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605" r:id="rId3"/>
    <p:sldId id="1019" r:id="rId4"/>
    <p:sldId id="1001" r:id="rId5"/>
    <p:sldId id="1000" r:id="rId6"/>
    <p:sldId id="999" r:id="rId7"/>
    <p:sldId id="1005" r:id="rId8"/>
    <p:sldId id="1006" r:id="rId9"/>
    <p:sldId id="1007" r:id="rId10"/>
    <p:sldId id="1009" r:id="rId11"/>
    <p:sldId id="1002" r:id="rId12"/>
    <p:sldId id="1003" r:id="rId13"/>
    <p:sldId id="988" r:id="rId14"/>
    <p:sldId id="1010" r:id="rId15"/>
    <p:sldId id="1011" r:id="rId16"/>
    <p:sldId id="1013" r:id="rId17"/>
    <p:sldId id="1014" r:id="rId18"/>
    <p:sldId id="1015" r:id="rId19"/>
    <p:sldId id="1057" r:id="rId20"/>
    <p:sldId id="1058" r:id="rId21"/>
    <p:sldId id="1059" r:id="rId22"/>
    <p:sldId id="1017" r:id="rId23"/>
    <p:sldId id="1020" r:id="rId24"/>
    <p:sldId id="980" r:id="rId25"/>
    <p:sldId id="972" r:id="rId26"/>
    <p:sldId id="981" r:id="rId27"/>
    <p:sldId id="1021" r:id="rId28"/>
    <p:sldId id="1022" r:id="rId29"/>
    <p:sldId id="1023" r:id="rId30"/>
    <p:sldId id="1024" r:id="rId31"/>
    <p:sldId id="1025" r:id="rId32"/>
    <p:sldId id="1026" r:id="rId33"/>
    <p:sldId id="1027" r:id="rId34"/>
    <p:sldId id="976" r:id="rId35"/>
    <p:sldId id="1028" r:id="rId36"/>
    <p:sldId id="1060" r:id="rId37"/>
    <p:sldId id="1029" r:id="rId38"/>
    <p:sldId id="1030" r:id="rId39"/>
    <p:sldId id="1031" r:id="rId40"/>
    <p:sldId id="1032" r:id="rId41"/>
    <p:sldId id="1033" r:id="rId42"/>
    <p:sldId id="1036" r:id="rId43"/>
    <p:sldId id="1037" r:id="rId44"/>
    <p:sldId id="1063" r:id="rId45"/>
    <p:sldId id="1035" r:id="rId46"/>
    <p:sldId id="1034" r:id="rId47"/>
    <p:sldId id="1038" r:id="rId48"/>
    <p:sldId id="1040" r:id="rId49"/>
    <p:sldId id="1041" r:id="rId50"/>
    <p:sldId id="1064" r:id="rId51"/>
    <p:sldId id="1044" r:id="rId52"/>
    <p:sldId id="1039" r:id="rId53"/>
    <p:sldId id="1043" r:id="rId54"/>
    <p:sldId id="1065" r:id="rId55"/>
    <p:sldId id="1042" r:id="rId56"/>
    <p:sldId id="1045" r:id="rId57"/>
    <p:sldId id="1046" r:id="rId58"/>
    <p:sldId id="1047" r:id="rId59"/>
    <p:sldId id="1066" r:id="rId60"/>
    <p:sldId id="1048" r:id="rId61"/>
    <p:sldId id="1067" r:id="rId62"/>
    <p:sldId id="1049" r:id="rId63"/>
    <p:sldId id="1050" r:id="rId64"/>
    <p:sldId id="1061" r:id="rId65"/>
    <p:sldId id="1052" r:id="rId66"/>
    <p:sldId id="1053" r:id="rId67"/>
    <p:sldId id="1054" r:id="rId68"/>
    <p:sldId id="1055" r:id="rId69"/>
    <p:sldId id="1056" r:id="rId70"/>
    <p:sldId id="917" r:id="rId71"/>
    <p:sldId id="1062" r:id="rId7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009242"/>
    <a:srgbClr val="FF0000"/>
    <a:srgbClr val="3366FF"/>
    <a:srgbClr val="99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46" autoAdjust="0"/>
    <p:restoredTop sz="99804" autoAdjust="0"/>
  </p:normalViewPr>
  <p:slideViewPr>
    <p:cSldViewPr snapToGrid="0">
      <p:cViewPr varScale="1">
        <p:scale>
          <a:sx n="86" d="100"/>
          <a:sy n="86" d="100"/>
        </p:scale>
        <p:origin x="1589"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7202"/>
    </p:cViewPr>
  </p:sorterViewPr>
  <p:notesViewPr>
    <p:cSldViewPr snapToGrid="0">
      <p:cViewPr varScale="1">
        <p:scale>
          <a:sx n="68" d="100"/>
          <a:sy n="68" d="100"/>
        </p:scale>
        <p:origin x="-3288" y="-108"/>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7169E21-4241-47F1-A074-2CF5A0AB678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1" name="Rectangle 3">
            <a:extLst>
              <a:ext uri="{FF2B5EF4-FFF2-40B4-BE49-F238E27FC236}">
                <a16:creationId xmlns:a16="http://schemas.microsoft.com/office/drawing/2014/main" id="{F3C43AEB-051F-4081-B9C5-1DF9751BA0A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31748" name="Rectangle 4">
            <a:extLst>
              <a:ext uri="{FF2B5EF4-FFF2-40B4-BE49-F238E27FC236}">
                <a16:creationId xmlns:a16="http://schemas.microsoft.com/office/drawing/2014/main" id="{CF00C672-838C-4198-961C-C888C2012615}"/>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a:extLst>
              <a:ext uri="{FF2B5EF4-FFF2-40B4-BE49-F238E27FC236}">
                <a16:creationId xmlns:a16="http://schemas.microsoft.com/office/drawing/2014/main" id="{8E236B8A-73A6-42FA-8F96-374C70DBCA6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7894" name="Rectangle 6">
            <a:extLst>
              <a:ext uri="{FF2B5EF4-FFF2-40B4-BE49-F238E27FC236}">
                <a16:creationId xmlns:a16="http://schemas.microsoft.com/office/drawing/2014/main" id="{30C78F6E-D2A9-4216-8E72-6DA14967FE3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37895" name="Rectangle 7">
            <a:extLst>
              <a:ext uri="{FF2B5EF4-FFF2-40B4-BE49-F238E27FC236}">
                <a16:creationId xmlns:a16="http://schemas.microsoft.com/office/drawing/2014/main" id="{B345E149-A0B9-4C54-8475-51A246001A0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8CF196-6521-4AAE-BD61-5341858E000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22" name="Text Box 1">
            <a:extLst>
              <a:ext uri="{FF2B5EF4-FFF2-40B4-BE49-F238E27FC236}">
                <a16:creationId xmlns:a16="http://schemas.microsoft.com/office/drawing/2014/main" id="{11C2D05E-30D2-4E7B-BE1D-9EAA9547A409}"/>
              </a:ext>
            </a:extLst>
          </p:cNvPr>
          <p:cNvSpPr txBox="1">
            <a:spLocks noChangeArrowheads="1"/>
          </p:cNvSpPr>
          <p:nvPr/>
        </p:nvSpPr>
        <p:spPr bwMode="auto">
          <a:xfrm>
            <a:off x="1265238" y="692150"/>
            <a:ext cx="4329112" cy="3416300"/>
          </a:xfrm>
          <a:prstGeom prst="rect">
            <a:avLst/>
          </a:prstGeom>
          <a:solidFill>
            <a:srgbClr val="FFFFFF"/>
          </a:solidFill>
          <a:ln w="9525">
            <a:solidFill>
              <a:srgbClr val="000000"/>
            </a:solidFill>
            <a:miter lim="800000"/>
            <a:headEnd/>
            <a:tailEnd/>
          </a:ln>
        </p:spPr>
        <p:txBody>
          <a:bodyPr wrap="none" lIns="91701" tIns="45850" rIns="91701" bIns="45850" anchor="ctr"/>
          <a:lstStyle>
            <a:lvl1pPr defTabSz="844550" eaLnBrk="0" hangingPunct="0">
              <a:defRPr>
                <a:solidFill>
                  <a:schemeClr val="tx1"/>
                </a:solidFill>
                <a:latin typeface="Arial" panose="020B0604020202020204" pitchFamily="34" charset="0"/>
                <a:ea typeface="宋体" panose="02010600030101010101" pitchFamily="2" charset="-122"/>
              </a:defRPr>
            </a:lvl1pPr>
            <a:lvl2pPr marL="685800" indent="-263525" defTabSz="844550" eaLnBrk="0" hangingPunct="0">
              <a:defRPr>
                <a:solidFill>
                  <a:schemeClr val="tx1"/>
                </a:solidFill>
                <a:latin typeface="Arial" panose="020B0604020202020204" pitchFamily="34" charset="0"/>
                <a:ea typeface="宋体" panose="02010600030101010101" pitchFamily="2" charset="-122"/>
              </a:defRPr>
            </a:lvl2pPr>
            <a:lvl3pPr marL="1055688" indent="-211138" defTabSz="844550" eaLnBrk="0" hangingPunct="0">
              <a:defRPr>
                <a:solidFill>
                  <a:schemeClr val="tx1"/>
                </a:solidFill>
                <a:latin typeface="Arial" panose="020B0604020202020204" pitchFamily="34" charset="0"/>
                <a:ea typeface="宋体" panose="02010600030101010101" pitchFamily="2" charset="-122"/>
              </a:defRPr>
            </a:lvl3pPr>
            <a:lvl4pPr marL="1476375" indent="-209550" defTabSz="844550" eaLnBrk="0" hangingPunct="0">
              <a:defRPr>
                <a:solidFill>
                  <a:schemeClr val="tx1"/>
                </a:solidFill>
                <a:latin typeface="Arial" panose="020B0604020202020204" pitchFamily="34" charset="0"/>
                <a:ea typeface="宋体" panose="02010600030101010101" pitchFamily="2" charset="-122"/>
              </a:defRPr>
            </a:lvl4pPr>
            <a:lvl5pPr marL="1898650" indent="-211138" defTabSz="844550" eaLnBrk="0" hangingPunct="0">
              <a:defRPr>
                <a:solidFill>
                  <a:schemeClr val="tx1"/>
                </a:solidFill>
                <a:latin typeface="Arial" panose="020B0604020202020204" pitchFamily="34" charset="0"/>
                <a:ea typeface="宋体" panose="02010600030101010101" pitchFamily="2" charset="-122"/>
              </a:defRPr>
            </a:lvl5pPr>
            <a:lvl6pPr marL="2355850" indent="-211138" defTabSz="8445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13050" indent="-211138" defTabSz="8445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70250" indent="-211138" defTabSz="8445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27450" indent="-211138" defTabSz="8445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200" b="1">
              <a:latin typeface="Arial Narrow" panose="020B0606020202030204" pitchFamily="34" charset="0"/>
            </a:endParaRPr>
          </a:p>
        </p:txBody>
      </p:sp>
      <p:sp>
        <p:nvSpPr>
          <p:cNvPr id="747523" name="Rectangle 2">
            <a:extLst>
              <a:ext uri="{FF2B5EF4-FFF2-40B4-BE49-F238E27FC236}">
                <a16:creationId xmlns:a16="http://schemas.microsoft.com/office/drawing/2014/main" id="{80483DAD-D1B4-417C-A090-3356A0A34AD5}"/>
              </a:ext>
            </a:extLst>
          </p:cNvPr>
          <p:cNvSpPr txBox="1">
            <a:spLocks noGrp="1" noChangeArrowheads="1"/>
          </p:cNvSpPr>
          <p:nvPr>
            <p:ph type="body"/>
          </p:nvPr>
        </p:nvSpPr>
        <p:spPr>
          <a:xfrm>
            <a:off x="914400" y="4343400"/>
            <a:ext cx="5029200" cy="4117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4408" tIns="42204" rIns="84408" bIns="42204" anchor="ctr"/>
          <a:lstStyle/>
          <a:p>
            <a:endParaRPr lang="en-US"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a:extLst>
              <a:ext uri="{FF2B5EF4-FFF2-40B4-BE49-F238E27FC236}">
                <a16:creationId xmlns:a16="http://schemas.microsoft.com/office/drawing/2014/main" id="{12BD71AE-4D8C-4EC2-864F-0A8B5325A283}"/>
              </a:ext>
            </a:extLst>
          </p:cNvPr>
          <p:cNvSpPr>
            <a:spLocks noRot="1" noChangeArrowheads="1" noTextEdit="1"/>
          </p:cNvSpPr>
          <p:nvPr>
            <p:ph type="sldImg"/>
          </p:nvPr>
        </p:nvSpPr>
        <p:spPr>
          <a:xfrm>
            <a:off x="1144588" y="576263"/>
            <a:ext cx="4586287" cy="3440112"/>
          </a:xfrm>
          <a:ln/>
        </p:spPr>
      </p:sp>
      <p:sp>
        <p:nvSpPr>
          <p:cNvPr id="708611" name="Rectangle 3">
            <a:extLst>
              <a:ext uri="{FF2B5EF4-FFF2-40B4-BE49-F238E27FC236}">
                <a16:creationId xmlns:a16="http://schemas.microsoft.com/office/drawing/2014/main" id="{46C65062-7AE0-4B58-AA8B-960376637A71}"/>
              </a:ext>
            </a:extLst>
          </p:cNvPr>
          <p:cNvSpPr>
            <a:spLocks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一种情况：上课时由于机器死机（</a:t>
            </a:r>
            <a:r>
              <a:rPr lang="en-US" altLang="zh-CN">
                <a:latin typeface="Arial" panose="020B0604020202020204" pitchFamily="34" charset="0"/>
              </a:rPr>
              <a:t>PPT</a:t>
            </a:r>
            <a:r>
              <a:rPr lang="zh-CN" altLang="en-US">
                <a:latin typeface="Arial" panose="020B0604020202020204" pitchFamily="34" charset="0"/>
              </a:rPr>
              <a:t>不能放）或屏幕保护（黑屏）等，使上课不能再正常继续下去</a:t>
            </a:r>
            <a:r>
              <a:rPr lang="en-US" altLang="zh-CN">
                <a:latin typeface="Arial" panose="020B0604020202020204" pitchFamily="34" charset="0"/>
              </a:rPr>
              <a:t>----“</a:t>
            </a:r>
            <a:r>
              <a:rPr lang="zh-CN" altLang="en-US">
                <a:latin typeface="Arial" panose="020B0604020202020204" pitchFamily="34" charset="0"/>
              </a:rPr>
              <a:t>内部异常”</a:t>
            </a:r>
          </a:p>
          <a:p>
            <a:r>
              <a:rPr lang="zh-CN" altLang="en-US">
                <a:latin typeface="Arial" panose="020B0604020202020204" pitchFamily="34" charset="0"/>
              </a:rPr>
              <a:t>另一种情况：上课时突然有紧急事情需要上课老师出去处理一下，回头继续上课</a:t>
            </a:r>
            <a:r>
              <a:rPr lang="en-US" altLang="zh-CN">
                <a:latin typeface="Arial" panose="020B0604020202020204" pitchFamily="34" charset="0"/>
              </a:rPr>
              <a:t>----“</a:t>
            </a:r>
            <a:r>
              <a:rPr lang="zh-CN" altLang="en-US">
                <a:latin typeface="Arial" panose="020B0604020202020204" pitchFamily="34" charset="0"/>
              </a:rPr>
              <a:t>外部中断”</a:t>
            </a:r>
          </a:p>
          <a:p>
            <a:r>
              <a:rPr lang="zh-CN" altLang="en-US">
                <a:latin typeface="Arial" panose="020B0604020202020204" pitchFamily="34" charset="0"/>
              </a:rPr>
              <a:t>打铃下课是“内部异常”还是“外部中断”？</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a:extLst>
              <a:ext uri="{FF2B5EF4-FFF2-40B4-BE49-F238E27FC236}">
                <a16:creationId xmlns:a16="http://schemas.microsoft.com/office/drawing/2014/main" id="{C96737E5-E9AC-44A1-B0DC-252252DCFAA9}"/>
              </a:ext>
            </a:extLst>
          </p:cNvPr>
          <p:cNvSpPr>
            <a:spLocks noGrp="1" noRot="1" noChangeAspect="1" noChangeArrowheads="1" noTextEdit="1"/>
          </p:cNvSpPr>
          <p:nvPr>
            <p:ph type="sldImg"/>
          </p:nvPr>
        </p:nvSpPr>
        <p:spPr>
          <a:xfrm>
            <a:off x="1108075" y="654050"/>
            <a:ext cx="4652963" cy="3489325"/>
          </a:xfrm>
          <a:ln/>
        </p:spPr>
      </p:sp>
      <p:sp>
        <p:nvSpPr>
          <p:cNvPr id="693251" name="Rectangle 3">
            <a:extLst>
              <a:ext uri="{FF2B5EF4-FFF2-40B4-BE49-F238E27FC236}">
                <a16:creationId xmlns:a16="http://schemas.microsoft.com/office/drawing/2014/main" id="{FAE1FE97-E9A9-478E-90DD-2DACBBD0F845}"/>
              </a:ext>
            </a:extLst>
          </p:cNvPr>
          <p:cNvSpPr>
            <a:spLocks noGrp="1" noChangeArrowheads="1"/>
          </p:cNvSpPr>
          <p:nvPr>
            <p:ph type="body" idx="1"/>
          </p:nvPr>
        </p:nvSpPr>
        <p:spPr>
          <a:xfrm>
            <a:off x="930275" y="4360863"/>
            <a:ext cx="5008563" cy="407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0" tIns="43315" rIns="86630" bIns="43315"/>
          <a:lstStyle/>
          <a:p>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a:extLst>
              <a:ext uri="{FF2B5EF4-FFF2-40B4-BE49-F238E27FC236}">
                <a16:creationId xmlns:a16="http://schemas.microsoft.com/office/drawing/2014/main" id="{EE8D54E5-9414-41ED-9755-EDC5E72F3972}"/>
              </a:ext>
            </a:extLst>
          </p:cNvPr>
          <p:cNvSpPr>
            <a:spLocks noRot="1" noChangeArrowheads="1" noTextEdit="1"/>
          </p:cNvSpPr>
          <p:nvPr>
            <p:ph type="sldImg"/>
          </p:nvPr>
        </p:nvSpPr>
        <p:spPr>
          <a:xfrm>
            <a:off x="1144588" y="576263"/>
            <a:ext cx="4586287" cy="3440112"/>
          </a:xfrm>
          <a:ln/>
        </p:spPr>
      </p:sp>
      <p:sp>
        <p:nvSpPr>
          <p:cNvPr id="710659" name="Rectangle 3">
            <a:extLst>
              <a:ext uri="{FF2B5EF4-FFF2-40B4-BE49-F238E27FC236}">
                <a16:creationId xmlns:a16="http://schemas.microsoft.com/office/drawing/2014/main" id="{95FCA5EB-9872-41E4-A16D-D48C8283F5F4}"/>
              </a:ext>
            </a:extLst>
          </p:cNvPr>
          <p:cNvSpPr>
            <a:spLocks noChangeArrowheads="1"/>
          </p:cNvSpPr>
          <p:nvPr>
            <p:ph type="body" idx="1"/>
          </p:nvPr>
        </p:nvSpPr>
        <p:spPr>
          <a:xfrm>
            <a:off x="515938" y="4343400"/>
            <a:ext cx="5910262"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a:extLst>
              <a:ext uri="{FF2B5EF4-FFF2-40B4-BE49-F238E27FC236}">
                <a16:creationId xmlns:a16="http://schemas.microsoft.com/office/drawing/2014/main" id="{F7036DA1-ED08-419C-A3FF-94F6EC940C98}"/>
              </a:ext>
            </a:extLst>
          </p:cNvPr>
          <p:cNvSpPr>
            <a:spLocks noGrp="1" noRot="1" noChangeAspect="1" noChangeArrowheads="1" noTextEdit="1"/>
          </p:cNvSpPr>
          <p:nvPr>
            <p:ph type="sldImg"/>
          </p:nvPr>
        </p:nvSpPr>
        <p:spPr>
          <a:xfrm>
            <a:off x="1108075" y="654050"/>
            <a:ext cx="4652963" cy="3489325"/>
          </a:xfrm>
          <a:ln/>
        </p:spPr>
      </p:sp>
      <p:sp>
        <p:nvSpPr>
          <p:cNvPr id="701443" name="Rectangle 3">
            <a:extLst>
              <a:ext uri="{FF2B5EF4-FFF2-40B4-BE49-F238E27FC236}">
                <a16:creationId xmlns:a16="http://schemas.microsoft.com/office/drawing/2014/main" id="{4F89DE53-806E-4776-A6FE-2D739377E0F3}"/>
              </a:ext>
            </a:extLst>
          </p:cNvPr>
          <p:cNvSpPr>
            <a:spLocks noGrp="1" noChangeArrowheads="1"/>
          </p:cNvSpPr>
          <p:nvPr>
            <p:ph type="body" idx="1"/>
          </p:nvPr>
        </p:nvSpPr>
        <p:spPr>
          <a:xfrm>
            <a:off x="930275" y="4360863"/>
            <a:ext cx="5008563" cy="407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0" tIns="43315" rIns="86630" bIns="43315"/>
          <a:lstStyle/>
          <a:p>
            <a:endParaRPr lang="en-US"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2">
            <a:extLst>
              <a:ext uri="{FF2B5EF4-FFF2-40B4-BE49-F238E27FC236}">
                <a16:creationId xmlns:a16="http://schemas.microsoft.com/office/drawing/2014/main" id="{B9067D67-44C0-4683-AE4E-8BB12199AF30}"/>
              </a:ext>
            </a:extLst>
          </p:cNvPr>
          <p:cNvSpPr>
            <a:spLocks noGrp="1" noRot="1" noChangeAspect="1" noChangeArrowheads="1" noTextEdit="1"/>
          </p:cNvSpPr>
          <p:nvPr>
            <p:ph type="sldImg"/>
          </p:nvPr>
        </p:nvSpPr>
        <p:spPr>
          <a:xfrm>
            <a:off x="1108075" y="654050"/>
            <a:ext cx="4652963" cy="3489325"/>
          </a:xfrm>
          <a:ln/>
        </p:spPr>
      </p:sp>
      <p:sp>
        <p:nvSpPr>
          <p:cNvPr id="807939" name="Rectangle 3">
            <a:extLst>
              <a:ext uri="{FF2B5EF4-FFF2-40B4-BE49-F238E27FC236}">
                <a16:creationId xmlns:a16="http://schemas.microsoft.com/office/drawing/2014/main" id="{729D1038-E3B8-481C-BCFD-ADBF3D8F774B}"/>
              </a:ext>
            </a:extLst>
          </p:cNvPr>
          <p:cNvSpPr>
            <a:spLocks noGrp="1" noChangeArrowheads="1"/>
          </p:cNvSpPr>
          <p:nvPr>
            <p:ph type="body" idx="1"/>
          </p:nvPr>
        </p:nvSpPr>
        <p:spPr>
          <a:xfrm>
            <a:off x="930275" y="4360863"/>
            <a:ext cx="5008563" cy="4070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30" tIns="43315" rIns="86630" bIns="43315"/>
          <a:lstStyle/>
          <a:p>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043796A-3F54-418A-87DC-F7DA5F6D8E6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2BF5A1C-DFC0-4B76-9356-43B010C2B79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5CEBEF0-873A-45CF-8B23-03F26208AAFE}"/>
              </a:ext>
            </a:extLst>
          </p:cNvPr>
          <p:cNvSpPr>
            <a:spLocks noGrp="1" noChangeArrowheads="1"/>
          </p:cNvSpPr>
          <p:nvPr>
            <p:ph type="sldNum" sz="quarter" idx="12"/>
          </p:nvPr>
        </p:nvSpPr>
        <p:spPr>
          <a:ln/>
        </p:spPr>
        <p:txBody>
          <a:bodyPr/>
          <a:lstStyle>
            <a:lvl1pPr>
              <a:defRPr/>
            </a:lvl1pPr>
          </a:lstStyle>
          <a:p>
            <a:fld id="{6D2982C9-9257-46CF-A8CE-BABDD6B57EE6}" type="slidenum">
              <a:rPr lang="en-US" altLang="zh-CN"/>
              <a:pPr/>
              <a:t>‹#›</a:t>
            </a:fld>
            <a:endParaRPr lang="en-US" altLang="zh-CN"/>
          </a:p>
        </p:txBody>
      </p:sp>
    </p:spTree>
    <p:extLst>
      <p:ext uri="{BB962C8B-B14F-4D97-AF65-F5344CB8AC3E}">
        <p14:creationId xmlns:p14="http://schemas.microsoft.com/office/powerpoint/2010/main" val="225093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046642C-D342-4FD0-8D62-556CC846EFB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FFE541D-AA60-4F94-AD16-46829F58C91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8C5B7DE-B624-4006-B846-6E9E9BA4DE05}"/>
              </a:ext>
            </a:extLst>
          </p:cNvPr>
          <p:cNvSpPr>
            <a:spLocks noGrp="1" noChangeArrowheads="1"/>
          </p:cNvSpPr>
          <p:nvPr>
            <p:ph type="sldNum" sz="quarter" idx="12"/>
          </p:nvPr>
        </p:nvSpPr>
        <p:spPr>
          <a:ln/>
        </p:spPr>
        <p:txBody>
          <a:bodyPr/>
          <a:lstStyle>
            <a:lvl1pPr>
              <a:defRPr/>
            </a:lvl1pPr>
          </a:lstStyle>
          <a:p>
            <a:fld id="{1FB45BDF-5005-476D-8F38-242D6672232A}" type="slidenum">
              <a:rPr lang="en-US" altLang="zh-CN"/>
              <a:pPr/>
              <a:t>‹#›</a:t>
            </a:fld>
            <a:endParaRPr lang="en-US" altLang="zh-CN"/>
          </a:p>
        </p:txBody>
      </p:sp>
    </p:spTree>
    <p:extLst>
      <p:ext uri="{BB962C8B-B14F-4D97-AF65-F5344CB8AC3E}">
        <p14:creationId xmlns:p14="http://schemas.microsoft.com/office/powerpoint/2010/main" val="29614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FCD2C71-1630-4947-BBAE-224345D6B40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CCFB909-3129-42F9-9E09-CF205641D0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D3A2292-A5A6-439D-8684-23E27CE97509}"/>
              </a:ext>
            </a:extLst>
          </p:cNvPr>
          <p:cNvSpPr>
            <a:spLocks noGrp="1" noChangeArrowheads="1"/>
          </p:cNvSpPr>
          <p:nvPr>
            <p:ph type="sldNum" sz="quarter" idx="12"/>
          </p:nvPr>
        </p:nvSpPr>
        <p:spPr>
          <a:ln/>
        </p:spPr>
        <p:txBody>
          <a:bodyPr/>
          <a:lstStyle>
            <a:lvl1pPr>
              <a:defRPr/>
            </a:lvl1pPr>
          </a:lstStyle>
          <a:p>
            <a:fld id="{3855CCA7-C8BC-400B-B0F8-69D451EE9C45}" type="slidenum">
              <a:rPr lang="en-US" altLang="zh-CN"/>
              <a:pPr/>
              <a:t>‹#›</a:t>
            </a:fld>
            <a:endParaRPr lang="en-US" altLang="zh-CN"/>
          </a:p>
        </p:txBody>
      </p:sp>
    </p:spTree>
    <p:extLst>
      <p:ext uri="{BB962C8B-B14F-4D97-AF65-F5344CB8AC3E}">
        <p14:creationId xmlns:p14="http://schemas.microsoft.com/office/powerpoint/2010/main" val="2483949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055B590-9E36-452D-AF25-2C5B9A5BCFD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355C54C-B219-4DC1-9BC4-7444643B89F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D4DB6D3-5074-4D97-A7C7-18738E6C4301}"/>
              </a:ext>
            </a:extLst>
          </p:cNvPr>
          <p:cNvSpPr>
            <a:spLocks noGrp="1" noChangeArrowheads="1"/>
          </p:cNvSpPr>
          <p:nvPr>
            <p:ph type="sldNum" sz="quarter" idx="12"/>
          </p:nvPr>
        </p:nvSpPr>
        <p:spPr>
          <a:ln/>
        </p:spPr>
        <p:txBody>
          <a:bodyPr/>
          <a:lstStyle>
            <a:lvl1pPr>
              <a:defRPr/>
            </a:lvl1pPr>
          </a:lstStyle>
          <a:p>
            <a:fld id="{6AAF4C20-F7A7-40C6-9323-30948E51BA97}" type="slidenum">
              <a:rPr lang="en-US" altLang="zh-CN"/>
              <a:pPr/>
              <a:t>‹#›</a:t>
            </a:fld>
            <a:endParaRPr lang="en-US" altLang="zh-CN"/>
          </a:p>
        </p:txBody>
      </p:sp>
    </p:spTree>
    <p:extLst>
      <p:ext uri="{BB962C8B-B14F-4D97-AF65-F5344CB8AC3E}">
        <p14:creationId xmlns:p14="http://schemas.microsoft.com/office/powerpoint/2010/main" val="422933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3F890B9B-5639-48A7-9D1B-6D45697126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9F98842-B414-42B4-915E-51CBAE82EF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B1742CF-9D3F-46C6-9439-5DCD38F70B90}"/>
              </a:ext>
            </a:extLst>
          </p:cNvPr>
          <p:cNvSpPr>
            <a:spLocks noGrp="1" noChangeArrowheads="1"/>
          </p:cNvSpPr>
          <p:nvPr>
            <p:ph type="sldNum" sz="quarter" idx="12"/>
          </p:nvPr>
        </p:nvSpPr>
        <p:spPr>
          <a:ln/>
        </p:spPr>
        <p:txBody>
          <a:bodyPr/>
          <a:lstStyle>
            <a:lvl1pPr>
              <a:defRPr/>
            </a:lvl1pPr>
          </a:lstStyle>
          <a:p>
            <a:fld id="{B191282B-6BC4-4316-BCAE-72D20472F73F}" type="slidenum">
              <a:rPr lang="en-US" altLang="zh-CN"/>
              <a:pPr/>
              <a:t>‹#›</a:t>
            </a:fld>
            <a:endParaRPr lang="en-US" altLang="zh-CN"/>
          </a:p>
        </p:txBody>
      </p:sp>
    </p:spTree>
    <p:extLst>
      <p:ext uri="{BB962C8B-B14F-4D97-AF65-F5344CB8AC3E}">
        <p14:creationId xmlns:p14="http://schemas.microsoft.com/office/powerpoint/2010/main" val="51737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2B5C2C7E-5200-492D-98B7-3613867FB1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29980DA-E4C1-47CB-91FA-EE818190ACF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C20CE1D-198B-406A-9E8F-C5978832E74A}"/>
              </a:ext>
            </a:extLst>
          </p:cNvPr>
          <p:cNvSpPr>
            <a:spLocks noGrp="1" noChangeArrowheads="1"/>
          </p:cNvSpPr>
          <p:nvPr>
            <p:ph type="sldNum" sz="quarter" idx="12"/>
          </p:nvPr>
        </p:nvSpPr>
        <p:spPr>
          <a:ln/>
        </p:spPr>
        <p:txBody>
          <a:bodyPr/>
          <a:lstStyle>
            <a:lvl1pPr>
              <a:defRPr/>
            </a:lvl1pPr>
          </a:lstStyle>
          <a:p>
            <a:fld id="{74ACDCA6-C3C6-402D-BB82-4FC4F9608EA0}" type="slidenum">
              <a:rPr lang="en-US" altLang="zh-CN"/>
              <a:pPr/>
              <a:t>‹#›</a:t>
            </a:fld>
            <a:endParaRPr lang="en-US" altLang="zh-CN"/>
          </a:p>
        </p:txBody>
      </p:sp>
    </p:spTree>
    <p:extLst>
      <p:ext uri="{BB962C8B-B14F-4D97-AF65-F5344CB8AC3E}">
        <p14:creationId xmlns:p14="http://schemas.microsoft.com/office/powerpoint/2010/main" val="9337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204056B-EA3E-463A-BA6E-9B4CFBA92B1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F62A5628-3BF2-468F-A68A-BF1E3D21FB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13257F69-CFBC-41E6-AE95-D8452A7B9BCF}"/>
              </a:ext>
            </a:extLst>
          </p:cNvPr>
          <p:cNvSpPr>
            <a:spLocks noGrp="1" noChangeArrowheads="1"/>
          </p:cNvSpPr>
          <p:nvPr>
            <p:ph type="sldNum" sz="quarter" idx="12"/>
          </p:nvPr>
        </p:nvSpPr>
        <p:spPr>
          <a:ln/>
        </p:spPr>
        <p:txBody>
          <a:bodyPr/>
          <a:lstStyle>
            <a:lvl1pPr>
              <a:defRPr/>
            </a:lvl1pPr>
          </a:lstStyle>
          <a:p>
            <a:fld id="{4AD2620E-15CB-4562-91EA-98AB2FF65C5B}" type="slidenum">
              <a:rPr lang="en-US" altLang="zh-CN"/>
              <a:pPr/>
              <a:t>‹#›</a:t>
            </a:fld>
            <a:endParaRPr lang="en-US" altLang="zh-CN"/>
          </a:p>
        </p:txBody>
      </p:sp>
    </p:spTree>
    <p:extLst>
      <p:ext uri="{BB962C8B-B14F-4D97-AF65-F5344CB8AC3E}">
        <p14:creationId xmlns:p14="http://schemas.microsoft.com/office/powerpoint/2010/main" val="389026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59532E8-3404-4327-B12E-666B05BBB3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05038AA-C561-4376-A173-B419742027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EC96937-EAD0-4178-94CA-19AF8DD256FE}"/>
              </a:ext>
            </a:extLst>
          </p:cNvPr>
          <p:cNvSpPr>
            <a:spLocks noGrp="1" noChangeArrowheads="1"/>
          </p:cNvSpPr>
          <p:nvPr>
            <p:ph type="sldNum" sz="quarter" idx="12"/>
          </p:nvPr>
        </p:nvSpPr>
        <p:spPr>
          <a:ln/>
        </p:spPr>
        <p:txBody>
          <a:bodyPr/>
          <a:lstStyle>
            <a:lvl1pPr>
              <a:defRPr/>
            </a:lvl1pPr>
          </a:lstStyle>
          <a:p>
            <a:fld id="{B433826E-E40F-42EB-9C5A-5FD6D31B80E5}" type="slidenum">
              <a:rPr lang="en-US" altLang="zh-CN"/>
              <a:pPr/>
              <a:t>‹#›</a:t>
            </a:fld>
            <a:endParaRPr lang="en-US" altLang="zh-CN"/>
          </a:p>
        </p:txBody>
      </p:sp>
    </p:spTree>
    <p:extLst>
      <p:ext uri="{BB962C8B-B14F-4D97-AF65-F5344CB8AC3E}">
        <p14:creationId xmlns:p14="http://schemas.microsoft.com/office/powerpoint/2010/main" val="1376672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F73A452-7A38-4B12-B5F1-236D5F2F37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9EEB00E-0A73-4C39-9810-96F005588D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8E21677-8780-4D7D-96D1-4B543E3501B1}"/>
              </a:ext>
            </a:extLst>
          </p:cNvPr>
          <p:cNvSpPr>
            <a:spLocks noGrp="1" noChangeArrowheads="1"/>
          </p:cNvSpPr>
          <p:nvPr>
            <p:ph type="sldNum" sz="quarter" idx="12"/>
          </p:nvPr>
        </p:nvSpPr>
        <p:spPr>
          <a:ln/>
        </p:spPr>
        <p:txBody>
          <a:bodyPr/>
          <a:lstStyle>
            <a:lvl1pPr>
              <a:defRPr/>
            </a:lvl1pPr>
          </a:lstStyle>
          <a:p>
            <a:fld id="{CBBB1D06-8CCE-463E-BBD7-DE0405C93FFE}" type="slidenum">
              <a:rPr lang="en-US" altLang="zh-CN"/>
              <a:pPr/>
              <a:t>‹#›</a:t>
            </a:fld>
            <a:endParaRPr lang="en-US" altLang="zh-CN"/>
          </a:p>
        </p:txBody>
      </p:sp>
    </p:spTree>
    <p:extLst>
      <p:ext uri="{BB962C8B-B14F-4D97-AF65-F5344CB8AC3E}">
        <p14:creationId xmlns:p14="http://schemas.microsoft.com/office/powerpoint/2010/main" val="123062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6B97B01-35E0-4895-B935-4F50BFA04D3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1EABAFA-2AD4-4023-BEDD-A221F83076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28D0E7F-8933-420C-92DD-BC3B7E088C9F}"/>
              </a:ext>
            </a:extLst>
          </p:cNvPr>
          <p:cNvSpPr>
            <a:spLocks noGrp="1" noChangeArrowheads="1"/>
          </p:cNvSpPr>
          <p:nvPr>
            <p:ph type="sldNum" sz="quarter" idx="12"/>
          </p:nvPr>
        </p:nvSpPr>
        <p:spPr>
          <a:ln/>
        </p:spPr>
        <p:txBody>
          <a:bodyPr/>
          <a:lstStyle>
            <a:lvl1pPr>
              <a:defRPr/>
            </a:lvl1pPr>
          </a:lstStyle>
          <a:p>
            <a:fld id="{8CE0F606-7792-470C-A3ED-DB5FAD99A16C}" type="slidenum">
              <a:rPr lang="en-US" altLang="zh-CN"/>
              <a:pPr/>
              <a:t>‹#›</a:t>
            </a:fld>
            <a:endParaRPr lang="en-US" altLang="zh-CN"/>
          </a:p>
        </p:txBody>
      </p:sp>
    </p:spTree>
    <p:extLst>
      <p:ext uri="{BB962C8B-B14F-4D97-AF65-F5344CB8AC3E}">
        <p14:creationId xmlns:p14="http://schemas.microsoft.com/office/powerpoint/2010/main" val="323212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74A8411-6A25-4FF3-99A2-338347F5755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977FC1F-E78A-4728-8957-89E95CE99F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C5223BA-7B98-400D-8EF5-81C41559FE0A}"/>
              </a:ext>
            </a:extLst>
          </p:cNvPr>
          <p:cNvSpPr>
            <a:spLocks noGrp="1" noChangeArrowheads="1"/>
          </p:cNvSpPr>
          <p:nvPr>
            <p:ph type="sldNum" sz="quarter" idx="12"/>
          </p:nvPr>
        </p:nvSpPr>
        <p:spPr>
          <a:ln/>
        </p:spPr>
        <p:txBody>
          <a:bodyPr/>
          <a:lstStyle>
            <a:lvl1pPr>
              <a:defRPr/>
            </a:lvl1pPr>
          </a:lstStyle>
          <a:p>
            <a:fld id="{2BC111B9-8B30-4C37-8355-48EFF8AD5258}" type="slidenum">
              <a:rPr lang="en-US" altLang="zh-CN"/>
              <a:pPr/>
              <a:t>‹#›</a:t>
            </a:fld>
            <a:endParaRPr lang="en-US" altLang="zh-CN"/>
          </a:p>
        </p:txBody>
      </p:sp>
    </p:spTree>
    <p:extLst>
      <p:ext uri="{BB962C8B-B14F-4D97-AF65-F5344CB8AC3E}">
        <p14:creationId xmlns:p14="http://schemas.microsoft.com/office/powerpoint/2010/main" val="338050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9A9CA52-036F-4762-ABFB-980D0EAF83B1}"/>
              </a:ext>
            </a:extLst>
          </p:cNvPr>
          <p:cNvSpPr>
            <a:spLocks noGrp="1" noChangeArrowheads="1"/>
          </p:cNvSpPr>
          <p:nvPr>
            <p:ph type="title"/>
          </p:nvPr>
        </p:nvSpPr>
        <p:spPr bwMode="auto">
          <a:xfrm>
            <a:off x="457200" y="5397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7C66480-C66E-4A68-B016-021E6A4C122D}"/>
              </a:ext>
            </a:extLst>
          </p:cNvPr>
          <p:cNvSpPr>
            <a:spLocks noGrp="1" noChangeArrowheads="1"/>
          </p:cNvSpPr>
          <p:nvPr>
            <p:ph type="body" idx="1"/>
          </p:nvPr>
        </p:nvSpPr>
        <p:spPr bwMode="auto">
          <a:xfrm>
            <a:off x="468313" y="836613"/>
            <a:ext cx="8229600"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4AE04EE8-436D-4FEA-A694-A0DF540ED24E}"/>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B3CA1E20-6A42-4C99-9DF6-53B63500308B}"/>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34591B87-61D7-46AA-878E-F1B054F025DE}"/>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34096A8-B1C7-4551-B8F8-8A734995F991}" type="slidenum">
              <a:rPr lang="en-US" altLang="zh-CN"/>
              <a:pPr/>
              <a:t>‹#›</a:t>
            </a:fld>
            <a:endParaRPr lang="en-US" altLang="zh-CN"/>
          </a:p>
        </p:txBody>
      </p:sp>
      <p:sp>
        <p:nvSpPr>
          <p:cNvPr id="1031" name="Line 7">
            <a:extLst>
              <a:ext uri="{FF2B5EF4-FFF2-40B4-BE49-F238E27FC236}">
                <a16:creationId xmlns:a16="http://schemas.microsoft.com/office/drawing/2014/main" id="{6EA6CB53-7D4A-42C6-A87E-AAD7D9BA7236}"/>
              </a:ext>
            </a:extLst>
          </p:cNvPr>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a:defRPr/>
            </a:pPr>
            <a:endParaRPr lang="zh-CN" alt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36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5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 Target="slide69.xml"/><Relationship Id="rId1" Type="http://schemas.openxmlformats.org/officeDocument/2006/relationships/slideLayout" Target="../slideLayouts/slideLayout2.xml"/><Relationship Id="rId5" Type="http://schemas.openxmlformats.org/officeDocument/2006/relationships/slide" Target="slide70.xml"/><Relationship Id="rId4" Type="http://schemas.openxmlformats.org/officeDocument/2006/relationships/slide" Target="slide68.xml"/></Relationships>
</file>

<file path=ppt/slides/_rels/slide67.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C7D4443-DB01-4EB7-8001-6AA2E2EE7811}"/>
              </a:ext>
            </a:extLst>
          </p:cNvPr>
          <p:cNvSpPr>
            <a:spLocks noGrp="1" noChangeArrowheads="1"/>
          </p:cNvSpPr>
          <p:nvPr>
            <p:ph type="ctrTitle"/>
          </p:nvPr>
        </p:nvSpPr>
        <p:spPr>
          <a:xfrm>
            <a:off x="476250" y="204788"/>
            <a:ext cx="8145463" cy="5969000"/>
          </a:xfrm>
        </p:spPr>
        <p:txBody>
          <a:bodyPr/>
          <a:lstStyle/>
          <a:p>
            <a:pPr eaLnBrk="1" hangingPunct="1">
              <a:lnSpc>
                <a:spcPct val="120000"/>
              </a:lnSpc>
            </a:pPr>
            <a:br>
              <a:rPr lang="en-US" altLang="zh-CN" sz="4000"/>
            </a:br>
            <a:br>
              <a:rPr lang="zh-CN" altLang="en-US" sz="4000">
                <a:solidFill>
                  <a:srgbClr val="FF0000"/>
                </a:solidFill>
              </a:rPr>
            </a:br>
            <a:r>
              <a:rPr lang="zh-CN" altLang="en-US" sz="4000">
                <a:solidFill>
                  <a:srgbClr val="FF0000"/>
                </a:solidFill>
              </a:rPr>
              <a:t>第七章 异常控制流</a:t>
            </a:r>
            <a:br>
              <a:rPr lang="en-US" altLang="zh-CN" sz="4000">
                <a:solidFill>
                  <a:srgbClr val="FF0000"/>
                </a:solidFill>
              </a:rPr>
            </a:br>
            <a:br>
              <a:rPr lang="en-US" altLang="zh-CN" sz="4000"/>
            </a:br>
            <a:r>
              <a:rPr lang="en-US" altLang="zh-CN" sz="4000"/>
              <a:t> </a:t>
            </a:r>
            <a:r>
              <a:rPr lang="en-US" altLang="zh-CN" sz="2800">
                <a:solidFill>
                  <a:srgbClr val="0000FF"/>
                </a:solidFill>
              </a:rPr>
              <a:t>CPU</a:t>
            </a:r>
            <a:r>
              <a:rPr lang="zh-CN" altLang="en-US" sz="2800">
                <a:solidFill>
                  <a:srgbClr val="0000FF"/>
                </a:solidFill>
              </a:rPr>
              <a:t>控制流的概念</a:t>
            </a:r>
            <a:br>
              <a:rPr lang="zh-CN" altLang="en-US" sz="2800">
                <a:solidFill>
                  <a:srgbClr val="0000FF"/>
                </a:solidFill>
              </a:rPr>
            </a:br>
            <a:r>
              <a:rPr lang="zh-CN" altLang="en-US" sz="2800">
                <a:solidFill>
                  <a:srgbClr val="0000FF"/>
                </a:solidFill>
              </a:rPr>
              <a:t>进程上下文切换</a:t>
            </a:r>
            <a:br>
              <a:rPr lang="zh-CN" altLang="en-US" sz="2800">
                <a:solidFill>
                  <a:srgbClr val="0000FF"/>
                </a:solidFill>
              </a:rPr>
            </a:br>
            <a:r>
              <a:rPr lang="zh-CN" altLang="en-US" sz="2800">
                <a:solidFill>
                  <a:srgbClr val="0000FF"/>
                </a:solidFill>
              </a:rPr>
              <a:t>异常和中断的基本概念</a:t>
            </a:r>
            <a:br>
              <a:rPr lang="zh-CN" altLang="en-US" sz="2800">
                <a:solidFill>
                  <a:srgbClr val="0000FF"/>
                </a:solidFill>
              </a:rPr>
            </a:br>
            <a:r>
              <a:rPr lang="zh-CN" altLang="en-US" sz="2800">
                <a:solidFill>
                  <a:srgbClr val="0000FF"/>
                </a:solidFill>
              </a:rPr>
              <a:t>异常和中断的响应和处理</a:t>
            </a:r>
            <a:endParaRPr lang="en-US" altLang="zh-CN" sz="280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0594" name="Group 2">
            <a:extLst>
              <a:ext uri="{FF2B5EF4-FFF2-40B4-BE49-F238E27FC236}">
                <a16:creationId xmlns:a16="http://schemas.microsoft.com/office/drawing/2014/main" id="{EBC7AB67-7ADB-45B1-8865-E1F91349C71E}"/>
              </a:ext>
            </a:extLst>
          </p:cNvPr>
          <p:cNvGrpSpPr>
            <a:grpSpLocks/>
          </p:cNvGrpSpPr>
          <p:nvPr/>
        </p:nvGrpSpPr>
        <p:grpSpPr bwMode="auto">
          <a:xfrm>
            <a:off x="0" y="730250"/>
            <a:ext cx="8607425" cy="6127750"/>
            <a:chOff x="0" y="460"/>
            <a:chExt cx="5422" cy="3860"/>
          </a:xfrm>
        </p:grpSpPr>
        <p:grpSp>
          <p:nvGrpSpPr>
            <p:cNvPr id="750595" name="Group 3">
              <a:extLst>
                <a:ext uri="{FF2B5EF4-FFF2-40B4-BE49-F238E27FC236}">
                  <a16:creationId xmlns:a16="http://schemas.microsoft.com/office/drawing/2014/main" id="{26A85A5C-1FB7-4DEE-87D3-1B15D6BE6649}"/>
                </a:ext>
              </a:extLst>
            </p:cNvPr>
            <p:cNvGrpSpPr>
              <a:grpSpLocks/>
            </p:cNvGrpSpPr>
            <p:nvPr/>
          </p:nvGrpSpPr>
          <p:grpSpPr bwMode="auto">
            <a:xfrm>
              <a:off x="0" y="460"/>
              <a:ext cx="5422" cy="3860"/>
              <a:chOff x="0" y="460"/>
              <a:chExt cx="5422" cy="3860"/>
            </a:xfrm>
          </p:grpSpPr>
          <p:pic>
            <p:nvPicPr>
              <p:cNvPr id="750596" name="Picture 4">
                <a:extLst>
                  <a:ext uri="{FF2B5EF4-FFF2-40B4-BE49-F238E27FC236}">
                    <a16:creationId xmlns:a16="http://schemas.microsoft.com/office/drawing/2014/main" id="{BF8CB4AA-69DC-408D-B7E0-18FA9BC62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
                <a:ext cx="5422" cy="3860"/>
              </a:xfrm>
              <a:prstGeom prst="rect">
                <a:avLst/>
              </a:prstGeom>
              <a:noFill/>
              <a:extLst>
                <a:ext uri="{909E8E84-426E-40DD-AFC4-6F175D3DCCD1}">
                  <a14:hiddenFill xmlns:a14="http://schemas.microsoft.com/office/drawing/2010/main">
                    <a:solidFill>
                      <a:srgbClr val="FFFFFF"/>
                    </a:solidFill>
                  </a14:hiddenFill>
                </a:ext>
              </a:extLst>
            </p:spPr>
          </p:pic>
          <p:sp>
            <p:nvSpPr>
              <p:cNvPr id="750597" name="Text Box 5">
                <a:extLst>
                  <a:ext uri="{FF2B5EF4-FFF2-40B4-BE49-F238E27FC236}">
                    <a16:creationId xmlns:a16="http://schemas.microsoft.com/office/drawing/2014/main" id="{ED71EAA3-884F-4952-9868-E9462225B025}"/>
                  </a:ext>
                </a:extLst>
              </p:cNvPr>
              <p:cNvSpPr txBox="1">
                <a:spLocks noChangeArrowheads="1"/>
              </p:cNvSpPr>
              <p:nvPr/>
            </p:nvSpPr>
            <p:spPr bwMode="auto">
              <a:xfrm>
                <a:off x="117" y="1837"/>
                <a:ext cx="21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600" b="1">
                    <a:latin typeface="Times New Roman" panose="02020603050405020304" pitchFamily="18" charset="0"/>
                  </a:rPr>
                  <a:t>A</a:t>
                </a:r>
                <a:r>
                  <a:rPr lang="en-US" altLang="zh-CN" sz="1600" b="1" baseline="-25000">
                    <a:latin typeface="Times New Roman" panose="02020603050405020304" pitchFamily="18" charset="0"/>
                  </a:rPr>
                  <a:t>25</a:t>
                </a:r>
              </a:p>
            </p:txBody>
          </p:sp>
        </p:grpSp>
        <p:sp>
          <p:nvSpPr>
            <p:cNvPr id="750598" name="Line 6">
              <a:extLst>
                <a:ext uri="{FF2B5EF4-FFF2-40B4-BE49-F238E27FC236}">
                  <a16:creationId xmlns:a16="http://schemas.microsoft.com/office/drawing/2014/main" id="{F0138CF9-8159-4A6C-8564-538A45A02957}"/>
                </a:ext>
              </a:extLst>
            </p:cNvPr>
            <p:cNvSpPr>
              <a:spLocks noChangeShapeType="1"/>
            </p:cNvSpPr>
            <p:nvPr/>
          </p:nvSpPr>
          <p:spPr bwMode="auto">
            <a:xfrm>
              <a:off x="366" y="1947"/>
              <a:ext cx="4489"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50599" name="Rectangle 7">
            <a:extLst>
              <a:ext uri="{FF2B5EF4-FFF2-40B4-BE49-F238E27FC236}">
                <a16:creationId xmlns:a16="http://schemas.microsoft.com/office/drawing/2014/main" id="{563B8596-1799-4EE1-8D76-CEABC568A201}"/>
              </a:ext>
            </a:extLst>
          </p:cNvPr>
          <p:cNvSpPr>
            <a:spLocks noGrp="1" noChangeArrowheads="1"/>
          </p:cNvSpPr>
          <p:nvPr>
            <p:ph type="title"/>
          </p:nvPr>
        </p:nvSpPr>
        <p:spPr/>
        <p:txBody>
          <a:bodyPr/>
          <a:lstStyle/>
          <a:p>
            <a:pPr algn="l"/>
            <a:r>
              <a:rPr lang="zh-CN" altLang="en-US"/>
              <a:t>    逻辑控制流</a:t>
            </a:r>
          </a:p>
        </p:txBody>
      </p:sp>
      <p:sp>
        <p:nvSpPr>
          <p:cNvPr id="750602" name="Text Box 10">
            <a:extLst>
              <a:ext uri="{FF2B5EF4-FFF2-40B4-BE49-F238E27FC236}">
                <a16:creationId xmlns:a16="http://schemas.microsoft.com/office/drawing/2014/main" id="{3556EDCB-9272-4A59-A7E5-A00791293679}"/>
              </a:ext>
            </a:extLst>
          </p:cNvPr>
          <p:cNvSpPr txBox="1">
            <a:spLocks noChangeArrowheads="1"/>
          </p:cNvSpPr>
          <p:nvPr/>
        </p:nvSpPr>
        <p:spPr bwMode="auto">
          <a:xfrm>
            <a:off x="463550" y="6543675"/>
            <a:ext cx="306388"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a:solidFill>
                  <a:srgbClr val="FF0000"/>
                </a:solidFill>
                <a:latin typeface="Arial Black" panose="020B0A04020102020204" pitchFamily="34" charset="0"/>
                <a:ea typeface="微软雅黑" panose="020B0503020204020204" pitchFamily="34" charset="-122"/>
              </a:rPr>
              <a:t>t0</a:t>
            </a:r>
          </a:p>
        </p:txBody>
      </p:sp>
      <p:sp>
        <p:nvSpPr>
          <p:cNvPr id="750603" name="Text Box 11">
            <a:extLst>
              <a:ext uri="{FF2B5EF4-FFF2-40B4-BE49-F238E27FC236}">
                <a16:creationId xmlns:a16="http://schemas.microsoft.com/office/drawing/2014/main" id="{4D6DADCB-9B56-4BAB-9165-10433C9CA08E}"/>
              </a:ext>
            </a:extLst>
          </p:cNvPr>
          <p:cNvSpPr txBox="1">
            <a:spLocks noChangeArrowheads="1"/>
          </p:cNvSpPr>
          <p:nvPr/>
        </p:nvSpPr>
        <p:spPr bwMode="auto">
          <a:xfrm>
            <a:off x="1557338" y="6540500"/>
            <a:ext cx="306387"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a:solidFill>
                  <a:srgbClr val="FF0000"/>
                </a:solidFill>
                <a:latin typeface="Arial Black" panose="020B0A04020102020204" pitchFamily="34" charset="0"/>
                <a:ea typeface="微软雅黑" panose="020B0503020204020204" pitchFamily="34" charset="-122"/>
              </a:rPr>
              <a:t>t1</a:t>
            </a:r>
          </a:p>
        </p:txBody>
      </p:sp>
      <p:sp>
        <p:nvSpPr>
          <p:cNvPr id="750604" name="Text Box 12">
            <a:extLst>
              <a:ext uri="{FF2B5EF4-FFF2-40B4-BE49-F238E27FC236}">
                <a16:creationId xmlns:a16="http://schemas.microsoft.com/office/drawing/2014/main" id="{4484307F-B204-448B-891A-51B864D5CE58}"/>
              </a:ext>
            </a:extLst>
          </p:cNvPr>
          <p:cNvSpPr txBox="1">
            <a:spLocks noChangeArrowheads="1"/>
          </p:cNvSpPr>
          <p:nvPr/>
        </p:nvSpPr>
        <p:spPr bwMode="auto">
          <a:xfrm>
            <a:off x="2289175" y="6540500"/>
            <a:ext cx="306388"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a:solidFill>
                  <a:srgbClr val="FF0000"/>
                </a:solidFill>
                <a:latin typeface="Arial Black" panose="020B0A04020102020204" pitchFamily="34" charset="0"/>
                <a:ea typeface="微软雅黑" panose="020B0503020204020204" pitchFamily="34" charset="-122"/>
              </a:rPr>
              <a:t>t2</a:t>
            </a:r>
          </a:p>
        </p:txBody>
      </p:sp>
      <p:sp>
        <p:nvSpPr>
          <p:cNvPr id="750605" name="Text Box 13">
            <a:extLst>
              <a:ext uri="{FF2B5EF4-FFF2-40B4-BE49-F238E27FC236}">
                <a16:creationId xmlns:a16="http://schemas.microsoft.com/office/drawing/2014/main" id="{4EC94658-9BFE-484E-89B6-479AE33EFD9B}"/>
              </a:ext>
            </a:extLst>
          </p:cNvPr>
          <p:cNvSpPr txBox="1">
            <a:spLocks noChangeArrowheads="1"/>
          </p:cNvSpPr>
          <p:nvPr/>
        </p:nvSpPr>
        <p:spPr bwMode="auto">
          <a:xfrm>
            <a:off x="3005138" y="6554788"/>
            <a:ext cx="306387"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a:solidFill>
                  <a:srgbClr val="FF0000"/>
                </a:solidFill>
                <a:latin typeface="Arial Black" panose="020B0A04020102020204" pitchFamily="34" charset="0"/>
                <a:ea typeface="微软雅黑" panose="020B0503020204020204" pitchFamily="34" charset="-122"/>
              </a:rPr>
              <a:t>t3</a:t>
            </a:r>
          </a:p>
        </p:txBody>
      </p:sp>
      <p:sp>
        <p:nvSpPr>
          <p:cNvPr id="750606" name="Text Box 14">
            <a:extLst>
              <a:ext uri="{FF2B5EF4-FFF2-40B4-BE49-F238E27FC236}">
                <a16:creationId xmlns:a16="http://schemas.microsoft.com/office/drawing/2014/main" id="{D53524FA-2BFC-4E4C-AE2A-1EE69B722018}"/>
              </a:ext>
            </a:extLst>
          </p:cNvPr>
          <p:cNvSpPr txBox="1">
            <a:spLocks noChangeArrowheads="1"/>
          </p:cNvSpPr>
          <p:nvPr/>
        </p:nvSpPr>
        <p:spPr bwMode="auto">
          <a:xfrm>
            <a:off x="4110038" y="6554788"/>
            <a:ext cx="306387"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a:solidFill>
                  <a:srgbClr val="FF0000"/>
                </a:solidFill>
                <a:latin typeface="Arial Black" panose="020B0A04020102020204" pitchFamily="34" charset="0"/>
                <a:ea typeface="微软雅黑" panose="020B0503020204020204" pitchFamily="34" charset="-122"/>
              </a:rPr>
              <a:t>t4</a:t>
            </a:r>
          </a:p>
        </p:txBody>
      </p:sp>
      <p:sp>
        <p:nvSpPr>
          <p:cNvPr id="750607" name="Text Box 15">
            <a:extLst>
              <a:ext uri="{FF2B5EF4-FFF2-40B4-BE49-F238E27FC236}">
                <a16:creationId xmlns:a16="http://schemas.microsoft.com/office/drawing/2014/main" id="{4AE9A9C4-ACF1-4253-AB2A-94AC8BD495A6}"/>
              </a:ext>
            </a:extLst>
          </p:cNvPr>
          <p:cNvSpPr txBox="1">
            <a:spLocks noChangeArrowheads="1"/>
          </p:cNvSpPr>
          <p:nvPr/>
        </p:nvSpPr>
        <p:spPr bwMode="auto">
          <a:xfrm>
            <a:off x="5156200" y="6554788"/>
            <a:ext cx="306388"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a:solidFill>
                  <a:srgbClr val="FF0000"/>
                </a:solidFill>
                <a:latin typeface="Arial Black" panose="020B0A04020102020204" pitchFamily="34" charset="0"/>
                <a:ea typeface="微软雅黑" panose="020B0503020204020204" pitchFamily="34" charset="-122"/>
              </a:rPr>
              <a:t>t5</a:t>
            </a:r>
          </a:p>
        </p:txBody>
      </p:sp>
      <p:sp>
        <p:nvSpPr>
          <p:cNvPr id="750608" name="Text Box 16">
            <a:extLst>
              <a:ext uri="{FF2B5EF4-FFF2-40B4-BE49-F238E27FC236}">
                <a16:creationId xmlns:a16="http://schemas.microsoft.com/office/drawing/2014/main" id="{EB0814DF-2344-43D1-A4D9-0F181086B03C}"/>
              </a:ext>
            </a:extLst>
          </p:cNvPr>
          <p:cNvSpPr txBox="1">
            <a:spLocks noChangeArrowheads="1"/>
          </p:cNvSpPr>
          <p:nvPr/>
        </p:nvSpPr>
        <p:spPr bwMode="auto">
          <a:xfrm>
            <a:off x="5822950" y="6554788"/>
            <a:ext cx="306388"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a:solidFill>
                  <a:srgbClr val="FF0000"/>
                </a:solidFill>
                <a:latin typeface="Arial Black" panose="020B0A04020102020204" pitchFamily="34" charset="0"/>
                <a:ea typeface="微软雅黑" panose="020B0503020204020204" pitchFamily="34" charset="-122"/>
              </a:rPr>
              <a:t>t6</a:t>
            </a:r>
          </a:p>
        </p:txBody>
      </p:sp>
      <p:sp>
        <p:nvSpPr>
          <p:cNvPr id="750609" name="Text Box 17">
            <a:extLst>
              <a:ext uri="{FF2B5EF4-FFF2-40B4-BE49-F238E27FC236}">
                <a16:creationId xmlns:a16="http://schemas.microsoft.com/office/drawing/2014/main" id="{0797AFA9-1136-40C8-8CF9-DFE7C0C1EBFE}"/>
              </a:ext>
            </a:extLst>
          </p:cNvPr>
          <p:cNvSpPr txBox="1">
            <a:spLocks noChangeArrowheads="1"/>
          </p:cNvSpPr>
          <p:nvPr/>
        </p:nvSpPr>
        <p:spPr bwMode="auto">
          <a:xfrm>
            <a:off x="6815138" y="2570163"/>
            <a:ext cx="8556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9242"/>
                </a:solidFill>
                <a:latin typeface="Arial Black" panose="020B0A04020102020204" pitchFamily="34" charset="0"/>
              </a:rPr>
              <a:t>Word</a:t>
            </a:r>
          </a:p>
        </p:txBody>
      </p:sp>
      <p:sp>
        <p:nvSpPr>
          <p:cNvPr id="750610" name="Text Box 18">
            <a:extLst>
              <a:ext uri="{FF2B5EF4-FFF2-40B4-BE49-F238E27FC236}">
                <a16:creationId xmlns:a16="http://schemas.microsoft.com/office/drawing/2014/main" id="{C6152A9A-CE61-4A36-846D-4642898961E6}"/>
              </a:ext>
            </a:extLst>
          </p:cNvPr>
          <p:cNvSpPr txBox="1">
            <a:spLocks noChangeArrowheads="1"/>
          </p:cNvSpPr>
          <p:nvPr/>
        </p:nvSpPr>
        <p:spPr bwMode="auto">
          <a:xfrm>
            <a:off x="7872413" y="4897438"/>
            <a:ext cx="8556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9242"/>
                </a:solidFill>
                <a:latin typeface="Arial Black" panose="020B0A04020102020204" pitchFamily="34" charset="0"/>
              </a:rPr>
              <a:t>Word</a:t>
            </a:r>
          </a:p>
        </p:txBody>
      </p:sp>
      <p:sp>
        <p:nvSpPr>
          <p:cNvPr id="750611" name="Text Box 19">
            <a:extLst>
              <a:ext uri="{FF2B5EF4-FFF2-40B4-BE49-F238E27FC236}">
                <a16:creationId xmlns:a16="http://schemas.microsoft.com/office/drawing/2014/main" id="{4375E10B-E255-4F91-A3B7-65732610C1A5}"/>
              </a:ext>
            </a:extLst>
          </p:cNvPr>
          <p:cNvSpPr txBox="1">
            <a:spLocks noChangeArrowheads="1"/>
          </p:cNvSpPr>
          <p:nvPr/>
        </p:nvSpPr>
        <p:spPr bwMode="auto">
          <a:xfrm>
            <a:off x="8288338" y="6134100"/>
            <a:ext cx="449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9242"/>
                </a:solidFill>
                <a:latin typeface="Arial Black" panose="020B0A04020102020204" pitchFamily="34" charset="0"/>
              </a:rPr>
              <a:t>IE</a:t>
            </a:r>
          </a:p>
        </p:txBody>
      </p:sp>
      <p:sp>
        <p:nvSpPr>
          <p:cNvPr id="750612" name="Text Box 20">
            <a:extLst>
              <a:ext uri="{FF2B5EF4-FFF2-40B4-BE49-F238E27FC236}">
                <a16:creationId xmlns:a16="http://schemas.microsoft.com/office/drawing/2014/main" id="{82F63B85-4F76-456B-BDBC-EAB9503EF241}"/>
              </a:ext>
            </a:extLst>
          </p:cNvPr>
          <p:cNvSpPr txBox="1">
            <a:spLocks noChangeArrowheads="1"/>
          </p:cNvSpPr>
          <p:nvPr/>
        </p:nvSpPr>
        <p:spPr bwMode="auto">
          <a:xfrm>
            <a:off x="6929438" y="6554788"/>
            <a:ext cx="306387"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a:solidFill>
                  <a:srgbClr val="FF0000"/>
                </a:solidFill>
                <a:latin typeface="Arial Black" panose="020B0A04020102020204" pitchFamily="34" charset="0"/>
                <a:ea typeface="微软雅黑" panose="020B0503020204020204" pitchFamily="34" charset="-122"/>
              </a:rPr>
              <a:t>t7</a:t>
            </a:r>
          </a:p>
        </p:txBody>
      </p:sp>
      <p:sp>
        <p:nvSpPr>
          <p:cNvPr id="750613" name="Text Box 21">
            <a:extLst>
              <a:ext uri="{FF2B5EF4-FFF2-40B4-BE49-F238E27FC236}">
                <a16:creationId xmlns:a16="http://schemas.microsoft.com/office/drawing/2014/main" id="{DA61BB7C-8329-46C8-8632-55776324A1F5}"/>
              </a:ext>
            </a:extLst>
          </p:cNvPr>
          <p:cNvSpPr txBox="1">
            <a:spLocks noChangeArrowheads="1"/>
          </p:cNvSpPr>
          <p:nvPr/>
        </p:nvSpPr>
        <p:spPr bwMode="auto">
          <a:xfrm>
            <a:off x="7656513" y="6540500"/>
            <a:ext cx="306387"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a:solidFill>
                  <a:srgbClr val="FF0000"/>
                </a:solidFill>
                <a:latin typeface="Arial Black" panose="020B0A04020102020204" pitchFamily="34" charset="0"/>
                <a:ea typeface="微软雅黑" panose="020B0503020204020204" pitchFamily="34" charset="-122"/>
              </a:rPr>
              <a:t>t8</a:t>
            </a:r>
          </a:p>
        </p:txBody>
      </p:sp>
      <p:sp>
        <p:nvSpPr>
          <p:cNvPr id="750619" name="Rectangle 27">
            <a:extLst>
              <a:ext uri="{FF2B5EF4-FFF2-40B4-BE49-F238E27FC236}">
                <a16:creationId xmlns:a16="http://schemas.microsoft.com/office/drawing/2014/main" id="{6297828D-8C55-4F8C-8391-11F1E41E4AF8}"/>
              </a:ext>
            </a:extLst>
          </p:cNvPr>
          <p:cNvSpPr>
            <a:spLocks noChangeArrowheads="1"/>
          </p:cNvSpPr>
          <p:nvPr/>
        </p:nvSpPr>
        <p:spPr bwMode="auto">
          <a:xfrm>
            <a:off x="6129338" y="1585913"/>
            <a:ext cx="2943225" cy="9159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eaLnBrk="0" hangingPunct="0">
              <a:lnSpc>
                <a:spcPct val="95000"/>
              </a:lnSpc>
              <a:spcBef>
                <a:spcPct val="20000"/>
              </a:spcBef>
            </a:pPr>
            <a:r>
              <a:rPr lang="zh-CN" altLang="en-US" sz="1900" b="1">
                <a:solidFill>
                  <a:srgbClr val="0000FF"/>
                </a:solidFill>
                <a:latin typeface="微软雅黑" panose="020B0503020204020204" pitchFamily="34" charset="-122"/>
                <a:ea typeface="微软雅黑" panose="020B0503020204020204" pitchFamily="34" charset="-122"/>
              </a:rPr>
              <a:t>对于确定的数据集，某进程指令执行地址序列是确定的。称为进程的</a:t>
            </a:r>
            <a:r>
              <a:rPr lang="zh-CN" altLang="en-US" sz="1900" b="1">
                <a:solidFill>
                  <a:srgbClr val="FF0000"/>
                </a:solidFill>
                <a:latin typeface="微软雅黑" panose="020B0503020204020204" pitchFamily="34" charset="-122"/>
                <a:ea typeface="微软雅黑" panose="020B0503020204020204" pitchFamily="34" charset="-122"/>
              </a:rPr>
              <a:t>逻辑控制流</a:t>
            </a:r>
            <a:r>
              <a:rPr lang="zh-CN" altLang="en-US" sz="1900" b="1">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 </a:t>
            </a:r>
          </a:p>
        </p:txBody>
      </p:sp>
      <p:sp>
        <p:nvSpPr>
          <p:cNvPr id="750620" name="Rectangle 28">
            <a:extLst>
              <a:ext uri="{FF2B5EF4-FFF2-40B4-BE49-F238E27FC236}">
                <a16:creationId xmlns:a16="http://schemas.microsoft.com/office/drawing/2014/main" id="{641FB582-6AA0-4550-8BE4-6B3F7B3CE2F3}"/>
              </a:ext>
            </a:extLst>
          </p:cNvPr>
          <p:cNvSpPr>
            <a:spLocks noChangeArrowheads="1"/>
          </p:cNvSpPr>
          <p:nvPr/>
        </p:nvSpPr>
        <p:spPr bwMode="auto">
          <a:xfrm>
            <a:off x="6246813" y="100013"/>
            <a:ext cx="2701925" cy="1327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lnSpc>
                <a:spcPct val="115000"/>
              </a:lnSpc>
              <a:spcBef>
                <a:spcPct val="50000"/>
              </a:spcBef>
            </a:pPr>
            <a:r>
              <a:rPr lang="zh-CN" altLang="en-US" sz="1900" b="1">
                <a:ea typeface="微软雅黑" panose="020B0503020204020204" pitchFamily="34" charset="-122"/>
              </a:rPr>
              <a:t>对于</a:t>
            </a:r>
            <a:r>
              <a:rPr lang="zh-CN" altLang="en-US" sz="1900" b="1">
                <a:solidFill>
                  <a:srgbClr val="0000FF"/>
                </a:solidFill>
                <a:ea typeface="微软雅黑" panose="020B0503020204020204" pitchFamily="34" charset="-122"/>
              </a:rPr>
              <a:t>单处理器系统</a:t>
            </a:r>
            <a:r>
              <a:rPr lang="zh-CN" altLang="en-US" sz="1900" b="1">
                <a:ea typeface="微软雅黑" panose="020B0503020204020204" pitchFamily="34" charset="-122"/>
              </a:rPr>
              <a:t>，进程会</a:t>
            </a:r>
            <a:r>
              <a:rPr lang="zh-CN" altLang="en-US" sz="1900" b="1">
                <a:solidFill>
                  <a:srgbClr val="FF0000"/>
                </a:solidFill>
                <a:ea typeface="微软雅黑" panose="020B0503020204020204" pitchFamily="34" charset="-122"/>
              </a:rPr>
              <a:t>轮流</a:t>
            </a:r>
            <a:r>
              <a:rPr lang="zh-CN" altLang="en-US" sz="1900" b="1">
                <a:ea typeface="微软雅黑" panose="020B0503020204020204" pitchFamily="34" charset="-122"/>
              </a:rPr>
              <a:t>使用处理器，即处理器的</a:t>
            </a:r>
            <a:r>
              <a:rPr lang="zh-CN" altLang="en-US" sz="1900" b="1">
                <a:solidFill>
                  <a:srgbClr val="FF0000"/>
                </a:solidFill>
                <a:ea typeface="微软雅黑" panose="020B0503020204020204" pitchFamily="34" charset="-122"/>
              </a:rPr>
              <a:t>物理控制流</a:t>
            </a:r>
            <a:r>
              <a:rPr lang="zh-CN" altLang="en-US" sz="1900" b="1">
                <a:ea typeface="微软雅黑" panose="020B0503020204020204" pitchFamily="34" charset="-122"/>
              </a:rPr>
              <a:t>由多个逻辑控制流组成。</a:t>
            </a:r>
            <a:r>
              <a:rPr lang="zh-CN" altLang="en-US"/>
              <a:t> </a:t>
            </a:r>
          </a:p>
        </p:txBody>
      </p:sp>
      <p:sp>
        <p:nvSpPr>
          <p:cNvPr id="750621" name="Text Box 29">
            <a:extLst>
              <a:ext uri="{FF2B5EF4-FFF2-40B4-BE49-F238E27FC236}">
                <a16:creationId xmlns:a16="http://schemas.microsoft.com/office/drawing/2014/main" id="{D46D15FC-031B-4402-9619-A8CA9EC388C5}"/>
              </a:ext>
            </a:extLst>
          </p:cNvPr>
          <p:cNvSpPr txBox="1">
            <a:spLocks noChangeArrowheads="1"/>
          </p:cNvSpPr>
          <p:nvPr/>
        </p:nvSpPr>
        <p:spPr bwMode="auto">
          <a:xfrm>
            <a:off x="768350" y="755650"/>
            <a:ext cx="4689475" cy="577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900" b="1">
                <a:solidFill>
                  <a:srgbClr val="FF0000"/>
                </a:solidFill>
                <a:latin typeface="微软雅黑" panose="020B0503020204020204" pitchFamily="34" charset="-122"/>
                <a:ea typeface="微软雅黑" panose="020B0503020204020204" pitchFamily="34" charset="-122"/>
              </a:rPr>
              <a:t>p1</a:t>
            </a:r>
            <a:r>
              <a:rPr lang="zh-CN" altLang="en-US" sz="1900" b="1">
                <a:solidFill>
                  <a:srgbClr val="FF0000"/>
                </a:solidFill>
                <a:latin typeface="微软雅黑" panose="020B0503020204020204" pitchFamily="34" charset="-122"/>
                <a:ea typeface="微软雅黑" panose="020B0503020204020204" pitchFamily="34" charset="-122"/>
              </a:rPr>
              <a:t>的逻辑控制流为</a:t>
            </a:r>
            <a:r>
              <a:rPr lang="en-US" altLang="zh-CN" sz="1900" b="1">
                <a:solidFill>
                  <a:srgbClr val="FF0000"/>
                </a:solidFill>
                <a:latin typeface="微软雅黑" panose="020B0503020204020204" pitchFamily="34" charset="-122"/>
                <a:ea typeface="微软雅黑" panose="020B0503020204020204" pitchFamily="34" charset="-122"/>
              </a:rPr>
              <a:t>A11</a:t>
            </a:r>
            <a:r>
              <a:rPr lang="en-US" altLang="zh-CN" sz="1900" b="1">
                <a:solidFill>
                  <a:srgbClr val="FF0000"/>
                </a:solidFill>
                <a:latin typeface="微软雅黑" panose="020B0503020204020204" pitchFamily="34" charset="-122"/>
                <a:ea typeface="微软雅黑" panose="020B0503020204020204" pitchFamily="34" charset="-122"/>
                <a:cs typeface="Arial" panose="020B0604020202020204" pitchFamily="34" charset="0"/>
              </a:rPr>
              <a:t>~A13</a:t>
            </a:r>
            <a:r>
              <a:rPr lang="zh-CN" altLang="en-US" sz="1900" b="1">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900" b="1">
                <a:solidFill>
                  <a:srgbClr val="FF0000"/>
                </a:solidFill>
                <a:latin typeface="微软雅黑" panose="020B0503020204020204" pitchFamily="34" charset="-122"/>
                <a:ea typeface="微软雅黑" panose="020B0503020204020204" pitchFamily="34" charset="-122"/>
              </a:rPr>
              <a:t>A11~A14</a:t>
            </a:r>
            <a:r>
              <a:rPr lang="zh-CN" altLang="en-US" sz="1900" b="1">
                <a:solidFill>
                  <a:srgbClr val="FF0000"/>
                </a:solidFill>
                <a:latin typeface="微软雅黑" panose="020B0503020204020204" pitchFamily="34" charset="-122"/>
                <a:ea typeface="微软雅黑" panose="020B0503020204020204" pitchFamily="34" charset="-122"/>
              </a:rPr>
              <a:t>、 </a:t>
            </a:r>
            <a:r>
              <a:rPr lang="en-US" altLang="zh-CN" sz="1900" b="1">
                <a:solidFill>
                  <a:srgbClr val="FF0000"/>
                </a:solidFill>
                <a:latin typeface="微软雅黑" panose="020B0503020204020204" pitchFamily="34" charset="-122"/>
                <a:ea typeface="微软雅黑" panose="020B0503020204020204" pitchFamily="34" charset="-122"/>
              </a:rPr>
              <a:t>A15~A16</a:t>
            </a:r>
            <a:r>
              <a:rPr lang="zh-CN" altLang="en-US" sz="1900" b="1">
                <a:solidFill>
                  <a:srgbClr val="FF0000"/>
                </a:solidFill>
                <a:latin typeface="微软雅黑" panose="020B0503020204020204" pitchFamily="34" charset="-122"/>
                <a:ea typeface="微软雅黑" panose="020B0503020204020204" pitchFamily="34" charset="-122"/>
              </a:rPr>
              <a:t>。在</a:t>
            </a:r>
            <a:r>
              <a:rPr lang="en-US" altLang="zh-CN" sz="1900" b="1">
                <a:solidFill>
                  <a:srgbClr val="FF0000"/>
                </a:solidFill>
                <a:latin typeface="微软雅黑" panose="020B0503020204020204" pitchFamily="34" charset="-122"/>
                <a:ea typeface="微软雅黑" panose="020B0503020204020204" pitchFamily="34" charset="-122"/>
              </a:rPr>
              <a:t>A12</a:t>
            </a:r>
            <a:r>
              <a:rPr lang="zh-CN" altLang="en-US" sz="1900" b="1">
                <a:solidFill>
                  <a:srgbClr val="FF0000"/>
                </a:solidFill>
                <a:latin typeface="微软雅黑" panose="020B0503020204020204" pitchFamily="34" charset="-122"/>
                <a:ea typeface="微软雅黑" panose="020B0503020204020204" pitchFamily="34" charset="-122"/>
              </a:rPr>
              <a:t>处被打断一次！</a:t>
            </a:r>
          </a:p>
        </p:txBody>
      </p:sp>
      <p:sp>
        <p:nvSpPr>
          <p:cNvPr id="750622" name="Rectangle 30">
            <a:extLst>
              <a:ext uri="{FF2B5EF4-FFF2-40B4-BE49-F238E27FC236}">
                <a16:creationId xmlns:a16="http://schemas.microsoft.com/office/drawing/2014/main" id="{1A2DFC1C-2CA5-4900-98FE-E80690F71882}"/>
              </a:ext>
            </a:extLst>
          </p:cNvPr>
          <p:cNvSpPr>
            <a:spLocks noChangeArrowheads="1"/>
          </p:cNvSpPr>
          <p:nvPr/>
        </p:nvSpPr>
        <p:spPr bwMode="auto">
          <a:xfrm>
            <a:off x="914400" y="2687638"/>
            <a:ext cx="4605338" cy="577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0" hangingPunct="0"/>
            <a:r>
              <a:rPr lang="zh-CN" altLang="en-US" sz="1900" b="1">
                <a:solidFill>
                  <a:srgbClr val="0000FF"/>
                </a:solidFill>
                <a:ea typeface="微软雅黑" panose="020B0503020204020204" pitchFamily="34" charset="-122"/>
              </a:rPr>
              <a:t>逻辑控制流不会因被其他进程打断而改变，还能回到原被打断的</a:t>
            </a:r>
            <a:r>
              <a:rPr lang="zh-CN" altLang="en-US" sz="1900" b="1">
                <a:solidFill>
                  <a:srgbClr val="0000FF"/>
                </a:solidFill>
                <a:latin typeface="微软雅黑" panose="020B0503020204020204" pitchFamily="34" charset="-122"/>
                <a:ea typeface="微软雅黑" panose="020B0503020204020204" pitchFamily="34" charset="-122"/>
              </a:rPr>
              <a:t>“</a:t>
            </a:r>
            <a:r>
              <a:rPr lang="zh-CN" altLang="en-US" sz="1900" b="1">
                <a:solidFill>
                  <a:srgbClr val="0000FF"/>
                </a:solidFill>
                <a:ea typeface="微软雅黑" panose="020B0503020204020204" pitchFamily="34" charset="-122"/>
              </a:rPr>
              <a:t>断点</a:t>
            </a:r>
            <a:r>
              <a:rPr lang="zh-CN" altLang="en-US" sz="1900" b="1">
                <a:solidFill>
                  <a:srgbClr val="0000FF"/>
                </a:solidFill>
                <a:latin typeface="微软雅黑" panose="020B0503020204020204" pitchFamily="34" charset="-122"/>
                <a:ea typeface="微软雅黑" panose="020B0503020204020204" pitchFamily="34" charset="-122"/>
              </a:rPr>
              <a:t>”</a:t>
            </a:r>
            <a:r>
              <a:rPr lang="zh-CN" altLang="en-US" sz="1900" b="1">
                <a:solidFill>
                  <a:srgbClr val="0000FF"/>
                </a:solidFill>
                <a:ea typeface="微软雅黑" panose="020B0503020204020204" pitchFamily="34" charset="-122"/>
              </a:rPr>
              <a:t>处继续执行。</a:t>
            </a:r>
          </a:p>
        </p:txBody>
      </p:sp>
      <p:sp>
        <p:nvSpPr>
          <p:cNvPr id="750623" name="Text Box 31">
            <a:extLst>
              <a:ext uri="{FF2B5EF4-FFF2-40B4-BE49-F238E27FC236}">
                <a16:creationId xmlns:a16="http://schemas.microsoft.com/office/drawing/2014/main" id="{ABB99704-0816-4653-A709-065CE1246230}"/>
              </a:ext>
            </a:extLst>
          </p:cNvPr>
          <p:cNvSpPr txBox="1">
            <a:spLocks noChangeArrowheads="1"/>
          </p:cNvSpPr>
          <p:nvPr/>
        </p:nvSpPr>
        <p:spPr bwMode="auto">
          <a:xfrm>
            <a:off x="3811588" y="3862388"/>
            <a:ext cx="3833812" cy="5778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900" b="1">
                <a:solidFill>
                  <a:srgbClr val="008000"/>
                </a:solidFill>
                <a:latin typeface="微软雅黑" panose="020B0503020204020204" pitchFamily="34" charset="-122"/>
                <a:ea typeface="微软雅黑" panose="020B0503020204020204" pitchFamily="34" charset="-122"/>
              </a:rPr>
              <a:t>进程</a:t>
            </a:r>
            <a:r>
              <a:rPr lang="en-US" altLang="zh-CN" sz="1900" b="1">
                <a:solidFill>
                  <a:srgbClr val="008000"/>
                </a:solidFill>
                <a:latin typeface="微软雅黑" panose="020B0503020204020204" pitchFamily="34" charset="-122"/>
                <a:ea typeface="微软雅黑" panose="020B0503020204020204" pitchFamily="34" charset="-122"/>
              </a:rPr>
              <a:t>p2</a:t>
            </a:r>
            <a:r>
              <a:rPr lang="zh-CN" altLang="en-US" sz="1900" b="1">
                <a:solidFill>
                  <a:srgbClr val="008000"/>
                </a:solidFill>
                <a:latin typeface="微软雅黑" panose="020B0503020204020204" pitchFamily="34" charset="-122"/>
                <a:ea typeface="微软雅黑" panose="020B0503020204020204" pitchFamily="34" charset="-122"/>
              </a:rPr>
              <a:t>的逻辑控制流为</a:t>
            </a:r>
            <a:r>
              <a:rPr lang="en-US" altLang="zh-CN" sz="1900" b="1">
                <a:solidFill>
                  <a:srgbClr val="008000"/>
                </a:solidFill>
                <a:latin typeface="微软雅黑" panose="020B0503020204020204" pitchFamily="34" charset="-122"/>
                <a:ea typeface="微软雅黑" panose="020B0503020204020204" pitchFamily="34" charset="-122"/>
              </a:rPr>
              <a:t>A21</a:t>
            </a:r>
            <a:r>
              <a:rPr lang="en-US" altLang="zh-CN" sz="1900" b="1">
                <a:solidFill>
                  <a:srgbClr val="008000"/>
                </a:solidFill>
                <a:latin typeface="微软雅黑" panose="020B0503020204020204" pitchFamily="34" charset="-122"/>
                <a:ea typeface="微软雅黑" panose="020B0503020204020204" pitchFamily="34" charset="-122"/>
                <a:cs typeface="Arial" panose="020B0604020202020204" pitchFamily="34" charset="0"/>
              </a:rPr>
              <a:t>~A22</a:t>
            </a:r>
            <a:r>
              <a:rPr lang="zh-CN" altLang="en-US" sz="1900" b="1">
                <a:solidFill>
                  <a:srgbClr val="008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900" b="1">
                <a:solidFill>
                  <a:srgbClr val="008000"/>
                </a:solidFill>
                <a:latin typeface="微软雅黑" panose="020B0503020204020204" pitchFamily="34" charset="-122"/>
                <a:ea typeface="微软雅黑" panose="020B0503020204020204" pitchFamily="34" charset="-122"/>
              </a:rPr>
              <a:t>A23~A25</a:t>
            </a:r>
            <a:r>
              <a:rPr lang="zh-CN" altLang="en-US" sz="1900" b="1">
                <a:solidFill>
                  <a:srgbClr val="008000"/>
                </a:solidFill>
                <a:latin typeface="微软雅黑" panose="020B0503020204020204" pitchFamily="34" charset="-122"/>
                <a:ea typeface="微软雅黑" panose="020B0503020204020204" pitchFamily="34" charset="-122"/>
              </a:rPr>
              <a:t>。在</a:t>
            </a:r>
            <a:r>
              <a:rPr lang="en-US" altLang="zh-CN" sz="1900" b="1">
                <a:solidFill>
                  <a:srgbClr val="008000"/>
                </a:solidFill>
                <a:latin typeface="微软雅黑" panose="020B0503020204020204" pitchFamily="34" charset="-122"/>
                <a:ea typeface="微软雅黑" panose="020B0503020204020204" pitchFamily="34" charset="-122"/>
              </a:rPr>
              <a:t>A24</a:t>
            </a:r>
            <a:r>
              <a:rPr lang="zh-CN" altLang="en-US" sz="1900" b="1">
                <a:solidFill>
                  <a:srgbClr val="008000"/>
                </a:solidFill>
                <a:latin typeface="微软雅黑" panose="020B0503020204020204" pitchFamily="34" charset="-122"/>
                <a:ea typeface="微软雅黑" panose="020B0503020204020204" pitchFamily="34" charset="-122"/>
              </a:rPr>
              <a:t>处被打断一次！</a:t>
            </a:r>
          </a:p>
        </p:txBody>
      </p:sp>
      <p:sp>
        <p:nvSpPr>
          <p:cNvPr id="750624" name="Text Box 32">
            <a:extLst>
              <a:ext uri="{FF2B5EF4-FFF2-40B4-BE49-F238E27FC236}">
                <a16:creationId xmlns:a16="http://schemas.microsoft.com/office/drawing/2014/main" id="{E939D3A1-1D6C-46C4-989A-43E9865F0B1F}"/>
              </a:ext>
            </a:extLst>
          </p:cNvPr>
          <p:cNvSpPr txBox="1">
            <a:spLocks noChangeArrowheads="1"/>
          </p:cNvSpPr>
          <p:nvPr/>
        </p:nvSpPr>
        <p:spPr bwMode="auto">
          <a:xfrm>
            <a:off x="7240588" y="5481638"/>
            <a:ext cx="1350962" cy="2889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900" b="1">
                <a:solidFill>
                  <a:schemeClr val="accent2"/>
                </a:solidFill>
                <a:latin typeface="微软雅黑" panose="020B0503020204020204" pitchFamily="34" charset="-122"/>
                <a:ea typeface="微软雅黑" panose="020B0503020204020204" pitchFamily="34" charset="-122"/>
              </a:rPr>
              <a:t>P3</a:t>
            </a:r>
            <a:r>
              <a:rPr lang="zh-CN" altLang="en-US" sz="1900" b="1">
                <a:solidFill>
                  <a:schemeClr val="accent2"/>
                </a:solidFill>
                <a:latin typeface="微软雅黑" panose="020B0503020204020204" pitchFamily="34" charset="-122"/>
                <a:ea typeface="微软雅黑" panose="020B0503020204020204" pitchFamily="34" charset="-122"/>
              </a:rPr>
              <a:t>未被打断</a:t>
            </a:r>
          </a:p>
        </p:txBody>
      </p:sp>
      <p:sp>
        <p:nvSpPr>
          <p:cNvPr id="750625" name="Rectangle 33">
            <a:extLst>
              <a:ext uri="{FF2B5EF4-FFF2-40B4-BE49-F238E27FC236}">
                <a16:creationId xmlns:a16="http://schemas.microsoft.com/office/drawing/2014/main" id="{08E57283-4B39-431A-92A5-F8B5AE227B89}"/>
              </a:ext>
            </a:extLst>
          </p:cNvPr>
          <p:cNvSpPr>
            <a:spLocks noChangeArrowheads="1"/>
          </p:cNvSpPr>
          <p:nvPr/>
        </p:nvSpPr>
        <p:spPr bwMode="auto">
          <a:xfrm>
            <a:off x="973138" y="5172075"/>
            <a:ext cx="4186237" cy="11557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0" hangingPunct="0"/>
            <a:r>
              <a:rPr lang="zh-CN" altLang="en-US" sz="1900" b="1">
                <a:latin typeface="微软雅黑" panose="020B0503020204020204" pitchFamily="34" charset="-122"/>
                <a:ea typeface="微软雅黑" panose="020B0503020204020204" pitchFamily="34" charset="-122"/>
              </a:rPr>
              <a:t>不同进程的逻辑控制流在时间上交错或重叠的情况称为</a:t>
            </a:r>
            <a:r>
              <a:rPr lang="zh-CN" altLang="en-US" sz="1900" b="1">
                <a:solidFill>
                  <a:srgbClr val="0000FF"/>
                </a:solidFill>
                <a:latin typeface="微软雅黑" panose="020B0503020204020204" pitchFamily="34" charset="-122"/>
                <a:ea typeface="微软雅黑" panose="020B0503020204020204" pitchFamily="34" charset="-122"/>
              </a:rPr>
              <a:t>并发（</a:t>
            </a:r>
            <a:r>
              <a:rPr lang="en-US" altLang="zh-CN" sz="1900" b="1">
                <a:solidFill>
                  <a:srgbClr val="0000FF"/>
                </a:solidFill>
                <a:latin typeface="微软雅黑" panose="020B0503020204020204" pitchFamily="34" charset="-122"/>
                <a:ea typeface="微软雅黑" panose="020B0503020204020204" pitchFamily="34" charset="-122"/>
              </a:rPr>
              <a:t>concurrency</a:t>
            </a:r>
            <a:r>
              <a:rPr lang="zh-CN" altLang="en-US" sz="1900" b="1">
                <a:solidFill>
                  <a:srgbClr val="0000FF"/>
                </a:solidFill>
                <a:latin typeface="微软雅黑" panose="020B0503020204020204" pitchFamily="34" charset="-122"/>
                <a:ea typeface="微软雅黑" panose="020B0503020204020204" pitchFamily="34" charset="-122"/>
              </a:rPr>
              <a:t>）</a:t>
            </a:r>
            <a:endParaRPr lang="zh-CN" altLang="en-US" sz="1900" b="1">
              <a:solidFill>
                <a:srgbClr val="FF0000"/>
              </a:solidFill>
              <a:latin typeface="微软雅黑" panose="020B0503020204020204" pitchFamily="34" charset="-122"/>
              <a:ea typeface="微软雅黑" panose="020B0503020204020204" pitchFamily="34" charset="-122"/>
            </a:endParaRPr>
          </a:p>
          <a:p>
            <a:pPr eaLnBrk="0" hangingPunct="0"/>
            <a:r>
              <a:rPr lang="en-US" altLang="zh-CN" sz="1900" b="1">
                <a:solidFill>
                  <a:srgbClr val="FF0000"/>
                </a:solidFill>
                <a:latin typeface="微软雅黑" panose="020B0503020204020204" pitchFamily="34" charset="-122"/>
                <a:ea typeface="微软雅黑" panose="020B0503020204020204" pitchFamily="34" charset="-122"/>
              </a:rPr>
              <a:t>P1</a:t>
            </a:r>
            <a:r>
              <a:rPr lang="zh-CN" altLang="en-US" sz="1900" b="1">
                <a:solidFill>
                  <a:srgbClr val="FF0000"/>
                </a:solidFill>
                <a:latin typeface="微软雅黑" panose="020B0503020204020204" pitchFamily="34" charset="-122"/>
                <a:ea typeface="微软雅黑" panose="020B0503020204020204" pitchFamily="34" charset="-122"/>
              </a:rPr>
              <a:t>和</a:t>
            </a:r>
            <a:r>
              <a:rPr lang="en-US" altLang="zh-CN" sz="1900" b="1">
                <a:solidFill>
                  <a:srgbClr val="FF0000"/>
                </a:solidFill>
                <a:latin typeface="微软雅黑" panose="020B0503020204020204" pitchFamily="34" charset="-122"/>
                <a:ea typeface="微软雅黑" panose="020B0503020204020204" pitchFamily="34" charset="-122"/>
              </a:rPr>
              <a:t>P2</a:t>
            </a:r>
            <a:r>
              <a:rPr lang="zh-CN" altLang="en-US" sz="1900" b="1">
                <a:solidFill>
                  <a:srgbClr val="FF0000"/>
                </a:solidFill>
                <a:latin typeface="微软雅黑" panose="020B0503020204020204" pitchFamily="34" charset="-122"/>
                <a:ea typeface="微软雅黑" panose="020B0503020204020204" pitchFamily="34" charset="-122"/>
              </a:rPr>
              <a:t>、</a:t>
            </a:r>
            <a:r>
              <a:rPr lang="en-US" altLang="zh-CN" sz="1900" b="1">
                <a:solidFill>
                  <a:srgbClr val="FF0000"/>
                </a:solidFill>
                <a:latin typeface="微软雅黑" panose="020B0503020204020204" pitchFamily="34" charset="-122"/>
                <a:ea typeface="微软雅黑" panose="020B0503020204020204" pitchFamily="34" charset="-122"/>
              </a:rPr>
              <a:t>P2</a:t>
            </a:r>
            <a:r>
              <a:rPr lang="zh-CN" altLang="en-US" sz="1900" b="1">
                <a:solidFill>
                  <a:srgbClr val="FF0000"/>
                </a:solidFill>
                <a:latin typeface="微软雅黑" panose="020B0503020204020204" pitchFamily="34" charset="-122"/>
                <a:ea typeface="微软雅黑" panose="020B0503020204020204" pitchFamily="34" charset="-122"/>
              </a:rPr>
              <a:t>和</a:t>
            </a:r>
            <a:r>
              <a:rPr lang="en-US" altLang="zh-CN" sz="1900" b="1">
                <a:solidFill>
                  <a:srgbClr val="FF0000"/>
                </a:solidFill>
                <a:latin typeface="微软雅黑" panose="020B0503020204020204" pitchFamily="34" charset="-122"/>
                <a:ea typeface="微软雅黑" panose="020B0503020204020204" pitchFamily="34" charset="-122"/>
              </a:rPr>
              <a:t>P3</a:t>
            </a:r>
            <a:r>
              <a:rPr lang="zh-CN" altLang="en-US" sz="1900" b="1">
                <a:solidFill>
                  <a:srgbClr val="FF0000"/>
                </a:solidFill>
                <a:latin typeface="微软雅黑" panose="020B0503020204020204" pitchFamily="34" charset="-122"/>
                <a:ea typeface="微软雅黑" panose="020B0503020204020204" pitchFamily="34" charset="-122"/>
              </a:rPr>
              <a:t>是并发执行；</a:t>
            </a:r>
          </a:p>
          <a:p>
            <a:pPr eaLnBrk="0" hangingPunct="0"/>
            <a:r>
              <a:rPr lang="en-US" altLang="zh-CN" sz="1900" b="1">
                <a:solidFill>
                  <a:srgbClr val="FF0000"/>
                </a:solidFill>
                <a:latin typeface="微软雅黑" panose="020B0503020204020204" pitchFamily="34" charset="-122"/>
                <a:ea typeface="微软雅黑" panose="020B0503020204020204" pitchFamily="34" charset="-122"/>
              </a:rPr>
              <a:t>P1</a:t>
            </a:r>
            <a:r>
              <a:rPr lang="zh-CN" altLang="en-US" sz="1900" b="1">
                <a:solidFill>
                  <a:srgbClr val="FF0000"/>
                </a:solidFill>
                <a:latin typeface="微软雅黑" panose="020B0503020204020204" pitchFamily="34" charset="-122"/>
                <a:ea typeface="微软雅黑" panose="020B0503020204020204" pitchFamily="34" charset="-122"/>
              </a:rPr>
              <a:t>和</a:t>
            </a:r>
            <a:r>
              <a:rPr lang="en-US" altLang="zh-CN" sz="1900" b="1">
                <a:solidFill>
                  <a:srgbClr val="FF0000"/>
                </a:solidFill>
                <a:latin typeface="微软雅黑" panose="020B0503020204020204" pitchFamily="34" charset="-122"/>
                <a:ea typeface="微软雅黑" panose="020B0503020204020204" pitchFamily="34" charset="-122"/>
              </a:rPr>
              <a:t>P3</a:t>
            </a:r>
            <a:r>
              <a:rPr lang="zh-CN" altLang="en-US" sz="1900" b="1">
                <a:solidFill>
                  <a:srgbClr val="FF0000"/>
                </a:solidFill>
                <a:latin typeface="微软雅黑" panose="020B0503020204020204" pitchFamily="34" charset="-122"/>
                <a:ea typeface="微软雅黑" panose="020B0503020204020204" pitchFamily="34" charset="-122"/>
              </a:rPr>
              <a:t>不是并发执行！</a:t>
            </a:r>
            <a:endParaRPr lang="zh-CN" altLang="en-US" sz="19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0619"/>
                                        </p:tgtEl>
                                        <p:attrNameLst>
                                          <p:attrName>style.visibility</p:attrName>
                                        </p:attrNameLst>
                                      </p:cBhvr>
                                      <p:to>
                                        <p:strVal val="visible"/>
                                      </p:to>
                                    </p:set>
                                    <p:animEffect transition="in" filter="blinds(horizontal)">
                                      <p:cBhvr>
                                        <p:cTn id="7" dur="500"/>
                                        <p:tgtEl>
                                          <p:spTgt spid="7506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0620"/>
                                        </p:tgtEl>
                                        <p:attrNameLst>
                                          <p:attrName>style.visibility</p:attrName>
                                        </p:attrNameLst>
                                      </p:cBhvr>
                                      <p:to>
                                        <p:strVal val="visible"/>
                                      </p:to>
                                    </p:set>
                                    <p:animEffect transition="in" filter="blinds(horizontal)">
                                      <p:cBhvr>
                                        <p:cTn id="12" dur="500"/>
                                        <p:tgtEl>
                                          <p:spTgt spid="7506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0594"/>
                                        </p:tgtEl>
                                        <p:attrNameLst>
                                          <p:attrName>style.visibility</p:attrName>
                                        </p:attrNameLst>
                                      </p:cBhvr>
                                      <p:to>
                                        <p:strVal val="visible"/>
                                      </p:to>
                                    </p:set>
                                    <p:animEffect transition="in" filter="blinds(horizontal)">
                                      <p:cBhvr>
                                        <p:cTn id="17" dur="500"/>
                                        <p:tgtEl>
                                          <p:spTgt spid="7505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0609"/>
                                        </p:tgtEl>
                                        <p:attrNameLst>
                                          <p:attrName>style.visibility</p:attrName>
                                        </p:attrNameLst>
                                      </p:cBhvr>
                                      <p:to>
                                        <p:strVal val="visible"/>
                                      </p:to>
                                    </p:set>
                                    <p:animEffect transition="in" filter="blinds(horizontal)">
                                      <p:cBhvr>
                                        <p:cTn id="22" dur="500"/>
                                        <p:tgtEl>
                                          <p:spTgt spid="7506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0610"/>
                                        </p:tgtEl>
                                        <p:attrNameLst>
                                          <p:attrName>style.visibility</p:attrName>
                                        </p:attrNameLst>
                                      </p:cBhvr>
                                      <p:to>
                                        <p:strVal val="visible"/>
                                      </p:to>
                                    </p:set>
                                    <p:animEffect transition="in" filter="blinds(horizontal)">
                                      <p:cBhvr>
                                        <p:cTn id="27" dur="500"/>
                                        <p:tgtEl>
                                          <p:spTgt spid="7506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0611"/>
                                        </p:tgtEl>
                                        <p:attrNameLst>
                                          <p:attrName>style.visibility</p:attrName>
                                        </p:attrNameLst>
                                      </p:cBhvr>
                                      <p:to>
                                        <p:strVal val="visible"/>
                                      </p:to>
                                    </p:set>
                                    <p:animEffect transition="in" filter="blinds(horizontal)">
                                      <p:cBhvr>
                                        <p:cTn id="32" dur="500"/>
                                        <p:tgtEl>
                                          <p:spTgt spid="7506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0602"/>
                                        </p:tgtEl>
                                        <p:attrNameLst>
                                          <p:attrName>style.visibility</p:attrName>
                                        </p:attrNameLst>
                                      </p:cBhvr>
                                      <p:to>
                                        <p:strVal val="visible"/>
                                      </p:to>
                                    </p:set>
                                    <p:animEffect transition="in" filter="blinds(horizontal)">
                                      <p:cBhvr>
                                        <p:cTn id="37" dur="500"/>
                                        <p:tgtEl>
                                          <p:spTgt spid="7506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0603"/>
                                        </p:tgtEl>
                                        <p:attrNameLst>
                                          <p:attrName>style.visibility</p:attrName>
                                        </p:attrNameLst>
                                      </p:cBhvr>
                                      <p:to>
                                        <p:strVal val="visible"/>
                                      </p:to>
                                    </p:set>
                                    <p:animEffect transition="in" filter="blinds(horizontal)">
                                      <p:cBhvr>
                                        <p:cTn id="42" dur="500"/>
                                        <p:tgtEl>
                                          <p:spTgt spid="7506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0604"/>
                                        </p:tgtEl>
                                        <p:attrNameLst>
                                          <p:attrName>style.visibility</p:attrName>
                                        </p:attrNameLst>
                                      </p:cBhvr>
                                      <p:to>
                                        <p:strVal val="visible"/>
                                      </p:to>
                                    </p:set>
                                    <p:animEffect transition="in" filter="blinds(horizontal)">
                                      <p:cBhvr>
                                        <p:cTn id="47" dur="500"/>
                                        <p:tgtEl>
                                          <p:spTgt spid="7506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50605"/>
                                        </p:tgtEl>
                                        <p:attrNameLst>
                                          <p:attrName>style.visibility</p:attrName>
                                        </p:attrNameLst>
                                      </p:cBhvr>
                                      <p:to>
                                        <p:strVal val="visible"/>
                                      </p:to>
                                    </p:set>
                                    <p:animEffect transition="in" filter="blinds(horizontal)">
                                      <p:cBhvr>
                                        <p:cTn id="52" dur="500"/>
                                        <p:tgtEl>
                                          <p:spTgt spid="7506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50606"/>
                                        </p:tgtEl>
                                        <p:attrNameLst>
                                          <p:attrName>style.visibility</p:attrName>
                                        </p:attrNameLst>
                                      </p:cBhvr>
                                      <p:to>
                                        <p:strVal val="visible"/>
                                      </p:to>
                                    </p:set>
                                    <p:animEffect transition="in" filter="blinds(horizontal)">
                                      <p:cBhvr>
                                        <p:cTn id="57" dur="500"/>
                                        <p:tgtEl>
                                          <p:spTgt spid="75060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50607"/>
                                        </p:tgtEl>
                                        <p:attrNameLst>
                                          <p:attrName>style.visibility</p:attrName>
                                        </p:attrNameLst>
                                      </p:cBhvr>
                                      <p:to>
                                        <p:strVal val="visible"/>
                                      </p:to>
                                    </p:set>
                                    <p:animEffect transition="in" filter="blinds(horizontal)">
                                      <p:cBhvr>
                                        <p:cTn id="62" dur="500"/>
                                        <p:tgtEl>
                                          <p:spTgt spid="75060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50608"/>
                                        </p:tgtEl>
                                        <p:attrNameLst>
                                          <p:attrName>style.visibility</p:attrName>
                                        </p:attrNameLst>
                                      </p:cBhvr>
                                      <p:to>
                                        <p:strVal val="visible"/>
                                      </p:to>
                                    </p:set>
                                    <p:animEffect transition="in" filter="blinds(horizontal)">
                                      <p:cBhvr>
                                        <p:cTn id="67" dur="500"/>
                                        <p:tgtEl>
                                          <p:spTgt spid="75060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50612"/>
                                        </p:tgtEl>
                                        <p:attrNameLst>
                                          <p:attrName>style.visibility</p:attrName>
                                        </p:attrNameLst>
                                      </p:cBhvr>
                                      <p:to>
                                        <p:strVal val="visible"/>
                                      </p:to>
                                    </p:set>
                                    <p:animEffect transition="in" filter="blinds(horizontal)">
                                      <p:cBhvr>
                                        <p:cTn id="72" dur="500"/>
                                        <p:tgtEl>
                                          <p:spTgt spid="75061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50613"/>
                                        </p:tgtEl>
                                        <p:attrNameLst>
                                          <p:attrName>style.visibility</p:attrName>
                                        </p:attrNameLst>
                                      </p:cBhvr>
                                      <p:to>
                                        <p:strVal val="visible"/>
                                      </p:to>
                                    </p:set>
                                    <p:animEffect transition="in" filter="blinds(horizontal)">
                                      <p:cBhvr>
                                        <p:cTn id="77" dur="500"/>
                                        <p:tgtEl>
                                          <p:spTgt spid="7506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50621"/>
                                        </p:tgtEl>
                                        <p:attrNameLst>
                                          <p:attrName>style.visibility</p:attrName>
                                        </p:attrNameLst>
                                      </p:cBhvr>
                                      <p:to>
                                        <p:strVal val="visible"/>
                                      </p:to>
                                    </p:set>
                                    <p:animEffect transition="in" filter="blinds(horizontal)">
                                      <p:cBhvr>
                                        <p:cTn id="82" dur="500"/>
                                        <p:tgtEl>
                                          <p:spTgt spid="75062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50623"/>
                                        </p:tgtEl>
                                        <p:attrNameLst>
                                          <p:attrName>style.visibility</p:attrName>
                                        </p:attrNameLst>
                                      </p:cBhvr>
                                      <p:to>
                                        <p:strVal val="visible"/>
                                      </p:to>
                                    </p:set>
                                    <p:animEffect transition="in" filter="blinds(horizontal)">
                                      <p:cBhvr>
                                        <p:cTn id="87" dur="500"/>
                                        <p:tgtEl>
                                          <p:spTgt spid="75062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50622"/>
                                        </p:tgtEl>
                                        <p:attrNameLst>
                                          <p:attrName>style.visibility</p:attrName>
                                        </p:attrNameLst>
                                      </p:cBhvr>
                                      <p:to>
                                        <p:strVal val="visible"/>
                                      </p:to>
                                    </p:set>
                                    <p:animEffect transition="in" filter="blinds(horizontal)">
                                      <p:cBhvr>
                                        <p:cTn id="92" dur="500"/>
                                        <p:tgtEl>
                                          <p:spTgt spid="75062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750624"/>
                                        </p:tgtEl>
                                        <p:attrNameLst>
                                          <p:attrName>style.visibility</p:attrName>
                                        </p:attrNameLst>
                                      </p:cBhvr>
                                      <p:to>
                                        <p:strVal val="visible"/>
                                      </p:to>
                                    </p:set>
                                    <p:animEffect transition="in" filter="blinds(horizontal)">
                                      <p:cBhvr>
                                        <p:cTn id="97" dur="500"/>
                                        <p:tgtEl>
                                          <p:spTgt spid="75062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50625"/>
                                        </p:tgtEl>
                                        <p:attrNameLst>
                                          <p:attrName>style.visibility</p:attrName>
                                        </p:attrNameLst>
                                      </p:cBhvr>
                                      <p:to>
                                        <p:strVal val="visible"/>
                                      </p:to>
                                    </p:set>
                                    <p:animEffect transition="in" filter="blinds(horizontal)">
                                      <p:cBhvr>
                                        <p:cTn id="102" dur="500"/>
                                        <p:tgtEl>
                                          <p:spTgt spid="750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602" grpId="0" animBg="1"/>
      <p:bldP spid="750603" grpId="0" animBg="1"/>
      <p:bldP spid="750604" grpId="0" animBg="1"/>
      <p:bldP spid="750605" grpId="0" animBg="1"/>
      <p:bldP spid="750606" grpId="0" animBg="1"/>
      <p:bldP spid="750607" grpId="0" animBg="1"/>
      <p:bldP spid="750608" grpId="0" animBg="1"/>
      <p:bldP spid="750609" grpId="0"/>
      <p:bldP spid="750610" grpId="0"/>
      <p:bldP spid="750611" grpId="0"/>
      <p:bldP spid="750612" grpId="0" animBg="1"/>
      <p:bldP spid="750613" grpId="0" animBg="1"/>
      <p:bldP spid="750619" grpId="0" animBg="1"/>
      <p:bldP spid="750620" grpId="0" animBg="1"/>
      <p:bldP spid="750621" grpId="0" animBg="1"/>
      <p:bldP spid="750622" grpId="0" animBg="1"/>
      <p:bldP spid="750623" grpId="0" animBg="1"/>
      <p:bldP spid="750624" grpId="0" animBg="1"/>
      <p:bldP spid="7506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a:extLst>
              <a:ext uri="{FF2B5EF4-FFF2-40B4-BE49-F238E27FC236}">
                <a16:creationId xmlns:a16="http://schemas.microsoft.com/office/drawing/2014/main" id="{987D0614-87C1-4369-8D59-C0EF8487463F}"/>
              </a:ext>
            </a:extLst>
          </p:cNvPr>
          <p:cNvSpPr>
            <a:spLocks noGrp="1" noChangeArrowheads="1"/>
          </p:cNvSpPr>
          <p:nvPr>
            <p:ph type="title" idx="4294967295"/>
          </p:nvPr>
        </p:nvSpPr>
        <p:spPr>
          <a:xfrm>
            <a:off x="493713" y="53975"/>
            <a:ext cx="7827962" cy="557213"/>
          </a:xfrm>
        </p:spPr>
        <p:txBody>
          <a:bodyPr/>
          <a:lstStyle/>
          <a:p>
            <a:pPr eaLnBrk="1" hangingPunct="1"/>
            <a:r>
              <a:rPr lang="zh-CN" altLang="en-US"/>
              <a:t>复习：一个典型程序的转换处理过程</a:t>
            </a:r>
          </a:p>
        </p:txBody>
      </p:sp>
      <p:sp>
        <p:nvSpPr>
          <p:cNvPr id="742403" name="Rectangle 3">
            <a:extLst>
              <a:ext uri="{FF2B5EF4-FFF2-40B4-BE49-F238E27FC236}">
                <a16:creationId xmlns:a16="http://schemas.microsoft.com/office/drawing/2014/main" id="{1D595452-C123-4EAC-B15E-3AA0D5121E55}"/>
              </a:ext>
            </a:extLst>
          </p:cNvPr>
          <p:cNvSpPr>
            <a:spLocks noGrp="1" noChangeArrowheads="1"/>
          </p:cNvSpPr>
          <p:nvPr>
            <p:ph type="body" sz="half" idx="4294967295"/>
          </p:nvPr>
        </p:nvSpPr>
        <p:spPr>
          <a:xfrm>
            <a:off x="179388" y="1400175"/>
            <a:ext cx="3594100" cy="1930400"/>
          </a:xfrm>
        </p:spPr>
        <p:txBody>
          <a:bodyPr/>
          <a:lstStyle/>
          <a:p>
            <a:pPr marL="203200" indent="-203200" eaLnBrk="1" hangingPunct="1">
              <a:spcBef>
                <a:spcPct val="0"/>
              </a:spcBef>
              <a:buClr>
                <a:schemeClr val="accent2"/>
              </a:buClr>
              <a:buFontTx/>
              <a:buNone/>
            </a:pPr>
            <a:r>
              <a:rPr lang="en-US" altLang="zh-CN" sz="1900">
                <a:solidFill>
                  <a:schemeClr val="accent2"/>
                </a:solidFill>
                <a:latin typeface="微软雅黑" panose="020B0503020204020204" pitchFamily="34" charset="-122"/>
                <a:ea typeface="微软雅黑" panose="020B0503020204020204" pitchFamily="34" charset="-122"/>
                <a:cs typeface="Arial" panose="020B0604020202020204" pitchFamily="34" charset="0"/>
              </a:rPr>
              <a:t>#include &lt;stdio.h&gt;</a:t>
            </a:r>
          </a:p>
          <a:p>
            <a:pPr marL="203200" indent="-203200" eaLnBrk="1" hangingPunct="1">
              <a:spcBef>
                <a:spcPct val="0"/>
              </a:spcBef>
              <a:buClr>
                <a:schemeClr val="accent2"/>
              </a:buClr>
              <a:buFontTx/>
              <a:buNone/>
            </a:pPr>
            <a:r>
              <a:rPr lang="en-US" altLang="zh-CN" sz="1900">
                <a:solidFill>
                  <a:schemeClr val="accent2"/>
                </a:solidFill>
                <a:latin typeface="微软雅黑" panose="020B0503020204020204" pitchFamily="34" charset="-122"/>
                <a:ea typeface="微软雅黑" panose="020B0503020204020204" pitchFamily="34" charset="-122"/>
                <a:cs typeface="Arial" panose="020B0604020202020204" pitchFamily="34" charset="0"/>
              </a:rPr>
              <a:t>int main()</a:t>
            </a:r>
          </a:p>
          <a:p>
            <a:pPr marL="203200" indent="-203200" eaLnBrk="1" hangingPunct="1">
              <a:spcBef>
                <a:spcPct val="0"/>
              </a:spcBef>
              <a:buClr>
                <a:schemeClr val="accent2"/>
              </a:buClr>
              <a:buFontTx/>
              <a:buNone/>
            </a:pPr>
            <a:r>
              <a:rPr lang="en-US" altLang="zh-CN" sz="1900">
                <a:solidFill>
                  <a:schemeClr val="accent2"/>
                </a:solidFill>
                <a:latin typeface="微软雅黑" panose="020B0503020204020204" pitchFamily="34" charset="-122"/>
                <a:ea typeface="微软雅黑" panose="020B0503020204020204" pitchFamily="34" charset="-122"/>
                <a:cs typeface="Arial" panose="020B0604020202020204" pitchFamily="34" charset="0"/>
              </a:rPr>
              <a:t>{</a:t>
            </a:r>
          </a:p>
          <a:p>
            <a:pPr marL="203200" indent="-203200" eaLnBrk="1" hangingPunct="1">
              <a:spcBef>
                <a:spcPct val="0"/>
              </a:spcBef>
              <a:buClr>
                <a:schemeClr val="accent2"/>
              </a:buClr>
              <a:buFontTx/>
              <a:buNone/>
            </a:pPr>
            <a:r>
              <a:rPr lang="en-US" altLang="zh-CN" sz="1900">
                <a:solidFill>
                  <a:schemeClr val="accent2"/>
                </a:solidFill>
                <a:latin typeface="微软雅黑" panose="020B0503020204020204" pitchFamily="34" charset="-122"/>
                <a:ea typeface="微软雅黑" panose="020B0503020204020204" pitchFamily="34" charset="-122"/>
                <a:cs typeface="Arial" panose="020B0604020202020204" pitchFamily="34" charset="0"/>
              </a:rPr>
              <a:t>   printf("hello, world\n");</a:t>
            </a:r>
          </a:p>
          <a:p>
            <a:pPr marL="203200" indent="-203200" eaLnBrk="1" hangingPunct="1">
              <a:spcBef>
                <a:spcPct val="0"/>
              </a:spcBef>
              <a:buClr>
                <a:schemeClr val="accent2"/>
              </a:buClr>
              <a:buFontTx/>
              <a:buNone/>
            </a:pPr>
            <a:r>
              <a:rPr lang="en-US" altLang="zh-CN" sz="1900">
                <a:solidFill>
                  <a:schemeClr val="accent2"/>
                </a:solidFill>
                <a:latin typeface="微软雅黑" panose="020B0503020204020204" pitchFamily="34" charset="-122"/>
                <a:ea typeface="微软雅黑" panose="020B0503020204020204" pitchFamily="34" charset="-122"/>
                <a:cs typeface="Arial" panose="020B0604020202020204" pitchFamily="34" charset="0"/>
              </a:rPr>
              <a:t>}</a:t>
            </a:r>
          </a:p>
          <a:p>
            <a:pPr marL="203200" indent="-203200" eaLnBrk="1" hangingPunct="1">
              <a:spcBef>
                <a:spcPct val="0"/>
              </a:spcBef>
            </a:pPr>
            <a:endParaRPr lang="zh-CN" altLang="en-US" sz="190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42404" name="Text Box 4">
            <a:extLst>
              <a:ext uri="{FF2B5EF4-FFF2-40B4-BE49-F238E27FC236}">
                <a16:creationId xmlns:a16="http://schemas.microsoft.com/office/drawing/2014/main" id="{5C7C48BA-D9D0-4210-B3B1-6B83A428B796}"/>
              </a:ext>
            </a:extLst>
          </p:cNvPr>
          <p:cNvSpPr txBox="1">
            <a:spLocks noChangeArrowheads="1"/>
          </p:cNvSpPr>
          <p:nvPr/>
        </p:nvSpPr>
        <p:spPr bwMode="auto">
          <a:xfrm>
            <a:off x="247650" y="833438"/>
            <a:ext cx="3382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2000" b="1">
                <a:latin typeface="微软雅黑" panose="020B0503020204020204" pitchFamily="34" charset="-122"/>
                <a:ea typeface="微软雅黑" panose="020B0503020204020204" pitchFamily="34" charset="-122"/>
                <a:cs typeface="Arial" panose="020B0604020202020204" pitchFamily="34" charset="0"/>
              </a:rPr>
              <a:t>经典的“ </a:t>
            </a:r>
            <a:r>
              <a:rPr lang="en-US" altLang="zh-CN" sz="2000" b="1">
                <a:latin typeface="微软雅黑" panose="020B0503020204020204" pitchFamily="34" charset="-122"/>
                <a:ea typeface="微软雅黑" panose="020B0503020204020204" pitchFamily="34" charset="-122"/>
                <a:cs typeface="Arial" panose="020B0604020202020204" pitchFamily="34" charset="0"/>
              </a:rPr>
              <a:t>hello.c ”</a:t>
            </a:r>
            <a:r>
              <a:rPr lang="zh-CN" altLang="en-US" sz="2000" b="1">
                <a:latin typeface="微软雅黑" panose="020B0503020204020204" pitchFamily="34" charset="-122"/>
                <a:ea typeface="微软雅黑" panose="020B0503020204020204" pitchFamily="34" charset="-122"/>
                <a:cs typeface="Arial" panose="020B0604020202020204" pitchFamily="34" charset="0"/>
              </a:rPr>
              <a:t>源程序</a:t>
            </a:r>
          </a:p>
        </p:txBody>
      </p:sp>
      <p:sp>
        <p:nvSpPr>
          <p:cNvPr id="742405" name="Rectangle 5">
            <a:extLst>
              <a:ext uri="{FF2B5EF4-FFF2-40B4-BE49-F238E27FC236}">
                <a16:creationId xmlns:a16="http://schemas.microsoft.com/office/drawing/2014/main" id="{0FB6111E-9E31-4ED0-A529-CFB6C3AD420F}"/>
              </a:ext>
            </a:extLst>
          </p:cNvPr>
          <p:cNvSpPr>
            <a:spLocks noChangeArrowheads="1"/>
          </p:cNvSpPr>
          <p:nvPr/>
        </p:nvSpPr>
        <p:spPr bwMode="auto">
          <a:xfrm>
            <a:off x="3563938" y="1357313"/>
            <a:ext cx="53721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dist"/>
            <a:r>
              <a:rPr lang="en-US" altLang="zh-CN" sz="1600" b="1">
                <a:solidFill>
                  <a:srgbClr val="ED1611"/>
                </a:solidFill>
                <a:latin typeface="Times New Roman" panose="02020603050405020304" pitchFamily="18" charset="0"/>
              </a:rPr>
              <a:t># i n c l u d e &lt;sp&gt; &lt; s t d i o .</a:t>
            </a:r>
          </a:p>
          <a:p>
            <a:pPr algn="dist"/>
            <a:r>
              <a:rPr lang="en-US" altLang="zh-CN" sz="1600" b="1">
                <a:latin typeface="Times New Roman" panose="02020603050405020304" pitchFamily="18" charset="0"/>
              </a:rPr>
              <a:t>35 105 110 99 108 117 100 101 32 60 115 116 100 105 111 46</a:t>
            </a:r>
          </a:p>
          <a:p>
            <a:pPr algn="dist"/>
            <a:r>
              <a:rPr lang="en-US" altLang="zh-CN" sz="1600" b="1">
                <a:solidFill>
                  <a:srgbClr val="ED1611"/>
                </a:solidFill>
                <a:latin typeface="Times New Roman" panose="02020603050405020304" pitchFamily="18" charset="0"/>
              </a:rPr>
              <a:t>h &gt; \n \n i n t &lt;sp&gt; m a i n ( ) \n {</a:t>
            </a:r>
          </a:p>
          <a:p>
            <a:pPr algn="dist"/>
            <a:r>
              <a:rPr lang="en-US" altLang="zh-CN" sz="1600" b="1">
                <a:latin typeface="Times New Roman" panose="02020603050405020304" pitchFamily="18" charset="0"/>
              </a:rPr>
              <a:t>104 62 10 10 105 110 116 32 109 97 105 110 40 41 10 123</a:t>
            </a:r>
          </a:p>
          <a:p>
            <a:pPr algn="dist"/>
            <a:r>
              <a:rPr lang="en-US" altLang="zh-CN" sz="1600" b="1">
                <a:solidFill>
                  <a:srgbClr val="ED1611"/>
                </a:solidFill>
                <a:latin typeface="Times New Roman" panose="02020603050405020304" pitchFamily="18" charset="0"/>
              </a:rPr>
              <a:t>\n &lt;sp&gt; &lt;sp&gt; &lt;sp&gt; &lt;sp&gt; p r i n t f ( " h e l</a:t>
            </a:r>
          </a:p>
          <a:p>
            <a:pPr algn="dist"/>
            <a:r>
              <a:rPr lang="en-US" altLang="zh-CN" sz="1600" b="1">
                <a:latin typeface="Times New Roman" panose="02020603050405020304" pitchFamily="18" charset="0"/>
              </a:rPr>
              <a:t>10 32 32 32 32 112 114 105 110 116 102 40 34 104 101 108</a:t>
            </a:r>
          </a:p>
          <a:p>
            <a:pPr algn="dist"/>
            <a:r>
              <a:rPr lang="en-US" altLang="zh-CN" sz="1600" b="1">
                <a:solidFill>
                  <a:srgbClr val="ED1611"/>
                </a:solidFill>
                <a:latin typeface="Times New Roman" panose="02020603050405020304" pitchFamily="18" charset="0"/>
              </a:rPr>
              <a:t>l o , &lt;sp&gt; w o r l d \ n " ) ; \n }</a:t>
            </a:r>
          </a:p>
          <a:p>
            <a:pPr algn="dist"/>
            <a:r>
              <a:rPr lang="en-US" altLang="zh-CN" sz="1600" b="1">
                <a:latin typeface="Times New Roman" panose="02020603050405020304" pitchFamily="18" charset="0"/>
              </a:rPr>
              <a:t>108 111 44 32 119 111 114 108 100 92 110 34 41 59 10 125</a:t>
            </a:r>
          </a:p>
        </p:txBody>
      </p:sp>
      <p:sp>
        <p:nvSpPr>
          <p:cNvPr id="742406" name="Text Box 6">
            <a:extLst>
              <a:ext uri="{FF2B5EF4-FFF2-40B4-BE49-F238E27FC236}">
                <a16:creationId xmlns:a16="http://schemas.microsoft.com/office/drawing/2014/main" id="{41325872-9722-4F71-9555-6CEF51A384F2}"/>
              </a:ext>
            </a:extLst>
          </p:cNvPr>
          <p:cNvSpPr txBox="1">
            <a:spLocks noChangeArrowheads="1"/>
          </p:cNvSpPr>
          <p:nvPr/>
        </p:nvSpPr>
        <p:spPr bwMode="auto">
          <a:xfrm>
            <a:off x="3570288" y="998538"/>
            <a:ext cx="4992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b="1">
                <a:solidFill>
                  <a:schemeClr val="accent2"/>
                </a:solidFill>
                <a:cs typeface="Arial" panose="020B0604020202020204" pitchFamily="34" charset="0"/>
              </a:rPr>
              <a:t>hello.c</a:t>
            </a:r>
            <a:r>
              <a:rPr lang="zh-CN" altLang="en-US" b="1">
                <a:solidFill>
                  <a:schemeClr val="accent2"/>
                </a:solidFill>
                <a:cs typeface="Arial" panose="020B0604020202020204" pitchFamily="34" charset="0"/>
              </a:rPr>
              <a:t>的</a:t>
            </a:r>
            <a:r>
              <a:rPr lang="en-US" altLang="zh-CN" b="1">
                <a:solidFill>
                  <a:schemeClr val="accent2"/>
                </a:solidFill>
                <a:cs typeface="Arial" panose="020B0604020202020204" pitchFamily="34" charset="0"/>
              </a:rPr>
              <a:t>ASCII</a:t>
            </a:r>
            <a:r>
              <a:rPr lang="zh-CN" altLang="en-US" b="1">
                <a:solidFill>
                  <a:schemeClr val="accent2"/>
                </a:solidFill>
                <a:cs typeface="Arial" panose="020B0604020202020204" pitchFamily="34" charset="0"/>
              </a:rPr>
              <a:t>文本表示</a:t>
            </a:r>
          </a:p>
        </p:txBody>
      </p:sp>
      <p:graphicFrame>
        <p:nvGraphicFramePr>
          <p:cNvPr id="655369" name="Object 9">
            <a:extLst>
              <a:ext uri="{FF2B5EF4-FFF2-40B4-BE49-F238E27FC236}">
                <a16:creationId xmlns:a16="http://schemas.microsoft.com/office/drawing/2014/main" id="{7BC2FCB2-2041-4C09-8AFF-A04E7FF338DC}"/>
              </a:ext>
            </a:extLst>
          </p:cNvPr>
          <p:cNvGraphicFramePr>
            <a:graphicFrameLocks noChangeAspect="1"/>
          </p:cNvGraphicFramePr>
          <p:nvPr>
            <p:ph sz="half" idx="4294967295"/>
          </p:nvPr>
        </p:nvGraphicFramePr>
        <p:xfrm>
          <a:off x="0" y="3721100"/>
          <a:ext cx="9144000" cy="3136900"/>
        </p:xfrm>
        <a:graphic>
          <a:graphicData uri="http://schemas.openxmlformats.org/presentationml/2006/ole">
            <mc:AlternateContent xmlns:mc="http://schemas.openxmlformats.org/markup-compatibility/2006">
              <mc:Choice xmlns:v="urn:schemas-microsoft-com:vml" Requires="v">
                <p:oleObj spid="_x0000_s742409" name="BMP 图像" r:id="rId3" imgW="7209524" imgH="1628571" progId="Paint.Picture">
                  <p:embed/>
                </p:oleObj>
              </mc:Choice>
              <mc:Fallback>
                <p:oleObj name="BMP 图像" r:id="rId3" imgW="7209524" imgH="1628571" progId="Paint.Picture">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721100"/>
                        <a:ext cx="9144000"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69"/>
                                        </p:tgtEl>
                                        <p:attrNameLst>
                                          <p:attrName>style.visibility</p:attrName>
                                        </p:attrNameLst>
                                      </p:cBhvr>
                                      <p:to>
                                        <p:strVal val="visible"/>
                                      </p:to>
                                    </p:set>
                                    <p:animEffect transition="in" filter="blinds(horizontal)">
                                      <p:cBhvr>
                                        <p:cTn id="7" dur="500"/>
                                        <p:tgtEl>
                                          <p:spTgt spid="65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a:extLst>
              <a:ext uri="{FF2B5EF4-FFF2-40B4-BE49-F238E27FC236}">
                <a16:creationId xmlns:a16="http://schemas.microsoft.com/office/drawing/2014/main" id="{075A0A22-2AB8-464D-8127-433D8F579DF1}"/>
              </a:ext>
            </a:extLst>
          </p:cNvPr>
          <p:cNvSpPr>
            <a:spLocks noGrp="1" noChangeArrowheads="1"/>
          </p:cNvSpPr>
          <p:nvPr>
            <p:ph type="title" idx="4294967295"/>
          </p:nvPr>
        </p:nvSpPr>
        <p:spPr>
          <a:xfrm>
            <a:off x="250825" y="98425"/>
            <a:ext cx="6997700" cy="528638"/>
          </a:xfrm>
        </p:spPr>
        <p:txBody>
          <a:bodyPr/>
          <a:lstStyle/>
          <a:p>
            <a:pPr eaLnBrk="1" hangingPunct="1"/>
            <a:r>
              <a:rPr lang="zh-CN" altLang="en-US"/>
              <a:t>复习：</a:t>
            </a:r>
            <a:r>
              <a:rPr lang="en-US" altLang="zh-CN"/>
              <a:t>Hello</a:t>
            </a:r>
            <a:r>
              <a:rPr lang="zh-CN" altLang="en-US"/>
              <a:t>程序的数据流动过程</a:t>
            </a:r>
          </a:p>
        </p:txBody>
      </p:sp>
      <p:pic>
        <p:nvPicPr>
          <p:cNvPr id="743427" name="Picture 3">
            <a:extLst>
              <a:ext uri="{FF2B5EF4-FFF2-40B4-BE49-F238E27FC236}">
                <a16:creationId xmlns:a16="http://schemas.microsoft.com/office/drawing/2014/main" id="{1938D8F0-5742-469F-AC67-3C1F359AE371}"/>
              </a:ext>
            </a:extLst>
          </p:cNvPr>
          <p:cNvPicPr>
            <a:picLocks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109663"/>
            <a:ext cx="8535988" cy="4981575"/>
          </a:xfrm>
          <a:noFill/>
        </p:spPr>
      </p:pic>
      <p:sp>
        <p:nvSpPr>
          <p:cNvPr id="657412" name="Line 4">
            <a:extLst>
              <a:ext uri="{FF2B5EF4-FFF2-40B4-BE49-F238E27FC236}">
                <a16:creationId xmlns:a16="http://schemas.microsoft.com/office/drawing/2014/main" id="{A487A67F-36CA-4FD8-8B99-E3D36D49A148}"/>
              </a:ext>
            </a:extLst>
          </p:cNvPr>
          <p:cNvSpPr>
            <a:spLocks noChangeShapeType="1"/>
          </p:cNvSpPr>
          <p:nvPr/>
        </p:nvSpPr>
        <p:spPr bwMode="auto">
          <a:xfrm flipV="1">
            <a:off x="1643063" y="3978275"/>
            <a:ext cx="0" cy="609600"/>
          </a:xfrm>
          <a:prstGeom prst="line">
            <a:avLst/>
          </a:prstGeom>
          <a:noFill/>
          <a:ln w="381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13" name="Line 5">
            <a:extLst>
              <a:ext uri="{FF2B5EF4-FFF2-40B4-BE49-F238E27FC236}">
                <a16:creationId xmlns:a16="http://schemas.microsoft.com/office/drawing/2014/main" id="{4355ED0F-58A2-4EBE-9650-B667997039CF}"/>
              </a:ext>
            </a:extLst>
          </p:cNvPr>
          <p:cNvSpPr>
            <a:spLocks noChangeShapeType="1"/>
          </p:cNvSpPr>
          <p:nvPr/>
        </p:nvSpPr>
        <p:spPr bwMode="auto">
          <a:xfrm>
            <a:off x="1628775" y="3992563"/>
            <a:ext cx="2974975" cy="0"/>
          </a:xfrm>
          <a:prstGeom prst="line">
            <a:avLst/>
          </a:prstGeom>
          <a:noFill/>
          <a:ln w="381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14" name="Line 6">
            <a:extLst>
              <a:ext uri="{FF2B5EF4-FFF2-40B4-BE49-F238E27FC236}">
                <a16:creationId xmlns:a16="http://schemas.microsoft.com/office/drawing/2014/main" id="{A5231974-ECDB-4624-B5FA-B2F6BDE36318}"/>
              </a:ext>
            </a:extLst>
          </p:cNvPr>
          <p:cNvSpPr>
            <a:spLocks noChangeShapeType="1"/>
          </p:cNvSpPr>
          <p:nvPr/>
        </p:nvSpPr>
        <p:spPr bwMode="auto">
          <a:xfrm flipV="1">
            <a:off x="4589463" y="3354388"/>
            <a:ext cx="0" cy="625475"/>
          </a:xfrm>
          <a:prstGeom prst="line">
            <a:avLst/>
          </a:prstGeom>
          <a:noFill/>
          <a:ln w="381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15" name="Line 7">
            <a:extLst>
              <a:ext uri="{FF2B5EF4-FFF2-40B4-BE49-F238E27FC236}">
                <a16:creationId xmlns:a16="http://schemas.microsoft.com/office/drawing/2014/main" id="{26B0D647-7C17-4A05-8266-803E9075DCFA}"/>
              </a:ext>
            </a:extLst>
          </p:cNvPr>
          <p:cNvSpPr>
            <a:spLocks noChangeShapeType="1"/>
          </p:cNvSpPr>
          <p:nvPr/>
        </p:nvSpPr>
        <p:spPr bwMode="auto">
          <a:xfrm flipH="1" flipV="1">
            <a:off x="2005013" y="3178175"/>
            <a:ext cx="2147887" cy="28575"/>
          </a:xfrm>
          <a:prstGeom prst="line">
            <a:avLst/>
          </a:prstGeom>
          <a:noFill/>
          <a:ln w="381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16" name="Line 8">
            <a:extLst>
              <a:ext uri="{FF2B5EF4-FFF2-40B4-BE49-F238E27FC236}">
                <a16:creationId xmlns:a16="http://schemas.microsoft.com/office/drawing/2014/main" id="{1EB9F042-8ABC-44ED-815E-4FABB00D1B75}"/>
              </a:ext>
            </a:extLst>
          </p:cNvPr>
          <p:cNvSpPr>
            <a:spLocks noChangeShapeType="1"/>
          </p:cNvSpPr>
          <p:nvPr/>
        </p:nvSpPr>
        <p:spPr bwMode="auto">
          <a:xfrm flipV="1">
            <a:off x="2005013" y="2427288"/>
            <a:ext cx="0" cy="739775"/>
          </a:xfrm>
          <a:prstGeom prst="line">
            <a:avLst/>
          </a:prstGeom>
          <a:noFill/>
          <a:ln w="38100">
            <a:solidFill>
              <a:srgbClr val="CC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nvGrpSpPr>
          <p:cNvPr id="2" name="Group 9">
            <a:extLst>
              <a:ext uri="{FF2B5EF4-FFF2-40B4-BE49-F238E27FC236}">
                <a16:creationId xmlns:a16="http://schemas.microsoft.com/office/drawing/2014/main" id="{69C22202-0BF4-4FFA-A97A-347C927A8112}"/>
              </a:ext>
            </a:extLst>
          </p:cNvPr>
          <p:cNvGrpSpPr>
            <a:grpSpLocks/>
          </p:cNvGrpSpPr>
          <p:nvPr/>
        </p:nvGrpSpPr>
        <p:grpSpPr bwMode="auto">
          <a:xfrm>
            <a:off x="1511300" y="4559300"/>
            <a:ext cx="1190625" cy="1268413"/>
            <a:chOff x="1051" y="2980"/>
            <a:chExt cx="750" cy="799"/>
          </a:xfrm>
        </p:grpSpPr>
        <p:sp>
          <p:nvSpPr>
            <p:cNvPr id="743434" name="Line 10">
              <a:extLst>
                <a:ext uri="{FF2B5EF4-FFF2-40B4-BE49-F238E27FC236}">
                  <a16:creationId xmlns:a16="http://schemas.microsoft.com/office/drawing/2014/main" id="{4C015868-5210-4A44-B10C-C1D060216043}"/>
                </a:ext>
              </a:extLst>
            </p:cNvPr>
            <p:cNvSpPr>
              <a:spLocks noChangeShapeType="1"/>
            </p:cNvSpPr>
            <p:nvPr/>
          </p:nvSpPr>
          <p:spPr bwMode="auto">
            <a:xfrm flipH="1" flipV="1">
              <a:off x="1134" y="2980"/>
              <a:ext cx="256" cy="330"/>
            </a:xfrm>
            <a:prstGeom prst="line">
              <a:avLst/>
            </a:prstGeom>
            <a:noFill/>
            <a:ln w="381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43435" name="Text Box 11">
              <a:extLst>
                <a:ext uri="{FF2B5EF4-FFF2-40B4-BE49-F238E27FC236}">
                  <a16:creationId xmlns:a16="http://schemas.microsoft.com/office/drawing/2014/main" id="{008F8D56-0326-4C1A-8C75-565E839234F9}"/>
                </a:ext>
              </a:extLst>
            </p:cNvPr>
            <p:cNvSpPr txBox="1">
              <a:spLocks noChangeArrowheads="1"/>
            </p:cNvSpPr>
            <p:nvPr/>
          </p:nvSpPr>
          <p:spPr bwMode="auto">
            <a:xfrm>
              <a:off x="1051" y="3548"/>
              <a:ext cx="7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b="1">
                  <a:solidFill>
                    <a:srgbClr val="B3110D"/>
                  </a:solidFill>
                  <a:latin typeface="Arial Black" panose="020B0A04020102020204" pitchFamily="34" charset="0"/>
                  <a:cs typeface="Arial" panose="020B0604020202020204" pitchFamily="34" charset="0"/>
                </a:rPr>
                <a:t>“hello”</a:t>
              </a:r>
            </a:p>
          </p:txBody>
        </p:sp>
      </p:grpSp>
      <p:sp>
        <p:nvSpPr>
          <p:cNvPr id="657420" name="Line 12">
            <a:extLst>
              <a:ext uri="{FF2B5EF4-FFF2-40B4-BE49-F238E27FC236}">
                <a16:creationId xmlns:a16="http://schemas.microsoft.com/office/drawing/2014/main" id="{26308491-0BDA-4E8D-8139-33DBDCDF0CC0}"/>
              </a:ext>
            </a:extLst>
          </p:cNvPr>
          <p:cNvSpPr>
            <a:spLocks noChangeShapeType="1"/>
          </p:cNvSpPr>
          <p:nvPr/>
        </p:nvSpPr>
        <p:spPr bwMode="auto">
          <a:xfrm flipV="1">
            <a:off x="2236788" y="2279650"/>
            <a:ext cx="0" cy="596900"/>
          </a:xfrm>
          <a:prstGeom prst="line">
            <a:avLst/>
          </a:prstGeom>
          <a:noFill/>
          <a:ln w="38100">
            <a:solidFill>
              <a:srgbClr val="CC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21" name="Line 13">
            <a:extLst>
              <a:ext uri="{FF2B5EF4-FFF2-40B4-BE49-F238E27FC236}">
                <a16:creationId xmlns:a16="http://schemas.microsoft.com/office/drawing/2014/main" id="{F398EF12-A6E4-41D8-BC73-D7269CCB3D23}"/>
              </a:ext>
            </a:extLst>
          </p:cNvPr>
          <p:cNvSpPr>
            <a:spLocks noChangeShapeType="1"/>
          </p:cNvSpPr>
          <p:nvPr/>
        </p:nvSpPr>
        <p:spPr bwMode="auto">
          <a:xfrm flipH="1" flipV="1">
            <a:off x="2206625" y="2860675"/>
            <a:ext cx="4340225" cy="14288"/>
          </a:xfrm>
          <a:prstGeom prst="line">
            <a:avLst/>
          </a:prstGeom>
          <a:noFill/>
          <a:ln w="38100">
            <a:solidFill>
              <a:srgbClr val="CC0000"/>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657422" name="Line 14">
            <a:extLst>
              <a:ext uri="{FF2B5EF4-FFF2-40B4-BE49-F238E27FC236}">
                <a16:creationId xmlns:a16="http://schemas.microsoft.com/office/drawing/2014/main" id="{04F560AB-B1DC-4948-A9C4-48DDB1A09F83}"/>
              </a:ext>
            </a:extLst>
          </p:cNvPr>
          <p:cNvSpPr>
            <a:spLocks noChangeShapeType="1"/>
          </p:cNvSpPr>
          <p:nvPr/>
        </p:nvSpPr>
        <p:spPr bwMode="auto">
          <a:xfrm flipV="1">
            <a:off x="5734050" y="3976688"/>
            <a:ext cx="0" cy="625475"/>
          </a:xfrm>
          <a:prstGeom prst="line">
            <a:avLst/>
          </a:prstGeom>
          <a:noFill/>
          <a:ln w="38100">
            <a:solidFill>
              <a:schemeClr val="accent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23" name="Line 15">
            <a:extLst>
              <a:ext uri="{FF2B5EF4-FFF2-40B4-BE49-F238E27FC236}">
                <a16:creationId xmlns:a16="http://schemas.microsoft.com/office/drawing/2014/main" id="{3B12A84B-9A5B-4F70-885D-ABEAF44AB352}"/>
              </a:ext>
            </a:extLst>
          </p:cNvPr>
          <p:cNvSpPr>
            <a:spLocks noChangeShapeType="1"/>
          </p:cNvSpPr>
          <p:nvPr/>
        </p:nvSpPr>
        <p:spPr bwMode="auto">
          <a:xfrm>
            <a:off x="4732338" y="3990975"/>
            <a:ext cx="1031875" cy="0"/>
          </a:xfrm>
          <a:prstGeom prst="line">
            <a:avLst/>
          </a:prstGeom>
          <a:noFill/>
          <a:ln w="38100">
            <a:solidFill>
              <a:schemeClr val="accent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24" name="Line 16">
            <a:extLst>
              <a:ext uri="{FF2B5EF4-FFF2-40B4-BE49-F238E27FC236}">
                <a16:creationId xmlns:a16="http://schemas.microsoft.com/office/drawing/2014/main" id="{9441A920-4D19-4B0A-9F54-B337F4824457}"/>
              </a:ext>
            </a:extLst>
          </p:cNvPr>
          <p:cNvSpPr>
            <a:spLocks noChangeShapeType="1"/>
          </p:cNvSpPr>
          <p:nvPr/>
        </p:nvSpPr>
        <p:spPr bwMode="auto">
          <a:xfrm flipV="1">
            <a:off x="4748213" y="3355975"/>
            <a:ext cx="0" cy="625475"/>
          </a:xfrm>
          <a:prstGeom prst="line">
            <a:avLst/>
          </a:prstGeom>
          <a:noFill/>
          <a:ln w="38100">
            <a:solidFill>
              <a:schemeClr val="accent2"/>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25" name="Line 17">
            <a:extLst>
              <a:ext uri="{FF2B5EF4-FFF2-40B4-BE49-F238E27FC236}">
                <a16:creationId xmlns:a16="http://schemas.microsoft.com/office/drawing/2014/main" id="{D0B8369C-4ECC-4B57-9375-FBD8D7AD38E6}"/>
              </a:ext>
            </a:extLst>
          </p:cNvPr>
          <p:cNvSpPr>
            <a:spLocks noChangeShapeType="1"/>
          </p:cNvSpPr>
          <p:nvPr/>
        </p:nvSpPr>
        <p:spPr bwMode="auto">
          <a:xfrm flipH="1" flipV="1">
            <a:off x="5030788" y="3222625"/>
            <a:ext cx="1566862" cy="28575"/>
          </a:xfrm>
          <a:prstGeom prst="line">
            <a:avLst/>
          </a:prstGeom>
          <a:noFill/>
          <a:ln w="38100">
            <a:solidFill>
              <a:schemeClr val="accent2"/>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657426" name="Text Box 18">
            <a:extLst>
              <a:ext uri="{FF2B5EF4-FFF2-40B4-BE49-F238E27FC236}">
                <a16:creationId xmlns:a16="http://schemas.microsoft.com/office/drawing/2014/main" id="{000873C1-829B-408B-80BE-AC4C10E1E53E}"/>
              </a:ext>
            </a:extLst>
          </p:cNvPr>
          <p:cNvSpPr txBox="1">
            <a:spLocks noChangeArrowheads="1"/>
          </p:cNvSpPr>
          <p:nvPr/>
        </p:nvSpPr>
        <p:spPr bwMode="auto">
          <a:xfrm>
            <a:off x="6157913" y="5446713"/>
            <a:ext cx="1944687"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Hello</a:t>
            </a:r>
            <a:r>
              <a:rPr lang="zh-CN" altLang="en-US"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可执行文件</a:t>
            </a:r>
          </a:p>
        </p:txBody>
      </p:sp>
      <p:sp>
        <p:nvSpPr>
          <p:cNvPr id="657427" name="Text Box 19">
            <a:extLst>
              <a:ext uri="{FF2B5EF4-FFF2-40B4-BE49-F238E27FC236}">
                <a16:creationId xmlns:a16="http://schemas.microsoft.com/office/drawing/2014/main" id="{E26593FB-2728-442C-A328-50F8742A794D}"/>
              </a:ext>
            </a:extLst>
          </p:cNvPr>
          <p:cNvSpPr txBox="1">
            <a:spLocks noChangeArrowheads="1"/>
          </p:cNvSpPr>
          <p:nvPr/>
        </p:nvSpPr>
        <p:spPr bwMode="auto">
          <a:xfrm>
            <a:off x="4076700" y="908050"/>
            <a:ext cx="378936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pPr>
            <a:r>
              <a:rPr lang="en-US" altLang="zh-CN" sz="2000" b="1">
                <a:solidFill>
                  <a:srgbClr val="B3110D"/>
                </a:solidFill>
                <a:latin typeface="微软雅黑" panose="020B0503020204020204" pitchFamily="34" charset="-122"/>
                <a:ea typeface="微软雅黑" panose="020B0503020204020204" pitchFamily="34" charset="-122"/>
              </a:rPr>
              <a:t>Red</a:t>
            </a:r>
            <a:r>
              <a:rPr lang="zh-CN" altLang="en-US" sz="2000" b="1">
                <a:solidFill>
                  <a:srgbClr val="B3110D"/>
                </a:solidFill>
                <a:latin typeface="微软雅黑" panose="020B0503020204020204" pitchFamily="34" charset="-122"/>
                <a:ea typeface="微软雅黑" panose="020B0503020204020204" pitchFamily="34" charset="-122"/>
              </a:rPr>
              <a:t>：</a:t>
            </a:r>
            <a:r>
              <a:rPr lang="en-US" altLang="zh-CN" sz="2000" b="1">
                <a:solidFill>
                  <a:srgbClr val="B3110D"/>
                </a:solidFill>
                <a:latin typeface="微软雅黑" panose="020B0503020204020204" pitchFamily="34" charset="-122"/>
                <a:ea typeface="微软雅黑" panose="020B0503020204020204" pitchFamily="34" charset="-122"/>
              </a:rPr>
              <a:t>shell</a:t>
            </a:r>
            <a:r>
              <a:rPr lang="zh-CN" altLang="en-US" sz="2000" b="1">
                <a:solidFill>
                  <a:srgbClr val="B3110D"/>
                </a:solidFill>
                <a:latin typeface="微软雅黑" panose="020B0503020204020204" pitchFamily="34" charset="-122"/>
                <a:ea typeface="微软雅黑" panose="020B0503020204020204" pitchFamily="34" charset="-122"/>
              </a:rPr>
              <a:t>命令行处理</a:t>
            </a:r>
          </a:p>
          <a:p>
            <a:pPr>
              <a:spcBef>
                <a:spcPct val="15000"/>
              </a:spcBef>
            </a:pPr>
            <a:r>
              <a:rPr lang="en-US" altLang="zh-CN" sz="2000" b="1">
                <a:solidFill>
                  <a:schemeClr val="accent2"/>
                </a:solidFill>
                <a:latin typeface="微软雅黑" panose="020B0503020204020204" pitchFamily="34" charset="-122"/>
                <a:ea typeface="微软雅黑" panose="020B0503020204020204" pitchFamily="34" charset="-122"/>
              </a:rPr>
              <a:t>Blue</a:t>
            </a:r>
            <a:r>
              <a:rPr lang="zh-CN" altLang="en-US" sz="2000" b="1">
                <a:solidFill>
                  <a:schemeClr val="accent2"/>
                </a:solidFill>
                <a:latin typeface="微软雅黑" panose="020B0503020204020204" pitchFamily="34" charset="-122"/>
                <a:ea typeface="微软雅黑" panose="020B0503020204020204" pitchFamily="34" charset="-122"/>
              </a:rPr>
              <a:t>：可执行文件加载</a:t>
            </a:r>
          </a:p>
          <a:p>
            <a:pPr>
              <a:spcBef>
                <a:spcPct val="15000"/>
              </a:spcBef>
            </a:pPr>
            <a:r>
              <a:rPr lang="en-US" altLang="zh-CN" sz="2000" b="1">
                <a:solidFill>
                  <a:srgbClr val="008000"/>
                </a:solidFill>
                <a:latin typeface="微软雅黑" panose="020B0503020204020204" pitchFamily="34" charset="-122"/>
                <a:ea typeface="微软雅黑" panose="020B0503020204020204" pitchFamily="34" charset="-122"/>
              </a:rPr>
              <a:t>Cyan</a:t>
            </a:r>
            <a:r>
              <a:rPr lang="zh-CN" altLang="en-US" sz="2000" b="1">
                <a:solidFill>
                  <a:srgbClr val="008000"/>
                </a:solidFill>
                <a:latin typeface="微软雅黑" panose="020B0503020204020204" pitchFamily="34" charset="-122"/>
                <a:ea typeface="微软雅黑" panose="020B0503020204020204" pitchFamily="34" charset="-122"/>
              </a:rPr>
              <a:t>：</a:t>
            </a:r>
            <a:r>
              <a:rPr lang="en-US" altLang="zh-CN" sz="2000" b="1">
                <a:solidFill>
                  <a:srgbClr val="008000"/>
                </a:solidFill>
                <a:latin typeface="微软雅黑" panose="020B0503020204020204" pitchFamily="34" charset="-122"/>
                <a:ea typeface="微软雅黑" panose="020B0503020204020204" pitchFamily="34" charset="-122"/>
              </a:rPr>
              <a:t>hello</a:t>
            </a:r>
            <a:r>
              <a:rPr lang="zh-CN" altLang="en-US" sz="2000" b="1">
                <a:solidFill>
                  <a:srgbClr val="008000"/>
                </a:solidFill>
                <a:latin typeface="微软雅黑" panose="020B0503020204020204" pitchFamily="34" charset="-122"/>
                <a:ea typeface="微软雅黑" panose="020B0503020204020204" pitchFamily="34" charset="-122"/>
              </a:rPr>
              <a:t>程序执行过程</a:t>
            </a:r>
          </a:p>
        </p:txBody>
      </p:sp>
      <p:sp>
        <p:nvSpPr>
          <p:cNvPr id="657428" name="Text Box 20">
            <a:extLst>
              <a:ext uri="{FF2B5EF4-FFF2-40B4-BE49-F238E27FC236}">
                <a16:creationId xmlns:a16="http://schemas.microsoft.com/office/drawing/2014/main" id="{E9F20F3C-3A85-4BCF-A6C0-C4E7C3A89E4E}"/>
              </a:ext>
            </a:extLst>
          </p:cNvPr>
          <p:cNvSpPr txBox="1">
            <a:spLocks noChangeArrowheads="1"/>
          </p:cNvSpPr>
          <p:nvPr/>
        </p:nvSpPr>
        <p:spPr bwMode="auto">
          <a:xfrm>
            <a:off x="7532688" y="2600325"/>
            <a:ext cx="1030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1">
                <a:solidFill>
                  <a:srgbClr val="B3110D"/>
                </a:solidFill>
                <a:latin typeface="Arial Black" panose="020B0A04020102020204" pitchFamily="34" charset="0"/>
                <a:ea typeface="微软雅黑" panose="020B0503020204020204" pitchFamily="34" charset="-122"/>
                <a:cs typeface="Arial" panose="020B0604020202020204" pitchFamily="34" charset="0"/>
              </a:rPr>
              <a:t>“hello”</a:t>
            </a:r>
          </a:p>
        </p:txBody>
      </p:sp>
      <p:sp>
        <p:nvSpPr>
          <p:cNvPr id="657429" name="Text Box 21">
            <a:extLst>
              <a:ext uri="{FF2B5EF4-FFF2-40B4-BE49-F238E27FC236}">
                <a16:creationId xmlns:a16="http://schemas.microsoft.com/office/drawing/2014/main" id="{DBF00AB0-DD10-4C84-B1DF-F4EE98E9AB24}"/>
              </a:ext>
            </a:extLst>
          </p:cNvPr>
          <p:cNvSpPr txBox="1">
            <a:spLocks noChangeArrowheads="1"/>
          </p:cNvSpPr>
          <p:nvPr/>
        </p:nvSpPr>
        <p:spPr bwMode="auto">
          <a:xfrm>
            <a:off x="7472363" y="3019425"/>
            <a:ext cx="1625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600" b="1">
                <a:solidFill>
                  <a:schemeClr val="accent2"/>
                </a:solidFill>
                <a:latin typeface="Arial Black" panose="020B0A04020102020204" pitchFamily="34" charset="0"/>
                <a:cs typeface="Arial" panose="020B0604020202020204" pitchFamily="34" charset="0"/>
              </a:rPr>
              <a:t>“hello,world/n”</a:t>
            </a:r>
          </a:p>
        </p:txBody>
      </p:sp>
      <p:sp>
        <p:nvSpPr>
          <p:cNvPr id="657430" name="Text Box 22">
            <a:extLst>
              <a:ext uri="{FF2B5EF4-FFF2-40B4-BE49-F238E27FC236}">
                <a16:creationId xmlns:a16="http://schemas.microsoft.com/office/drawing/2014/main" id="{B43C52D6-27D3-4F05-9037-8E20A54E048B}"/>
              </a:ext>
            </a:extLst>
          </p:cNvPr>
          <p:cNvSpPr txBox="1">
            <a:spLocks noChangeArrowheads="1"/>
          </p:cNvSpPr>
          <p:nvPr/>
        </p:nvSpPr>
        <p:spPr bwMode="auto">
          <a:xfrm>
            <a:off x="2857500" y="5445125"/>
            <a:ext cx="2163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b="1">
                <a:solidFill>
                  <a:srgbClr val="008000"/>
                </a:solidFill>
                <a:latin typeface="Arial Black" panose="020B0A04020102020204" pitchFamily="34" charset="0"/>
                <a:cs typeface="Arial" panose="020B0604020202020204" pitchFamily="34" charset="0"/>
              </a:rPr>
              <a:t>“hello,world/n”</a:t>
            </a:r>
          </a:p>
        </p:txBody>
      </p:sp>
      <p:sp>
        <p:nvSpPr>
          <p:cNvPr id="657431" name="Line 23">
            <a:extLst>
              <a:ext uri="{FF2B5EF4-FFF2-40B4-BE49-F238E27FC236}">
                <a16:creationId xmlns:a16="http://schemas.microsoft.com/office/drawing/2014/main" id="{84DA49EB-9FF9-4686-8395-3999BF1FEEE7}"/>
              </a:ext>
            </a:extLst>
          </p:cNvPr>
          <p:cNvSpPr>
            <a:spLocks noChangeShapeType="1"/>
          </p:cNvSpPr>
          <p:nvPr/>
        </p:nvSpPr>
        <p:spPr bwMode="auto">
          <a:xfrm flipH="1" flipV="1">
            <a:off x="2149475" y="3062288"/>
            <a:ext cx="4427538" cy="14287"/>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32" name="Line 24">
            <a:extLst>
              <a:ext uri="{FF2B5EF4-FFF2-40B4-BE49-F238E27FC236}">
                <a16:creationId xmlns:a16="http://schemas.microsoft.com/office/drawing/2014/main" id="{C6C7B258-5129-469C-B0A6-C844B73C207F}"/>
              </a:ext>
            </a:extLst>
          </p:cNvPr>
          <p:cNvSpPr>
            <a:spLocks noChangeShapeType="1"/>
          </p:cNvSpPr>
          <p:nvPr/>
        </p:nvSpPr>
        <p:spPr bwMode="auto">
          <a:xfrm flipV="1">
            <a:off x="2120900" y="2300288"/>
            <a:ext cx="0" cy="739775"/>
          </a:xfrm>
          <a:prstGeom prst="line">
            <a:avLst/>
          </a:prstGeom>
          <a:noFill/>
          <a:ln w="38100">
            <a:solidFill>
              <a:srgbClr val="008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57433" name="Line 25">
            <a:extLst>
              <a:ext uri="{FF2B5EF4-FFF2-40B4-BE49-F238E27FC236}">
                <a16:creationId xmlns:a16="http://schemas.microsoft.com/office/drawing/2014/main" id="{814297C4-FA3D-4EBB-98DA-B86198447024}"/>
              </a:ext>
            </a:extLst>
          </p:cNvPr>
          <p:cNvSpPr>
            <a:spLocks noChangeShapeType="1"/>
          </p:cNvSpPr>
          <p:nvPr/>
        </p:nvSpPr>
        <p:spPr bwMode="auto">
          <a:xfrm flipH="1" flipV="1">
            <a:off x="1773238" y="2295525"/>
            <a:ext cx="0" cy="1014413"/>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34" name="Line 26">
            <a:extLst>
              <a:ext uri="{FF2B5EF4-FFF2-40B4-BE49-F238E27FC236}">
                <a16:creationId xmlns:a16="http://schemas.microsoft.com/office/drawing/2014/main" id="{E61CB9F6-E2B7-4593-AEA8-FE8A861CE791}"/>
              </a:ext>
            </a:extLst>
          </p:cNvPr>
          <p:cNvSpPr>
            <a:spLocks noChangeShapeType="1"/>
          </p:cNvSpPr>
          <p:nvPr/>
        </p:nvSpPr>
        <p:spPr bwMode="auto">
          <a:xfrm flipH="1" flipV="1">
            <a:off x="1849438" y="3322638"/>
            <a:ext cx="2351087" cy="28575"/>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35" name="Line 27">
            <a:extLst>
              <a:ext uri="{FF2B5EF4-FFF2-40B4-BE49-F238E27FC236}">
                <a16:creationId xmlns:a16="http://schemas.microsoft.com/office/drawing/2014/main" id="{45E4E948-E9DE-46F2-8152-C4978A4FB05F}"/>
              </a:ext>
            </a:extLst>
          </p:cNvPr>
          <p:cNvSpPr>
            <a:spLocks noChangeShapeType="1"/>
          </p:cNvSpPr>
          <p:nvPr/>
        </p:nvSpPr>
        <p:spPr bwMode="auto">
          <a:xfrm flipV="1">
            <a:off x="4195763" y="3338513"/>
            <a:ext cx="0" cy="465137"/>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36" name="Line 28">
            <a:extLst>
              <a:ext uri="{FF2B5EF4-FFF2-40B4-BE49-F238E27FC236}">
                <a16:creationId xmlns:a16="http://schemas.microsoft.com/office/drawing/2014/main" id="{5EDBF771-780F-486E-9AE3-C0DB0D19A140}"/>
              </a:ext>
            </a:extLst>
          </p:cNvPr>
          <p:cNvSpPr>
            <a:spLocks noChangeShapeType="1"/>
          </p:cNvSpPr>
          <p:nvPr/>
        </p:nvSpPr>
        <p:spPr bwMode="auto">
          <a:xfrm>
            <a:off x="3395663" y="3805238"/>
            <a:ext cx="798512" cy="0"/>
          </a:xfrm>
          <a:prstGeom prst="line">
            <a:avLst/>
          </a:prstGeom>
          <a:noFill/>
          <a:ln w="38100">
            <a:solidFill>
              <a:srgbClr val="008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57437" name="Line 29">
            <a:extLst>
              <a:ext uri="{FF2B5EF4-FFF2-40B4-BE49-F238E27FC236}">
                <a16:creationId xmlns:a16="http://schemas.microsoft.com/office/drawing/2014/main" id="{47779543-0D5E-4B55-AEC5-CE7102B589ED}"/>
              </a:ext>
            </a:extLst>
          </p:cNvPr>
          <p:cNvSpPr>
            <a:spLocks noChangeShapeType="1"/>
          </p:cNvSpPr>
          <p:nvPr/>
        </p:nvSpPr>
        <p:spPr bwMode="auto">
          <a:xfrm flipV="1">
            <a:off x="3381375" y="3786188"/>
            <a:ext cx="0" cy="741362"/>
          </a:xfrm>
          <a:prstGeom prst="line">
            <a:avLst/>
          </a:prstGeom>
          <a:noFill/>
          <a:ln w="38100">
            <a:solidFill>
              <a:srgbClr val="008000"/>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657439" name="Text Box 31">
            <a:extLst>
              <a:ext uri="{FF2B5EF4-FFF2-40B4-BE49-F238E27FC236}">
                <a16:creationId xmlns:a16="http://schemas.microsoft.com/office/drawing/2014/main" id="{3B012CDC-8ADE-4E9C-9DE6-D71B413AE871}"/>
              </a:ext>
            </a:extLst>
          </p:cNvPr>
          <p:cNvSpPr txBox="1">
            <a:spLocks noChangeArrowheads="1"/>
          </p:cNvSpPr>
          <p:nvPr/>
        </p:nvSpPr>
        <p:spPr bwMode="auto">
          <a:xfrm>
            <a:off x="157163" y="5967413"/>
            <a:ext cx="8731250"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solidFill>
                  <a:srgbClr val="CC0000"/>
                </a:solidFill>
                <a:latin typeface="微软雅黑" panose="020B0503020204020204" pitchFamily="34" charset="-122"/>
                <a:ea typeface="微软雅黑" panose="020B0503020204020204" pitchFamily="34" charset="-122"/>
              </a:rPr>
              <a:t>问题：</a:t>
            </a:r>
            <a:r>
              <a:rPr lang="en-US" altLang="zh-CN" sz="2000" b="1">
                <a:solidFill>
                  <a:srgbClr val="CC0000"/>
                </a:solidFill>
                <a:latin typeface="微软雅黑" panose="020B0503020204020204" pitchFamily="34" charset="-122"/>
                <a:ea typeface="微软雅黑" panose="020B0503020204020204" pitchFamily="34" charset="-122"/>
              </a:rPr>
              <a:t>hello</a:t>
            </a:r>
            <a:r>
              <a:rPr lang="zh-CN" altLang="en-US" sz="2000" b="1">
                <a:solidFill>
                  <a:srgbClr val="CC0000"/>
                </a:solidFill>
                <a:latin typeface="微软雅黑" panose="020B0503020204020204" pitchFamily="34" charset="-122"/>
                <a:ea typeface="微软雅黑" panose="020B0503020204020204" pitchFamily="34" charset="-122"/>
              </a:rPr>
              <a:t>程序何时被装？谁来装入？被谁启动？每次是否被装到相同的地方？</a:t>
            </a:r>
            <a:r>
              <a:rPr lang="en-US" altLang="zh-CN" sz="2000" b="1">
                <a:solidFill>
                  <a:srgbClr val="CC0000"/>
                </a:solidFill>
                <a:latin typeface="微软雅黑" panose="020B0503020204020204" pitchFamily="34" charset="-122"/>
                <a:ea typeface="微软雅黑" panose="020B0503020204020204" pitchFamily="34" charset="-122"/>
              </a:rPr>
              <a:t>hello</a:t>
            </a:r>
            <a:r>
              <a:rPr lang="zh-CN" altLang="en-US" sz="2000" b="1">
                <a:solidFill>
                  <a:srgbClr val="CC0000"/>
                </a:solidFill>
                <a:latin typeface="微软雅黑" panose="020B0503020204020204" pitchFamily="34" charset="-122"/>
                <a:ea typeface="微软雅黑" panose="020B0503020204020204" pitchFamily="34" charset="-122"/>
              </a:rPr>
              <a:t>程序是否知道还有其他程序同时运行？</a:t>
            </a:r>
            <a:r>
              <a:rPr lang="zh-CN" altLang="en-US" sz="2000" b="1">
                <a:solidFill>
                  <a:srgbClr val="FF0000"/>
                </a:solidFill>
                <a:latin typeface="微软雅黑" panose="020B0503020204020204" pitchFamily="34" charset="-122"/>
                <a:ea typeface="微软雅黑" panose="020B0503020204020204" pitchFamily="34" charset="-122"/>
              </a:rPr>
              <a:t>这些问题是本章要回答的！</a:t>
            </a:r>
          </a:p>
        </p:txBody>
      </p:sp>
      <p:sp>
        <p:nvSpPr>
          <p:cNvPr id="743455" name="Rectangle 41">
            <a:extLst>
              <a:ext uri="{FF2B5EF4-FFF2-40B4-BE49-F238E27FC236}">
                <a16:creationId xmlns:a16="http://schemas.microsoft.com/office/drawing/2014/main" id="{47C82EF3-0DA5-43F3-8E30-BC2D424052D7}"/>
              </a:ext>
            </a:extLst>
          </p:cNvPr>
          <p:cNvSpPr>
            <a:spLocks noChangeArrowheads="1"/>
          </p:cNvSpPr>
          <p:nvPr/>
        </p:nvSpPr>
        <p:spPr bwMode="auto">
          <a:xfrm>
            <a:off x="7272338" y="368300"/>
            <a:ext cx="1844675" cy="1006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i="1">
                <a:solidFill>
                  <a:srgbClr val="ED1611"/>
                </a:solidFill>
                <a:ea typeface="华文新魏" panose="02010800040101010101" pitchFamily="2" charset="-122"/>
                <a:cs typeface="Arial" panose="020B0604020202020204" pitchFamily="34" charset="0"/>
              </a:rPr>
              <a:t>Unix&gt;./hello</a:t>
            </a:r>
          </a:p>
          <a:p>
            <a:pPr eaLnBrk="1" hangingPunct="1"/>
            <a:r>
              <a:rPr kumimoji="1" lang="en-US" altLang="zh-CN" sz="2000" b="1" i="1">
                <a:solidFill>
                  <a:srgbClr val="008000"/>
                </a:solidFill>
                <a:ea typeface="华文新魏" panose="02010800040101010101" pitchFamily="2" charset="-122"/>
                <a:cs typeface="Arial" panose="020B0604020202020204" pitchFamily="34" charset="0"/>
              </a:rPr>
              <a:t>hello, world</a:t>
            </a:r>
          </a:p>
          <a:p>
            <a:pPr eaLnBrk="1" hangingPunct="1"/>
            <a:r>
              <a:rPr kumimoji="1" lang="en-US" altLang="zh-CN" sz="2000" b="1" i="1">
                <a:solidFill>
                  <a:srgbClr val="666699"/>
                </a:solidFill>
                <a:ea typeface="华文新魏" panose="02010800040101010101" pitchFamily="2" charset="-122"/>
                <a:cs typeface="Arial" panose="020B0604020202020204" pitchFamily="34" charset="0"/>
              </a:rPr>
              <a:t>Unix&gt;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7427">
                                            <p:txEl>
                                              <p:pRg st="0" end="0"/>
                                            </p:txEl>
                                          </p:spTgt>
                                        </p:tgtEl>
                                        <p:attrNameLst>
                                          <p:attrName>style.visibility</p:attrName>
                                        </p:attrNameLst>
                                      </p:cBhvr>
                                      <p:to>
                                        <p:strVal val="visible"/>
                                      </p:to>
                                    </p:set>
                                    <p:animEffect transition="in" filter="blinds(horizontal)">
                                      <p:cBhvr>
                                        <p:cTn id="7" dur="500"/>
                                        <p:tgtEl>
                                          <p:spTgt spid="657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657412"/>
                                        </p:tgtEl>
                                        <p:attrNameLst>
                                          <p:attrName>style.visibility</p:attrName>
                                        </p:attrNameLst>
                                      </p:cBhvr>
                                      <p:to>
                                        <p:strVal val="visible"/>
                                      </p:to>
                                    </p:set>
                                    <p:animEffect transition="in" filter="slide(fromBottom)">
                                      <p:cBhvr>
                                        <p:cTn id="17" dur="500"/>
                                        <p:tgtEl>
                                          <p:spTgt spid="6574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657413"/>
                                        </p:tgtEl>
                                        <p:attrNameLst>
                                          <p:attrName>style.visibility</p:attrName>
                                        </p:attrNameLst>
                                      </p:cBhvr>
                                      <p:to>
                                        <p:strVal val="visible"/>
                                      </p:to>
                                    </p:set>
                                    <p:animEffect transition="in" filter="slide(fromLeft)">
                                      <p:cBhvr>
                                        <p:cTn id="22" dur="500"/>
                                        <p:tgtEl>
                                          <p:spTgt spid="6574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657414"/>
                                        </p:tgtEl>
                                        <p:attrNameLst>
                                          <p:attrName>style.visibility</p:attrName>
                                        </p:attrNameLst>
                                      </p:cBhvr>
                                      <p:to>
                                        <p:strVal val="visible"/>
                                      </p:to>
                                    </p:set>
                                    <p:animEffect transition="in" filter="slide(fromBottom)">
                                      <p:cBhvr>
                                        <p:cTn id="27" dur="500"/>
                                        <p:tgtEl>
                                          <p:spTgt spid="6574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nodeType="clickEffect">
                                  <p:stCondLst>
                                    <p:cond delay="0"/>
                                  </p:stCondLst>
                                  <p:childTnLst>
                                    <p:set>
                                      <p:cBhvr>
                                        <p:cTn id="31" dur="1" fill="hold">
                                          <p:stCondLst>
                                            <p:cond delay="0"/>
                                          </p:stCondLst>
                                        </p:cTn>
                                        <p:tgtEl>
                                          <p:spTgt spid="657415"/>
                                        </p:tgtEl>
                                        <p:attrNameLst>
                                          <p:attrName>style.visibility</p:attrName>
                                        </p:attrNameLst>
                                      </p:cBhvr>
                                      <p:to>
                                        <p:strVal val="visible"/>
                                      </p:to>
                                    </p:set>
                                    <p:animEffect transition="in" filter="slide(fromRight)">
                                      <p:cBhvr>
                                        <p:cTn id="32" dur="500"/>
                                        <p:tgtEl>
                                          <p:spTgt spid="6574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657416"/>
                                        </p:tgtEl>
                                        <p:attrNameLst>
                                          <p:attrName>style.visibility</p:attrName>
                                        </p:attrNameLst>
                                      </p:cBhvr>
                                      <p:to>
                                        <p:strVal val="visible"/>
                                      </p:to>
                                    </p:set>
                                    <p:animEffect transition="in" filter="slide(fromBottom)">
                                      <p:cBhvr>
                                        <p:cTn id="37" dur="500"/>
                                        <p:tgtEl>
                                          <p:spTgt spid="6574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nodeType="clickEffect">
                                  <p:stCondLst>
                                    <p:cond delay="0"/>
                                  </p:stCondLst>
                                  <p:childTnLst>
                                    <p:set>
                                      <p:cBhvr>
                                        <p:cTn id="41" dur="1" fill="hold">
                                          <p:stCondLst>
                                            <p:cond delay="0"/>
                                          </p:stCondLst>
                                        </p:cTn>
                                        <p:tgtEl>
                                          <p:spTgt spid="657420"/>
                                        </p:tgtEl>
                                        <p:attrNameLst>
                                          <p:attrName>style.visibility</p:attrName>
                                        </p:attrNameLst>
                                      </p:cBhvr>
                                      <p:to>
                                        <p:strVal val="visible"/>
                                      </p:to>
                                    </p:set>
                                    <p:animEffect transition="in" filter="slide(fromTop)">
                                      <p:cBhvr>
                                        <p:cTn id="42" dur="500"/>
                                        <p:tgtEl>
                                          <p:spTgt spid="6574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nodeType="clickEffect">
                                  <p:stCondLst>
                                    <p:cond delay="0"/>
                                  </p:stCondLst>
                                  <p:childTnLst>
                                    <p:set>
                                      <p:cBhvr>
                                        <p:cTn id="46" dur="1" fill="hold">
                                          <p:stCondLst>
                                            <p:cond delay="0"/>
                                          </p:stCondLst>
                                        </p:cTn>
                                        <p:tgtEl>
                                          <p:spTgt spid="657421"/>
                                        </p:tgtEl>
                                        <p:attrNameLst>
                                          <p:attrName>style.visibility</p:attrName>
                                        </p:attrNameLst>
                                      </p:cBhvr>
                                      <p:to>
                                        <p:strVal val="visible"/>
                                      </p:to>
                                    </p:set>
                                    <p:animEffect transition="in" filter="slide(fromLeft)">
                                      <p:cBhvr>
                                        <p:cTn id="47" dur="500"/>
                                        <p:tgtEl>
                                          <p:spTgt spid="6574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57428"/>
                                        </p:tgtEl>
                                        <p:attrNameLst>
                                          <p:attrName>style.visibility</p:attrName>
                                        </p:attrNameLst>
                                      </p:cBhvr>
                                      <p:to>
                                        <p:strVal val="visible"/>
                                      </p:to>
                                    </p:set>
                                    <p:animEffect transition="in" filter="blinds(horizontal)">
                                      <p:cBhvr>
                                        <p:cTn id="52" dur="500"/>
                                        <p:tgtEl>
                                          <p:spTgt spid="65742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57427">
                                            <p:txEl>
                                              <p:pRg st="1" end="1"/>
                                            </p:txEl>
                                          </p:spTgt>
                                        </p:tgtEl>
                                        <p:attrNameLst>
                                          <p:attrName>style.visibility</p:attrName>
                                        </p:attrNameLst>
                                      </p:cBhvr>
                                      <p:to>
                                        <p:strVal val="visible"/>
                                      </p:to>
                                    </p:set>
                                    <p:animEffect transition="in" filter="blinds(horizontal)">
                                      <p:cBhvr>
                                        <p:cTn id="57" dur="500"/>
                                        <p:tgtEl>
                                          <p:spTgt spid="657427">
                                            <p:txEl>
                                              <p:pRg st="1" end="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57426"/>
                                        </p:tgtEl>
                                        <p:attrNameLst>
                                          <p:attrName>style.visibility</p:attrName>
                                        </p:attrNameLst>
                                      </p:cBhvr>
                                      <p:to>
                                        <p:strVal val="visible"/>
                                      </p:to>
                                    </p:set>
                                    <p:animEffect transition="in" filter="blinds(horizontal)">
                                      <p:cBhvr>
                                        <p:cTn id="62" dur="500"/>
                                        <p:tgtEl>
                                          <p:spTgt spid="65742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nodeType="clickEffect">
                                  <p:stCondLst>
                                    <p:cond delay="0"/>
                                  </p:stCondLst>
                                  <p:childTnLst>
                                    <p:set>
                                      <p:cBhvr>
                                        <p:cTn id="66" dur="1" fill="hold">
                                          <p:stCondLst>
                                            <p:cond delay="0"/>
                                          </p:stCondLst>
                                        </p:cTn>
                                        <p:tgtEl>
                                          <p:spTgt spid="657422"/>
                                        </p:tgtEl>
                                        <p:attrNameLst>
                                          <p:attrName>style.visibility</p:attrName>
                                        </p:attrNameLst>
                                      </p:cBhvr>
                                      <p:to>
                                        <p:strVal val="visible"/>
                                      </p:to>
                                    </p:set>
                                    <p:animEffect transition="in" filter="slide(fromBottom)">
                                      <p:cBhvr>
                                        <p:cTn id="67" dur="500"/>
                                        <p:tgtEl>
                                          <p:spTgt spid="65742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2" fill="hold" nodeType="clickEffect">
                                  <p:stCondLst>
                                    <p:cond delay="0"/>
                                  </p:stCondLst>
                                  <p:childTnLst>
                                    <p:set>
                                      <p:cBhvr>
                                        <p:cTn id="71" dur="1" fill="hold">
                                          <p:stCondLst>
                                            <p:cond delay="0"/>
                                          </p:stCondLst>
                                        </p:cTn>
                                        <p:tgtEl>
                                          <p:spTgt spid="657423"/>
                                        </p:tgtEl>
                                        <p:attrNameLst>
                                          <p:attrName>style.visibility</p:attrName>
                                        </p:attrNameLst>
                                      </p:cBhvr>
                                      <p:to>
                                        <p:strVal val="visible"/>
                                      </p:to>
                                    </p:set>
                                    <p:animEffect transition="in" filter="slide(fromRight)">
                                      <p:cBhvr>
                                        <p:cTn id="72" dur="500"/>
                                        <p:tgtEl>
                                          <p:spTgt spid="65742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4" fill="hold" nodeType="clickEffect">
                                  <p:stCondLst>
                                    <p:cond delay="0"/>
                                  </p:stCondLst>
                                  <p:childTnLst>
                                    <p:set>
                                      <p:cBhvr>
                                        <p:cTn id="76" dur="1" fill="hold">
                                          <p:stCondLst>
                                            <p:cond delay="0"/>
                                          </p:stCondLst>
                                        </p:cTn>
                                        <p:tgtEl>
                                          <p:spTgt spid="657424"/>
                                        </p:tgtEl>
                                        <p:attrNameLst>
                                          <p:attrName>style.visibility</p:attrName>
                                        </p:attrNameLst>
                                      </p:cBhvr>
                                      <p:to>
                                        <p:strVal val="visible"/>
                                      </p:to>
                                    </p:set>
                                    <p:animEffect transition="in" filter="slide(fromBottom)">
                                      <p:cBhvr>
                                        <p:cTn id="77" dur="500"/>
                                        <p:tgtEl>
                                          <p:spTgt spid="65742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8" fill="hold" nodeType="clickEffect">
                                  <p:stCondLst>
                                    <p:cond delay="0"/>
                                  </p:stCondLst>
                                  <p:childTnLst>
                                    <p:set>
                                      <p:cBhvr>
                                        <p:cTn id="81" dur="1" fill="hold">
                                          <p:stCondLst>
                                            <p:cond delay="0"/>
                                          </p:stCondLst>
                                        </p:cTn>
                                        <p:tgtEl>
                                          <p:spTgt spid="657425"/>
                                        </p:tgtEl>
                                        <p:attrNameLst>
                                          <p:attrName>style.visibility</p:attrName>
                                        </p:attrNameLst>
                                      </p:cBhvr>
                                      <p:to>
                                        <p:strVal val="visible"/>
                                      </p:to>
                                    </p:set>
                                    <p:animEffect transition="in" filter="slide(fromLeft)">
                                      <p:cBhvr>
                                        <p:cTn id="82" dur="500"/>
                                        <p:tgtEl>
                                          <p:spTgt spid="65742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57429"/>
                                        </p:tgtEl>
                                        <p:attrNameLst>
                                          <p:attrName>style.visibility</p:attrName>
                                        </p:attrNameLst>
                                      </p:cBhvr>
                                      <p:to>
                                        <p:strVal val="visible"/>
                                      </p:to>
                                    </p:set>
                                    <p:animEffect transition="in" filter="blinds(horizontal)">
                                      <p:cBhvr>
                                        <p:cTn id="87" dur="500"/>
                                        <p:tgtEl>
                                          <p:spTgt spid="65742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657427">
                                            <p:txEl>
                                              <p:pRg st="2" end="2"/>
                                            </p:txEl>
                                          </p:spTgt>
                                        </p:tgtEl>
                                        <p:attrNameLst>
                                          <p:attrName>style.visibility</p:attrName>
                                        </p:attrNameLst>
                                      </p:cBhvr>
                                      <p:to>
                                        <p:strVal val="visible"/>
                                      </p:to>
                                    </p:set>
                                    <p:animEffect transition="in" filter="blinds(horizontal)">
                                      <p:cBhvr>
                                        <p:cTn id="92" dur="500"/>
                                        <p:tgtEl>
                                          <p:spTgt spid="657427">
                                            <p:txEl>
                                              <p:pRg st="2" end="2"/>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2" presetClass="entr" presetSubtype="2" fill="hold" nodeType="clickEffect">
                                  <p:stCondLst>
                                    <p:cond delay="0"/>
                                  </p:stCondLst>
                                  <p:childTnLst>
                                    <p:set>
                                      <p:cBhvr>
                                        <p:cTn id="96" dur="1" fill="hold">
                                          <p:stCondLst>
                                            <p:cond delay="0"/>
                                          </p:stCondLst>
                                        </p:cTn>
                                        <p:tgtEl>
                                          <p:spTgt spid="657431"/>
                                        </p:tgtEl>
                                        <p:attrNameLst>
                                          <p:attrName>style.visibility</p:attrName>
                                        </p:attrNameLst>
                                      </p:cBhvr>
                                      <p:to>
                                        <p:strVal val="visible"/>
                                      </p:to>
                                    </p:set>
                                    <p:animEffect transition="in" filter="slide(fromRight)">
                                      <p:cBhvr>
                                        <p:cTn id="97" dur="500"/>
                                        <p:tgtEl>
                                          <p:spTgt spid="65743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2" presetClass="entr" presetSubtype="4" fill="hold" nodeType="clickEffect">
                                  <p:stCondLst>
                                    <p:cond delay="0"/>
                                  </p:stCondLst>
                                  <p:childTnLst>
                                    <p:set>
                                      <p:cBhvr>
                                        <p:cTn id="101" dur="1" fill="hold">
                                          <p:stCondLst>
                                            <p:cond delay="0"/>
                                          </p:stCondLst>
                                        </p:cTn>
                                        <p:tgtEl>
                                          <p:spTgt spid="657432"/>
                                        </p:tgtEl>
                                        <p:attrNameLst>
                                          <p:attrName>style.visibility</p:attrName>
                                        </p:attrNameLst>
                                      </p:cBhvr>
                                      <p:to>
                                        <p:strVal val="visible"/>
                                      </p:to>
                                    </p:set>
                                    <p:animEffect transition="in" filter="slide(fromBottom)">
                                      <p:cBhvr>
                                        <p:cTn id="102" dur="500"/>
                                        <p:tgtEl>
                                          <p:spTgt spid="657432"/>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2" presetClass="entr" presetSubtype="1" fill="hold" nodeType="clickEffect">
                                  <p:stCondLst>
                                    <p:cond delay="0"/>
                                  </p:stCondLst>
                                  <p:childTnLst>
                                    <p:set>
                                      <p:cBhvr>
                                        <p:cTn id="106" dur="1" fill="hold">
                                          <p:stCondLst>
                                            <p:cond delay="0"/>
                                          </p:stCondLst>
                                        </p:cTn>
                                        <p:tgtEl>
                                          <p:spTgt spid="657433"/>
                                        </p:tgtEl>
                                        <p:attrNameLst>
                                          <p:attrName>style.visibility</p:attrName>
                                        </p:attrNameLst>
                                      </p:cBhvr>
                                      <p:to>
                                        <p:strVal val="visible"/>
                                      </p:to>
                                    </p:set>
                                    <p:animEffect transition="in" filter="slide(fromTop)">
                                      <p:cBhvr>
                                        <p:cTn id="107" dur="500"/>
                                        <p:tgtEl>
                                          <p:spTgt spid="65743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2" presetClass="entr" presetSubtype="8" fill="hold" nodeType="clickEffect">
                                  <p:stCondLst>
                                    <p:cond delay="0"/>
                                  </p:stCondLst>
                                  <p:childTnLst>
                                    <p:set>
                                      <p:cBhvr>
                                        <p:cTn id="111" dur="1" fill="hold">
                                          <p:stCondLst>
                                            <p:cond delay="0"/>
                                          </p:stCondLst>
                                        </p:cTn>
                                        <p:tgtEl>
                                          <p:spTgt spid="657434"/>
                                        </p:tgtEl>
                                        <p:attrNameLst>
                                          <p:attrName>style.visibility</p:attrName>
                                        </p:attrNameLst>
                                      </p:cBhvr>
                                      <p:to>
                                        <p:strVal val="visible"/>
                                      </p:to>
                                    </p:set>
                                    <p:animEffect transition="in" filter="slide(fromLeft)">
                                      <p:cBhvr>
                                        <p:cTn id="112" dur="500"/>
                                        <p:tgtEl>
                                          <p:spTgt spid="657434"/>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2" presetClass="entr" presetSubtype="1" fill="hold" nodeType="clickEffect">
                                  <p:stCondLst>
                                    <p:cond delay="0"/>
                                  </p:stCondLst>
                                  <p:childTnLst>
                                    <p:set>
                                      <p:cBhvr>
                                        <p:cTn id="116" dur="1" fill="hold">
                                          <p:stCondLst>
                                            <p:cond delay="0"/>
                                          </p:stCondLst>
                                        </p:cTn>
                                        <p:tgtEl>
                                          <p:spTgt spid="657435"/>
                                        </p:tgtEl>
                                        <p:attrNameLst>
                                          <p:attrName>style.visibility</p:attrName>
                                        </p:attrNameLst>
                                      </p:cBhvr>
                                      <p:to>
                                        <p:strVal val="visible"/>
                                      </p:to>
                                    </p:set>
                                    <p:animEffect transition="in" filter="slide(fromTop)">
                                      <p:cBhvr>
                                        <p:cTn id="117" dur="500"/>
                                        <p:tgtEl>
                                          <p:spTgt spid="657435"/>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2" presetClass="entr" presetSubtype="2" fill="hold" nodeType="clickEffect">
                                  <p:stCondLst>
                                    <p:cond delay="0"/>
                                  </p:stCondLst>
                                  <p:childTnLst>
                                    <p:set>
                                      <p:cBhvr>
                                        <p:cTn id="121" dur="1" fill="hold">
                                          <p:stCondLst>
                                            <p:cond delay="0"/>
                                          </p:stCondLst>
                                        </p:cTn>
                                        <p:tgtEl>
                                          <p:spTgt spid="657436"/>
                                        </p:tgtEl>
                                        <p:attrNameLst>
                                          <p:attrName>style.visibility</p:attrName>
                                        </p:attrNameLst>
                                      </p:cBhvr>
                                      <p:to>
                                        <p:strVal val="visible"/>
                                      </p:to>
                                    </p:set>
                                    <p:animEffect transition="in" filter="slide(fromRight)">
                                      <p:cBhvr>
                                        <p:cTn id="122" dur="500"/>
                                        <p:tgtEl>
                                          <p:spTgt spid="65743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2" presetClass="entr" presetSubtype="1" fill="hold" nodeType="clickEffect">
                                  <p:stCondLst>
                                    <p:cond delay="0"/>
                                  </p:stCondLst>
                                  <p:childTnLst>
                                    <p:set>
                                      <p:cBhvr>
                                        <p:cTn id="126" dur="1" fill="hold">
                                          <p:stCondLst>
                                            <p:cond delay="0"/>
                                          </p:stCondLst>
                                        </p:cTn>
                                        <p:tgtEl>
                                          <p:spTgt spid="657437"/>
                                        </p:tgtEl>
                                        <p:attrNameLst>
                                          <p:attrName>style.visibility</p:attrName>
                                        </p:attrNameLst>
                                      </p:cBhvr>
                                      <p:to>
                                        <p:strVal val="visible"/>
                                      </p:to>
                                    </p:set>
                                    <p:animEffect transition="in" filter="slide(fromTop)">
                                      <p:cBhvr>
                                        <p:cTn id="127" dur="500"/>
                                        <p:tgtEl>
                                          <p:spTgt spid="65743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657430"/>
                                        </p:tgtEl>
                                        <p:attrNameLst>
                                          <p:attrName>style.visibility</p:attrName>
                                        </p:attrNameLst>
                                      </p:cBhvr>
                                      <p:to>
                                        <p:strVal val="visible"/>
                                      </p:to>
                                    </p:set>
                                    <p:animEffect transition="in" filter="blinds(horizontal)">
                                      <p:cBhvr>
                                        <p:cTn id="132" dur="500"/>
                                        <p:tgtEl>
                                          <p:spTgt spid="657430"/>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nodeType="clickEffect">
                                  <p:stCondLst>
                                    <p:cond delay="0"/>
                                  </p:stCondLst>
                                  <p:childTnLst>
                                    <p:set>
                                      <p:cBhvr>
                                        <p:cTn id="136" dur="1" fill="hold">
                                          <p:stCondLst>
                                            <p:cond delay="0"/>
                                          </p:stCondLst>
                                        </p:cTn>
                                        <p:tgtEl>
                                          <p:spTgt spid="657439">
                                            <p:txEl>
                                              <p:pRg st="0" end="0"/>
                                            </p:txEl>
                                          </p:spTgt>
                                        </p:tgtEl>
                                        <p:attrNameLst>
                                          <p:attrName>style.visibility</p:attrName>
                                        </p:attrNameLst>
                                      </p:cBhvr>
                                      <p:to>
                                        <p:strVal val="visible"/>
                                      </p:to>
                                    </p:set>
                                    <p:animEffect transition="in" filter="blinds(horizontal)">
                                      <p:cBhvr>
                                        <p:cTn id="137" dur="500"/>
                                        <p:tgtEl>
                                          <p:spTgt spid="6574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26" grpId="0" animBg="1"/>
      <p:bldP spid="657428" grpId="0"/>
      <p:bldP spid="657429" grpId="0"/>
      <p:bldP spid="6574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a:extLst>
              <a:ext uri="{FF2B5EF4-FFF2-40B4-BE49-F238E27FC236}">
                <a16:creationId xmlns:a16="http://schemas.microsoft.com/office/drawing/2014/main" id="{87DA0CA6-36FB-4734-B302-2054AF24BAAB}"/>
              </a:ext>
            </a:extLst>
          </p:cNvPr>
          <p:cNvSpPr>
            <a:spLocks noGrp="1" noChangeArrowheads="1"/>
          </p:cNvSpPr>
          <p:nvPr>
            <p:ph type="title" idx="4294967295"/>
          </p:nvPr>
        </p:nvSpPr>
        <p:spPr>
          <a:xfrm>
            <a:off x="750888" y="114300"/>
            <a:ext cx="6997700" cy="528638"/>
          </a:xfrm>
        </p:spPr>
        <p:txBody>
          <a:bodyPr/>
          <a:lstStyle/>
          <a:p>
            <a:pPr eaLnBrk="1" hangingPunct="1"/>
            <a:r>
              <a:rPr lang="en-US" altLang="zh-CN"/>
              <a:t>     </a:t>
            </a:r>
            <a:r>
              <a:rPr lang="en-US" altLang="zh-CN">
                <a:latin typeface="黑体" panose="02010609060101010101" pitchFamily="49" charset="-122"/>
              </a:rPr>
              <a:t>“</a:t>
            </a:r>
            <a:r>
              <a:rPr lang="zh-CN" altLang="en-US"/>
              <a:t>进程</a:t>
            </a:r>
            <a:r>
              <a:rPr lang="en-US" altLang="zh-CN">
                <a:latin typeface="黑体" panose="02010609060101010101" pitchFamily="49" charset="-122"/>
              </a:rPr>
              <a:t>”</a:t>
            </a:r>
            <a:r>
              <a:rPr lang="en-US" altLang="zh-CN"/>
              <a:t>  </a:t>
            </a:r>
            <a:r>
              <a:rPr lang="zh-CN" altLang="en-US"/>
              <a:t>与</a:t>
            </a:r>
            <a:r>
              <a:rPr lang="zh-CN" altLang="en-US">
                <a:latin typeface="黑体" panose="02010609060101010101" pitchFamily="49" charset="-122"/>
              </a:rPr>
              <a:t>“</a:t>
            </a:r>
            <a:r>
              <a:rPr lang="zh-CN" altLang="en-US"/>
              <a:t>上下文切换</a:t>
            </a:r>
            <a:r>
              <a:rPr lang="zh-CN" altLang="en-US">
                <a:latin typeface="黑体" panose="02010609060101010101" pitchFamily="49" charset="-122"/>
              </a:rPr>
              <a:t>”</a:t>
            </a:r>
            <a:endParaRPr lang="zh-CN" altLang="en-US"/>
          </a:p>
        </p:txBody>
      </p:sp>
      <p:sp>
        <p:nvSpPr>
          <p:cNvPr id="722947" name="Rectangle 41">
            <a:extLst>
              <a:ext uri="{FF2B5EF4-FFF2-40B4-BE49-F238E27FC236}">
                <a16:creationId xmlns:a16="http://schemas.microsoft.com/office/drawing/2014/main" id="{35B7854B-DF04-4A56-BA1C-02994E29ACF4}"/>
              </a:ext>
            </a:extLst>
          </p:cNvPr>
          <p:cNvSpPr>
            <a:spLocks noChangeArrowheads="1"/>
          </p:cNvSpPr>
          <p:nvPr/>
        </p:nvSpPr>
        <p:spPr bwMode="auto">
          <a:xfrm>
            <a:off x="387350" y="1666875"/>
            <a:ext cx="2455863" cy="1096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00" b="1">
                <a:solidFill>
                  <a:srgbClr val="ED1611"/>
                </a:solidFill>
                <a:latin typeface="微软雅黑" panose="020B0503020204020204" pitchFamily="34" charset="-122"/>
                <a:ea typeface="微软雅黑" panose="020B0503020204020204" pitchFamily="34" charset="-122"/>
                <a:cs typeface="Arial" panose="020B0604020202020204" pitchFamily="34" charset="0"/>
              </a:rPr>
              <a:t>Unix&gt;./hello</a:t>
            </a:r>
          </a:p>
          <a:p>
            <a:pPr eaLnBrk="1" hangingPunct="1"/>
            <a:r>
              <a:rPr kumimoji="1" lang="en-US" altLang="zh-CN" sz="2200" b="1">
                <a:solidFill>
                  <a:srgbClr val="008000"/>
                </a:solidFill>
                <a:latin typeface="微软雅黑" panose="020B0503020204020204" pitchFamily="34" charset="-122"/>
                <a:ea typeface="微软雅黑" panose="020B0503020204020204" pitchFamily="34" charset="-122"/>
                <a:cs typeface="Arial" panose="020B0604020202020204" pitchFamily="34" charset="0"/>
              </a:rPr>
              <a:t>hello, world</a:t>
            </a:r>
          </a:p>
          <a:p>
            <a:pPr eaLnBrk="1" hangingPunct="1"/>
            <a:r>
              <a:rPr kumimoji="1" lang="en-US" altLang="zh-CN" sz="2200" b="1">
                <a:solidFill>
                  <a:srgbClr val="666699"/>
                </a:solidFill>
                <a:latin typeface="微软雅黑" panose="020B0503020204020204" pitchFamily="34" charset="-122"/>
                <a:ea typeface="微软雅黑" panose="020B0503020204020204" pitchFamily="34" charset="-122"/>
                <a:cs typeface="Arial" panose="020B0604020202020204" pitchFamily="34" charset="0"/>
              </a:rPr>
              <a:t>Unix&gt;</a:t>
            </a:r>
          </a:p>
        </p:txBody>
      </p:sp>
      <p:sp>
        <p:nvSpPr>
          <p:cNvPr id="66" name="TextBox 65">
            <a:extLst>
              <a:ext uri="{FF2B5EF4-FFF2-40B4-BE49-F238E27FC236}">
                <a16:creationId xmlns:a16="http://schemas.microsoft.com/office/drawing/2014/main" id="{426C1F22-289D-4588-B20B-6DDA9798440D}"/>
              </a:ext>
            </a:extLst>
          </p:cNvPr>
          <p:cNvSpPr txBox="1">
            <a:spLocks noChangeArrowheads="1"/>
          </p:cNvSpPr>
          <p:nvPr/>
        </p:nvSpPr>
        <p:spPr bwMode="auto">
          <a:xfrm>
            <a:off x="100013" y="2806700"/>
            <a:ext cx="3884612"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100" b="1">
                <a:solidFill>
                  <a:srgbClr val="0000FF"/>
                </a:solidFill>
                <a:latin typeface="微软雅黑" panose="020B0503020204020204" pitchFamily="34" charset="-122"/>
                <a:ea typeface="微软雅黑" panose="020B0503020204020204" pitchFamily="34" charset="-122"/>
              </a:rPr>
              <a:t>“Unix&gt;”</a:t>
            </a:r>
            <a:r>
              <a:rPr kumimoji="1" lang="zh-CN" altLang="en-US" sz="2100" b="1">
                <a:solidFill>
                  <a:srgbClr val="0000FF"/>
                </a:solidFill>
                <a:latin typeface="微软雅黑" panose="020B0503020204020204" pitchFamily="34" charset="-122"/>
                <a:ea typeface="微软雅黑" panose="020B0503020204020204" pitchFamily="34" charset="-122"/>
              </a:rPr>
              <a:t>是</a:t>
            </a:r>
            <a:r>
              <a:rPr kumimoji="1" lang="en-US" altLang="zh-CN" sz="2100" b="1">
                <a:solidFill>
                  <a:srgbClr val="0000FF"/>
                </a:solidFill>
                <a:latin typeface="微软雅黑" panose="020B0503020204020204" pitchFamily="34" charset="-122"/>
                <a:ea typeface="微软雅黑" panose="020B0503020204020204" pitchFamily="34" charset="-122"/>
              </a:rPr>
              <a:t>shell</a:t>
            </a:r>
            <a:r>
              <a:rPr kumimoji="1" lang="zh-CN" altLang="en-US" sz="2100" b="1">
                <a:solidFill>
                  <a:srgbClr val="0000FF"/>
                </a:solidFill>
                <a:latin typeface="微软雅黑" panose="020B0503020204020204" pitchFamily="34" charset="-122"/>
                <a:ea typeface="微软雅黑" panose="020B0503020204020204" pitchFamily="34" charset="-122"/>
              </a:rPr>
              <a:t>命令行提示符，说明正在运行</a:t>
            </a:r>
            <a:r>
              <a:rPr kumimoji="1" lang="en-US" altLang="zh-CN" sz="2100" b="1">
                <a:solidFill>
                  <a:srgbClr val="0000FF"/>
                </a:solidFill>
                <a:latin typeface="微软雅黑" panose="020B0503020204020204" pitchFamily="34" charset="-122"/>
                <a:ea typeface="微软雅黑" panose="020B0503020204020204" pitchFamily="34" charset="-122"/>
              </a:rPr>
              <a:t>shell</a:t>
            </a:r>
            <a:r>
              <a:rPr kumimoji="1" lang="zh-CN" altLang="en-US" sz="2100" b="1">
                <a:solidFill>
                  <a:srgbClr val="0000FF"/>
                </a:solidFill>
                <a:latin typeface="微软雅黑" panose="020B0503020204020204" pitchFamily="34" charset="-122"/>
                <a:ea typeface="微软雅黑" panose="020B0503020204020204" pitchFamily="34" charset="-122"/>
              </a:rPr>
              <a:t>进程。</a:t>
            </a:r>
          </a:p>
          <a:p>
            <a:pPr eaLnBrk="1" hangingPunct="1">
              <a:spcBef>
                <a:spcPct val="50000"/>
              </a:spcBef>
            </a:pPr>
            <a:r>
              <a:rPr kumimoji="1" lang="zh-CN" altLang="en-US" sz="2100" b="1">
                <a:solidFill>
                  <a:srgbClr val="006600"/>
                </a:solidFill>
                <a:latin typeface="微软雅黑" panose="020B0503020204020204" pitchFamily="34" charset="-122"/>
                <a:ea typeface="微软雅黑" panose="020B0503020204020204" pitchFamily="34" charset="-122"/>
              </a:rPr>
              <a:t>在一个进程的生命周期中，可能会有其他不同进程在处理器上交替运行！</a:t>
            </a:r>
            <a:endParaRPr kumimoji="1" lang="en-US" altLang="zh-CN" sz="2100" b="1">
              <a:solidFill>
                <a:srgbClr val="006600"/>
              </a:solidFill>
              <a:latin typeface="微软雅黑" panose="020B0503020204020204" pitchFamily="34" charset="-122"/>
              <a:ea typeface="微软雅黑" panose="020B0503020204020204" pitchFamily="34" charset="-122"/>
            </a:endParaRPr>
          </a:p>
          <a:p>
            <a:pPr eaLnBrk="1" hangingPunct="1">
              <a:spcBef>
                <a:spcPct val="50000"/>
              </a:spcBef>
            </a:pPr>
            <a:r>
              <a:rPr kumimoji="1" lang="zh-CN" altLang="en-US" sz="2100" b="1">
                <a:solidFill>
                  <a:srgbClr val="FF0000"/>
                </a:solidFill>
                <a:latin typeface="微软雅黑" panose="020B0503020204020204" pitchFamily="34" charset="-122"/>
                <a:ea typeface="微软雅黑" panose="020B0503020204020204" pitchFamily="34" charset="-122"/>
              </a:rPr>
              <a:t>感觉到的运行时间比真实执行时间要长！</a:t>
            </a:r>
          </a:p>
        </p:txBody>
      </p:sp>
      <p:pic>
        <p:nvPicPr>
          <p:cNvPr id="722953" name="Picture 9">
            <a:extLst>
              <a:ext uri="{FF2B5EF4-FFF2-40B4-BE49-F238E27FC236}">
                <a16:creationId xmlns:a16="http://schemas.microsoft.com/office/drawing/2014/main" id="{0B69227C-165E-4FAD-8268-B0551BC60E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000" y="1700213"/>
            <a:ext cx="4867275" cy="3590925"/>
          </a:xfrm>
          <a:prstGeom prst="rect">
            <a:avLst/>
          </a:prstGeom>
          <a:noFill/>
          <a:extLst>
            <a:ext uri="{909E8E84-426E-40DD-AFC4-6F175D3DCCD1}">
              <a14:hiddenFill xmlns:a14="http://schemas.microsoft.com/office/drawing/2010/main">
                <a:solidFill>
                  <a:srgbClr val="FFFFFF"/>
                </a:solidFill>
              </a14:hiddenFill>
            </a:ext>
          </a:extLst>
        </p:spPr>
      </p:pic>
      <p:sp>
        <p:nvSpPr>
          <p:cNvPr id="722954" name="Rectangle 10">
            <a:extLst>
              <a:ext uri="{FF2B5EF4-FFF2-40B4-BE49-F238E27FC236}">
                <a16:creationId xmlns:a16="http://schemas.microsoft.com/office/drawing/2014/main" id="{A15C1A0F-573B-4A73-80DA-B1D2BB3377A9}"/>
              </a:ext>
            </a:extLst>
          </p:cNvPr>
          <p:cNvSpPr>
            <a:spLocks noChangeArrowheads="1"/>
          </p:cNvSpPr>
          <p:nvPr/>
        </p:nvSpPr>
        <p:spPr bwMode="auto">
          <a:xfrm>
            <a:off x="274638" y="842963"/>
            <a:ext cx="8455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zh-CN" sz="2200" b="1">
                <a:latin typeface="微软雅黑" panose="020B0503020204020204" pitchFamily="34" charset="-122"/>
                <a:ea typeface="微软雅黑" panose="020B0503020204020204" pitchFamily="34" charset="-122"/>
              </a:rPr>
              <a:t>OS</a:t>
            </a:r>
            <a:r>
              <a:rPr lang="zh-CN" altLang="en-US" sz="2200" b="1">
                <a:latin typeface="微软雅黑" panose="020B0503020204020204" pitchFamily="34" charset="-122"/>
                <a:ea typeface="微软雅黑" panose="020B0503020204020204" pitchFamily="34" charset="-122"/>
              </a:rPr>
              <a:t>通过处理器调度让处理器轮流执行多个进程。实现不同进程中指令交替执行的机制称为</a:t>
            </a:r>
            <a:r>
              <a:rPr lang="zh-CN" altLang="en-US" sz="2200" b="1">
                <a:solidFill>
                  <a:srgbClr val="FF0000"/>
                </a:solidFill>
                <a:latin typeface="微软雅黑" panose="020B0503020204020204" pitchFamily="34" charset="-122"/>
                <a:ea typeface="微软雅黑" panose="020B0503020204020204" pitchFamily="34" charset="-122"/>
              </a:rPr>
              <a:t>进程的上下文切换（</a:t>
            </a:r>
            <a:r>
              <a:rPr lang="en-US" altLang="zh-CN" sz="2200" b="1">
                <a:solidFill>
                  <a:srgbClr val="FF0000"/>
                </a:solidFill>
                <a:latin typeface="微软雅黑" panose="020B0503020204020204" pitchFamily="34" charset="-122"/>
                <a:ea typeface="微软雅黑" panose="020B0503020204020204" pitchFamily="34" charset="-122"/>
              </a:rPr>
              <a:t>context switching</a:t>
            </a:r>
            <a:r>
              <a:rPr lang="zh-CN" altLang="en-US" sz="2200" b="1">
                <a:solidFill>
                  <a:srgbClr val="FF0000"/>
                </a:solidFill>
                <a:latin typeface="微软雅黑" panose="020B0503020204020204" pitchFamily="34" charset="-122"/>
                <a:ea typeface="微软雅黑" panose="020B0503020204020204" pitchFamily="34" charset="-122"/>
              </a:rPr>
              <a:t>） </a:t>
            </a:r>
          </a:p>
        </p:txBody>
      </p:sp>
      <p:sp>
        <p:nvSpPr>
          <p:cNvPr id="722955" name="Rectangle 11">
            <a:extLst>
              <a:ext uri="{FF2B5EF4-FFF2-40B4-BE49-F238E27FC236}">
                <a16:creationId xmlns:a16="http://schemas.microsoft.com/office/drawing/2014/main" id="{0956479F-8109-4F68-8A64-A10D1CE71D33}"/>
              </a:ext>
            </a:extLst>
          </p:cNvPr>
          <p:cNvSpPr>
            <a:spLocks noChangeArrowheads="1"/>
          </p:cNvSpPr>
          <p:nvPr/>
        </p:nvSpPr>
        <p:spPr bwMode="auto">
          <a:xfrm>
            <a:off x="277813" y="5546725"/>
            <a:ext cx="8653462"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20000"/>
              </a:spcBef>
            </a:pPr>
            <a:r>
              <a:rPr lang="zh-CN" altLang="en-US" sz="2000" b="1">
                <a:solidFill>
                  <a:srgbClr val="008000"/>
                </a:solidFill>
                <a:latin typeface="微软雅黑" panose="020B0503020204020204" pitchFamily="34" charset="-122"/>
                <a:ea typeface="微软雅黑" panose="020B0503020204020204" pitchFamily="34" charset="-122"/>
              </a:rPr>
              <a:t>处理器调度等事件会引起用户进程正常执行被打断，因而形成异常控制流。</a:t>
            </a:r>
            <a:r>
              <a:rPr lang="zh-CN" altLang="en-US" sz="2000" b="1">
                <a:latin typeface="微软雅黑" panose="020B0503020204020204" pitchFamily="34" charset="-122"/>
                <a:ea typeface="微软雅黑" panose="020B0503020204020204" pitchFamily="34" charset="-122"/>
              </a:rPr>
              <a:t>进程的上下文切换机制很好地解决了这类异常控制流，实现了从一个进程安全切换到另一个进程执行的过程。</a:t>
            </a:r>
            <a:r>
              <a:rPr lang="zh-CN" altLang="en-US" sz="2000">
                <a:latin typeface="微软雅黑" panose="020B0503020204020204" pitchFamily="34" charset="-122"/>
                <a:ea typeface="微软雅黑" panose="020B0503020204020204"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2954"/>
                                        </p:tgtEl>
                                        <p:attrNameLst>
                                          <p:attrName>style.visibility</p:attrName>
                                        </p:attrNameLst>
                                      </p:cBhvr>
                                      <p:to>
                                        <p:strVal val="visible"/>
                                      </p:to>
                                    </p:set>
                                    <p:animEffect transition="in" filter="blinds(horizontal)">
                                      <p:cBhvr>
                                        <p:cTn id="7" dur="500"/>
                                        <p:tgtEl>
                                          <p:spTgt spid="7229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2947"/>
                                        </p:tgtEl>
                                        <p:attrNameLst>
                                          <p:attrName>style.visibility</p:attrName>
                                        </p:attrNameLst>
                                      </p:cBhvr>
                                      <p:to>
                                        <p:strVal val="visible"/>
                                      </p:to>
                                    </p:set>
                                    <p:animEffect transition="in" filter="blinds(horizontal)">
                                      <p:cBhvr>
                                        <p:cTn id="12" dur="500"/>
                                        <p:tgtEl>
                                          <p:spTgt spid="722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blinds(horizontal)">
                                      <p:cBhvr>
                                        <p:cTn id="17" dur="500"/>
                                        <p:tgtEl>
                                          <p:spTgt spid="6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22953"/>
                                        </p:tgtEl>
                                        <p:attrNameLst>
                                          <p:attrName>style.visibility</p:attrName>
                                        </p:attrNameLst>
                                      </p:cBhvr>
                                      <p:to>
                                        <p:strVal val="visible"/>
                                      </p:to>
                                    </p:set>
                                    <p:animEffect transition="in" filter="blinds(horizontal)">
                                      <p:cBhvr>
                                        <p:cTn id="22" dur="500"/>
                                        <p:tgtEl>
                                          <p:spTgt spid="7229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6">
                                            <p:txEl>
                                              <p:pRg st="1" end="1"/>
                                            </p:txEl>
                                          </p:spTgt>
                                        </p:tgtEl>
                                        <p:attrNameLst>
                                          <p:attrName>style.visibility</p:attrName>
                                        </p:attrNameLst>
                                      </p:cBhvr>
                                      <p:to>
                                        <p:strVal val="visible"/>
                                      </p:to>
                                    </p:set>
                                    <p:animEffect transition="in" filter="blinds(horizontal)">
                                      <p:cBhvr>
                                        <p:cTn id="27" dur="500"/>
                                        <p:tgtEl>
                                          <p:spTgt spid="66">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6">
                                            <p:txEl>
                                              <p:pRg st="2" end="2"/>
                                            </p:txEl>
                                          </p:spTgt>
                                        </p:tgtEl>
                                        <p:attrNameLst>
                                          <p:attrName>style.visibility</p:attrName>
                                        </p:attrNameLst>
                                      </p:cBhvr>
                                      <p:to>
                                        <p:strVal val="visible"/>
                                      </p:to>
                                    </p:set>
                                    <p:animEffect transition="in" filter="blinds(horizontal)">
                                      <p:cBhvr>
                                        <p:cTn id="32" dur="500"/>
                                        <p:tgtEl>
                                          <p:spTgt spid="66">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2955"/>
                                        </p:tgtEl>
                                        <p:attrNameLst>
                                          <p:attrName>style.visibility</p:attrName>
                                        </p:attrNameLst>
                                      </p:cBhvr>
                                      <p:to>
                                        <p:strVal val="visible"/>
                                      </p:to>
                                    </p:set>
                                    <p:animEffect transition="in" filter="blinds(horizontal)">
                                      <p:cBhvr>
                                        <p:cTn id="37" dur="500"/>
                                        <p:tgtEl>
                                          <p:spTgt spid="722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animBg="1"/>
      <p:bldP spid="722954" grpId="0"/>
      <p:bldP spid="72295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a:extLst>
              <a:ext uri="{FF2B5EF4-FFF2-40B4-BE49-F238E27FC236}">
                <a16:creationId xmlns:a16="http://schemas.microsoft.com/office/drawing/2014/main" id="{5CB34D67-C506-411A-89EC-7A93846E8403}"/>
              </a:ext>
            </a:extLst>
          </p:cNvPr>
          <p:cNvSpPr>
            <a:spLocks noGrp="1" noChangeArrowheads="1"/>
          </p:cNvSpPr>
          <p:nvPr>
            <p:ph type="title"/>
          </p:nvPr>
        </p:nvSpPr>
        <p:spPr>
          <a:xfrm>
            <a:off x="471488" y="142875"/>
            <a:ext cx="8229600" cy="561975"/>
          </a:xfrm>
        </p:spPr>
        <p:txBody>
          <a:bodyPr/>
          <a:lstStyle/>
          <a:p>
            <a:r>
              <a:rPr lang="en-US" altLang="zh-CN">
                <a:latin typeface="黑体" panose="02010609060101010101" pitchFamily="49" charset="-122"/>
              </a:rPr>
              <a:t>“</a:t>
            </a:r>
            <a:r>
              <a:rPr lang="zh-CN" altLang="en-US"/>
              <a:t>进程</a:t>
            </a:r>
            <a:r>
              <a:rPr lang="en-US" altLang="zh-CN">
                <a:latin typeface="黑体" panose="02010609060101010101" pitchFamily="49" charset="-122"/>
              </a:rPr>
              <a:t>”</a:t>
            </a:r>
            <a:r>
              <a:rPr lang="en-US" altLang="zh-CN"/>
              <a:t> </a:t>
            </a:r>
            <a:r>
              <a:rPr lang="zh-CN" altLang="en-US"/>
              <a:t>的</a:t>
            </a:r>
            <a:r>
              <a:rPr lang="zh-CN" altLang="en-US">
                <a:latin typeface="黑体" panose="02010609060101010101" pitchFamily="49" charset="-122"/>
              </a:rPr>
              <a:t>“</a:t>
            </a:r>
            <a:r>
              <a:rPr lang="zh-CN" altLang="en-US"/>
              <a:t>上下文</a:t>
            </a:r>
            <a:r>
              <a:rPr lang="zh-CN" altLang="en-US">
                <a:latin typeface="黑体" panose="02010609060101010101" pitchFamily="49" charset="-122"/>
              </a:rPr>
              <a:t>”</a:t>
            </a:r>
            <a:endParaRPr lang="zh-CN" altLang="en-US"/>
          </a:p>
        </p:txBody>
      </p:sp>
      <p:sp>
        <p:nvSpPr>
          <p:cNvPr id="751619" name="Rectangle 3">
            <a:extLst>
              <a:ext uri="{FF2B5EF4-FFF2-40B4-BE49-F238E27FC236}">
                <a16:creationId xmlns:a16="http://schemas.microsoft.com/office/drawing/2014/main" id="{78DB560B-9161-4F7C-ABD8-F2D991BAB390}"/>
              </a:ext>
            </a:extLst>
          </p:cNvPr>
          <p:cNvSpPr>
            <a:spLocks noGrp="1" noChangeArrowheads="1"/>
          </p:cNvSpPr>
          <p:nvPr>
            <p:ph type="body" idx="1"/>
          </p:nvPr>
        </p:nvSpPr>
        <p:spPr>
          <a:xfrm>
            <a:off x="96838" y="836613"/>
            <a:ext cx="5645150" cy="5683250"/>
          </a:xfrm>
        </p:spPr>
        <p:txBody>
          <a:bodyPr/>
          <a:lstStyle/>
          <a:p>
            <a:r>
              <a:rPr lang="zh-CN" altLang="en-US" sz="2000">
                <a:latin typeface="微软雅黑" panose="020B0503020204020204" pitchFamily="34" charset="-122"/>
                <a:ea typeface="微软雅黑" panose="020B0503020204020204" pitchFamily="34" charset="-122"/>
              </a:rPr>
              <a:t>进程的物理实体（代码和数据等）和支持进程运行的环境合称为</a:t>
            </a:r>
            <a:r>
              <a:rPr lang="zh-CN" altLang="en-US" sz="2000">
                <a:solidFill>
                  <a:srgbClr val="FF0000"/>
                </a:solidFill>
                <a:latin typeface="微软雅黑" panose="020B0503020204020204" pitchFamily="34" charset="-122"/>
                <a:ea typeface="微软雅黑" panose="020B0503020204020204" pitchFamily="34" charset="-122"/>
              </a:rPr>
              <a:t>进程的上下文</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由进程的程序块、数据块、运行时的堆和用户栈（两者通称为用户堆栈）等组成的用户空间信息被称为</a:t>
            </a:r>
            <a:r>
              <a:rPr lang="zh-CN" altLang="en-US" sz="2000">
                <a:solidFill>
                  <a:srgbClr val="FF0000"/>
                </a:solidFill>
                <a:latin typeface="微软雅黑" panose="020B0503020204020204" pitchFamily="34" charset="-122"/>
                <a:ea typeface="微软雅黑" panose="020B0503020204020204" pitchFamily="34" charset="-122"/>
              </a:rPr>
              <a:t>用户级上下文</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由进程标识信息、进程现场信息、进程控制信息和系统内核栈等组成的内核空间信息被称为</a:t>
            </a:r>
            <a:r>
              <a:rPr lang="zh-CN" altLang="en-US" sz="2000">
                <a:solidFill>
                  <a:srgbClr val="FF0000"/>
                </a:solidFill>
                <a:latin typeface="微软雅黑" panose="020B0503020204020204" pitchFamily="34" charset="-122"/>
                <a:ea typeface="微软雅黑" panose="020B0503020204020204" pitchFamily="34" charset="-122"/>
              </a:rPr>
              <a:t>系统级上下文</a:t>
            </a:r>
            <a:r>
              <a:rPr lang="zh-CN" altLang="en-US" sz="2000">
                <a:latin typeface="微软雅黑" panose="020B0503020204020204" pitchFamily="34" charset="-122"/>
                <a:ea typeface="微软雅黑" panose="020B0503020204020204" pitchFamily="34" charset="-122"/>
              </a:rPr>
              <a:t>；</a:t>
            </a:r>
          </a:p>
          <a:p>
            <a:r>
              <a:rPr lang="zh-CN" altLang="en-US" sz="2000">
                <a:latin typeface="微软雅黑" panose="020B0503020204020204" pitchFamily="34" charset="-122"/>
                <a:ea typeface="微软雅黑" panose="020B0503020204020204" pitchFamily="34" charset="-122"/>
              </a:rPr>
              <a:t>处理器中各寄存器的内容被称为</a:t>
            </a:r>
            <a:r>
              <a:rPr lang="zh-CN" altLang="en-US" sz="2000">
                <a:solidFill>
                  <a:srgbClr val="FF0000"/>
                </a:solidFill>
                <a:latin typeface="微软雅黑" panose="020B0503020204020204" pitchFamily="34" charset="-122"/>
                <a:ea typeface="微软雅黑" panose="020B0503020204020204" pitchFamily="34" charset="-122"/>
              </a:rPr>
              <a:t>寄存器上下文</a:t>
            </a:r>
            <a:r>
              <a:rPr lang="zh-CN" altLang="en-US" sz="2000">
                <a:latin typeface="微软雅黑" panose="020B0503020204020204" pitchFamily="34" charset="-122"/>
                <a:ea typeface="微软雅黑" panose="020B0503020204020204" pitchFamily="34" charset="-122"/>
              </a:rPr>
              <a:t>（也称</a:t>
            </a:r>
            <a:r>
              <a:rPr lang="zh-CN" altLang="en-US" sz="2000">
                <a:solidFill>
                  <a:srgbClr val="FF0000"/>
                </a:solidFill>
                <a:latin typeface="微软雅黑" panose="020B0503020204020204" pitchFamily="34" charset="-122"/>
                <a:ea typeface="微软雅黑" panose="020B0503020204020204" pitchFamily="34" charset="-122"/>
              </a:rPr>
              <a:t>硬件上下文</a:t>
            </a:r>
            <a:r>
              <a:rPr lang="zh-CN" altLang="en-US" sz="2000">
                <a:latin typeface="微软雅黑" panose="020B0503020204020204" pitchFamily="34" charset="-122"/>
                <a:ea typeface="微软雅黑" panose="020B0503020204020204" pitchFamily="34" charset="-122"/>
              </a:rPr>
              <a:t>），即进程的现场信息。</a:t>
            </a:r>
          </a:p>
          <a:p>
            <a:r>
              <a:rPr lang="zh-CN" altLang="en-US" sz="2000">
                <a:latin typeface="微软雅黑" panose="020B0503020204020204" pitchFamily="34" charset="-122"/>
                <a:ea typeface="微软雅黑" panose="020B0503020204020204" pitchFamily="34" charset="-122"/>
              </a:rPr>
              <a:t>在进行进程上下文切换时，操作系统把换下进程的寄存器上下文保存到系统级上下文中的现场信息位置。</a:t>
            </a:r>
          </a:p>
          <a:p>
            <a:r>
              <a:rPr lang="zh-CN" altLang="en-US" sz="2000">
                <a:latin typeface="微软雅黑" panose="020B0503020204020204" pitchFamily="34" charset="-122"/>
                <a:ea typeface="微软雅黑" panose="020B0503020204020204" pitchFamily="34" charset="-122"/>
              </a:rPr>
              <a:t>用户级上下文地址空间和系统级上下文地址空间一起构成了</a:t>
            </a:r>
            <a:r>
              <a:rPr lang="zh-CN" altLang="en-US" sz="2000">
                <a:solidFill>
                  <a:srgbClr val="FF0000"/>
                </a:solidFill>
                <a:latin typeface="微软雅黑" panose="020B0503020204020204" pitchFamily="34" charset="-122"/>
                <a:ea typeface="微软雅黑" panose="020B0503020204020204" pitchFamily="34" charset="-122"/>
              </a:rPr>
              <a:t>一个进程的整个存储器映像</a:t>
            </a:r>
            <a:r>
              <a:rPr lang="zh-CN" altLang="en-US" sz="2000">
                <a:latin typeface="微软雅黑" panose="020B0503020204020204" pitchFamily="34" charset="-122"/>
                <a:ea typeface="微软雅黑" panose="020B0503020204020204" pitchFamily="34" charset="-122"/>
              </a:rPr>
              <a:t> </a:t>
            </a:r>
          </a:p>
        </p:txBody>
      </p:sp>
      <p:pic>
        <p:nvPicPr>
          <p:cNvPr id="751620" name="Picture 4">
            <a:extLst>
              <a:ext uri="{FF2B5EF4-FFF2-40B4-BE49-F238E27FC236}">
                <a16:creationId xmlns:a16="http://schemas.microsoft.com/office/drawing/2014/main" id="{66EADBB4-84B6-496F-A663-AA1D4FB5D2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2013" y="1071563"/>
            <a:ext cx="2962275" cy="4845050"/>
          </a:xfrm>
          <a:prstGeom prst="rect">
            <a:avLst/>
          </a:prstGeom>
          <a:noFill/>
          <a:extLst>
            <a:ext uri="{909E8E84-426E-40DD-AFC4-6F175D3DCCD1}">
              <a14:hiddenFill xmlns:a14="http://schemas.microsoft.com/office/drawing/2010/main">
                <a:solidFill>
                  <a:srgbClr val="FFFFFF"/>
                </a:solidFill>
              </a14:hiddenFill>
            </a:ext>
          </a:extLst>
        </p:spPr>
      </p:pic>
      <p:sp>
        <p:nvSpPr>
          <p:cNvPr id="751621" name="Text Box 5">
            <a:extLst>
              <a:ext uri="{FF2B5EF4-FFF2-40B4-BE49-F238E27FC236}">
                <a16:creationId xmlns:a16="http://schemas.microsoft.com/office/drawing/2014/main" id="{9F348AA2-8A14-471F-A1B3-C2221E57D2A7}"/>
              </a:ext>
            </a:extLst>
          </p:cNvPr>
          <p:cNvSpPr txBox="1">
            <a:spLocks noChangeArrowheads="1"/>
          </p:cNvSpPr>
          <p:nvPr/>
        </p:nvSpPr>
        <p:spPr bwMode="auto">
          <a:xfrm>
            <a:off x="5994400" y="6097588"/>
            <a:ext cx="2424113"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0000FF"/>
                </a:solidFill>
                <a:ea typeface="微软雅黑" panose="020B0503020204020204" pitchFamily="34" charset="-122"/>
              </a:rPr>
              <a:t>进程的存储器映像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animEffect transition="in" filter="blinds(horizontal)">
                                      <p:cBhvr>
                                        <p:cTn id="7" dur="500"/>
                                        <p:tgtEl>
                                          <p:spTgt spid="751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1619">
                                            <p:txEl>
                                              <p:pRg st="1" end="1"/>
                                            </p:txEl>
                                          </p:spTgt>
                                        </p:tgtEl>
                                        <p:attrNameLst>
                                          <p:attrName>style.visibility</p:attrName>
                                        </p:attrNameLst>
                                      </p:cBhvr>
                                      <p:to>
                                        <p:strVal val="visible"/>
                                      </p:to>
                                    </p:set>
                                    <p:animEffect transition="in" filter="blinds(horizontal)">
                                      <p:cBhvr>
                                        <p:cTn id="12" dur="500"/>
                                        <p:tgtEl>
                                          <p:spTgt spid="751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1619">
                                            <p:txEl>
                                              <p:pRg st="2" end="2"/>
                                            </p:txEl>
                                          </p:spTgt>
                                        </p:tgtEl>
                                        <p:attrNameLst>
                                          <p:attrName>style.visibility</p:attrName>
                                        </p:attrNameLst>
                                      </p:cBhvr>
                                      <p:to>
                                        <p:strVal val="visible"/>
                                      </p:to>
                                    </p:set>
                                    <p:animEffect transition="in" filter="blinds(horizontal)">
                                      <p:cBhvr>
                                        <p:cTn id="17" dur="500"/>
                                        <p:tgtEl>
                                          <p:spTgt spid="7516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1619">
                                            <p:txEl>
                                              <p:pRg st="3" end="3"/>
                                            </p:txEl>
                                          </p:spTgt>
                                        </p:tgtEl>
                                        <p:attrNameLst>
                                          <p:attrName>style.visibility</p:attrName>
                                        </p:attrNameLst>
                                      </p:cBhvr>
                                      <p:to>
                                        <p:strVal val="visible"/>
                                      </p:to>
                                    </p:set>
                                    <p:animEffect transition="in" filter="blinds(horizontal)">
                                      <p:cBhvr>
                                        <p:cTn id="22" dur="500"/>
                                        <p:tgtEl>
                                          <p:spTgt spid="7516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1619">
                                            <p:txEl>
                                              <p:pRg st="4" end="4"/>
                                            </p:txEl>
                                          </p:spTgt>
                                        </p:tgtEl>
                                        <p:attrNameLst>
                                          <p:attrName>style.visibility</p:attrName>
                                        </p:attrNameLst>
                                      </p:cBhvr>
                                      <p:to>
                                        <p:strVal val="visible"/>
                                      </p:to>
                                    </p:set>
                                    <p:animEffect transition="in" filter="blinds(horizontal)">
                                      <p:cBhvr>
                                        <p:cTn id="27" dur="500"/>
                                        <p:tgtEl>
                                          <p:spTgt spid="7516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51619">
                                            <p:txEl>
                                              <p:pRg st="5" end="5"/>
                                            </p:txEl>
                                          </p:spTgt>
                                        </p:tgtEl>
                                        <p:attrNameLst>
                                          <p:attrName>style.visibility</p:attrName>
                                        </p:attrNameLst>
                                      </p:cBhvr>
                                      <p:to>
                                        <p:strVal val="visible"/>
                                      </p:to>
                                    </p:set>
                                    <p:animEffect transition="in" filter="blinds(horizontal)">
                                      <p:cBhvr>
                                        <p:cTn id="32" dur="500"/>
                                        <p:tgtEl>
                                          <p:spTgt spid="751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2644" name="Picture 4">
            <a:extLst>
              <a:ext uri="{FF2B5EF4-FFF2-40B4-BE49-F238E27FC236}">
                <a16:creationId xmlns:a16="http://schemas.microsoft.com/office/drawing/2014/main" id="{22F6E9BC-F1D1-4FF8-80CC-362AD8D25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675" y="0"/>
            <a:ext cx="6664325" cy="6858000"/>
          </a:xfrm>
          <a:prstGeom prst="rect">
            <a:avLst/>
          </a:prstGeom>
          <a:noFill/>
          <a:extLst>
            <a:ext uri="{909E8E84-426E-40DD-AFC4-6F175D3DCCD1}">
              <a14:hiddenFill xmlns:a14="http://schemas.microsoft.com/office/drawing/2010/main">
                <a:solidFill>
                  <a:srgbClr val="FFFFFF"/>
                </a:solidFill>
              </a14:hiddenFill>
            </a:ext>
          </a:extLst>
        </p:spPr>
      </p:pic>
      <p:sp>
        <p:nvSpPr>
          <p:cNvPr id="752643" name="Rectangle 3">
            <a:extLst>
              <a:ext uri="{FF2B5EF4-FFF2-40B4-BE49-F238E27FC236}">
                <a16:creationId xmlns:a16="http://schemas.microsoft.com/office/drawing/2014/main" id="{17C4FA61-9D56-4241-A63E-B2523B6B12AA}"/>
              </a:ext>
            </a:extLst>
          </p:cNvPr>
          <p:cNvSpPr>
            <a:spLocks noGrp="1" noChangeArrowheads="1"/>
          </p:cNvSpPr>
          <p:nvPr>
            <p:ph type="body" idx="1"/>
          </p:nvPr>
        </p:nvSpPr>
        <p:spPr>
          <a:xfrm>
            <a:off x="330200" y="1039813"/>
            <a:ext cx="2774950" cy="4813300"/>
          </a:xfrm>
        </p:spPr>
        <p:txBody>
          <a:bodyPr/>
          <a:lstStyle/>
          <a:p>
            <a:pPr>
              <a:lnSpc>
                <a:spcPct val="125000"/>
              </a:lnSpc>
            </a:pPr>
            <a:r>
              <a:rPr lang="en-US" altLang="zh-CN" sz="2300">
                <a:solidFill>
                  <a:srgbClr val="0000FF"/>
                </a:solidFill>
                <a:latin typeface="微软雅黑" panose="020B0503020204020204" pitchFamily="34" charset="-122"/>
                <a:ea typeface="微软雅黑" panose="020B0503020204020204" pitchFamily="34" charset="-122"/>
              </a:rPr>
              <a:t>IA-32/Linux</a:t>
            </a:r>
            <a:r>
              <a:rPr lang="zh-CN" altLang="en-US" sz="2300">
                <a:solidFill>
                  <a:srgbClr val="0000FF"/>
                </a:solidFill>
                <a:latin typeface="微软雅黑" panose="020B0503020204020204" pitchFamily="34" charset="-122"/>
                <a:ea typeface="微软雅黑" panose="020B0503020204020204" pitchFamily="34" charset="-122"/>
              </a:rPr>
              <a:t>平台下，每个（用户）进程具有独立的私有地址空间（虚拟地址空间）</a:t>
            </a:r>
          </a:p>
          <a:p>
            <a:pPr>
              <a:lnSpc>
                <a:spcPct val="125000"/>
              </a:lnSpc>
            </a:pPr>
            <a:r>
              <a:rPr lang="zh-CN" altLang="en-US" sz="2300">
                <a:solidFill>
                  <a:srgbClr val="0000FF"/>
                </a:solidFill>
                <a:latin typeface="微软雅黑" panose="020B0503020204020204" pitchFamily="34" charset="-122"/>
                <a:ea typeface="微软雅黑" panose="020B0503020204020204" pitchFamily="34" charset="-122"/>
              </a:rPr>
              <a:t>每个进程的地址空间划分（即存储映像）布局相同（如右图）</a:t>
            </a:r>
          </a:p>
        </p:txBody>
      </p:sp>
      <p:sp>
        <p:nvSpPr>
          <p:cNvPr id="752645" name="Rectangle 5">
            <a:extLst>
              <a:ext uri="{FF2B5EF4-FFF2-40B4-BE49-F238E27FC236}">
                <a16:creationId xmlns:a16="http://schemas.microsoft.com/office/drawing/2014/main" id="{81BA1B2A-961F-48AD-A934-14BD6BA310C3}"/>
              </a:ext>
            </a:extLst>
          </p:cNvPr>
          <p:cNvSpPr>
            <a:spLocks noChangeArrowheads="1"/>
          </p:cNvSpPr>
          <p:nvPr/>
        </p:nvSpPr>
        <p:spPr bwMode="auto">
          <a:xfrm>
            <a:off x="5195888" y="0"/>
            <a:ext cx="2946400" cy="2090738"/>
          </a:xfrm>
          <a:prstGeom prst="rect">
            <a:avLst/>
          </a:prstGeom>
          <a:solidFill>
            <a:srgbClr val="FF0000">
              <a:alpha val="14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642" name="Rectangle 2">
            <a:extLst>
              <a:ext uri="{FF2B5EF4-FFF2-40B4-BE49-F238E27FC236}">
                <a16:creationId xmlns:a16="http://schemas.microsoft.com/office/drawing/2014/main" id="{9A126779-A65D-41AA-B609-B786449F81CA}"/>
              </a:ext>
            </a:extLst>
          </p:cNvPr>
          <p:cNvSpPr>
            <a:spLocks noGrp="1" noChangeArrowheads="1"/>
          </p:cNvSpPr>
          <p:nvPr>
            <p:ph type="title"/>
          </p:nvPr>
        </p:nvSpPr>
        <p:spPr>
          <a:xfrm>
            <a:off x="125413" y="71438"/>
            <a:ext cx="8229600" cy="561975"/>
          </a:xfrm>
        </p:spPr>
        <p:txBody>
          <a:bodyPr/>
          <a:lstStyle/>
          <a:p>
            <a:pPr algn="l"/>
            <a:r>
              <a:rPr lang="zh-CN" altLang="en-US" sz="3200"/>
              <a:t>进程的地址空间</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a:extLst>
              <a:ext uri="{FF2B5EF4-FFF2-40B4-BE49-F238E27FC236}">
                <a16:creationId xmlns:a16="http://schemas.microsoft.com/office/drawing/2014/main" id="{6F7C7AEA-654E-4238-89A7-CA582E0227F4}"/>
              </a:ext>
            </a:extLst>
          </p:cNvPr>
          <p:cNvSpPr>
            <a:spLocks noGrp="1" noChangeArrowheads="1"/>
          </p:cNvSpPr>
          <p:nvPr>
            <p:ph type="title"/>
          </p:nvPr>
        </p:nvSpPr>
        <p:spPr/>
        <p:txBody>
          <a:bodyPr/>
          <a:lstStyle/>
          <a:p>
            <a:r>
              <a:rPr lang="zh-CN" altLang="en-US"/>
              <a:t>回顾：用户模式和内核模式</a:t>
            </a:r>
          </a:p>
        </p:txBody>
      </p:sp>
      <p:sp>
        <p:nvSpPr>
          <p:cNvPr id="755715" name="Rectangle 3">
            <a:extLst>
              <a:ext uri="{FF2B5EF4-FFF2-40B4-BE49-F238E27FC236}">
                <a16:creationId xmlns:a16="http://schemas.microsoft.com/office/drawing/2014/main" id="{BFABF949-C288-49EE-8B72-67CF9262F9AB}"/>
              </a:ext>
            </a:extLst>
          </p:cNvPr>
          <p:cNvSpPr>
            <a:spLocks noGrp="1" noChangeArrowheads="1"/>
          </p:cNvSpPr>
          <p:nvPr>
            <p:ph type="body" idx="1"/>
          </p:nvPr>
        </p:nvSpPr>
        <p:spPr>
          <a:xfrm>
            <a:off x="468313" y="893763"/>
            <a:ext cx="8461375" cy="5799137"/>
          </a:xfrm>
        </p:spPr>
        <p:txBody>
          <a:bodyPr/>
          <a:lstStyle/>
          <a:p>
            <a:pPr>
              <a:lnSpc>
                <a:spcPct val="125000"/>
              </a:lnSpc>
              <a:spcBef>
                <a:spcPct val="15000"/>
              </a:spcBef>
            </a:pPr>
            <a:r>
              <a:rPr lang="zh-CN" altLang="en-US">
                <a:latin typeface="微软雅黑" panose="020B0503020204020204" pitchFamily="34" charset="-122"/>
                <a:ea typeface="微软雅黑" panose="020B0503020204020204" pitchFamily="34" charset="-122"/>
              </a:rPr>
              <a:t>为了使</a:t>
            </a:r>
            <a:r>
              <a:rPr lang="en-US" altLang="zh-CN">
                <a:latin typeface="微软雅黑" panose="020B0503020204020204" pitchFamily="34" charset="-122"/>
                <a:ea typeface="微软雅黑" panose="020B0503020204020204" pitchFamily="34" charset="-122"/>
              </a:rPr>
              <a:t>OS</a:t>
            </a:r>
            <a:r>
              <a:rPr lang="zh-CN" altLang="en-US">
                <a:latin typeface="微软雅黑" panose="020B0503020204020204" pitchFamily="34" charset="-122"/>
                <a:ea typeface="微软雅黑" panose="020B0503020204020204" pitchFamily="34" charset="-122"/>
              </a:rPr>
              <a:t>能够起到管理程序执行的目的，在一些时候处理器中必须运行</a:t>
            </a:r>
            <a:r>
              <a:rPr lang="zh-CN" altLang="en-US">
                <a:solidFill>
                  <a:srgbClr val="FF0000"/>
                </a:solidFill>
                <a:latin typeface="微软雅黑" panose="020B0503020204020204" pitchFamily="34" charset="-122"/>
                <a:ea typeface="微软雅黑" panose="020B0503020204020204" pitchFamily="34" charset="-122"/>
              </a:rPr>
              <a:t>内核代码</a:t>
            </a:r>
          </a:p>
          <a:p>
            <a:pPr>
              <a:lnSpc>
                <a:spcPct val="125000"/>
              </a:lnSpc>
              <a:spcBef>
                <a:spcPct val="15000"/>
              </a:spcBef>
            </a:pPr>
            <a:r>
              <a:rPr lang="zh-CN" altLang="en-US">
                <a:latin typeface="微软雅黑" panose="020B0503020204020204" pitchFamily="34" charset="-122"/>
                <a:ea typeface="微软雅黑" panose="020B0503020204020204" pitchFamily="34" charset="-122"/>
              </a:rPr>
              <a:t>为了区分处理器运行的是用户代码还是内核代码，必须有一个状态位来标识，这个状态位称为</a:t>
            </a:r>
            <a:r>
              <a:rPr lang="zh-CN" altLang="en-US">
                <a:solidFill>
                  <a:srgbClr val="FF0000"/>
                </a:solidFill>
                <a:latin typeface="微软雅黑" panose="020B0503020204020204" pitchFamily="34" charset="-122"/>
                <a:ea typeface="微软雅黑" panose="020B0503020204020204" pitchFamily="34" charset="-122"/>
              </a:rPr>
              <a:t>模式位</a:t>
            </a:r>
          </a:p>
          <a:p>
            <a:pPr>
              <a:lnSpc>
                <a:spcPct val="125000"/>
              </a:lnSpc>
              <a:spcBef>
                <a:spcPct val="15000"/>
              </a:spcBef>
            </a:pPr>
            <a:r>
              <a:rPr lang="zh-CN" altLang="en-US">
                <a:latin typeface="微软雅黑" panose="020B0503020204020204" pitchFamily="34" charset="-122"/>
                <a:ea typeface="微软雅黑" panose="020B0503020204020204" pitchFamily="34" charset="-122"/>
              </a:rPr>
              <a:t>通常</a:t>
            </a:r>
            <a:r>
              <a:rPr lang="zh-CN" altLang="en-US">
                <a:solidFill>
                  <a:srgbClr val="0000FF"/>
                </a:solidFill>
                <a:latin typeface="微软雅黑" panose="020B0503020204020204" pitchFamily="34" charset="-122"/>
                <a:ea typeface="微软雅黑" panose="020B0503020204020204" pitchFamily="34" charset="-122"/>
              </a:rPr>
              <a:t>处理器模式</a:t>
            </a:r>
            <a:r>
              <a:rPr lang="zh-CN" altLang="en-US">
                <a:latin typeface="微软雅黑" panose="020B0503020204020204" pitchFamily="34" charset="-122"/>
                <a:ea typeface="微软雅黑" panose="020B0503020204020204" pitchFamily="34" charset="-122"/>
              </a:rPr>
              <a:t>分为</a:t>
            </a:r>
            <a:r>
              <a:rPr lang="zh-CN" altLang="en-US">
                <a:solidFill>
                  <a:srgbClr val="FF0000"/>
                </a:solidFill>
                <a:latin typeface="微软雅黑" panose="020B0503020204020204" pitchFamily="34" charset="-122"/>
                <a:ea typeface="微软雅黑" panose="020B0503020204020204" pitchFamily="34" charset="-122"/>
              </a:rPr>
              <a:t>用户模式（用户态）</a:t>
            </a:r>
            <a:r>
              <a:rPr lang="zh-CN" altLang="en-US">
                <a:latin typeface="微软雅黑" panose="020B0503020204020204" pitchFamily="34" charset="-122"/>
                <a:ea typeface="微软雅黑" panose="020B0503020204020204" pitchFamily="34" charset="-122"/>
              </a:rPr>
              <a:t>和</a:t>
            </a:r>
            <a:r>
              <a:rPr lang="zh-CN" altLang="en-US">
                <a:solidFill>
                  <a:srgbClr val="FF0000"/>
                </a:solidFill>
                <a:latin typeface="微软雅黑" panose="020B0503020204020204" pitchFamily="34" charset="-122"/>
                <a:ea typeface="微软雅黑" panose="020B0503020204020204" pitchFamily="34" charset="-122"/>
              </a:rPr>
              <a:t>内核模式（核心态）</a:t>
            </a:r>
            <a:r>
              <a:rPr lang="zh-CN" altLang="en-US">
                <a:latin typeface="微软雅黑" panose="020B0503020204020204" pitchFamily="34" charset="-122"/>
                <a:ea typeface="微软雅黑" panose="020B0503020204020204" pitchFamily="34" charset="-122"/>
              </a:rPr>
              <a:t>用户模式（也称</a:t>
            </a:r>
            <a:r>
              <a:rPr lang="zh-CN" altLang="en-US">
                <a:solidFill>
                  <a:srgbClr val="0000FF"/>
                </a:solidFill>
                <a:latin typeface="微软雅黑" panose="020B0503020204020204" pitchFamily="34" charset="-122"/>
                <a:ea typeface="微软雅黑" panose="020B0503020204020204" pitchFamily="34" charset="-122"/>
              </a:rPr>
              <a:t>目态、用户态</a:t>
            </a:r>
            <a:r>
              <a:rPr lang="zh-CN" altLang="en-US">
                <a:latin typeface="微软雅黑" panose="020B0503020204020204" pitchFamily="34" charset="-122"/>
                <a:ea typeface="微软雅黑" panose="020B0503020204020204" pitchFamily="34" charset="-122"/>
              </a:rPr>
              <a:t>）下，处理器运行用户进程，此时不允许使用特权指令</a:t>
            </a:r>
          </a:p>
          <a:p>
            <a:pPr>
              <a:lnSpc>
                <a:spcPct val="125000"/>
              </a:lnSpc>
              <a:spcBef>
                <a:spcPct val="15000"/>
              </a:spcBef>
            </a:pPr>
            <a:r>
              <a:rPr lang="zh-CN" altLang="en-US">
                <a:latin typeface="微软雅黑" panose="020B0503020204020204" pitchFamily="34" charset="-122"/>
                <a:ea typeface="微软雅黑" panose="020B0503020204020204" pitchFamily="34" charset="-122"/>
              </a:rPr>
              <a:t>内核模式（有时称</a:t>
            </a:r>
            <a:r>
              <a:rPr lang="zh-CN" altLang="en-US">
                <a:solidFill>
                  <a:srgbClr val="0000FF"/>
                </a:solidFill>
                <a:latin typeface="微软雅黑" panose="020B0503020204020204" pitchFamily="34" charset="-122"/>
                <a:ea typeface="微软雅黑" panose="020B0503020204020204" pitchFamily="34" charset="-122"/>
              </a:rPr>
              <a:t>系统模式、管理模式、超级用户模式、管态、内核态、核心态）</a:t>
            </a:r>
            <a:r>
              <a:rPr lang="zh-CN" altLang="en-US">
                <a:latin typeface="微软雅黑" panose="020B0503020204020204" pitchFamily="34" charset="-122"/>
                <a:ea typeface="微软雅黑" panose="020B0503020204020204" pitchFamily="34" charset="-122"/>
              </a:rPr>
              <a:t>下处理器运行内核代码，允许使用</a:t>
            </a:r>
            <a:r>
              <a:rPr lang="zh-CN" altLang="en-US">
                <a:solidFill>
                  <a:srgbClr val="CC3300"/>
                </a:solidFill>
                <a:latin typeface="微软雅黑" panose="020B0503020204020204" pitchFamily="34" charset="-122"/>
                <a:ea typeface="微软雅黑" panose="020B0503020204020204" pitchFamily="34" charset="-122"/>
              </a:rPr>
              <a:t>特权指令</a:t>
            </a:r>
            <a:r>
              <a:rPr lang="zh-CN" altLang="en-US">
                <a:latin typeface="微软雅黑" panose="020B0503020204020204" pitchFamily="34" charset="-122"/>
                <a:ea typeface="微软雅黑" panose="020B0503020204020204" pitchFamily="34" charset="-122"/>
              </a:rPr>
              <a:t>，例如：停机指令、开</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关中断指令、</a:t>
            </a:r>
            <a:r>
              <a:rPr lang="en-US" altLang="zh-CN">
                <a:latin typeface="微软雅黑" panose="020B0503020204020204" pitchFamily="34" charset="-122"/>
                <a:ea typeface="微软雅黑" panose="020B0503020204020204" pitchFamily="34" charset="-122"/>
              </a:rPr>
              <a:t>Cache</a:t>
            </a:r>
            <a:r>
              <a:rPr lang="zh-CN" altLang="en-US">
                <a:latin typeface="微软雅黑" panose="020B0503020204020204" pitchFamily="34" charset="-122"/>
                <a:ea typeface="微软雅黑" panose="020B0503020204020204" pitchFamily="34" charset="-122"/>
              </a:rPr>
              <a:t>冲刷指令等。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a:extLst>
              <a:ext uri="{FF2B5EF4-FFF2-40B4-BE49-F238E27FC236}">
                <a16:creationId xmlns:a16="http://schemas.microsoft.com/office/drawing/2014/main" id="{64F7BCF2-5704-4AFD-A2D7-1F9104AB04E9}"/>
              </a:ext>
            </a:extLst>
          </p:cNvPr>
          <p:cNvSpPr>
            <a:spLocks noGrp="1" noChangeArrowheads="1"/>
          </p:cNvSpPr>
          <p:nvPr>
            <p:ph type="title"/>
          </p:nvPr>
        </p:nvSpPr>
        <p:spPr/>
        <p:txBody>
          <a:bodyPr/>
          <a:lstStyle/>
          <a:p>
            <a:r>
              <a:rPr lang="zh-CN" altLang="en-US"/>
              <a:t>程序的加载和运行</a:t>
            </a:r>
          </a:p>
        </p:txBody>
      </p:sp>
      <p:sp>
        <p:nvSpPr>
          <p:cNvPr id="756739" name="Rectangle 3">
            <a:extLst>
              <a:ext uri="{FF2B5EF4-FFF2-40B4-BE49-F238E27FC236}">
                <a16:creationId xmlns:a16="http://schemas.microsoft.com/office/drawing/2014/main" id="{79BB1837-10CB-4A36-8DB8-7D2FAFBBD59B}"/>
              </a:ext>
            </a:extLst>
          </p:cNvPr>
          <p:cNvSpPr>
            <a:spLocks noGrp="1" noChangeArrowheads="1"/>
          </p:cNvSpPr>
          <p:nvPr>
            <p:ph type="body" idx="1"/>
          </p:nvPr>
        </p:nvSpPr>
        <p:spPr>
          <a:xfrm>
            <a:off x="265113" y="465138"/>
            <a:ext cx="8680450" cy="5842000"/>
          </a:xfrm>
        </p:spPr>
        <p:txBody>
          <a:bodyPr/>
          <a:lstStyle/>
          <a:p>
            <a:pPr>
              <a:buFontTx/>
              <a:buNone/>
            </a:pPr>
            <a:endParaRPr lang="zh-CN" altLang="en-US" sz="2100">
              <a:latin typeface="微软雅黑" panose="020B0503020204020204" pitchFamily="34" charset="-122"/>
              <a:ea typeface="微软雅黑" panose="020B0503020204020204" pitchFamily="34" charset="-122"/>
            </a:endParaRPr>
          </a:p>
          <a:p>
            <a:r>
              <a:rPr lang="en-US" altLang="zh-CN" sz="2100">
                <a:latin typeface="微软雅黑" panose="020B0503020204020204" pitchFamily="34" charset="-122"/>
                <a:ea typeface="微软雅黑" panose="020B0503020204020204" pitchFamily="34" charset="-122"/>
              </a:rPr>
              <a:t>UNIX/Linux</a:t>
            </a:r>
            <a:r>
              <a:rPr lang="zh-CN" altLang="en-US" sz="2100">
                <a:latin typeface="微软雅黑" panose="020B0503020204020204" pitchFamily="34" charset="-122"/>
                <a:ea typeface="微软雅黑" panose="020B0503020204020204" pitchFamily="34" charset="-122"/>
              </a:rPr>
              <a:t>系统中，可通过</a:t>
            </a:r>
            <a:r>
              <a:rPr lang="zh-CN" altLang="en-US" sz="2100">
                <a:solidFill>
                  <a:srgbClr val="FF0000"/>
                </a:solidFill>
                <a:latin typeface="微软雅黑" panose="020B0503020204020204" pitchFamily="34" charset="-122"/>
                <a:ea typeface="微软雅黑" panose="020B0503020204020204" pitchFamily="34" charset="-122"/>
              </a:rPr>
              <a:t>调用</a:t>
            </a:r>
            <a:r>
              <a:rPr lang="en-US" altLang="zh-CN" sz="2100">
                <a:solidFill>
                  <a:srgbClr val="FF0000"/>
                </a:solidFill>
                <a:latin typeface="微软雅黑" panose="020B0503020204020204" pitchFamily="34" charset="-122"/>
                <a:ea typeface="微软雅黑" panose="020B0503020204020204" pitchFamily="34" charset="-122"/>
              </a:rPr>
              <a:t>execve()</a:t>
            </a:r>
            <a:r>
              <a:rPr lang="zh-CN" altLang="en-US" sz="2100">
                <a:solidFill>
                  <a:srgbClr val="FF0000"/>
                </a:solidFill>
                <a:latin typeface="微软雅黑" panose="020B0503020204020204" pitchFamily="34" charset="-122"/>
                <a:ea typeface="微软雅黑" panose="020B0503020204020204" pitchFamily="34" charset="-122"/>
              </a:rPr>
              <a:t>函数</a:t>
            </a:r>
            <a:r>
              <a:rPr lang="zh-CN" altLang="en-US" sz="2100">
                <a:latin typeface="微软雅黑" panose="020B0503020204020204" pitchFamily="34" charset="-122"/>
                <a:ea typeface="微软雅黑" panose="020B0503020204020204" pitchFamily="34" charset="-122"/>
              </a:rPr>
              <a:t>来启动加载器。 </a:t>
            </a:r>
          </a:p>
          <a:p>
            <a:r>
              <a:rPr lang="en-US" altLang="zh-CN" sz="2100">
                <a:latin typeface="微软雅黑" panose="020B0503020204020204" pitchFamily="34" charset="-122"/>
                <a:ea typeface="微软雅黑" panose="020B0503020204020204" pitchFamily="34" charset="-122"/>
              </a:rPr>
              <a:t>execve()</a:t>
            </a:r>
            <a:r>
              <a:rPr lang="zh-CN" altLang="en-US" sz="2100">
                <a:latin typeface="微软雅黑" panose="020B0503020204020204" pitchFamily="34" charset="-122"/>
                <a:ea typeface="微软雅黑" panose="020B0503020204020204" pitchFamily="34" charset="-122"/>
              </a:rPr>
              <a:t>函数的功能是在当前进程上下文中加载并运行一个新程序。</a:t>
            </a:r>
            <a:r>
              <a:rPr lang="en-US" altLang="zh-CN" sz="2100">
                <a:latin typeface="微软雅黑" panose="020B0503020204020204" pitchFamily="34" charset="-122"/>
                <a:ea typeface="微软雅黑" panose="020B0503020204020204" pitchFamily="34" charset="-122"/>
              </a:rPr>
              <a:t>execve()</a:t>
            </a:r>
            <a:r>
              <a:rPr lang="zh-CN" altLang="en-US" sz="2100">
                <a:latin typeface="微软雅黑" panose="020B0503020204020204" pitchFamily="34" charset="-122"/>
                <a:ea typeface="微软雅黑" panose="020B0503020204020204" pitchFamily="34" charset="-122"/>
              </a:rPr>
              <a:t>函数的用法如下：</a:t>
            </a:r>
          </a:p>
          <a:p>
            <a:pPr>
              <a:buFontTx/>
              <a:buNone/>
            </a:pPr>
            <a:r>
              <a:rPr lang="en-US" altLang="zh-CN" sz="2100">
                <a:latin typeface="微软雅黑" panose="020B0503020204020204" pitchFamily="34" charset="-122"/>
                <a:ea typeface="微软雅黑" panose="020B0503020204020204" pitchFamily="34" charset="-122"/>
              </a:rPr>
              <a:t>     </a:t>
            </a:r>
            <a:r>
              <a:rPr lang="en-US" altLang="zh-CN" sz="2100">
                <a:solidFill>
                  <a:srgbClr val="0066CC"/>
                </a:solidFill>
                <a:latin typeface="微软雅黑" panose="020B0503020204020204" pitchFamily="34" charset="-122"/>
                <a:ea typeface="微软雅黑" panose="020B0503020204020204" pitchFamily="34" charset="-122"/>
              </a:rPr>
              <a:t>int execve(char *filename, char *argv[], *envp[]);</a:t>
            </a:r>
          </a:p>
          <a:p>
            <a:pPr>
              <a:buFontTx/>
              <a:buNone/>
            </a:pPr>
            <a:r>
              <a:rPr lang="zh-CN" altLang="en-US" sz="2100">
                <a:latin typeface="微软雅黑" panose="020B0503020204020204" pitchFamily="34" charset="-122"/>
                <a:ea typeface="微软雅黑" panose="020B0503020204020204" pitchFamily="34" charset="-122"/>
              </a:rPr>
              <a:t>    </a:t>
            </a:r>
            <a:r>
              <a:rPr lang="en-US" altLang="zh-CN" sz="2100">
                <a:solidFill>
                  <a:srgbClr val="008000"/>
                </a:solidFill>
                <a:latin typeface="微软雅黑" panose="020B0503020204020204" pitchFamily="34" charset="-122"/>
                <a:ea typeface="微软雅黑" panose="020B0503020204020204" pitchFamily="34" charset="-122"/>
              </a:rPr>
              <a:t>filename</a:t>
            </a:r>
            <a:r>
              <a:rPr lang="zh-CN" altLang="en-US" sz="2100">
                <a:solidFill>
                  <a:srgbClr val="008000"/>
                </a:solidFill>
                <a:latin typeface="微软雅黑" panose="020B0503020204020204" pitchFamily="34" charset="-122"/>
                <a:ea typeface="微软雅黑" panose="020B0503020204020204" pitchFamily="34" charset="-122"/>
              </a:rPr>
              <a:t>是</a:t>
            </a:r>
            <a:r>
              <a:rPr lang="zh-CN" altLang="en-US" sz="2100">
                <a:solidFill>
                  <a:srgbClr val="FF0000"/>
                </a:solidFill>
                <a:latin typeface="微软雅黑" panose="020B0503020204020204" pitchFamily="34" charset="-122"/>
                <a:ea typeface="微软雅黑" panose="020B0503020204020204" pitchFamily="34" charset="-122"/>
              </a:rPr>
              <a:t>加载并运行的可执行文件名</a:t>
            </a:r>
            <a:r>
              <a:rPr lang="en-US" altLang="zh-CN" sz="2100">
                <a:solidFill>
                  <a:srgbClr val="FF0000"/>
                </a:solidFill>
                <a:latin typeface="微软雅黑" panose="020B0503020204020204" pitchFamily="34" charset="-122"/>
                <a:ea typeface="微软雅黑" panose="020B0503020204020204" pitchFamily="34" charset="-122"/>
              </a:rPr>
              <a:t>(</a:t>
            </a:r>
            <a:r>
              <a:rPr lang="zh-CN" altLang="en-US" sz="2100">
                <a:solidFill>
                  <a:srgbClr val="FF0000"/>
                </a:solidFill>
                <a:latin typeface="微软雅黑" panose="020B0503020204020204" pitchFamily="34" charset="-122"/>
                <a:ea typeface="微软雅黑" panose="020B0503020204020204" pitchFamily="34" charset="-122"/>
              </a:rPr>
              <a:t>如</a:t>
            </a:r>
            <a:r>
              <a:rPr lang="en-US" altLang="zh-CN" sz="2100">
                <a:solidFill>
                  <a:srgbClr val="0066CC"/>
                </a:solidFill>
                <a:latin typeface="微软雅黑" panose="020B0503020204020204" pitchFamily="34" charset="-122"/>
                <a:ea typeface="微软雅黑" panose="020B0503020204020204" pitchFamily="34" charset="-122"/>
              </a:rPr>
              <a:t>./hello</a:t>
            </a:r>
            <a:r>
              <a:rPr lang="en-US" altLang="zh-CN" sz="2100">
                <a:solidFill>
                  <a:srgbClr val="FF0000"/>
                </a:solidFill>
                <a:latin typeface="微软雅黑" panose="020B0503020204020204" pitchFamily="34" charset="-122"/>
                <a:ea typeface="微软雅黑" panose="020B0503020204020204" pitchFamily="34" charset="-122"/>
              </a:rPr>
              <a:t>)</a:t>
            </a:r>
            <a:r>
              <a:rPr lang="zh-CN" altLang="en-US" sz="2100">
                <a:solidFill>
                  <a:srgbClr val="008000"/>
                </a:solidFill>
                <a:latin typeface="微软雅黑" panose="020B0503020204020204" pitchFamily="34" charset="-122"/>
                <a:ea typeface="微软雅黑" panose="020B0503020204020204" pitchFamily="34" charset="-122"/>
              </a:rPr>
              <a:t>，可带参数列表</a:t>
            </a:r>
            <a:r>
              <a:rPr lang="en-US" altLang="zh-CN" sz="2100">
                <a:solidFill>
                  <a:srgbClr val="008000"/>
                </a:solidFill>
                <a:latin typeface="微软雅黑" panose="020B0503020204020204" pitchFamily="34" charset="-122"/>
                <a:ea typeface="微软雅黑" panose="020B0503020204020204" pitchFamily="34" charset="-122"/>
              </a:rPr>
              <a:t>argv</a:t>
            </a:r>
            <a:r>
              <a:rPr lang="zh-CN" altLang="en-US" sz="2100">
                <a:solidFill>
                  <a:srgbClr val="008000"/>
                </a:solidFill>
                <a:latin typeface="微软雅黑" panose="020B0503020204020204" pitchFamily="34" charset="-122"/>
                <a:ea typeface="微软雅黑" panose="020B0503020204020204" pitchFamily="34" charset="-122"/>
              </a:rPr>
              <a:t>和环境变量列表</a:t>
            </a:r>
            <a:r>
              <a:rPr lang="en-US" altLang="zh-CN" sz="2100">
                <a:solidFill>
                  <a:srgbClr val="008000"/>
                </a:solidFill>
                <a:latin typeface="微软雅黑" panose="020B0503020204020204" pitchFamily="34" charset="-122"/>
                <a:ea typeface="微软雅黑" panose="020B0503020204020204" pitchFamily="34" charset="-122"/>
              </a:rPr>
              <a:t>envp</a:t>
            </a:r>
            <a:r>
              <a:rPr lang="zh-CN" altLang="en-US" sz="2100">
                <a:solidFill>
                  <a:srgbClr val="008000"/>
                </a:solidFill>
                <a:latin typeface="微软雅黑" panose="020B0503020204020204" pitchFamily="34" charset="-122"/>
                <a:ea typeface="微软雅黑" panose="020B0503020204020204" pitchFamily="34" charset="-122"/>
              </a:rPr>
              <a:t>。若错误（如找不到指定文件</a:t>
            </a:r>
            <a:r>
              <a:rPr lang="en-US" altLang="zh-CN" sz="2100">
                <a:solidFill>
                  <a:srgbClr val="008000"/>
                </a:solidFill>
                <a:latin typeface="微软雅黑" panose="020B0503020204020204" pitchFamily="34" charset="-122"/>
                <a:ea typeface="微软雅黑" panose="020B0503020204020204" pitchFamily="34" charset="-122"/>
              </a:rPr>
              <a:t>filename</a:t>
            </a:r>
            <a:r>
              <a:rPr lang="zh-CN" altLang="en-US" sz="2100">
                <a:solidFill>
                  <a:srgbClr val="008000"/>
                </a:solidFill>
                <a:latin typeface="微软雅黑" panose="020B0503020204020204" pitchFamily="34" charset="-122"/>
                <a:ea typeface="微软雅黑" panose="020B0503020204020204" pitchFamily="34" charset="-122"/>
              </a:rPr>
              <a:t>），则返回</a:t>
            </a:r>
            <a:r>
              <a:rPr lang="en-US" altLang="zh-CN" sz="2100">
                <a:solidFill>
                  <a:srgbClr val="008000"/>
                </a:solidFill>
                <a:latin typeface="微软雅黑" panose="020B0503020204020204" pitchFamily="34" charset="-122"/>
                <a:ea typeface="微软雅黑" panose="020B0503020204020204" pitchFamily="34" charset="-122"/>
              </a:rPr>
              <a:t>-1</a:t>
            </a:r>
            <a:r>
              <a:rPr lang="zh-CN" altLang="en-US" sz="2100">
                <a:solidFill>
                  <a:srgbClr val="008000"/>
                </a:solidFill>
                <a:latin typeface="微软雅黑" panose="020B0503020204020204" pitchFamily="34" charset="-122"/>
                <a:ea typeface="微软雅黑" panose="020B0503020204020204" pitchFamily="34" charset="-122"/>
              </a:rPr>
              <a:t>，并将控制权交给调用程序； 若函数执行成功，则不返回，最终将控制权传递到可执行目标中的主函数</a:t>
            </a:r>
            <a:r>
              <a:rPr lang="en-US" altLang="zh-CN" sz="2100">
                <a:solidFill>
                  <a:srgbClr val="008000"/>
                </a:solidFill>
                <a:latin typeface="微软雅黑" panose="020B0503020204020204" pitchFamily="34" charset="-122"/>
                <a:ea typeface="微软雅黑" panose="020B0503020204020204" pitchFamily="34" charset="-122"/>
              </a:rPr>
              <a:t>main</a:t>
            </a:r>
            <a:r>
              <a:rPr lang="zh-CN" altLang="en-US" sz="2100">
                <a:solidFill>
                  <a:srgbClr val="008000"/>
                </a:solidFill>
                <a:latin typeface="微软雅黑" panose="020B0503020204020204" pitchFamily="34" charset="-122"/>
                <a:ea typeface="微软雅黑" panose="020B0503020204020204" pitchFamily="34" charset="-122"/>
              </a:rPr>
              <a:t>。</a:t>
            </a:r>
          </a:p>
          <a:p>
            <a:r>
              <a:rPr lang="zh-CN" altLang="en-US" sz="2100">
                <a:latin typeface="微软雅黑" panose="020B0503020204020204" pitchFamily="34" charset="-122"/>
                <a:ea typeface="微软雅黑" panose="020B0503020204020204" pitchFamily="34" charset="-122"/>
              </a:rPr>
              <a:t>主函数</a:t>
            </a:r>
            <a:r>
              <a:rPr lang="en-US" altLang="zh-CN" sz="2100">
                <a:latin typeface="微软雅黑" panose="020B0503020204020204" pitchFamily="34" charset="-122"/>
                <a:ea typeface="微软雅黑" panose="020B0503020204020204" pitchFamily="34" charset="-122"/>
              </a:rPr>
              <a:t>main()</a:t>
            </a:r>
            <a:r>
              <a:rPr lang="zh-CN" altLang="en-US" sz="2100">
                <a:latin typeface="微软雅黑" panose="020B0503020204020204" pitchFamily="34" charset="-122"/>
                <a:ea typeface="微软雅黑" panose="020B0503020204020204" pitchFamily="34" charset="-122"/>
              </a:rPr>
              <a:t>的原型形式如下：</a:t>
            </a:r>
          </a:p>
          <a:p>
            <a:pPr>
              <a:buFontTx/>
              <a:buNone/>
            </a:pPr>
            <a:r>
              <a:rPr lang="en-US" altLang="zh-CN" sz="2100">
                <a:latin typeface="微软雅黑" panose="020B0503020204020204" pitchFamily="34" charset="-122"/>
                <a:ea typeface="微软雅黑" panose="020B0503020204020204" pitchFamily="34" charset="-122"/>
              </a:rPr>
              <a:t>     </a:t>
            </a:r>
            <a:r>
              <a:rPr lang="en-US" altLang="zh-CN" sz="2100">
                <a:solidFill>
                  <a:srgbClr val="0066CC"/>
                </a:solidFill>
                <a:latin typeface="微软雅黑" panose="020B0503020204020204" pitchFamily="34" charset="-122"/>
                <a:ea typeface="微软雅黑" panose="020B0503020204020204" pitchFamily="34" charset="-122"/>
              </a:rPr>
              <a:t>int main(int argc, char **argv, char **envp);</a:t>
            </a:r>
            <a:r>
              <a:rPr lang="en-US" altLang="zh-CN" sz="2100">
                <a:latin typeface="微软雅黑" panose="020B0503020204020204" pitchFamily="34" charset="-122"/>
                <a:ea typeface="微软雅黑" panose="020B0503020204020204" pitchFamily="34" charset="-122"/>
              </a:rPr>
              <a:t>   </a:t>
            </a:r>
            <a:r>
              <a:rPr lang="zh-CN" altLang="en-US" sz="2100">
                <a:latin typeface="微软雅黑" panose="020B0503020204020204" pitchFamily="34" charset="-122"/>
                <a:ea typeface="微软雅黑" panose="020B0503020204020204" pitchFamily="34" charset="-122"/>
              </a:rPr>
              <a:t>或者：</a:t>
            </a:r>
          </a:p>
          <a:p>
            <a:pPr>
              <a:buFontTx/>
              <a:buNone/>
            </a:pPr>
            <a:r>
              <a:rPr lang="en-US" altLang="zh-CN" sz="2100">
                <a:latin typeface="微软雅黑" panose="020B0503020204020204" pitchFamily="34" charset="-122"/>
                <a:ea typeface="微软雅黑" panose="020B0503020204020204" pitchFamily="34" charset="-122"/>
              </a:rPr>
              <a:t>     </a:t>
            </a:r>
            <a:r>
              <a:rPr lang="en-US" altLang="zh-CN" sz="2100">
                <a:solidFill>
                  <a:srgbClr val="0066CC"/>
                </a:solidFill>
                <a:latin typeface="微软雅黑" panose="020B0503020204020204" pitchFamily="34" charset="-122"/>
                <a:ea typeface="微软雅黑" panose="020B0503020204020204" pitchFamily="34" charset="-122"/>
              </a:rPr>
              <a:t>int main(int argc, char *argv[], char *envp[]);</a:t>
            </a:r>
            <a:r>
              <a:rPr lang="en-US" altLang="zh-CN" sz="2100">
                <a:latin typeface="微软雅黑" panose="020B0503020204020204" pitchFamily="34" charset="-122"/>
                <a:ea typeface="微软雅黑" panose="020B0503020204020204" pitchFamily="34" charset="-122"/>
              </a:rPr>
              <a:t> </a:t>
            </a:r>
            <a:r>
              <a:rPr lang="zh-CN" altLang="en-US" sz="2100">
                <a:latin typeface="微软雅黑" panose="020B0503020204020204" pitchFamily="34" charset="-122"/>
                <a:ea typeface="微软雅黑" panose="020B0503020204020204" pitchFamily="34" charset="-122"/>
              </a:rPr>
              <a:t> </a:t>
            </a:r>
          </a:p>
          <a:p>
            <a:pPr>
              <a:buFontTx/>
              <a:buNone/>
            </a:pPr>
            <a:r>
              <a:rPr lang="en-US" altLang="zh-CN" sz="2100">
                <a:latin typeface="微软雅黑" panose="020B0503020204020204" pitchFamily="34" charset="-122"/>
                <a:ea typeface="微软雅黑" panose="020B0503020204020204" pitchFamily="34" charset="-122"/>
              </a:rPr>
              <a:t>     </a:t>
            </a:r>
            <a:r>
              <a:rPr lang="en-US" altLang="zh-CN" sz="2100">
                <a:solidFill>
                  <a:srgbClr val="008000"/>
                </a:solidFill>
                <a:latin typeface="微软雅黑" panose="020B0503020204020204" pitchFamily="34" charset="-122"/>
                <a:ea typeface="微软雅黑" panose="020B0503020204020204" pitchFamily="34" charset="-122"/>
              </a:rPr>
              <a:t>argc</a:t>
            </a:r>
            <a:r>
              <a:rPr lang="zh-CN" altLang="en-US" sz="2100">
                <a:solidFill>
                  <a:srgbClr val="008000"/>
                </a:solidFill>
                <a:latin typeface="微软雅黑" panose="020B0503020204020204" pitchFamily="34" charset="-122"/>
                <a:ea typeface="微软雅黑" panose="020B0503020204020204" pitchFamily="34" charset="-122"/>
              </a:rPr>
              <a:t>指定参数个数，</a:t>
            </a:r>
            <a:r>
              <a:rPr lang="zh-CN" altLang="en-US" sz="2100">
                <a:solidFill>
                  <a:srgbClr val="FF0000"/>
                </a:solidFill>
                <a:latin typeface="微软雅黑" panose="020B0503020204020204" pitchFamily="34" charset="-122"/>
                <a:ea typeface="微软雅黑" panose="020B0503020204020204" pitchFamily="34" charset="-122"/>
              </a:rPr>
              <a:t>参数列表中第一个总是命令名（可执行文件名）</a:t>
            </a:r>
            <a:endParaRPr lang="zh-CN" altLang="en-US" sz="2100">
              <a:solidFill>
                <a:srgbClr val="008000"/>
              </a:solidFill>
              <a:latin typeface="微软雅黑" panose="020B0503020204020204" pitchFamily="34" charset="-122"/>
              <a:ea typeface="微软雅黑" panose="020B0503020204020204" pitchFamily="34" charset="-122"/>
            </a:endParaRPr>
          </a:p>
          <a:p>
            <a:pPr>
              <a:buFontTx/>
              <a:buNone/>
            </a:pPr>
            <a:r>
              <a:rPr lang="en-US" altLang="zh-CN" sz="2100">
                <a:solidFill>
                  <a:srgbClr val="008000"/>
                </a:solidFill>
                <a:latin typeface="微软雅黑" panose="020B0503020204020204" pitchFamily="34" charset="-122"/>
                <a:ea typeface="微软雅黑" panose="020B0503020204020204" pitchFamily="34" charset="-122"/>
              </a:rPr>
              <a:t>     </a:t>
            </a:r>
            <a:r>
              <a:rPr lang="zh-CN" altLang="en-US" sz="2000">
                <a:solidFill>
                  <a:srgbClr val="996600"/>
                </a:solidFill>
                <a:latin typeface="微软雅黑" panose="020B0503020204020204" pitchFamily="34" charset="-122"/>
                <a:ea typeface="微软雅黑" panose="020B0503020204020204" pitchFamily="34" charset="-122"/>
              </a:rPr>
              <a:t>例如：命令行为“</a:t>
            </a:r>
            <a:r>
              <a:rPr lang="en-US" altLang="zh-CN" sz="2000">
                <a:solidFill>
                  <a:srgbClr val="996600"/>
                </a:solidFill>
                <a:latin typeface="微软雅黑" panose="020B0503020204020204" pitchFamily="34" charset="-122"/>
                <a:ea typeface="微软雅黑" panose="020B0503020204020204" pitchFamily="34" charset="-122"/>
              </a:rPr>
              <a:t>ld -o test main.o test.o” </a:t>
            </a:r>
            <a:r>
              <a:rPr lang="zh-CN" altLang="en-US" sz="2000">
                <a:solidFill>
                  <a:srgbClr val="996600"/>
                </a:solidFill>
                <a:latin typeface="微软雅黑" panose="020B0503020204020204" pitchFamily="34" charset="-122"/>
                <a:ea typeface="微软雅黑" panose="020B0503020204020204" pitchFamily="34" charset="-122"/>
              </a:rPr>
              <a:t>时，</a:t>
            </a:r>
            <a:r>
              <a:rPr lang="en-US" altLang="zh-CN" sz="2000">
                <a:solidFill>
                  <a:srgbClr val="996600"/>
                </a:solidFill>
                <a:latin typeface="微软雅黑" panose="020B0503020204020204" pitchFamily="34" charset="-122"/>
                <a:ea typeface="微软雅黑" panose="020B0503020204020204" pitchFamily="34" charset="-122"/>
              </a:rPr>
              <a:t>argc=5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6739">
                                            <p:txEl>
                                              <p:pRg st="1" end="1"/>
                                            </p:txEl>
                                          </p:spTgt>
                                        </p:tgtEl>
                                        <p:attrNameLst>
                                          <p:attrName>style.visibility</p:attrName>
                                        </p:attrNameLst>
                                      </p:cBhvr>
                                      <p:to>
                                        <p:strVal val="visible"/>
                                      </p:to>
                                    </p:set>
                                    <p:animEffect transition="in" filter="blinds(horizontal)">
                                      <p:cBhvr>
                                        <p:cTn id="7" dur="500"/>
                                        <p:tgtEl>
                                          <p:spTgt spid="7567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6739">
                                            <p:txEl>
                                              <p:pRg st="2" end="2"/>
                                            </p:txEl>
                                          </p:spTgt>
                                        </p:tgtEl>
                                        <p:attrNameLst>
                                          <p:attrName>style.visibility</p:attrName>
                                        </p:attrNameLst>
                                      </p:cBhvr>
                                      <p:to>
                                        <p:strVal val="visible"/>
                                      </p:to>
                                    </p:set>
                                    <p:animEffect transition="in" filter="blinds(horizontal)">
                                      <p:cBhvr>
                                        <p:cTn id="12" dur="500"/>
                                        <p:tgtEl>
                                          <p:spTgt spid="7567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6739">
                                            <p:txEl>
                                              <p:pRg st="3" end="3"/>
                                            </p:txEl>
                                          </p:spTgt>
                                        </p:tgtEl>
                                        <p:attrNameLst>
                                          <p:attrName>style.visibility</p:attrName>
                                        </p:attrNameLst>
                                      </p:cBhvr>
                                      <p:to>
                                        <p:strVal val="visible"/>
                                      </p:to>
                                    </p:set>
                                    <p:animEffect transition="in" filter="blinds(horizontal)">
                                      <p:cBhvr>
                                        <p:cTn id="17" dur="500"/>
                                        <p:tgtEl>
                                          <p:spTgt spid="7567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6739">
                                            <p:txEl>
                                              <p:pRg st="5" end="5"/>
                                            </p:txEl>
                                          </p:spTgt>
                                        </p:tgtEl>
                                        <p:attrNameLst>
                                          <p:attrName>style.visibility</p:attrName>
                                        </p:attrNameLst>
                                      </p:cBhvr>
                                      <p:to>
                                        <p:strVal val="visible"/>
                                      </p:to>
                                    </p:set>
                                    <p:animEffect transition="in" filter="blinds(horizontal)">
                                      <p:cBhvr>
                                        <p:cTn id="22" dur="500"/>
                                        <p:tgtEl>
                                          <p:spTgt spid="75673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6739">
                                            <p:txEl>
                                              <p:pRg st="6" end="6"/>
                                            </p:txEl>
                                          </p:spTgt>
                                        </p:tgtEl>
                                        <p:attrNameLst>
                                          <p:attrName>style.visibility</p:attrName>
                                        </p:attrNameLst>
                                      </p:cBhvr>
                                      <p:to>
                                        <p:strVal val="visible"/>
                                      </p:to>
                                    </p:set>
                                    <p:animEffect transition="in" filter="blinds(horizontal)">
                                      <p:cBhvr>
                                        <p:cTn id="27" dur="500"/>
                                        <p:tgtEl>
                                          <p:spTgt spid="756739">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56739">
                                            <p:txEl>
                                              <p:pRg st="7" end="7"/>
                                            </p:txEl>
                                          </p:spTgt>
                                        </p:tgtEl>
                                        <p:attrNameLst>
                                          <p:attrName>style.visibility</p:attrName>
                                        </p:attrNameLst>
                                      </p:cBhvr>
                                      <p:to>
                                        <p:strVal val="visible"/>
                                      </p:to>
                                    </p:set>
                                    <p:animEffect transition="in" filter="blinds(horizontal)">
                                      <p:cBhvr>
                                        <p:cTn id="30" dur="500"/>
                                        <p:tgtEl>
                                          <p:spTgt spid="756739">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756739">
                                            <p:txEl>
                                              <p:pRg st="8" end="8"/>
                                            </p:txEl>
                                          </p:spTgt>
                                        </p:tgtEl>
                                        <p:attrNameLst>
                                          <p:attrName>style.visibility</p:attrName>
                                        </p:attrNameLst>
                                      </p:cBhvr>
                                      <p:to>
                                        <p:strVal val="visible"/>
                                      </p:to>
                                    </p:set>
                                    <p:animEffect transition="in" filter="blinds(horizontal)">
                                      <p:cBhvr>
                                        <p:cTn id="35" dur="500"/>
                                        <p:tgtEl>
                                          <p:spTgt spid="756739">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756739">
                                            <p:txEl>
                                              <p:pRg st="9" end="9"/>
                                            </p:txEl>
                                          </p:spTgt>
                                        </p:tgtEl>
                                        <p:attrNameLst>
                                          <p:attrName>style.visibility</p:attrName>
                                        </p:attrNameLst>
                                      </p:cBhvr>
                                      <p:to>
                                        <p:strVal val="visible"/>
                                      </p:to>
                                    </p:set>
                                    <p:animEffect transition="in" filter="blinds(horizontal)">
                                      <p:cBhvr>
                                        <p:cTn id="40" dur="500"/>
                                        <p:tgtEl>
                                          <p:spTgt spid="7567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66" name="Picture 6">
            <a:extLst>
              <a:ext uri="{FF2B5EF4-FFF2-40B4-BE49-F238E27FC236}">
                <a16:creationId xmlns:a16="http://schemas.microsoft.com/office/drawing/2014/main" id="{6525E12F-E84C-434B-AC5B-533D31AA0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513" y="1481138"/>
            <a:ext cx="4425950" cy="3259137"/>
          </a:xfrm>
          <a:prstGeom prst="rect">
            <a:avLst/>
          </a:prstGeom>
          <a:noFill/>
          <a:extLst>
            <a:ext uri="{909E8E84-426E-40DD-AFC4-6F175D3DCCD1}">
              <a14:hiddenFill xmlns:a14="http://schemas.microsoft.com/office/drawing/2010/main">
                <a:solidFill>
                  <a:srgbClr val="FFFFFF"/>
                </a:solidFill>
              </a14:hiddenFill>
            </a:ext>
          </a:extLst>
        </p:spPr>
      </p:pic>
      <p:sp>
        <p:nvSpPr>
          <p:cNvPr id="757762" name="Rectangle 2">
            <a:extLst>
              <a:ext uri="{FF2B5EF4-FFF2-40B4-BE49-F238E27FC236}">
                <a16:creationId xmlns:a16="http://schemas.microsoft.com/office/drawing/2014/main" id="{02A9CBD8-A679-4D8D-9FDD-BD7523EFFEC0}"/>
              </a:ext>
            </a:extLst>
          </p:cNvPr>
          <p:cNvSpPr>
            <a:spLocks noGrp="1" noChangeArrowheads="1"/>
          </p:cNvSpPr>
          <p:nvPr>
            <p:ph type="title"/>
          </p:nvPr>
        </p:nvSpPr>
        <p:spPr/>
        <p:txBody>
          <a:bodyPr/>
          <a:lstStyle/>
          <a:p>
            <a:r>
              <a:rPr lang="zh-CN" altLang="en-US"/>
              <a:t>程序的加载和运行</a:t>
            </a:r>
          </a:p>
        </p:txBody>
      </p:sp>
      <p:sp>
        <p:nvSpPr>
          <p:cNvPr id="757763" name="Rectangle 3">
            <a:extLst>
              <a:ext uri="{FF2B5EF4-FFF2-40B4-BE49-F238E27FC236}">
                <a16:creationId xmlns:a16="http://schemas.microsoft.com/office/drawing/2014/main" id="{F1A17083-C207-4C54-B60D-3E159281FE1D}"/>
              </a:ext>
            </a:extLst>
          </p:cNvPr>
          <p:cNvSpPr>
            <a:spLocks noGrp="1" noChangeArrowheads="1"/>
          </p:cNvSpPr>
          <p:nvPr>
            <p:ph type="body" idx="1"/>
          </p:nvPr>
        </p:nvSpPr>
        <p:spPr>
          <a:xfrm>
            <a:off x="134938" y="1285875"/>
            <a:ext cx="4746625" cy="515938"/>
          </a:xfrm>
        </p:spPr>
        <p:txBody>
          <a:bodyPr/>
          <a:lstStyle/>
          <a:p>
            <a:pPr>
              <a:buFontTx/>
              <a:buNone/>
            </a:pPr>
            <a:r>
              <a:rPr lang="en-US" altLang="zh-CN"/>
              <a:t>Unix&gt;</a:t>
            </a:r>
            <a:r>
              <a:rPr lang="en-US" altLang="zh-CN" sz="2200">
                <a:solidFill>
                  <a:srgbClr val="996600"/>
                </a:solidFill>
                <a:latin typeface="微软雅黑" panose="020B0503020204020204" pitchFamily="34" charset="-122"/>
                <a:ea typeface="微软雅黑" panose="020B0503020204020204" pitchFamily="34" charset="-122"/>
              </a:rPr>
              <a:t>ld</a:t>
            </a:r>
            <a:r>
              <a:rPr lang="en-US" altLang="zh-CN" sz="2200">
                <a:latin typeface="微软雅黑" panose="020B0503020204020204" pitchFamily="34" charset="-122"/>
                <a:ea typeface="微软雅黑" panose="020B0503020204020204" pitchFamily="34" charset="-122"/>
              </a:rPr>
              <a:t> </a:t>
            </a:r>
            <a:r>
              <a:rPr lang="en-US" altLang="zh-CN" sz="2200">
                <a:solidFill>
                  <a:srgbClr val="996600"/>
                </a:solidFill>
                <a:latin typeface="微软雅黑" panose="020B0503020204020204" pitchFamily="34" charset="-122"/>
                <a:ea typeface="微软雅黑" panose="020B0503020204020204" pitchFamily="34" charset="-122"/>
              </a:rPr>
              <a:t>-o test main.o test.o</a:t>
            </a:r>
          </a:p>
        </p:txBody>
      </p:sp>
      <p:sp>
        <p:nvSpPr>
          <p:cNvPr id="757765" name="Rectangle 5">
            <a:extLst>
              <a:ext uri="{FF2B5EF4-FFF2-40B4-BE49-F238E27FC236}">
                <a16:creationId xmlns:a16="http://schemas.microsoft.com/office/drawing/2014/main" id="{C7114053-990F-4065-B318-29834822219C}"/>
              </a:ext>
            </a:extLst>
          </p:cNvPr>
          <p:cNvSpPr>
            <a:spLocks noChangeArrowheads="1"/>
          </p:cNvSpPr>
          <p:nvPr/>
        </p:nvSpPr>
        <p:spPr bwMode="auto">
          <a:xfrm>
            <a:off x="100013" y="863600"/>
            <a:ext cx="530066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a:latin typeface="微软雅黑" panose="020B0503020204020204" pitchFamily="34" charset="-122"/>
                <a:ea typeface="微软雅黑" panose="020B0503020204020204" pitchFamily="34" charset="-122"/>
              </a:rPr>
              <a:t>若在</a:t>
            </a:r>
            <a:r>
              <a:rPr lang="en-US" altLang="zh-CN" sz="2200" b="1">
                <a:latin typeface="微软雅黑" panose="020B0503020204020204" pitchFamily="34" charset="-122"/>
                <a:ea typeface="微软雅黑" panose="020B0503020204020204" pitchFamily="34" charset="-122"/>
              </a:rPr>
              <a:t>shell</a:t>
            </a:r>
            <a:r>
              <a:rPr lang="zh-CN" altLang="en-US" sz="2200" b="1">
                <a:latin typeface="微软雅黑" panose="020B0503020204020204" pitchFamily="34" charset="-122"/>
                <a:ea typeface="微软雅黑" panose="020B0503020204020204" pitchFamily="34" charset="-122"/>
              </a:rPr>
              <a:t>命令行提示符下输入以下命令行</a:t>
            </a:r>
          </a:p>
        </p:txBody>
      </p:sp>
      <p:sp>
        <p:nvSpPr>
          <p:cNvPr id="757767" name="Text Box 7">
            <a:extLst>
              <a:ext uri="{FF2B5EF4-FFF2-40B4-BE49-F238E27FC236}">
                <a16:creationId xmlns:a16="http://schemas.microsoft.com/office/drawing/2014/main" id="{B8302EEE-5CB4-4394-B849-660F782DFDAE}"/>
              </a:ext>
            </a:extLst>
          </p:cNvPr>
          <p:cNvSpPr txBox="1">
            <a:spLocks noChangeArrowheads="1"/>
          </p:cNvSpPr>
          <p:nvPr/>
        </p:nvSpPr>
        <p:spPr bwMode="auto">
          <a:xfrm>
            <a:off x="330200" y="2538413"/>
            <a:ext cx="3759200"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lang="en-US" altLang="zh-CN" sz="2200" b="1">
                <a:solidFill>
                  <a:srgbClr val="3366FF"/>
                </a:solidFill>
                <a:latin typeface="微软雅黑" panose="020B0503020204020204" pitchFamily="34" charset="-122"/>
                <a:ea typeface="微软雅黑" panose="020B0503020204020204" pitchFamily="34" charset="-122"/>
              </a:rPr>
              <a:t>ld</a:t>
            </a:r>
            <a:r>
              <a:rPr lang="zh-CN" altLang="en-US" sz="2200" b="1">
                <a:solidFill>
                  <a:srgbClr val="3366FF"/>
                </a:solidFill>
                <a:latin typeface="微软雅黑" panose="020B0503020204020204" pitchFamily="34" charset="-122"/>
                <a:ea typeface="微软雅黑" panose="020B0503020204020204" pitchFamily="34" charset="-122"/>
              </a:rPr>
              <a:t>是可执行文件名（即命令名），随后是命令的若干参数，</a:t>
            </a:r>
            <a:r>
              <a:rPr lang="en-US" altLang="zh-CN" sz="2200" b="1">
                <a:solidFill>
                  <a:srgbClr val="3366FF"/>
                </a:solidFill>
                <a:latin typeface="微软雅黑" panose="020B0503020204020204" pitchFamily="34" charset="-122"/>
                <a:ea typeface="微软雅黑" panose="020B0503020204020204" pitchFamily="34" charset="-122"/>
              </a:rPr>
              <a:t>argv</a:t>
            </a:r>
            <a:r>
              <a:rPr lang="zh-CN" altLang="en-US" sz="2200" b="1">
                <a:solidFill>
                  <a:srgbClr val="3366FF"/>
                </a:solidFill>
                <a:latin typeface="微软雅黑" panose="020B0503020204020204" pitchFamily="34" charset="-122"/>
                <a:ea typeface="微软雅黑" panose="020B0503020204020204" pitchFamily="34" charset="-122"/>
              </a:rPr>
              <a:t>是一个以</a:t>
            </a:r>
            <a:r>
              <a:rPr lang="en-US" altLang="zh-CN" sz="2200" b="1">
                <a:solidFill>
                  <a:srgbClr val="3366FF"/>
                </a:solidFill>
                <a:latin typeface="微软雅黑" panose="020B0503020204020204" pitchFamily="34" charset="-122"/>
                <a:ea typeface="微软雅黑" panose="020B0503020204020204" pitchFamily="34" charset="-122"/>
              </a:rPr>
              <a:t>null</a:t>
            </a:r>
            <a:r>
              <a:rPr lang="zh-CN" altLang="en-US" sz="2200" b="1">
                <a:solidFill>
                  <a:srgbClr val="3366FF"/>
                </a:solidFill>
                <a:latin typeface="微软雅黑" panose="020B0503020204020204" pitchFamily="34" charset="-122"/>
                <a:ea typeface="微软雅黑" panose="020B0503020204020204" pitchFamily="34" charset="-122"/>
              </a:rPr>
              <a:t>结尾的指针数组，</a:t>
            </a:r>
            <a:r>
              <a:rPr lang="en-US" altLang="zh-CN" sz="2200" b="1">
                <a:solidFill>
                  <a:srgbClr val="3366FF"/>
                </a:solidFill>
                <a:latin typeface="微软雅黑" panose="020B0503020204020204" pitchFamily="34" charset="-122"/>
                <a:ea typeface="微软雅黑" panose="020B0503020204020204" pitchFamily="34" charset="-122"/>
              </a:rPr>
              <a:t>argc=5</a:t>
            </a:r>
          </a:p>
        </p:txBody>
      </p:sp>
      <p:sp>
        <p:nvSpPr>
          <p:cNvPr id="757770" name="Text Box 10">
            <a:extLst>
              <a:ext uri="{FF2B5EF4-FFF2-40B4-BE49-F238E27FC236}">
                <a16:creationId xmlns:a16="http://schemas.microsoft.com/office/drawing/2014/main" id="{B86FB6F6-4600-46BA-987F-E4BBA8ED74D1}"/>
              </a:ext>
            </a:extLst>
          </p:cNvPr>
          <p:cNvSpPr txBox="1">
            <a:spLocks noChangeArrowheads="1"/>
          </p:cNvSpPr>
          <p:nvPr/>
        </p:nvSpPr>
        <p:spPr bwMode="auto">
          <a:xfrm>
            <a:off x="119063" y="5110163"/>
            <a:ext cx="8882062"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latin typeface="微软雅黑" panose="020B0503020204020204" pitchFamily="34" charset="-122"/>
                <a:ea typeface="微软雅黑" panose="020B0503020204020204" pitchFamily="34" charset="-122"/>
              </a:rPr>
              <a:t>在</a:t>
            </a:r>
            <a:r>
              <a:rPr lang="en-US" altLang="zh-CN" sz="2200" b="1">
                <a:latin typeface="微软雅黑" panose="020B0503020204020204" pitchFamily="34" charset="-122"/>
                <a:ea typeface="微软雅黑" panose="020B0503020204020204" pitchFamily="34" charset="-122"/>
              </a:rPr>
              <a:t>shell</a:t>
            </a:r>
            <a:r>
              <a:rPr lang="zh-CN" altLang="en-US" sz="2200" b="1">
                <a:latin typeface="微软雅黑" panose="020B0503020204020204" pitchFamily="34" charset="-122"/>
                <a:ea typeface="微软雅黑" panose="020B0503020204020204" pitchFamily="34" charset="-122"/>
              </a:rPr>
              <a:t>命令行提示符后键入命令并按“</a:t>
            </a:r>
            <a:r>
              <a:rPr lang="en-US" altLang="zh-CN" sz="2200" b="1">
                <a:latin typeface="微软雅黑" panose="020B0503020204020204" pitchFamily="34" charset="-122"/>
                <a:ea typeface="微软雅黑" panose="020B0503020204020204" pitchFamily="34" charset="-122"/>
              </a:rPr>
              <a:t>enter”</a:t>
            </a:r>
            <a:r>
              <a:rPr lang="zh-CN" altLang="en-US" sz="2200" b="1">
                <a:latin typeface="微软雅黑" panose="020B0503020204020204" pitchFamily="34" charset="-122"/>
                <a:ea typeface="微软雅黑" panose="020B0503020204020204" pitchFamily="34" charset="-122"/>
              </a:rPr>
              <a:t>键后，便构造</a:t>
            </a:r>
            <a:r>
              <a:rPr lang="en-US" altLang="zh-CN" sz="2200" b="1">
                <a:latin typeface="微软雅黑" panose="020B0503020204020204" pitchFamily="34" charset="-122"/>
                <a:ea typeface="微软雅黑" panose="020B0503020204020204" pitchFamily="34" charset="-122"/>
              </a:rPr>
              <a:t>argv</a:t>
            </a:r>
            <a:r>
              <a:rPr lang="zh-CN" altLang="en-US" sz="2200" b="1">
                <a:latin typeface="微软雅黑" panose="020B0503020204020204" pitchFamily="34" charset="-122"/>
                <a:ea typeface="微软雅黑" panose="020B0503020204020204" pitchFamily="34" charset="-122"/>
              </a:rPr>
              <a:t>和</a:t>
            </a:r>
            <a:r>
              <a:rPr lang="en-US" altLang="zh-CN" sz="2200" b="1">
                <a:latin typeface="微软雅黑" panose="020B0503020204020204" pitchFamily="34" charset="-122"/>
                <a:ea typeface="微软雅黑" panose="020B0503020204020204" pitchFamily="34" charset="-122"/>
              </a:rPr>
              <a:t>envp</a:t>
            </a:r>
            <a:r>
              <a:rPr lang="zh-CN" altLang="en-US" sz="2200" b="1">
                <a:latin typeface="微软雅黑" panose="020B0503020204020204" pitchFamily="34" charset="-122"/>
                <a:ea typeface="微软雅黑" panose="020B0503020204020204" pitchFamily="34" charset="-122"/>
              </a:rPr>
              <a:t>，然后</a:t>
            </a:r>
            <a:r>
              <a:rPr lang="zh-CN" altLang="en-US" sz="2200" b="1">
                <a:solidFill>
                  <a:srgbClr val="FF0000"/>
                </a:solidFill>
                <a:latin typeface="微软雅黑" panose="020B0503020204020204" pitchFamily="34" charset="-122"/>
                <a:ea typeface="微软雅黑" panose="020B0503020204020204" pitchFamily="34" charset="-122"/>
              </a:rPr>
              <a:t>调用</a:t>
            </a:r>
            <a:r>
              <a:rPr lang="en-US" altLang="zh-CN" sz="2200" b="1">
                <a:solidFill>
                  <a:srgbClr val="FF0000"/>
                </a:solidFill>
                <a:latin typeface="微软雅黑" panose="020B0503020204020204" pitchFamily="34" charset="-122"/>
                <a:ea typeface="微软雅黑" panose="020B0503020204020204" pitchFamily="34" charset="-122"/>
              </a:rPr>
              <a:t>execve()</a:t>
            </a:r>
            <a:r>
              <a:rPr lang="zh-CN" altLang="en-US" sz="2200" b="1">
                <a:solidFill>
                  <a:srgbClr val="FF0000"/>
                </a:solidFill>
                <a:latin typeface="微软雅黑" panose="020B0503020204020204" pitchFamily="34" charset="-122"/>
                <a:ea typeface="微软雅黑" panose="020B0503020204020204" pitchFamily="34" charset="-122"/>
              </a:rPr>
              <a:t>函数</a:t>
            </a:r>
            <a:r>
              <a:rPr lang="zh-CN" altLang="en-US" sz="2200" b="1">
                <a:latin typeface="微软雅黑" panose="020B0503020204020204" pitchFamily="34" charset="-122"/>
                <a:ea typeface="微软雅黑" panose="020B0503020204020204" pitchFamily="34" charset="-122"/>
              </a:rPr>
              <a:t>来启动加载器，最终转</a:t>
            </a:r>
            <a:r>
              <a:rPr lang="en-US" altLang="zh-CN" sz="2200" b="1">
                <a:solidFill>
                  <a:srgbClr val="FF0000"/>
                </a:solidFill>
                <a:latin typeface="微软雅黑" panose="020B0503020204020204" pitchFamily="34" charset="-122"/>
                <a:ea typeface="微软雅黑" panose="020B0503020204020204" pitchFamily="34" charset="-122"/>
              </a:rPr>
              <a:t>main()</a:t>
            </a:r>
            <a:r>
              <a:rPr lang="zh-CN" altLang="en-US" sz="2200" b="1">
                <a:solidFill>
                  <a:srgbClr val="FF0000"/>
                </a:solidFill>
                <a:latin typeface="微软雅黑" panose="020B0503020204020204" pitchFamily="34" charset="-122"/>
                <a:ea typeface="微软雅黑" panose="020B0503020204020204" pitchFamily="34" charset="-122"/>
              </a:rPr>
              <a:t>函数</a:t>
            </a:r>
            <a:r>
              <a:rPr lang="zh-CN" altLang="en-US" sz="2200" b="1">
                <a:latin typeface="微软雅黑" panose="020B0503020204020204" pitchFamily="34" charset="-122"/>
                <a:ea typeface="微软雅黑" panose="020B0503020204020204" pitchFamily="34" charset="-122"/>
              </a:rPr>
              <a:t>执行</a:t>
            </a:r>
          </a:p>
        </p:txBody>
      </p:sp>
      <p:sp>
        <p:nvSpPr>
          <p:cNvPr id="757771" name="Rectangle 11">
            <a:extLst>
              <a:ext uri="{FF2B5EF4-FFF2-40B4-BE49-F238E27FC236}">
                <a16:creationId xmlns:a16="http://schemas.microsoft.com/office/drawing/2014/main" id="{40F02039-CB16-42BF-BA2D-D407B370FD0D}"/>
              </a:ext>
            </a:extLst>
          </p:cNvPr>
          <p:cNvSpPr>
            <a:spLocks noChangeArrowheads="1"/>
          </p:cNvSpPr>
          <p:nvPr/>
        </p:nvSpPr>
        <p:spPr bwMode="auto">
          <a:xfrm>
            <a:off x="358775" y="5915025"/>
            <a:ext cx="7221538"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5000"/>
              </a:lnSpc>
              <a:spcBef>
                <a:spcPct val="20000"/>
              </a:spcBef>
            </a:pPr>
            <a:r>
              <a:rPr lang="en-US" altLang="zh-CN" sz="1900" b="1">
                <a:solidFill>
                  <a:srgbClr val="0066CC"/>
                </a:solidFill>
                <a:latin typeface="Arial Black" panose="020B0A04020102020204" pitchFamily="34" charset="0"/>
                <a:ea typeface="微软雅黑" panose="020B0503020204020204" pitchFamily="34" charset="-122"/>
              </a:rPr>
              <a:t>int execve(char *filename, char *argv[], *envp[]);</a:t>
            </a:r>
          </a:p>
        </p:txBody>
      </p:sp>
      <p:sp>
        <p:nvSpPr>
          <p:cNvPr id="757772" name="Rectangle 12">
            <a:extLst>
              <a:ext uri="{FF2B5EF4-FFF2-40B4-BE49-F238E27FC236}">
                <a16:creationId xmlns:a16="http://schemas.microsoft.com/office/drawing/2014/main" id="{3CBCD255-8149-454F-A6A6-7D7D5D33FD1E}"/>
              </a:ext>
            </a:extLst>
          </p:cNvPr>
          <p:cNvSpPr>
            <a:spLocks noChangeArrowheads="1"/>
          </p:cNvSpPr>
          <p:nvPr/>
        </p:nvSpPr>
        <p:spPr bwMode="auto">
          <a:xfrm>
            <a:off x="352425" y="6307138"/>
            <a:ext cx="60483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900" b="1">
                <a:solidFill>
                  <a:srgbClr val="0066CC"/>
                </a:solidFill>
                <a:latin typeface="Arial Black" panose="020B0A04020102020204" pitchFamily="34" charset="0"/>
              </a:rPr>
              <a:t>int main(int argc, char *argv[], char *envp[]);</a:t>
            </a:r>
            <a:endParaRPr lang="zh-CN" altLang="en-US" sz="1900" b="1">
              <a:solidFill>
                <a:srgbClr val="0066CC"/>
              </a:solidFill>
              <a:latin typeface="Arial Black" panose="020B0A04020102020204" pitchFamily="34" charset="0"/>
            </a:endParaRPr>
          </a:p>
        </p:txBody>
      </p:sp>
      <p:sp>
        <p:nvSpPr>
          <p:cNvPr id="757774" name="Line 14">
            <a:extLst>
              <a:ext uri="{FF2B5EF4-FFF2-40B4-BE49-F238E27FC236}">
                <a16:creationId xmlns:a16="http://schemas.microsoft.com/office/drawing/2014/main" id="{8770DE7C-1A14-4191-A288-D741EE9DAAE0}"/>
              </a:ext>
            </a:extLst>
          </p:cNvPr>
          <p:cNvSpPr>
            <a:spLocks noChangeShapeType="1"/>
          </p:cNvSpPr>
          <p:nvPr/>
        </p:nvSpPr>
        <p:spPr bwMode="auto">
          <a:xfrm>
            <a:off x="4338638" y="1566863"/>
            <a:ext cx="1162050" cy="2174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775" name="Line 15">
            <a:extLst>
              <a:ext uri="{FF2B5EF4-FFF2-40B4-BE49-F238E27FC236}">
                <a16:creationId xmlns:a16="http://schemas.microsoft.com/office/drawing/2014/main" id="{8A492D65-E91F-4313-BF85-496BF2D9CABD}"/>
              </a:ext>
            </a:extLst>
          </p:cNvPr>
          <p:cNvSpPr>
            <a:spLocks noChangeShapeType="1"/>
          </p:cNvSpPr>
          <p:nvPr/>
        </p:nvSpPr>
        <p:spPr bwMode="auto">
          <a:xfrm flipH="1">
            <a:off x="3440113" y="2278063"/>
            <a:ext cx="4078287" cy="37750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776" name="Line 16">
            <a:extLst>
              <a:ext uri="{FF2B5EF4-FFF2-40B4-BE49-F238E27FC236}">
                <a16:creationId xmlns:a16="http://schemas.microsoft.com/office/drawing/2014/main" id="{DBECC2B5-9DBE-4B09-A185-83B333ED66C2}"/>
              </a:ext>
            </a:extLst>
          </p:cNvPr>
          <p:cNvSpPr>
            <a:spLocks noChangeShapeType="1"/>
          </p:cNvSpPr>
          <p:nvPr/>
        </p:nvSpPr>
        <p:spPr bwMode="auto">
          <a:xfrm flipH="1">
            <a:off x="5153025" y="1828800"/>
            <a:ext cx="725488" cy="4165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65"/>
                                        </p:tgtEl>
                                        <p:attrNameLst>
                                          <p:attrName>style.visibility</p:attrName>
                                        </p:attrNameLst>
                                      </p:cBhvr>
                                      <p:to>
                                        <p:strVal val="visible"/>
                                      </p:to>
                                    </p:set>
                                    <p:animEffect transition="in" filter="blinds(horizontal)">
                                      <p:cBhvr>
                                        <p:cTn id="7" dur="500"/>
                                        <p:tgtEl>
                                          <p:spTgt spid="7577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763">
                                            <p:txEl>
                                              <p:pRg st="0" end="0"/>
                                            </p:txEl>
                                          </p:spTgt>
                                        </p:tgtEl>
                                        <p:attrNameLst>
                                          <p:attrName>style.visibility</p:attrName>
                                        </p:attrNameLst>
                                      </p:cBhvr>
                                      <p:to>
                                        <p:strVal val="visible"/>
                                      </p:to>
                                    </p:set>
                                    <p:animEffect transition="in" filter="blinds(horizontal)">
                                      <p:cBhvr>
                                        <p:cTn id="12" dur="500"/>
                                        <p:tgtEl>
                                          <p:spTgt spid="7577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7767"/>
                                        </p:tgtEl>
                                        <p:attrNameLst>
                                          <p:attrName>style.visibility</p:attrName>
                                        </p:attrNameLst>
                                      </p:cBhvr>
                                      <p:to>
                                        <p:strVal val="visible"/>
                                      </p:to>
                                    </p:set>
                                    <p:animEffect transition="in" filter="blinds(horizontal)">
                                      <p:cBhvr>
                                        <p:cTn id="17" dur="500"/>
                                        <p:tgtEl>
                                          <p:spTgt spid="7577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7766"/>
                                        </p:tgtEl>
                                        <p:attrNameLst>
                                          <p:attrName>style.visibility</p:attrName>
                                        </p:attrNameLst>
                                      </p:cBhvr>
                                      <p:to>
                                        <p:strVal val="visible"/>
                                      </p:to>
                                    </p:set>
                                    <p:animEffect transition="in" filter="blinds(horizontal)">
                                      <p:cBhvr>
                                        <p:cTn id="22" dur="500"/>
                                        <p:tgtEl>
                                          <p:spTgt spid="7577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7770"/>
                                        </p:tgtEl>
                                        <p:attrNameLst>
                                          <p:attrName>style.visibility</p:attrName>
                                        </p:attrNameLst>
                                      </p:cBhvr>
                                      <p:to>
                                        <p:strVal val="visible"/>
                                      </p:to>
                                    </p:set>
                                    <p:animEffect transition="in" filter="blinds(horizontal)">
                                      <p:cBhvr>
                                        <p:cTn id="27" dur="500"/>
                                        <p:tgtEl>
                                          <p:spTgt spid="7577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7771"/>
                                        </p:tgtEl>
                                        <p:attrNameLst>
                                          <p:attrName>style.visibility</p:attrName>
                                        </p:attrNameLst>
                                      </p:cBhvr>
                                      <p:to>
                                        <p:strVal val="visible"/>
                                      </p:to>
                                    </p:set>
                                    <p:animEffect transition="in" filter="blinds(horizontal)">
                                      <p:cBhvr>
                                        <p:cTn id="32" dur="500"/>
                                        <p:tgtEl>
                                          <p:spTgt spid="7577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7772"/>
                                        </p:tgtEl>
                                        <p:attrNameLst>
                                          <p:attrName>style.visibility</p:attrName>
                                        </p:attrNameLst>
                                      </p:cBhvr>
                                      <p:to>
                                        <p:strVal val="visible"/>
                                      </p:to>
                                    </p:set>
                                    <p:animEffect transition="in" filter="blinds(horizontal)">
                                      <p:cBhvr>
                                        <p:cTn id="37" dur="500"/>
                                        <p:tgtEl>
                                          <p:spTgt spid="7577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57774"/>
                                        </p:tgtEl>
                                        <p:attrNameLst>
                                          <p:attrName>style.visibility</p:attrName>
                                        </p:attrNameLst>
                                      </p:cBhvr>
                                      <p:to>
                                        <p:strVal val="visible"/>
                                      </p:to>
                                    </p:set>
                                    <p:animEffect transition="in" filter="blinds(horizontal)">
                                      <p:cBhvr>
                                        <p:cTn id="42" dur="500"/>
                                        <p:tgtEl>
                                          <p:spTgt spid="7577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57775"/>
                                        </p:tgtEl>
                                        <p:attrNameLst>
                                          <p:attrName>style.visibility</p:attrName>
                                        </p:attrNameLst>
                                      </p:cBhvr>
                                      <p:to>
                                        <p:strVal val="visible"/>
                                      </p:to>
                                    </p:set>
                                    <p:animEffect transition="in" filter="blinds(horizontal)">
                                      <p:cBhvr>
                                        <p:cTn id="47" dur="500"/>
                                        <p:tgtEl>
                                          <p:spTgt spid="75777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57776"/>
                                        </p:tgtEl>
                                        <p:attrNameLst>
                                          <p:attrName>style.visibility</p:attrName>
                                        </p:attrNameLst>
                                      </p:cBhvr>
                                      <p:to>
                                        <p:strVal val="visible"/>
                                      </p:to>
                                    </p:set>
                                    <p:animEffect transition="in" filter="blinds(horizontal)">
                                      <p:cBhvr>
                                        <p:cTn id="52" dur="500"/>
                                        <p:tgtEl>
                                          <p:spTgt spid="757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3" grpId="0" build="p"/>
      <p:bldP spid="757765" grpId="0"/>
      <p:bldP spid="757767" grpId="0"/>
      <p:bldP spid="757770" grpId="0"/>
      <p:bldP spid="757771" grpId="0"/>
      <p:bldP spid="75777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a:extLst>
              <a:ext uri="{FF2B5EF4-FFF2-40B4-BE49-F238E27FC236}">
                <a16:creationId xmlns:a16="http://schemas.microsoft.com/office/drawing/2014/main" id="{EC23108A-AD71-42B2-8F7F-B5BAC944D0A5}"/>
              </a:ext>
            </a:extLst>
          </p:cNvPr>
          <p:cNvSpPr>
            <a:spLocks noGrp="1" noChangeArrowheads="1"/>
          </p:cNvSpPr>
          <p:nvPr>
            <p:ph type="title"/>
          </p:nvPr>
        </p:nvSpPr>
        <p:spPr/>
        <p:txBody>
          <a:bodyPr/>
          <a:lstStyle/>
          <a:p>
            <a:r>
              <a:rPr lang="zh-CN" altLang="en-US"/>
              <a:t>程序的加载和运行</a:t>
            </a:r>
          </a:p>
        </p:txBody>
      </p:sp>
      <p:sp>
        <p:nvSpPr>
          <p:cNvPr id="801795" name="Rectangle 3">
            <a:extLst>
              <a:ext uri="{FF2B5EF4-FFF2-40B4-BE49-F238E27FC236}">
                <a16:creationId xmlns:a16="http://schemas.microsoft.com/office/drawing/2014/main" id="{8D31B610-3D73-424E-9D6F-FD8C24F7C5C6}"/>
              </a:ext>
            </a:extLst>
          </p:cNvPr>
          <p:cNvSpPr>
            <a:spLocks noChangeArrowheads="1"/>
          </p:cNvSpPr>
          <p:nvPr/>
        </p:nvSpPr>
        <p:spPr bwMode="auto">
          <a:xfrm>
            <a:off x="301625" y="790575"/>
            <a:ext cx="76644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zh-CN" altLang="en-US" sz="2200">
                <a:latin typeface="微软雅黑" panose="020B0503020204020204" pitchFamily="34" charset="-122"/>
                <a:ea typeface="微软雅黑" panose="020B0503020204020204" pitchFamily="34" charset="-122"/>
              </a:rPr>
              <a:t>问题：</a:t>
            </a:r>
            <a:r>
              <a:rPr lang="en-US" altLang="zh-CN" sz="2200">
                <a:latin typeface="微软雅黑" panose="020B0503020204020204" pitchFamily="34" charset="-122"/>
                <a:ea typeface="微软雅黑" panose="020B0503020204020204" pitchFamily="34" charset="-122"/>
              </a:rPr>
              <a:t>hello</a:t>
            </a:r>
            <a:r>
              <a:rPr lang="zh-CN" altLang="en-US" sz="2200">
                <a:latin typeface="微软雅黑" panose="020B0503020204020204" pitchFamily="34" charset="-122"/>
                <a:ea typeface="微软雅黑" panose="020B0503020204020204" pitchFamily="34" charset="-122"/>
              </a:rPr>
              <a:t>程序的加载和运行过程是怎样的？</a:t>
            </a:r>
            <a:endParaRPr lang="en-US" altLang="zh-CN" sz="2200">
              <a:solidFill>
                <a:srgbClr val="996600"/>
              </a:solidFill>
              <a:latin typeface="微软雅黑" panose="020B0503020204020204" pitchFamily="34" charset="-122"/>
              <a:ea typeface="微软雅黑" panose="020B0503020204020204" pitchFamily="34" charset="-122"/>
            </a:endParaRPr>
          </a:p>
        </p:txBody>
      </p:sp>
      <p:sp>
        <p:nvSpPr>
          <p:cNvPr id="801796" name="Rectangle 4">
            <a:extLst>
              <a:ext uri="{FF2B5EF4-FFF2-40B4-BE49-F238E27FC236}">
                <a16:creationId xmlns:a16="http://schemas.microsoft.com/office/drawing/2014/main" id="{262D105B-6F8B-4548-8BDD-DBA671DA65D4}"/>
              </a:ext>
            </a:extLst>
          </p:cNvPr>
          <p:cNvSpPr>
            <a:spLocks noChangeArrowheads="1"/>
          </p:cNvSpPr>
          <p:nvPr/>
        </p:nvSpPr>
        <p:spPr bwMode="auto">
          <a:xfrm>
            <a:off x="366713" y="1330325"/>
            <a:ext cx="8266112"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115000"/>
              </a:lnSpc>
              <a:spcBef>
                <a:spcPct val="20000"/>
              </a:spcBef>
            </a:pPr>
            <a:r>
              <a:rPr lang="en-US" altLang="zh-CN" sz="2200" b="1">
                <a:solidFill>
                  <a:srgbClr val="008000"/>
                </a:solidFill>
                <a:latin typeface="微软雅黑" panose="020B0503020204020204" pitchFamily="34" charset="-122"/>
                <a:ea typeface="微软雅黑" panose="020B0503020204020204" pitchFamily="34" charset="-122"/>
              </a:rPr>
              <a:t>Step1</a:t>
            </a:r>
            <a:r>
              <a:rPr lang="zh-CN" altLang="en-US" sz="2200" b="1">
                <a:solidFill>
                  <a:srgbClr val="008000"/>
                </a:solidFill>
                <a:latin typeface="微软雅黑" panose="020B0503020204020204" pitchFamily="34" charset="-122"/>
                <a:ea typeface="微软雅黑" panose="020B0503020204020204" pitchFamily="34" charset="-122"/>
              </a:rPr>
              <a:t>：在</a:t>
            </a:r>
            <a:r>
              <a:rPr lang="en-US" altLang="zh-CN" sz="2200" b="1">
                <a:solidFill>
                  <a:srgbClr val="008000"/>
                </a:solidFill>
                <a:latin typeface="微软雅黑" panose="020B0503020204020204" pitchFamily="34" charset="-122"/>
                <a:ea typeface="微软雅黑" panose="020B0503020204020204" pitchFamily="34" charset="-122"/>
              </a:rPr>
              <a:t>shell</a:t>
            </a:r>
            <a:r>
              <a:rPr lang="zh-CN" altLang="en-US" sz="2200" b="1">
                <a:solidFill>
                  <a:srgbClr val="008000"/>
                </a:solidFill>
                <a:latin typeface="微软雅黑" panose="020B0503020204020204" pitchFamily="34" charset="-122"/>
                <a:ea typeface="微软雅黑" panose="020B0503020204020204" pitchFamily="34" charset="-122"/>
              </a:rPr>
              <a:t>命令行提示符后输入命令：</a:t>
            </a:r>
            <a:r>
              <a:rPr lang="en-US" altLang="zh-CN" sz="2200" b="1">
                <a:latin typeface="微软雅黑" panose="020B0503020204020204" pitchFamily="34" charset="-122"/>
                <a:ea typeface="微软雅黑" panose="020B0503020204020204" pitchFamily="34" charset="-122"/>
              </a:rPr>
              <a:t>Unix&gt;</a:t>
            </a:r>
            <a:r>
              <a:rPr lang="en-US" altLang="zh-CN" sz="2200" b="1">
                <a:solidFill>
                  <a:srgbClr val="CC3300"/>
                </a:solidFill>
                <a:latin typeface="微软雅黑" panose="020B0503020204020204" pitchFamily="34" charset="-122"/>
                <a:ea typeface="微软雅黑" panose="020B0503020204020204" pitchFamily="34" charset="-122"/>
              </a:rPr>
              <a:t>./hello[enter]</a:t>
            </a:r>
          </a:p>
          <a:p>
            <a:pPr eaLnBrk="0" hangingPunct="0">
              <a:lnSpc>
                <a:spcPct val="115000"/>
              </a:lnSpc>
              <a:spcBef>
                <a:spcPct val="20000"/>
              </a:spcBef>
            </a:pPr>
            <a:r>
              <a:rPr lang="en-US" altLang="zh-CN" sz="2200" b="1">
                <a:solidFill>
                  <a:srgbClr val="990000"/>
                </a:solidFill>
                <a:latin typeface="微软雅黑" panose="020B0503020204020204" pitchFamily="34" charset="-122"/>
                <a:ea typeface="微软雅黑" panose="020B0503020204020204" pitchFamily="34" charset="-122"/>
              </a:rPr>
              <a:t>Step2</a:t>
            </a:r>
            <a:r>
              <a:rPr lang="zh-CN" altLang="en-US" sz="2200" b="1">
                <a:solidFill>
                  <a:srgbClr val="990000"/>
                </a:solidFill>
                <a:latin typeface="微软雅黑" panose="020B0503020204020204" pitchFamily="34" charset="-122"/>
                <a:ea typeface="微软雅黑" panose="020B0503020204020204" pitchFamily="34" charset="-122"/>
              </a:rPr>
              <a:t>：</a:t>
            </a:r>
            <a:r>
              <a:rPr lang="en-US" altLang="zh-CN" sz="2200" b="1">
                <a:solidFill>
                  <a:srgbClr val="FF0000"/>
                </a:solidFill>
                <a:latin typeface="微软雅黑" panose="020B0503020204020204" pitchFamily="34" charset="-122"/>
                <a:ea typeface="微软雅黑" panose="020B0503020204020204" pitchFamily="34" charset="-122"/>
              </a:rPr>
              <a:t>shell</a:t>
            </a:r>
            <a:r>
              <a:rPr lang="zh-CN" altLang="en-US" sz="2200" b="1">
                <a:solidFill>
                  <a:srgbClr val="FF0000"/>
                </a:solidFill>
                <a:latin typeface="微软雅黑" panose="020B0503020204020204" pitchFamily="34" charset="-122"/>
                <a:ea typeface="微软雅黑" panose="020B0503020204020204" pitchFamily="34" charset="-122"/>
              </a:rPr>
              <a:t>命令行解释器</a:t>
            </a:r>
            <a:r>
              <a:rPr lang="zh-CN" altLang="en-US" sz="2200" b="1">
                <a:solidFill>
                  <a:srgbClr val="990000"/>
                </a:solidFill>
                <a:latin typeface="微软雅黑" panose="020B0503020204020204" pitchFamily="34" charset="-122"/>
                <a:ea typeface="微软雅黑" panose="020B0503020204020204" pitchFamily="34" charset="-122"/>
              </a:rPr>
              <a:t>构造</a:t>
            </a:r>
            <a:r>
              <a:rPr lang="en-US" altLang="zh-CN" sz="2200" b="1">
                <a:solidFill>
                  <a:srgbClr val="990000"/>
                </a:solidFill>
                <a:latin typeface="微软雅黑" panose="020B0503020204020204" pitchFamily="34" charset="-122"/>
                <a:ea typeface="微软雅黑" panose="020B0503020204020204" pitchFamily="34" charset="-122"/>
              </a:rPr>
              <a:t>argv</a:t>
            </a:r>
            <a:r>
              <a:rPr lang="zh-CN" altLang="en-US" sz="2200" b="1">
                <a:solidFill>
                  <a:srgbClr val="990000"/>
                </a:solidFill>
                <a:latin typeface="微软雅黑" panose="020B0503020204020204" pitchFamily="34" charset="-122"/>
                <a:ea typeface="微软雅黑" panose="020B0503020204020204" pitchFamily="34" charset="-122"/>
              </a:rPr>
              <a:t>和</a:t>
            </a:r>
            <a:r>
              <a:rPr lang="en-US" altLang="zh-CN" sz="2200" b="1">
                <a:solidFill>
                  <a:srgbClr val="990000"/>
                </a:solidFill>
                <a:latin typeface="微软雅黑" panose="020B0503020204020204" pitchFamily="34" charset="-122"/>
                <a:ea typeface="微软雅黑" panose="020B0503020204020204" pitchFamily="34" charset="-122"/>
              </a:rPr>
              <a:t>envp</a:t>
            </a:r>
            <a:endParaRPr lang="zh-CN" altLang="en-US" b="1">
              <a:solidFill>
                <a:srgbClr val="990000"/>
              </a:solidFill>
            </a:endParaRPr>
          </a:p>
        </p:txBody>
      </p:sp>
      <p:grpSp>
        <p:nvGrpSpPr>
          <p:cNvPr id="801797" name="Group 5">
            <a:extLst>
              <a:ext uri="{FF2B5EF4-FFF2-40B4-BE49-F238E27FC236}">
                <a16:creationId xmlns:a16="http://schemas.microsoft.com/office/drawing/2014/main" id="{5A61CCAC-21A3-48CB-9EA5-4AFA004F85D6}"/>
              </a:ext>
            </a:extLst>
          </p:cNvPr>
          <p:cNvGrpSpPr>
            <a:grpSpLocks/>
          </p:cNvGrpSpPr>
          <p:nvPr/>
        </p:nvGrpSpPr>
        <p:grpSpPr bwMode="auto">
          <a:xfrm>
            <a:off x="4140200" y="2257425"/>
            <a:ext cx="4652963" cy="1071563"/>
            <a:chOff x="2135" y="1940"/>
            <a:chExt cx="2931" cy="675"/>
          </a:xfrm>
        </p:grpSpPr>
        <p:sp>
          <p:nvSpPr>
            <p:cNvPr id="801798" name="Text Box 6">
              <a:extLst>
                <a:ext uri="{FF2B5EF4-FFF2-40B4-BE49-F238E27FC236}">
                  <a16:creationId xmlns:a16="http://schemas.microsoft.com/office/drawing/2014/main" id="{6FEBEFC7-E8FB-4811-9697-AE3F79C05557}"/>
                </a:ext>
              </a:extLst>
            </p:cNvPr>
            <p:cNvSpPr txBox="1">
              <a:spLocks noChangeArrowheads="1"/>
            </p:cNvSpPr>
            <p:nvPr/>
          </p:nvSpPr>
          <p:spPr bwMode="auto">
            <a:xfrm>
              <a:off x="2135" y="2218"/>
              <a:ext cx="485" cy="190"/>
            </a:xfrm>
            <a:prstGeom prst="rect">
              <a:avLst/>
            </a:prstGeom>
            <a:solidFill>
              <a:srgbClr val="FFFFFF"/>
            </a:solidFill>
            <a:ln w="9525">
              <a:solidFill>
                <a:srgbClr val="000000"/>
              </a:solidFill>
              <a:miter lim="800000"/>
              <a:headEnd/>
              <a:tailEnd/>
            </a:ln>
          </p:spPr>
          <p:txBody>
            <a:bodyPr tIns="0" bIns="0"/>
            <a:lstStyle/>
            <a:p>
              <a:pPr algn="just"/>
              <a:r>
                <a:rPr lang="en-US" altLang="zh-CN" sz="2000" b="1">
                  <a:latin typeface="微软雅黑" panose="020B0503020204020204" pitchFamily="34" charset="-122"/>
                  <a:ea typeface="微软雅黑" panose="020B0503020204020204" pitchFamily="34" charset="-122"/>
                </a:rPr>
                <a:t>argv</a:t>
              </a:r>
            </a:p>
          </p:txBody>
        </p:sp>
        <p:sp>
          <p:nvSpPr>
            <p:cNvPr id="801799" name="Line 7">
              <a:extLst>
                <a:ext uri="{FF2B5EF4-FFF2-40B4-BE49-F238E27FC236}">
                  <a16:creationId xmlns:a16="http://schemas.microsoft.com/office/drawing/2014/main" id="{FBA32FC9-91D5-4FE7-83C7-ABBE627DB7D5}"/>
                </a:ext>
              </a:extLst>
            </p:cNvPr>
            <p:cNvSpPr>
              <a:spLocks noChangeShapeType="1"/>
            </p:cNvSpPr>
            <p:nvPr/>
          </p:nvSpPr>
          <p:spPr bwMode="auto">
            <a:xfrm flipV="1">
              <a:off x="2629" y="2296"/>
              <a:ext cx="19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1800" name="Rectangle 8">
              <a:extLst>
                <a:ext uri="{FF2B5EF4-FFF2-40B4-BE49-F238E27FC236}">
                  <a16:creationId xmlns:a16="http://schemas.microsoft.com/office/drawing/2014/main" id="{5BD8DB71-CA10-4AF9-AC50-9089F7571F69}"/>
                </a:ext>
              </a:extLst>
            </p:cNvPr>
            <p:cNvSpPr>
              <a:spLocks noChangeArrowheads="1"/>
            </p:cNvSpPr>
            <p:nvPr/>
          </p:nvSpPr>
          <p:spPr bwMode="auto">
            <a:xfrm>
              <a:off x="2822" y="2165"/>
              <a:ext cx="1009" cy="450"/>
            </a:xfrm>
            <a:prstGeom prst="rect">
              <a:avLst/>
            </a:prstGeom>
            <a:solidFill>
              <a:srgbClr val="FFFFFF"/>
            </a:solidFill>
            <a:ln w="9525">
              <a:solidFill>
                <a:srgbClr val="000000"/>
              </a:solidFill>
              <a:miter lim="800000"/>
              <a:headEnd/>
              <a:tailEnd/>
            </a:ln>
          </p:spPr>
          <p:txBody>
            <a:bodyPr/>
            <a:lstStyle/>
            <a:p>
              <a:endParaRPr lang="en-US"/>
            </a:p>
          </p:txBody>
        </p:sp>
        <p:sp>
          <p:nvSpPr>
            <p:cNvPr id="801801" name="Line 9">
              <a:extLst>
                <a:ext uri="{FF2B5EF4-FFF2-40B4-BE49-F238E27FC236}">
                  <a16:creationId xmlns:a16="http://schemas.microsoft.com/office/drawing/2014/main" id="{FC00CB12-F542-46BD-80B4-B7C952C7C279}"/>
                </a:ext>
              </a:extLst>
            </p:cNvPr>
            <p:cNvSpPr>
              <a:spLocks noChangeShapeType="1"/>
            </p:cNvSpPr>
            <p:nvPr/>
          </p:nvSpPr>
          <p:spPr bwMode="auto">
            <a:xfrm>
              <a:off x="2822" y="2385"/>
              <a:ext cx="10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1802" name="Text Box 10">
              <a:extLst>
                <a:ext uri="{FF2B5EF4-FFF2-40B4-BE49-F238E27FC236}">
                  <a16:creationId xmlns:a16="http://schemas.microsoft.com/office/drawing/2014/main" id="{8789D096-48D9-4B4E-B0CC-5CA4A1480752}"/>
                </a:ext>
              </a:extLst>
            </p:cNvPr>
            <p:cNvSpPr txBox="1">
              <a:spLocks noChangeArrowheads="1"/>
            </p:cNvSpPr>
            <p:nvPr/>
          </p:nvSpPr>
          <p:spPr bwMode="auto">
            <a:xfrm>
              <a:off x="2967" y="2187"/>
              <a:ext cx="645"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b="1">
                  <a:latin typeface="微软雅黑" panose="020B0503020204020204" pitchFamily="34" charset="-122"/>
                  <a:ea typeface="微软雅黑" panose="020B0503020204020204" pitchFamily="34" charset="-122"/>
                </a:rPr>
                <a:t> argv[0]</a:t>
              </a:r>
            </a:p>
          </p:txBody>
        </p:sp>
        <p:sp>
          <p:nvSpPr>
            <p:cNvPr id="801803" name="Text Box 11">
              <a:extLst>
                <a:ext uri="{FF2B5EF4-FFF2-40B4-BE49-F238E27FC236}">
                  <a16:creationId xmlns:a16="http://schemas.microsoft.com/office/drawing/2014/main" id="{9E56D9A8-8CF5-4A64-BBC4-FE95A7C84A4B}"/>
                </a:ext>
              </a:extLst>
            </p:cNvPr>
            <p:cNvSpPr txBox="1">
              <a:spLocks noChangeArrowheads="1"/>
            </p:cNvSpPr>
            <p:nvPr/>
          </p:nvSpPr>
          <p:spPr bwMode="auto">
            <a:xfrm>
              <a:off x="3081" y="2425"/>
              <a:ext cx="416"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b="1">
                  <a:latin typeface="微软雅黑" panose="020B0503020204020204" pitchFamily="34" charset="-122"/>
                  <a:ea typeface="微软雅黑" panose="020B0503020204020204" pitchFamily="34" charset="-122"/>
                </a:rPr>
                <a:t>  null</a:t>
              </a:r>
            </a:p>
          </p:txBody>
        </p:sp>
        <p:sp>
          <p:nvSpPr>
            <p:cNvPr id="801804" name="Text Box 12">
              <a:extLst>
                <a:ext uri="{FF2B5EF4-FFF2-40B4-BE49-F238E27FC236}">
                  <a16:creationId xmlns:a16="http://schemas.microsoft.com/office/drawing/2014/main" id="{27154434-097B-40E9-AAC0-5436263E7D9C}"/>
                </a:ext>
              </a:extLst>
            </p:cNvPr>
            <p:cNvSpPr txBox="1">
              <a:spLocks noChangeArrowheads="1"/>
            </p:cNvSpPr>
            <p:nvPr/>
          </p:nvSpPr>
          <p:spPr bwMode="auto">
            <a:xfrm>
              <a:off x="3080" y="1940"/>
              <a:ext cx="562" cy="1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000" b="1">
                  <a:latin typeface="微软雅黑" panose="020B0503020204020204" pitchFamily="34" charset="-122"/>
                  <a:ea typeface="微软雅黑" panose="020B0503020204020204" pitchFamily="34" charset="-122"/>
                </a:rPr>
                <a:t>argv[]</a:t>
              </a:r>
            </a:p>
          </p:txBody>
        </p:sp>
        <p:sp>
          <p:nvSpPr>
            <p:cNvPr id="801805" name="Line 13">
              <a:extLst>
                <a:ext uri="{FF2B5EF4-FFF2-40B4-BE49-F238E27FC236}">
                  <a16:creationId xmlns:a16="http://schemas.microsoft.com/office/drawing/2014/main" id="{CA407B57-1F5F-4EBA-A408-66F3DC9FBF19}"/>
                </a:ext>
              </a:extLst>
            </p:cNvPr>
            <p:cNvSpPr>
              <a:spLocks noChangeShapeType="1"/>
            </p:cNvSpPr>
            <p:nvPr/>
          </p:nvSpPr>
          <p:spPr bwMode="auto">
            <a:xfrm>
              <a:off x="3822" y="2306"/>
              <a:ext cx="27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01806" name="Text Box 14">
              <a:extLst>
                <a:ext uri="{FF2B5EF4-FFF2-40B4-BE49-F238E27FC236}">
                  <a16:creationId xmlns:a16="http://schemas.microsoft.com/office/drawing/2014/main" id="{64E687FA-E81E-40B0-ABDC-7FD9454E6771}"/>
                </a:ext>
              </a:extLst>
            </p:cNvPr>
            <p:cNvSpPr txBox="1">
              <a:spLocks noChangeArrowheads="1"/>
            </p:cNvSpPr>
            <p:nvPr/>
          </p:nvSpPr>
          <p:spPr bwMode="auto">
            <a:xfrm>
              <a:off x="4097" y="2178"/>
              <a:ext cx="969" cy="246"/>
            </a:xfrm>
            <a:prstGeom prst="rect">
              <a:avLst/>
            </a:prstGeom>
            <a:solidFill>
              <a:srgbClr val="FFFFFF"/>
            </a:solidFill>
            <a:ln w="9525">
              <a:solidFill>
                <a:srgbClr val="000000"/>
              </a:solidFill>
              <a:miter lim="800000"/>
              <a:headEnd/>
              <a:tailEnd/>
            </a:ln>
          </p:spPr>
          <p:txBody>
            <a:bodyPr tIns="0" bIns="0"/>
            <a:lstStyle/>
            <a:p>
              <a:pPr algn="just"/>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./hello</a:t>
              </a:r>
              <a:r>
                <a:rPr lang="zh-CN" altLang="en-US" sz="2000" b="1">
                  <a:latin typeface="微软雅黑" panose="020B0503020204020204" pitchFamily="34" charset="-122"/>
                  <a:ea typeface="微软雅黑" panose="020B0503020204020204" pitchFamily="34" charset="-122"/>
                </a:rPr>
                <a:t>＂</a:t>
              </a:r>
            </a:p>
          </p:txBody>
        </p:sp>
      </p:grpSp>
      <p:sp>
        <p:nvSpPr>
          <p:cNvPr id="801807" name="Rectangle 15">
            <a:extLst>
              <a:ext uri="{FF2B5EF4-FFF2-40B4-BE49-F238E27FC236}">
                <a16:creationId xmlns:a16="http://schemas.microsoft.com/office/drawing/2014/main" id="{C015266B-2F76-42FD-A2BC-154033078F6D}"/>
              </a:ext>
            </a:extLst>
          </p:cNvPr>
          <p:cNvSpPr>
            <a:spLocks noChangeArrowheads="1"/>
          </p:cNvSpPr>
          <p:nvPr/>
        </p:nvSpPr>
        <p:spPr bwMode="auto">
          <a:xfrm>
            <a:off x="312738" y="3441700"/>
            <a:ext cx="8620125"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15000"/>
              </a:lnSpc>
              <a:spcBef>
                <a:spcPct val="20000"/>
              </a:spcBef>
            </a:pPr>
            <a:r>
              <a:rPr lang="en-US" altLang="zh-CN" sz="2100" b="1">
                <a:solidFill>
                  <a:srgbClr val="008000"/>
                </a:solidFill>
                <a:latin typeface="微软雅黑" panose="020B0503020204020204" pitchFamily="34" charset="-122"/>
                <a:ea typeface="微软雅黑" panose="020B0503020204020204" pitchFamily="34" charset="-122"/>
              </a:rPr>
              <a:t>Step3</a:t>
            </a:r>
            <a:r>
              <a:rPr lang="zh-CN" altLang="en-US" sz="2100" b="1">
                <a:solidFill>
                  <a:srgbClr val="008000"/>
                </a:solidFill>
                <a:latin typeface="微软雅黑" panose="020B0503020204020204" pitchFamily="34" charset="-122"/>
                <a:ea typeface="微软雅黑" panose="020B0503020204020204" pitchFamily="34" charset="-122"/>
              </a:rPr>
              <a:t>：调用</a:t>
            </a:r>
            <a:r>
              <a:rPr lang="en-US" altLang="zh-CN" sz="2100" b="1">
                <a:solidFill>
                  <a:srgbClr val="FF0000"/>
                </a:solidFill>
                <a:latin typeface="微软雅黑" panose="020B0503020204020204" pitchFamily="34" charset="-122"/>
                <a:ea typeface="微软雅黑" panose="020B0503020204020204" pitchFamily="34" charset="-122"/>
              </a:rPr>
              <a:t>fork()</a:t>
            </a:r>
            <a:r>
              <a:rPr lang="zh-CN" altLang="en-US" sz="2100" b="1">
                <a:solidFill>
                  <a:srgbClr val="FF0000"/>
                </a:solidFill>
                <a:latin typeface="微软雅黑" panose="020B0503020204020204" pitchFamily="34" charset="-122"/>
                <a:ea typeface="微软雅黑" panose="020B0503020204020204" pitchFamily="34" charset="-122"/>
              </a:rPr>
              <a:t>函数</a:t>
            </a:r>
            <a:r>
              <a:rPr lang="zh-CN" altLang="en-US" sz="2100" b="1">
                <a:solidFill>
                  <a:srgbClr val="008000"/>
                </a:solidFill>
                <a:latin typeface="微软雅黑" panose="020B0503020204020204" pitchFamily="34" charset="-122"/>
                <a:ea typeface="微软雅黑" panose="020B0503020204020204" pitchFamily="34" charset="-122"/>
              </a:rPr>
              <a:t>，创建一个子进程，与父进程</a:t>
            </a:r>
            <a:r>
              <a:rPr lang="en-US" altLang="zh-CN" sz="2100" b="1">
                <a:solidFill>
                  <a:srgbClr val="008000"/>
                </a:solidFill>
                <a:latin typeface="微软雅黑" panose="020B0503020204020204" pitchFamily="34" charset="-122"/>
                <a:ea typeface="微软雅黑" panose="020B0503020204020204" pitchFamily="34" charset="-122"/>
              </a:rPr>
              <a:t>shell</a:t>
            </a:r>
            <a:r>
              <a:rPr lang="zh-CN" altLang="en-US" sz="2100" b="1">
                <a:solidFill>
                  <a:srgbClr val="008000"/>
                </a:solidFill>
                <a:latin typeface="微软雅黑" panose="020B0503020204020204" pitchFamily="34" charset="-122"/>
                <a:ea typeface="微软雅黑" panose="020B0503020204020204" pitchFamily="34" charset="-122"/>
              </a:rPr>
              <a:t>完全相同（只读</a:t>
            </a:r>
            <a:r>
              <a:rPr lang="en-US" altLang="zh-CN" sz="2100" b="1">
                <a:solidFill>
                  <a:srgbClr val="008000"/>
                </a:solidFill>
                <a:latin typeface="微软雅黑" panose="020B0503020204020204" pitchFamily="34" charset="-122"/>
                <a:ea typeface="微软雅黑" panose="020B0503020204020204" pitchFamily="34" charset="-122"/>
              </a:rPr>
              <a:t>/</a:t>
            </a:r>
            <a:r>
              <a:rPr lang="zh-CN" altLang="en-US" sz="2100" b="1">
                <a:solidFill>
                  <a:srgbClr val="008000"/>
                </a:solidFill>
                <a:latin typeface="微软雅黑" panose="020B0503020204020204" pitchFamily="34" charset="-122"/>
                <a:ea typeface="微软雅黑" panose="020B0503020204020204" pitchFamily="34" charset="-122"/>
              </a:rPr>
              <a:t>共享），包括只读段、可读写数据段、堆以及用户栈等。</a:t>
            </a:r>
          </a:p>
          <a:p>
            <a:pPr eaLnBrk="0" hangingPunct="0">
              <a:lnSpc>
                <a:spcPct val="115000"/>
              </a:lnSpc>
              <a:spcBef>
                <a:spcPct val="20000"/>
              </a:spcBef>
            </a:pPr>
            <a:r>
              <a:rPr lang="en-US" altLang="zh-CN" sz="2100" b="1">
                <a:solidFill>
                  <a:srgbClr val="990000"/>
                </a:solidFill>
                <a:latin typeface="微软雅黑" panose="020B0503020204020204" pitchFamily="34" charset="-122"/>
                <a:ea typeface="微软雅黑" panose="020B0503020204020204" pitchFamily="34" charset="-122"/>
              </a:rPr>
              <a:t>Step4</a:t>
            </a:r>
            <a:r>
              <a:rPr lang="zh-CN" altLang="en-US" sz="2100" b="1">
                <a:solidFill>
                  <a:srgbClr val="990000"/>
                </a:solidFill>
                <a:latin typeface="微软雅黑" panose="020B0503020204020204" pitchFamily="34" charset="-122"/>
                <a:ea typeface="微软雅黑" panose="020B0503020204020204" pitchFamily="34" charset="-122"/>
              </a:rPr>
              <a:t>：调用</a:t>
            </a:r>
            <a:r>
              <a:rPr lang="en-US" altLang="zh-CN" sz="2100" b="1">
                <a:solidFill>
                  <a:srgbClr val="FF0000"/>
                </a:solidFill>
                <a:latin typeface="微软雅黑" panose="020B0503020204020204" pitchFamily="34" charset="-122"/>
                <a:ea typeface="微软雅黑" panose="020B0503020204020204" pitchFamily="34" charset="-122"/>
              </a:rPr>
              <a:t>execve()</a:t>
            </a:r>
            <a:r>
              <a:rPr lang="zh-CN" altLang="en-US" sz="2100" b="1">
                <a:solidFill>
                  <a:srgbClr val="FF0000"/>
                </a:solidFill>
                <a:latin typeface="微软雅黑" panose="020B0503020204020204" pitchFamily="34" charset="-122"/>
                <a:ea typeface="微软雅黑" panose="020B0503020204020204" pitchFamily="34" charset="-122"/>
              </a:rPr>
              <a:t>函数</a:t>
            </a:r>
            <a:r>
              <a:rPr lang="en-US" altLang="zh-CN" sz="2100" b="1">
                <a:solidFill>
                  <a:srgbClr val="990000"/>
                </a:solidFill>
                <a:latin typeface="微软雅黑" panose="020B0503020204020204" pitchFamily="34" charset="-122"/>
                <a:ea typeface="微软雅黑" panose="020B0503020204020204" pitchFamily="34" charset="-122"/>
              </a:rPr>
              <a:t>,</a:t>
            </a:r>
            <a:r>
              <a:rPr lang="zh-CN" altLang="en-US" sz="2100" b="1">
                <a:solidFill>
                  <a:srgbClr val="990000"/>
                </a:solidFill>
                <a:latin typeface="微软雅黑" panose="020B0503020204020204" pitchFamily="34" charset="-122"/>
                <a:ea typeface="微软雅黑" panose="020B0503020204020204" pitchFamily="34" charset="-122"/>
              </a:rPr>
              <a:t>在当前进程（新创建的子进程）的上下文中加载并运行</a:t>
            </a:r>
            <a:r>
              <a:rPr lang="en-US" altLang="zh-CN" sz="2100" b="1">
                <a:solidFill>
                  <a:srgbClr val="990000"/>
                </a:solidFill>
                <a:latin typeface="微软雅黑" panose="020B0503020204020204" pitchFamily="34" charset="-122"/>
                <a:ea typeface="微软雅黑" panose="020B0503020204020204" pitchFamily="34" charset="-122"/>
              </a:rPr>
              <a:t>hello</a:t>
            </a:r>
            <a:r>
              <a:rPr lang="zh-CN" altLang="en-US" sz="2100" b="1">
                <a:solidFill>
                  <a:srgbClr val="990000"/>
                </a:solidFill>
                <a:latin typeface="微软雅黑" panose="020B0503020204020204" pitchFamily="34" charset="-122"/>
                <a:ea typeface="微软雅黑" panose="020B0503020204020204" pitchFamily="34" charset="-122"/>
              </a:rPr>
              <a:t>程序</a:t>
            </a:r>
            <a:r>
              <a:rPr lang="zh-CN" altLang="en-US" sz="2100">
                <a:solidFill>
                  <a:srgbClr val="990000"/>
                </a:solidFill>
                <a:latin typeface="微软雅黑" panose="020B0503020204020204" pitchFamily="34" charset="-122"/>
                <a:ea typeface="微软雅黑" panose="020B0503020204020204" pitchFamily="34" charset="-122"/>
              </a:rPr>
              <a:t>。</a:t>
            </a:r>
            <a:r>
              <a:rPr lang="zh-CN" altLang="en-US" sz="2100" b="1">
                <a:solidFill>
                  <a:srgbClr val="990000"/>
                </a:solidFill>
                <a:latin typeface="微软雅黑" panose="020B0503020204020204" pitchFamily="34" charset="-122"/>
                <a:ea typeface="微软雅黑" panose="020B0503020204020204" pitchFamily="34" charset="-122"/>
              </a:rPr>
              <a:t>将</a:t>
            </a:r>
            <a:r>
              <a:rPr lang="en-US" altLang="zh-CN" sz="2100" b="1">
                <a:solidFill>
                  <a:srgbClr val="990000"/>
                </a:solidFill>
                <a:latin typeface="微软雅黑" panose="020B0503020204020204" pitchFamily="34" charset="-122"/>
                <a:ea typeface="微软雅黑" panose="020B0503020204020204" pitchFamily="34" charset="-122"/>
              </a:rPr>
              <a:t>hello</a:t>
            </a:r>
            <a:r>
              <a:rPr lang="zh-CN" altLang="en-US" sz="2100" b="1">
                <a:solidFill>
                  <a:srgbClr val="990000"/>
                </a:solidFill>
                <a:latin typeface="微软雅黑" panose="020B0503020204020204" pitchFamily="34" charset="-122"/>
                <a:ea typeface="微软雅黑" panose="020B0503020204020204" pitchFamily="34" charset="-122"/>
              </a:rPr>
              <a:t>中的</a:t>
            </a:r>
            <a:r>
              <a:rPr lang="en-US" altLang="zh-CN" sz="2100" b="1">
                <a:solidFill>
                  <a:srgbClr val="990000"/>
                </a:solidFill>
                <a:latin typeface="微软雅黑" panose="020B0503020204020204" pitchFamily="34" charset="-122"/>
                <a:ea typeface="微软雅黑" panose="020B0503020204020204" pitchFamily="34" charset="-122"/>
              </a:rPr>
              <a:t>.text</a:t>
            </a:r>
            <a:r>
              <a:rPr lang="zh-CN" altLang="en-US" sz="2100" b="1">
                <a:solidFill>
                  <a:srgbClr val="990000"/>
                </a:solidFill>
                <a:latin typeface="微软雅黑" panose="020B0503020204020204" pitchFamily="34" charset="-122"/>
                <a:ea typeface="微软雅黑" panose="020B0503020204020204" pitchFamily="34" charset="-122"/>
              </a:rPr>
              <a:t>节、</a:t>
            </a:r>
            <a:r>
              <a:rPr lang="en-US" altLang="zh-CN" sz="2100" b="1">
                <a:solidFill>
                  <a:srgbClr val="990000"/>
                </a:solidFill>
                <a:latin typeface="微软雅黑" panose="020B0503020204020204" pitchFamily="34" charset="-122"/>
                <a:ea typeface="微软雅黑" panose="020B0503020204020204" pitchFamily="34" charset="-122"/>
              </a:rPr>
              <a:t>.data</a:t>
            </a:r>
            <a:r>
              <a:rPr lang="zh-CN" altLang="en-US" sz="2100" b="1">
                <a:solidFill>
                  <a:srgbClr val="990000"/>
                </a:solidFill>
                <a:latin typeface="微软雅黑" panose="020B0503020204020204" pitchFamily="34" charset="-122"/>
                <a:ea typeface="微软雅黑" panose="020B0503020204020204" pitchFamily="34" charset="-122"/>
              </a:rPr>
              <a:t>节、</a:t>
            </a:r>
            <a:r>
              <a:rPr lang="en-US" altLang="zh-CN" sz="2100" b="1">
                <a:solidFill>
                  <a:srgbClr val="990000"/>
                </a:solidFill>
                <a:latin typeface="微软雅黑" panose="020B0503020204020204" pitchFamily="34" charset="-122"/>
                <a:ea typeface="微软雅黑" panose="020B0503020204020204" pitchFamily="34" charset="-122"/>
              </a:rPr>
              <a:t>.bss</a:t>
            </a:r>
            <a:r>
              <a:rPr lang="zh-CN" altLang="en-US" sz="2100" b="1">
                <a:solidFill>
                  <a:srgbClr val="990000"/>
                </a:solidFill>
                <a:latin typeface="微软雅黑" panose="020B0503020204020204" pitchFamily="34" charset="-122"/>
                <a:ea typeface="微软雅黑" panose="020B0503020204020204" pitchFamily="34" charset="-122"/>
              </a:rPr>
              <a:t>节等内容</a:t>
            </a:r>
            <a:r>
              <a:rPr lang="zh-CN" altLang="en-US" sz="2100" b="1">
                <a:solidFill>
                  <a:srgbClr val="FF0000"/>
                </a:solidFill>
                <a:latin typeface="微软雅黑" panose="020B0503020204020204" pitchFamily="34" charset="-122"/>
                <a:ea typeface="微软雅黑" panose="020B0503020204020204" pitchFamily="34" charset="-122"/>
              </a:rPr>
              <a:t>加载到</a:t>
            </a:r>
            <a:r>
              <a:rPr lang="zh-CN" altLang="en-US" sz="2100" b="1">
                <a:solidFill>
                  <a:srgbClr val="990000"/>
                </a:solidFill>
                <a:latin typeface="微软雅黑" panose="020B0503020204020204" pitchFamily="34" charset="-122"/>
                <a:ea typeface="微软雅黑" panose="020B0503020204020204" pitchFamily="34" charset="-122"/>
              </a:rPr>
              <a:t>当前进程的虚拟地址空间</a:t>
            </a:r>
            <a:r>
              <a:rPr lang="zh-CN" altLang="en-US" sz="2100" b="1">
                <a:solidFill>
                  <a:srgbClr val="0066CC"/>
                </a:solidFill>
                <a:latin typeface="微软雅黑" panose="020B0503020204020204" pitchFamily="34" charset="-122"/>
                <a:ea typeface="微软雅黑" panose="020B0503020204020204" pitchFamily="34" charset="-122"/>
              </a:rPr>
              <a:t>（仅修改当前进程上下文中关于存储映像的一些数据结构，不从磁盘拷贝代码、数据等内容）</a:t>
            </a:r>
          </a:p>
          <a:p>
            <a:pPr eaLnBrk="0" hangingPunct="0">
              <a:lnSpc>
                <a:spcPct val="115000"/>
              </a:lnSpc>
              <a:spcBef>
                <a:spcPct val="20000"/>
              </a:spcBef>
            </a:pPr>
            <a:r>
              <a:rPr lang="en-US" altLang="zh-CN" sz="2100" b="1">
                <a:solidFill>
                  <a:srgbClr val="008000"/>
                </a:solidFill>
                <a:latin typeface="微软雅黑" panose="020B0503020204020204" pitchFamily="34" charset="-122"/>
                <a:ea typeface="微软雅黑" panose="020B0503020204020204" pitchFamily="34" charset="-122"/>
              </a:rPr>
              <a:t>Step5</a:t>
            </a:r>
            <a:r>
              <a:rPr lang="zh-CN" altLang="en-US" sz="2100" b="1">
                <a:solidFill>
                  <a:srgbClr val="008000"/>
                </a:solidFill>
                <a:latin typeface="微软雅黑" panose="020B0503020204020204" pitchFamily="34" charset="-122"/>
                <a:ea typeface="微软雅黑" panose="020B0503020204020204" pitchFamily="34" charset="-122"/>
              </a:rPr>
              <a:t>：调用</a:t>
            </a:r>
            <a:r>
              <a:rPr lang="en-US" altLang="zh-CN" sz="2100" b="1">
                <a:solidFill>
                  <a:srgbClr val="008000"/>
                </a:solidFill>
                <a:latin typeface="微软雅黑" panose="020B0503020204020204" pitchFamily="34" charset="-122"/>
                <a:ea typeface="微软雅黑" panose="020B0503020204020204" pitchFamily="34" charset="-122"/>
              </a:rPr>
              <a:t>hello</a:t>
            </a:r>
            <a:r>
              <a:rPr lang="zh-CN" altLang="en-US" sz="2100" b="1">
                <a:solidFill>
                  <a:srgbClr val="008000"/>
                </a:solidFill>
                <a:latin typeface="微软雅黑" panose="020B0503020204020204" pitchFamily="34" charset="-122"/>
                <a:ea typeface="微软雅黑" panose="020B0503020204020204" pitchFamily="34" charset="-122"/>
              </a:rPr>
              <a:t>程序的</a:t>
            </a:r>
            <a:r>
              <a:rPr lang="en-US" altLang="zh-CN" sz="2100" b="1">
                <a:solidFill>
                  <a:srgbClr val="FF0000"/>
                </a:solidFill>
                <a:latin typeface="微软雅黑" panose="020B0503020204020204" pitchFamily="34" charset="-122"/>
                <a:ea typeface="微软雅黑" panose="020B0503020204020204" pitchFamily="34" charset="-122"/>
              </a:rPr>
              <a:t>main()</a:t>
            </a:r>
            <a:r>
              <a:rPr lang="zh-CN" altLang="en-US" sz="2100" b="1">
                <a:solidFill>
                  <a:srgbClr val="FF0000"/>
                </a:solidFill>
                <a:latin typeface="微软雅黑" panose="020B0503020204020204" pitchFamily="34" charset="-122"/>
                <a:ea typeface="微软雅黑" panose="020B0503020204020204" pitchFamily="34" charset="-122"/>
              </a:rPr>
              <a:t>函数，</a:t>
            </a:r>
            <a:r>
              <a:rPr lang="en-US" altLang="zh-CN" sz="2100" b="1">
                <a:solidFill>
                  <a:srgbClr val="008000"/>
                </a:solidFill>
                <a:latin typeface="微软雅黑" panose="020B0503020204020204" pitchFamily="34" charset="-122"/>
                <a:ea typeface="微软雅黑" panose="020B0503020204020204" pitchFamily="34" charset="-122"/>
              </a:rPr>
              <a:t>hello</a:t>
            </a:r>
            <a:r>
              <a:rPr lang="zh-CN" altLang="en-US" sz="2100" b="1">
                <a:solidFill>
                  <a:srgbClr val="008000"/>
                </a:solidFill>
                <a:latin typeface="微软雅黑" panose="020B0503020204020204" pitchFamily="34" charset="-122"/>
                <a:ea typeface="微软雅黑" panose="020B0503020204020204" pitchFamily="34" charset="-122"/>
              </a:rPr>
              <a:t>程序开始在一个进程的上下文中运行。 </a:t>
            </a:r>
          </a:p>
        </p:txBody>
      </p:sp>
      <p:sp>
        <p:nvSpPr>
          <p:cNvPr id="801808" name="Rectangle 16">
            <a:extLst>
              <a:ext uri="{FF2B5EF4-FFF2-40B4-BE49-F238E27FC236}">
                <a16:creationId xmlns:a16="http://schemas.microsoft.com/office/drawing/2014/main" id="{3CED295C-546D-4A6C-A781-A2A0C56E0774}"/>
              </a:ext>
            </a:extLst>
          </p:cNvPr>
          <p:cNvSpPr>
            <a:spLocks noChangeArrowheads="1"/>
          </p:cNvSpPr>
          <p:nvPr/>
        </p:nvSpPr>
        <p:spPr bwMode="auto">
          <a:xfrm>
            <a:off x="2003425" y="6276975"/>
            <a:ext cx="604837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900" b="1">
                <a:solidFill>
                  <a:srgbClr val="0066CC"/>
                </a:solidFill>
                <a:latin typeface="Arial Black" panose="020B0A04020102020204" pitchFamily="34" charset="0"/>
              </a:rPr>
              <a:t>int main(int argc, char *argv[], char *envp[]);</a:t>
            </a:r>
            <a:endParaRPr lang="zh-CN" altLang="en-US" sz="1900" b="1">
              <a:solidFill>
                <a:srgbClr val="0066CC"/>
              </a:solidFill>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1795">
                                            <p:txEl>
                                              <p:pRg st="0" end="0"/>
                                            </p:txEl>
                                          </p:spTgt>
                                        </p:tgtEl>
                                        <p:attrNameLst>
                                          <p:attrName>style.visibility</p:attrName>
                                        </p:attrNameLst>
                                      </p:cBhvr>
                                      <p:to>
                                        <p:strVal val="visible"/>
                                      </p:to>
                                    </p:set>
                                    <p:animEffect transition="in" filter="blinds(horizontal)">
                                      <p:cBhvr>
                                        <p:cTn id="7" dur="500"/>
                                        <p:tgtEl>
                                          <p:spTgt spid="801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1796">
                                            <p:txEl>
                                              <p:pRg st="0" end="0"/>
                                            </p:txEl>
                                          </p:spTgt>
                                        </p:tgtEl>
                                        <p:attrNameLst>
                                          <p:attrName>style.visibility</p:attrName>
                                        </p:attrNameLst>
                                      </p:cBhvr>
                                      <p:to>
                                        <p:strVal val="visible"/>
                                      </p:to>
                                    </p:set>
                                    <p:animEffect transition="in" filter="blinds(horizontal)">
                                      <p:cBhvr>
                                        <p:cTn id="12" dur="500"/>
                                        <p:tgtEl>
                                          <p:spTgt spid="80179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1796">
                                            <p:txEl>
                                              <p:pRg st="1" end="1"/>
                                            </p:txEl>
                                          </p:spTgt>
                                        </p:tgtEl>
                                        <p:attrNameLst>
                                          <p:attrName>style.visibility</p:attrName>
                                        </p:attrNameLst>
                                      </p:cBhvr>
                                      <p:to>
                                        <p:strVal val="visible"/>
                                      </p:to>
                                    </p:set>
                                    <p:animEffect transition="in" filter="blinds(horizontal)">
                                      <p:cBhvr>
                                        <p:cTn id="17" dur="500"/>
                                        <p:tgtEl>
                                          <p:spTgt spid="80179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01797"/>
                                        </p:tgtEl>
                                        <p:attrNameLst>
                                          <p:attrName>style.visibility</p:attrName>
                                        </p:attrNameLst>
                                      </p:cBhvr>
                                      <p:to>
                                        <p:strVal val="visible"/>
                                      </p:to>
                                    </p:set>
                                    <p:animEffect transition="in" filter="blinds(horizontal)">
                                      <p:cBhvr>
                                        <p:cTn id="22" dur="500"/>
                                        <p:tgtEl>
                                          <p:spTgt spid="8017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01807">
                                            <p:txEl>
                                              <p:pRg st="0" end="0"/>
                                            </p:txEl>
                                          </p:spTgt>
                                        </p:tgtEl>
                                        <p:attrNameLst>
                                          <p:attrName>style.visibility</p:attrName>
                                        </p:attrNameLst>
                                      </p:cBhvr>
                                      <p:to>
                                        <p:strVal val="visible"/>
                                      </p:to>
                                    </p:set>
                                    <p:animEffect transition="in" filter="blinds(horizontal)">
                                      <p:cBhvr>
                                        <p:cTn id="27" dur="500"/>
                                        <p:tgtEl>
                                          <p:spTgt spid="80180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01807">
                                            <p:txEl>
                                              <p:pRg st="1" end="1"/>
                                            </p:txEl>
                                          </p:spTgt>
                                        </p:tgtEl>
                                        <p:attrNameLst>
                                          <p:attrName>style.visibility</p:attrName>
                                        </p:attrNameLst>
                                      </p:cBhvr>
                                      <p:to>
                                        <p:strVal val="visible"/>
                                      </p:to>
                                    </p:set>
                                    <p:animEffect transition="in" filter="blinds(horizontal)">
                                      <p:cBhvr>
                                        <p:cTn id="32" dur="500"/>
                                        <p:tgtEl>
                                          <p:spTgt spid="801807">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01807">
                                            <p:txEl>
                                              <p:pRg st="2" end="2"/>
                                            </p:txEl>
                                          </p:spTgt>
                                        </p:tgtEl>
                                        <p:attrNameLst>
                                          <p:attrName>style.visibility</p:attrName>
                                        </p:attrNameLst>
                                      </p:cBhvr>
                                      <p:to>
                                        <p:strVal val="visible"/>
                                      </p:to>
                                    </p:set>
                                    <p:animEffect transition="in" filter="blinds(horizontal)">
                                      <p:cBhvr>
                                        <p:cTn id="37" dur="500"/>
                                        <p:tgtEl>
                                          <p:spTgt spid="801807">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1808"/>
                                        </p:tgtEl>
                                        <p:attrNameLst>
                                          <p:attrName>style.visibility</p:attrName>
                                        </p:attrNameLst>
                                      </p:cBhvr>
                                      <p:to>
                                        <p:strVal val="visible"/>
                                      </p:to>
                                    </p:set>
                                    <p:animEffect transition="in" filter="blinds(horizontal)">
                                      <p:cBhvr>
                                        <p:cTn id="42" dur="500"/>
                                        <p:tgtEl>
                                          <p:spTgt spid="80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80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419300EB-C3C1-4514-B420-2C0CB5207B84}"/>
              </a:ext>
            </a:extLst>
          </p:cNvPr>
          <p:cNvSpPr>
            <a:spLocks noGrp="1" noChangeArrowheads="1"/>
          </p:cNvSpPr>
          <p:nvPr>
            <p:ph type="title" idx="4294967295"/>
          </p:nvPr>
        </p:nvSpPr>
        <p:spPr/>
        <p:txBody>
          <a:bodyPr/>
          <a:lstStyle/>
          <a:p>
            <a:r>
              <a:rPr lang="zh-CN" altLang="en-US"/>
              <a:t>异常控制流</a:t>
            </a:r>
          </a:p>
        </p:txBody>
      </p:sp>
      <p:sp>
        <p:nvSpPr>
          <p:cNvPr id="136195" name="Rectangle 3">
            <a:extLst>
              <a:ext uri="{FF2B5EF4-FFF2-40B4-BE49-F238E27FC236}">
                <a16:creationId xmlns:a16="http://schemas.microsoft.com/office/drawing/2014/main" id="{51AD4CDA-214D-4F8C-9ADF-838B1C047680}"/>
              </a:ext>
            </a:extLst>
          </p:cNvPr>
          <p:cNvSpPr>
            <a:spLocks noGrp="1" noChangeArrowheads="1"/>
          </p:cNvSpPr>
          <p:nvPr>
            <p:ph type="body" idx="4294967295"/>
          </p:nvPr>
        </p:nvSpPr>
        <p:spPr>
          <a:xfrm>
            <a:off x="250825" y="863600"/>
            <a:ext cx="8537575" cy="5670550"/>
          </a:xfrm>
        </p:spPr>
        <p:txBody>
          <a:bodyPr/>
          <a:lstStyle/>
          <a:p>
            <a:pPr marL="457200" indent="-457200">
              <a:spcBef>
                <a:spcPct val="25000"/>
              </a:spcBef>
            </a:pPr>
            <a:r>
              <a:rPr lang="zh-CN" altLang="en-US" sz="2800">
                <a:latin typeface="黑体" panose="02010609060101010101" pitchFamily="49" charset="-122"/>
                <a:ea typeface="黑体" panose="02010609060101010101" pitchFamily="49" charset="-122"/>
              </a:rPr>
              <a:t>主要教学目标</a:t>
            </a:r>
          </a:p>
          <a:p>
            <a:pPr marL="838200" lvl="1" indent="-381000">
              <a:spcBef>
                <a:spcPct val="25000"/>
              </a:spcBef>
            </a:pPr>
            <a:r>
              <a:rPr lang="zh-CN" altLang="en-US" sz="2400">
                <a:latin typeface="黑体" panose="02010609060101010101" pitchFamily="49" charset="-122"/>
                <a:ea typeface="黑体" panose="02010609060101010101" pitchFamily="49" charset="-122"/>
              </a:rPr>
              <a:t>使学生了解程序执行过程中正常的控制流和异常控制流的区别</a:t>
            </a:r>
          </a:p>
          <a:p>
            <a:pPr marL="838200" lvl="1" indent="-381000">
              <a:spcBef>
                <a:spcPct val="25000"/>
              </a:spcBef>
            </a:pPr>
            <a:r>
              <a:rPr lang="zh-CN" altLang="en-US" sz="2400">
                <a:latin typeface="黑体" panose="02010609060101010101" pitchFamily="49" charset="-122"/>
                <a:ea typeface="黑体" panose="02010609060101010101" pitchFamily="49" charset="-122"/>
              </a:rPr>
              <a:t>了解在较低层次上如何实现异常控制流</a:t>
            </a:r>
          </a:p>
          <a:p>
            <a:pPr marL="838200" lvl="1" indent="-381000">
              <a:spcBef>
                <a:spcPct val="25000"/>
              </a:spcBef>
            </a:pPr>
            <a:r>
              <a:rPr lang="zh-CN" altLang="en-US" sz="2400">
                <a:latin typeface="黑体" panose="02010609060101010101" pitchFamily="49" charset="-122"/>
                <a:ea typeface="黑体" panose="02010609060101010101" pitchFamily="49" charset="-122"/>
              </a:rPr>
              <a:t>初步理解硬件如何和操作系统协调工作，从而为将来理解和掌握操作系统核心内容打下良好基础。</a:t>
            </a:r>
          </a:p>
          <a:p>
            <a:pPr marL="457200" indent="-457200">
              <a:spcBef>
                <a:spcPct val="25000"/>
              </a:spcBef>
            </a:pPr>
            <a:r>
              <a:rPr lang="zh-CN" altLang="en-US" sz="2800">
                <a:latin typeface="黑体" panose="02010609060101010101" pitchFamily="49" charset="-122"/>
                <a:ea typeface="黑体" panose="02010609060101010101" pitchFamily="49" charset="-122"/>
              </a:rPr>
              <a:t>主要教学内容</a:t>
            </a:r>
          </a:p>
          <a:p>
            <a:pPr marL="838200" lvl="1" indent="-381000">
              <a:spcBef>
                <a:spcPct val="25000"/>
              </a:spcBef>
            </a:pPr>
            <a:r>
              <a:rPr lang="en-US" altLang="zh-CN" sz="2400">
                <a:ea typeface="黑体" panose="02010609060101010101" pitchFamily="49" charset="-122"/>
              </a:rPr>
              <a:t>CPU</a:t>
            </a:r>
            <a:r>
              <a:rPr lang="zh-CN" altLang="en-US" sz="2400">
                <a:ea typeface="黑体" panose="02010609060101010101" pitchFamily="49" charset="-122"/>
              </a:rPr>
              <a:t>控制流、异常控制流</a:t>
            </a:r>
          </a:p>
          <a:p>
            <a:pPr marL="838200" lvl="1" indent="-381000">
              <a:spcBef>
                <a:spcPct val="25000"/>
              </a:spcBef>
            </a:pPr>
            <a:r>
              <a:rPr lang="zh-CN" altLang="en-US" sz="2400">
                <a:ea typeface="黑体" panose="02010609060101010101" pitchFamily="49" charset="-122"/>
              </a:rPr>
              <a:t>进程和进程上下文切换</a:t>
            </a:r>
          </a:p>
          <a:p>
            <a:pPr marL="838200" lvl="1" indent="-381000">
              <a:spcBef>
                <a:spcPct val="25000"/>
              </a:spcBef>
            </a:pPr>
            <a:r>
              <a:rPr lang="zh-CN" altLang="en-US" sz="2400">
                <a:ea typeface="黑体" panose="02010609060101010101" pitchFamily="49" charset="-122"/>
              </a:rPr>
              <a:t>异常和中断的基本概念</a:t>
            </a:r>
          </a:p>
          <a:p>
            <a:pPr marL="838200" lvl="1" indent="-381000">
              <a:spcBef>
                <a:spcPct val="25000"/>
              </a:spcBef>
            </a:pPr>
            <a:r>
              <a:rPr lang="zh-CN" altLang="en-US" sz="2400">
                <a:ea typeface="黑体" panose="02010609060101010101" pitchFamily="49" charset="-122"/>
              </a:rPr>
              <a:t>异常和中断的响应和处理</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a:extLst>
              <a:ext uri="{FF2B5EF4-FFF2-40B4-BE49-F238E27FC236}">
                <a16:creationId xmlns:a16="http://schemas.microsoft.com/office/drawing/2014/main" id="{58EF0409-E748-4B98-ABE2-A3E324676540}"/>
              </a:ext>
            </a:extLst>
          </p:cNvPr>
          <p:cNvSpPr>
            <a:spLocks noGrp="1" noChangeArrowheads="1"/>
          </p:cNvSpPr>
          <p:nvPr>
            <p:ph type="title"/>
          </p:nvPr>
        </p:nvSpPr>
        <p:spPr/>
        <p:txBody>
          <a:bodyPr/>
          <a:lstStyle/>
          <a:p>
            <a:r>
              <a:rPr lang="zh-CN" altLang="en-GB"/>
              <a:t>可执行文件的加载</a:t>
            </a:r>
            <a:endParaRPr lang="zh-CN" altLang="en-US"/>
          </a:p>
        </p:txBody>
      </p:sp>
      <p:sp>
        <p:nvSpPr>
          <p:cNvPr id="803843" name="Rectangle 3">
            <a:extLst>
              <a:ext uri="{FF2B5EF4-FFF2-40B4-BE49-F238E27FC236}">
                <a16:creationId xmlns:a16="http://schemas.microsoft.com/office/drawing/2014/main" id="{76B33AD2-1816-45C3-B936-62ED7C9B390E}"/>
              </a:ext>
            </a:extLst>
          </p:cNvPr>
          <p:cNvSpPr>
            <a:spLocks noGrp="1" noChangeArrowheads="1"/>
          </p:cNvSpPr>
          <p:nvPr>
            <p:ph type="body" idx="1"/>
          </p:nvPr>
        </p:nvSpPr>
        <p:spPr>
          <a:xfrm>
            <a:off x="334963" y="795338"/>
            <a:ext cx="4919662" cy="5029200"/>
          </a:xfrm>
        </p:spPr>
        <p:txBody>
          <a:bodyPr/>
          <a:lstStyle/>
          <a:p>
            <a:pPr>
              <a:spcBef>
                <a:spcPct val="40000"/>
              </a:spcBef>
            </a:pPr>
            <a:r>
              <a:rPr lang="zh-CN" altLang="en-US" sz="2200">
                <a:latin typeface="微软雅黑" panose="020B0503020204020204" pitchFamily="34" charset="-122"/>
                <a:ea typeface="微软雅黑" panose="020B0503020204020204" pitchFamily="34" charset="-122"/>
              </a:rPr>
              <a:t>通过调用</a:t>
            </a:r>
            <a:r>
              <a:rPr lang="en-US" altLang="zh-CN" sz="2200">
                <a:latin typeface="微软雅黑" panose="020B0503020204020204" pitchFamily="34" charset="-122"/>
                <a:ea typeface="微软雅黑" panose="020B0503020204020204" pitchFamily="34" charset="-122"/>
              </a:rPr>
              <a:t>execve</a:t>
            </a:r>
            <a:r>
              <a:rPr lang="zh-CN" altLang="en-US" sz="2200">
                <a:latin typeface="微软雅黑" panose="020B0503020204020204" pitchFamily="34" charset="-122"/>
                <a:ea typeface="微软雅黑" panose="020B0503020204020204" pitchFamily="34" charset="-122"/>
              </a:rPr>
              <a:t>系统调用函数来调用加载器</a:t>
            </a:r>
          </a:p>
          <a:p>
            <a:pPr>
              <a:spcBef>
                <a:spcPct val="40000"/>
              </a:spcBef>
            </a:pPr>
            <a:r>
              <a:rPr lang="zh-CN" altLang="en-US" sz="2200">
                <a:latin typeface="微软雅黑" panose="020B0503020204020204" pitchFamily="34" charset="-122"/>
                <a:ea typeface="微软雅黑" panose="020B0503020204020204" pitchFamily="34" charset="-122"/>
              </a:rPr>
              <a:t>加载器（</a:t>
            </a:r>
            <a:r>
              <a:rPr lang="en-US" altLang="zh-CN" sz="2200">
                <a:latin typeface="微软雅黑" panose="020B0503020204020204" pitchFamily="34" charset="-122"/>
                <a:ea typeface="微软雅黑" panose="020B0503020204020204" pitchFamily="34" charset="-122"/>
              </a:rPr>
              <a:t>loader</a:t>
            </a:r>
            <a:r>
              <a:rPr lang="zh-CN" altLang="en-US" sz="2200">
                <a:latin typeface="微软雅黑" panose="020B0503020204020204" pitchFamily="34" charset="-122"/>
                <a:ea typeface="微软雅黑" panose="020B0503020204020204" pitchFamily="34" charset="-122"/>
              </a:rPr>
              <a:t>）根据可执行文件的</a:t>
            </a:r>
            <a:r>
              <a:rPr lang="zh-CN" altLang="en-US" sz="2200">
                <a:solidFill>
                  <a:srgbClr val="3333CC"/>
                </a:solidFill>
                <a:latin typeface="微软雅黑" panose="020B0503020204020204" pitchFamily="34" charset="-122"/>
                <a:ea typeface="微软雅黑" panose="020B0503020204020204" pitchFamily="34" charset="-122"/>
              </a:rPr>
              <a:t>程序（段）头表中的信息</a:t>
            </a:r>
            <a:r>
              <a:rPr lang="zh-CN" altLang="en-US" sz="2200">
                <a:latin typeface="微软雅黑" panose="020B0503020204020204" pitchFamily="34" charset="-122"/>
                <a:ea typeface="微软雅黑" panose="020B0503020204020204" pitchFamily="34" charset="-122"/>
              </a:rPr>
              <a:t>，将可执行文件的代码和数据从磁盘</a:t>
            </a:r>
            <a:r>
              <a:rPr lang="zh-CN" altLang="en-US" sz="2200">
                <a:solidFill>
                  <a:srgbClr val="CC3300"/>
                </a:solidFill>
                <a:latin typeface="微软雅黑" panose="020B0503020204020204" pitchFamily="34" charset="-122"/>
                <a:ea typeface="微软雅黑" panose="020B0503020204020204" pitchFamily="34" charset="-122"/>
              </a:rPr>
              <a:t>“拷贝”</a:t>
            </a:r>
            <a:r>
              <a:rPr lang="zh-CN" altLang="en-US" sz="2200">
                <a:latin typeface="微软雅黑" panose="020B0503020204020204" pitchFamily="34" charset="-122"/>
                <a:ea typeface="微软雅黑" panose="020B0503020204020204" pitchFamily="34" charset="-122"/>
              </a:rPr>
              <a:t>到存储器中</a:t>
            </a:r>
            <a:r>
              <a:rPr lang="zh-CN" altLang="en-US" sz="2200">
                <a:solidFill>
                  <a:srgbClr val="FF0000"/>
                </a:solidFill>
                <a:latin typeface="微软雅黑" panose="020B0503020204020204" pitchFamily="34" charset="-122"/>
                <a:ea typeface="微软雅黑" panose="020B0503020204020204" pitchFamily="34" charset="-122"/>
              </a:rPr>
              <a:t>（实际上不会真正拷贝，仅建立一种映像，这涉及到许多复杂的过程和一些重要概念，将在后续课上学习）</a:t>
            </a:r>
            <a:endParaRPr lang="zh-CN" altLang="en-US" sz="2200">
              <a:latin typeface="微软雅黑" panose="020B0503020204020204" pitchFamily="34" charset="-122"/>
              <a:ea typeface="微软雅黑" panose="020B0503020204020204" pitchFamily="34" charset="-122"/>
            </a:endParaRPr>
          </a:p>
          <a:p>
            <a:pPr>
              <a:spcBef>
                <a:spcPct val="40000"/>
              </a:spcBef>
            </a:pPr>
            <a:r>
              <a:rPr lang="zh-CN" altLang="en-US" sz="2200">
                <a:latin typeface="微软雅黑" panose="020B0503020204020204" pitchFamily="34" charset="-122"/>
                <a:ea typeface="微软雅黑" panose="020B0503020204020204" pitchFamily="34" charset="-122"/>
              </a:rPr>
              <a:t>加载后，将</a:t>
            </a:r>
            <a:r>
              <a:rPr lang="en-US" altLang="zh-CN" sz="2200">
                <a:latin typeface="微软雅黑" panose="020B0503020204020204" pitchFamily="34" charset="-122"/>
                <a:ea typeface="微软雅黑" panose="020B0503020204020204" pitchFamily="34" charset="-122"/>
              </a:rPr>
              <a:t>PC</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EIP</a:t>
            </a:r>
            <a:r>
              <a:rPr lang="zh-CN" altLang="en-US" sz="2200">
                <a:latin typeface="微软雅黑" panose="020B0503020204020204" pitchFamily="34" charset="-122"/>
                <a:ea typeface="微软雅黑" panose="020B0503020204020204" pitchFamily="34" charset="-122"/>
              </a:rPr>
              <a:t>）设定指向</a:t>
            </a:r>
            <a:r>
              <a:rPr lang="en-US" altLang="zh-CN" sz="2000">
                <a:solidFill>
                  <a:srgbClr val="FF0000"/>
                </a:solidFill>
                <a:latin typeface="微软雅黑" panose="020B0503020204020204" pitchFamily="34" charset="-122"/>
                <a:ea typeface="微软雅黑" panose="020B0503020204020204" pitchFamily="34" charset="-122"/>
                <a:hlinkClick r:id="" action="ppaction://hlinkshowjump?jump=nextslide"/>
              </a:rPr>
              <a:t>Entry point</a:t>
            </a:r>
            <a:r>
              <a:rPr lang="en-US" altLang="zh-CN" sz="2000">
                <a:latin typeface="微软雅黑" panose="020B0503020204020204" pitchFamily="34" charset="-122"/>
                <a:ea typeface="微软雅黑" panose="020B0503020204020204" pitchFamily="34" charset="-122"/>
                <a:hlinkClick r:id="" action="ppaction://hlinkshowjump?jump=nextslide"/>
              </a:rPr>
              <a:t> </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即符号</a:t>
            </a:r>
            <a:r>
              <a:rPr lang="en-US" altLang="zh-CN" sz="2000">
                <a:latin typeface="微软雅黑" panose="020B0503020204020204" pitchFamily="34" charset="-122"/>
                <a:ea typeface="微软雅黑" panose="020B0503020204020204" pitchFamily="34" charset="-122"/>
              </a:rPr>
              <a:t>_start</a:t>
            </a:r>
            <a:r>
              <a:rPr lang="zh-CN" altLang="en-US" sz="2000">
                <a:latin typeface="微软雅黑" panose="020B0503020204020204" pitchFamily="34" charset="-122"/>
                <a:ea typeface="微软雅黑" panose="020B0503020204020204" pitchFamily="34" charset="-122"/>
              </a:rPr>
              <a:t>处</a:t>
            </a: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，最终执行</a:t>
            </a:r>
            <a:r>
              <a:rPr lang="en-US" altLang="zh-CN" sz="2200">
                <a:latin typeface="微软雅黑" panose="020B0503020204020204" pitchFamily="34" charset="-122"/>
                <a:ea typeface="微软雅黑" panose="020B0503020204020204" pitchFamily="34" charset="-122"/>
              </a:rPr>
              <a:t>main</a:t>
            </a:r>
            <a:r>
              <a:rPr lang="zh-CN" altLang="en-US" sz="2200">
                <a:latin typeface="微软雅黑" panose="020B0503020204020204" pitchFamily="34" charset="-122"/>
                <a:ea typeface="微软雅黑" panose="020B0503020204020204" pitchFamily="34" charset="-122"/>
              </a:rPr>
              <a:t>函数，以启动程序执行。</a:t>
            </a:r>
          </a:p>
        </p:txBody>
      </p:sp>
      <p:sp>
        <p:nvSpPr>
          <p:cNvPr id="803844" name="Text Box 4">
            <a:extLst>
              <a:ext uri="{FF2B5EF4-FFF2-40B4-BE49-F238E27FC236}">
                <a16:creationId xmlns:a16="http://schemas.microsoft.com/office/drawing/2014/main" id="{B86CF0D1-D537-4B2E-8F45-EFC80C20439A}"/>
              </a:ext>
            </a:extLst>
          </p:cNvPr>
          <p:cNvSpPr txBox="1">
            <a:spLocks noChangeArrowheads="1"/>
          </p:cNvSpPr>
          <p:nvPr/>
        </p:nvSpPr>
        <p:spPr bwMode="auto">
          <a:xfrm>
            <a:off x="6619875" y="703263"/>
            <a:ext cx="1754188"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10000"/>
              </a:spcBef>
            </a:pPr>
            <a:r>
              <a:rPr lang="zh-CN" altLang="en-US" sz="2300" b="1">
                <a:latin typeface="微软雅黑" panose="020B0503020204020204" pitchFamily="34" charset="-122"/>
                <a:ea typeface="微软雅黑" panose="020B0503020204020204" pitchFamily="34" charset="-122"/>
              </a:rPr>
              <a:t>程序被启动</a:t>
            </a:r>
          </a:p>
          <a:p>
            <a:pPr algn="ctr">
              <a:spcBef>
                <a:spcPct val="10000"/>
              </a:spcBef>
            </a:pPr>
            <a:r>
              <a:rPr lang="zh-CN" altLang="en-US" sz="2300" b="1">
                <a:solidFill>
                  <a:srgbClr val="0A6A0A"/>
                </a:solidFill>
                <a:latin typeface="微软雅黑" panose="020B0503020204020204" pitchFamily="34" charset="-122"/>
                <a:ea typeface="微软雅黑" panose="020B0503020204020204" pitchFamily="34" charset="-122"/>
              </a:rPr>
              <a:t>如 </a:t>
            </a:r>
            <a:r>
              <a:rPr lang="en-US" altLang="zh-CN" sz="2300" b="1">
                <a:solidFill>
                  <a:srgbClr val="0A6A0A"/>
                </a:solidFill>
                <a:latin typeface="微软雅黑" panose="020B0503020204020204" pitchFamily="34" charset="-122"/>
                <a:ea typeface="微软雅黑" panose="020B0503020204020204" pitchFamily="34" charset="-122"/>
              </a:rPr>
              <a:t>$ ./P</a:t>
            </a:r>
            <a:endParaRPr lang="zh-CN" altLang="en-US" sz="2300" b="1">
              <a:solidFill>
                <a:srgbClr val="0A6A0A"/>
              </a:solidFill>
              <a:latin typeface="微软雅黑" panose="020B0503020204020204" pitchFamily="34" charset="-122"/>
              <a:ea typeface="微软雅黑" panose="020B0503020204020204" pitchFamily="34" charset="-122"/>
            </a:endParaRPr>
          </a:p>
        </p:txBody>
      </p:sp>
      <p:sp>
        <p:nvSpPr>
          <p:cNvPr id="803845" name="Line 5">
            <a:extLst>
              <a:ext uri="{FF2B5EF4-FFF2-40B4-BE49-F238E27FC236}">
                <a16:creationId xmlns:a16="http://schemas.microsoft.com/office/drawing/2014/main" id="{6D384130-7AC8-4D8A-BE57-0705961946E4}"/>
              </a:ext>
            </a:extLst>
          </p:cNvPr>
          <p:cNvSpPr>
            <a:spLocks noChangeShapeType="1"/>
          </p:cNvSpPr>
          <p:nvPr/>
        </p:nvSpPr>
        <p:spPr bwMode="auto">
          <a:xfrm>
            <a:off x="7432675" y="1501775"/>
            <a:ext cx="0" cy="5508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46" name="Text Box 6">
            <a:extLst>
              <a:ext uri="{FF2B5EF4-FFF2-40B4-BE49-F238E27FC236}">
                <a16:creationId xmlns:a16="http://schemas.microsoft.com/office/drawing/2014/main" id="{4A1A7D94-8DB5-4025-BA68-F40600A2CCA6}"/>
              </a:ext>
            </a:extLst>
          </p:cNvPr>
          <p:cNvSpPr txBox="1">
            <a:spLocks noChangeArrowheads="1"/>
          </p:cNvSpPr>
          <p:nvPr/>
        </p:nvSpPr>
        <p:spPr bwMode="auto">
          <a:xfrm>
            <a:off x="6486525" y="2124075"/>
            <a:ext cx="2017713" cy="452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300" b="1">
                <a:latin typeface="微软雅黑" panose="020B0503020204020204" pitchFamily="34" charset="-122"/>
                <a:ea typeface="微软雅黑" panose="020B0503020204020204" pitchFamily="34" charset="-122"/>
              </a:rPr>
              <a:t>调用</a:t>
            </a:r>
            <a:r>
              <a:rPr lang="en-US" altLang="zh-CN" sz="2300" b="1">
                <a:latin typeface="微软雅黑" panose="020B0503020204020204" pitchFamily="34" charset="-122"/>
                <a:ea typeface="微软雅黑" panose="020B0503020204020204" pitchFamily="34" charset="-122"/>
              </a:rPr>
              <a:t>fork()</a:t>
            </a:r>
            <a:endParaRPr lang="zh-CN" altLang="en-US" sz="2300" b="1">
              <a:latin typeface="微软雅黑" panose="020B0503020204020204" pitchFamily="34" charset="-122"/>
              <a:ea typeface="微软雅黑" panose="020B0503020204020204" pitchFamily="34" charset="-122"/>
            </a:endParaRPr>
          </a:p>
        </p:txBody>
      </p:sp>
      <p:sp>
        <p:nvSpPr>
          <p:cNvPr id="803847" name="Line 7">
            <a:extLst>
              <a:ext uri="{FF2B5EF4-FFF2-40B4-BE49-F238E27FC236}">
                <a16:creationId xmlns:a16="http://schemas.microsoft.com/office/drawing/2014/main" id="{9F7A3870-15D1-42D2-ABA7-A304DD063347}"/>
              </a:ext>
            </a:extLst>
          </p:cNvPr>
          <p:cNvSpPr>
            <a:spLocks noChangeShapeType="1"/>
          </p:cNvSpPr>
          <p:nvPr/>
        </p:nvSpPr>
        <p:spPr bwMode="auto">
          <a:xfrm>
            <a:off x="7419975" y="2624138"/>
            <a:ext cx="0" cy="55086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48" name="Text Box 8">
            <a:extLst>
              <a:ext uri="{FF2B5EF4-FFF2-40B4-BE49-F238E27FC236}">
                <a16:creationId xmlns:a16="http://schemas.microsoft.com/office/drawing/2014/main" id="{B0A6F25C-1D31-4195-92B6-D7AC2382D5BC}"/>
              </a:ext>
            </a:extLst>
          </p:cNvPr>
          <p:cNvSpPr txBox="1">
            <a:spLocks noChangeArrowheads="1"/>
          </p:cNvSpPr>
          <p:nvPr/>
        </p:nvSpPr>
        <p:spPr bwMode="auto">
          <a:xfrm>
            <a:off x="5910263" y="3171825"/>
            <a:ext cx="3048000" cy="803275"/>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300" b="1">
                <a:latin typeface="微软雅黑" panose="020B0503020204020204" pitchFamily="34" charset="-122"/>
                <a:ea typeface="微软雅黑" panose="020B0503020204020204" pitchFamily="34" charset="-122"/>
              </a:rPr>
              <a:t>以构造的</a:t>
            </a:r>
            <a:r>
              <a:rPr lang="en-US" altLang="zh-CN" sz="2300" b="1">
                <a:latin typeface="微软雅黑" panose="020B0503020204020204" pitchFamily="34" charset="-122"/>
                <a:ea typeface="微软雅黑" panose="020B0503020204020204" pitchFamily="34" charset="-122"/>
              </a:rPr>
              <a:t>argv</a:t>
            </a:r>
            <a:r>
              <a:rPr lang="zh-CN" altLang="en-US" sz="2300" b="1">
                <a:latin typeface="微软雅黑" panose="020B0503020204020204" pitchFamily="34" charset="-122"/>
                <a:ea typeface="微软雅黑" panose="020B0503020204020204" pitchFamily="34" charset="-122"/>
              </a:rPr>
              <a:t>和</a:t>
            </a:r>
            <a:r>
              <a:rPr lang="en-US" altLang="zh-CN" sz="2300" b="1">
                <a:latin typeface="微软雅黑" panose="020B0503020204020204" pitchFamily="34" charset="-122"/>
                <a:ea typeface="微软雅黑" panose="020B0503020204020204" pitchFamily="34" charset="-122"/>
              </a:rPr>
              <a:t>envp</a:t>
            </a:r>
            <a:r>
              <a:rPr lang="zh-CN" altLang="en-US" sz="2300" b="1">
                <a:latin typeface="微软雅黑" panose="020B0503020204020204" pitchFamily="34" charset="-122"/>
                <a:ea typeface="微软雅黑" panose="020B0503020204020204" pitchFamily="34" charset="-122"/>
              </a:rPr>
              <a:t>为参数调用</a:t>
            </a:r>
            <a:r>
              <a:rPr lang="en-US" altLang="zh-CN" sz="2300" b="1">
                <a:latin typeface="微软雅黑" panose="020B0503020204020204" pitchFamily="34" charset="-122"/>
                <a:ea typeface="微软雅黑" panose="020B0503020204020204" pitchFamily="34" charset="-122"/>
              </a:rPr>
              <a:t>execve()</a:t>
            </a:r>
            <a:endParaRPr lang="zh-CN" altLang="en-US" sz="2300" b="1">
              <a:latin typeface="微软雅黑" panose="020B0503020204020204" pitchFamily="34" charset="-122"/>
              <a:ea typeface="微软雅黑" panose="020B0503020204020204" pitchFamily="34" charset="-122"/>
            </a:endParaRPr>
          </a:p>
        </p:txBody>
      </p:sp>
      <p:sp>
        <p:nvSpPr>
          <p:cNvPr id="803849" name="Line 9">
            <a:extLst>
              <a:ext uri="{FF2B5EF4-FFF2-40B4-BE49-F238E27FC236}">
                <a16:creationId xmlns:a16="http://schemas.microsoft.com/office/drawing/2014/main" id="{847DFEFF-B398-48D4-AA27-EBE088CD67D7}"/>
              </a:ext>
            </a:extLst>
          </p:cNvPr>
          <p:cNvSpPr>
            <a:spLocks noChangeShapeType="1"/>
          </p:cNvSpPr>
          <p:nvPr/>
        </p:nvSpPr>
        <p:spPr bwMode="auto">
          <a:xfrm>
            <a:off x="7397750" y="3994150"/>
            <a:ext cx="0" cy="550863"/>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50" name="Text Box 10">
            <a:extLst>
              <a:ext uri="{FF2B5EF4-FFF2-40B4-BE49-F238E27FC236}">
                <a16:creationId xmlns:a16="http://schemas.microsoft.com/office/drawing/2014/main" id="{4E8C7549-604A-4064-8DC2-F057B05FCA0C}"/>
              </a:ext>
            </a:extLst>
          </p:cNvPr>
          <p:cNvSpPr txBox="1">
            <a:spLocks noChangeArrowheads="1"/>
          </p:cNvSpPr>
          <p:nvPr/>
        </p:nvSpPr>
        <p:spPr bwMode="auto">
          <a:xfrm>
            <a:off x="5838825" y="4568825"/>
            <a:ext cx="3135313" cy="1154113"/>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300" b="1">
                <a:latin typeface="微软雅黑" panose="020B0503020204020204" pitchFamily="34" charset="-122"/>
                <a:ea typeface="微软雅黑" panose="020B0503020204020204" pitchFamily="34" charset="-122"/>
              </a:rPr>
              <a:t>execve()</a:t>
            </a:r>
            <a:r>
              <a:rPr lang="zh-CN" altLang="en-US" sz="2300" b="1">
                <a:latin typeface="微软雅黑" panose="020B0503020204020204" pitchFamily="34" charset="-122"/>
                <a:ea typeface="微软雅黑" panose="020B0503020204020204" pitchFamily="34" charset="-122"/>
              </a:rPr>
              <a:t>调用加载器进行可执行文件加载，并最终转去执行</a:t>
            </a:r>
            <a:r>
              <a:rPr lang="en-US" altLang="zh-CN" sz="2300" b="1">
                <a:latin typeface="微软雅黑" panose="020B0503020204020204" pitchFamily="34" charset="-122"/>
                <a:ea typeface="微软雅黑" panose="020B0503020204020204" pitchFamily="34" charset="-122"/>
              </a:rPr>
              <a:t>main</a:t>
            </a:r>
            <a:endParaRPr lang="zh-CN" altLang="en-US" sz="2300" b="1">
              <a:latin typeface="微软雅黑" panose="020B0503020204020204" pitchFamily="34" charset="-122"/>
              <a:ea typeface="微软雅黑" panose="020B0503020204020204" pitchFamily="34" charset="-122"/>
            </a:endParaRPr>
          </a:p>
        </p:txBody>
      </p:sp>
      <p:sp>
        <p:nvSpPr>
          <p:cNvPr id="803851" name="Text Box 11">
            <a:extLst>
              <a:ext uri="{FF2B5EF4-FFF2-40B4-BE49-F238E27FC236}">
                <a16:creationId xmlns:a16="http://schemas.microsoft.com/office/drawing/2014/main" id="{E3B5C1A4-8E0B-4726-9042-539747949871}"/>
              </a:ext>
            </a:extLst>
          </p:cNvPr>
          <p:cNvSpPr txBox="1">
            <a:spLocks noChangeArrowheads="1"/>
          </p:cNvSpPr>
          <p:nvPr/>
        </p:nvSpPr>
        <p:spPr bwMode="auto">
          <a:xfrm>
            <a:off x="1662113" y="6105525"/>
            <a:ext cx="2195512" cy="452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en-US" altLang="zh-CN" sz="2300" b="1">
                <a:solidFill>
                  <a:srgbClr val="3333CC"/>
                </a:solidFill>
                <a:latin typeface="微软雅黑" panose="020B0503020204020204" pitchFamily="34" charset="-122"/>
                <a:ea typeface="微软雅黑" panose="020B0503020204020204" pitchFamily="34" charset="-122"/>
              </a:rPr>
              <a:t>__libc_init_first</a:t>
            </a:r>
          </a:p>
        </p:txBody>
      </p:sp>
      <p:sp>
        <p:nvSpPr>
          <p:cNvPr id="803852" name="Line 12">
            <a:extLst>
              <a:ext uri="{FF2B5EF4-FFF2-40B4-BE49-F238E27FC236}">
                <a16:creationId xmlns:a16="http://schemas.microsoft.com/office/drawing/2014/main" id="{8DAD4FAF-373E-4FDE-919E-C5B93B5CECCB}"/>
              </a:ext>
            </a:extLst>
          </p:cNvPr>
          <p:cNvSpPr>
            <a:spLocks noChangeShapeType="1"/>
          </p:cNvSpPr>
          <p:nvPr/>
        </p:nvSpPr>
        <p:spPr bwMode="auto">
          <a:xfrm>
            <a:off x="3911600" y="6329363"/>
            <a:ext cx="3333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53" name="Text Box 13">
            <a:extLst>
              <a:ext uri="{FF2B5EF4-FFF2-40B4-BE49-F238E27FC236}">
                <a16:creationId xmlns:a16="http://schemas.microsoft.com/office/drawing/2014/main" id="{D94BE0FE-784D-418C-9745-8D4B81C9B410}"/>
              </a:ext>
            </a:extLst>
          </p:cNvPr>
          <p:cNvSpPr txBox="1">
            <a:spLocks noChangeArrowheads="1"/>
          </p:cNvSpPr>
          <p:nvPr/>
        </p:nvSpPr>
        <p:spPr bwMode="auto">
          <a:xfrm>
            <a:off x="4267200" y="6083300"/>
            <a:ext cx="757238" cy="452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en-US" altLang="zh-CN" sz="2300" b="1">
                <a:solidFill>
                  <a:srgbClr val="3333CC"/>
                </a:solidFill>
                <a:latin typeface="微软雅黑" panose="020B0503020204020204" pitchFamily="34" charset="-122"/>
                <a:ea typeface="微软雅黑" panose="020B0503020204020204" pitchFamily="34" charset="-122"/>
              </a:rPr>
              <a:t>_init</a:t>
            </a:r>
          </a:p>
        </p:txBody>
      </p:sp>
      <p:sp>
        <p:nvSpPr>
          <p:cNvPr id="803854" name="Line 14">
            <a:extLst>
              <a:ext uri="{FF2B5EF4-FFF2-40B4-BE49-F238E27FC236}">
                <a16:creationId xmlns:a16="http://schemas.microsoft.com/office/drawing/2014/main" id="{634B0ADD-8FCD-4109-95C0-AEA705C976B1}"/>
              </a:ext>
            </a:extLst>
          </p:cNvPr>
          <p:cNvSpPr>
            <a:spLocks noChangeShapeType="1"/>
          </p:cNvSpPr>
          <p:nvPr/>
        </p:nvSpPr>
        <p:spPr bwMode="auto">
          <a:xfrm>
            <a:off x="5060950" y="6319838"/>
            <a:ext cx="3794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55" name="Text Box 15">
            <a:extLst>
              <a:ext uri="{FF2B5EF4-FFF2-40B4-BE49-F238E27FC236}">
                <a16:creationId xmlns:a16="http://schemas.microsoft.com/office/drawing/2014/main" id="{281E7E7A-E010-4BEA-B87C-5F5186639F3D}"/>
              </a:ext>
            </a:extLst>
          </p:cNvPr>
          <p:cNvSpPr txBox="1">
            <a:spLocks noChangeArrowheads="1"/>
          </p:cNvSpPr>
          <p:nvPr/>
        </p:nvSpPr>
        <p:spPr bwMode="auto">
          <a:xfrm>
            <a:off x="5475288" y="6073775"/>
            <a:ext cx="873125" cy="452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en-US" altLang="zh-CN" sz="2300" b="1">
                <a:solidFill>
                  <a:srgbClr val="3333CC"/>
                </a:solidFill>
                <a:latin typeface="微软雅黑" panose="020B0503020204020204" pitchFamily="34" charset="-122"/>
                <a:ea typeface="微软雅黑" panose="020B0503020204020204" pitchFamily="34" charset="-122"/>
              </a:rPr>
              <a:t>atexit</a:t>
            </a:r>
          </a:p>
        </p:txBody>
      </p:sp>
      <p:sp>
        <p:nvSpPr>
          <p:cNvPr id="803856" name="Line 16">
            <a:extLst>
              <a:ext uri="{FF2B5EF4-FFF2-40B4-BE49-F238E27FC236}">
                <a16:creationId xmlns:a16="http://schemas.microsoft.com/office/drawing/2014/main" id="{B4BBAD7E-7700-4AC0-B0DF-BDFB11E36E86}"/>
              </a:ext>
            </a:extLst>
          </p:cNvPr>
          <p:cNvSpPr>
            <a:spLocks noChangeShapeType="1"/>
          </p:cNvSpPr>
          <p:nvPr/>
        </p:nvSpPr>
        <p:spPr bwMode="auto">
          <a:xfrm flipV="1">
            <a:off x="6396038" y="6319838"/>
            <a:ext cx="3206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57" name="Text Box 17">
            <a:extLst>
              <a:ext uri="{FF2B5EF4-FFF2-40B4-BE49-F238E27FC236}">
                <a16:creationId xmlns:a16="http://schemas.microsoft.com/office/drawing/2014/main" id="{83403EA8-CBC1-46AD-AE3D-435C94F615A2}"/>
              </a:ext>
            </a:extLst>
          </p:cNvPr>
          <p:cNvSpPr txBox="1">
            <a:spLocks noChangeArrowheads="1"/>
          </p:cNvSpPr>
          <p:nvPr/>
        </p:nvSpPr>
        <p:spPr bwMode="auto">
          <a:xfrm>
            <a:off x="6797675" y="6073775"/>
            <a:ext cx="757238" cy="45243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en-US" altLang="zh-CN" sz="2300" b="1">
                <a:solidFill>
                  <a:srgbClr val="3333CC"/>
                </a:solidFill>
                <a:latin typeface="微软雅黑" panose="020B0503020204020204" pitchFamily="34" charset="-122"/>
                <a:ea typeface="微软雅黑" panose="020B0503020204020204" pitchFamily="34" charset="-122"/>
              </a:rPr>
              <a:t>main</a:t>
            </a:r>
          </a:p>
        </p:txBody>
      </p:sp>
      <p:sp>
        <p:nvSpPr>
          <p:cNvPr id="803858" name="Line 18">
            <a:extLst>
              <a:ext uri="{FF2B5EF4-FFF2-40B4-BE49-F238E27FC236}">
                <a16:creationId xmlns:a16="http://schemas.microsoft.com/office/drawing/2014/main" id="{68F66F28-462C-4986-96DB-873869DDBB66}"/>
              </a:ext>
            </a:extLst>
          </p:cNvPr>
          <p:cNvSpPr>
            <a:spLocks noChangeShapeType="1"/>
          </p:cNvSpPr>
          <p:nvPr/>
        </p:nvSpPr>
        <p:spPr bwMode="auto">
          <a:xfrm>
            <a:off x="7616825" y="6303963"/>
            <a:ext cx="3063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3859" name="Text Box 19">
            <a:extLst>
              <a:ext uri="{FF2B5EF4-FFF2-40B4-BE49-F238E27FC236}">
                <a16:creationId xmlns:a16="http://schemas.microsoft.com/office/drawing/2014/main" id="{7BA920BA-E041-4F1F-A1D5-4DE655043FC3}"/>
              </a:ext>
            </a:extLst>
          </p:cNvPr>
          <p:cNvSpPr txBox="1">
            <a:spLocks noChangeArrowheads="1"/>
          </p:cNvSpPr>
          <p:nvPr/>
        </p:nvSpPr>
        <p:spPr bwMode="auto">
          <a:xfrm>
            <a:off x="7929563" y="6072188"/>
            <a:ext cx="757237" cy="452437"/>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en-US" altLang="zh-CN" sz="2300" b="1">
                <a:solidFill>
                  <a:srgbClr val="3333CC"/>
                </a:solidFill>
                <a:latin typeface="微软雅黑" panose="020B0503020204020204" pitchFamily="34" charset="-122"/>
                <a:ea typeface="微软雅黑" panose="020B0503020204020204" pitchFamily="34" charset="-122"/>
              </a:rPr>
              <a:t>_exit</a:t>
            </a:r>
          </a:p>
        </p:txBody>
      </p:sp>
      <p:sp>
        <p:nvSpPr>
          <p:cNvPr id="803860" name="Rectangle 20">
            <a:extLst>
              <a:ext uri="{FF2B5EF4-FFF2-40B4-BE49-F238E27FC236}">
                <a16:creationId xmlns:a16="http://schemas.microsoft.com/office/drawing/2014/main" id="{6518E9E7-8B3B-4DDD-A630-AEBFF8BA6661}"/>
              </a:ext>
            </a:extLst>
          </p:cNvPr>
          <p:cNvSpPr>
            <a:spLocks noChangeArrowheads="1"/>
          </p:cNvSpPr>
          <p:nvPr/>
        </p:nvSpPr>
        <p:spPr bwMode="auto">
          <a:xfrm>
            <a:off x="481013" y="6107113"/>
            <a:ext cx="1079500"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300" b="1">
                <a:latin typeface="微软雅黑" panose="020B0503020204020204" pitchFamily="34" charset="-122"/>
                <a:ea typeface="微软雅黑" panose="020B0503020204020204" pitchFamily="34" charset="-122"/>
              </a:rPr>
              <a:t>_start:</a:t>
            </a:r>
            <a:endParaRPr lang="zh-CN" altLang="en-US" sz="23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3844"/>
                                        </p:tgtEl>
                                        <p:attrNameLst>
                                          <p:attrName>style.visibility</p:attrName>
                                        </p:attrNameLst>
                                      </p:cBhvr>
                                      <p:to>
                                        <p:strVal val="visible"/>
                                      </p:to>
                                    </p:set>
                                    <p:animEffect transition="in" filter="blinds(horizontal)">
                                      <p:cBhvr>
                                        <p:cTn id="7" dur="500"/>
                                        <p:tgtEl>
                                          <p:spTgt spid="803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3845"/>
                                        </p:tgtEl>
                                        <p:attrNameLst>
                                          <p:attrName>style.visibility</p:attrName>
                                        </p:attrNameLst>
                                      </p:cBhvr>
                                      <p:to>
                                        <p:strVal val="visible"/>
                                      </p:to>
                                    </p:set>
                                    <p:animEffect transition="in" filter="blinds(horizontal)">
                                      <p:cBhvr>
                                        <p:cTn id="12" dur="500"/>
                                        <p:tgtEl>
                                          <p:spTgt spid="803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03846"/>
                                        </p:tgtEl>
                                        <p:attrNameLst>
                                          <p:attrName>style.visibility</p:attrName>
                                        </p:attrNameLst>
                                      </p:cBhvr>
                                      <p:to>
                                        <p:strVal val="visible"/>
                                      </p:to>
                                    </p:set>
                                    <p:animEffect transition="in" filter="blinds(horizontal)">
                                      <p:cBhvr>
                                        <p:cTn id="17" dur="500"/>
                                        <p:tgtEl>
                                          <p:spTgt spid="8038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03847"/>
                                        </p:tgtEl>
                                        <p:attrNameLst>
                                          <p:attrName>style.visibility</p:attrName>
                                        </p:attrNameLst>
                                      </p:cBhvr>
                                      <p:to>
                                        <p:strVal val="visible"/>
                                      </p:to>
                                    </p:set>
                                    <p:animEffect transition="in" filter="blinds(horizontal)">
                                      <p:cBhvr>
                                        <p:cTn id="22" dur="500"/>
                                        <p:tgtEl>
                                          <p:spTgt spid="8038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03848"/>
                                        </p:tgtEl>
                                        <p:attrNameLst>
                                          <p:attrName>style.visibility</p:attrName>
                                        </p:attrNameLst>
                                      </p:cBhvr>
                                      <p:to>
                                        <p:strVal val="visible"/>
                                      </p:to>
                                    </p:set>
                                    <p:animEffect transition="in" filter="blinds(horizontal)">
                                      <p:cBhvr>
                                        <p:cTn id="27" dur="500"/>
                                        <p:tgtEl>
                                          <p:spTgt spid="8038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03849"/>
                                        </p:tgtEl>
                                        <p:attrNameLst>
                                          <p:attrName>style.visibility</p:attrName>
                                        </p:attrNameLst>
                                      </p:cBhvr>
                                      <p:to>
                                        <p:strVal val="visible"/>
                                      </p:to>
                                    </p:set>
                                    <p:animEffect transition="in" filter="blinds(horizontal)">
                                      <p:cBhvr>
                                        <p:cTn id="32" dur="500"/>
                                        <p:tgtEl>
                                          <p:spTgt spid="8038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03850"/>
                                        </p:tgtEl>
                                        <p:attrNameLst>
                                          <p:attrName>style.visibility</p:attrName>
                                        </p:attrNameLst>
                                      </p:cBhvr>
                                      <p:to>
                                        <p:strVal val="visible"/>
                                      </p:to>
                                    </p:set>
                                    <p:animEffect transition="in" filter="blinds(horizontal)">
                                      <p:cBhvr>
                                        <p:cTn id="37" dur="500"/>
                                        <p:tgtEl>
                                          <p:spTgt spid="8038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03860"/>
                                        </p:tgtEl>
                                        <p:attrNameLst>
                                          <p:attrName>style.visibility</p:attrName>
                                        </p:attrNameLst>
                                      </p:cBhvr>
                                      <p:to>
                                        <p:strVal val="visible"/>
                                      </p:to>
                                    </p:set>
                                    <p:animEffect transition="in" filter="blinds(horizontal)">
                                      <p:cBhvr>
                                        <p:cTn id="42" dur="500"/>
                                        <p:tgtEl>
                                          <p:spTgt spid="8038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03851"/>
                                        </p:tgtEl>
                                        <p:attrNameLst>
                                          <p:attrName>style.visibility</p:attrName>
                                        </p:attrNameLst>
                                      </p:cBhvr>
                                      <p:to>
                                        <p:strVal val="visible"/>
                                      </p:to>
                                    </p:set>
                                    <p:animEffect transition="in" filter="blinds(horizontal)">
                                      <p:cBhvr>
                                        <p:cTn id="47" dur="500"/>
                                        <p:tgtEl>
                                          <p:spTgt spid="80385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03852"/>
                                        </p:tgtEl>
                                        <p:attrNameLst>
                                          <p:attrName>style.visibility</p:attrName>
                                        </p:attrNameLst>
                                      </p:cBhvr>
                                      <p:to>
                                        <p:strVal val="visible"/>
                                      </p:to>
                                    </p:set>
                                    <p:animEffect transition="in" filter="blinds(horizontal)">
                                      <p:cBhvr>
                                        <p:cTn id="52" dur="500"/>
                                        <p:tgtEl>
                                          <p:spTgt spid="80385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03853"/>
                                        </p:tgtEl>
                                        <p:attrNameLst>
                                          <p:attrName>style.visibility</p:attrName>
                                        </p:attrNameLst>
                                      </p:cBhvr>
                                      <p:to>
                                        <p:strVal val="visible"/>
                                      </p:to>
                                    </p:set>
                                    <p:animEffect transition="in" filter="blinds(horizontal)">
                                      <p:cBhvr>
                                        <p:cTn id="57" dur="500"/>
                                        <p:tgtEl>
                                          <p:spTgt spid="80385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803854"/>
                                        </p:tgtEl>
                                        <p:attrNameLst>
                                          <p:attrName>style.visibility</p:attrName>
                                        </p:attrNameLst>
                                      </p:cBhvr>
                                      <p:to>
                                        <p:strVal val="visible"/>
                                      </p:to>
                                    </p:set>
                                    <p:animEffect transition="in" filter="blinds(horizontal)">
                                      <p:cBhvr>
                                        <p:cTn id="62" dur="500"/>
                                        <p:tgtEl>
                                          <p:spTgt spid="80385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803855"/>
                                        </p:tgtEl>
                                        <p:attrNameLst>
                                          <p:attrName>style.visibility</p:attrName>
                                        </p:attrNameLst>
                                      </p:cBhvr>
                                      <p:to>
                                        <p:strVal val="visible"/>
                                      </p:to>
                                    </p:set>
                                    <p:animEffect transition="in" filter="blinds(horizontal)">
                                      <p:cBhvr>
                                        <p:cTn id="67" dur="500"/>
                                        <p:tgtEl>
                                          <p:spTgt spid="80385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803856"/>
                                        </p:tgtEl>
                                        <p:attrNameLst>
                                          <p:attrName>style.visibility</p:attrName>
                                        </p:attrNameLst>
                                      </p:cBhvr>
                                      <p:to>
                                        <p:strVal val="visible"/>
                                      </p:to>
                                    </p:set>
                                    <p:animEffect transition="in" filter="blinds(horizontal)">
                                      <p:cBhvr>
                                        <p:cTn id="72" dur="500"/>
                                        <p:tgtEl>
                                          <p:spTgt spid="80385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803857"/>
                                        </p:tgtEl>
                                        <p:attrNameLst>
                                          <p:attrName>style.visibility</p:attrName>
                                        </p:attrNameLst>
                                      </p:cBhvr>
                                      <p:to>
                                        <p:strVal val="visible"/>
                                      </p:to>
                                    </p:set>
                                    <p:animEffect transition="in" filter="blinds(horizontal)">
                                      <p:cBhvr>
                                        <p:cTn id="77" dur="500"/>
                                        <p:tgtEl>
                                          <p:spTgt spid="80385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803858"/>
                                        </p:tgtEl>
                                        <p:attrNameLst>
                                          <p:attrName>style.visibility</p:attrName>
                                        </p:attrNameLst>
                                      </p:cBhvr>
                                      <p:to>
                                        <p:strVal val="visible"/>
                                      </p:to>
                                    </p:set>
                                    <p:animEffect transition="in" filter="blinds(horizontal)">
                                      <p:cBhvr>
                                        <p:cTn id="82" dur="500"/>
                                        <p:tgtEl>
                                          <p:spTgt spid="80385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803859"/>
                                        </p:tgtEl>
                                        <p:attrNameLst>
                                          <p:attrName>style.visibility</p:attrName>
                                        </p:attrNameLst>
                                      </p:cBhvr>
                                      <p:to>
                                        <p:strVal val="visible"/>
                                      </p:to>
                                    </p:set>
                                    <p:animEffect transition="in" filter="blinds(horizontal)">
                                      <p:cBhvr>
                                        <p:cTn id="87" dur="500"/>
                                        <p:tgtEl>
                                          <p:spTgt spid="80385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803843">
                                            <p:txEl>
                                              <p:pRg st="0" end="0"/>
                                            </p:txEl>
                                          </p:spTgt>
                                        </p:tgtEl>
                                        <p:attrNameLst>
                                          <p:attrName>style.visibility</p:attrName>
                                        </p:attrNameLst>
                                      </p:cBhvr>
                                      <p:to>
                                        <p:strVal val="visible"/>
                                      </p:to>
                                    </p:set>
                                    <p:animEffect transition="in" filter="blinds(horizontal)">
                                      <p:cBhvr>
                                        <p:cTn id="92" dur="500"/>
                                        <p:tgtEl>
                                          <p:spTgt spid="803843">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803843">
                                            <p:txEl>
                                              <p:pRg st="1" end="1"/>
                                            </p:txEl>
                                          </p:spTgt>
                                        </p:tgtEl>
                                        <p:attrNameLst>
                                          <p:attrName>style.visibility</p:attrName>
                                        </p:attrNameLst>
                                      </p:cBhvr>
                                      <p:to>
                                        <p:strVal val="visible"/>
                                      </p:to>
                                    </p:set>
                                    <p:animEffect transition="in" filter="blinds(horizontal)">
                                      <p:cBhvr>
                                        <p:cTn id="97" dur="500"/>
                                        <p:tgtEl>
                                          <p:spTgt spid="803843">
                                            <p:txEl>
                                              <p:pRg st="1" end="1"/>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803843">
                                            <p:txEl>
                                              <p:pRg st="2" end="2"/>
                                            </p:txEl>
                                          </p:spTgt>
                                        </p:tgtEl>
                                        <p:attrNameLst>
                                          <p:attrName>style.visibility</p:attrName>
                                        </p:attrNameLst>
                                      </p:cBhvr>
                                      <p:to>
                                        <p:strVal val="visible"/>
                                      </p:to>
                                    </p:set>
                                    <p:animEffect transition="in" filter="blinds(horizontal)">
                                      <p:cBhvr>
                                        <p:cTn id="102" dur="500"/>
                                        <p:tgtEl>
                                          <p:spTgt spid="803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3844" grpId="0"/>
      <p:bldP spid="803846" grpId="0" animBg="1"/>
      <p:bldP spid="803848" grpId="0" animBg="1"/>
      <p:bldP spid="803850" grpId="0" animBg="1"/>
      <p:bldP spid="803851" grpId="0" animBg="1"/>
      <p:bldP spid="803853" grpId="0" animBg="1"/>
      <p:bldP spid="803855" grpId="0" animBg="1"/>
      <p:bldP spid="803857" grpId="0" animBg="1"/>
      <p:bldP spid="803859" grpId="0" animBg="1"/>
      <p:bldP spid="80386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a:extLst>
              <a:ext uri="{FF2B5EF4-FFF2-40B4-BE49-F238E27FC236}">
                <a16:creationId xmlns:a16="http://schemas.microsoft.com/office/drawing/2014/main" id="{CF3EF114-BCA9-490E-A9D1-0728535E4838}"/>
              </a:ext>
            </a:extLst>
          </p:cNvPr>
          <p:cNvSpPr>
            <a:spLocks noGrp="1" noChangeArrowheads="1"/>
          </p:cNvSpPr>
          <p:nvPr>
            <p:ph type="title"/>
          </p:nvPr>
        </p:nvSpPr>
        <p:spPr/>
        <p:txBody>
          <a:bodyPr/>
          <a:lstStyle/>
          <a:p>
            <a:r>
              <a:rPr lang="en-US" altLang="zh-CN"/>
              <a:t>ELF</a:t>
            </a:r>
            <a:r>
              <a:rPr lang="zh-CN" altLang="en-US"/>
              <a:t>文件信息举例</a:t>
            </a:r>
          </a:p>
        </p:txBody>
      </p:sp>
      <p:sp>
        <p:nvSpPr>
          <p:cNvPr id="804867" name="Rectangle 3">
            <a:extLst>
              <a:ext uri="{FF2B5EF4-FFF2-40B4-BE49-F238E27FC236}">
                <a16:creationId xmlns:a16="http://schemas.microsoft.com/office/drawing/2014/main" id="{AC97CC5F-E5BC-4AEA-9AA2-DDCE50CD5538}"/>
              </a:ext>
            </a:extLst>
          </p:cNvPr>
          <p:cNvSpPr>
            <a:spLocks noGrp="1" noChangeArrowheads="1"/>
          </p:cNvSpPr>
          <p:nvPr>
            <p:ph type="body" idx="1"/>
          </p:nvPr>
        </p:nvSpPr>
        <p:spPr>
          <a:xfrm>
            <a:off x="120650" y="769938"/>
            <a:ext cx="7693025" cy="5884862"/>
          </a:xfrm>
        </p:spPr>
        <p:txBody>
          <a:bodyPr/>
          <a:lstStyle/>
          <a:p>
            <a:pPr>
              <a:lnSpc>
                <a:spcPct val="95000"/>
              </a:lnSpc>
              <a:spcBef>
                <a:spcPct val="0"/>
              </a:spcBef>
              <a:buFontTx/>
              <a:buNone/>
            </a:pPr>
            <a:r>
              <a:rPr lang="en-US" altLang="zh-CN" sz="2200">
                <a:solidFill>
                  <a:srgbClr val="FF0000"/>
                </a:solidFill>
                <a:latin typeface="微软雅黑" panose="020B0503020204020204" pitchFamily="34" charset="-122"/>
                <a:ea typeface="微软雅黑" panose="020B0503020204020204" pitchFamily="34" charset="-122"/>
              </a:rPr>
              <a:t>$ readelf -h main</a:t>
            </a:r>
            <a:r>
              <a:rPr lang="en-US" altLang="zh-CN" sz="1800">
                <a:latin typeface="微软雅黑" panose="020B0503020204020204" pitchFamily="34" charset="-122"/>
                <a:ea typeface="微软雅黑" panose="020B0503020204020204" pitchFamily="34" charset="-122"/>
              </a:rPr>
              <a:t>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ELF Header: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Magic:   7f 45 4c 46 01 01 01 00 00 00 00 00 00 00 00 00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Class:    ELF32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Data:      2's complement, little endian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Version:  1 (current)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OS/ABI:    UNIX - System V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ABI Version:     0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Type:    EXEC (Executable file)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Machine:   Intel 80386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Version:    0x1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Entry point address:    x8048580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Start of program headers:  52 (bytes into file)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Start of section headers:    3232 (bytes into file)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Flags:    0x0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Size of this header:    52 (bytes)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Size of program headers:    32 (bytes)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Number of program headers:   8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Size of section headers:     40 (bytes)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Number of section headers:    29 </a:t>
            </a:r>
          </a:p>
          <a:p>
            <a:pP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  Section header string table index: 26</a:t>
            </a:r>
            <a:r>
              <a:rPr lang="en-US" altLang="zh-CN" sz="1800"/>
              <a:t> </a:t>
            </a:r>
            <a:endParaRPr lang="zh-CN" altLang="en-US" sz="1800"/>
          </a:p>
        </p:txBody>
      </p:sp>
      <p:sp>
        <p:nvSpPr>
          <p:cNvPr id="804868" name="Line 4">
            <a:extLst>
              <a:ext uri="{FF2B5EF4-FFF2-40B4-BE49-F238E27FC236}">
                <a16:creationId xmlns:a16="http://schemas.microsoft.com/office/drawing/2014/main" id="{AE52462F-0E57-47B8-89C4-F35883659B3D}"/>
              </a:ext>
            </a:extLst>
          </p:cNvPr>
          <p:cNvSpPr>
            <a:spLocks noChangeShapeType="1"/>
          </p:cNvSpPr>
          <p:nvPr/>
        </p:nvSpPr>
        <p:spPr bwMode="auto">
          <a:xfrm>
            <a:off x="354013" y="4121150"/>
            <a:ext cx="3730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4869" name="Rectangle 5">
            <a:extLst>
              <a:ext uri="{FF2B5EF4-FFF2-40B4-BE49-F238E27FC236}">
                <a16:creationId xmlns:a16="http://schemas.microsoft.com/office/drawing/2014/main" id="{29BD4132-CA1C-4E6A-BBFE-2BAF1A210F99}"/>
              </a:ext>
            </a:extLst>
          </p:cNvPr>
          <p:cNvSpPr>
            <a:spLocks noChangeArrowheads="1"/>
          </p:cNvSpPr>
          <p:nvPr/>
        </p:nvSpPr>
        <p:spPr bwMode="auto">
          <a:xfrm>
            <a:off x="334963" y="3814763"/>
            <a:ext cx="3775075" cy="307975"/>
          </a:xfrm>
          <a:prstGeom prst="rect">
            <a:avLst/>
          </a:prstGeom>
          <a:solidFill>
            <a:srgbClr val="FF0000">
              <a:alpha val="2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870" name="Text Box 6">
            <a:extLst>
              <a:ext uri="{FF2B5EF4-FFF2-40B4-BE49-F238E27FC236}">
                <a16:creationId xmlns:a16="http://schemas.microsoft.com/office/drawing/2014/main" id="{AB8726E2-7D88-4B87-AD5C-74A438EBF9E4}"/>
              </a:ext>
            </a:extLst>
          </p:cNvPr>
          <p:cNvSpPr txBox="1">
            <a:spLocks noChangeArrowheads="1"/>
          </p:cNvSpPr>
          <p:nvPr/>
        </p:nvSpPr>
        <p:spPr bwMode="auto">
          <a:xfrm>
            <a:off x="3167063" y="790575"/>
            <a:ext cx="3001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3366FF"/>
                </a:solidFill>
                <a:latin typeface="微软雅黑" panose="020B0503020204020204" pitchFamily="34" charset="-122"/>
                <a:ea typeface="微软雅黑" panose="020B0503020204020204" pitchFamily="34" charset="-122"/>
              </a:rPr>
              <a:t>可执行目标文件的</a:t>
            </a:r>
            <a:r>
              <a:rPr lang="en-US" altLang="zh-CN" sz="2000" b="1">
                <a:solidFill>
                  <a:srgbClr val="3366FF"/>
                </a:solidFill>
                <a:latin typeface="微软雅黑" panose="020B0503020204020204" pitchFamily="34" charset="-122"/>
                <a:ea typeface="微软雅黑" panose="020B0503020204020204" pitchFamily="34" charset="-122"/>
              </a:rPr>
              <a:t>ELF</a:t>
            </a:r>
            <a:r>
              <a:rPr lang="zh-CN" altLang="en-US" sz="2000" b="1">
                <a:solidFill>
                  <a:srgbClr val="3366FF"/>
                </a:solidFill>
                <a:latin typeface="微软雅黑" panose="020B0503020204020204" pitchFamily="34" charset="-122"/>
                <a:ea typeface="微软雅黑" panose="020B0503020204020204" pitchFamily="34" charset="-122"/>
              </a:rPr>
              <a:t>头</a:t>
            </a:r>
          </a:p>
        </p:txBody>
      </p:sp>
      <p:pic>
        <p:nvPicPr>
          <p:cNvPr id="804871" name="Picture 7">
            <a:extLst>
              <a:ext uri="{FF2B5EF4-FFF2-40B4-BE49-F238E27FC236}">
                <a16:creationId xmlns:a16="http://schemas.microsoft.com/office/drawing/2014/main" id="{8944D545-B267-4719-BC2F-E753B40E7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2563" y="987425"/>
            <a:ext cx="2554287" cy="5629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a:extLst>
              <a:ext uri="{FF2B5EF4-FFF2-40B4-BE49-F238E27FC236}">
                <a16:creationId xmlns:a16="http://schemas.microsoft.com/office/drawing/2014/main" id="{2FC7A3F1-498F-4498-BE1F-5A719E08D639}"/>
              </a:ext>
            </a:extLst>
          </p:cNvPr>
          <p:cNvSpPr>
            <a:spLocks noGrp="1" noChangeArrowheads="1"/>
          </p:cNvSpPr>
          <p:nvPr>
            <p:ph type="title"/>
          </p:nvPr>
        </p:nvSpPr>
        <p:spPr>
          <a:xfrm>
            <a:off x="457200" y="53975"/>
            <a:ext cx="8361363" cy="561975"/>
          </a:xfrm>
        </p:spPr>
        <p:txBody>
          <a:bodyPr/>
          <a:lstStyle/>
          <a:p>
            <a:r>
              <a:rPr lang="zh-CN" altLang="en-US"/>
              <a:t>                                       程序加载和运行</a:t>
            </a:r>
          </a:p>
        </p:txBody>
      </p:sp>
      <p:sp>
        <p:nvSpPr>
          <p:cNvPr id="759811" name="Rectangle 3">
            <a:extLst>
              <a:ext uri="{FF2B5EF4-FFF2-40B4-BE49-F238E27FC236}">
                <a16:creationId xmlns:a16="http://schemas.microsoft.com/office/drawing/2014/main" id="{0243FFD3-B3C4-45F3-9521-3A1707732716}"/>
              </a:ext>
            </a:extLst>
          </p:cNvPr>
          <p:cNvSpPr>
            <a:spLocks noGrp="1" noChangeArrowheads="1"/>
          </p:cNvSpPr>
          <p:nvPr>
            <p:ph type="body" idx="1"/>
          </p:nvPr>
        </p:nvSpPr>
        <p:spPr>
          <a:xfrm>
            <a:off x="468313" y="836613"/>
            <a:ext cx="2046287" cy="5218112"/>
          </a:xfrm>
        </p:spPr>
        <p:txBody>
          <a:bodyPr/>
          <a:lstStyle/>
          <a:p>
            <a:endParaRPr lang="zh-CN" altLang="en-US"/>
          </a:p>
        </p:txBody>
      </p:sp>
      <p:pic>
        <p:nvPicPr>
          <p:cNvPr id="759812" name="Picture 4">
            <a:extLst>
              <a:ext uri="{FF2B5EF4-FFF2-40B4-BE49-F238E27FC236}">
                <a16:creationId xmlns:a16="http://schemas.microsoft.com/office/drawing/2014/main" id="{478D0B85-2DBD-4B45-815D-D61B6CF7E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757238"/>
            <a:ext cx="4859337" cy="4146550"/>
          </a:xfrm>
          <a:prstGeom prst="rect">
            <a:avLst/>
          </a:prstGeom>
          <a:noFill/>
          <a:extLst>
            <a:ext uri="{909E8E84-426E-40DD-AFC4-6F175D3DCCD1}">
              <a14:hiddenFill xmlns:a14="http://schemas.microsoft.com/office/drawing/2010/main">
                <a:solidFill>
                  <a:srgbClr val="FFFFFF"/>
                </a:solidFill>
              </a14:hiddenFill>
            </a:ext>
          </a:extLst>
        </p:spPr>
      </p:pic>
      <p:sp>
        <p:nvSpPr>
          <p:cNvPr id="759813" name="Text Box 5">
            <a:extLst>
              <a:ext uri="{FF2B5EF4-FFF2-40B4-BE49-F238E27FC236}">
                <a16:creationId xmlns:a16="http://schemas.microsoft.com/office/drawing/2014/main" id="{D28FA57F-024E-4CAD-BA36-5863CB657470}"/>
              </a:ext>
            </a:extLst>
          </p:cNvPr>
          <p:cNvSpPr txBox="1">
            <a:spLocks noChangeArrowheads="1"/>
          </p:cNvSpPr>
          <p:nvPr/>
        </p:nvSpPr>
        <p:spPr bwMode="auto">
          <a:xfrm>
            <a:off x="6480175" y="2135188"/>
            <a:ext cx="1754188"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fork</a:t>
            </a:r>
            <a:r>
              <a:rPr lang="zh-CN" altLang="en-US" sz="2000" b="1">
                <a:solidFill>
                  <a:srgbClr val="FF0000"/>
                </a:solidFill>
                <a:latin typeface="微软雅黑" panose="020B0503020204020204" pitchFamily="34" charset="-122"/>
                <a:ea typeface="微软雅黑" panose="020B0503020204020204" pitchFamily="34" charset="-122"/>
              </a:rPr>
              <a:t>、</a:t>
            </a:r>
            <a:r>
              <a:rPr lang="en-US" altLang="zh-CN" sz="2000" b="1">
                <a:solidFill>
                  <a:srgbClr val="FF0000"/>
                </a:solidFill>
                <a:latin typeface="微软雅黑" panose="020B0503020204020204" pitchFamily="34" charset="-122"/>
                <a:ea typeface="微软雅黑" panose="020B0503020204020204" pitchFamily="34" charset="-122"/>
              </a:rPr>
              <a:t>execve</a:t>
            </a:r>
            <a:r>
              <a:rPr lang="zh-CN" altLang="en-US" sz="2000" b="1">
                <a:solidFill>
                  <a:srgbClr val="FF0000"/>
                </a:solidFill>
                <a:latin typeface="微软雅黑" panose="020B0503020204020204" pitchFamily="34" charset="-122"/>
                <a:ea typeface="微软雅黑" panose="020B0503020204020204" pitchFamily="34" charset="-122"/>
              </a:rPr>
              <a:t>等</a:t>
            </a:r>
            <a:r>
              <a:rPr lang="en-US" altLang="zh-CN" sz="2000" b="1">
                <a:solidFill>
                  <a:srgbClr val="FF0000"/>
                </a:solidFill>
                <a:latin typeface="微软雅黑" panose="020B0503020204020204" pitchFamily="34" charset="-122"/>
                <a:ea typeface="微软雅黑" panose="020B0503020204020204" pitchFamily="34" charset="-122"/>
              </a:rPr>
              <a:t>OS</a:t>
            </a:r>
            <a:r>
              <a:rPr lang="zh-CN" altLang="en-US" sz="2000" b="1">
                <a:solidFill>
                  <a:srgbClr val="FF0000"/>
                </a:solidFill>
                <a:latin typeface="微软雅黑" panose="020B0503020204020204" pitchFamily="34" charset="-122"/>
                <a:ea typeface="微软雅黑" panose="020B0503020204020204" pitchFamily="34" charset="-122"/>
              </a:rPr>
              <a:t>内核代码</a:t>
            </a:r>
          </a:p>
        </p:txBody>
      </p:sp>
      <p:pic>
        <p:nvPicPr>
          <p:cNvPr id="759815" name="Picture 7">
            <a:extLst>
              <a:ext uri="{FF2B5EF4-FFF2-40B4-BE49-F238E27FC236}">
                <a16:creationId xmlns:a16="http://schemas.microsoft.com/office/drawing/2014/main" id="{C10948EB-DD78-485D-BB8E-42F99DCFE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264150" cy="6858000"/>
          </a:xfrm>
          <a:prstGeom prst="rect">
            <a:avLst/>
          </a:prstGeom>
          <a:noFill/>
          <a:extLst>
            <a:ext uri="{909E8E84-426E-40DD-AFC4-6F175D3DCCD1}">
              <a14:hiddenFill xmlns:a14="http://schemas.microsoft.com/office/drawing/2010/main">
                <a:solidFill>
                  <a:srgbClr val="FFFFFF"/>
                </a:solidFill>
              </a14:hiddenFill>
            </a:ext>
          </a:extLst>
        </p:spPr>
      </p:pic>
      <p:sp>
        <p:nvSpPr>
          <p:cNvPr id="759816" name="Rectangle 8">
            <a:extLst>
              <a:ext uri="{FF2B5EF4-FFF2-40B4-BE49-F238E27FC236}">
                <a16:creationId xmlns:a16="http://schemas.microsoft.com/office/drawing/2014/main" id="{D89C588F-CAF3-4193-AF4E-CBB8B567975B}"/>
              </a:ext>
            </a:extLst>
          </p:cNvPr>
          <p:cNvSpPr>
            <a:spLocks noChangeArrowheads="1"/>
          </p:cNvSpPr>
          <p:nvPr/>
        </p:nvSpPr>
        <p:spPr bwMode="auto">
          <a:xfrm>
            <a:off x="4702175" y="4090988"/>
            <a:ext cx="3840163" cy="1235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lnSpc>
                <a:spcPct val="125000"/>
              </a:lnSpc>
            </a:pPr>
            <a:r>
              <a:rPr lang="zh-CN" altLang="en-US" sz="2000" b="1">
                <a:solidFill>
                  <a:srgbClr val="008000"/>
                </a:solidFill>
                <a:latin typeface="微软雅黑" panose="020B0503020204020204" pitchFamily="34" charset="-122"/>
                <a:ea typeface="微软雅黑" panose="020B0503020204020204" pitchFamily="34" charset="-122"/>
              </a:rPr>
              <a:t>当</a:t>
            </a:r>
            <a:r>
              <a:rPr lang="en-US" altLang="zh-CN" sz="2000" b="1">
                <a:solidFill>
                  <a:srgbClr val="008000"/>
                </a:solidFill>
                <a:latin typeface="微软雅黑" panose="020B0503020204020204" pitchFamily="34" charset="-122"/>
                <a:ea typeface="微软雅黑" panose="020B0503020204020204" pitchFamily="34" charset="-122"/>
              </a:rPr>
              <a:t>IA-32/Linux</a:t>
            </a:r>
            <a:r>
              <a:rPr lang="zh-CN" altLang="en-US" sz="2000" b="1">
                <a:solidFill>
                  <a:srgbClr val="008000"/>
                </a:solidFill>
                <a:latin typeface="微软雅黑" panose="020B0503020204020204" pitchFamily="34" charset="-122"/>
                <a:ea typeface="微软雅黑" panose="020B0503020204020204" pitchFamily="34" charset="-122"/>
              </a:rPr>
              <a:t>系统开始执行</a:t>
            </a:r>
            <a:r>
              <a:rPr lang="en-US" altLang="zh-CN" sz="2000" b="1">
                <a:solidFill>
                  <a:srgbClr val="008000"/>
                </a:solidFill>
                <a:latin typeface="微软雅黑" panose="020B0503020204020204" pitchFamily="34" charset="-122"/>
                <a:ea typeface="微软雅黑" panose="020B0503020204020204" pitchFamily="34" charset="-122"/>
              </a:rPr>
              <a:t>main()</a:t>
            </a:r>
            <a:r>
              <a:rPr lang="zh-CN" altLang="en-US" sz="2000" b="1">
                <a:solidFill>
                  <a:srgbClr val="008000"/>
                </a:solidFill>
                <a:latin typeface="微软雅黑" panose="020B0503020204020204" pitchFamily="34" charset="-122"/>
                <a:ea typeface="微软雅黑" panose="020B0503020204020204" pitchFamily="34" charset="-122"/>
              </a:rPr>
              <a:t>函数时，在虚拟地址空间的用户栈中的结构如右图所示</a:t>
            </a:r>
            <a:r>
              <a:rPr lang="zh-CN" altLang="en-US" sz="2000" b="1">
                <a:latin typeface="微软雅黑" panose="020B0503020204020204" pitchFamily="34" charset="-122"/>
                <a:ea typeface="微软雅黑" panose="020B0503020204020204" pitchFamily="34" charset="-122"/>
              </a:rPr>
              <a:t> </a:t>
            </a:r>
          </a:p>
        </p:txBody>
      </p:sp>
      <p:sp>
        <p:nvSpPr>
          <p:cNvPr id="759817" name="Rectangle 9">
            <a:extLst>
              <a:ext uri="{FF2B5EF4-FFF2-40B4-BE49-F238E27FC236}">
                <a16:creationId xmlns:a16="http://schemas.microsoft.com/office/drawing/2014/main" id="{B070F379-EF85-467F-84A9-A86515D459F7}"/>
              </a:ext>
            </a:extLst>
          </p:cNvPr>
          <p:cNvSpPr>
            <a:spLocks noChangeArrowheads="1"/>
          </p:cNvSpPr>
          <p:nvPr/>
        </p:nvSpPr>
        <p:spPr bwMode="auto">
          <a:xfrm>
            <a:off x="4725988" y="5380038"/>
            <a:ext cx="32448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2000" b="1">
                <a:solidFill>
                  <a:srgbClr val="0066CC"/>
                </a:solidFill>
                <a:latin typeface="Arial Black" panose="020B0A04020102020204" pitchFamily="34" charset="0"/>
              </a:rPr>
              <a:t>int main(int     argc,</a:t>
            </a:r>
          </a:p>
          <a:p>
            <a:r>
              <a:rPr lang="en-US" altLang="zh-CN" sz="2000" b="1">
                <a:solidFill>
                  <a:srgbClr val="0066CC"/>
                </a:solidFill>
                <a:latin typeface="Arial Black" panose="020B0A04020102020204" pitchFamily="34" charset="0"/>
              </a:rPr>
              <a:t>              char *argv[], </a:t>
            </a:r>
          </a:p>
          <a:p>
            <a:r>
              <a:rPr lang="en-US" altLang="zh-CN" sz="2000" b="1">
                <a:solidFill>
                  <a:srgbClr val="0066CC"/>
                </a:solidFill>
                <a:latin typeface="Arial Black" panose="020B0A04020102020204" pitchFamily="34" charset="0"/>
              </a:rPr>
              <a:t>              char *envp[]);</a:t>
            </a:r>
            <a:endParaRPr lang="zh-CN" altLang="en-US" sz="2000" b="1">
              <a:solidFill>
                <a:srgbClr val="0066CC"/>
              </a:solidFill>
              <a:latin typeface="Arial Black" panose="020B0A04020102020204" pitchFamily="34" charset="0"/>
            </a:endParaRPr>
          </a:p>
        </p:txBody>
      </p:sp>
      <p:sp>
        <p:nvSpPr>
          <p:cNvPr id="759818" name="Line 10">
            <a:extLst>
              <a:ext uri="{FF2B5EF4-FFF2-40B4-BE49-F238E27FC236}">
                <a16:creationId xmlns:a16="http://schemas.microsoft.com/office/drawing/2014/main" id="{73F071D3-5D11-4654-BE46-7CB331CACC0C}"/>
              </a:ext>
            </a:extLst>
          </p:cNvPr>
          <p:cNvSpPr>
            <a:spLocks noChangeShapeType="1"/>
          </p:cNvSpPr>
          <p:nvPr/>
        </p:nvSpPr>
        <p:spPr bwMode="auto">
          <a:xfrm flipH="1">
            <a:off x="3019425" y="5602288"/>
            <a:ext cx="3773488" cy="4508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9819" name="Line 11">
            <a:extLst>
              <a:ext uri="{FF2B5EF4-FFF2-40B4-BE49-F238E27FC236}">
                <a16:creationId xmlns:a16="http://schemas.microsoft.com/office/drawing/2014/main" id="{3047BAE6-2BB1-4ABE-9824-29410F0F8EB9}"/>
              </a:ext>
            </a:extLst>
          </p:cNvPr>
          <p:cNvSpPr>
            <a:spLocks noChangeShapeType="1"/>
          </p:cNvSpPr>
          <p:nvPr/>
        </p:nvSpPr>
        <p:spPr bwMode="auto">
          <a:xfrm flipH="1" flipV="1">
            <a:off x="3008313" y="5710238"/>
            <a:ext cx="3714750" cy="1587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9820" name="Line 12">
            <a:extLst>
              <a:ext uri="{FF2B5EF4-FFF2-40B4-BE49-F238E27FC236}">
                <a16:creationId xmlns:a16="http://schemas.microsoft.com/office/drawing/2014/main" id="{76F2A26B-1355-4BFB-B800-4418CA5953B9}"/>
              </a:ext>
            </a:extLst>
          </p:cNvPr>
          <p:cNvSpPr>
            <a:spLocks noChangeShapeType="1"/>
          </p:cNvSpPr>
          <p:nvPr/>
        </p:nvSpPr>
        <p:spPr bwMode="auto">
          <a:xfrm flipH="1" flipV="1">
            <a:off x="2946400" y="5399088"/>
            <a:ext cx="3802063" cy="75406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9821" name="Rectangle 13">
            <a:extLst>
              <a:ext uri="{FF2B5EF4-FFF2-40B4-BE49-F238E27FC236}">
                <a16:creationId xmlns:a16="http://schemas.microsoft.com/office/drawing/2014/main" id="{DD6DDF93-DDD2-4003-B4A5-3CC91D6E7145}"/>
              </a:ext>
            </a:extLst>
          </p:cNvPr>
          <p:cNvSpPr>
            <a:spLocks noChangeArrowheads="1"/>
          </p:cNvSpPr>
          <p:nvPr/>
        </p:nvSpPr>
        <p:spPr bwMode="auto">
          <a:xfrm>
            <a:off x="6707188" y="1490663"/>
            <a:ext cx="1230312" cy="609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en-US" altLang="zh-CN" sz="2000" b="1">
                <a:solidFill>
                  <a:srgbClr val="008000"/>
                </a:solidFill>
                <a:latin typeface="微软雅黑" panose="020B0503020204020204" pitchFamily="34" charset="-122"/>
                <a:ea typeface="微软雅黑" panose="020B0503020204020204" pitchFamily="34" charset="-122"/>
              </a:rPr>
              <a:t>shell</a:t>
            </a:r>
            <a:r>
              <a:rPr lang="zh-CN" altLang="en-US" sz="2000" b="1">
                <a:solidFill>
                  <a:srgbClr val="008000"/>
                </a:solidFill>
                <a:latin typeface="微软雅黑" panose="020B0503020204020204" pitchFamily="34" charset="-122"/>
                <a:ea typeface="微软雅黑" panose="020B0503020204020204" pitchFamily="34" charset="-122"/>
              </a:rPr>
              <a:t>命令行解释器</a:t>
            </a:r>
          </a:p>
        </p:txBody>
      </p:sp>
      <p:sp>
        <p:nvSpPr>
          <p:cNvPr id="759822" name="Line 14">
            <a:extLst>
              <a:ext uri="{FF2B5EF4-FFF2-40B4-BE49-F238E27FC236}">
                <a16:creationId xmlns:a16="http://schemas.microsoft.com/office/drawing/2014/main" id="{B44E334A-0B9D-44F3-8C68-BFE5FA93ED70}"/>
              </a:ext>
            </a:extLst>
          </p:cNvPr>
          <p:cNvSpPr>
            <a:spLocks noChangeShapeType="1"/>
          </p:cNvSpPr>
          <p:nvPr/>
        </p:nvSpPr>
        <p:spPr bwMode="auto">
          <a:xfrm>
            <a:off x="5529263" y="1495425"/>
            <a:ext cx="0" cy="60960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9824" name="Line 16">
            <a:extLst>
              <a:ext uri="{FF2B5EF4-FFF2-40B4-BE49-F238E27FC236}">
                <a16:creationId xmlns:a16="http://schemas.microsoft.com/office/drawing/2014/main" id="{A169BCF2-4D6F-4A63-909D-618C9C16A235}"/>
              </a:ext>
            </a:extLst>
          </p:cNvPr>
          <p:cNvSpPr>
            <a:spLocks noChangeShapeType="1"/>
          </p:cNvSpPr>
          <p:nvPr/>
        </p:nvSpPr>
        <p:spPr bwMode="auto">
          <a:xfrm>
            <a:off x="6530975" y="2786063"/>
            <a:ext cx="0" cy="566737"/>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9812"/>
                                        </p:tgtEl>
                                        <p:attrNameLst>
                                          <p:attrName>style.visibility</p:attrName>
                                        </p:attrNameLst>
                                      </p:cBhvr>
                                      <p:to>
                                        <p:strVal val="visible"/>
                                      </p:to>
                                    </p:set>
                                    <p:animEffect transition="in" filter="blinds(horizontal)">
                                      <p:cBhvr>
                                        <p:cTn id="7" dur="500"/>
                                        <p:tgtEl>
                                          <p:spTgt spid="759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9822"/>
                                        </p:tgtEl>
                                        <p:attrNameLst>
                                          <p:attrName>style.visibility</p:attrName>
                                        </p:attrNameLst>
                                      </p:cBhvr>
                                      <p:to>
                                        <p:strVal val="visible"/>
                                      </p:to>
                                    </p:set>
                                    <p:animEffect transition="in" filter="blinds(horizontal)">
                                      <p:cBhvr>
                                        <p:cTn id="12" dur="500"/>
                                        <p:tgtEl>
                                          <p:spTgt spid="7598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59821"/>
                                        </p:tgtEl>
                                        <p:attrNameLst>
                                          <p:attrName>style.visibility</p:attrName>
                                        </p:attrNameLst>
                                      </p:cBhvr>
                                      <p:to>
                                        <p:strVal val="visible"/>
                                      </p:to>
                                    </p:set>
                                    <p:animEffect transition="in" filter="blinds(horizontal)">
                                      <p:cBhvr>
                                        <p:cTn id="17" dur="500"/>
                                        <p:tgtEl>
                                          <p:spTgt spid="7598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59813"/>
                                        </p:tgtEl>
                                        <p:attrNameLst>
                                          <p:attrName>style.visibility</p:attrName>
                                        </p:attrNameLst>
                                      </p:cBhvr>
                                      <p:to>
                                        <p:strVal val="visible"/>
                                      </p:to>
                                    </p:set>
                                    <p:animEffect transition="in" filter="blinds(horizontal)">
                                      <p:cBhvr>
                                        <p:cTn id="22" dur="500"/>
                                        <p:tgtEl>
                                          <p:spTgt spid="7598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9824"/>
                                        </p:tgtEl>
                                        <p:attrNameLst>
                                          <p:attrName>style.visibility</p:attrName>
                                        </p:attrNameLst>
                                      </p:cBhvr>
                                      <p:to>
                                        <p:strVal val="visible"/>
                                      </p:to>
                                    </p:set>
                                    <p:animEffect transition="in" filter="blinds(horizontal)">
                                      <p:cBhvr>
                                        <p:cTn id="27" dur="500"/>
                                        <p:tgtEl>
                                          <p:spTgt spid="7598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9817"/>
                                        </p:tgtEl>
                                        <p:attrNameLst>
                                          <p:attrName>style.visibility</p:attrName>
                                        </p:attrNameLst>
                                      </p:cBhvr>
                                      <p:to>
                                        <p:strVal val="visible"/>
                                      </p:to>
                                    </p:set>
                                    <p:animEffect transition="in" filter="blinds(horizontal)">
                                      <p:cBhvr>
                                        <p:cTn id="32" dur="500"/>
                                        <p:tgtEl>
                                          <p:spTgt spid="7598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9816"/>
                                        </p:tgtEl>
                                        <p:attrNameLst>
                                          <p:attrName>style.visibility</p:attrName>
                                        </p:attrNameLst>
                                      </p:cBhvr>
                                      <p:to>
                                        <p:strVal val="visible"/>
                                      </p:to>
                                    </p:set>
                                    <p:animEffect transition="in" filter="blinds(horizontal)">
                                      <p:cBhvr>
                                        <p:cTn id="37" dur="500"/>
                                        <p:tgtEl>
                                          <p:spTgt spid="7598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59815"/>
                                        </p:tgtEl>
                                        <p:attrNameLst>
                                          <p:attrName>style.visibility</p:attrName>
                                        </p:attrNameLst>
                                      </p:cBhvr>
                                      <p:to>
                                        <p:strVal val="visible"/>
                                      </p:to>
                                    </p:set>
                                    <p:animEffect transition="in" filter="blinds(horizontal)">
                                      <p:cBhvr>
                                        <p:cTn id="42" dur="500"/>
                                        <p:tgtEl>
                                          <p:spTgt spid="7598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59818"/>
                                        </p:tgtEl>
                                        <p:attrNameLst>
                                          <p:attrName>style.visibility</p:attrName>
                                        </p:attrNameLst>
                                      </p:cBhvr>
                                      <p:to>
                                        <p:strVal val="visible"/>
                                      </p:to>
                                    </p:set>
                                    <p:animEffect transition="in" filter="blinds(horizontal)">
                                      <p:cBhvr>
                                        <p:cTn id="47" dur="500"/>
                                        <p:tgtEl>
                                          <p:spTgt spid="7598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59819"/>
                                        </p:tgtEl>
                                        <p:attrNameLst>
                                          <p:attrName>style.visibility</p:attrName>
                                        </p:attrNameLst>
                                      </p:cBhvr>
                                      <p:to>
                                        <p:strVal val="visible"/>
                                      </p:to>
                                    </p:set>
                                    <p:animEffect transition="in" filter="blinds(horizontal)">
                                      <p:cBhvr>
                                        <p:cTn id="52" dur="500"/>
                                        <p:tgtEl>
                                          <p:spTgt spid="75981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759820"/>
                                        </p:tgtEl>
                                        <p:attrNameLst>
                                          <p:attrName>style.visibility</p:attrName>
                                        </p:attrNameLst>
                                      </p:cBhvr>
                                      <p:to>
                                        <p:strVal val="visible"/>
                                      </p:to>
                                    </p:set>
                                    <p:animEffect transition="in" filter="blinds(horizontal)">
                                      <p:cBhvr>
                                        <p:cTn id="57" dur="500"/>
                                        <p:tgtEl>
                                          <p:spTgt spid="759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3" grpId="0" animBg="1"/>
      <p:bldP spid="759816" grpId="0" animBg="1"/>
      <p:bldP spid="759817" grpId="0"/>
      <p:bldP spid="7598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a:extLst>
              <a:ext uri="{FF2B5EF4-FFF2-40B4-BE49-F238E27FC236}">
                <a16:creationId xmlns:a16="http://schemas.microsoft.com/office/drawing/2014/main" id="{F7112437-9BFC-41C7-B60C-EE6A7D853D03}"/>
              </a:ext>
            </a:extLst>
          </p:cNvPr>
          <p:cNvSpPr>
            <a:spLocks noGrp="1" noChangeArrowheads="1"/>
          </p:cNvSpPr>
          <p:nvPr>
            <p:ph type="title"/>
          </p:nvPr>
        </p:nvSpPr>
        <p:spPr>
          <a:xfrm>
            <a:off x="515938" y="57150"/>
            <a:ext cx="7499350" cy="581025"/>
          </a:xfrm>
        </p:spPr>
        <p:txBody>
          <a:bodyPr/>
          <a:lstStyle/>
          <a:p>
            <a:r>
              <a:rPr lang="zh-CN" altLang="en-US" sz="4000"/>
              <a:t>异常控制流</a:t>
            </a:r>
          </a:p>
        </p:txBody>
      </p:sp>
      <p:sp>
        <p:nvSpPr>
          <p:cNvPr id="762883" name="Rectangle 3">
            <a:extLst>
              <a:ext uri="{FF2B5EF4-FFF2-40B4-BE49-F238E27FC236}">
                <a16:creationId xmlns:a16="http://schemas.microsoft.com/office/drawing/2014/main" id="{2CBDF569-F992-4153-9C0E-A7F32043EFE0}"/>
              </a:ext>
            </a:extLst>
          </p:cNvPr>
          <p:cNvSpPr>
            <a:spLocks noGrp="1" noChangeArrowheads="1"/>
          </p:cNvSpPr>
          <p:nvPr>
            <p:ph type="body" idx="1"/>
          </p:nvPr>
        </p:nvSpPr>
        <p:spPr>
          <a:xfrm>
            <a:off x="454025" y="715963"/>
            <a:ext cx="8229600" cy="5911850"/>
          </a:xfrm>
          <a:noFill/>
          <a:ln/>
        </p:spPr>
        <p:txBody>
          <a:bodyPr/>
          <a:lstStyle/>
          <a:p>
            <a:r>
              <a:rPr lang="zh-CN" altLang="en-US" sz="2200">
                <a:latin typeface="微软雅黑" panose="020B0503020204020204" pitchFamily="34" charset="-122"/>
                <a:ea typeface="微软雅黑" panose="020B0503020204020204" pitchFamily="34" charset="-122"/>
              </a:rPr>
              <a:t>分以下两个部分介绍</a:t>
            </a:r>
          </a:p>
          <a:p>
            <a:pPr lvl="1">
              <a:spcBef>
                <a:spcPct val="30000"/>
              </a:spcBef>
            </a:pPr>
            <a:r>
              <a:rPr lang="zh-CN" altLang="en-US" sz="2200">
                <a:solidFill>
                  <a:srgbClr val="0066CC"/>
                </a:solidFill>
                <a:latin typeface="微软雅黑" panose="020B0503020204020204" pitchFamily="34" charset="-122"/>
                <a:ea typeface="微软雅黑" panose="020B0503020204020204" pitchFamily="34" charset="-122"/>
              </a:rPr>
              <a:t>第一讲：进程与进程的上下文切换</a:t>
            </a:r>
          </a:p>
          <a:p>
            <a:pPr lvl="2">
              <a:spcBef>
                <a:spcPct val="30000"/>
              </a:spcBef>
            </a:pPr>
            <a:r>
              <a:rPr lang="en-US" altLang="zh-CN" sz="2200">
                <a:latin typeface="微软雅黑" panose="020B0503020204020204" pitchFamily="34" charset="-122"/>
                <a:ea typeface="微软雅黑" panose="020B0503020204020204" pitchFamily="34" charset="-122"/>
              </a:rPr>
              <a:t>CPU</a:t>
            </a:r>
            <a:r>
              <a:rPr lang="zh-CN" altLang="en-US" sz="2200">
                <a:latin typeface="微软雅黑" panose="020B0503020204020204" pitchFamily="34" charset="-122"/>
                <a:ea typeface="微软雅黑" panose="020B0503020204020204" pitchFamily="34" charset="-122"/>
              </a:rPr>
              <a:t>的控制流、异常控制流</a:t>
            </a:r>
          </a:p>
          <a:p>
            <a:pPr lvl="2">
              <a:spcBef>
                <a:spcPct val="30000"/>
              </a:spcBef>
            </a:pPr>
            <a:r>
              <a:rPr lang="zh-CN" altLang="en-US" sz="2200">
                <a:latin typeface="微软雅黑" panose="020B0503020204020204" pitchFamily="34" charset="-122"/>
                <a:ea typeface="微软雅黑" panose="020B0503020204020204" pitchFamily="34" charset="-122"/>
              </a:rPr>
              <a:t>程序和进程、引入进程的好处</a:t>
            </a:r>
          </a:p>
          <a:p>
            <a:pPr lvl="2">
              <a:spcBef>
                <a:spcPct val="30000"/>
              </a:spcBef>
            </a:pPr>
            <a:r>
              <a:rPr lang="zh-CN" altLang="en-US" sz="2200">
                <a:latin typeface="微软雅黑" panose="020B0503020204020204" pitchFamily="34" charset="-122"/>
                <a:ea typeface="微软雅黑" panose="020B0503020204020204" pitchFamily="34" charset="-122"/>
              </a:rPr>
              <a:t>逻辑控制流和物理控制流</a:t>
            </a:r>
          </a:p>
          <a:p>
            <a:pPr lvl="2">
              <a:spcBef>
                <a:spcPct val="30000"/>
              </a:spcBef>
            </a:pPr>
            <a:r>
              <a:rPr lang="zh-CN" altLang="en-US" sz="2200">
                <a:latin typeface="微软雅黑" panose="020B0503020204020204" pitchFamily="34" charset="-122"/>
                <a:ea typeface="微软雅黑" panose="020B0503020204020204" pitchFamily="34" charset="-122"/>
              </a:rPr>
              <a:t>进程与进程的上下文切换</a:t>
            </a:r>
          </a:p>
          <a:p>
            <a:pPr lvl="2">
              <a:spcBef>
                <a:spcPct val="30000"/>
              </a:spcBef>
            </a:pPr>
            <a:r>
              <a:rPr lang="zh-CN" altLang="en-US" sz="2200">
                <a:latin typeface="微软雅黑" panose="020B0503020204020204" pitchFamily="34" charset="-122"/>
                <a:ea typeface="微软雅黑" panose="020B0503020204020204" pitchFamily="34" charset="-122"/>
              </a:rPr>
              <a:t>程序的加载和运行 </a:t>
            </a:r>
            <a:endParaRPr lang="zh-CN" altLang="en-US" sz="2600">
              <a:latin typeface="微软雅黑" panose="020B0503020204020204" pitchFamily="34" charset="-122"/>
              <a:ea typeface="微软雅黑" panose="020B0503020204020204" pitchFamily="34" charset="-122"/>
            </a:endParaRPr>
          </a:p>
          <a:p>
            <a:pPr lvl="1">
              <a:spcBef>
                <a:spcPct val="30000"/>
              </a:spcBef>
            </a:pPr>
            <a:r>
              <a:rPr lang="zh-CN" altLang="en-US" sz="2200">
                <a:solidFill>
                  <a:srgbClr val="FF0000"/>
                </a:solidFill>
                <a:latin typeface="微软雅黑" panose="020B0503020204020204" pitchFamily="34" charset="-122"/>
                <a:ea typeface="微软雅黑" panose="020B0503020204020204" pitchFamily="34" charset="-122"/>
              </a:rPr>
              <a:t>第二讲：异常和中断</a:t>
            </a:r>
            <a:r>
              <a:rPr lang="zh-CN" altLang="en-US" sz="2200">
                <a:latin typeface="微软雅黑" panose="020B0503020204020204" pitchFamily="34" charset="-122"/>
                <a:ea typeface="微软雅黑" panose="020B0503020204020204" pitchFamily="34" charset="-122"/>
              </a:rPr>
              <a:t> </a:t>
            </a:r>
          </a:p>
          <a:p>
            <a:pPr lvl="2">
              <a:spcBef>
                <a:spcPct val="30000"/>
              </a:spcBef>
            </a:pPr>
            <a:r>
              <a:rPr lang="zh-CN" altLang="en-US" sz="2200">
                <a:latin typeface="微软雅黑" panose="020B0503020204020204" pitchFamily="34" charset="-122"/>
                <a:ea typeface="微软雅黑" panose="020B0503020204020204" pitchFamily="34" charset="-122"/>
              </a:rPr>
              <a:t>异常和中断的基本概念</a:t>
            </a:r>
          </a:p>
          <a:p>
            <a:pPr lvl="2">
              <a:spcBef>
                <a:spcPct val="30000"/>
              </a:spcBef>
            </a:pPr>
            <a:r>
              <a:rPr lang="zh-CN" altLang="en-US" sz="2200">
                <a:latin typeface="微软雅黑" panose="020B0503020204020204" pitchFamily="34" charset="-122"/>
                <a:ea typeface="微软雅黑" panose="020B0503020204020204" pitchFamily="34" charset="-122"/>
              </a:rPr>
              <a:t>异常和中断的响应、处理</a:t>
            </a:r>
          </a:p>
          <a:p>
            <a:pPr lvl="2">
              <a:spcBef>
                <a:spcPct val="30000"/>
              </a:spcBef>
            </a:pPr>
            <a:r>
              <a:rPr lang="en-US" altLang="zh-CN" sz="2200">
                <a:latin typeface="微软雅黑" panose="020B0503020204020204" pitchFamily="34" charset="-122"/>
                <a:ea typeface="微软雅黑" panose="020B0503020204020204" pitchFamily="34" charset="-122"/>
              </a:rPr>
              <a:t>IA-32/Linux</a:t>
            </a:r>
            <a:r>
              <a:rPr lang="zh-CN" altLang="en-US" sz="2200">
                <a:latin typeface="微软雅黑" panose="020B0503020204020204" pitchFamily="34" charset="-122"/>
                <a:ea typeface="微软雅黑" panose="020B0503020204020204" pitchFamily="34" charset="-122"/>
              </a:rPr>
              <a:t>下的异常</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中断机制</a:t>
            </a:r>
            <a:endParaRPr lang="en-US" altLang="zh-CN" sz="220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a:extLst>
              <a:ext uri="{FF2B5EF4-FFF2-40B4-BE49-F238E27FC236}">
                <a16:creationId xmlns:a16="http://schemas.microsoft.com/office/drawing/2014/main" id="{E52C3E31-4F10-4518-A356-6D30505079CF}"/>
              </a:ext>
            </a:extLst>
          </p:cNvPr>
          <p:cNvSpPr>
            <a:spLocks noGrp="1" noChangeArrowheads="1"/>
          </p:cNvSpPr>
          <p:nvPr>
            <p:ph type="title"/>
          </p:nvPr>
        </p:nvSpPr>
        <p:spPr/>
        <p:txBody>
          <a:bodyPr/>
          <a:lstStyle/>
          <a:p>
            <a:r>
              <a:rPr lang="zh-CN" altLang="en-US"/>
              <a:t>异常和中断</a:t>
            </a:r>
          </a:p>
        </p:txBody>
      </p:sp>
      <p:sp>
        <p:nvSpPr>
          <p:cNvPr id="707587" name="Rectangle 3">
            <a:extLst>
              <a:ext uri="{FF2B5EF4-FFF2-40B4-BE49-F238E27FC236}">
                <a16:creationId xmlns:a16="http://schemas.microsoft.com/office/drawing/2014/main" id="{BF0A1F7E-F6BA-4810-AB18-01205A6FCD69}"/>
              </a:ext>
            </a:extLst>
          </p:cNvPr>
          <p:cNvSpPr>
            <a:spLocks noGrp="1" noChangeArrowheads="1"/>
          </p:cNvSpPr>
          <p:nvPr>
            <p:ph type="body" idx="1"/>
          </p:nvPr>
        </p:nvSpPr>
        <p:spPr>
          <a:xfrm>
            <a:off x="0" y="279400"/>
            <a:ext cx="8732838" cy="6086475"/>
          </a:xfrm>
        </p:spPr>
        <p:txBody>
          <a:bodyPr/>
          <a:lstStyle/>
          <a:p>
            <a:pPr>
              <a:lnSpc>
                <a:spcPct val="125000"/>
              </a:lnSpc>
              <a:buFontTx/>
              <a:buNone/>
            </a:pPr>
            <a:endParaRPr lang="zh-CN" altLang="en-US" sz="2800"/>
          </a:p>
          <a:p>
            <a:pPr>
              <a:lnSpc>
                <a:spcPct val="120000"/>
              </a:lnSpc>
            </a:pPr>
            <a:r>
              <a:rPr lang="zh-CN" altLang="en-US" sz="2000">
                <a:latin typeface="微软雅黑" panose="020B0503020204020204" pitchFamily="34" charset="-122"/>
                <a:ea typeface="微软雅黑" panose="020B0503020204020204" pitchFamily="34" charset="-122"/>
              </a:rPr>
              <a:t>程序执行过程中</a:t>
            </a: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会遇到一些特殊情况，使正在执行的程序被“中断”</a:t>
            </a:r>
          </a:p>
          <a:p>
            <a:pPr lvl="1">
              <a:lnSpc>
                <a:spcPct val="120000"/>
              </a:lnSpc>
            </a:pPr>
            <a:r>
              <a:rPr lang="en-US" altLang="zh-CN">
                <a:latin typeface="微软雅黑" panose="020B0503020204020204" pitchFamily="34" charset="-122"/>
                <a:ea typeface="微软雅黑" panose="020B0503020204020204" pitchFamily="34" charset="-122"/>
              </a:rPr>
              <a:t>CPU</a:t>
            </a:r>
            <a:r>
              <a:rPr lang="zh-CN" altLang="en-US">
                <a:latin typeface="微软雅黑" panose="020B0503020204020204" pitchFamily="34" charset="-122"/>
                <a:ea typeface="微软雅黑" panose="020B0503020204020204" pitchFamily="34" charset="-122"/>
              </a:rPr>
              <a:t>中止原来正在执行的程序，转到处理异常情况或特殊事件的程序去执行，结束后再返回到原被中止的程序处</a:t>
            </a:r>
            <a:r>
              <a:rPr lang="zh-CN" altLang="en-US">
                <a:solidFill>
                  <a:srgbClr val="FF0000"/>
                </a:solidFill>
                <a:latin typeface="微软雅黑" panose="020B0503020204020204" pitchFamily="34" charset="-122"/>
                <a:ea typeface="微软雅黑" panose="020B0503020204020204" pitchFamily="34" charset="-122"/>
              </a:rPr>
              <a:t>（断点）</a:t>
            </a:r>
            <a:r>
              <a:rPr lang="zh-CN" altLang="en-US">
                <a:latin typeface="微软雅黑" panose="020B0503020204020204" pitchFamily="34" charset="-122"/>
                <a:ea typeface="微软雅黑" panose="020B0503020204020204" pitchFamily="34" charset="-122"/>
              </a:rPr>
              <a:t>继续执行。</a:t>
            </a:r>
          </a:p>
          <a:p>
            <a:pPr>
              <a:lnSpc>
                <a:spcPct val="120000"/>
              </a:lnSpc>
            </a:pPr>
            <a:r>
              <a:rPr lang="zh-CN" altLang="en-US" sz="2000">
                <a:latin typeface="微软雅黑" panose="020B0503020204020204" pitchFamily="34" charset="-122"/>
                <a:ea typeface="微软雅黑" panose="020B0503020204020204" pitchFamily="34" charset="-122"/>
              </a:rPr>
              <a:t>程序执行被 “中断” 的事件（在硬件层面）有两类</a:t>
            </a:r>
          </a:p>
          <a:p>
            <a:pPr lvl="1">
              <a:lnSpc>
                <a:spcPct val="120000"/>
              </a:lnSpc>
            </a:pPr>
            <a:r>
              <a:rPr lang="zh-CN" altLang="en-US">
                <a:latin typeface="微软雅黑" panose="020B0503020204020204" pitchFamily="34" charset="-122"/>
                <a:ea typeface="微软雅黑" panose="020B0503020204020204" pitchFamily="34" charset="-122"/>
              </a:rPr>
              <a:t>内部“异常”：在</a:t>
            </a:r>
            <a:r>
              <a:rPr lang="en-US" altLang="zh-CN">
                <a:latin typeface="微软雅黑" panose="020B0503020204020204" pitchFamily="34" charset="-122"/>
                <a:ea typeface="微软雅黑" panose="020B0503020204020204" pitchFamily="34" charset="-122"/>
              </a:rPr>
              <a:t>CPU</a:t>
            </a:r>
            <a:r>
              <a:rPr lang="zh-CN" altLang="en-US">
                <a:latin typeface="微软雅黑" panose="020B0503020204020204" pitchFamily="34" charset="-122"/>
                <a:ea typeface="微软雅黑" panose="020B0503020204020204" pitchFamily="34" charset="-122"/>
              </a:rPr>
              <a:t>内部发生的意外事件或特殊事件</a:t>
            </a:r>
          </a:p>
          <a:p>
            <a:pPr lvl="2">
              <a:lnSpc>
                <a:spcPct val="120000"/>
              </a:lnSpc>
              <a:buFontTx/>
              <a:buNone/>
            </a:pPr>
            <a:r>
              <a:rPr lang="zh-CN" altLang="en-US" sz="2000">
                <a:latin typeface="微软雅黑" panose="020B0503020204020204" pitchFamily="34" charset="-122"/>
                <a:ea typeface="微软雅黑" panose="020B0503020204020204" pitchFamily="34" charset="-122"/>
              </a:rPr>
              <a:t>按发生原因分为</a:t>
            </a:r>
            <a:r>
              <a:rPr lang="zh-CN" altLang="en-US" sz="2000">
                <a:solidFill>
                  <a:srgbClr val="FF0000"/>
                </a:solidFill>
                <a:latin typeface="微软雅黑" panose="020B0503020204020204" pitchFamily="34" charset="-122"/>
                <a:ea typeface="微软雅黑" panose="020B0503020204020204" pitchFamily="34" charset="-122"/>
              </a:rPr>
              <a:t>硬故障中断</a:t>
            </a:r>
            <a:r>
              <a:rPr lang="zh-CN" altLang="en-US" sz="2000">
                <a:latin typeface="微软雅黑" panose="020B0503020204020204" pitchFamily="34" charset="-122"/>
                <a:ea typeface="微软雅黑" panose="020B0503020204020204" pitchFamily="34" charset="-122"/>
              </a:rPr>
              <a:t>和</a:t>
            </a:r>
            <a:r>
              <a:rPr lang="zh-CN" altLang="en-US" sz="2000">
                <a:solidFill>
                  <a:srgbClr val="FF0000"/>
                </a:solidFill>
                <a:latin typeface="微软雅黑" panose="020B0503020204020204" pitchFamily="34" charset="-122"/>
                <a:ea typeface="微软雅黑" panose="020B0503020204020204" pitchFamily="34" charset="-122"/>
              </a:rPr>
              <a:t>程序性中断</a:t>
            </a:r>
            <a:r>
              <a:rPr lang="zh-CN" altLang="en-US" sz="2000">
                <a:latin typeface="微软雅黑" panose="020B0503020204020204" pitchFamily="34" charset="-122"/>
                <a:ea typeface="微软雅黑" panose="020B0503020204020204" pitchFamily="34" charset="-122"/>
              </a:rPr>
              <a:t>两类</a:t>
            </a:r>
          </a:p>
          <a:p>
            <a:pPr lvl="2">
              <a:lnSpc>
                <a:spcPct val="120000"/>
              </a:lnSpc>
              <a:buFontTx/>
              <a:buNone/>
            </a:pPr>
            <a:r>
              <a:rPr lang="zh-CN" altLang="en-US" sz="2000">
                <a:solidFill>
                  <a:srgbClr val="FF0000"/>
                </a:solidFill>
                <a:latin typeface="微软雅黑" panose="020B0503020204020204" pitchFamily="34" charset="-122"/>
                <a:ea typeface="微软雅黑" panose="020B0503020204020204" pitchFamily="34" charset="-122"/>
              </a:rPr>
              <a:t>硬故障中断：</a:t>
            </a:r>
            <a:r>
              <a:rPr lang="zh-CN" altLang="en-US" sz="2000">
                <a:latin typeface="微软雅黑" panose="020B0503020204020204" pitchFamily="34" charset="-122"/>
                <a:ea typeface="微软雅黑" panose="020B0503020204020204" pitchFamily="34" charset="-122"/>
              </a:rPr>
              <a:t>如电源掉电、硬件线路故障等</a:t>
            </a:r>
          </a:p>
          <a:p>
            <a:pPr lvl="2">
              <a:lnSpc>
                <a:spcPct val="120000"/>
              </a:lnSpc>
              <a:buFontTx/>
              <a:buNone/>
            </a:pPr>
            <a:r>
              <a:rPr lang="zh-CN" altLang="en-US" sz="2000">
                <a:solidFill>
                  <a:srgbClr val="FF0000"/>
                </a:solidFill>
                <a:latin typeface="微软雅黑" panose="020B0503020204020204" pitchFamily="34" charset="-122"/>
                <a:ea typeface="微软雅黑" panose="020B0503020204020204" pitchFamily="34" charset="-122"/>
              </a:rPr>
              <a:t>程序性中断：</a:t>
            </a:r>
            <a:r>
              <a:rPr lang="zh-CN" altLang="en-US" sz="2000">
                <a:latin typeface="微软雅黑" panose="020B0503020204020204" pitchFamily="34" charset="-122"/>
                <a:ea typeface="微软雅黑" panose="020B0503020204020204" pitchFamily="34" charset="-122"/>
              </a:rPr>
              <a:t>执行某条指令时发生的“例外</a:t>
            </a:r>
            <a:r>
              <a:rPr lang="en-US" altLang="zh-CN" sz="2000">
                <a:latin typeface="微软雅黑" panose="020B0503020204020204" pitchFamily="34" charset="-122"/>
                <a:ea typeface="微软雅黑" panose="020B0503020204020204" pitchFamily="34" charset="-122"/>
              </a:rPr>
              <a:t>(Exception)”</a:t>
            </a:r>
            <a:r>
              <a:rPr lang="zh-CN" altLang="en-US" sz="2000">
                <a:latin typeface="微软雅黑" panose="020B0503020204020204" pitchFamily="34" charset="-122"/>
                <a:ea typeface="微软雅黑" panose="020B0503020204020204" pitchFamily="34" charset="-122"/>
              </a:rPr>
              <a:t>，如溢出、缺页、越界、越权、非法指令、除数为</a:t>
            </a:r>
            <a:r>
              <a:rPr lang="en-US" altLang="zh-CN" sz="2000">
                <a:latin typeface="微软雅黑" panose="020B0503020204020204" pitchFamily="34" charset="-122"/>
                <a:ea typeface="微软雅黑" panose="020B0503020204020204" pitchFamily="34" charset="-122"/>
              </a:rPr>
              <a:t>0</a:t>
            </a:r>
            <a:r>
              <a:rPr lang="zh-CN" altLang="en-US" sz="2000">
                <a:latin typeface="微软雅黑" panose="020B0503020204020204" pitchFamily="34" charset="-122"/>
                <a:ea typeface="微软雅黑" panose="020B0503020204020204" pitchFamily="34" charset="-122"/>
              </a:rPr>
              <a:t>、堆栈溢出、访问超时、断点设置、单步、系统调用等</a:t>
            </a:r>
          </a:p>
          <a:p>
            <a:pPr lvl="1">
              <a:lnSpc>
                <a:spcPct val="120000"/>
              </a:lnSpc>
            </a:pPr>
            <a:r>
              <a:rPr lang="zh-CN" altLang="en-US">
                <a:latin typeface="微软雅黑" panose="020B0503020204020204" pitchFamily="34" charset="-122"/>
                <a:ea typeface="微软雅黑" panose="020B0503020204020204" pitchFamily="34" charset="-122"/>
              </a:rPr>
              <a:t>外部“中断”：在</a:t>
            </a:r>
            <a:r>
              <a:rPr lang="en-US" altLang="zh-CN">
                <a:latin typeface="微软雅黑" panose="020B0503020204020204" pitchFamily="34" charset="-122"/>
                <a:ea typeface="微软雅黑" panose="020B0503020204020204" pitchFamily="34" charset="-122"/>
              </a:rPr>
              <a:t>CPU</a:t>
            </a:r>
            <a:r>
              <a:rPr lang="zh-CN" altLang="en-US">
                <a:latin typeface="微软雅黑" panose="020B0503020204020204" pitchFamily="34" charset="-122"/>
                <a:ea typeface="微软雅黑" panose="020B0503020204020204" pitchFamily="34" charset="-122"/>
              </a:rPr>
              <a:t>外部发生的特殊事件</a:t>
            </a:r>
            <a:r>
              <a:rPr lang="zh-CN" altLang="en-US">
                <a:solidFill>
                  <a:srgbClr val="009242"/>
                </a:solidFill>
                <a:latin typeface="微软雅黑" panose="020B0503020204020204" pitchFamily="34" charset="-122"/>
                <a:ea typeface="微软雅黑" panose="020B0503020204020204" pitchFamily="34" charset="-122"/>
              </a:rPr>
              <a:t>，</a:t>
            </a:r>
            <a:r>
              <a:rPr lang="zh-CN" altLang="en-US">
                <a:solidFill>
                  <a:srgbClr val="FF0000"/>
                </a:solidFill>
                <a:latin typeface="微软雅黑" panose="020B0503020204020204" pitchFamily="34" charset="-122"/>
                <a:ea typeface="微软雅黑" panose="020B0503020204020204" pitchFamily="34" charset="-122"/>
              </a:rPr>
              <a:t>通过“中断请求”信号</a:t>
            </a:r>
            <a:r>
              <a:rPr lang="zh-CN" altLang="en-US">
                <a:latin typeface="微软雅黑" panose="020B0503020204020204" pitchFamily="34" charset="-122"/>
                <a:ea typeface="微软雅黑" panose="020B0503020204020204" pitchFamily="34" charset="-122"/>
              </a:rPr>
              <a:t>向</a:t>
            </a:r>
            <a:r>
              <a:rPr lang="en-US" altLang="zh-CN">
                <a:latin typeface="微软雅黑" panose="020B0503020204020204" pitchFamily="34" charset="-122"/>
                <a:ea typeface="微软雅黑" panose="020B0503020204020204" pitchFamily="34" charset="-122"/>
              </a:rPr>
              <a:t>CPU</a:t>
            </a:r>
            <a:r>
              <a:rPr lang="zh-CN" altLang="en-US">
                <a:latin typeface="微软雅黑" panose="020B0503020204020204" pitchFamily="34" charset="-122"/>
                <a:ea typeface="微软雅黑" panose="020B0503020204020204" pitchFamily="34" charset="-122"/>
              </a:rPr>
              <a:t>请求处理。</a:t>
            </a:r>
            <a:r>
              <a:rPr lang="zh-CN" altLang="en-US">
                <a:solidFill>
                  <a:srgbClr val="006600"/>
                </a:solidFill>
                <a:latin typeface="微软雅黑" panose="020B0503020204020204" pitchFamily="34" charset="-122"/>
                <a:ea typeface="微软雅黑" panose="020B0503020204020204" pitchFamily="34" charset="-122"/>
              </a:rPr>
              <a:t>如实时钟、控制台、打印机缺纸、外设准备好、采样计时到、</a:t>
            </a:r>
            <a:r>
              <a:rPr lang="en-US" altLang="zh-CN">
                <a:solidFill>
                  <a:srgbClr val="006600"/>
                </a:solidFill>
                <a:latin typeface="微软雅黑" panose="020B0503020204020204" pitchFamily="34" charset="-122"/>
                <a:ea typeface="微软雅黑" panose="020B0503020204020204" pitchFamily="34" charset="-122"/>
              </a:rPr>
              <a:t>DMA</a:t>
            </a:r>
            <a:r>
              <a:rPr lang="zh-CN" altLang="en-US">
                <a:solidFill>
                  <a:srgbClr val="006600"/>
                </a:solidFill>
                <a:latin typeface="微软雅黑" panose="020B0503020204020204" pitchFamily="34" charset="-122"/>
                <a:ea typeface="微软雅黑" panose="020B0503020204020204" pitchFamily="34" charset="-122"/>
              </a:rPr>
              <a:t>传输结束等。</a:t>
            </a:r>
          </a:p>
          <a:p>
            <a:pPr lvl="2">
              <a:lnSpc>
                <a:spcPct val="120000"/>
              </a:lnSpc>
              <a:buFontTx/>
              <a:buNone/>
            </a:pPr>
            <a:endParaRPr lang="en-US" altLang="zh-CN"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7587">
                                            <p:txEl>
                                              <p:pRg st="2" end="2"/>
                                            </p:txEl>
                                          </p:spTgt>
                                        </p:tgtEl>
                                        <p:attrNameLst>
                                          <p:attrName>style.visibility</p:attrName>
                                        </p:attrNameLst>
                                      </p:cBhvr>
                                      <p:to>
                                        <p:strVal val="visible"/>
                                      </p:to>
                                    </p:set>
                                    <p:animEffect transition="in" filter="blinds(horizontal)">
                                      <p:cBhvr>
                                        <p:cTn id="7" dur="500"/>
                                        <p:tgtEl>
                                          <p:spTgt spid="7075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7587">
                                            <p:txEl>
                                              <p:pRg st="4" end="4"/>
                                            </p:txEl>
                                          </p:spTgt>
                                        </p:tgtEl>
                                        <p:attrNameLst>
                                          <p:attrName>style.visibility</p:attrName>
                                        </p:attrNameLst>
                                      </p:cBhvr>
                                      <p:to>
                                        <p:strVal val="visible"/>
                                      </p:to>
                                    </p:set>
                                    <p:animEffect transition="in" filter="blinds(horizontal)">
                                      <p:cBhvr>
                                        <p:cTn id="12" dur="500"/>
                                        <p:tgtEl>
                                          <p:spTgt spid="707587">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7587">
                                            <p:txEl>
                                              <p:pRg st="5" end="5"/>
                                            </p:txEl>
                                          </p:spTgt>
                                        </p:tgtEl>
                                        <p:attrNameLst>
                                          <p:attrName>style.visibility</p:attrName>
                                        </p:attrNameLst>
                                      </p:cBhvr>
                                      <p:to>
                                        <p:strVal val="visible"/>
                                      </p:to>
                                    </p:set>
                                    <p:animEffect transition="in" filter="blinds(horizontal)">
                                      <p:cBhvr>
                                        <p:cTn id="17" dur="500"/>
                                        <p:tgtEl>
                                          <p:spTgt spid="707587">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07587">
                                            <p:txEl>
                                              <p:pRg st="6" end="6"/>
                                            </p:txEl>
                                          </p:spTgt>
                                        </p:tgtEl>
                                        <p:attrNameLst>
                                          <p:attrName>style.visibility</p:attrName>
                                        </p:attrNameLst>
                                      </p:cBhvr>
                                      <p:to>
                                        <p:strVal val="visible"/>
                                      </p:to>
                                    </p:set>
                                    <p:animEffect transition="in" filter="blinds(horizontal)">
                                      <p:cBhvr>
                                        <p:cTn id="22" dur="500"/>
                                        <p:tgtEl>
                                          <p:spTgt spid="707587">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07587">
                                            <p:txEl>
                                              <p:pRg st="7" end="7"/>
                                            </p:txEl>
                                          </p:spTgt>
                                        </p:tgtEl>
                                        <p:attrNameLst>
                                          <p:attrName>style.visibility</p:attrName>
                                        </p:attrNameLst>
                                      </p:cBhvr>
                                      <p:to>
                                        <p:strVal val="visible"/>
                                      </p:to>
                                    </p:set>
                                    <p:animEffect transition="in" filter="blinds(horizontal)">
                                      <p:cBhvr>
                                        <p:cTn id="27" dur="500"/>
                                        <p:tgtEl>
                                          <p:spTgt spid="707587">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07587">
                                            <p:txEl>
                                              <p:pRg st="8" end="8"/>
                                            </p:txEl>
                                          </p:spTgt>
                                        </p:tgtEl>
                                        <p:attrNameLst>
                                          <p:attrName>style.visibility</p:attrName>
                                        </p:attrNameLst>
                                      </p:cBhvr>
                                      <p:to>
                                        <p:strVal val="visible"/>
                                      </p:to>
                                    </p:set>
                                    <p:animEffect transition="in" filter="blinds(horizontal)">
                                      <p:cBhvr>
                                        <p:cTn id="32" dur="500"/>
                                        <p:tgtEl>
                                          <p:spTgt spid="7075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17">
            <a:extLst>
              <a:ext uri="{FF2B5EF4-FFF2-40B4-BE49-F238E27FC236}">
                <a16:creationId xmlns:a16="http://schemas.microsoft.com/office/drawing/2014/main" id="{8B9FB3BF-2F8C-4EB7-B126-4B29B36DCBA3}"/>
              </a:ext>
            </a:extLst>
          </p:cNvPr>
          <p:cNvSpPr>
            <a:spLocks noChangeArrowheads="1"/>
          </p:cNvSpPr>
          <p:nvPr/>
        </p:nvSpPr>
        <p:spPr bwMode="auto">
          <a:xfrm>
            <a:off x="825500" y="1898650"/>
            <a:ext cx="7570788" cy="2971800"/>
          </a:xfrm>
          <a:prstGeom prst="rect">
            <a:avLst/>
          </a:prstGeom>
          <a:solidFill>
            <a:srgbClr val="E9E1C9"/>
          </a:solidFill>
          <a:ln>
            <a:noFill/>
          </a:ln>
          <a:extLst>
            <a:ext uri="{91240B29-F687-4F45-9708-019B960494DF}">
              <a14:hiddenLine xmlns:a14="http://schemas.microsoft.com/office/drawing/2010/main" w="28575" algn="ctr">
                <a:solidFill>
                  <a:srgbClr val="000000"/>
                </a:solidFill>
                <a:round/>
                <a:headEnd/>
                <a:tailEnd type="triangle" w="med" len="med"/>
              </a14:hiddenLine>
            </a:ext>
          </a:extLst>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2400" b="1">
              <a:latin typeface="Calibri" panose="020F0502020204030204" pitchFamily="34" charset="0"/>
            </a:endParaRPr>
          </a:p>
        </p:txBody>
      </p:sp>
      <p:sp>
        <p:nvSpPr>
          <p:cNvPr id="692227" name="Rectangle 2">
            <a:extLst>
              <a:ext uri="{FF2B5EF4-FFF2-40B4-BE49-F238E27FC236}">
                <a16:creationId xmlns:a16="http://schemas.microsoft.com/office/drawing/2014/main" id="{BE26915B-93F7-4EE3-ABFD-04C27AB11818}"/>
              </a:ext>
            </a:extLst>
          </p:cNvPr>
          <p:cNvSpPr>
            <a:spLocks noGrp="1" noChangeArrowheads="1"/>
          </p:cNvSpPr>
          <p:nvPr>
            <p:ph type="title" idx="4294967295"/>
          </p:nvPr>
        </p:nvSpPr>
        <p:spPr>
          <a:xfrm>
            <a:off x="476250" y="88900"/>
            <a:ext cx="7740650" cy="549275"/>
          </a:xfrm>
        </p:spPr>
        <p:txBody>
          <a:bodyPr lIns="91294" tIns="45647" rIns="91294" bIns="45647" anchor="t"/>
          <a:lstStyle/>
          <a:p>
            <a:r>
              <a:rPr lang="zh-CN" altLang="en-US"/>
              <a:t>异常和中断的处理</a:t>
            </a:r>
          </a:p>
        </p:txBody>
      </p:sp>
      <p:sp>
        <p:nvSpPr>
          <p:cNvPr id="476163" name="Rectangle 3">
            <a:extLst>
              <a:ext uri="{FF2B5EF4-FFF2-40B4-BE49-F238E27FC236}">
                <a16:creationId xmlns:a16="http://schemas.microsoft.com/office/drawing/2014/main" id="{06D51309-26DA-4E5A-B64C-4D10F0AECD8A}"/>
              </a:ext>
            </a:extLst>
          </p:cNvPr>
          <p:cNvSpPr>
            <a:spLocks noGrp="1" noChangeArrowheads="1"/>
          </p:cNvSpPr>
          <p:nvPr>
            <p:ph type="body" idx="4294967295"/>
          </p:nvPr>
        </p:nvSpPr>
        <p:spPr>
          <a:xfrm>
            <a:off x="150813" y="730250"/>
            <a:ext cx="8893175" cy="1098550"/>
          </a:xfrm>
        </p:spPr>
        <p:txBody>
          <a:bodyPr/>
          <a:lstStyle/>
          <a:p>
            <a:r>
              <a:rPr lang="zh-CN" altLang="en-US" sz="2200">
                <a:latin typeface="微软雅黑" panose="020B0503020204020204" pitchFamily="34" charset="-122"/>
                <a:ea typeface="微软雅黑" panose="020B0503020204020204" pitchFamily="34" charset="-122"/>
              </a:rPr>
              <a:t>发生</a:t>
            </a:r>
            <a:r>
              <a:rPr lang="zh-CN" altLang="en-US" sz="2200">
                <a:solidFill>
                  <a:srgbClr val="FF0000"/>
                </a:solidFill>
                <a:latin typeface="微软雅黑" panose="020B0503020204020204" pitchFamily="34" charset="-122"/>
                <a:ea typeface="微软雅黑" panose="020B0503020204020204" pitchFamily="34" charset="-122"/>
              </a:rPr>
              <a:t>异常</a:t>
            </a:r>
            <a:r>
              <a:rPr lang="en-US" altLang="zh-CN" sz="2200">
                <a:solidFill>
                  <a:srgbClr val="FF0000"/>
                </a:solidFill>
                <a:latin typeface="微软雅黑" panose="020B0503020204020204" pitchFamily="34" charset="-122"/>
                <a:ea typeface="微软雅黑" panose="020B0503020204020204" pitchFamily="34" charset="-122"/>
              </a:rPr>
              <a:t>(exception)</a:t>
            </a:r>
            <a:r>
              <a:rPr lang="zh-CN" altLang="en-US" sz="2200">
                <a:latin typeface="微软雅黑" panose="020B0503020204020204" pitchFamily="34" charset="-122"/>
                <a:ea typeface="微软雅黑" panose="020B0503020204020204" pitchFamily="34" charset="-122"/>
              </a:rPr>
              <a:t>和</a:t>
            </a:r>
            <a:r>
              <a:rPr lang="zh-CN" altLang="en-US" sz="2200">
                <a:solidFill>
                  <a:srgbClr val="FF0000"/>
                </a:solidFill>
                <a:latin typeface="微软雅黑" panose="020B0503020204020204" pitchFamily="34" charset="-122"/>
                <a:ea typeface="微软雅黑" panose="020B0503020204020204" pitchFamily="34" charset="-122"/>
              </a:rPr>
              <a:t>中断</a:t>
            </a:r>
            <a:r>
              <a:rPr lang="en-US" altLang="zh-CN" sz="2200">
                <a:solidFill>
                  <a:srgbClr val="FF0000"/>
                </a:solidFill>
                <a:latin typeface="微软雅黑" panose="020B0503020204020204" pitchFamily="34" charset="-122"/>
                <a:ea typeface="微软雅黑" panose="020B0503020204020204" pitchFamily="34" charset="-122"/>
              </a:rPr>
              <a:t>(interrupt)</a:t>
            </a:r>
            <a:r>
              <a:rPr lang="zh-CN" altLang="en-US" sz="2200">
                <a:latin typeface="微软雅黑" panose="020B0503020204020204" pitchFamily="34" charset="-122"/>
                <a:ea typeface="微软雅黑" panose="020B0503020204020204" pitchFamily="34" charset="-122"/>
              </a:rPr>
              <a:t>事件后，系统将进入</a:t>
            </a:r>
            <a:r>
              <a:rPr lang="en-US" altLang="zh-CN" sz="2200">
                <a:latin typeface="微软雅黑" panose="020B0503020204020204" pitchFamily="34" charset="-122"/>
                <a:ea typeface="微软雅黑" panose="020B0503020204020204" pitchFamily="34" charset="-122"/>
              </a:rPr>
              <a:t>OS</a:t>
            </a:r>
            <a:r>
              <a:rPr lang="zh-CN" altLang="en-US" sz="2200">
                <a:latin typeface="微软雅黑" panose="020B0503020204020204" pitchFamily="34" charset="-122"/>
                <a:ea typeface="微软雅黑" panose="020B0503020204020204" pitchFamily="34" charset="-122"/>
              </a:rPr>
              <a:t>内核态对相应事件进行处理，即改变处理器状态</a:t>
            </a:r>
            <a:r>
              <a:rPr lang="zh-CN" altLang="en-US" sz="2200">
                <a:solidFill>
                  <a:srgbClr val="FF0000"/>
                </a:solidFill>
                <a:latin typeface="微软雅黑" panose="020B0503020204020204" pitchFamily="34" charset="-122"/>
                <a:ea typeface="微软雅黑" panose="020B0503020204020204" pitchFamily="34" charset="-122"/>
              </a:rPr>
              <a:t>（用户态</a:t>
            </a:r>
            <a:r>
              <a:rPr lang="zh-CN" altLang="en-US" sz="2200">
                <a:solidFill>
                  <a:srgbClr val="FF0000"/>
                </a:solidFill>
                <a:ea typeface="微软雅黑" panose="020B0503020204020204" pitchFamily="34" charset="-122"/>
                <a:cs typeface="Arial" panose="020B0604020202020204" pitchFamily="34" charset="0"/>
              </a:rPr>
              <a:t>→内核态</a:t>
            </a:r>
            <a:r>
              <a:rPr lang="zh-CN" altLang="en-US" sz="2200">
                <a:solidFill>
                  <a:srgbClr val="FF0000"/>
                </a:solidFill>
                <a:latin typeface="微软雅黑" panose="020B0503020204020204" pitchFamily="34" charset="-122"/>
                <a:ea typeface="微软雅黑" panose="020B0503020204020204" pitchFamily="34" charset="-122"/>
              </a:rPr>
              <a:t>）</a:t>
            </a:r>
            <a:endParaRPr lang="en-US" altLang="zh-CN" sz="2200" b="0">
              <a:solidFill>
                <a:srgbClr val="FF0000"/>
              </a:solidFill>
            </a:endParaRPr>
          </a:p>
        </p:txBody>
      </p:sp>
      <p:sp>
        <p:nvSpPr>
          <p:cNvPr id="476164" name="Rectangle 4">
            <a:extLst>
              <a:ext uri="{FF2B5EF4-FFF2-40B4-BE49-F238E27FC236}">
                <a16:creationId xmlns:a16="http://schemas.microsoft.com/office/drawing/2014/main" id="{34C91AC4-2639-4E70-8CD2-13F65D96CF14}"/>
              </a:ext>
            </a:extLst>
          </p:cNvPr>
          <p:cNvSpPr>
            <a:spLocks noChangeArrowheads="1"/>
          </p:cNvSpPr>
          <p:nvPr/>
        </p:nvSpPr>
        <p:spPr bwMode="auto">
          <a:xfrm>
            <a:off x="2419350" y="1970088"/>
            <a:ext cx="1400175" cy="454025"/>
          </a:xfrm>
          <a:prstGeom prst="rect">
            <a:avLst/>
          </a:prstGeom>
          <a:noFill/>
          <a:ln w="12700">
            <a:noFill/>
            <a:miter lim="800000"/>
            <a:headEnd/>
            <a:tailEnd/>
          </a:ln>
          <a:effectLst/>
        </p:spPr>
        <p:txBody>
          <a:bodyPr wrap="none"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CC3300"/>
                </a:solidFill>
                <a:latin typeface="Calibri" panose="020F0502020204030204" pitchFamily="34" charset="0"/>
                <a:ea typeface="微软雅黑" panose="020B0503020204020204" pitchFamily="34" charset="-122"/>
              </a:rPr>
              <a:t>用户进程</a:t>
            </a:r>
          </a:p>
        </p:txBody>
      </p:sp>
      <p:sp>
        <p:nvSpPr>
          <p:cNvPr id="476165" name="Rectangle 5">
            <a:extLst>
              <a:ext uri="{FF2B5EF4-FFF2-40B4-BE49-F238E27FC236}">
                <a16:creationId xmlns:a16="http://schemas.microsoft.com/office/drawing/2014/main" id="{4D7D2BF9-FAB1-419C-8F0C-96C4EAE9652B}"/>
              </a:ext>
            </a:extLst>
          </p:cNvPr>
          <p:cNvSpPr>
            <a:spLocks noChangeArrowheads="1"/>
          </p:cNvSpPr>
          <p:nvPr/>
        </p:nvSpPr>
        <p:spPr bwMode="auto">
          <a:xfrm>
            <a:off x="5651500" y="2100263"/>
            <a:ext cx="614363" cy="454025"/>
          </a:xfrm>
          <a:prstGeom prst="rect">
            <a:avLst/>
          </a:prstGeom>
          <a:noFill/>
          <a:ln w="12700">
            <a:noFill/>
            <a:miter lim="800000"/>
            <a:headEnd/>
            <a:tailEnd/>
          </a:ln>
          <a:effectLst/>
        </p:spPr>
        <p:txBody>
          <a:bodyPr wrap="none"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CC3300"/>
                </a:solidFill>
                <a:latin typeface="微软雅黑" panose="020B0503020204020204" pitchFamily="34" charset="-122"/>
                <a:ea typeface="微软雅黑" panose="020B0503020204020204" pitchFamily="34" charset="-122"/>
              </a:rPr>
              <a:t>OS</a:t>
            </a:r>
          </a:p>
        </p:txBody>
      </p:sp>
      <p:sp>
        <p:nvSpPr>
          <p:cNvPr id="692231" name="Line 6">
            <a:extLst>
              <a:ext uri="{FF2B5EF4-FFF2-40B4-BE49-F238E27FC236}">
                <a16:creationId xmlns:a16="http://schemas.microsoft.com/office/drawing/2014/main" id="{1D8AF7CF-BEA7-45D7-A7E6-BD557282F82F}"/>
              </a:ext>
            </a:extLst>
          </p:cNvPr>
          <p:cNvSpPr>
            <a:spLocks noChangeShapeType="1"/>
          </p:cNvSpPr>
          <p:nvPr/>
        </p:nvSpPr>
        <p:spPr bwMode="auto">
          <a:xfrm>
            <a:off x="3233738" y="2492375"/>
            <a:ext cx="0" cy="598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6168" name="Line 8">
            <a:extLst>
              <a:ext uri="{FF2B5EF4-FFF2-40B4-BE49-F238E27FC236}">
                <a16:creationId xmlns:a16="http://schemas.microsoft.com/office/drawing/2014/main" id="{2BBACA09-A232-4BFF-92C1-6E5255D5190D}"/>
              </a:ext>
            </a:extLst>
          </p:cNvPr>
          <p:cNvSpPr>
            <a:spLocks noChangeShapeType="1"/>
          </p:cNvSpPr>
          <p:nvPr/>
        </p:nvSpPr>
        <p:spPr bwMode="auto">
          <a:xfrm>
            <a:off x="6053138" y="3103563"/>
            <a:ext cx="0" cy="596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6170" name="Line 10">
            <a:extLst>
              <a:ext uri="{FF2B5EF4-FFF2-40B4-BE49-F238E27FC236}">
                <a16:creationId xmlns:a16="http://schemas.microsoft.com/office/drawing/2014/main" id="{B0CCC00F-D971-4651-B3E0-2452E073FBFA}"/>
              </a:ext>
            </a:extLst>
          </p:cNvPr>
          <p:cNvSpPr>
            <a:spLocks noChangeShapeType="1"/>
          </p:cNvSpPr>
          <p:nvPr/>
        </p:nvSpPr>
        <p:spPr bwMode="auto">
          <a:xfrm>
            <a:off x="3233738" y="3194050"/>
            <a:ext cx="0" cy="15128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6171" name="Rectangle 11">
            <a:extLst>
              <a:ext uri="{FF2B5EF4-FFF2-40B4-BE49-F238E27FC236}">
                <a16:creationId xmlns:a16="http://schemas.microsoft.com/office/drawing/2014/main" id="{800B5670-C07E-49E3-8A83-152D4FCB5CB8}"/>
              </a:ext>
            </a:extLst>
          </p:cNvPr>
          <p:cNvSpPr>
            <a:spLocks noChangeArrowheads="1"/>
          </p:cNvSpPr>
          <p:nvPr/>
        </p:nvSpPr>
        <p:spPr bwMode="auto">
          <a:xfrm>
            <a:off x="3587750" y="2693988"/>
            <a:ext cx="22256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solidFill>
                  <a:schemeClr val="accent2"/>
                </a:solidFill>
                <a:latin typeface="微软雅黑" panose="020B0503020204020204" pitchFamily="34" charset="-122"/>
                <a:ea typeface="微软雅黑" panose="020B0503020204020204" pitchFamily="34" charset="-122"/>
              </a:rPr>
              <a:t>响应异常</a:t>
            </a:r>
            <a:r>
              <a:rPr lang="en-US" altLang="zh-CN" sz="2000" b="1">
                <a:solidFill>
                  <a:schemeClr val="accent2"/>
                </a:solidFill>
                <a:latin typeface="微软雅黑" panose="020B0503020204020204" pitchFamily="34" charset="-122"/>
                <a:ea typeface="微软雅黑" panose="020B0503020204020204" pitchFamily="34" charset="-122"/>
              </a:rPr>
              <a:t>/</a:t>
            </a:r>
            <a:r>
              <a:rPr lang="zh-CN" altLang="en-US" sz="2000" b="1">
                <a:solidFill>
                  <a:schemeClr val="accent2"/>
                </a:solidFill>
                <a:latin typeface="微软雅黑" panose="020B0503020204020204" pitchFamily="34" charset="-122"/>
                <a:ea typeface="微软雅黑" panose="020B0503020204020204" pitchFamily="34" charset="-122"/>
              </a:rPr>
              <a:t>中断</a:t>
            </a:r>
          </a:p>
        </p:txBody>
      </p:sp>
      <p:sp>
        <p:nvSpPr>
          <p:cNvPr id="476172" name="Rectangle 12">
            <a:extLst>
              <a:ext uri="{FF2B5EF4-FFF2-40B4-BE49-F238E27FC236}">
                <a16:creationId xmlns:a16="http://schemas.microsoft.com/office/drawing/2014/main" id="{39AAC07B-6D0A-4017-8EE2-C027E5F2C86C}"/>
              </a:ext>
            </a:extLst>
          </p:cNvPr>
          <p:cNvSpPr>
            <a:spLocks noChangeArrowheads="1"/>
          </p:cNvSpPr>
          <p:nvPr/>
        </p:nvSpPr>
        <p:spPr bwMode="auto">
          <a:xfrm>
            <a:off x="6215063" y="3043238"/>
            <a:ext cx="1668462"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Calibri" panose="020F0502020204030204" pitchFamily="34" charset="0"/>
                <a:ea typeface="微软雅黑" panose="020B0503020204020204" pitchFamily="34" charset="-122"/>
              </a:rPr>
              <a:t>具体的异常或中断处理</a:t>
            </a:r>
          </a:p>
          <a:p>
            <a:endParaRPr lang="en-US" altLang="zh-CN" i="1">
              <a:latin typeface="Calibri" panose="020F0502020204030204" pitchFamily="34" charset="0"/>
            </a:endParaRPr>
          </a:p>
        </p:txBody>
      </p:sp>
      <p:sp>
        <p:nvSpPr>
          <p:cNvPr id="476173" name="Rectangle 13">
            <a:extLst>
              <a:ext uri="{FF2B5EF4-FFF2-40B4-BE49-F238E27FC236}">
                <a16:creationId xmlns:a16="http://schemas.microsoft.com/office/drawing/2014/main" id="{2C5693A2-FA38-48B2-A31F-BD1BFC13C4DF}"/>
              </a:ext>
            </a:extLst>
          </p:cNvPr>
          <p:cNvSpPr>
            <a:spLocks noChangeArrowheads="1"/>
          </p:cNvSpPr>
          <p:nvPr/>
        </p:nvSpPr>
        <p:spPr bwMode="auto">
          <a:xfrm>
            <a:off x="3471863" y="3508375"/>
            <a:ext cx="1870075" cy="1003300"/>
          </a:xfrm>
          <a:prstGeom prst="rect">
            <a:avLst/>
          </a:prstGeom>
          <a:noFill/>
          <a:ln w="12700">
            <a:noFill/>
            <a:miter lim="800000"/>
            <a:headEnd/>
            <a:tailEnd/>
          </a:ln>
          <a:effectLst/>
        </p:spPr>
        <p:txBody>
          <a:bodyPr wrap="none"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000" b="1">
                <a:latin typeface="微软雅黑" panose="020B0503020204020204" pitchFamily="34" charset="-122"/>
                <a:ea typeface="微软雅黑" panose="020B0503020204020204" pitchFamily="34" charset="-122"/>
              </a:rPr>
              <a:t> </a:t>
            </a:r>
            <a:r>
              <a:rPr lang="zh-CN" altLang="en-US" sz="2000" b="1">
                <a:solidFill>
                  <a:schemeClr val="accent2"/>
                </a:solidFill>
                <a:latin typeface="微软雅黑" panose="020B0503020204020204" pitchFamily="34" charset="-122"/>
                <a:ea typeface="微软雅黑" panose="020B0503020204020204" pitchFamily="34" charset="-122"/>
              </a:rPr>
              <a:t>返回当前指令</a:t>
            </a:r>
          </a:p>
          <a:p>
            <a:pPr>
              <a:buFont typeface="Arial" panose="020B0604020202020204" pitchFamily="34" charset="0"/>
              <a:buChar char="•"/>
            </a:pPr>
            <a:r>
              <a:rPr lang="zh-CN" altLang="en-US" sz="2000" b="1">
                <a:solidFill>
                  <a:schemeClr val="accent2"/>
                </a:solidFill>
                <a:latin typeface="微软雅黑" panose="020B0503020204020204" pitchFamily="34" charset="-122"/>
                <a:ea typeface="微软雅黑" panose="020B0503020204020204" pitchFamily="34" charset="-122"/>
              </a:rPr>
              <a:t> 返回下条指令</a:t>
            </a:r>
          </a:p>
          <a:p>
            <a:pPr>
              <a:buFont typeface="Arial" panose="020B0604020202020204" pitchFamily="34" charset="0"/>
              <a:buChar char="•"/>
            </a:pPr>
            <a:r>
              <a:rPr lang="zh-CN" altLang="en-US" sz="2000" b="1">
                <a:solidFill>
                  <a:schemeClr val="accent2"/>
                </a:solidFill>
                <a:latin typeface="微软雅黑" panose="020B0503020204020204" pitchFamily="34" charset="-122"/>
                <a:ea typeface="微软雅黑" panose="020B0503020204020204" pitchFamily="34" charset="-122"/>
              </a:rPr>
              <a:t> 终止</a:t>
            </a:r>
            <a:r>
              <a:rPr lang="en-US" altLang="zh-CN" sz="2000" b="1">
                <a:solidFill>
                  <a:schemeClr val="accent2"/>
                </a:solidFill>
                <a:latin typeface="微软雅黑" panose="020B0503020204020204" pitchFamily="34" charset="-122"/>
                <a:ea typeface="微软雅黑" panose="020B0503020204020204" pitchFamily="34" charset="-122"/>
              </a:rPr>
              <a:t>(abort)</a:t>
            </a:r>
          </a:p>
        </p:txBody>
      </p:sp>
      <p:sp>
        <p:nvSpPr>
          <p:cNvPr id="476174" name="Rectangle 14">
            <a:extLst>
              <a:ext uri="{FF2B5EF4-FFF2-40B4-BE49-F238E27FC236}">
                <a16:creationId xmlns:a16="http://schemas.microsoft.com/office/drawing/2014/main" id="{8E2080FA-3B0A-46AB-8737-58EB6A6977A4}"/>
              </a:ext>
            </a:extLst>
          </p:cNvPr>
          <p:cNvSpPr>
            <a:spLocks noChangeArrowheads="1"/>
          </p:cNvSpPr>
          <p:nvPr/>
        </p:nvSpPr>
        <p:spPr bwMode="auto">
          <a:xfrm>
            <a:off x="909638" y="2843213"/>
            <a:ext cx="80486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b="1">
                <a:solidFill>
                  <a:srgbClr val="C00000"/>
                </a:solidFill>
                <a:latin typeface="Calibri" panose="020F0502020204030204" pitchFamily="34" charset="0"/>
                <a:ea typeface="微软雅黑" panose="020B0503020204020204" pitchFamily="34" charset="-122"/>
              </a:rPr>
              <a:t>事件</a:t>
            </a:r>
          </a:p>
        </p:txBody>
      </p:sp>
      <p:sp>
        <p:nvSpPr>
          <p:cNvPr id="692240" name="Text Box 15">
            <a:extLst>
              <a:ext uri="{FF2B5EF4-FFF2-40B4-BE49-F238E27FC236}">
                <a16:creationId xmlns:a16="http://schemas.microsoft.com/office/drawing/2014/main" id="{DE2FEA8C-0920-4723-9C4C-51A96A5069A6}"/>
              </a:ext>
            </a:extLst>
          </p:cNvPr>
          <p:cNvSpPr txBox="1">
            <a:spLocks noChangeArrowheads="1"/>
          </p:cNvSpPr>
          <p:nvPr/>
        </p:nvSpPr>
        <p:spPr bwMode="auto">
          <a:xfrm>
            <a:off x="2009775" y="2808288"/>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微软雅黑" panose="020B0503020204020204" pitchFamily="34" charset="-122"/>
                <a:ea typeface="微软雅黑" panose="020B0503020204020204" pitchFamily="34" charset="-122"/>
              </a:rPr>
              <a:t>当前指令</a:t>
            </a:r>
          </a:p>
        </p:txBody>
      </p:sp>
      <p:sp>
        <p:nvSpPr>
          <p:cNvPr id="476176" name="Text Box 16">
            <a:extLst>
              <a:ext uri="{FF2B5EF4-FFF2-40B4-BE49-F238E27FC236}">
                <a16:creationId xmlns:a16="http://schemas.microsoft.com/office/drawing/2014/main" id="{3F42F992-5D40-49AC-BFB5-C346E1C2D5E8}"/>
              </a:ext>
            </a:extLst>
          </p:cNvPr>
          <p:cNvSpPr txBox="1">
            <a:spLocks noChangeArrowheads="1"/>
          </p:cNvSpPr>
          <p:nvPr/>
        </p:nvSpPr>
        <p:spPr bwMode="auto">
          <a:xfrm>
            <a:off x="2019300" y="32146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Calibri" panose="020F0502020204030204" pitchFamily="34" charset="0"/>
                <a:ea typeface="微软雅黑" panose="020B0503020204020204" pitchFamily="34" charset="-122"/>
              </a:rPr>
              <a:t>下条指令</a:t>
            </a:r>
          </a:p>
        </p:txBody>
      </p:sp>
      <p:sp>
        <p:nvSpPr>
          <p:cNvPr id="476177" name="Line 17">
            <a:extLst>
              <a:ext uri="{FF2B5EF4-FFF2-40B4-BE49-F238E27FC236}">
                <a16:creationId xmlns:a16="http://schemas.microsoft.com/office/drawing/2014/main" id="{23370F5A-A8A3-4F4D-8890-44838135E407}"/>
              </a:ext>
            </a:extLst>
          </p:cNvPr>
          <p:cNvSpPr>
            <a:spLocks noChangeShapeType="1"/>
          </p:cNvSpPr>
          <p:nvPr/>
        </p:nvSpPr>
        <p:spPr bwMode="auto">
          <a:xfrm>
            <a:off x="1658938" y="3028950"/>
            <a:ext cx="409575" cy="0"/>
          </a:xfrm>
          <a:prstGeom prst="line">
            <a:avLst/>
          </a:prstGeom>
          <a:noFill/>
          <a:ln w="254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2244" name="Rectangle 20">
            <a:extLst>
              <a:ext uri="{FF2B5EF4-FFF2-40B4-BE49-F238E27FC236}">
                <a16:creationId xmlns:a16="http://schemas.microsoft.com/office/drawing/2014/main" id="{E23A9269-A61E-40A5-A377-93BE9F42A96A}"/>
              </a:ext>
            </a:extLst>
          </p:cNvPr>
          <p:cNvSpPr>
            <a:spLocks noChangeArrowheads="1"/>
          </p:cNvSpPr>
          <p:nvPr/>
        </p:nvSpPr>
        <p:spPr bwMode="auto">
          <a:xfrm>
            <a:off x="215900" y="5027613"/>
            <a:ext cx="875665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200" b="1">
                <a:latin typeface="微软雅黑" panose="020B0503020204020204" pitchFamily="34" charset="-122"/>
                <a:ea typeface="微软雅黑" panose="020B0503020204020204" pitchFamily="34" charset="-122"/>
              </a:rPr>
              <a:t>中断或异常处理执行的代码不是一个进程，而是</a:t>
            </a:r>
            <a:r>
              <a:rPr lang="zh-CN" altLang="en-US" sz="2200" b="1">
                <a:solidFill>
                  <a:srgbClr val="FF0000"/>
                </a:solidFill>
                <a:latin typeface="微软雅黑" panose="020B0503020204020204" pitchFamily="34" charset="-122"/>
                <a:ea typeface="微软雅黑" panose="020B0503020204020204" pitchFamily="34" charset="-122"/>
              </a:rPr>
              <a:t>“内核控制路径”</a:t>
            </a:r>
            <a:r>
              <a:rPr lang="zh-CN" altLang="en-US" sz="2200" b="1">
                <a:latin typeface="微软雅黑" panose="020B0503020204020204" pitchFamily="34" charset="-122"/>
                <a:ea typeface="微软雅黑" panose="020B0503020204020204" pitchFamily="34" charset="-122"/>
              </a:rPr>
              <a:t>，它代表异常或中断发生时正在运行的当前进程在内核态执行一个独立的指令序列。内核控制路径比进程更“轻”，其上下文信息比进程上下文信息少得多。而</a:t>
            </a:r>
            <a:r>
              <a:rPr lang="zh-CN" altLang="en-US" sz="2200" b="1">
                <a:solidFill>
                  <a:srgbClr val="FF0000"/>
                </a:solidFill>
                <a:latin typeface="微软雅黑" panose="020B0503020204020204" pitchFamily="34" charset="-122"/>
                <a:ea typeface="微软雅黑" panose="020B0503020204020204" pitchFamily="34" charset="-122"/>
              </a:rPr>
              <a:t>上下文切换后</a:t>
            </a:r>
            <a:r>
              <a:rPr lang="en-US" altLang="zh-CN" sz="2200" b="1">
                <a:solidFill>
                  <a:srgbClr val="FF0000"/>
                </a:solidFill>
                <a:latin typeface="微软雅黑" panose="020B0503020204020204" pitchFamily="34" charset="-122"/>
                <a:ea typeface="微软雅黑" panose="020B0503020204020204" pitchFamily="34" charset="-122"/>
              </a:rPr>
              <a:t>CPU</a:t>
            </a:r>
            <a:r>
              <a:rPr lang="zh-CN" altLang="en-US" sz="2200" b="1">
                <a:solidFill>
                  <a:srgbClr val="FF0000"/>
                </a:solidFill>
                <a:latin typeface="微软雅黑" panose="020B0503020204020204" pitchFamily="34" charset="-122"/>
                <a:ea typeface="微软雅黑" panose="020B0503020204020204" pitchFamily="34" charset="-122"/>
              </a:rPr>
              <a:t>执行的是另一个用户进程</a:t>
            </a:r>
            <a:r>
              <a:rPr lang="zh-CN" altLang="en-US" sz="2200" b="1">
                <a:latin typeface="微软雅黑" panose="020B0503020204020204" pitchFamily="34" charset="-122"/>
                <a:ea typeface="微软雅黑" panose="020B0503020204020204" pitchFamily="34" charset="-122"/>
              </a:rPr>
              <a:t>。</a:t>
            </a:r>
            <a:r>
              <a:rPr lang="zh-CN" altLang="en-US"/>
              <a:t> </a:t>
            </a:r>
          </a:p>
        </p:txBody>
      </p:sp>
      <p:sp>
        <p:nvSpPr>
          <p:cNvPr id="692245" name="Line 21">
            <a:extLst>
              <a:ext uri="{FF2B5EF4-FFF2-40B4-BE49-F238E27FC236}">
                <a16:creationId xmlns:a16="http://schemas.microsoft.com/office/drawing/2014/main" id="{847E5127-1130-4890-9457-ABEEE1EEE561}"/>
              </a:ext>
            </a:extLst>
          </p:cNvPr>
          <p:cNvSpPr>
            <a:spLocks noChangeShapeType="1"/>
          </p:cNvSpPr>
          <p:nvPr/>
        </p:nvSpPr>
        <p:spPr bwMode="auto">
          <a:xfrm>
            <a:off x="3208338" y="3074988"/>
            <a:ext cx="2728912" cy="0"/>
          </a:xfrm>
          <a:prstGeom prst="line">
            <a:avLst/>
          </a:prstGeom>
          <a:noFill/>
          <a:ln w="571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6" name="Line 22">
            <a:extLst>
              <a:ext uri="{FF2B5EF4-FFF2-40B4-BE49-F238E27FC236}">
                <a16:creationId xmlns:a16="http://schemas.microsoft.com/office/drawing/2014/main" id="{3A86F163-EC7F-434E-A969-4134297BB5B6}"/>
              </a:ext>
            </a:extLst>
          </p:cNvPr>
          <p:cNvSpPr>
            <a:spLocks noChangeShapeType="1"/>
          </p:cNvSpPr>
          <p:nvPr/>
        </p:nvSpPr>
        <p:spPr bwMode="auto">
          <a:xfrm flipH="1" flipV="1">
            <a:off x="3249613" y="3178175"/>
            <a:ext cx="2700337" cy="493713"/>
          </a:xfrm>
          <a:prstGeom prst="line">
            <a:avLst/>
          </a:prstGeom>
          <a:noFill/>
          <a:ln w="571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7" name="Line 23">
            <a:extLst>
              <a:ext uri="{FF2B5EF4-FFF2-40B4-BE49-F238E27FC236}">
                <a16:creationId xmlns:a16="http://schemas.microsoft.com/office/drawing/2014/main" id="{81B44BD1-1AF0-47C1-A126-D0F596E15EA2}"/>
              </a:ext>
            </a:extLst>
          </p:cNvPr>
          <p:cNvSpPr>
            <a:spLocks noChangeShapeType="1"/>
          </p:cNvSpPr>
          <p:nvPr/>
        </p:nvSpPr>
        <p:spPr bwMode="auto">
          <a:xfrm flipH="1" flipV="1">
            <a:off x="7227888" y="3730625"/>
            <a:ext cx="623887" cy="1438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2248" name="Text Box 24">
            <a:extLst>
              <a:ext uri="{FF2B5EF4-FFF2-40B4-BE49-F238E27FC236}">
                <a16:creationId xmlns:a16="http://schemas.microsoft.com/office/drawing/2014/main" id="{95BB711F-7BCC-47C7-A337-DCE34C2B3D3C}"/>
              </a:ext>
            </a:extLst>
          </p:cNvPr>
          <p:cNvSpPr txBox="1">
            <a:spLocks noChangeArrowheads="1"/>
          </p:cNvSpPr>
          <p:nvPr/>
        </p:nvSpPr>
        <p:spPr bwMode="auto">
          <a:xfrm>
            <a:off x="188913" y="3730625"/>
            <a:ext cx="22526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8000"/>
                </a:solidFill>
                <a:ea typeface="微软雅黑" panose="020B0503020204020204" pitchFamily="34" charset="-122"/>
              </a:rPr>
              <a:t>用户进程的正常控制流中插入了一段内核控制路径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Effect transition="in" filter="blinds(horizontal)">
                                      <p:cBhvr>
                                        <p:cTn id="7" dur="500"/>
                                        <p:tgtEl>
                                          <p:spTgt spid="476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6164"/>
                                        </p:tgtEl>
                                        <p:attrNameLst>
                                          <p:attrName>style.visibility</p:attrName>
                                        </p:attrNameLst>
                                      </p:cBhvr>
                                      <p:to>
                                        <p:strVal val="visible"/>
                                      </p:to>
                                    </p:set>
                                    <p:animEffect transition="in" filter="blinds(horizontal)">
                                      <p:cBhvr>
                                        <p:cTn id="12" dur="500"/>
                                        <p:tgtEl>
                                          <p:spTgt spid="4761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92231"/>
                                        </p:tgtEl>
                                        <p:attrNameLst>
                                          <p:attrName>style.visibility</p:attrName>
                                        </p:attrNameLst>
                                      </p:cBhvr>
                                      <p:to>
                                        <p:strVal val="visible"/>
                                      </p:to>
                                    </p:set>
                                    <p:animEffect transition="in" filter="blinds(horizontal)">
                                      <p:cBhvr>
                                        <p:cTn id="17" dur="500"/>
                                        <p:tgtEl>
                                          <p:spTgt spid="692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2240"/>
                                        </p:tgtEl>
                                        <p:attrNameLst>
                                          <p:attrName>style.visibility</p:attrName>
                                        </p:attrNameLst>
                                      </p:cBhvr>
                                      <p:to>
                                        <p:strVal val="visible"/>
                                      </p:to>
                                    </p:set>
                                    <p:animEffect transition="in" filter="blinds(horizontal)">
                                      <p:cBhvr>
                                        <p:cTn id="22" dur="500"/>
                                        <p:tgtEl>
                                          <p:spTgt spid="6922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6165"/>
                                        </p:tgtEl>
                                        <p:attrNameLst>
                                          <p:attrName>style.visibility</p:attrName>
                                        </p:attrNameLst>
                                      </p:cBhvr>
                                      <p:to>
                                        <p:strVal val="visible"/>
                                      </p:to>
                                    </p:set>
                                    <p:animEffect transition="in" filter="blinds(horizontal)">
                                      <p:cBhvr>
                                        <p:cTn id="27" dur="500"/>
                                        <p:tgtEl>
                                          <p:spTgt spid="4761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47617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7617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7617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92245"/>
                                        </p:tgtEl>
                                        <p:attrNameLst>
                                          <p:attrName>style.visibility</p:attrName>
                                        </p:attrNameLst>
                                      </p:cBhvr>
                                      <p:to>
                                        <p:strVal val="visible"/>
                                      </p:to>
                                    </p:set>
                                    <p:animEffect transition="in" filter="blinds(horizontal)">
                                      <p:cBhvr>
                                        <p:cTn id="42" dur="500"/>
                                        <p:tgtEl>
                                          <p:spTgt spid="69224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761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617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617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92246"/>
                                        </p:tgtEl>
                                        <p:attrNameLst>
                                          <p:attrName>style.visibility</p:attrName>
                                        </p:attrNameLst>
                                      </p:cBhvr>
                                      <p:to>
                                        <p:strVal val="visible"/>
                                      </p:to>
                                    </p:set>
                                    <p:animEffect transition="in" filter="blinds(horizontal)">
                                      <p:cBhvr>
                                        <p:cTn id="57" dur="500"/>
                                        <p:tgtEl>
                                          <p:spTgt spid="69224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76176"/>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76170"/>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692244"/>
                                        </p:tgtEl>
                                        <p:attrNameLst>
                                          <p:attrName>style.visibility</p:attrName>
                                        </p:attrNameLst>
                                      </p:cBhvr>
                                      <p:to>
                                        <p:strVal val="visible"/>
                                      </p:to>
                                    </p:set>
                                    <p:animEffect transition="in" filter="blinds(horizontal)">
                                      <p:cBhvr>
                                        <p:cTn id="68" dur="500"/>
                                        <p:tgtEl>
                                          <p:spTgt spid="69224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692247"/>
                                        </p:tgtEl>
                                        <p:attrNameLst>
                                          <p:attrName>style.visibility</p:attrName>
                                        </p:attrNameLst>
                                      </p:cBhvr>
                                      <p:to>
                                        <p:strVal val="visible"/>
                                      </p:to>
                                    </p:set>
                                    <p:animEffect transition="in" filter="blinds(horizontal)">
                                      <p:cBhvr>
                                        <p:cTn id="73" dur="500"/>
                                        <p:tgtEl>
                                          <p:spTgt spid="69224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692248"/>
                                        </p:tgtEl>
                                        <p:attrNameLst>
                                          <p:attrName>style.visibility</p:attrName>
                                        </p:attrNameLst>
                                      </p:cBhvr>
                                      <p:to>
                                        <p:strVal val="visible"/>
                                      </p:to>
                                    </p:set>
                                    <p:animEffect transition="in" filter="blinds(horizontal)">
                                      <p:cBhvr>
                                        <p:cTn id="78" dur="500"/>
                                        <p:tgtEl>
                                          <p:spTgt spid="692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p:bldP spid="476164" grpId="0"/>
      <p:bldP spid="476165" grpId="0"/>
      <p:bldP spid="476171" grpId="0"/>
      <p:bldP spid="476172" grpId="0"/>
      <p:bldP spid="476173" grpId="0"/>
      <p:bldP spid="476174" grpId="0"/>
      <p:bldP spid="692240" grpId="0"/>
      <p:bldP spid="476176" grpId="0"/>
      <p:bldP spid="692244" grpId="0"/>
      <p:bldP spid="6922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a:extLst>
              <a:ext uri="{FF2B5EF4-FFF2-40B4-BE49-F238E27FC236}">
                <a16:creationId xmlns:a16="http://schemas.microsoft.com/office/drawing/2014/main" id="{66208C34-9796-4781-9F91-1F6BA6B7DA6B}"/>
              </a:ext>
            </a:extLst>
          </p:cNvPr>
          <p:cNvSpPr>
            <a:spLocks noGrp="1" noChangeArrowheads="1"/>
          </p:cNvSpPr>
          <p:nvPr>
            <p:ph type="title"/>
          </p:nvPr>
        </p:nvSpPr>
        <p:spPr>
          <a:xfrm>
            <a:off x="628650" y="98425"/>
            <a:ext cx="7499350" cy="528638"/>
          </a:xfrm>
        </p:spPr>
        <p:txBody>
          <a:bodyPr/>
          <a:lstStyle/>
          <a:p>
            <a:r>
              <a:rPr lang="zh-CN" altLang="en-US"/>
              <a:t>异常的分类</a:t>
            </a:r>
          </a:p>
        </p:txBody>
      </p:sp>
      <p:sp>
        <p:nvSpPr>
          <p:cNvPr id="709635" name="Rectangle 3">
            <a:extLst>
              <a:ext uri="{FF2B5EF4-FFF2-40B4-BE49-F238E27FC236}">
                <a16:creationId xmlns:a16="http://schemas.microsoft.com/office/drawing/2014/main" id="{9E13912B-FE4A-4FDE-8022-88F95F9ECD5B}"/>
              </a:ext>
            </a:extLst>
          </p:cNvPr>
          <p:cNvSpPr>
            <a:spLocks noGrp="1" noChangeArrowheads="1"/>
          </p:cNvSpPr>
          <p:nvPr>
            <p:ph type="body" idx="1"/>
          </p:nvPr>
        </p:nvSpPr>
        <p:spPr>
          <a:xfrm>
            <a:off x="196850" y="820738"/>
            <a:ext cx="8410575" cy="3281362"/>
          </a:xfrm>
        </p:spPr>
        <p:txBody>
          <a:bodyPr/>
          <a:lstStyle/>
          <a:p>
            <a:pPr>
              <a:lnSpc>
                <a:spcPct val="120000"/>
              </a:lnSpc>
              <a:spcBef>
                <a:spcPct val="15000"/>
              </a:spcBef>
              <a:buFontTx/>
              <a:buNone/>
            </a:pPr>
            <a:r>
              <a:rPr lang="zh-CN" altLang="en-US" sz="2000">
                <a:latin typeface="微软雅黑" panose="020B0503020204020204" pitchFamily="34" charset="-122"/>
                <a:ea typeface="微软雅黑" panose="020B0503020204020204" pitchFamily="34" charset="-122"/>
              </a:rPr>
              <a:t>“异常” 按处理方式分为故障、自陷和终止三类</a:t>
            </a:r>
          </a:p>
          <a:p>
            <a:pPr lvl="1">
              <a:lnSpc>
                <a:spcPct val="120000"/>
              </a:lnSpc>
              <a:spcBef>
                <a:spcPct val="15000"/>
              </a:spcBef>
              <a:buFontTx/>
              <a:buNone/>
            </a:pPr>
            <a:r>
              <a:rPr lang="zh-CN" altLang="en-US">
                <a:solidFill>
                  <a:srgbClr val="FF0000"/>
                </a:solidFill>
                <a:latin typeface="微软雅黑" panose="020B0503020204020204" pitchFamily="34" charset="-122"/>
                <a:ea typeface="微软雅黑" panose="020B0503020204020204" pitchFamily="34" charset="-122"/>
              </a:rPr>
              <a:t>故障</a:t>
            </a:r>
            <a:r>
              <a:rPr lang="en-US" altLang="zh-CN">
                <a:solidFill>
                  <a:srgbClr val="FF0000"/>
                </a:solidFill>
                <a:latin typeface="微软雅黑" panose="020B0503020204020204" pitchFamily="34" charset="-122"/>
                <a:ea typeface="微软雅黑" panose="020B0503020204020204" pitchFamily="34" charset="-122"/>
              </a:rPr>
              <a:t>(fault)</a:t>
            </a:r>
            <a:r>
              <a:rPr lang="zh-CN" altLang="en-US">
                <a:solidFill>
                  <a:srgbClr val="00CC00"/>
                </a:solidFill>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执行指令引起的异常事件，如溢出、缺页、堆栈溢出、访问超时等。</a:t>
            </a:r>
          </a:p>
          <a:p>
            <a:pPr lvl="1">
              <a:lnSpc>
                <a:spcPct val="120000"/>
              </a:lnSpc>
              <a:spcBef>
                <a:spcPct val="15000"/>
              </a:spcBef>
              <a:buFontTx/>
              <a:buNone/>
            </a:pPr>
            <a:r>
              <a:rPr lang="zh-CN" altLang="en-US">
                <a:solidFill>
                  <a:srgbClr val="FF0000"/>
                </a:solidFill>
                <a:latin typeface="微软雅黑" panose="020B0503020204020204" pitchFamily="34" charset="-122"/>
                <a:ea typeface="微软雅黑" panose="020B0503020204020204" pitchFamily="34" charset="-122"/>
              </a:rPr>
              <a:t>自陷</a:t>
            </a:r>
            <a:r>
              <a:rPr lang="en-US" altLang="zh-CN">
                <a:solidFill>
                  <a:srgbClr val="FF0000"/>
                </a:solidFill>
                <a:latin typeface="微软雅黑" panose="020B0503020204020204" pitchFamily="34" charset="-122"/>
                <a:ea typeface="微软雅黑" panose="020B0503020204020204" pitchFamily="34" charset="-122"/>
              </a:rPr>
              <a:t>(Trap)</a:t>
            </a:r>
            <a:r>
              <a:rPr lang="zh-CN" altLang="en-US">
                <a:solidFill>
                  <a:srgbClr val="006600"/>
                </a:solidFill>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预先安排的事件</a:t>
            </a:r>
            <a:r>
              <a:rPr lang="zh-CN" altLang="en-US">
                <a:solidFill>
                  <a:srgbClr val="FF0000"/>
                </a:solidFill>
                <a:latin typeface="微软雅黑" panose="020B0503020204020204" pitchFamily="34" charset="-122"/>
                <a:ea typeface="微软雅黑" panose="020B0503020204020204" pitchFamily="34" charset="-122"/>
              </a:rPr>
              <a:t>（</a:t>
            </a:r>
            <a:r>
              <a:rPr lang="en-US" altLang="zh-CN">
                <a:solidFill>
                  <a:srgbClr val="FF0000"/>
                </a:solidFill>
                <a:latin typeface="微软雅黑" panose="020B0503020204020204" pitchFamily="34" charset="-122"/>
                <a:ea typeface="微软雅黑" panose="020B0503020204020204" pitchFamily="34" charset="-122"/>
              </a:rPr>
              <a:t>“</a:t>
            </a:r>
            <a:r>
              <a:rPr lang="zh-CN" altLang="en-US">
                <a:solidFill>
                  <a:srgbClr val="FF0000"/>
                </a:solidFill>
                <a:latin typeface="微软雅黑" panose="020B0503020204020204" pitchFamily="34" charset="-122"/>
                <a:ea typeface="微软雅黑" panose="020B0503020204020204" pitchFamily="34" charset="-122"/>
              </a:rPr>
              <a:t>埋地雷”）</a:t>
            </a:r>
            <a:r>
              <a:rPr lang="zh-CN" altLang="en-US">
                <a:latin typeface="微软雅黑" panose="020B0503020204020204" pitchFamily="34" charset="-122"/>
                <a:ea typeface="微软雅黑" panose="020B0503020204020204" pitchFamily="34" charset="-122"/>
              </a:rPr>
              <a:t>，如单步跟踪、断点、系统调用 </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执行</a:t>
            </a:r>
            <a:r>
              <a:rPr lang="zh-CN" altLang="en-US">
                <a:solidFill>
                  <a:srgbClr val="996600"/>
                </a:solidFill>
                <a:latin typeface="微软雅黑" panose="020B0503020204020204" pitchFamily="34" charset="-122"/>
                <a:ea typeface="微软雅黑" panose="020B0503020204020204" pitchFamily="34" charset="-122"/>
              </a:rPr>
              <a:t>访管指令</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等。</a:t>
            </a:r>
            <a:r>
              <a:rPr lang="zh-CN" altLang="en-US">
                <a:solidFill>
                  <a:srgbClr val="A50021"/>
                </a:solidFill>
                <a:latin typeface="微软雅黑" panose="020B0503020204020204" pitchFamily="34" charset="-122"/>
                <a:ea typeface="微软雅黑" panose="020B0503020204020204" pitchFamily="34" charset="-122"/>
              </a:rPr>
              <a:t>是一种自愿中断。</a:t>
            </a:r>
          </a:p>
          <a:p>
            <a:pPr lvl="1">
              <a:lnSpc>
                <a:spcPct val="120000"/>
              </a:lnSpc>
              <a:spcBef>
                <a:spcPct val="15000"/>
              </a:spcBef>
              <a:buFontTx/>
              <a:buNone/>
            </a:pPr>
            <a:endParaRPr lang="zh-CN" altLang="en-US">
              <a:solidFill>
                <a:srgbClr val="FF0000"/>
              </a:solidFill>
              <a:latin typeface="微软雅黑" panose="020B0503020204020204" pitchFamily="34" charset="-122"/>
              <a:ea typeface="微软雅黑" panose="020B0503020204020204" pitchFamily="34" charset="-122"/>
            </a:endParaRPr>
          </a:p>
          <a:p>
            <a:pPr lvl="1">
              <a:lnSpc>
                <a:spcPct val="120000"/>
              </a:lnSpc>
              <a:spcBef>
                <a:spcPct val="15000"/>
              </a:spcBef>
              <a:buFontTx/>
              <a:buNone/>
            </a:pPr>
            <a:r>
              <a:rPr lang="zh-CN" altLang="en-US">
                <a:solidFill>
                  <a:srgbClr val="FF0000"/>
                </a:solidFill>
                <a:latin typeface="微软雅黑" panose="020B0503020204020204" pitchFamily="34" charset="-122"/>
                <a:ea typeface="微软雅黑" panose="020B0503020204020204" pitchFamily="34" charset="-122"/>
              </a:rPr>
              <a:t>终止</a:t>
            </a:r>
            <a:r>
              <a:rPr lang="en-US" altLang="zh-CN">
                <a:solidFill>
                  <a:srgbClr val="FF0000"/>
                </a:solidFill>
                <a:latin typeface="微软雅黑" panose="020B0503020204020204" pitchFamily="34" charset="-122"/>
                <a:ea typeface="微软雅黑" panose="020B0503020204020204" pitchFamily="34" charset="-122"/>
              </a:rPr>
              <a:t>(Abort)</a:t>
            </a:r>
            <a:r>
              <a:rPr lang="zh-CN" altLang="en-US">
                <a:solidFill>
                  <a:srgbClr val="006600"/>
                </a:solidFill>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硬故障事件，此时机器将“终止”，调出中断服务程序来重启操作系统。</a:t>
            </a:r>
          </a:p>
        </p:txBody>
      </p:sp>
      <p:sp>
        <p:nvSpPr>
          <p:cNvPr id="709636" name="Rectangle 4">
            <a:extLst>
              <a:ext uri="{FF2B5EF4-FFF2-40B4-BE49-F238E27FC236}">
                <a16:creationId xmlns:a16="http://schemas.microsoft.com/office/drawing/2014/main" id="{AE5977DF-6314-416A-90F4-8D143D4810EC}"/>
              </a:ext>
            </a:extLst>
          </p:cNvPr>
          <p:cNvSpPr>
            <a:spLocks noChangeArrowheads="1"/>
          </p:cNvSpPr>
          <p:nvPr/>
        </p:nvSpPr>
        <p:spPr bwMode="auto">
          <a:xfrm>
            <a:off x="344488" y="5851525"/>
            <a:ext cx="6773862" cy="75247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r>
              <a:rPr lang="zh-CN" altLang="en-US" sz="2000">
                <a:ea typeface="微软雅黑" panose="020B0503020204020204" pitchFamily="34" charset="-122"/>
              </a:rPr>
              <a:t>不同体系结构和教科书对</a:t>
            </a:r>
            <a:r>
              <a:rPr lang="zh-CN" altLang="en-US" sz="2000">
                <a:latin typeface="微软雅黑" panose="020B0503020204020204" pitchFamily="34" charset="-122"/>
                <a:ea typeface="微软雅黑" panose="020B0503020204020204" pitchFamily="34" charset="-122"/>
              </a:rPr>
              <a:t>“</a:t>
            </a:r>
            <a:r>
              <a:rPr lang="zh-CN" altLang="en-US" sz="2000">
                <a:ea typeface="微软雅黑" panose="020B0503020204020204" pitchFamily="34" charset="-122"/>
              </a:rPr>
              <a:t>异常</a:t>
            </a:r>
            <a:r>
              <a:rPr lang="zh-CN" altLang="en-US" sz="2000">
                <a:latin typeface="微软雅黑" panose="020B0503020204020204" pitchFamily="34" charset="-122"/>
                <a:ea typeface="微软雅黑" panose="020B0503020204020204" pitchFamily="34" charset="-122"/>
              </a:rPr>
              <a:t>”</a:t>
            </a:r>
            <a:r>
              <a:rPr lang="zh-CN" altLang="en-US" sz="2000">
                <a:ea typeface="微软雅黑" panose="020B0503020204020204" pitchFamily="34" charset="-122"/>
              </a:rPr>
              <a:t>和</a:t>
            </a:r>
            <a:r>
              <a:rPr lang="zh-CN" altLang="en-US" sz="2000">
                <a:latin typeface="微软雅黑" panose="020B0503020204020204" pitchFamily="34" charset="-122"/>
                <a:ea typeface="微软雅黑" panose="020B0503020204020204" pitchFamily="34" charset="-122"/>
              </a:rPr>
              <a:t>“</a:t>
            </a:r>
            <a:r>
              <a:rPr lang="zh-CN" altLang="en-US" sz="2000">
                <a:ea typeface="微软雅黑" panose="020B0503020204020204" pitchFamily="34" charset="-122"/>
              </a:rPr>
              <a:t>中断</a:t>
            </a:r>
            <a:r>
              <a:rPr lang="zh-CN" altLang="en-US" sz="2000">
                <a:latin typeface="微软雅黑" panose="020B0503020204020204" pitchFamily="34" charset="-122"/>
                <a:ea typeface="微软雅黑" panose="020B0503020204020204" pitchFamily="34" charset="-122"/>
              </a:rPr>
              <a:t>”</a:t>
            </a:r>
            <a:r>
              <a:rPr lang="zh-CN" altLang="en-US" sz="2000">
                <a:ea typeface="微软雅黑" panose="020B0503020204020204" pitchFamily="34" charset="-122"/>
              </a:rPr>
              <a:t>定义的内涵不同，在看书时要注意！</a:t>
            </a:r>
          </a:p>
        </p:txBody>
      </p:sp>
      <p:sp>
        <p:nvSpPr>
          <p:cNvPr id="709638" name="Rectangle 6">
            <a:extLst>
              <a:ext uri="{FF2B5EF4-FFF2-40B4-BE49-F238E27FC236}">
                <a16:creationId xmlns:a16="http://schemas.microsoft.com/office/drawing/2014/main" id="{C1324501-E20E-45FA-B1AD-723C677EA6D5}"/>
              </a:ext>
            </a:extLst>
          </p:cNvPr>
          <p:cNvSpPr>
            <a:spLocks noChangeArrowheads="1"/>
          </p:cNvSpPr>
          <p:nvPr/>
        </p:nvSpPr>
        <p:spPr bwMode="auto">
          <a:xfrm>
            <a:off x="0" y="4486275"/>
            <a:ext cx="87217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eaLnBrk="0" hangingPunct="0">
              <a:lnSpc>
                <a:spcPct val="120000"/>
              </a:lnSpc>
            </a:pPr>
            <a:r>
              <a:rPr lang="zh-CN" altLang="en-US" sz="2200" b="1">
                <a:solidFill>
                  <a:srgbClr val="FF0000"/>
                </a:solidFill>
                <a:latin typeface="微软雅黑" panose="020B0503020204020204" pitchFamily="34" charset="-122"/>
                <a:ea typeface="微软雅黑" panose="020B0503020204020204" pitchFamily="34" charset="-122"/>
              </a:rPr>
              <a:t>思考</a:t>
            </a:r>
            <a:r>
              <a:rPr lang="en-US" altLang="zh-CN" sz="2200" b="1">
                <a:solidFill>
                  <a:srgbClr val="FF0000"/>
                </a:solidFill>
                <a:latin typeface="微软雅黑" panose="020B0503020204020204" pitchFamily="34" charset="-122"/>
                <a:ea typeface="微软雅黑" panose="020B0503020204020204" pitchFamily="34" charset="-122"/>
              </a:rPr>
              <a:t>2</a:t>
            </a:r>
            <a:r>
              <a:rPr lang="zh-CN" altLang="en-US" sz="2200" b="1">
                <a:solidFill>
                  <a:srgbClr val="FF0000"/>
                </a:solidFill>
                <a:latin typeface="微软雅黑" panose="020B0503020204020204" pitchFamily="34" charset="-122"/>
                <a:ea typeface="微软雅黑" panose="020B0503020204020204" pitchFamily="34" charset="-122"/>
              </a:rPr>
              <a:t>：哪些故障补救后可继续执行，哪些只好终止当前进程？</a:t>
            </a:r>
          </a:p>
          <a:p>
            <a:pPr lvl="1" eaLnBrk="0" hangingPunct="0">
              <a:lnSpc>
                <a:spcPct val="120000"/>
              </a:lnSpc>
            </a:pPr>
            <a:r>
              <a:rPr lang="zh-CN" altLang="en-US" sz="2200" b="1">
                <a:solidFill>
                  <a:schemeClr val="accent1"/>
                </a:solidFill>
                <a:latin typeface="微软雅黑" panose="020B0503020204020204" pitchFamily="34" charset="-122"/>
                <a:ea typeface="微软雅黑" panose="020B0503020204020204" pitchFamily="34" charset="-122"/>
              </a:rPr>
              <a:t>   </a:t>
            </a:r>
            <a:r>
              <a:rPr lang="zh-CN" altLang="en-US" sz="2000" b="1">
                <a:solidFill>
                  <a:srgbClr val="B7011F"/>
                </a:solidFill>
                <a:latin typeface="微软雅黑" panose="020B0503020204020204" pitchFamily="34" charset="-122"/>
                <a:ea typeface="微软雅黑" panose="020B0503020204020204" pitchFamily="34" charset="-122"/>
              </a:rPr>
              <a:t>缺页、</a:t>
            </a:r>
            <a:r>
              <a:rPr lang="en-US" altLang="zh-CN" sz="2000" b="1">
                <a:solidFill>
                  <a:srgbClr val="B7011F"/>
                </a:solidFill>
                <a:latin typeface="微软雅黑" panose="020B0503020204020204" pitchFamily="34" charset="-122"/>
                <a:ea typeface="微软雅黑" panose="020B0503020204020204" pitchFamily="34" charset="-122"/>
              </a:rPr>
              <a:t>TLB</a:t>
            </a:r>
            <a:r>
              <a:rPr lang="zh-CN" altLang="en-US" sz="2000" b="1">
                <a:solidFill>
                  <a:srgbClr val="B7011F"/>
                </a:solidFill>
                <a:latin typeface="微软雅黑" panose="020B0503020204020204" pitchFamily="34" charset="-122"/>
                <a:ea typeface="微软雅黑" panose="020B0503020204020204" pitchFamily="34" charset="-122"/>
              </a:rPr>
              <a:t>缺失等：</a:t>
            </a:r>
            <a:r>
              <a:rPr lang="zh-CN" altLang="en-US" sz="2000" b="1">
                <a:solidFill>
                  <a:srgbClr val="0066CC"/>
                </a:solidFill>
                <a:latin typeface="微软雅黑" panose="020B0503020204020204" pitchFamily="34" charset="-122"/>
                <a:ea typeface="微软雅黑" panose="020B0503020204020204" pitchFamily="34" charset="-122"/>
              </a:rPr>
              <a:t>补救后可继续，回到发生故障的指令重新执行。</a:t>
            </a:r>
            <a:r>
              <a:rPr lang="zh-CN" altLang="en-US" sz="2000" b="1">
                <a:solidFill>
                  <a:srgbClr val="B7011F"/>
                </a:solidFill>
                <a:latin typeface="微软雅黑" panose="020B0503020204020204" pitchFamily="34" charset="-122"/>
                <a:ea typeface="微软雅黑" panose="020B0503020204020204" pitchFamily="34" charset="-122"/>
              </a:rPr>
              <a:t>  </a:t>
            </a:r>
          </a:p>
          <a:p>
            <a:pPr lvl="1" eaLnBrk="0" hangingPunct="0">
              <a:lnSpc>
                <a:spcPct val="120000"/>
              </a:lnSpc>
            </a:pPr>
            <a:r>
              <a:rPr lang="zh-CN" altLang="en-US" sz="2000" b="1">
                <a:solidFill>
                  <a:srgbClr val="B7011F"/>
                </a:solidFill>
                <a:latin typeface="微软雅黑" panose="020B0503020204020204" pitchFamily="34" charset="-122"/>
                <a:ea typeface="微软雅黑" panose="020B0503020204020204" pitchFamily="34" charset="-122"/>
              </a:rPr>
              <a:t>    溢出、除数为</a:t>
            </a:r>
            <a:r>
              <a:rPr lang="en-US" altLang="zh-CN" sz="2000" b="1">
                <a:solidFill>
                  <a:srgbClr val="B7011F"/>
                </a:solidFill>
                <a:latin typeface="微软雅黑" panose="020B0503020204020204" pitchFamily="34" charset="-122"/>
                <a:ea typeface="微软雅黑" panose="020B0503020204020204" pitchFamily="34" charset="-122"/>
              </a:rPr>
              <a:t>0</a:t>
            </a:r>
            <a:r>
              <a:rPr lang="zh-CN" altLang="en-US" sz="2000" b="1">
                <a:solidFill>
                  <a:srgbClr val="B7011F"/>
                </a:solidFill>
                <a:latin typeface="微软雅黑" panose="020B0503020204020204" pitchFamily="34" charset="-122"/>
                <a:ea typeface="微软雅黑" panose="020B0503020204020204" pitchFamily="34" charset="-122"/>
              </a:rPr>
              <a:t>、非法操作、内存保护错等：</a:t>
            </a:r>
            <a:r>
              <a:rPr lang="zh-CN" altLang="en-US" sz="2000" b="1">
                <a:solidFill>
                  <a:srgbClr val="0066CC"/>
                </a:solidFill>
                <a:latin typeface="微软雅黑" panose="020B0503020204020204" pitchFamily="34" charset="-122"/>
                <a:ea typeface="微软雅黑" panose="020B0503020204020204" pitchFamily="34" charset="-122"/>
              </a:rPr>
              <a:t>终止当前进程。</a:t>
            </a:r>
          </a:p>
        </p:txBody>
      </p:sp>
      <p:sp>
        <p:nvSpPr>
          <p:cNvPr id="709640" name="Rectangle 8">
            <a:extLst>
              <a:ext uri="{FF2B5EF4-FFF2-40B4-BE49-F238E27FC236}">
                <a16:creationId xmlns:a16="http://schemas.microsoft.com/office/drawing/2014/main" id="{BAE306E8-41B1-4909-842B-31CBE31E1415}"/>
              </a:ext>
            </a:extLst>
          </p:cNvPr>
          <p:cNvSpPr>
            <a:spLocks noChangeArrowheads="1"/>
          </p:cNvSpPr>
          <p:nvPr/>
        </p:nvSpPr>
        <p:spPr bwMode="auto">
          <a:xfrm>
            <a:off x="6043613" y="4089400"/>
            <a:ext cx="1979612" cy="43656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zh-CN" altLang="en-US" sz="2000">
                <a:latin typeface="微软雅黑" panose="020B0503020204020204" pitchFamily="34" charset="-122"/>
                <a:ea typeface="微软雅黑" panose="020B0503020204020204" pitchFamily="34" charset="-122"/>
              </a:rPr>
              <a:t> </a:t>
            </a:r>
            <a:r>
              <a:rPr lang="zh-CN" altLang="en-US" sz="2200">
                <a:latin typeface="微软雅黑" panose="020B0503020204020204" pitchFamily="34" charset="-122"/>
                <a:ea typeface="微软雅黑" panose="020B0503020204020204" pitchFamily="34" charset="-122"/>
              </a:rPr>
              <a:t>回到下条指令</a:t>
            </a:r>
          </a:p>
        </p:txBody>
      </p:sp>
      <p:sp>
        <p:nvSpPr>
          <p:cNvPr id="709641" name="Text Box 9">
            <a:extLst>
              <a:ext uri="{FF2B5EF4-FFF2-40B4-BE49-F238E27FC236}">
                <a16:creationId xmlns:a16="http://schemas.microsoft.com/office/drawing/2014/main" id="{C57BD737-FB2B-4D24-BF13-BDA587B6D77A}"/>
              </a:ext>
            </a:extLst>
          </p:cNvPr>
          <p:cNvSpPr txBox="1">
            <a:spLocks noChangeArrowheads="1"/>
          </p:cNvSpPr>
          <p:nvPr/>
        </p:nvSpPr>
        <p:spPr bwMode="auto">
          <a:xfrm>
            <a:off x="2908300" y="1682750"/>
            <a:ext cx="43386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latin typeface="微软雅黑" panose="020B0503020204020204" pitchFamily="34" charset="-122"/>
                <a:ea typeface="微软雅黑" panose="020B0503020204020204" pitchFamily="34" charset="-122"/>
              </a:rPr>
              <a:t>“断点”为发生故障指令的地址</a:t>
            </a:r>
          </a:p>
        </p:txBody>
      </p:sp>
      <p:sp>
        <p:nvSpPr>
          <p:cNvPr id="709642" name="Text Box 10">
            <a:extLst>
              <a:ext uri="{FF2B5EF4-FFF2-40B4-BE49-F238E27FC236}">
                <a16:creationId xmlns:a16="http://schemas.microsoft.com/office/drawing/2014/main" id="{5BB082F2-953F-4D14-A36E-51AFCEDFB692}"/>
              </a:ext>
            </a:extLst>
          </p:cNvPr>
          <p:cNvSpPr txBox="1">
            <a:spLocks noChangeArrowheads="1"/>
          </p:cNvSpPr>
          <p:nvPr/>
        </p:nvSpPr>
        <p:spPr bwMode="auto">
          <a:xfrm>
            <a:off x="3140075" y="2859088"/>
            <a:ext cx="39004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spcBef>
                <a:spcPct val="50000"/>
              </a:spcBef>
            </a:pPr>
            <a:r>
              <a:rPr lang="zh-CN" altLang="en-US" sz="2000" b="1">
                <a:latin typeface="微软雅黑" panose="020B0503020204020204" pitchFamily="34" charset="-122"/>
                <a:ea typeface="微软雅黑" panose="020B0503020204020204" pitchFamily="34" charset="-122"/>
              </a:rPr>
              <a:t>“断点”为自陷指令下条指令地址</a:t>
            </a:r>
          </a:p>
        </p:txBody>
      </p:sp>
      <p:sp>
        <p:nvSpPr>
          <p:cNvPr id="709643" name="Text Box 11">
            <a:extLst>
              <a:ext uri="{FF2B5EF4-FFF2-40B4-BE49-F238E27FC236}">
                <a16:creationId xmlns:a16="http://schemas.microsoft.com/office/drawing/2014/main" id="{EBE9C207-C739-4178-82BE-8FD19213CD8D}"/>
              </a:ext>
            </a:extLst>
          </p:cNvPr>
          <p:cNvSpPr txBox="1">
            <a:spLocks noChangeArrowheads="1"/>
          </p:cNvSpPr>
          <p:nvPr/>
        </p:nvSpPr>
        <p:spPr bwMode="auto">
          <a:xfrm>
            <a:off x="3375025" y="3609975"/>
            <a:ext cx="3533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latin typeface="微软雅黑" panose="020B0503020204020204" pitchFamily="34" charset="-122"/>
                <a:ea typeface="微软雅黑" panose="020B0503020204020204" pitchFamily="34" charset="-122"/>
              </a:rPr>
              <a:t>“断点”是什么？ 随便！</a:t>
            </a:r>
          </a:p>
        </p:txBody>
      </p:sp>
      <p:sp>
        <p:nvSpPr>
          <p:cNvPr id="709644" name="Rectangle 12">
            <a:extLst>
              <a:ext uri="{FF2B5EF4-FFF2-40B4-BE49-F238E27FC236}">
                <a16:creationId xmlns:a16="http://schemas.microsoft.com/office/drawing/2014/main" id="{D1B04EAF-C70A-493F-94F6-DC2845A92D63}"/>
              </a:ext>
            </a:extLst>
          </p:cNvPr>
          <p:cNvSpPr>
            <a:spLocks noChangeArrowheads="1"/>
          </p:cNvSpPr>
          <p:nvPr/>
        </p:nvSpPr>
        <p:spPr bwMode="auto">
          <a:xfrm>
            <a:off x="461963" y="4110038"/>
            <a:ext cx="566578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a:solidFill>
                  <a:srgbClr val="FF0000"/>
                </a:solidFill>
                <a:latin typeface="微软雅黑" panose="020B0503020204020204" pitchFamily="34" charset="-122"/>
                <a:ea typeface="微软雅黑" panose="020B0503020204020204" pitchFamily="34" charset="-122"/>
              </a:rPr>
              <a:t>思考</a:t>
            </a:r>
            <a:r>
              <a:rPr lang="en-US" altLang="zh-CN" sz="2200" b="1">
                <a:solidFill>
                  <a:srgbClr val="FF0000"/>
                </a:solidFill>
                <a:latin typeface="微软雅黑" panose="020B0503020204020204" pitchFamily="34" charset="-122"/>
                <a:ea typeface="微软雅黑" panose="020B0503020204020204" pitchFamily="34" charset="-122"/>
              </a:rPr>
              <a:t>1</a:t>
            </a:r>
            <a:r>
              <a:rPr lang="zh-CN" altLang="en-US" sz="2200" b="1">
                <a:solidFill>
                  <a:srgbClr val="FF0000"/>
                </a:solidFill>
                <a:latin typeface="微软雅黑" panose="020B0503020204020204" pitchFamily="34" charset="-122"/>
                <a:ea typeface="微软雅黑" panose="020B0503020204020204" pitchFamily="34" charset="-122"/>
              </a:rPr>
              <a:t>：自陷处理完成后回到哪条指令执行？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9635">
                                            <p:txEl>
                                              <p:pRg st="0" end="0"/>
                                            </p:txEl>
                                          </p:spTgt>
                                        </p:tgtEl>
                                        <p:attrNameLst>
                                          <p:attrName>style.visibility</p:attrName>
                                        </p:attrNameLst>
                                      </p:cBhvr>
                                      <p:to>
                                        <p:strVal val="visible"/>
                                      </p:to>
                                    </p:set>
                                    <p:animEffect transition="in" filter="blinds(horizontal)">
                                      <p:cBhvr>
                                        <p:cTn id="7" dur="500"/>
                                        <p:tgtEl>
                                          <p:spTgt spid="70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9635">
                                            <p:txEl>
                                              <p:pRg st="1" end="1"/>
                                            </p:txEl>
                                          </p:spTgt>
                                        </p:tgtEl>
                                        <p:attrNameLst>
                                          <p:attrName>style.visibility</p:attrName>
                                        </p:attrNameLst>
                                      </p:cBhvr>
                                      <p:to>
                                        <p:strVal val="visible"/>
                                      </p:to>
                                    </p:set>
                                    <p:animEffect transition="in" filter="blinds(horizontal)">
                                      <p:cBhvr>
                                        <p:cTn id="12" dur="500"/>
                                        <p:tgtEl>
                                          <p:spTgt spid="709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9635">
                                            <p:txEl>
                                              <p:pRg st="2" end="2"/>
                                            </p:txEl>
                                          </p:spTgt>
                                        </p:tgtEl>
                                        <p:attrNameLst>
                                          <p:attrName>style.visibility</p:attrName>
                                        </p:attrNameLst>
                                      </p:cBhvr>
                                      <p:to>
                                        <p:strVal val="visible"/>
                                      </p:to>
                                    </p:set>
                                    <p:animEffect transition="in" filter="blinds(horizontal)">
                                      <p:cBhvr>
                                        <p:cTn id="17" dur="500"/>
                                        <p:tgtEl>
                                          <p:spTgt spid="709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09635">
                                            <p:txEl>
                                              <p:pRg st="4" end="4"/>
                                            </p:txEl>
                                          </p:spTgt>
                                        </p:tgtEl>
                                        <p:attrNameLst>
                                          <p:attrName>style.visibility</p:attrName>
                                        </p:attrNameLst>
                                      </p:cBhvr>
                                      <p:to>
                                        <p:strVal val="visible"/>
                                      </p:to>
                                    </p:set>
                                    <p:animEffect transition="in" filter="blinds(horizontal)">
                                      <p:cBhvr>
                                        <p:cTn id="22" dur="500"/>
                                        <p:tgtEl>
                                          <p:spTgt spid="70963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9644"/>
                                        </p:tgtEl>
                                        <p:attrNameLst>
                                          <p:attrName>style.visibility</p:attrName>
                                        </p:attrNameLst>
                                      </p:cBhvr>
                                      <p:to>
                                        <p:strVal val="visible"/>
                                      </p:to>
                                    </p:set>
                                    <p:animEffect transition="in" filter="blinds(horizontal)">
                                      <p:cBhvr>
                                        <p:cTn id="27" dur="500"/>
                                        <p:tgtEl>
                                          <p:spTgt spid="7096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9640"/>
                                        </p:tgtEl>
                                        <p:attrNameLst>
                                          <p:attrName>style.visibility</p:attrName>
                                        </p:attrNameLst>
                                      </p:cBhvr>
                                      <p:to>
                                        <p:strVal val="visible"/>
                                      </p:to>
                                    </p:set>
                                    <p:animEffect transition="in" filter="blinds(horizontal)">
                                      <p:cBhvr>
                                        <p:cTn id="32" dur="500"/>
                                        <p:tgtEl>
                                          <p:spTgt spid="7096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09638">
                                            <p:txEl>
                                              <p:pRg st="0" end="0"/>
                                            </p:txEl>
                                          </p:spTgt>
                                        </p:tgtEl>
                                        <p:attrNameLst>
                                          <p:attrName>style.visibility</p:attrName>
                                        </p:attrNameLst>
                                      </p:cBhvr>
                                      <p:to>
                                        <p:strVal val="visible"/>
                                      </p:to>
                                    </p:set>
                                    <p:animEffect transition="in" filter="blinds(horizontal)">
                                      <p:cBhvr>
                                        <p:cTn id="37" dur="500"/>
                                        <p:tgtEl>
                                          <p:spTgt spid="70963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09638">
                                            <p:txEl>
                                              <p:pRg st="1" end="1"/>
                                            </p:txEl>
                                          </p:spTgt>
                                        </p:tgtEl>
                                        <p:attrNameLst>
                                          <p:attrName>style.visibility</p:attrName>
                                        </p:attrNameLst>
                                      </p:cBhvr>
                                      <p:to>
                                        <p:strVal val="visible"/>
                                      </p:to>
                                    </p:set>
                                    <p:animEffect transition="in" filter="blinds(horizontal)">
                                      <p:cBhvr>
                                        <p:cTn id="42" dur="500"/>
                                        <p:tgtEl>
                                          <p:spTgt spid="709638">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09638">
                                            <p:txEl>
                                              <p:pRg st="2" end="2"/>
                                            </p:txEl>
                                          </p:spTgt>
                                        </p:tgtEl>
                                        <p:attrNameLst>
                                          <p:attrName>style.visibility</p:attrName>
                                        </p:attrNameLst>
                                      </p:cBhvr>
                                      <p:to>
                                        <p:strVal val="visible"/>
                                      </p:to>
                                    </p:set>
                                    <p:animEffect transition="in" filter="blinds(horizontal)">
                                      <p:cBhvr>
                                        <p:cTn id="47" dur="500"/>
                                        <p:tgtEl>
                                          <p:spTgt spid="709638">
                                            <p:txEl>
                                              <p:pRg st="2" end="2"/>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09641"/>
                                        </p:tgtEl>
                                        <p:attrNameLst>
                                          <p:attrName>style.visibility</p:attrName>
                                        </p:attrNameLst>
                                      </p:cBhvr>
                                      <p:to>
                                        <p:strVal val="visible"/>
                                      </p:to>
                                    </p:set>
                                    <p:animEffect transition="in" filter="blinds(horizontal)">
                                      <p:cBhvr>
                                        <p:cTn id="52" dur="500"/>
                                        <p:tgtEl>
                                          <p:spTgt spid="70964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709642">
                                            <p:txEl>
                                              <p:pRg st="0" end="0"/>
                                            </p:txEl>
                                          </p:spTgt>
                                        </p:tgtEl>
                                        <p:attrNameLst>
                                          <p:attrName>style.visibility</p:attrName>
                                        </p:attrNameLst>
                                      </p:cBhvr>
                                      <p:to>
                                        <p:strVal val="visible"/>
                                      </p:to>
                                    </p:set>
                                    <p:animEffect transition="in" filter="blinds(horizontal)">
                                      <p:cBhvr>
                                        <p:cTn id="57" dur="500"/>
                                        <p:tgtEl>
                                          <p:spTgt spid="709642">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09643"/>
                                        </p:tgtEl>
                                        <p:attrNameLst>
                                          <p:attrName>style.visibility</p:attrName>
                                        </p:attrNameLst>
                                      </p:cBhvr>
                                      <p:to>
                                        <p:strVal val="visible"/>
                                      </p:to>
                                    </p:set>
                                    <p:animEffect transition="in" filter="blinds(horizontal)">
                                      <p:cBhvr>
                                        <p:cTn id="62" dur="500"/>
                                        <p:tgtEl>
                                          <p:spTgt spid="70964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09636"/>
                                        </p:tgtEl>
                                        <p:attrNameLst>
                                          <p:attrName>style.visibility</p:attrName>
                                        </p:attrNameLst>
                                      </p:cBhvr>
                                      <p:to>
                                        <p:strVal val="visible"/>
                                      </p:to>
                                    </p:set>
                                    <p:animEffect transition="in" filter="blinds(horizontal)">
                                      <p:cBhvr>
                                        <p:cTn id="67" dur="500"/>
                                        <p:tgtEl>
                                          <p:spTgt spid="70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6" grpId="0" animBg="1"/>
      <p:bldP spid="709640" grpId="0" animBg="1"/>
      <p:bldP spid="709641" grpId="0"/>
      <p:bldP spid="709643" grpId="0"/>
      <p:bldP spid="7096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a:extLst>
              <a:ext uri="{FF2B5EF4-FFF2-40B4-BE49-F238E27FC236}">
                <a16:creationId xmlns:a16="http://schemas.microsoft.com/office/drawing/2014/main" id="{5B86AAEC-21B4-4797-81F8-97C87F78B4F5}"/>
              </a:ext>
            </a:extLst>
          </p:cNvPr>
          <p:cNvSpPr>
            <a:spLocks noGrp="1" noChangeArrowheads="1"/>
          </p:cNvSpPr>
          <p:nvPr>
            <p:ph type="title"/>
          </p:nvPr>
        </p:nvSpPr>
        <p:spPr/>
        <p:txBody>
          <a:bodyPr/>
          <a:lstStyle/>
          <a:p>
            <a:r>
              <a:rPr lang="zh-CN" altLang="en-US"/>
              <a:t>异常举例</a:t>
            </a:r>
            <a:r>
              <a:rPr lang="en-US" altLang="zh-CN">
                <a:latin typeface="黑体" panose="02010609060101010101" pitchFamily="49" charset="-122"/>
              </a:rPr>
              <a:t>—</a:t>
            </a:r>
            <a:r>
              <a:rPr lang="zh-CN" altLang="en-US"/>
              <a:t>页故障</a:t>
            </a:r>
          </a:p>
        </p:txBody>
      </p:sp>
      <p:sp>
        <p:nvSpPr>
          <p:cNvPr id="763907" name="Rectangle 3">
            <a:extLst>
              <a:ext uri="{FF2B5EF4-FFF2-40B4-BE49-F238E27FC236}">
                <a16:creationId xmlns:a16="http://schemas.microsoft.com/office/drawing/2014/main" id="{C7167194-7F18-4DA8-9422-8491FAF2BB58}"/>
              </a:ext>
            </a:extLst>
          </p:cNvPr>
          <p:cNvSpPr>
            <a:spLocks noGrp="1" noChangeArrowheads="1"/>
          </p:cNvSpPr>
          <p:nvPr>
            <p:ph type="body" idx="1"/>
          </p:nvPr>
        </p:nvSpPr>
        <p:spPr>
          <a:xfrm>
            <a:off x="498475" y="4076700"/>
            <a:ext cx="8229600" cy="2590800"/>
          </a:xfrm>
        </p:spPr>
        <p:txBody>
          <a:bodyPr/>
          <a:lstStyle/>
          <a:p>
            <a:pPr>
              <a:lnSpc>
                <a:spcPct val="110000"/>
              </a:lnSpc>
              <a:spcBef>
                <a:spcPct val="15000"/>
              </a:spcBef>
            </a:pPr>
            <a:r>
              <a:rPr lang="zh-CN" altLang="en-US" sz="2200">
                <a:latin typeface="微软雅黑" panose="020B0503020204020204" pitchFamily="34" charset="-122"/>
                <a:ea typeface="微软雅黑" panose="020B0503020204020204" pitchFamily="34" charset="-122"/>
              </a:rPr>
              <a:t>以下几种情况都会发生“页故障”</a:t>
            </a:r>
          </a:p>
          <a:p>
            <a:pPr lvl="1">
              <a:lnSpc>
                <a:spcPct val="110000"/>
              </a:lnSpc>
              <a:spcBef>
                <a:spcPct val="15000"/>
              </a:spcBef>
            </a:pPr>
            <a:r>
              <a:rPr lang="zh-CN" altLang="en-US" sz="2200">
                <a:latin typeface="微软雅黑" panose="020B0503020204020204" pitchFamily="34" charset="-122"/>
                <a:ea typeface="微软雅黑" panose="020B0503020204020204" pitchFamily="34" charset="-122"/>
              </a:rPr>
              <a:t>缺页：页表项有效位为</a:t>
            </a:r>
            <a:r>
              <a:rPr lang="en-US" altLang="zh-CN" sz="2200">
                <a:latin typeface="微软雅黑" panose="020B0503020204020204" pitchFamily="34" charset="-122"/>
                <a:ea typeface="微软雅黑" panose="020B0503020204020204" pitchFamily="34" charset="-122"/>
              </a:rPr>
              <a:t>0</a:t>
            </a:r>
          </a:p>
          <a:p>
            <a:pPr lvl="1">
              <a:lnSpc>
                <a:spcPct val="110000"/>
              </a:lnSpc>
              <a:spcBef>
                <a:spcPct val="15000"/>
              </a:spcBef>
            </a:pPr>
            <a:r>
              <a:rPr lang="zh-CN" altLang="en-US" sz="2200">
                <a:latin typeface="微软雅黑" panose="020B0503020204020204" pitchFamily="34" charset="-122"/>
                <a:ea typeface="微软雅黑" panose="020B0503020204020204" pitchFamily="34" charset="-122"/>
              </a:rPr>
              <a:t>地址越界：地址大</a:t>
            </a:r>
            <a:r>
              <a:rPr lang="zh-CN" altLang="en-US" sz="2200">
                <a:solidFill>
                  <a:schemeClr val="accent2"/>
                </a:solidFill>
                <a:latin typeface="微软雅黑" panose="020B0503020204020204" pitchFamily="34" charset="-122"/>
                <a:ea typeface="微软雅黑" panose="020B0503020204020204" pitchFamily="34" charset="-122"/>
              </a:rPr>
              <a:t>于最大界限</a:t>
            </a:r>
          </a:p>
          <a:p>
            <a:pPr lvl="1">
              <a:lnSpc>
                <a:spcPct val="110000"/>
              </a:lnSpc>
              <a:spcBef>
                <a:spcPct val="15000"/>
              </a:spcBef>
            </a:pPr>
            <a:r>
              <a:rPr lang="zh-CN" altLang="en-US" sz="2200">
                <a:latin typeface="微软雅黑" panose="020B0503020204020204" pitchFamily="34" charset="-122"/>
                <a:ea typeface="微软雅黑" panose="020B0503020204020204" pitchFamily="34" charset="-122"/>
              </a:rPr>
              <a:t>访问越级或越权（保护违例）：</a:t>
            </a:r>
          </a:p>
          <a:p>
            <a:pPr lvl="2">
              <a:lnSpc>
                <a:spcPct val="110000"/>
              </a:lnSpc>
              <a:spcBef>
                <a:spcPct val="15000"/>
              </a:spcBef>
            </a:pPr>
            <a:r>
              <a:rPr lang="zh-CN" altLang="en-US" sz="2200">
                <a:solidFill>
                  <a:srgbClr val="FF0000"/>
                </a:solidFill>
                <a:latin typeface="微软雅黑" panose="020B0503020204020204" pitchFamily="34" charset="-122"/>
                <a:ea typeface="微软雅黑" panose="020B0503020204020204" pitchFamily="34" charset="-122"/>
              </a:rPr>
              <a:t>越级：</a:t>
            </a:r>
            <a:r>
              <a:rPr lang="zh-CN" altLang="en-US" sz="2200">
                <a:latin typeface="微软雅黑" panose="020B0503020204020204" pitchFamily="34" charset="-122"/>
                <a:ea typeface="微软雅黑" panose="020B0503020204020204" pitchFamily="34" charset="-122"/>
              </a:rPr>
              <a:t>用户进程访问内核数据（</a:t>
            </a:r>
            <a:r>
              <a:rPr lang="en-US" altLang="zh-CN" sz="2200">
                <a:latin typeface="微软雅黑" panose="020B0503020204020204" pitchFamily="34" charset="-122"/>
                <a:ea typeface="微软雅黑" panose="020B0503020204020204" pitchFamily="34" charset="-122"/>
              </a:rPr>
              <a:t>CPL=3 / DPL=0</a:t>
            </a:r>
            <a:r>
              <a:rPr lang="zh-CN" altLang="en-US" sz="2200">
                <a:latin typeface="微软雅黑" panose="020B0503020204020204" pitchFamily="34" charset="-122"/>
                <a:ea typeface="微软雅黑" panose="020B0503020204020204" pitchFamily="34" charset="-122"/>
              </a:rPr>
              <a:t>）</a:t>
            </a:r>
          </a:p>
          <a:p>
            <a:pPr lvl="2">
              <a:lnSpc>
                <a:spcPct val="110000"/>
              </a:lnSpc>
              <a:spcBef>
                <a:spcPct val="15000"/>
              </a:spcBef>
            </a:pPr>
            <a:r>
              <a:rPr lang="zh-CN" altLang="en-US" sz="2200">
                <a:solidFill>
                  <a:srgbClr val="FF0000"/>
                </a:solidFill>
                <a:latin typeface="微软雅黑" panose="020B0503020204020204" pitchFamily="34" charset="-122"/>
                <a:ea typeface="微软雅黑" panose="020B0503020204020204" pitchFamily="34" charset="-122"/>
              </a:rPr>
              <a:t>越权：</a:t>
            </a:r>
            <a:r>
              <a:rPr lang="zh-CN" altLang="en-US" sz="2200">
                <a:latin typeface="微软雅黑" panose="020B0503020204020204" pitchFamily="34" charset="-122"/>
                <a:ea typeface="微软雅黑" panose="020B0503020204020204" pitchFamily="34" charset="-122"/>
              </a:rPr>
              <a:t>读写权限不相符（如对只读段进行了写操作）</a:t>
            </a:r>
          </a:p>
        </p:txBody>
      </p:sp>
      <p:grpSp>
        <p:nvGrpSpPr>
          <p:cNvPr id="763910" name="Group 6">
            <a:extLst>
              <a:ext uri="{FF2B5EF4-FFF2-40B4-BE49-F238E27FC236}">
                <a16:creationId xmlns:a16="http://schemas.microsoft.com/office/drawing/2014/main" id="{B6B6D5EB-D3A0-4C32-9231-ECB37A51B5CD}"/>
              </a:ext>
            </a:extLst>
          </p:cNvPr>
          <p:cNvGrpSpPr>
            <a:grpSpLocks/>
          </p:cNvGrpSpPr>
          <p:nvPr/>
        </p:nvGrpSpPr>
        <p:grpSpPr bwMode="auto">
          <a:xfrm>
            <a:off x="4370388" y="4502150"/>
            <a:ext cx="4070350" cy="396875"/>
            <a:chOff x="2743" y="787"/>
            <a:chExt cx="2564" cy="250"/>
          </a:xfrm>
        </p:grpSpPr>
        <p:sp>
          <p:nvSpPr>
            <p:cNvPr id="763908" name="Rectangle 4">
              <a:extLst>
                <a:ext uri="{FF2B5EF4-FFF2-40B4-BE49-F238E27FC236}">
                  <a16:creationId xmlns:a16="http://schemas.microsoft.com/office/drawing/2014/main" id="{BDD6B048-6FD3-47E1-8288-143B63BD1CFF}"/>
                </a:ext>
              </a:extLst>
            </p:cNvPr>
            <p:cNvSpPr>
              <a:spLocks noChangeArrowheads="1"/>
            </p:cNvSpPr>
            <p:nvPr/>
          </p:nvSpPr>
          <p:spPr bwMode="auto">
            <a:xfrm>
              <a:off x="3198" y="787"/>
              <a:ext cx="21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solidFill>
                    <a:srgbClr val="FF0000"/>
                  </a:solidFill>
                  <a:ea typeface="微软雅黑" panose="020B0503020204020204" pitchFamily="34" charset="-122"/>
                </a:rPr>
                <a:t>可通过读磁盘恢复故障</a:t>
              </a:r>
            </a:p>
          </p:txBody>
        </p:sp>
        <p:sp>
          <p:nvSpPr>
            <p:cNvPr id="763909" name="Line 5">
              <a:extLst>
                <a:ext uri="{FF2B5EF4-FFF2-40B4-BE49-F238E27FC236}">
                  <a16:creationId xmlns:a16="http://schemas.microsoft.com/office/drawing/2014/main" id="{81329A0F-987F-4032-A6B5-DEE26AF9B681}"/>
                </a:ext>
              </a:extLst>
            </p:cNvPr>
            <p:cNvSpPr>
              <a:spLocks noChangeShapeType="1"/>
            </p:cNvSpPr>
            <p:nvPr/>
          </p:nvSpPr>
          <p:spPr bwMode="auto">
            <a:xfrm flipH="1" flipV="1">
              <a:off x="2743" y="923"/>
              <a:ext cx="449" cy="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63914" name="Group 10">
            <a:extLst>
              <a:ext uri="{FF2B5EF4-FFF2-40B4-BE49-F238E27FC236}">
                <a16:creationId xmlns:a16="http://schemas.microsoft.com/office/drawing/2014/main" id="{218E6854-7EB4-4DD7-B3E6-091AFF2F272E}"/>
              </a:ext>
            </a:extLst>
          </p:cNvPr>
          <p:cNvGrpSpPr>
            <a:grpSpLocks/>
          </p:cNvGrpSpPr>
          <p:nvPr/>
        </p:nvGrpSpPr>
        <p:grpSpPr bwMode="auto">
          <a:xfrm>
            <a:off x="5110163" y="4864100"/>
            <a:ext cx="3489325" cy="842963"/>
            <a:chOff x="3200" y="1206"/>
            <a:chExt cx="2198" cy="531"/>
          </a:xfrm>
        </p:grpSpPr>
        <p:sp>
          <p:nvSpPr>
            <p:cNvPr id="763911" name="Rectangle 7">
              <a:extLst>
                <a:ext uri="{FF2B5EF4-FFF2-40B4-BE49-F238E27FC236}">
                  <a16:creationId xmlns:a16="http://schemas.microsoft.com/office/drawing/2014/main" id="{6C5C0CFA-FBEF-47A2-B9EF-2B20FE5A4695}"/>
                </a:ext>
              </a:extLst>
            </p:cNvPr>
            <p:cNvSpPr>
              <a:spLocks noChangeArrowheads="1"/>
            </p:cNvSpPr>
            <p:nvPr/>
          </p:nvSpPr>
          <p:spPr bwMode="auto">
            <a:xfrm>
              <a:off x="3476" y="1263"/>
              <a:ext cx="192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zh-CN" altLang="en-US" sz="2100" b="1">
                  <a:solidFill>
                    <a:srgbClr val="FF0000"/>
                  </a:solidFill>
                  <a:ea typeface="微软雅黑" panose="020B0503020204020204" pitchFamily="34" charset="-122"/>
                </a:rPr>
                <a:t>不可恢复，称为</a:t>
              </a:r>
              <a:r>
                <a:rPr lang="zh-CN" altLang="fr-FR" sz="2100" b="1">
                  <a:solidFill>
                    <a:srgbClr val="FF0000"/>
                  </a:solidFill>
                  <a:latin typeface="微软雅黑" panose="020B0503020204020204" pitchFamily="34" charset="-122"/>
                  <a:ea typeface="微软雅黑" panose="020B0503020204020204" pitchFamily="34" charset="-122"/>
                </a:rPr>
                <a:t>“</a:t>
              </a:r>
              <a:r>
                <a:rPr lang="zh-CN" altLang="fr-FR" sz="2100" b="1">
                  <a:solidFill>
                    <a:srgbClr val="FF0000"/>
                  </a:solidFill>
                  <a:ea typeface="微软雅黑" panose="020B0503020204020204" pitchFamily="34" charset="-122"/>
                </a:rPr>
                <a:t>段故障（</a:t>
              </a:r>
              <a:r>
                <a:rPr lang="fr-FR" altLang="zh-CN" sz="2100" b="1">
                  <a:solidFill>
                    <a:srgbClr val="FF0000"/>
                  </a:solidFill>
                  <a:ea typeface="微软雅黑" panose="020B0503020204020204" pitchFamily="34" charset="-122"/>
                </a:rPr>
                <a:t>segmentation fault</a:t>
              </a:r>
              <a:r>
                <a:rPr lang="zh-CN" altLang="fr-FR" sz="2100" b="1">
                  <a:solidFill>
                    <a:srgbClr val="FF0000"/>
                  </a:solidFill>
                  <a:ea typeface="微软雅黑" panose="020B0503020204020204" pitchFamily="34" charset="-122"/>
                </a:rPr>
                <a:t>）</a:t>
              </a:r>
              <a:r>
                <a:rPr lang="zh-CN" altLang="fr-FR" sz="2100" b="1">
                  <a:solidFill>
                    <a:srgbClr val="FF0000"/>
                  </a:solidFill>
                  <a:latin typeface="微软雅黑" panose="020B0503020204020204" pitchFamily="34" charset="-122"/>
                  <a:ea typeface="微软雅黑" panose="020B0503020204020204" pitchFamily="34" charset="-122"/>
                </a:rPr>
                <a:t>”</a:t>
              </a:r>
              <a:r>
                <a:rPr lang="zh-CN" altLang="fr-FR" sz="2100" b="1">
                  <a:solidFill>
                    <a:srgbClr val="FF0000"/>
                  </a:solidFill>
                  <a:ea typeface="微软雅黑" panose="020B0503020204020204" pitchFamily="34" charset="-122"/>
                </a:rPr>
                <a:t> </a:t>
              </a:r>
              <a:endParaRPr lang="zh-CN" altLang="en-US" sz="2100" b="1">
                <a:solidFill>
                  <a:srgbClr val="FF0000"/>
                </a:solidFill>
                <a:ea typeface="微软雅黑" panose="020B0503020204020204" pitchFamily="34" charset="-122"/>
              </a:endParaRPr>
            </a:p>
          </p:txBody>
        </p:sp>
        <p:sp>
          <p:nvSpPr>
            <p:cNvPr id="763912" name="AutoShape 8">
              <a:extLst>
                <a:ext uri="{FF2B5EF4-FFF2-40B4-BE49-F238E27FC236}">
                  <a16:creationId xmlns:a16="http://schemas.microsoft.com/office/drawing/2014/main" id="{29BCA6E4-FF61-4E71-87BD-494D29C0BACB}"/>
                </a:ext>
              </a:extLst>
            </p:cNvPr>
            <p:cNvSpPr>
              <a:spLocks/>
            </p:cNvSpPr>
            <p:nvPr/>
          </p:nvSpPr>
          <p:spPr bwMode="auto">
            <a:xfrm>
              <a:off x="3200" y="1206"/>
              <a:ext cx="192" cy="531"/>
            </a:xfrm>
            <a:prstGeom prst="rightBrace">
              <a:avLst>
                <a:gd name="adj1" fmla="val 23047"/>
                <a:gd name="adj2" fmla="val 50000"/>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63915" name="Text Box 11">
            <a:extLst>
              <a:ext uri="{FF2B5EF4-FFF2-40B4-BE49-F238E27FC236}">
                <a16:creationId xmlns:a16="http://schemas.microsoft.com/office/drawing/2014/main" id="{0BFC77DC-C3FE-4C18-8DAC-9D15F9C62723}"/>
              </a:ext>
            </a:extLst>
          </p:cNvPr>
          <p:cNvSpPr txBox="1">
            <a:spLocks noChangeArrowheads="1"/>
          </p:cNvSpPr>
          <p:nvPr/>
        </p:nvSpPr>
        <p:spPr bwMode="auto">
          <a:xfrm>
            <a:off x="149225" y="728663"/>
            <a:ext cx="5573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微软雅黑" panose="020B0503020204020204" pitchFamily="34" charset="-122"/>
                <a:ea typeface="微软雅黑" panose="020B0503020204020204" pitchFamily="34" charset="-122"/>
              </a:rPr>
              <a:t>“</a:t>
            </a:r>
            <a:r>
              <a:rPr lang="zh-CN" altLang="en-US" sz="2400" b="1">
                <a:ea typeface="微软雅黑" panose="020B0503020204020204" pitchFamily="34" charset="-122"/>
              </a:rPr>
              <a:t>页故障</a:t>
            </a:r>
            <a:r>
              <a:rPr lang="zh-CN" altLang="en-US" sz="2400" b="1">
                <a:latin typeface="微软雅黑" panose="020B0503020204020204" pitchFamily="34" charset="-122"/>
                <a:ea typeface="微软雅黑" panose="020B0503020204020204" pitchFamily="34" charset="-122"/>
              </a:rPr>
              <a:t>”</a:t>
            </a:r>
            <a:r>
              <a:rPr lang="zh-CN" altLang="en-US" sz="2400" b="1">
                <a:ea typeface="微软雅黑" panose="020B0503020204020204" pitchFamily="34" charset="-122"/>
              </a:rPr>
              <a:t>事件何时发现？如何发现？</a:t>
            </a:r>
          </a:p>
        </p:txBody>
      </p:sp>
      <p:sp>
        <p:nvSpPr>
          <p:cNvPr id="763917" name="Text Box 13">
            <a:extLst>
              <a:ext uri="{FF2B5EF4-FFF2-40B4-BE49-F238E27FC236}">
                <a16:creationId xmlns:a16="http://schemas.microsoft.com/office/drawing/2014/main" id="{DEF7EDA3-DDAD-4F54-BED8-500514F7B43B}"/>
              </a:ext>
            </a:extLst>
          </p:cNvPr>
          <p:cNvSpPr txBox="1">
            <a:spLocks noChangeArrowheads="1"/>
          </p:cNvSpPr>
          <p:nvPr/>
        </p:nvSpPr>
        <p:spPr bwMode="auto">
          <a:xfrm>
            <a:off x="338138" y="1193800"/>
            <a:ext cx="805497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100" b="1">
                <a:solidFill>
                  <a:srgbClr val="0000CC"/>
                </a:solidFill>
                <a:latin typeface="微软雅黑" panose="020B0503020204020204" pitchFamily="34" charset="-122"/>
                <a:ea typeface="微软雅黑" panose="020B0503020204020204" pitchFamily="34" charset="-122"/>
              </a:rPr>
              <a:t>执行每条指令都要</a:t>
            </a:r>
            <a:r>
              <a:rPr lang="zh-CN" altLang="en-US" sz="2100" b="1">
                <a:solidFill>
                  <a:srgbClr val="FF0000"/>
                </a:solidFill>
                <a:latin typeface="微软雅黑" panose="020B0503020204020204" pitchFamily="34" charset="-122"/>
                <a:ea typeface="微软雅黑" panose="020B0503020204020204" pitchFamily="34" charset="-122"/>
              </a:rPr>
              <a:t>访存</a:t>
            </a:r>
            <a:r>
              <a:rPr lang="zh-CN" altLang="en-US" sz="2100" b="1">
                <a:solidFill>
                  <a:srgbClr val="0000CC"/>
                </a:solidFill>
                <a:latin typeface="微软雅黑" panose="020B0503020204020204" pitchFamily="34" charset="-122"/>
                <a:ea typeface="微软雅黑" panose="020B0503020204020204" pitchFamily="34" charset="-122"/>
              </a:rPr>
              <a:t>（取指令、取操作数、存结果）</a:t>
            </a:r>
          </a:p>
          <a:p>
            <a:pPr>
              <a:spcBef>
                <a:spcPct val="20000"/>
              </a:spcBef>
            </a:pPr>
            <a:r>
              <a:rPr lang="zh-CN" altLang="en-US" sz="2100" b="1">
                <a:solidFill>
                  <a:srgbClr val="0000CC"/>
                </a:solidFill>
                <a:latin typeface="微软雅黑" panose="020B0503020204020204" pitchFamily="34" charset="-122"/>
                <a:ea typeface="微软雅黑" panose="020B0503020204020204" pitchFamily="34" charset="-122"/>
              </a:rPr>
              <a:t>在保护模式下，每次访存都要进行</a:t>
            </a:r>
            <a:r>
              <a:rPr lang="zh-CN" altLang="en-US" sz="2100" b="1">
                <a:solidFill>
                  <a:srgbClr val="FF0000"/>
                </a:solidFill>
                <a:latin typeface="微软雅黑" panose="020B0503020204020204" pitchFamily="34" charset="-122"/>
                <a:ea typeface="微软雅黑" panose="020B0503020204020204" pitchFamily="34" charset="-122"/>
              </a:rPr>
              <a:t>逻辑地址向物理地址转换</a:t>
            </a:r>
          </a:p>
          <a:p>
            <a:pPr>
              <a:spcBef>
                <a:spcPct val="20000"/>
              </a:spcBef>
            </a:pPr>
            <a:r>
              <a:rPr lang="zh-CN" altLang="en-US" sz="2100" b="1">
                <a:solidFill>
                  <a:srgbClr val="0000CC"/>
                </a:solidFill>
                <a:latin typeface="微软雅黑" panose="020B0503020204020204" pitchFamily="34" charset="-122"/>
                <a:ea typeface="微软雅黑" panose="020B0503020204020204" pitchFamily="34" charset="-122"/>
              </a:rPr>
              <a:t>在地址转换过程中会发现是否发生了“页故障”！</a:t>
            </a:r>
          </a:p>
        </p:txBody>
      </p:sp>
      <p:sp>
        <p:nvSpPr>
          <p:cNvPr id="763918" name="Text Box 14">
            <a:extLst>
              <a:ext uri="{FF2B5EF4-FFF2-40B4-BE49-F238E27FC236}">
                <a16:creationId xmlns:a16="http://schemas.microsoft.com/office/drawing/2014/main" id="{B9CC6F8D-AC14-486C-8141-BAB458EA50EB}"/>
              </a:ext>
            </a:extLst>
          </p:cNvPr>
          <p:cNvSpPr txBox="1">
            <a:spLocks noChangeArrowheads="1"/>
          </p:cNvSpPr>
          <p:nvPr/>
        </p:nvSpPr>
        <p:spPr bwMode="auto">
          <a:xfrm>
            <a:off x="211138" y="2432050"/>
            <a:ext cx="7256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微软雅黑" panose="020B0503020204020204" pitchFamily="34" charset="-122"/>
                <a:ea typeface="微软雅黑" panose="020B0503020204020204" pitchFamily="34" charset="-122"/>
              </a:rPr>
              <a:t>“</a:t>
            </a:r>
            <a:r>
              <a:rPr lang="zh-CN" altLang="en-US" sz="2400" b="1">
                <a:ea typeface="微软雅黑" panose="020B0503020204020204" pitchFamily="34" charset="-122"/>
              </a:rPr>
              <a:t>页故障</a:t>
            </a:r>
            <a:r>
              <a:rPr lang="zh-CN" altLang="en-US" sz="2400" b="1">
                <a:latin typeface="微软雅黑" panose="020B0503020204020204" pitchFamily="34" charset="-122"/>
                <a:ea typeface="微软雅黑" panose="020B0503020204020204" pitchFamily="34" charset="-122"/>
              </a:rPr>
              <a:t>”</a:t>
            </a:r>
            <a:r>
              <a:rPr lang="zh-CN" altLang="en-US" sz="2400" b="1">
                <a:ea typeface="微软雅黑" panose="020B0503020204020204" pitchFamily="34" charset="-122"/>
              </a:rPr>
              <a:t>事件是软件发现的还是硬件发现的？</a:t>
            </a:r>
          </a:p>
        </p:txBody>
      </p:sp>
      <p:sp>
        <p:nvSpPr>
          <p:cNvPr id="763919" name="Text Box 15">
            <a:extLst>
              <a:ext uri="{FF2B5EF4-FFF2-40B4-BE49-F238E27FC236}">
                <a16:creationId xmlns:a16="http://schemas.microsoft.com/office/drawing/2014/main" id="{0EF796E4-97C1-4AC8-B658-D25C148C5CF1}"/>
              </a:ext>
            </a:extLst>
          </p:cNvPr>
          <p:cNvSpPr txBox="1">
            <a:spLocks noChangeArrowheads="1"/>
          </p:cNvSpPr>
          <p:nvPr/>
        </p:nvSpPr>
        <p:spPr bwMode="auto">
          <a:xfrm>
            <a:off x="366713" y="2970213"/>
            <a:ext cx="775017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lang="zh-CN" altLang="en-US" sz="2100" b="1">
                <a:solidFill>
                  <a:schemeClr val="accent2"/>
                </a:solidFill>
                <a:latin typeface="微软雅黑" panose="020B0503020204020204" pitchFamily="34" charset="-122"/>
                <a:ea typeface="微软雅黑" panose="020B0503020204020204" pitchFamily="34" charset="-122"/>
              </a:rPr>
              <a:t>逻辑地址向物理地址的转换由硬件（</a:t>
            </a:r>
            <a:r>
              <a:rPr lang="en-US" altLang="zh-CN" sz="2100" b="1">
                <a:solidFill>
                  <a:schemeClr val="accent2"/>
                </a:solidFill>
                <a:latin typeface="微软雅黑" panose="020B0503020204020204" pitchFamily="34" charset="-122"/>
                <a:ea typeface="微软雅黑" panose="020B0503020204020204" pitchFamily="34" charset="-122"/>
              </a:rPr>
              <a:t>MMU</a:t>
            </a:r>
            <a:r>
              <a:rPr lang="zh-CN" altLang="en-US" sz="2100" b="1">
                <a:solidFill>
                  <a:schemeClr val="accent2"/>
                </a:solidFill>
                <a:latin typeface="微软雅黑" panose="020B0503020204020204" pitchFamily="34" charset="-122"/>
                <a:ea typeface="微软雅黑" panose="020B0503020204020204" pitchFamily="34" charset="-122"/>
              </a:rPr>
              <a:t>）实现，故“页故障”事件由硬件发现。</a:t>
            </a:r>
            <a:r>
              <a:rPr lang="zh-CN" altLang="en-US" sz="2100" b="1">
                <a:solidFill>
                  <a:srgbClr val="FF0000"/>
                </a:solidFill>
                <a:latin typeface="微软雅黑" panose="020B0503020204020204" pitchFamily="34" charset="-122"/>
                <a:ea typeface="微软雅黑" panose="020B0503020204020204" pitchFamily="34" charset="-122"/>
              </a:rPr>
              <a:t>所有异常和中断事件都由硬件检测发现！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3917"/>
                                        </p:tgtEl>
                                        <p:attrNameLst>
                                          <p:attrName>style.visibility</p:attrName>
                                        </p:attrNameLst>
                                      </p:cBhvr>
                                      <p:to>
                                        <p:strVal val="visible"/>
                                      </p:to>
                                    </p:set>
                                    <p:animEffect transition="in" filter="blinds(horizontal)">
                                      <p:cBhvr>
                                        <p:cTn id="7" dur="500"/>
                                        <p:tgtEl>
                                          <p:spTgt spid="7639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63919"/>
                                        </p:tgtEl>
                                        <p:attrNameLst>
                                          <p:attrName>style.visibility</p:attrName>
                                        </p:attrNameLst>
                                      </p:cBhvr>
                                      <p:to>
                                        <p:strVal val="visible"/>
                                      </p:to>
                                    </p:set>
                                    <p:animEffect transition="in" filter="blinds(horizontal)">
                                      <p:cBhvr>
                                        <p:cTn id="12" dur="500"/>
                                        <p:tgtEl>
                                          <p:spTgt spid="7639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63907">
                                            <p:txEl>
                                              <p:pRg st="1" end="1"/>
                                            </p:txEl>
                                          </p:spTgt>
                                        </p:tgtEl>
                                        <p:attrNameLst>
                                          <p:attrName>style.visibility</p:attrName>
                                        </p:attrNameLst>
                                      </p:cBhvr>
                                      <p:to>
                                        <p:strVal val="visible"/>
                                      </p:to>
                                    </p:set>
                                    <p:animEffect transition="in" filter="blinds(horizontal)">
                                      <p:cBhvr>
                                        <p:cTn id="17" dur="500"/>
                                        <p:tgtEl>
                                          <p:spTgt spid="7639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63910"/>
                                        </p:tgtEl>
                                        <p:attrNameLst>
                                          <p:attrName>style.visibility</p:attrName>
                                        </p:attrNameLst>
                                      </p:cBhvr>
                                      <p:to>
                                        <p:strVal val="visible"/>
                                      </p:to>
                                    </p:set>
                                    <p:animEffect transition="in" filter="blinds(horizontal)">
                                      <p:cBhvr>
                                        <p:cTn id="22" dur="500"/>
                                        <p:tgtEl>
                                          <p:spTgt spid="7639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63907">
                                            <p:txEl>
                                              <p:pRg st="2" end="2"/>
                                            </p:txEl>
                                          </p:spTgt>
                                        </p:tgtEl>
                                        <p:attrNameLst>
                                          <p:attrName>style.visibility</p:attrName>
                                        </p:attrNameLst>
                                      </p:cBhvr>
                                      <p:to>
                                        <p:strVal val="visible"/>
                                      </p:to>
                                    </p:set>
                                    <p:animEffect transition="in" filter="blinds(horizontal)">
                                      <p:cBhvr>
                                        <p:cTn id="27" dur="500"/>
                                        <p:tgtEl>
                                          <p:spTgt spid="76390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63907">
                                            <p:txEl>
                                              <p:pRg st="3" end="3"/>
                                            </p:txEl>
                                          </p:spTgt>
                                        </p:tgtEl>
                                        <p:attrNameLst>
                                          <p:attrName>style.visibility</p:attrName>
                                        </p:attrNameLst>
                                      </p:cBhvr>
                                      <p:to>
                                        <p:strVal val="visible"/>
                                      </p:to>
                                    </p:set>
                                    <p:animEffect transition="in" filter="blinds(horizontal)">
                                      <p:cBhvr>
                                        <p:cTn id="32" dur="500"/>
                                        <p:tgtEl>
                                          <p:spTgt spid="763907">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63907">
                                            <p:txEl>
                                              <p:pRg st="4" end="4"/>
                                            </p:txEl>
                                          </p:spTgt>
                                        </p:tgtEl>
                                        <p:attrNameLst>
                                          <p:attrName>style.visibility</p:attrName>
                                        </p:attrNameLst>
                                      </p:cBhvr>
                                      <p:to>
                                        <p:strVal val="visible"/>
                                      </p:to>
                                    </p:set>
                                    <p:animEffect transition="in" filter="blinds(horizontal)">
                                      <p:cBhvr>
                                        <p:cTn id="37" dur="500"/>
                                        <p:tgtEl>
                                          <p:spTgt spid="763907">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63907">
                                            <p:txEl>
                                              <p:pRg st="5" end="5"/>
                                            </p:txEl>
                                          </p:spTgt>
                                        </p:tgtEl>
                                        <p:attrNameLst>
                                          <p:attrName>style.visibility</p:attrName>
                                        </p:attrNameLst>
                                      </p:cBhvr>
                                      <p:to>
                                        <p:strVal val="visible"/>
                                      </p:to>
                                    </p:set>
                                    <p:animEffect transition="in" filter="blinds(horizontal)">
                                      <p:cBhvr>
                                        <p:cTn id="42" dur="500"/>
                                        <p:tgtEl>
                                          <p:spTgt spid="763907">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63914"/>
                                        </p:tgtEl>
                                        <p:attrNameLst>
                                          <p:attrName>style.visibility</p:attrName>
                                        </p:attrNameLst>
                                      </p:cBhvr>
                                      <p:to>
                                        <p:strVal val="visible"/>
                                      </p:to>
                                    </p:set>
                                    <p:animEffect transition="in" filter="blinds(horizontal)">
                                      <p:cBhvr>
                                        <p:cTn id="47" dur="500"/>
                                        <p:tgtEl>
                                          <p:spTgt spid="763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17" grpId="0"/>
      <p:bldP spid="7639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0" name="Rectangle 2">
            <a:extLst>
              <a:ext uri="{FF2B5EF4-FFF2-40B4-BE49-F238E27FC236}">
                <a16:creationId xmlns:a16="http://schemas.microsoft.com/office/drawing/2014/main" id="{C39D3F6F-9A7A-4ED0-8D14-4CA88DC53781}"/>
              </a:ext>
            </a:extLst>
          </p:cNvPr>
          <p:cNvSpPr>
            <a:spLocks noGrp="1" noChangeArrowheads="1"/>
          </p:cNvSpPr>
          <p:nvPr>
            <p:ph type="title"/>
          </p:nvPr>
        </p:nvSpPr>
        <p:spPr/>
        <p:txBody>
          <a:bodyPr/>
          <a:lstStyle/>
          <a:p>
            <a:r>
              <a:rPr lang="zh-CN" altLang="en-US"/>
              <a:t>异常举例</a:t>
            </a:r>
            <a:r>
              <a:rPr lang="en-US" altLang="zh-CN">
                <a:latin typeface="黑体" panose="02010609060101010101" pitchFamily="49" charset="-122"/>
              </a:rPr>
              <a:t>—</a:t>
            </a:r>
            <a:r>
              <a:rPr lang="zh-CN" altLang="en-US"/>
              <a:t>页故障</a:t>
            </a:r>
          </a:p>
        </p:txBody>
      </p:sp>
      <p:sp>
        <p:nvSpPr>
          <p:cNvPr id="764931" name="Rectangle 3">
            <a:extLst>
              <a:ext uri="{FF2B5EF4-FFF2-40B4-BE49-F238E27FC236}">
                <a16:creationId xmlns:a16="http://schemas.microsoft.com/office/drawing/2014/main" id="{6908CD8D-0587-47CB-8811-B77A743A9B46}"/>
              </a:ext>
            </a:extLst>
          </p:cNvPr>
          <p:cNvSpPr>
            <a:spLocks noGrp="1" noChangeArrowheads="1"/>
          </p:cNvSpPr>
          <p:nvPr>
            <p:ph type="body" idx="1"/>
          </p:nvPr>
        </p:nvSpPr>
        <p:spPr>
          <a:xfrm>
            <a:off x="228600" y="792163"/>
            <a:ext cx="8621713" cy="5754687"/>
          </a:xfrm>
        </p:spPr>
        <p:txBody>
          <a:bodyPr/>
          <a:lstStyle/>
          <a:p>
            <a:pPr>
              <a:lnSpc>
                <a:spcPct val="95000"/>
              </a:lnSpc>
              <a:buFontTx/>
              <a:buNone/>
            </a:pPr>
            <a:r>
              <a:rPr lang="zh-CN" altLang="en-US" sz="1900">
                <a:latin typeface="微软雅黑" panose="020B0503020204020204" pitchFamily="34" charset="-122"/>
                <a:ea typeface="微软雅黑" panose="020B0503020204020204" pitchFamily="34" charset="-122"/>
              </a:rPr>
              <a:t>假设在</a:t>
            </a:r>
            <a:r>
              <a:rPr lang="en-US" altLang="zh-CN" sz="1900">
                <a:latin typeface="微软雅黑" panose="020B0503020204020204" pitchFamily="34" charset="-122"/>
                <a:ea typeface="微软雅黑" panose="020B0503020204020204" pitchFamily="34" charset="-122"/>
              </a:rPr>
              <a:t>IA-32/linux</a:t>
            </a:r>
            <a:r>
              <a:rPr lang="zh-CN" altLang="en-US" sz="1900">
                <a:latin typeface="微软雅黑" panose="020B0503020204020204" pitchFamily="34" charset="-122"/>
                <a:ea typeface="微软雅黑" panose="020B0503020204020204" pitchFamily="34" charset="-122"/>
              </a:rPr>
              <a:t>系统中一个</a:t>
            </a:r>
            <a:r>
              <a:rPr lang="en-US" altLang="zh-CN" sz="1900">
                <a:latin typeface="微软雅黑" panose="020B0503020204020204" pitchFamily="34" charset="-122"/>
                <a:ea typeface="微软雅黑" panose="020B0503020204020204" pitchFamily="34" charset="-122"/>
              </a:rPr>
              <a:t>C</a:t>
            </a:r>
            <a:r>
              <a:rPr lang="zh-CN" altLang="en-US" sz="1900">
                <a:latin typeface="微软雅黑" panose="020B0503020204020204" pitchFamily="34" charset="-122"/>
                <a:ea typeface="微软雅黑" panose="020B0503020204020204" pitchFamily="34" charset="-122"/>
              </a:rPr>
              <a:t>语言源程序 </a:t>
            </a:r>
            <a:r>
              <a:rPr lang="en-US" altLang="zh-CN" sz="1900">
                <a:latin typeface="微软雅黑" panose="020B0503020204020204" pitchFamily="34" charset="-122"/>
                <a:ea typeface="微软雅黑" panose="020B0503020204020204" pitchFamily="34" charset="-122"/>
              </a:rPr>
              <a:t>P </a:t>
            </a:r>
            <a:r>
              <a:rPr lang="zh-CN" altLang="en-US" sz="1900">
                <a:latin typeface="微软雅黑" panose="020B0503020204020204" pitchFamily="34" charset="-122"/>
                <a:ea typeface="微软雅黑" panose="020B0503020204020204" pitchFamily="34" charset="-122"/>
              </a:rPr>
              <a:t>如下： </a:t>
            </a:r>
            <a:endParaRPr lang="en-US" altLang="zh-CN" sz="1900">
              <a:latin typeface="微软雅黑" panose="020B0503020204020204" pitchFamily="34" charset="-122"/>
              <a:ea typeface="微软雅黑" panose="020B0503020204020204" pitchFamily="34" charset="-122"/>
            </a:endParaRPr>
          </a:p>
          <a:p>
            <a:pPr>
              <a:lnSpc>
                <a:spcPct val="95000"/>
              </a:lnSpc>
              <a:buFontTx/>
              <a:buNone/>
            </a:pPr>
            <a:r>
              <a:rPr lang="en-US" altLang="zh-CN" sz="1900">
                <a:latin typeface="微软雅黑" panose="020B0503020204020204" pitchFamily="34" charset="-122"/>
                <a:ea typeface="微软雅黑" panose="020B0503020204020204" pitchFamily="34" charset="-122"/>
              </a:rPr>
              <a:t>1	int a[1000];</a:t>
            </a:r>
          </a:p>
          <a:p>
            <a:pPr>
              <a:lnSpc>
                <a:spcPct val="95000"/>
              </a:lnSpc>
              <a:buFontTx/>
              <a:buNone/>
            </a:pPr>
            <a:r>
              <a:rPr lang="en-US" altLang="zh-CN" sz="1900">
                <a:latin typeface="微软雅黑" panose="020B0503020204020204" pitchFamily="34" charset="-122"/>
                <a:ea typeface="微软雅黑" panose="020B0503020204020204" pitchFamily="34" charset="-122"/>
              </a:rPr>
              <a:t>2	int x</a:t>
            </a:r>
            <a:r>
              <a:rPr lang="zh-CN" altLang="en-US" sz="1900">
                <a:latin typeface="微软雅黑" panose="020B0503020204020204" pitchFamily="34" charset="-122"/>
                <a:ea typeface="微软雅黑" panose="020B0503020204020204" pitchFamily="34" charset="-122"/>
              </a:rPr>
              <a:t>；</a:t>
            </a:r>
          </a:p>
          <a:p>
            <a:pPr>
              <a:lnSpc>
                <a:spcPct val="95000"/>
              </a:lnSpc>
              <a:buFontTx/>
              <a:buNone/>
            </a:pPr>
            <a:r>
              <a:rPr lang="en-US" altLang="zh-CN" sz="1900">
                <a:latin typeface="微软雅黑" panose="020B0503020204020204" pitchFamily="34" charset="-122"/>
                <a:ea typeface="微软雅黑" panose="020B0503020204020204" pitchFamily="34" charset="-122"/>
              </a:rPr>
              <a:t>3	main( )</a:t>
            </a:r>
          </a:p>
          <a:p>
            <a:pPr>
              <a:lnSpc>
                <a:spcPct val="95000"/>
              </a:lnSpc>
              <a:buFontTx/>
              <a:buNone/>
            </a:pPr>
            <a:r>
              <a:rPr lang="en-US" altLang="zh-CN" sz="1900">
                <a:latin typeface="微软雅黑" panose="020B0503020204020204" pitchFamily="34" charset="-122"/>
                <a:ea typeface="微软雅黑" panose="020B0503020204020204" pitchFamily="34" charset="-122"/>
              </a:rPr>
              <a:t>4	{   </a:t>
            </a:r>
          </a:p>
          <a:p>
            <a:pPr>
              <a:lnSpc>
                <a:spcPct val="95000"/>
              </a:lnSpc>
              <a:buFontTx/>
              <a:buNone/>
            </a:pPr>
            <a:r>
              <a:rPr lang="en-US" altLang="zh-CN" sz="1900">
                <a:latin typeface="微软雅黑" panose="020B0503020204020204" pitchFamily="34" charset="-122"/>
                <a:ea typeface="微软雅黑" panose="020B0503020204020204" pitchFamily="34" charset="-122"/>
              </a:rPr>
              <a:t>5	   a[10]=1;</a:t>
            </a:r>
          </a:p>
          <a:p>
            <a:pPr>
              <a:lnSpc>
                <a:spcPct val="95000"/>
              </a:lnSpc>
              <a:buFontTx/>
              <a:buNone/>
            </a:pPr>
            <a:r>
              <a:rPr lang="en-US" altLang="zh-CN" sz="1900">
                <a:latin typeface="微软雅黑" panose="020B0503020204020204" pitchFamily="34" charset="-122"/>
                <a:ea typeface="微软雅黑" panose="020B0503020204020204" pitchFamily="34" charset="-122"/>
              </a:rPr>
              <a:t>6	   a[1000]=3; </a:t>
            </a:r>
          </a:p>
          <a:p>
            <a:pPr>
              <a:lnSpc>
                <a:spcPct val="95000"/>
              </a:lnSpc>
              <a:buFontTx/>
              <a:buNone/>
            </a:pPr>
            <a:r>
              <a:rPr lang="en-US" altLang="zh-CN" sz="1900">
                <a:latin typeface="微软雅黑" panose="020B0503020204020204" pitchFamily="34" charset="-122"/>
                <a:ea typeface="微软雅黑" panose="020B0503020204020204" pitchFamily="34" charset="-122"/>
              </a:rPr>
              <a:t>7	   a[10000]=4;</a:t>
            </a:r>
          </a:p>
          <a:p>
            <a:pPr>
              <a:lnSpc>
                <a:spcPct val="95000"/>
              </a:lnSpc>
              <a:buFontTx/>
              <a:buNone/>
            </a:pPr>
            <a:r>
              <a:rPr lang="en-US" altLang="zh-CN" sz="1900">
                <a:latin typeface="微软雅黑" panose="020B0503020204020204" pitchFamily="34" charset="-122"/>
                <a:ea typeface="微软雅黑" panose="020B0503020204020204" pitchFamily="34" charset="-122"/>
              </a:rPr>
              <a:t>8	}</a:t>
            </a:r>
          </a:p>
          <a:p>
            <a:pPr>
              <a:lnSpc>
                <a:spcPct val="95000"/>
              </a:lnSpc>
              <a:buFontTx/>
              <a:buNone/>
            </a:pPr>
            <a:r>
              <a:rPr lang="zh-CN" altLang="en-US" sz="1900">
                <a:latin typeface="微软雅黑" panose="020B0503020204020204" pitchFamily="34" charset="-122"/>
                <a:ea typeface="微软雅黑" panose="020B0503020204020204" pitchFamily="34" charset="-122"/>
              </a:rPr>
              <a:t>假设编译、汇编和链接后，第</a:t>
            </a:r>
            <a:r>
              <a:rPr lang="en-US" altLang="zh-CN" sz="1900">
                <a:latin typeface="微软雅黑" panose="020B0503020204020204" pitchFamily="34" charset="-122"/>
                <a:ea typeface="微软雅黑" panose="020B0503020204020204" pitchFamily="34" charset="-122"/>
              </a:rPr>
              <a:t>5</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6</a:t>
            </a:r>
            <a:r>
              <a:rPr lang="zh-CN" altLang="en-US" sz="1900">
                <a:latin typeface="微软雅黑" panose="020B0503020204020204" pitchFamily="34" charset="-122"/>
                <a:ea typeface="微软雅黑" panose="020B0503020204020204" pitchFamily="34" charset="-122"/>
              </a:rPr>
              <a:t>和</a:t>
            </a:r>
            <a:r>
              <a:rPr lang="en-US" altLang="zh-CN" sz="1900">
                <a:latin typeface="微软雅黑" panose="020B0503020204020204" pitchFamily="34" charset="-122"/>
                <a:ea typeface="微软雅黑" panose="020B0503020204020204" pitchFamily="34" charset="-122"/>
              </a:rPr>
              <a:t>7</a:t>
            </a:r>
            <a:r>
              <a:rPr lang="zh-CN" altLang="en-US" sz="1900">
                <a:latin typeface="微软雅黑" panose="020B0503020204020204" pitchFamily="34" charset="-122"/>
                <a:ea typeface="微软雅黑" panose="020B0503020204020204" pitchFamily="34" charset="-122"/>
              </a:rPr>
              <a:t>行源代码对应的指令序列如下：</a:t>
            </a:r>
          </a:p>
          <a:p>
            <a:pPr>
              <a:lnSpc>
                <a:spcPct val="95000"/>
              </a:lnSpc>
              <a:buFontTx/>
              <a:buNone/>
            </a:pPr>
            <a:r>
              <a:rPr lang="en-US" altLang="zh-CN" sz="1900">
                <a:latin typeface="微软雅黑" panose="020B0503020204020204" pitchFamily="34" charset="-122"/>
                <a:ea typeface="微软雅黑" panose="020B0503020204020204" pitchFamily="34" charset="-122"/>
              </a:rPr>
              <a:t>5   8048300: c7 05 28 90 04 08 01 00 00 00  </a:t>
            </a:r>
            <a:r>
              <a:rPr lang="en-US" altLang="zh-CN" sz="1900">
                <a:solidFill>
                  <a:schemeClr val="accent2"/>
                </a:solidFill>
                <a:latin typeface="微软雅黑" panose="020B0503020204020204" pitchFamily="34" charset="-122"/>
                <a:ea typeface="微软雅黑" panose="020B0503020204020204" pitchFamily="34" charset="-122"/>
              </a:rPr>
              <a:t>movl   $0x1, 0x8049028</a:t>
            </a:r>
          </a:p>
          <a:p>
            <a:pPr>
              <a:lnSpc>
                <a:spcPct val="95000"/>
              </a:lnSpc>
              <a:buFontTx/>
              <a:buNone/>
            </a:pPr>
            <a:r>
              <a:rPr lang="en-US" altLang="zh-CN" sz="1900">
                <a:latin typeface="微软雅黑" panose="020B0503020204020204" pitchFamily="34" charset="-122"/>
                <a:ea typeface="微软雅黑" panose="020B0503020204020204" pitchFamily="34" charset="-122"/>
              </a:rPr>
              <a:t>6   8048309: c7 05 a0 9f 04 08 03 00 00 00   </a:t>
            </a:r>
            <a:r>
              <a:rPr lang="en-US" altLang="zh-CN" sz="1900">
                <a:solidFill>
                  <a:schemeClr val="accent2"/>
                </a:solidFill>
                <a:latin typeface="微软雅黑" panose="020B0503020204020204" pitchFamily="34" charset="-122"/>
                <a:ea typeface="微软雅黑" panose="020B0503020204020204" pitchFamily="34" charset="-122"/>
              </a:rPr>
              <a:t>movl   $0x3, 0x8049fa0</a:t>
            </a:r>
          </a:p>
          <a:p>
            <a:pPr>
              <a:lnSpc>
                <a:spcPct val="95000"/>
              </a:lnSpc>
              <a:buFontTx/>
              <a:buNone/>
            </a:pPr>
            <a:r>
              <a:rPr lang="en-US" altLang="zh-CN" sz="1900">
                <a:latin typeface="微软雅黑" panose="020B0503020204020204" pitchFamily="34" charset="-122"/>
                <a:ea typeface="微软雅黑" panose="020B0503020204020204" pitchFamily="34" charset="-122"/>
              </a:rPr>
              <a:t>7   8048313: c7 05 40 2c 05 08 04 00 00 00   </a:t>
            </a:r>
            <a:r>
              <a:rPr lang="en-US" altLang="zh-CN" sz="1900">
                <a:solidFill>
                  <a:schemeClr val="accent2"/>
                </a:solidFill>
                <a:latin typeface="微软雅黑" panose="020B0503020204020204" pitchFamily="34" charset="-122"/>
                <a:ea typeface="微软雅黑" panose="020B0503020204020204" pitchFamily="34" charset="-122"/>
              </a:rPr>
              <a:t>movl   $0x4, 0x8052c40</a:t>
            </a:r>
          </a:p>
          <a:p>
            <a:pPr>
              <a:lnSpc>
                <a:spcPct val="110000"/>
              </a:lnSpc>
              <a:buFontTx/>
              <a:buNone/>
            </a:pPr>
            <a:r>
              <a:rPr lang="zh-CN" altLang="en-US" sz="1900">
                <a:latin typeface="微软雅黑" panose="020B0503020204020204" pitchFamily="34" charset="-122"/>
                <a:ea typeface="微软雅黑" panose="020B0503020204020204" pitchFamily="34" charset="-122"/>
              </a:rPr>
              <a:t>已知页大小为</a:t>
            </a:r>
            <a:r>
              <a:rPr lang="en-US" altLang="zh-CN" sz="1900">
                <a:latin typeface="微软雅黑" panose="020B0503020204020204" pitchFamily="34" charset="-122"/>
                <a:ea typeface="微软雅黑" panose="020B0503020204020204" pitchFamily="34" charset="-122"/>
              </a:rPr>
              <a:t>4KB</a:t>
            </a:r>
            <a:r>
              <a:rPr lang="zh-CN" altLang="en-US" sz="1900">
                <a:latin typeface="微软雅黑" panose="020B0503020204020204" pitchFamily="34" charset="-122"/>
                <a:ea typeface="微软雅黑" panose="020B0503020204020204" pitchFamily="34" charset="-122"/>
              </a:rPr>
              <a:t>，若在运行</a:t>
            </a:r>
            <a:r>
              <a:rPr lang="en-US" altLang="zh-CN" sz="1900">
                <a:latin typeface="微软雅黑" panose="020B0503020204020204" pitchFamily="34" charset="-122"/>
                <a:ea typeface="微软雅黑" panose="020B0503020204020204" pitchFamily="34" charset="-122"/>
              </a:rPr>
              <a:t>P</a:t>
            </a:r>
            <a:r>
              <a:rPr lang="zh-CN" altLang="en-US" sz="1900">
                <a:latin typeface="微软雅黑" panose="020B0503020204020204" pitchFamily="34" charset="-122"/>
                <a:ea typeface="微软雅黑" panose="020B0503020204020204" pitchFamily="34" charset="-122"/>
              </a:rPr>
              <a:t>对应的进程时，系统中无其他进程在运行，则：</a:t>
            </a:r>
          </a:p>
          <a:p>
            <a:pPr>
              <a:lnSpc>
                <a:spcPct val="110000"/>
              </a:lnSpc>
              <a:buFontTx/>
              <a:buNone/>
            </a:pPr>
            <a:r>
              <a:rPr lang="en-US" altLang="zh-CN" sz="1900">
                <a:latin typeface="微软雅黑" panose="020B0503020204020204" pitchFamily="34" charset="-122"/>
                <a:ea typeface="微软雅黑" panose="020B0503020204020204" pitchFamily="34" charset="-122"/>
              </a:rPr>
              <a:t>(1) </a:t>
            </a:r>
            <a:r>
              <a:rPr lang="zh-CN" altLang="en-US" sz="1900">
                <a:latin typeface="微软雅黑" panose="020B0503020204020204" pitchFamily="34" charset="-122"/>
                <a:ea typeface="微软雅黑" panose="020B0503020204020204" pitchFamily="34" charset="-122"/>
              </a:rPr>
              <a:t>对于上述三条指令的执行，在取指令时是否可能发生页故障？</a:t>
            </a:r>
          </a:p>
          <a:p>
            <a:pPr>
              <a:lnSpc>
                <a:spcPct val="110000"/>
              </a:lnSpc>
              <a:buFontTx/>
              <a:buNone/>
            </a:pPr>
            <a:r>
              <a:rPr lang="en-US" altLang="zh-CN" sz="1900">
                <a:latin typeface="微软雅黑" panose="020B0503020204020204" pitchFamily="34" charset="-122"/>
                <a:ea typeface="微软雅黑" panose="020B0503020204020204" pitchFamily="34" charset="-122"/>
              </a:rPr>
              <a:t>(2) </a:t>
            </a:r>
            <a:r>
              <a:rPr lang="zh-CN" altLang="en-US" sz="1900">
                <a:latin typeface="微软雅黑" panose="020B0503020204020204" pitchFamily="34" charset="-122"/>
                <a:ea typeface="微软雅黑" panose="020B0503020204020204" pitchFamily="34" charset="-122"/>
              </a:rPr>
              <a:t>在数据访问时分别会发生什么问题？</a:t>
            </a:r>
          </a:p>
          <a:p>
            <a:pPr>
              <a:lnSpc>
                <a:spcPct val="110000"/>
              </a:lnSpc>
              <a:buFontTx/>
              <a:buNone/>
            </a:pPr>
            <a:r>
              <a:rPr lang="en-US" altLang="zh-CN" sz="1900">
                <a:latin typeface="微软雅黑" panose="020B0503020204020204" pitchFamily="34" charset="-122"/>
                <a:ea typeface="微软雅黑" panose="020B0503020204020204" pitchFamily="34" charset="-122"/>
              </a:rPr>
              <a:t>(3) </a:t>
            </a:r>
            <a:r>
              <a:rPr lang="zh-CN" altLang="en-US" sz="1900">
                <a:latin typeface="微软雅黑" panose="020B0503020204020204" pitchFamily="34" charset="-122"/>
                <a:ea typeface="微软雅黑" panose="020B0503020204020204" pitchFamily="34" charset="-122"/>
              </a:rPr>
              <a:t>哪些问题是可恢复的？哪些问题是不可恢复的？</a:t>
            </a:r>
          </a:p>
        </p:txBody>
      </p:sp>
      <p:sp>
        <p:nvSpPr>
          <p:cNvPr id="764932" name="Text Box 4">
            <a:extLst>
              <a:ext uri="{FF2B5EF4-FFF2-40B4-BE49-F238E27FC236}">
                <a16:creationId xmlns:a16="http://schemas.microsoft.com/office/drawing/2014/main" id="{1F6F0A93-A554-45C1-AB29-F8CC759B36B8}"/>
              </a:ext>
            </a:extLst>
          </p:cNvPr>
          <p:cNvSpPr txBox="1">
            <a:spLocks noChangeArrowheads="1"/>
          </p:cNvSpPr>
          <p:nvPr/>
        </p:nvSpPr>
        <p:spPr bwMode="auto">
          <a:xfrm>
            <a:off x="2646363" y="1668463"/>
            <a:ext cx="62261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latin typeface="微软雅黑" panose="020B0503020204020204" pitchFamily="34" charset="-122"/>
                <a:ea typeface="微软雅黑" panose="020B0503020204020204" pitchFamily="34" charset="-122"/>
              </a:rPr>
              <a:t>正常的控制流为</a:t>
            </a:r>
          </a:p>
          <a:p>
            <a:pPr>
              <a:spcBef>
                <a:spcPct val="50000"/>
              </a:spcBef>
            </a:pPr>
            <a:r>
              <a:rPr lang="en-US" altLang="zh-CN"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latin typeface="微软雅黑" panose="020B0503020204020204" pitchFamily="34" charset="-122"/>
                <a:ea typeface="微软雅黑" panose="020B0503020204020204" pitchFamily="34" charset="-122"/>
              </a:rPr>
              <a:t>、</a:t>
            </a:r>
            <a:r>
              <a:rPr lang="en-US" altLang="zh-CN" sz="2000" b="1">
                <a:solidFill>
                  <a:srgbClr val="FF0000"/>
                </a:solidFill>
                <a:latin typeface="微软雅黑" panose="020B0503020204020204" pitchFamily="34" charset="-122"/>
                <a:ea typeface="微软雅黑" panose="020B0503020204020204" pitchFamily="34" charset="-122"/>
              </a:rPr>
              <a:t>0x8048300</a:t>
            </a:r>
            <a:r>
              <a:rPr lang="zh-CN" altLang="en-US" sz="2000" b="1">
                <a:solidFill>
                  <a:srgbClr val="FF0000"/>
                </a:solidFill>
                <a:latin typeface="微软雅黑" panose="020B0503020204020204" pitchFamily="34" charset="-122"/>
                <a:ea typeface="微软雅黑" panose="020B0503020204020204" pitchFamily="34" charset="-122"/>
              </a:rPr>
              <a:t>、 </a:t>
            </a:r>
            <a:r>
              <a:rPr lang="en-US" altLang="zh-CN" sz="2000" b="1">
                <a:solidFill>
                  <a:srgbClr val="FF0000"/>
                </a:solidFill>
                <a:latin typeface="微软雅黑" panose="020B0503020204020204" pitchFamily="34" charset="-122"/>
                <a:ea typeface="微软雅黑" panose="020B0503020204020204" pitchFamily="34" charset="-122"/>
              </a:rPr>
              <a:t>0x8048309</a:t>
            </a:r>
            <a:r>
              <a:rPr lang="zh-CN" altLang="en-US" sz="2000" b="1">
                <a:solidFill>
                  <a:srgbClr val="FF0000"/>
                </a:solidFill>
                <a:latin typeface="微软雅黑" panose="020B0503020204020204" pitchFamily="34" charset="-122"/>
                <a:ea typeface="微软雅黑" panose="020B0503020204020204" pitchFamily="34" charset="-122"/>
              </a:rPr>
              <a:t>、 </a:t>
            </a:r>
            <a:r>
              <a:rPr lang="en-US" altLang="zh-CN" sz="2000" b="1">
                <a:solidFill>
                  <a:srgbClr val="FF0000"/>
                </a:solidFill>
                <a:latin typeface="微软雅黑" panose="020B0503020204020204" pitchFamily="34" charset="-122"/>
                <a:ea typeface="微软雅黑" panose="020B0503020204020204" pitchFamily="34" charset="-122"/>
              </a:rPr>
              <a:t>0x8048313</a:t>
            </a:r>
            <a:r>
              <a:rPr lang="zh-CN" altLang="en-US" sz="2000" b="1">
                <a:solidFill>
                  <a:srgbClr val="FF0000"/>
                </a:solidFill>
                <a:latin typeface="微软雅黑" panose="020B0503020204020204" pitchFamily="34" charset="-122"/>
                <a:ea typeface="微软雅黑" panose="020B0503020204020204" pitchFamily="34" charset="-122"/>
              </a:rPr>
              <a:t>、</a:t>
            </a:r>
            <a:r>
              <a:rPr lang="en-US" altLang="zh-CN" sz="2000" b="1">
                <a:solidFill>
                  <a:srgbClr val="FF0000"/>
                </a:solidFill>
                <a:latin typeface="微软雅黑" panose="020B0503020204020204" pitchFamily="34" charset="-122"/>
                <a:ea typeface="微软雅黑" panose="020B0503020204020204" pitchFamily="34" charset="-122"/>
              </a:rPr>
              <a:t>…</a:t>
            </a:r>
          </a:p>
          <a:p>
            <a:pPr>
              <a:spcBef>
                <a:spcPct val="50000"/>
              </a:spcBef>
            </a:pPr>
            <a:r>
              <a:rPr lang="zh-CN" altLang="en-US" sz="2000" b="1">
                <a:solidFill>
                  <a:srgbClr val="FF0000"/>
                </a:solidFill>
                <a:latin typeface="微软雅黑" panose="020B0503020204020204" pitchFamily="34" charset="-122"/>
                <a:ea typeface="微软雅黑" panose="020B0503020204020204" pitchFamily="34" charset="-122"/>
              </a:rPr>
              <a:t>可能的异常控制流是什么？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4932"/>
                                        </p:tgtEl>
                                        <p:attrNameLst>
                                          <p:attrName>style.visibility</p:attrName>
                                        </p:attrNameLst>
                                      </p:cBhvr>
                                      <p:to>
                                        <p:strVal val="visible"/>
                                      </p:to>
                                    </p:set>
                                    <p:animEffect transition="in" filter="blinds(horizontal)">
                                      <p:cBhvr>
                                        <p:cTn id="7" dur="500"/>
                                        <p:tgtEl>
                                          <p:spTgt spid="76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a:extLst>
              <a:ext uri="{FF2B5EF4-FFF2-40B4-BE49-F238E27FC236}">
                <a16:creationId xmlns:a16="http://schemas.microsoft.com/office/drawing/2014/main" id="{8F786C6E-AE77-4604-A9C1-FA83D6992533}"/>
              </a:ext>
            </a:extLst>
          </p:cNvPr>
          <p:cNvSpPr>
            <a:spLocks noGrp="1" noChangeArrowheads="1"/>
          </p:cNvSpPr>
          <p:nvPr>
            <p:ph type="title"/>
          </p:nvPr>
        </p:nvSpPr>
        <p:spPr/>
        <p:txBody>
          <a:bodyPr/>
          <a:lstStyle/>
          <a:p>
            <a:r>
              <a:rPr lang="zh-CN" altLang="en-US"/>
              <a:t>异常举例</a:t>
            </a:r>
            <a:r>
              <a:rPr lang="en-US" altLang="zh-CN">
                <a:latin typeface="黑体" panose="02010609060101010101" pitchFamily="49" charset="-122"/>
              </a:rPr>
              <a:t>—</a:t>
            </a:r>
            <a:r>
              <a:rPr lang="zh-CN" altLang="en-US"/>
              <a:t>页故障</a:t>
            </a:r>
          </a:p>
        </p:txBody>
      </p:sp>
      <p:sp>
        <p:nvSpPr>
          <p:cNvPr id="765956" name="Rectangle 4">
            <a:extLst>
              <a:ext uri="{FF2B5EF4-FFF2-40B4-BE49-F238E27FC236}">
                <a16:creationId xmlns:a16="http://schemas.microsoft.com/office/drawing/2014/main" id="{56EAEC0D-1F03-41F9-ABF1-61AABA4B7D86}"/>
              </a:ext>
            </a:extLst>
          </p:cNvPr>
          <p:cNvSpPr>
            <a:spLocks noChangeArrowheads="1"/>
          </p:cNvSpPr>
          <p:nvPr/>
        </p:nvSpPr>
        <p:spPr bwMode="auto">
          <a:xfrm>
            <a:off x="2555875" y="1222375"/>
            <a:ext cx="6530975" cy="222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200" b="1">
                <a:solidFill>
                  <a:srgbClr val="0066CC"/>
                </a:solidFill>
                <a:latin typeface="微软雅黑" panose="020B0503020204020204" pitchFamily="34" charset="-122"/>
                <a:ea typeface="微软雅黑" panose="020B0503020204020204" pitchFamily="34" charset="-122"/>
              </a:rPr>
              <a:t>三条指令在读指令时都不会发生缺页，</a:t>
            </a:r>
            <a:r>
              <a:rPr lang="en-US" altLang="zh-CN" sz="2200" b="1">
                <a:solidFill>
                  <a:srgbClr val="0066CC"/>
                </a:solidFill>
                <a:latin typeface="微软雅黑" panose="020B0503020204020204" pitchFamily="34" charset="-122"/>
                <a:ea typeface="微软雅黑" panose="020B0503020204020204" pitchFamily="34" charset="-122"/>
              </a:rPr>
              <a:t>Why</a:t>
            </a:r>
            <a:r>
              <a:rPr lang="zh-CN" altLang="en-US" sz="2200" b="1">
                <a:solidFill>
                  <a:srgbClr val="0066CC"/>
                </a:solidFill>
                <a:latin typeface="微软雅黑" panose="020B0503020204020204" pitchFamily="34" charset="-122"/>
                <a:ea typeface="微软雅黑" panose="020B0503020204020204" pitchFamily="34" charset="-122"/>
              </a:rPr>
              <a:t>？</a:t>
            </a:r>
          </a:p>
          <a:p>
            <a:pPr>
              <a:lnSpc>
                <a:spcPct val="120000"/>
              </a:lnSpc>
            </a:pPr>
            <a:r>
              <a:rPr lang="zh-CN" altLang="en-US" sz="1900" b="1">
                <a:solidFill>
                  <a:srgbClr val="FF0000"/>
                </a:solidFill>
                <a:latin typeface="微软雅黑" panose="020B0503020204020204" pitchFamily="34" charset="-122"/>
                <a:ea typeface="微软雅黑" panose="020B0503020204020204" pitchFamily="34" charset="-122"/>
              </a:rPr>
              <a:t>它们都位于起始地址为</a:t>
            </a:r>
            <a:r>
              <a:rPr lang="en-US" altLang="zh-CN" sz="1900" b="1">
                <a:solidFill>
                  <a:srgbClr val="FF0000"/>
                </a:solidFill>
                <a:latin typeface="微软雅黑" panose="020B0503020204020204" pitchFamily="34" charset="-122"/>
                <a:ea typeface="微软雅黑" panose="020B0503020204020204" pitchFamily="34" charset="-122"/>
              </a:rPr>
              <a:t>0x08048000</a:t>
            </a:r>
            <a:r>
              <a:rPr lang="zh-CN" altLang="en-US" sz="1900" b="1">
                <a:solidFill>
                  <a:srgbClr val="FF0000"/>
                </a:solidFill>
                <a:latin typeface="微软雅黑" panose="020B0503020204020204" pitchFamily="34" charset="-122"/>
                <a:ea typeface="微软雅黑" panose="020B0503020204020204" pitchFamily="34" charset="-122"/>
              </a:rPr>
              <a:t>（是一个</a:t>
            </a:r>
            <a:r>
              <a:rPr lang="en-US" altLang="zh-CN" sz="1900" b="1">
                <a:solidFill>
                  <a:srgbClr val="FF0000"/>
                </a:solidFill>
                <a:latin typeface="微软雅黑" panose="020B0503020204020204" pitchFamily="34" charset="-122"/>
                <a:ea typeface="微软雅黑" panose="020B0503020204020204" pitchFamily="34" charset="-122"/>
              </a:rPr>
              <a:t>4KB</a:t>
            </a:r>
            <a:r>
              <a:rPr lang="zh-CN" altLang="en-US" sz="1900" b="1">
                <a:solidFill>
                  <a:srgbClr val="FF0000"/>
                </a:solidFill>
                <a:latin typeface="微软雅黑" panose="020B0503020204020204" pitchFamily="34" charset="-122"/>
                <a:ea typeface="微软雅黑" panose="020B0503020204020204" pitchFamily="34" charset="-122"/>
              </a:rPr>
              <a:t>页面的起始位置）的同一个页面，执行这三条指令之前，该页已经调入内存。因为没有其他进程在系统中运行，所以不会因为执行其他进程而使得调入主存的页面被调出到磁盘。因而都不会在取指令时发生页故障。</a:t>
            </a:r>
            <a:r>
              <a:rPr lang="zh-CN" altLang="en-US" sz="1900">
                <a:solidFill>
                  <a:srgbClr val="FF0000"/>
                </a:solidFill>
                <a:latin typeface="微软雅黑" panose="020B0503020204020204" pitchFamily="34" charset="-122"/>
                <a:ea typeface="微软雅黑" panose="020B0503020204020204" pitchFamily="34" charset="-122"/>
              </a:rPr>
              <a:t> </a:t>
            </a:r>
          </a:p>
        </p:txBody>
      </p:sp>
      <p:sp>
        <p:nvSpPr>
          <p:cNvPr id="765957" name="Rectangle 5">
            <a:extLst>
              <a:ext uri="{FF2B5EF4-FFF2-40B4-BE49-F238E27FC236}">
                <a16:creationId xmlns:a16="http://schemas.microsoft.com/office/drawing/2014/main" id="{5F421BF0-1C9D-4F0A-A2E8-6C7755DDE434}"/>
              </a:ext>
            </a:extLst>
          </p:cNvPr>
          <p:cNvSpPr>
            <a:spLocks noGrp="1" noChangeArrowheads="1"/>
          </p:cNvSpPr>
          <p:nvPr>
            <p:ph type="body" idx="1"/>
          </p:nvPr>
        </p:nvSpPr>
        <p:spPr>
          <a:xfrm>
            <a:off x="214313" y="792163"/>
            <a:ext cx="8680450" cy="5754687"/>
          </a:xfrm>
          <a:noFill/>
          <a:ln/>
        </p:spPr>
        <p:txBody>
          <a:bodyPr/>
          <a:lstStyle/>
          <a:p>
            <a:pPr>
              <a:lnSpc>
                <a:spcPct val="95000"/>
              </a:lnSpc>
              <a:buFontTx/>
              <a:buNone/>
            </a:pPr>
            <a:r>
              <a:rPr lang="zh-CN" altLang="en-US" sz="1900">
                <a:latin typeface="微软雅黑" panose="020B0503020204020204" pitchFamily="34" charset="-122"/>
                <a:ea typeface="微软雅黑" panose="020B0503020204020204" pitchFamily="34" charset="-122"/>
              </a:rPr>
              <a:t>假设在</a:t>
            </a:r>
            <a:r>
              <a:rPr lang="en-US" altLang="zh-CN" sz="1900">
                <a:latin typeface="微软雅黑" panose="020B0503020204020204" pitchFamily="34" charset="-122"/>
                <a:ea typeface="微软雅黑" panose="020B0503020204020204" pitchFamily="34" charset="-122"/>
              </a:rPr>
              <a:t>IA-32/linux</a:t>
            </a:r>
            <a:r>
              <a:rPr lang="zh-CN" altLang="en-US" sz="1900">
                <a:latin typeface="微软雅黑" panose="020B0503020204020204" pitchFamily="34" charset="-122"/>
                <a:ea typeface="微软雅黑" panose="020B0503020204020204" pitchFamily="34" charset="-122"/>
              </a:rPr>
              <a:t>系统中一个</a:t>
            </a:r>
            <a:r>
              <a:rPr lang="en-US" altLang="zh-CN" sz="1900">
                <a:latin typeface="微软雅黑" panose="020B0503020204020204" pitchFamily="34" charset="-122"/>
                <a:ea typeface="微软雅黑" panose="020B0503020204020204" pitchFamily="34" charset="-122"/>
              </a:rPr>
              <a:t>C</a:t>
            </a:r>
            <a:r>
              <a:rPr lang="zh-CN" altLang="en-US" sz="1900">
                <a:latin typeface="微软雅黑" panose="020B0503020204020204" pitchFamily="34" charset="-122"/>
                <a:ea typeface="微软雅黑" panose="020B0503020204020204" pitchFamily="34" charset="-122"/>
              </a:rPr>
              <a:t>语言源程序 </a:t>
            </a:r>
            <a:r>
              <a:rPr lang="en-US" altLang="zh-CN" sz="1900">
                <a:latin typeface="微软雅黑" panose="020B0503020204020204" pitchFamily="34" charset="-122"/>
                <a:ea typeface="微软雅黑" panose="020B0503020204020204" pitchFamily="34" charset="-122"/>
              </a:rPr>
              <a:t>P </a:t>
            </a:r>
            <a:r>
              <a:rPr lang="zh-CN" altLang="en-US" sz="1900">
                <a:latin typeface="微软雅黑" panose="020B0503020204020204" pitchFamily="34" charset="-122"/>
                <a:ea typeface="微软雅黑" panose="020B0503020204020204" pitchFamily="34" charset="-122"/>
              </a:rPr>
              <a:t>如下： </a:t>
            </a:r>
            <a:endParaRPr lang="en-US" altLang="zh-CN" sz="1900">
              <a:latin typeface="微软雅黑" panose="020B0503020204020204" pitchFamily="34" charset="-122"/>
              <a:ea typeface="微软雅黑" panose="020B0503020204020204" pitchFamily="34" charset="-122"/>
            </a:endParaRPr>
          </a:p>
          <a:p>
            <a:pPr>
              <a:lnSpc>
                <a:spcPct val="95000"/>
              </a:lnSpc>
              <a:buFontTx/>
              <a:buNone/>
            </a:pPr>
            <a:r>
              <a:rPr lang="en-US" altLang="zh-CN" sz="1900">
                <a:latin typeface="微软雅黑" panose="020B0503020204020204" pitchFamily="34" charset="-122"/>
                <a:ea typeface="微软雅黑" panose="020B0503020204020204" pitchFamily="34" charset="-122"/>
              </a:rPr>
              <a:t>1	int a[1000];</a:t>
            </a:r>
          </a:p>
          <a:p>
            <a:pPr>
              <a:lnSpc>
                <a:spcPct val="95000"/>
              </a:lnSpc>
              <a:buFontTx/>
              <a:buNone/>
            </a:pPr>
            <a:r>
              <a:rPr lang="en-US" altLang="zh-CN" sz="1900">
                <a:latin typeface="微软雅黑" panose="020B0503020204020204" pitchFamily="34" charset="-122"/>
                <a:ea typeface="微软雅黑" panose="020B0503020204020204" pitchFamily="34" charset="-122"/>
              </a:rPr>
              <a:t>2	int x</a:t>
            </a:r>
            <a:r>
              <a:rPr lang="zh-CN" altLang="en-US" sz="1900">
                <a:latin typeface="微软雅黑" panose="020B0503020204020204" pitchFamily="34" charset="-122"/>
                <a:ea typeface="微软雅黑" panose="020B0503020204020204" pitchFamily="34" charset="-122"/>
              </a:rPr>
              <a:t>；</a:t>
            </a:r>
          </a:p>
          <a:p>
            <a:pPr>
              <a:lnSpc>
                <a:spcPct val="95000"/>
              </a:lnSpc>
              <a:buFontTx/>
              <a:buNone/>
            </a:pPr>
            <a:r>
              <a:rPr lang="en-US" altLang="zh-CN" sz="1900">
                <a:latin typeface="微软雅黑" panose="020B0503020204020204" pitchFamily="34" charset="-122"/>
                <a:ea typeface="微软雅黑" panose="020B0503020204020204" pitchFamily="34" charset="-122"/>
              </a:rPr>
              <a:t>3	main( )</a:t>
            </a:r>
          </a:p>
          <a:p>
            <a:pPr>
              <a:lnSpc>
                <a:spcPct val="95000"/>
              </a:lnSpc>
              <a:buFontTx/>
              <a:buNone/>
            </a:pPr>
            <a:r>
              <a:rPr lang="en-US" altLang="zh-CN" sz="1900">
                <a:latin typeface="微软雅黑" panose="020B0503020204020204" pitchFamily="34" charset="-122"/>
                <a:ea typeface="微软雅黑" panose="020B0503020204020204" pitchFamily="34" charset="-122"/>
              </a:rPr>
              <a:t>4	{   </a:t>
            </a:r>
          </a:p>
          <a:p>
            <a:pPr>
              <a:lnSpc>
                <a:spcPct val="95000"/>
              </a:lnSpc>
              <a:buFontTx/>
              <a:buNone/>
            </a:pPr>
            <a:r>
              <a:rPr lang="en-US" altLang="zh-CN" sz="1900">
                <a:latin typeface="微软雅黑" panose="020B0503020204020204" pitchFamily="34" charset="-122"/>
                <a:ea typeface="微软雅黑" panose="020B0503020204020204" pitchFamily="34" charset="-122"/>
              </a:rPr>
              <a:t>5	   a[10]=1;</a:t>
            </a:r>
          </a:p>
          <a:p>
            <a:pPr>
              <a:lnSpc>
                <a:spcPct val="95000"/>
              </a:lnSpc>
              <a:buFontTx/>
              <a:buNone/>
            </a:pPr>
            <a:r>
              <a:rPr lang="en-US" altLang="zh-CN" sz="1900">
                <a:latin typeface="微软雅黑" panose="020B0503020204020204" pitchFamily="34" charset="-122"/>
                <a:ea typeface="微软雅黑" panose="020B0503020204020204" pitchFamily="34" charset="-122"/>
              </a:rPr>
              <a:t>6	   a[1000]=3; </a:t>
            </a:r>
          </a:p>
          <a:p>
            <a:pPr>
              <a:lnSpc>
                <a:spcPct val="95000"/>
              </a:lnSpc>
              <a:buFontTx/>
              <a:buNone/>
            </a:pPr>
            <a:r>
              <a:rPr lang="en-US" altLang="zh-CN" sz="1900">
                <a:latin typeface="微软雅黑" panose="020B0503020204020204" pitchFamily="34" charset="-122"/>
                <a:ea typeface="微软雅黑" panose="020B0503020204020204" pitchFamily="34" charset="-122"/>
              </a:rPr>
              <a:t>7	   a[10000]=4;</a:t>
            </a:r>
          </a:p>
          <a:p>
            <a:pPr>
              <a:lnSpc>
                <a:spcPct val="95000"/>
              </a:lnSpc>
              <a:buFontTx/>
              <a:buNone/>
            </a:pPr>
            <a:r>
              <a:rPr lang="en-US" altLang="zh-CN" sz="1900">
                <a:latin typeface="微软雅黑" panose="020B0503020204020204" pitchFamily="34" charset="-122"/>
                <a:ea typeface="微软雅黑" panose="020B0503020204020204" pitchFamily="34" charset="-122"/>
              </a:rPr>
              <a:t>8	}</a:t>
            </a:r>
          </a:p>
          <a:p>
            <a:pPr>
              <a:lnSpc>
                <a:spcPct val="95000"/>
              </a:lnSpc>
              <a:buFontTx/>
              <a:buNone/>
            </a:pPr>
            <a:r>
              <a:rPr lang="zh-CN" altLang="en-US" sz="1900">
                <a:latin typeface="微软雅黑" panose="020B0503020204020204" pitchFamily="34" charset="-122"/>
                <a:ea typeface="微软雅黑" panose="020B0503020204020204" pitchFamily="34" charset="-122"/>
              </a:rPr>
              <a:t>假设编译、汇编和链接后，第</a:t>
            </a:r>
            <a:r>
              <a:rPr lang="en-US" altLang="zh-CN" sz="1900">
                <a:latin typeface="微软雅黑" panose="020B0503020204020204" pitchFamily="34" charset="-122"/>
                <a:ea typeface="微软雅黑" panose="020B0503020204020204" pitchFamily="34" charset="-122"/>
              </a:rPr>
              <a:t>5</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6</a:t>
            </a:r>
            <a:r>
              <a:rPr lang="zh-CN" altLang="en-US" sz="1900">
                <a:latin typeface="微软雅黑" panose="020B0503020204020204" pitchFamily="34" charset="-122"/>
                <a:ea typeface="微软雅黑" panose="020B0503020204020204" pitchFamily="34" charset="-122"/>
              </a:rPr>
              <a:t>和</a:t>
            </a:r>
            <a:r>
              <a:rPr lang="en-US" altLang="zh-CN" sz="1900">
                <a:latin typeface="微软雅黑" panose="020B0503020204020204" pitchFamily="34" charset="-122"/>
                <a:ea typeface="微软雅黑" panose="020B0503020204020204" pitchFamily="34" charset="-122"/>
              </a:rPr>
              <a:t>7</a:t>
            </a:r>
            <a:r>
              <a:rPr lang="zh-CN" altLang="en-US" sz="1900">
                <a:latin typeface="微软雅黑" panose="020B0503020204020204" pitchFamily="34" charset="-122"/>
                <a:ea typeface="微软雅黑" panose="020B0503020204020204" pitchFamily="34" charset="-122"/>
              </a:rPr>
              <a:t>行源代码对应的指令序列如下：</a:t>
            </a:r>
          </a:p>
          <a:p>
            <a:pPr>
              <a:lnSpc>
                <a:spcPct val="95000"/>
              </a:lnSpc>
              <a:buFontTx/>
              <a:buNone/>
            </a:pPr>
            <a:r>
              <a:rPr lang="en-US" altLang="zh-CN" sz="1900">
                <a:latin typeface="微软雅黑" panose="020B0503020204020204" pitchFamily="34" charset="-122"/>
                <a:ea typeface="微软雅黑" panose="020B0503020204020204" pitchFamily="34" charset="-122"/>
              </a:rPr>
              <a:t>5   8048300: c7 05 28 90 04 08 01 00 00 00  </a:t>
            </a:r>
            <a:r>
              <a:rPr lang="en-US" altLang="zh-CN" sz="1900">
                <a:solidFill>
                  <a:srgbClr val="0066CC"/>
                </a:solidFill>
                <a:latin typeface="微软雅黑" panose="020B0503020204020204" pitchFamily="34" charset="-122"/>
                <a:ea typeface="微软雅黑" panose="020B0503020204020204" pitchFamily="34" charset="-122"/>
              </a:rPr>
              <a:t>movl   $0x1, 0x8049028</a:t>
            </a:r>
          </a:p>
          <a:p>
            <a:pPr>
              <a:lnSpc>
                <a:spcPct val="95000"/>
              </a:lnSpc>
              <a:buFontTx/>
              <a:buNone/>
            </a:pPr>
            <a:r>
              <a:rPr lang="en-US" altLang="zh-CN" sz="1900">
                <a:latin typeface="微软雅黑" panose="020B0503020204020204" pitchFamily="34" charset="-122"/>
                <a:ea typeface="微软雅黑" panose="020B0503020204020204" pitchFamily="34" charset="-122"/>
              </a:rPr>
              <a:t>6   8048309: c7 05 a0 9f 04 08 03 00 00 00   </a:t>
            </a:r>
            <a:r>
              <a:rPr lang="en-US" altLang="zh-CN" sz="1900">
                <a:solidFill>
                  <a:srgbClr val="0066CC"/>
                </a:solidFill>
                <a:latin typeface="微软雅黑" panose="020B0503020204020204" pitchFamily="34" charset="-122"/>
                <a:ea typeface="微软雅黑" panose="020B0503020204020204" pitchFamily="34" charset="-122"/>
              </a:rPr>
              <a:t>movl   $0x3, 0x8049fa0</a:t>
            </a:r>
          </a:p>
          <a:p>
            <a:pPr>
              <a:lnSpc>
                <a:spcPct val="95000"/>
              </a:lnSpc>
              <a:buFontTx/>
              <a:buNone/>
            </a:pPr>
            <a:r>
              <a:rPr lang="en-US" altLang="zh-CN" sz="1900">
                <a:latin typeface="微软雅黑" panose="020B0503020204020204" pitchFamily="34" charset="-122"/>
                <a:ea typeface="微软雅黑" panose="020B0503020204020204" pitchFamily="34" charset="-122"/>
              </a:rPr>
              <a:t>7   8048313: c7 05 40 2c 05 08 04 00 00 00   </a:t>
            </a:r>
            <a:r>
              <a:rPr lang="en-US" altLang="zh-CN" sz="1900">
                <a:solidFill>
                  <a:srgbClr val="0066CC"/>
                </a:solidFill>
                <a:latin typeface="微软雅黑" panose="020B0503020204020204" pitchFamily="34" charset="-122"/>
                <a:ea typeface="微软雅黑" panose="020B0503020204020204" pitchFamily="34" charset="-122"/>
              </a:rPr>
              <a:t>movl   $0x4, 0x8052c40</a:t>
            </a:r>
          </a:p>
          <a:p>
            <a:pPr>
              <a:lnSpc>
                <a:spcPct val="95000"/>
              </a:lnSpc>
              <a:buFontTx/>
              <a:buNone/>
            </a:pPr>
            <a:r>
              <a:rPr lang="zh-CN" altLang="en-US" sz="1900">
                <a:latin typeface="微软雅黑" panose="020B0503020204020204" pitchFamily="34" charset="-122"/>
                <a:ea typeface="微软雅黑" panose="020B0503020204020204" pitchFamily="34" charset="-122"/>
              </a:rPr>
              <a:t>已知页大小为</a:t>
            </a:r>
            <a:r>
              <a:rPr lang="en-US" altLang="zh-CN" sz="1900">
                <a:latin typeface="微软雅黑" panose="020B0503020204020204" pitchFamily="34" charset="-122"/>
                <a:ea typeface="微软雅黑" panose="020B0503020204020204" pitchFamily="34" charset="-122"/>
              </a:rPr>
              <a:t>4KB</a:t>
            </a:r>
            <a:r>
              <a:rPr lang="zh-CN" altLang="en-US" sz="1900">
                <a:latin typeface="微软雅黑" panose="020B0503020204020204" pitchFamily="34" charset="-122"/>
                <a:ea typeface="微软雅黑" panose="020B0503020204020204" pitchFamily="34" charset="-122"/>
              </a:rPr>
              <a:t>，若在运行</a:t>
            </a:r>
            <a:r>
              <a:rPr lang="en-US" altLang="zh-CN" sz="1900">
                <a:latin typeface="微软雅黑" panose="020B0503020204020204" pitchFamily="34" charset="-122"/>
                <a:ea typeface="微软雅黑" panose="020B0503020204020204" pitchFamily="34" charset="-122"/>
              </a:rPr>
              <a:t>P</a:t>
            </a:r>
            <a:r>
              <a:rPr lang="zh-CN" altLang="en-US" sz="1900">
                <a:latin typeface="微软雅黑" panose="020B0503020204020204" pitchFamily="34" charset="-122"/>
                <a:ea typeface="微软雅黑" panose="020B0503020204020204" pitchFamily="34" charset="-122"/>
              </a:rPr>
              <a:t>对应的进程时，系统中无其他进程在运行，则：</a:t>
            </a:r>
          </a:p>
          <a:p>
            <a:pPr>
              <a:lnSpc>
                <a:spcPct val="95000"/>
              </a:lnSpc>
              <a:buFontTx/>
              <a:buNone/>
            </a:pPr>
            <a:r>
              <a:rPr lang="en-US" altLang="zh-CN" sz="1900">
                <a:latin typeface="微软雅黑" panose="020B0503020204020204" pitchFamily="34" charset="-122"/>
                <a:ea typeface="微软雅黑" panose="020B0503020204020204" pitchFamily="34" charset="-122"/>
              </a:rPr>
              <a:t>(1) </a:t>
            </a:r>
            <a:r>
              <a:rPr lang="zh-CN" altLang="en-US" sz="1900">
                <a:latin typeface="微软雅黑" panose="020B0503020204020204" pitchFamily="34" charset="-122"/>
                <a:ea typeface="微软雅黑" panose="020B0503020204020204" pitchFamily="34" charset="-122"/>
              </a:rPr>
              <a:t>对于上述三条指令的执行，在取指令时是否可能发生页故障？</a:t>
            </a:r>
          </a:p>
          <a:p>
            <a:pPr>
              <a:lnSpc>
                <a:spcPct val="95000"/>
              </a:lnSpc>
              <a:buFontTx/>
              <a:buNone/>
            </a:pPr>
            <a:r>
              <a:rPr lang="en-US" altLang="zh-CN" sz="1900">
                <a:latin typeface="微软雅黑" panose="020B0503020204020204" pitchFamily="34" charset="-122"/>
                <a:ea typeface="微软雅黑" panose="020B0503020204020204" pitchFamily="34" charset="-122"/>
              </a:rPr>
              <a:t>(2) </a:t>
            </a:r>
            <a:r>
              <a:rPr lang="zh-CN" altLang="en-US" sz="1900">
                <a:latin typeface="微软雅黑" panose="020B0503020204020204" pitchFamily="34" charset="-122"/>
                <a:ea typeface="微软雅黑" panose="020B0503020204020204" pitchFamily="34" charset="-122"/>
              </a:rPr>
              <a:t>在数据访问时分别会发生什么问题？</a:t>
            </a:r>
          </a:p>
          <a:p>
            <a:pPr>
              <a:lnSpc>
                <a:spcPct val="95000"/>
              </a:lnSpc>
              <a:buFontTx/>
              <a:buNone/>
            </a:pPr>
            <a:r>
              <a:rPr lang="en-US" altLang="zh-CN" sz="1900">
                <a:latin typeface="微软雅黑" panose="020B0503020204020204" pitchFamily="34" charset="-122"/>
                <a:ea typeface="微软雅黑" panose="020B0503020204020204" pitchFamily="34" charset="-122"/>
              </a:rPr>
              <a:t>(3) </a:t>
            </a:r>
            <a:r>
              <a:rPr lang="zh-CN" altLang="en-US" sz="1900">
                <a:latin typeface="微软雅黑" panose="020B0503020204020204" pitchFamily="34" charset="-122"/>
                <a:ea typeface="微软雅黑" panose="020B0503020204020204" pitchFamily="34" charset="-122"/>
              </a:rPr>
              <a:t>哪些问题是可恢复的？哪些问题是不可恢复的？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5956">
                                            <p:txEl>
                                              <p:pRg st="0" end="0"/>
                                            </p:txEl>
                                          </p:spTgt>
                                        </p:tgtEl>
                                        <p:attrNameLst>
                                          <p:attrName>style.visibility</p:attrName>
                                        </p:attrNameLst>
                                      </p:cBhvr>
                                      <p:to>
                                        <p:strVal val="visible"/>
                                      </p:to>
                                    </p:set>
                                    <p:animEffect transition="in" filter="blinds(horizontal)">
                                      <p:cBhvr>
                                        <p:cTn id="7" dur="500"/>
                                        <p:tgtEl>
                                          <p:spTgt spid="7659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65956">
                                            <p:txEl>
                                              <p:pRg st="1" end="1"/>
                                            </p:txEl>
                                          </p:spTgt>
                                        </p:tgtEl>
                                        <p:attrNameLst>
                                          <p:attrName>style.visibility</p:attrName>
                                        </p:attrNameLst>
                                      </p:cBhvr>
                                      <p:to>
                                        <p:strVal val="visible"/>
                                      </p:to>
                                    </p:set>
                                    <p:animEffect transition="in" filter="blinds(horizontal)">
                                      <p:cBhvr>
                                        <p:cTn id="12" dur="500"/>
                                        <p:tgtEl>
                                          <p:spTgt spid="7659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a:extLst>
              <a:ext uri="{FF2B5EF4-FFF2-40B4-BE49-F238E27FC236}">
                <a16:creationId xmlns:a16="http://schemas.microsoft.com/office/drawing/2014/main" id="{2A8F5934-DAB8-4EFB-920F-EA78A3DC570F}"/>
              </a:ext>
            </a:extLst>
          </p:cNvPr>
          <p:cNvSpPr>
            <a:spLocks noGrp="1" noChangeArrowheads="1"/>
          </p:cNvSpPr>
          <p:nvPr>
            <p:ph type="title"/>
          </p:nvPr>
        </p:nvSpPr>
        <p:spPr>
          <a:xfrm>
            <a:off x="515938" y="57150"/>
            <a:ext cx="7499350" cy="581025"/>
          </a:xfrm>
        </p:spPr>
        <p:txBody>
          <a:bodyPr/>
          <a:lstStyle/>
          <a:p>
            <a:r>
              <a:rPr lang="zh-CN" altLang="en-US" sz="4000"/>
              <a:t>异常控制流</a:t>
            </a:r>
          </a:p>
        </p:txBody>
      </p:sp>
      <p:sp>
        <p:nvSpPr>
          <p:cNvPr id="761859" name="Rectangle 3">
            <a:extLst>
              <a:ext uri="{FF2B5EF4-FFF2-40B4-BE49-F238E27FC236}">
                <a16:creationId xmlns:a16="http://schemas.microsoft.com/office/drawing/2014/main" id="{AF32E3AE-0160-4D29-B02E-9D38623FEF8C}"/>
              </a:ext>
            </a:extLst>
          </p:cNvPr>
          <p:cNvSpPr>
            <a:spLocks noGrp="1" noChangeArrowheads="1"/>
          </p:cNvSpPr>
          <p:nvPr>
            <p:ph type="body" idx="1"/>
          </p:nvPr>
        </p:nvSpPr>
        <p:spPr>
          <a:xfrm>
            <a:off x="454025" y="715963"/>
            <a:ext cx="8229600" cy="5911850"/>
          </a:xfrm>
          <a:noFill/>
          <a:ln/>
        </p:spPr>
        <p:txBody>
          <a:bodyPr/>
          <a:lstStyle/>
          <a:p>
            <a:r>
              <a:rPr lang="zh-CN" altLang="en-US" sz="2200">
                <a:latin typeface="微软雅黑" panose="020B0503020204020204" pitchFamily="34" charset="-122"/>
                <a:ea typeface="微软雅黑" panose="020B0503020204020204" pitchFamily="34" charset="-122"/>
              </a:rPr>
              <a:t>分以下两个部分介绍</a:t>
            </a:r>
          </a:p>
          <a:p>
            <a:pPr lvl="1">
              <a:spcBef>
                <a:spcPct val="30000"/>
              </a:spcBef>
            </a:pPr>
            <a:r>
              <a:rPr lang="zh-CN" altLang="en-US" sz="2200">
                <a:solidFill>
                  <a:srgbClr val="FF0000"/>
                </a:solidFill>
                <a:latin typeface="微软雅黑" panose="020B0503020204020204" pitchFamily="34" charset="-122"/>
                <a:ea typeface="微软雅黑" panose="020B0503020204020204" pitchFamily="34" charset="-122"/>
              </a:rPr>
              <a:t>第一讲：进程与进程的上下文切换</a:t>
            </a:r>
          </a:p>
          <a:p>
            <a:pPr lvl="2">
              <a:spcBef>
                <a:spcPct val="30000"/>
              </a:spcBef>
            </a:pPr>
            <a:r>
              <a:rPr lang="en-US" altLang="zh-CN" sz="2200">
                <a:latin typeface="微软雅黑" panose="020B0503020204020204" pitchFamily="34" charset="-122"/>
                <a:ea typeface="微软雅黑" panose="020B0503020204020204" pitchFamily="34" charset="-122"/>
              </a:rPr>
              <a:t>CPU</a:t>
            </a:r>
            <a:r>
              <a:rPr lang="zh-CN" altLang="en-US" sz="2200">
                <a:latin typeface="微软雅黑" panose="020B0503020204020204" pitchFamily="34" charset="-122"/>
                <a:ea typeface="微软雅黑" panose="020B0503020204020204" pitchFamily="34" charset="-122"/>
              </a:rPr>
              <a:t>的控制流、异常控制流</a:t>
            </a:r>
          </a:p>
          <a:p>
            <a:pPr lvl="2">
              <a:spcBef>
                <a:spcPct val="30000"/>
              </a:spcBef>
            </a:pPr>
            <a:r>
              <a:rPr lang="zh-CN" altLang="en-US" sz="2200">
                <a:latin typeface="微软雅黑" panose="020B0503020204020204" pitchFamily="34" charset="-122"/>
                <a:ea typeface="微软雅黑" panose="020B0503020204020204" pitchFamily="34" charset="-122"/>
              </a:rPr>
              <a:t>程序和进程、引入进程的好处</a:t>
            </a:r>
          </a:p>
          <a:p>
            <a:pPr lvl="2">
              <a:spcBef>
                <a:spcPct val="30000"/>
              </a:spcBef>
            </a:pPr>
            <a:r>
              <a:rPr lang="zh-CN" altLang="en-US" sz="2200">
                <a:latin typeface="微软雅黑" panose="020B0503020204020204" pitchFamily="34" charset="-122"/>
                <a:ea typeface="微软雅黑" panose="020B0503020204020204" pitchFamily="34" charset="-122"/>
              </a:rPr>
              <a:t>逻辑控制流和物理控制流</a:t>
            </a:r>
          </a:p>
          <a:p>
            <a:pPr lvl="2">
              <a:spcBef>
                <a:spcPct val="30000"/>
              </a:spcBef>
            </a:pPr>
            <a:r>
              <a:rPr lang="zh-CN" altLang="en-US" sz="2200">
                <a:latin typeface="微软雅黑" panose="020B0503020204020204" pitchFamily="34" charset="-122"/>
                <a:ea typeface="微软雅黑" panose="020B0503020204020204" pitchFamily="34" charset="-122"/>
              </a:rPr>
              <a:t>进程与进程的上下文切换</a:t>
            </a:r>
          </a:p>
          <a:p>
            <a:pPr lvl="2">
              <a:spcBef>
                <a:spcPct val="30000"/>
              </a:spcBef>
            </a:pPr>
            <a:r>
              <a:rPr lang="zh-CN" altLang="en-US" sz="2200">
                <a:latin typeface="微软雅黑" panose="020B0503020204020204" pitchFamily="34" charset="-122"/>
                <a:ea typeface="微软雅黑" panose="020B0503020204020204" pitchFamily="34" charset="-122"/>
              </a:rPr>
              <a:t>程序的加载和运行 </a:t>
            </a:r>
            <a:endParaRPr lang="zh-CN" altLang="en-US" sz="2600">
              <a:latin typeface="微软雅黑" panose="020B0503020204020204" pitchFamily="34" charset="-122"/>
              <a:ea typeface="微软雅黑" panose="020B0503020204020204" pitchFamily="34" charset="-122"/>
            </a:endParaRPr>
          </a:p>
          <a:p>
            <a:pPr lvl="1">
              <a:spcBef>
                <a:spcPct val="30000"/>
              </a:spcBef>
            </a:pPr>
            <a:r>
              <a:rPr lang="zh-CN" altLang="en-US" sz="2200">
                <a:latin typeface="微软雅黑" panose="020B0503020204020204" pitchFamily="34" charset="-122"/>
                <a:ea typeface="微软雅黑" panose="020B0503020204020204" pitchFamily="34" charset="-122"/>
              </a:rPr>
              <a:t>第二讲：异常和中断 </a:t>
            </a:r>
          </a:p>
          <a:p>
            <a:pPr lvl="2">
              <a:spcBef>
                <a:spcPct val="30000"/>
              </a:spcBef>
            </a:pPr>
            <a:r>
              <a:rPr lang="zh-CN" altLang="en-US" sz="2200">
                <a:latin typeface="微软雅黑" panose="020B0503020204020204" pitchFamily="34" charset="-122"/>
                <a:ea typeface="微软雅黑" panose="020B0503020204020204" pitchFamily="34" charset="-122"/>
              </a:rPr>
              <a:t>异常和中断的基本概念</a:t>
            </a:r>
          </a:p>
          <a:p>
            <a:pPr lvl="2">
              <a:spcBef>
                <a:spcPct val="30000"/>
              </a:spcBef>
            </a:pPr>
            <a:r>
              <a:rPr lang="zh-CN" altLang="en-US" sz="2200">
                <a:latin typeface="微软雅黑" panose="020B0503020204020204" pitchFamily="34" charset="-122"/>
                <a:ea typeface="微软雅黑" panose="020B0503020204020204" pitchFamily="34" charset="-122"/>
              </a:rPr>
              <a:t>异常和中断的响应、处理</a:t>
            </a:r>
          </a:p>
          <a:p>
            <a:pPr lvl="2">
              <a:spcBef>
                <a:spcPct val="30000"/>
              </a:spcBef>
            </a:pPr>
            <a:r>
              <a:rPr lang="en-US" altLang="zh-CN" sz="2200">
                <a:latin typeface="微软雅黑" panose="020B0503020204020204" pitchFamily="34" charset="-122"/>
                <a:ea typeface="微软雅黑" panose="020B0503020204020204" pitchFamily="34" charset="-122"/>
              </a:rPr>
              <a:t>IA-32/Linux</a:t>
            </a:r>
            <a:r>
              <a:rPr lang="zh-CN" altLang="en-US" sz="2200">
                <a:latin typeface="微软雅黑" panose="020B0503020204020204" pitchFamily="34" charset="-122"/>
                <a:ea typeface="微软雅黑" panose="020B0503020204020204" pitchFamily="34" charset="-122"/>
              </a:rPr>
              <a:t>下的异常</a:t>
            </a:r>
            <a:r>
              <a:rPr lang="en-US" altLang="zh-CN" sz="2200">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中断机制</a:t>
            </a:r>
            <a:endParaRPr lang="en-US" altLang="zh-CN" sz="220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a:extLst>
              <a:ext uri="{FF2B5EF4-FFF2-40B4-BE49-F238E27FC236}">
                <a16:creationId xmlns:a16="http://schemas.microsoft.com/office/drawing/2014/main" id="{49DDF221-8963-4DCA-8B79-9B4B70832F24}"/>
              </a:ext>
            </a:extLst>
          </p:cNvPr>
          <p:cNvSpPr>
            <a:spLocks noGrp="1" noChangeArrowheads="1"/>
          </p:cNvSpPr>
          <p:nvPr>
            <p:ph type="title"/>
          </p:nvPr>
        </p:nvSpPr>
        <p:spPr/>
        <p:txBody>
          <a:bodyPr/>
          <a:lstStyle/>
          <a:p>
            <a:r>
              <a:rPr lang="zh-CN" altLang="en-US"/>
              <a:t>异常举例</a:t>
            </a:r>
            <a:r>
              <a:rPr lang="en-US" altLang="zh-CN">
                <a:latin typeface="黑体" panose="02010609060101010101" pitchFamily="49" charset="-122"/>
              </a:rPr>
              <a:t>—</a:t>
            </a:r>
            <a:r>
              <a:rPr lang="zh-CN" altLang="en-US"/>
              <a:t>页故障</a:t>
            </a:r>
          </a:p>
        </p:txBody>
      </p:sp>
      <p:sp>
        <p:nvSpPr>
          <p:cNvPr id="766979" name="Rectangle 3">
            <a:extLst>
              <a:ext uri="{FF2B5EF4-FFF2-40B4-BE49-F238E27FC236}">
                <a16:creationId xmlns:a16="http://schemas.microsoft.com/office/drawing/2014/main" id="{743CEA8E-79C5-4111-84E0-165E3C1F84BF}"/>
              </a:ext>
            </a:extLst>
          </p:cNvPr>
          <p:cNvSpPr>
            <a:spLocks noChangeArrowheads="1"/>
          </p:cNvSpPr>
          <p:nvPr/>
        </p:nvSpPr>
        <p:spPr bwMode="auto">
          <a:xfrm>
            <a:off x="2627313" y="1411288"/>
            <a:ext cx="6313487" cy="195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200" b="1">
                <a:solidFill>
                  <a:srgbClr val="0066CC"/>
                </a:solidFill>
                <a:latin typeface="微软雅黑" panose="020B0503020204020204" pitchFamily="34" charset="-122"/>
                <a:ea typeface="微软雅黑" panose="020B0503020204020204" pitchFamily="34" charset="-122"/>
              </a:rPr>
              <a:t>第</a:t>
            </a:r>
            <a:r>
              <a:rPr lang="en-US" altLang="zh-CN" sz="2200" b="1">
                <a:solidFill>
                  <a:srgbClr val="0066CC"/>
                </a:solidFill>
                <a:latin typeface="微软雅黑" panose="020B0503020204020204" pitchFamily="34" charset="-122"/>
                <a:ea typeface="微软雅黑" panose="020B0503020204020204" pitchFamily="34" charset="-122"/>
              </a:rPr>
              <a:t>5</a:t>
            </a:r>
            <a:r>
              <a:rPr lang="zh-CN" altLang="en-US" sz="2200" b="1">
                <a:solidFill>
                  <a:srgbClr val="0066CC"/>
                </a:solidFill>
                <a:latin typeface="微软雅黑" panose="020B0503020204020204" pitchFamily="34" charset="-122"/>
                <a:ea typeface="微软雅黑" panose="020B0503020204020204" pitchFamily="34" charset="-122"/>
              </a:rPr>
              <a:t>行指令取数据时是否发生页故障，</a:t>
            </a:r>
            <a:r>
              <a:rPr lang="en-US" altLang="zh-CN" sz="2200" b="1">
                <a:solidFill>
                  <a:srgbClr val="0066CC"/>
                </a:solidFill>
                <a:latin typeface="微软雅黑" panose="020B0503020204020204" pitchFamily="34" charset="-122"/>
                <a:ea typeface="微软雅黑" panose="020B0503020204020204" pitchFamily="34" charset="-122"/>
              </a:rPr>
              <a:t>Why</a:t>
            </a:r>
            <a:r>
              <a:rPr lang="zh-CN" altLang="en-US" sz="2200" b="1">
                <a:solidFill>
                  <a:srgbClr val="0066CC"/>
                </a:solidFill>
                <a:latin typeface="微软雅黑" panose="020B0503020204020204" pitchFamily="34" charset="-122"/>
                <a:ea typeface="微软雅黑" panose="020B0503020204020204" pitchFamily="34" charset="-122"/>
              </a:rPr>
              <a:t>？</a:t>
            </a:r>
          </a:p>
          <a:p>
            <a:pPr>
              <a:lnSpc>
                <a:spcPct val="120000"/>
              </a:lnSpc>
            </a:pPr>
            <a:r>
              <a:rPr lang="zh-CN" altLang="en-US" sz="2000" b="1">
                <a:solidFill>
                  <a:srgbClr val="FF0000"/>
                </a:solidFill>
                <a:latin typeface="微软雅黑" panose="020B0503020204020204" pitchFamily="34" charset="-122"/>
                <a:ea typeface="微软雅黑" panose="020B0503020204020204" pitchFamily="34" charset="-122"/>
              </a:rPr>
              <a:t>对</a:t>
            </a:r>
            <a:r>
              <a:rPr lang="en-US" altLang="zh-CN" sz="2000" b="1">
                <a:solidFill>
                  <a:srgbClr val="FF0000"/>
                </a:solidFill>
                <a:latin typeface="微软雅黑" panose="020B0503020204020204" pitchFamily="34" charset="-122"/>
                <a:ea typeface="微软雅黑" panose="020B0503020204020204" pitchFamily="34" charset="-122"/>
              </a:rPr>
              <a:t>a[10]</a:t>
            </a:r>
            <a:r>
              <a:rPr lang="zh-CN" altLang="en-US" sz="2000" b="1">
                <a:solidFill>
                  <a:srgbClr val="FF0000"/>
                </a:solidFill>
                <a:latin typeface="微软雅黑" panose="020B0503020204020204" pitchFamily="34" charset="-122"/>
                <a:ea typeface="微软雅黑" panose="020B0503020204020204" pitchFamily="34" charset="-122"/>
              </a:rPr>
              <a:t>（地址</a:t>
            </a:r>
            <a:r>
              <a:rPr lang="en-US" altLang="zh-CN" sz="2000" b="1">
                <a:solidFill>
                  <a:srgbClr val="FF0000"/>
                </a:solidFill>
                <a:latin typeface="微软雅黑" panose="020B0503020204020204" pitchFamily="34" charset="-122"/>
                <a:ea typeface="微软雅黑" panose="020B0503020204020204" pitchFamily="34" charset="-122"/>
              </a:rPr>
              <a:t>0x8049028</a:t>
            </a:r>
            <a:r>
              <a:rPr lang="zh-CN" altLang="en-US" sz="2000" b="1">
                <a:solidFill>
                  <a:srgbClr val="FF0000"/>
                </a:solidFill>
                <a:latin typeface="微软雅黑" panose="020B0503020204020204" pitchFamily="34" charset="-122"/>
                <a:ea typeface="微软雅黑" panose="020B0503020204020204" pitchFamily="34" charset="-122"/>
              </a:rPr>
              <a:t>）的访问是对所在页面（首址为</a:t>
            </a:r>
            <a:r>
              <a:rPr lang="en-US" altLang="zh-CN" sz="2000" b="1">
                <a:solidFill>
                  <a:srgbClr val="FF0000"/>
                </a:solidFill>
                <a:latin typeface="微软雅黑" panose="020B0503020204020204" pitchFamily="34" charset="-122"/>
                <a:ea typeface="微软雅黑" panose="020B0503020204020204" pitchFamily="34" charset="-122"/>
              </a:rPr>
              <a:t>0x08049000</a:t>
            </a:r>
            <a:r>
              <a:rPr lang="zh-CN" altLang="en-US" sz="2000" b="1">
                <a:solidFill>
                  <a:srgbClr val="FF0000"/>
                </a:solidFill>
                <a:latin typeface="微软雅黑" panose="020B0503020204020204" pitchFamily="34" charset="-122"/>
                <a:ea typeface="微软雅黑" panose="020B0503020204020204" pitchFamily="34" charset="-122"/>
              </a:rPr>
              <a:t>）的第一次访问，故不在主存，缺页处理结束后，再回到这条</a:t>
            </a:r>
            <a:r>
              <a:rPr lang="en-US" altLang="zh-CN" sz="2000" b="1">
                <a:solidFill>
                  <a:srgbClr val="FF0000"/>
                </a:solidFill>
                <a:latin typeface="微软雅黑" panose="020B0503020204020204" pitchFamily="34" charset="-122"/>
                <a:ea typeface="微软雅黑" panose="020B0503020204020204" pitchFamily="34" charset="-122"/>
              </a:rPr>
              <a:t>movl</a:t>
            </a:r>
            <a:r>
              <a:rPr lang="zh-CN" altLang="en-US" sz="2000" b="1">
                <a:solidFill>
                  <a:srgbClr val="FF0000"/>
                </a:solidFill>
                <a:latin typeface="微软雅黑" panose="020B0503020204020204" pitchFamily="34" charset="-122"/>
                <a:ea typeface="微软雅黑" panose="020B0503020204020204" pitchFamily="34" charset="-122"/>
              </a:rPr>
              <a:t>指令重新执行，再访问数据就没有问题了。 </a:t>
            </a:r>
          </a:p>
        </p:txBody>
      </p:sp>
      <p:sp>
        <p:nvSpPr>
          <p:cNvPr id="766980" name="Rectangle 4">
            <a:extLst>
              <a:ext uri="{FF2B5EF4-FFF2-40B4-BE49-F238E27FC236}">
                <a16:creationId xmlns:a16="http://schemas.microsoft.com/office/drawing/2014/main" id="{2964D8F2-B49C-4E36-B0F6-FF4782481AE9}"/>
              </a:ext>
            </a:extLst>
          </p:cNvPr>
          <p:cNvSpPr>
            <a:spLocks noGrp="1" noChangeArrowheads="1"/>
          </p:cNvSpPr>
          <p:nvPr>
            <p:ph type="body" idx="1"/>
          </p:nvPr>
        </p:nvSpPr>
        <p:spPr>
          <a:xfrm>
            <a:off x="214313" y="792163"/>
            <a:ext cx="8680450" cy="5754687"/>
          </a:xfrm>
          <a:noFill/>
          <a:ln/>
        </p:spPr>
        <p:txBody>
          <a:bodyPr/>
          <a:lstStyle/>
          <a:p>
            <a:pPr>
              <a:lnSpc>
                <a:spcPct val="95000"/>
              </a:lnSpc>
              <a:buFontTx/>
              <a:buNone/>
            </a:pPr>
            <a:r>
              <a:rPr lang="zh-CN" altLang="en-US" sz="1900">
                <a:latin typeface="微软雅黑" panose="020B0503020204020204" pitchFamily="34" charset="-122"/>
                <a:ea typeface="微软雅黑" panose="020B0503020204020204" pitchFamily="34" charset="-122"/>
              </a:rPr>
              <a:t>假设在</a:t>
            </a:r>
            <a:r>
              <a:rPr lang="en-US" altLang="zh-CN" sz="1900">
                <a:latin typeface="微软雅黑" panose="020B0503020204020204" pitchFamily="34" charset="-122"/>
                <a:ea typeface="微软雅黑" panose="020B0503020204020204" pitchFamily="34" charset="-122"/>
              </a:rPr>
              <a:t>IA-32/linux</a:t>
            </a:r>
            <a:r>
              <a:rPr lang="zh-CN" altLang="en-US" sz="1900">
                <a:latin typeface="微软雅黑" panose="020B0503020204020204" pitchFamily="34" charset="-122"/>
                <a:ea typeface="微软雅黑" panose="020B0503020204020204" pitchFamily="34" charset="-122"/>
              </a:rPr>
              <a:t>系统中一个</a:t>
            </a:r>
            <a:r>
              <a:rPr lang="en-US" altLang="zh-CN" sz="1900">
                <a:latin typeface="微软雅黑" panose="020B0503020204020204" pitchFamily="34" charset="-122"/>
                <a:ea typeface="微软雅黑" panose="020B0503020204020204" pitchFamily="34" charset="-122"/>
              </a:rPr>
              <a:t>C</a:t>
            </a:r>
            <a:r>
              <a:rPr lang="zh-CN" altLang="en-US" sz="1900">
                <a:latin typeface="微软雅黑" panose="020B0503020204020204" pitchFamily="34" charset="-122"/>
                <a:ea typeface="微软雅黑" panose="020B0503020204020204" pitchFamily="34" charset="-122"/>
              </a:rPr>
              <a:t>语言源程序 </a:t>
            </a:r>
            <a:r>
              <a:rPr lang="en-US" altLang="zh-CN" sz="1900">
                <a:latin typeface="微软雅黑" panose="020B0503020204020204" pitchFamily="34" charset="-122"/>
                <a:ea typeface="微软雅黑" panose="020B0503020204020204" pitchFamily="34" charset="-122"/>
              </a:rPr>
              <a:t>P </a:t>
            </a:r>
            <a:r>
              <a:rPr lang="zh-CN" altLang="en-US" sz="1900">
                <a:latin typeface="微软雅黑" panose="020B0503020204020204" pitchFamily="34" charset="-122"/>
                <a:ea typeface="微软雅黑" panose="020B0503020204020204" pitchFamily="34" charset="-122"/>
              </a:rPr>
              <a:t>如下： </a:t>
            </a:r>
            <a:endParaRPr lang="en-US" altLang="zh-CN" sz="1900">
              <a:latin typeface="微软雅黑" panose="020B0503020204020204" pitchFamily="34" charset="-122"/>
              <a:ea typeface="微软雅黑" panose="020B0503020204020204" pitchFamily="34" charset="-122"/>
            </a:endParaRPr>
          </a:p>
          <a:p>
            <a:pPr>
              <a:lnSpc>
                <a:spcPct val="95000"/>
              </a:lnSpc>
              <a:buFontTx/>
              <a:buNone/>
            </a:pPr>
            <a:r>
              <a:rPr lang="en-US" altLang="zh-CN" sz="1900">
                <a:latin typeface="微软雅黑" panose="020B0503020204020204" pitchFamily="34" charset="-122"/>
                <a:ea typeface="微软雅黑" panose="020B0503020204020204" pitchFamily="34" charset="-122"/>
              </a:rPr>
              <a:t>1	int a[1000];</a:t>
            </a:r>
          </a:p>
          <a:p>
            <a:pPr>
              <a:lnSpc>
                <a:spcPct val="95000"/>
              </a:lnSpc>
              <a:buFontTx/>
              <a:buNone/>
            </a:pPr>
            <a:r>
              <a:rPr lang="en-US" altLang="zh-CN" sz="1900">
                <a:latin typeface="微软雅黑" panose="020B0503020204020204" pitchFamily="34" charset="-122"/>
                <a:ea typeface="微软雅黑" panose="020B0503020204020204" pitchFamily="34" charset="-122"/>
              </a:rPr>
              <a:t>2	int x</a:t>
            </a:r>
            <a:r>
              <a:rPr lang="zh-CN" altLang="en-US" sz="1900">
                <a:latin typeface="微软雅黑" panose="020B0503020204020204" pitchFamily="34" charset="-122"/>
                <a:ea typeface="微软雅黑" panose="020B0503020204020204" pitchFamily="34" charset="-122"/>
              </a:rPr>
              <a:t>；</a:t>
            </a:r>
          </a:p>
          <a:p>
            <a:pPr>
              <a:lnSpc>
                <a:spcPct val="95000"/>
              </a:lnSpc>
              <a:buFontTx/>
              <a:buNone/>
            </a:pPr>
            <a:r>
              <a:rPr lang="en-US" altLang="zh-CN" sz="1900">
                <a:latin typeface="微软雅黑" panose="020B0503020204020204" pitchFamily="34" charset="-122"/>
                <a:ea typeface="微软雅黑" panose="020B0503020204020204" pitchFamily="34" charset="-122"/>
              </a:rPr>
              <a:t>3	main( )</a:t>
            </a:r>
          </a:p>
          <a:p>
            <a:pPr>
              <a:lnSpc>
                <a:spcPct val="95000"/>
              </a:lnSpc>
              <a:buFontTx/>
              <a:buNone/>
            </a:pPr>
            <a:r>
              <a:rPr lang="en-US" altLang="zh-CN" sz="1900">
                <a:latin typeface="微软雅黑" panose="020B0503020204020204" pitchFamily="34" charset="-122"/>
                <a:ea typeface="微软雅黑" panose="020B0503020204020204" pitchFamily="34" charset="-122"/>
              </a:rPr>
              <a:t>4	{   </a:t>
            </a:r>
          </a:p>
          <a:p>
            <a:pPr>
              <a:lnSpc>
                <a:spcPct val="95000"/>
              </a:lnSpc>
              <a:buFontTx/>
              <a:buNone/>
            </a:pPr>
            <a:r>
              <a:rPr lang="en-US" altLang="zh-CN" sz="1900">
                <a:latin typeface="微软雅黑" panose="020B0503020204020204" pitchFamily="34" charset="-122"/>
                <a:ea typeface="微软雅黑" panose="020B0503020204020204" pitchFamily="34" charset="-122"/>
              </a:rPr>
              <a:t>5	   a[10]=1;</a:t>
            </a:r>
          </a:p>
          <a:p>
            <a:pPr>
              <a:lnSpc>
                <a:spcPct val="95000"/>
              </a:lnSpc>
              <a:buFontTx/>
              <a:buNone/>
            </a:pPr>
            <a:r>
              <a:rPr lang="en-US" altLang="zh-CN" sz="1900">
                <a:latin typeface="微软雅黑" panose="020B0503020204020204" pitchFamily="34" charset="-122"/>
                <a:ea typeface="微软雅黑" panose="020B0503020204020204" pitchFamily="34" charset="-122"/>
              </a:rPr>
              <a:t>6	   a[1000]=3; </a:t>
            </a:r>
          </a:p>
          <a:p>
            <a:pPr>
              <a:lnSpc>
                <a:spcPct val="95000"/>
              </a:lnSpc>
              <a:buFontTx/>
              <a:buNone/>
            </a:pPr>
            <a:r>
              <a:rPr lang="en-US" altLang="zh-CN" sz="1900">
                <a:latin typeface="微软雅黑" panose="020B0503020204020204" pitchFamily="34" charset="-122"/>
                <a:ea typeface="微软雅黑" panose="020B0503020204020204" pitchFamily="34" charset="-122"/>
              </a:rPr>
              <a:t>7	   a[10000]=4;</a:t>
            </a:r>
          </a:p>
          <a:p>
            <a:pPr>
              <a:lnSpc>
                <a:spcPct val="95000"/>
              </a:lnSpc>
              <a:buFontTx/>
              <a:buNone/>
            </a:pPr>
            <a:r>
              <a:rPr lang="en-US" altLang="zh-CN" sz="1900">
                <a:latin typeface="微软雅黑" panose="020B0503020204020204" pitchFamily="34" charset="-122"/>
                <a:ea typeface="微软雅黑" panose="020B0503020204020204" pitchFamily="34" charset="-122"/>
              </a:rPr>
              <a:t>8	}</a:t>
            </a:r>
          </a:p>
          <a:p>
            <a:pPr>
              <a:lnSpc>
                <a:spcPct val="95000"/>
              </a:lnSpc>
              <a:buFontTx/>
              <a:buNone/>
            </a:pPr>
            <a:r>
              <a:rPr lang="zh-CN" altLang="en-US" sz="1900">
                <a:latin typeface="微软雅黑" panose="020B0503020204020204" pitchFamily="34" charset="-122"/>
                <a:ea typeface="微软雅黑" panose="020B0503020204020204" pitchFamily="34" charset="-122"/>
              </a:rPr>
              <a:t>假设编译、汇编和链接后，第</a:t>
            </a:r>
            <a:r>
              <a:rPr lang="en-US" altLang="zh-CN" sz="1900">
                <a:latin typeface="微软雅黑" panose="020B0503020204020204" pitchFamily="34" charset="-122"/>
                <a:ea typeface="微软雅黑" panose="020B0503020204020204" pitchFamily="34" charset="-122"/>
              </a:rPr>
              <a:t>5</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6</a:t>
            </a:r>
            <a:r>
              <a:rPr lang="zh-CN" altLang="en-US" sz="1900">
                <a:latin typeface="微软雅黑" panose="020B0503020204020204" pitchFamily="34" charset="-122"/>
                <a:ea typeface="微软雅黑" panose="020B0503020204020204" pitchFamily="34" charset="-122"/>
              </a:rPr>
              <a:t>和</a:t>
            </a:r>
            <a:r>
              <a:rPr lang="en-US" altLang="zh-CN" sz="1900">
                <a:latin typeface="微软雅黑" panose="020B0503020204020204" pitchFamily="34" charset="-122"/>
                <a:ea typeface="微软雅黑" panose="020B0503020204020204" pitchFamily="34" charset="-122"/>
              </a:rPr>
              <a:t>7</a:t>
            </a:r>
            <a:r>
              <a:rPr lang="zh-CN" altLang="en-US" sz="1900">
                <a:latin typeface="微软雅黑" panose="020B0503020204020204" pitchFamily="34" charset="-122"/>
                <a:ea typeface="微软雅黑" panose="020B0503020204020204" pitchFamily="34" charset="-122"/>
              </a:rPr>
              <a:t>行源代码对应的指令序列如下：</a:t>
            </a:r>
          </a:p>
          <a:p>
            <a:pPr>
              <a:lnSpc>
                <a:spcPct val="95000"/>
              </a:lnSpc>
              <a:buFontTx/>
              <a:buNone/>
            </a:pPr>
            <a:r>
              <a:rPr lang="en-US" altLang="zh-CN" sz="1900">
                <a:latin typeface="微软雅黑" panose="020B0503020204020204" pitchFamily="34" charset="-122"/>
                <a:ea typeface="微软雅黑" panose="020B0503020204020204" pitchFamily="34" charset="-122"/>
              </a:rPr>
              <a:t>5   8048300: c7 05 28 90 04 08 01 00 00 00  </a:t>
            </a:r>
            <a:r>
              <a:rPr lang="en-US" altLang="zh-CN" sz="1900">
                <a:solidFill>
                  <a:srgbClr val="0066CC"/>
                </a:solidFill>
                <a:latin typeface="微软雅黑" panose="020B0503020204020204" pitchFamily="34" charset="-122"/>
                <a:ea typeface="微软雅黑" panose="020B0503020204020204" pitchFamily="34" charset="-122"/>
              </a:rPr>
              <a:t>movl   $0x1, 0x8049028</a:t>
            </a:r>
          </a:p>
          <a:p>
            <a:pPr>
              <a:lnSpc>
                <a:spcPct val="95000"/>
              </a:lnSpc>
              <a:buFontTx/>
              <a:buNone/>
            </a:pPr>
            <a:r>
              <a:rPr lang="en-US" altLang="zh-CN" sz="1900">
                <a:latin typeface="微软雅黑" panose="020B0503020204020204" pitchFamily="34" charset="-122"/>
                <a:ea typeface="微软雅黑" panose="020B0503020204020204" pitchFamily="34" charset="-122"/>
              </a:rPr>
              <a:t>6   8048309: c7 05 a0 9f 04 08 03 00 00 00   </a:t>
            </a:r>
            <a:r>
              <a:rPr lang="en-US" altLang="zh-CN" sz="1900">
                <a:solidFill>
                  <a:srgbClr val="0066CC"/>
                </a:solidFill>
                <a:latin typeface="微软雅黑" panose="020B0503020204020204" pitchFamily="34" charset="-122"/>
                <a:ea typeface="微软雅黑" panose="020B0503020204020204" pitchFamily="34" charset="-122"/>
              </a:rPr>
              <a:t>movl   $0x3, 0x8049fa0</a:t>
            </a:r>
          </a:p>
          <a:p>
            <a:pPr>
              <a:lnSpc>
                <a:spcPct val="95000"/>
              </a:lnSpc>
              <a:buFontTx/>
              <a:buNone/>
            </a:pPr>
            <a:r>
              <a:rPr lang="en-US" altLang="zh-CN" sz="1900">
                <a:latin typeface="微软雅黑" panose="020B0503020204020204" pitchFamily="34" charset="-122"/>
                <a:ea typeface="微软雅黑" panose="020B0503020204020204" pitchFamily="34" charset="-122"/>
              </a:rPr>
              <a:t>7   8048313: c7 05 40 2c 05 08 04 00 00 00   </a:t>
            </a:r>
            <a:r>
              <a:rPr lang="en-US" altLang="zh-CN" sz="1900">
                <a:solidFill>
                  <a:srgbClr val="0066CC"/>
                </a:solidFill>
                <a:latin typeface="微软雅黑" panose="020B0503020204020204" pitchFamily="34" charset="-122"/>
                <a:ea typeface="微软雅黑" panose="020B0503020204020204" pitchFamily="34" charset="-122"/>
              </a:rPr>
              <a:t>movl   $0x4, 0x8052c40</a:t>
            </a:r>
          </a:p>
          <a:p>
            <a:pPr>
              <a:lnSpc>
                <a:spcPct val="95000"/>
              </a:lnSpc>
              <a:buFontTx/>
              <a:buNone/>
            </a:pPr>
            <a:r>
              <a:rPr lang="zh-CN" altLang="en-US" sz="1900">
                <a:latin typeface="微软雅黑" panose="020B0503020204020204" pitchFamily="34" charset="-122"/>
                <a:ea typeface="微软雅黑" panose="020B0503020204020204" pitchFamily="34" charset="-122"/>
              </a:rPr>
              <a:t>已知页大小为</a:t>
            </a:r>
            <a:r>
              <a:rPr lang="en-US" altLang="zh-CN" sz="1900">
                <a:latin typeface="微软雅黑" panose="020B0503020204020204" pitchFamily="34" charset="-122"/>
                <a:ea typeface="微软雅黑" panose="020B0503020204020204" pitchFamily="34" charset="-122"/>
              </a:rPr>
              <a:t>4KB</a:t>
            </a:r>
            <a:r>
              <a:rPr lang="zh-CN" altLang="en-US" sz="1900">
                <a:latin typeface="微软雅黑" panose="020B0503020204020204" pitchFamily="34" charset="-122"/>
                <a:ea typeface="微软雅黑" panose="020B0503020204020204" pitchFamily="34" charset="-122"/>
              </a:rPr>
              <a:t>，若在运行</a:t>
            </a:r>
            <a:r>
              <a:rPr lang="en-US" altLang="zh-CN" sz="1900">
                <a:latin typeface="微软雅黑" panose="020B0503020204020204" pitchFamily="34" charset="-122"/>
                <a:ea typeface="微软雅黑" panose="020B0503020204020204" pitchFamily="34" charset="-122"/>
              </a:rPr>
              <a:t>P</a:t>
            </a:r>
            <a:r>
              <a:rPr lang="zh-CN" altLang="en-US" sz="1900">
                <a:latin typeface="微软雅黑" panose="020B0503020204020204" pitchFamily="34" charset="-122"/>
                <a:ea typeface="微软雅黑" panose="020B0503020204020204" pitchFamily="34" charset="-122"/>
              </a:rPr>
              <a:t>对应的进程时，系统中无其他进程在运行，则：</a:t>
            </a:r>
          </a:p>
          <a:p>
            <a:pPr>
              <a:lnSpc>
                <a:spcPct val="95000"/>
              </a:lnSpc>
              <a:buFontTx/>
              <a:buNone/>
            </a:pPr>
            <a:r>
              <a:rPr lang="en-US" altLang="zh-CN" sz="1900">
                <a:latin typeface="微软雅黑" panose="020B0503020204020204" pitchFamily="34" charset="-122"/>
                <a:ea typeface="微软雅黑" panose="020B0503020204020204" pitchFamily="34" charset="-122"/>
              </a:rPr>
              <a:t>(1) </a:t>
            </a:r>
            <a:r>
              <a:rPr lang="zh-CN" altLang="en-US" sz="1900">
                <a:latin typeface="微软雅黑" panose="020B0503020204020204" pitchFamily="34" charset="-122"/>
                <a:ea typeface="微软雅黑" panose="020B0503020204020204" pitchFamily="34" charset="-122"/>
              </a:rPr>
              <a:t>对于上述三条指令的执行，在取指令时是否可能发生页故障？</a:t>
            </a:r>
          </a:p>
          <a:p>
            <a:pPr>
              <a:lnSpc>
                <a:spcPct val="95000"/>
              </a:lnSpc>
              <a:buFontTx/>
              <a:buNone/>
            </a:pPr>
            <a:r>
              <a:rPr lang="en-US" altLang="zh-CN" sz="1900">
                <a:latin typeface="微软雅黑" panose="020B0503020204020204" pitchFamily="34" charset="-122"/>
                <a:ea typeface="微软雅黑" panose="020B0503020204020204" pitchFamily="34" charset="-122"/>
              </a:rPr>
              <a:t>(2) </a:t>
            </a:r>
            <a:r>
              <a:rPr lang="zh-CN" altLang="en-US" sz="1900">
                <a:latin typeface="微软雅黑" panose="020B0503020204020204" pitchFamily="34" charset="-122"/>
                <a:ea typeface="微软雅黑" panose="020B0503020204020204" pitchFamily="34" charset="-122"/>
              </a:rPr>
              <a:t>在数据访问时分别会发生什么问题？</a:t>
            </a:r>
          </a:p>
          <a:p>
            <a:pPr>
              <a:lnSpc>
                <a:spcPct val="95000"/>
              </a:lnSpc>
              <a:buFontTx/>
              <a:buNone/>
            </a:pPr>
            <a:r>
              <a:rPr lang="en-US" altLang="zh-CN" sz="1900">
                <a:latin typeface="微软雅黑" panose="020B0503020204020204" pitchFamily="34" charset="-122"/>
                <a:ea typeface="微软雅黑" panose="020B0503020204020204" pitchFamily="34" charset="-122"/>
              </a:rPr>
              <a:t>(3) </a:t>
            </a:r>
            <a:r>
              <a:rPr lang="zh-CN" altLang="en-US" sz="1900">
                <a:latin typeface="微软雅黑" panose="020B0503020204020204" pitchFamily="34" charset="-122"/>
                <a:ea typeface="微软雅黑" panose="020B0503020204020204" pitchFamily="34" charset="-122"/>
              </a:rPr>
              <a:t>哪些问题是可恢复的？哪些问题是不可恢复的？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Effect transition="in" filter="blinds(horizontal)">
                                      <p:cBhvr>
                                        <p:cTn id="7" dur="500"/>
                                        <p:tgtEl>
                                          <p:spTgt spid="766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66979">
                                            <p:txEl>
                                              <p:pRg st="1" end="1"/>
                                            </p:txEl>
                                          </p:spTgt>
                                        </p:tgtEl>
                                        <p:attrNameLst>
                                          <p:attrName>style.visibility</p:attrName>
                                        </p:attrNameLst>
                                      </p:cBhvr>
                                      <p:to>
                                        <p:strVal val="visible"/>
                                      </p:to>
                                    </p:set>
                                    <p:animEffect transition="in" filter="blinds(horizontal)">
                                      <p:cBhvr>
                                        <p:cTn id="12" dur="500"/>
                                        <p:tgtEl>
                                          <p:spTgt spid="7669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CFA46188-BFD5-4D12-ADF5-20ADAFDE772B}"/>
              </a:ext>
            </a:extLst>
          </p:cNvPr>
          <p:cNvSpPr>
            <a:spLocks noGrp="1" noChangeArrowheads="1"/>
          </p:cNvSpPr>
          <p:nvPr>
            <p:ph type="title"/>
          </p:nvPr>
        </p:nvSpPr>
        <p:spPr/>
        <p:txBody>
          <a:bodyPr/>
          <a:lstStyle/>
          <a:p>
            <a:r>
              <a:rPr lang="zh-CN" altLang="en-US"/>
              <a:t>异常举例</a:t>
            </a:r>
            <a:r>
              <a:rPr lang="en-US" altLang="zh-CN">
                <a:latin typeface="黑体" panose="02010609060101010101" pitchFamily="49" charset="-122"/>
              </a:rPr>
              <a:t>—</a:t>
            </a:r>
            <a:r>
              <a:rPr lang="zh-CN" altLang="en-US"/>
              <a:t>页故障</a:t>
            </a:r>
          </a:p>
        </p:txBody>
      </p:sp>
      <p:sp>
        <p:nvSpPr>
          <p:cNvPr id="768004" name="Rectangle 4">
            <a:extLst>
              <a:ext uri="{FF2B5EF4-FFF2-40B4-BE49-F238E27FC236}">
                <a16:creationId xmlns:a16="http://schemas.microsoft.com/office/drawing/2014/main" id="{8CF98414-C756-4EBC-B774-AAD69D1DEA9F}"/>
              </a:ext>
            </a:extLst>
          </p:cNvPr>
          <p:cNvSpPr>
            <a:spLocks noGrp="1" noChangeArrowheads="1"/>
          </p:cNvSpPr>
          <p:nvPr>
            <p:ph type="body" idx="1"/>
          </p:nvPr>
        </p:nvSpPr>
        <p:spPr>
          <a:xfrm>
            <a:off x="214313" y="792163"/>
            <a:ext cx="8680450" cy="5754687"/>
          </a:xfrm>
          <a:noFill/>
          <a:ln/>
        </p:spPr>
        <p:txBody>
          <a:bodyPr/>
          <a:lstStyle/>
          <a:p>
            <a:pPr>
              <a:lnSpc>
                <a:spcPct val="95000"/>
              </a:lnSpc>
              <a:buFontTx/>
              <a:buNone/>
            </a:pPr>
            <a:r>
              <a:rPr lang="zh-CN" altLang="en-US" sz="1900">
                <a:latin typeface="微软雅黑" panose="020B0503020204020204" pitchFamily="34" charset="-122"/>
                <a:ea typeface="微软雅黑" panose="020B0503020204020204" pitchFamily="34" charset="-122"/>
              </a:rPr>
              <a:t>假设在</a:t>
            </a:r>
            <a:r>
              <a:rPr lang="en-US" altLang="zh-CN" sz="1900">
                <a:latin typeface="微软雅黑" panose="020B0503020204020204" pitchFamily="34" charset="-122"/>
                <a:ea typeface="微软雅黑" panose="020B0503020204020204" pitchFamily="34" charset="-122"/>
              </a:rPr>
              <a:t>IA-32/linux</a:t>
            </a:r>
            <a:r>
              <a:rPr lang="zh-CN" altLang="en-US" sz="1900">
                <a:latin typeface="微软雅黑" panose="020B0503020204020204" pitchFamily="34" charset="-122"/>
                <a:ea typeface="微软雅黑" panose="020B0503020204020204" pitchFamily="34" charset="-122"/>
              </a:rPr>
              <a:t>系统中一个</a:t>
            </a:r>
            <a:r>
              <a:rPr lang="en-US" altLang="zh-CN" sz="1900">
                <a:latin typeface="微软雅黑" panose="020B0503020204020204" pitchFamily="34" charset="-122"/>
                <a:ea typeface="微软雅黑" panose="020B0503020204020204" pitchFamily="34" charset="-122"/>
              </a:rPr>
              <a:t>C</a:t>
            </a:r>
            <a:r>
              <a:rPr lang="zh-CN" altLang="en-US" sz="1900">
                <a:latin typeface="微软雅黑" panose="020B0503020204020204" pitchFamily="34" charset="-122"/>
                <a:ea typeface="微软雅黑" panose="020B0503020204020204" pitchFamily="34" charset="-122"/>
              </a:rPr>
              <a:t>语言源程序 </a:t>
            </a:r>
            <a:r>
              <a:rPr lang="en-US" altLang="zh-CN" sz="1900">
                <a:latin typeface="微软雅黑" panose="020B0503020204020204" pitchFamily="34" charset="-122"/>
                <a:ea typeface="微软雅黑" panose="020B0503020204020204" pitchFamily="34" charset="-122"/>
              </a:rPr>
              <a:t>P </a:t>
            </a:r>
            <a:r>
              <a:rPr lang="zh-CN" altLang="en-US" sz="1900">
                <a:latin typeface="微软雅黑" panose="020B0503020204020204" pitchFamily="34" charset="-122"/>
                <a:ea typeface="微软雅黑" panose="020B0503020204020204" pitchFamily="34" charset="-122"/>
              </a:rPr>
              <a:t>如下： </a:t>
            </a:r>
            <a:endParaRPr lang="en-US" altLang="zh-CN" sz="1900">
              <a:latin typeface="微软雅黑" panose="020B0503020204020204" pitchFamily="34" charset="-122"/>
              <a:ea typeface="微软雅黑" panose="020B0503020204020204" pitchFamily="34" charset="-122"/>
            </a:endParaRPr>
          </a:p>
          <a:p>
            <a:pPr>
              <a:lnSpc>
                <a:spcPct val="95000"/>
              </a:lnSpc>
              <a:buFontTx/>
              <a:buNone/>
            </a:pPr>
            <a:r>
              <a:rPr lang="en-US" altLang="zh-CN" sz="1900">
                <a:latin typeface="微软雅黑" panose="020B0503020204020204" pitchFamily="34" charset="-122"/>
                <a:ea typeface="微软雅黑" panose="020B0503020204020204" pitchFamily="34" charset="-122"/>
              </a:rPr>
              <a:t>1	int a[1000];</a:t>
            </a:r>
          </a:p>
          <a:p>
            <a:pPr>
              <a:lnSpc>
                <a:spcPct val="95000"/>
              </a:lnSpc>
              <a:buFontTx/>
              <a:buNone/>
            </a:pPr>
            <a:r>
              <a:rPr lang="en-US" altLang="zh-CN" sz="1900">
                <a:latin typeface="微软雅黑" panose="020B0503020204020204" pitchFamily="34" charset="-122"/>
                <a:ea typeface="微软雅黑" panose="020B0503020204020204" pitchFamily="34" charset="-122"/>
              </a:rPr>
              <a:t>2	int x</a:t>
            </a:r>
            <a:r>
              <a:rPr lang="zh-CN" altLang="en-US" sz="1900">
                <a:latin typeface="微软雅黑" panose="020B0503020204020204" pitchFamily="34" charset="-122"/>
                <a:ea typeface="微软雅黑" panose="020B0503020204020204" pitchFamily="34" charset="-122"/>
              </a:rPr>
              <a:t>；</a:t>
            </a:r>
          </a:p>
          <a:p>
            <a:pPr>
              <a:lnSpc>
                <a:spcPct val="95000"/>
              </a:lnSpc>
              <a:buFontTx/>
              <a:buNone/>
            </a:pPr>
            <a:r>
              <a:rPr lang="en-US" altLang="zh-CN" sz="1900">
                <a:latin typeface="微软雅黑" panose="020B0503020204020204" pitchFamily="34" charset="-122"/>
                <a:ea typeface="微软雅黑" panose="020B0503020204020204" pitchFamily="34" charset="-122"/>
              </a:rPr>
              <a:t>3	main( )</a:t>
            </a:r>
          </a:p>
          <a:p>
            <a:pPr>
              <a:lnSpc>
                <a:spcPct val="95000"/>
              </a:lnSpc>
              <a:buFontTx/>
              <a:buNone/>
            </a:pPr>
            <a:r>
              <a:rPr lang="en-US" altLang="zh-CN" sz="1900">
                <a:latin typeface="微软雅黑" panose="020B0503020204020204" pitchFamily="34" charset="-122"/>
                <a:ea typeface="微软雅黑" panose="020B0503020204020204" pitchFamily="34" charset="-122"/>
              </a:rPr>
              <a:t>4	{   </a:t>
            </a:r>
          </a:p>
          <a:p>
            <a:pPr>
              <a:lnSpc>
                <a:spcPct val="95000"/>
              </a:lnSpc>
              <a:buFontTx/>
              <a:buNone/>
            </a:pPr>
            <a:r>
              <a:rPr lang="en-US" altLang="zh-CN" sz="1900">
                <a:latin typeface="微软雅黑" panose="020B0503020204020204" pitchFamily="34" charset="-122"/>
                <a:ea typeface="微软雅黑" panose="020B0503020204020204" pitchFamily="34" charset="-122"/>
              </a:rPr>
              <a:t>5	   a[10]=1;</a:t>
            </a:r>
          </a:p>
          <a:p>
            <a:pPr>
              <a:lnSpc>
                <a:spcPct val="95000"/>
              </a:lnSpc>
              <a:buFontTx/>
              <a:buNone/>
            </a:pPr>
            <a:r>
              <a:rPr lang="en-US" altLang="zh-CN" sz="1900">
                <a:latin typeface="微软雅黑" panose="020B0503020204020204" pitchFamily="34" charset="-122"/>
                <a:ea typeface="微软雅黑" panose="020B0503020204020204" pitchFamily="34" charset="-122"/>
              </a:rPr>
              <a:t>6	   a[1000]=3; </a:t>
            </a:r>
          </a:p>
          <a:p>
            <a:pPr>
              <a:lnSpc>
                <a:spcPct val="95000"/>
              </a:lnSpc>
              <a:buFontTx/>
              <a:buNone/>
            </a:pPr>
            <a:r>
              <a:rPr lang="en-US" altLang="zh-CN" sz="1900">
                <a:latin typeface="微软雅黑" panose="020B0503020204020204" pitchFamily="34" charset="-122"/>
                <a:ea typeface="微软雅黑" panose="020B0503020204020204" pitchFamily="34" charset="-122"/>
              </a:rPr>
              <a:t>7	   a[10000]=4;</a:t>
            </a:r>
          </a:p>
          <a:p>
            <a:pPr>
              <a:lnSpc>
                <a:spcPct val="95000"/>
              </a:lnSpc>
              <a:buFontTx/>
              <a:buNone/>
            </a:pPr>
            <a:r>
              <a:rPr lang="en-US" altLang="zh-CN" sz="1900">
                <a:latin typeface="微软雅黑" panose="020B0503020204020204" pitchFamily="34" charset="-122"/>
                <a:ea typeface="微软雅黑" panose="020B0503020204020204" pitchFamily="34" charset="-122"/>
              </a:rPr>
              <a:t>8	}</a:t>
            </a:r>
          </a:p>
          <a:p>
            <a:pPr>
              <a:lnSpc>
                <a:spcPct val="95000"/>
              </a:lnSpc>
              <a:buFontTx/>
              <a:buNone/>
            </a:pPr>
            <a:r>
              <a:rPr lang="zh-CN" altLang="en-US" sz="1900">
                <a:latin typeface="微软雅黑" panose="020B0503020204020204" pitchFamily="34" charset="-122"/>
                <a:ea typeface="微软雅黑" panose="020B0503020204020204" pitchFamily="34" charset="-122"/>
              </a:rPr>
              <a:t>假设编译、汇编和链接后，第</a:t>
            </a:r>
            <a:r>
              <a:rPr lang="en-US" altLang="zh-CN" sz="1900">
                <a:latin typeface="微软雅黑" panose="020B0503020204020204" pitchFamily="34" charset="-122"/>
                <a:ea typeface="微软雅黑" panose="020B0503020204020204" pitchFamily="34" charset="-122"/>
              </a:rPr>
              <a:t>5</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6</a:t>
            </a:r>
            <a:r>
              <a:rPr lang="zh-CN" altLang="en-US" sz="1900">
                <a:latin typeface="微软雅黑" panose="020B0503020204020204" pitchFamily="34" charset="-122"/>
                <a:ea typeface="微软雅黑" panose="020B0503020204020204" pitchFamily="34" charset="-122"/>
              </a:rPr>
              <a:t>和</a:t>
            </a:r>
            <a:r>
              <a:rPr lang="en-US" altLang="zh-CN" sz="1900">
                <a:latin typeface="微软雅黑" panose="020B0503020204020204" pitchFamily="34" charset="-122"/>
                <a:ea typeface="微软雅黑" panose="020B0503020204020204" pitchFamily="34" charset="-122"/>
              </a:rPr>
              <a:t>7</a:t>
            </a:r>
            <a:r>
              <a:rPr lang="zh-CN" altLang="en-US" sz="1900">
                <a:latin typeface="微软雅黑" panose="020B0503020204020204" pitchFamily="34" charset="-122"/>
                <a:ea typeface="微软雅黑" panose="020B0503020204020204" pitchFamily="34" charset="-122"/>
              </a:rPr>
              <a:t>行源代码对应的指令序列如下：</a:t>
            </a:r>
          </a:p>
          <a:p>
            <a:pPr>
              <a:lnSpc>
                <a:spcPct val="95000"/>
              </a:lnSpc>
              <a:buFontTx/>
              <a:buNone/>
            </a:pPr>
            <a:r>
              <a:rPr lang="en-US" altLang="zh-CN" sz="1900">
                <a:latin typeface="微软雅黑" panose="020B0503020204020204" pitchFamily="34" charset="-122"/>
                <a:ea typeface="微软雅黑" panose="020B0503020204020204" pitchFamily="34" charset="-122"/>
              </a:rPr>
              <a:t>5   8048300: c7 05 28 90 04 08 01 00 00 00  </a:t>
            </a:r>
            <a:r>
              <a:rPr lang="en-US" altLang="zh-CN" sz="1900">
                <a:solidFill>
                  <a:srgbClr val="0066CC"/>
                </a:solidFill>
                <a:latin typeface="微软雅黑" panose="020B0503020204020204" pitchFamily="34" charset="-122"/>
                <a:ea typeface="微软雅黑" panose="020B0503020204020204" pitchFamily="34" charset="-122"/>
              </a:rPr>
              <a:t>movl   $0x1, 0x8049028</a:t>
            </a:r>
          </a:p>
          <a:p>
            <a:pPr>
              <a:lnSpc>
                <a:spcPct val="95000"/>
              </a:lnSpc>
              <a:buFontTx/>
              <a:buNone/>
            </a:pPr>
            <a:r>
              <a:rPr lang="en-US" altLang="zh-CN" sz="1900">
                <a:latin typeface="微软雅黑" panose="020B0503020204020204" pitchFamily="34" charset="-122"/>
                <a:ea typeface="微软雅黑" panose="020B0503020204020204" pitchFamily="34" charset="-122"/>
              </a:rPr>
              <a:t>6   8048309: c7 05 a0 9f 04 08 03 00 00 00   </a:t>
            </a:r>
            <a:r>
              <a:rPr lang="en-US" altLang="zh-CN" sz="1900">
                <a:solidFill>
                  <a:srgbClr val="0066CC"/>
                </a:solidFill>
                <a:latin typeface="微软雅黑" panose="020B0503020204020204" pitchFamily="34" charset="-122"/>
                <a:ea typeface="微软雅黑" panose="020B0503020204020204" pitchFamily="34" charset="-122"/>
              </a:rPr>
              <a:t>movl   $0x3, 0x8049fa0</a:t>
            </a:r>
          </a:p>
          <a:p>
            <a:pPr>
              <a:lnSpc>
                <a:spcPct val="95000"/>
              </a:lnSpc>
              <a:buFontTx/>
              <a:buNone/>
            </a:pPr>
            <a:r>
              <a:rPr lang="en-US" altLang="zh-CN" sz="1900">
                <a:latin typeface="微软雅黑" panose="020B0503020204020204" pitchFamily="34" charset="-122"/>
                <a:ea typeface="微软雅黑" panose="020B0503020204020204" pitchFamily="34" charset="-122"/>
              </a:rPr>
              <a:t>7   8048313: c7 05 40 2c 05 08 04 00 00 00   </a:t>
            </a:r>
            <a:r>
              <a:rPr lang="en-US" altLang="zh-CN" sz="1900">
                <a:solidFill>
                  <a:srgbClr val="0066CC"/>
                </a:solidFill>
                <a:latin typeface="微软雅黑" panose="020B0503020204020204" pitchFamily="34" charset="-122"/>
                <a:ea typeface="微软雅黑" panose="020B0503020204020204" pitchFamily="34" charset="-122"/>
              </a:rPr>
              <a:t>movl   $0x4, 0x8052c40</a:t>
            </a:r>
          </a:p>
          <a:p>
            <a:pPr>
              <a:lnSpc>
                <a:spcPct val="95000"/>
              </a:lnSpc>
              <a:buFontTx/>
              <a:buNone/>
            </a:pPr>
            <a:r>
              <a:rPr lang="zh-CN" altLang="en-US" sz="1900">
                <a:latin typeface="微软雅黑" panose="020B0503020204020204" pitchFamily="34" charset="-122"/>
                <a:ea typeface="微软雅黑" panose="020B0503020204020204" pitchFamily="34" charset="-122"/>
              </a:rPr>
              <a:t>已知页大小为</a:t>
            </a:r>
            <a:r>
              <a:rPr lang="en-US" altLang="zh-CN" sz="1900">
                <a:latin typeface="微软雅黑" panose="020B0503020204020204" pitchFamily="34" charset="-122"/>
                <a:ea typeface="微软雅黑" panose="020B0503020204020204" pitchFamily="34" charset="-122"/>
              </a:rPr>
              <a:t>4KB</a:t>
            </a:r>
            <a:r>
              <a:rPr lang="zh-CN" altLang="en-US" sz="1900">
                <a:latin typeface="微软雅黑" panose="020B0503020204020204" pitchFamily="34" charset="-122"/>
                <a:ea typeface="微软雅黑" panose="020B0503020204020204" pitchFamily="34" charset="-122"/>
              </a:rPr>
              <a:t>，若在运行</a:t>
            </a:r>
            <a:r>
              <a:rPr lang="en-US" altLang="zh-CN" sz="1900">
                <a:latin typeface="微软雅黑" panose="020B0503020204020204" pitchFamily="34" charset="-122"/>
                <a:ea typeface="微软雅黑" panose="020B0503020204020204" pitchFamily="34" charset="-122"/>
              </a:rPr>
              <a:t>P</a:t>
            </a:r>
            <a:r>
              <a:rPr lang="zh-CN" altLang="en-US" sz="1900">
                <a:latin typeface="微软雅黑" panose="020B0503020204020204" pitchFamily="34" charset="-122"/>
                <a:ea typeface="微软雅黑" panose="020B0503020204020204" pitchFamily="34" charset="-122"/>
              </a:rPr>
              <a:t>对应的进程时，系统中无其他进程在运行，则：</a:t>
            </a:r>
          </a:p>
          <a:p>
            <a:pPr>
              <a:lnSpc>
                <a:spcPct val="95000"/>
              </a:lnSpc>
              <a:buFontTx/>
              <a:buNone/>
            </a:pPr>
            <a:r>
              <a:rPr lang="en-US" altLang="zh-CN" sz="1900">
                <a:latin typeface="微软雅黑" panose="020B0503020204020204" pitchFamily="34" charset="-122"/>
                <a:ea typeface="微软雅黑" panose="020B0503020204020204" pitchFamily="34" charset="-122"/>
              </a:rPr>
              <a:t>(1) </a:t>
            </a:r>
            <a:r>
              <a:rPr lang="zh-CN" altLang="en-US" sz="1900">
                <a:latin typeface="微软雅黑" panose="020B0503020204020204" pitchFamily="34" charset="-122"/>
                <a:ea typeface="微软雅黑" panose="020B0503020204020204" pitchFamily="34" charset="-122"/>
              </a:rPr>
              <a:t>对于上述三条指令的执行，在取指令时是否可能发生页故障？</a:t>
            </a:r>
          </a:p>
          <a:p>
            <a:pPr>
              <a:lnSpc>
                <a:spcPct val="95000"/>
              </a:lnSpc>
              <a:buFontTx/>
              <a:buNone/>
            </a:pPr>
            <a:r>
              <a:rPr lang="en-US" altLang="zh-CN" sz="1900">
                <a:latin typeface="微软雅黑" panose="020B0503020204020204" pitchFamily="34" charset="-122"/>
                <a:ea typeface="微软雅黑" panose="020B0503020204020204" pitchFamily="34" charset="-122"/>
              </a:rPr>
              <a:t>(2) </a:t>
            </a:r>
            <a:r>
              <a:rPr lang="zh-CN" altLang="en-US" sz="1900">
                <a:latin typeface="微软雅黑" panose="020B0503020204020204" pitchFamily="34" charset="-122"/>
                <a:ea typeface="微软雅黑" panose="020B0503020204020204" pitchFamily="34" charset="-122"/>
              </a:rPr>
              <a:t>在数据访问时分别会发生什么问题？</a:t>
            </a:r>
          </a:p>
          <a:p>
            <a:pPr>
              <a:lnSpc>
                <a:spcPct val="95000"/>
              </a:lnSpc>
              <a:buFontTx/>
              <a:buNone/>
            </a:pPr>
            <a:r>
              <a:rPr lang="en-US" altLang="zh-CN" sz="1900">
                <a:latin typeface="微软雅黑" panose="020B0503020204020204" pitchFamily="34" charset="-122"/>
                <a:ea typeface="微软雅黑" panose="020B0503020204020204" pitchFamily="34" charset="-122"/>
              </a:rPr>
              <a:t>(3) </a:t>
            </a:r>
            <a:r>
              <a:rPr lang="zh-CN" altLang="en-US" sz="1900">
                <a:latin typeface="微软雅黑" panose="020B0503020204020204" pitchFamily="34" charset="-122"/>
                <a:ea typeface="微软雅黑" panose="020B0503020204020204" pitchFamily="34" charset="-122"/>
              </a:rPr>
              <a:t>哪些问题是可恢复的？哪些问题是不可恢复的？</a:t>
            </a:r>
          </a:p>
        </p:txBody>
      </p:sp>
      <p:sp>
        <p:nvSpPr>
          <p:cNvPr id="768005" name="Rectangle 5">
            <a:extLst>
              <a:ext uri="{FF2B5EF4-FFF2-40B4-BE49-F238E27FC236}">
                <a16:creationId xmlns:a16="http://schemas.microsoft.com/office/drawing/2014/main" id="{1EA1A508-07F9-4A7C-B1EA-A55E0F425708}"/>
              </a:ext>
            </a:extLst>
          </p:cNvPr>
          <p:cNvSpPr>
            <a:spLocks noChangeArrowheads="1"/>
          </p:cNvSpPr>
          <p:nvPr/>
        </p:nvSpPr>
        <p:spPr bwMode="auto">
          <a:xfrm>
            <a:off x="2627313" y="1211263"/>
            <a:ext cx="6313487" cy="235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200" b="1">
                <a:solidFill>
                  <a:srgbClr val="0066CC"/>
                </a:solidFill>
                <a:latin typeface="微软雅黑" panose="020B0503020204020204" pitchFamily="34" charset="-122"/>
                <a:ea typeface="微软雅黑" panose="020B0503020204020204" pitchFamily="34" charset="-122"/>
              </a:rPr>
              <a:t>第</a:t>
            </a:r>
            <a:r>
              <a:rPr lang="en-US" altLang="zh-CN" sz="2200" b="1">
                <a:solidFill>
                  <a:srgbClr val="0066CC"/>
                </a:solidFill>
                <a:latin typeface="微软雅黑" panose="020B0503020204020204" pitchFamily="34" charset="-122"/>
                <a:ea typeface="微软雅黑" panose="020B0503020204020204" pitchFamily="34" charset="-122"/>
              </a:rPr>
              <a:t>6</a:t>
            </a:r>
            <a:r>
              <a:rPr lang="zh-CN" altLang="en-US" sz="2200" b="1">
                <a:solidFill>
                  <a:srgbClr val="0066CC"/>
                </a:solidFill>
                <a:latin typeface="微软雅黑" panose="020B0503020204020204" pitchFamily="34" charset="-122"/>
                <a:ea typeface="微软雅黑" panose="020B0503020204020204" pitchFamily="34" charset="-122"/>
              </a:rPr>
              <a:t>行指令取数据时是否发生页故障，</a:t>
            </a:r>
            <a:r>
              <a:rPr lang="en-US" altLang="zh-CN" sz="2200" b="1">
                <a:solidFill>
                  <a:srgbClr val="0066CC"/>
                </a:solidFill>
                <a:latin typeface="微软雅黑" panose="020B0503020204020204" pitchFamily="34" charset="-122"/>
                <a:ea typeface="微软雅黑" panose="020B0503020204020204" pitchFamily="34" charset="-122"/>
              </a:rPr>
              <a:t>Why</a:t>
            </a:r>
            <a:r>
              <a:rPr lang="zh-CN" altLang="en-US" sz="2200" b="1">
                <a:solidFill>
                  <a:srgbClr val="0066CC"/>
                </a:solidFill>
                <a:latin typeface="微软雅黑" panose="020B0503020204020204" pitchFamily="34" charset="-122"/>
                <a:ea typeface="微软雅黑" panose="020B0503020204020204" pitchFamily="34" charset="-122"/>
              </a:rPr>
              <a:t>？</a:t>
            </a:r>
          </a:p>
          <a:p>
            <a:pPr>
              <a:lnSpc>
                <a:spcPct val="120000"/>
              </a:lnSpc>
            </a:pPr>
            <a:r>
              <a:rPr lang="zh-CN" altLang="en-US" sz="2000" b="1">
                <a:solidFill>
                  <a:srgbClr val="FF0000"/>
                </a:solidFill>
                <a:latin typeface="微软雅黑" panose="020B0503020204020204" pitchFamily="34" charset="-122"/>
                <a:ea typeface="微软雅黑" panose="020B0503020204020204" pitchFamily="34" charset="-122"/>
              </a:rPr>
              <a:t>对</a:t>
            </a:r>
            <a:r>
              <a:rPr lang="en-US" altLang="zh-CN" sz="2000" b="1">
                <a:solidFill>
                  <a:srgbClr val="FF0000"/>
                </a:solidFill>
                <a:latin typeface="微软雅黑" panose="020B0503020204020204" pitchFamily="34" charset="-122"/>
                <a:ea typeface="微软雅黑" panose="020B0503020204020204" pitchFamily="34" charset="-122"/>
              </a:rPr>
              <a:t>a[1000]</a:t>
            </a:r>
            <a:r>
              <a:rPr lang="zh-CN" altLang="en-US" sz="2000" b="1">
                <a:solidFill>
                  <a:srgbClr val="FF0000"/>
                </a:solidFill>
                <a:latin typeface="微软雅黑" panose="020B0503020204020204" pitchFamily="34" charset="-122"/>
                <a:ea typeface="微软雅黑" panose="020B0503020204020204" pitchFamily="34" charset="-122"/>
              </a:rPr>
              <a:t>（地址</a:t>
            </a:r>
            <a:r>
              <a:rPr lang="en-US" altLang="zh-CN" sz="2000" b="1">
                <a:solidFill>
                  <a:srgbClr val="FF0000"/>
                </a:solidFill>
                <a:latin typeface="微软雅黑" panose="020B0503020204020204" pitchFamily="34" charset="-122"/>
                <a:ea typeface="微软雅黑" panose="020B0503020204020204" pitchFamily="34" charset="-122"/>
              </a:rPr>
              <a:t>0x8049fa0</a:t>
            </a:r>
            <a:r>
              <a:rPr lang="zh-CN" altLang="en-US" sz="2000" b="1">
                <a:solidFill>
                  <a:srgbClr val="FF0000"/>
                </a:solidFill>
                <a:latin typeface="微软雅黑" panose="020B0503020204020204" pitchFamily="34" charset="-122"/>
                <a:ea typeface="微软雅黑" panose="020B0503020204020204" pitchFamily="34" charset="-122"/>
              </a:rPr>
              <a:t>）的访问是对所在页面（首址为</a:t>
            </a:r>
            <a:r>
              <a:rPr lang="en-US" altLang="zh-CN" sz="2000" b="1">
                <a:solidFill>
                  <a:srgbClr val="FF0000"/>
                </a:solidFill>
                <a:latin typeface="微软雅黑" panose="020B0503020204020204" pitchFamily="34" charset="-122"/>
                <a:ea typeface="微软雅黑" panose="020B0503020204020204" pitchFamily="34" charset="-122"/>
              </a:rPr>
              <a:t>0x08049000</a:t>
            </a:r>
            <a:r>
              <a:rPr lang="zh-CN" altLang="en-US" sz="2000" b="1">
                <a:solidFill>
                  <a:srgbClr val="FF0000"/>
                </a:solidFill>
                <a:latin typeface="微软雅黑" panose="020B0503020204020204" pitchFamily="34" charset="-122"/>
                <a:ea typeface="微软雅黑" panose="020B0503020204020204" pitchFamily="34" charset="-122"/>
              </a:rPr>
              <a:t>）的第</a:t>
            </a:r>
            <a:r>
              <a:rPr lang="en-US" altLang="zh-CN" sz="2000" b="1">
                <a:solidFill>
                  <a:srgbClr val="FF0000"/>
                </a:solidFill>
                <a:latin typeface="微软雅黑" panose="020B0503020204020204" pitchFamily="34" charset="-122"/>
                <a:ea typeface="微软雅黑" panose="020B0503020204020204" pitchFamily="34" charset="-122"/>
              </a:rPr>
              <a:t>2</a:t>
            </a:r>
            <a:r>
              <a:rPr lang="zh-CN" altLang="en-US" sz="2000" b="1">
                <a:solidFill>
                  <a:srgbClr val="FF0000"/>
                </a:solidFill>
                <a:latin typeface="微软雅黑" panose="020B0503020204020204" pitchFamily="34" charset="-122"/>
                <a:ea typeface="微软雅黑" panose="020B0503020204020204" pitchFamily="34" charset="-122"/>
              </a:rPr>
              <a:t>次访问，故在主存，不会发生缺页。但</a:t>
            </a:r>
            <a:r>
              <a:rPr lang="en-US" altLang="zh-CN" sz="2000" b="1">
                <a:solidFill>
                  <a:srgbClr val="FF0000"/>
                </a:solidFill>
                <a:latin typeface="微软雅黑" panose="020B0503020204020204" pitchFamily="34" charset="-122"/>
                <a:ea typeface="微软雅黑" panose="020B0503020204020204" pitchFamily="34" charset="-122"/>
              </a:rPr>
              <a:t>a[1000]</a:t>
            </a:r>
            <a:r>
              <a:rPr lang="zh-CN" altLang="en-US" sz="2000" b="1">
                <a:solidFill>
                  <a:srgbClr val="FF0000"/>
                </a:solidFill>
                <a:latin typeface="微软雅黑" panose="020B0503020204020204" pitchFamily="34" charset="-122"/>
                <a:ea typeface="微软雅黑" panose="020B0503020204020204" pitchFamily="34" charset="-122"/>
              </a:rPr>
              <a:t>实际不存在，只不过编译器未检查数组边界，</a:t>
            </a:r>
            <a:r>
              <a:rPr lang="en-US" altLang="zh-CN" sz="2100" b="1">
                <a:solidFill>
                  <a:srgbClr val="FF0000"/>
                </a:solidFill>
                <a:latin typeface="微软雅黑" panose="020B0503020204020204" pitchFamily="34" charset="-122"/>
                <a:ea typeface="微软雅黑" panose="020B0503020204020204" pitchFamily="34" charset="-122"/>
              </a:rPr>
              <a:t>0x8049fa0</a:t>
            </a:r>
            <a:r>
              <a:rPr lang="zh-CN" altLang="en-US" sz="2100" b="1">
                <a:solidFill>
                  <a:srgbClr val="FF0000"/>
                </a:solidFill>
                <a:latin typeface="微软雅黑" panose="020B0503020204020204" pitchFamily="34" charset="-122"/>
                <a:ea typeface="微软雅黑" panose="020B0503020204020204" pitchFamily="34" charset="-122"/>
              </a:rPr>
              <a:t>处</a:t>
            </a:r>
            <a:r>
              <a:rPr lang="zh-CN" altLang="en-US" sz="2100" b="1">
                <a:solidFill>
                  <a:srgbClr val="3366FF"/>
                </a:solidFill>
                <a:latin typeface="微软雅黑" panose="020B0503020204020204" pitchFamily="34" charset="-122"/>
                <a:ea typeface="微软雅黑" panose="020B0503020204020204" pitchFamily="34" charset="-122"/>
              </a:rPr>
              <a:t>可能</a:t>
            </a:r>
            <a:r>
              <a:rPr lang="zh-CN" altLang="en-US" sz="2100" b="1">
                <a:solidFill>
                  <a:srgbClr val="FF0000"/>
                </a:solidFill>
                <a:latin typeface="微软雅黑" panose="020B0503020204020204" pitchFamily="34" charset="-122"/>
                <a:ea typeface="微软雅黑" panose="020B0503020204020204" pitchFamily="34" charset="-122"/>
              </a:rPr>
              <a:t>是</a:t>
            </a:r>
            <a:r>
              <a:rPr lang="en-US" altLang="zh-CN" sz="2100" b="1">
                <a:solidFill>
                  <a:srgbClr val="FF0000"/>
                </a:solidFill>
                <a:latin typeface="微软雅黑" panose="020B0503020204020204" pitchFamily="34" charset="-122"/>
                <a:ea typeface="微软雅黑" panose="020B0503020204020204" pitchFamily="34" charset="-122"/>
              </a:rPr>
              <a:t>x</a:t>
            </a:r>
            <a:r>
              <a:rPr lang="zh-CN" altLang="en-US" sz="2100" b="1">
                <a:solidFill>
                  <a:srgbClr val="FF0000"/>
                </a:solidFill>
                <a:latin typeface="微软雅黑" panose="020B0503020204020204" pitchFamily="34" charset="-122"/>
                <a:ea typeface="微软雅黑" panose="020B0503020204020204" pitchFamily="34" charset="-122"/>
              </a:rPr>
              <a:t>的地址，故该指令执行结果</a:t>
            </a:r>
            <a:r>
              <a:rPr lang="zh-CN" altLang="en-US" sz="2100" b="1">
                <a:solidFill>
                  <a:srgbClr val="3366FF"/>
                </a:solidFill>
                <a:latin typeface="微软雅黑" panose="020B0503020204020204" pitchFamily="34" charset="-122"/>
                <a:ea typeface="微软雅黑" panose="020B0503020204020204" pitchFamily="34" charset="-122"/>
              </a:rPr>
              <a:t>可能</a:t>
            </a:r>
            <a:r>
              <a:rPr lang="zh-CN" altLang="en-US" sz="2100" b="1">
                <a:solidFill>
                  <a:srgbClr val="FF0000"/>
                </a:solidFill>
                <a:latin typeface="微软雅黑" panose="020B0503020204020204" pitchFamily="34" charset="-122"/>
                <a:ea typeface="微软雅黑" panose="020B0503020204020204" pitchFamily="34" charset="-122"/>
              </a:rPr>
              <a:t>是</a:t>
            </a:r>
            <a:r>
              <a:rPr lang="en-US" altLang="zh-CN" sz="2100" b="1">
                <a:solidFill>
                  <a:srgbClr val="FF0000"/>
                </a:solidFill>
                <a:latin typeface="微软雅黑" panose="020B0503020204020204" pitchFamily="34" charset="-122"/>
                <a:ea typeface="微软雅黑" panose="020B0503020204020204" pitchFamily="34" charset="-122"/>
              </a:rPr>
              <a:t>x</a:t>
            </a:r>
            <a:r>
              <a:rPr lang="zh-CN" altLang="en-US" sz="2100" b="1">
                <a:solidFill>
                  <a:srgbClr val="FF0000"/>
                </a:solidFill>
                <a:latin typeface="微软雅黑" panose="020B0503020204020204" pitchFamily="34" charset="-122"/>
                <a:ea typeface="微软雅黑" panose="020B0503020204020204" pitchFamily="34" charset="-122"/>
              </a:rPr>
              <a:t>被赋值为</a:t>
            </a:r>
            <a:r>
              <a:rPr lang="en-US" altLang="zh-CN" sz="2100" b="1">
                <a:solidFill>
                  <a:srgbClr val="FF0000"/>
                </a:solidFill>
                <a:latin typeface="微软雅黑" panose="020B0503020204020204" pitchFamily="34" charset="-122"/>
                <a:ea typeface="微软雅黑" panose="020B0503020204020204" pitchFamily="34"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8005">
                                            <p:txEl>
                                              <p:pRg st="0" end="0"/>
                                            </p:txEl>
                                          </p:spTgt>
                                        </p:tgtEl>
                                        <p:attrNameLst>
                                          <p:attrName>style.visibility</p:attrName>
                                        </p:attrNameLst>
                                      </p:cBhvr>
                                      <p:to>
                                        <p:strVal val="visible"/>
                                      </p:to>
                                    </p:set>
                                    <p:animEffect transition="in" filter="blinds(horizontal)">
                                      <p:cBhvr>
                                        <p:cTn id="7" dur="500"/>
                                        <p:tgtEl>
                                          <p:spTgt spid="7680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68005">
                                            <p:txEl>
                                              <p:pRg st="1" end="1"/>
                                            </p:txEl>
                                          </p:spTgt>
                                        </p:tgtEl>
                                        <p:attrNameLst>
                                          <p:attrName>style.visibility</p:attrName>
                                        </p:attrNameLst>
                                      </p:cBhvr>
                                      <p:to>
                                        <p:strVal val="visible"/>
                                      </p:to>
                                    </p:set>
                                    <p:animEffect transition="in" filter="blinds(horizontal)">
                                      <p:cBhvr>
                                        <p:cTn id="12" dur="500"/>
                                        <p:tgtEl>
                                          <p:spTgt spid="7680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a:extLst>
              <a:ext uri="{FF2B5EF4-FFF2-40B4-BE49-F238E27FC236}">
                <a16:creationId xmlns:a16="http://schemas.microsoft.com/office/drawing/2014/main" id="{3045259C-DC8C-4F42-9492-0FB99CFBF464}"/>
              </a:ext>
            </a:extLst>
          </p:cNvPr>
          <p:cNvSpPr>
            <a:spLocks noGrp="1" noChangeArrowheads="1"/>
          </p:cNvSpPr>
          <p:nvPr>
            <p:ph type="title"/>
          </p:nvPr>
        </p:nvSpPr>
        <p:spPr/>
        <p:txBody>
          <a:bodyPr/>
          <a:lstStyle/>
          <a:p>
            <a:r>
              <a:rPr lang="zh-CN" altLang="en-US"/>
              <a:t>异常举例</a:t>
            </a:r>
            <a:r>
              <a:rPr lang="en-US" altLang="zh-CN">
                <a:latin typeface="黑体" panose="02010609060101010101" pitchFamily="49" charset="-122"/>
              </a:rPr>
              <a:t>—</a:t>
            </a:r>
            <a:r>
              <a:rPr lang="zh-CN" altLang="en-US"/>
              <a:t>页故障</a:t>
            </a:r>
          </a:p>
        </p:txBody>
      </p:sp>
      <p:sp>
        <p:nvSpPr>
          <p:cNvPr id="769028" name="Rectangle 4">
            <a:extLst>
              <a:ext uri="{FF2B5EF4-FFF2-40B4-BE49-F238E27FC236}">
                <a16:creationId xmlns:a16="http://schemas.microsoft.com/office/drawing/2014/main" id="{5492E713-CA03-4F46-9AA8-969608BCA4F7}"/>
              </a:ext>
            </a:extLst>
          </p:cNvPr>
          <p:cNvSpPr>
            <a:spLocks noGrp="1" noChangeArrowheads="1"/>
          </p:cNvSpPr>
          <p:nvPr>
            <p:ph type="body" idx="1"/>
          </p:nvPr>
        </p:nvSpPr>
        <p:spPr>
          <a:xfrm>
            <a:off x="214313" y="792163"/>
            <a:ext cx="8680450" cy="5754687"/>
          </a:xfrm>
          <a:noFill/>
          <a:ln/>
        </p:spPr>
        <p:txBody>
          <a:bodyPr/>
          <a:lstStyle/>
          <a:p>
            <a:pPr>
              <a:lnSpc>
                <a:spcPct val="95000"/>
              </a:lnSpc>
              <a:buFontTx/>
              <a:buNone/>
            </a:pPr>
            <a:r>
              <a:rPr lang="zh-CN" altLang="en-US" sz="1900">
                <a:latin typeface="微软雅黑" panose="020B0503020204020204" pitchFamily="34" charset="-122"/>
                <a:ea typeface="微软雅黑" panose="020B0503020204020204" pitchFamily="34" charset="-122"/>
              </a:rPr>
              <a:t>假设在</a:t>
            </a:r>
            <a:r>
              <a:rPr lang="en-US" altLang="zh-CN" sz="1900">
                <a:latin typeface="微软雅黑" panose="020B0503020204020204" pitchFamily="34" charset="-122"/>
                <a:ea typeface="微软雅黑" panose="020B0503020204020204" pitchFamily="34" charset="-122"/>
              </a:rPr>
              <a:t>IA-32/linux</a:t>
            </a:r>
            <a:r>
              <a:rPr lang="zh-CN" altLang="en-US" sz="1900">
                <a:latin typeface="微软雅黑" panose="020B0503020204020204" pitchFamily="34" charset="-122"/>
                <a:ea typeface="微软雅黑" panose="020B0503020204020204" pitchFamily="34" charset="-122"/>
              </a:rPr>
              <a:t>系统中一个</a:t>
            </a:r>
            <a:r>
              <a:rPr lang="en-US" altLang="zh-CN" sz="1900">
                <a:latin typeface="微软雅黑" panose="020B0503020204020204" pitchFamily="34" charset="-122"/>
                <a:ea typeface="微软雅黑" panose="020B0503020204020204" pitchFamily="34" charset="-122"/>
              </a:rPr>
              <a:t>C</a:t>
            </a:r>
            <a:r>
              <a:rPr lang="zh-CN" altLang="en-US" sz="1900">
                <a:latin typeface="微软雅黑" panose="020B0503020204020204" pitchFamily="34" charset="-122"/>
                <a:ea typeface="微软雅黑" panose="020B0503020204020204" pitchFamily="34" charset="-122"/>
              </a:rPr>
              <a:t>语言源程序 </a:t>
            </a:r>
            <a:r>
              <a:rPr lang="en-US" altLang="zh-CN" sz="1900">
                <a:latin typeface="微软雅黑" panose="020B0503020204020204" pitchFamily="34" charset="-122"/>
                <a:ea typeface="微软雅黑" panose="020B0503020204020204" pitchFamily="34" charset="-122"/>
              </a:rPr>
              <a:t>P </a:t>
            </a:r>
            <a:r>
              <a:rPr lang="zh-CN" altLang="en-US" sz="1900">
                <a:latin typeface="微软雅黑" panose="020B0503020204020204" pitchFamily="34" charset="-122"/>
                <a:ea typeface="微软雅黑" panose="020B0503020204020204" pitchFamily="34" charset="-122"/>
              </a:rPr>
              <a:t>如下： </a:t>
            </a:r>
            <a:endParaRPr lang="en-US" altLang="zh-CN" sz="1900">
              <a:latin typeface="微软雅黑" panose="020B0503020204020204" pitchFamily="34" charset="-122"/>
              <a:ea typeface="微软雅黑" panose="020B0503020204020204" pitchFamily="34" charset="-122"/>
            </a:endParaRPr>
          </a:p>
          <a:p>
            <a:pPr>
              <a:lnSpc>
                <a:spcPct val="95000"/>
              </a:lnSpc>
              <a:buFontTx/>
              <a:buNone/>
            </a:pPr>
            <a:r>
              <a:rPr lang="en-US" altLang="zh-CN" sz="1900">
                <a:latin typeface="微软雅黑" panose="020B0503020204020204" pitchFamily="34" charset="-122"/>
                <a:ea typeface="微软雅黑" panose="020B0503020204020204" pitchFamily="34" charset="-122"/>
              </a:rPr>
              <a:t>1	int a[1000];</a:t>
            </a:r>
          </a:p>
          <a:p>
            <a:pPr>
              <a:lnSpc>
                <a:spcPct val="95000"/>
              </a:lnSpc>
              <a:buFontTx/>
              <a:buNone/>
            </a:pPr>
            <a:r>
              <a:rPr lang="en-US" altLang="zh-CN" sz="1900">
                <a:latin typeface="微软雅黑" panose="020B0503020204020204" pitchFamily="34" charset="-122"/>
                <a:ea typeface="微软雅黑" panose="020B0503020204020204" pitchFamily="34" charset="-122"/>
              </a:rPr>
              <a:t>2	int x</a:t>
            </a:r>
            <a:r>
              <a:rPr lang="zh-CN" altLang="en-US" sz="1900">
                <a:latin typeface="微软雅黑" panose="020B0503020204020204" pitchFamily="34" charset="-122"/>
                <a:ea typeface="微软雅黑" panose="020B0503020204020204" pitchFamily="34" charset="-122"/>
              </a:rPr>
              <a:t>；</a:t>
            </a:r>
          </a:p>
          <a:p>
            <a:pPr>
              <a:lnSpc>
                <a:spcPct val="95000"/>
              </a:lnSpc>
              <a:buFontTx/>
              <a:buNone/>
            </a:pPr>
            <a:r>
              <a:rPr lang="en-US" altLang="zh-CN" sz="1900">
                <a:latin typeface="微软雅黑" panose="020B0503020204020204" pitchFamily="34" charset="-122"/>
                <a:ea typeface="微软雅黑" panose="020B0503020204020204" pitchFamily="34" charset="-122"/>
              </a:rPr>
              <a:t>3	main( )</a:t>
            </a:r>
          </a:p>
          <a:p>
            <a:pPr>
              <a:lnSpc>
                <a:spcPct val="95000"/>
              </a:lnSpc>
              <a:buFontTx/>
              <a:buNone/>
            </a:pPr>
            <a:r>
              <a:rPr lang="en-US" altLang="zh-CN" sz="1900">
                <a:latin typeface="微软雅黑" panose="020B0503020204020204" pitchFamily="34" charset="-122"/>
                <a:ea typeface="微软雅黑" panose="020B0503020204020204" pitchFamily="34" charset="-122"/>
              </a:rPr>
              <a:t>4	{   </a:t>
            </a:r>
          </a:p>
          <a:p>
            <a:pPr>
              <a:lnSpc>
                <a:spcPct val="95000"/>
              </a:lnSpc>
              <a:buFontTx/>
              <a:buNone/>
            </a:pPr>
            <a:r>
              <a:rPr lang="en-US" altLang="zh-CN" sz="1900">
                <a:latin typeface="微软雅黑" panose="020B0503020204020204" pitchFamily="34" charset="-122"/>
                <a:ea typeface="微软雅黑" panose="020B0503020204020204" pitchFamily="34" charset="-122"/>
              </a:rPr>
              <a:t>5	   a[10]=1;</a:t>
            </a:r>
          </a:p>
          <a:p>
            <a:pPr>
              <a:lnSpc>
                <a:spcPct val="95000"/>
              </a:lnSpc>
              <a:buFontTx/>
              <a:buNone/>
            </a:pPr>
            <a:r>
              <a:rPr lang="en-US" altLang="zh-CN" sz="1900">
                <a:latin typeface="微软雅黑" panose="020B0503020204020204" pitchFamily="34" charset="-122"/>
                <a:ea typeface="微软雅黑" panose="020B0503020204020204" pitchFamily="34" charset="-122"/>
              </a:rPr>
              <a:t>6	   a[1000]=3; </a:t>
            </a:r>
          </a:p>
          <a:p>
            <a:pPr>
              <a:lnSpc>
                <a:spcPct val="95000"/>
              </a:lnSpc>
              <a:buFontTx/>
              <a:buNone/>
            </a:pPr>
            <a:r>
              <a:rPr lang="en-US" altLang="zh-CN" sz="1900">
                <a:latin typeface="微软雅黑" panose="020B0503020204020204" pitchFamily="34" charset="-122"/>
                <a:ea typeface="微软雅黑" panose="020B0503020204020204" pitchFamily="34" charset="-122"/>
              </a:rPr>
              <a:t>7	   a[10000]=4;</a:t>
            </a:r>
          </a:p>
          <a:p>
            <a:pPr>
              <a:lnSpc>
                <a:spcPct val="95000"/>
              </a:lnSpc>
              <a:buFontTx/>
              <a:buNone/>
            </a:pPr>
            <a:r>
              <a:rPr lang="en-US" altLang="zh-CN" sz="1900">
                <a:latin typeface="微软雅黑" panose="020B0503020204020204" pitchFamily="34" charset="-122"/>
                <a:ea typeface="微软雅黑" panose="020B0503020204020204" pitchFamily="34" charset="-122"/>
              </a:rPr>
              <a:t>8	}</a:t>
            </a:r>
          </a:p>
          <a:p>
            <a:pPr>
              <a:lnSpc>
                <a:spcPct val="95000"/>
              </a:lnSpc>
              <a:buFontTx/>
              <a:buNone/>
            </a:pPr>
            <a:r>
              <a:rPr lang="zh-CN" altLang="en-US" sz="1900">
                <a:latin typeface="微软雅黑" panose="020B0503020204020204" pitchFamily="34" charset="-122"/>
                <a:ea typeface="微软雅黑" panose="020B0503020204020204" pitchFamily="34" charset="-122"/>
              </a:rPr>
              <a:t>假设编译、汇编和链接后，第</a:t>
            </a:r>
            <a:r>
              <a:rPr lang="en-US" altLang="zh-CN" sz="1900">
                <a:latin typeface="微软雅黑" panose="020B0503020204020204" pitchFamily="34" charset="-122"/>
                <a:ea typeface="微软雅黑" panose="020B0503020204020204" pitchFamily="34" charset="-122"/>
              </a:rPr>
              <a:t>5</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6</a:t>
            </a:r>
            <a:r>
              <a:rPr lang="zh-CN" altLang="en-US" sz="1900">
                <a:latin typeface="微软雅黑" panose="020B0503020204020204" pitchFamily="34" charset="-122"/>
                <a:ea typeface="微软雅黑" panose="020B0503020204020204" pitchFamily="34" charset="-122"/>
              </a:rPr>
              <a:t>和</a:t>
            </a:r>
            <a:r>
              <a:rPr lang="en-US" altLang="zh-CN" sz="1900">
                <a:latin typeface="微软雅黑" panose="020B0503020204020204" pitchFamily="34" charset="-122"/>
                <a:ea typeface="微软雅黑" panose="020B0503020204020204" pitchFamily="34" charset="-122"/>
              </a:rPr>
              <a:t>7</a:t>
            </a:r>
            <a:r>
              <a:rPr lang="zh-CN" altLang="en-US" sz="1900">
                <a:latin typeface="微软雅黑" panose="020B0503020204020204" pitchFamily="34" charset="-122"/>
                <a:ea typeface="微软雅黑" panose="020B0503020204020204" pitchFamily="34" charset="-122"/>
              </a:rPr>
              <a:t>行源代码对应的指令序列如下：</a:t>
            </a:r>
          </a:p>
          <a:p>
            <a:pPr>
              <a:lnSpc>
                <a:spcPct val="95000"/>
              </a:lnSpc>
              <a:buFontTx/>
              <a:buNone/>
            </a:pPr>
            <a:r>
              <a:rPr lang="en-US" altLang="zh-CN" sz="1900">
                <a:latin typeface="微软雅黑" panose="020B0503020204020204" pitchFamily="34" charset="-122"/>
                <a:ea typeface="微软雅黑" panose="020B0503020204020204" pitchFamily="34" charset="-122"/>
              </a:rPr>
              <a:t>5   8048300: c7 05 28 90 04 08 01 00 00 00  </a:t>
            </a:r>
            <a:r>
              <a:rPr lang="en-US" altLang="zh-CN" sz="1900">
                <a:solidFill>
                  <a:srgbClr val="0066CC"/>
                </a:solidFill>
                <a:latin typeface="微软雅黑" panose="020B0503020204020204" pitchFamily="34" charset="-122"/>
                <a:ea typeface="微软雅黑" panose="020B0503020204020204" pitchFamily="34" charset="-122"/>
              </a:rPr>
              <a:t>movl   $0x1, 0x8049028</a:t>
            </a:r>
          </a:p>
          <a:p>
            <a:pPr>
              <a:lnSpc>
                <a:spcPct val="95000"/>
              </a:lnSpc>
              <a:buFontTx/>
              <a:buNone/>
            </a:pPr>
            <a:r>
              <a:rPr lang="en-US" altLang="zh-CN" sz="1900">
                <a:latin typeface="微软雅黑" panose="020B0503020204020204" pitchFamily="34" charset="-122"/>
                <a:ea typeface="微软雅黑" panose="020B0503020204020204" pitchFamily="34" charset="-122"/>
              </a:rPr>
              <a:t>6   8048309: c7 05 a0 9f 04 08 03 00 00 00   </a:t>
            </a:r>
            <a:r>
              <a:rPr lang="en-US" altLang="zh-CN" sz="1900">
                <a:solidFill>
                  <a:srgbClr val="0066CC"/>
                </a:solidFill>
                <a:latin typeface="微软雅黑" panose="020B0503020204020204" pitchFamily="34" charset="-122"/>
                <a:ea typeface="微软雅黑" panose="020B0503020204020204" pitchFamily="34" charset="-122"/>
              </a:rPr>
              <a:t>movl   $0x3, 0x8049fa0</a:t>
            </a:r>
          </a:p>
          <a:p>
            <a:pPr>
              <a:lnSpc>
                <a:spcPct val="95000"/>
              </a:lnSpc>
              <a:buFontTx/>
              <a:buNone/>
            </a:pPr>
            <a:r>
              <a:rPr lang="en-US" altLang="zh-CN" sz="1900">
                <a:latin typeface="微软雅黑" panose="020B0503020204020204" pitchFamily="34" charset="-122"/>
                <a:ea typeface="微软雅黑" panose="020B0503020204020204" pitchFamily="34" charset="-122"/>
              </a:rPr>
              <a:t>7   8048313: c7 05 40 2c 05 08 04 00 00 00   </a:t>
            </a:r>
            <a:r>
              <a:rPr lang="en-US" altLang="zh-CN" sz="1900">
                <a:solidFill>
                  <a:srgbClr val="0066CC"/>
                </a:solidFill>
                <a:latin typeface="微软雅黑" panose="020B0503020204020204" pitchFamily="34" charset="-122"/>
                <a:ea typeface="微软雅黑" panose="020B0503020204020204" pitchFamily="34" charset="-122"/>
              </a:rPr>
              <a:t>movl   $0x4, 0x8052c40</a:t>
            </a:r>
          </a:p>
          <a:p>
            <a:pPr>
              <a:lnSpc>
                <a:spcPct val="95000"/>
              </a:lnSpc>
              <a:buFontTx/>
              <a:buNone/>
            </a:pPr>
            <a:r>
              <a:rPr lang="zh-CN" altLang="en-US" sz="1900">
                <a:latin typeface="微软雅黑" panose="020B0503020204020204" pitchFamily="34" charset="-122"/>
                <a:ea typeface="微软雅黑" panose="020B0503020204020204" pitchFamily="34" charset="-122"/>
              </a:rPr>
              <a:t>已知页大小为</a:t>
            </a:r>
            <a:r>
              <a:rPr lang="en-US" altLang="zh-CN" sz="1900">
                <a:latin typeface="微软雅黑" panose="020B0503020204020204" pitchFamily="34" charset="-122"/>
                <a:ea typeface="微软雅黑" panose="020B0503020204020204" pitchFamily="34" charset="-122"/>
              </a:rPr>
              <a:t>4KB</a:t>
            </a:r>
            <a:r>
              <a:rPr lang="zh-CN" altLang="en-US" sz="1900">
                <a:latin typeface="微软雅黑" panose="020B0503020204020204" pitchFamily="34" charset="-122"/>
                <a:ea typeface="微软雅黑" panose="020B0503020204020204" pitchFamily="34" charset="-122"/>
              </a:rPr>
              <a:t>，若在运行</a:t>
            </a:r>
            <a:r>
              <a:rPr lang="en-US" altLang="zh-CN" sz="1900">
                <a:latin typeface="微软雅黑" panose="020B0503020204020204" pitchFamily="34" charset="-122"/>
                <a:ea typeface="微软雅黑" panose="020B0503020204020204" pitchFamily="34" charset="-122"/>
              </a:rPr>
              <a:t>P</a:t>
            </a:r>
            <a:r>
              <a:rPr lang="zh-CN" altLang="en-US" sz="1900">
                <a:latin typeface="微软雅黑" panose="020B0503020204020204" pitchFamily="34" charset="-122"/>
                <a:ea typeface="微软雅黑" panose="020B0503020204020204" pitchFamily="34" charset="-122"/>
              </a:rPr>
              <a:t>对应的进程时，系统中无其他进程在运行，则：</a:t>
            </a:r>
          </a:p>
          <a:p>
            <a:pPr>
              <a:lnSpc>
                <a:spcPct val="95000"/>
              </a:lnSpc>
              <a:buFontTx/>
              <a:buNone/>
            </a:pPr>
            <a:r>
              <a:rPr lang="en-US" altLang="zh-CN" sz="1900">
                <a:latin typeface="微软雅黑" panose="020B0503020204020204" pitchFamily="34" charset="-122"/>
                <a:ea typeface="微软雅黑" panose="020B0503020204020204" pitchFamily="34" charset="-122"/>
              </a:rPr>
              <a:t>(1) </a:t>
            </a:r>
            <a:r>
              <a:rPr lang="zh-CN" altLang="en-US" sz="1900">
                <a:latin typeface="微软雅黑" panose="020B0503020204020204" pitchFamily="34" charset="-122"/>
                <a:ea typeface="微软雅黑" panose="020B0503020204020204" pitchFamily="34" charset="-122"/>
              </a:rPr>
              <a:t>对于上述三条指令的执行，在取指令时是否可能发生页故障？</a:t>
            </a:r>
          </a:p>
          <a:p>
            <a:pPr>
              <a:lnSpc>
                <a:spcPct val="95000"/>
              </a:lnSpc>
              <a:buFontTx/>
              <a:buNone/>
            </a:pPr>
            <a:r>
              <a:rPr lang="en-US" altLang="zh-CN" sz="1900">
                <a:latin typeface="微软雅黑" panose="020B0503020204020204" pitchFamily="34" charset="-122"/>
                <a:ea typeface="微软雅黑" panose="020B0503020204020204" pitchFamily="34" charset="-122"/>
              </a:rPr>
              <a:t>(2) </a:t>
            </a:r>
            <a:r>
              <a:rPr lang="zh-CN" altLang="en-US" sz="1900">
                <a:latin typeface="微软雅黑" panose="020B0503020204020204" pitchFamily="34" charset="-122"/>
                <a:ea typeface="微软雅黑" panose="020B0503020204020204" pitchFamily="34" charset="-122"/>
              </a:rPr>
              <a:t>在数据访问时分别会发生什么问题？</a:t>
            </a:r>
          </a:p>
          <a:p>
            <a:pPr>
              <a:lnSpc>
                <a:spcPct val="95000"/>
              </a:lnSpc>
              <a:buFontTx/>
              <a:buNone/>
            </a:pPr>
            <a:r>
              <a:rPr lang="en-US" altLang="zh-CN" sz="1900">
                <a:latin typeface="微软雅黑" panose="020B0503020204020204" pitchFamily="34" charset="-122"/>
                <a:ea typeface="微软雅黑" panose="020B0503020204020204" pitchFamily="34" charset="-122"/>
              </a:rPr>
              <a:t>(3) </a:t>
            </a:r>
            <a:r>
              <a:rPr lang="zh-CN" altLang="en-US" sz="1900">
                <a:latin typeface="微软雅黑" panose="020B0503020204020204" pitchFamily="34" charset="-122"/>
                <a:ea typeface="微软雅黑" panose="020B0503020204020204" pitchFamily="34" charset="-122"/>
              </a:rPr>
              <a:t>哪些问题是可恢复的？哪些问题是不可恢复的？</a:t>
            </a:r>
          </a:p>
        </p:txBody>
      </p:sp>
      <p:sp>
        <p:nvSpPr>
          <p:cNvPr id="769029" name="Rectangle 5">
            <a:extLst>
              <a:ext uri="{FF2B5EF4-FFF2-40B4-BE49-F238E27FC236}">
                <a16:creationId xmlns:a16="http://schemas.microsoft.com/office/drawing/2014/main" id="{15521A57-AC14-4E9D-94A8-3C111D21C5B5}"/>
              </a:ext>
            </a:extLst>
          </p:cNvPr>
          <p:cNvSpPr>
            <a:spLocks noChangeArrowheads="1"/>
          </p:cNvSpPr>
          <p:nvPr/>
        </p:nvSpPr>
        <p:spPr bwMode="auto">
          <a:xfrm>
            <a:off x="2427288" y="1223963"/>
            <a:ext cx="6659562" cy="2860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1900" b="1">
                <a:solidFill>
                  <a:srgbClr val="0066CC"/>
                </a:solidFill>
                <a:latin typeface="微软雅黑" panose="020B0503020204020204" pitchFamily="34" charset="-122"/>
                <a:ea typeface="微软雅黑" panose="020B0503020204020204" pitchFamily="34" charset="-122"/>
              </a:rPr>
              <a:t>第</a:t>
            </a:r>
            <a:r>
              <a:rPr lang="en-US" altLang="zh-CN" sz="1900" b="1">
                <a:solidFill>
                  <a:srgbClr val="0066CC"/>
                </a:solidFill>
                <a:latin typeface="微软雅黑" panose="020B0503020204020204" pitchFamily="34" charset="-122"/>
                <a:ea typeface="微软雅黑" panose="020B0503020204020204" pitchFamily="34" charset="-122"/>
              </a:rPr>
              <a:t>7</a:t>
            </a:r>
            <a:r>
              <a:rPr lang="zh-CN" altLang="en-US" sz="1900" b="1">
                <a:solidFill>
                  <a:srgbClr val="0066CC"/>
                </a:solidFill>
                <a:latin typeface="微软雅黑" panose="020B0503020204020204" pitchFamily="34" charset="-122"/>
                <a:ea typeface="微软雅黑" panose="020B0503020204020204" pitchFamily="34" charset="-122"/>
              </a:rPr>
              <a:t>行指令取数据时是否发生页故障，</a:t>
            </a:r>
            <a:r>
              <a:rPr lang="en-US" altLang="zh-CN" sz="1900" b="1">
                <a:solidFill>
                  <a:srgbClr val="0066CC"/>
                </a:solidFill>
                <a:latin typeface="微软雅黑" panose="020B0503020204020204" pitchFamily="34" charset="-122"/>
                <a:ea typeface="微软雅黑" panose="020B0503020204020204" pitchFamily="34" charset="-122"/>
              </a:rPr>
              <a:t>Why</a:t>
            </a:r>
            <a:r>
              <a:rPr lang="zh-CN" altLang="en-US" sz="1900" b="1">
                <a:solidFill>
                  <a:srgbClr val="0066CC"/>
                </a:solidFill>
                <a:latin typeface="微软雅黑" panose="020B0503020204020204" pitchFamily="34" charset="-122"/>
                <a:ea typeface="微软雅黑" panose="020B0503020204020204" pitchFamily="34" charset="-122"/>
              </a:rPr>
              <a:t>？</a:t>
            </a:r>
          </a:p>
          <a:p>
            <a:pPr>
              <a:lnSpc>
                <a:spcPct val="120000"/>
              </a:lnSpc>
            </a:pPr>
            <a:r>
              <a:rPr lang="zh-CN" altLang="en-US" sz="1900" b="1">
                <a:solidFill>
                  <a:srgbClr val="FF0000"/>
                </a:solidFill>
                <a:latin typeface="微软雅黑" panose="020B0503020204020204" pitchFamily="34" charset="-122"/>
                <a:ea typeface="微软雅黑" panose="020B0503020204020204" pitchFamily="34" charset="-122"/>
              </a:rPr>
              <a:t>地址</a:t>
            </a:r>
            <a:r>
              <a:rPr lang="en-US" altLang="zh-CN" sz="1900" b="1">
                <a:solidFill>
                  <a:srgbClr val="FF0000"/>
                </a:solidFill>
                <a:latin typeface="微软雅黑" panose="020B0503020204020204" pitchFamily="34" charset="-122"/>
                <a:ea typeface="微软雅黑" panose="020B0503020204020204" pitchFamily="34" charset="-122"/>
              </a:rPr>
              <a:t>0x8052c40</a:t>
            </a:r>
            <a:r>
              <a:rPr lang="zh-CN" altLang="zh-CN" sz="1900" b="1">
                <a:solidFill>
                  <a:srgbClr val="FF0000"/>
                </a:solidFill>
                <a:latin typeface="微软雅黑" panose="020B0503020204020204" pitchFamily="34" charset="-122"/>
                <a:ea typeface="微软雅黑" panose="020B0503020204020204" pitchFamily="34" charset="-122"/>
              </a:rPr>
              <a:t>偏离数组首址0x8049000已达4</a:t>
            </a:r>
            <a:r>
              <a:rPr lang="zh-CN" altLang="zh-CN" sz="1900" b="1">
                <a:solidFill>
                  <a:srgbClr val="FF0000"/>
                </a:solidFill>
                <a:ea typeface="微软雅黑" panose="020B0503020204020204" pitchFamily="34" charset="-122"/>
              </a:rPr>
              <a:t>×</a:t>
            </a:r>
            <a:r>
              <a:rPr lang="zh-CN" altLang="zh-CN" sz="1900" b="1">
                <a:solidFill>
                  <a:srgbClr val="FF0000"/>
                </a:solidFill>
                <a:latin typeface="微软雅黑" panose="020B0503020204020204" pitchFamily="34" charset="-122"/>
                <a:ea typeface="微软雅黑" panose="020B0503020204020204" pitchFamily="34" charset="-122"/>
              </a:rPr>
              <a:t>10000</a:t>
            </a:r>
            <a:r>
              <a:rPr lang="zh-CN" altLang="en-US" sz="1900" b="1">
                <a:solidFill>
                  <a:srgbClr val="FF0000"/>
                </a:solidFill>
                <a:latin typeface="微软雅黑" panose="020B0503020204020204" pitchFamily="34" charset="-122"/>
                <a:ea typeface="微软雅黑" panose="020B0503020204020204" pitchFamily="34" charset="-122"/>
              </a:rPr>
              <a:t> </a:t>
            </a:r>
            <a:r>
              <a:rPr lang="zh-CN" altLang="zh-CN" sz="1900" b="1">
                <a:solidFill>
                  <a:srgbClr val="FF0000"/>
                </a:solidFill>
                <a:latin typeface="微软雅黑" panose="020B0503020204020204" pitchFamily="34" charset="-122"/>
                <a:ea typeface="微软雅黑" panose="020B0503020204020204" pitchFamily="34" charset="-122"/>
              </a:rPr>
              <a:t>+4=40004个单元，即偏离了9个页面，很可能超出可读写区</a:t>
            </a:r>
            <a:r>
              <a:rPr lang="zh-CN" altLang="en-US" sz="1900" b="1">
                <a:solidFill>
                  <a:srgbClr val="FF0000"/>
                </a:solidFill>
                <a:latin typeface="微软雅黑" panose="020B0503020204020204" pitchFamily="34" charset="-122"/>
                <a:ea typeface="微软雅黑" panose="020B0503020204020204" pitchFamily="34" charset="-122"/>
              </a:rPr>
              <a:t>范围</a:t>
            </a:r>
            <a:r>
              <a:rPr lang="zh-CN" altLang="zh-CN" sz="1900" b="1">
                <a:solidFill>
                  <a:srgbClr val="FF0000"/>
                </a:solidFill>
                <a:latin typeface="微软雅黑" panose="020B0503020204020204" pitchFamily="34" charset="-122"/>
                <a:ea typeface="微软雅黑" panose="020B0503020204020204" pitchFamily="34" charset="-122"/>
              </a:rPr>
              <a:t>，</a:t>
            </a:r>
            <a:r>
              <a:rPr lang="zh-CN" altLang="en-US" sz="1900" b="1">
                <a:solidFill>
                  <a:srgbClr val="FF0000"/>
                </a:solidFill>
                <a:latin typeface="微软雅黑" panose="020B0503020204020204" pitchFamily="34" charset="-122"/>
                <a:ea typeface="微软雅黑" panose="020B0503020204020204" pitchFamily="34" charset="-122"/>
              </a:rPr>
              <a:t>故</a:t>
            </a:r>
            <a:r>
              <a:rPr lang="zh-CN" altLang="zh-CN" sz="1900" b="1">
                <a:solidFill>
                  <a:srgbClr val="FF0000"/>
                </a:solidFill>
                <a:latin typeface="微软雅黑" panose="020B0503020204020204" pitchFamily="34" charset="-122"/>
                <a:ea typeface="微软雅黑" panose="020B0503020204020204" pitchFamily="34" charset="-122"/>
              </a:rPr>
              <a:t>执行该指令时</a:t>
            </a:r>
            <a:r>
              <a:rPr lang="zh-CN" altLang="en-US" sz="1900" b="1">
                <a:solidFill>
                  <a:srgbClr val="FF0000"/>
                </a:solidFill>
                <a:latin typeface="微软雅黑" panose="020B0503020204020204" pitchFamily="34" charset="-122"/>
                <a:ea typeface="微软雅黑" panose="020B0503020204020204" pitchFamily="34" charset="-122"/>
              </a:rPr>
              <a:t>可</a:t>
            </a:r>
            <a:r>
              <a:rPr lang="zh-CN" altLang="zh-CN" sz="1900" b="1">
                <a:solidFill>
                  <a:srgbClr val="FF0000"/>
                </a:solidFill>
                <a:latin typeface="微软雅黑" panose="020B0503020204020204" pitchFamily="34" charset="-122"/>
                <a:ea typeface="微软雅黑" panose="020B0503020204020204" pitchFamily="34" charset="-122"/>
              </a:rPr>
              <a:t>能</a:t>
            </a:r>
            <a:r>
              <a:rPr lang="zh-CN" altLang="en-US" sz="1900" b="1">
                <a:solidFill>
                  <a:srgbClr val="FF0000"/>
                </a:solidFill>
                <a:latin typeface="微软雅黑" panose="020B0503020204020204" pitchFamily="34" charset="-122"/>
                <a:ea typeface="微软雅黑" panose="020B0503020204020204" pitchFamily="34" charset="-122"/>
              </a:rPr>
              <a:t>会</a:t>
            </a:r>
            <a:r>
              <a:rPr lang="zh-CN" altLang="zh-CN" sz="1900" b="1">
                <a:solidFill>
                  <a:srgbClr val="008000"/>
                </a:solidFill>
                <a:latin typeface="微软雅黑" panose="020B0503020204020204" pitchFamily="34" charset="-122"/>
                <a:ea typeface="微软雅黑" panose="020B0503020204020204" pitchFamily="34" charset="-122"/>
              </a:rPr>
              <a:t>发生</a:t>
            </a:r>
            <a:r>
              <a:rPr lang="zh-CN" altLang="en-US" sz="1900" b="1">
                <a:solidFill>
                  <a:srgbClr val="008000"/>
                </a:solidFill>
                <a:latin typeface="微软雅黑" panose="020B0503020204020204" pitchFamily="34" charset="-122"/>
                <a:ea typeface="微软雅黑" panose="020B0503020204020204" pitchFamily="34" charset="-122"/>
              </a:rPr>
              <a:t>保护违例</a:t>
            </a:r>
            <a:r>
              <a:rPr lang="zh-CN" altLang="zh-CN" sz="1900" b="1">
                <a:solidFill>
                  <a:srgbClr val="FF0000"/>
                </a:solidFill>
                <a:latin typeface="微软雅黑" panose="020B0503020204020204" pitchFamily="34" charset="-122"/>
                <a:ea typeface="微软雅黑" panose="020B0503020204020204" pitchFamily="34" charset="-122"/>
              </a:rPr>
              <a:t>。</a:t>
            </a:r>
            <a:r>
              <a:rPr lang="zh-CN" altLang="en-US" sz="1900" b="1">
                <a:solidFill>
                  <a:srgbClr val="FF0000"/>
                </a:solidFill>
                <a:latin typeface="微软雅黑" panose="020B0503020204020204" pitchFamily="34" charset="-122"/>
                <a:ea typeface="微软雅黑" panose="020B0503020204020204" pitchFamily="34" charset="-122"/>
              </a:rPr>
              <a:t>页故障处理程序发送一个</a:t>
            </a:r>
            <a:r>
              <a:rPr lang="zh-CN" altLang="en-US" sz="1900" b="1">
                <a:solidFill>
                  <a:srgbClr val="008000"/>
                </a:solidFill>
                <a:latin typeface="微软雅黑" panose="020B0503020204020204" pitchFamily="34" charset="-122"/>
                <a:ea typeface="微软雅黑" panose="020B0503020204020204" pitchFamily="34" charset="-122"/>
              </a:rPr>
              <a:t>“段错误”信号</a:t>
            </a:r>
            <a:r>
              <a:rPr lang="zh-CN" altLang="en-US" sz="1900" b="1">
                <a:solidFill>
                  <a:srgbClr val="FF0000"/>
                </a:solidFill>
                <a:latin typeface="微软雅黑" panose="020B0503020204020204" pitchFamily="34" charset="-122"/>
                <a:ea typeface="微软雅黑" panose="020B0503020204020204" pitchFamily="34" charset="-122"/>
              </a:rPr>
              <a:t>（</a:t>
            </a:r>
            <a:r>
              <a:rPr lang="en-US" altLang="zh-CN" sz="1900" b="1">
                <a:solidFill>
                  <a:srgbClr val="FF0000"/>
                </a:solidFill>
                <a:latin typeface="微软雅黑" panose="020B0503020204020204" pitchFamily="34" charset="-122"/>
                <a:ea typeface="微软雅黑" panose="020B0503020204020204" pitchFamily="34" charset="-122"/>
              </a:rPr>
              <a:t>SIGSEGV</a:t>
            </a:r>
            <a:r>
              <a:rPr lang="zh-CN" altLang="en-US" sz="1900" b="1">
                <a:solidFill>
                  <a:srgbClr val="FF0000"/>
                </a:solidFill>
                <a:latin typeface="微软雅黑" panose="020B0503020204020204" pitchFamily="34" charset="-122"/>
                <a:ea typeface="微软雅黑" panose="020B0503020204020204" pitchFamily="34" charset="-122"/>
              </a:rPr>
              <a:t>）给用户进程，用户进程接受到该信号后就调出一个</a:t>
            </a:r>
            <a:r>
              <a:rPr lang="zh-CN" altLang="en-US" sz="1900" b="1">
                <a:solidFill>
                  <a:srgbClr val="008000"/>
                </a:solidFill>
                <a:latin typeface="微软雅黑" panose="020B0503020204020204" pitchFamily="34" charset="-122"/>
                <a:ea typeface="微软雅黑" panose="020B0503020204020204" pitchFamily="34" charset="-122"/>
              </a:rPr>
              <a:t>信号处理程序执行</a:t>
            </a:r>
            <a:r>
              <a:rPr lang="zh-CN" altLang="en-US" sz="1900" b="1">
                <a:solidFill>
                  <a:srgbClr val="FF0000"/>
                </a:solidFill>
                <a:latin typeface="微软雅黑" panose="020B0503020204020204" pitchFamily="34" charset="-122"/>
                <a:ea typeface="微软雅黑" panose="020B0503020204020204" pitchFamily="34" charset="-122"/>
              </a:rPr>
              <a:t>，该信号处理程序根据信号类型，在屏幕上显示“段故障</a:t>
            </a:r>
            <a:r>
              <a:rPr lang="zh-CN" altLang="en-US" sz="1900" b="1">
                <a:solidFill>
                  <a:srgbClr val="3366FF"/>
                </a:solidFill>
                <a:latin typeface="微软雅黑" panose="020B0503020204020204" pitchFamily="34" charset="-122"/>
                <a:ea typeface="微软雅黑" panose="020B0503020204020204" pitchFamily="34" charset="-122"/>
              </a:rPr>
              <a:t>（</a:t>
            </a:r>
            <a:r>
              <a:rPr lang="en-US" altLang="zh-CN" sz="1900" b="1">
                <a:solidFill>
                  <a:srgbClr val="3366FF"/>
                </a:solidFill>
                <a:latin typeface="微软雅黑" panose="020B0503020204020204" pitchFamily="34" charset="-122"/>
                <a:ea typeface="微软雅黑" panose="020B0503020204020204" pitchFamily="34" charset="-122"/>
              </a:rPr>
              <a:t>segmentation fault</a:t>
            </a:r>
            <a:r>
              <a:rPr lang="zh-CN" altLang="en-US" sz="1900" b="1">
                <a:solidFill>
                  <a:srgbClr val="3366FF"/>
                </a:solidFill>
                <a:latin typeface="微软雅黑" panose="020B0503020204020204" pitchFamily="34" charset="-122"/>
                <a:ea typeface="微软雅黑" panose="020B0503020204020204" pitchFamily="34" charset="-122"/>
              </a:rPr>
              <a:t>）”</a:t>
            </a:r>
            <a:r>
              <a:rPr lang="zh-CN" altLang="en-US" sz="1900" b="1">
                <a:solidFill>
                  <a:srgbClr val="FF0000"/>
                </a:solidFill>
                <a:latin typeface="微软雅黑" panose="020B0503020204020204" pitchFamily="34" charset="-122"/>
                <a:ea typeface="微软雅黑" panose="020B0503020204020204" pitchFamily="34" charset="-122"/>
              </a:rPr>
              <a:t>信息，并终止用户进程。</a:t>
            </a:r>
            <a:endParaRPr lang="en-US" altLang="zh-CN" sz="1900" b="1">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9029">
                                            <p:txEl>
                                              <p:pRg st="0" end="0"/>
                                            </p:txEl>
                                          </p:spTgt>
                                        </p:tgtEl>
                                        <p:attrNameLst>
                                          <p:attrName>style.visibility</p:attrName>
                                        </p:attrNameLst>
                                      </p:cBhvr>
                                      <p:to>
                                        <p:strVal val="visible"/>
                                      </p:to>
                                    </p:set>
                                    <p:animEffect transition="in" filter="blinds(horizontal)">
                                      <p:cBhvr>
                                        <p:cTn id="7" dur="500"/>
                                        <p:tgtEl>
                                          <p:spTgt spid="7690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69029">
                                            <p:txEl>
                                              <p:pRg st="1" end="1"/>
                                            </p:txEl>
                                          </p:spTgt>
                                        </p:tgtEl>
                                        <p:attrNameLst>
                                          <p:attrName>style.visibility</p:attrName>
                                        </p:attrNameLst>
                                      </p:cBhvr>
                                      <p:to>
                                        <p:strVal val="visible"/>
                                      </p:to>
                                    </p:set>
                                    <p:animEffect transition="in" filter="blinds(horizontal)">
                                      <p:cBhvr>
                                        <p:cTn id="12" dur="500"/>
                                        <p:tgtEl>
                                          <p:spTgt spid="7690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a:extLst>
              <a:ext uri="{FF2B5EF4-FFF2-40B4-BE49-F238E27FC236}">
                <a16:creationId xmlns:a16="http://schemas.microsoft.com/office/drawing/2014/main" id="{731B0AC6-E0AD-48FF-BA4E-51453C8EDCC5}"/>
              </a:ext>
            </a:extLst>
          </p:cNvPr>
          <p:cNvSpPr>
            <a:spLocks noGrp="1" noChangeArrowheads="1"/>
          </p:cNvSpPr>
          <p:nvPr>
            <p:ph type="title"/>
          </p:nvPr>
        </p:nvSpPr>
        <p:spPr>
          <a:xfrm>
            <a:off x="457200" y="96838"/>
            <a:ext cx="8229600" cy="561975"/>
          </a:xfrm>
        </p:spPr>
        <p:txBody>
          <a:bodyPr/>
          <a:lstStyle/>
          <a:p>
            <a:r>
              <a:rPr lang="zh-CN" altLang="en-US"/>
              <a:t>陷阱（</a:t>
            </a:r>
            <a:r>
              <a:rPr lang="en-US" altLang="zh-CN"/>
              <a:t>Trap</a:t>
            </a:r>
            <a:r>
              <a:rPr lang="zh-CN" altLang="en-US"/>
              <a:t>）异常</a:t>
            </a:r>
          </a:p>
        </p:txBody>
      </p:sp>
      <p:sp>
        <p:nvSpPr>
          <p:cNvPr id="770051" name="Rectangle 3">
            <a:extLst>
              <a:ext uri="{FF2B5EF4-FFF2-40B4-BE49-F238E27FC236}">
                <a16:creationId xmlns:a16="http://schemas.microsoft.com/office/drawing/2014/main" id="{C6A120EF-D700-45BE-99FC-A8C2AC088F80}"/>
              </a:ext>
            </a:extLst>
          </p:cNvPr>
          <p:cNvSpPr>
            <a:spLocks noGrp="1" noChangeArrowheads="1"/>
          </p:cNvSpPr>
          <p:nvPr>
            <p:ph type="body" idx="1"/>
          </p:nvPr>
        </p:nvSpPr>
        <p:spPr>
          <a:xfrm>
            <a:off x="200025" y="779463"/>
            <a:ext cx="8843963" cy="777875"/>
          </a:xfrm>
        </p:spPr>
        <p:txBody>
          <a:bodyPr/>
          <a:lstStyle/>
          <a:p>
            <a:r>
              <a:rPr lang="zh-CN" altLang="en-US" sz="2000">
                <a:solidFill>
                  <a:srgbClr val="FF0000"/>
                </a:solidFill>
                <a:latin typeface="微软雅黑" panose="020B0503020204020204" pitchFamily="34" charset="-122"/>
                <a:ea typeface="微软雅黑" panose="020B0503020204020204" pitchFamily="34" charset="-122"/>
              </a:rPr>
              <a:t>陷阱</a:t>
            </a:r>
            <a:r>
              <a:rPr lang="zh-CN" altLang="en-US" sz="2000">
                <a:latin typeface="微软雅黑" panose="020B0503020204020204" pitchFamily="34" charset="-122"/>
                <a:ea typeface="微软雅黑" panose="020B0503020204020204" pitchFamily="34" charset="-122"/>
              </a:rPr>
              <a:t>也称</a:t>
            </a:r>
            <a:r>
              <a:rPr lang="zh-CN" altLang="en-US" sz="2000">
                <a:solidFill>
                  <a:srgbClr val="FF0000"/>
                </a:solidFill>
                <a:latin typeface="微软雅黑" panose="020B0503020204020204" pitchFamily="34" charset="-122"/>
                <a:ea typeface="微软雅黑" panose="020B0503020204020204" pitchFamily="34" charset="-122"/>
              </a:rPr>
              <a:t>自陷</a:t>
            </a:r>
            <a:r>
              <a:rPr lang="zh-CN" altLang="en-US" sz="2000">
                <a:latin typeface="微软雅黑" panose="020B0503020204020204" pitchFamily="34" charset="-122"/>
                <a:ea typeface="微软雅黑" panose="020B0503020204020204" pitchFamily="34" charset="-122"/>
              </a:rPr>
              <a:t>或</a:t>
            </a:r>
            <a:r>
              <a:rPr lang="zh-CN" altLang="en-US" sz="2000">
                <a:solidFill>
                  <a:srgbClr val="FF0000"/>
                </a:solidFill>
                <a:latin typeface="微软雅黑" panose="020B0503020204020204" pitchFamily="34" charset="-122"/>
                <a:ea typeface="微软雅黑" panose="020B0503020204020204" pitchFamily="34" charset="-122"/>
              </a:rPr>
              <a:t>陷入</a:t>
            </a:r>
            <a:r>
              <a:rPr lang="zh-CN" altLang="en-US" sz="2000">
                <a:latin typeface="微软雅黑" panose="020B0503020204020204" pitchFamily="34" charset="-122"/>
                <a:ea typeface="微软雅黑" panose="020B0503020204020204" pitchFamily="34" charset="-122"/>
              </a:rPr>
              <a:t>，执行</a:t>
            </a:r>
            <a:r>
              <a:rPr lang="zh-CN" altLang="en-US" sz="2000">
                <a:solidFill>
                  <a:srgbClr val="FF0000"/>
                </a:solidFill>
                <a:latin typeface="微软雅黑" panose="020B0503020204020204" pitchFamily="34" charset="-122"/>
                <a:ea typeface="微软雅黑" panose="020B0503020204020204" pitchFamily="34" charset="-122"/>
              </a:rPr>
              <a:t>陷阱指令</a:t>
            </a:r>
            <a:r>
              <a:rPr lang="zh-CN" altLang="en-US" sz="2000">
                <a:latin typeface="微软雅黑" panose="020B0503020204020204" pitchFamily="34" charset="-122"/>
                <a:ea typeface="微软雅黑" panose="020B0503020204020204" pitchFamily="34" charset="-122"/>
              </a:rPr>
              <a:t>（</a:t>
            </a:r>
            <a:r>
              <a:rPr lang="zh-CN" altLang="en-US" sz="2000">
                <a:solidFill>
                  <a:srgbClr val="FF0000"/>
                </a:solidFill>
                <a:latin typeface="微软雅黑" panose="020B0503020204020204" pitchFamily="34" charset="-122"/>
                <a:ea typeface="微软雅黑" panose="020B0503020204020204" pitchFamily="34" charset="-122"/>
              </a:rPr>
              <a:t>自陷指令</a:t>
            </a:r>
            <a:r>
              <a:rPr lang="zh-CN" altLang="en-US" sz="2000">
                <a:latin typeface="微软雅黑" panose="020B0503020204020204" pitchFamily="34" charset="-122"/>
                <a:ea typeface="微软雅黑" panose="020B0503020204020204" pitchFamily="34" charset="-122"/>
              </a:rPr>
              <a:t>）时，</a:t>
            </a: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调出特定程序进行相应处理，处理结束后返回到陷阱指令下一条指令执行。</a:t>
            </a:r>
          </a:p>
        </p:txBody>
      </p:sp>
      <p:sp>
        <p:nvSpPr>
          <p:cNvPr id="770052" name="Rectangle 17">
            <a:extLst>
              <a:ext uri="{FF2B5EF4-FFF2-40B4-BE49-F238E27FC236}">
                <a16:creationId xmlns:a16="http://schemas.microsoft.com/office/drawing/2014/main" id="{68EA7C25-5A10-42C9-AD56-E3ED64DD7828}"/>
              </a:ext>
            </a:extLst>
          </p:cNvPr>
          <p:cNvSpPr>
            <a:spLocks noChangeArrowheads="1"/>
          </p:cNvSpPr>
          <p:nvPr/>
        </p:nvSpPr>
        <p:spPr bwMode="auto">
          <a:xfrm>
            <a:off x="825500" y="1644650"/>
            <a:ext cx="7570788" cy="1968500"/>
          </a:xfrm>
          <a:prstGeom prst="rect">
            <a:avLst/>
          </a:prstGeom>
          <a:solidFill>
            <a:srgbClr val="E9E1C9"/>
          </a:solidFill>
          <a:ln>
            <a:noFill/>
          </a:ln>
          <a:extLst>
            <a:ext uri="{91240B29-F687-4F45-9708-019B960494DF}">
              <a14:hiddenLine xmlns:a14="http://schemas.microsoft.com/office/drawing/2010/main" w="28575" algn="ctr">
                <a:solidFill>
                  <a:srgbClr val="000000"/>
                </a:solidFill>
                <a:round/>
                <a:headEnd/>
                <a:tailEnd type="triangle" w="med" len="med"/>
              </a14:hiddenLine>
            </a:ext>
          </a:extLst>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2400" b="1">
              <a:latin typeface="Calibri" panose="020F0502020204030204" pitchFamily="34" charset="0"/>
            </a:endParaRPr>
          </a:p>
        </p:txBody>
      </p:sp>
      <p:sp>
        <p:nvSpPr>
          <p:cNvPr id="476164" name="Rectangle 4">
            <a:extLst>
              <a:ext uri="{FF2B5EF4-FFF2-40B4-BE49-F238E27FC236}">
                <a16:creationId xmlns:a16="http://schemas.microsoft.com/office/drawing/2014/main" id="{099437E8-C141-44E6-ACA5-AAEB6557C16C}"/>
              </a:ext>
            </a:extLst>
          </p:cNvPr>
          <p:cNvSpPr>
            <a:spLocks noChangeArrowheads="1"/>
          </p:cNvSpPr>
          <p:nvPr/>
        </p:nvSpPr>
        <p:spPr bwMode="auto">
          <a:xfrm>
            <a:off x="2649538" y="1700213"/>
            <a:ext cx="1247775" cy="409575"/>
          </a:xfrm>
          <a:prstGeom prst="rect">
            <a:avLst/>
          </a:prstGeom>
          <a:noFill/>
          <a:ln w="12700">
            <a:noFill/>
            <a:miter lim="800000"/>
            <a:headEnd/>
            <a:tailEnd/>
          </a:ln>
          <a:effectLst/>
        </p:spPr>
        <p:txBody>
          <a:bodyPr wrap="none"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100" b="1">
                <a:solidFill>
                  <a:srgbClr val="CC3300"/>
                </a:solidFill>
                <a:latin typeface="Calibri" panose="020F0502020204030204" pitchFamily="34" charset="0"/>
                <a:ea typeface="微软雅黑" panose="020B0503020204020204" pitchFamily="34" charset="-122"/>
              </a:rPr>
              <a:t>用户进程</a:t>
            </a:r>
          </a:p>
        </p:txBody>
      </p:sp>
      <p:sp>
        <p:nvSpPr>
          <p:cNvPr id="476165" name="Rectangle 5">
            <a:extLst>
              <a:ext uri="{FF2B5EF4-FFF2-40B4-BE49-F238E27FC236}">
                <a16:creationId xmlns:a16="http://schemas.microsoft.com/office/drawing/2014/main" id="{902F39F7-59F5-4184-A867-A83EBA4AF250}"/>
              </a:ext>
            </a:extLst>
          </p:cNvPr>
          <p:cNvSpPr>
            <a:spLocks noChangeArrowheads="1"/>
          </p:cNvSpPr>
          <p:nvPr/>
        </p:nvSpPr>
        <p:spPr bwMode="auto">
          <a:xfrm>
            <a:off x="5651500" y="1685925"/>
            <a:ext cx="577850" cy="423863"/>
          </a:xfrm>
          <a:prstGeom prst="rect">
            <a:avLst/>
          </a:prstGeom>
          <a:noFill/>
          <a:ln w="12700">
            <a:noFill/>
            <a:miter lim="800000"/>
            <a:headEnd/>
            <a:tailEnd/>
          </a:ln>
          <a:effectLst/>
        </p:spPr>
        <p:txBody>
          <a:bodyPr wrap="none"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200" b="1">
                <a:solidFill>
                  <a:srgbClr val="CC3300"/>
                </a:solidFill>
                <a:latin typeface="微软雅黑" panose="020B0503020204020204" pitchFamily="34" charset="-122"/>
                <a:ea typeface="微软雅黑" panose="020B0503020204020204" pitchFamily="34" charset="-122"/>
              </a:rPr>
              <a:t>OS</a:t>
            </a:r>
          </a:p>
        </p:txBody>
      </p:sp>
      <p:sp>
        <p:nvSpPr>
          <p:cNvPr id="770055" name="Line 6">
            <a:extLst>
              <a:ext uri="{FF2B5EF4-FFF2-40B4-BE49-F238E27FC236}">
                <a16:creationId xmlns:a16="http://schemas.microsoft.com/office/drawing/2014/main" id="{671D772E-A8ED-4848-99DB-4D5E3BB9D84C}"/>
              </a:ext>
            </a:extLst>
          </p:cNvPr>
          <p:cNvSpPr>
            <a:spLocks noChangeShapeType="1"/>
          </p:cNvSpPr>
          <p:nvPr/>
        </p:nvSpPr>
        <p:spPr bwMode="auto">
          <a:xfrm>
            <a:off x="3233738" y="2078038"/>
            <a:ext cx="0" cy="5984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6168" name="Line 8">
            <a:extLst>
              <a:ext uri="{FF2B5EF4-FFF2-40B4-BE49-F238E27FC236}">
                <a16:creationId xmlns:a16="http://schemas.microsoft.com/office/drawing/2014/main" id="{89952DE1-95A2-43A5-A42D-B70410D63F07}"/>
              </a:ext>
            </a:extLst>
          </p:cNvPr>
          <p:cNvSpPr>
            <a:spLocks noChangeShapeType="1"/>
          </p:cNvSpPr>
          <p:nvPr/>
        </p:nvSpPr>
        <p:spPr bwMode="auto">
          <a:xfrm>
            <a:off x="6053138" y="2689225"/>
            <a:ext cx="0" cy="5969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6170" name="Line 10">
            <a:extLst>
              <a:ext uri="{FF2B5EF4-FFF2-40B4-BE49-F238E27FC236}">
                <a16:creationId xmlns:a16="http://schemas.microsoft.com/office/drawing/2014/main" id="{446EFFCF-D545-4197-86D8-220AF23F227E}"/>
              </a:ext>
            </a:extLst>
          </p:cNvPr>
          <p:cNvSpPr>
            <a:spLocks noChangeShapeType="1"/>
          </p:cNvSpPr>
          <p:nvPr/>
        </p:nvSpPr>
        <p:spPr bwMode="auto">
          <a:xfrm flipH="1">
            <a:off x="3235325" y="2952750"/>
            <a:ext cx="14288" cy="61436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6171" name="Rectangle 11">
            <a:extLst>
              <a:ext uri="{FF2B5EF4-FFF2-40B4-BE49-F238E27FC236}">
                <a16:creationId xmlns:a16="http://schemas.microsoft.com/office/drawing/2014/main" id="{CFEC635C-CD12-4BD1-A6A3-17B7A96B672F}"/>
              </a:ext>
            </a:extLst>
          </p:cNvPr>
          <p:cNvSpPr>
            <a:spLocks noChangeArrowheads="1"/>
          </p:cNvSpPr>
          <p:nvPr/>
        </p:nvSpPr>
        <p:spPr bwMode="auto">
          <a:xfrm>
            <a:off x="3587750" y="2279650"/>
            <a:ext cx="22256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solidFill>
                  <a:schemeClr val="accent2"/>
                </a:solidFill>
                <a:latin typeface="微软雅黑" panose="020B0503020204020204" pitchFamily="34" charset="-122"/>
                <a:ea typeface="微软雅黑" panose="020B0503020204020204" pitchFamily="34" charset="-122"/>
              </a:rPr>
              <a:t>陷入</a:t>
            </a:r>
            <a:r>
              <a:rPr lang="en-US" altLang="zh-CN" sz="2000" b="1">
                <a:solidFill>
                  <a:schemeClr val="accent2"/>
                </a:solidFill>
                <a:latin typeface="微软雅黑" panose="020B0503020204020204" pitchFamily="34" charset="-122"/>
                <a:ea typeface="微软雅黑" panose="020B0503020204020204" pitchFamily="34" charset="-122"/>
              </a:rPr>
              <a:t>OS</a:t>
            </a:r>
            <a:r>
              <a:rPr lang="zh-CN" altLang="en-US" sz="2000" b="1">
                <a:solidFill>
                  <a:schemeClr val="accent2"/>
                </a:solidFill>
                <a:latin typeface="微软雅黑" panose="020B0503020204020204" pitchFamily="34" charset="-122"/>
                <a:ea typeface="微软雅黑" panose="020B0503020204020204" pitchFamily="34" charset="-122"/>
              </a:rPr>
              <a:t>内核</a:t>
            </a:r>
          </a:p>
        </p:txBody>
      </p:sp>
      <p:sp>
        <p:nvSpPr>
          <p:cNvPr id="476172" name="Rectangle 12">
            <a:extLst>
              <a:ext uri="{FF2B5EF4-FFF2-40B4-BE49-F238E27FC236}">
                <a16:creationId xmlns:a16="http://schemas.microsoft.com/office/drawing/2014/main" id="{7CB2E809-CC0B-4620-BD88-B3F1891B1C0E}"/>
              </a:ext>
            </a:extLst>
          </p:cNvPr>
          <p:cNvSpPr>
            <a:spLocks noChangeArrowheads="1"/>
          </p:cNvSpPr>
          <p:nvPr/>
        </p:nvSpPr>
        <p:spPr bwMode="auto">
          <a:xfrm>
            <a:off x="6113463" y="2555875"/>
            <a:ext cx="20462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Calibri" panose="020F0502020204030204" pitchFamily="34" charset="0"/>
                <a:ea typeface="微软雅黑" panose="020B0503020204020204" pitchFamily="34" charset="-122"/>
              </a:rPr>
              <a:t>具体的陷阱处理（如系统调用）</a:t>
            </a:r>
            <a:endParaRPr lang="en-US" altLang="zh-CN" i="1">
              <a:latin typeface="Calibri" panose="020F0502020204030204" pitchFamily="34" charset="0"/>
            </a:endParaRPr>
          </a:p>
        </p:txBody>
      </p:sp>
      <p:sp>
        <p:nvSpPr>
          <p:cNvPr id="476173" name="Rectangle 13">
            <a:extLst>
              <a:ext uri="{FF2B5EF4-FFF2-40B4-BE49-F238E27FC236}">
                <a16:creationId xmlns:a16="http://schemas.microsoft.com/office/drawing/2014/main" id="{9009B955-C2E2-4DB1-86EB-85E1A8AF42EA}"/>
              </a:ext>
            </a:extLst>
          </p:cNvPr>
          <p:cNvSpPr>
            <a:spLocks noChangeArrowheads="1"/>
          </p:cNvSpPr>
          <p:nvPr/>
        </p:nvSpPr>
        <p:spPr bwMode="auto">
          <a:xfrm>
            <a:off x="3471863" y="3094038"/>
            <a:ext cx="1946275" cy="393700"/>
          </a:xfrm>
          <a:prstGeom prst="rect">
            <a:avLst/>
          </a:prstGeom>
          <a:noFill/>
          <a:ln w="12700">
            <a:noFill/>
            <a:miter lim="800000"/>
            <a:headEnd/>
            <a:tailEnd/>
          </a:ln>
          <a:effectLst/>
        </p:spPr>
        <p:txBody>
          <a:bodyPr wrap="none"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000" b="1">
                <a:latin typeface="微软雅黑" panose="020B0503020204020204" pitchFamily="34" charset="-122"/>
                <a:ea typeface="微软雅黑" panose="020B0503020204020204" pitchFamily="34" charset="-122"/>
              </a:rPr>
              <a:t> </a:t>
            </a:r>
            <a:r>
              <a:rPr lang="zh-CN" altLang="en-US" sz="2000" b="1">
                <a:solidFill>
                  <a:schemeClr val="accent2"/>
                </a:solidFill>
                <a:latin typeface="微软雅黑" panose="020B0503020204020204" pitchFamily="34" charset="-122"/>
                <a:ea typeface="微软雅黑" panose="020B0503020204020204" pitchFamily="34" charset="-122"/>
              </a:rPr>
              <a:t> 返回下条指令</a:t>
            </a:r>
            <a:endParaRPr lang="en-US" altLang="zh-CN" sz="2000" b="1">
              <a:solidFill>
                <a:schemeClr val="accent2"/>
              </a:solidFill>
              <a:latin typeface="微软雅黑" panose="020B0503020204020204" pitchFamily="34" charset="-122"/>
              <a:ea typeface="微软雅黑" panose="020B0503020204020204" pitchFamily="34" charset="-122"/>
            </a:endParaRPr>
          </a:p>
        </p:txBody>
      </p:sp>
      <p:sp>
        <p:nvSpPr>
          <p:cNvPr id="476174" name="Rectangle 14">
            <a:extLst>
              <a:ext uri="{FF2B5EF4-FFF2-40B4-BE49-F238E27FC236}">
                <a16:creationId xmlns:a16="http://schemas.microsoft.com/office/drawing/2014/main" id="{F1F676F8-FB55-4B82-ABB8-71FCA74FB3C9}"/>
              </a:ext>
            </a:extLst>
          </p:cNvPr>
          <p:cNvSpPr>
            <a:spLocks noChangeArrowheads="1"/>
          </p:cNvSpPr>
          <p:nvPr/>
        </p:nvSpPr>
        <p:spPr bwMode="auto">
          <a:xfrm>
            <a:off x="909638" y="2428875"/>
            <a:ext cx="804862"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200" b="1">
                <a:solidFill>
                  <a:srgbClr val="C00000"/>
                </a:solidFill>
                <a:latin typeface="Calibri" panose="020F0502020204030204" pitchFamily="34" charset="0"/>
                <a:ea typeface="微软雅黑" panose="020B0503020204020204" pitchFamily="34" charset="-122"/>
              </a:rPr>
              <a:t>事件</a:t>
            </a:r>
          </a:p>
        </p:txBody>
      </p:sp>
      <p:sp>
        <p:nvSpPr>
          <p:cNvPr id="770062" name="Text Box 15">
            <a:extLst>
              <a:ext uri="{FF2B5EF4-FFF2-40B4-BE49-F238E27FC236}">
                <a16:creationId xmlns:a16="http://schemas.microsoft.com/office/drawing/2014/main" id="{46507D4F-1118-4132-AE6C-63CF16083B75}"/>
              </a:ext>
            </a:extLst>
          </p:cNvPr>
          <p:cNvSpPr txBox="1">
            <a:spLocks noChangeArrowheads="1"/>
          </p:cNvSpPr>
          <p:nvPr/>
        </p:nvSpPr>
        <p:spPr bwMode="auto">
          <a:xfrm>
            <a:off x="2009775" y="2393950"/>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微软雅黑" panose="020B0503020204020204" pitchFamily="34" charset="-122"/>
                <a:ea typeface="微软雅黑" panose="020B0503020204020204" pitchFamily="34" charset="-122"/>
              </a:rPr>
              <a:t>陷阱指令</a:t>
            </a:r>
          </a:p>
        </p:txBody>
      </p:sp>
      <p:sp>
        <p:nvSpPr>
          <p:cNvPr id="476176" name="Text Box 16">
            <a:extLst>
              <a:ext uri="{FF2B5EF4-FFF2-40B4-BE49-F238E27FC236}">
                <a16:creationId xmlns:a16="http://schemas.microsoft.com/office/drawing/2014/main" id="{6484EEE7-8C4A-4DCF-BCC1-71402D0C0894}"/>
              </a:ext>
            </a:extLst>
          </p:cNvPr>
          <p:cNvSpPr txBox="1">
            <a:spLocks noChangeArrowheads="1"/>
          </p:cNvSpPr>
          <p:nvPr/>
        </p:nvSpPr>
        <p:spPr bwMode="auto">
          <a:xfrm>
            <a:off x="2019300" y="280035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latin typeface="Calibri" panose="020F0502020204030204" pitchFamily="34" charset="0"/>
                <a:ea typeface="微软雅黑" panose="020B0503020204020204" pitchFamily="34" charset="-122"/>
              </a:rPr>
              <a:t>下条指令</a:t>
            </a:r>
          </a:p>
        </p:txBody>
      </p:sp>
      <p:sp>
        <p:nvSpPr>
          <p:cNvPr id="476177" name="Line 17">
            <a:extLst>
              <a:ext uri="{FF2B5EF4-FFF2-40B4-BE49-F238E27FC236}">
                <a16:creationId xmlns:a16="http://schemas.microsoft.com/office/drawing/2014/main" id="{5018DC3D-8249-4E6A-A52B-7C00DB992B15}"/>
              </a:ext>
            </a:extLst>
          </p:cNvPr>
          <p:cNvSpPr>
            <a:spLocks noChangeShapeType="1"/>
          </p:cNvSpPr>
          <p:nvPr/>
        </p:nvSpPr>
        <p:spPr bwMode="auto">
          <a:xfrm>
            <a:off x="1658938" y="2614613"/>
            <a:ext cx="409575" cy="0"/>
          </a:xfrm>
          <a:prstGeom prst="line">
            <a:avLst/>
          </a:prstGeom>
          <a:noFill/>
          <a:ln w="254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70065" name="Line 17">
            <a:extLst>
              <a:ext uri="{FF2B5EF4-FFF2-40B4-BE49-F238E27FC236}">
                <a16:creationId xmlns:a16="http://schemas.microsoft.com/office/drawing/2014/main" id="{A02C4F69-D76A-4A14-9991-0EF0BBA723D4}"/>
              </a:ext>
            </a:extLst>
          </p:cNvPr>
          <p:cNvSpPr>
            <a:spLocks noChangeShapeType="1"/>
          </p:cNvSpPr>
          <p:nvPr/>
        </p:nvSpPr>
        <p:spPr bwMode="auto">
          <a:xfrm>
            <a:off x="3208338" y="2660650"/>
            <a:ext cx="2728912" cy="0"/>
          </a:xfrm>
          <a:prstGeom prst="line">
            <a:avLst/>
          </a:prstGeom>
          <a:noFill/>
          <a:ln w="571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0066" name="Line 18">
            <a:extLst>
              <a:ext uri="{FF2B5EF4-FFF2-40B4-BE49-F238E27FC236}">
                <a16:creationId xmlns:a16="http://schemas.microsoft.com/office/drawing/2014/main" id="{AE150F4B-2514-462C-BB95-5C3F566CD110}"/>
              </a:ext>
            </a:extLst>
          </p:cNvPr>
          <p:cNvSpPr>
            <a:spLocks noChangeShapeType="1"/>
          </p:cNvSpPr>
          <p:nvPr/>
        </p:nvSpPr>
        <p:spPr bwMode="auto">
          <a:xfrm flipH="1" flipV="1">
            <a:off x="3249613" y="2924175"/>
            <a:ext cx="2700337" cy="333375"/>
          </a:xfrm>
          <a:prstGeom prst="line">
            <a:avLst/>
          </a:prstGeom>
          <a:noFill/>
          <a:ln w="571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0068" name="Rectangle 20">
            <a:extLst>
              <a:ext uri="{FF2B5EF4-FFF2-40B4-BE49-F238E27FC236}">
                <a16:creationId xmlns:a16="http://schemas.microsoft.com/office/drawing/2014/main" id="{7A36D3F8-FB10-4353-A365-7A3E67DF5EF3}"/>
              </a:ext>
            </a:extLst>
          </p:cNvPr>
          <p:cNvSpPr>
            <a:spLocks noChangeArrowheads="1"/>
          </p:cNvSpPr>
          <p:nvPr/>
        </p:nvSpPr>
        <p:spPr bwMode="auto">
          <a:xfrm>
            <a:off x="271463" y="3667125"/>
            <a:ext cx="8589962"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5000"/>
              </a:lnSpc>
              <a:spcBef>
                <a:spcPct val="20000"/>
              </a:spcBef>
              <a:buFontTx/>
              <a:buChar char="•"/>
            </a:pPr>
            <a:r>
              <a:rPr lang="zh-CN" altLang="en-US" sz="2000" b="1">
                <a:latin typeface="微软雅黑" panose="020B0503020204020204" pitchFamily="34" charset="-122"/>
                <a:ea typeface="微软雅黑" panose="020B0503020204020204" pitchFamily="34" charset="-122"/>
              </a:rPr>
              <a:t>陷阱的作用之一是在用户和内核之间提供一个像过程一样的接口，这个接口称为</a:t>
            </a:r>
            <a:r>
              <a:rPr lang="zh-CN" altLang="en-US" sz="2000" b="1">
                <a:solidFill>
                  <a:srgbClr val="FF0000"/>
                </a:solidFill>
                <a:latin typeface="微软雅黑" panose="020B0503020204020204" pitchFamily="34" charset="-122"/>
                <a:ea typeface="微软雅黑" panose="020B0503020204020204" pitchFamily="34" charset="-122"/>
              </a:rPr>
              <a:t>系统调用</a:t>
            </a:r>
            <a:r>
              <a:rPr lang="zh-CN" altLang="en-US" sz="2000" b="1">
                <a:latin typeface="微软雅黑" panose="020B0503020204020204" pitchFamily="34" charset="-122"/>
                <a:ea typeface="微软雅黑" panose="020B0503020204020204" pitchFamily="34" charset="-122"/>
              </a:rPr>
              <a:t>，用户程序利用这个接口可方便地使用操作系统内核提供的一些服务。操作系统给每个服务编一个号，称为</a:t>
            </a:r>
            <a:r>
              <a:rPr lang="zh-CN" altLang="en-US" sz="2000" b="1">
                <a:solidFill>
                  <a:srgbClr val="FF0000"/>
                </a:solidFill>
                <a:latin typeface="微软雅黑" panose="020B0503020204020204" pitchFamily="34" charset="-122"/>
                <a:ea typeface="微软雅黑" panose="020B0503020204020204" pitchFamily="34" charset="-122"/>
              </a:rPr>
              <a:t>系统调用号</a:t>
            </a:r>
            <a:r>
              <a:rPr lang="zh-CN" altLang="en-US" sz="2000" b="1">
                <a:latin typeface="微软雅黑" panose="020B0503020204020204" pitchFamily="34" charset="-122"/>
                <a:ea typeface="微软雅黑" panose="020B0503020204020204" pitchFamily="34" charset="-122"/>
              </a:rPr>
              <a:t>。例如，</a:t>
            </a:r>
            <a:r>
              <a:rPr lang="en-US" altLang="zh-CN" sz="2000" b="1">
                <a:latin typeface="微软雅黑" panose="020B0503020204020204" pitchFamily="34" charset="-122"/>
                <a:ea typeface="微软雅黑" panose="020B0503020204020204" pitchFamily="34" charset="-122"/>
              </a:rPr>
              <a:t>Linux</a:t>
            </a:r>
            <a:r>
              <a:rPr lang="zh-CN" altLang="en-US" sz="2000" b="1">
                <a:latin typeface="微软雅黑" panose="020B0503020204020204" pitchFamily="34" charset="-122"/>
                <a:ea typeface="微软雅黑" panose="020B0503020204020204" pitchFamily="34" charset="-122"/>
              </a:rPr>
              <a:t>系统调用</a:t>
            </a:r>
            <a:r>
              <a:rPr lang="en-US" altLang="zh-CN" sz="2000" b="1">
                <a:latin typeface="微软雅黑" panose="020B0503020204020204" pitchFamily="34" charset="-122"/>
                <a:ea typeface="微软雅黑" panose="020B0503020204020204" pitchFamily="34" charset="-122"/>
              </a:rPr>
              <a:t>fork</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read</a:t>
            </a:r>
            <a:r>
              <a:rPr lang="zh-CN" altLang="en-US" sz="2000" b="1">
                <a:latin typeface="微软雅黑" panose="020B0503020204020204" pitchFamily="34" charset="-122"/>
                <a:ea typeface="微软雅黑" panose="020B0503020204020204" pitchFamily="34" charset="-122"/>
              </a:rPr>
              <a:t>和</a:t>
            </a:r>
            <a:r>
              <a:rPr lang="en-US" altLang="zh-CN" sz="2000" b="1">
                <a:latin typeface="微软雅黑" panose="020B0503020204020204" pitchFamily="34" charset="-122"/>
                <a:ea typeface="微软雅黑" panose="020B0503020204020204" pitchFamily="34" charset="-122"/>
              </a:rPr>
              <a:t>execve</a:t>
            </a:r>
            <a:r>
              <a:rPr lang="zh-CN" altLang="en-US" sz="2000" b="1">
                <a:latin typeface="微软雅黑" panose="020B0503020204020204" pitchFamily="34" charset="-122"/>
                <a:ea typeface="微软雅黑" panose="020B0503020204020204" pitchFamily="34" charset="-122"/>
              </a:rPr>
              <a:t>的调用号分别是</a:t>
            </a:r>
            <a:r>
              <a:rPr lang="en-US" altLang="zh-CN" sz="2000" b="1">
                <a:latin typeface="微软雅黑" panose="020B0503020204020204" pitchFamily="34" charset="-122"/>
                <a:ea typeface="微软雅黑" panose="020B0503020204020204" pitchFamily="34" charset="-122"/>
              </a:rPr>
              <a:t>1</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3</a:t>
            </a:r>
            <a:r>
              <a:rPr lang="zh-CN" altLang="en-US" sz="2000" b="1">
                <a:latin typeface="微软雅黑" panose="020B0503020204020204" pitchFamily="34" charset="-122"/>
                <a:ea typeface="微软雅黑" panose="020B0503020204020204" pitchFamily="34" charset="-122"/>
              </a:rPr>
              <a:t>和</a:t>
            </a:r>
            <a:r>
              <a:rPr lang="en-US" altLang="zh-CN" sz="2000" b="1">
                <a:latin typeface="微软雅黑" panose="020B0503020204020204" pitchFamily="34" charset="-122"/>
                <a:ea typeface="微软雅黑" panose="020B0503020204020204" pitchFamily="34" charset="-122"/>
              </a:rPr>
              <a:t>11</a:t>
            </a:r>
            <a:r>
              <a:rPr lang="zh-CN" altLang="en-US" sz="2000" b="1">
                <a:latin typeface="微软雅黑" panose="020B0503020204020204" pitchFamily="34" charset="-122"/>
                <a:ea typeface="微软雅黑" panose="020B0503020204020204" pitchFamily="34" charset="-122"/>
              </a:rPr>
              <a:t>。</a:t>
            </a:r>
          </a:p>
          <a:p>
            <a:pPr>
              <a:lnSpc>
                <a:spcPct val="115000"/>
              </a:lnSpc>
              <a:spcBef>
                <a:spcPct val="20000"/>
              </a:spcBef>
              <a:buFontTx/>
              <a:buChar char="•"/>
            </a:pPr>
            <a:r>
              <a:rPr lang="en-US" altLang="zh-CN" sz="2000" b="1">
                <a:latin typeface="微软雅黑" panose="020B0503020204020204" pitchFamily="34" charset="-122"/>
                <a:ea typeface="微软雅黑" panose="020B0503020204020204" pitchFamily="34" charset="-122"/>
              </a:rPr>
              <a:t>IA-32</a:t>
            </a:r>
            <a:r>
              <a:rPr lang="zh-CN" altLang="en-US" sz="2000" b="1">
                <a:latin typeface="微软雅黑" panose="020B0503020204020204" pitchFamily="34" charset="-122"/>
                <a:ea typeface="微软雅黑" panose="020B0503020204020204" pitchFamily="34" charset="-122"/>
              </a:rPr>
              <a:t>处理器中的 </a:t>
            </a:r>
            <a:r>
              <a:rPr lang="en-US" altLang="zh-CN" sz="2000" b="1">
                <a:solidFill>
                  <a:srgbClr val="0066CC"/>
                </a:solidFill>
                <a:latin typeface="微软雅黑" panose="020B0503020204020204" pitchFamily="34" charset="-122"/>
                <a:ea typeface="微软雅黑" panose="020B0503020204020204" pitchFamily="34" charset="-122"/>
              </a:rPr>
              <a:t>int </a:t>
            </a:r>
            <a:r>
              <a:rPr lang="zh-CN" altLang="en-US" sz="2000" b="1">
                <a:solidFill>
                  <a:srgbClr val="0066CC"/>
                </a:solidFill>
                <a:latin typeface="微软雅黑" panose="020B0503020204020204" pitchFamily="34" charset="-122"/>
                <a:ea typeface="微软雅黑" panose="020B0503020204020204" pitchFamily="34" charset="-122"/>
              </a:rPr>
              <a:t>指令</a:t>
            </a:r>
            <a:r>
              <a:rPr lang="zh-CN" altLang="en-US" sz="2000" b="1">
                <a:latin typeface="微软雅黑" panose="020B0503020204020204" pitchFamily="34" charset="-122"/>
                <a:ea typeface="微软雅黑" panose="020B0503020204020204" pitchFamily="34" charset="-122"/>
              </a:rPr>
              <a:t>和 </a:t>
            </a:r>
            <a:r>
              <a:rPr lang="en-US" altLang="zh-CN" sz="2000" b="1">
                <a:solidFill>
                  <a:srgbClr val="0066CC"/>
                </a:solidFill>
                <a:latin typeface="微软雅黑" panose="020B0503020204020204" pitchFamily="34" charset="-122"/>
                <a:ea typeface="微软雅黑" panose="020B0503020204020204" pitchFamily="34" charset="-122"/>
              </a:rPr>
              <a:t>sysenter </a:t>
            </a:r>
            <a:r>
              <a:rPr lang="zh-CN" altLang="en-US" sz="2000" b="1">
                <a:solidFill>
                  <a:srgbClr val="0066CC"/>
                </a:solidFill>
                <a:latin typeface="微软雅黑" panose="020B0503020204020204" pitchFamily="34" charset="-122"/>
                <a:ea typeface="微软雅黑" panose="020B0503020204020204" pitchFamily="34" charset="-122"/>
              </a:rPr>
              <a:t>指令</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MIPS</a:t>
            </a:r>
            <a:r>
              <a:rPr lang="zh-CN" altLang="en-US" sz="2000" b="1">
                <a:latin typeface="微软雅黑" panose="020B0503020204020204" pitchFamily="34" charset="-122"/>
                <a:ea typeface="微软雅黑" panose="020B0503020204020204" pitchFamily="34" charset="-122"/>
              </a:rPr>
              <a:t>处理器中的</a:t>
            </a:r>
            <a:r>
              <a:rPr lang="zh-CN" altLang="en-US" sz="2000" b="1">
                <a:solidFill>
                  <a:srgbClr val="0066CC"/>
                </a:solidFill>
                <a:latin typeface="微软雅黑" panose="020B0503020204020204" pitchFamily="34" charset="-122"/>
                <a:ea typeface="微软雅黑" panose="020B0503020204020204" pitchFamily="34" charset="-122"/>
              </a:rPr>
              <a:t> </a:t>
            </a:r>
            <a:r>
              <a:rPr lang="en-US" altLang="zh-CN" sz="2000" b="1">
                <a:solidFill>
                  <a:srgbClr val="0066CC"/>
                </a:solidFill>
                <a:latin typeface="微软雅黑" panose="020B0503020204020204" pitchFamily="34" charset="-122"/>
                <a:ea typeface="微软雅黑" panose="020B0503020204020204" pitchFamily="34" charset="-122"/>
              </a:rPr>
              <a:t>syscall</a:t>
            </a:r>
            <a:r>
              <a:rPr lang="zh-CN" altLang="en-US" sz="2000" b="1">
                <a:latin typeface="微软雅黑" panose="020B0503020204020204" pitchFamily="34" charset="-122"/>
                <a:ea typeface="微软雅黑" panose="020B0503020204020204" pitchFamily="34" charset="-122"/>
              </a:rPr>
              <a:t>指令等都属于</a:t>
            </a:r>
            <a:r>
              <a:rPr lang="zh-CN" altLang="en-US" sz="2000" b="1">
                <a:solidFill>
                  <a:srgbClr val="FF0000"/>
                </a:solidFill>
                <a:latin typeface="微软雅黑" panose="020B0503020204020204" pitchFamily="34" charset="-122"/>
                <a:ea typeface="微软雅黑" panose="020B0503020204020204" pitchFamily="34" charset="-122"/>
              </a:rPr>
              <a:t>陷阱指令</a:t>
            </a:r>
            <a:r>
              <a:rPr lang="zh-CN" altLang="en-US" sz="2000" b="1">
                <a:solidFill>
                  <a:srgbClr val="008000"/>
                </a:solidFill>
                <a:latin typeface="微软雅黑" panose="020B0503020204020204" pitchFamily="34" charset="-122"/>
                <a:ea typeface="微软雅黑" panose="020B0503020204020204" pitchFamily="34" charset="-122"/>
              </a:rPr>
              <a:t>（相当于“地雷”）。</a:t>
            </a:r>
          </a:p>
          <a:p>
            <a:pPr>
              <a:lnSpc>
                <a:spcPct val="115000"/>
              </a:lnSpc>
              <a:spcBef>
                <a:spcPct val="20000"/>
              </a:spcBef>
              <a:buFontTx/>
              <a:buChar char="•"/>
            </a:pPr>
            <a:r>
              <a:rPr lang="zh-CN" altLang="en-US" sz="2000" b="1">
                <a:latin typeface="微软雅黑" panose="020B0503020204020204" pitchFamily="34" charset="-122"/>
                <a:ea typeface="微软雅黑" panose="020B0503020204020204" pitchFamily="34" charset="-122"/>
              </a:rPr>
              <a:t>陷阱指令异常称为</a:t>
            </a:r>
            <a:r>
              <a:rPr lang="zh-CN" altLang="en-US" sz="2000" b="1">
                <a:solidFill>
                  <a:srgbClr val="FF0000"/>
                </a:solidFill>
                <a:latin typeface="微软雅黑" panose="020B0503020204020204" pitchFamily="34" charset="-122"/>
                <a:ea typeface="微软雅黑" panose="020B0503020204020204" pitchFamily="34" charset="-122"/>
              </a:rPr>
              <a:t>编程异常（</a:t>
            </a:r>
            <a:r>
              <a:rPr lang="en-US" altLang="zh-CN" sz="2000" b="1">
                <a:solidFill>
                  <a:srgbClr val="FF0000"/>
                </a:solidFill>
                <a:latin typeface="微软雅黑" panose="020B0503020204020204" pitchFamily="34" charset="-122"/>
                <a:ea typeface="微软雅黑" panose="020B0503020204020204" pitchFamily="34" charset="-122"/>
              </a:rPr>
              <a:t>programmed exception</a:t>
            </a:r>
            <a:r>
              <a:rPr lang="zh-CN" altLang="en-US" sz="2000" b="1">
                <a:solidFill>
                  <a:srgbClr val="FF0000"/>
                </a:solidFill>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，这些指令包括 </a:t>
            </a:r>
            <a:r>
              <a:rPr lang="en-US" altLang="zh-CN" sz="2000" b="1">
                <a:latin typeface="微软雅黑" panose="020B0503020204020204" pitchFamily="34" charset="-122"/>
                <a:ea typeface="微软雅黑" panose="020B0503020204020204" pitchFamily="34" charset="-122"/>
              </a:rPr>
              <a:t>INT n</a:t>
            </a:r>
            <a:r>
              <a:rPr lang="zh-CN" altLang="en-US" sz="2000" b="1">
                <a:latin typeface="微软雅黑" panose="020B0503020204020204" pitchFamily="34" charset="-122"/>
                <a:ea typeface="微软雅黑" panose="020B0503020204020204" pitchFamily="34" charset="-122"/>
              </a:rPr>
              <a:t>、</a:t>
            </a:r>
            <a:r>
              <a:rPr lang="en-US" altLang="zh-CN" sz="2000" b="1">
                <a:latin typeface="微软雅黑" panose="020B0503020204020204" pitchFamily="34" charset="-122"/>
                <a:ea typeface="微软雅黑" panose="020B0503020204020204" pitchFamily="34" charset="-122"/>
              </a:rPr>
              <a:t>int 3</a:t>
            </a:r>
            <a:r>
              <a:rPr lang="zh-CN" altLang="en-US" sz="2000" b="1">
                <a:latin typeface="微软雅黑" panose="020B0503020204020204" pitchFamily="34" charset="-122"/>
                <a:ea typeface="微软雅黑" panose="020B0503020204020204" pitchFamily="34" charset="-122"/>
              </a:rPr>
              <a:t>、</a:t>
            </a:r>
            <a:r>
              <a:rPr lang="en-US" altLang="zh-CN" sz="2000" b="1">
                <a:solidFill>
                  <a:srgbClr val="008000"/>
                </a:solidFill>
                <a:latin typeface="微软雅黑" panose="020B0503020204020204" pitchFamily="34" charset="-122"/>
                <a:ea typeface="微软雅黑" panose="020B0503020204020204" pitchFamily="34" charset="-122"/>
              </a:rPr>
              <a:t>into</a:t>
            </a:r>
            <a:r>
              <a:rPr lang="zh-CN" altLang="en-US" sz="2000" b="1">
                <a:solidFill>
                  <a:srgbClr val="008000"/>
                </a:solidFill>
                <a:latin typeface="微软雅黑" panose="020B0503020204020204" pitchFamily="34" charset="-122"/>
                <a:ea typeface="微软雅黑" panose="020B0503020204020204" pitchFamily="34" charset="-122"/>
              </a:rPr>
              <a:t>（溢出检查）、</a:t>
            </a:r>
            <a:r>
              <a:rPr lang="en-US" altLang="zh-CN" sz="2000" b="1">
                <a:solidFill>
                  <a:srgbClr val="008000"/>
                </a:solidFill>
                <a:latin typeface="微软雅黑" panose="020B0503020204020204" pitchFamily="34" charset="-122"/>
                <a:ea typeface="微软雅黑" panose="020B0503020204020204" pitchFamily="34" charset="-122"/>
              </a:rPr>
              <a:t>bound</a:t>
            </a:r>
            <a:r>
              <a:rPr lang="zh-CN" altLang="en-US" sz="2000" b="1">
                <a:solidFill>
                  <a:srgbClr val="008000"/>
                </a:solidFill>
                <a:latin typeface="微软雅黑" panose="020B0503020204020204" pitchFamily="34" charset="-122"/>
                <a:ea typeface="微软雅黑" panose="020B0503020204020204" pitchFamily="34" charset="-122"/>
              </a:rPr>
              <a:t>（地址越界检查）</a:t>
            </a:r>
            <a:r>
              <a:rPr lang="zh-CN" altLang="en-US" sz="2000" b="1">
                <a:latin typeface="微软雅黑" panose="020B0503020204020204" pitchFamily="34" charset="-122"/>
                <a:ea typeface="微软雅黑" panose="020B0503020204020204" pitchFamily="34" charset="-122"/>
              </a:rPr>
              <a:t>等</a:t>
            </a:r>
            <a:r>
              <a:rPr lang="zh-CN" altLang="en-US"/>
              <a:t> </a:t>
            </a:r>
            <a:endParaRPr lang="en-US" altLang="zh-CN"/>
          </a:p>
        </p:txBody>
      </p:sp>
      <p:sp>
        <p:nvSpPr>
          <p:cNvPr id="770069" name="Text Box 21">
            <a:extLst>
              <a:ext uri="{FF2B5EF4-FFF2-40B4-BE49-F238E27FC236}">
                <a16:creationId xmlns:a16="http://schemas.microsoft.com/office/drawing/2014/main" id="{2F40D70B-1CDD-4AB5-8F62-2B58D9CB8350}"/>
              </a:ext>
            </a:extLst>
          </p:cNvPr>
          <p:cNvSpPr txBox="1">
            <a:spLocks noChangeArrowheads="1"/>
          </p:cNvSpPr>
          <p:nvPr/>
        </p:nvSpPr>
        <p:spPr bwMode="auto">
          <a:xfrm>
            <a:off x="5951538" y="5529263"/>
            <a:ext cx="1711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990000"/>
                </a:solidFill>
                <a:ea typeface="微软雅黑" panose="020B0503020204020204" pitchFamily="34" charset="-122"/>
              </a:rPr>
              <a:t>有条件</a:t>
            </a:r>
            <a:r>
              <a:rPr lang="zh-CN" altLang="en-US" sz="2000" b="1">
                <a:solidFill>
                  <a:srgbClr val="990000"/>
                </a:solidFill>
                <a:latin typeface="微软雅黑" panose="020B0503020204020204" pitchFamily="34" charset="-122"/>
                <a:ea typeface="微软雅黑" panose="020B0503020204020204" pitchFamily="34" charset="-122"/>
              </a:rPr>
              <a:t>“</a:t>
            </a:r>
            <a:r>
              <a:rPr lang="zh-CN" altLang="en-US" sz="2000" b="1">
                <a:solidFill>
                  <a:srgbClr val="990000"/>
                </a:solidFill>
                <a:ea typeface="微软雅黑" panose="020B0503020204020204" pitchFamily="34" charset="-122"/>
              </a:rPr>
              <a:t>爆炸</a:t>
            </a:r>
            <a:r>
              <a:rPr lang="zh-CN" altLang="en-US" sz="2000" b="1">
                <a:solidFill>
                  <a:srgbClr val="990000"/>
                </a:solidFill>
                <a:latin typeface="微软雅黑" panose="020B0503020204020204" pitchFamily="34" charset="-122"/>
                <a:ea typeface="微软雅黑" panose="020B0503020204020204" pitchFamily="34" charset="-122"/>
              </a:rPr>
              <a:t>”</a:t>
            </a:r>
            <a:endParaRPr lang="zh-CN" altLang="en-US" sz="2000" b="1">
              <a:solidFill>
                <a:srgbClr val="990000"/>
              </a:solidFill>
              <a:ea typeface="微软雅黑" panose="020B0503020204020204" pitchFamily="34" charset="-122"/>
            </a:endParaRPr>
          </a:p>
        </p:txBody>
      </p:sp>
      <p:sp>
        <p:nvSpPr>
          <p:cNvPr id="770070" name="Line 22">
            <a:extLst>
              <a:ext uri="{FF2B5EF4-FFF2-40B4-BE49-F238E27FC236}">
                <a16:creationId xmlns:a16="http://schemas.microsoft.com/office/drawing/2014/main" id="{D7D98717-AFCD-44FC-AF89-036D85BB9838}"/>
              </a:ext>
            </a:extLst>
          </p:cNvPr>
          <p:cNvSpPr>
            <a:spLocks noChangeShapeType="1"/>
          </p:cNvSpPr>
          <p:nvPr/>
        </p:nvSpPr>
        <p:spPr bwMode="auto">
          <a:xfrm flipH="1">
            <a:off x="5037138" y="5848350"/>
            <a:ext cx="1525587" cy="522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0071" name="Line 23">
            <a:extLst>
              <a:ext uri="{FF2B5EF4-FFF2-40B4-BE49-F238E27FC236}">
                <a16:creationId xmlns:a16="http://schemas.microsoft.com/office/drawing/2014/main" id="{456CDB09-C2FA-4A25-A6AC-08E1E5E8A71F}"/>
              </a:ext>
            </a:extLst>
          </p:cNvPr>
          <p:cNvSpPr>
            <a:spLocks noChangeShapeType="1"/>
          </p:cNvSpPr>
          <p:nvPr/>
        </p:nvSpPr>
        <p:spPr bwMode="auto">
          <a:xfrm>
            <a:off x="6894513" y="5878513"/>
            <a:ext cx="406400" cy="47942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animEffect transition="in" filter="blinds(horizontal)">
                                      <p:cBhvr>
                                        <p:cTn id="7" dur="500"/>
                                        <p:tgtEl>
                                          <p:spTgt spid="770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7617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7617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761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0065"/>
                                        </p:tgtEl>
                                        <p:attrNameLst>
                                          <p:attrName>style.visibility</p:attrName>
                                        </p:attrNameLst>
                                      </p:cBhvr>
                                      <p:to>
                                        <p:strVal val="visible"/>
                                      </p:to>
                                    </p:set>
                                    <p:animEffect transition="in" filter="blinds(horizontal)">
                                      <p:cBhvr>
                                        <p:cTn id="22" dur="500"/>
                                        <p:tgtEl>
                                          <p:spTgt spid="7700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761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617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7617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70066"/>
                                        </p:tgtEl>
                                        <p:attrNameLst>
                                          <p:attrName>style.visibility</p:attrName>
                                        </p:attrNameLst>
                                      </p:cBhvr>
                                      <p:to>
                                        <p:strVal val="visible"/>
                                      </p:to>
                                    </p:set>
                                    <p:animEffect transition="in" filter="blinds(horizontal)">
                                      <p:cBhvr>
                                        <p:cTn id="37" dur="500"/>
                                        <p:tgtEl>
                                          <p:spTgt spid="7700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7617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7617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770068">
                                            <p:txEl>
                                              <p:pRg st="0" end="0"/>
                                            </p:txEl>
                                          </p:spTgt>
                                        </p:tgtEl>
                                        <p:attrNameLst>
                                          <p:attrName>style.visibility</p:attrName>
                                        </p:attrNameLst>
                                      </p:cBhvr>
                                      <p:to>
                                        <p:strVal val="visible"/>
                                      </p:to>
                                    </p:set>
                                    <p:animEffect transition="in" filter="blinds(horizontal)">
                                      <p:cBhvr>
                                        <p:cTn id="48" dur="500"/>
                                        <p:tgtEl>
                                          <p:spTgt spid="770068">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770068">
                                            <p:txEl>
                                              <p:pRg st="1" end="1"/>
                                            </p:txEl>
                                          </p:spTgt>
                                        </p:tgtEl>
                                        <p:attrNameLst>
                                          <p:attrName>style.visibility</p:attrName>
                                        </p:attrNameLst>
                                      </p:cBhvr>
                                      <p:to>
                                        <p:strVal val="visible"/>
                                      </p:to>
                                    </p:set>
                                    <p:animEffect transition="in" filter="blinds(horizontal)">
                                      <p:cBhvr>
                                        <p:cTn id="53" dur="500"/>
                                        <p:tgtEl>
                                          <p:spTgt spid="770068">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770068">
                                            <p:txEl>
                                              <p:pRg st="2" end="2"/>
                                            </p:txEl>
                                          </p:spTgt>
                                        </p:tgtEl>
                                        <p:attrNameLst>
                                          <p:attrName>style.visibility</p:attrName>
                                        </p:attrNameLst>
                                      </p:cBhvr>
                                      <p:to>
                                        <p:strVal val="visible"/>
                                      </p:to>
                                    </p:set>
                                    <p:animEffect transition="in" filter="blinds(horizontal)">
                                      <p:cBhvr>
                                        <p:cTn id="58" dur="500"/>
                                        <p:tgtEl>
                                          <p:spTgt spid="770068">
                                            <p:txEl>
                                              <p:pRg st="2" end="2"/>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770069"/>
                                        </p:tgtEl>
                                        <p:attrNameLst>
                                          <p:attrName>style.visibility</p:attrName>
                                        </p:attrNameLst>
                                      </p:cBhvr>
                                      <p:to>
                                        <p:strVal val="visible"/>
                                      </p:to>
                                    </p:set>
                                    <p:animEffect transition="in" filter="blinds(horizontal)">
                                      <p:cBhvr>
                                        <p:cTn id="63" dur="500"/>
                                        <p:tgtEl>
                                          <p:spTgt spid="77006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770070"/>
                                        </p:tgtEl>
                                        <p:attrNameLst>
                                          <p:attrName>style.visibility</p:attrName>
                                        </p:attrNameLst>
                                      </p:cBhvr>
                                      <p:to>
                                        <p:strVal val="visible"/>
                                      </p:to>
                                    </p:set>
                                    <p:animEffect transition="in" filter="blinds(horizontal)">
                                      <p:cBhvr>
                                        <p:cTn id="68" dur="500"/>
                                        <p:tgtEl>
                                          <p:spTgt spid="77007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nodeType="clickEffect">
                                  <p:stCondLst>
                                    <p:cond delay="0"/>
                                  </p:stCondLst>
                                  <p:childTnLst>
                                    <p:set>
                                      <p:cBhvr>
                                        <p:cTn id="72" dur="1" fill="hold">
                                          <p:stCondLst>
                                            <p:cond delay="0"/>
                                          </p:stCondLst>
                                        </p:cTn>
                                        <p:tgtEl>
                                          <p:spTgt spid="770071"/>
                                        </p:tgtEl>
                                        <p:attrNameLst>
                                          <p:attrName>style.visibility</p:attrName>
                                        </p:attrNameLst>
                                      </p:cBhvr>
                                      <p:to>
                                        <p:strVal val="visible"/>
                                      </p:to>
                                    </p:set>
                                    <p:animEffect transition="in" filter="blinds(horizontal)">
                                      <p:cBhvr>
                                        <p:cTn id="73" dur="500"/>
                                        <p:tgtEl>
                                          <p:spTgt spid="770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build="p"/>
      <p:bldP spid="476171" grpId="0"/>
      <p:bldP spid="476172" grpId="0"/>
      <p:bldP spid="476173" grpId="0"/>
      <p:bldP spid="476174" grpId="0"/>
      <p:bldP spid="476176" grpId="0"/>
      <p:bldP spid="77006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7E69C52-CCB3-4EF8-866A-73D2F45089A0}"/>
              </a:ext>
            </a:extLst>
          </p:cNvPr>
          <p:cNvSpPr>
            <a:spLocks noChangeArrowheads="1"/>
          </p:cNvSpPr>
          <p:nvPr/>
        </p:nvSpPr>
        <p:spPr bwMode="auto">
          <a:xfrm>
            <a:off x="266700" y="3330575"/>
            <a:ext cx="5907088" cy="2286000"/>
          </a:xfrm>
          <a:prstGeom prst="rect">
            <a:avLst/>
          </a:prstGeom>
          <a:solidFill>
            <a:srgbClr val="E9E1C9"/>
          </a:solidFill>
          <a:ln>
            <a:noFill/>
          </a:ln>
          <a:extLst>
            <a:ext uri="{91240B29-F687-4F45-9708-019B960494DF}">
              <a14:hiddenLine xmlns:a14="http://schemas.microsoft.com/office/drawing/2010/main" w="28575" algn="ctr">
                <a:solidFill>
                  <a:srgbClr val="000000"/>
                </a:solidFill>
                <a:round/>
                <a:headEnd/>
                <a:tailEnd type="triangle" w="med" len="med"/>
              </a14:hiddenLine>
            </a:ext>
          </a:extLst>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2400" b="1">
              <a:latin typeface="Calibri" panose="020F0502020204030204" pitchFamily="34" charset="0"/>
            </a:endParaRPr>
          </a:p>
        </p:txBody>
      </p:sp>
      <p:sp>
        <p:nvSpPr>
          <p:cNvPr id="700419" name="Rectangle 2">
            <a:extLst>
              <a:ext uri="{FF2B5EF4-FFF2-40B4-BE49-F238E27FC236}">
                <a16:creationId xmlns:a16="http://schemas.microsoft.com/office/drawing/2014/main" id="{141E2045-19D3-432F-9223-10F8A04A5635}"/>
              </a:ext>
            </a:extLst>
          </p:cNvPr>
          <p:cNvSpPr>
            <a:spLocks noGrp="1" noChangeArrowheads="1"/>
          </p:cNvSpPr>
          <p:nvPr>
            <p:ph type="title" idx="4294967295"/>
          </p:nvPr>
        </p:nvSpPr>
        <p:spPr>
          <a:xfrm>
            <a:off x="463550" y="127000"/>
            <a:ext cx="7123113" cy="422275"/>
          </a:xfrm>
        </p:spPr>
        <p:txBody>
          <a:bodyPr/>
          <a:lstStyle/>
          <a:p>
            <a:r>
              <a:rPr lang="en-US" altLang="zh-CN">
                <a:ea typeface="宋体" panose="02010600030101010101" pitchFamily="2" charset="-122"/>
              </a:rPr>
              <a:t>Trap</a:t>
            </a:r>
            <a:r>
              <a:rPr lang="zh-CN" altLang="en-US"/>
              <a:t>举例</a:t>
            </a:r>
            <a:r>
              <a:rPr lang="en-US" altLang="zh-CN">
                <a:ea typeface="宋体" panose="02010600030101010101" pitchFamily="2" charset="-122"/>
              </a:rPr>
              <a:t>: Opening File</a:t>
            </a:r>
          </a:p>
        </p:txBody>
      </p:sp>
      <p:sp>
        <p:nvSpPr>
          <p:cNvPr id="480271" name="Rectangle 15">
            <a:extLst>
              <a:ext uri="{FF2B5EF4-FFF2-40B4-BE49-F238E27FC236}">
                <a16:creationId xmlns:a16="http://schemas.microsoft.com/office/drawing/2014/main" id="{1B9C26A5-088B-4682-9A86-50C998A89E8A}"/>
              </a:ext>
            </a:extLst>
          </p:cNvPr>
          <p:cNvSpPr>
            <a:spLocks noGrp="1" noChangeArrowheads="1"/>
          </p:cNvSpPr>
          <p:nvPr>
            <p:ph type="body" idx="4294967295"/>
          </p:nvPr>
        </p:nvSpPr>
        <p:spPr>
          <a:xfrm>
            <a:off x="296863" y="773113"/>
            <a:ext cx="8366125" cy="1089025"/>
          </a:xfrm>
        </p:spPr>
        <p:txBody>
          <a:bodyPr/>
          <a:lstStyle/>
          <a:p>
            <a:r>
              <a:rPr lang="zh-CN" altLang="en-US" sz="2100">
                <a:latin typeface="微软雅黑" panose="020B0503020204020204" pitchFamily="34" charset="-122"/>
                <a:ea typeface="微软雅黑" panose="020B0503020204020204" pitchFamily="34" charset="-122"/>
              </a:rPr>
              <a:t>用户程序中调用函数</a:t>
            </a:r>
            <a:r>
              <a:rPr lang="en-US" altLang="zh-CN" sz="2100">
                <a:latin typeface="微软雅黑" panose="020B0503020204020204" pitchFamily="34" charset="-122"/>
                <a:ea typeface="微软雅黑" panose="020B0503020204020204" pitchFamily="34" charset="-122"/>
              </a:rPr>
              <a:t> open(filename, options)</a:t>
            </a:r>
          </a:p>
          <a:p>
            <a:r>
              <a:rPr lang="en-US" altLang="zh-CN" sz="2100">
                <a:latin typeface="微软雅黑" panose="020B0503020204020204" pitchFamily="34" charset="-122"/>
                <a:ea typeface="微软雅黑" panose="020B0503020204020204" pitchFamily="34" charset="-122"/>
              </a:rPr>
              <a:t>open</a:t>
            </a:r>
            <a:r>
              <a:rPr lang="zh-CN" altLang="en-US" sz="2100">
                <a:latin typeface="微软雅黑" panose="020B0503020204020204" pitchFamily="34" charset="-122"/>
                <a:ea typeface="微软雅黑" panose="020B0503020204020204" pitchFamily="34" charset="-122"/>
              </a:rPr>
              <a:t>函数执行陷阱指令（即系统调用指令</a:t>
            </a:r>
            <a:r>
              <a:rPr lang="zh-CN" altLang="en-US" sz="2100">
                <a:solidFill>
                  <a:srgbClr val="CC3300"/>
                </a:solidFill>
                <a:latin typeface="微软雅黑" panose="020B0503020204020204" pitchFamily="34" charset="-122"/>
                <a:ea typeface="微软雅黑" panose="020B0503020204020204" pitchFamily="34" charset="-122"/>
              </a:rPr>
              <a:t>“</a:t>
            </a:r>
            <a:r>
              <a:rPr lang="en-US" altLang="zh-CN" sz="2100">
                <a:solidFill>
                  <a:srgbClr val="CC3300"/>
                </a:solidFill>
                <a:latin typeface="微软雅黑" panose="020B0503020204020204" pitchFamily="34" charset="-122"/>
                <a:ea typeface="微软雅黑" panose="020B0503020204020204" pitchFamily="34" charset="-122"/>
              </a:rPr>
              <a:t>int”</a:t>
            </a:r>
            <a:r>
              <a:rPr lang="zh-CN" altLang="en-US" sz="2100">
                <a:solidFill>
                  <a:srgbClr val="CC3300"/>
                </a:solidFill>
                <a:latin typeface="微软雅黑" panose="020B0503020204020204" pitchFamily="34" charset="-122"/>
                <a:ea typeface="微软雅黑" panose="020B0503020204020204" pitchFamily="34" charset="-122"/>
              </a:rPr>
              <a:t>）</a:t>
            </a:r>
            <a:endParaRPr lang="en-US" altLang="zh-CN" sz="2200" b="0"/>
          </a:p>
        </p:txBody>
      </p:sp>
      <p:sp>
        <p:nvSpPr>
          <p:cNvPr id="480272" name="Text Box 16">
            <a:extLst>
              <a:ext uri="{FF2B5EF4-FFF2-40B4-BE49-F238E27FC236}">
                <a16:creationId xmlns:a16="http://schemas.microsoft.com/office/drawing/2014/main" id="{32245958-E6EC-4015-9AD4-248BF479C943}"/>
              </a:ext>
            </a:extLst>
          </p:cNvPr>
          <p:cNvSpPr txBox="1">
            <a:spLocks noChangeArrowheads="1"/>
          </p:cNvSpPr>
          <p:nvPr/>
        </p:nvSpPr>
        <p:spPr bwMode="auto">
          <a:xfrm>
            <a:off x="779463" y="1706563"/>
            <a:ext cx="6296025" cy="1549400"/>
          </a:xfrm>
          <a:prstGeom prst="rect">
            <a:avLst/>
          </a:prstGeom>
          <a:solidFill>
            <a:schemeClr val="bg1">
              <a:lumMod val="95000"/>
            </a:schemeClr>
          </a:solidFill>
          <a:ln w="12700">
            <a:solidFill>
              <a:schemeClr val="tx1"/>
            </a:solid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5000"/>
              </a:lnSpc>
            </a:pPr>
            <a:r>
              <a:rPr lang="en-US" altLang="zh-CN" sz="2000" b="1">
                <a:latin typeface="微软雅黑" panose="020B0503020204020204" pitchFamily="34" charset="-122"/>
                <a:ea typeface="微软雅黑" panose="020B0503020204020204" pitchFamily="34" charset="-122"/>
              </a:rPr>
              <a:t>0804d070 &lt;__libc_open&gt;:</a:t>
            </a:r>
          </a:p>
          <a:p>
            <a:pPr>
              <a:lnSpc>
                <a:spcPct val="95000"/>
              </a:lnSpc>
            </a:pPr>
            <a:r>
              <a:rPr lang="en-US" altLang="zh-CN" sz="2000" b="1">
                <a:latin typeface="微软雅黑" panose="020B0503020204020204" pitchFamily="34" charset="-122"/>
                <a:ea typeface="微软雅黑" panose="020B0503020204020204" pitchFamily="34" charset="-122"/>
              </a:rPr>
              <a:t> . . .</a:t>
            </a:r>
          </a:p>
          <a:p>
            <a:pPr>
              <a:lnSpc>
                <a:spcPct val="95000"/>
              </a:lnSpc>
            </a:pPr>
            <a:r>
              <a:rPr lang="en-US" altLang="zh-CN" sz="2000" b="1">
                <a:latin typeface="微软雅黑" panose="020B0503020204020204" pitchFamily="34" charset="-122"/>
                <a:ea typeface="微软雅黑" panose="020B0503020204020204" pitchFamily="34" charset="-122"/>
              </a:rPr>
              <a:t> 804d082:	cd 80               </a:t>
            </a:r>
            <a:r>
              <a:rPr lang="en-US" altLang="zh-CN" sz="2000" b="1">
                <a:solidFill>
                  <a:srgbClr val="FF0000"/>
                </a:solidFill>
                <a:latin typeface="微软雅黑" panose="020B0503020204020204" pitchFamily="34" charset="-122"/>
                <a:ea typeface="微软雅黑" panose="020B0503020204020204" pitchFamily="34" charset="-122"/>
              </a:rPr>
              <a:t>int    $0x80</a:t>
            </a:r>
          </a:p>
          <a:p>
            <a:pPr>
              <a:lnSpc>
                <a:spcPct val="95000"/>
              </a:lnSpc>
            </a:pPr>
            <a:r>
              <a:rPr lang="en-US" altLang="zh-CN" sz="2000" b="1">
                <a:latin typeface="微软雅黑" panose="020B0503020204020204" pitchFamily="34" charset="-122"/>
                <a:ea typeface="微软雅黑" panose="020B0503020204020204" pitchFamily="34" charset="-122"/>
              </a:rPr>
              <a:t> 804d084:	5b                   	pop    %ebx</a:t>
            </a:r>
          </a:p>
          <a:p>
            <a:pPr>
              <a:lnSpc>
                <a:spcPct val="95000"/>
              </a:lnSpc>
            </a:pPr>
            <a:r>
              <a:rPr lang="en-US" altLang="zh-CN" sz="2000" b="1">
                <a:latin typeface="微软雅黑" panose="020B0503020204020204" pitchFamily="34" charset="-122"/>
                <a:ea typeface="微软雅黑" panose="020B0503020204020204" pitchFamily="34" charset="-122"/>
              </a:rPr>
              <a:t> . . .</a:t>
            </a:r>
          </a:p>
        </p:txBody>
      </p:sp>
      <p:sp>
        <p:nvSpPr>
          <p:cNvPr id="17" name="Rectangle 4">
            <a:extLst>
              <a:ext uri="{FF2B5EF4-FFF2-40B4-BE49-F238E27FC236}">
                <a16:creationId xmlns:a16="http://schemas.microsoft.com/office/drawing/2014/main" id="{917A06C5-7599-4283-91D2-1E4D07BEB679}"/>
              </a:ext>
            </a:extLst>
          </p:cNvPr>
          <p:cNvSpPr>
            <a:spLocks noChangeArrowheads="1"/>
          </p:cNvSpPr>
          <p:nvPr/>
        </p:nvSpPr>
        <p:spPr bwMode="auto">
          <a:xfrm>
            <a:off x="1382713" y="3432175"/>
            <a:ext cx="1771650" cy="454025"/>
          </a:xfrm>
          <a:prstGeom prst="rect">
            <a:avLst/>
          </a:prstGeom>
          <a:noFill/>
          <a:ln w="12700">
            <a:noFill/>
            <a:miter lim="800000"/>
            <a:headEnd/>
            <a:tailEnd/>
          </a:ln>
          <a:effectLst/>
        </p:spPr>
        <p:txBody>
          <a:bodyPr wrap="none"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rgbClr val="CC3300"/>
                </a:solidFill>
                <a:latin typeface="Calibri" panose="020F0502020204030204" pitchFamily="34" charset="0"/>
              </a:rPr>
              <a:t>User Process</a:t>
            </a:r>
          </a:p>
        </p:txBody>
      </p:sp>
      <p:sp>
        <p:nvSpPr>
          <p:cNvPr id="18" name="Rectangle 5">
            <a:extLst>
              <a:ext uri="{FF2B5EF4-FFF2-40B4-BE49-F238E27FC236}">
                <a16:creationId xmlns:a16="http://schemas.microsoft.com/office/drawing/2014/main" id="{D402C22F-CED8-49D0-8FA2-004F542E84D5}"/>
              </a:ext>
            </a:extLst>
          </p:cNvPr>
          <p:cNvSpPr>
            <a:spLocks noChangeArrowheads="1"/>
          </p:cNvSpPr>
          <p:nvPr/>
        </p:nvSpPr>
        <p:spPr bwMode="auto">
          <a:xfrm>
            <a:off x="4673600" y="3562350"/>
            <a:ext cx="525463" cy="454025"/>
          </a:xfrm>
          <a:prstGeom prst="rect">
            <a:avLst/>
          </a:prstGeom>
          <a:noFill/>
          <a:ln w="12700">
            <a:noFill/>
            <a:miter lim="800000"/>
            <a:headEnd/>
            <a:tailEnd/>
          </a:ln>
          <a:effectLst/>
        </p:spPr>
        <p:txBody>
          <a:bodyPr wrap="none"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rgbClr val="CC3300"/>
                </a:solidFill>
                <a:latin typeface="Calibri" panose="020F0502020204030204" pitchFamily="34" charset="0"/>
              </a:rPr>
              <a:t>OS</a:t>
            </a:r>
          </a:p>
        </p:txBody>
      </p:sp>
      <p:sp>
        <p:nvSpPr>
          <p:cNvPr id="19" name="Line 6">
            <a:extLst>
              <a:ext uri="{FF2B5EF4-FFF2-40B4-BE49-F238E27FC236}">
                <a16:creationId xmlns:a16="http://schemas.microsoft.com/office/drawing/2014/main" id="{9A31D0B0-D86F-4FB3-96E1-16417AA11955}"/>
              </a:ext>
            </a:extLst>
          </p:cNvPr>
          <p:cNvSpPr>
            <a:spLocks noChangeShapeType="1"/>
          </p:cNvSpPr>
          <p:nvPr/>
        </p:nvSpPr>
        <p:spPr bwMode="auto">
          <a:xfrm>
            <a:off x="2225675" y="3852863"/>
            <a:ext cx="0" cy="5984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7">
            <a:extLst>
              <a:ext uri="{FF2B5EF4-FFF2-40B4-BE49-F238E27FC236}">
                <a16:creationId xmlns:a16="http://schemas.microsoft.com/office/drawing/2014/main" id="{DBA076AF-7928-4D0C-8650-A96108CA3FEA}"/>
              </a:ext>
            </a:extLst>
          </p:cNvPr>
          <p:cNvSpPr>
            <a:spLocks noChangeShapeType="1"/>
          </p:cNvSpPr>
          <p:nvPr/>
        </p:nvSpPr>
        <p:spPr bwMode="auto">
          <a:xfrm>
            <a:off x="2189163" y="4457700"/>
            <a:ext cx="2806700" cy="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
            <a:extLst>
              <a:ext uri="{FF2B5EF4-FFF2-40B4-BE49-F238E27FC236}">
                <a16:creationId xmlns:a16="http://schemas.microsoft.com/office/drawing/2014/main" id="{032D61EF-B92B-4D4F-8095-4FF025F801FB}"/>
              </a:ext>
            </a:extLst>
          </p:cNvPr>
          <p:cNvSpPr>
            <a:spLocks noChangeShapeType="1"/>
          </p:cNvSpPr>
          <p:nvPr/>
        </p:nvSpPr>
        <p:spPr bwMode="auto">
          <a:xfrm>
            <a:off x="5002213" y="4464050"/>
            <a:ext cx="0" cy="596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9">
            <a:extLst>
              <a:ext uri="{FF2B5EF4-FFF2-40B4-BE49-F238E27FC236}">
                <a16:creationId xmlns:a16="http://schemas.microsoft.com/office/drawing/2014/main" id="{322CDC28-DE28-435F-B7FA-CA5FE2CCD403}"/>
              </a:ext>
            </a:extLst>
          </p:cNvPr>
          <p:cNvSpPr>
            <a:spLocks noChangeShapeType="1"/>
          </p:cNvSpPr>
          <p:nvPr/>
        </p:nvSpPr>
        <p:spPr bwMode="auto">
          <a:xfrm flipH="1" flipV="1">
            <a:off x="2206625" y="4643438"/>
            <a:ext cx="2801938" cy="430212"/>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0">
            <a:extLst>
              <a:ext uri="{FF2B5EF4-FFF2-40B4-BE49-F238E27FC236}">
                <a16:creationId xmlns:a16="http://schemas.microsoft.com/office/drawing/2014/main" id="{DD1120F5-6A56-40FA-8CF9-95E13633BDBD}"/>
              </a:ext>
            </a:extLst>
          </p:cNvPr>
          <p:cNvSpPr>
            <a:spLocks noChangeShapeType="1"/>
          </p:cNvSpPr>
          <p:nvPr/>
        </p:nvSpPr>
        <p:spPr bwMode="auto">
          <a:xfrm flipH="1">
            <a:off x="2205038" y="4656138"/>
            <a:ext cx="6350" cy="9096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Rectangle 11">
            <a:extLst>
              <a:ext uri="{FF2B5EF4-FFF2-40B4-BE49-F238E27FC236}">
                <a16:creationId xmlns:a16="http://schemas.microsoft.com/office/drawing/2014/main" id="{113F1295-0342-4BCF-A090-1CFB75DA4935}"/>
              </a:ext>
            </a:extLst>
          </p:cNvPr>
          <p:cNvSpPr>
            <a:spLocks noChangeArrowheads="1"/>
          </p:cNvSpPr>
          <p:nvPr/>
        </p:nvSpPr>
        <p:spPr bwMode="auto">
          <a:xfrm>
            <a:off x="3051175" y="4064000"/>
            <a:ext cx="1092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100" b="1">
                <a:latin typeface="微软雅黑" panose="020B0503020204020204" pitchFamily="34" charset="-122"/>
                <a:ea typeface="微软雅黑" panose="020B0503020204020204" pitchFamily="34" charset="-122"/>
              </a:rPr>
              <a:t>陷入</a:t>
            </a:r>
            <a:r>
              <a:rPr lang="en-US" altLang="zh-CN" sz="2100" b="1">
                <a:latin typeface="微软雅黑" panose="020B0503020204020204" pitchFamily="34" charset="-122"/>
                <a:ea typeface="微软雅黑" panose="020B0503020204020204" pitchFamily="34" charset="-122"/>
              </a:rPr>
              <a:t>OS</a:t>
            </a:r>
          </a:p>
        </p:txBody>
      </p:sp>
      <p:sp>
        <p:nvSpPr>
          <p:cNvPr id="25" name="Rectangle 12">
            <a:extLst>
              <a:ext uri="{FF2B5EF4-FFF2-40B4-BE49-F238E27FC236}">
                <a16:creationId xmlns:a16="http://schemas.microsoft.com/office/drawing/2014/main" id="{06741FA8-13E9-4E8D-B9C7-4D95DD0BC057}"/>
              </a:ext>
            </a:extLst>
          </p:cNvPr>
          <p:cNvSpPr>
            <a:spLocks noChangeArrowheads="1"/>
          </p:cNvSpPr>
          <p:nvPr/>
        </p:nvSpPr>
        <p:spPr bwMode="auto">
          <a:xfrm>
            <a:off x="5032375" y="4405313"/>
            <a:ext cx="1219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100" b="1">
                <a:latin typeface="Calibri" panose="020F0502020204030204" pitchFamily="34" charset="0"/>
                <a:ea typeface="微软雅黑" panose="020B0503020204020204" pitchFamily="34" charset="-122"/>
              </a:rPr>
              <a:t>文件打开操作</a:t>
            </a:r>
          </a:p>
        </p:txBody>
      </p:sp>
      <p:sp>
        <p:nvSpPr>
          <p:cNvPr id="26" name="Rectangle 13">
            <a:extLst>
              <a:ext uri="{FF2B5EF4-FFF2-40B4-BE49-F238E27FC236}">
                <a16:creationId xmlns:a16="http://schemas.microsoft.com/office/drawing/2014/main" id="{C4DC5AC2-E04D-4C27-A04E-C2F568AC2D34}"/>
              </a:ext>
            </a:extLst>
          </p:cNvPr>
          <p:cNvSpPr>
            <a:spLocks noChangeArrowheads="1"/>
          </p:cNvSpPr>
          <p:nvPr/>
        </p:nvSpPr>
        <p:spPr bwMode="auto">
          <a:xfrm>
            <a:off x="2151063" y="4945063"/>
            <a:ext cx="25781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100" b="1">
                <a:latin typeface="微软雅黑" panose="020B0503020204020204" pitchFamily="34" charset="-122"/>
                <a:ea typeface="微软雅黑" panose="020B0503020204020204" pitchFamily="34" charset="-122"/>
              </a:rPr>
              <a:t>返回到</a:t>
            </a:r>
            <a:r>
              <a:rPr lang="en-US" altLang="zh-CN" sz="2100" b="1">
                <a:latin typeface="微软雅黑" panose="020B0503020204020204" pitchFamily="34" charset="-122"/>
                <a:ea typeface="微软雅黑" panose="020B0503020204020204" pitchFamily="34" charset="-122"/>
              </a:rPr>
              <a:t>pop</a:t>
            </a:r>
            <a:r>
              <a:rPr lang="zh-CN" altLang="en-US" sz="2100" b="1">
                <a:latin typeface="微软雅黑" panose="020B0503020204020204" pitchFamily="34" charset="-122"/>
                <a:ea typeface="微软雅黑" panose="020B0503020204020204" pitchFamily="34" charset="-122"/>
              </a:rPr>
              <a:t>指令执行</a:t>
            </a:r>
          </a:p>
        </p:txBody>
      </p:sp>
      <p:sp>
        <p:nvSpPr>
          <p:cNvPr id="28" name="Text Box 15">
            <a:extLst>
              <a:ext uri="{FF2B5EF4-FFF2-40B4-BE49-F238E27FC236}">
                <a16:creationId xmlns:a16="http://schemas.microsoft.com/office/drawing/2014/main" id="{AE50186E-2417-424E-A222-406A37EE0D10}"/>
              </a:ext>
            </a:extLst>
          </p:cNvPr>
          <p:cNvSpPr txBox="1">
            <a:spLocks noChangeArrowheads="1"/>
          </p:cNvSpPr>
          <p:nvPr/>
        </p:nvSpPr>
        <p:spPr bwMode="auto">
          <a:xfrm>
            <a:off x="641350" y="4197350"/>
            <a:ext cx="14557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100" b="1">
                <a:latin typeface="微软雅黑" panose="020B0503020204020204" pitchFamily="34" charset="-122"/>
                <a:ea typeface="微软雅黑" panose="020B0503020204020204" pitchFamily="34" charset="-122"/>
              </a:rPr>
              <a:t>int $0x80</a:t>
            </a:r>
            <a:endParaRPr lang="zh-CN" altLang="en-US" sz="2100" b="1">
              <a:latin typeface="微软雅黑" panose="020B0503020204020204" pitchFamily="34" charset="-122"/>
              <a:ea typeface="微软雅黑" panose="020B0503020204020204" pitchFamily="34" charset="-122"/>
            </a:endParaRPr>
          </a:p>
        </p:txBody>
      </p:sp>
      <p:sp>
        <p:nvSpPr>
          <p:cNvPr id="29" name="Text Box 16">
            <a:extLst>
              <a:ext uri="{FF2B5EF4-FFF2-40B4-BE49-F238E27FC236}">
                <a16:creationId xmlns:a16="http://schemas.microsoft.com/office/drawing/2014/main" id="{1144B444-E2D2-4327-A6DF-556A7E34C357}"/>
              </a:ext>
            </a:extLst>
          </p:cNvPr>
          <p:cNvSpPr txBox="1">
            <a:spLocks noChangeArrowheads="1"/>
          </p:cNvSpPr>
          <p:nvPr/>
        </p:nvSpPr>
        <p:spPr bwMode="auto">
          <a:xfrm>
            <a:off x="638175" y="4500563"/>
            <a:ext cx="160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微软雅黑" panose="020B0503020204020204" pitchFamily="34" charset="-122"/>
                <a:ea typeface="微软雅黑" panose="020B0503020204020204" pitchFamily="34" charset="-122"/>
              </a:rPr>
              <a:t>pop %ebx</a:t>
            </a:r>
          </a:p>
        </p:txBody>
      </p:sp>
      <p:sp>
        <p:nvSpPr>
          <p:cNvPr id="700434" name="Rectangle 18">
            <a:extLst>
              <a:ext uri="{FF2B5EF4-FFF2-40B4-BE49-F238E27FC236}">
                <a16:creationId xmlns:a16="http://schemas.microsoft.com/office/drawing/2014/main" id="{C565F4B6-3A54-4BF9-BE96-68F5D78E7C4C}"/>
              </a:ext>
            </a:extLst>
          </p:cNvPr>
          <p:cNvSpPr>
            <a:spLocks noChangeArrowheads="1"/>
          </p:cNvSpPr>
          <p:nvPr/>
        </p:nvSpPr>
        <p:spPr bwMode="auto">
          <a:xfrm>
            <a:off x="196850" y="5845175"/>
            <a:ext cx="8691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微软雅黑" panose="020B0503020204020204" pitchFamily="34" charset="-122"/>
                <a:ea typeface="微软雅黑" panose="020B0503020204020204" pitchFamily="34" charset="-122"/>
              </a:rPr>
              <a:t>Open</a:t>
            </a:r>
            <a:r>
              <a:rPr lang="zh-CN" altLang="en-US" sz="2000" b="1">
                <a:latin typeface="微软雅黑" panose="020B0503020204020204" pitchFamily="34" charset="-122"/>
                <a:ea typeface="微软雅黑" panose="020B0503020204020204" pitchFamily="34" charset="-122"/>
              </a:rPr>
              <a:t>系统调用（</a:t>
            </a:r>
            <a:r>
              <a:rPr lang="en-US" altLang="zh-CN" sz="2000" b="1">
                <a:latin typeface="微软雅黑" panose="020B0503020204020204" pitchFamily="34" charset="-122"/>
                <a:ea typeface="微软雅黑" panose="020B0503020204020204" pitchFamily="34" charset="-122"/>
              </a:rPr>
              <a:t>system call</a:t>
            </a:r>
            <a:r>
              <a:rPr lang="zh-CN" altLang="en-US" sz="2000" b="1">
                <a:latin typeface="微软雅黑" panose="020B0503020204020204" pitchFamily="34" charset="-122"/>
                <a:ea typeface="微软雅黑" panose="020B0503020204020204" pitchFamily="34" charset="-122"/>
              </a:rPr>
              <a:t>）：</a:t>
            </a:r>
            <a:r>
              <a:rPr lang="en-US" altLang="zh-CN" sz="2000" b="1">
                <a:solidFill>
                  <a:srgbClr val="008000"/>
                </a:solidFill>
                <a:latin typeface="微软雅黑" panose="020B0503020204020204" pitchFamily="34" charset="-122"/>
                <a:ea typeface="微软雅黑" panose="020B0503020204020204" pitchFamily="34" charset="-122"/>
              </a:rPr>
              <a:t>OS must find or create file, get it ready for reading or writing</a:t>
            </a:r>
            <a:r>
              <a:rPr lang="zh-CN" altLang="en-US" sz="2000" b="1">
                <a:solidFill>
                  <a:srgbClr val="008000"/>
                </a:solidFill>
                <a:latin typeface="微软雅黑" panose="020B0503020204020204" pitchFamily="34" charset="-122"/>
                <a:ea typeface="微软雅黑" panose="020B0503020204020204" pitchFamily="34" charset="-122"/>
              </a:rPr>
              <a:t>，</a:t>
            </a:r>
            <a:r>
              <a:rPr lang="en-US" altLang="zh-CN" sz="2000" b="1">
                <a:solidFill>
                  <a:srgbClr val="008000"/>
                </a:solidFill>
                <a:latin typeface="微软雅黑" panose="020B0503020204020204" pitchFamily="34" charset="-122"/>
                <a:ea typeface="微软雅黑" panose="020B0503020204020204" pitchFamily="34" charset="-122"/>
              </a:rPr>
              <a:t>Returns integer file descriptor</a:t>
            </a:r>
          </a:p>
        </p:txBody>
      </p:sp>
      <p:sp>
        <p:nvSpPr>
          <p:cNvPr id="700436" name="Text Box 20">
            <a:extLst>
              <a:ext uri="{FF2B5EF4-FFF2-40B4-BE49-F238E27FC236}">
                <a16:creationId xmlns:a16="http://schemas.microsoft.com/office/drawing/2014/main" id="{2C66BB17-959B-48FE-8033-69D3E4230867}"/>
              </a:ext>
            </a:extLst>
          </p:cNvPr>
          <p:cNvSpPr txBox="1">
            <a:spLocks noChangeArrowheads="1"/>
          </p:cNvSpPr>
          <p:nvPr/>
        </p:nvSpPr>
        <p:spPr bwMode="auto">
          <a:xfrm>
            <a:off x="6140450" y="3584575"/>
            <a:ext cx="28146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3366FF"/>
                </a:solidFill>
                <a:latin typeface="微软雅黑" panose="020B0503020204020204" pitchFamily="34" charset="-122"/>
                <a:ea typeface="微软雅黑" panose="020B0503020204020204" pitchFamily="34" charset="-122"/>
              </a:rPr>
              <a:t>通过执行“</a:t>
            </a:r>
            <a:r>
              <a:rPr lang="en-US" altLang="zh-CN" sz="2000" b="1">
                <a:solidFill>
                  <a:srgbClr val="3366FF"/>
                </a:solidFill>
                <a:latin typeface="微软雅黑" panose="020B0503020204020204" pitchFamily="34" charset="-122"/>
                <a:ea typeface="微软雅黑" panose="020B0503020204020204" pitchFamily="34" charset="-122"/>
              </a:rPr>
              <a:t>int $0x80”</a:t>
            </a:r>
            <a:r>
              <a:rPr lang="zh-CN" altLang="en-US" sz="2000" b="1">
                <a:solidFill>
                  <a:srgbClr val="3366FF"/>
                </a:solidFill>
                <a:latin typeface="微软雅黑" panose="020B0503020204020204" pitchFamily="34" charset="-122"/>
                <a:ea typeface="微软雅黑" panose="020B0503020204020204" pitchFamily="34" charset="-122"/>
              </a:rPr>
              <a:t>指令，调出</a:t>
            </a:r>
            <a:r>
              <a:rPr lang="en-US" altLang="zh-CN" sz="2000" b="1">
                <a:solidFill>
                  <a:srgbClr val="3366FF"/>
                </a:solidFill>
                <a:latin typeface="微软雅黑" panose="020B0503020204020204" pitchFamily="34" charset="-122"/>
                <a:ea typeface="微软雅黑" panose="020B0503020204020204" pitchFamily="34" charset="-122"/>
              </a:rPr>
              <a:t>OS</a:t>
            </a:r>
            <a:r>
              <a:rPr lang="zh-CN" altLang="en-US" sz="2000" b="1">
                <a:solidFill>
                  <a:srgbClr val="3366FF"/>
                </a:solidFill>
                <a:latin typeface="微软雅黑" panose="020B0503020204020204" pitchFamily="34" charset="-122"/>
                <a:ea typeface="微软雅黑" panose="020B0503020204020204" pitchFamily="34" charset="-122"/>
              </a:rPr>
              <a:t>完成一个具体的“服务”（称为</a:t>
            </a:r>
            <a:r>
              <a:rPr lang="zh-CN" altLang="en-US" sz="2000" b="1">
                <a:solidFill>
                  <a:srgbClr val="FF0000"/>
                </a:solidFill>
                <a:latin typeface="微软雅黑" panose="020B0503020204020204" pitchFamily="34" charset="-122"/>
                <a:ea typeface="微软雅黑" panose="020B0503020204020204" pitchFamily="34" charset="-122"/>
              </a:rPr>
              <a:t>系统调用</a:t>
            </a:r>
            <a:r>
              <a:rPr lang="zh-CN" altLang="en-US" sz="2000" b="1">
                <a:solidFill>
                  <a:srgbClr val="3366FF"/>
                </a:solidFill>
                <a:latin typeface="微软雅黑" panose="020B0503020204020204" pitchFamily="34" charset="-122"/>
                <a:ea typeface="微软雅黑" panose="020B0503020204020204" pitchFamily="34" charset="-122"/>
              </a:rPr>
              <a:t>）</a:t>
            </a:r>
          </a:p>
        </p:txBody>
      </p:sp>
      <p:sp>
        <p:nvSpPr>
          <p:cNvPr id="700437" name="Text Box 21">
            <a:extLst>
              <a:ext uri="{FF2B5EF4-FFF2-40B4-BE49-F238E27FC236}">
                <a16:creationId xmlns:a16="http://schemas.microsoft.com/office/drawing/2014/main" id="{8434C218-5F47-4AFB-98B1-C74B6323EDB6}"/>
              </a:ext>
            </a:extLst>
          </p:cNvPr>
          <p:cNvSpPr txBox="1">
            <a:spLocks noChangeArrowheads="1"/>
          </p:cNvSpPr>
          <p:nvPr/>
        </p:nvSpPr>
        <p:spPr bwMode="auto">
          <a:xfrm>
            <a:off x="7154863" y="1249363"/>
            <a:ext cx="16113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anose="020B0503020204020204" pitchFamily="34" charset="-122"/>
              </a:rPr>
              <a:t>这种</a:t>
            </a:r>
            <a:r>
              <a:rPr lang="zh-CN" altLang="en-US"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ea typeface="微软雅黑" panose="020B0503020204020204" pitchFamily="34" charset="-122"/>
              </a:rPr>
              <a:t>地雷</a:t>
            </a:r>
            <a:r>
              <a:rPr lang="zh-CN" altLang="en-US"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ea typeface="微软雅黑" panose="020B0503020204020204" pitchFamily="34" charset="-122"/>
              </a:rPr>
              <a:t>一定</a:t>
            </a:r>
            <a:r>
              <a:rPr lang="zh-CN" altLang="en-US"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ea typeface="微软雅黑" panose="020B0503020204020204" pitchFamily="34" charset="-122"/>
              </a:rPr>
              <a:t>爆炸</a:t>
            </a:r>
            <a:r>
              <a:rPr lang="zh-CN" altLang="en-US" sz="2000" b="1">
                <a:solidFill>
                  <a:srgbClr val="FF0000"/>
                </a:solidFill>
                <a:latin typeface="微软雅黑" panose="020B0503020204020204" pitchFamily="34" charset="-122"/>
                <a:ea typeface="微软雅黑" panose="020B0503020204020204" pitchFamily="34" charset="-122"/>
              </a:rPr>
              <a:t>”</a:t>
            </a:r>
            <a:endParaRPr lang="zh-CN" altLang="en-US" sz="2000" b="1">
              <a:solidFill>
                <a:srgbClr val="FF0000"/>
              </a:solidFill>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700436"/>
                                        </p:tgtEl>
                                        <p:attrNameLst>
                                          <p:attrName>style.visibility</p:attrName>
                                        </p:attrNameLst>
                                      </p:cBhvr>
                                      <p:to>
                                        <p:strVal val="visible"/>
                                      </p:to>
                                    </p:set>
                                    <p:animEffect transition="in" filter="blinds(horizontal)">
                                      <p:cBhvr>
                                        <p:cTn id="41" dur="500"/>
                                        <p:tgtEl>
                                          <p:spTgt spid="70043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700434"/>
                                        </p:tgtEl>
                                        <p:attrNameLst>
                                          <p:attrName>style.visibility</p:attrName>
                                        </p:attrNameLst>
                                      </p:cBhvr>
                                      <p:to>
                                        <p:strVal val="visible"/>
                                      </p:to>
                                    </p:set>
                                    <p:animEffect transition="in" filter="blinds(horizontal)">
                                      <p:cBhvr>
                                        <p:cTn id="46" dur="500"/>
                                        <p:tgtEl>
                                          <p:spTgt spid="70043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700437"/>
                                        </p:tgtEl>
                                        <p:attrNameLst>
                                          <p:attrName>style.visibility</p:attrName>
                                        </p:attrNameLst>
                                      </p:cBhvr>
                                      <p:to>
                                        <p:strVal val="visible"/>
                                      </p:to>
                                    </p:set>
                                    <p:animEffect transition="in" filter="blinds(horizontal)">
                                      <p:cBhvr>
                                        <p:cTn id="51" dur="500"/>
                                        <p:tgtEl>
                                          <p:spTgt spid="700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7" grpId="0"/>
      <p:bldP spid="18" grpId="0"/>
      <p:bldP spid="24" grpId="0"/>
      <p:bldP spid="25" grpId="0"/>
      <p:bldP spid="26" grpId="0"/>
      <p:bldP spid="28" grpId="0"/>
      <p:bldP spid="29" grpId="0"/>
      <p:bldP spid="700434" grpId="0"/>
      <p:bldP spid="700436" grpId="0"/>
      <p:bldP spid="7004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a:extLst>
              <a:ext uri="{FF2B5EF4-FFF2-40B4-BE49-F238E27FC236}">
                <a16:creationId xmlns:a16="http://schemas.microsoft.com/office/drawing/2014/main" id="{D48D4AB6-A501-43E2-84FD-76F0F4D45F48}"/>
              </a:ext>
            </a:extLst>
          </p:cNvPr>
          <p:cNvSpPr>
            <a:spLocks noGrp="1" noChangeArrowheads="1"/>
          </p:cNvSpPr>
          <p:nvPr>
            <p:ph type="title"/>
          </p:nvPr>
        </p:nvSpPr>
        <p:spPr/>
        <p:txBody>
          <a:bodyPr/>
          <a:lstStyle/>
          <a:p>
            <a:r>
              <a:rPr lang="zh-CN" altLang="en-US"/>
              <a:t>陷阱（</a:t>
            </a:r>
            <a:r>
              <a:rPr lang="en-US" altLang="zh-CN"/>
              <a:t>Trap</a:t>
            </a:r>
            <a:r>
              <a:rPr lang="zh-CN" altLang="en-US"/>
              <a:t>）异常</a:t>
            </a:r>
          </a:p>
        </p:txBody>
      </p:sp>
      <p:sp>
        <p:nvSpPr>
          <p:cNvPr id="771075" name="Rectangle 3">
            <a:extLst>
              <a:ext uri="{FF2B5EF4-FFF2-40B4-BE49-F238E27FC236}">
                <a16:creationId xmlns:a16="http://schemas.microsoft.com/office/drawing/2014/main" id="{915DC51B-BBB2-43FB-BDF1-9F8CB5D4A94A}"/>
              </a:ext>
            </a:extLst>
          </p:cNvPr>
          <p:cNvSpPr>
            <a:spLocks noGrp="1" noChangeArrowheads="1"/>
          </p:cNvSpPr>
          <p:nvPr>
            <p:ph type="body" idx="1"/>
          </p:nvPr>
        </p:nvSpPr>
        <p:spPr>
          <a:xfrm>
            <a:off x="207963" y="1835150"/>
            <a:ext cx="8650287" cy="4811713"/>
          </a:xfrm>
        </p:spPr>
        <p:txBody>
          <a:bodyPr/>
          <a:lstStyle/>
          <a:p>
            <a:pPr>
              <a:lnSpc>
                <a:spcPct val="105000"/>
              </a:lnSpc>
            </a:pPr>
            <a:r>
              <a:rPr lang="zh-CN" altLang="en-US" sz="2000">
                <a:ea typeface="微软雅黑" panose="020B0503020204020204" pitchFamily="34" charset="-122"/>
              </a:rPr>
              <a:t>利用陷阱机制可实现程序调试功能，包括</a:t>
            </a:r>
            <a:r>
              <a:rPr lang="zh-CN" altLang="en-US" sz="2000">
                <a:solidFill>
                  <a:srgbClr val="FF0000"/>
                </a:solidFill>
                <a:ea typeface="微软雅黑" panose="020B0503020204020204" pitchFamily="34" charset="-122"/>
              </a:rPr>
              <a:t>设置断点</a:t>
            </a:r>
            <a:r>
              <a:rPr lang="zh-CN" altLang="en-US" sz="2000">
                <a:ea typeface="微软雅黑" panose="020B0503020204020204" pitchFamily="34" charset="-122"/>
              </a:rPr>
              <a:t>和</a:t>
            </a:r>
            <a:r>
              <a:rPr lang="zh-CN" altLang="en-US" sz="2000">
                <a:solidFill>
                  <a:srgbClr val="FF0000"/>
                </a:solidFill>
                <a:ea typeface="微软雅黑" panose="020B0503020204020204" pitchFamily="34" charset="-122"/>
              </a:rPr>
              <a:t>单步跟踪</a:t>
            </a:r>
            <a:endParaRPr lang="zh-CN" altLang="en-US" sz="2000">
              <a:ea typeface="微软雅黑" panose="020B0503020204020204" pitchFamily="34" charset="-122"/>
            </a:endParaRPr>
          </a:p>
          <a:p>
            <a:pPr lvl="1">
              <a:lnSpc>
                <a:spcPct val="105000"/>
              </a:lnSpc>
              <a:spcBef>
                <a:spcPct val="30000"/>
              </a:spcBef>
            </a:pPr>
            <a:r>
              <a:rPr lang="en-US" altLang="zh-CN">
                <a:latin typeface="微软雅黑" panose="020B0503020204020204" pitchFamily="34" charset="-122"/>
                <a:ea typeface="微软雅黑" panose="020B0503020204020204" pitchFamily="34" charset="-122"/>
              </a:rPr>
              <a:t>IA-32</a:t>
            </a:r>
            <a:r>
              <a:rPr lang="zh-CN" altLang="en-US">
                <a:latin typeface="微软雅黑" panose="020B0503020204020204" pitchFamily="34" charset="-122"/>
                <a:ea typeface="微软雅黑" panose="020B0503020204020204" pitchFamily="34" charset="-122"/>
              </a:rPr>
              <a:t>中，当</a:t>
            </a:r>
            <a:r>
              <a:rPr lang="en-US" altLang="zh-CN">
                <a:latin typeface="微软雅黑" panose="020B0503020204020204" pitchFamily="34" charset="-122"/>
                <a:ea typeface="微软雅黑" panose="020B0503020204020204" pitchFamily="34" charset="-122"/>
              </a:rPr>
              <a:t>CPU</a:t>
            </a:r>
            <a:r>
              <a:rPr lang="zh-CN" altLang="en-US">
                <a:latin typeface="微软雅黑" panose="020B0503020204020204" pitchFamily="34" charset="-122"/>
                <a:ea typeface="微软雅黑" panose="020B0503020204020204" pitchFamily="34" charset="-122"/>
              </a:rPr>
              <a:t>处于</a:t>
            </a:r>
            <a:r>
              <a:rPr lang="zh-CN" altLang="en-US">
                <a:latin typeface="微软雅黑" panose="020B0503020204020204" pitchFamily="34" charset="-122"/>
                <a:ea typeface="微软雅黑" panose="020B0503020204020204" pitchFamily="34" charset="-122"/>
                <a:hlinkClick r:id="" action="ppaction://hlinkshowjump?jump=nextslide"/>
              </a:rPr>
              <a:t>单步跟踪状态</a:t>
            </a:r>
            <a:r>
              <a:rPr lang="zh-CN" altLang="en-US">
                <a:latin typeface="微软雅黑" panose="020B0503020204020204" pitchFamily="34" charset="-122"/>
                <a:ea typeface="微软雅黑" panose="020B0503020204020204" pitchFamily="34" charset="-122"/>
              </a:rPr>
              <a:t>（</a:t>
            </a:r>
            <a:r>
              <a:rPr lang="en-US" altLang="zh-CN">
                <a:solidFill>
                  <a:srgbClr val="FF0000"/>
                </a:solidFill>
                <a:latin typeface="微软雅黑" panose="020B0503020204020204" pitchFamily="34" charset="-122"/>
                <a:ea typeface="微软雅黑" panose="020B0503020204020204" pitchFamily="34" charset="-122"/>
              </a:rPr>
              <a:t>TF=1</a:t>
            </a:r>
            <a:r>
              <a:rPr lang="zh-CN" altLang="en-US">
                <a:solidFill>
                  <a:srgbClr val="FF0000"/>
                </a:solidFill>
                <a:latin typeface="微软雅黑" panose="020B0503020204020204" pitchFamily="34" charset="-122"/>
                <a:ea typeface="微软雅黑" panose="020B0503020204020204" pitchFamily="34" charset="-122"/>
              </a:rPr>
              <a:t>且</a:t>
            </a:r>
            <a:r>
              <a:rPr lang="en-US" altLang="zh-CN">
                <a:solidFill>
                  <a:srgbClr val="FF0000"/>
                </a:solidFill>
                <a:latin typeface="微软雅黑" panose="020B0503020204020204" pitchFamily="34" charset="-122"/>
                <a:ea typeface="微软雅黑" panose="020B0503020204020204" pitchFamily="34" charset="-122"/>
              </a:rPr>
              <a:t>IF=1</a:t>
            </a:r>
            <a:r>
              <a:rPr lang="zh-CN" altLang="en-US">
                <a:latin typeface="微软雅黑" panose="020B0503020204020204" pitchFamily="34" charset="-122"/>
                <a:ea typeface="微软雅黑" panose="020B0503020204020204" pitchFamily="34" charset="-122"/>
              </a:rPr>
              <a:t>）时，</a:t>
            </a:r>
            <a:r>
              <a:rPr lang="zh-CN" altLang="en-US">
                <a:solidFill>
                  <a:srgbClr val="FF0000"/>
                </a:solidFill>
                <a:latin typeface="微软雅黑" panose="020B0503020204020204" pitchFamily="34" charset="-122"/>
                <a:ea typeface="微软雅黑" panose="020B0503020204020204" pitchFamily="34" charset="-122"/>
              </a:rPr>
              <a:t>每条指令都被设置成了陷阱指令</a:t>
            </a:r>
            <a:r>
              <a:rPr lang="zh-CN" altLang="en-US">
                <a:latin typeface="微软雅黑" panose="020B0503020204020204" pitchFamily="34" charset="-122"/>
                <a:ea typeface="微软雅黑" panose="020B0503020204020204" pitchFamily="34" charset="-122"/>
              </a:rPr>
              <a:t>，执行每条指令后，都会发生中断类型号为</a:t>
            </a:r>
            <a:r>
              <a:rPr lang="en-US" altLang="zh-CN">
                <a:latin typeface="微软雅黑" panose="020B0503020204020204" pitchFamily="34" charset="-122"/>
                <a:ea typeface="微软雅黑" panose="020B0503020204020204" pitchFamily="34" charset="-122"/>
              </a:rPr>
              <a:t>1</a:t>
            </a:r>
            <a:r>
              <a:rPr lang="zh-CN" altLang="en-US">
                <a:latin typeface="微软雅黑" panose="020B0503020204020204" pitchFamily="34" charset="-122"/>
                <a:ea typeface="微软雅黑" panose="020B0503020204020204" pitchFamily="34" charset="-122"/>
              </a:rPr>
              <a:t>的“调试”异常，从而转去执行“单步跟踪处理程序”。</a:t>
            </a:r>
            <a:r>
              <a:rPr lang="zh-CN" altLang="en-US"/>
              <a:t> </a:t>
            </a:r>
          </a:p>
          <a:p>
            <a:pPr lvl="1">
              <a:lnSpc>
                <a:spcPct val="105000"/>
              </a:lnSpc>
              <a:spcBef>
                <a:spcPct val="30000"/>
              </a:spcBef>
              <a:buFontTx/>
              <a:buNone/>
            </a:pPr>
            <a:r>
              <a:rPr lang="zh-CN" altLang="en-US"/>
              <a:t>    </a:t>
            </a:r>
            <a:r>
              <a:rPr lang="zh-CN" altLang="en-US">
                <a:solidFill>
                  <a:srgbClr val="008000"/>
                </a:solidFill>
                <a:ea typeface="微软雅黑" panose="020B0503020204020204" pitchFamily="34" charset="-122"/>
              </a:rPr>
              <a:t>注意：</a:t>
            </a:r>
            <a:r>
              <a:rPr lang="zh-CN" altLang="en-US">
                <a:solidFill>
                  <a:srgbClr val="008000"/>
                </a:solidFill>
              </a:rPr>
              <a:t> </a:t>
            </a:r>
            <a:r>
              <a:rPr lang="zh-CN" altLang="en-US">
                <a:solidFill>
                  <a:srgbClr val="008000"/>
                </a:solidFill>
                <a:latin typeface="微软雅黑" panose="020B0503020204020204" pitchFamily="34" charset="-122"/>
                <a:ea typeface="微软雅黑" panose="020B0503020204020204" pitchFamily="34" charset="-122"/>
              </a:rPr>
              <a:t>当陷阱指令是转移指令时，不能返回到转移指令的下条指令执行，而是返回到转移目标指令执行。</a:t>
            </a:r>
            <a:r>
              <a:rPr lang="zh-CN" altLang="en-US">
                <a:latin typeface="微软雅黑" panose="020B0503020204020204" pitchFamily="34" charset="-122"/>
                <a:ea typeface="微软雅黑" panose="020B0503020204020204" pitchFamily="34" charset="-122"/>
              </a:rPr>
              <a:t> </a:t>
            </a:r>
          </a:p>
          <a:p>
            <a:pPr lvl="1">
              <a:lnSpc>
                <a:spcPct val="105000"/>
              </a:lnSpc>
              <a:spcBef>
                <a:spcPct val="30000"/>
              </a:spcBef>
              <a:buFontTx/>
              <a:buNone/>
            </a:pPr>
            <a:r>
              <a:rPr lang="zh-CN" altLang="en-US">
                <a:latin typeface="微软雅黑" panose="020B0503020204020204" pitchFamily="34" charset="-122"/>
                <a:ea typeface="微软雅黑" panose="020B0503020204020204" pitchFamily="34" charset="-122"/>
              </a:rPr>
              <a:t>   </a:t>
            </a:r>
            <a:r>
              <a:rPr lang="zh-CN" altLang="en-US">
                <a:solidFill>
                  <a:srgbClr val="FF0000"/>
                </a:solidFill>
                <a:latin typeface="微软雅黑" panose="020B0503020204020204" pitchFamily="34" charset="-122"/>
                <a:ea typeface="微软雅黑" panose="020B0503020204020204" pitchFamily="34" charset="-122"/>
              </a:rPr>
              <a:t>（在一定的条件下，每条指令都变成“地雷”）</a:t>
            </a:r>
          </a:p>
          <a:p>
            <a:pPr lvl="1">
              <a:lnSpc>
                <a:spcPct val="105000"/>
              </a:lnSpc>
              <a:spcBef>
                <a:spcPct val="30000"/>
              </a:spcBef>
            </a:pPr>
            <a:r>
              <a:rPr lang="en-US" altLang="zh-CN">
                <a:latin typeface="微软雅黑" panose="020B0503020204020204" pitchFamily="34" charset="-122"/>
                <a:ea typeface="微软雅黑" panose="020B0503020204020204" pitchFamily="34" charset="-122"/>
              </a:rPr>
              <a:t>IA-32</a:t>
            </a:r>
            <a:r>
              <a:rPr lang="zh-CN" altLang="en-US">
                <a:latin typeface="微软雅黑" panose="020B0503020204020204" pitchFamily="34" charset="-122"/>
                <a:ea typeface="微软雅黑" panose="020B0503020204020204" pitchFamily="34" charset="-122"/>
              </a:rPr>
              <a:t>中，用于程序调试的</a:t>
            </a:r>
            <a:r>
              <a:rPr lang="zh-CN" altLang="en-US">
                <a:solidFill>
                  <a:srgbClr val="FF0000"/>
                </a:solidFill>
                <a:latin typeface="微软雅黑" panose="020B0503020204020204" pitchFamily="34" charset="-122"/>
                <a:ea typeface="微软雅黑" panose="020B0503020204020204" pitchFamily="34" charset="-122"/>
              </a:rPr>
              <a:t>“断点设置”陷阱指令</a:t>
            </a:r>
            <a:r>
              <a:rPr lang="zh-CN" altLang="en-US">
                <a:latin typeface="微软雅黑" panose="020B0503020204020204" pitchFamily="34" charset="-122"/>
                <a:ea typeface="微软雅黑" panose="020B0503020204020204" pitchFamily="34" charset="-122"/>
              </a:rPr>
              <a:t>为</a:t>
            </a:r>
            <a:r>
              <a:rPr lang="en-US" altLang="zh-CN">
                <a:latin typeface="微软雅黑" panose="020B0503020204020204" pitchFamily="34" charset="-122"/>
                <a:ea typeface="微软雅黑" panose="020B0503020204020204" pitchFamily="34" charset="-122"/>
              </a:rPr>
              <a:t>int 3</a:t>
            </a:r>
            <a:r>
              <a:rPr lang="zh-CN" altLang="en-US">
                <a:latin typeface="微软雅黑" panose="020B0503020204020204" pitchFamily="34" charset="-122"/>
                <a:ea typeface="微软雅黑" panose="020B0503020204020204" pitchFamily="34" charset="-122"/>
              </a:rPr>
              <a:t>，对应机器码为</a:t>
            </a:r>
            <a:r>
              <a:rPr lang="en-US" altLang="zh-CN">
                <a:latin typeface="微软雅黑" panose="020B0503020204020204" pitchFamily="34" charset="-122"/>
                <a:ea typeface="微软雅黑" panose="020B0503020204020204" pitchFamily="34" charset="-122"/>
              </a:rPr>
              <a:t>CCH</a:t>
            </a:r>
            <a:r>
              <a:rPr lang="zh-CN" altLang="en-US">
                <a:latin typeface="微软雅黑" panose="020B0503020204020204" pitchFamily="34" charset="-122"/>
                <a:ea typeface="微软雅黑" panose="020B0503020204020204" pitchFamily="34" charset="-122"/>
              </a:rPr>
              <a:t>。若</a:t>
            </a:r>
            <a:r>
              <a:rPr lang="zh-CN" altLang="en-US">
                <a:solidFill>
                  <a:srgbClr val="FF0000"/>
                </a:solidFill>
                <a:latin typeface="微软雅黑" panose="020B0503020204020204" pitchFamily="34" charset="-122"/>
                <a:ea typeface="微软雅黑" panose="020B0503020204020204" pitchFamily="34" charset="-122"/>
              </a:rPr>
              <a:t>调试程序</a:t>
            </a:r>
            <a:r>
              <a:rPr lang="zh-CN" altLang="en-US">
                <a:latin typeface="微软雅黑" panose="020B0503020204020204" pitchFamily="34" charset="-122"/>
                <a:ea typeface="微软雅黑" panose="020B0503020204020204" pitchFamily="34" charset="-122"/>
              </a:rPr>
              <a:t>在</a:t>
            </a:r>
            <a:r>
              <a:rPr lang="zh-CN" altLang="en-US">
                <a:solidFill>
                  <a:srgbClr val="008000"/>
                </a:solidFill>
                <a:latin typeface="微软雅黑" panose="020B0503020204020204" pitchFamily="34" charset="-122"/>
                <a:ea typeface="微软雅黑" panose="020B0503020204020204" pitchFamily="34" charset="-122"/>
              </a:rPr>
              <a:t>被调试程序</a:t>
            </a:r>
            <a:r>
              <a:rPr lang="zh-CN" altLang="en-US">
                <a:latin typeface="微软雅黑" panose="020B0503020204020204" pitchFamily="34" charset="-122"/>
                <a:ea typeface="微软雅黑" panose="020B0503020204020204" pitchFamily="34" charset="-122"/>
              </a:rPr>
              <a:t>某处设置了断点，则调试程序就在该处加入一条</a:t>
            </a:r>
            <a:r>
              <a:rPr lang="en-US" altLang="zh-CN">
                <a:latin typeface="微软雅黑" panose="020B0503020204020204" pitchFamily="34" charset="-122"/>
                <a:ea typeface="微软雅黑" panose="020B0503020204020204" pitchFamily="34" charset="-122"/>
              </a:rPr>
              <a:t>int 3</a:t>
            </a:r>
            <a:r>
              <a:rPr lang="zh-CN" altLang="en-US">
                <a:latin typeface="微软雅黑" panose="020B0503020204020204" pitchFamily="34" charset="-122"/>
                <a:ea typeface="微软雅黑" panose="020B0503020204020204" pitchFamily="34" charset="-122"/>
              </a:rPr>
              <a:t>指令。执行到该指令时，会暂停被调试程序的运行，并发出</a:t>
            </a:r>
            <a:r>
              <a:rPr lang="zh-CN" altLang="en-US">
                <a:solidFill>
                  <a:srgbClr val="FF0000"/>
                </a:solidFill>
                <a:latin typeface="微软雅黑" panose="020B0503020204020204" pitchFamily="34" charset="-122"/>
                <a:ea typeface="微软雅黑" panose="020B0503020204020204" pitchFamily="34" charset="-122"/>
              </a:rPr>
              <a:t>“</a:t>
            </a:r>
            <a:r>
              <a:rPr lang="en-US" altLang="zh-CN">
                <a:solidFill>
                  <a:srgbClr val="FF0000"/>
                </a:solidFill>
                <a:latin typeface="微软雅黑" panose="020B0503020204020204" pitchFamily="34" charset="-122"/>
                <a:ea typeface="微软雅黑" panose="020B0503020204020204" pitchFamily="34" charset="-122"/>
              </a:rPr>
              <a:t>EXCEPTION_BREAKPOINT”</a:t>
            </a:r>
            <a:r>
              <a:rPr lang="zh-CN" altLang="en-US">
                <a:latin typeface="微软雅黑" panose="020B0503020204020204" pitchFamily="34" charset="-122"/>
                <a:ea typeface="微软雅黑" panose="020B0503020204020204" pitchFamily="34" charset="-122"/>
              </a:rPr>
              <a:t>异常，以调出调试程序执行，执行结束后回到被调试程序执行。</a:t>
            </a:r>
          </a:p>
          <a:p>
            <a:pPr lvl="1">
              <a:lnSpc>
                <a:spcPct val="105000"/>
              </a:lnSpc>
              <a:spcBef>
                <a:spcPct val="30000"/>
              </a:spcBef>
              <a:buFontTx/>
              <a:buNone/>
            </a:pPr>
            <a:r>
              <a:rPr lang="zh-CN" altLang="en-US">
                <a:latin typeface="微软雅黑" panose="020B0503020204020204" pitchFamily="34" charset="-122"/>
                <a:ea typeface="微软雅黑" panose="020B0503020204020204" pitchFamily="34" charset="-122"/>
              </a:rPr>
              <a:t>   </a:t>
            </a:r>
            <a:r>
              <a:rPr lang="zh-CN" altLang="en-US">
                <a:solidFill>
                  <a:srgbClr val="FF0000"/>
                </a:solidFill>
                <a:latin typeface="微软雅黑" panose="020B0503020204020204" pitchFamily="34" charset="-122"/>
                <a:ea typeface="微软雅黑" panose="020B0503020204020204" pitchFamily="34" charset="-122"/>
              </a:rPr>
              <a:t>（</a:t>
            </a:r>
            <a:r>
              <a:rPr lang="en-US" altLang="zh-CN">
                <a:solidFill>
                  <a:srgbClr val="FF0000"/>
                </a:solidFill>
                <a:latin typeface="微软雅黑" panose="020B0503020204020204" pitchFamily="34" charset="-122"/>
                <a:ea typeface="微软雅黑" panose="020B0503020204020204" pitchFamily="34" charset="-122"/>
              </a:rPr>
              <a:t>int 3</a:t>
            </a:r>
            <a:r>
              <a:rPr lang="zh-CN" altLang="en-US">
                <a:solidFill>
                  <a:srgbClr val="FF0000"/>
                </a:solidFill>
                <a:latin typeface="微软雅黑" panose="020B0503020204020204" pitchFamily="34" charset="-122"/>
                <a:ea typeface="微软雅黑" panose="020B0503020204020204" pitchFamily="34" charset="-122"/>
              </a:rPr>
              <a:t>是一定爆炸的“地雷”）</a:t>
            </a:r>
          </a:p>
        </p:txBody>
      </p:sp>
      <p:sp>
        <p:nvSpPr>
          <p:cNvPr id="771076" name="Text Box 4">
            <a:extLst>
              <a:ext uri="{FF2B5EF4-FFF2-40B4-BE49-F238E27FC236}">
                <a16:creationId xmlns:a16="http://schemas.microsoft.com/office/drawing/2014/main" id="{0EE5CD64-27D9-46AB-9398-AE20A67DFBB0}"/>
              </a:ext>
            </a:extLst>
          </p:cNvPr>
          <p:cNvSpPr txBox="1">
            <a:spLocks noChangeArrowheads="1"/>
          </p:cNvSpPr>
          <p:nvPr/>
        </p:nvSpPr>
        <p:spPr bwMode="auto">
          <a:xfrm>
            <a:off x="508000" y="842963"/>
            <a:ext cx="788035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zh-CN" altLang="en-US" sz="2200" b="1">
                <a:solidFill>
                  <a:srgbClr val="008000"/>
                </a:solidFill>
                <a:ea typeface="微软雅黑" panose="020B0503020204020204" pitchFamily="34" charset="-122"/>
              </a:rPr>
              <a:t>问题：你用过</a:t>
            </a:r>
            <a:r>
              <a:rPr lang="zh-CN" altLang="en-US" sz="2200" b="1">
                <a:solidFill>
                  <a:srgbClr val="FF0000"/>
                </a:solidFill>
                <a:ea typeface="微软雅黑" panose="020B0503020204020204" pitchFamily="34" charset="-122"/>
              </a:rPr>
              <a:t>单步跟踪</a:t>
            </a:r>
            <a:r>
              <a:rPr lang="zh-CN" altLang="en-US" sz="2200" b="1">
                <a:solidFill>
                  <a:srgbClr val="008000"/>
                </a:solidFill>
                <a:ea typeface="微软雅黑" panose="020B0503020204020204" pitchFamily="34" charset="-122"/>
              </a:rPr>
              <a:t>、</a:t>
            </a:r>
            <a:r>
              <a:rPr lang="zh-CN" altLang="en-US" sz="2200" b="1">
                <a:solidFill>
                  <a:srgbClr val="FF0000"/>
                </a:solidFill>
                <a:ea typeface="微软雅黑" panose="020B0503020204020204" pitchFamily="34" charset="-122"/>
              </a:rPr>
              <a:t>断点设置</a:t>
            </a:r>
            <a:r>
              <a:rPr lang="zh-CN" altLang="en-US" sz="2200" b="1">
                <a:solidFill>
                  <a:srgbClr val="008000"/>
                </a:solidFill>
                <a:ea typeface="微软雅黑" panose="020B0503020204020204" pitchFamily="34" charset="-122"/>
              </a:rPr>
              <a:t>等调试功能吗？你知道这些功能是如何实现的吗？</a:t>
            </a:r>
          </a:p>
        </p:txBody>
      </p:sp>
      <p:sp>
        <p:nvSpPr>
          <p:cNvPr id="771077" name="Text Box 5">
            <a:extLst>
              <a:ext uri="{FF2B5EF4-FFF2-40B4-BE49-F238E27FC236}">
                <a16:creationId xmlns:a16="http://schemas.microsoft.com/office/drawing/2014/main" id="{E4AB63FD-B1CA-4143-B1DA-2A2FC42D3637}"/>
              </a:ext>
            </a:extLst>
          </p:cNvPr>
          <p:cNvSpPr txBox="1">
            <a:spLocks noChangeArrowheads="1"/>
          </p:cNvSpPr>
          <p:nvPr/>
        </p:nvSpPr>
        <p:spPr bwMode="auto">
          <a:xfrm>
            <a:off x="7750175" y="6197600"/>
            <a:ext cx="113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微软雅黑" panose="020B0503020204020204" pitchFamily="34" charset="-122"/>
                <a:ea typeface="微软雅黑" panose="020B0503020204020204" pitchFamily="34" charset="-122"/>
                <a:hlinkClick r:id="rId2" action="ppaction://hlinksldjump"/>
              </a:rPr>
              <a:t>SKIP</a:t>
            </a:r>
            <a:endParaRPr lang="en-US" altLang="zh-CN" sz="2400" b="1">
              <a:latin typeface="微软雅黑" panose="020B0503020204020204" pitchFamily="34" charset="-122"/>
              <a:ea typeface="微软雅黑" panose="020B0503020204020204" pitchFamily="34" charset="-122"/>
            </a:endParaRPr>
          </a:p>
        </p:txBody>
      </p:sp>
      <p:sp>
        <p:nvSpPr>
          <p:cNvPr id="771078" name="Text Box 6">
            <a:extLst>
              <a:ext uri="{FF2B5EF4-FFF2-40B4-BE49-F238E27FC236}">
                <a16:creationId xmlns:a16="http://schemas.microsoft.com/office/drawing/2014/main" id="{7ED05E20-4A14-4F90-A6C5-6B65F642A90D}"/>
              </a:ext>
            </a:extLst>
          </p:cNvPr>
          <p:cNvSpPr txBox="1">
            <a:spLocks noChangeArrowheads="1"/>
          </p:cNvSpPr>
          <p:nvPr/>
        </p:nvSpPr>
        <p:spPr bwMode="auto">
          <a:xfrm>
            <a:off x="3598863" y="1363663"/>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accent2"/>
                </a:solidFill>
                <a:ea typeface="微软雅黑" panose="020B0503020204020204" pitchFamily="34" charset="-122"/>
              </a:rPr>
              <a:t>通过</a:t>
            </a:r>
            <a:r>
              <a:rPr lang="zh-CN" altLang="en-US" sz="2000" b="1">
                <a:solidFill>
                  <a:schemeClr val="accent2"/>
                </a:solidFill>
                <a:latin typeface="微软雅黑" panose="020B0503020204020204" pitchFamily="34" charset="-122"/>
                <a:ea typeface="微软雅黑" panose="020B0503020204020204" pitchFamily="34" charset="-122"/>
              </a:rPr>
              <a:t>“</a:t>
            </a:r>
            <a:r>
              <a:rPr lang="zh-CN" altLang="en-US" sz="2000" b="1">
                <a:solidFill>
                  <a:schemeClr val="accent2"/>
                </a:solidFill>
                <a:ea typeface="微软雅黑" panose="020B0503020204020204" pitchFamily="34" charset="-122"/>
              </a:rPr>
              <a:t>埋地雷</a:t>
            </a:r>
            <a:r>
              <a:rPr lang="zh-CN" altLang="en-US" sz="2000" b="1">
                <a:solidFill>
                  <a:schemeClr val="accent2"/>
                </a:solidFill>
                <a:latin typeface="微软雅黑" panose="020B0503020204020204" pitchFamily="34" charset="-122"/>
                <a:ea typeface="微软雅黑" panose="020B0503020204020204" pitchFamily="34" charset="-122"/>
              </a:rPr>
              <a:t>”</a:t>
            </a:r>
            <a:r>
              <a:rPr lang="zh-CN" altLang="en-US" sz="2000" b="1">
                <a:solidFill>
                  <a:schemeClr val="accent2"/>
                </a:solidFill>
                <a:ea typeface="微软雅黑" panose="020B0503020204020204" pitchFamily="34" charset="-122"/>
              </a:rPr>
              <a:t>的方式实现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1078"/>
                                        </p:tgtEl>
                                        <p:attrNameLst>
                                          <p:attrName>style.visibility</p:attrName>
                                        </p:attrNameLst>
                                      </p:cBhvr>
                                      <p:to>
                                        <p:strVal val="visible"/>
                                      </p:to>
                                    </p:set>
                                    <p:animEffect transition="in" filter="blinds(horizontal)">
                                      <p:cBhvr>
                                        <p:cTn id="7" dur="500"/>
                                        <p:tgtEl>
                                          <p:spTgt spid="7710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1075">
                                            <p:txEl>
                                              <p:pRg st="0" end="0"/>
                                            </p:txEl>
                                          </p:spTgt>
                                        </p:tgtEl>
                                        <p:attrNameLst>
                                          <p:attrName>style.visibility</p:attrName>
                                        </p:attrNameLst>
                                      </p:cBhvr>
                                      <p:to>
                                        <p:strVal val="visible"/>
                                      </p:to>
                                    </p:set>
                                    <p:animEffect transition="in" filter="blinds(horizontal)">
                                      <p:cBhvr>
                                        <p:cTn id="12" dur="500"/>
                                        <p:tgtEl>
                                          <p:spTgt spid="7710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1075">
                                            <p:txEl>
                                              <p:pRg st="1" end="1"/>
                                            </p:txEl>
                                          </p:spTgt>
                                        </p:tgtEl>
                                        <p:attrNameLst>
                                          <p:attrName>style.visibility</p:attrName>
                                        </p:attrNameLst>
                                      </p:cBhvr>
                                      <p:to>
                                        <p:strVal val="visible"/>
                                      </p:to>
                                    </p:set>
                                    <p:animEffect transition="in" filter="blinds(horizontal)">
                                      <p:cBhvr>
                                        <p:cTn id="17" dur="500"/>
                                        <p:tgtEl>
                                          <p:spTgt spid="7710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1075">
                                            <p:txEl>
                                              <p:pRg st="2" end="2"/>
                                            </p:txEl>
                                          </p:spTgt>
                                        </p:tgtEl>
                                        <p:attrNameLst>
                                          <p:attrName>style.visibility</p:attrName>
                                        </p:attrNameLst>
                                      </p:cBhvr>
                                      <p:to>
                                        <p:strVal val="visible"/>
                                      </p:to>
                                    </p:set>
                                    <p:animEffect transition="in" filter="blinds(horizontal)">
                                      <p:cBhvr>
                                        <p:cTn id="22" dur="500"/>
                                        <p:tgtEl>
                                          <p:spTgt spid="77107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1075">
                                            <p:txEl>
                                              <p:pRg st="3" end="3"/>
                                            </p:txEl>
                                          </p:spTgt>
                                        </p:tgtEl>
                                        <p:attrNameLst>
                                          <p:attrName>style.visibility</p:attrName>
                                        </p:attrNameLst>
                                      </p:cBhvr>
                                      <p:to>
                                        <p:strVal val="visible"/>
                                      </p:to>
                                    </p:set>
                                    <p:animEffect transition="in" filter="blinds(horizontal)">
                                      <p:cBhvr>
                                        <p:cTn id="27" dur="500"/>
                                        <p:tgtEl>
                                          <p:spTgt spid="77107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71075">
                                            <p:txEl>
                                              <p:pRg st="4" end="4"/>
                                            </p:txEl>
                                          </p:spTgt>
                                        </p:tgtEl>
                                        <p:attrNameLst>
                                          <p:attrName>style.visibility</p:attrName>
                                        </p:attrNameLst>
                                      </p:cBhvr>
                                      <p:to>
                                        <p:strVal val="visible"/>
                                      </p:to>
                                    </p:set>
                                    <p:animEffect transition="in" filter="blinds(horizontal)">
                                      <p:cBhvr>
                                        <p:cTn id="32" dur="500"/>
                                        <p:tgtEl>
                                          <p:spTgt spid="77107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71075">
                                            <p:txEl>
                                              <p:pRg st="5" end="5"/>
                                            </p:txEl>
                                          </p:spTgt>
                                        </p:tgtEl>
                                        <p:attrNameLst>
                                          <p:attrName>style.visibility</p:attrName>
                                        </p:attrNameLst>
                                      </p:cBhvr>
                                      <p:to>
                                        <p:strVal val="visible"/>
                                      </p:to>
                                    </p:set>
                                    <p:animEffect transition="in" filter="blinds(horizontal)">
                                      <p:cBhvr>
                                        <p:cTn id="37" dur="500"/>
                                        <p:tgtEl>
                                          <p:spTgt spid="77107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71077"/>
                                        </p:tgtEl>
                                        <p:attrNameLst>
                                          <p:attrName>style.visibility</p:attrName>
                                        </p:attrNameLst>
                                      </p:cBhvr>
                                      <p:to>
                                        <p:strVal val="visible"/>
                                      </p:to>
                                    </p:set>
                                    <p:animEffect transition="in" filter="blinds(horizontal)">
                                      <p:cBhvr>
                                        <p:cTn id="42" dur="500"/>
                                        <p:tgtEl>
                                          <p:spTgt spid="77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7" grpId="0"/>
      <p:bldP spid="77107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2">
            <a:extLst>
              <a:ext uri="{FF2B5EF4-FFF2-40B4-BE49-F238E27FC236}">
                <a16:creationId xmlns:a16="http://schemas.microsoft.com/office/drawing/2014/main" id="{35D3FAB7-CE02-492D-8D2F-CF6474C186B1}"/>
              </a:ext>
            </a:extLst>
          </p:cNvPr>
          <p:cNvSpPr>
            <a:spLocks noGrp="1" noChangeArrowheads="1"/>
          </p:cNvSpPr>
          <p:nvPr>
            <p:ph type="title"/>
          </p:nvPr>
        </p:nvSpPr>
        <p:spPr>
          <a:xfrm>
            <a:off x="457200" y="142875"/>
            <a:ext cx="8229600" cy="561975"/>
          </a:xfrm>
        </p:spPr>
        <p:txBody>
          <a:bodyPr/>
          <a:lstStyle/>
          <a:p>
            <a:r>
              <a:rPr lang="en-US" altLang="zh-CN" sz="3200"/>
              <a:t>IA-32</a:t>
            </a:r>
            <a:r>
              <a:rPr lang="zh-CN" altLang="en-US" sz="3200"/>
              <a:t>的标志寄存器</a:t>
            </a:r>
          </a:p>
        </p:txBody>
      </p:sp>
      <p:sp>
        <p:nvSpPr>
          <p:cNvPr id="805891" name="Rectangle 3">
            <a:extLst>
              <a:ext uri="{FF2B5EF4-FFF2-40B4-BE49-F238E27FC236}">
                <a16:creationId xmlns:a16="http://schemas.microsoft.com/office/drawing/2014/main" id="{579BCDE2-6AF6-4E95-8BA3-A7E1879508A9}"/>
              </a:ext>
            </a:extLst>
          </p:cNvPr>
          <p:cNvSpPr>
            <a:spLocks noGrp="1" noChangeArrowheads="1"/>
          </p:cNvSpPr>
          <p:nvPr>
            <p:ph type="body" idx="1"/>
          </p:nvPr>
        </p:nvSpPr>
        <p:spPr>
          <a:xfrm>
            <a:off x="161925" y="2520950"/>
            <a:ext cx="8686800" cy="4329113"/>
          </a:xfrm>
        </p:spPr>
        <p:txBody>
          <a:bodyPr/>
          <a:lstStyle/>
          <a:p>
            <a:pPr>
              <a:lnSpc>
                <a:spcPct val="105000"/>
              </a:lnSpc>
              <a:spcBef>
                <a:spcPct val="40000"/>
              </a:spcBef>
            </a:pPr>
            <a:r>
              <a:rPr lang="en-US" altLang="zh-CN" sz="2200">
                <a:latin typeface="微软雅黑" panose="020B0503020204020204" pitchFamily="34" charset="-122"/>
                <a:ea typeface="微软雅黑" panose="020B0503020204020204" pitchFamily="34" charset="-122"/>
              </a:rPr>
              <a:t>6</a:t>
            </a:r>
            <a:r>
              <a:rPr lang="zh-CN" altLang="en-US" sz="2200">
                <a:latin typeface="微软雅黑" panose="020B0503020204020204" pitchFamily="34" charset="-122"/>
                <a:ea typeface="微软雅黑" panose="020B0503020204020204" pitchFamily="34" charset="-122"/>
              </a:rPr>
              <a:t>个条件标志</a:t>
            </a:r>
          </a:p>
          <a:p>
            <a:pPr lvl="1">
              <a:lnSpc>
                <a:spcPct val="105000"/>
              </a:lnSpc>
              <a:spcBef>
                <a:spcPct val="40000"/>
              </a:spcBef>
            </a:pPr>
            <a:r>
              <a:rPr lang="en-US" altLang="zh-CN">
                <a:solidFill>
                  <a:srgbClr val="FF3300"/>
                </a:solidFill>
                <a:latin typeface="微软雅黑" panose="020B0503020204020204" pitchFamily="34" charset="-122"/>
                <a:ea typeface="微软雅黑" panose="020B0503020204020204" pitchFamily="34" charset="-122"/>
              </a:rPr>
              <a:t>OF</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SF</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ZF</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CF</a:t>
            </a:r>
            <a:r>
              <a:rPr lang="zh-CN" altLang="en-US">
                <a:latin typeface="微软雅黑" panose="020B0503020204020204" pitchFamily="34" charset="-122"/>
                <a:ea typeface="微软雅黑" panose="020B0503020204020204" pitchFamily="34" charset="-122"/>
              </a:rPr>
              <a:t>各是什么标志（条件码）？</a:t>
            </a:r>
          </a:p>
          <a:p>
            <a:pPr lvl="1">
              <a:lnSpc>
                <a:spcPct val="105000"/>
              </a:lnSpc>
              <a:spcBef>
                <a:spcPct val="40000"/>
              </a:spcBef>
            </a:pPr>
            <a:r>
              <a:rPr lang="en-US" altLang="zh-CN">
                <a:latin typeface="微软雅黑" panose="020B0503020204020204" pitchFamily="34" charset="-122"/>
                <a:ea typeface="微软雅黑" panose="020B0503020204020204" pitchFamily="34" charset="-122"/>
              </a:rPr>
              <a:t>AF</a:t>
            </a:r>
            <a:r>
              <a:rPr lang="zh-CN" altLang="en-US">
                <a:latin typeface="微软雅黑" panose="020B0503020204020204" pitchFamily="34" charset="-122"/>
                <a:ea typeface="微软雅黑" panose="020B0503020204020204" pitchFamily="34" charset="-122"/>
              </a:rPr>
              <a:t>：辅助进位标志（</a:t>
            </a:r>
            <a:r>
              <a:rPr lang="en-US" altLang="zh-CN">
                <a:latin typeface="微软雅黑" panose="020B0503020204020204" pitchFamily="34" charset="-122"/>
                <a:ea typeface="微软雅黑" panose="020B0503020204020204" pitchFamily="34" charset="-122"/>
              </a:rPr>
              <a:t>BCD</a:t>
            </a:r>
            <a:r>
              <a:rPr lang="zh-CN" altLang="en-US">
                <a:latin typeface="微软雅黑" panose="020B0503020204020204" pitchFamily="34" charset="-122"/>
                <a:ea typeface="微软雅黑" panose="020B0503020204020204" pitchFamily="34" charset="-122"/>
              </a:rPr>
              <a:t>码运算时才有意义）</a:t>
            </a:r>
          </a:p>
          <a:p>
            <a:pPr lvl="1">
              <a:lnSpc>
                <a:spcPct val="105000"/>
              </a:lnSpc>
              <a:spcBef>
                <a:spcPct val="40000"/>
              </a:spcBef>
            </a:pPr>
            <a:r>
              <a:rPr lang="en-US" altLang="zh-CN">
                <a:latin typeface="微软雅黑" panose="020B0503020204020204" pitchFamily="34" charset="-122"/>
                <a:ea typeface="微软雅黑" panose="020B0503020204020204" pitchFamily="34" charset="-122"/>
              </a:rPr>
              <a:t>PF</a:t>
            </a:r>
            <a:r>
              <a:rPr lang="zh-CN" altLang="en-US">
                <a:latin typeface="微软雅黑" panose="020B0503020204020204" pitchFamily="34" charset="-122"/>
                <a:ea typeface="微软雅黑" panose="020B0503020204020204" pitchFamily="34" charset="-122"/>
              </a:rPr>
              <a:t>：奇偶标志</a:t>
            </a:r>
            <a:endParaRPr lang="en-US" altLang="zh-CN">
              <a:latin typeface="微软雅黑" panose="020B0503020204020204" pitchFamily="34" charset="-122"/>
              <a:ea typeface="微软雅黑" panose="020B0503020204020204" pitchFamily="34" charset="-122"/>
            </a:endParaRPr>
          </a:p>
          <a:p>
            <a:pPr>
              <a:lnSpc>
                <a:spcPct val="105000"/>
              </a:lnSpc>
              <a:spcBef>
                <a:spcPct val="40000"/>
              </a:spcBef>
            </a:pPr>
            <a:r>
              <a:rPr lang="en-US" altLang="zh-CN" sz="2200">
                <a:latin typeface="微软雅黑" panose="020B0503020204020204" pitchFamily="34" charset="-122"/>
                <a:ea typeface="微软雅黑" panose="020B0503020204020204" pitchFamily="34" charset="-122"/>
              </a:rPr>
              <a:t>3</a:t>
            </a:r>
            <a:r>
              <a:rPr lang="zh-CN" altLang="en-US" sz="2200">
                <a:latin typeface="微软雅黑" panose="020B0503020204020204" pitchFamily="34" charset="-122"/>
                <a:ea typeface="微软雅黑" panose="020B0503020204020204" pitchFamily="34" charset="-122"/>
              </a:rPr>
              <a:t>个控制标志</a:t>
            </a:r>
          </a:p>
          <a:p>
            <a:pPr lvl="1">
              <a:lnSpc>
                <a:spcPct val="105000"/>
              </a:lnSpc>
              <a:spcBef>
                <a:spcPct val="40000"/>
              </a:spcBef>
            </a:pPr>
            <a:r>
              <a:rPr lang="en-US" altLang="zh-CN">
                <a:latin typeface="微软雅黑" panose="020B0503020204020204" pitchFamily="34" charset="-122"/>
                <a:ea typeface="微软雅黑" panose="020B0503020204020204" pitchFamily="34" charset="-122"/>
              </a:rPr>
              <a:t>DF</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Direction Flag</a:t>
            </a:r>
            <a:r>
              <a:rPr lang="zh-CN" altLang="en-US">
                <a:latin typeface="微软雅黑" panose="020B0503020204020204" pitchFamily="34" charset="-122"/>
                <a:ea typeface="微软雅黑" panose="020B0503020204020204" pitchFamily="34" charset="-122"/>
              </a:rPr>
              <a:t>）：方向标志（自动变址方向是增还是减）</a:t>
            </a:r>
          </a:p>
          <a:p>
            <a:pPr lvl="1">
              <a:lnSpc>
                <a:spcPct val="105000"/>
              </a:lnSpc>
              <a:spcBef>
                <a:spcPct val="40000"/>
              </a:spcBef>
            </a:pPr>
            <a:r>
              <a:rPr lang="en-US" altLang="zh-CN">
                <a:solidFill>
                  <a:srgbClr val="FF0000"/>
                </a:solidFill>
                <a:latin typeface="微软雅黑" panose="020B0503020204020204" pitchFamily="34" charset="-122"/>
                <a:ea typeface="微软雅黑" panose="020B0503020204020204" pitchFamily="34" charset="-122"/>
              </a:rPr>
              <a:t>IF</a:t>
            </a:r>
            <a:r>
              <a:rPr lang="zh-CN" altLang="en-US">
                <a:solidFill>
                  <a:srgbClr val="FF0000"/>
                </a:solidFill>
                <a:latin typeface="微软雅黑" panose="020B0503020204020204" pitchFamily="34" charset="-122"/>
                <a:ea typeface="微软雅黑" panose="020B0503020204020204" pitchFamily="34" charset="-122"/>
              </a:rPr>
              <a:t>（</a:t>
            </a:r>
            <a:r>
              <a:rPr lang="en-US" altLang="zh-CN">
                <a:solidFill>
                  <a:srgbClr val="FF0000"/>
                </a:solidFill>
                <a:latin typeface="微软雅黑" panose="020B0503020204020204" pitchFamily="34" charset="-122"/>
                <a:ea typeface="微软雅黑" panose="020B0503020204020204" pitchFamily="34" charset="-122"/>
              </a:rPr>
              <a:t>Interrupt Flag</a:t>
            </a:r>
            <a:r>
              <a:rPr lang="zh-CN" altLang="en-US">
                <a:solidFill>
                  <a:srgbClr val="FF0000"/>
                </a:solidFill>
                <a:latin typeface="微软雅黑" panose="020B0503020204020204" pitchFamily="34" charset="-122"/>
                <a:ea typeface="微软雅黑" panose="020B0503020204020204" pitchFamily="34" charset="-122"/>
              </a:rPr>
              <a:t>）：中断允许标志 （仅对外部可屏蔽中断有用）</a:t>
            </a:r>
          </a:p>
          <a:p>
            <a:pPr lvl="1">
              <a:lnSpc>
                <a:spcPct val="105000"/>
              </a:lnSpc>
              <a:spcBef>
                <a:spcPct val="40000"/>
              </a:spcBef>
            </a:pPr>
            <a:r>
              <a:rPr lang="en-US" altLang="zh-CN">
                <a:solidFill>
                  <a:srgbClr val="FF0000"/>
                </a:solidFill>
                <a:latin typeface="微软雅黑" panose="020B0503020204020204" pitchFamily="34" charset="-122"/>
                <a:ea typeface="微软雅黑" panose="020B0503020204020204" pitchFamily="34" charset="-122"/>
              </a:rPr>
              <a:t>TF</a:t>
            </a:r>
            <a:r>
              <a:rPr lang="zh-CN" altLang="en-US">
                <a:solidFill>
                  <a:srgbClr val="FF0000"/>
                </a:solidFill>
                <a:latin typeface="微软雅黑" panose="020B0503020204020204" pitchFamily="34" charset="-122"/>
                <a:ea typeface="微软雅黑" panose="020B0503020204020204" pitchFamily="34" charset="-122"/>
              </a:rPr>
              <a:t>（</a:t>
            </a:r>
            <a:r>
              <a:rPr lang="en-US" altLang="zh-CN">
                <a:solidFill>
                  <a:srgbClr val="FF0000"/>
                </a:solidFill>
                <a:latin typeface="微软雅黑" panose="020B0503020204020204" pitchFamily="34" charset="-122"/>
                <a:ea typeface="微软雅黑" panose="020B0503020204020204" pitchFamily="34" charset="-122"/>
              </a:rPr>
              <a:t>Trap Flag</a:t>
            </a:r>
            <a:r>
              <a:rPr lang="zh-CN" altLang="en-US">
                <a:solidFill>
                  <a:srgbClr val="FF0000"/>
                </a:solidFill>
                <a:latin typeface="微软雅黑" panose="020B0503020204020204" pitchFamily="34" charset="-122"/>
                <a:ea typeface="微软雅黑" panose="020B0503020204020204" pitchFamily="34" charset="-122"/>
              </a:rPr>
              <a:t>）：陷阱标志（是否是单步跟踪状态）</a:t>
            </a:r>
          </a:p>
          <a:p>
            <a:pPr>
              <a:lnSpc>
                <a:spcPct val="105000"/>
              </a:lnSpc>
              <a:spcBef>
                <a:spcPct val="40000"/>
              </a:spcBef>
            </a:pPr>
            <a:r>
              <a:rPr lang="en-US" altLang="zh-CN">
                <a:latin typeface="微软雅黑" panose="020B0503020204020204" pitchFamily="34" charset="-122"/>
                <a:ea typeface="微软雅黑" panose="020B0503020204020204" pitchFamily="34" charset="-122"/>
              </a:rPr>
              <a:t>……</a:t>
            </a:r>
          </a:p>
        </p:txBody>
      </p:sp>
      <p:pic>
        <p:nvPicPr>
          <p:cNvPr id="805892" name="Picture 4">
            <a:extLst>
              <a:ext uri="{FF2B5EF4-FFF2-40B4-BE49-F238E27FC236}">
                <a16:creationId xmlns:a16="http://schemas.microsoft.com/office/drawing/2014/main" id="{5B8E40F7-1672-45F6-B58D-102376AEA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3600"/>
            <a:ext cx="9144000" cy="1349375"/>
          </a:xfrm>
          <a:prstGeom prst="rect">
            <a:avLst/>
          </a:prstGeom>
          <a:noFill/>
          <a:extLst>
            <a:ext uri="{909E8E84-426E-40DD-AFC4-6F175D3DCCD1}">
              <a14:hiddenFill xmlns:a14="http://schemas.microsoft.com/office/drawing/2010/main">
                <a:solidFill>
                  <a:srgbClr val="FFFFFF"/>
                </a:solidFill>
              </a14:hiddenFill>
            </a:ext>
          </a:extLst>
        </p:spPr>
      </p:pic>
      <p:grpSp>
        <p:nvGrpSpPr>
          <p:cNvPr id="805893" name="Group 5">
            <a:extLst>
              <a:ext uri="{FF2B5EF4-FFF2-40B4-BE49-F238E27FC236}">
                <a16:creationId xmlns:a16="http://schemas.microsoft.com/office/drawing/2014/main" id="{91DB1C1D-D39F-4D5B-A541-142C66358A6D}"/>
              </a:ext>
            </a:extLst>
          </p:cNvPr>
          <p:cNvGrpSpPr>
            <a:grpSpLocks/>
          </p:cNvGrpSpPr>
          <p:nvPr/>
        </p:nvGrpSpPr>
        <p:grpSpPr bwMode="auto">
          <a:xfrm>
            <a:off x="5400675" y="2168525"/>
            <a:ext cx="3671888" cy="274638"/>
            <a:chOff x="3419" y="1363"/>
            <a:chExt cx="2313" cy="173"/>
          </a:xfrm>
        </p:grpSpPr>
        <p:sp>
          <p:nvSpPr>
            <p:cNvPr id="805894" name="Line 6">
              <a:extLst>
                <a:ext uri="{FF2B5EF4-FFF2-40B4-BE49-F238E27FC236}">
                  <a16:creationId xmlns:a16="http://schemas.microsoft.com/office/drawing/2014/main" id="{826E11D9-A17A-490C-8577-735D669F0CD8}"/>
                </a:ext>
              </a:extLst>
            </p:cNvPr>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5895" name="Text Box 7">
              <a:extLst>
                <a:ext uri="{FF2B5EF4-FFF2-40B4-BE49-F238E27FC236}">
                  <a16:creationId xmlns:a16="http://schemas.microsoft.com/office/drawing/2014/main" id="{E750D0C7-EE5D-4EF5-A40A-5364699930AE}"/>
                </a:ext>
              </a:extLst>
            </p:cNvPr>
            <p:cNvSpPr txBox="1">
              <a:spLocks noChangeArrowheads="1"/>
            </p:cNvSpPr>
            <p:nvPr/>
          </p:nvSpPr>
          <p:spPr bwMode="auto">
            <a:xfrm>
              <a:off x="4496" y="1363"/>
              <a:ext cx="341" cy="1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8086</a:t>
              </a:r>
            </a:p>
          </p:txBody>
        </p:sp>
      </p:grpSp>
      <p:grpSp>
        <p:nvGrpSpPr>
          <p:cNvPr id="805896" name="Group 8">
            <a:extLst>
              <a:ext uri="{FF2B5EF4-FFF2-40B4-BE49-F238E27FC236}">
                <a16:creationId xmlns:a16="http://schemas.microsoft.com/office/drawing/2014/main" id="{9B11F451-2893-4E70-AC31-1C9EF53E73BF}"/>
              </a:ext>
            </a:extLst>
          </p:cNvPr>
          <p:cNvGrpSpPr>
            <a:grpSpLocks/>
          </p:cNvGrpSpPr>
          <p:nvPr/>
        </p:nvGrpSpPr>
        <p:grpSpPr bwMode="auto">
          <a:xfrm>
            <a:off x="1665288" y="2349500"/>
            <a:ext cx="7407275" cy="274638"/>
            <a:chOff x="3419" y="1363"/>
            <a:chExt cx="2313" cy="211"/>
          </a:xfrm>
        </p:grpSpPr>
        <p:sp>
          <p:nvSpPr>
            <p:cNvPr id="805897" name="Line 9">
              <a:extLst>
                <a:ext uri="{FF2B5EF4-FFF2-40B4-BE49-F238E27FC236}">
                  <a16:creationId xmlns:a16="http://schemas.microsoft.com/office/drawing/2014/main" id="{4FD3E731-128F-4ACD-9382-F108BC24DC49}"/>
                </a:ext>
              </a:extLst>
            </p:cNvPr>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5898" name="Text Box 10">
              <a:extLst>
                <a:ext uri="{FF2B5EF4-FFF2-40B4-BE49-F238E27FC236}">
                  <a16:creationId xmlns:a16="http://schemas.microsoft.com/office/drawing/2014/main" id="{1A8EEB5F-0D3D-4FC8-9B3F-FA79BC9A1A53}"/>
                </a:ext>
              </a:extLst>
            </p:cNvPr>
            <p:cNvSpPr txBox="1">
              <a:spLocks noChangeArrowheads="1"/>
            </p:cNvSpPr>
            <p:nvPr/>
          </p:nvSpPr>
          <p:spPr bwMode="auto">
            <a:xfrm>
              <a:off x="4496" y="1363"/>
              <a:ext cx="341" cy="21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80286/386</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a:extLst>
              <a:ext uri="{FF2B5EF4-FFF2-40B4-BE49-F238E27FC236}">
                <a16:creationId xmlns:a16="http://schemas.microsoft.com/office/drawing/2014/main" id="{EBD4924A-C065-44C8-B6AC-B9BAFE21DB59}"/>
              </a:ext>
            </a:extLst>
          </p:cNvPr>
          <p:cNvSpPr>
            <a:spLocks noGrp="1" noChangeArrowheads="1"/>
          </p:cNvSpPr>
          <p:nvPr>
            <p:ph type="title"/>
          </p:nvPr>
        </p:nvSpPr>
        <p:spPr/>
        <p:txBody>
          <a:bodyPr/>
          <a:lstStyle/>
          <a:p>
            <a:r>
              <a:rPr lang="zh-CN" altLang="en-US"/>
              <a:t>终止（</a:t>
            </a:r>
            <a:r>
              <a:rPr lang="en-US" altLang="zh-CN"/>
              <a:t>Abort</a:t>
            </a:r>
            <a:r>
              <a:rPr lang="zh-CN" altLang="en-US"/>
              <a:t>）异常</a:t>
            </a:r>
          </a:p>
        </p:txBody>
      </p:sp>
      <p:sp>
        <p:nvSpPr>
          <p:cNvPr id="772099" name="Rectangle 3">
            <a:extLst>
              <a:ext uri="{FF2B5EF4-FFF2-40B4-BE49-F238E27FC236}">
                <a16:creationId xmlns:a16="http://schemas.microsoft.com/office/drawing/2014/main" id="{4B63A0C2-19A9-4D43-96E3-F92A0D8D0A49}"/>
              </a:ext>
            </a:extLst>
          </p:cNvPr>
          <p:cNvSpPr>
            <a:spLocks noGrp="1" noChangeArrowheads="1"/>
          </p:cNvSpPr>
          <p:nvPr>
            <p:ph type="body" idx="1"/>
          </p:nvPr>
        </p:nvSpPr>
        <p:spPr>
          <a:xfrm>
            <a:off x="468313" y="836613"/>
            <a:ext cx="8229600" cy="2243137"/>
          </a:xfrm>
        </p:spPr>
        <p:txBody>
          <a:bodyPr/>
          <a:lstStyle/>
          <a:p>
            <a:r>
              <a:rPr lang="zh-CN" altLang="en-US" sz="2200">
                <a:latin typeface="微软雅黑" panose="020B0503020204020204" pitchFamily="34" charset="-122"/>
                <a:ea typeface="微软雅黑" panose="020B0503020204020204" pitchFamily="34" charset="-122"/>
              </a:rPr>
              <a:t>如果在执行指令过程中发生了严重错误，例如，控制器出现问题，访问</a:t>
            </a:r>
            <a:r>
              <a:rPr lang="en-US" altLang="zh-CN" sz="2200">
                <a:latin typeface="微软雅黑" panose="020B0503020204020204" pitchFamily="34" charset="-122"/>
                <a:ea typeface="微软雅黑" panose="020B0503020204020204" pitchFamily="34" charset="-122"/>
              </a:rPr>
              <a:t>DRAM</a:t>
            </a:r>
            <a:r>
              <a:rPr lang="zh-CN" altLang="en-US" sz="2200">
                <a:latin typeface="微软雅黑" panose="020B0503020204020204" pitchFamily="34" charset="-122"/>
                <a:ea typeface="微软雅黑" panose="020B0503020204020204" pitchFamily="34" charset="-122"/>
              </a:rPr>
              <a:t>或</a:t>
            </a:r>
            <a:r>
              <a:rPr lang="en-US" altLang="zh-CN" sz="2200">
                <a:latin typeface="微软雅黑" panose="020B0503020204020204" pitchFamily="34" charset="-122"/>
                <a:ea typeface="微软雅黑" panose="020B0503020204020204" pitchFamily="34" charset="-122"/>
              </a:rPr>
              <a:t>SRAM</a:t>
            </a:r>
            <a:r>
              <a:rPr lang="zh-CN" altLang="en-US" sz="2200">
                <a:latin typeface="微软雅黑" panose="020B0503020204020204" pitchFamily="34" charset="-122"/>
                <a:ea typeface="微软雅黑" panose="020B0503020204020204" pitchFamily="34" charset="-122"/>
              </a:rPr>
              <a:t>时发生校验错等，则程序将无法继续执行，只好终止发生问题的进程，在有些严重的情况下，甚至要重启系统。</a:t>
            </a:r>
          </a:p>
          <a:p>
            <a:r>
              <a:rPr lang="zh-CN" altLang="en-US" sz="2200">
                <a:latin typeface="微软雅黑" panose="020B0503020204020204" pitchFamily="34" charset="-122"/>
                <a:ea typeface="微软雅黑" panose="020B0503020204020204" pitchFamily="34" charset="-122"/>
              </a:rPr>
              <a:t>这种异常是随机发生的，无法确定发生异常的是哪条指令。 </a:t>
            </a:r>
          </a:p>
        </p:txBody>
      </p:sp>
      <p:grpSp>
        <p:nvGrpSpPr>
          <p:cNvPr id="772103" name="Group 7">
            <a:extLst>
              <a:ext uri="{FF2B5EF4-FFF2-40B4-BE49-F238E27FC236}">
                <a16:creationId xmlns:a16="http://schemas.microsoft.com/office/drawing/2014/main" id="{CE384999-6CEB-4CE2-97FD-E9EDE334B1DC}"/>
              </a:ext>
            </a:extLst>
          </p:cNvPr>
          <p:cNvGrpSpPr>
            <a:grpSpLocks/>
          </p:cNvGrpSpPr>
          <p:nvPr/>
        </p:nvGrpSpPr>
        <p:grpSpPr bwMode="auto">
          <a:xfrm>
            <a:off x="447675" y="3255963"/>
            <a:ext cx="7754938" cy="2854325"/>
            <a:chOff x="282" y="2051"/>
            <a:chExt cx="4885" cy="1798"/>
          </a:xfrm>
        </p:grpSpPr>
        <p:pic>
          <p:nvPicPr>
            <p:cNvPr id="772100" name="Picture 4">
              <a:extLst>
                <a:ext uri="{FF2B5EF4-FFF2-40B4-BE49-F238E27FC236}">
                  <a16:creationId xmlns:a16="http://schemas.microsoft.com/office/drawing/2014/main" id="{BF9D7116-AD37-464E-BACC-7F28FACC8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 y="2051"/>
              <a:ext cx="4885" cy="1798"/>
            </a:xfrm>
            <a:prstGeom prst="rect">
              <a:avLst/>
            </a:prstGeom>
            <a:noFill/>
            <a:extLst>
              <a:ext uri="{909E8E84-426E-40DD-AFC4-6F175D3DCCD1}">
                <a14:hiddenFill xmlns:a14="http://schemas.microsoft.com/office/drawing/2010/main">
                  <a:solidFill>
                    <a:srgbClr val="FFFFFF"/>
                  </a:solidFill>
                </a14:hiddenFill>
              </a:ext>
            </a:extLst>
          </p:spPr>
        </p:pic>
        <p:sp>
          <p:nvSpPr>
            <p:cNvPr id="772101" name="Line 5">
              <a:extLst>
                <a:ext uri="{FF2B5EF4-FFF2-40B4-BE49-F238E27FC236}">
                  <a16:creationId xmlns:a16="http://schemas.microsoft.com/office/drawing/2014/main" id="{C23FFECD-B98D-4D6B-BEA8-3700E051CA46}"/>
                </a:ext>
              </a:extLst>
            </p:cNvPr>
            <p:cNvSpPr>
              <a:spLocks noChangeShapeType="1"/>
            </p:cNvSpPr>
            <p:nvPr/>
          </p:nvSpPr>
          <p:spPr bwMode="auto">
            <a:xfrm>
              <a:off x="3977" y="3108"/>
              <a:ext cx="68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2102" name="Line 6">
              <a:extLst>
                <a:ext uri="{FF2B5EF4-FFF2-40B4-BE49-F238E27FC236}">
                  <a16:creationId xmlns:a16="http://schemas.microsoft.com/office/drawing/2014/main" id="{1907499E-F4ED-49E7-9D0A-FBA1657989D8}"/>
                </a:ext>
              </a:extLst>
            </p:cNvPr>
            <p:cNvSpPr>
              <a:spLocks noChangeShapeType="1"/>
            </p:cNvSpPr>
            <p:nvPr/>
          </p:nvSpPr>
          <p:spPr bwMode="auto">
            <a:xfrm>
              <a:off x="2682" y="3340"/>
              <a:ext cx="686"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772104" name="Picture 8">
            <a:extLst>
              <a:ext uri="{FF2B5EF4-FFF2-40B4-BE49-F238E27FC236}">
                <a16:creationId xmlns:a16="http://schemas.microsoft.com/office/drawing/2014/main" id="{F3F863E1-4244-4F77-B752-A86A92B3A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9925" y="138113"/>
            <a:ext cx="5553075" cy="2524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2103"/>
                                        </p:tgtEl>
                                        <p:attrNameLst>
                                          <p:attrName>style.visibility</p:attrName>
                                        </p:attrNameLst>
                                      </p:cBhvr>
                                      <p:to>
                                        <p:strVal val="visible"/>
                                      </p:to>
                                    </p:set>
                                    <p:animEffect transition="in" filter="blinds(horizontal)">
                                      <p:cBhvr>
                                        <p:cTn id="7" dur="500"/>
                                        <p:tgtEl>
                                          <p:spTgt spid="772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a:extLst>
              <a:ext uri="{FF2B5EF4-FFF2-40B4-BE49-F238E27FC236}">
                <a16:creationId xmlns:a16="http://schemas.microsoft.com/office/drawing/2014/main" id="{D8C2F5C4-8E2B-4A7D-BC40-BCC01C524CB6}"/>
              </a:ext>
            </a:extLst>
          </p:cNvPr>
          <p:cNvSpPr>
            <a:spLocks noGrp="1" noChangeArrowheads="1"/>
          </p:cNvSpPr>
          <p:nvPr>
            <p:ph type="title"/>
          </p:nvPr>
        </p:nvSpPr>
        <p:spPr/>
        <p:txBody>
          <a:bodyPr/>
          <a:lstStyle/>
          <a:p>
            <a:r>
              <a:rPr lang="zh-CN" altLang="en-US"/>
              <a:t>中断的概念</a:t>
            </a:r>
          </a:p>
        </p:txBody>
      </p:sp>
      <p:sp>
        <p:nvSpPr>
          <p:cNvPr id="773123" name="Rectangle 3">
            <a:extLst>
              <a:ext uri="{FF2B5EF4-FFF2-40B4-BE49-F238E27FC236}">
                <a16:creationId xmlns:a16="http://schemas.microsoft.com/office/drawing/2014/main" id="{84652743-455E-46D1-ACB3-BDAF39A6CCA4}"/>
              </a:ext>
            </a:extLst>
          </p:cNvPr>
          <p:cNvSpPr>
            <a:spLocks noGrp="1" noChangeArrowheads="1"/>
          </p:cNvSpPr>
          <p:nvPr>
            <p:ph type="body" idx="1"/>
          </p:nvPr>
        </p:nvSpPr>
        <p:spPr>
          <a:xfrm>
            <a:off x="179388" y="779463"/>
            <a:ext cx="8678862" cy="3360737"/>
          </a:xfrm>
        </p:spPr>
        <p:txBody>
          <a:bodyPr/>
          <a:lstStyle/>
          <a:p>
            <a:r>
              <a:rPr lang="zh-CN" altLang="en-US" sz="1900">
                <a:latin typeface="微软雅黑" panose="020B0503020204020204" pitchFamily="34" charset="-122"/>
                <a:ea typeface="微软雅黑" panose="020B0503020204020204" pitchFamily="34" charset="-122"/>
              </a:rPr>
              <a:t>外设通过</a:t>
            </a:r>
            <a:r>
              <a:rPr lang="zh-CN" altLang="en-US" sz="1900">
                <a:solidFill>
                  <a:srgbClr val="FF0000"/>
                </a:solidFill>
                <a:latin typeface="微软雅黑" panose="020B0503020204020204" pitchFamily="34" charset="-122"/>
                <a:ea typeface="微软雅黑" panose="020B0503020204020204" pitchFamily="34" charset="-122"/>
              </a:rPr>
              <a:t>中断请求信号线</a:t>
            </a:r>
            <a:r>
              <a:rPr lang="zh-CN" altLang="en-US" sz="1900">
                <a:latin typeface="微软雅黑" panose="020B0503020204020204" pitchFamily="34" charset="-122"/>
                <a:ea typeface="微软雅黑" panose="020B0503020204020204" pitchFamily="34" charset="-122"/>
              </a:rPr>
              <a:t>向</a:t>
            </a:r>
            <a:r>
              <a:rPr lang="en-US" altLang="zh-CN" sz="1900">
                <a:latin typeface="微软雅黑" panose="020B0503020204020204" pitchFamily="34" charset="-122"/>
                <a:ea typeface="微软雅黑" panose="020B0503020204020204" pitchFamily="34" charset="-122"/>
              </a:rPr>
              <a:t>CPU</a:t>
            </a:r>
            <a:r>
              <a:rPr lang="zh-CN" altLang="en-US" sz="1900">
                <a:latin typeface="微软雅黑" panose="020B0503020204020204" pitchFamily="34" charset="-122"/>
                <a:ea typeface="微软雅黑" panose="020B0503020204020204" pitchFamily="34" charset="-122"/>
              </a:rPr>
              <a:t>提出“中断”请求，不由指令引起，故中断也称为</a:t>
            </a:r>
            <a:r>
              <a:rPr lang="zh-CN" altLang="en-US" sz="1900">
                <a:solidFill>
                  <a:srgbClr val="CC3300"/>
                </a:solidFill>
                <a:latin typeface="微软雅黑" panose="020B0503020204020204" pitchFamily="34" charset="-122"/>
                <a:ea typeface="微软雅黑" panose="020B0503020204020204" pitchFamily="34" charset="-122"/>
              </a:rPr>
              <a:t>异步异常</a:t>
            </a:r>
            <a:r>
              <a:rPr lang="zh-CN" altLang="en-US" sz="1900">
                <a:latin typeface="微软雅黑" panose="020B0503020204020204" pitchFamily="34" charset="-122"/>
                <a:ea typeface="微软雅黑" panose="020B0503020204020204" pitchFamily="34" charset="-122"/>
              </a:rPr>
              <a:t>。</a:t>
            </a:r>
          </a:p>
          <a:p>
            <a:r>
              <a:rPr lang="zh-CN" altLang="en-US" sz="1900">
                <a:latin typeface="微软雅黑" panose="020B0503020204020204" pitchFamily="34" charset="-122"/>
                <a:ea typeface="微软雅黑" panose="020B0503020204020204" pitchFamily="34" charset="-122"/>
              </a:rPr>
              <a:t>事件：</a:t>
            </a:r>
            <a:r>
              <a:rPr lang="en-US" altLang="zh-CN" sz="1900">
                <a:solidFill>
                  <a:srgbClr val="0066FF"/>
                </a:solidFill>
                <a:latin typeface="微软雅黑" panose="020B0503020204020204" pitchFamily="34" charset="-122"/>
                <a:ea typeface="微软雅黑" panose="020B0503020204020204" pitchFamily="34" charset="-122"/>
              </a:rPr>
              <a:t>Ctrl-C</a:t>
            </a:r>
            <a:r>
              <a:rPr lang="zh-CN" altLang="en-US" sz="1900">
                <a:latin typeface="微软雅黑" panose="020B0503020204020204" pitchFamily="34" charset="-122"/>
                <a:ea typeface="微软雅黑" panose="020B0503020204020204" pitchFamily="34" charset="-122"/>
              </a:rPr>
              <a:t>、</a:t>
            </a:r>
            <a:r>
              <a:rPr lang="en-US" altLang="zh-CN" sz="1900">
                <a:solidFill>
                  <a:srgbClr val="0066FF"/>
                </a:solidFill>
                <a:latin typeface="微软雅黑" panose="020B0503020204020204" pitchFamily="34" charset="-122"/>
                <a:ea typeface="微软雅黑" panose="020B0503020204020204" pitchFamily="34" charset="-122"/>
              </a:rPr>
              <a:t>DMA</a:t>
            </a:r>
            <a:r>
              <a:rPr lang="zh-CN" altLang="en-US" sz="1900">
                <a:solidFill>
                  <a:srgbClr val="0066FF"/>
                </a:solidFill>
                <a:latin typeface="微软雅黑" panose="020B0503020204020204" pitchFamily="34" charset="-122"/>
                <a:ea typeface="微软雅黑" panose="020B0503020204020204" pitchFamily="34" charset="-122"/>
              </a:rPr>
              <a:t>传送结束</a:t>
            </a:r>
            <a:r>
              <a:rPr lang="zh-CN" altLang="en-US" sz="1900">
                <a:latin typeface="微软雅黑" panose="020B0503020204020204" pitchFamily="34" charset="-122"/>
                <a:ea typeface="微软雅黑" panose="020B0503020204020204" pitchFamily="34" charset="-122"/>
              </a:rPr>
              <a:t>、</a:t>
            </a:r>
            <a:r>
              <a:rPr lang="zh-CN" altLang="en-US" sz="1900">
                <a:solidFill>
                  <a:srgbClr val="0066FF"/>
                </a:solidFill>
                <a:latin typeface="微软雅黑" panose="020B0503020204020204" pitchFamily="34" charset="-122"/>
                <a:ea typeface="微软雅黑" panose="020B0503020204020204" pitchFamily="34" charset="-122"/>
              </a:rPr>
              <a:t>网络数据到达</a:t>
            </a:r>
            <a:r>
              <a:rPr lang="zh-CN" altLang="en-US" sz="1900">
                <a:latin typeface="微软雅黑" panose="020B0503020204020204" pitchFamily="34" charset="-122"/>
                <a:ea typeface="微软雅黑" panose="020B0503020204020204" pitchFamily="34" charset="-122"/>
              </a:rPr>
              <a:t>、</a:t>
            </a:r>
            <a:r>
              <a:rPr lang="zh-CN" altLang="en-US" sz="1900">
                <a:solidFill>
                  <a:srgbClr val="0066FF"/>
                </a:solidFill>
                <a:latin typeface="微软雅黑" panose="020B0503020204020204" pitchFamily="34" charset="-122"/>
                <a:ea typeface="微软雅黑" panose="020B0503020204020204" pitchFamily="34" charset="-122"/>
              </a:rPr>
              <a:t>打印缺纸</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a:t>
            </a:r>
          </a:p>
          <a:p>
            <a:r>
              <a:rPr lang="zh-CN" altLang="en-US" sz="1900">
                <a:latin typeface="微软雅黑" panose="020B0503020204020204" pitchFamily="34" charset="-122"/>
                <a:ea typeface="微软雅黑" panose="020B0503020204020204" pitchFamily="34" charset="-122"/>
              </a:rPr>
              <a:t>每执行完一条指令，</a:t>
            </a:r>
            <a:r>
              <a:rPr lang="en-US" altLang="zh-CN" sz="1900">
                <a:latin typeface="微软雅黑" panose="020B0503020204020204" pitchFamily="34" charset="-122"/>
                <a:ea typeface="微软雅黑" panose="020B0503020204020204" pitchFamily="34" charset="-122"/>
              </a:rPr>
              <a:t>CPU</a:t>
            </a:r>
            <a:r>
              <a:rPr lang="zh-CN" altLang="en-US" sz="1900">
                <a:latin typeface="微软雅黑" panose="020B0503020204020204" pitchFamily="34" charset="-122"/>
                <a:ea typeface="微软雅黑" panose="020B0503020204020204" pitchFamily="34" charset="-122"/>
              </a:rPr>
              <a:t>就查看中断请求引脚，若</a:t>
            </a:r>
            <a:r>
              <a:rPr lang="zh-CN" altLang="en-US" sz="1900">
                <a:solidFill>
                  <a:srgbClr val="990000"/>
                </a:solidFill>
                <a:latin typeface="微软雅黑" panose="020B0503020204020204" pitchFamily="34" charset="-122"/>
                <a:ea typeface="微软雅黑" panose="020B0503020204020204" pitchFamily="34" charset="-122"/>
              </a:rPr>
              <a:t>引脚的信号有效</a:t>
            </a:r>
            <a:r>
              <a:rPr lang="zh-CN" altLang="en-US" sz="1900">
                <a:latin typeface="微软雅黑" panose="020B0503020204020204" pitchFamily="34" charset="-122"/>
                <a:ea typeface="微软雅黑" panose="020B0503020204020204" pitchFamily="34" charset="-122"/>
              </a:rPr>
              <a:t>，则进行</a:t>
            </a:r>
            <a:r>
              <a:rPr lang="zh-CN" altLang="en-US" sz="1900">
                <a:solidFill>
                  <a:srgbClr val="FF0000"/>
                </a:solidFill>
                <a:latin typeface="微软雅黑" panose="020B0503020204020204" pitchFamily="34" charset="-122"/>
                <a:ea typeface="微软雅黑" panose="020B0503020204020204" pitchFamily="34" charset="-122"/>
              </a:rPr>
              <a:t>中断响应</a:t>
            </a:r>
            <a:r>
              <a:rPr lang="zh-CN" altLang="en-US" sz="1900">
                <a:latin typeface="微软雅黑" panose="020B0503020204020204" pitchFamily="34" charset="-122"/>
                <a:ea typeface="微软雅黑" panose="020B0503020204020204" pitchFamily="34" charset="-122"/>
              </a:rPr>
              <a:t>：</a:t>
            </a:r>
            <a:r>
              <a:rPr lang="zh-CN" altLang="en-US" sz="1900">
                <a:solidFill>
                  <a:srgbClr val="009242"/>
                </a:solidFill>
                <a:latin typeface="微软雅黑" panose="020B0503020204020204" pitchFamily="34" charset="-122"/>
                <a:ea typeface="微软雅黑" panose="020B0503020204020204" pitchFamily="34" charset="-122"/>
              </a:rPr>
              <a:t>将当前</a:t>
            </a:r>
            <a:r>
              <a:rPr lang="en-US" altLang="zh-CN" sz="1900">
                <a:solidFill>
                  <a:srgbClr val="009242"/>
                </a:solidFill>
                <a:latin typeface="微软雅黑" panose="020B0503020204020204" pitchFamily="34" charset="-122"/>
                <a:ea typeface="微软雅黑" panose="020B0503020204020204" pitchFamily="34" charset="-122"/>
              </a:rPr>
              <a:t>PC</a:t>
            </a:r>
            <a:r>
              <a:rPr lang="zh-CN" altLang="en-US" sz="1900">
                <a:solidFill>
                  <a:srgbClr val="009242"/>
                </a:solidFill>
                <a:latin typeface="微软雅黑" panose="020B0503020204020204" pitchFamily="34" charset="-122"/>
                <a:ea typeface="微软雅黑" panose="020B0503020204020204" pitchFamily="34" charset="-122"/>
              </a:rPr>
              <a:t>（断点）和当前机器状态保存到栈中，并“关中断”，然后，从数据总线读取中断类型号，根据中断类型号跳转到对应的中断服务程序执行。</a:t>
            </a:r>
            <a:r>
              <a:rPr lang="zh-CN" altLang="en-US" sz="1900">
                <a:solidFill>
                  <a:srgbClr val="FF0000"/>
                </a:solidFill>
                <a:latin typeface="微软雅黑" panose="020B0503020204020204" pitchFamily="34" charset="-122"/>
                <a:ea typeface="微软雅黑" panose="020B0503020204020204" pitchFamily="34" charset="-122"/>
              </a:rPr>
              <a:t>中断检测及响应过程由硬件完成</a:t>
            </a:r>
            <a:r>
              <a:rPr lang="zh-CN" altLang="en-US" sz="1900">
                <a:latin typeface="微软雅黑" panose="020B0503020204020204" pitchFamily="34" charset="-122"/>
                <a:ea typeface="微软雅黑" panose="020B0503020204020204" pitchFamily="34" charset="-122"/>
              </a:rPr>
              <a:t>。</a:t>
            </a:r>
          </a:p>
          <a:p>
            <a:r>
              <a:rPr lang="zh-CN" altLang="en-US" sz="1900">
                <a:latin typeface="微软雅黑" panose="020B0503020204020204" pitchFamily="34" charset="-122"/>
                <a:ea typeface="微软雅黑" panose="020B0503020204020204" pitchFamily="34" charset="-122"/>
              </a:rPr>
              <a:t>中断服务程序执行具体的中断处理工作，中断处理完成后，再回到被打断程序的“断点”处继续执行。 </a:t>
            </a:r>
          </a:p>
        </p:txBody>
      </p:sp>
      <p:sp>
        <p:nvSpPr>
          <p:cNvPr id="773124" name="Rectangle 4">
            <a:extLst>
              <a:ext uri="{FF2B5EF4-FFF2-40B4-BE49-F238E27FC236}">
                <a16:creationId xmlns:a16="http://schemas.microsoft.com/office/drawing/2014/main" id="{E4A77BFF-3030-4AE5-B511-BD8B29AB5207}"/>
              </a:ext>
            </a:extLst>
          </p:cNvPr>
          <p:cNvSpPr>
            <a:spLocks noChangeArrowheads="1"/>
          </p:cNvSpPr>
          <p:nvPr/>
        </p:nvSpPr>
        <p:spPr bwMode="auto">
          <a:xfrm>
            <a:off x="7251700" y="4530725"/>
            <a:ext cx="16160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20000"/>
              </a:spcBef>
            </a:pPr>
            <a:r>
              <a:rPr lang="zh-CN" altLang="en-US" sz="2100" b="1">
                <a:solidFill>
                  <a:srgbClr val="008000"/>
                </a:solidFill>
                <a:latin typeface="微软雅黑" panose="020B0503020204020204" pitchFamily="34" charset="-122"/>
                <a:ea typeface="微软雅黑" panose="020B0503020204020204" pitchFamily="34" charset="-122"/>
              </a:rPr>
              <a:t>溢出、整除</a:t>
            </a:r>
            <a:r>
              <a:rPr lang="en-US" altLang="zh-CN" sz="2100" b="1">
                <a:solidFill>
                  <a:srgbClr val="008000"/>
                </a:solidFill>
                <a:latin typeface="微软雅黑" panose="020B0503020204020204" pitchFamily="34" charset="-122"/>
                <a:ea typeface="微软雅黑" panose="020B0503020204020204" pitchFamily="34" charset="-122"/>
              </a:rPr>
              <a:t>0</a:t>
            </a:r>
            <a:r>
              <a:rPr lang="zh-CN" altLang="en-US" sz="2100" b="1">
                <a:solidFill>
                  <a:srgbClr val="008000"/>
                </a:solidFill>
                <a:latin typeface="微软雅黑" panose="020B0503020204020204" pitchFamily="34" charset="-122"/>
                <a:ea typeface="微软雅黑" panose="020B0503020204020204" pitchFamily="34" charset="-122"/>
              </a:rPr>
              <a:t>、缺页等异常和外部中断都是由硬件检测并响应的！</a:t>
            </a:r>
          </a:p>
        </p:txBody>
      </p:sp>
      <p:grpSp>
        <p:nvGrpSpPr>
          <p:cNvPr id="773141" name="Group 21">
            <a:extLst>
              <a:ext uri="{FF2B5EF4-FFF2-40B4-BE49-F238E27FC236}">
                <a16:creationId xmlns:a16="http://schemas.microsoft.com/office/drawing/2014/main" id="{01396C9F-0A51-4D27-9D0B-6FB79774B927}"/>
              </a:ext>
            </a:extLst>
          </p:cNvPr>
          <p:cNvGrpSpPr>
            <a:grpSpLocks/>
          </p:cNvGrpSpPr>
          <p:nvPr/>
        </p:nvGrpSpPr>
        <p:grpSpPr bwMode="auto">
          <a:xfrm>
            <a:off x="93663" y="4243388"/>
            <a:ext cx="6894512" cy="2470150"/>
            <a:chOff x="59" y="2673"/>
            <a:chExt cx="4343" cy="1556"/>
          </a:xfrm>
        </p:grpSpPr>
        <p:sp>
          <p:nvSpPr>
            <p:cNvPr id="773126" name="AutoShape 6">
              <a:extLst>
                <a:ext uri="{FF2B5EF4-FFF2-40B4-BE49-F238E27FC236}">
                  <a16:creationId xmlns:a16="http://schemas.microsoft.com/office/drawing/2014/main" id="{50CE417E-43C4-4AA2-B0CD-D3746EF08135}"/>
                </a:ext>
              </a:extLst>
            </p:cNvPr>
            <p:cNvSpPr>
              <a:spLocks noChangeAspect="1" noChangeArrowheads="1"/>
            </p:cNvSpPr>
            <p:nvPr/>
          </p:nvSpPr>
          <p:spPr bwMode="auto">
            <a:xfrm>
              <a:off x="371" y="2673"/>
              <a:ext cx="3788" cy="1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0" name="Rectangle 4">
              <a:extLst>
                <a:ext uri="{FF2B5EF4-FFF2-40B4-BE49-F238E27FC236}">
                  <a16:creationId xmlns:a16="http://schemas.microsoft.com/office/drawing/2014/main" id="{5AF390C1-74BF-4585-B4C7-3C59F7CD57E5}"/>
                </a:ext>
              </a:extLst>
            </p:cNvPr>
            <p:cNvSpPr>
              <a:spLocks noChangeArrowheads="1"/>
            </p:cNvSpPr>
            <p:nvPr/>
          </p:nvSpPr>
          <p:spPr bwMode="auto">
            <a:xfrm>
              <a:off x="1379" y="2673"/>
              <a:ext cx="81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0" rIns="90479" bIns="0"/>
            <a:lstStyle/>
            <a:p>
              <a:pPr algn="just"/>
              <a:r>
                <a:rPr lang="zh-CN" altLang="en-US" sz="1900" b="1">
                  <a:solidFill>
                    <a:srgbClr val="CC3300"/>
                  </a:solidFill>
                  <a:latin typeface="微软雅黑" panose="020B0503020204020204" pitchFamily="34" charset="-122"/>
                  <a:ea typeface="微软雅黑" panose="020B0503020204020204" pitchFamily="34" charset="-122"/>
                </a:rPr>
                <a:t>用户进程</a:t>
              </a:r>
            </a:p>
          </p:txBody>
        </p:sp>
        <p:sp>
          <p:nvSpPr>
            <p:cNvPr id="21" name="Rectangle 5">
              <a:extLst>
                <a:ext uri="{FF2B5EF4-FFF2-40B4-BE49-F238E27FC236}">
                  <a16:creationId xmlns:a16="http://schemas.microsoft.com/office/drawing/2014/main" id="{D08F8278-A266-4E69-964A-E09DD8984199}"/>
                </a:ext>
              </a:extLst>
            </p:cNvPr>
            <p:cNvSpPr>
              <a:spLocks noChangeArrowheads="1"/>
            </p:cNvSpPr>
            <p:nvPr/>
          </p:nvSpPr>
          <p:spPr bwMode="auto">
            <a:xfrm>
              <a:off x="2764" y="2858"/>
              <a:ext cx="624"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lstStyle/>
            <a:p>
              <a:r>
                <a:rPr lang="zh-CN" altLang="en-US" sz="1900" b="1">
                  <a:solidFill>
                    <a:srgbClr val="CC3300"/>
                  </a:solidFill>
                  <a:latin typeface="微软雅黑" panose="020B0503020204020204" pitchFamily="34" charset="-122"/>
                  <a:ea typeface="微软雅黑" panose="020B0503020204020204" pitchFamily="34" charset="-122"/>
                </a:rPr>
                <a:t>中断服务程序</a:t>
              </a:r>
            </a:p>
          </p:txBody>
        </p:sp>
        <p:sp>
          <p:nvSpPr>
            <p:cNvPr id="23" name="Line 7">
              <a:extLst>
                <a:ext uri="{FF2B5EF4-FFF2-40B4-BE49-F238E27FC236}">
                  <a16:creationId xmlns:a16="http://schemas.microsoft.com/office/drawing/2014/main" id="{A8D0F030-6386-48B7-BB64-BE97DE3867E5}"/>
                </a:ext>
              </a:extLst>
            </p:cNvPr>
            <p:cNvSpPr>
              <a:spLocks noChangeShapeType="1"/>
            </p:cNvSpPr>
            <p:nvPr/>
          </p:nvSpPr>
          <p:spPr bwMode="auto">
            <a:xfrm>
              <a:off x="1580" y="3325"/>
              <a:ext cx="1488" cy="1"/>
            </a:xfrm>
            <a:prstGeom prst="line">
              <a:avLst/>
            </a:prstGeom>
            <a:noFill/>
            <a:ln w="3810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8">
              <a:extLst>
                <a:ext uri="{FF2B5EF4-FFF2-40B4-BE49-F238E27FC236}">
                  <a16:creationId xmlns:a16="http://schemas.microsoft.com/office/drawing/2014/main" id="{E32633A3-7875-4001-8F22-02149A3BF64A}"/>
                </a:ext>
              </a:extLst>
            </p:cNvPr>
            <p:cNvSpPr>
              <a:spLocks noChangeShapeType="1"/>
            </p:cNvSpPr>
            <p:nvPr/>
          </p:nvSpPr>
          <p:spPr bwMode="auto">
            <a:xfrm>
              <a:off x="3071" y="3332"/>
              <a:ext cx="0" cy="63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9">
              <a:extLst>
                <a:ext uri="{FF2B5EF4-FFF2-40B4-BE49-F238E27FC236}">
                  <a16:creationId xmlns:a16="http://schemas.microsoft.com/office/drawing/2014/main" id="{7D7E5196-3DF4-4129-9CB3-0C3A180A1238}"/>
                </a:ext>
              </a:extLst>
            </p:cNvPr>
            <p:cNvSpPr>
              <a:spLocks noChangeShapeType="1"/>
            </p:cNvSpPr>
            <p:nvPr/>
          </p:nvSpPr>
          <p:spPr bwMode="auto">
            <a:xfrm flipH="1" flipV="1">
              <a:off x="1574" y="3510"/>
              <a:ext cx="1501" cy="466"/>
            </a:xfrm>
            <a:prstGeom prst="line">
              <a:avLst/>
            </a:prstGeom>
            <a:noFill/>
            <a:ln w="3810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0">
              <a:extLst>
                <a:ext uri="{FF2B5EF4-FFF2-40B4-BE49-F238E27FC236}">
                  <a16:creationId xmlns:a16="http://schemas.microsoft.com/office/drawing/2014/main" id="{69284142-B70D-46EF-9A41-AA4DB5987110}"/>
                </a:ext>
              </a:extLst>
            </p:cNvPr>
            <p:cNvSpPr>
              <a:spLocks noChangeShapeType="1"/>
            </p:cNvSpPr>
            <p:nvPr/>
          </p:nvSpPr>
          <p:spPr bwMode="auto">
            <a:xfrm flipH="1">
              <a:off x="1563" y="3498"/>
              <a:ext cx="5" cy="529"/>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 name="Rectangle 11">
              <a:extLst>
                <a:ext uri="{FF2B5EF4-FFF2-40B4-BE49-F238E27FC236}">
                  <a16:creationId xmlns:a16="http://schemas.microsoft.com/office/drawing/2014/main" id="{E6E85741-A735-49B7-8057-9BBD7EDA7585}"/>
                </a:ext>
              </a:extLst>
            </p:cNvPr>
            <p:cNvSpPr>
              <a:spLocks noChangeArrowheads="1"/>
            </p:cNvSpPr>
            <p:nvPr/>
          </p:nvSpPr>
          <p:spPr bwMode="auto">
            <a:xfrm>
              <a:off x="1904" y="3071"/>
              <a:ext cx="72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p>
              <a:pPr algn="just"/>
              <a:r>
                <a:rPr lang="zh-CN" altLang="en-US" sz="1900" b="1">
                  <a:latin typeface="微软雅黑" panose="020B0503020204020204" pitchFamily="34" charset="-122"/>
                  <a:ea typeface="微软雅黑" panose="020B0503020204020204" pitchFamily="34" charset="-122"/>
                </a:rPr>
                <a:t>中断响应</a:t>
              </a:r>
            </a:p>
          </p:txBody>
        </p:sp>
        <p:sp>
          <p:nvSpPr>
            <p:cNvPr id="28" name="Rectangle 12">
              <a:extLst>
                <a:ext uri="{FF2B5EF4-FFF2-40B4-BE49-F238E27FC236}">
                  <a16:creationId xmlns:a16="http://schemas.microsoft.com/office/drawing/2014/main" id="{D1AEBEB2-CB08-44DA-B753-2A6AEB8A7B1E}"/>
                </a:ext>
              </a:extLst>
            </p:cNvPr>
            <p:cNvSpPr>
              <a:spLocks noChangeArrowheads="1"/>
            </p:cNvSpPr>
            <p:nvPr/>
          </p:nvSpPr>
          <p:spPr bwMode="auto">
            <a:xfrm>
              <a:off x="3111" y="3214"/>
              <a:ext cx="1291" cy="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p>
              <a:r>
                <a:rPr lang="zh-CN" altLang="en-US" sz="1900" b="1">
                  <a:solidFill>
                    <a:srgbClr val="0066FF"/>
                  </a:solidFill>
                  <a:latin typeface="微软雅黑" panose="020B0503020204020204" pitchFamily="34" charset="-122"/>
                  <a:ea typeface="微软雅黑" panose="020B0503020204020204" pitchFamily="34" charset="-122"/>
                </a:rPr>
                <a:t>进行中断处理，例如，键盘中断时，将键盘缓冲区的字符取到存储器中</a:t>
              </a:r>
            </a:p>
          </p:txBody>
        </p:sp>
        <p:sp>
          <p:nvSpPr>
            <p:cNvPr id="29" name="Rectangle 13">
              <a:extLst>
                <a:ext uri="{FF2B5EF4-FFF2-40B4-BE49-F238E27FC236}">
                  <a16:creationId xmlns:a16="http://schemas.microsoft.com/office/drawing/2014/main" id="{977505DD-D3ED-4879-B76D-15A35327812A}"/>
                </a:ext>
              </a:extLst>
            </p:cNvPr>
            <p:cNvSpPr>
              <a:spLocks noChangeArrowheads="1"/>
            </p:cNvSpPr>
            <p:nvPr/>
          </p:nvSpPr>
          <p:spPr bwMode="auto">
            <a:xfrm>
              <a:off x="1708" y="3787"/>
              <a:ext cx="762"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p>
              <a:pPr algn="just"/>
              <a:r>
                <a:rPr lang="zh-CN" altLang="en-US" sz="1900" b="1">
                  <a:latin typeface="微软雅黑" panose="020B0503020204020204" pitchFamily="34" charset="-122"/>
                  <a:ea typeface="微软雅黑" panose="020B0503020204020204" pitchFamily="34" charset="-122"/>
                </a:rPr>
                <a:t>返回下条指令执行</a:t>
              </a:r>
            </a:p>
          </p:txBody>
        </p:sp>
        <p:sp>
          <p:nvSpPr>
            <p:cNvPr id="30" name="Text Box 15">
              <a:extLst>
                <a:ext uri="{FF2B5EF4-FFF2-40B4-BE49-F238E27FC236}">
                  <a16:creationId xmlns:a16="http://schemas.microsoft.com/office/drawing/2014/main" id="{B7547E0F-87EC-4B4C-BBAC-863350B6977D}"/>
                </a:ext>
              </a:extLst>
            </p:cNvPr>
            <p:cNvSpPr txBox="1">
              <a:spLocks noChangeArrowheads="1"/>
            </p:cNvSpPr>
            <p:nvPr/>
          </p:nvSpPr>
          <p:spPr bwMode="auto">
            <a:xfrm>
              <a:off x="59" y="3193"/>
              <a:ext cx="1672"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p>
              <a:pPr algn="just"/>
              <a:r>
                <a:rPr lang="en-US" altLang="zh-CN" sz="1900" b="1">
                  <a:latin typeface="微软雅黑" panose="020B0503020204020204" pitchFamily="34" charset="-122"/>
                  <a:ea typeface="微软雅黑" panose="020B0503020204020204" pitchFamily="34" charset="-122"/>
                </a:rPr>
                <a:t>8048500:  pushl …</a:t>
              </a:r>
            </a:p>
            <a:p>
              <a:pPr algn="just"/>
              <a:r>
                <a:rPr lang="en-US" altLang="zh-CN" sz="1900" b="1">
                  <a:latin typeface="微软雅黑" panose="020B0503020204020204" pitchFamily="34" charset="-122"/>
                  <a:ea typeface="微软雅黑" panose="020B0503020204020204" pitchFamily="34" charset="-122"/>
                </a:rPr>
                <a:t>8048402:  movl …</a:t>
              </a:r>
            </a:p>
          </p:txBody>
        </p:sp>
        <p:sp>
          <p:nvSpPr>
            <p:cNvPr id="773137" name="Line 17">
              <a:extLst>
                <a:ext uri="{FF2B5EF4-FFF2-40B4-BE49-F238E27FC236}">
                  <a16:creationId xmlns:a16="http://schemas.microsoft.com/office/drawing/2014/main" id="{DB7DDAB4-5E1B-44C1-BD41-C801A417D3E0}"/>
                </a:ext>
              </a:extLst>
            </p:cNvPr>
            <p:cNvSpPr>
              <a:spLocks noChangeShapeType="1"/>
            </p:cNvSpPr>
            <p:nvPr/>
          </p:nvSpPr>
          <p:spPr bwMode="auto">
            <a:xfrm>
              <a:off x="1572" y="2912"/>
              <a:ext cx="1" cy="39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73138" name="Text Box 18">
            <a:extLst>
              <a:ext uri="{FF2B5EF4-FFF2-40B4-BE49-F238E27FC236}">
                <a16:creationId xmlns:a16="http://schemas.microsoft.com/office/drawing/2014/main" id="{9855A934-6A8F-4C82-8B6D-FDE8D119E741}"/>
              </a:ext>
            </a:extLst>
          </p:cNvPr>
          <p:cNvSpPr txBox="1">
            <a:spLocks noChangeArrowheads="1"/>
          </p:cNvSpPr>
          <p:nvPr/>
        </p:nvSpPr>
        <p:spPr bwMode="auto">
          <a:xfrm>
            <a:off x="204788" y="6110288"/>
            <a:ext cx="1900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anose="020B0503020204020204" pitchFamily="34" charset="-122"/>
              </a:rPr>
              <a:t>断点是什么？</a:t>
            </a:r>
          </a:p>
        </p:txBody>
      </p:sp>
      <p:sp>
        <p:nvSpPr>
          <p:cNvPr id="773139" name="Line 19">
            <a:extLst>
              <a:ext uri="{FF2B5EF4-FFF2-40B4-BE49-F238E27FC236}">
                <a16:creationId xmlns:a16="http://schemas.microsoft.com/office/drawing/2014/main" id="{E07325E6-B4B6-42A5-B1F2-2FD31C82195F}"/>
              </a:ext>
            </a:extLst>
          </p:cNvPr>
          <p:cNvSpPr>
            <a:spLocks noChangeShapeType="1"/>
          </p:cNvSpPr>
          <p:nvPr/>
        </p:nvSpPr>
        <p:spPr bwMode="auto">
          <a:xfrm flipV="1">
            <a:off x="625475" y="5630863"/>
            <a:ext cx="203200" cy="53657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73144" name="Group 24">
            <a:extLst>
              <a:ext uri="{FF2B5EF4-FFF2-40B4-BE49-F238E27FC236}">
                <a16:creationId xmlns:a16="http://schemas.microsoft.com/office/drawing/2014/main" id="{E9F598F9-6B12-4631-BB90-B5AB5A156EEC}"/>
              </a:ext>
            </a:extLst>
          </p:cNvPr>
          <p:cNvGrpSpPr>
            <a:grpSpLocks/>
          </p:cNvGrpSpPr>
          <p:nvPr/>
        </p:nvGrpSpPr>
        <p:grpSpPr bwMode="auto">
          <a:xfrm>
            <a:off x="3687763" y="2960688"/>
            <a:ext cx="4019550" cy="1958975"/>
            <a:chOff x="2323" y="1865"/>
            <a:chExt cx="2532" cy="1234"/>
          </a:xfrm>
        </p:grpSpPr>
        <p:sp>
          <p:nvSpPr>
            <p:cNvPr id="773142" name="Line 22">
              <a:extLst>
                <a:ext uri="{FF2B5EF4-FFF2-40B4-BE49-F238E27FC236}">
                  <a16:creationId xmlns:a16="http://schemas.microsoft.com/office/drawing/2014/main" id="{72558707-E91F-4B59-A5DE-94F416575992}"/>
                </a:ext>
              </a:extLst>
            </p:cNvPr>
            <p:cNvSpPr>
              <a:spLocks noChangeShapeType="1"/>
            </p:cNvSpPr>
            <p:nvPr/>
          </p:nvSpPr>
          <p:spPr bwMode="auto">
            <a:xfrm flipH="1">
              <a:off x="2331" y="1865"/>
              <a:ext cx="1382" cy="1234"/>
            </a:xfrm>
            <a:prstGeom prst="line">
              <a:avLst/>
            </a:prstGeom>
            <a:noFill/>
            <a:ln w="95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3143" name="Text Box 23">
              <a:extLst>
                <a:ext uri="{FF2B5EF4-FFF2-40B4-BE49-F238E27FC236}">
                  <a16:creationId xmlns:a16="http://schemas.microsoft.com/office/drawing/2014/main" id="{59745CB7-5170-44B2-A185-27D7833FEEAC}"/>
                </a:ext>
              </a:extLst>
            </p:cNvPr>
            <p:cNvSpPr txBox="1">
              <a:spLocks noChangeArrowheads="1"/>
            </p:cNvSpPr>
            <p:nvPr/>
          </p:nvSpPr>
          <p:spPr bwMode="auto">
            <a:xfrm>
              <a:off x="2323" y="2477"/>
              <a:ext cx="2532"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900" b="1">
                  <a:solidFill>
                    <a:srgbClr val="009242"/>
                  </a:solidFill>
                  <a:ea typeface="微软雅黑" panose="020B0503020204020204" pitchFamily="34" charset="-122"/>
                </a:rPr>
                <a:t>保护断点、关中断、转中断处理</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3123">
                                            <p:txEl>
                                              <p:pRg st="0" end="0"/>
                                            </p:txEl>
                                          </p:spTgt>
                                        </p:tgtEl>
                                        <p:attrNameLst>
                                          <p:attrName>style.visibility</p:attrName>
                                        </p:attrNameLst>
                                      </p:cBhvr>
                                      <p:to>
                                        <p:strVal val="visible"/>
                                      </p:to>
                                    </p:set>
                                    <p:animEffect transition="in" filter="blinds(horizontal)">
                                      <p:cBhvr>
                                        <p:cTn id="7" dur="500"/>
                                        <p:tgtEl>
                                          <p:spTgt spid="77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3123">
                                            <p:txEl>
                                              <p:pRg st="1" end="1"/>
                                            </p:txEl>
                                          </p:spTgt>
                                        </p:tgtEl>
                                        <p:attrNameLst>
                                          <p:attrName>style.visibility</p:attrName>
                                        </p:attrNameLst>
                                      </p:cBhvr>
                                      <p:to>
                                        <p:strVal val="visible"/>
                                      </p:to>
                                    </p:set>
                                    <p:animEffect transition="in" filter="blinds(horizontal)">
                                      <p:cBhvr>
                                        <p:cTn id="12" dur="500"/>
                                        <p:tgtEl>
                                          <p:spTgt spid="77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3123">
                                            <p:txEl>
                                              <p:pRg st="2" end="2"/>
                                            </p:txEl>
                                          </p:spTgt>
                                        </p:tgtEl>
                                        <p:attrNameLst>
                                          <p:attrName>style.visibility</p:attrName>
                                        </p:attrNameLst>
                                      </p:cBhvr>
                                      <p:to>
                                        <p:strVal val="visible"/>
                                      </p:to>
                                    </p:set>
                                    <p:animEffect transition="in" filter="blinds(horizontal)">
                                      <p:cBhvr>
                                        <p:cTn id="17" dur="500"/>
                                        <p:tgtEl>
                                          <p:spTgt spid="773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3124"/>
                                        </p:tgtEl>
                                        <p:attrNameLst>
                                          <p:attrName>style.visibility</p:attrName>
                                        </p:attrNameLst>
                                      </p:cBhvr>
                                      <p:to>
                                        <p:strVal val="visible"/>
                                      </p:to>
                                    </p:set>
                                    <p:animEffect transition="in" filter="blinds(horizontal)">
                                      <p:cBhvr>
                                        <p:cTn id="22" dur="500"/>
                                        <p:tgtEl>
                                          <p:spTgt spid="7731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3123">
                                            <p:txEl>
                                              <p:pRg st="3" end="3"/>
                                            </p:txEl>
                                          </p:spTgt>
                                        </p:tgtEl>
                                        <p:attrNameLst>
                                          <p:attrName>style.visibility</p:attrName>
                                        </p:attrNameLst>
                                      </p:cBhvr>
                                      <p:to>
                                        <p:strVal val="visible"/>
                                      </p:to>
                                    </p:set>
                                    <p:animEffect transition="in" filter="blinds(horizontal)">
                                      <p:cBhvr>
                                        <p:cTn id="27" dur="500"/>
                                        <p:tgtEl>
                                          <p:spTgt spid="77312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73141"/>
                                        </p:tgtEl>
                                        <p:attrNameLst>
                                          <p:attrName>style.visibility</p:attrName>
                                        </p:attrNameLst>
                                      </p:cBhvr>
                                      <p:to>
                                        <p:strVal val="visible"/>
                                      </p:to>
                                    </p:set>
                                    <p:animEffect transition="in" filter="blinds(horizontal)">
                                      <p:cBhvr>
                                        <p:cTn id="32" dur="500"/>
                                        <p:tgtEl>
                                          <p:spTgt spid="7731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73144"/>
                                        </p:tgtEl>
                                        <p:attrNameLst>
                                          <p:attrName>style.visibility</p:attrName>
                                        </p:attrNameLst>
                                      </p:cBhvr>
                                      <p:to>
                                        <p:strVal val="visible"/>
                                      </p:to>
                                    </p:set>
                                    <p:animEffect transition="in" filter="blinds(horizontal)">
                                      <p:cBhvr>
                                        <p:cTn id="37" dur="500"/>
                                        <p:tgtEl>
                                          <p:spTgt spid="7731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73138"/>
                                        </p:tgtEl>
                                        <p:attrNameLst>
                                          <p:attrName>style.visibility</p:attrName>
                                        </p:attrNameLst>
                                      </p:cBhvr>
                                      <p:to>
                                        <p:strVal val="visible"/>
                                      </p:to>
                                    </p:set>
                                    <p:animEffect transition="in" filter="blinds(horizontal)">
                                      <p:cBhvr>
                                        <p:cTn id="42" dur="500"/>
                                        <p:tgtEl>
                                          <p:spTgt spid="7731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73139"/>
                                        </p:tgtEl>
                                        <p:attrNameLst>
                                          <p:attrName>style.visibility</p:attrName>
                                        </p:attrNameLst>
                                      </p:cBhvr>
                                      <p:to>
                                        <p:strVal val="visible"/>
                                      </p:to>
                                    </p:set>
                                    <p:animEffect transition="in" filter="blinds(horizontal)">
                                      <p:cBhvr>
                                        <p:cTn id="47" dur="500"/>
                                        <p:tgtEl>
                                          <p:spTgt spid="773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4" grpId="0"/>
      <p:bldP spid="77313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146" name="Rectangle 2">
            <a:extLst>
              <a:ext uri="{FF2B5EF4-FFF2-40B4-BE49-F238E27FC236}">
                <a16:creationId xmlns:a16="http://schemas.microsoft.com/office/drawing/2014/main" id="{A89147B8-CEF6-4C04-9975-A901E7AF1134}"/>
              </a:ext>
            </a:extLst>
          </p:cNvPr>
          <p:cNvSpPr>
            <a:spLocks noGrp="1" noChangeArrowheads="1"/>
          </p:cNvSpPr>
          <p:nvPr>
            <p:ph type="title"/>
          </p:nvPr>
        </p:nvSpPr>
        <p:spPr>
          <a:xfrm>
            <a:off x="457200" y="82550"/>
            <a:ext cx="8229600" cy="561975"/>
          </a:xfrm>
        </p:spPr>
        <p:txBody>
          <a:bodyPr/>
          <a:lstStyle/>
          <a:p>
            <a:r>
              <a:rPr lang="zh-CN" altLang="en-US"/>
              <a:t>中断的分类</a:t>
            </a:r>
            <a:endParaRPr lang="en-US" altLang="zh-CN"/>
          </a:p>
        </p:txBody>
      </p:sp>
      <p:sp>
        <p:nvSpPr>
          <p:cNvPr id="774147" name="Rectangle 3">
            <a:extLst>
              <a:ext uri="{FF2B5EF4-FFF2-40B4-BE49-F238E27FC236}">
                <a16:creationId xmlns:a16="http://schemas.microsoft.com/office/drawing/2014/main" id="{9571A135-5B62-46EE-8C5D-68175AF16CCC}"/>
              </a:ext>
            </a:extLst>
          </p:cNvPr>
          <p:cNvSpPr>
            <a:spLocks noGrp="1" noChangeArrowheads="1"/>
          </p:cNvSpPr>
          <p:nvPr>
            <p:ph type="body" idx="1"/>
          </p:nvPr>
        </p:nvSpPr>
        <p:spPr>
          <a:xfrm>
            <a:off x="468313" y="836613"/>
            <a:ext cx="8229600" cy="3389312"/>
          </a:xfrm>
        </p:spPr>
        <p:txBody>
          <a:bodyPr/>
          <a:lstStyle/>
          <a:p>
            <a:pPr>
              <a:lnSpc>
                <a:spcPct val="105000"/>
              </a:lnSpc>
            </a:pPr>
            <a:r>
              <a:rPr lang="en-US" altLang="zh-CN" sz="2200">
                <a:latin typeface="微软雅黑" panose="020B0503020204020204" pitchFamily="34" charset="-122"/>
                <a:ea typeface="微软雅黑" panose="020B0503020204020204" pitchFamily="34" charset="-122"/>
              </a:rPr>
              <a:t>Intel</a:t>
            </a:r>
            <a:r>
              <a:rPr lang="zh-CN" altLang="en-US" sz="2200">
                <a:latin typeface="微软雅黑" panose="020B0503020204020204" pitchFamily="34" charset="-122"/>
                <a:ea typeface="微软雅黑" panose="020B0503020204020204" pitchFamily="34" charset="-122"/>
              </a:rPr>
              <a:t>将中断分成</a:t>
            </a:r>
            <a:r>
              <a:rPr lang="zh-CN" altLang="en-US" sz="2200">
                <a:solidFill>
                  <a:srgbClr val="FF0000"/>
                </a:solidFill>
                <a:latin typeface="微软雅黑" panose="020B0503020204020204" pitchFamily="34" charset="-122"/>
                <a:ea typeface="微软雅黑" panose="020B0503020204020204" pitchFamily="34" charset="-122"/>
              </a:rPr>
              <a:t>可屏蔽中断</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maskable interrupt</a:t>
            </a:r>
            <a:r>
              <a:rPr lang="zh-CN" altLang="en-US" sz="2200">
                <a:latin typeface="微软雅黑" panose="020B0503020204020204" pitchFamily="34" charset="-122"/>
                <a:ea typeface="微软雅黑" panose="020B0503020204020204" pitchFamily="34" charset="-122"/>
              </a:rPr>
              <a:t>）和</a:t>
            </a:r>
            <a:r>
              <a:rPr lang="zh-CN" altLang="en-US" sz="2200">
                <a:solidFill>
                  <a:srgbClr val="FF0000"/>
                </a:solidFill>
                <a:latin typeface="微软雅黑" panose="020B0503020204020204" pitchFamily="34" charset="-122"/>
                <a:ea typeface="微软雅黑" panose="020B0503020204020204" pitchFamily="34" charset="-122"/>
              </a:rPr>
              <a:t>不可屏蔽中断</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nonmaskable interrupt</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NMI</a:t>
            </a:r>
            <a:r>
              <a:rPr lang="zh-CN" altLang="en-US" sz="2200">
                <a:latin typeface="微软雅黑" panose="020B0503020204020204" pitchFamily="34" charset="-122"/>
                <a:ea typeface="微软雅黑" panose="020B0503020204020204" pitchFamily="34" charset="-122"/>
              </a:rPr>
              <a:t>）。</a:t>
            </a:r>
          </a:p>
          <a:p>
            <a:pPr lvl="1">
              <a:lnSpc>
                <a:spcPct val="125000"/>
              </a:lnSpc>
              <a:spcBef>
                <a:spcPct val="50000"/>
              </a:spcBef>
            </a:pPr>
            <a:r>
              <a:rPr lang="zh-CN" altLang="en-US">
                <a:solidFill>
                  <a:srgbClr val="008000"/>
                </a:solidFill>
                <a:latin typeface="微软雅黑" panose="020B0503020204020204" pitchFamily="34" charset="-122"/>
                <a:ea typeface="微软雅黑" panose="020B0503020204020204" pitchFamily="34" charset="-122"/>
              </a:rPr>
              <a:t>可屏蔽中断</a:t>
            </a:r>
            <a:r>
              <a:rPr lang="zh-CN" altLang="en-US">
                <a:latin typeface="微软雅黑" panose="020B0503020204020204" pitchFamily="34" charset="-122"/>
                <a:ea typeface="微软雅黑" panose="020B0503020204020204" pitchFamily="34" charset="-122"/>
              </a:rPr>
              <a:t>：通过 </a:t>
            </a:r>
            <a:r>
              <a:rPr lang="en-US" altLang="zh-CN">
                <a:latin typeface="微软雅黑" panose="020B0503020204020204" pitchFamily="34" charset="-122"/>
                <a:ea typeface="微软雅黑" panose="020B0503020204020204" pitchFamily="34" charset="-122"/>
              </a:rPr>
              <a:t>INTR </a:t>
            </a:r>
            <a:r>
              <a:rPr lang="zh-CN" altLang="en-US">
                <a:latin typeface="微软雅黑" panose="020B0503020204020204" pitchFamily="34" charset="-122"/>
                <a:ea typeface="微软雅黑" panose="020B0503020204020204" pitchFamily="34" charset="-122"/>
              </a:rPr>
              <a:t>向</a:t>
            </a:r>
            <a:r>
              <a:rPr lang="en-US" altLang="zh-CN">
                <a:latin typeface="微软雅黑" panose="020B0503020204020204" pitchFamily="34" charset="-122"/>
                <a:ea typeface="微软雅黑" panose="020B0503020204020204" pitchFamily="34" charset="-122"/>
              </a:rPr>
              <a:t>CPU</a:t>
            </a:r>
            <a:r>
              <a:rPr lang="zh-CN" altLang="en-US">
                <a:latin typeface="微软雅黑" panose="020B0503020204020204" pitchFamily="34" charset="-122"/>
                <a:ea typeface="微软雅黑" panose="020B0503020204020204" pitchFamily="34" charset="-122"/>
              </a:rPr>
              <a:t>请求，可通过设置屏蔽字来屏蔽请求，若中断请求被屏蔽，则不会被送到</a:t>
            </a:r>
            <a:r>
              <a:rPr lang="en-US" altLang="zh-CN">
                <a:latin typeface="微软雅黑" panose="020B0503020204020204" pitchFamily="34" charset="-122"/>
                <a:ea typeface="微软雅黑" panose="020B0503020204020204" pitchFamily="34" charset="-122"/>
              </a:rPr>
              <a:t>CPU</a:t>
            </a:r>
            <a:r>
              <a:rPr lang="zh-CN" altLang="en-US">
                <a:latin typeface="微软雅黑" panose="020B0503020204020204" pitchFamily="34" charset="-122"/>
                <a:ea typeface="微软雅黑" panose="020B0503020204020204" pitchFamily="34" charset="-122"/>
              </a:rPr>
              <a:t>。</a:t>
            </a:r>
          </a:p>
          <a:p>
            <a:pPr lvl="1">
              <a:lnSpc>
                <a:spcPct val="125000"/>
              </a:lnSpc>
              <a:spcBef>
                <a:spcPct val="50000"/>
              </a:spcBef>
            </a:pPr>
            <a:r>
              <a:rPr lang="zh-CN" altLang="en-US">
                <a:solidFill>
                  <a:srgbClr val="008000"/>
                </a:solidFill>
                <a:latin typeface="微软雅黑" panose="020B0503020204020204" pitchFamily="34" charset="-122"/>
                <a:ea typeface="微软雅黑" panose="020B0503020204020204" pitchFamily="34" charset="-122"/>
              </a:rPr>
              <a:t>不可屏蔽中断</a:t>
            </a:r>
            <a:r>
              <a:rPr lang="zh-CN" altLang="en-US">
                <a:latin typeface="微软雅黑" panose="020B0503020204020204" pitchFamily="34" charset="-122"/>
                <a:ea typeface="微软雅黑" panose="020B0503020204020204" pitchFamily="34" charset="-122"/>
              </a:rPr>
              <a:t>：非常紧急的硬件故障，如：电源掉电，硬件线路故障等。通过 </a:t>
            </a:r>
            <a:r>
              <a:rPr lang="en-US" altLang="zh-CN">
                <a:latin typeface="微软雅黑" panose="020B0503020204020204" pitchFamily="34" charset="-122"/>
                <a:ea typeface="微软雅黑" panose="020B0503020204020204" pitchFamily="34" charset="-122"/>
              </a:rPr>
              <a:t>NMI </a:t>
            </a:r>
            <a:r>
              <a:rPr lang="zh-CN" altLang="en-US">
                <a:latin typeface="微软雅黑" panose="020B0503020204020204" pitchFamily="34" charset="-122"/>
                <a:ea typeface="微软雅黑" panose="020B0503020204020204" pitchFamily="34" charset="-122"/>
              </a:rPr>
              <a:t>向</a:t>
            </a:r>
            <a:r>
              <a:rPr lang="en-US" altLang="zh-CN">
                <a:latin typeface="微软雅黑" panose="020B0503020204020204" pitchFamily="34" charset="-122"/>
                <a:ea typeface="微软雅黑" panose="020B0503020204020204" pitchFamily="34" charset="-122"/>
              </a:rPr>
              <a:t>CPU</a:t>
            </a:r>
            <a:r>
              <a:rPr lang="zh-CN" altLang="en-US">
                <a:latin typeface="微软雅黑" panose="020B0503020204020204" pitchFamily="34" charset="-122"/>
                <a:ea typeface="微软雅黑" panose="020B0503020204020204" pitchFamily="34" charset="-122"/>
              </a:rPr>
              <a:t>请求。一旦产生，就被立即送</a:t>
            </a:r>
            <a:r>
              <a:rPr lang="en-US" altLang="zh-CN">
                <a:latin typeface="微软雅黑" panose="020B0503020204020204" pitchFamily="34" charset="-122"/>
                <a:ea typeface="微软雅黑" panose="020B0503020204020204" pitchFamily="34" charset="-122"/>
              </a:rPr>
              <a:t>CPU</a:t>
            </a:r>
            <a:r>
              <a:rPr lang="zh-CN" altLang="en-US">
                <a:latin typeface="微软雅黑" panose="020B0503020204020204" pitchFamily="34" charset="-122"/>
                <a:ea typeface="微软雅黑" panose="020B0503020204020204" pitchFamily="34" charset="-122"/>
              </a:rPr>
              <a:t>，以便快速处理。这种情况下，中断服务程序会尽快保存系统重要信息，然后在屏幕上显示相应的消息或直接重启系统。    </a:t>
            </a:r>
          </a:p>
        </p:txBody>
      </p:sp>
      <p:sp>
        <p:nvSpPr>
          <p:cNvPr id="774148" name="Rectangle 4">
            <a:extLst>
              <a:ext uri="{FF2B5EF4-FFF2-40B4-BE49-F238E27FC236}">
                <a16:creationId xmlns:a16="http://schemas.microsoft.com/office/drawing/2014/main" id="{292E6EFD-EF29-4704-B81C-172DB1597D71}"/>
              </a:ext>
            </a:extLst>
          </p:cNvPr>
          <p:cNvSpPr>
            <a:spLocks noChangeArrowheads="1"/>
          </p:cNvSpPr>
          <p:nvPr/>
        </p:nvSpPr>
        <p:spPr bwMode="auto">
          <a:xfrm>
            <a:off x="857250" y="4802188"/>
            <a:ext cx="1784350" cy="14668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4149" name="Text Box 5">
            <a:extLst>
              <a:ext uri="{FF2B5EF4-FFF2-40B4-BE49-F238E27FC236}">
                <a16:creationId xmlns:a16="http://schemas.microsoft.com/office/drawing/2014/main" id="{6E066A3B-217A-48D1-8364-DB5709E65B2B}"/>
              </a:ext>
            </a:extLst>
          </p:cNvPr>
          <p:cNvSpPr txBox="1">
            <a:spLocks noChangeArrowheads="1"/>
          </p:cNvSpPr>
          <p:nvPr/>
        </p:nvSpPr>
        <p:spPr bwMode="auto">
          <a:xfrm>
            <a:off x="1320800" y="5268913"/>
            <a:ext cx="1074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微软雅黑" panose="020B0503020204020204" pitchFamily="34" charset="-122"/>
                <a:ea typeface="微软雅黑" panose="020B0503020204020204" pitchFamily="34" charset="-122"/>
              </a:rPr>
              <a:t>CPU</a:t>
            </a:r>
          </a:p>
        </p:txBody>
      </p:sp>
      <p:sp>
        <p:nvSpPr>
          <p:cNvPr id="774150" name="Rectangle 6">
            <a:extLst>
              <a:ext uri="{FF2B5EF4-FFF2-40B4-BE49-F238E27FC236}">
                <a16:creationId xmlns:a16="http://schemas.microsoft.com/office/drawing/2014/main" id="{46866762-B063-4FFC-85B7-67CA513B3C98}"/>
              </a:ext>
            </a:extLst>
          </p:cNvPr>
          <p:cNvSpPr>
            <a:spLocks noChangeArrowheads="1"/>
          </p:cNvSpPr>
          <p:nvPr/>
        </p:nvSpPr>
        <p:spPr bwMode="auto">
          <a:xfrm>
            <a:off x="5041900" y="4764088"/>
            <a:ext cx="1885950" cy="14668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4151" name="Text Box 7">
            <a:extLst>
              <a:ext uri="{FF2B5EF4-FFF2-40B4-BE49-F238E27FC236}">
                <a16:creationId xmlns:a16="http://schemas.microsoft.com/office/drawing/2014/main" id="{467F7B44-AFED-4929-8A79-8794A52BEF51}"/>
              </a:ext>
            </a:extLst>
          </p:cNvPr>
          <p:cNvSpPr txBox="1">
            <a:spLocks noChangeArrowheads="1"/>
          </p:cNvSpPr>
          <p:nvPr/>
        </p:nvSpPr>
        <p:spPr bwMode="auto">
          <a:xfrm>
            <a:off x="5143500" y="5230813"/>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latin typeface="微软雅黑" panose="020B0503020204020204" pitchFamily="34" charset="-122"/>
                <a:ea typeface="微软雅黑" panose="020B0503020204020204" pitchFamily="34" charset="-122"/>
              </a:rPr>
              <a:t>中断控制器</a:t>
            </a:r>
          </a:p>
        </p:txBody>
      </p:sp>
      <p:sp>
        <p:nvSpPr>
          <p:cNvPr id="774152" name="Line 8">
            <a:extLst>
              <a:ext uri="{FF2B5EF4-FFF2-40B4-BE49-F238E27FC236}">
                <a16:creationId xmlns:a16="http://schemas.microsoft.com/office/drawing/2014/main" id="{ADFA2341-AA87-4398-B68D-3C4A20B1567F}"/>
              </a:ext>
            </a:extLst>
          </p:cNvPr>
          <p:cNvSpPr>
            <a:spLocks noChangeShapeType="1"/>
          </p:cNvSpPr>
          <p:nvPr/>
        </p:nvSpPr>
        <p:spPr bwMode="auto">
          <a:xfrm flipH="1">
            <a:off x="2641600" y="5080000"/>
            <a:ext cx="237966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4153" name="Text Box 9">
            <a:extLst>
              <a:ext uri="{FF2B5EF4-FFF2-40B4-BE49-F238E27FC236}">
                <a16:creationId xmlns:a16="http://schemas.microsoft.com/office/drawing/2014/main" id="{6A8EEB30-6A3A-4DB4-A929-574A9B3ED146}"/>
              </a:ext>
            </a:extLst>
          </p:cNvPr>
          <p:cNvSpPr txBox="1">
            <a:spLocks noChangeArrowheads="1"/>
          </p:cNvSpPr>
          <p:nvPr/>
        </p:nvSpPr>
        <p:spPr bwMode="auto">
          <a:xfrm>
            <a:off x="2755900" y="4730750"/>
            <a:ext cx="928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微软雅黑" panose="020B0503020204020204" pitchFamily="34" charset="-122"/>
                <a:ea typeface="微软雅黑" panose="020B0503020204020204" pitchFamily="34" charset="-122"/>
              </a:rPr>
              <a:t>NMI</a:t>
            </a:r>
          </a:p>
        </p:txBody>
      </p:sp>
      <p:sp>
        <p:nvSpPr>
          <p:cNvPr id="774154" name="Line 10">
            <a:extLst>
              <a:ext uri="{FF2B5EF4-FFF2-40B4-BE49-F238E27FC236}">
                <a16:creationId xmlns:a16="http://schemas.microsoft.com/office/drawing/2014/main" id="{AF68309B-5B90-4C9C-8836-3593F90064A4}"/>
              </a:ext>
            </a:extLst>
          </p:cNvPr>
          <p:cNvSpPr>
            <a:spLocks noChangeShapeType="1"/>
          </p:cNvSpPr>
          <p:nvPr/>
        </p:nvSpPr>
        <p:spPr bwMode="auto">
          <a:xfrm flipH="1">
            <a:off x="2646363" y="5491163"/>
            <a:ext cx="237966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4155" name="Text Box 11">
            <a:extLst>
              <a:ext uri="{FF2B5EF4-FFF2-40B4-BE49-F238E27FC236}">
                <a16:creationId xmlns:a16="http://schemas.microsoft.com/office/drawing/2014/main" id="{0004842B-1D2D-4913-B7D4-2FC80690B48D}"/>
              </a:ext>
            </a:extLst>
          </p:cNvPr>
          <p:cNvSpPr txBox="1">
            <a:spLocks noChangeArrowheads="1"/>
          </p:cNvSpPr>
          <p:nvPr/>
        </p:nvSpPr>
        <p:spPr bwMode="auto">
          <a:xfrm>
            <a:off x="2719388" y="5170488"/>
            <a:ext cx="9286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latin typeface="微软雅黑" panose="020B0503020204020204" pitchFamily="34" charset="-122"/>
                <a:ea typeface="微软雅黑" panose="020B0503020204020204" pitchFamily="34" charset="-122"/>
              </a:rPr>
              <a:t>INTR</a:t>
            </a:r>
          </a:p>
        </p:txBody>
      </p:sp>
      <p:sp>
        <p:nvSpPr>
          <p:cNvPr id="774157" name="Line 13">
            <a:extLst>
              <a:ext uri="{FF2B5EF4-FFF2-40B4-BE49-F238E27FC236}">
                <a16:creationId xmlns:a16="http://schemas.microsoft.com/office/drawing/2014/main" id="{13A62427-C53F-42D3-9A19-7214469669CB}"/>
              </a:ext>
            </a:extLst>
          </p:cNvPr>
          <p:cNvSpPr>
            <a:spLocks noChangeShapeType="1"/>
          </p:cNvSpPr>
          <p:nvPr/>
        </p:nvSpPr>
        <p:spPr bwMode="auto">
          <a:xfrm>
            <a:off x="2641600" y="5965825"/>
            <a:ext cx="2395538"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4158" name="Line 14">
            <a:extLst>
              <a:ext uri="{FF2B5EF4-FFF2-40B4-BE49-F238E27FC236}">
                <a16:creationId xmlns:a16="http://schemas.microsoft.com/office/drawing/2014/main" id="{20B3669C-60EA-496E-9CBC-989C398C8812}"/>
              </a:ext>
            </a:extLst>
          </p:cNvPr>
          <p:cNvSpPr>
            <a:spLocks noChangeShapeType="1"/>
          </p:cNvSpPr>
          <p:nvPr/>
        </p:nvSpPr>
        <p:spPr bwMode="auto">
          <a:xfrm>
            <a:off x="3671888" y="5835650"/>
            <a:ext cx="247650" cy="2460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a:extLst>
              <a:ext uri="{FF2B5EF4-FFF2-40B4-BE49-F238E27FC236}">
                <a16:creationId xmlns:a16="http://schemas.microsoft.com/office/drawing/2014/main" id="{34AA7E3C-2803-48AB-B4E9-9F6985086724}"/>
              </a:ext>
            </a:extLst>
          </p:cNvPr>
          <p:cNvSpPr>
            <a:spLocks noGrp="1" noChangeArrowheads="1"/>
          </p:cNvSpPr>
          <p:nvPr>
            <p:ph type="title"/>
          </p:nvPr>
        </p:nvSpPr>
        <p:spPr>
          <a:xfrm>
            <a:off x="85725" y="98425"/>
            <a:ext cx="8229600" cy="474663"/>
          </a:xfrm>
          <a:solidFill>
            <a:schemeClr val="bg1"/>
          </a:solidFill>
        </p:spPr>
        <p:txBody>
          <a:bodyPr/>
          <a:lstStyle/>
          <a:p>
            <a:r>
              <a:rPr lang="zh-CN" altLang="en-US"/>
              <a:t>回顾：程序的机器级表示与执行</a:t>
            </a:r>
          </a:p>
        </p:txBody>
      </p:sp>
      <p:sp>
        <p:nvSpPr>
          <p:cNvPr id="741379" name="Rectangle 3">
            <a:extLst>
              <a:ext uri="{FF2B5EF4-FFF2-40B4-BE49-F238E27FC236}">
                <a16:creationId xmlns:a16="http://schemas.microsoft.com/office/drawing/2014/main" id="{CB3F541C-A4A7-42E0-B1EC-A5E8B7C00B69}"/>
              </a:ext>
            </a:extLst>
          </p:cNvPr>
          <p:cNvSpPr>
            <a:spLocks noGrp="1" noChangeArrowheads="1"/>
          </p:cNvSpPr>
          <p:nvPr>
            <p:ph type="body" idx="1"/>
          </p:nvPr>
        </p:nvSpPr>
        <p:spPr>
          <a:xfrm>
            <a:off x="128588" y="1143000"/>
            <a:ext cx="5072062" cy="2395538"/>
          </a:xfrm>
        </p:spPr>
        <p:txBody>
          <a:bodyPr/>
          <a:lstStyle/>
          <a:p>
            <a:pPr>
              <a:buFontTx/>
              <a:buNone/>
            </a:pPr>
            <a:r>
              <a:rPr lang="en-US" altLang="zh-CN" sz="2200">
                <a:latin typeface="微软雅黑" panose="020B0503020204020204" pitchFamily="34" charset="-122"/>
                <a:ea typeface="微软雅黑" panose="020B0503020204020204" pitchFamily="34" charset="-122"/>
              </a:rPr>
              <a:t>int sum(int a[ ], </a:t>
            </a:r>
            <a:r>
              <a:rPr lang="en-US" altLang="zh-CN" sz="2200">
                <a:solidFill>
                  <a:srgbClr val="FF3300"/>
                </a:solidFill>
                <a:latin typeface="微软雅黑" panose="020B0503020204020204" pitchFamily="34" charset="-122"/>
                <a:ea typeface="微软雅黑" panose="020B0503020204020204" pitchFamily="34" charset="-122"/>
              </a:rPr>
              <a:t>unsigned</a:t>
            </a:r>
            <a:r>
              <a:rPr lang="en-US" altLang="zh-CN" sz="2200">
                <a:latin typeface="微软雅黑" panose="020B0503020204020204" pitchFamily="34" charset="-122"/>
                <a:ea typeface="微软雅黑" panose="020B0503020204020204" pitchFamily="34" charset="-122"/>
              </a:rPr>
              <a:t> len)</a:t>
            </a:r>
          </a:p>
          <a:p>
            <a:pPr>
              <a:spcBef>
                <a:spcPct val="0"/>
              </a:spcBef>
              <a:buFontTx/>
              <a:buNone/>
            </a:pPr>
            <a:r>
              <a:rPr lang="en-US" altLang="zh-CN" sz="2200">
                <a:latin typeface="微软雅黑" panose="020B0503020204020204" pitchFamily="34" charset="-122"/>
                <a:ea typeface="微软雅黑" panose="020B0503020204020204" pitchFamily="34" charset="-122"/>
              </a:rPr>
              <a:t>{</a:t>
            </a:r>
          </a:p>
          <a:p>
            <a:pPr>
              <a:spcBef>
                <a:spcPct val="0"/>
              </a:spcBef>
              <a:buFontTx/>
              <a:buNone/>
            </a:pPr>
            <a:r>
              <a:rPr lang="en-US" altLang="zh-CN" sz="2200">
                <a:latin typeface="微软雅黑" panose="020B0503020204020204" pitchFamily="34" charset="-122"/>
                <a:ea typeface="微软雅黑" panose="020B0503020204020204" pitchFamily="34" charset="-122"/>
              </a:rPr>
              <a:t>   int  i</a:t>
            </a:r>
            <a:r>
              <a:rPr lang="zh-CN" altLang="en-US" sz="2200">
                <a:latin typeface="微软雅黑" panose="020B0503020204020204" pitchFamily="34" charset="-122"/>
                <a:ea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rPr>
              <a:t>sum = 0;</a:t>
            </a:r>
          </a:p>
          <a:p>
            <a:pPr>
              <a:spcBef>
                <a:spcPct val="0"/>
              </a:spcBef>
              <a:buFontTx/>
              <a:buNone/>
            </a:pPr>
            <a:r>
              <a:rPr lang="en-US" altLang="zh-CN" sz="2200">
                <a:latin typeface="微软雅黑" panose="020B0503020204020204" pitchFamily="34" charset="-122"/>
                <a:ea typeface="微软雅黑" panose="020B0503020204020204" pitchFamily="34" charset="-122"/>
              </a:rPr>
              <a:t>   for (i = 0; </a:t>
            </a:r>
            <a:r>
              <a:rPr lang="en-US" altLang="zh-CN" sz="2200">
                <a:solidFill>
                  <a:srgbClr val="FF3300"/>
                </a:solidFill>
                <a:latin typeface="微软雅黑" panose="020B0503020204020204" pitchFamily="34" charset="-122"/>
                <a:ea typeface="微软雅黑" panose="020B0503020204020204" pitchFamily="34" charset="-122"/>
              </a:rPr>
              <a:t>i &lt;= len–1</a:t>
            </a:r>
            <a:r>
              <a:rPr lang="en-US" altLang="zh-CN" sz="2200">
                <a:latin typeface="微软雅黑" panose="020B0503020204020204" pitchFamily="34" charset="-122"/>
                <a:ea typeface="微软雅黑" panose="020B0503020204020204" pitchFamily="34" charset="-122"/>
              </a:rPr>
              <a:t>; i++)</a:t>
            </a:r>
          </a:p>
          <a:p>
            <a:pPr>
              <a:spcBef>
                <a:spcPct val="0"/>
              </a:spcBef>
              <a:buFontTx/>
              <a:buNone/>
            </a:pPr>
            <a:r>
              <a:rPr lang="en-US" altLang="zh-CN" sz="2200">
                <a:latin typeface="微软雅黑" panose="020B0503020204020204" pitchFamily="34" charset="-122"/>
                <a:ea typeface="微软雅黑" panose="020B0503020204020204" pitchFamily="34" charset="-122"/>
              </a:rPr>
              <a:t>	    sum += a[i];</a:t>
            </a:r>
          </a:p>
          <a:p>
            <a:pPr>
              <a:spcBef>
                <a:spcPct val="0"/>
              </a:spcBef>
              <a:buFontTx/>
              <a:buNone/>
            </a:pPr>
            <a:r>
              <a:rPr lang="en-US" altLang="zh-CN" sz="2200">
                <a:latin typeface="微软雅黑" panose="020B0503020204020204" pitchFamily="34" charset="-122"/>
                <a:ea typeface="微软雅黑" panose="020B0503020204020204" pitchFamily="34" charset="-122"/>
              </a:rPr>
              <a:t>   return sum;</a:t>
            </a:r>
          </a:p>
          <a:p>
            <a:pPr>
              <a:spcBef>
                <a:spcPct val="0"/>
              </a:spcBef>
              <a:buFontTx/>
              <a:buNone/>
            </a:pPr>
            <a:r>
              <a:rPr lang="en-US" altLang="zh-CN" sz="2200">
                <a:latin typeface="微软雅黑" panose="020B0503020204020204" pitchFamily="34" charset="-122"/>
                <a:ea typeface="微软雅黑" panose="020B0503020204020204" pitchFamily="34" charset="-122"/>
              </a:rPr>
              <a:t>}</a:t>
            </a:r>
            <a:endParaRPr lang="zh-CN" altLang="en-US" sz="2200">
              <a:latin typeface="微软雅黑" panose="020B0503020204020204" pitchFamily="34" charset="-122"/>
              <a:ea typeface="微软雅黑" panose="020B0503020204020204" pitchFamily="34" charset="-122"/>
            </a:endParaRPr>
          </a:p>
        </p:txBody>
      </p:sp>
      <p:sp>
        <p:nvSpPr>
          <p:cNvPr id="741381" name="Rectangle 5">
            <a:extLst>
              <a:ext uri="{FF2B5EF4-FFF2-40B4-BE49-F238E27FC236}">
                <a16:creationId xmlns:a16="http://schemas.microsoft.com/office/drawing/2014/main" id="{1FB99A38-C362-413C-B6D7-2905E460049E}"/>
              </a:ext>
            </a:extLst>
          </p:cNvPr>
          <p:cNvSpPr>
            <a:spLocks noChangeArrowheads="1"/>
          </p:cNvSpPr>
          <p:nvPr/>
        </p:nvSpPr>
        <p:spPr bwMode="auto">
          <a:xfrm>
            <a:off x="4986338" y="887413"/>
            <a:ext cx="3932237" cy="3451225"/>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zh-CN" sz="2200" b="1">
                <a:solidFill>
                  <a:srgbClr val="008000"/>
                </a:solidFill>
                <a:latin typeface="微软雅黑" panose="020B0503020204020204" pitchFamily="34" charset="-122"/>
                <a:ea typeface="微软雅黑" panose="020B0503020204020204" pitchFamily="34" charset="-122"/>
              </a:rPr>
              <a:t>sum:</a:t>
            </a:r>
          </a:p>
          <a:p>
            <a:pPr eaLnBrk="0" hangingPunct="0"/>
            <a:r>
              <a:rPr lang="en-US" altLang="zh-CN" sz="2200" b="1">
                <a:solidFill>
                  <a:srgbClr val="008000"/>
                </a:solidFill>
                <a:latin typeface="微软雅黑" panose="020B0503020204020204" pitchFamily="34" charset="-122"/>
                <a:ea typeface="微软雅黑" panose="020B0503020204020204" pitchFamily="34" charset="-122"/>
              </a:rPr>
              <a:t>     …</a:t>
            </a:r>
          </a:p>
          <a:p>
            <a:pPr eaLnBrk="0" hangingPunct="0"/>
            <a:r>
              <a:rPr lang="en-US" altLang="zh-CN" sz="2200" b="1">
                <a:solidFill>
                  <a:srgbClr val="008000"/>
                </a:solidFill>
                <a:latin typeface="微软雅黑" panose="020B0503020204020204" pitchFamily="34" charset="-122"/>
                <a:ea typeface="微软雅黑" panose="020B0503020204020204" pitchFamily="34" charset="-122"/>
              </a:rPr>
              <a:t>.L3:</a:t>
            </a:r>
          </a:p>
          <a:p>
            <a:pPr eaLnBrk="0" hangingPunct="0"/>
            <a:r>
              <a:rPr lang="en-US" altLang="zh-CN" sz="2200" b="1">
                <a:solidFill>
                  <a:srgbClr val="008000"/>
                </a:solidFill>
                <a:latin typeface="微软雅黑" panose="020B0503020204020204" pitchFamily="34" charset="-122"/>
                <a:ea typeface="微软雅黑" panose="020B0503020204020204" pitchFamily="34" charset="-122"/>
              </a:rPr>
              <a:t>     …</a:t>
            </a:r>
          </a:p>
          <a:p>
            <a:pPr eaLnBrk="0" hangingPunct="0"/>
            <a:r>
              <a:rPr lang="en-US" altLang="zh-CN" sz="2200" b="1">
                <a:solidFill>
                  <a:srgbClr val="008000"/>
                </a:solidFill>
                <a:latin typeface="微软雅黑" panose="020B0503020204020204" pitchFamily="34" charset="-122"/>
                <a:ea typeface="微软雅黑" panose="020B0503020204020204" pitchFamily="34" charset="-122"/>
              </a:rPr>
              <a:t>    movl  -4(%ebp),  %eax</a:t>
            </a:r>
          </a:p>
          <a:p>
            <a:pPr eaLnBrk="0" hangingPunct="0"/>
            <a:r>
              <a:rPr lang="en-US" altLang="zh-CN" sz="2200" b="1">
                <a:solidFill>
                  <a:srgbClr val="008000"/>
                </a:solidFill>
                <a:latin typeface="微软雅黑" panose="020B0503020204020204" pitchFamily="34" charset="-122"/>
                <a:ea typeface="微软雅黑" panose="020B0503020204020204" pitchFamily="34" charset="-122"/>
              </a:rPr>
              <a:t>    movl  12(%ebp),  %edx</a:t>
            </a:r>
          </a:p>
          <a:p>
            <a:pPr eaLnBrk="0" hangingPunct="0"/>
            <a:r>
              <a:rPr lang="en-US" altLang="zh-CN" sz="2200" b="1">
                <a:solidFill>
                  <a:srgbClr val="008000"/>
                </a:solidFill>
                <a:latin typeface="微软雅黑" panose="020B0503020204020204" pitchFamily="34" charset="-122"/>
                <a:ea typeface="微软雅黑" panose="020B0503020204020204" pitchFamily="34" charset="-122"/>
              </a:rPr>
              <a:t>    subl    $1,  %edx</a:t>
            </a:r>
          </a:p>
          <a:p>
            <a:pPr eaLnBrk="0" hangingPunct="0"/>
            <a:r>
              <a:rPr lang="en-US" altLang="zh-CN" sz="2200" b="1">
                <a:solidFill>
                  <a:srgbClr val="008000"/>
                </a:solidFill>
                <a:latin typeface="微软雅黑" panose="020B0503020204020204" pitchFamily="34" charset="-122"/>
                <a:ea typeface="微软雅黑" panose="020B0503020204020204" pitchFamily="34" charset="-122"/>
              </a:rPr>
              <a:t>    cmpl  %edx,  %eax</a:t>
            </a:r>
          </a:p>
          <a:p>
            <a:pPr eaLnBrk="0" hangingPunct="0"/>
            <a:r>
              <a:rPr lang="en-US" altLang="zh-CN" sz="2200" b="1">
                <a:solidFill>
                  <a:srgbClr val="008000"/>
                </a:solidFill>
                <a:latin typeface="微软雅黑" panose="020B0503020204020204" pitchFamily="34" charset="-122"/>
                <a:ea typeface="微软雅黑" panose="020B0503020204020204" pitchFamily="34" charset="-122"/>
              </a:rPr>
              <a:t>    jbe	   .L3</a:t>
            </a:r>
          </a:p>
          <a:p>
            <a:pPr eaLnBrk="0" hangingPunct="0"/>
            <a:r>
              <a:rPr lang="en-US" altLang="zh-CN" sz="2200" b="1">
                <a:solidFill>
                  <a:srgbClr val="008000"/>
                </a:solidFill>
                <a:latin typeface="微软雅黑" panose="020B0503020204020204" pitchFamily="34" charset="-122"/>
                <a:ea typeface="微软雅黑" panose="020B0503020204020204" pitchFamily="34" charset="-122"/>
              </a:rPr>
              <a:t>     …</a:t>
            </a:r>
          </a:p>
        </p:txBody>
      </p:sp>
      <p:sp>
        <p:nvSpPr>
          <p:cNvPr id="741382" name="Line 6">
            <a:extLst>
              <a:ext uri="{FF2B5EF4-FFF2-40B4-BE49-F238E27FC236}">
                <a16:creationId xmlns:a16="http://schemas.microsoft.com/office/drawing/2014/main" id="{BCBA7E43-2E3E-4B1A-88E2-7284BB8CAD0F}"/>
              </a:ext>
            </a:extLst>
          </p:cNvPr>
          <p:cNvSpPr>
            <a:spLocks noChangeShapeType="1"/>
          </p:cNvSpPr>
          <p:nvPr/>
        </p:nvSpPr>
        <p:spPr bwMode="auto">
          <a:xfrm>
            <a:off x="5246688" y="3968750"/>
            <a:ext cx="2017712" cy="0"/>
          </a:xfrm>
          <a:prstGeom prst="line">
            <a:avLst/>
          </a:prstGeom>
          <a:noFill/>
          <a:ln w="57150">
            <a:solidFill>
              <a:srgbClr val="ED161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41383" name="Text Box 7">
            <a:extLst>
              <a:ext uri="{FF2B5EF4-FFF2-40B4-BE49-F238E27FC236}">
                <a16:creationId xmlns:a16="http://schemas.microsoft.com/office/drawing/2014/main" id="{1654308D-88D9-4BEA-AB12-26E2BCF4DE0E}"/>
              </a:ext>
            </a:extLst>
          </p:cNvPr>
          <p:cNvSpPr txBox="1">
            <a:spLocks noChangeArrowheads="1"/>
          </p:cNvSpPr>
          <p:nvPr/>
        </p:nvSpPr>
        <p:spPr bwMode="auto">
          <a:xfrm>
            <a:off x="274638" y="4089400"/>
            <a:ext cx="8304212"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FF0000"/>
                </a:solidFill>
                <a:latin typeface="微软雅黑" panose="020B0503020204020204" pitchFamily="34" charset="-122"/>
                <a:ea typeface="微软雅黑" panose="020B0503020204020204" pitchFamily="34" charset="-122"/>
              </a:rPr>
              <a:t>程序的正常执行顺序有哪两种？</a:t>
            </a:r>
            <a:endParaRPr lang="en-US" altLang="zh-CN" sz="2200" b="1">
              <a:solidFill>
                <a:srgbClr val="FF0000"/>
              </a:solidFill>
              <a:latin typeface="微软雅黑" panose="020B0503020204020204" pitchFamily="34" charset="-122"/>
              <a:ea typeface="微软雅黑" panose="020B0503020204020204" pitchFamily="34" charset="-122"/>
            </a:endParaRPr>
          </a:p>
          <a:p>
            <a:pPr>
              <a:spcBef>
                <a:spcPct val="50000"/>
              </a:spcBef>
            </a:pPr>
            <a:r>
              <a:rPr lang="en-US" altLang="zh-CN" sz="2200" b="1">
                <a:solidFill>
                  <a:srgbClr val="008000"/>
                </a:solidFill>
                <a:latin typeface="微软雅黑" panose="020B0503020204020204" pitchFamily="34" charset="-122"/>
                <a:ea typeface="微软雅黑" panose="020B0503020204020204" pitchFamily="34" charset="-122"/>
              </a:rPr>
              <a:t>(1) </a:t>
            </a:r>
            <a:r>
              <a:rPr lang="zh-CN" altLang="en-US" sz="2200" b="1">
                <a:solidFill>
                  <a:srgbClr val="008000"/>
                </a:solidFill>
                <a:latin typeface="微软雅黑" panose="020B0503020204020204" pitchFamily="34" charset="-122"/>
                <a:ea typeface="微软雅黑" panose="020B0503020204020204" pitchFamily="34" charset="-122"/>
              </a:rPr>
              <a:t>按顺序取下一条指令执行</a:t>
            </a:r>
          </a:p>
          <a:p>
            <a:pPr>
              <a:spcBef>
                <a:spcPct val="50000"/>
              </a:spcBef>
            </a:pPr>
            <a:r>
              <a:rPr lang="en-US" altLang="zh-CN" sz="2200" b="1">
                <a:solidFill>
                  <a:srgbClr val="008000"/>
                </a:solidFill>
                <a:latin typeface="微软雅黑" panose="020B0503020204020204" pitchFamily="34" charset="-122"/>
                <a:ea typeface="微软雅黑" panose="020B0503020204020204" pitchFamily="34" charset="-122"/>
              </a:rPr>
              <a:t>(2) </a:t>
            </a:r>
            <a:r>
              <a:rPr lang="zh-CN" altLang="en-US" sz="2200" b="1">
                <a:solidFill>
                  <a:srgbClr val="008000"/>
                </a:solidFill>
                <a:latin typeface="微软雅黑" panose="020B0503020204020204" pitchFamily="34" charset="-122"/>
                <a:ea typeface="微软雅黑" panose="020B0503020204020204" pitchFamily="34" charset="-122"/>
              </a:rPr>
              <a:t>通过</a:t>
            </a:r>
            <a:r>
              <a:rPr lang="en-US" altLang="zh-CN" sz="2200" b="1">
                <a:solidFill>
                  <a:srgbClr val="008000"/>
                </a:solidFill>
                <a:latin typeface="微软雅黑" panose="020B0503020204020204" pitchFamily="34" charset="-122"/>
                <a:ea typeface="微软雅黑" panose="020B0503020204020204" pitchFamily="34" charset="-122"/>
              </a:rPr>
              <a:t>CALL/RET/Jcc/JMP</a:t>
            </a:r>
            <a:r>
              <a:rPr lang="zh-CN" altLang="en-US" sz="2200" b="1">
                <a:solidFill>
                  <a:srgbClr val="008000"/>
                </a:solidFill>
                <a:latin typeface="微软雅黑" panose="020B0503020204020204" pitchFamily="34" charset="-122"/>
                <a:ea typeface="微软雅黑" panose="020B0503020204020204" pitchFamily="34" charset="-122"/>
              </a:rPr>
              <a:t>等指令跳转到转移目标地址处执行</a:t>
            </a:r>
          </a:p>
        </p:txBody>
      </p:sp>
      <p:sp>
        <p:nvSpPr>
          <p:cNvPr id="741385" name="Line 9">
            <a:extLst>
              <a:ext uri="{FF2B5EF4-FFF2-40B4-BE49-F238E27FC236}">
                <a16:creationId xmlns:a16="http://schemas.microsoft.com/office/drawing/2014/main" id="{9E3E2D53-CFBA-4A1E-9C2A-EA876EACA732}"/>
              </a:ext>
            </a:extLst>
          </p:cNvPr>
          <p:cNvSpPr>
            <a:spLocks noChangeShapeType="1"/>
          </p:cNvSpPr>
          <p:nvPr/>
        </p:nvSpPr>
        <p:spPr bwMode="auto">
          <a:xfrm flipH="1" flipV="1">
            <a:off x="4673600" y="3787775"/>
            <a:ext cx="682625" cy="0"/>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386" name="Line 10">
            <a:extLst>
              <a:ext uri="{FF2B5EF4-FFF2-40B4-BE49-F238E27FC236}">
                <a16:creationId xmlns:a16="http://schemas.microsoft.com/office/drawing/2014/main" id="{502229B1-E175-4369-B8DB-DA7D9795582E}"/>
              </a:ext>
            </a:extLst>
          </p:cNvPr>
          <p:cNvSpPr>
            <a:spLocks noChangeShapeType="1"/>
          </p:cNvSpPr>
          <p:nvPr/>
        </p:nvSpPr>
        <p:spPr bwMode="auto">
          <a:xfrm>
            <a:off x="4675188" y="1816100"/>
            <a:ext cx="1587" cy="1971675"/>
          </a:xfrm>
          <a:prstGeom prst="line">
            <a:avLst/>
          </a:prstGeom>
          <a:noFill/>
          <a:ln w="571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387" name="Line 11">
            <a:extLst>
              <a:ext uri="{FF2B5EF4-FFF2-40B4-BE49-F238E27FC236}">
                <a16:creationId xmlns:a16="http://schemas.microsoft.com/office/drawing/2014/main" id="{1043851B-7927-4221-B204-7807C8C9959F}"/>
              </a:ext>
            </a:extLst>
          </p:cNvPr>
          <p:cNvSpPr>
            <a:spLocks noChangeShapeType="1"/>
          </p:cNvSpPr>
          <p:nvPr/>
        </p:nvSpPr>
        <p:spPr bwMode="auto">
          <a:xfrm>
            <a:off x="4659313" y="1814513"/>
            <a:ext cx="361950"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1388" name="Rectangle 12">
            <a:extLst>
              <a:ext uri="{FF2B5EF4-FFF2-40B4-BE49-F238E27FC236}">
                <a16:creationId xmlns:a16="http://schemas.microsoft.com/office/drawing/2014/main" id="{F04DB00C-E6A5-448B-843B-96D0AACB68AE}"/>
              </a:ext>
            </a:extLst>
          </p:cNvPr>
          <p:cNvSpPr>
            <a:spLocks noChangeArrowheads="1"/>
          </p:cNvSpPr>
          <p:nvPr/>
        </p:nvSpPr>
        <p:spPr bwMode="auto">
          <a:xfrm>
            <a:off x="257175" y="5641975"/>
            <a:ext cx="85836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latin typeface="微软雅黑" panose="020B0503020204020204" pitchFamily="34" charset="-122"/>
                <a:ea typeface="微软雅黑" panose="020B0503020204020204" pitchFamily="34" charset="-122"/>
              </a:rPr>
              <a:t>CPU</a:t>
            </a:r>
            <a:r>
              <a:rPr lang="zh-CN" altLang="en-US" sz="2400" b="1">
                <a:latin typeface="微软雅黑" panose="020B0503020204020204" pitchFamily="34" charset="-122"/>
                <a:ea typeface="微软雅黑" panose="020B0503020204020204" pitchFamily="34" charset="-122"/>
              </a:rPr>
              <a:t>所执行的</a:t>
            </a:r>
            <a:r>
              <a:rPr lang="zh-CN" altLang="en-US" sz="2400" b="1">
                <a:solidFill>
                  <a:srgbClr val="FF0000"/>
                </a:solidFill>
                <a:latin typeface="微软雅黑" panose="020B0503020204020204" pitchFamily="34" charset="-122"/>
                <a:ea typeface="微软雅黑" panose="020B0503020204020204" pitchFamily="34" charset="-122"/>
              </a:rPr>
              <a:t>指令的地址序列</a:t>
            </a:r>
            <a:r>
              <a:rPr lang="zh-CN" altLang="en-US" sz="2400" b="1">
                <a:latin typeface="微软雅黑" panose="020B0503020204020204" pitchFamily="34" charset="-122"/>
                <a:ea typeface="微软雅黑" panose="020B0503020204020204" pitchFamily="34" charset="-122"/>
              </a:rPr>
              <a:t>称为</a:t>
            </a:r>
            <a:r>
              <a:rPr lang="en-US" altLang="zh-CN" sz="2400" b="1">
                <a:solidFill>
                  <a:srgbClr val="0000FF"/>
                </a:solidFill>
                <a:latin typeface="微软雅黑" panose="020B0503020204020204" pitchFamily="34" charset="-122"/>
                <a:ea typeface="微软雅黑" panose="020B0503020204020204" pitchFamily="34" charset="-122"/>
              </a:rPr>
              <a:t>CPU</a:t>
            </a:r>
            <a:r>
              <a:rPr lang="zh-CN" altLang="en-US" sz="2400" b="1">
                <a:solidFill>
                  <a:srgbClr val="0000FF"/>
                </a:solidFill>
                <a:latin typeface="微软雅黑" panose="020B0503020204020204" pitchFamily="34" charset="-122"/>
                <a:ea typeface="微软雅黑" panose="020B0503020204020204" pitchFamily="34" charset="-122"/>
              </a:rPr>
              <a:t>的控制流</a:t>
            </a:r>
            <a:r>
              <a:rPr lang="zh-CN" altLang="en-US" sz="2400" b="1">
                <a:latin typeface="微软雅黑" panose="020B0503020204020204" pitchFamily="34" charset="-122"/>
                <a:ea typeface="微软雅黑" panose="020B0503020204020204" pitchFamily="34" charset="-122"/>
              </a:rPr>
              <a:t>，通过上述两种方式得到的控制流为</a:t>
            </a:r>
            <a:r>
              <a:rPr lang="zh-CN" altLang="en-US" sz="2400" b="1">
                <a:solidFill>
                  <a:srgbClr val="0000FF"/>
                </a:solidFill>
                <a:latin typeface="微软雅黑" panose="020B0503020204020204" pitchFamily="34" charset="-122"/>
                <a:ea typeface="微软雅黑" panose="020B0503020204020204" pitchFamily="34" charset="-122"/>
              </a:rPr>
              <a:t>正常控制流</a:t>
            </a:r>
            <a:r>
              <a:rPr lang="zh-CN" altLang="en-US" sz="2400" b="1">
                <a:latin typeface="微软雅黑" panose="020B0503020204020204" pitchFamily="34" charset="-122"/>
                <a:ea typeface="微软雅黑" panose="020B0503020204020204" pitchFamily="34" charset="-122"/>
              </a:rPr>
              <a:t>。</a:t>
            </a:r>
          </a:p>
        </p:txBody>
      </p:sp>
      <p:sp>
        <p:nvSpPr>
          <p:cNvPr id="741389" name="Text Box 13">
            <a:extLst>
              <a:ext uri="{FF2B5EF4-FFF2-40B4-BE49-F238E27FC236}">
                <a16:creationId xmlns:a16="http://schemas.microsoft.com/office/drawing/2014/main" id="{02C49297-5C77-47F7-87EB-D8AC2D556AA1}"/>
              </a:ext>
            </a:extLst>
          </p:cNvPr>
          <p:cNvSpPr txBox="1">
            <a:spLocks noChangeArrowheads="1"/>
          </p:cNvSpPr>
          <p:nvPr/>
        </p:nvSpPr>
        <p:spPr bwMode="auto">
          <a:xfrm>
            <a:off x="4659313" y="4511675"/>
            <a:ext cx="42068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CC3300"/>
                </a:solidFill>
                <a:ea typeface="微软雅黑" panose="020B0503020204020204" pitchFamily="34" charset="-122"/>
              </a:rPr>
              <a:t>程序始终按正常控制流执行吗？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1383">
                                            <p:txEl>
                                              <p:pRg st="1" end="1"/>
                                            </p:txEl>
                                          </p:spTgt>
                                        </p:tgtEl>
                                        <p:attrNameLst>
                                          <p:attrName>style.visibility</p:attrName>
                                        </p:attrNameLst>
                                      </p:cBhvr>
                                      <p:to>
                                        <p:strVal val="visible"/>
                                      </p:to>
                                    </p:set>
                                    <p:animEffect transition="in" filter="blinds(horizontal)">
                                      <p:cBhvr>
                                        <p:cTn id="7" dur="500"/>
                                        <p:tgtEl>
                                          <p:spTgt spid="7413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1383">
                                            <p:txEl>
                                              <p:pRg st="2" end="2"/>
                                            </p:txEl>
                                          </p:spTgt>
                                        </p:tgtEl>
                                        <p:attrNameLst>
                                          <p:attrName>style.visibility</p:attrName>
                                        </p:attrNameLst>
                                      </p:cBhvr>
                                      <p:to>
                                        <p:strVal val="visible"/>
                                      </p:to>
                                    </p:set>
                                    <p:animEffect transition="in" filter="blinds(horizontal)">
                                      <p:cBhvr>
                                        <p:cTn id="12" dur="500"/>
                                        <p:tgtEl>
                                          <p:spTgt spid="7413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1388"/>
                                        </p:tgtEl>
                                        <p:attrNameLst>
                                          <p:attrName>style.visibility</p:attrName>
                                        </p:attrNameLst>
                                      </p:cBhvr>
                                      <p:to>
                                        <p:strVal val="visible"/>
                                      </p:to>
                                    </p:set>
                                    <p:animEffect transition="in" filter="blinds(horizontal)">
                                      <p:cBhvr>
                                        <p:cTn id="17" dur="500"/>
                                        <p:tgtEl>
                                          <p:spTgt spid="7413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1389"/>
                                        </p:tgtEl>
                                        <p:attrNameLst>
                                          <p:attrName>style.visibility</p:attrName>
                                        </p:attrNameLst>
                                      </p:cBhvr>
                                      <p:to>
                                        <p:strVal val="visible"/>
                                      </p:to>
                                    </p:set>
                                    <p:animEffect transition="in" filter="blinds(horizontal)">
                                      <p:cBhvr>
                                        <p:cTn id="22" dur="500"/>
                                        <p:tgtEl>
                                          <p:spTgt spid="741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88" grpId="0"/>
      <p:bldP spid="74138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0" name="Rectangle 2">
            <a:extLst>
              <a:ext uri="{FF2B5EF4-FFF2-40B4-BE49-F238E27FC236}">
                <a16:creationId xmlns:a16="http://schemas.microsoft.com/office/drawing/2014/main" id="{E65B074E-271E-4F1E-8E55-731610C528AB}"/>
              </a:ext>
            </a:extLst>
          </p:cNvPr>
          <p:cNvSpPr>
            <a:spLocks noGrp="1" noChangeArrowheads="1"/>
          </p:cNvSpPr>
          <p:nvPr>
            <p:ph type="title"/>
          </p:nvPr>
        </p:nvSpPr>
        <p:spPr>
          <a:xfrm>
            <a:off x="457200" y="96838"/>
            <a:ext cx="8229600" cy="561975"/>
          </a:xfrm>
        </p:spPr>
        <p:txBody>
          <a:bodyPr/>
          <a:lstStyle/>
          <a:p>
            <a:r>
              <a:rPr lang="zh-CN" altLang="en-US"/>
              <a:t>异常</a:t>
            </a:r>
            <a:r>
              <a:rPr lang="en-US" altLang="zh-CN"/>
              <a:t>/</a:t>
            </a:r>
            <a:r>
              <a:rPr lang="zh-CN" altLang="en-US"/>
              <a:t>中断响应过程</a:t>
            </a:r>
          </a:p>
        </p:txBody>
      </p:sp>
      <p:sp>
        <p:nvSpPr>
          <p:cNvPr id="775171" name="Rectangle 3">
            <a:extLst>
              <a:ext uri="{FF2B5EF4-FFF2-40B4-BE49-F238E27FC236}">
                <a16:creationId xmlns:a16="http://schemas.microsoft.com/office/drawing/2014/main" id="{E765FE2A-C02D-4273-9E41-BC2ECE533975}"/>
              </a:ext>
            </a:extLst>
          </p:cNvPr>
          <p:cNvSpPr>
            <a:spLocks noChangeArrowheads="1"/>
          </p:cNvSpPr>
          <p:nvPr/>
        </p:nvSpPr>
        <p:spPr bwMode="auto">
          <a:xfrm>
            <a:off x="184150" y="882650"/>
            <a:ext cx="8766175" cy="534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952500" indent="-49530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371600" indent="-4572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752600" indent="-3810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209800" indent="-3810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667000" indent="-3810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3124200" indent="-3810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581400" indent="-3810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4038600" indent="-3810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5000"/>
              </a:lnSpc>
              <a:spcBef>
                <a:spcPct val="30000"/>
              </a:spcBef>
              <a:buSzPct val="75000"/>
              <a:buFont typeface="Wingdings" panose="05000000000000000000" pitchFamily="2" charset="2"/>
              <a:buNone/>
            </a:pPr>
            <a:r>
              <a:rPr lang="zh-CN" altLang="en-US" sz="2200">
                <a:latin typeface="微软雅黑" panose="020B0503020204020204" pitchFamily="34" charset="-122"/>
                <a:ea typeface="微软雅黑" panose="020B0503020204020204" pitchFamily="34" charset="-122"/>
                <a:cs typeface="Arial" panose="020B0604020202020204" pitchFamily="34" charset="0"/>
              </a:rPr>
              <a:t>检测到异常或中断时，</a:t>
            </a:r>
            <a:r>
              <a:rPr lang="en-US" altLang="zh-CN" sz="2200">
                <a:latin typeface="微软雅黑" panose="020B0503020204020204" pitchFamily="34" charset="-122"/>
                <a:ea typeface="微软雅黑" panose="020B0503020204020204" pitchFamily="34" charset="-122"/>
                <a:cs typeface="Arial" panose="020B0604020202020204" pitchFamily="34" charset="0"/>
              </a:rPr>
              <a:t>CPU</a:t>
            </a:r>
            <a:r>
              <a:rPr lang="zh-CN" altLang="en-US" sz="2200">
                <a:latin typeface="微软雅黑" panose="020B0503020204020204" pitchFamily="34" charset="-122"/>
                <a:ea typeface="微软雅黑" panose="020B0503020204020204" pitchFamily="34" charset="-122"/>
                <a:cs typeface="Arial" panose="020B0604020202020204" pitchFamily="34" charset="0"/>
              </a:rPr>
              <a:t>须进行以下基本处理：</a:t>
            </a:r>
          </a:p>
          <a:p>
            <a:pPr>
              <a:lnSpc>
                <a:spcPct val="125000"/>
              </a:lnSpc>
              <a:spcBef>
                <a:spcPct val="30000"/>
              </a:spcBef>
              <a:buSzPct val="75000"/>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① </a:t>
            </a:r>
            <a:r>
              <a:rPr lang="zh-CN" altLang="en-US" sz="2000">
                <a:latin typeface="微软雅黑" panose="020B0503020204020204" pitchFamily="34" charset="-122"/>
                <a:ea typeface="微软雅黑" panose="020B0503020204020204" pitchFamily="34" charset="-122"/>
                <a:cs typeface="Arial" panose="020B0604020202020204" pitchFamily="34" charset="0"/>
              </a:rPr>
              <a:t>关中断（“中断允许位” 清</a:t>
            </a:r>
            <a:r>
              <a:rPr lang="en-US" altLang="zh-CN" sz="2000">
                <a:latin typeface="微软雅黑" panose="020B0503020204020204" pitchFamily="34" charset="-122"/>
                <a:ea typeface="微软雅黑" panose="020B0503020204020204" pitchFamily="34" charset="-122"/>
                <a:cs typeface="Arial" panose="020B0604020202020204" pitchFamily="34" charset="0"/>
              </a:rPr>
              <a:t>0</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r>
              <a:rPr lang="zh-CN" altLang="en-US" sz="2000">
                <a:solidFill>
                  <a:srgbClr val="A50021"/>
                </a:solidFill>
                <a:latin typeface="微软雅黑" panose="020B0503020204020204" pitchFamily="34" charset="-122"/>
                <a:ea typeface="微软雅黑" panose="020B0503020204020204" pitchFamily="34" charset="-122"/>
                <a:cs typeface="Arial" panose="020B0604020202020204" pitchFamily="34" charset="0"/>
              </a:rPr>
              <a:t>使</a:t>
            </a:r>
            <a:r>
              <a:rPr lang="en-US" altLang="zh-CN" sz="2000">
                <a:solidFill>
                  <a:srgbClr val="A50021"/>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a:solidFill>
                  <a:srgbClr val="A50021"/>
                </a:solidFill>
                <a:latin typeface="微软雅黑" panose="020B0503020204020204" pitchFamily="34" charset="-122"/>
                <a:ea typeface="微软雅黑" panose="020B0503020204020204" pitchFamily="34" charset="-122"/>
                <a:cs typeface="Arial" panose="020B0604020202020204" pitchFamily="34" charset="0"/>
              </a:rPr>
              <a:t>处于“禁止中断”状态，以防止新中断破坏</a:t>
            </a:r>
            <a:r>
              <a:rPr lang="zh-CN" altLang="en-US" sz="2000">
                <a:solidFill>
                  <a:srgbClr val="008000"/>
                </a:solidFill>
                <a:latin typeface="微软雅黑" panose="020B0503020204020204" pitchFamily="34" charset="-122"/>
                <a:ea typeface="微软雅黑" panose="020B0503020204020204" pitchFamily="34" charset="-122"/>
                <a:cs typeface="Arial" panose="020B0604020202020204" pitchFamily="34" charset="0"/>
              </a:rPr>
              <a:t>断点（</a:t>
            </a:r>
            <a:r>
              <a:rPr lang="en-US" altLang="zh-CN"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PC</a:t>
            </a:r>
            <a:r>
              <a:rPr lang="zh-CN" altLang="en-US" sz="2000">
                <a:solidFill>
                  <a:srgbClr val="008000"/>
                </a:solidFill>
                <a:latin typeface="微软雅黑" panose="020B0503020204020204" pitchFamily="34" charset="-122"/>
                <a:ea typeface="微软雅黑" panose="020B0503020204020204" pitchFamily="34" charset="-122"/>
                <a:cs typeface="Arial" panose="020B0604020202020204" pitchFamily="34" charset="0"/>
              </a:rPr>
              <a:t>）、程序状态（</a:t>
            </a:r>
            <a:r>
              <a:rPr lang="en-US" altLang="zh-CN"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PSW</a:t>
            </a:r>
            <a:r>
              <a:rPr lang="zh-CN" altLang="en-US" sz="2000">
                <a:solidFill>
                  <a:srgbClr val="008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000">
                <a:solidFill>
                  <a:srgbClr val="990000"/>
                </a:solidFill>
                <a:latin typeface="微软雅黑" panose="020B0503020204020204" pitchFamily="34" charset="-122"/>
                <a:ea typeface="微软雅黑" panose="020B0503020204020204" pitchFamily="34" charset="-122"/>
                <a:cs typeface="Arial" panose="020B0604020202020204" pitchFamily="34" charset="0"/>
              </a:rPr>
              <a:t>和</a:t>
            </a:r>
            <a:r>
              <a:rPr lang="zh-CN" altLang="en-US" sz="2000">
                <a:solidFill>
                  <a:srgbClr val="008000"/>
                </a:solidFill>
                <a:latin typeface="微软雅黑" panose="020B0503020204020204" pitchFamily="34" charset="-122"/>
                <a:ea typeface="微软雅黑" panose="020B0503020204020204" pitchFamily="34" charset="-122"/>
                <a:cs typeface="Arial" panose="020B0604020202020204" pitchFamily="34" charset="0"/>
              </a:rPr>
              <a:t>现场</a:t>
            </a:r>
            <a:r>
              <a:rPr lang="zh-CN" altLang="en-US"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（通用寄存器）。</a:t>
            </a:r>
            <a:endParaRPr lang="en-US" altLang="zh-CN" sz="2000">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a:p>
            <a:pPr>
              <a:lnSpc>
                <a:spcPct val="125000"/>
              </a:lnSpc>
              <a:spcBef>
                <a:spcPct val="30000"/>
              </a:spcBef>
              <a:buSzPct val="75000"/>
              <a:buFont typeface="Wingdings" panose="05000000000000000000" pitchFamily="2" charset="2"/>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② </a:t>
            </a:r>
            <a:r>
              <a:rPr lang="zh-CN" altLang="en-US" sz="2000">
                <a:latin typeface="微软雅黑" panose="020B0503020204020204" pitchFamily="34" charset="-122"/>
                <a:ea typeface="微软雅黑" panose="020B0503020204020204" pitchFamily="34" charset="-122"/>
                <a:cs typeface="Arial" panose="020B0604020202020204" pitchFamily="34" charset="0"/>
              </a:rPr>
              <a:t>保护断点和程序状态：</a:t>
            </a:r>
            <a:r>
              <a:rPr lang="zh-CN" altLang="en-US" sz="2000">
                <a:solidFill>
                  <a:srgbClr val="A50021"/>
                </a:solidFill>
                <a:latin typeface="微软雅黑" panose="020B0503020204020204" pitchFamily="34" charset="-122"/>
                <a:ea typeface="微软雅黑" panose="020B0503020204020204" pitchFamily="34" charset="-122"/>
                <a:cs typeface="Arial" panose="020B0604020202020204" pitchFamily="34" charset="0"/>
              </a:rPr>
              <a:t>将断点和程序状态保存到栈或特殊寄存器中</a:t>
            </a:r>
          </a:p>
          <a:p>
            <a:pPr lvl="1">
              <a:lnSpc>
                <a:spcPct val="125000"/>
              </a:lnSpc>
              <a:spcBef>
                <a:spcPct val="30000"/>
              </a:spcBef>
              <a:buFontTx/>
              <a:buNone/>
            </a:pPr>
            <a:r>
              <a:rPr lang="zh-CN" altLang="en-US">
                <a:latin typeface="微软雅黑" panose="020B0503020204020204" pitchFamily="34" charset="-122"/>
                <a:ea typeface="微软雅黑" panose="020B0503020204020204" pitchFamily="34" charset="-122"/>
                <a:cs typeface="Arial" panose="020B0604020202020204" pitchFamily="34" charset="0"/>
              </a:rPr>
              <a:t> </a:t>
            </a:r>
            <a:r>
              <a:rPr lang="en-US" altLang="zh-CN">
                <a:latin typeface="微软雅黑" panose="020B0503020204020204" pitchFamily="34" charset="-122"/>
                <a:ea typeface="微软雅黑" panose="020B0503020204020204" pitchFamily="34" charset="-122"/>
                <a:cs typeface="Arial" panose="020B0604020202020204" pitchFamily="34" charset="0"/>
              </a:rPr>
              <a:t>PC→</a:t>
            </a:r>
            <a:r>
              <a:rPr lang="zh-CN" altLang="en-US">
                <a:latin typeface="微软雅黑" panose="020B0503020204020204" pitchFamily="34" charset="-122"/>
                <a:ea typeface="微软雅黑" panose="020B0503020204020204" pitchFamily="34" charset="-122"/>
                <a:cs typeface="Arial" panose="020B0604020202020204" pitchFamily="34" charset="0"/>
              </a:rPr>
              <a:t>栈 或 </a:t>
            </a:r>
            <a:r>
              <a:rPr lang="en-US" altLang="zh-CN">
                <a:latin typeface="微软雅黑" panose="020B0503020204020204" pitchFamily="34" charset="-122"/>
                <a:ea typeface="微软雅黑" panose="020B0503020204020204" pitchFamily="34" charset="-122"/>
                <a:cs typeface="Arial" panose="020B0604020202020204" pitchFamily="34" charset="0"/>
              </a:rPr>
              <a:t>EPC</a:t>
            </a:r>
            <a:r>
              <a:rPr lang="zh-CN" altLang="en-US">
                <a:solidFill>
                  <a:srgbClr val="006600"/>
                </a:solidFill>
                <a:latin typeface="微软雅黑" panose="020B0503020204020204" pitchFamily="34" charset="-122"/>
                <a:ea typeface="微软雅黑" panose="020B0503020204020204" pitchFamily="34" charset="-122"/>
                <a:cs typeface="Arial" panose="020B0604020202020204" pitchFamily="34" charset="0"/>
              </a:rPr>
              <a:t>（专门存放断点的寄存器）</a:t>
            </a:r>
          </a:p>
          <a:p>
            <a:pPr lvl="1">
              <a:lnSpc>
                <a:spcPct val="125000"/>
              </a:lnSpc>
              <a:spcBef>
                <a:spcPct val="30000"/>
              </a:spcBef>
              <a:buFontTx/>
              <a:buNone/>
            </a:pPr>
            <a:r>
              <a:rPr lang="en-US" altLang="zh-CN">
                <a:latin typeface="微软雅黑" panose="020B0503020204020204" pitchFamily="34" charset="-122"/>
                <a:ea typeface="微软雅黑" panose="020B0503020204020204" pitchFamily="34" charset="-122"/>
                <a:cs typeface="Arial" panose="020B0604020202020204" pitchFamily="34" charset="0"/>
              </a:rPr>
              <a:t> PSWR →</a:t>
            </a:r>
            <a:r>
              <a:rPr lang="zh-CN" altLang="en-US">
                <a:latin typeface="微软雅黑" panose="020B0503020204020204" pitchFamily="34" charset="-122"/>
                <a:ea typeface="微软雅黑" panose="020B0503020204020204" pitchFamily="34" charset="-122"/>
                <a:cs typeface="Arial" panose="020B0604020202020204" pitchFamily="34" charset="0"/>
              </a:rPr>
              <a:t>栈 或 </a:t>
            </a:r>
            <a:r>
              <a:rPr lang="en-US" altLang="zh-CN">
                <a:latin typeface="微软雅黑" panose="020B0503020204020204" pitchFamily="34" charset="-122"/>
                <a:ea typeface="微软雅黑" panose="020B0503020204020204" pitchFamily="34" charset="-122"/>
                <a:cs typeface="Arial" panose="020B0604020202020204" pitchFamily="34" charset="0"/>
              </a:rPr>
              <a:t>EPSWR </a:t>
            </a:r>
            <a:r>
              <a:rPr lang="zh-CN" altLang="en-US">
                <a:solidFill>
                  <a:srgbClr val="006600"/>
                </a:solidFill>
                <a:latin typeface="微软雅黑" panose="020B0503020204020204" pitchFamily="34" charset="-122"/>
                <a:ea typeface="微软雅黑" panose="020B0503020204020204" pitchFamily="34" charset="-122"/>
                <a:cs typeface="Arial" panose="020B0604020202020204" pitchFamily="34" charset="0"/>
              </a:rPr>
              <a:t>（专门保存程序状态的寄存器）</a:t>
            </a:r>
            <a:endParaRPr lang="en-US" altLang="zh-CN">
              <a:solidFill>
                <a:srgbClr val="006600"/>
              </a:solidFill>
              <a:latin typeface="微软雅黑" panose="020B0503020204020204" pitchFamily="34" charset="-122"/>
              <a:ea typeface="微软雅黑" panose="020B0503020204020204" pitchFamily="34" charset="-122"/>
              <a:cs typeface="Arial" panose="020B0604020202020204" pitchFamily="34" charset="0"/>
            </a:endParaRPr>
          </a:p>
          <a:p>
            <a:pPr lvl="1">
              <a:lnSpc>
                <a:spcPct val="125000"/>
              </a:lnSpc>
              <a:spcBef>
                <a:spcPct val="30000"/>
              </a:spcBef>
              <a:buFontTx/>
              <a:buNone/>
            </a:pPr>
            <a:r>
              <a:rPr lang="en-US" altLang="zh-CN">
                <a:solidFill>
                  <a:srgbClr val="006600"/>
                </a:solidFill>
                <a:latin typeface="微软雅黑" panose="020B0503020204020204" pitchFamily="34" charset="-122"/>
                <a:ea typeface="微软雅黑" panose="020B0503020204020204" pitchFamily="34" charset="-122"/>
                <a:cs typeface="Arial" panose="020B0604020202020204" pitchFamily="34" charset="0"/>
              </a:rPr>
              <a:t>PSW</a:t>
            </a:r>
            <a:r>
              <a:rPr lang="zh-CN" altLang="en-US">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a:solidFill>
                  <a:srgbClr val="006600"/>
                </a:solidFill>
                <a:latin typeface="微软雅黑" panose="020B0503020204020204" pitchFamily="34" charset="-122"/>
                <a:ea typeface="微软雅黑" panose="020B0503020204020204" pitchFamily="34" charset="-122"/>
                <a:cs typeface="Arial" panose="020B0604020202020204" pitchFamily="34" charset="0"/>
              </a:rPr>
              <a:t>Program Status Word</a:t>
            </a:r>
            <a:r>
              <a:rPr lang="zh-CN" altLang="en-US">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a:latin typeface="微软雅黑" panose="020B0503020204020204" pitchFamily="34" charset="-122"/>
                <a:ea typeface="微软雅黑" panose="020B0503020204020204" pitchFamily="34" charset="-122"/>
                <a:cs typeface="Arial" panose="020B0604020202020204" pitchFamily="34" charset="0"/>
              </a:rPr>
              <a:t>程序状态字</a:t>
            </a:r>
          </a:p>
          <a:p>
            <a:pPr lvl="1">
              <a:lnSpc>
                <a:spcPct val="125000"/>
              </a:lnSpc>
              <a:spcBef>
                <a:spcPct val="30000"/>
              </a:spcBef>
              <a:buFontTx/>
              <a:buNone/>
            </a:pPr>
            <a:r>
              <a:rPr lang="en-US" altLang="zh-CN">
                <a:solidFill>
                  <a:srgbClr val="006600"/>
                </a:solidFill>
                <a:latin typeface="微软雅黑" panose="020B0503020204020204" pitchFamily="34" charset="-122"/>
                <a:ea typeface="微软雅黑" panose="020B0503020204020204" pitchFamily="34" charset="-122"/>
                <a:cs typeface="Arial" panose="020B0604020202020204" pitchFamily="34" charset="0"/>
              </a:rPr>
              <a:t>PSWR</a:t>
            </a:r>
            <a:r>
              <a:rPr lang="zh-CN" altLang="en-US">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a:solidFill>
                  <a:srgbClr val="006600"/>
                </a:solidFill>
                <a:latin typeface="微软雅黑" panose="020B0503020204020204" pitchFamily="34" charset="-122"/>
                <a:ea typeface="微软雅黑" panose="020B0503020204020204" pitchFamily="34" charset="-122"/>
                <a:cs typeface="Arial" panose="020B0604020202020204" pitchFamily="34" charset="0"/>
              </a:rPr>
              <a:t>PSW</a:t>
            </a:r>
            <a:r>
              <a:rPr lang="zh-CN" altLang="en-US">
                <a:solidFill>
                  <a:srgbClr val="006600"/>
                </a:solidFill>
                <a:latin typeface="微软雅黑" panose="020B0503020204020204" pitchFamily="34" charset="-122"/>
                <a:ea typeface="微软雅黑" panose="020B0503020204020204" pitchFamily="34" charset="-122"/>
                <a:cs typeface="Arial" panose="020B0604020202020204" pitchFamily="34" charset="0"/>
              </a:rPr>
              <a:t>寄存器）：</a:t>
            </a:r>
            <a:r>
              <a:rPr lang="zh-CN" altLang="en-US">
                <a:latin typeface="微软雅黑" panose="020B0503020204020204" pitchFamily="34" charset="-122"/>
                <a:ea typeface="微软雅黑" panose="020B0503020204020204" pitchFamily="34" charset="-122"/>
                <a:cs typeface="Arial" panose="020B0604020202020204" pitchFamily="34" charset="0"/>
              </a:rPr>
              <a:t>如</a:t>
            </a:r>
            <a:r>
              <a:rPr lang="en-US" altLang="zh-CN">
                <a:latin typeface="微软雅黑" panose="020B0503020204020204" pitchFamily="34" charset="-122"/>
                <a:ea typeface="微软雅黑" panose="020B0503020204020204" pitchFamily="34" charset="-122"/>
                <a:cs typeface="Arial" panose="020B0604020202020204" pitchFamily="34" charset="0"/>
              </a:rPr>
              <a:t>IA-32</a:t>
            </a:r>
            <a:r>
              <a:rPr lang="zh-CN" altLang="en-US">
                <a:latin typeface="微软雅黑" panose="020B0503020204020204" pitchFamily="34" charset="-122"/>
                <a:ea typeface="微软雅黑" panose="020B0503020204020204" pitchFamily="34" charset="-122"/>
                <a:cs typeface="Arial" panose="020B0604020202020204" pitchFamily="34" charset="0"/>
              </a:rPr>
              <a:t>中的的</a:t>
            </a:r>
            <a:r>
              <a:rPr lang="en-US" altLang="zh-CN">
                <a:latin typeface="微软雅黑" panose="020B0503020204020204" pitchFamily="34" charset="-122"/>
                <a:ea typeface="微软雅黑" panose="020B0503020204020204" pitchFamily="34" charset="-122"/>
                <a:cs typeface="Arial" panose="020B0604020202020204" pitchFamily="34" charset="0"/>
              </a:rPr>
              <a:t>EFLAGS</a:t>
            </a:r>
            <a:r>
              <a:rPr lang="zh-CN" altLang="en-US">
                <a:latin typeface="微软雅黑" panose="020B0503020204020204" pitchFamily="34" charset="-122"/>
                <a:ea typeface="微软雅黑" panose="020B0503020204020204" pitchFamily="34" charset="-122"/>
                <a:cs typeface="Arial" panose="020B0604020202020204" pitchFamily="34" charset="0"/>
              </a:rPr>
              <a:t>寄存器</a:t>
            </a:r>
          </a:p>
          <a:p>
            <a:pPr>
              <a:lnSpc>
                <a:spcPct val="125000"/>
              </a:lnSpc>
              <a:spcBef>
                <a:spcPct val="3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③ </a:t>
            </a:r>
            <a:r>
              <a:rPr lang="zh-CN" altLang="en-US" sz="2000">
                <a:latin typeface="微软雅黑" panose="020B0503020204020204" pitchFamily="34" charset="-122"/>
                <a:ea typeface="微软雅黑" panose="020B0503020204020204" pitchFamily="34" charset="-122"/>
                <a:cs typeface="Arial" panose="020B0604020202020204" pitchFamily="34" charset="0"/>
              </a:rPr>
              <a:t>识别异常事件</a:t>
            </a:r>
          </a:p>
          <a:p>
            <a:pPr>
              <a:lnSpc>
                <a:spcPct val="125000"/>
              </a:lnSpc>
              <a:spcBef>
                <a:spcPct val="30000"/>
              </a:spcBef>
              <a:buFontTx/>
              <a:buNone/>
            </a:pPr>
            <a:r>
              <a:rPr lang="zh-CN" altLang="en-US" sz="2000">
                <a:latin typeface="微软雅黑" panose="020B0503020204020204" pitchFamily="34" charset="-122"/>
                <a:ea typeface="微软雅黑" panose="020B0503020204020204" pitchFamily="34" charset="-122"/>
                <a:cs typeface="Arial" panose="020B0604020202020204" pitchFamily="34" charset="0"/>
              </a:rPr>
              <a:t>     </a:t>
            </a:r>
            <a:r>
              <a:rPr lang="zh-CN" altLang="en-US" sz="2000">
                <a:solidFill>
                  <a:srgbClr val="A50021"/>
                </a:solidFill>
                <a:latin typeface="微软雅黑" panose="020B0503020204020204" pitchFamily="34" charset="-122"/>
                <a:ea typeface="微软雅黑" panose="020B0503020204020204" pitchFamily="34" charset="-122"/>
                <a:cs typeface="Arial" panose="020B0604020202020204" pitchFamily="34" charset="0"/>
              </a:rPr>
              <a:t>有</a:t>
            </a:r>
            <a:r>
              <a:rPr lang="zh-CN" altLang="en-US"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软件识别</a:t>
            </a:r>
            <a:r>
              <a:rPr lang="zh-CN" altLang="en-US" sz="2000">
                <a:solidFill>
                  <a:srgbClr val="A50021"/>
                </a:solidFill>
                <a:latin typeface="微软雅黑" panose="020B0503020204020204" pitchFamily="34" charset="-122"/>
                <a:ea typeface="微软雅黑" panose="020B0503020204020204" pitchFamily="34" charset="-122"/>
                <a:cs typeface="Arial" panose="020B0604020202020204" pitchFamily="34" charset="0"/>
              </a:rPr>
              <a:t>和</a:t>
            </a:r>
            <a:r>
              <a:rPr lang="zh-CN" altLang="en-US" sz="2000">
                <a:solidFill>
                  <a:schemeClr val="accent2"/>
                </a:solidFill>
                <a:latin typeface="微软雅黑" panose="020B0503020204020204" pitchFamily="34" charset="-122"/>
                <a:ea typeface="微软雅黑" panose="020B0503020204020204" pitchFamily="34" charset="-122"/>
                <a:cs typeface="Arial" panose="020B0604020202020204" pitchFamily="34" charset="0"/>
              </a:rPr>
              <a:t>硬件识别（向量中断）</a:t>
            </a:r>
            <a:r>
              <a:rPr lang="zh-CN" altLang="en-US" sz="2000">
                <a:solidFill>
                  <a:srgbClr val="A50021"/>
                </a:solidFill>
                <a:latin typeface="微软雅黑" panose="020B0503020204020204" pitchFamily="34" charset="-122"/>
                <a:ea typeface="微软雅黑" panose="020B0503020204020204" pitchFamily="34" charset="-122"/>
                <a:cs typeface="Arial" panose="020B0604020202020204" pitchFamily="34" charset="0"/>
              </a:rPr>
              <a:t>两种不同的方式。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5171">
                                            <p:txEl>
                                              <p:pRg st="1" end="1"/>
                                            </p:txEl>
                                          </p:spTgt>
                                        </p:tgtEl>
                                        <p:attrNameLst>
                                          <p:attrName>style.visibility</p:attrName>
                                        </p:attrNameLst>
                                      </p:cBhvr>
                                      <p:to>
                                        <p:strVal val="visible"/>
                                      </p:to>
                                    </p:set>
                                    <p:animEffect transition="in" filter="blinds(horizontal)">
                                      <p:cBhvr>
                                        <p:cTn id="7" dur="500"/>
                                        <p:tgtEl>
                                          <p:spTgt spid="775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5171">
                                            <p:txEl>
                                              <p:pRg st="2" end="2"/>
                                            </p:txEl>
                                          </p:spTgt>
                                        </p:tgtEl>
                                        <p:attrNameLst>
                                          <p:attrName>style.visibility</p:attrName>
                                        </p:attrNameLst>
                                      </p:cBhvr>
                                      <p:to>
                                        <p:strVal val="visible"/>
                                      </p:to>
                                    </p:set>
                                    <p:animEffect transition="in" filter="blinds(horizontal)">
                                      <p:cBhvr>
                                        <p:cTn id="12" dur="500"/>
                                        <p:tgtEl>
                                          <p:spTgt spid="7751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5171">
                                            <p:txEl>
                                              <p:pRg st="3" end="3"/>
                                            </p:txEl>
                                          </p:spTgt>
                                        </p:tgtEl>
                                        <p:attrNameLst>
                                          <p:attrName>style.visibility</p:attrName>
                                        </p:attrNameLst>
                                      </p:cBhvr>
                                      <p:to>
                                        <p:strVal val="visible"/>
                                      </p:to>
                                    </p:set>
                                    <p:animEffect transition="in" filter="blinds(horizontal)">
                                      <p:cBhvr>
                                        <p:cTn id="17" dur="500"/>
                                        <p:tgtEl>
                                          <p:spTgt spid="7751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5171">
                                            <p:txEl>
                                              <p:pRg st="4" end="4"/>
                                            </p:txEl>
                                          </p:spTgt>
                                        </p:tgtEl>
                                        <p:attrNameLst>
                                          <p:attrName>style.visibility</p:attrName>
                                        </p:attrNameLst>
                                      </p:cBhvr>
                                      <p:to>
                                        <p:strVal val="visible"/>
                                      </p:to>
                                    </p:set>
                                    <p:animEffect transition="in" filter="blinds(horizontal)">
                                      <p:cBhvr>
                                        <p:cTn id="22" dur="500"/>
                                        <p:tgtEl>
                                          <p:spTgt spid="775171">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75171">
                                            <p:txEl>
                                              <p:pRg st="5" end="5"/>
                                            </p:txEl>
                                          </p:spTgt>
                                        </p:tgtEl>
                                        <p:attrNameLst>
                                          <p:attrName>style.visibility</p:attrName>
                                        </p:attrNameLst>
                                      </p:cBhvr>
                                      <p:to>
                                        <p:strVal val="visible"/>
                                      </p:to>
                                    </p:set>
                                    <p:animEffect transition="in" filter="blinds(horizontal)">
                                      <p:cBhvr>
                                        <p:cTn id="25" dur="500"/>
                                        <p:tgtEl>
                                          <p:spTgt spid="775171">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75171">
                                            <p:txEl>
                                              <p:pRg st="6" end="6"/>
                                            </p:txEl>
                                          </p:spTgt>
                                        </p:tgtEl>
                                        <p:attrNameLst>
                                          <p:attrName>style.visibility</p:attrName>
                                        </p:attrNameLst>
                                      </p:cBhvr>
                                      <p:to>
                                        <p:strVal val="visible"/>
                                      </p:to>
                                    </p:set>
                                    <p:animEffect transition="in" filter="blinds(horizontal)">
                                      <p:cBhvr>
                                        <p:cTn id="28" dur="500"/>
                                        <p:tgtEl>
                                          <p:spTgt spid="775171">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775171">
                                            <p:txEl>
                                              <p:pRg st="7" end="7"/>
                                            </p:txEl>
                                          </p:spTgt>
                                        </p:tgtEl>
                                        <p:attrNameLst>
                                          <p:attrName>style.visibility</p:attrName>
                                        </p:attrNameLst>
                                      </p:cBhvr>
                                      <p:to>
                                        <p:strVal val="visible"/>
                                      </p:to>
                                    </p:set>
                                    <p:animEffect transition="in" filter="blinds(horizontal)">
                                      <p:cBhvr>
                                        <p:cTn id="33" dur="500"/>
                                        <p:tgtEl>
                                          <p:spTgt spid="775171">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775171">
                                            <p:txEl>
                                              <p:pRg st="8" end="8"/>
                                            </p:txEl>
                                          </p:spTgt>
                                        </p:tgtEl>
                                        <p:attrNameLst>
                                          <p:attrName>style.visibility</p:attrName>
                                        </p:attrNameLst>
                                      </p:cBhvr>
                                      <p:to>
                                        <p:strVal val="visible"/>
                                      </p:to>
                                    </p:set>
                                    <p:animEffect transition="in" filter="blinds(horizontal)">
                                      <p:cBhvr>
                                        <p:cTn id="38" dur="500"/>
                                        <p:tgtEl>
                                          <p:spTgt spid="775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a:extLst>
              <a:ext uri="{FF2B5EF4-FFF2-40B4-BE49-F238E27FC236}">
                <a16:creationId xmlns:a16="http://schemas.microsoft.com/office/drawing/2014/main" id="{46BF63EE-8546-49F3-8740-3084EA151C66}"/>
              </a:ext>
            </a:extLst>
          </p:cNvPr>
          <p:cNvSpPr>
            <a:spLocks noGrp="1" noChangeArrowheads="1"/>
          </p:cNvSpPr>
          <p:nvPr>
            <p:ph type="title"/>
          </p:nvPr>
        </p:nvSpPr>
        <p:spPr/>
        <p:txBody>
          <a:bodyPr/>
          <a:lstStyle/>
          <a:p>
            <a:r>
              <a:rPr lang="zh-CN" altLang="en-US"/>
              <a:t>异常</a:t>
            </a:r>
            <a:r>
              <a:rPr lang="en-US" altLang="zh-CN"/>
              <a:t>/</a:t>
            </a:r>
            <a:r>
              <a:rPr lang="zh-CN" altLang="en-US"/>
              <a:t>中断响应过程</a:t>
            </a:r>
          </a:p>
        </p:txBody>
      </p:sp>
      <p:sp>
        <p:nvSpPr>
          <p:cNvPr id="776195" name="Rectangle 3">
            <a:extLst>
              <a:ext uri="{FF2B5EF4-FFF2-40B4-BE49-F238E27FC236}">
                <a16:creationId xmlns:a16="http://schemas.microsoft.com/office/drawing/2014/main" id="{14814202-6DC8-446D-AC3D-3581DC06AD13}"/>
              </a:ext>
            </a:extLst>
          </p:cNvPr>
          <p:cNvSpPr>
            <a:spLocks noChangeArrowheads="1"/>
          </p:cNvSpPr>
          <p:nvPr/>
        </p:nvSpPr>
        <p:spPr bwMode="auto">
          <a:xfrm>
            <a:off x="373063" y="725488"/>
            <a:ext cx="8491537" cy="564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33400" indent="-533400"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952500" indent="-49530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371600" indent="-4572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752600" indent="-3810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209800" indent="-3810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667000" indent="-3810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3124200" indent="-3810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581400" indent="-3810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4038600" indent="-3810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20000"/>
              </a:lnSpc>
              <a:spcBef>
                <a:spcPct val="25000"/>
              </a:spcBef>
              <a:buSzPct val="75000"/>
              <a:buFont typeface="Wingdings" panose="05000000000000000000" pitchFamily="2" charset="2"/>
              <a:buNone/>
            </a:pPr>
            <a:r>
              <a:rPr lang="zh-CN" altLang="en-US" sz="2000">
                <a:solidFill>
                  <a:srgbClr val="A50021"/>
                </a:solidFill>
                <a:latin typeface="微软雅黑" panose="020B0503020204020204" pitchFamily="34" charset="-122"/>
                <a:ea typeface="微软雅黑" panose="020B0503020204020204" pitchFamily="34" charset="-122"/>
              </a:rPr>
              <a:t>有两种不同的识别方式：软件识别和硬件识别（向量中断）。</a:t>
            </a:r>
          </a:p>
          <a:p>
            <a:pPr>
              <a:lnSpc>
                <a:spcPct val="120000"/>
              </a:lnSpc>
              <a:spcBef>
                <a:spcPct val="25000"/>
              </a:spcBef>
              <a:buFontTx/>
              <a:buNone/>
            </a:pPr>
            <a:r>
              <a:rPr lang="zh-CN" altLang="en-US" sz="2000">
                <a:solidFill>
                  <a:srgbClr val="FF0000"/>
                </a:solidFill>
                <a:latin typeface="微软雅黑" panose="020B0503020204020204" pitchFamily="34" charset="-122"/>
                <a:ea typeface="微软雅黑" panose="020B0503020204020204" pitchFamily="34" charset="-122"/>
              </a:rPr>
              <a:t>     （</a:t>
            </a:r>
            <a:r>
              <a:rPr lang="en-US" altLang="zh-CN" sz="2000">
                <a:solidFill>
                  <a:srgbClr val="FF0000"/>
                </a:solidFill>
                <a:latin typeface="微软雅黑" panose="020B0503020204020204" pitchFamily="34" charset="-122"/>
                <a:ea typeface="微软雅黑" panose="020B0503020204020204" pitchFamily="34" charset="-122"/>
              </a:rPr>
              <a:t>1</a:t>
            </a:r>
            <a:r>
              <a:rPr lang="zh-CN" altLang="en-US" sz="2000">
                <a:solidFill>
                  <a:srgbClr val="FF0000"/>
                </a:solidFill>
                <a:latin typeface="微软雅黑" panose="020B0503020204020204" pitchFamily="34" charset="-122"/>
                <a:ea typeface="微软雅黑" panose="020B0503020204020204" pitchFamily="34" charset="-122"/>
              </a:rPr>
              <a:t>）软件识别（</a:t>
            </a:r>
            <a:r>
              <a:rPr lang="en-US" altLang="zh-CN" sz="2000">
                <a:solidFill>
                  <a:srgbClr val="FF0000"/>
                </a:solidFill>
                <a:latin typeface="微软雅黑" panose="020B0503020204020204" pitchFamily="34" charset="-122"/>
                <a:ea typeface="微软雅黑" panose="020B0503020204020204" pitchFamily="34" charset="-122"/>
              </a:rPr>
              <a:t>MIPS</a:t>
            </a:r>
            <a:r>
              <a:rPr lang="zh-CN" altLang="en-US" sz="2000">
                <a:solidFill>
                  <a:srgbClr val="FF0000"/>
                </a:solidFill>
                <a:latin typeface="微软雅黑" panose="020B0503020204020204" pitchFamily="34" charset="-122"/>
                <a:ea typeface="微软雅黑" panose="020B0503020204020204" pitchFamily="34" charset="-122"/>
              </a:rPr>
              <a:t>采用）</a:t>
            </a:r>
            <a:r>
              <a:rPr lang="zh-CN" altLang="en-US" sz="2000">
                <a:solidFill>
                  <a:srgbClr val="008000"/>
                </a:solidFill>
                <a:latin typeface="微软雅黑" panose="020B0503020204020204" pitchFamily="34" charset="-122"/>
                <a:ea typeface="微软雅黑" panose="020B0503020204020204" pitchFamily="34" charset="-122"/>
              </a:rPr>
              <a:t> </a:t>
            </a:r>
          </a:p>
          <a:p>
            <a:pPr>
              <a:lnSpc>
                <a:spcPct val="120000"/>
              </a:lnSpc>
              <a:spcBef>
                <a:spcPct val="25000"/>
              </a:spcBef>
              <a:buFontTx/>
              <a:buNone/>
            </a:pPr>
            <a:r>
              <a:rPr lang="zh-CN" altLang="en-US" sz="2000">
                <a:solidFill>
                  <a:schemeClr val="accent2"/>
                </a:solidFill>
                <a:latin typeface="微软雅黑" panose="020B0503020204020204" pitchFamily="34" charset="-122"/>
                <a:ea typeface="微软雅黑" panose="020B0503020204020204" pitchFamily="34" charset="-122"/>
              </a:rPr>
              <a:t>       设置一个异常状态寄存器（</a:t>
            </a:r>
            <a:r>
              <a:rPr lang="en-US" altLang="zh-CN" sz="2000">
                <a:solidFill>
                  <a:schemeClr val="accent2"/>
                </a:solidFill>
                <a:latin typeface="微软雅黑" panose="020B0503020204020204" pitchFamily="34" charset="-122"/>
                <a:ea typeface="微软雅黑" panose="020B0503020204020204" pitchFamily="34" charset="-122"/>
              </a:rPr>
              <a:t>MIPS</a:t>
            </a:r>
            <a:r>
              <a:rPr lang="zh-CN" altLang="en-US" sz="2000">
                <a:solidFill>
                  <a:schemeClr val="accent2"/>
                </a:solidFill>
                <a:latin typeface="微软雅黑" panose="020B0503020204020204" pitchFamily="34" charset="-122"/>
                <a:ea typeface="微软雅黑" panose="020B0503020204020204" pitchFamily="34" charset="-122"/>
              </a:rPr>
              <a:t>中为</a:t>
            </a:r>
            <a:r>
              <a:rPr lang="en-US" altLang="zh-CN" sz="2000">
                <a:solidFill>
                  <a:schemeClr val="accent2"/>
                </a:solidFill>
                <a:latin typeface="微软雅黑" panose="020B0503020204020204" pitchFamily="34" charset="-122"/>
                <a:ea typeface="微软雅黑" panose="020B0503020204020204" pitchFamily="34" charset="-122"/>
              </a:rPr>
              <a:t>Cause</a:t>
            </a:r>
            <a:r>
              <a:rPr lang="zh-CN" altLang="en-US" sz="2000">
                <a:solidFill>
                  <a:schemeClr val="accent2"/>
                </a:solidFill>
                <a:latin typeface="微软雅黑" panose="020B0503020204020204" pitchFamily="34" charset="-122"/>
                <a:ea typeface="微软雅黑" panose="020B0503020204020204" pitchFamily="34" charset="-122"/>
              </a:rPr>
              <a:t>寄存器），用于记录异常原因。操作系统使用一个</a:t>
            </a:r>
            <a:r>
              <a:rPr lang="zh-CN" altLang="en-US" sz="2000">
                <a:solidFill>
                  <a:srgbClr val="008000"/>
                </a:solidFill>
                <a:latin typeface="微软雅黑" panose="020B0503020204020204" pitchFamily="34" charset="-122"/>
                <a:ea typeface="微软雅黑" panose="020B0503020204020204" pitchFamily="34" charset="-122"/>
              </a:rPr>
              <a:t>统一的异常处理程序</a:t>
            </a:r>
            <a:r>
              <a:rPr lang="zh-CN" altLang="en-US" sz="2000">
                <a:solidFill>
                  <a:schemeClr val="accent2"/>
                </a:solidFill>
                <a:latin typeface="微软雅黑" panose="020B0503020204020204" pitchFamily="34" charset="-122"/>
                <a:ea typeface="微软雅黑" panose="020B0503020204020204" pitchFamily="34" charset="-122"/>
              </a:rPr>
              <a:t>，该程序按优先级顺序查询异常状态寄存器，识别出异常事件。</a:t>
            </a:r>
          </a:p>
          <a:p>
            <a:pPr>
              <a:lnSpc>
                <a:spcPct val="120000"/>
              </a:lnSpc>
              <a:spcBef>
                <a:spcPct val="25000"/>
              </a:spcBef>
              <a:buFontTx/>
              <a:buNone/>
            </a:pPr>
            <a:r>
              <a:rPr lang="zh-CN" altLang="en-US" sz="2000">
                <a:solidFill>
                  <a:srgbClr val="1E7C34"/>
                </a:solidFill>
                <a:latin typeface="微软雅黑" panose="020B0503020204020204" pitchFamily="34" charset="-122"/>
                <a:ea typeface="微软雅黑" panose="020B0503020204020204" pitchFamily="34" charset="-122"/>
              </a:rPr>
              <a:t>        </a:t>
            </a:r>
            <a:r>
              <a:rPr lang="zh-CN" altLang="en-US" sz="2000">
                <a:solidFill>
                  <a:srgbClr val="006600"/>
                </a:solidFill>
                <a:latin typeface="微软雅黑" panose="020B0503020204020204" pitchFamily="34" charset="-122"/>
                <a:ea typeface="微软雅黑" panose="020B0503020204020204" pitchFamily="34" charset="-122"/>
              </a:rPr>
              <a:t>（例如：</a:t>
            </a:r>
            <a:r>
              <a:rPr lang="en-US" altLang="zh-CN" sz="2000">
                <a:solidFill>
                  <a:srgbClr val="006600"/>
                </a:solidFill>
                <a:latin typeface="微软雅黑" panose="020B0503020204020204" pitchFamily="34" charset="-122"/>
                <a:ea typeface="微软雅黑" panose="020B0503020204020204" pitchFamily="34" charset="-122"/>
              </a:rPr>
              <a:t>MIPS</a:t>
            </a:r>
            <a:r>
              <a:rPr lang="zh-CN" altLang="en-US" sz="2000">
                <a:solidFill>
                  <a:srgbClr val="006600"/>
                </a:solidFill>
                <a:latin typeface="微软雅黑" panose="020B0503020204020204" pitchFamily="34" charset="-122"/>
                <a:ea typeface="微软雅黑" panose="020B0503020204020204" pitchFamily="34" charset="-122"/>
              </a:rPr>
              <a:t>中位于内核地址</a:t>
            </a:r>
            <a:r>
              <a:rPr lang="en-US" altLang="zh-CN" sz="2000">
                <a:solidFill>
                  <a:srgbClr val="006600"/>
                </a:solidFill>
                <a:latin typeface="微软雅黑" panose="020B0503020204020204" pitchFamily="34" charset="-122"/>
                <a:ea typeface="微软雅黑" panose="020B0503020204020204" pitchFamily="34" charset="-122"/>
              </a:rPr>
              <a:t>0x8000 0180</a:t>
            </a:r>
            <a:r>
              <a:rPr lang="zh-CN" altLang="en-US" sz="2000">
                <a:solidFill>
                  <a:srgbClr val="006600"/>
                </a:solidFill>
                <a:latin typeface="微软雅黑" panose="020B0503020204020204" pitchFamily="34" charset="-122"/>
                <a:ea typeface="微软雅黑" panose="020B0503020204020204" pitchFamily="34" charset="-122"/>
              </a:rPr>
              <a:t>处有一个专门的异常处理程序，用于检测异常的具体原因，然后转到内核中相应的异常处理程序段中进行具体的处理）</a:t>
            </a:r>
          </a:p>
          <a:p>
            <a:pPr>
              <a:lnSpc>
                <a:spcPct val="120000"/>
              </a:lnSpc>
              <a:spcBef>
                <a:spcPct val="25000"/>
              </a:spcBef>
              <a:buFontTx/>
              <a:buNone/>
            </a:pPr>
            <a:r>
              <a:rPr lang="en-US" altLang="zh-CN" sz="2000">
                <a:solidFill>
                  <a:srgbClr val="FF0000"/>
                </a:solidFill>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a:t>
            </a:r>
            <a:r>
              <a:rPr lang="en-US" altLang="zh-CN" sz="2000">
                <a:solidFill>
                  <a:srgbClr val="FF0000"/>
                </a:solidFill>
                <a:latin typeface="微软雅黑" panose="020B0503020204020204" pitchFamily="34" charset="-122"/>
                <a:ea typeface="微软雅黑" panose="020B0503020204020204" pitchFamily="34" charset="-122"/>
              </a:rPr>
              <a:t>2</a:t>
            </a:r>
            <a:r>
              <a:rPr lang="zh-CN" altLang="en-US" sz="2000">
                <a:solidFill>
                  <a:srgbClr val="FF0000"/>
                </a:solidFill>
                <a:latin typeface="微软雅黑" panose="020B0503020204020204" pitchFamily="34" charset="-122"/>
                <a:ea typeface="微软雅黑" panose="020B0503020204020204" pitchFamily="34" charset="-122"/>
              </a:rPr>
              <a:t>）硬件识别（向量中断）（</a:t>
            </a:r>
            <a:r>
              <a:rPr lang="en-US" altLang="zh-CN" sz="2000">
                <a:solidFill>
                  <a:srgbClr val="FF0000"/>
                </a:solidFill>
                <a:latin typeface="微软雅黑" panose="020B0503020204020204" pitchFamily="34" charset="-122"/>
                <a:ea typeface="微软雅黑" panose="020B0503020204020204" pitchFamily="34" charset="-122"/>
              </a:rPr>
              <a:t>IA-32</a:t>
            </a:r>
            <a:r>
              <a:rPr lang="zh-CN" altLang="en-US" sz="2000">
                <a:solidFill>
                  <a:srgbClr val="FF0000"/>
                </a:solidFill>
                <a:latin typeface="微软雅黑" panose="020B0503020204020204" pitchFamily="34" charset="-122"/>
                <a:ea typeface="微软雅黑" panose="020B0503020204020204" pitchFamily="34" charset="-122"/>
              </a:rPr>
              <a:t>采用）</a:t>
            </a:r>
          </a:p>
          <a:p>
            <a:pPr>
              <a:lnSpc>
                <a:spcPct val="120000"/>
              </a:lnSpc>
              <a:spcBef>
                <a:spcPct val="25000"/>
              </a:spcBef>
              <a:buFontTx/>
              <a:buNone/>
            </a:pPr>
            <a:r>
              <a:rPr lang="zh-CN" altLang="en-US" sz="2000">
                <a:solidFill>
                  <a:schemeClr val="accent2"/>
                </a:solidFill>
                <a:latin typeface="微软雅黑" panose="020B0503020204020204" pitchFamily="34" charset="-122"/>
                <a:ea typeface="微软雅黑" panose="020B0503020204020204" pitchFamily="34" charset="-122"/>
              </a:rPr>
              <a:t>       用专门的硬件查询电路按优先级顺序识别异常，得到“中断类型号”，根据此号，到中断向量表中读取对应的</a:t>
            </a:r>
            <a:r>
              <a:rPr lang="zh-CN" altLang="en-US" sz="2000">
                <a:solidFill>
                  <a:srgbClr val="008000"/>
                </a:solidFill>
                <a:latin typeface="微软雅黑" panose="020B0503020204020204" pitchFamily="34" charset="-122"/>
                <a:ea typeface="微软雅黑" panose="020B0503020204020204" pitchFamily="34" charset="-122"/>
              </a:rPr>
              <a:t>中断服务程序</a:t>
            </a:r>
            <a:r>
              <a:rPr lang="zh-CN" altLang="en-US" sz="2000">
                <a:solidFill>
                  <a:schemeClr val="accent2"/>
                </a:solidFill>
                <a:latin typeface="微软雅黑" panose="020B0503020204020204" pitchFamily="34" charset="-122"/>
                <a:ea typeface="微软雅黑" panose="020B0503020204020204" pitchFamily="34" charset="-122"/>
              </a:rPr>
              <a:t>的入口地址。</a:t>
            </a:r>
            <a:r>
              <a:rPr lang="zh-CN" altLang="en-US" sz="2000">
                <a:latin typeface="微软雅黑" panose="020B0503020204020204" pitchFamily="34" charset="-122"/>
                <a:ea typeface="微软雅黑" panose="020B0503020204020204" pitchFamily="34" charset="-122"/>
              </a:rPr>
              <a:t>     </a:t>
            </a:r>
          </a:p>
        </p:txBody>
      </p:sp>
      <p:sp>
        <p:nvSpPr>
          <p:cNvPr id="776196" name="Text Box 4">
            <a:extLst>
              <a:ext uri="{FF2B5EF4-FFF2-40B4-BE49-F238E27FC236}">
                <a16:creationId xmlns:a16="http://schemas.microsoft.com/office/drawing/2014/main" id="{C8D4F5FB-85EA-4121-8D3F-2AE3BD4A29A0}"/>
              </a:ext>
            </a:extLst>
          </p:cNvPr>
          <p:cNvSpPr txBox="1">
            <a:spLocks noChangeArrowheads="1"/>
          </p:cNvSpPr>
          <p:nvPr/>
        </p:nvSpPr>
        <p:spPr bwMode="auto">
          <a:xfrm>
            <a:off x="611188" y="5414963"/>
            <a:ext cx="779145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0000"/>
              </a:lnSpc>
              <a:spcBef>
                <a:spcPct val="35000"/>
              </a:spcBef>
            </a:pPr>
            <a:r>
              <a:rPr lang="zh-CN" altLang="en-US" sz="2000" b="1">
                <a:ea typeface="微软雅黑" panose="020B0503020204020204" pitchFamily="34" charset="-122"/>
              </a:rPr>
              <a:t>所有事件都被分配一个</a:t>
            </a:r>
            <a:r>
              <a:rPr lang="zh-CN" altLang="en-US" sz="2000" b="1">
                <a:latin typeface="微软雅黑" panose="020B0503020204020204" pitchFamily="34" charset="-122"/>
                <a:ea typeface="微软雅黑" panose="020B0503020204020204" pitchFamily="34" charset="-122"/>
              </a:rPr>
              <a:t>“</a:t>
            </a:r>
            <a:r>
              <a:rPr lang="zh-CN" altLang="en-US" sz="2000" b="1">
                <a:ea typeface="微软雅黑" panose="020B0503020204020204" pitchFamily="34" charset="-122"/>
              </a:rPr>
              <a:t>中断类型号</a:t>
            </a:r>
            <a:r>
              <a:rPr lang="zh-CN" altLang="en-US" sz="2000" b="1">
                <a:latin typeface="微软雅黑" panose="020B0503020204020204" pitchFamily="34" charset="-122"/>
                <a:ea typeface="微软雅黑" panose="020B0503020204020204" pitchFamily="34" charset="-122"/>
              </a:rPr>
              <a:t>”</a:t>
            </a:r>
            <a:r>
              <a:rPr lang="zh-CN" altLang="en-US" sz="2000" b="1">
                <a:ea typeface="微软雅黑" panose="020B0503020204020204" pitchFamily="34" charset="-122"/>
              </a:rPr>
              <a:t>，每个中断都有相应的</a:t>
            </a:r>
            <a:r>
              <a:rPr lang="zh-CN" altLang="en-US" sz="2000" b="1">
                <a:latin typeface="微软雅黑" panose="020B0503020204020204" pitchFamily="34" charset="-122"/>
                <a:ea typeface="微软雅黑" panose="020B0503020204020204" pitchFamily="34" charset="-122"/>
              </a:rPr>
              <a:t>“</a:t>
            </a:r>
            <a:r>
              <a:rPr lang="zh-CN" altLang="en-US" sz="2000" b="1">
                <a:ea typeface="微软雅黑" panose="020B0503020204020204" pitchFamily="34" charset="-122"/>
              </a:rPr>
              <a:t>中断服务程序</a:t>
            </a:r>
            <a:r>
              <a:rPr lang="zh-CN" altLang="en-US" sz="2000" b="1">
                <a:latin typeface="微软雅黑" panose="020B0503020204020204" pitchFamily="34" charset="-122"/>
                <a:ea typeface="微软雅黑" panose="020B0503020204020204" pitchFamily="34" charset="-122"/>
              </a:rPr>
              <a:t>”</a:t>
            </a:r>
            <a:r>
              <a:rPr lang="zh-CN" altLang="en-US" sz="2000" b="1">
                <a:ea typeface="微软雅黑" panose="020B0503020204020204" pitchFamily="34" charset="-122"/>
              </a:rPr>
              <a:t>，可根据中断类型号找到中断服务程序的入口地址。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6195">
                                            <p:txEl>
                                              <p:pRg st="1" end="1"/>
                                            </p:txEl>
                                          </p:spTgt>
                                        </p:tgtEl>
                                        <p:attrNameLst>
                                          <p:attrName>style.visibility</p:attrName>
                                        </p:attrNameLst>
                                      </p:cBhvr>
                                      <p:to>
                                        <p:strVal val="visible"/>
                                      </p:to>
                                    </p:set>
                                    <p:animEffect transition="in" filter="blinds(horizontal)">
                                      <p:cBhvr>
                                        <p:cTn id="7" dur="500"/>
                                        <p:tgtEl>
                                          <p:spTgt spid="7761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6195">
                                            <p:txEl>
                                              <p:pRg st="2" end="2"/>
                                            </p:txEl>
                                          </p:spTgt>
                                        </p:tgtEl>
                                        <p:attrNameLst>
                                          <p:attrName>style.visibility</p:attrName>
                                        </p:attrNameLst>
                                      </p:cBhvr>
                                      <p:to>
                                        <p:strVal val="visible"/>
                                      </p:to>
                                    </p:set>
                                    <p:animEffect transition="in" filter="blinds(horizontal)">
                                      <p:cBhvr>
                                        <p:cTn id="12" dur="500"/>
                                        <p:tgtEl>
                                          <p:spTgt spid="7761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6195">
                                            <p:txEl>
                                              <p:pRg st="3" end="3"/>
                                            </p:txEl>
                                          </p:spTgt>
                                        </p:tgtEl>
                                        <p:attrNameLst>
                                          <p:attrName>style.visibility</p:attrName>
                                        </p:attrNameLst>
                                      </p:cBhvr>
                                      <p:to>
                                        <p:strVal val="visible"/>
                                      </p:to>
                                    </p:set>
                                    <p:animEffect transition="in" filter="blinds(horizontal)">
                                      <p:cBhvr>
                                        <p:cTn id="17" dur="500"/>
                                        <p:tgtEl>
                                          <p:spTgt spid="7761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6195">
                                            <p:txEl>
                                              <p:pRg st="4" end="4"/>
                                            </p:txEl>
                                          </p:spTgt>
                                        </p:tgtEl>
                                        <p:attrNameLst>
                                          <p:attrName>style.visibility</p:attrName>
                                        </p:attrNameLst>
                                      </p:cBhvr>
                                      <p:to>
                                        <p:strVal val="visible"/>
                                      </p:to>
                                    </p:set>
                                    <p:animEffect transition="in" filter="blinds(horizontal)">
                                      <p:cBhvr>
                                        <p:cTn id="22" dur="500"/>
                                        <p:tgtEl>
                                          <p:spTgt spid="7761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6195">
                                            <p:txEl>
                                              <p:pRg st="5" end="5"/>
                                            </p:txEl>
                                          </p:spTgt>
                                        </p:tgtEl>
                                        <p:attrNameLst>
                                          <p:attrName>style.visibility</p:attrName>
                                        </p:attrNameLst>
                                      </p:cBhvr>
                                      <p:to>
                                        <p:strVal val="visible"/>
                                      </p:to>
                                    </p:set>
                                    <p:animEffect transition="in" filter="blinds(horizontal)">
                                      <p:cBhvr>
                                        <p:cTn id="27" dur="500"/>
                                        <p:tgtEl>
                                          <p:spTgt spid="77619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76196"/>
                                        </p:tgtEl>
                                        <p:attrNameLst>
                                          <p:attrName>style.visibility</p:attrName>
                                        </p:attrNameLst>
                                      </p:cBhvr>
                                      <p:to>
                                        <p:strVal val="visible"/>
                                      </p:to>
                                    </p:set>
                                    <p:animEffect transition="in" filter="blinds(horizontal)">
                                      <p:cBhvr>
                                        <p:cTn id="32" dur="500"/>
                                        <p:tgtEl>
                                          <p:spTgt spid="77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a:extLst>
              <a:ext uri="{FF2B5EF4-FFF2-40B4-BE49-F238E27FC236}">
                <a16:creationId xmlns:a16="http://schemas.microsoft.com/office/drawing/2014/main" id="{F89212A6-DBC2-4D00-A7B7-BA636B8CCC1A}"/>
              </a:ext>
            </a:extLst>
          </p:cNvPr>
          <p:cNvSpPr>
            <a:spLocks noGrp="1" noChangeArrowheads="1"/>
          </p:cNvSpPr>
          <p:nvPr>
            <p:ph type="title"/>
          </p:nvPr>
        </p:nvSpPr>
        <p:spPr>
          <a:xfrm>
            <a:off x="457200" y="96838"/>
            <a:ext cx="8229600" cy="561975"/>
          </a:xfrm>
        </p:spPr>
        <p:txBody>
          <a:bodyPr/>
          <a:lstStyle/>
          <a:p>
            <a:r>
              <a:rPr lang="en-US" altLang="zh-CN"/>
              <a:t>IA-32</a:t>
            </a:r>
            <a:r>
              <a:rPr lang="zh-CN" altLang="en-US"/>
              <a:t>的向量中断方式</a:t>
            </a:r>
          </a:p>
        </p:txBody>
      </p:sp>
      <p:sp>
        <p:nvSpPr>
          <p:cNvPr id="779267" name="Rectangle 3">
            <a:extLst>
              <a:ext uri="{FF2B5EF4-FFF2-40B4-BE49-F238E27FC236}">
                <a16:creationId xmlns:a16="http://schemas.microsoft.com/office/drawing/2014/main" id="{0D7BD833-71B1-4709-BF44-87B366B5AD71}"/>
              </a:ext>
            </a:extLst>
          </p:cNvPr>
          <p:cNvSpPr>
            <a:spLocks noGrp="1" noChangeArrowheads="1"/>
          </p:cNvSpPr>
          <p:nvPr>
            <p:ph type="body" idx="1"/>
          </p:nvPr>
        </p:nvSpPr>
        <p:spPr>
          <a:xfrm>
            <a:off x="192088" y="836613"/>
            <a:ext cx="8535987" cy="5726112"/>
          </a:xfrm>
        </p:spPr>
        <p:txBody>
          <a:bodyPr/>
          <a:lstStyle/>
          <a:p>
            <a:pPr>
              <a:lnSpc>
                <a:spcPct val="125000"/>
              </a:lnSpc>
              <a:spcBef>
                <a:spcPct val="30000"/>
              </a:spcBef>
            </a:pPr>
            <a:r>
              <a:rPr lang="zh-CN" altLang="en-US" sz="2100">
                <a:latin typeface="微软雅黑" panose="020B0503020204020204" pitchFamily="34" charset="-122"/>
                <a:ea typeface="微软雅黑" panose="020B0503020204020204" pitchFamily="34" charset="-122"/>
              </a:rPr>
              <a:t>有</a:t>
            </a:r>
            <a:r>
              <a:rPr lang="en-US" altLang="zh-CN" sz="2100">
                <a:latin typeface="微软雅黑" panose="020B0503020204020204" pitchFamily="34" charset="-122"/>
                <a:ea typeface="微软雅黑" panose="020B0503020204020204" pitchFamily="34" charset="-122"/>
              </a:rPr>
              <a:t>256</a:t>
            </a:r>
            <a:r>
              <a:rPr lang="zh-CN" altLang="en-US" sz="2100">
                <a:latin typeface="微软雅黑" panose="020B0503020204020204" pitchFamily="34" charset="-122"/>
                <a:ea typeface="微软雅黑" panose="020B0503020204020204" pitchFamily="34" charset="-122"/>
              </a:rPr>
              <a:t>种不同类型的异常和中断</a:t>
            </a:r>
          </a:p>
          <a:p>
            <a:pPr>
              <a:lnSpc>
                <a:spcPct val="125000"/>
              </a:lnSpc>
              <a:spcBef>
                <a:spcPct val="30000"/>
              </a:spcBef>
            </a:pPr>
            <a:r>
              <a:rPr lang="zh-CN" altLang="en-US" sz="2100">
                <a:latin typeface="微软雅黑" panose="020B0503020204020204" pitchFamily="34" charset="-122"/>
                <a:ea typeface="微软雅黑" panose="020B0503020204020204" pitchFamily="34" charset="-122"/>
              </a:rPr>
              <a:t>每个异常和中断都有唯一编号，称之为</a:t>
            </a:r>
            <a:r>
              <a:rPr lang="zh-CN" altLang="en-US" sz="2100">
                <a:solidFill>
                  <a:srgbClr val="FF0000"/>
                </a:solidFill>
                <a:latin typeface="微软雅黑" panose="020B0503020204020204" pitchFamily="34" charset="-122"/>
                <a:ea typeface="微软雅黑" panose="020B0503020204020204" pitchFamily="34" charset="-122"/>
              </a:rPr>
              <a:t>中断类型号</a:t>
            </a:r>
            <a:r>
              <a:rPr lang="zh-CN" altLang="en-US" sz="2100">
                <a:latin typeface="微软雅黑" panose="020B0503020204020204" pitchFamily="34" charset="-122"/>
                <a:ea typeface="微软雅黑" panose="020B0503020204020204" pitchFamily="34" charset="-122"/>
              </a:rPr>
              <a:t>（也称</a:t>
            </a:r>
            <a:r>
              <a:rPr lang="zh-CN" altLang="en-US" sz="2100">
                <a:solidFill>
                  <a:srgbClr val="FF0000"/>
                </a:solidFill>
                <a:latin typeface="微软雅黑" panose="020B0503020204020204" pitchFamily="34" charset="-122"/>
                <a:ea typeface="微软雅黑" panose="020B0503020204020204" pitchFamily="34" charset="-122"/>
              </a:rPr>
              <a:t>向量号</a:t>
            </a:r>
            <a:r>
              <a:rPr lang="zh-CN" altLang="en-US" sz="2100">
                <a:latin typeface="微软雅黑" panose="020B0503020204020204" pitchFamily="34" charset="-122"/>
                <a:ea typeface="微软雅黑" panose="020B0503020204020204" pitchFamily="34" charset="-122"/>
              </a:rPr>
              <a:t>）。如类型</a:t>
            </a:r>
            <a:r>
              <a:rPr lang="en-US" altLang="zh-CN" sz="2100">
                <a:latin typeface="微软雅黑" panose="020B0503020204020204" pitchFamily="34" charset="-122"/>
                <a:ea typeface="微软雅黑" panose="020B0503020204020204" pitchFamily="34" charset="-122"/>
              </a:rPr>
              <a:t>0</a:t>
            </a:r>
            <a:r>
              <a:rPr lang="zh-CN" altLang="en-US" sz="2100">
                <a:latin typeface="微软雅黑" panose="020B0503020204020204" pitchFamily="34" charset="-122"/>
                <a:ea typeface="微软雅黑" panose="020B0503020204020204" pitchFamily="34" charset="-122"/>
              </a:rPr>
              <a:t>为“除法错”，类型</a:t>
            </a:r>
            <a:r>
              <a:rPr lang="en-US" altLang="zh-CN" sz="2100">
                <a:latin typeface="微软雅黑" panose="020B0503020204020204" pitchFamily="34" charset="-122"/>
                <a:ea typeface="微软雅黑" panose="020B0503020204020204" pitchFamily="34" charset="-122"/>
              </a:rPr>
              <a:t>2</a:t>
            </a:r>
            <a:r>
              <a:rPr lang="zh-CN" altLang="en-US" sz="2100">
                <a:latin typeface="微软雅黑" panose="020B0503020204020204" pitchFamily="34" charset="-122"/>
                <a:ea typeface="微软雅黑" panose="020B0503020204020204" pitchFamily="34" charset="-122"/>
              </a:rPr>
              <a:t>为“</a:t>
            </a:r>
            <a:r>
              <a:rPr lang="en-US" altLang="zh-CN" sz="2100">
                <a:latin typeface="微软雅黑" panose="020B0503020204020204" pitchFamily="34" charset="-122"/>
                <a:ea typeface="微软雅黑" panose="020B0503020204020204" pitchFamily="34" charset="-122"/>
              </a:rPr>
              <a:t>NMI</a:t>
            </a:r>
            <a:r>
              <a:rPr lang="zh-CN" altLang="en-US" sz="2100">
                <a:latin typeface="微软雅黑" panose="020B0503020204020204" pitchFamily="34" charset="-122"/>
                <a:ea typeface="微软雅黑" panose="020B0503020204020204" pitchFamily="34" charset="-122"/>
              </a:rPr>
              <a:t>中断”，类型</a:t>
            </a:r>
            <a:r>
              <a:rPr lang="en-US" altLang="zh-CN" sz="2100">
                <a:latin typeface="微软雅黑" panose="020B0503020204020204" pitchFamily="34" charset="-122"/>
                <a:ea typeface="微软雅黑" panose="020B0503020204020204" pitchFamily="34" charset="-122"/>
              </a:rPr>
              <a:t>14</a:t>
            </a:r>
            <a:r>
              <a:rPr lang="zh-CN" altLang="en-US" sz="2100">
                <a:latin typeface="微软雅黑" panose="020B0503020204020204" pitchFamily="34" charset="-122"/>
                <a:ea typeface="微软雅黑" panose="020B0503020204020204" pitchFamily="34" charset="-122"/>
              </a:rPr>
              <a:t>为“缺页”</a:t>
            </a:r>
          </a:p>
          <a:p>
            <a:pPr>
              <a:lnSpc>
                <a:spcPct val="125000"/>
              </a:lnSpc>
              <a:spcBef>
                <a:spcPct val="30000"/>
              </a:spcBef>
            </a:pPr>
            <a:r>
              <a:rPr lang="zh-CN" altLang="en-US" sz="2100">
                <a:latin typeface="微软雅黑" panose="020B0503020204020204" pitchFamily="34" charset="-122"/>
                <a:ea typeface="微软雅黑" panose="020B0503020204020204" pitchFamily="34" charset="-122"/>
              </a:rPr>
              <a:t>每个异常和中断有与其对应的</a:t>
            </a:r>
            <a:r>
              <a:rPr lang="zh-CN" altLang="en-US" sz="2100">
                <a:solidFill>
                  <a:srgbClr val="FF0000"/>
                </a:solidFill>
                <a:latin typeface="微软雅黑" panose="020B0503020204020204" pitchFamily="34" charset="-122"/>
                <a:ea typeface="微软雅黑" panose="020B0503020204020204" pitchFamily="34" charset="-122"/>
              </a:rPr>
              <a:t>异常处理程序</a:t>
            </a:r>
            <a:r>
              <a:rPr lang="zh-CN" altLang="en-US" sz="2100">
                <a:latin typeface="微软雅黑" panose="020B0503020204020204" pitchFamily="34" charset="-122"/>
                <a:ea typeface="微软雅黑" panose="020B0503020204020204" pitchFamily="34" charset="-122"/>
              </a:rPr>
              <a:t>或</a:t>
            </a:r>
            <a:r>
              <a:rPr lang="zh-CN" altLang="en-US" sz="2100">
                <a:solidFill>
                  <a:srgbClr val="FF0000"/>
                </a:solidFill>
                <a:latin typeface="微软雅黑" panose="020B0503020204020204" pitchFamily="34" charset="-122"/>
                <a:ea typeface="微软雅黑" panose="020B0503020204020204" pitchFamily="34" charset="-122"/>
              </a:rPr>
              <a:t>中断服务程序</a:t>
            </a:r>
            <a:r>
              <a:rPr lang="zh-CN" altLang="en-US" sz="2100">
                <a:latin typeface="微软雅黑" panose="020B0503020204020204" pitchFamily="34" charset="-122"/>
                <a:ea typeface="微软雅黑" panose="020B0503020204020204" pitchFamily="34" charset="-122"/>
              </a:rPr>
              <a:t>，其入口地址放在一个专门的</a:t>
            </a:r>
            <a:r>
              <a:rPr lang="zh-CN" altLang="en-US" sz="2100">
                <a:solidFill>
                  <a:srgbClr val="FF0000"/>
                </a:solidFill>
                <a:latin typeface="微软雅黑" panose="020B0503020204020204" pitchFamily="34" charset="-122"/>
                <a:ea typeface="微软雅黑" panose="020B0503020204020204" pitchFamily="34" charset="-122"/>
              </a:rPr>
              <a:t>中断向量表</a:t>
            </a:r>
            <a:r>
              <a:rPr lang="zh-CN" altLang="en-US" sz="2100">
                <a:latin typeface="微软雅黑" panose="020B0503020204020204" pitchFamily="34" charset="-122"/>
                <a:ea typeface="微软雅黑" panose="020B0503020204020204" pitchFamily="34" charset="-122"/>
              </a:rPr>
              <a:t>或</a:t>
            </a:r>
            <a:r>
              <a:rPr lang="zh-CN" altLang="en-US" sz="2100">
                <a:solidFill>
                  <a:srgbClr val="FF0000"/>
                </a:solidFill>
                <a:latin typeface="微软雅黑" panose="020B0503020204020204" pitchFamily="34" charset="-122"/>
                <a:ea typeface="微软雅黑" panose="020B0503020204020204" pitchFamily="34" charset="-122"/>
              </a:rPr>
              <a:t>中断描述符表</a:t>
            </a:r>
            <a:r>
              <a:rPr lang="zh-CN" altLang="en-US" sz="2100">
                <a:latin typeface="微软雅黑" panose="020B0503020204020204" pitchFamily="34" charset="-122"/>
                <a:ea typeface="微软雅黑" panose="020B0503020204020204" pitchFamily="34" charset="-122"/>
              </a:rPr>
              <a:t>中。</a:t>
            </a:r>
          </a:p>
          <a:p>
            <a:pPr>
              <a:lnSpc>
                <a:spcPct val="125000"/>
              </a:lnSpc>
              <a:spcBef>
                <a:spcPct val="30000"/>
              </a:spcBef>
            </a:pPr>
            <a:r>
              <a:rPr lang="zh-CN" altLang="en-US" sz="2100">
                <a:latin typeface="微软雅黑" panose="020B0503020204020204" pitchFamily="34" charset="-122"/>
                <a:ea typeface="微软雅黑" panose="020B0503020204020204" pitchFamily="34" charset="-122"/>
              </a:rPr>
              <a:t>前</a:t>
            </a:r>
            <a:r>
              <a:rPr lang="en-US" altLang="zh-CN" sz="2100">
                <a:latin typeface="微软雅黑" panose="020B0503020204020204" pitchFamily="34" charset="-122"/>
                <a:ea typeface="微软雅黑" panose="020B0503020204020204" pitchFamily="34" charset="-122"/>
              </a:rPr>
              <a:t>32</a:t>
            </a:r>
            <a:r>
              <a:rPr lang="zh-CN" altLang="en-US" sz="2100">
                <a:latin typeface="微软雅黑" panose="020B0503020204020204" pitchFamily="34" charset="-122"/>
                <a:ea typeface="微软雅黑" panose="020B0503020204020204" pitchFamily="34" charset="-122"/>
              </a:rPr>
              <a:t>个类型（</a:t>
            </a:r>
            <a:r>
              <a:rPr lang="en-US" altLang="zh-CN" sz="2100">
                <a:latin typeface="微软雅黑" panose="020B0503020204020204" pitchFamily="34" charset="-122"/>
                <a:ea typeface="微软雅黑" panose="020B0503020204020204" pitchFamily="34" charset="-122"/>
              </a:rPr>
              <a:t>0~31</a:t>
            </a:r>
            <a:r>
              <a:rPr lang="zh-CN" altLang="en-US" sz="2100">
                <a:latin typeface="微软雅黑" panose="020B0503020204020204" pitchFamily="34" charset="-122"/>
                <a:ea typeface="微软雅黑" panose="020B0503020204020204" pitchFamily="34" charset="-122"/>
              </a:rPr>
              <a:t>）保留给</a:t>
            </a:r>
            <a:r>
              <a:rPr lang="en-US" altLang="zh-CN" sz="2100">
                <a:latin typeface="微软雅黑" panose="020B0503020204020204" pitchFamily="34" charset="-122"/>
                <a:ea typeface="微软雅黑" panose="020B0503020204020204" pitchFamily="34" charset="-122"/>
              </a:rPr>
              <a:t>CPU</a:t>
            </a:r>
            <a:r>
              <a:rPr lang="zh-CN" altLang="en-US" sz="2100">
                <a:latin typeface="微软雅黑" panose="020B0503020204020204" pitchFamily="34" charset="-122"/>
                <a:ea typeface="微软雅黑" panose="020B0503020204020204" pitchFamily="34" charset="-122"/>
              </a:rPr>
              <a:t>使用，剩余的由用户自行定义（这里的用户指机器硬件的用户，即操作系统）</a:t>
            </a:r>
          </a:p>
          <a:p>
            <a:pPr>
              <a:lnSpc>
                <a:spcPct val="125000"/>
              </a:lnSpc>
              <a:spcBef>
                <a:spcPct val="30000"/>
              </a:spcBef>
            </a:pPr>
            <a:r>
              <a:rPr lang="zh-CN" altLang="en-US" sz="2100">
                <a:latin typeface="微软雅黑" panose="020B0503020204020204" pitchFamily="34" charset="-122"/>
                <a:ea typeface="微软雅黑" panose="020B0503020204020204" pitchFamily="34" charset="-122"/>
              </a:rPr>
              <a:t>通过执行</a:t>
            </a:r>
            <a:r>
              <a:rPr lang="en-US" altLang="zh-CN" sz="2100">
                <a:latin typeface="微软雅黑" panose="020B0503020204020204" pitchFamily="34" charset="-122"/>
                <a:ea typeface="微软雅黑" panose="020B0503020204020204" pitchFamily="34" charset="-122"/>
              </a:rPr>
              <a:t>INT n</a:t>
            </a:r>
            <a:r>
              <a:rPr lang="zh-CN" altLang="en-US" sz="2100">
                <a:latin typeface="微软雅黑" panose="020B0503020204020204" pitchFamily="34" charset="-122"/>
                <a:ea typeface="微软雅黑" panose="020B0503020204020204" pitchFamily="34" charset="-122"/>
              </a:rPr>
              <a:t>（指令第二字节给出中断类型号</a:t>
            </a:r>
            <a:r>
              <a:rPr lang="en-US" altLang="zh-CN" sz="2100">
                <a:latin typeface="微软雅黑" panose="020B0503020204020204" pitchFamily="34" charset="-122"/>
                <a:ea typeface="微软雅黑" panose="020B0503020204020204" pitchFamily="34" charset="-122"/>
              </a:rPr>
              <a:t>n</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n=32~255</a:t>
            </a:r>
            <a:r>
              <a:rPr lang="zh-CN" altLang="en-US" sz="2100">
                <a:latin typeface="微软雅黑" panose="020B0503020204020204" pitchFamily="34" charset="-122"/>
                <a:ea typeface="微软雅黑" panose="020B0503020204020204" pitchFamily="34" charset="-122"/>
              </a:rPr>
              <a:t>）使</a:t>
            </a:r>
            <a:r>
              <a:rPr lang="en-US" altLang="zh-CN" sz="2100">
                <a:latin typeface="微软雅黑" panose="020B0503020204020204" pitchFamily="34" charset="-122"/>
                <a:ea typeface="微软雅黑" panose="020B0503020204020204" pitchFamily="34" charset="-122"/>
              </a:rPr>
              <a:t>CPU</a:t>
            </a:r>
            <a:r>
              <a:rPr lang="zh-CN" altLang="en-US" sz="2100">
                <a:latin typeface="微软雅黑" panose="020B0503020204020204" pitchFamily="34" charset="-122"/>
                <a:ea typeface="微软雅黑" panose="020B0503020204020204" pitchFamily="34" charset="-122"/>
              </a:rPr>
              <a:t>自动转到</a:t>
            </a:r>
            <a:r>
              <a:rPr lang="en-US" altLang="zh-CN" sz="2100">
                <a:latin typeface="微软雅黑" panose="020B0503020204020204" pitchFamily="34" charset="-122"/>
                <a:ea typeface="微软雅黑" panose="020B0503020204020204" pitchFamily="34" charset="-122"/>
              </a:rPr>
              <a:t>OS</a:t>
            </a:r>
            <a:r>
              <a:rPr lang="zh-CN" altLang="en-US" sz="2100">
                <a:latin typeface="微软雅黑" panose="020B0503020204020204" pitchFamily="34" charset="-122"/>
                <a:ea typeface="微软雅黑" panose="020B0503020204020204" pitchFamily="34" charset="-122"/>
              </a:rPr>
              <a:t>给出的中断服务程序执行</a:t>
            </a:r>
            <a:endParaRPr lang="zh-CN" altLang="pt-BR" sz="2100">
              <a:latin typeface="微软雅黑" panose="020B0503020204020204" pitchFamily="34" charset="-122"/>
              <a:ea typeface="微软雅黑" panose="020B0503020204020204" pitchFamily="34" charset="-122"/>
            </a:endParaRPr>
          </a:p>
          <a:p>
            <a:pPr>
              <a:lnSpc>
                <a:spcPct val="125000"/>
              </a:lnSpc>
              <a:spcBef>
                <a:spcPct val="30000"/>
              </a:spcBef>
            </a:pPr>
            <a:r>
              <a:rPr lang="zh-CN" altLang="pt-BR" sz="2100">
                <a:solidFill>
                  <a:srgbClr val="0066CC"/>
                </a:solidFill>
                <a:latin typeface="微软雅黑" panose="020B0503020204020204" pitchFamily="34" charset="-122"/>
                <a:ea typeface="微软雅黑" panose="020B0503020204020204" pitchFamily="34" charset="-122"/>
              </a:rPr>
              <a:t>实模式下，用中断向量表描述</a:t>
            </a:r>
          </a:p>
          <a:p>
            <a:pPr>
              <a:lnSpc>
                <a:spcPct val="125000"/>
              </a:lnSpc>
              <a:spcBef>
                <a:spcPct val="30000"/>
              </a:spcBef>
            </a:pPr>
            <a:r>
              <a:rPr lang="zh-CN" altLang="pt-BR" sz="2100">
                <a:solidFill>
                  <a:srgbClr val="0066CC"/>
                </a:solidFill>
                <a:latin typeface="微软雅黑" panose="020B0503020204020204" pitchFamily="34" charset="-122"/>
                <a:ea typeface="微软雅黑" panose="020B0503020204020204" pitchFamily="34" charset="-122"/>
              </a:rPr>
              <a:t>保护模式下，用中断描述符表描述</a:t>
            </a:r>
          </a:p>
          <a:p>
            <a:endParaRPr lang="zh-CN" altLang="en-US" sz="21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animEffect transition="in" filter="blinds(horizontal)">
                                      <p:cBhvr>
                                        <p:cTn id="7" dur="500"/>
                                        <p:tgtEl>
                                          <p:spTgt spid="779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9267">
                                            <p:txEl>
                                              <p:pRg st="1" end="1"/>
                                            </p:txEl>
                                          </p:spTgt>
                                        </p:tgtEl>
                                        <p:attrNameLst>
                                          <p:attrName>style.visibility</p:attrName>
                                        </p:attrNameLst>
                                      </p:cBhvr>
                                      <p:to>
                                        <p:strVal val="visible"/>
                                      </p:to>
                                    </p:set>
                                    <p:animEffect transition="in" filter="blinds(horizontal)">
                                      <p:cBhvr>
                                        <p:cTn id="12" dur="500"/>
                                        <p:tgtEl>
                                          <p:spTgt spid="779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9267">
                                            <p:txEl>
                                              <p:pRg st="2" end="2"/>
                                            </p:txEl>
                                          </p:spTgt>
                                        </p:tgtEl>
                                        <p:attrNameLst>
                                          <p:attrName>style.visibility</p:attrName>
                                        </p:attrNameLst>
                                      </p:cBhvr>
                                      <p:to>
                                        <p:strVal val="visible"/>
                                      </p:to>
                                    </p:set>
                                    <p:animEffect transition="in" filter="blinds(horizontal)">
                                      <p:cBhvr>
                                        <p:cTn id="17" dur="500"/>
                                        <p:tgtEl>
                                          <p:spTgt spid="779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9267">
                                            <p:txEl>
                                              <p:pRg st="3" end="3"/>
                                            </p:txEl>
                                          </p:spTgt>
                                        </p:tgtEl>
                                        <p:attrNameLst>
                                          <p:attrName>style.visibility</p:attrName>
                                        </p:attrNameLst>
                                      </p:cBhvr>
                                      <p:to>
                                        <p:strVal val="visible"/>
                                      </p:to>
                                    </p:set>
                                    <p:animEffect transition="in" filter="blinds(horizontal)">
                                      <p:cBhvr>
                                        <p:cTn id="22" dur="500"/>
                                        <p:tgtEl>
                                          <p:spTgt spid="779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9267">
                                            <p:txEl>
                                              <p:pRg st="4" end="4"/>
                                            </p:txEl>
                                          </p:spTgt>
                                        </p:tgtEl>
                                        <p:attrNameLst>
                                          <p:attrName>style.visibility</p:attrName>
                                        </p:attrNameLst>
                                      </p:cBhvr>
                                      <p:to>
                                        <p:strVal val="visible"/>
                                      </p:to>
                                    </p:set>
                                    <p:animEffect transition="in" filter="blinds(horizontal)">
                                      <p:cBhvr>
                                        <p:cTn id="27" dur="500"/>
                                        <p:tgtEl>
                                          <p:spTgt spid="7792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79267">
                                            <p:txEl>
                                              <p:pRg st="5" end="5"/>
                                            </p:txEl>
                                          </p:spTgt>
                                        </p:tgtEl>
                                        <p:attrNameLst>
                                          <p:attrName>style.visibility</p:attrName>
                                        </p:attrNameLst>
                                      </p:cBhvr>
                                      <p:to>
                                        <p:strVal val="visible"/>
                                      </p:to>
                                    </p:set>
                                    <p:animEffect transition="in" filter="blinds(horizontal)">
                                      <p:cBhvr>
                                        <p:cTn id="32" dur="500"/>
                                        <p:tgtEl>
                                          <p:spTgt spid="77926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79267">
                                            <p:txEl>
                                              <p:pRg st="6" end="6"/>
                                            </p:txEl>
                                          </p:spTgt>
                                        </p:tgtEl>
                                        <p:attrNameLst>
                                          <p:attrName>style.visibility</p:attrName>
                                        </p:attrNameLst>
                                      </p:cBhvr>
                                      <p:to>
                                        <p:strVal val="visible"/>
                                      </p:to>
                                    </p:set>
                                    <p:animEffect transition="in" filter="blinds(horizontal)">
                                      <p:cBhvr>
                                        <p:cTn id="37" dur="500"/>
                                        <p:tgtEl>
                                          <p:spTgt spid="779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a:extLst>
              <a:ext uri="{FF2B5EF4-FFF2-40B4-BE49-F238E27FC236}">
                <a16:creationId xmlns:a16="http://schemas.microsoft.com/office/drawing/2014/main" id="{7327C717-486D-4E2B-A2D6-7D2A22D7139C}"/>
              </a:ext>
            </a:extLst>
          </p:cNvPr>
          <p:cNvSpPr>
            <a:spLocks noGrp="1" noChangeArrowheads="1"/>
          </p:cNvSpPr>
          <p:nvPr>
            <p:ph type="title"/>
          </p:nvPr>
        </p:nvSpPr>
        <p:spPr>
          <a:xfrm>
            <a:off x="114300" y="53975"/>
            <a:ext cx="8686800" cy="561975"/>
          </a:xfrm>
        </p:spPr>
        <p:txBody>
          <a:bodyPr/>
          <a:lstStyle/>
          <a:p>
            <a:pPr algn="l"/>
            <a:r>
              <a:rPr lang="en-US" altLang="zh-CN" sz="3200"/>
              <a:t>IA-32</a:t>
            </a:r>
            <a:r>
              <a:rPr lang="zh-CN" altLang="en-US" sz="3200"/>
              <a:t>的中断类型</a:t>
            </a:r>
          </a:p>
        </p:txBody>
      </p:sp>
      <p:sp>
        <p:nvSpPr>
          <p:cNvPr id="781315" name="Rectangle 3">
            <a:extLst>
              <a:ext uri="{FF2B5EF4-FFF2-40B4-BE49-F238E27FC236}">
                <a16:creationId xmlns:a16="http://schemas.microsoft.com/office/drawing/2014/main" id="{32353206-29E9-443B-9A34-99FAF2904FA8}"/>
              </a:ext>
            </a:extLst>
          </p:cNvPr>
          <p:cNvSpPr>
            <a:spLocks noGrp="1" noChangeArrowheads="1"/>
          </p:cNvSpPr>
          <p:nvPr>
            <p:ph type="body" idx="1"/>
          </p:nvPr>
        </p:nvSpPr>
        <p:spPr>
          <a:xfrm>
            <a:off x="231775" y="1127125"/>
            <a:ext cx="3386138" cy="4738688"/>
          </a:xfrm>
        </p:spPr>
        <p:txBody>
          <a:bodyPr/>
          <a:lstStyle/>
          <a:p>
            <a:pPr>
              <a:lnSpc>
                <a:spcPct val="105000"/>
              </a:lnSpc>
            </a:pPr>
            <a:r>
              <a:rPr lang="zh-CN" altLang="en-US" sz="2000">
                <a:solidFill>
                  <a:srgbClr val="FF0000"/>
                </a:solidFill>
                <a:latin typeface="微软雅黑" panose="020B0503020204020204" pitchFamily="34" charset="-122"/>
                <a:ea typeface="微软雅黑" panose="020B0503020204020204" pitchFamily="34" charset="-122"/>
              </a:rPr>
              <a:t>用户自定义类型</a:t>
            </a:r>
            <a:r>
              <a:rPr lang="zh-CN" altLang="en-US" sz="2000">
                <a:latin typeface="微软雅黑" panose="020B0503020204020204" pitchFamily="34" charset="-122"/>
                <a:ea typeface="微软雅黑" panose="020B0503020204020204" pitchFamily="34" charset="-122"/>
              </a:rPr>
              <a:t>号为</a:t>
            </a:r>
            <a:r>
              <a:rPr lang="en-US" altLang="zh-CN" sz="2000">
                <a:latin typeface="微软雅黑" panose="020B0503020204020204" pitchFamily="34" charset="-122"/>
                <a:ea typeface="微软雅黑" panose="020B0503020204020204" pitchFamily="34" charset="-122"/>
              </a:rPr>
              <a:t>32~255</a:t>
            </a:r>
            <a:r>
              <a:rPr lang="zh-CN" altLang="en-US" sz="2000">
                <a:latin typeface="微软雅黑" panose="020B0503020204020204" pitchFamily="34" charset="-122"/>
                <a:ea typeface="微软雅黑" panose="020B0503020204020204" pitchFamily="34" charset="-122"/>
              </a:rPr>
              <a:t>，部分用于可屏蔽中断，部分用于软中断</a:t>
            </a:r>
          </a:p>
          <a:p>
            <a:pPr>
              <a:lnSpc>
                <a:spcPct val="105000"/>
              </a:lnSpc>
            </a:pPr>
            <a:r>
              <a:rPr lang="zh-CN" altLang="en-US" sz="2000">
                <a:solidFill>
                  <a:srgbClr val="FF0000"/>
                </a:solidFill>
                <a:latin typeface="微软雅黑" panose="020B0503020204020204" pitchFamily="34" charset="-122"/>
                <a:ea typeface="微软雅黑" panose="020B0503020204020204" pitchFamily="34" charset="-122"/>
              </a:rPr>
              <a:t>可屏蔽中断</a:t>
            </a:r>
            <a:r>
              <a:rPr lang="zh-CN" altLang="en-US" sz="2000">
                <a:latin typeface="微软雅黑" panose="020B0503020204020204" pitchFamily="34" charset="-122"/>
                <a:ea typeface="微软雅黑" panose="020B0503020204020204" pitchFamily="34" charset="-122"/>
              </a:rPr>
              <a:t>通过</a:t>
            </a: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的</a:t>
            </a:r>
            <a:r>
              <a:rPr lang="en-US" altLang="zh-CN" sz="2000">
                <a:latin typeface="微软雅黑" panose="020B0503020204020204" pitchFamily="34" charset="-122"/>
                <a:ea typeface="微软雅黑" panose="020B0503020204020204" pitchFamily="34" charset="-122"/>
              </a:rPr>
              <a:t>INTR </a:t>
            </a:r>
            <a:r>
              <a:rPr lang="zh-CN" altLang="en-US" sz="2000">
                <a:latin typeface="微软雅黑" panose="020B0503020204020204" pitchFamily="34" charset="-122"/>
                <a:ea typeface="微软雅黑" panose="020B0503020204020204" pitchFamily="34" charset="-122"/>
              </a:rPr>
              <a:t>引脚向</a:t>
            </a: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发出中断请求</a:t>
            </a:r>
          </a:p>
          <a:p>
            <a:pPr>
              <a:lnSpc>
                <a:spcPct val="105000"/>
              </a:lnSpc>
            </a:pPr>
            <a:r>
              <a:rPr lang="zh-CN" altLang="en-US" sz="2000">
                <a:solidFill>
                  <a:srgbClr val="FF0000"/>
                </a:solidFill>
                <a:latin typeface="微软雅黑" panose="020B0503020204020204" pitchFamily="34" charset="-122"/>
                <a:ea typeface="微软雅黑" panose="020B0503020204020204" pitchFamily="34" charset="-122"/>
              </a:rPr>
              <a:t>软中断指令</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INT n </a:t>
            </a:r>
            <a:r>
              <a:rPr lang="zh-CN" altLang="en-US" sz="2000">
                <a:latin typeface="微软雅黑" panose="020B0503020204020204" pitchFamily="34" charset="-122"/>
                <a:ea typeface="微软雅黑" panose="020B0503020204020204" pitchFamily="34" charset="-122"/>
              </a:rPr>
              <a:t>被设定为一种陷阱异常，例如，</a:t>
            </a:r>
            <a:r>
              <a:rPr lang="en-US" altLang="zh-CN" sz="2000">
                <a:latin typeface="微软雅黑" panose="020B0503020204020204" pitchFamily="34" charset="-122"/>
                <a:ea typeface="微软雅黑" panose="020B0503020204020204" pitchFamily="34" charset="-122"/>
              </a:rPr>
              <a:t>Linux</a:t>
            </a:r>
            <a:r>
              <a:rPr lang="zh-CN" altLang="en-US" sz="2000">
                <a:latin typeface="微软雅黑" panose="020B0503020204020204" pitchFamily="34" charset="-122"/>
                <a:ea typeface="微软雅黑" panose="020B0503020204020204" pitchFamily="34" charset="-122"/>
              </a:rPr>
              <a:t>通过</a:t>
            </a:r>
            <a:r>
              <a:rPr lang="en-US" altLang="zh-CN" sz="2000">
                <a:latin typeface="微软雅黑" panose="020B0503020204020204" pitchFamily="34" charset="-122"/>
                <a:ea typeface="微软雅黑" panose="020B0503020204020204" pitchFamily="34" charset="-122"/>
              </a:rPr>
              <a:t>int $0x80</a:t>
            </a:r>
            <a:r>
              <a:rPr lang="zh-CN" altLang="en-US" sz="2000">
                <a:latin typeface="微软雅黑" panose="020B0503020204020204" pitchFamily="34" charset="-122"/>
                <a:ea typeface="微软雅黑" panose="020B0503020204020204" pitchFamily="34" charset="-122"/>
              </a:rPr>
              <a:t>指令将</a:t>
            </a:r>
            <a:r>
              <a:rPr lang="en-US" altLang="zh-CN" sz="2000">
                <a:latin typeface="微软雅黑" panose="020B0503020204020204" pitchFamily="34" charset="-122"/>
                <a:ea typeface="微软雅黑" panose="020B0503020204020204" pitchFamily="34" charset="-122"/>
              </a:rPr>
              <a:t>128</a:t>
            </a:r>
            <a:r>
              <a:rPr lang="zh-CN" altLang="en-US" sz="2000">
                <a:latin typeface="微软雅黑" panose="020B0503020204020204" pitchFamily="34" charset="-122"/>
                <a:ea typeface="微软雅黑" panose="020B0503020204020204" pitchFamily="34" charset="-122"/>
              </a:rPr>
              <a:t>号设定为系统调用，而</a:t>
            </a:r>
            <a:r>
              <a:rPr lang="en-US" altLang="zh-CN" sz="2000">
                <a:latin typeface="微软雅黑" panose="020B0503020204020204" pitchFamily="34" charset="-122"/>
                <a:ea typeface="微软雅黑" panose="020B0503020204020204" pitchFamily="34" charset="-122"/>
              </a:rPr>
              <a:t>Windows</a:t>
            </a:r>
            <a:r>
              <a:rPr lang="zh-CN" altLang="en-US" sz="2000">
                <a:latin typeface="微软雅黑" panose="020B0503020204020204" pitchFamily="34" charset="-122"/>
                <a:ea typeface="微软雅黑" panose="020B0503020204020204" pitchFamily="34" charset="-122"/>
              </a:rPr>
              <a:t>通过</a:t>
            </a:r>
            <a:r>
              <a:rPr lang="en-US" altLang="zh-CN" sz="2000">
                <a:latin typeface="微软雅黑" panose="020B0503020204020204" pitchFamily="34" charset="-122"/>
                <a:ea typeface="微软雅黑" panose="020B0503020204020204" pitchFamily="34" charset="-122"/>
              </a:rPr>
              <a:t>int $0x2e</a:t>
            </a:r>
            <a:r>
              <a:rPr lang="zh-CN" altLang="en-US" sz="2000">
                <a:latin typeface="微软雅黑" panose="020B0503020204020204" pitchFamily="34" charset="-122"/>
                <a:ea typeface="微软雅黑" panose="020B0503020204020204" pitchFamily="34" charset="-122"/>
              </a:rPr>
              <a:t>指令将</a:t>
            </a:r>
            <a:r>
              <a:rPr lang="en-US" altLang="zh-CN" sz="2000">
                <a:latin typeface="微软雅黑" panose="020B0503020204020204" pitchFamily="34" charset="-122"/>
                <a:ea typeface="微软雅黑" panose="020B0503020204020204" pitchFamily="34" charset="-122"/>
              </a:rPr>
              <a:t>46</a:t>
            </a:r>
            <a:r>
              <a:rPr lang="zh-CN" altLang="en-US" sz="2000">
                <a:latin typeface="微软雅黑" panose="020B0503020204020204" pitchFamily="34" charset="-122"/>
                <a:ea typeface="微软雅黑" panose="020B0503020204020204" pitchFamily="34" charset="-122"/>
              </a:rPr>
              <a:t>号设定为系统调用。</a:t>
            </a:r>
          </a:p>
        </p:txBody>
      </p:sp>
      <p:grpSp>
        <p:nvGrpSpPr>
          <p:cNvPr id="781324" name="Group 12">
            <a:extLst>
              <a:ext uri="{FF2B5EF4-FFF2-40B4-BE49-F238E27FC236}">
                <a16:creationId xmlns:a16="http://schemas.microsoft.com/office/drawing/2014/main" id="{9A6982E2-37FB-454E-A621-F36679AC7E4D}"/>
              </a:ext>
            </a:extLst>
          </p:cNvPr>
          <p:cNvGrpSpPr>
            <a:grpSpLocks/>
          </p:cNvGrpSpPr>
          <p:nvPr/>
        </p:nvGrpSpPr>
        <p:grpSpPr bwMode="auto">
          <a:xfrm>
            <a:off x="3625850" y="0"/>
            <a:ext cx="5518150" cy="6858000"/>
            <a:chOff x="2284" y="0"/>
            <a:chExt cx="3476" cy="4320"/>
          </a:xfrm>
        </p:grpSpPr>
        <p:grpSp>
          <p:nvGrpSpPr>
            <p:cNvPr id="781323" name="Group 11">
              <a:extLst>
                <a:ext uri="{FF2B5EF4-FFF2-40B4-BE49-F238E27FC236}">
                  <a16:creationId xmlns:a16="http://schemas.microsoft.com/office/drawing/2014/main" id="{D1BA6649-1FD8-4993-BC72-D4C609B6823D}"/>
                </a:ext>
              </a:extLst>
            </p:cNvPr>
            <p:cNvGrpSpPr>
              <a:grpSpLocks/>
            </p:cNvGrpSpPr>
            <p:nvPr/>
          </p:nvGrpSpPr>
          <p:grpSpPr bwMode="auto">
            <a:xfrm>
              <a:off x="2284" y="0"/>
              <a:ext cx="3476" cy="4320"/>
              <a:chOff x="2284" y="0"/>
              <a:chExt cx="3476" cy="4320"/>
            </a:xfrm>
          </p:grpSpPr>
          <p:pic>
            <p:nvPicPr>
              <p:cNvPr id="781319" name="Picture 7">
                <a:extLst>
                  <a:ext uri="{FF2B5EF4-FFF2-40B4-BE49-F238E27FC236}">
                    <a16:creationId xmlns:a16="http://schemas.microsoft.com/office/drawing/2014/main" id="{DEE87031-02F3-4E88-8AB4-5BD57B155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 y="0"/>
                <a:ext cx="3476" cy="4320"/>
              </a:xfrm>
              <a:prstGeom prst="rect">
                <a:avLst/>
              </a:prstGeom>
              <a:noFill/>
              <a:extLst>
                <a:ext uri="{909E8E84-426E-40DD-AFC4-6F175D3DCCD1}">
                  <a14:hiddenFill xmlns:a14="http://schemas.microsoft.com/office/drawing/2010/main">
                    <a:solidFill>
                      <a:srgbClr val="FFFFFF"/>
                    </a:solidFill>
                  </a14:hiddenFill>
                </a:ext>
              </a:extLst>
            </p:spPr>
          </p:pic>
          <p:sp>
            <p:nvSpPr>
              <p:cNvPr id="781322" name="Line 10">
                <a:extLst>
                  <a:ext uri="{FF2B5EF4-FFF2-40B4-BE49-F238E27FC236}">
                    <a16:creationId xmlns:a16="http://schemas.microsoft.com/office/drawing/2014/main" id="{558AB124-141D-4AEE-A0E6-20922DC0B938}"/>
                  </a:ext>
                </a:extLst>
              </p:cNvPr>
              <p:cNvSpPr>
                <a:spLocks noChangeShapeType="1"/>
              </p:cNvSpPr>
              <p:nvPr/>
            </p:nvSpPr>
            <p:spPr bwMode="auto">
              <a:xfrm>
                <a:off x="3109" y="3255"/>
                <a:ext cx="1097"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81317" name="Rectangle 5">
              <a:extLst>
                <a:ext uri="{FF2B5EF4-FFF2-40B4-BE49-F238E27FC236}">
                  <a16:creationId xmlns:a16="http://schemas.microsoft.com/office/drawing/2014/main" id="{BDEC2A4C-8BA8-4728-BE15-EDC455AC584A}"/>
                </a:ext>
              </a:extLst>
            </p:cNvPr>
            <p:cNvSpPr>
              <a:spLocks noChangeArrowheads="1"/>
            </p:cNvSpPr>
            <p:nvPr/>
          </p:nvSpPr>
          <p:spPr bwMode="auto">
            <a:xfrm>
              <a:off x="2313" y="0"/>
              <a:ext cx="3447" cy="274"/>
            </a:xfrm>
            <a:prstGeom prst="rect">
              <a:avLst/>
            </a:prstGeom>
            <a:solidFill>
              <a:srgbClr val="FF0000">
                <a:alpha val="2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81318" name="Rectangle 6">
            <a:extLst>
              <a:ext uri="{FF2B5EF4-FFF2-40B4-BE49-F238E27FC236}">
                <a16:creationId xmlns:a16="http://schemas.microsoft.com/office/drawing/2014/main" id="{88D4EDBB-AA66-4538-BA64-3E9E9C98ADA9}"/>
              </a:ext>
            </a:extLst>
          </p:cNvPr>
          <p:cNvSpPr>
            <a:spLocks noChangeArrowheads="1"/>
          </p:cNvSpPr>
          <p:nvPr/>
        </p:nvSpPr>
        <p:spPr bwMode="auto">
          <a:xfrm>
            <a:off x="3657600" y="6323013"/>
            <a:ext cx="5486400" cy="354012"/>
          </a:xfrm>
          <a:prstGeom prst="rect">
            <a:avLst/>
          </a:prstGeom>
          <a:solidFill>
            <a:srgbClr val="800080">
              <a:alpha val="34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320" name="Line 8">
            <a:extLst>
              <a:ext uri="{FF2B5EF4-FFF2-40B4-BE49-F238E27FC236}">
                <a16:creationId xmlns:a16="http://schemas.microsoft.com/office/drawing/2014/main" id="{7E6CAE3B-1DD1-44D5-BAEA-84097FBCB43C}"/>
              </a:ext>
            </a:extLst>
          </p:cNvPr>
          <p:cNvSpPr>
            <a:spLocks noChangeShapeType="1"/>
          </p:cNvSpPr>
          <p:nvPr/>
        </p:nvSpPr>
        <p:spPr bwMode="auto">
          <a:xfrm>
            <a:off x="3324225" y="2887663"/>
            <a:ext cx="1828800" cy="35274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1321" name="Line 9">
            <a:extLst>
              <a:ext uri="{FF2B5EF4-FFF2-40B4-BE49-F238E27FC236}">
                <a16:creationId xmlns:a16="http://schemas.microsoft.com/office/drawing/2014/main" id="{7F70A53A-CA67-4B58-B64E-71E3921CF365}"/>
              </a:ext>
            </a:extLst>
          </p:cNvPr>
          <p:cNvSpPr>
            <a:spLocks noChangeShapeType="1"/>
          </p:cNvSpPr>
          <p:nvPr/>
        </p:nvSpPr>
        <p:spPr bwMode="auto">
          <a:xfrm>
            <a:off x="2409825" y="5384800"/>
            <a:ext cx="2582863" cy="10588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Effect transition="in" filter="blinds(horizontal)">
                                      <p:cBhvr>
                                        <p:cTn id="7" dur="500"/>
                                        <p:tgtEl>
                                          <p:spTgt spid="78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1318"/>
                                        </p:tgtEl>
                                        <p:attrNameLst>
                                          <p:attrName>style.visibility</p:attrName>
                                        </p:attrNameLst>
                                      </p:cBhvr>
                                      <p:to>
                                        <p:strVal val="visible"/>
                                      </p:to>
                                    </p:set>
                                    <p:animEffect transition="in" filter="blinds(horizontal)">
                                      <p:cBhvr>
                                        <p:cTn id="12" dur="500"/>
                                        <p:tgtEl>
                                          <p:spTgt spid="781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1315">
                                            <p:txEl>
                                              <p:pRg st="1" end="1"/>
                                            </p:txEl>
                                          </p:spTgt>
                                        </p:tgtEl>
                                        <p:attrNameLst>
                                          <p:attrName>style.visibility</p:attrName>
                                        </p:attrNameLst>
                                      </p:cBhvr>
                                      <p:to>
                                        <p:strVal val="visible"/>
                                      </p:to>
                                    </p:set>
                                    <p:animEffect transition="in" filter="blinds(horizontal)">
                                      <p:cBhvr>
                                        <p:cTn id="17" dur="500"/>
                                        <p:tgtEl>
                                          <p:spTgt spid="7813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1315">
                                            <p:txEl>
                                              <p:pRg st="2" end="2"/>
                                            </p:txEl>
                                          </p:spTgt>
                                        </p:tgtEl>
                                        <p:attrNameLst>
                                          <p:attrName>style.visibility</p:attrName>
                                        </p:attrNameLst>
                                      </p:cBhvr>
                                      <p:to>
                                        <p:strVal val="visible"/>
                                      </p:to>
                                    </p:set>
                                    <p:animEffect transition="in" filter="blinds(horizontal)">
                                      <p:cBhvr>
                                        <p:cTn id="22" dur="500"/>
                                        <p:tgtEl>
                                          <p:spTgt spid="7813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1320"/>
                                        </p:tgtEl>
                                        <p:attrNameLst>
                                          <p:attrName>style.visibility</p:attrName>
                                        </p:attrNameLst>
                                      </p:cBhvr>
                                      <p:to>
                                        <p:strVal val="visible"/>
                                      </p:to>
                                    </p:set>
                                    <p:animEffect transition="in" filter="blinds(horizontal)">
                                      <p:cBhvr>
                                        <p:cTn id="27" dur="500"/>
                                        <p:tgtEl>
                                          <p:spTgt spid="781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1321"/>
                                        </p:tgtEl>
                                        <p:attrNameLst>
                                          <p:attrName>style.visibility</p:attrName>
                                        </p:attrNameLst>
                                      </p:cBhvr>
                                      <p:to>
                                        <p:strVal val="visible"/>
                                      </p:to>
                                    </p:set>
                                    <p:animEffect transition="in" filter="blinds(horizontal)">
                                      <p:cBhvr>
                                        <p:cTn id="32" dur="500"/>
                                        <p:tgtEl>
                                          <p:spTgt spid="78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2">
            <a:extLst>
              <a:ext uri="{FF2B5EF4-FFF2-40B4-BE49-F238E27FC236}">
                <a16:creationId xmlns:a16="http://schemas.microsoft.com/office/drawing/2014/main" id="{ABA4B4E3-DA65-4B33-BEBD-5A700A0305C8}"/>
              </a:ext>
            </a:extLst>
          </p:cNvPr>
          <p:cNvSpPr>
            <a:spLocks noGrp="1" noChangeArrowheads="1"/>
          </p:cNvSpPr>
          <p:nvPr>
            <p:ph type="title"/>
          </p:nvPr>
        </p:nvSpPr>
        <p:spPr>
          <a:xfrm>
            <a:off x="457200" y="98425"/>
            <a:ext cx="8229600" cy="561975"/>
          </a:xfrm>
        </p:spPr>
        <p:txBody>
          <a:bodyPr/>
          <a:lstStyle/>
          <a:p>
            <a:r>
              <a:rPr lang="zh-CN" altLang="en-US" sz="3200"/>
              <a:t>回顾：用</a:t>
            </a:r>
            <a:r>
              <a:rPr lang="zh-CN" altLang="en-US" sz="3200">
                <a:latin typeface="黑体" panose="02010609060101010101" pitchFamily="49" charset="-122"/>
              </a:rPr>
              <a:t>“</a:t>
            </a:r>
            <a:r>
              <a:rPr lang="zh-CN" altLang="en-US" sz="3200"/>
              <a:t>系统思维</a:t>
            </a:r>
            <a:r>
              <a:rPr lang="zh-CN" altLang="en-US" sz="3200">
                <a:latin typeface="黑体" panose="02010609060101010101" pitchFamily="49" charset="-122"/>
              </a:rPr>
              <a:t>”</a:t>
            </a:r>
            <a:r>
              <a:rPr lang="zh-CN" altLang="en-US" sz="3200"/>
              <a:t>分析问题</a:t>
            </a:r>
          </a:p>
        </p:txBody>
      </p:sp>
      <p:sp>
        <p:nvSpPr>
          <p:cNvPr id="809987" name="Rectangle 3">
            <a:extLst>
              <a:ext uri="{FF2B5EF4-FFF2-40B4-BE49-F238E27FC236}">
                <a16:creationId xmlns:a16="http://schemas.microsoft.com/office/drawing/2014/main" id="{FED94FE9-7C47-45E1-AA9D-1EB3BAC02F52}"/>
              </a:ext>
            </a:extLst>
          </p:cNvPr>
          <p:cNvSpPr>
            <a:spLocks noGrp="1" noChangeArrowheads="1"/>
          </p:cNvSpPr>
          <p:nvPr>
            <p:ph type="body" idx="1"/>
          </p:nvPr>
        </p:nvSpPr>
        <p:spPr>
          <a:xfrm>
            <a:off x="468313" y="836613"/>
            <a:ext cx="8469312" cy="5218112"/>
          </a:xfrm>
        </p:spPr>
        <p:txBody>
          <a:bodyPr/>
          <a:lstStyle/>
          <a:p>
            <a:pPr>
              <a:buFontTx/>
              <a:buNone/>
            </a:pPr>
            <a:r>
              <a:rPr lang="zh-CN" altLang="en-US" sz="2000">
                <a:latin typeface="微软雅黑" panose="020B0503020204020204" pitchFamily="34" charset="-122"/>
              </a:rPr>
              <a:t>代码段一：</a:t>
            </a:r>
          </a:p>
          <a:p>
            <a:pPr>
              <a:buFontTx/>
              <a:buNone/>
            </a:pPr>
            <a:r>
              <a:rPr lang="en-US" altLang="zh-CN" sz="2000">
                <a:latin typeface="微软雅黑" panose="020B0503020204020204" pitchFamily="34" charset="-122"/>
              </a:rPr>
              <a:t>int a = 0x80000000;</a:t>
            </a:r>
          </a:p>
          <a:p>
            <a:pPr>
              <a:buFontTx/>
              <a:buNone/>
            </a:pPr>
            <a:r>
              <a:rPr lang="en-US" altLang="zh-CN" sz="2000">
                <a:latin typeface="微软雅黑" panose="020B0503020204020204" pitchFamily="34" charset="-122"/>
              </a:rPr>
              <a:t>int b = a / -1; </a:t>
            </a:r>
          </a:p>
          <a:p>
            <a:pPr>
              <a:buFontTx/>
              <a:buNone/>
            </a:pPr>
            <a:r>
              <a:rPr lang="en-US" altLang="zh-CN" sz="2000">
                <a:latin typeface="微软雅黑" panose="020B0503020204020204" pitchFamily="34" charset="-122"/>
              </a:rPr>
              <a:t>printf("%d\n", b);</a:t>
            </a:r>
          </a:p>
          <a:p>
            <a:pPr>
              <a:buFontTx/>
              <a:buNone/>
            </a:pPr>
            <a:r>
              <a:rPr lang="zh-CN" altLang="en-US" sz="2000">
                <a:solidFill>
                  <a:srgbClr val="FF0000"/>
                </a:solidFill>
                <a:latin typeface="微软雅黑" panose="020B0503020204020204" pitchFamily="34" charset="-122"/>
              </a:rPr>
              <a:t>运行结果为</a:t>
            </a:r>
            <a:r>
              <a:rPr lang="en-US" altLang="zh-CN" sz="2000">
                <a:solidFill>
                  <a:srgbClr val="FF0000"/>
                </a:solidFill>
                <a:latin typeface="微软雅黑" panose="020B0503020204020204" pitchFamily="34" charset="-122"/>
              </a:rPr>
              <a:t>-2147483648</a:t>
            </a:r>
            <a:endParaRPr lang="zh-CN" altLang="en-US" sz="2000">
              <a:solidFill>
                <a:srgbClr val="FF0000"/>
              </a:solidFill>
              <a:latin typeface="微软雅黑" panose="020B0503020204020204" pitchFamily="34" charset="-122"/>
            </a:endParaRPr>
          </a:p>
          <a:p>
            <a:pPr>
              <a:buFontTx/>
              <a:buNone/>
            </a:pPr>
            <a:endParaRPr lang="zh-CN" altLang="en-US">
              <a:latin typeface="微软雅黑" panose="020B0503020204020204" pitchFamily="34" charset="-122"/>
            </a:endParaRPr>
          </a:p>
          <a:p>
            <a:pPr>
              <a:buFontTx/>
              <a:buNone/>
            </a:pPr>
            <a:r>
              <a:rPr lang="zh-CN" altLang="en-US" sz="2000">
                <a:latin typeface="微软雅黑" panose="020B0503020204020204" pitchFamily="34" charset="-122"/>
              </a:rPr>
              <a:t>代码段二：</a:t>
            </a:r>
          </a:p>
          <a:p>
            <a:pPr>
              <a:buFontTx/>
              <a:buNone/>
            </a:pPr>
            <a:r>
              <a:rPr lang="en-US" altLang="zh-CN" sz="2000">
                <a:latin typeface="微软雅黑" panose="020B0503020204020204" pitchFamily="34" charset="-122"/>
              </a:rPr>
              <a:t>int a = 0x80000000;</a:t>
            </a:r>
          </a:p>
          <a:p>
            <a:pPr>
              <a:buFontTx/>
              <a:buNone/>
            </a:pPr>
            <a:r>
              <a:rPr lang="en-US" altLang="zh-CN" sz="2000">
                <a:latin typeface="微软雅黑" panose="020B0503020204020204" pitchFamily="34" charset="-122"/>
              </a:rPr>
              <a:t>int b = -1;</a:t>
            </a:r>
          </a:p>
          <a:p>
            <a:pPr>
              <a:buFontTx/>
              <a:buNone/>
            </a:pPr>
            <a:r>
              <a:rPr lang="en-US" altLang="zh-CN" sz="2000">
                <a:latin typeface="微软雅黑" panose="020B0503020204020204" pitchFamily="34" charset="-122"/>
              </a:rPr>
              <a:t>int c = a / b; </a:t>
            </a:r>
          </a:p>
          <a:p>
            <a:pPr>
              <a:buFontTx/>
              <a:buNone/>
            </a:pPr>
            <a:r>
              <a:rPr lang="en-US" altLang="zh-CN" sz="2000">
                <a:latin typeface="微软雅黑" panose="020B0503020204020204" pitchFamily="34" charset="-122"/>
              </a:rPr>
              <a:t>printf("%d\n", c);</a:t>
            </a:r>
          </a:p>
          <a:p>
            <a:pPr>
              <a:buFontTx/>
              <a:buNone/>
            </a:pPr>
            <a:r>
              <a:rPr lang="zh-CN" altLang="en-US" sz="2000">
                <a:solidFill>
                  <a:srgbClr val="FF0000"/>
                </a:solidFill>
                <a:latin typeface="微软雅黑" panose="020B0503020204020204" pitchFamily="34" charset="-122"/>
              </a:rPr>
              <a:t>运行结果为</a:t>
            </a:r>
            <a:r>
              <a:rPr lang="zh-CN" altLang="en-US" sz="2000">
                <a:solidFill>
                  <a:srgbClr val="FF0000"/>
                </a:solidFill>
              </a:rPr>
              <a:t>“</a:t>
            </a:r>
            <a:r>
              <a:rPr lang="en-US" altLang="zh-CN" sz="2000">
                <a:solidFill>
                  <a:srgbClr val="FF0000"/>
                </a:solidFill>
                <a:latin typeface="微软雅黑" panose="020B0503020204020204" pitchFamily="34" charset="-122"/>
              </a:rPr>
              <a:t>Floating point exception</a:t>
            </a:r>
            <a:r>
              <a:rPr lang="en-US" altLang="zh-CN" sz="2000">
                <a:solidFill>
                  <a:srgbClr val="FF0000"/>
                </a:solidFill>
              </a:rPr>
              <a:t>”</a:t>
            </a:r>
            <a:r>
              <a:rPr lang="zh-CN" altLang="en-US" sz="2000">
                <a:solidFill>
                  <a:srgbClr val="FF0000"/>
                </a:solidFill>
                <a:latin typeface="微软雅黑" panose="020B0503020204020204" pitchFamily="34" charset="-122"/>
              </a:rPr>
              <a:t>，显然</a:t>
            </a:r>
            <a:r>
              <a:rPr lang="en-US" altLang="zh-CN" sz="2000">
                <a:solidFill>
                  <a:srgbClr val="FF0000"/>
                </a:solidFill>
                <a:latin typeface="微软雅黑" panose="020B0503020204020204" pitchFamily="34" charset="-122"/>
              </a:rPr>
              <a:t>CPU</a:t>
            </a:r>
            <a:r>
              <a:rPr lang="zh-CN" altLang="en-US" sz="2000">
                <a:solidFill>
                  <a:srgbClr val="FF0000"/>
                </a:solidFill>
                <a:latin typeface="微软雅黑" panose="020B0503020204020204" pitchFamily="34" charset="-122"/>
              </a:rPr>
              <a:t>检测到了溢出异常</a:t>
            </a:r>
            <a:endParaRPr lang="en-US" altLang="zh-CN" sz="2000">
              <a:solidFill>
                <a:srgbClr val="FF0000"/>
              </a:solidFill>
              <a:latin typeface="微软雅黑" panose="020B0503020204020204" pitchFamily="34" charset="-122"/>
            </a:endParaRPr>
          </a:p>
        </p:txBody>
      </p:sp>
      <p:sp>
        <p:nvSpPr>
          <p:cNvPr id="809988" name="Rectangle 4">
            <a:extLst>
              <a:ext uri="{FF2B5EF4-FFF2-40B4-BE49-F238E27FC236}">
                <a16:creationId xmlns:a16="http://schemas.microsoft.com/office/drawing/2014/main" id="{8C119BEB-361F-4DD2-BC5C-B520EBC05226}"/>
              </a:ext>
            </a:extLst>
          </p:cNvPr>
          <p:cNvSpPr>
            <a:spLocks noChangeArrowheads="1"/>
          </p:cNvSpPr>
          <p:nvPr/>
        </p:nvSpPr>
        <p:spPr bwMode="auto">
          <a:xfrm>
            <a:off x="3671888" y="684213"/>
            <a:ext cx="1665287"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100" b="1">
                <a:solidFill>
                  <a:srgbClr val="0033CC"/>
                </a:solidFill>
                <a:latin typeface="微软雅黑" panose="020B0503020204020204" pitchFamily="34" charset="-122"/>
                <a:ea typeface="微软雅黑" panose="020B0503020204020204" pitchFamily="34" charset="-122"/>
              </a:rPr>
              <a:t>objdump</a:t>
            </a:r>
            <a:r>
              <a:rPr lang="zh-CN" altLang="en-US" sz="2100" b="1">
                <a:solidFill>
                  <a:srgbClr val="0033CC"/>
                </a:solidFill>
                <a:latin typeface="微软雅黑" panose="020B0503020204020204" pitchFamily="34" charset="-122"/>
                <a:ea typeface="微软雅黑" panose="020B0503020204020204" pitchFamily="34" charset="-122"/>
              </a:rPr>
              <a:t>反汇编代码</a:t>
            </a:r>
            <a:r>
              <a:rPr lang="en-US" altLang="zh-CN" sz="2100" b="1">
                <a:solidFill>
                  <a:srgbClr val="0033CC"/>
                </a:solidFill>
                <a:latin typeface="微软雅黑" panose="020B0503020204020204" pitchFamily="34" charset="-122"/>
                <a:ea typeface="微软雅黑" panose="020B0503020204020204" pitchFamily="34" charset="-122"/>
              </a:rPr>
              <a:t>, </a:t>
            </a:r>
            <a:r>
              <a:rPr lang="zh-CN" altLang="en-US" sz="2100" b="1">
                <a:solidFill>
                  <a:srgbClr val="0033CC"/>
                </a:solidFill>
                <a:latin typeface="微软雅黑" panose="020B0503020204020204" pitchFamily="34" charset="-122"/>
                <a:ea typeface="微软雅黑" panose="020B0503020204020204" pitchFamily="34" charset="-122"/>
              </a:rPr>
              <a:t>得知除以 </a:t>
            </a:r>
            <a:r>
              <a:rPr lang="en-US" altLang="zh-CN" sz="2100" b="1">
                <a:solidFill>
                  <a:srgbClr val="0033CC"/>
                </a:solidFill>
                <a:latin typeface="微软雅黑" panose="020B0503020204020204" pitchFamily="34" charset="-122"/>
                <a:ea typeface="微软雅黑" panose="020B0503020204020204" pitchFamily="34" charset="-122"/>
              </a:rPr>
              <a:t>-1 </a:t>
            </a:r>
            <a:r>
              <a:rPr lang="zh-CN" altLang="en-US" sz="2100" b="1">
                <a:solidFill>
                  <a:srgbClr val="0033CC"/>
                </a:solidFill>
                <a:latin typeface="微软雅黑" panose="020B0503020204020204" pitchFamily="34" charset="-122"/>
                <a:ea typeface="微软雅黑" panose="020B0503020204020204" pitchFamily="34" charset="-122"/>
              </a:rPr>
              <a:t>被优化成取负指令</a:t>
            </a:r>
            <a:r>
              <a:rPr lang="en-US" altLang="zh-CN" sz="2100" b="1">
                <a:solidFill>
                  <a:srgbClr val="0033CC"/>
                </a:solidFill>
                <a:latin typeface="微软雅黑" panose="020B0503020204020204" pitchFamily="34" charset="-122"/>
                <a:ea typeface="微软雅黑" panose="020B0503020204020204" pitchFamily="34" charset="-122"/>
              </a:rPr>
              <a:t>neg, </a:t>
            </a:r>
            <a:r>
              <a:rPr lang="zh-CN" altLang="en-US" sz="2100" b="1">
                <a:solidFill>
                  <a:srgbClr val="0033CC"/>
                </a:solidFill>
                <a:latin typeface="微软雅黑" panose="020B0503020204020204" pitchFamily="34" charset="-122"/>
                <a:ea typeface="微软雅黑" panose="020B0503020204020204" pitchFamily="34" charset="-122"/>
              </a:rPr>
              <a:t>故未发生除法溢出</a:t>
            </a:r>
          </a:p>
        </p:txBody>
      </p:sp>
      <p:sp>
        <p:nvSpPr>
          <p:cNvPr id="809989" name="Text Box 5">
            <a:extLst>
              <a:ext uri="{FF2B5EF4-FFF2-40B4-BE49-F238E27FC236}">
                <a16:creationId xmlns:a16="http://schemas.microsoft.com/office/drawing/2014/main" id="{8C624285-2EB2-4C44-A679-8A0BF8F80B3F}"/>
              </a:ext>
            </a:extLst>
          </p:cNvPr>
          <p:cNvSpPr txBox="1">
            <a:spLocks noChangeArrowheads="1"/>
          </p:cNvSpPr>
          <p:nvPr/>
        </p:nvSpPr>
        <p:spPr bwMode="auto">
          <a:xfrm>
            <a:off x="476250" y="5949950"/>
            <a:ext cx="409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8000"/>
                </a:solidFill>
                <a:ea typeface="微软雅黑" panose="020B0503020204020204" pitchFamily="34" charset="-122"/>
              </a:rPr>
              <a:t>为什么两者结果不同！</a:t>
            </a:r>
          </a:p>
        </p:txBody>
      </p:sp>
      <p:sp>
        <p:nvSpPr>
          <p:cNvPr id="809990" name="Text Box 6">
            <a:extLst>
              <a:ext uri="{FF2B5EF4-FFF2-40B4-BE49-F238E27FC236}">
                <a16:creationId xmlns:a16="http://schemas.microsoft.com/office/drawing/2014/main" id="{202DCD73-EB19-4A34-A235-CADFB4359085}"/>
              </a:ext>
            </a:extLst>
          </p:cNvPr>
          <p:cNvSpPr txBox="1">
            <a:spLocks noChangeArrowheads="1"/>
          </p:cNvSpPr>
          <p:nvPr/>
        </p:nvSpPr>
        <p:spPr bwMode="auto">
          <a:xfrm>
            <a:off x="5697538" y="728663"/>
            <a:ext cx="3330575" cy="3095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b="1">
                <a:ea typeface="黑体" panose="02010609060101010101" pitchFamily="49" charset="-122"/>
              </a:rPr>
              <a:t>理解该问题需要知道：</a:t>
            </a:r>
          </a:p>
          <a:p>
            <a:pPr>
              <a:spcBef>
                <a:spcPct val="20000"/>
              </a:spcBef>
            </a:pPr>
            <a:r>
              <a:rPr lang="zh-CN" altLang="en-US" sz="2400" b="1">
                <a:solidFill>
                  <a:srgbClr val="FF0000"/>
                </a:solidFill>
                <a:ea typeface="黑体" panose="02010609060101010101" pitchFamily="49" charset="-122"/>
              </a:rPr>
              <a:t>编译器如何优化</a:t>
            </a:r>
          </a:p>
          <a:p>
            <a:pPr>
              <a:spcBef>
                <a:spcPct val="20000"/>
              </a:spcBef>
            </a:pPr>
            <a:r>
              <a:rPr lang="zh-CN" altLang="en-US" sz="2400" b="1">
                <a:solidFill>
                  <a:srgbClr val="3366FF"/>
                </a:solidFill>
                <a:ea typeface="黑体" panose="02010609060101010101" pitchFamily="49" charset="-122"/>
              </a:rPr>
              <a:t>机器级数据的表示</a:t>
            </a:r>
          </a:p>
          <a:p>
            <a:pPr>
              <a:spcBef>
                <a:spcPct val="20000"/>
              </a:spcBef>
            </a:pPr>
            <a:r>
              <a:rPr lang="zh-CN" altLang="en-US" sz="2400" b="1">
                <a:solidFill>
                  <a:srgbClr val="3366FF"/>
                </a:solidFill>
                <a:ea typeface="黑体" panose="02010609060101010101" pitchFamily="49" charset="-122"/>
              </a:rPr>
              <a:t>机器指令的含义和执行</a:t>
            </a:r>
          </a:p>
          <a:p>
            <a:pPr>
              <a:spcBef>
                <a:spcPct val="20000"/>
              </a:spcBef>
            </a:pPr>
            <a:r>
              <a:rPr lang="zh-CN" altLang="en-US" sz="2400" b="1">
                <a:solidFill>
                  <a:srgbClr val="3366FF"/>
                </a:solidFill>
                <a:ea typeface="黑体" panose="02010609060101010101" pitchFamily="49" charset="-122"/>
              </a:rPr>
              <a:t>计算机内部的运算电路</a:t>
            </a:r>
          </a:p>
          <a:p>
            <a:pPr>
              <a:spcBef>
                <a:spcPct val="20000"/>
              </a:spcBef>
            </a:pPr>
            <a:r>
              <a:rPr lang="zh-CN" altLang="en-US" sz="2400" b="1">
                <a:solidFill>
                  <a:srgbClr val="3366FF"/>
                </a:solidFill>
                <a:ea typeface="黑体" panose="02010609060101010101" pitchFamily="49" charset="-122"/>
              </a:rPr>
              <a:t>除法错异常的处理</a:t>
            </a:r>
          </a:p>
          <a:p>
            <a:pPr>
              <a:spcBef>
                <a:spcPct val="20000"/>
              </a:spcBef>
            </a:pPr>
            <a:r>
              <a:rPr lang="en-US" altLang="zh-CN" sz="2400" b="1">
                <a:solidFill>
                  <a:srgbClr val="3366FF"/>
                </a:solidFill>
                <a:latin typeface="黑体" panose="02010609060101010101" pitchFamily="49" charset="-122"/>
                <a:ea typeface="黑体" panose="02010609060101010101" pitchFamily="49" charset="-122"/>
              </a:rPr>
              <a:t>……</a:t>
            </a:r>
            <a:endParaRPr lang="en-US" altLang="zh-CN" sz="2400" b="1">
              <a:solidFill>
                <a:srgbClr val="3366FF"/>
              </a:solidFill>
              <a:ea typeface="黑体" panose="02010609060101010101" pitchFamily="49" charset="-122"/>
            </a:endParaRPr>
          </a:p>
        </p:txBody>
      </p:sp>
      <p:sp>
        <p:nvSpPr>
          <p:cNvPr id="809991" name="Text Box 7">
            <a:extLst>
              <a:ext uri="{FF2B5EF4-FFF2-40B4-BE49-F238E27FC236}">
                <a16:creationId xmlns:a16="http://schemas.microsoft.com/office/drawing/2014/main" id="{A8AC183F-3027-4A6D-B486-DBE8DE3420EB}"/>
              </a:ext>
            </a:extLst>
          </p:cNvPr>
          <p:cNvSpPr txBox="1">
            <a:spLocks noChangeArrowheads="1"/>
          </p:cNvSpPr>
          <p:nvPr/>
        </p:nvSpPr>
        <p:spPr bwMode="auto">
          <a:xfrm>
            <a:off x="3671888" y="3968750"/>
            <a:ext cx="4994275"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00FF"/>
                </a:solidFill>
                <a:latin typeface="微软雅黑" panose="020B0503020204020204" pitchFamily="34" charset="-122"/>
                <a:ea typeface="微软雅黑" panose="020B0503020204020204" pitchFamily="34" charset="-122"/>
              </a:rPr>
              <a:t>a/b</a:t>
            </a:r>
            <a:r>
              <a:rPr lang="zh-CN" altLang="en-US" sz="2000" b="1">
                <a:solidFill>
                  <a:srgbClr val="0000FF"/>
                </a:solidFill>
                <a:latin typeface="微软雅黑" panose="020B0503020204020204" pitchFamily="34" charset="-122"/>
                <a:ea typeface="微软雅黑" panose="020B0503020204020204" pitchFamily="34" charset="-122"/>
              </a:rPr>
              <a:t>用除法指令</a:t>
            </a:r>
            <a:r>
              <a:rPr lang="en-US" altLang="zh-CN" sz="2000" b="1">
                <a:solidFill>
                  <a:srgbClr val="0000FF"/>
                </a:solidFill>
                <a:latin typeface="微软雅黑" panose="020B0503020204020204" pitchFamily="34" charset="-122"/>
                <a:ea typeface="微软雅黑" panose="020B0503020204020204" pitchFamily="34" charset="-122"/>
              </a:rPr>
              <a:t>IDIV</a:t>
            </a:r>
            <a:r>
              <a:rPr lang="zh-CN" altLang="en-US" sz="2000" b="1">
                <a:solidFill>
                  <a:srgbClr val="0000FF"/>
                </a:solidFill>
                <a:latin typeface="微软雅黑" panose="020B0503020204020204" pitchFamily="34" charset="-122"/>
                <a:ea typeface="微软雅黑" panose="020B0503020204020204" pitchFamily="34" charset="-122"/>
              </a:rPr>
              <a:t>实现，但它不生成</a:t>
            </a:r>
            <a:r>
              <a:rPr lang="en-US" altLang="zh-CN" sz="2000" b="1">
                <a:solidFill>
                  <a:srgbClr val="0000FF"/>
                </a:solidFill>
                <a:latin typeface="微软雅黑" panose="020B0503020204020204" pitchFamily="34" charset="-122"/>
                <a:ea typeface="微软雅黑" panose="020B0503020204020204" pitchFamily="34" charset="-122"/>
              </a:rPr>
              <a:t>OF</a:t>
            </a:r>
            <a:r>
              <a:rPr lang="zh-CN" altLang="en-US" sz="2000" b="1">
                <a:solidFill>
                  <a:srgbClr val="0000FF"/>
                </a:solidFill>
                <a:latin typeface="微软雅黑" panose="020B0503020204020204" pitchFamily="34" charset="-122"/>
                <a:ea typeface="微软雅黑" panose="020B0503020204020204" pitchFamily="34" charset="-122"/>
              </a:rPr>
              <a:t>标志，那么如何判断溢出异常的呢？</a:t>
            </a:r>
          </a:p>
          <a:p>
            <a:pPr>
              <a:spcBef>
                <a:spcPct val="30000"/>
              </a:spcBef>
            </a:pPr>
            <a:r>
              <a:rPr lang="zh-CN" altLang="en-US" sz="2000" b="1">
                <a:solidFill>
                  <a:srgbClr val="004821"/>
                </a:solidFill>
                <a:latin typeface="微软雅黑" panose="020B0503020204020204" pitchFamily="34" charset="-122"/>
                <a:ea typeface="微软雅黑" panose="020B0503020204020204" pitchFamily="34" charset="-122"/>
              </a:rPr>
              <a:t>实际上是“除法错”异常</a:t>
            </a:r>
            <a:r>
              <a:rPr lang="en-US" altLang="zh-CN" sz="2000" b="1">
                <a:solidFill>
                  <a:srgbClr val="004821"/>
                </a:solidFill>
                <a:latin typeface="微软雅黑" panose="020B0503020204020204" pitchFamily="34" charset="-122"/>
                <a:ea typeface="微软雅黑" panose="020B0503020204020204" pitchFamily="34" charset="-122"/>
              </a:rPr>
              <a:t>#DE</a:t>
            </a:r>
            <a:r>
              <a:rPr lang="zh-CN" altLang="en-US" sz="2000" b="1">
                <a:solidFill>
                  <a:srgbClr val="004821"/>
                </a:solidFill>
                <a:latin typeface="微软雅黑" panose="020B0503020204020204" pitchFamily="34" charset="-122"/>
                <a:ea typeface="微软雅黑" panose="020B0503020204020204" pitchFamily="34" charset="-122"/>
              </a:rPr>
              <a:t>（类型</a:t>
            </a:r>
            <a:r>
              <a:rPr lang="en-US" altLang="zh-CN" sz="2000" b="1">
                <a:solidFill>
                  <a:srgbClr val="004821"/>
                </a:solidFill>
                <a:latin typeface="微软雅黑" panose="020B0503020204020204" pitchFamily="34" charset="-122"/>
                <a:ea typeface="微软雅黑" panose="020B0503020204020204" pitchFamily="34" charset="-122"/>
              </a:rPr>
              <a:t>0</a:t>
            </a:r>
            <a:r>
              <a:rPr lang="zh-CN" altLang="en-US" sz="2000" b="1">
                <a:solidFill>
                  <a:srgbClr val="004821"/>
                </a:solidFill>
                <a:latin typeface="微软雅黑" panose="020B0503020204020204" pitchFamily="34" charset="-122"/>
                <a:ea typeface="微软雅黑" panose="020B0503020204020204" pitchFamily="34" charset="-122"/>
              </a:rPr>
              <a:t>）</a:t>
            </a:r>
          </a:p>
          <a:p>
            <a:r>
              <a:rPr lang="en-US" altLang="zh-CN" sz="2000" b="1">
                <a:solidFill>
                  <a:srgbClr val="004821"/>
                </a:solidFill>
                <a:latin typeface="微软雅黑" panose="020B0503020204020204" pitchFamily="34" charset="-122"/>
                <a:ea typeface="微软雅黑" panose="020B0503020204020204" pitchFamily="34" charset="-122"/>
              </a:rPr>
              <a:t>Linux</a:t>
            </a:r>
            <a:r>
              <a:rPr lang="zh-CN" altLang="en-US" sz="2000" b="1">
                <a:solidFill>
                  <a:srgbClr val="004821"/>
                </a:solidFill>
                <a:latin typeface="微软雅黑" panose="020B0503020204020204" pitchFamily="34" charset="-122"/>
                <a:ea typeface="微软雅黑" panose="020B0503020204020204" pitchFamily="34" charset="-122"/>
              </a:rPr>
              <a:t>中，对</a:t>
            </a:r>
            <a:r>
              <a:rPr lang="en-US" altLang="zh-CN" sz="2000" b="1">
                <a:solidFill>
                  <a:srgbClr val="004821"/>
                </a:solidFill>
                <a:latin typeface="微软雅黑" panose="020B0503020204020204" pitchFamily="34" charset="-122"/>
                <a:ea typeface="微软雅黑" panose="020B0503020204020204" pitchFamily="34" charset="-122"/>
              </a:rPr>
              <a:t>#DE</a:t>
            </a:r>
            <a:r>
              <a:rPr lang="zh-CN" altLang="en-US" sz="2000" b="1">
                <a:solidFill>
                  <a:srgbClr val="004821"/>
                </a:solidFill>
                <a:latin typeface="微软雅黑" panose="020B0503020204020204" pitchFamily="34" charset="-122"/>
                <a:ea typeface="微软雅黑" panose="020B0503020204020204" pitchFamily="34" charset="-122"/>
              </a:rPr>
              <a:t>类型发</a:t>
            </a:r>
            <a:r>
              <a:rPr lang="en-US" altLang="zh-CN" sz="2000" b="1">
                <a:solidFill>
                  <a:srgbClr val="004821"/>
                </a:solidFill>
                <a:latin typeface="微软雅黑" panose="020B0503020204020204" pitchFamily="34" charset="-122"/>
                <a:ea typeface="微软雅黑" panose="020B0503020204020204" pitchFamily="34" charset="-122"/>
              </a:rPr>
              <a:t>SIGFPE</a:t>
            </a:r>
            <a:r>
              <a:rPr lang="zh-CN" altLang="en-US" sz="2000" b="1">
                <a:solidFill>
                  <a:srgbClr val="004821"/>
                </a:solidFill>
                <a:latin typeface="微软雅黑" panose="020B0503020204020204" pitchFamily="34" charset="-122"/>
                <a:ea typeface="微软雅黑" panose="020B0503020204020204" pitchFamily="34" charset="-122"/>
              </a:rPr>
              <a:t>信号</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2" name="Rectangle 2">
            <a:extLst>
              <a:ext uri="{FF2B5EF4-FFF2-40B4-BE49-F238E27FC236}">
                <a16:creationId xmlns:a16="http://schemas.microsoft.com/office/drawing/2014/main" id="{8EB909F7-2D14-4BD8-BF22-D8C18B07BB0E}"/>
              </a:ext>
            </a:extLst>
          </p:cNvPr>
          <p:cNvSpPr>
            <a:spLocks noGrp="1" noChangeArrowheads="1"/>
          </p:cNvSpPr>
          <p:nvPr>
            <p:ph type="title"/>
          </p:nvPr>
        </p:nvSpPr>
        <p:spPr>
          <a:xfrm>
            <a:off x="457200" y="122238"/>
            <a:ext cx="8001000" cy="528637"/>
          </a:xfrm>
        </p:spPr>
        <p:txBody>
          <a:bodyPr/>
          <a:lstStyle/>
          <a:p>
            <a:r>
              <a:rPr lang="zh-CN" altLang="en-US"/>
              <a:t>实地址模式下的中断向量表</a:t>
            </a:r>
          </a:p>
        </p:txBody>
      </p:sp>
      <p:sp>
        <p:nvSpPr>
          <p:cNvPr id="778243" name="Rectangle 3">
            <a:extLst>
              <a:ext uri="{FF2B5EF4-FFF2-40B4-BE49-F238E27FC236}">
                <a16:creationId xmlns:a16="http://schemas.microsoft.com/office/drawing/2014/main" id="{E4CBDEF2-6E88-4901-9680-266852E6C1EE}"/>
              </a:ext>
            </a:extLst>
          </p:cNvPr>
          <p:cNvSpPr>
            <a:spLocks noChangeArrowheads="1"/>
          </p:cNvSpPr>
          <p:nvPr/>
        </p:nvSpPr>
        <p:spPr bwMode="auto">
          <a:xfrm>
            <a:off x="157163" y="963613"/>
            <a:ext cx="87312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20000"/>
              </a:spcBef>
            </a:pPr>
            <a:r>
              <a:rPr lang="zh-CN" altLang="en-US" sz="2000" b="1">
                <a:solidFill>
                  <a:srgbClr val="FF0000"/>
                </a:solidFill>
                <a:latin typeface="微软雅黑" panose="020B0503020204020204" pitchFamily="34" charset="-122"/>
                <a:ea typeface="微软雅黑" panose="020B0503020204020204" pitchFamily="34" charset="-122"/>
              </a:rPr>
              <a:t>实地址模式（</a:t>
            </a:r>
            <a:r>
              <a:rPr lang="en-US" altLang="zh-CN" sz="2000" b="1">
                <a:solidFill>
                  <a:srgbClr val="FF0000"/>
                </a:solidFill>
                <a:latin typeface="微软雅黑" panose="020B0503020204020204" pitchFamily="34" charset="-122"/>
                <a:ea typeface="微软雅黑" panose="020B0503020204020204" pitchFamily="34" charset="-122"/>
              </a:rPr>
              <a:t>Real Mode</a:t>
            </a:r>
            <a:r>
              <a:rPr lang="zh-CN" altLang="en-US" sz="2000" b="1">
                <a:solidFill>
                  <a:srgbClr val="FF0000"/>
                </a:solidFill>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是</a:t>
            </a:r>
            <a:r>
              <a:rPr lang="en-US" altLang="zh-CN" sz="2000" b="1">
                <a:latin typeface="微软雅黑" panose="020B0503020204020204" pitchFamily="34" charset="-122"/>
                <a:ea typeface="微软雅黑" panose="020B0503020204020204" pitchFamily="34" charset="-122"/>
              </a:rPr>
              <a:t>Intel</a:t>
            </a:r>
            <a:r>
              <a:rPr lang="zh-CN" altLang="en-US" sz="2000" b="1">
                <a:latin typeface="微软雅黑" panose="020B0503020204020204" pitchFamily="34" charset="-122"/>
                <a:ea typeface="微软雅黑" panose="020B0503020204020204" pitchFamily="34" charset="-122"/>
              </a:rPr>
              <a:t>为</a:t>
            </a:r>
            <a:r>
              <a:rPr lang="en-US" altLang="zh-CN" sz="2000" b="1">
                <a:latin typeface="微软雅黑" panose="020B0503020204020204" pitchFamily="34" charset="-122"/>
                <a:ea typeface="微软雅黑" panose="020B0503020204020204" pitchFamily="34" charset="-122"/>
              </a:rPr>
              <a:t>80286</a:t>
            </a:r>
            <a:r>
              <a:rPr lang="zh-CN" altLang="en-US" sz="2000" b="1">
                <a:latin typeface="微软雅黑" panose="020B0503020204020204" pitchFamily="34" charset="-122"/>
                <a:ea typeface="微软雅黑" panose="020B0503020204020204" pitchFamily="34" charset="-122"/>
              </a:rPr>
              <a:t>及其之后的处理器提供的一种</a:t>
            </a:r>
            <a:r>
              <a:rPr lang="en-US" altLang="zh-CN" sz="2000" b="1">
                <a:latin typeface="微软雅黑" panose="020B0503020204020204" pitchFamily="34" charset="-122"/>
                <a:ea typeface="微软雅黑" panose="020B0503020204020204" pitchFamily="34" charset="-122"/>
              </a:rPr>
              <a:t>8086</a:t>
            </a:r>
            <a:r>
              <a:rPr lang="zh-CN" altLang="en-US" sz="2000" b="1">
                <a:latin typeface="微软雅黑" panose="020B0503020204020204" pitchFamily="34" charset="-122"/>
                <a:ea typeface="微软雅黑" panose="020B0503020204020204" pitchFamily="34" charset="-122"/>
              </a:rPr>
              <a:t>兼容模式。寻址空间</a:t>
            </a:r>
            <a:r>
              <a:rPr lang="en-US" altLang="zh-CN" sz="2000" b="1">
                <a:latin typeface="微软雅黑" panose="020B0503020204020204" pitchFamily="34" charset="-122"/>
                <a:ea typeface="微软雅黑" panose="020B0503020204020204" pitchFamily="34" charset="-122"/>
              </a:rPr>
              <a:t>1MB</a:t>
            </a:r>
            <a:r>
              <a:rPr lang="zh-CN" altLang="en-US" sz="2000" b="1">
                <a:latin typeface="微软雅黑" panose="020B0503020204020204" pitchFamily="34" charset="-122"/>
                <a:ea typeface="微软雅黑" panose="020B0503020204020204" pitchFamily="34" charset="-122"/>
              </a:rPr>
              <a:t>，指令地址</a:t>
            </a:r>
            <a:r>
              <a:rPr lang="en-US" altLang="zh-CN" sz="2000" b="1">
                <a:latin typeface="微软雅黑" panose="020B0503020204020204" pitchFamily="34" charset="-122"/>
                <a:ea typeface="微软雅黑" panose="020B0503020204020204" pitchFamily="34" charset="-122"/>
              </a:rPr>
              <a:t>=CS&lt;&lt;4+IP</a:t>
            </a:r>
            <a:r>
              <a:rPr lang="zh-CN" altLang="en-US" sz="2000" b="1">
                <a:latin typeface="微软雅黑" panose="020B0503020204020204" pitchFamily="34" charset="-122"/>
                <a:ea typeface="微软雅黑" panose="020B0503020204020204" pitchFamily="34" charset="-122"/>
              </a:rPr>
              <a:t> 。</a:t>
            </a:r>
            <a:r>
              <a:rPr kumimoji="1"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中断向量表</a:t>
            </a:r>
            <a:r>
              <a:rPr kumimoji="1" lang="zh-CN" altLang="en-US" sz="20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位于</a:t>
            </a:r>
            <a:r>
              <a:rPr kumimoji="1" lang="en-US" altLang="zh-CN" sz="20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0000H</a:t>
            </a:r>
            <a:r>
              <a:rPr kumimoji="1" lang="zh-CN" altLang="en-US" sz="20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0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03FFH</a:t>
            </a:r>
            <a:r>
              <a:rPr kumimoji="1" lang="zh-CN" altLang="en-US" sz="20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。共</a:t>
            </a:r>
            <a:r>
              <a:rPr kumimoji="1" lang="en-US" altLang="zh-CN" sz="20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256</a:t>
            </a:r>
            <a:r>
              <a:rPr kumimoji="1" lang="zh-CN" altLang="en-US" sz="20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组，每组占四个字节 </a:t>
            </a:r>
            <a:r>
              <a:rPr kumimoji="1" lang="en-US" altLang="zh-CN" sz="20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CS:IP </a:t>
            </a:r>
            <a:r>
              <a:rPr kumimoji="1" lang="zh-CN" altLang="en-US" sz="2000" b="1">
                <a:solidFill>
                  <a:schemeClr val="accent2"/>
                </a:solidFill>
                <a:latin typeface="微软雅黑" panose="020B0503020204020204" pitchFamily="34" charset="-122"/>
                <a:ea typeface="微软雅黑" panose="020B0503020204020204" pitchFamily="34" charset="-122"/>
                <a:cs typeface="Arial" panose="020B0604020202020204" pitchFamily="34" charset="0"/>
              </a:rPr>
              <a:t>。</a:t>
            </a:r>
            <a:endParaRPr kumimoji="1" lang="en-US" altLang="zh-CN" sz="2000" b="1">
              <a:solidFill>
                <a:schemeClr val="accent2"/>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78244" name="Rectangle 4">
            <a:extLst>
              <a:ext uri="{FF2B5EF4-FFF2-40B4-BE49-F238E27FC236}">
                <a16:creationId xmlns:a16="http://schemas.microsoft.com/office/drawing/2014/main" id="{B934F525-F2D3-4248-A006-4DB3D3F553CD}"/>
              </a:ext>
            </a:extLst>
          </p:cNvPr>
          <p:cNvSpPr>
            <a:spLocks noChangeArrowheads="1"/>
          </p:cNvSpPr>
          <p:nvPr/>
        </p:nvSpPr>
        <p:spPr bwMode="auto">
          <a:xfrm>
            <a:off x="5773738" y="2573338"/>
            <a:ext cx="1328737" cy="28241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245" name="Line 5">
            <a:extLst>
              <a:ext uri="{FF2B5EF4-FFF2-40B4-BE49-F238E27FC236}">
                <a16:creationId xmlns:a16="http://schemas.microsoft.com/office/drawing/2014/main" id="{C9BE59AD-B3DB-4C0D-ACCA-98F98AC5A24F}"/>
              </a:ext>
            </a:extLst>
          </p:cNvPr>
          <p:cNvSpPr>
            <a:spLocks noChangeShapeType="1"/>
          </p:cNvSpPr>
          <p:nvPr/>
        </p:nvSpPr>
        <p:spPr bwMode="auto">
          <a:xfrm>
            <a:off x="6343650" y="3951288"/>
            <a:ext cx="11113" cy="481012"/>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46" name="Text Box 6">
            <a:extLst>
              <a:ext uri="{FF2B5EF4-FFF2-40B4-BE49-F238E27FC236}">
                <a16:creationId xmlns:a16="http://schemas.microsoft.com/office/drawing/2014/main" id="{B969F099-0474-4FC4-BE86-58435974DB5F}"/>
              </a:ext>
            </a:extLst>
          </p:cNvPr>
          <p:cNvSpPr txBox="1">
            <a:spLocks noChangeArrowheads="1"/>
          </p:cNvSpPr>
          <p:nvPr/>
        </p:nvSpPr>
        <p:spPr bwMode="auto">
          <a:xfrm>
            <a:off x="5910263" y="2576513"/>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latin typeface="Times New Roman" panose="02020603050405020304" pitchFamily="18" charset="0"/>
              </a:rPr>
              <a:t>CS:IP</a:t>
            </a:r>
          </a:p>
        </p:txBody>
      </p:sp>
      <p:sp>
        <p:nvSpPr>
          <p:cNvPr id="778247" name="Text Box 7">
            <a:extLst>
              <a:ext uri="{FF2B5EF4-FFF2-40B4-BE49-F238E27FC236}">
                <a16:creationId xmlns:a16="http://schemas.microsoft.com/office/drawing/2014/main" id="{B22C63C7-DC1F-491A-A017-B2721BB8F292}"/>
              </a:ext>
            </a:extLst>
          </p:cNvPr>
          <p:cNvSpPr txBox="1">
            <a:spLocks noChangeArrowheads="1"/>
          </p:cNvSpPr>
          <p:nvPr/>
        </p:nvSpPr>
        <p:spPr bwMode="auto">
          <a:xfrm>
            <a:off x="120650" y="2536825"/>
            <a:ext cx="3359150" cy="225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10000"/>
              </a:spcBef>
            </a:pPr>
            <a:r>
              <a:rPr kumimoji="1" lang="zh-CN" altLang="en-US" sz="2000" b="1">
                <a:latin typeface="微软雅黑" panose="020B0503020204020204" pitchFamily="34" charset="-122"/>
                <a:ea typeface="微软雅黑" panose="020B0503020204020204" pitchFamily="34" charset="-122"/>
                <a:cs typeface="Arial" panose="020B0604020202020204" pitchFamily="34" charset="0"/>
              </a:rPr>
              <a:t>例</a:t>
            </a:r>
            <a:r>
              <a:rPr kumimoji="1" lang="en-US" altLang="zh-CN" sz="2000" b="1">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2000" b="1">
                <a:latin typeface="微软雅黑" panose="020B0503020204020204" pitchFamily="34" charset="-122"/>
                <a:ea typeface="微软雅黑" panose="020B0503020204020204" pitchFamily="34" charset="-122"/>
                <a:cs typeface="Arial" panose="020B0604020202020204" pitchFamily="34" charset="0"/>
              </a:rPr>
              <a:t>：除法错的中断类型号</a:t>
            </a:r>
          </a:p>
          <a:p>
            <a:pPr>
              <a:lnSpc>
                <a:spcPct val="110000"/>
              </a:lnSpc>
              <a:spcBef>
                <a:spcPct val="10000"/>
              </a:spcBef>
            </a:pPr>
            <a:r>
              <a:rPr kumimoji="1" lang="zh-CN" altLang="en-US" sz="2000" b="1">
                <a:latin typeface="微软雅黑" panose="020B0503020204020204" pitchFamily="34" charset="-122"/>
                <a:ea typeface="微软雅黑" panose="020B0503020204020204" pitchFamily="34" charset="-122"/>
                <a:cs typeface="Arial" panose="020B0604020202020204" pitchFamily="34" charset="0"/>
              </a:rPr>
              <a:t>         为</a:t>
            </a:r>
            <a:r>
              <a:rPr kumimoji="1" lang="en-US" altLang="zh-CN" sz="2000" b="1">
                <a:latin typeface="微软雅黑" panose="020B0503020204020204" pitchFamily="34" charset="-122"/>
                <a:ea typeface="微软雅黑" panose="020B0503020204020204" pitchFamily="34" charset="-122"/>
                <a:cs typeface="Arial" panose="020B0604020202020204" pitchFamily="34" charset="0"/>
              </a:rPr>
              <a:t>0</a:t>
            </a:r>
            <a:r>
              <a:rPr kumimoji="1" lang="zh-CN" altLang="en-US" sz="2000" b="1">
                <a:latin typeface="微软雅黑" panose="020B0503020204020204" pitchFamily="34" charset="-122"/>
                <a:ea typeface="微软雅黑" panose="020B0503020204020204" pitchFamily="34" charset="-122"/>
                <a:cs typeface="Arial" panose="020B0604020202020204" pitchFamily="34" charset="0"/>
              </a:rPr>
              <a:t>，故其向量地址 </a:t>
            </a:r>
          </a:p>
          <a:p>
            <a:pPr>
              <a:lnSpc>
                <a:spcPct val="110000"/>
              </a:lnSpc>
              <a:spcBef>
                <a:spcPct val="10000"/>
              </a:spcBef>
            </a:pPr>
            <a:r>
              <a:rPr kumimoji="1" lang="zh-CN" altLang="en-US" sz="2000" b="1">
                <a:latin typeface="微软雅黑" panose="020B0503020204020204" pitchFamily="34" charset="-122"/>
                <a:ea typeface="微软雅黑" panose="020B0503020204020204" pitchFamily="34" charset="-122"/>
                <a:cs typeface="Arial" panose="020B0604020202020204" pitchFamily="34" charset="0"/>
              </a:rPr>
              <a:t>         为：</a:t>
            </a:r>
            <a:r>
              <a:rPr kumimoji="1" lang="en-US" altLang="zh-CN" sz="2000" b="1">
                <a:latin typeface="微软雅黑" panose="020B0503020204020204" pitchFamily="34" charset="-122"/>
                <a:ea typeface="微软雅黑" panose="020B0503020204020204" pitchFamily="34" charset="-122"/>
                <a:cs typeface="Arial" panose="020B0604020202020204" pitchFamily="34" charset="0"/>
              </a:rPr>
              <a:t>0x4=0</a:t>
            </a:r>
          </a:p>
          <a:p>
            <a:pPr>
              <a:lnSpc>
                <a:spcPct val="110000"/>
              </a:lnSpc>
              <a:spcBef>
                <a:spcPct val="10000"/>
              </a:spcBef>
            </a:pPr>
            <a:r>
              <a:rPr kumimoji="1" lang="zh-CN" altLang="en-US" sz="2000" b="1">
                <a:latin typeface="微软雅黑" panose="020B0503020204020204" pitchFamily="34" charset="-122"/>
                <a:ea typeface="微软雅黑" panose="020B0503020204020204" pitchFamily="34" charset="-122"/>
                <a:cs typeface="Arial" panose="020B0604020202020204" pitchFamily="34" charset="0"/>
              </a:rPr>
              <a:t>例</a:t>
            </a:r>
            <a:r>
              <a:rPr kumimoji="1" lang="en-US" altLang="zh-CN" sz="2000" b="1">
                <a:latin typeface="微软雅黑" panose="020B0503020204020204" pitchFamily="34" charset="-122"/>
                <a:ea typeface="微软雅黑" panose="020B0503020204020204" pitchFamily="34" charset="-122"/>
                <a:cs typeface="Arial" panose="020B0604020202020204" pitchFamily="34" charset="0"/>
              </a:rPr>
              <a:t>2</a:t>
            </a:r>
            <a:r>
              <a:rPr kumimoji="1" lang="zh-CN" altLang="en-US" sz="2000" b="1">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2000" b="1">
                <a:latin typeface="微软雅黑" panose="020B0503020204020204" pitchFamily="34" charset="-122"/>
                <a:ea typeface="微软雅黑" panose="020B0503020204020204" pitchFamily="34" charset="-122"/>
                <a:cs typeface="Arial" panose="020B0604020202020204" pitchFamily="34" charset="0"/>
              </a:rPr>
              <a:t>NMI</a:t>
            </a:r>
            <a:r>
              <a:rPr kumimoji="1" lang="zh-CN" altLang="en-US" sz="2000" b="1">
                <a:latin typeface="微软雅黑" panose="020B0503020204020204" pitchFamily="34" charset="-122"/>
                <a:ea typeface="微软雅黑" panose="020B0503020204020204" pitchFamily="34" charset="-122"/>
                <a:cs typeface="Arial" panose="020B0604020202020204" pitchFamily="34" charset="0"/>
              </a:rPr>
              <a:t>的中断类型号为</a:t>
            </a:r>
          </a:p>
          <a:p>
            <a:pPr>
              <a:lnSpc>
                <a:spcPct val="110000"/>
              </a:lnSpc>
              <a:spcBef>
                <a:spcPct val="10000"/>
              </a:spcBef>
            </a:pPr>
            <a:r>
              <a:rPr kumimoji="1" lang="en-US" altLang="zh-CN" sz="2000" b="1">
                <a:latin typeface="微软雅黑" panose="020B0503020204020204" pitchFamily="34" charset="-122"/>
                <a:ea typeface="微软雅黑" panose="020B0503020204020204" pitchFamily="34" charset="-122"/>
                <a:cs typeface="Arial" panose="020B0604020202020204" pitchFamily="34" charset="0"/>
              </a:rPr>
              <a:t>          2</a:t>
            </a:r>
            <a:r>
              <a:rPr kumimoji="1" lang="zh-CN" altLang="en-US" sz="2000" b="1">
                <a:latin typeface="微软雅黑" panose="020B0503020204020204" pitchFamily="34" charset="-122"/>
                <a:ea typeface="微软雅黑" panose="020B0503020204020204" pitchFamily="34" charset="-122"/>
                <a:cs typeface="Arial" panose="020B0604020202020204" pitchFamily="34" charset="0"/>
              </a:rPr>
              <a:t>，故其向量地址为：</a:t>
            </a:r>
          </a:p>
          <a:p>
            <a:pPr>
              <a:lnSpc>
                <a:spcPct val="110000"/>
              </a:lnSpc>
              <a:spcBef>
                <a:spcPct val="10000"/>
              </a:spcBef>
            </a:pPr>
            <a:r>
              <a:rPr kumimoji="1" lang="en-US" altLang="zh-CN" sz="2000" b="1">
                <a:latin typeface="微软雅黑" panose="020B0503020204020204" pitchFamily="34" charset="-122"/>
                <a:ea typeface="微软雅黑" panose="020B0503020204020204" pitchFamily="34" charset="-122"/>
                <a:cs typeface="Arial" panose="020B0604020202020204" pitchFamily="34" charset="0"/>
              </a:rPr>
              <a:t>          2x4=8</a:t>
            </a:r>
          </a:p>
        </p:txBody>
      </p:sp>
      <p:grpSp>
        <p:nvGrpSpPr>
          <p:cNvPr id="778248" name="Group 8">
            <a:extLst>
              <a:ext uri="{FF2B5EF4-FFF2-40B4-BE49-F238E27FC236}">
                <a16:creationId xmlns:a16="http://schemas.microsoft.com/office/drawing/2014/main" id="{4336B01E-6D7F-4037-B09B-D3B646AD0D37}"/>
              </a:ext>
            </a:extLst>
          </p:cNvPr>
          <p:cNvGrpSpPr>
            <a:grpSpLocks/>
          </p:cNvGrpSpPr>
          <p:nvPr/>
        </p:nvGrpSpPr>
        <p:grpSpPr bwMode="auto">
          <a:xfrm>
            <a:off x="5775325" y="3001963"/>
            <a:ext cx="1344613" cy="1981200"/>
            <a:chOff x="2845" y="1305"/>
            <a:chExt cx="1747" cy="1248"/>
          </a:xfrm>
        </p:grpSpPr>
        <p:sp>
          <p:nvSpPr>
            <p:cNvPr id="778249" name="Line 9">
              <a:extLst>
                <a:ext uri="{FF2B5EF4-FFF2-40B4-BE49-F238E27FC236}">
                  <a16:creationId xmlns:a16="http://schemas.microsoft.com/office/drawing/2014/main" id="{303A06C9-E487-4876-8708-2D03993B880A}"/>
                </a:ext>
              </a:extLst>
            </p:cNvPr>
            <p:cNvSpPr>
              <a:spLocks noChangeShapeType="1"/>
            </p:cNvSpPr>
            <p:nvPr/>
          </p:nvSpPr>
          <p:spPr bwMode="auto">
            <a:xfrm>
              <a:off x="2845" y="1305"/>
              <a:ext cx="1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50" name="Line 10">
              <a:extLst>
                <a:ext uri="{FF2B5EF4-FFF2-40B4-BE49-F238E27FC236}">
                  <a16:creationId xmlns:a16="http://schemas.microsoft.com/office/drawing/2014/main" id="{CDFF187D-F0A7-40AE-A971-CAE13DE11296}"/>
                </a:ext>
              </a:extLst>
            </p:cNvPr>
            <p:cNvSpPr>
              <a:spLocks noChangeShapeType="1"/>
            </p:cNvSpPr>
            <p:nvPr/>
          </p:nvSpPr>
          <p:spPr bwMode="auto">
            <a:xfrm>
              <a:off x="2856" y="1562"/>
              <a:ext cx="1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51" name="Line 11">
              <a:extLst>
                <a:ext uri="{FF2B5EF4-FFF2-40B4-BE49-F238E27FC236}">
                  <a16:creationId xmlns:a16="http://schemas.microsoft.com/office/drawing/2014/main" id="{81CE89A3-5463-4025-B6F3-F43832E61423}"/>
                </a:ext>
              </a:extLst>
            </p:cNvPr>
            <p:cNvSpPr>
              <a:spLocks noChangeShapeType="1"/>
            </p:cNvSpPr>
            <p:nvPr/>
          </p:nvSpPr>
          <p:spPr bwMode="auto">
            <a:xfrm>
              <a:off x="2845" y="2278"/>
              <a:ext cx="1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52" name="Line 12">
              <a:extLst>
                <a:ext uri="{FF2B5EF4-FFF2-40B4-BE49-F238E27FC236}">
                  <a16:creationId xmlns:a16="http://schemas.microsoft.com/office/drawing/2014/main" id="{FBFF3AC3-547B-4E8B-8FA7-4127BD7C7B13}"/>
                </a:ext>
              </a:extLst>
            </p:cNvPr>
            <p:cNvSpPr>
              <a:spLocks noChangeShapeType="1"/>
            </p:cNvSpPr>
            <p:nvPr/>
          </p:nvSpPr>
          <p:spPr bwMode="auto">
            <a:xfrm>
              <a:off x="2846" y="2553"/>
              <a:ext cx="1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53" name="Line 13">
              <a:extLst>
                <a:ext uri="{FF2B5EF4-FFF2-40B4-BE49-F238E27FC236}">
                  <a16:creationId xmlns:a16="http://schemas.microsoft.com/office/drawing/2014/main" id="{3F104A7E-E019-48E8-8232-4642BFF44A46}"/>
                </a:ext>
              </a:extLst>
            </p:cNvPr>
            <p:cNvSpPr>
              <a:spLocks noChangeShapeType="1"/>
            </p:cNvSpPr>
            <p:nvPr/>
          </p:nvSpPr>
          <p:spPr bwMode="auto">
            <a:xfrm>
              <a:off x="2850" y="1845"/>
              <a:ext cx="17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78254" name="Group 14">
            <a:extLst>
              <a:ext uri="{FF2B5EF4-FFF2-40B4-BE49-F238E27FC236}">
                <a16:creationId xmlns:a16="http://schemas.microsoft.com/office/drawing/2014/main" id="{D24344F3-EAB0-4EB4-A218-E68417934CDF}"/>
              </a:ext>
            </a:extLst>
          </p:cNvPr>
          <p:cNvGrpSpPr>
            <a:grpSpLocks/>
          </p:cNvGrpSpPr>
          <p:nvPr/>
        </p:nvGrpSpPr>
        <p:grpSpPr bwMode="auto">
          <a:xfrm>
            <a:off x="2230438" y="2787650"/>
            <a:ext cx="2620962" cy="736600"/>
            <a:chOff x="1367" y="1170"/>
            <a:chExt cx="1851" cy="392"/>
          </a:xfrm>
        </p:grpSpPr>
        <p:sp>
          <p:nvSpPr>
            <p:cNvPr id="778255" name="Line 15">
              <a:extLst>
                <a:ext uri="{FF2B5EF4-FFF2-40B4-BE49-F238E27FC236}">
                  <a16:creationId xmlns:a16="http://schemas.microsoft.com/office/drawing/2014/main" id="{1C0B3B8F-1FDC-4DFB-8491-3D97940E1200}"/>
                </a:ext>
              </a:extLst>
            </p:cNvPr>
            <p:cNvSpPr>
              <a:spLocks noChangeShapeType="1"/>
            </p:cNvSpPr>
            <p:nvPr/>
          </p:nvSpPr>
          <p:spPr bwMode="auto">
            <a:xfrm>
              <a:off x="1367" y="1553"/>
              <a:ext cx="93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56" name="Line 16">
              <a:extLst>
                <a:ext uri="{FF2B5EF4-FFF2-40B4-BE49-F238E27FC236}">
                  <a16:creationId xmlns:a16="http://schemas.microsoft.com/office/drawing/2014/main" id="{292B6EED-1424-4C93-89A5-11B98495DF67}"/>
                </a:ext>
              </a:extLst>
            </p:cNvPr>
            <p:cNvSpPr>
              <a:spLocks noChangeShapeType="1"/>
            </p:cNvSpPr>
            <p:nvPr/>
          </p:nvSpPr>
          <p:spPr bwMode="auto">
            <a:xfrm flipV="1">
              <a:off x="2310" y="1170"/>
              <a:ext cx="0" cy="3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57" name="Line 17">
              <a:extLst>
                <a:ext uri="{FF2B5EF4-FFF2-40B4-BE49-F238E27FC236}">
                  <a16:creationId xmlns:a16="http://schemas.microsoft.com/office/drawing/2014/main" id="{94CD35A4-6FBF-49F1-9E26-CA0971562857}"/>
                </a:ext>
              </a:extLst>
            </p:cNvPr>
            <p:cNvSpPr>
              <a:spLocks noChangeShapeType="1"/>
            </p:cNvSpPr>
            <p:nvPr/>
          </p:nvSpPr>
          <p:spPr bwMode="auto">
            <a:xfrm>
              <a:off x="2301" y="1171"/>
              <a:ext cx="91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78258" name="Text Box 18">
            <a:extLst>
              <a:ext uri="{FF2B5EF4-FFF2-40B4-BE49-F238E27FC236}">
                <a16:creationId xmlns:a16="http://schemas.microsoft.com/office/drawing/2014/main" id="{69A2BA96-C3FE-400A-AFC0-FC442D662103}"/>
              </a:ext>
            </a:extLst>
          </p:cNvPr>
          <p:cNvSpPr txBox="1">
            <a:spLocks noChangeArrowheads="1"/>
          </p:cNvSpPr>
          <p:nvPr/>
        </p:nvSpPr>
        <p:spPr bwMode="auto">
          <a:xfrm>
            <a:off x="7123113" y="2549525"/>
            <a:ext cx="1906587"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en-US" altLang="zh-CN" sz="2200" b="1">
                <a:latin typeface="Times New Roman" panose="02020603050405020304" pitchFamily="18" charset="0"/>
              </a:rPr>
              <a:t>000</a:t>
            </a:r>
            <a:r>
              <a:rPr kumimoji="1" lang="zh-CN" altLang="en-US" sz="2200" b="1">
                <a:latin typeface="Times New Roman" panose="02020603050405020304" pitchFamily="18" charset="0"/>
              </a:rPr>
              <a:t>～</a:t>
            </a:r>
            <a:r>
              <a:rPr kumimoji="1" lang="en-US" altLang="zh-CN" sz="2200" b="1">
                <a:latin typeface="Times New Roman" panose="02020603050405020304" pitchFamily="18" charset="0"/>
              </a:rPr>
              <a:t>003H</a:t>
            </a:r>
          </a:p>
          <a:p>
            <a:pPr>
              <a:spcBef>
                <a:spcPct val="20000"/>
              </a:spcBef>
            </a:pPr>
            <a:r>
              <a:rPr kumimoji="1" lang="en-US" altLang="zh-CN" sz="2200" b="1">
                <a:latin typeface="Times New Roman" panose="02020603050405020304" pitchFamily="18" charset="0"/>
              </a:rPr>
              <a:t>004</a:t>
            </a:r>
            <a:r>
              <a:rPr kumimoji="1" lang="zh-CN" altLang="en-US" sz="2200" b="1">
                <a:latin typeface="Times New Roman" panose="02020603050405020304" pitchFamily="18" charset="0"/>
              </a:rPr>
              <a:t>～</a:t>
            </a:r>
            <a:r>
              <a:rPr kumimoji="1" lang="en-US" altLang="zh-CN" sz="2200" b="1">
                <a:latin typeface="Times New Roman" panose="02020603050405020304" pitchFamily="18" charset="0"/>
              </a:rPr>
              <a:t>007H</a:t>
            </a:r>
          </a:p>
          <a:p>
            <a:pPr>
              <a:spcBef>
                <a:spcPct val="20000"/>
              </a:spcBef>
            </a:pPr>
            <a:r>
              <a:rPr kumimoji="1" lang="en-US" altLang="zh-CN" sz="2200" b="1">
                <a:latin typeface="Times New Roman" panose="02020603050405020304" pitchFamily="18" charset="0"/>
              </a:rPr>
              <a:t>008</a:t>
            </a:r>
            <a:r>
              <a:rPr kumimoji="1" lang="zh-CN" altLang="en-US" sz="2200" b="1">
                <a:latin typeface="Times New Roman" panose="02020603050405020304" pitchFamily="18" charset="0"/>
              </a:rPr>
              <a:t>～</a:t>
            </a:r>
            <a:r>
              <a:rPr kumimoji="1" lang="en-US" altLang="zh-CN" sz="2200" b="1">
                <a:latin typeface="Times New Roman" panose="02020603050405020304" pitchFamily="18" charset="0"/>
              </a:rPr>
              <a:t>00BH</a:t>
            </a:r>
          </a:p>
          <a:p>
            <a:pPr>
              <a:spcBef>
                <a:spcPct val="20000"/>
              </a:spcBef>
            </a:pPr>
            <a:endParaRPr kumimoji="1" lang="en-US" altLang="zh-CN" sz="2200" b="1">
              <a:latin typeface="Times New Roman" panose="02020603050405020304" pitchFamily="18" charset="0"/>
            </a:endParaRPr>
          </a:p>
          <a:p>
            <a:pPr>
              <a:spcBef>
                <a:spcPct val="20000"/>
              </a:spcBef>
            </a:pPr>
            <a:endParaRPr kumimoji="1" lang="en-US" altLang="zh-CN" sz="2200" b="1">
              <a:latin typeface="Times New Roman" panose="02020603050405020304" pitchFamily="18" charset="0"/>
            </a:endParaRPr>
          </a:p>
          <a:p>
            <a:pPr>
              <a:spcBef>
                <a:spcPct val="20000"/>
              </a:spcBef>
            </a:pPr>
            <a:endParaRPr kumimoji="1" lang="en-US" altLang="zh-CN" sz="2200" b="1">
              <a:latin typeface="Times New Roman" panose="02020603050405020304" pitchFamily="18" charset="0"/>
            </a:endParaRPr>
          </a:p>
          <a:p>
            <a:pPr>
              <a:spcBef>
                <a:spcPct val="20000"/>
              </a:spcBef>
            </a:pPr>
            <a:r>
              <a:rPr kumimoji="1" lang="en-US" altLang="zh-CN" sz="2200" b="1">
                <a:latin typeface="Times New Roman" panose="02020603050405020304" pitchFamily="18" charset="0"/>
              </a:rPr>
              <a:t>3FC</a:t>
            </a:r>
            <a:r>
              <a:rPr kumimoji="1" lang="zh-CN" altLang="en-US" sz="2200" b="1">
                <a:latin typeface="Times New Roman" panose="02020603050405020304" pitchFamily="18" charset="0"/>
              </a:rPr>
              <a:t>～</a:t>
            </a:r>
            <a:r>
              <a:rPr kumimoji="1" lang="en-US" altLang="zh-CN" sz="2200" b="1">
                <a:latin typeface="Times New Roman" panose="02020603050405020304" pitchFamily="18" charset="0"/>
              </a:rPr>
              <a:t>3FFH</a:t>
            </a:r>
          </a:p>
          <a:p>
            <a:pPr>
              <a:spcBef>
                <a:spcPct val="20000"/>
              </a:spcBef>
            </a:pPr>
            <a:endParaRPr kumimoji="1" lang="en-US" altLang="zh-CN" sz="2200" b="1">
              <a:latin typeface="Times New Roman" panose="02020603050405020304" pitchFamily="18" charset="0"/>
            </a:endParaRPr>
          </a:p>
        </p:txBody>
      </p:sp>
      <p:sp>
        <p:nvSpPr>
          <p:cNvPr id="778259" name="Line 19">
            <a:extLst>
              <a:ext uri="{FF2B5EF4-FFF2-40B4-BE49-F238E27FC236}">
                <a16:creationId xmlns:a16="http://schemas.microsoft.com/office/drawing/2014/main" id="{E0376B7F-C52C-40EB-A544-B85F5D1B53DB}"/>
              </a:ext>
            </a:extLst>
          </p:cNvPr>
          <p:cNvSpPr>
            <a:spLocks noChangeShapeType="1"/>
          </p:cNvSpPr>
          <p:nvPr/>
        </p:nvSpPr>
        <p:spPr bwMode="auto">
          <a:xfrm>
            <a:off x="5773738" y="2573338"/>
            <a:ext cx="0" cy="2824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60" name="Text Box 20">
            <a:extLst>
              <a:ext uri="{FF2B5EF4-FFF2-40B4-BE49-F238E27FC236}">
                <a16:creationId xmlns:a16="http://schemas.microsoft.com/office/drawing/2014/main" id="{BDB5CC9D-8226-434F-BA09-A8CA068CBBE9}"/>
              </a:ext>
            </a:extLst>
          </p:cNvPr>
          <p:cNvSpPr txBox="1">
            <a:spLocks noChangeArrowheads="1"/>
          </p:cNvSpPr>
          <p:nvPr/>
        </p:nvSpPr>
        <p:spPr bwMode="auto">
          <a:xfrm>
            <a:off x="4829175" y="2589213"/>
            <a:ext cx="1169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3333CC"/>
                </a:solidFill>
                <a:latin typeface="Times New Roman" panose="02020603050405020304" pitchFamily="18" charset="0"/>
              </a:rPr>
              <a:t>除法错</a:t>
            </a:r>
          </a:p>
        </p:txBody>
      </p:sp>
      <p:sp>
        <p:nvSpPr>
          <p:cNvPr id="778261" name="Text Box 21">
            <a:extLst>
              <a:ext uri="{FF2B5EF4-FFF2-40B4-BE49-F238E27FC236}">
                <a16:creationId xmlns:a16="http://schemas.microsoft.com/office/drawing/2014/main" id="{05DE35BF-4186-4DBF-8148-C265FE96FC8F}"/>
              </a:ext>
            </a:extLst>
          </p:cNvPr>
          <p:cNvSpPr txBox="1">
            <a:spLocks noChangeArrowheads="1"/>
          </p:cNvSpPr>
          <p:nvPr/>
        </p:nvSpPr>
        <p:spPr bwMode="auto">
          <a:xfrm>
            <a:off x="4935538" y="2994025"/>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3333CC"/>
                </a:solidFill>
                <a:latin typeface="Times New Roman" panose="02020603050405020304" pitchFamily="18" charset="0"/>
              </a:rPr>
              <a:t>单步</a:t>
            </a:r>
          </a:p>
        </p:txBody>
      </p:sp>
      <p:sp>
        <p:nvSpPr>
          <p:cNvPr id="778262" name="Text Box 22">
            <a:extLst>
              <a:ext uri="{FF2B5EF4-FFF2-40B4-BE49-F238E27FC236}">
                <a16:creationId xmlns:a16="http://schemas.microsoft.com/office/drawing/2014/main" id="{18CB9E2E-76DC-4FD2-8781-84196EE37181}"/>
              </a:ext>
            </a:extLst>
          </p:cNvPr>
          <p:cNvSpPr txBox="1">
            <a:spLocks noChangeArrowheads="1"/>
          </p:cNvSpPr>
          <p:nvPr/>
        </p:nvSpPr>
        <p:spPr bwMode="auto">
          <a:xfrm>
            <a:off x="4913313" y="3443288"/>
            <a:ext cx="11699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solidFill>
                  <a:srgbClr val="3333CC"/>
                </a:solidFill>
                <a:latin typeface="Times New Roman" panose="02020603050405020304" pitchFamily="18" charset="0"/>
              </a:rPr>
              <a:t>NMI</a:t>
            </a:r>
          </a:p>
        </p:txBody>
      </p:sp>
      <p:sp>
        <p:nvSpPr>
          <p:cNvPr id="778263" name="Line 23">
            <a:extLst>
              <a:ext uri="{FF2B5EF4-FFF2-40B4-BE49-F238E27FC236}">
                <a16:creationId xmlns:a16="http://schemas.microsoft.com/office/drawing/2014/main" id="{7BE7B29D-5374-4AF6-9D53-001A6B31FF0A}"/>
              </a:ext>
            </a:extLst>
          </p:cNvPr>
          <p:cNvSpPr>
            <a:spLocks noChangeShapeType="1"/>
          </p:cNvSpPr>
          <p:nvPr/>
        </p:nvSpPr>
        <p:spPr bwMode="auto">
          <a:xfrm>
            <a:off x="5284788" y="3963988"/>
            <a:ext cx="11112" cy="481012"/>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78264" name="Group 24">
            <a:extLst>
              <a:ext uri="{FF2B5EF4-FFF2-40B4-BE49-F238E27FC236}">
                <a16:creationId xmlns:a16="http://schemas.microsoft.com/office/drawing/2014/main" id="{BC2BEBCC-7EAB-4855-8E0D-FFB21B5F79DA}"/>
              </a:ext>
            </a:extLst>
          </p:cNvPr>
          <p:cNvGrpSpPr>
            <a:grpSpLocks/>
          </p:cNvGrpSpPr>
          <p:nvPr/>
        </p:nvGrpSpPr>
        <p:grpSpPr bwMode="auto">
          <a:xfrm>
            <a:off x="1844675" y="3686175"/>
            <a:ext cx="3024188" cy="912813"/>
            <a:chOff x="1180" y="1736"/>
            <a:chExt cx="2049" cy="463"/>
          </a:xfrm>
        </p:grpSpPr>
        <p:sp>
          <p:nvSpPr>
            <p:cNvPr id="778265" name="Line 25">
              <a:extLst>
                <a:ext uri="{FF2B5EF4-FFF2-40B4-BE49-F238E27FC236}">
                  <a16:creationId xmlns:a16="http://schemas.microsoft.com/office/drawing/2014/main" id="{F23578D2-16C1-4030-A330-18F2C4DAC4E8}"/>
                </a:ext>
              </a:extLst>
            </p:cNvPr>
            <p:cNvSpPr>
              <a:spLocks noChangeShapeType="1"/>
            </p:cNvSpPr>
            <p:nvPr/>
          </p:nvSpPr>
          <p:spPr bwMode="auto">
            <a:xfrm flipH="1" flipV="1">
              <a:off x="2426" y="1736"/>
              <a:ext cx="1" cy="4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66" name="Line 26">
              <a:extLst>
                <a:ext uri="{FF2B5EF4-FFF2-40B4-BE49-F238E27FC236}">
                  <a16:creationId xmlns:a16="http://schemas.microsoft.com/office/drawing/2014/main" id="{2FD40335-D89F-4C91-ACDA-001CCBE98E9E}"/>
                </a:ext>
              </a:extLst>
            </p:cNvPr>
            <p:cNvSpPr>
              <a:spLocks noChangeShapeType="1"/>
            </p:cNvSpPr>
            <p:nvPr/>
          </p:nvSpPr>
          <p:spPr bwMode="auto">
            <a:xfrm>
              <a:off x="2425" y="1750"/>
              <a:ext cx="8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8267" name="Line 27">
              <a:extLst>
                <a:ext uri="{FF2B5EF4-FFF2-40B4-BE49-F238E27FC236}">
                  <a16:creationId xmlns:a16="http://schemas.microsoft.com/office/drawing/2014/main" id="{F5E60085-652A-4CC4-BC86-A22E17EC58AE}"/>
                </a:ext>
              </a:extLst>
            </p:cNvPr>
            <p:cNvSpPr>
              <a:spLocks noChangeShapeType="1"/>
            </p:cNvSpPr>
            <p:nvPr/>
          </p:nvSpPr>
          <p:spPr bwMode="auto">
            <a:xfrm>
              <a:off x="1180" y="2193"/>
              <a:ext cx="12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78268" name="Text Box 28">
            <a:extLst>
              <a:ext uri="{FF2B5EF4-FFF2-40B4-BE49-F238E27FC236}">
                <a16:creationId xmlns:a16="http://schemas.microsoft.com/office/drawing/2014/main" id="{C5BA0BBD-D3B2-49D4-BA05-478A11D7C073}"/>
              </a:ext>
            </a:extLst>
          </p:cNvPr>
          <p:cNvSpPr txBox="1">
            <a:spLocks noChangeArrowheads="1"/>
          </p:cNvSpPr>
          <p:nvPr/>
        </p:nvSpPr>
        <p:spPr bwMode="auto">
          <a:xfrm>
            <a:off x="303213" y="5730875"/>
            <a:ext cx="82423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15000"/>
              </a:lnSpc>
              <a:spcBef>
                <a:spcPct val="30000"/>
              </a:spcBef>
            </a:pPr>
            <a:r>
              <a:rPr lang="zh-CN" altLang="en-US" b="1">
                <a:solidFill>
                  <a:srgbClr val="1E7C34"/>
                </a:solidFill>
                <a:latin typeface="Times New Roman" panose="02020603050405020304" pitchFamily="18" charset="0"/>
              </a:rPr>
              <a:t> </a:t>
            </a:r>
            <a:r>
              <a:rPr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中断向量表中每一项是对应中断服务程序或异常处理程序的入口地址，被称为</a:t>
            </a:r>
            <a:r>
              <a:rPr lang="zh-CN" altLang="en-US"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中断向量</a:t>
            </a:r>
            <a:r>
              <a:rPr lang="en-US" altLang="zh-CN"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(Interrupt Vector)</a:t>
            </a:r>
            <a:r>
              <a:rPr lang="zh-CN" altLang="en-US" sz="2000" b="1">
                <a:solidFill>
                  <a:srgbClr val="0066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778269" name="Text Box 29">
            <a:extLst>
              <a:ext uri="{FF2B5EF4-FFF2-40B4-BE49-F238E27FC236}">
                <a16:creationId xmlns:a16="http://schemas.microsoft.com/office/drawing/2014/main" id="{66850609-C9CC-406B-A740-35C8BEB32B6A}"/>
              </a:ext>
            </a:extLst>
          </p:cNvPr>
          <p:cNvSpPr txBox="1">
            <a:spLocks noChangeArrowheads="1"/>
          </p:cNvSpPr>
          <p:nvPr/>
        </p:nvSpPr>
        <p:spPr bwMode="auto">
          <a:xfrm>
            <a:off x="5899150" y="2974975"/>
            <a:ext cx="1169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latin typeface="Times New Roman" panose="02020603050405020304" pitchFamily="18" charset="0"/>
              </a:rPr>
              <a:t>CS:IP</a:t>
            </a:r>
          </a:p>
        </p:txBody>
      </p:sp>
      <p:sp>
        <p:nvSpPr>
          <p:cNvPr id="778270" name="Text Box 30">
            <a:extLst>
              <a:ext uri="{FF2B5EF4-FFF2-40B4-BE49-F238E27FC236}">
                <a16:creationId xmlns:a16="http://schemas.microsoft.com/office/drawing/2014/main" id="{2B21D930-FF9A-412A-8D24-884BC806B49F}"/>
              </a:ext>
            </a:extLst>
          </p:cNvPr>
          <p:cNvSpPr txBox="1">
            <a:spLocks noChangeArrowheads="1"/>
          </p:cNvSpPr>
          <p:nvPr/>
        </p:nvSpPr>
        <p:spPr bwMode="auto">
          <a:xfrm>
            <a:off x="5927725" y="3422650"/>
            <a:ext cx="1169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latin typeface="Times New Roman" panose="02020603050405020304" pitchFamily="18" charset="0"/>
              </a:rPr>
              <a:t>CS:IP</a:t>
            </a:r>
          </a:p>
        </p:txBody>
      </p:sp>
      <p:sp>
        <p:nvSpPr>
          <p:cNvPr id="778271" name="Text Box 31">
            <a:extLst>
              <a:ext uri="{FF2B5EF4-FFF2-40B4-BE49-F238E27FC236}">
                <a16:creationId xmlns:a16="http://schemas.microsoft.com/office/drawing/2014/main" id="{F5C0803C-72F3-4F35-BDAE-291973C85A32}"/>
              </a:ext>
            </a:extLst>
          </p:cNvPr>
          <p:cNvSpPr txBox="1">
            <a:spLocks noChangeArrowheads="1"/>
          </p:cNvSpPr>
          <p:nvPr/>
        </p:nvSpPr>
        <p:spPr bwMode="auto">
          <a:xfrm>
            <a:off x="5908675" y="4584700"/>
            <a:ext cx="1169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latin typeface="Times New Roman" panose="02020603050405020304" pitchFamily="18" charset="0"/>
              </a:rPr>
              <a:t>CS:IP</a:t>
            </a:r>
          </a:p>
        </p:txBody>
      </p:sp>
      <p:sp>
        <p:nvSpPr>
          <p:cNvPr id="778272" name="Text Box 32">
            <a:extLst>
              <a:ext uri="{FF2B5EF4-FFF2-40B4-BE49-F238E27FC236}">
                <a16:creationId xmlns:a16="http://schemas.microsoft.com/office/drawing/2014/main" id="{9E15D805-0CDA-4CC6-BE96-C45FCB42E9F0}"/>
              </a:ext>
            </a:extLst>
          </p:cNvPr>
          <p:cNvSpPr txBox="1">
            <a:spLocks noChangeArrowheads="1"/>
          </p:cNvSpPr>
          <p:nvPr/>
        </p:nvSpPr>
        <p:spPr bwMode="auto">
          <a:xfrm>
            <a:off x="5918200" y="4956175"/>
            <a:ext cx="1169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a:latin typeface="Times New Roman" panose="02020603050405020304" pitchFamily="18" charset="0"/>
              </a:rPr>
              <a:t>CS:IP</a:t>
            </a:r>
          </a:p>
        </p:txBody>
      </p:sp>
      <p:sp>
        <p:nvSpPr>
          <p:cNvPr id="778274" name="Text Box 34">
            <a:extLst>
              <a:ext uri="{FF2B5EF4-FFF2-40B4-BE49-F238E27FC236}">
                <a16:creationId xmlns:a16="http://schemas.microsoft.com/office/drawing/2014/main" id="{D872B5A6-3B7A-4735-8B11-C58DF0A735FC}"/>
              </a:ext>
            </a:extLst>
          </p:cNvPr>
          <p:cNvSpPr txBox="1">
            <a:spLocks noChangeArrowheads="1"/>
          </p:cNvSpPr>
          <p:nvPr/>
        </p:nvSpPr>
        <p:spPr bwMode="auto">
          <a:xfrm>
            <a:off x="420688" y="5021263"/>
            <a:ext cx="4179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anose="020B0503020204020204" pitchFamily="34" charset="-122"/>
              </a:rPr>
              <a:t>实地址模式下没有分页管理机制！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8247">
                                            <p:txEl>
                                              <p:pRg st="0" end="0"/>
                                            </p:txEl>
                                          </p:spTgt>
                                        </p:tgtEl>
                                        <p:attrNameLst>
                                          <p:attrName>style.visibility</p:attrName>
                                        </p:attrNameLst>
                                      </p:cBhvr>
                                      <p:to>
                                        <p:strVal val="visible"/>
                                      </p:to>
                                    </p:set>
                                    <p:animEffect transition="in" filter="blinds(horizontal)">
                                      <p:cBhvr>
                                        <p:cTn id="7" dur="500"/>
                                        <p:tgtEl>
                                          <p:spTgt spid="778247">
                                            <p:txEl>
                                              <p:pRg st="0" end="0"/>
                                            </p:txEl>
                                          </p:spTgt>
                                        </p:tgtEl>
                                      </p:cBhvr>
                                    </p:animEffect>
                                  </p:childTnLst>
                                  <p:subTnLst>
                                    <p:animClr clrSpc="rgb" dir="cw">
                                      <p:cBhvr override="childStyle">
                                        <p:cTn dur="1" fill="hold" display="0" masterRel="nextClick" afterEffect="1"/>
                                        <p:tgtEl>
                                          <p:spTgt spid="778247">
                                            <p:txEl>
                                              <p:pRg st="0" end="0"/>
                                            </p:txEl>
                                          </p:spTgt>
                                        </p:tgtEl>
                                        <p:attrNameLst>
                                          <p:attrName>ppt_c</p:attrName>
                                        </p:attrNameLst>
                                      </p:cBhvr>
                                      <p:to>
                                        <a:schemeClr val="bg2"/>
                                      </p:to>
                                    </p:animClr>
                                  </p:subTnLst>
                                </p:cTn>
                              </p:par>
                              <p:par>
                                <p:cTn id="8" presetID="3" presetClass="entr" presetSubtype="10" fill="hold" nodeType="withEffect">
                                  <p:stCondLst>
                                    <p:cond delay="0"/>
                                  </p:stCondLst>
                                  <p:childTnLst>
                                    <p:set>
                                      <p:cBhvr>
                                        <p:cTn id="9" dur="1" fill="hold">
                                          <p:stCondLst>
                                            <p:cond delay="0"/>
                                          </p:stCondLst>
                                        </p:cTn>
                                        <p:tgtEl>
                                          <p:spTgt spid="778247">
                                            <p:txEl>
                                              <p:pRg st="1" end="1"/>
                                            </p:txEl>
                                          </p:spTgt>
                                        </p:tgtEl>
                                        <p:attrNameLst>
                                          <p:attrName>style.visibility</p:attrName>
                                        </p:attrNameLst>
                                      </p:cBhvr>
                                      <p:to>
                                        <p:strVal val="visible"/>
                                      </p:to>
                                    </p:set>
                                    <p:animEffect transition="in" filter="blinds(horizontal)">
                                      <p:cBhvr>
                                        <p:cTn id="10" dur="500"/>
                                        <p:tgtEl>
                                          <p:spTgt spid="778247">
                                            <p:txEl>
                                              <p:pRg st="1" end="1"/>
                                            </p:txEl>
                                          </p:spTgt>
                                        </p:tgtEl>
                                      </p:cBhvr>
                                    </p:animEffect>
                                  </p:childTnLst>
                                  <p:subTnLst>
                                    <p:animClr clrSpc="rgb" dir="cw">
                                      <p:cBhvr override="childStyle">
                                        <p:cTn dur="1" fill="hold" display="0" masterRel="nextClick" afterEffect="1"/>
                                        <p:tgtEl>
                                          <p:spTgt spid="778247">
                                            <p:txEl>
                                              <p:pRg st="1" end="1"/>
                                            </p:txEl>
                                          </p:spTgt>
                                        </p:tgtEl>
                                        <p:attrNameLst>
                                          <p:attrName>ppt_c</p:attrName>
                                        </p:attrNameLst>
                                      </p:cBhvr>
                                      <p:to>
                                        <a:schemeClr val="bg2"/>
                                      </p:to>
                                    </p:animClr>
                                  </p:subTnLst>
                                </p:cTn>
                              </p:par>
                              <p:par>
                                <p:cTn id="11" presetID="3" presetClass="entr" presetSubtype="10" fill="hold" nodeType="withEffect">
                                  <p:stCondLst>
                                    <p:cond delay="0"/>
                                  </p:stCondLst>
                                  <p:childTnLst>
                                    <p:set>
                                      <p:cBhvr>
                                        <p:cTn id="12" dur="1" fill="hold">
                                          <p:stCondLst>
                                            <p:cond delay="0"/>
                                          </p:stCondLst>
                                        </p:cTn>
                                        <p:tgtEl>
                                          <p:spTgt spid="778247">
                                            <p:txEl>
                                              <p:pRg st="2" end="2"/>
                                            </p:txEl>
                                          </p:spTgt>
                                        </p:tgtEl>
                                        <p:attrNameLst>
                                          <p:attrName>style.visibility</p:attrName>
                                        </p:attrNameLst>
                                      </p:cBhvr>
                                      <p:to>
                                        <p:strVal val="visible"/>
                                      </p:to>
                                    </p:set>
                                    <p:animEffect transition="in" filter="blinds(horizontal)">
                                      <p:cBhvr>
                                        <p:cTn id="13" dur="500"/>
                                        <p:tgtEl>
                                          <p:spTgt spid="778247">
                                            <p:txEl>
                                              <p:pRg st="2" end="2"/>
                                            </p:txEl>
                                          </p:spTgt>
                                        </p:tgtEl>
                                      </p:cBhvr>
                                    </p:animEffect>
                                  </p:childTnLst>
                                  <p:subTnLst>
                                    <p:animClr clrSpc="rgb" dir="cw">
                                      <p:cBhvr override="childStyle">
                                        <p:cTn dur="1" fill="hold" display="0" masterRel="nextClick" afterEffect="1"/>
                                        <p:tgtEl>
                                          <p:spTgt spid="778247">
                                            <p:txEl>
                                              <p:pRg st="2" end="2"/>
                                            </p:txEl>
                                          </p:spTgt>
                                        </p:tgtEl>
                                        <p:attrNameLst>
                                          <p:attrName>ppt_c</p:attrName>
                                        </p:attrNameLst>
                                      </p:cBhvr>
                                      <p:to>
                                        <a:schemeClr val="bg2"/>
                                      </p:to>
                                    </p:animClr>
                                  </p:sub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778254"/>
                                        </p:tgtEl>
                                        <p:attrNameLst>
                                          <p:attrName>style.visibility</p:attrName>
                                        </p:attrNameLst>
                                      </p:cBhvr>
                                      <p:to>
                                        <p:strVal val="visible"/>
                                      </p:to>
                                    </p:set>
                                    <p:animEffect transition="in" filter="blinds(horizontal)">
                                      <p:cBhvr>
                                        <p:cTn id="18" dur="500"/>
                                        <p:tgtEl>
                                          <p:spTgt spid="7782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778247">
                                            <p:txEl>
                                              <p:pRg st="3" end="3"/>
                                            </p:txEl>
                                          </p:spTgt>
                                        </p:tgtEl>
                                        <p:attrNameLst>
                                          <p:attrName>style.visibility</p:attrName>
                                        </p:attrNameLst>
                                      </p:cBhvr>
                                      <p:to>
                                        <p:strVal val="visible"/>
                                      </p:to>
                                    </p:set>
                                    <p:animEffect transition="in" filter="blinds(horizontal)">
                                      <p:cBhvr>
                                        <p:cTn id="23" dur="500"/>
                                        <p:tgtEl>
                                          <p:spTgt spid="778247">
                                            <p:txEl>
                                              <p:pRg st="3" end="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778247">
                                            <p:txEl>
                                              <p:pRg st="4" end="4"/>
                                            </p:txEl>
                                          </p:spTgt>
                                        </p:tgtEl>
                                        <p:attrNameLst>
                                          <p:attrName>style.visibility</p:attrName>
                                        </p:attrNameLst>
                                      </p:cBhvr>
                                      <p:to>
                                        <p:strVal val="visible"/>
                                      </p:to>
                                    </p:set>
                                    <p:animEffect transition="in" filter="blinds(horizontal)">
                                      <p:cBhvr>
                                        <p:cTn id="26" dur="500"/>
                                        <p:tgtEl>
                                          <p:spTgt spid="778247">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78247">
                                            <p:txEl>
                                              <p:pRg st="5" end="5"/>
                                            </p:txEl>
                                          </p:spTgt>
                                        </p:tgtEl>
                                        <p:attrNameLst>
                                          <p:attrName>style.visibility</p:attrName>
                                        </p:attrNameLst>
                                      </p:cBhvr>
                                      <p:to>
                                        <p:strVal val="visible"/>
                                      </p:to>
                                    </p:set>
                                    <p:animEffect transition="in" filter="blinds(horizontal)">
                                      <p:cBhvr>
                                        <p:cTn id="29" dur="500"/>
                                        <p:tgtEl>
                                          <p:spTgt spid="778247">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778264"/>
                                        </p:tgtEl>
                                        <p:attrNameLst>
                                          <p:attrName>style.visibility</p:attrName>
                                        </p:attrNameLst>
                                      </p:cBhvr>
                                      <p:to>
                                        <p:strVal val="visible"/>
                                      </p:to>
                                    </p:set>
                                    <p:animEffect transition="in" filter="blinds(horizontal)">
                                      <p:cBhvr>
                                        <p:cTn id="34" dur="500"/>
                                        <p:tgtEl>
                                          <p:spTgt spid="77826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778268">
                                            <p:txEl>
                                              <p:pRg st="0" end="0"/>
                                            </p:txEl>
                                          </p:spTgt>
                                        </p:tgtEl>
                                        <p:attrNameLst>
                                          <p:attrName>style.visibility</p:attrName>
                                        </p:attrNameLst>
                                      </p:cBhvr>
                                      <p:to>
                                        <p:strVal val="visible"/>
                                      </p:to>
                                    </p:set>
                                    <p:animEffect transition="in" filter="blinds(horizontal)">
                                      <p:cBhvr>
                                        <p:cTn id="39" dur="500"/>
                                        <p:tgtEl>
                                          <p:spTgt spid="778268">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778274"/>
                                        </p:tgtEl>
                                        <p:attrNameLst>
                                          <p:attrName>style.visibility</p:attrName>
                                        </p:attrNameLst>
                                      </p:cBhvr>
                                      <p:to>
                                        <p:strVal val="visible"/>
                                      </p:to>
                                    </p:set>
                                    <p:animEffect transition="in" filter="blinds(horizontal)">
                                      <p:cBhvr>
                                        <p:cTn id="44" dur="500"/>
                                        <p:tgtEl>
                                          <p:spTgt spid="778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a:extLst>
              <a:ext uri="{FF2B5EF4-FFF2-40B4-BE49-F238E27FC236}">
                <a16:creationId xmlns:a16="http://schemas.microsoft.com/office/drawing/2014/main" id="{1EBCD5FC-9BFA-4F83-B6BF-52B570B11E35}"/>
              </a:ext>
            </a:extLst>
          </p:cNvPr>
          <p:cNvSpPr>
            <a:spLocks noGrp="1" noChangeArrowheads="1"/>
          </p:cNvSpPr>
          <p:nvPr>
            <p:ph type="title"/>
          </p:nvPr>
        </p:nvSpPr>
        <p:spPr>
          <a:xfrm>
            <a:off x="461963" y="103188"/>
            <a:ext cx="8304212" cy="449262"/>
          </a:xfrm>
        </p:spPr>
        <p:txBody>
          <a:bodyPr/>
          <a:lstStyle/>
          <a:p>
            <a:r>
              <a:rPr lang="zh-CN" altLang="en-US">
                <a:cs typeface="Arial" panose="020B0604020202020204" pitchFamily="34" charset="0"/>
              </a:rPr>
              <a:t>实地址模式下的中断向量表</a:t>
            </a:r>
          </a:p>
        </p:txBody>
      </p:sp>
      <p:sp>
        <p:nvSpPr>
          <p:cNvPr id="777223" name="Rectangle 7">
            <a:extLst>
              <a:ext uri="{FF2B5EF4-FFF2-40B4-BE49-F238E27FC236}">
                <a16:creationId xmlns:a16="http://schemas.microsoft.com/office/drawing/2014/main" id="{F4A1BB6F-C89C-4FB0-8B4B-40280865A73B}"/>
              </a:ext>
            </a:extLst>
          </p:cNvPr>
          <p:cNvSpPr>
            <a:spLocks noGrp="1" noChangeArrowheads="1"/>
          </p:cNvSpPr>
          <p:nvPr>
            <p:ph type="body" idx="1"/>
          </p:nvPr>
        </p:nvSpPr>
        <p:spPr>
          <a:xfrm>
            <a:off x="250825" y="806450"/>
            <a:ext cx="8535988" cy="5740400"/>
          </a:xfrm>
          <a:noFill/>
          <a:ln/>
        </p:spPr>
        <p:txBody>
          <a:bodyPr/>
          <a:lstStyle/>
          <a:p>
            <a:pPr>
              <a:spcBef>
                <a:spcPct val="30000"/>
              </a:spcBef>
            </a:pPr>
            <a:r>
              <a:rPr lang="zh-CN" altLang="en-US" sz="2000">
                <a:latin typeface="微软雅黑" panose="020B0503020204020204" pitchFamily="34" charset="-122"/>
                <a:ea typeface="微软雅黑" panose="020B0503020204020204" pitchFamily="34" charset="-122"/>
              </a:rPr>
              <a:t>开机后系统首先在实地址模式下工作（只有</a:t>
            </a:r>
            <a:r>
              <a:rPr lang="en-US" altLang="zh-CN" sz="2000">
                <a:latin typeface="微软雅黑" panose="020B0503020204020204" pitchFamily="34" charset="-122"/>
                <a:ea typeface="微软雅黑" panose="020B0503020204020204" pitchFamily="34" charset="-122"/>
              </a:rPr>
              <a:t>1MB</a:t>
            </a:r>
            <a:r>
              <a:rPr lang="zh-CN" altLang="en-US" sz="2000">
                <a:latin typeface="微软雅黑" panose="020B0503020204020204" pitchFamily="34" charset="-122"/>
                <a:ea typeface="微软雅黑" panose="020B0503020204020204" pitchFamily="34" charset="-122"/>
              </a:rPr>
              <a:t>的寻址空间）</a:t>
            </a:r>
          </a:p>
          <a:p>
            <a:pPr>
              <a:spcBef>
                <a:spcPct val="30000"/>
              </a:spcBef>
            </a:pPr>
            <a:r>
              <a:rPr lang="zh-CN" altLang="en-US" sz="2000">
                <a:latin typeface="微软雅黑" panose="020B0503020204020204" pitchFamily="34" charset="-122"/>
                <a:ea typeface="微软雅黑" panose="020B0503020204020204" pitchFamily="34" charset="-122"/>
              </a:rPr>
              <a:t>开机过程中，需要先准备在实模式下的中断向量表和中断服务程序。通常，由固化在主板上一块</a:t>
            </a:r>
            <a:r>
              <a:rPr lang="en-US" altLang="zh-CN" sz="2000">
                <a:latin typeface="微软雅黑" panose="020B0503020204020204" pitchFamily="34" charset="-122"/>
                <a:ea typeface="微软雅黑" panose="020B0503020204020204" pitchFamily="34" charset="-122"/>
              </a:rPr>
              <a:t>ROM</a:t>
            </a:r>
            <a:r>
              <a:rPr lang="zh-CN" altLang="en-US" sz="2000">
                <a:latin typeface="微软雅黑" panose="020B0503020204020204" pitchFamily="34" charset="-122"/>
                <a:ea typeface="微软雅黑" panose="020B0503020204020204" pitchFamily="34" charset="-122"/>
              </a:rPr>
              <a:t>芯片中的</a:t>
            </a:r>
            <a:r>
              <a:rPr lang="en-US" altLang="zh-CN" sz="2000">
                <a:solidFill>
                  <a:srgbClr val="FF0000"/>
                </a:solidFill>
                <a:latin typeface="微软雅黑" panose="020B0503020204020204" pitchFamily="34" charset="-122"/>
                <a:ea typeface="微软雅黑" panose="020B0503020204020204" pitchFamily="34" charset="-122"/>
              </a:rPr>
              <a:t>BIOS</a:t>
            </a:r>
            <a:r>
              <a:rPr lang="zh-CN" altLang="en-US" sz="2000">
                <a:solidFill>
                  <a:srgbClr val="FF0000"/>
                </a:solidFill>
                <a:latin typeface="微软雅黑" panose="020B0503020204020204" pitchFamily="34" charset="-122"/>
                <a:ea typeface="微软雅黑" panose="020B0503020204020204" pitchFamily="34" charset="-122"/>
              </a:rPr>
              <a:t>程序</a:t>
            </a:r>
            <a:r>
              <a:rPr lang="zh-CN" altLang="en-US" sz="2000">
                <a:latin typeface="微软雅黑" panose="020B0503020204020204" pitchFamily="34" charset="-122"/>
                <a:ea typeface="微软雅黑" panose="020B0503020204020204" pitchFamily="34" charset="-122"/>
              </a:rPr>
              <a:t>完成</a:t>
            </a:r>
          </a:p>
          <a:p>
            <a:pPr>
              <a:spcBef>
                <a:spcPct val="30000"/>
              </a:spcBef>
            </a:pPr>
            <a:r>
              <a:rPr lang="en-US" altLang="zh-CN" sz="2000">
                <a:latin typeface="微软雅黑" panose="020B0503020204020204" pitchFamily="34" charset="-122"/>
                <a:ea typeface="微软雅黑" panose="020B0503020204020204" pitchFamily="34" charset="-122"/>
              </a:rPr>
              <a:t>BIOS</a:t>
            </a:r>
            <a:r>
              <a:rPr lang="zh-CN" altLang="en-US" sz="2000">
                <a:latin typeface="微软雅黑" panose="020B0503020204020204" pitchFamily="34" charset="-122"/>
                <a:ea typeface="微软雅黑" panose="020B0503020204020204" pitchFamily="34" charset="-122"/>
              </a:rPr>
              <a:t>程序检测显卡、键盘、内存等，并在</a:t>
            </a:r>
            <a:r>
              <a:rPr lang="en-US" altLang="zh-CN" sz="2000">
                <a:latin typeface="微软雅黑" panose="020B0503020204020204" pitchFamily="34" charset="-122"/>
                <a:ea typeface="微软雅黑" panose="020B0503020204020204" pitchFamily="34" charset="-122"/>
              </a:rPr>
              <a:t>00000H</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003FFH</a:t>
            </a:r>
            <a:r>
              <a:rPr lang="zh-CN" altLang="en-US" sz="2000">
                <a:latin typeface="微软雅黑" panose="020B0503020204020204" pitchFamily="34" charset="-122"/>
                <a:ea typeface="微软雅黑" panose="020B0503020204020204" pitchFamily="34" charset="-122"/>
              </a:rPr>
              <a:t>区建立中断向量表，在中断向量所指主存区建立相应的中断服务程序</a:t>
            </a:r>
          </a:p>
          <a:p>
            <a:pPr>
              <a:spcBef>
                <a:spcPct val="30000"/>
              </a:spcBef>
            </a:pPr>
            <a:r>
              <a:rPr lang="en-US" altLang="zh-CN" sz="2000">
                <a:latin typeface="微软雅黑" panose="020B0503020204020204" pitchFamily="34" charset="-122"/>
                <a:ea typeface="微软雅黑" panose="020B0503020204020204" pitchFamily="34" charset="-122"/>
              </a:rPr>
              <a:t>BIOS</a:t>
            </a:r>
            <a:r>
              <a:rPr lang="zh-CN" altLang="en-US" sz="2000">
                <a:solidFill>
                  <a:srgbClr val="0066CC"/>
                </a:solidFill>
                <a:latin typeface="微软雅黑" panose="020B0503020204020204" pitchFamily="34" charset="-122"/>
                <a:ea typeface="微软雅黑" panose="020B0503020204020204" pitchFamily="34" charset="-122"/>
              </a:rPr>
              <a:t>利用</a:t>
            </a:r>
            <a:r>
              <a:rPr lang="en-US" altLang="zh-CN" sz="2000">
                <a:solidFill>
                  <a:srgbClr val="0066CC"/>
                </a:solidFill>
                <a:latin typeface="微软雅黑" panose="020B0503020204020204" pitchFamily="34" charset="-122"/>
                <a:ea typeface="微软雅黑" panose="020B0503020204020204" pitchFamily="34" charset="-122"/>
              </a:rPr>
              <a:t>INT</a:t>
            </a:r>
            <a:r>
              <a:rPr lang="zh-CN" altLang="en-US" sz="2000">
                <a:solidFill>
                  <a:srgbClr val="0066CC"/>
                </a:solidFill>
                <a:latin typeface="微软雅黑" panose="020B0503020204020204" pitchFamily="34" charset="-122"/>
                <a:ea typeface="微软雅黑" panose="020B0503020204020204" pitchFamily="34" charset="-122"/>
              </a:rPr>
              <a:t>指令</a:t>
            </a:r>
            <a:r>
              <a:rPr lang="zh-CN" altLang="en-US" sz="2000">
                <a:latin typeface="微软雅黑" panose="020B0503020204020204" pitchFamily="34" charset="-122"/>
                <a:ea typeface="微软雅黑" panose="020B0503020204020204" pitchFamily="34" charset="-122"/>
              </a:rPr>
              <a:t>执行</a:t>
            </a:r>
            <a:r>
              <a:rPr lang="zh-CN" altLang="en-US" sz="2000">
                <a:solidFill>
                  <a:srgbClr val="0066CC"/>
                </a:solidFill>
                <a:latin typeface="微软雅黑" panose="020B0503020204020204" pitchFamily="34" charset="-122"/>
                <a:ea typeface="微软雅黑" panose="020B0503020204020204" pitchFamily="34" charset="-122"/>
              </a:rPr>
              <a:t>特定的中断服务程序</a:t>
            </a:r>
            <a:r>
              <a:rPr lang="zh-CN" altLang="en-US" sz="2000">
                <a:latin typeface="微软雅黑" panose="020B0503020204020204" pitchFamily="34" charset="-122"/>
                <a:ea typeface="微软雅黑" panose="020B0503020204020204" pitchFamily="34" charset="-122"/>
              </a:rPr>
              <a:t>把</a:t>
            </a:r>
            <a:r>
              <a:rPr lang="en-US" altLang="zh-CN" sz="2000">
                <a:latin typeface="微软雅黑" panose="020B0503020204020204" pitchFamily="34" charset="-122"/>
                <a:ea typeface="微软雅黑" panose="020B0503020204020204" pitchFamily="34" charset="-122"/>
              </a:rPr>
              <a:t>OS</a:t>
            </a:r>
            <a:r>
              <a:rPr lang="zh-CN" altLang="en-US" sz="2000">
                <a:latin typeface="微软雅黑" panose="020B0503020204020204" pitchFamily="34" charset="-122"/>
                <a:ea typeface="微软雅黑" panose="020B0503020204020204" pitchFamily="34" charset="-122"/>
              </a:rPr>
              <a:t>从磁盘加载到内存中。例如，</a:t>
            </a:r>
            <a:r>
              <a:rPr lang="en-US" altLang="zh-CN" sz="2000">
                <a:latin typeface="微软雅黑" panose="020B0503020204020204" pitchFamily="34" charset="-122"/>
                <a:ea typeface="微软雅黑" panose="020B0503020204020204" pitchFamily="34" charset="-122"/>
              </a:rPr>
              <a:t>BIOS</a:t>
            </a:r>
            <a:r>
              <a:rPr lang="zh-CN" altLang="en-US" sz="2000">
                <a:latin typeface="微软雅黑" panose="020B0503020204020204" pitchFamily="34" charset="-122"/>
                <a:ea typeface="微软雅黑" panose="020B0503020204020204" pitchFamily="34" charset="-122"/>
              </a:rPr>
              <a:t>可通过执行</a:t>
            </a:r>
            <a:r>
              <a:rPr lang="en-US" altLang="zh-CN" sz="2000">
                <a:latin typeface="微软雅黑" panose="020B0503020204020204" pitchFamily="34" charset="-122"/>
                <a:ea typeface="微软雅黑" panose="020B0503020204020204" pitchFamily="34" charset="-122"/>
              </a:rPr>
              <a:t>int 0x19</a:t>
            </a:r>
            <a:r>
              <a:rPr lang="zh-CN" altLang="en-US" sz="2000">
                <a:latin typeface="微软雅黑" panose="020B0503020204020204" pitchFamily="34" charset="-122"/>
                <a:ea typeface="微软雅黑" panose="020B0503020204020204" pitchFamily="34" charset="-122"/>
              </a:rPr>
              <a:t>指令来调用中断向量</a:t>
            </a:r>
            <a:r>
              <a:rPr lang="en-US" altLang="zh-CN" sz="2000">
                <a:latin typeface="微软雅黑" panose="020B0503020204020204" pitchFamily="34" charset="-122"/>
                <a:ea typeface="微软雅黑" panose="020B0503020204020204" pitchFamily="34" charset="-122"/>
              </a:rPr>
              <a:t>0x19</a:t>
            </a:r>
            <a:r>
              <a:rPr lang="zh-CN" altLang="en-US" sz="2000">
                <a:latin typeface="微软雅黑" panose="020B0503020204020204" pitchFamily="34" charset="-122"/>
                <a:ea typeface="微软雅黑" panose="020B0503020204020204" pitchFamily="34" charset="-122"/>
              </a:rPr>
              <a:t>对应的中断服务程序，将</a:t>
            </a:r>
            <a:r>
              <a:rPr lang="zh-CN" altLang="en-US" sz="2000">
                <a:solidFill>
                  <a:srgbClr val="FF0000"/>
                </a:solidFill>
                <a:latin typeface="微软雅黑" panose="020B0503020204020204" pitchFamily="34" charset="-122"/>
                <a:ea typeface="微软雅黑" panose="020B0503020204020204" pitchFamily="34" charset="-122"/>
              </a:rPr>
              <a:t>启动盘上的</a:t>
            </a:r>
            <a:r>
              <a:rPr lang="en-US" altLang="zh-CN" sz="2000">
                <a:solidFill>
                  <a:srgbClr val="FF0000"/>
                </a:solidFill>
                <a:latin typeface="微软雅黑" panose="020B0503020204020204" pitchFamily="34" charset="-122"/>
                <a:ea typeface="微软雅黑" panose="020B0503020204020204" pitchFamily="34" charset="-122"/>
              </a:rPr>
              <a:t>0</a:t>
            </a:r>
            <a:r>
              <a:rPr lang="zh-CN" altLang="en-US" sz="2000">
                <a:solidFill>
                  <a:srgbClr val="FF0000"/>
                </a:solidFill>
                <a:latin typeface="微软雅黑" panose="020B0503020204020204" pitchFamily="34" charset="-122"/>
                <a:ea typeface="微软雅黑" panose="020B0503020204020204" pitchFamily="34" charset="-122"/>
              </a:rPr>
              <a:t>号磁头对应盘面的</a:t>
            </a:r>
            <a:r>
              <a:rPr lang="en-US" altLang="zh-CN" sz="2000">
                <a:solidFill>
                  <a:srgbClr val="FF0000"/>
                </a:solidFill>
                <a:latin typeface="微软雅黑" panose="020B0503020204020204" pitchFamily="34" charset="-122"/>
                <a:ea typeface="微软雅黑" panose="020B0503020204020204" pitchFamily="34" charset="-122"/>
              </a:rPr>
              <a:t>0</a:t>
            </a:r>
            <a:r>
              <a:rPr lang="zh-CN" altLang="en-US" sz="2000">
                <a:solidFill>
                  <a:srgbClr val="FF0000"/>
                </a:solidFill>
                <a:latin typeface="微软雅黑" panose="020B0503020204020204" pitchFamily="34" charset="-122"/>
                <a:ea typeface="微软雅黑" panose="020B0503020204020204" pitchFamily="34" charset="-122"/>
              </a:rPr>
              <a:t>磁道</a:t>
            </a:r>
            <a:r>
              <a:rPr lang="en-US" altLang="zh-CN" sz="2000">
                <a:solidFill>
                  <a:srgbClr val="FF0000"/>
                </a:solidFill>
                <a:latin typeface="微软雅黑" panose="020B0503020204020204" pitchFamily="34" charset="-122"/>
                <a:ea typeface="微软雅黑" panose="020B0503020204020204" pitchFamily="34" charset="-122"/>
              </a:rPr>
              <a:t>1</a:t>
            </a:r>
            <a:r>
              <a:rPr lang="zh-CN" altLang="en-US" sz="2000">
                <a:solidFill>
                  <a:srgbClr val="FF0000"/>
                </a:solidFill>
                <a:latin typeface="微软雅黑" panose="020B0503020204020204" pitchFamily="34" charset="-122"/>
                <a:ea typeface="微软雅黑" panose="020B0503020204020204" pitchFamily="34" charset="-122"/>
              </a:rPr>
              <a:t>扇区中的引导程序装入内存</a:t>
            </a:r>
          </a:p>
          <a:p>
            <a:pPr>
              <a:spcBef>
                <a:spcPct val="30000"/>
              </a:spcBef>
            </a:pPr>
            <a:r>
              <a:rPr lang="en-US" altLang="zh-CN" sz="2000">
                <a:latin typeface="微软雅黑" panose="020B0503020204020204" pitchFamily="34" charset="-122"/>
                <a:ea typeface="微软雅黑" panose="020B0503020204020204" pitchFamily="34" charset="-122"/>
              </a:rPr>
              <a:t>BIOS</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Basic Input/Output System</a:t>
            </a:r>
            <a:r>
              <a:rPr lang="zh-CN" altLang="en-US" sz="2000">
                <a:latin typeface="微软雅黑" panose="020B0503020204020204" pitchFamily="34" charset="-122"/>
                <a:ea typeface="微软雅黑" panose="020B0503020204020204" pitchFamily="34" charset="-122"/>
              </a:rPr>
              <a:t>）是</a:t>
            </a:r>
            <a:r>
              <a:rPr lang="zh-CN" altLang="en-US" sz="2000">
                <a:solidFill>
                  <a:srgbClr val="FF0000"/>
                </a:solidFill>
                <a:latin typeface="微软雅黑" panose="020B0503020204020204" pitchFamily="34" charset="-122"/>
                <a:ea typeface="微软雅黑" panose="020B0503020204020204" pitchFamily="34" charset="-122"/>
              </a:rPr>
              <a:t>基本输入</a:t>
            </a:r>
            <a:r>
              <a:rPr lang="en-US" altLang="zh-CN" sz="2000">
                <a:solidFill>
                  <a:srgbClr val="FF0000"/>
                </a:solidFill>
                <a:latin typeface="微软雅黑" panose="020B0503020204020204" pitchFamily="34" charset="-122"/>
                <a:ea typeface="微软雅黑" panose="020B0503020204020204" pitchFamily="34" charset="-122"/>
              </a:rPr>
              <a:t>/</a:t>
            </a:r>
            <a:r>
              <a:rPr lang="zh-CN" altLang="en-US" sz="2000">
                <a:solidFill>
                  <a:srgbClr val="FF0000"/>
                </a:solidFill>
                <a:latin typeface="微软雅黑" panose="020B0503020204020204" pitchFamily="34" charset="-122"/>
                <a:ea typeface="微软雅黑" panose="020B0503020204020204" pitchFamily="34" charset="-122"/>
              </a:rPr>
              <a:t>输出系统</a:t>
            </a:r>
            <a:r>
              <a:rPr lang="zh-CN" altLang="en-US" sz="2000">
                <a:latin typeface="微软雅黑" panose="020B0503020204020204" pitchFamily="34" charset="-122"/>
                <a:ea typeface="微软雅黑" panose="020B0503020204020204" pitchFamily="34" charset="-122"/>
              </a:rPr>
              <a:t>的简称，是针对具体主板设计的，</a:t>
            </a:r>
            <a:r>
              <a:rPr lang="zh-CN" altLang="en-US" sz="2000">
                <a:solidFill>
                  <a:srgbClr val="3366FF"/>
                </a:solidFill>
                <a:latin typeface="微软雅黑" panose="020B0503020204020204" pitchFamily="34" charset="-122"/>
                <a:ea typeface="微软雅黑" panose="020B0503020204020204" pitchFamily="34" charset="-122"/>
              </a:rPr>
              <a:t>与安装的操作系统无关</a:t>
            </a:r>
            <a:r>
              <a:rPr lang="zh-CN" altLang="en-US" sz="2000">
                <a:latin typeface="微软雅黑" panose="020B0503020204020204" pitchFamily="34" charset="-122"/>
                <a:ea typeface="微软雅黑" panose="020B0503020204020204" pitchFamily="34" charset="-122"/>
              </a:rPr>
              <a:t>。</a:t>
            </a:r>
          </a:p>
          <a:p>
            <a:pPr>
              <a:spcBef>
                <a:spcPct val="30000"/>
              </a:spcBef>
            </a:pPr>
            <a:r>
              <a:rPr lang="en-US" altLang="zh-CN" sz="2000">
                <a:latin typeface="微软雅黑" panose="020B0503020204020204" pitchFamily="34" charset="-122"/>
                <a:ea typeface="微软雅黑" panose="020B0503020204020204" pitchFamily="34" charset="-122"/>
              </a:rPr>
              <a:t>BIOS</a:t>
            </a:r>
            <a:r>
              <a:rPr lang="zh-CN" altLang="en-US" sz="2000">
                <a:latin typeface="微软雅黑" panose="020B0503020204020204" pitchFamily="34" charset="-122"/>
                <a:ea typeface="微软雅黑" panose="020B0503020204020204" pitchFamily="34" charset="-122"/>
              </a:rPr>
              <a:t>包含各种</a:t>
            </a:r>
            <a:r>
              <a:rPr lang="zh-CN" altLang="en-US" sz="2000">
                <a:solidFill>
                  <a:srgbClr val="FF0000"/>
                </a:solidFill>
                <a:latin typeface="微软雅黑" panose="020B0503020204020204" pitchFamily="34" charset="-122"/>
                <a:ea typeface="微软雅黑" panose="020B0503020204020204" pitchFamily="34" charset="-122"/>
              </a:rPr>
              <a:t>基本设备驱动程序</a:t>
            </a:r>
            <a:r>
              <a:rPr lang="zh-CN" altLang="en-US" sz="2000">
                <a:latin typeface="微软雅黑" panose="020B0503020204020204" pitchFamily="34" charset="-122"/>
                <a:ea typeface="微软雅黑" panose="020B0503020204020204" pitchFamily="34" charset="-122"/>
              </a:rPr>
              <a:t>，通过执行</a:t>
            </a:r>
            <a:r>
              <a:rPr lang="en-US" altLang="zh-CN" sz="2000">
                <a:latin typeface="微软雅黑" panose="020B0503020204020204" pitchFamily="34" charset="-122"/>
                <a:ea typeface="微软雅黑" panose="020B0503020204020204" pitchFamily="34" charset="-122"/>
              </a:rPr>
              <a:t>BIOS</a:t>
            </a:r>
            <a:r>
              <a:rPr lang="zh-CN" altLang="en-US" sz="2000">
                <a:latin typeface="微软雅黑" panose="020B0503020204020204" pitchFamily="34" charset="-122"/>
                <a:ea typeface="微软雅黑" panose="020B0503020204020204" pitchFamily="34" charset="-122"/>
              </a:rPr>
              <a:t>程序，基本设备驱动程序以中断服务程序的形式被加载到内存，以提供基本</a:t>
            </a:r>
            <a:r>
              <a:rPr lang="en-US" altLang="zh-CN" sz="2000">
                <a:latin typeface="微软雅黑" panose="020B0503020204020204" pitchFamily="34" charset="-122"/>
                <a:ea typeface="微软雅黑" panose="020B0503020204020204" pitchFamily="34" charset="-122"/>
              </a:rPr>
              <a:t>I/O</a:t>
            </a:r>
            <a:r>
              <a:rPr lang="zh-CN" altLang="en-US" sz="2000">
                <a:latin typeface="微软雅黑" panose="020B0503020204020204" pitchFamily="34" charset="-122"/>
                <a:ea typeface="微软雅黑" panose="020B0503020204020204" pitchFamily="34" charset="-122"/>
              </a:rPr>
              <a:t>系统调用。</a:t>
            </a:r>
          </a:p>
          <a:p>
            <a:pPr>
              <a:spcBef>
                <a:spcPct val="30000"/>
              </a:spcBef>
            </a:pPr>
            <a:r>
              <a:rPr lang="zh-CN" altLang="en-US" sz="2000">
                <a:latin typeface="微软雅黑" panose="020B0503020204020204" pitchFamily="34" charset="-122"/>
                <a:ea typeface="微软雅黑" panose="020B0503020204020204" pitchFamily="34" charset="-122"/>
              </a:rPr>
              <a:t>一旦进入保护模式，就不再使用</a:t>
            </a:r>
            <a:r>
              <a:rPr lang="en-US" altLang="zh-CN" sz="2000">
                <a:latin typeface="微软雅黑" panose="020B0503020204020204" pitchFamily="34" charset="-122"/>
                <a:ea typeface="微软雅黑" panose="020B0503020204020204" pitchFamily="34" charset="-122"/>
              </a:rPr>
              <a:t>BIOS</a:t>
            </a:r>
            <a:r>
              <a:rPr lang="zh-CN" altLang="en-US" sz="200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77223">
                                            <p:txEl>
                                              <p:pRg st="0" end="0"/>
                                            </p:txEl>
                                          </p:spTgt>
                                        </p:tgtEl>
                                        <p:attrNameLst>
                                          <p:attrName>style.visibility</p:attrName>
                                        </p:attrNameLst>
                                      </p:cBhvr>
                                      <p:to>
                                        <p:strVal val="visible"/>
                                      </p:to>
                                    </p:set>
                                    <p:animEffect transition="in" filter="blinds(horizontal)">
                                      <p:cBhvr>
                                        <p:cTn id="7" dur="500"/>
                                        <p:tgtEl>
                                          <p:spTgt spid="7772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77223">
                                            <p:txEl>
                                              <p:pRg st="1" end="1"/>
                                            </p:txEl>
                                          </p:spTgt>
                                        </p:tgtEl>
                                        <p:attrNameLst>
                                          <p:attrName>style.visibility</p:attrName>
                                        </p:attrNameLst>
                                      </p:cBhvr>
                                      <p:to>
                                        <p:strVal val="visible"/>
                                      </p:to>
                                    </p:set>
                                    <p:animEffect transition="in" filter="blinds(horizontal)">
                                      <p:cBhvr>
                                        <p:cTn id="12" dur="500"/>
                                        <p:tgtEl>
                                          <p:spTgt spid="7772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77223">
                                            <p:txEl>
                                              <p:pRg st="2" end="2"/>
                                            </p:txEl>
                                          </p:spTgt>
                                        </p:tgtEl>
                                        <p:attrNameLst>
                                          <p:attrName>style.visibility</p:attrName>
                                        </p:attrNameLst>
                                      </p:cBhvr>
                                      <p:to>
                                        <p:strVal val="visible"/>
                                      </p:to>
                                    </p:set>
                                    <p:animEffect transition="in" filter="blinds(horizontal)">
                                      <p:cBhvr>
                                        <p:cTn id="17" dur="500"/>
                                        <p:tgtEl>
                                          <p:spTgt spid="7772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77223">
                                            <p:txEl>
                                              <p:pRg st="3" end="3"/>
                                            </p:txEl>
                                          </p:spTgt>
                                        </p:tgtEl>
                                        <p:attrNameLst>
                                          <p:attrName>style.visibility</p:attrName>
                                        </p:attrNameLst>
                                      </p:cBhvr>
                                      <p:to>
                                        <p:strVal val="visible"/>
                                      </p:to>
                                    </p:set>
                                    <p:animEffect transition="in" filter="blinds(horizontal)">
                                      <p:cBhvr>
                                        <p:cTn id="22" dur="500"/>
                                        <p:tgtEl>
                                          <p:spTgt spid="7772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77223">
                                            <p:txEl>
                                              <p:pRg st="4" end="4"/>
                                            </p:txEl>
                                          </p:spTgt>
                                        </p:tgtEl>
                                        <p:attrNameLst>
                                          <p:attrName>style.visibility</p:attrName>
                                        </p:attrNameLst>
                                      </p:cBhvr>
                                      <p:to>
                                        <p:strVal val="visible"/>
                                      </p:to>
                                    </p:set>
                                    <p:animEffect transition="in" filter="blinds(horizontal)">
                                      <p:cBhvr>
                                        <p:cTn id="27" dur="500"/>
                                        <p:tgtEl>
                                          <p:spTgt spid="7772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77223">
                                            <p:txEl>
                                              <p:pRg st="5" end="5"/>
                                            </p:txEl>
                                          </p:spTgt>
                                        </p:tgtEl>
                                        <p:attrNameLst>
                                          <p:attrName>style.visibility</p:attrName>
                                        </p:attrNameLst>
                                      </p:cBhvr>
                                      <p:to>
                                        <p:strVal val="visible"/>
                                      </p:to>
                                    </p:set>
                                    <p:animEffect transition="in" filter="blinds(horizontal)">
                                      <p:cBhvr>
                                        <p:cTn id="32" dur="500"/>
                                        <p:tgtEl>
                                          <p:spTgt spid="7772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77223">
                                            <p:txEl>
                                              <p:pRg st="6" end="6"/>
                                            </p:txEl>
                                          </p:spTgt>
                                        </p:tgtEl>
                                        <p:attrNameLst>
                                          <p:attrName>style.visibility</p:attrName>
                                        </p:attrNameLst>
                                      </p:cBhvr>
                                      <p:to>
                                        <p:strVal val="visible"/>
                                      </p:to>
                                    </p:set>
                                    <p:animEffect transition="in" filter="blinds(horizontal)">
                                      <p:cBhvr>
                                        <p:cTn id="37" dur="500"/>
                                        <p:tgtEl>
                                          <p:spTgt spid="7772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a:extLst>
              <a:ext uri="{FF2B5EF4-FFF2-40B4-BE49-F238E27FC236}">
                <a16:creationId xmlns:a16="http://schemas.microsoft.com/office/drawing/2014/main" id="{EF825A66-CC76-40B6-8445-9F7145512F03}"/>
              </a:ext>
            </a:extLst>
          </p:cNvPr>
          <p:cNvSpPr>
            <a:spLocks noGrp="1" noChangeArrowheads="1"/>
          </p:cNvSpPr>
          <p:nvPr>
            <p:ph type="title"/>
          </p:nvPr>
        </p:nvSpPr>
        <p:spPr>
          <a:xfrm>
            <a:off x="457200" y="68263"/>
            <a:ext cx="8229600" cy="561975"/>
          </a:xfrm>
        </p:spPr>
        <p:txBody>
          <a:bodyPr/>
          <a:lstStyle/>
          <a:p>
            <a:r>
              <a:rPr lang="zh-CN" altLang="en-US"/>
              <a:t>保护模式下的中断描述符表</a:t>
            </a:r>
          </a:p>
        </p:txBody>
      </p:sp>
      <p:sp>
        <p:nvSpPr>
          <p:cNvPr id="782339" name="Rectangle 3">
            <a:extLst>
              <a:ext uri="{FF2B5EF4-FFF2-40B4-BE49-F238E27FC236}">
                <a16:creationId xmlns:a16="http://schemas.microsoft.com/office/drawing/2014/main" id="{5E1C56EC-F60F-4163-A237-DA4CF7FB76DA}"/>
              </a:ext>
            </a:extLst>
          </p:cNvPr>
          <p:cNvSpPr>
            <a:spLocks noGrp="1" noChangeArrowheads="1"/>
          </p:cNvSpPr>
          <p:nvPr>
            <p:ph type="body" idx="1"/>
          </p:nvPr>
        </p:nvSpPr>
        <p:spPr>
          <a:xfrm>
            <a:off x="234950" y="779463"/>
            <a:ext cx="8694738" cy="2038350"/>
          </a:xfrm>
        </p:spPr>
        <p:txBody>
          <a:bodyPr/>
          <a:lstStyle/>
          <a:p>
            <a:pPr>
              <a:lnSpc>
                <a:spcPct val="105000"/>
              </a:lnSpc>
              <a:spcBef>
                <a:spcPct val="15000"/>
              </a:spcBef>
            </a:pPr>
            <a:r>
              <a:rPr lang="zh-CN" altLang="en-US" sz="2100">
                <a:latin typeface="微软雅黑" panose="020B0503020204020204" pitchFamily="34" charset="-122"/>
                <a:ea typeface="微软雅黑" panose="020B0503020204020204" pitchFamily="34" charset="-122"/>
              </a:rPr>
              <a:t>保护模式下，通过中断描述符表获异常处理或中断服务程序入口地址</a:t>
            </a:r>
          </a:p>
          <a:p>
            <a:pPr>
              <a:lnSpc>
                <a:spcPct val="105000"/>
              </a:lnSpc>
              <a:spcBef>
                <a:spcPct val="15000"/>
              </a:spcBef>
            </a:pPr>
            <a:r>
              <a:rPr lang="zh-CN" altLang="en-US" sz="2100">
                <a:solidFill>
                  <a:srgbClr val="FF0000"/>
                </a:solidFill>
                <a:latin typeface="微软雅黑" panose="020B0503020204020204" pitchFamily="34" charset="-122"/>
                <a:ea typeface="微软雅黑" panose="020B0503020204020204" pitchFamily="34" charset="-122"/>
              </a:rPr>
              <a:t>中断描述符表</a:t>
            </a:r>
            <a:r>
              <a:rPr lang="zh-CN" altLang="en-US" sz="2100">
                <a:solidFill>
                  <a:srgbClr val="0066CC"/>
                </a:solidFill>
                <a:latin typeface="微软雅黑" panose="020B0503020204020204" pitchFamily="34" charset="-122"/>
                <a:ea typeface="微软雅黑" panose="020B0503020204020204" pitchFamily="34" charset="-122"/>
              </a:rPr>
              <a:t>（</a:t>
            </a:r>
            <a:r>
              <a:rPr lang="en-US" altLang="zh-CN" sz="2100">
                <a:solidFill>
                  <a:srgbClr val="0066CC"/>
                </a:solidFill>
                <a:latin typeface="微软雅黑" panose="020B0503020204020204" pitchFamily="34" charset="-122"/>
                <a:ea typeface="微软雅黑" panose="020B0503020204020204" pitchFamily="34" charset="-122"/>
              </a:rPr>
              <a:t>Interrupt Descriptor Table</a:t>
            </a:r>
            <a:r>
              <a:rPr lang="zh-CN" altLang="en-US" sz="2100">
                <a:solidFill>
                  <a:srgbClr val="0066CC"/>
                </a:solidFill>
                <a:latin typeface="微软雅黑" panose="020B0503020204020204" pitchFamily="34" charset="-122"/>
                <a:ea typeface="微软雅黑" panose="020B0503020204020204" pitchFamily="34" charset="-122"/>
              </a:rPr>
              <a:t>，</a:t>
            </a:r>
            <a:r>
              <a:rPr lang="en-US" altLang="zh-CN" sz="2100">
                <a:solidFill>
                  <a:srgbClr val="FF0000"/>
                </a:solidFill>
                <a:latin typeface="微软雅黑" panose="020B0503020204020204" pitchFamily="34" charset="-122"/>
                <a:ea typeface="微软雅黑" panose="020B0503020204020204" pitchFamily="34" charset="-122"/>
              </a:rPr>
              <a:t>IDT</a:t>
            </a:r>
            <a:r>
              <a:rPr lang="zh-CN" altLang="en-US" sz="2100">
                <a:solidFill>
                  <a:srgbClr val="0066CC"/>
                </a:solidFill>
                <a:latin typeface="微软雅黑" panose="020B0503020204020204" pitchFamily="34" charset="-122"/>
                <a:ea typeface="微软雅黑" panose="020B0503020204020204" pitchFamily="34" charset="-122"/>
              </a:rPr>
              <a:t>）是</a:t>
            </a:r>
            <a:r>
              <a:rPr lang="en-US" altLang="zh-CN" sz="2100">
                <a:solidFill>
                  <a:srgbClr val="0066CC"/>
                </a:solidFill>
                <a:latin typeface="微软雅黑" panose="020B0503020204020204" pitchFamily="34" charset="-122"/>
                <a:ea typeface="微软雅黑" panose="020B0503020204020204" pitchFamily="34" charset="-122"/>
              </a:rPr>
              <a:t>OS</a:t>
            </a:r>
            <a:r>
              <a:rPr lang="zh-CN" altLang="en-US" sz="2100">
                <a:solidFill>
                  <a:srgbClr val="0066CC"/>
                </a:solidFill>
                <a:latin typeface="微软雅黑" panose="020B0503020204020204" pitchFamily="34" charset="-122"/>
                <a:ea typeface="微软雅黑" panose="020B0503020204020204" pitchFamily="34" charset="-122"/>
              </a:rPr>
              <a:t>内核中的一个表，共有</a:t>
            </a:r>
            <a:r>
              <a:rPr lang="en-US" altLang="zh-CN" sz="2100">
                <a:solidFill>
                  <a:srgbClr val="0066CC"/>
                </a:solidFill>
                <a:latin typeface="微软雅黑" panose="020B0503020204020204" pitchFamily="34" charset="-122"/>
                <a:ea typeface="微软雅黑" panose="020B0503020204020204" pitchFamily="34" charset="-122"/>
              </a:rPr>
              <a:t>256</a:t>
            </a:r>
            <a:r>
              <a:rPr lang="zh-CN" altLang="en-US" sz="2100">
                <a:solidFill>
                  <a:srgbClr val="0066CC"/>
                </a:solidFill>
                <a:latin typeface="微软雅黑" panose="020B0503020204020204" pitchFamily="34" charset="-122"/>
                <a:ea typeface="微软雅黑" panose="020B0503020204020204" pitchFamily="34" charset="-122"/>
              </a:rPr>
              <a:t>个表项，每个表项占</a:t>
            </a:r>
            <a:r>
              <a:rPr lang="en-US" altLang="zh-CN" sz="2100">
                <a:solidFill>
                  <a:srgbClr val="0066CC"/>
                </a:solidFill>
                <a:latin typeface="微软雅黑" panose="020B0503020204020204" pitchFamily="34" charset="-122"/>
                <a:ea typeface="微软雅黑" panose="020B0503020204020204" pitchFamily="34" charset="-122"/>
              </a:rPr>
              <a:t>8</a:t>
            </a:r>
            <a:r>
              <a:rPr lang="zh-CN" altLang="en-US" sz="2100">
                <a:solidFill>
                  <a:srgbClr val="0066CC"/>
                </a:solidFill>
                <a:latin typeface="微软雅黑" panose="020B0503020204020204" pitchFamily="34" charset="-122"/>
                <a:ea typeface="微软雅黑" panose="020B0503020204020204" pitchFamily="34" charset="-122"/>
              </a:rPr>
              <a:t>个字节，</a:t>
            </a:r>
            <a:r>
              <a:rPr lang="en-US" altLang="zh-CN" sz="2100">
                <a:solidFill>
                  <a:srgbClr val="0066CC"/>
                </a:solidFill>
                <a:latin typeface="微软雅黑" panose="020B0503020204020204" pitchFamily="34" charset="-122"/>
                <a:ea typeface="微软雅黑" panose="020B0503020204020204" pitchFamily="34" charset="-122"/>
              </a:rPr>
              <a:t>IDT</a:t>
            </a:r>
            <a:r>
              <a:rPr lang="zh-CN" altLang="en-US" sz="2100">
                <a:solidFill>
                  <a:srgbClr val="0066CC"/>
                </a:solidFill>
                <a:latin typeface="微软雅黑" panose="020B0503020204020204" pitchFamily="34" charset="-122"/>
                <a:ea typeface="微软雅黑" panose="020B0503020204020204" pitchFamily="34" charset="-122"/>
              </a:rPr>
              <a:t>共占用</a:t>
            </a:r>
            <a:r>
              <a:rPr lang="en-US" altLang="zh-CN" sz="2100">
                <a:solidFill>
                  <a:srgbClr val="0066CC"/>
                </a:solidFill>
                <a:latin typeface="微软雅黑" panose="020B0503020204020204" pitchFamily="34" charset="-122"/>
                <a:ea typeface="微软雅黑" panose="020B0503020204020204" pitchFamily="34" charset="-122"/>
              </a:rPr>
              <a:t>2KB</a:t>
            </a:r>
            <a:r>
              <a:rPr lang="zh-CN" altLang="en-US" sz="2100">
                <a:latin typeface="微软雅黑" panose="020B0503020204020204" pitchFamily="34" charset="-122"/>
                <a:ea typeface="微软雅黑" panose="020B0503020204020204" pitchFamily="34" charset="-122"/>
              </a:rPr>
              <a:t> </a:t>
            </a:r>
          </a:p>
          <a:p>
            <a:pPr>
              <a:lnSpc>
                <a:spcPct val="105000"/>
              </a:lnSpc>
              <a:spcBef>
                <a:spcPct val="15000"/>
              </a:spcBef>
            </a:pPr>
            <a:r>
              <a:rPr lang="zh-CN" altLang="en-US" sz="2100">
                <a:solidFill>
                  <a:srgbClr val="FF0000"/>
                </a:solidFill>
                <a:latin typeface="微软雅黑" panose="020B0503020204020204" pitchFamily="34" charset="-122"/>
                <a:ea typeface="微软雅黑" panose="020B0503020204020204" pitchFamily="34" charset="-122"/>
              </a:rPr>
              <a:t>寄存器</a:t>
            </a:r>
            <a:r>
              <a:rPr lang="en-US" altLang="zh-CN" sz="2100">
                <a:solidFill>
                  <a:srgbClr val="FF0000"/>
                </a:solidFill>
                <a:latin typeface="微软雅黑" panose="020B0503020204020204" pitchFamily="34" charset="-122"/>
                <a:ea typeface="微软雅黑" panose="020B0503020204020204" pitchFamily="34" charset="-122"/>
              </a:rPr>
              <a:t>IDTR</a:t>
            </a:r>
            <a:r>
              <a:rPr lang="zh-CN" altLang="en-US" sz="2100">
                <a:latin typeface="微软雅黑" panose="020B0503020204020204" pitchFamily="34" charset="-122"/>
                <a:ea typeface="微软雅黑" panose="020B0503020204020204" pitchFamily="34" charset="-122"/>
              </a:rPr>
              <a:t>中存放 </a:t>
            </a:r>
            <a:r>
              <a:rPr lang="en-US" altLang="zh-CN" sz="2100">
                <a:latin typeface="微软雅黑" panose="020B0503020204020204" pitchFamily="34" charset="-122"/>
                <a:ea typeface="微软雅黑" panose="020B0503020204020204" pitchFamily="34" charset="-122"/>
              </a:rPr>
              <a:t>IDT</a:t>
            </a:r>
            <a:r>
              <a:rPr lang="zh-CN" altLang="en-US" sz="2100">
                <a:latin typeface="微软雅黑" panose="020B0503020204020204" pitchFamily="34" charset="-122"/>
                <a:ea typeface="微软雅黑" panose="020B0503020204020204" pitchFamily="34" charset="-122"/>
              </a:rPr>
              <a:t>在内存的首地址</a:t>
            </a:r>
          </a:p>
          <a:p>
            <a:pPr>
              <a:lnSpc>
                <a:spcPct val="105000"/>
              </a:lnSpc>
              <a:spcBef>
                <a:spcPct val="15000"/>
              </a:spcBef>
            </a:pPr>
            <a:r>
              <a:rPr lang="zh-CN" altLang="en-US" sz="2100">
                <a:solidFill>
                  <a:srgbClr val="990000"/>
                </a:solidFill>
                <a:latin typeface="微软雅黑" panose="020B0503020204020204" pitchFamily="34" charset="-122"/>
                <a:ea typeface="微软雅黑" panose="020B0503020204020204" pitchFamily="34" charset="-122"/>
              </a:rPr>
              <a:t>每一个表项是一个</a:t>
            </a:r>
            <a:r>
              <a:rPr lang="zh-CN" altLang="en-US" sz="2100">
                <a:solidFill>
                  <a:srgbClr val="FF0000"/>
                </a:solidFill>
                <a:latin typeface="微软雅黑" panose="020B0503020204020204" pitchFamily="34" charset="-122"/>
                <a:ea typeface="微软雅黑" panose="020B0503020204020204" pitchFamily="34" charset="-122"/>
              </a:rPr>
              <a:t>中断门</a:t>
            </a:r>
            <a:r>
              <a:rPr lang="zh-CN" altLang="en-US" sz="2100">
                <a:solidFill>
                  <a:srgbClr val="990000"/>
                </a:solidFill>
                <a:latin typeface="微软雅黑" panose="020B0503020204020204" pitchFamily="34" charset="-122"/>
                <a:ea typeface="微软雅黑" panose="020B0503020204020204" pitchFamily="34" charset="-122"/>
              </a:rPr>
              <a:t>描述符、</a:t>
            </a:r>
            <a:r>
              <a:rPr lang="zh-CN" altLang="en-US" sz="2100">
                <a:solidFill>
                  <a:srgbClr val="FF0000"/>
                </a:solidFill>
                <a:latin typeface="微软雅黑" panose="020B0503020204020204" pitchFamily="34" charset="-122"/>
                <a:ea typeface="微软雅黑" panose="020B0503020204020204" pitchFamily="34" charset="-122"/>
              </a:rPr>
              <a:t>陷阱门</a:t>
            </a:r>
            <a:r>
              <a:rPr lang="zh-CN" altLang="en-US" sz="2100">
                <a:solidFill>
                  <a:srgbClr val="990000"/>
                </a:solidFill>
                <a:latin typeface="微软雅黑" panose="020B0503020204020204" pitchFamily="34" charset="-122"/>
                <a:ea typeface="微软雅黑" panose="020B0503020204020204" pitchFamily="34" charset="-122"/>
              </a:rPr>
              <a:t>描述符或</a:t>
            </a:r>
            <a:r>
              <a:rPr lang="zh-CN" altLang="en-US" sz="2100">
                <a:solidFill>
                  <a:srgbClr val="FF0000"/>
                </a:solidFill>
                <a:latin typeface="微软雅黑" panose="020B0503020204020204" pitchFamily="34" charset="-122"/>
                <a:ea typeface="微软雅黑" panose="020B0503020204020204" pitchFamily="34" charset="-122"/>
              </a:rPr>
              <a:t>任务门</a:t>
            </a:r>
            <a:r>
              <a:rPr lang="zh-CN" altLang="en-US" sz="2100">
                <a:solidFill>
                  <a:srgbClr val="990000"/>
                </a:solidFill>
                <a:latin typeface="微软雅黑" panose="020B0503020204020204" pitchFamily="34" charset="-122"/>
                <a:ea typeface="微软雅黑" panose="020B0503020204020204" pitchFamily="34" charset="-122"/>
              </a:rPr>
              <a:t>描述符</a:t>
            </a:r>
          </a:p>
        </p:txBody>
      </p:sp>
      <p:sp>
        <p:nvSpPr>
          <p:cNvPr id="782341" name="Rectangle 5">
            <a:extLst>
              <a:ext uri="{FF2B5EF4-FFF2-40B4-BE49-F238E27FC236}">
                <a16:creationId xmlns:a16="http://schemas.microsoft.com/office/drawing/2014/main" id="{10AC1AB3-E22A-4AE5-94F2-91D80B4B8A65}"/>
              </a:ext>
            </a:extLst>
          </p:cNvPr>
          <p:cNvSpPr>
            <a:spLocks noChangeArrowheads="1"/>
          </p:cNvSpPr>
          <p:nvPr/>
        </p:nvSpPr>
        <p:spPr bwMode="auto">
          <a:xfrm>
            <a:off x="327025" y="5254625"/>
            <a:ext cx="867410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lnSpc>
                <a:spcPct val="120000"/>
              </a:lnSpc>
            </a:pPr>
            <a:r>
              <a:rPr lang="en-US" altLang="zh-CN" sz="1900" b="1">
                <a:latin typeface="微软雅黑" panose="020B0503020204020204" pitchFamily="34" charset="-122"/>
                <a:ea typeface="微软雅黑" panose="020B0503020204020204" pitchFamily="34" charset="-122"/>
              </a:rPr>
              <a:t>P</a:t>
            </a:r>
            <a:r>
              <a:rPr lang="zh-CN" altLang="en-US" sz="1900" b="1">
                <a:latin typeface="微软雅黑" panose="020B0503020204020204" pitchFamily="34" charset="-122"/>
                <a:ea typeface="微软雅黑" panose="020B0503020204020204" pitchFamily="34" charset="-122"/>
              </a:rPr>
              <a:t>：</a:t>
            </a:r>
            <a:r>
              <a:rPr lang="en-US" altLang="zh-CN" sz="1900" b="1">
                <a:latin typeface="微软雅黑" panose="020B0503020204020204" pitchFamily="34" charset="-122"/>
                <a:ea typeface="微软雅黑" panose="020B0503020204020204" pitchFamily="34" charset="-122"/>
              </a:rPr>
              <a:t>Linux</a:t>
            </a:r>
            <a:r>
              <a:rPr lang="zh-CN" altLang="en-US" sz="1900" b="1">
                <a:latin typeface="微软雅黑" panose="020B0503020204020204" pitchFamily="34" charset="-122"/>
                <a:ea typeface="微软雅黑" panose="020B0503020204020204" pitchFamily="34" charset="-122"/>
              </a:rPr>
              <a:t>总把</a:t>
            </a:r>
            <a:r>
              <a:rPr lang="en-US" altLang="zh-CN" sz="1900" b="1">
                <a:latin typeface="微软雅黑" panose="020B0503020204020204" pitchFamily="34" charset="-122"/>
                <a:ea typeface="微软雅黑" panose="020B0503020204020204" pitchFamily="34" charset="-122"/>
              </a:rPr>
              <a:t>P</a:t>
            </a:r>
            <a:r>
              <a:rPr lang="zh-CN" altLang="en-US" sz="1900" b="1">
                <a:latin typeface="微软雅黑" panose="020B0503020204020204" pitchFamily="34" charset="-122"/>
                <a:ea typeface="微软雅黑" panose="020B0503020204020204" pitchFamily="34" charset="-122"/>
              </a:rPr>
              <a:t>置</a:t>
            </a:r>
            <a:r>
              <a:rPr lang="en-US" altLang="zh-CN" sz="1900" b="1">
                <a:latin typeface="微软雅黑" panose="020B0503020204020204" pitchFamily="34" charset="-122"/>
                <a:ea typeface="微软雅黑" panose="020B0503020204020204" pitchFamily="34" charset="-122"/>
              </a:rPr>
              <a:t>1</a:t>
            </a:r>
            <a:r>
              <a:rPr lang="zh-CN" altLang="en-US" sz="1900" b="1">
                <a:latin typeface="微软雅黑" panose="020B0503020204020204" pitchFamily="34" charset="-122"/>
                <a:ea typeface="微软雅黑" panose="020B0503020204020204" pitchFamily="34" charset="-122"/>
              </a:rPr>
              <a:t>。</a:t>
            </a:r>
            <a:r>
              <a:rPr lang="en-US" altLang="zh-CN" sz="1900" b="1">
                <a:latin typeface="微软雅黑" panose="020B0503020204020204" pitchFamily="34" charset="-122"/>
                <a:ea typeface="微软雅黑" panose="020B0503020204020204" pitchFamily="34" charset="-122"/>
              </a:rPr>
              <a:t>DPL</a:t>
            </a:r>
            <a:r>
              <a:rPr lang="zh-CN" altLang="en-US" sz="1900" b="1">
                <a:latin typeface="微软雅黑" panose="020B0503020204020204" pitchFamily="34" charset="-122"/>
                <a:ea typeface="微软雅黑" panose="020B0503020204020204" pitchFamily="34" charset="-122"/>
              </a:rPr>
              <a:t>：访问本段要求的最低特权级。主要</a:t>
            </a:r>
            <a:r>
              <a:rPr lang="zh-CN" altLang="en-US" sz="1900" b="1">
                <a:solidFill>
                  <a:srgbClr val="CC3300"/>
                </a:solidFill>
                <a:latin typeface="微软雅黑" panose="020B0503020204020204" pitchFamily="34" charset="-122"/>
                <a:ea typeface="微软雅黑" panose="020B0503020204020204" pitchFamily="34" charset="-122"/>
              </a:rPr>
              <a:t>用于防止恶意应用程序通过 </a:t>
            </a:r>
            <a:r>
              <a:rPr lang="en-US" altLang="zh-CN" sz="1900" b="1">
                <a:solidFill>
                  <a:srgbClr val="CC3300"/>
                </a:solidFill>
                <a:latin typeface="微软雅黑" panose="020B0503020204020204" pitchFamily="34" charset="-122"/>
                <a:ea typeface="微软雅黑" panose="020B0503020204020204" pitchFamily="34" charset="-122"/>
              </a:rPr>
              <a:t>INT n </a:t>
            </a:r>
            <a:r>
              <a:rPr lang="zh-CN" altLang="en-US" sz="1900" b="1">
                <a:solidFill>
                  <a:srgbClr val="CC3300"/>
                </a:solidFill>
                <a:latin typeface="微软雅黑" panose="020B0503020204020204" pitchFamily="34" charset="-122"/>
                <a:ea typeface="微软雅黑" panose="020B0503020204020204" pitchFamily="34" charset="-122"/>
              </a:rPr>
              <a:t>指令模拟非法异常而进入内核态执行破坏性操作</a:t>
            </a:r>
            <a:endParaRPr lang="en-US" altLang="zh-CN" sz="1900" b="1">
              <a:solidFill>
                <a:srgbClr val="CC3300"/>
              </a:solidFill>
              <a:latin typeface="微软雅黑" panose="020B0503020204020204" pitchFamily="34" charset="-122"/>
              <a:ea typeface="微软雅黑" panose="020B0503020204020204" pitchFamily="34" charset="-122"/>
            </a:endParaRPr>
          </a:p>
          <a:p>
            <a:pPr eaLnBrk="0" hangingPunct="0">
              <a:lnSpc>
                <a:spcPct val="120000"/>
              </a:lnSpc>
            </a:pPr>
            <a:r>
              <a:rPr lang="en-US" altLang="zh-CN" sz="1900" b="1">
                <a:latin typeface="微软雅黑" panose="020B0503020204020204" pitchFamily="34" charset="-122"/>
                <a:ea typeface="微软雅黑" panose="020B0503020204020204" pitchFamily="34" charset="-122"/>
              </a:rPr>
              <a:t>TYPE</a:t>
            </a:r>
            <a:r>
              <a:rPr lang="zh-CN" altLang="en-US" sz="1900" b="1">
                <a:latin typeface="微软雅黑" panose="020B0503020204020204" pitchFamily="34" charset="-122"/>
                <a:ea typeface="微软雅黑" panose="020B0503020204020204" pitchFamily="34" charset="-122"/>
              </a:rPr>
              <a:t>：标识门的类型。</a:t>
            </a:r>
            <a:r>
              <a:rPr lang="en-US" altLang="zh-CN" sz="1900" b="1">
                <a:latin typeface="微软雅黑" panose="020B0503020204020204" pitchFamily="34" charset="-122"/>
                <a:ea typeface="微软雅黑" panose="020B0503020204020204" pitchFamily="34" charset="-122"/>
              </a:rPr>
              <a:t>TYPE=1110B</a:t>
            </a:r>
            <a:r>
              <a:rPr lang="zh-CN" altLang="en-US" sz="1900" b="1">
                <a:latin typeface="微软雅黑" panose="020B0503020204020204" pitchFamily="34" charset="-122"/>
                <a:ea typeface="微软雅黑" panose="020B0503020204020204" pitchFamily="34" charset="-122"/>
              </a:rPr>
              <a:t>：中断门；</a:t>
            </a:r>
            <a:r>
              <a:rPr lang="en-US" altLang="zh-CN" sz="1900" b="1">
                <a:latin typeface="微软雅黑" panose="020B0503020204020204" pitchFamily="34" charset="-122"/>
                <a:ea typeface="微软雅黑" panose="020B0503020204020204" pitchFamily="34" charset="-122"/>
              </a:rPr>
              <a:t>TYPE=1111B</a:t>
            </a:r>
            <a:r>
              <a:rPr lang="zh-CN" altLang="en-US" sz="1900" b="1">
                <a:latin typeface="微软雅黑" panose="020B0503020204020204" pitchFamily="34" charset="-122"/>
                <a:ea typeface="微软雅黑" panose="020B0503020204020204" pitchFamily="34" charset="-122"/>
              </a:rPr>
              <a:t>：陷阱门；          </a:t>
            </a:r>
          </a:p>
          <a:p>
            <a:pPr eaLnBrk="0" hangingPunct="0">
              <a:lnSpc>
                <a:spcPct val="120000"/>
              </a:lnSpc>
            </a:pPr>
            <a:r>
              <a:rPr lang="en-US" altLang="zh-CN" sz="1900" b="1">
                <a:latin typeface="微软雅黑" panose="020B0503020204020204" pitchFamily="34" charset="-122"/>
                <a:ea typeface="微软雅黑" panose="020B0503020204020204" pitchFamily="34" charset="-122"/>
              </a:rPr>
              <a:t>                                   TYPE=0101B </a:t>
            </a:r>
            <a:r>
              <a:rPr lang="zh-CN" altLang="en-US" sz="1900" b="1">
                <a:latin typeface="微软雅黑" panose="020B0503020204020204" pitchFamily="34" charset="-122"/>
                <a:ea typeface="微软雅黑" panose="020B0503020204020204" pitchFamily="34" charset="-122"/>
              </a:rPr>
              <a:t>：任务门</a:t>
            </a:r>
          </a:p>
        </p:txBody>
      </p:sp>
      <p:sp>
        <p:nvSpPr>
          <p:cNvPr id="782343" name="Rectangle 7">
            <a:extLst>
              <a:ext uri="{FF2B5EF4-FFF2-40B4-BE49-F238E27FC236}">
                <a16:creationId xmlns:a16="http://schemas.microsoft.com/office/drawing/2014/main" id="{F6EC0D76-5ACC-4516-8D5E-BAC06A36A12C}"/>
              </a:ext>
            </a:extLst>
          </p:cNvPr>
          <p:cNvSpPr>
            <a:spLocks noChangeArrowheads="1"/>
          </p:cNvSpPr>
          <p:nvPr/>
        </p:nvSpPr>
        <p:spPr bwMode="auto">
          <a:xfrm>
            <a:off x="292100" y="2697163"/>
            <a:ext cx="330676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lnSpc>
                <a:spcPct val="120000"/>
              </a:lnSpc>
            </a:pPr>
            <a:r>
              <a:rPr lang="zh-CN" altLang="en-US" sz="2000" b="1">
                <a:solidFill>
                  <a:srgbClr val="FF0000"/>
                </a:solidFill>
                <a:latin typeface="微软雅黑" panose="020B0503020204020204" pitchFamily="34" charset="-122"/>
                <a:ea typeface="微软雅黑" panose="020B0503020204020204" pitchFamily="34" charset="-122"/>
              </a:rPr>
              <a:t>段选择符</a:t>
            </a:r>
            <a:r>
              <a:rPr lang="zh-CN" altLang="en-US" sz="2000" b="1">
                <a:latin typeface="微软雅黑" panose="020B0503020204020204" pitchFamily="34" charset="-122"/>
                <a:ea typeface="微软雅黑" panose="020B0503020204020204" pitchFamily="34" charset="-122"/>
              </a:rPr>
              <a:t>用来指示异常处理程序或中断服务程序所在段的段描述符在</a:t>
            </a:r>
            <a:r>
              <a:rPr lang="en-US" altLang="zh-CN" sz="2000" b="1">
                <a:latin typeface="微软雅黑" panose="020B0503020204020204" pitchFamily="34" charset="-122"/>
                <a:ea typeface="微软雅黑" panose="020B0503020204020204" pitchFamily="34" charset="-122"/>
              </a:rPr>
              <a:t>GDT</a:t>
            </a:r>
            <a:r>
              <a:rPr lang="zh-CN" altLang="en-US" sz="2000" b="1">
                <a:latin typeface="微软雅黑" panose="020B0503020204020204" pitchFamily="34" charset="-122"/>
                <a:ea typeface="微软雅黑" panose="020B0503020204020204" pitchFamily="34" charset="-122"/>
              </a:rPr>
              <a:t>中的位置，其</a:t>
            </a:r>
            <a:r>
              <a:rPr lang="en-US" altLang="zh-CN" sz="2000" b="1">
                <a:latin typeface="微软雅黑" panose="020B0503020204020204" pitchFamily="34" charset="-122"/>
                <a:ea typeface="微软雅黑" panose="020B0503020204020204" pitchFamily="34" charset="-122"/>
              </a:rPr>
              <a:t>RPL=0</a:t>
            </a:r>
            <a:r>
              <a:rPr lang="zh-CN" altLang="en-US" sz="2000" b="1">
                <a:latin typeface="微软雅黑" panose="020B0503020204020204" pitchFamily="34" charset="-122"/>
                <a:ea typeface="微软雅黑" panose="020B0503020204020204" pitchFamily="34" charset="-122"/>
              </a:rPr>
              <a:t>；</a:t>
            </a:r>
          </a:p>
          <a:p>
            <a:pPr eaLnBrk="0" hangingPunct="0">
              <a:lnSpc>
                <a:spcPct val="120000"/>
              </a:lnSpc>
            </a:pPr>
            <a:r>
              <a:rPr lang="zh-CN" altLang="en-US" sz="2000" b="1">
                <a:solidFill>
                  <a:srgbClr val="FF0000"/>
                </a:solidFill>
                <a:latin typeface="微软雅黑" panose="020B0503020204020204" pitchFamily="34" charset="-122"/>
                <a:ea typeface="微软雅黑" panose="020B0503020204020204" pitchFamily="34" charset="-122"/>
              </a:rPr>
              <a:t>偏移地址</a:t>
            </a:r>
            <a:r>
              <a:rPr lang="zh-CN" altLang="en-US" sz="2000" b="1">
                <a:latin typeface="微软雅黑" panose="020B0503020204020204" pitchFamily="34" charset="-122"/>
                <a:ea typeface="微软雅黑" panose="020B0503020204020204" pitchFamily="34" charset="-122"/>
              </a:rPr>
              <a:t>则给出异常处理程序或中断服务程序第一条指令所在偏移量。 </a:t>
            </a:r>
          </a:p>
        </p:txBody>
      </p:sp>
      <p:grpSp>
        <p:nvGrpSpPr>
          <p:cNvPr id="782345" name="Group 9">
            <a:extLst>
              <a:ext uri="{FF2B5EF4-FFF2-40B4-BE49-F238E27FC236}">
                <a16:creationId xmlns:a16="http://schemas.microsoft.com/office/drawing/2014/main" id="{567907FC-70E1-4F4A-B54F-C4FE2A027671}"/>
              </a:ext>
            </a:extLst>
          </p:cNvPr>
          <p:cNvGrpSpPr>
            <a:grpSpLocks/>
          </p:cNvGrpSpPr>
          <p:nvPr/>
        </p:nvGrpSpPr>
        <p:grpSpPr bwMode="auto">
          <a:xfrm>
            <a:off x="3590925" y="2847975"/>
            <a:ext cx="5395913" cy="2046288"/>
            <a:chOff x="2321" y="1596"/>
            <a:chExt cx="3399" cy="1289"/>
          </a:xfrm>
        </p:grpSpPr>
        <p:pic>
          <p:nvPicPr>
            <p:cNvPr id="782340" name="Picture 4">
              <a:extLst>
                <a:ext uri="{FF2B5EF4-FFF2-40B4-BE49-F238E27FC236}">
                  <a16:creationId xmlns:a16="http://schemas.microsoft.com/office/drawing/2014/main" id="{20012D3C-8246-4AE4-A34D-1B79B177D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 y="1890"/>
              <a:ext cx="3399" cy="995"/>
            </a:xfrm>
            <a:prstGeom prst="rect">
              <a:avLst/>
            </a:prstGeom>
            <a:noFill/>
            <a:extLst>
              <a:ext uri="{909E8E84-426E-40DD-AFC4-6F175D3DCCD1}">
                <a14:hiddenFill xmlns:a14="http://schemas.microsoft.com/office/drawing/2010/main">
                  <a:solidFill>
                    <a:srgbClr val="FFFFFF"/>
                  </a:solidFill>
                </a14:hiddenFill>
              </a:ext>
            </a:extLst>
          </p:spPr>
        </p:pic>
        <p:sp>
          <p:nvSpPr>
            <p:cNvPr id="782342" name="Rectangle 6">
              <a:extLst>
                <a:ext uri="{FF2B5EF4-FFF2-40B4-BE49-F238E27FC236}">
                  <a16:creationId xmlns:a16="http://schemas.microsoft.com/office/drawing/2014/main" id="{0838C9FD-A7EF-41A4-A154-8634AE08E080}"/>
                </a:ext>
              </a:extLst>
            </p:cNvPr>
            <p:cNvSpPr>
              <a:spLocks noChangeArrowheads="1"/>
            </p:cNvSpPr>
            <p:nvPr/>
          </p:nvSpPr>
          <p:spPr bwMode="auto">
            <a:xfrm>
              <a:off x="3188" y="2163"/>
              <a:ext cx="841" cy="219"/>
            </a:xfrm>
            <a:prstGeom prst="rect">
              <a:avLst/>
            </a:prstGeom>
            <a:solidFill>
              <a:schemeClr val="accent1">
                <a:alpha val="34000"/>
              </a:schemeClr>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2344" name="Rectangle 8">
              <a:extLst>
                <a:ext uri="{FF2B5EF4-FFF2-40B4-BE49-F238E27FC236}">
                  <a16:creationId xmlns:a16="http://schemas.microsoft.com/office/drawing/2014/main" id="{AD35D4A8-EB00-4D3B-98C7-0F036FEFA46F}"/>
                </a:ext>
              </a:extLst>
            </p:cNvPr>
            <p:cNvSpPr>
              <a:spLocks noChangeArrowheads="1"/>
            </p:cNvSpPr>
            <p:nvPr/>
          </p:nvSpPr>
          <p:spPr bwMode="auto">
            <a:xfrm>
              <a:off x="3277" y="1596"/>
              <a:ext cx="1700"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200" b="1">
                  <a:solidFill>
                    <a:srgbClr val="008000"/>
                  </a:solidFill>
                  <a:ea typeface="微软雅黑" panose="020B0503020204020204" pitchFamily="34" charset="-122"/>
                </a:rPr>
                <a:t>中断门描述符格式：</a:t>
              </a:r>
            </a:p>
          </p:txBody>
        </p:sp>
      </p:grpSp>
      <p:sp>
        <p:nvSpPr>
          <p:cNvPr id="782346" name="Line 10">
            <a:extLst>
              <a:ext uri="{FF2B5EF4-FFF2-40B4-BE49-F238E27FC236}">
                <a16:creationId xmlns:a16="http://schemas.microsoft.com/office/drawing/2014/main" id="{B899DA17-5B5B-4F44-B138-0F7D3BDFA8E0}"/>
              </a:ext>
            </a:extLst>
          </p:cNvPr>
          <p:cNvSpPr>
            <a:spLocks noChangeShapeType="1"/>
          </p:cNvSpPr>
          <p:nvPr/>
        </p:nvSpPr>
        <p:spPr bwMode="auto">
          <a:xfrm flipV="1">
            <a:off x="4064000" y="4073525"/>
            <a:ext cx="1146175" cy="20034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2347" name="Line 11">
            <a:extLst>
              <a:ext uri="{FF2B5EF4-FFF2-40B4-BE49-F238E27FC236}">
                <a16:creationId xmlns:a16="http://schemas.microsoft.com/office/drawing/2014/main" id="{F19254B6-7C05-4AA4-9C20-A56015EBACF8}"/>
              </a:ext>
            </a:extLst>
          </p:cNvPr>
          <p:cNvSpPr>
            <a:spLocks noChangeShapeType="1"/>
          </p:cNvSpPr>
          <p:nvPr/>
        </p:nvSpPr>
        <p:spPr bwMode="auto">
          <a:xfrm>
            <a:off x="1363663" y="3090863"/>
            <a:ext cx="4151312" cy="12493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2348" name="Line 12">
            <a:extLst>
              <a:ext uri="{FF2B5EF4-FFF2-40B4-BE49-F238E27FC236}">
                <a16:creationId xmlns:a16="http://schemas.microsoft.com/office/drawing/2014/main" id="{69C5705F-EA79-4D19-9FDE-A93DED49F238}"/>
              </a:ext>
            </a:extLst>
          </p:cNvPr>
          <p:cNvSpPr>
            <a:spLocks noChangeShapeType="1"/>
          </p:cNvSpPr>
          <p:nvPr/>
        </p:nvSpPr>
        <p:spPr bwMode="auto">
          <a:xfrm flipV="1">
            <a:off x="1204913" y="3527425"/>
            <a:ext cx="3832225" cy="7397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2339">
                                            <p:txEl>
                                              <p:pRg st="0" end="0"/>
                                            </p:txEl>
                                          </p:spTgt>
                                        </p:tgtEl>
                                        <p:attrNameLst>
                                          <p:attrName>style.visibility</p:attrName>
                                        </p:attrNameLst>
                                      </p:cBhvr>
                                      <p:to>
                                        <p:strVal val="visible"/>
                                      </p:to>
                                    </p:set>
                                    <p:animEffect transition="in" filter="blinds(horizontal)">
                                      <p:cBhvr>
                                        <p:cTn id="7" dur="500"/>
                                        <p:tgtEl>
                                          <p:spTgt spid="78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2339">
                                            <p:txEl>
                                              <p:pRg st="1" end="1"/>
                                            </p:txEl>
                                          </p:spTgt>
                                        </p:tgtEl>
                                        <p:attrNameLst>
                                          <p:attrName>style.visibility</p:attrName>
                                        </p:attrNameLst>
                                      </p:cBhvr>
                                      <p:to>
                                        <p:strVal val="visible"/>
                                      </p:to>
                                    </p:set>
                                    <p:animEffect transition="in" filter="blinds(horizontal)">
                                      <p:cBhvr>
                                        <p:cTn id="12" dur="500"/>
                                        <p:tgtEl>
                                          <p:spTgt spid="782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2339">
                                            <p:txEl>
                                              <p:pRg st="2" end="2"/>
                                            </p:txEl>
                                          </p:spTgt>
                                        </p:tgtEl>
                                        <p:attrNameLst>
                                          <p:attrName>style.visibility</p:attrName>
                                        </p:attrNameLst>
                                      </p:cBhvr>
                                      <p:to>
                                        <p:strVal val="visible"/>
                                      </p:to>
                                    </p:set>
                                    <p:animEffect transition="in" filter="blinds(horizontal)">
                                      <p:cBhvr>
                                        <p:cTn id="17" dur="500"/>
                                        <p:tgtEl>
                                          <p:spTgt spid="782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2339">
                                            <p:txEl>
                                              <p:pRg st="3" end="3"/>
                                            </p:txEl>
                                          </p:spTgt>
                                        </p:tgtEl>
                                        <p:attrNameLst>
                                          <p:attrName>style.visibility</p:attrName>
                                        </p:attrNameLst>
                                      </p:cBhvr>
                                      <p:to>
                                        <p:strVal val="visible"/>
                                      </p:to>
                                    </p:set>
                                    <p:animEffect transition="in" filter="blinds(horizontal)">
                                      <p:cBhvr>
                                        <p:cTn id="22" dur="500"/>
                                        <p:tgtEl>
                                          <p:spTgt spid="782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2345"/>
                                        </p:tgtEl>
                                        <p:attrNameLst>
                                          <p:attrName>style.visibility</p:attrName>
                                        </p:attrNameLst>
                                      </p:cBhvr>
                                      <p:to>
                                        <p:strVal val="visible"/>
                                      </p:to>
                                    </p:set>
                                    <p:animEffect transition="in" filter="blinds(horizontal)">
                                      <p:cBhvr>
                                        <p:cTn id="27" dur="500"/>
                                        <p:tgtEl>
                                          <p:spTgt spid="7823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2343">
                                            <p:txEl>
                                              <p:pRg st="0" end="0"/>
                                            </p:txEl>
                                          </p:spTgt>
                                        </p:tgtEl>
                                        <p:attrNameLst>
                                          <p:attrName>style.visibility</p:attrName>
                                        </p:attrNameLst>
                                      </p:cBhvr>
                                      <p:to>
                                        <p:strVal val="visible"/>
                                      </p:to>
                                    </p:set>
                                    <p:animEffect transition="in" filter="blinds(horizontal)">
                                      <p:cBhvr>
                                        <p:cTn id="32" dur="500"/>
                                        <p:tgtEl>
                                          <p:spTgt spid="78234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82347"/>
                                        </p:tgtEl>
                                        <p:attrNameLst>
                                          <p:attrName>style.visibility</p:attrName>
                                        </p:attrNameLst>
                                      </p:cBhvr>
                                      <p:to>
                                        <p:strVal val="visible"/>
                                      </p:to>
                                    </p:set>
                                    <p:animEffect transition="in" filter="blinds(horizontal)">
                                      <p:cBhvr>
                                        <p:cTn id="37" dur="500"/>
                                        <p:tgtEl>
                                          <p:spTgt spid="7823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82343">
                                            <p:txEl>
                                              <p:pRg st="1" end="1"/>
                                            </p:txEl>
                                          </p:spTgt>
                                        </p:tgtEl>
                                        <p:attrNameLst>
                                          <p:attrName>style.visibility</p:attrName>
                                        </p:attrNameLst>
                                      </p:cBhvr>
                                      <p:to>
                                        <p:strVal val="visible"/>
                                      </p:to>
                                    </p:set>
                                    <p:animEffect transition="in" filter="blinds(horizontal)">
                                      <p:cBhvr>
                                        <p:cTn id="42" dur="500"/>
                                        <p:tgtEl>
                                          <p:spTgt spid="782343">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82348"/>
                                        </p:tgtEl>
                                        <p:attrNameLst>
                                          <p:attrName>style.visibility</p:attrName>
                                        </p:attrNameLst>
                                      </p:cBhvr>
                                      <p:to>
                                        <p:strVal val="visible"/>
                                      </p:to>
                                    </p:set>
                                    <p:animEffect transition="in" filter="blinds(horizontal)">
                                      <p:cBhvr>
                                        <p:cTn id="47" dur="500"/>
                                        <p:tgtEl>
                                          <p:spTgt spid="78234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82341">
                                            <p:txEl>
                                              <p:pRg st="0" end="0"/>
                                            </p:txEl>
                                          </p:spTgt>
                                        </p:tgtEl>
                                        <p:attrNameLst>
                                          <p:attrName>style.visibility</p:attrName>
                                        </p:attrNameLst>
                                      </p:cBhvr>
                                      <p:to>
                                        <p:strVal val="visible"/>
                                      </p:to>
                                    </p:set>
                                    <p:animEffect transition="in" filter="blinds(horizontal)">
                                      <p:cBhvr>
                                        <p:cTn id="52" dur="500"/>
                                        <p:tgtEl>
                                          <p:spTgt spid="782341">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782341">
                                            <p:txEl>
                                              <p:pRg st="1" end="1"/>
                                            </p:txEl>
                                          </p:spTgt>
                                        </p:tgtEl>
                                        <p:attrNameLst>
                                          <p:attrName>style.visibility</p:attrName>
                                        </p:attrNameLst>
                                      </p:cBhvr>
                                      <p:to>
                                        <p:strVal val="visible"/>
                                      </p:to>
                                    </p:set>
                                    <p:animEffect transition="in" filter="blinds(horizontal)">
                                      <p:cBhvr>
                                        <p:cTn id="57" dur="500"/>
                                        <p:tgtEl>
                                          <p:spTgt spid="782341">
                                            <p:txEl>
                                              <p:pRg st="1" end="1"/>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782341">
                                            <p:txEl>
                                              <p:pRg st="2" end="2"/>
                                            </p:txEl>
                                          </p:spTgt>
                                        </p:tgtEl>
                                        <p:attrNameLst>
                                          <p:attrName>style.visibility</p:attrName>
                                        </p:attrNameLst>
                                      </p:cBhvr>
                                      <p:to>
                                        <p:strVal val="visible"/>
                                      </p:to>
                                    </p:set>
                                    <p:animEffect transition="in" filter="blinds(horizontal)">
                                      <p:cBhvr>
                                        <p:cTn id="60" dur="500"/>
                                        <p:tgtEl>
                                          <p:spTgt spid="782341">
                                            <p:txEl>
                                              <p:pRg st="2" end="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782346"/>
                                        </p:tgtEl>
                                        <p:attrNameLst>
                                          <p:attrName>style.visibility</p:attrName>
                                        </p:attrNameLst>
                                      </p:cBhvr>
                                      <p:to>
                                        <p:strVal val="visible"/>
                                      </p:to>
                                    </p:set>
                                    <p:animEffect transition="in" filter="blinds(horizontal)">
                                      <p:cBhvr>
                                        <p:cTn id="65" dur="500"/>
                                        <p:tgtEl>
                                          <p:spTgt spid="782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a:extLst>
              <a:ext uri="{FF2B5EF4-FFF2-40B4-BE49-F238E27FC236}">
                <a16:creationId xmlns:a16="http://schemas.microsoft.com/office/drawing/2014/main" id="{3CB97A4A-8608-430D-948C-E091263E8D1D}"/>
              </a:ext>
            </a:extLst>
          </p:cNvPr>
          <p:cNvSpPr>
            <a:spLocks noGrp="1" noChangeArrowheads="1"/>
          </p:cNvSpPr>
          <p:nvPr>
            <p:ph type="title"/>
          </p:nvPr>
        </p:nvSpPr>
        <p:spPr>
          <a:xfrm>
            <a:off x="457200" y="111125"/>
            <a:ext cx="8229600" cy="561975"/>
          </a:xfrm>
        </p:spPr>
        <p:txBody>
          <a:bodyPr/>
          <a:lstStyle/>
          <a:p>
            <a:r>
              <a:rPr lang="en-US" altLang="zh-CN"/>
              <a:t>IA-32</a:t>
            </a:r>
            <a:r>
              <a:rPr lang="zh-CN" altLang="en-US"/>
              <a:t>中异常和中断的处理</a:t>
            </a:r>
          </a:p>
        </p:txBody>
      </p:sp>
      <p:sp>
        <p:nvSpPr>
          <p:cNvPr id="784387" name="Rectangle 3">
            <a:extLst>
              <a:ext uri="{FF2B5EF4-FFF2-40B4-BE49-F238E27FC236}">
                <a16:creationId xmlns:a16="http://schemas.microsoft.com/office/drawing/2014/main" id="{34BC525A-7545-4146-9AE2-E29D799C1DBC}"/>
              </a:ext>
            </a:extLst>
          </p:cNvPr>
          <p:cNvSpPr>
            <a:spLocks noGrp="1" noChangeArrowheads="1"/>
          </p:cNvSpPr>
          <p:nvPr>
            <p:ph type="body" idx="1"/>
          </p:nvPr>
        </p:nvSpPr>
        <p:spPr>
          <a:xfrm>
            <a:off x="193675" y="836613"/>
            <a:ext cx="8693150" cy="5726112"/>
          </a:xfrm>
        </p:spPr>
        <p:txBody>
          <a:bodyPr/>
          <a:lstStyle/>
          <a:p>
            <a:pPr>
              <a:lnSpc>
                <a:spcPct val="120000"/>
              </a:lnSpc>
              <a:spcBef>
                <a:spcPct val="35000"/>
              </a:spcBef>
            </a:pPr>
            <a:r>
              <a:rPr lang="zh-CN" altLang="en-US" sz="2100">
                <a:latin typeface="微软雅黑" panose="020B0503020204020204" pitchFamily="34" charset="-122"/>
                <a:ea typeface="微软雅黑" panose="020B0503020204020204" pitchFamily="34" charset="-122"/>
              </a:rPr>
              <a:t>引导程序被读到内存后，开始执行引导程序，以装入操作系统内核，并对</a:t>
            </a:r>
            <a:r>
              <a:rPr lang="en-US" altLang="zh-CN" sz="2100">
                <a:latin typeface="微软雅黑" panose="020B0503020204020204" pitchFamily="34" charset="-122"/>
                <a:ea typeface="微软雅黑" panose="020B0503020204020204" pitchFamily="34" charset="-122"/>
              </a:rPr>
              <a:t>GDT</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IDT</a:t>
            </a:r>
            <a:r>
              <a:rPr lang="zh-CN" altLang="en-US" sz="2100">
                <a:latin typeface="微软雅黑" panose="020B0503020204020204" pitchFamily="34" charset="-122"/>
                <a:ea typeface="微软雅黑" panose="020B0503020204020204" pitchFamily="34" charset="-122"/>
              </a:rPr>
              <a:t>等进行了初始化，系统启动后，进入保护模式</a:t>
            </a:r>
          </a:p>
          <a:p>
            <a:pPr>
              <a:lnSpc>
                <a:spcPct val="120000"/>
              </a:lnSpc>
              <a:spcBef>
                <a:spcPct val="35000"/>
              </a:spcBef>
            </a:pPr>
            <a:r>
              <a:rPr lang="en-US" altLang="zh-CN" sz="2100">
                <a:latin typeface="微软雅黑" panose="020B0503020204020204" pitchFamily="34" charset="-122"/>
                <a:ea typeface="微软雅黑" panose="020B0503020204020204" pitchFamily="34" charset="-122"/>
              </a:rPr>
              <a:t>IA-32</a:t>
            </a:r>
            <a:r>
              <a:rPr lang="zh-CN" altLang="en-US" sz="2100">
                <a:latin typeface="微软雅黑" panose="020B0503020204020204" pitchFamily="34" charset="-122"/>
                <a:ea typeface="微软雅黑" panose="020B0503020204020204" pitchFamily="34" charset="-122"/>
              </a:rPr>
              <a:t>中，每条指令执行后，下条指令的逻辑地址（虚拟地址）由</a:t>
            </a:r>
            <a:r>
              <a:rPr lang="en-US" altLang="zh-CN" sz="2100">
                <a:latin typeface="微软雅黑" panose="020B0503020204020204" pitchFamily="34" charset="-122"/>
                <a:ea typeface="微软雅黑" panose="020B0503020204020204" pitchFamily="34" charset="-122"/>
              </a:rPr>
              <a:t>CS</a:t>
            </a:r>
            <a:r>
              <a:rPr lang="zh-CN" altLang="en-US" sz="2100">
                <a:latin typeface="微软雅黑" panose="020B0503020204020204" pitchFamily="34" charset="-122"/>
                <a:ea typeface="微软雅黑" panose="020B0503020204020204" pitchFamily="34" charset="-122"/>
              </a:rPr>
              <a:t>和</a:t>
            </a:r>
            <a:r>
              <a:rPr lang="en-US" altLang="zh-CN" sz="2100">
                <a:latin typeface="微软雅黑" panose="020B0503020204020204" pitchFamily="34" charset="-122"/>
                <a:ea typeface="微软雅黑" panose="020B0503020204020204" pitchFamily="34" charset="-122"/>
              </a:rPr>
              <a:t>EIP</a:t>
            </a:r>
            <a:r>
              <a:rPr lang="zh-CN" altLang="en-US" sz="2100">
                <a:latin typeface="微软雅黑" panose="020B0503020204020204" pitchFamily="34" charset="-122"/>
                <a:ea typeface="微软雅黑" panose="020B0503020204020204" pitchFamily="34" charset="-122"/>
              </a:rPr>
              <a:t>指示</a:t>
            </a:r>
          </a:p>
          <a:p>
            <a:pPr>
              <a:lnSpc>
                <a:spcPct val="120000"/>
              </a:lnSpc>
              <a:spcBef>
                <a:spcPct val="35000"/>
              </a:spcBef>
            </a:pPr>
            <a:r>
              <a:rPr lang="zh-CN" altLang="en-US" sz="2100">
                <a:latin typeface="微软雅黑" panose="020B0503020204020204" pitchFamily="34" charset="-122"/>
                <a:ea typeface="微软雅黑" panose="020B0503020204020204" pitchFamily="34" charset="-122"/>
              </a:rPr>
              <a:t>每条指令执行过程中，</a:t>
            </a:r>
            <a:r>
              <a:rPr lang="en-US" altLang="zh-CN" sz="2100">
                <a:latin typeface="微软雅黑" panose="020B0503020204020204" pitchFamily="34" charset="-122"/>
                <a:ea typeface="微软雅黑" panose="020B0503020204020204" pitchFamily="34" charset="-122"/>
              </a:rPr>
              <a:t>CPU</a:t>
            </a:r>
            <a:r>
              <a:rPr lang="zh-CN" altLang="en-US" sz="2100">
                <a:latin typeface="微软雅黑" panose="020B0503020204020204" pitchFamily="34" charset="-122"/>
                <a:ea typeface="微软雅黑" panose="020B0503020204020204" pitchFamily="34" charset="-122"/>
              </a:rPr>
              <a:t>会根据执行情况判定是否发生了某种内部异常事件，并在每条指令执行结束时判定是否发生了外部中断请求</a:t>
            </a:r>
          </a:p>
          <a:p>
            <a:pPr>
              <a:lnSpc>
                <a:spcPct val="120000"/>
              </a:lnSpc>
              <a:spcBef>
                <a:spcPct val="35000"/>
              </a:spcBef>
              <a:buFontTx/>
              <a:buNone/>
            </a:pPr>
            <a:r>
              <a:rPr lang="zh-CN" altLang="en-US" sz="2100">
                <a:latin typeface="微软雅黑" panose="020B0503020204020204" pitchFamily="34" charset="-122"/>
                <a:ea typeface="微软雅黑" panose="020B0503020204020204" pitchFamily="34" charset="-122"/>
              </a:rPr>
              <a:t>    </a:t>
            </a:r>
            <a:r>
              <a:rPr lang="zh-CN" altLang="en-US" sz="2100">
                <a:solidFill>
                  <a:srgbClr val="008000"/>
                </a:solidFill>
                <a:latin typeface="微软雅黑" panose="020B0503020204020204" pitchFamily="34" charset="-122"/>
                <a:ea typeface="微软雅黑" panose="020B0503020204020204" pitchFamily="34" charset="-122"/>
              </a:rPr>
              <a:t>（由此可见，</a:t>
            </a:r>
            <a:r>
              <a:rPr lang="zh-CN" altLang="en-US" sz="2100">
                <a:solidFill>
                  <a:srgbClr val="FF0000"/>
                </a:solidFill>
                <a:latin typeface="微软雅黑" panose="020B0503020204020204" pitchFamily="34" charset="-122"/>
                <a:ea typeface="微软雅黑" panose="020B0503020204020204" pitchFamily="34" charset="-122"/>
              </a:rPr>
              <a:t>异常事件和中断请求的检测</a:t>
            </a:r>
            <a:r>
              <a:rPr lang="zh-CN" altLang="en-US" sz="2100">
                <a:solidFill>
                  <a:srgbClr val="008000"/>
                </a:solidFill>
                <a:latin typeface="微软雅黑" panose="020B0503020204020204" pitchFamily="34" charset="-122"/>
                <a:ea typeface="微软雅黑" panose="020B0503020204020204" pitchFamily="34" charset="-122"/>
              </a:rPr>
              <a:t>都是在某一条指令执行过程中进行的，显然由硬件完成）</a:t>
            </a:r>
          </a:p>
          <a:p>
            <a:pPr>
              <a:lnSpc>
                <a:spcPct val="120000"/>
              </a:lnSpc>
              <a:spcBef>
                <a:spcPct val="35000"/>
              </a:spcBef>
            </a:pPr>
            <a:r>
              <a:rPr lang="zh-CN" altLang="en-US" sz="2100">
                <a:latin typeface="微软雅黑" panose="020B0503020204020204" pitchFamily="34" charset="-122"/>
                <a:ea typeface="微软雅黑" panose="020B0503020204020204" pitchFamily="34" charset="-122"/>
              </a:rPr>
              <a:t>在</a:t>
            </a:r>
            <a:r>
              <a:rPr lang="en-US" altLang="zh-CN" sz="2100">
                <a:latin typeface="微软雅黑" panose="020B0503020204020204" pitchFamily="34" charset="-122"/>
                <a:ea typeface="微软雅黑" panose="020B0503020204020204" pitchFamily="34" charset="-122"/>
              </a:rPr>
              <a:t>CPU</a:t>
            </a:r>
            <a:r>
              <a:rPr lang="zh-CN" altLang="en-US" sz="2100">
                <a:latin typeface="微软雅黑" panose="020B0503020204020204" pitchFamily="34" charset="-122"/>
                <a:ea typeface="微软雅黑" panose="020B0503020204020204" pitchFamily="34" charset="-122"/>
              </a:rPr>
              <a:t>根据</a:t>
            </a:r>
            <a:r>
              <a:rPr lang="en-US" altLang="zh-CN" sz="2100">
                <a:latin typeface="微软雅黑" panose="020B0503020204020204" pitchFamily="34" charset="-122"/>
                <a:ea typeface="微软雅黑" panose="020B0503020204020204" pitchFamily="34" charset="-122"/>
              </a:rPr>
              <a:t>CS</a:t>
            </a:r>
            <a:r>
              <a:rPr lang="zh-CN" altLang="en-US" sz="2100">
                <a:latin typeface="微软雅黑" panose="020B0503020204020204" pitchFamily="34" charset="-122"/>
                <a:ea typeface="微软雅黑" panose="020B0503020204020204" pitchFamily="34" charset="-122"/>
              </a:rPr>
              <a:t>和</a:t>
            </a:r>
            <a:r>
              <a:rPr lang="en-US" altLang="zh-CN" sz="2100">
                <a:latin typeface="微软雅黑" panose="020B0503020204020204" pitchFamily="34" charset="-122"/>
                <a:ea typeface="微软雅黑" panose="020B0503020204020204" pitchFamily="34" charset="-122"/>
              </a:rPr>
              <a:t>EIP</a:t>
            </a:r>
            <a:r>
              <a:rPr lang="zh-CN" altLang="en-US" sz="2100">
                <a:latin typeface="微软雅黑" panose="020B0503020204020204" pitchFamily="34" charset="-122"/>
                <a:ea typeface="微软雅黑" panose="020B0503020204020204" pitchFamily="34" charset="-122"/>
              </a:rPr>
              <a:t>取下条指令之前，会根据检测的结果判断是否进入</a:t>
            </a:r>
            <a:r>
              <a:rPr lang="zh-CN" altLang="en-US" sz="2100">
                <a:solidFill>
                  <a:srgbClr val="FF0000"/>
                </a:solidFill>
                <a:latin typeface="微软雅黑" panose="020B0503020204020204" pitchFamily="34" charset="-122"/>
                <a:ea typeface="微软雅黑" panose="020B0503020204020204" pitchFamily="34" charset="-122"/>
              </a:rPr>
              <a:t>中断响应阶段</a:t>
            </a:r>
          </a:p>
          <a:p>
            <a:pPr>
              <a:lnSpc>
                <a:spcPct val="120000"/>
              </a:lnSpc>
              <a:spcBef>
                <a:spcPct val="35000"/>
              </a:spcBef>
              <a:buFontTx/>
              <a:buNone/>
            </a:pPr>
            <a:r>
              <a:rPr lang="zh-CN" altLang="en-US" sz="2100">
                <a:solidFill>
                  <a:srgbClr val="008000"/>
                </a:solidFill>
                <a:latin typeface="微软雅黑" panose="020B0503020204020204" pitchFamily="34" charset="-122"/>
                <a:ea typeface="微软雅黑" panose="020B0503020204020204" pitchFamily="34" charset="-122"/>
              </a:rPr>
              <a:t>   （</a:t>
            </a:r>
            <a:r>
              <a:rPr lang="zh-CN" altLang="en-US" sz="2100">
                <a:solidFill>
                  <a:srgbClr val="FF0000"/>
                </a:solidFill>
                <a:latin typeface="微软雅黑" panose="020B0503020204020204" pitchFamily="34" charset="-122"/>
                <a:ea typeface="微软雅黑" panose="020B0503020204020204" pitchFamily="34" charset="-122"/>
              </a:rPr>
              <a:t>异常和中断的响应</a:t>
            </a:r>
            <a:r>
              <a:rPr lang="zh-CN" altLang="en-US" sz="2100">
                <a:solidFill>
                  <a:srgbClr val="008000"/>
                </a:solidFill>
                <a:latin typeface="微软雅黑" panose="020B0503020204020204" pitchFamily="34" charset="-122"/>
                <a:ea typeface="微软雅黑" panose="020B0503020204020204" pitchFamily="34" charset="-122"/>
              </a:rPr>
              <a:t>也都是在某一条指令执行过程中进行的，显然也由硬件完成）</a:t>
            </a:r>
            <a:endParaRPr lang="zh-CN" altLang="en-US" sz="210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animEffect transition="in" filter="blinds(horizontal)">
                                      <p:cBhvr>
                                        <p:cTn id="7" dur="500"/>
                                        <p:tgtEl>
                                          <p:spTgt spid="784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4387">
                                            <p:txEl>
                                              <p:pRg st="1" end="1"/>
                                            </p:txEl>
                                          </p:spTgt>
                                        </p:tgtEl>
                                        <p:attrNameLst>
                                          <p:attrName>style.visibility</p:attrName>
                                        </p:attrNameLst>
                                      </p:cBhvr>
                                      <p:to>
                                        <p:strVal val="visible"/>
                                      </p:to>
                                    </p:set>
                                    <p:animEffect transition="in" filter="blinds(horizontal)">
                                      <p:cBhvr>
                                        <p:cTn id="12" dur="500"/>
                                        <p:tgtEl>
                                          <p:spTgt spid="784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4387">
                                            <p:txEl>
                                              <p:pRg st="2" end="2"/>
                                            </p:txEl>
                                          </p:spTgt>
                                        </p:tgtEl>
                                        <p:attrNameLst>
                                          <p:attrName>style.visibility</p:attrName>
                                        </p:attrNameLst>
                                      </p:cBhvr>
                                      <p:to>
                                        <p:strVal val="visible"/>
                                      </p:to>
                                    </p:set>
                                    <p:animEffect transition="in" filter="blinds(horizontal)">
                                      <p:cBhvr>
                                        <p:cTn id="17" dur="500"/>
                                        <p:tgtEl>
                                          <p:spTgt spid="784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4387">
                                            <p:txEl>
                                              <p:pRg st="3" end="3"/>
                                            </p:txEl>
                                          </p:spTgt>
                                        </p:tgtEl>
                                        <p:attrNameLst>
                                          <p:attrName>style.visibility</p:attrName>
                                        </p:attrNameLst>
                                      </p:cBhvr>
                                      <p:to>
                                        <p:strVal val="visible"/>
                                      </p:to>
                                    </p:set>
                                    <p:animEffect transition="in" filter="blinds(horizontal)">
                                      <p:cBhvr>
                                        <p:cTn id="22" dur="500"/>
                                        <p:tgtEl>
                                          <p:spTgt spid="7843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4387">
                                            <p:txEl>
                                              <p:pRg st="4" end="4"/>
                                            </p:txEl>
                                          </p:spTgt>
                                        </p:tgtEl>
                                        <p:attrNameLst>
                                          <p:attrName>style.visibility</p:attrName>
                                        </p:attrNameLst>
                                      </p:cBhvr>
                                      <p:to>
                                        <p:strVal val="visible"/>
                                      </p:to>
                                    </p:set>
                                    <p:animEffect transition="in" filter="blinds(horizontal)">
                                      <p:cBhvr>
                                        <p:cTn id="27" dur="500"/>
                                        <p:tgtEl>
                                          <p:spTgt spid="7843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4387">
                                            <p:txEl>
                                              <p:pRg st="5" end="5"/>
                                            </p:txEl>
                                          </p:spTgt>
                                        </p:tgtEl>
                                        <p:attrNameLst>
                                          <p:attrName>style.visibility</p:attrName>
                                        </p:attrNameLst>
                                      </p:cBhvr>
                                      <p:to>
                                        <p:strVal val="visible"/>
                                      </p:to>
                                    </p:set>
                                    <p:animEffect transition="in" filter="blinds(horizontal)">
                                      <p:cBhvr>
                                        <p:cTn id="32" dur="500"/>
                                        <p:tgtEl>
                                          <p:spTgt spid="784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a:extLst>
              <a:ext uri="{FF2B5EF4-FFF2-40B4-BE49-F238E27FC236}">
                <a16:creationId xmlns:a16="http://schemas.microsoft.com/office/drawing/2014/main" id="{28DCA4B5-1FE0-4333-AA5F-F299BD6693F7}"/>
              </a:ext>
            </a:extLst>
          </p:cNvPr>
          <p:cNvSpPr>
            <a:spLocks noGrp="1" noChangeArrowheads="1"/>
          </p:cNvSpPr>
          <p:nvPr>
            <p:ph type="title"/>
          </p:nvPr>
        </p:nvSpPr>
        <p:spPr/>
        <p:txBody>
          <a:bodyPr/>
          <a:lstStyle/>
          <a:p>
            <a:r>
              <a:rPr lang="en-US" altLang="zh-CN"/>
              <a:t>IA-32</a:t>
            </a:r>
            <a:r>
              <a:rPr lang="zh-CN" altLang="en-US"/>
              <a:t>中异常和中断响应过程</a:t>
            </a:r>
          </a:p>
        </p:txBody>
      </p:sp>
      <p:sp>
        <p:nvSpPr>
          <p:cNvPr id="785411" name="Rectangle 3">
            <a:extLst>
              <a:ext uri="{FF2B5EF4-FFF2-40B4-BE49-F238E27FC236}">
                <a16:creationId xmlns:a16="http://schemas.microsoft.com/office/drawing/2014/main" id="{41B587D7-E46D-44F0-8E71-05CE92043491}"/>
              </a:ext>
            </a:extLst>
          </p:cNvPr>
          <p:cNvSpPr>
            <a:spLocks noGrp="1" noChangeArrowheads="1"/>
          </p:cNvSpPr>
          <p:nvPr>
            <p:ph type="body" idx="1"/>
          </p:nvPr>
        </p:nvSpPr>
        <p:spPr>
          <a:xfrm>
            <a:off x="85725" y="779463"/>
            <a:ext cx="8959850" cy="5638800"/>
          </a:xfrm>
        </p:spPr>
        <p:txBody>
          <a:bodyPr/>
          <a:lstStyle/>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1</a:t>
            </a:r>
            <a:r>
              <a:rPr lang="zh-CN" altLang="en-US" sz="1900">
                <a:latin typeface="微软雅黑" panose="020B0503020204020204" pitchFamily="34" charset="-122"/>
                <a:ea typeface="微软雅黑" panose="020B0503020204020204" pitchFamily="34" charset="-122"/>
              </a:rPr>
              <a:t>）</a:t>
            </a:r>
            <a:r>
              <a:rPr lang="zh-CN" altLang="en-US" sz="1900">
                <a:solidFill>
                  <a:srgbClr val="FF0000"/>
                </a:solidFill>
                <a:latin typeface="微软雅黑" panose="020B0503020204020204" pitchFamily="34" charset="-122"/>
                <a:ea typeface="微软雅黑" panose="020B0503020204020204" pitchFamily="34" charset="-122"/>
              </a:rPr>
              <a:t>确定中断类型号 </a:t>
            </a:r>
            <a:r>
              <a:rPr lang="en-US" altLang="zh-CN" sz="1900">
                <a:solidFill>
                  <a:srgbClr val="FF0000"/>
                </a:solidFill>
                <a:latin typeface="微软雅黑" panose="020B0503020204020204" pitchFamily="34" charset="-122"/>
                <a:ea typeface="微软雅黑" panose="020B0503020204020204" pitchFamily="34" charset="-122"/>
              </a:rPr>
              <a:t>i</a:t>
            </a:r>
            <a:r>
              <a:rPr lang="zh-CN" altLang="en-US" sz="1900">
                <a:solidFill>
                  <a:srgbClr val="FF0000"/>
                </a:solidFill>
                <a:latin typeface="微软雅黑" panose="020B0503020204020204" pitchFamily="34" charset="-122"/>
                <a:ea typeface="微软雅黑" panose="020B0503020204020204" pitchFamily="34" charset="-122"/>
              </a:rPr>
              <a:t>，</a:t>
            </a:r>
            <a:r>
              <a:rPr lang="zh-CN" altLang="en-US" sz="1900">
                <a:latin typeface="微软雅黑" panose="020B0503020204020204" pitchFamily="34" charset="-122"/>
                <a:ea typeface="微软雅黑" panose="020B0503020204020204" pitchFamily="34" charset="-122"/>
              </a:rPr>
              <a:t>从 </a:t>
            </a:r>
            <a:r>
              <a:rPr lang="en-US" altLang="zh-CN" sz="1900">
                <a:latin typeface="微软雅黑" panose="020B0503020204020204" pitchFamily="34" charset="-122"/>
                <a:ea typeface="微软雅黑" panose="020B0503020204020204" pitchFamily="34" charset="-122"/>
              </a:rPr>
              <a:t>IDTR </a:t>
            </a:r>
            <a:r>
              <a:rPr lang="zh-CN" altLang="en-US" sz="1900">
                <a:latin typeface="微软雅黑" panose="020B0503020204020204" pitchFamily="34" charset="-122"/>
                <a:ea typeface="微软雅黑" panose="020B0503020204020204" pitchFamily="34" charset="-122"/>
              </a:rPr>
              <a:t>指向的 </a:t>
            </a:r>
            <a:r>
              <a:rPr lang="en-US" altLang="zh-CN" sz="1900">
                <a:latin typeface="微软雅黑" panose="020B0503020204020204" pitchFamily="34" charset="-122"/>
                <a:ea typeface="微软雅黑" panose="020B0503020204020204" pitchFamily="34" charset="-122"/>
              </a:rPr>
              <a:t>IDT </a:t>
            </a:r>
            <a:r>
              <a:rPr lang="zh-CN" altLang="en-US" sz="1900">
                <a:latin typeface="微软雅黑" panose="020B0503020204020204" pitchFamily="34" charset="-122"/>
                <a:ea typeface="微软雅黑" panose="020B0503020204020204" pitchFamily="34" charset="-122"/>
              </a:rPr>
              <a:t>中取出第 </a:t>
            </a:r>
            <a:r>
              <a:rPr lang="en-US" altLang="zh-CN" sz="1900">
                <a:latin typeface="微软雅黑" panose="020B0503020204020204" pitchFamily="34" charset="-122"/>
                <a:ea typeface="微软雅黑" panose="020B0503020204020204" pitchFamily="34" charset="-122"/>
              </a:rPr>
              <a:t>i </a:t>
            </a:r>
            <a:r>
              <a:rPr lang="zh-CN" altLang="en-US" sz="1900">
                <a:latin typeface="微软雅黑" panose="020B0503020204020204" pitchFamily="34" charset="-122"/>
                <a:ea typeface="微软雅黑" panose="020B0503020204020204" pitchFamily="34" charset="-122"/>
              </a:rPr>
              <a:t>个表项 </a:t>
            </a:r>
            <a:r>
              <a:rPr lang="en-US" altLang="zh-CN" sz="1900">
                <a:latin typeface="微软雅黑" panose="020B0503020204020204" pitchFamily="34" charset="-122"/>
                <a:ea typeface="微软雅黑" panose="020B0503020204020204" pitchFamily="34" charset="-122"/>
              </a:rPr>
              <a:t>IDTi</a:t>
            </a:r>
            <a:r>
              <a:rPr lang="zh-CN" altLang="en-US" sz="1900">
                <a:latin typeface="微软雅黑" panose="020B0503020204020204" pitchFamily="34" charset="-122"/>
                <a:ea typeface="微软雅黑" panose="020B0503020204020204" pitchFamily="34" charset="-122"/>
              </a:rPr>
              <a:t>。</a:t>
            </a:r>
          </a:p>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2</a:t>
            </a:r>
            <a:r>
              <a:rPr lang="zh-CN" altLang="en-US" sz="1900">
                <a:latin typeface="微软雅黑" panose="020B0503020204020204" pitchFamily="34" charset="-122"/>
                <a:ea typeface="微软雅黑" panose="020B0503020204020204" pitchFamily="34" charset="-122"/>
              </a:rPr>
              <a:t>）根据 </a:t>
            </a:r>
            <a:r>
              <a:rPr lang="en-US" altLang="zh-CN" sz="1900">
                <a:latin typeface="微软雅黑" panose="020B0503020204020204" pitchFamily="34" charset="-122"/>
                <a:ea typeface="微软雅黑" panose="020B0503020204020204" pitchFamily="34" charset="-122"/>
              </a:rPr>
              <a:t>IDTi </a:t>
            </a:r>
            <a:r>
              <a:rPr lang="zh-CN" altLang="en-US" sz="1900">
                <a:latin typeface="微软雅黑" panose="020B0503020204020204" pitchFamily="34" charset="-122"/>
                <a:ea typeface="微软雅黑" panose="020B0503020204020204" pitchFamily="34" charset="-122"/>
              </a:rPr>
              <a:t>中段选择符，从 </a:t>
            </a:r>
            <a:r>
              <a:rPr lang="en-US" altLang="zh-CN" sz="1900">
                <a:latin typeface="微软雅黑" panose="020B0503020204020204" pitchFamily="34" charset="-122"/>
                <a:ea typeface="微软雅黑" panose="020B0503020204020204" pitchFamily="34" charset="-122"/>
              </a:rPr>
              <a:t>GDTR </a:t>
            </a:r>
            <a:r>
              <a:rPr lang="zh-CN" altLang="en-US" sz="1900">
                <a:latin typeface="微软雅黑" panose="020B0503020204020204" pitchFamily="34" charset="-122"/>
                <a:ea typeface="微软雅黑" panose="020B0503020204020204" pitchFamily="34" charset="-122"/>
              </a:rPr>
              <a:t>指向的 </a:t>
            </a:r>
            <a:r>
              <a:rPr lang="en-US" altLang="zh-CN" sz="1900">
                <a:latin typeface="微软雅黑" panose="020B0503020204020204" pitchFamily="34" charset="-122"/>
                <a:ea typeface="微软雅黑" panose="020B0503020204020204" pitchFamily="34" charset="-122"/>
              </a:rPr>
              <a:t>GDT </a:t>
            </a:r>
            <a:r>
              <a:rPr lang="zh-CN" altLang="en-US" sz="1900">
                <a:latin typeface="微软雅黑" panose="020B0503020204020204" pitchFamily="34" charset="-122"/>
                <a:ea typeface="微软雅黑" panose="020B0503020204020204" pitchFamily="34" charset="-122"/>
              </a:rPr>
              <a:t>中取出相应段描述符，得到对应异常或中断处理程序所在段的 </a:t>
            </a:r>
            <a:r>
              <a:rPr lang="en-US" altLang="zh-CN" sz="1900">
                <a:latin typeface="微软雅黑" panose="020B0503020204020204" pitchFamily="34" charset="-122"/>
                <a:ea typeface="微软雅黑" panose="020B0503020204020204" pitchFamily="34" charset="-122"/>
              </a:rPr>
              <a:t>DPL</a:t>
            </a:r>
            <a:r>
              <a:rPr lang="zh-CN" altLang="en-US" sz="1900">
                <a:latin typeface="微软雅黑" panose="020B0503020204020204" pitchFamily="34" charset="-122"/>
                <a:ea typeface="微软雅黑" panose="020B0503020204020204" pitchFamily="34" charset="-122"/>
              </a:rPr>
              <a:t>、基地址等信息。</a:t>
            </a:r>
            <a:r>
              <a:rPr lang="en-US" altLang="zh-CN" sz="1900">
                <a:solidFill>
                  <a:srgbClr val="0066CC"/>
                </a:solidFill>
                <a:latin typeface="微软雅黑" panose="020B0503020204020204" pitchFamily="34" charset="-122"/>
                <a:ea typeface="微软雅黑" panose="020B0503020204020204" pitchFamily="34" charset="-122"/>
              </a:rPr>
              <a:t>Linux</a:t>
            </a:r>
            <a:r>
              <a:rPr lang="zh-CN" altLang="en-US" sz="1900">
                <a:solidFill>
                  <a:srgbClr val="0066CC"/>
                </a:solidFill>
                <a:latin typeface="微软雅黑" panose="020B0503020204020204" pitchFamily="34" charset="-122"/>
                <a:ea typeface="微软雅黑" panose="020B0503020204020204" pitchFamily="34" charset="-122"/>
              </a:rPr>
              <a:t>下中断门和陷阱门对应的即为</a:t>
            </a:r>
            <a:r>
              <a:rPr lang="zh-CN" altLang="en-US" sz="1900">
                <a:solidFill>
                  <a:srgbClr val="FF0000"/>
                </a:solidFill>
                <a:latin typeface="微软雅黑" panose="020B0503020204020204" pitchFamily="34" charset="-122"/>
                <a:ea typeface="微软雅黑" panose="020B0503020204020204" pitchFamily="34" charset="-122"/>
                <a:hlinkClick r:id="" action="ppaction://hlinkshowjump?jump=nextslide"/>
              </a:rPr>
              <a:t>内核代码段</a:t>
            </a:r>
            <a:r>
              <a:rPr lang="zh-CN" altLang="en-US" sz="1900">
                <a:solidFill>
                  <a:srgbClr val="0066CC"/>
                </a:solidFill>
                <a:latin typeface="微软雅黑" panose="020B0503020204020204" pitchFamily="34" charset="-122"/>
                <a:ea typeface="微软雅黑" panose="020B0503020204020204" pitchFamily="34" charset="-122"/>
              </a:rPr>
              <a:t>，所以</a:t>
            </a:r>
            <a:r>
              <a:rPr lang="en-US" altLang="zh-CN" sz="1900">
                <a:solidFill>
                  <a:srgbClr val="0066CC"/>
                </a:solidFill>
                <a:latin typeface="微软雅黑" panose="020B0503020204020204" pitchFamily="34" charset="-122"/>
                <a:ea typeface="微软雅黑" panose="020B0503020204020204" pitchFamily="34" charset="-122"/>
              </a:rPr>
              <a:t>DPL</a:t>
            </a:r>
            <a:r>
              <a:rPr lang="zh-CN" altLang="en-US" sz="1900">
                <a:solidFill>
                  <a:srgbClr val="0066CC"/>
                </a:solidFill>
                <a:latin typeface="微软雅黑" panose="020B0503020204020204" pitchFamily="34" charset="-122"/>
                <a:ea typeface="微软雅黑" panose="020B0503020204020204" pitchFamily="34" charset="-122"/>
              </a:rPr>
              <a:t>为</a:t>
            </a:r>
            <a:r>
              <a:rPr lang="en-US" altLang="zh-CN" sz="1900">
                <a:solidFill>
                  <a:srgbClr val="0066CC"/>
                </a:solidFill>
                <a:latin typeface="微软雅黑" panose="020B0503020204020204" pitchFamily="34" charset="-122"/>
                <a:ea typeface="微软雅黑" panose="020B0503020204020204" pitchFamily="34" charset="-122"/>
              </a:rPr>
              <a:t>0</a:t>
            </a:r>
            <a:r>
              <a:rPr lang="zh-CN" altLang="en-US" sz="1900">
                <a:solidFill>
                  <a:srgbClr val="0066CC"/>
                </a:solidFill>
                <a:latin typeface="微软雅黑" panose="020B0503020204020204" pitchFamily="34" charset="-122"/>
                <a:ea typeface="微软雅黑" panose="020B0503020204020204" pitchFamily="34" charset="-122"/>
              </a:rPr>
              <a:t>，基地址为</a:t>
            </a:r>
            <a:r>
              <a:rPr lang="en-US" altLang="zh-CN" sz="1900">
                <a:solidFill>
                  <a:srgbClr val="0066CC"/>
                </a:solidFill>
                <a:latin typeface="微软雅黑" panose="020B0503020204020204" pitchFamily="34" charset="-122"/>
                <a:ea typeface="微软雅黑" panose="020B0503020204020204" pitchFamily="34" charset="-122"/>
              </a:rPr>
              <a:t>0</a:t>
            </a:r>
            <a:r>
              <a:rPr lang="zh-CN" altLang="en-US" sz="1900">
                <a:solidFill>
                  <a:srgbClr val="0066CC"/>
                </a:solidFill>
                <a:latin typeface="微软雅黑" panose="020B0503020204020204" pitchFamily="34" charset="-122"/>
                <a:ea typeface="微软雅黑" panose="020B0503020204020204" pitchFamily="34" charset="-122"/>
              </a:rPr>
              <a:t>。</a:t>
            </a:r>
          </a:p>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3</a:t>
            </a:r>
            <a:r>
              <a:rPr lang="zh-CN" altLang="en-US" sz="1900">
                <a:latin typeface="微软雅黑" panose="020B0503020204020204" pitchFamily="34" charset="-122"/>
                <a:ea typeface="微软雅黑" panose="020B0503020204020204" pitchFamily="34" charset="-122"/>
              </a:rPr>
              <a:t>）若</a:t>
            </a:r>
            <a:r>
              <a:rPr lang="en-US" altLang="zh-CN" sz="1900">
                <a:solidFill>
                  <a:srgbClr val="FF0000"/>
                </a:solidFill>
                <a:latin typeface="微软雅黑" panose="020B0503020204020204" pitchFamily="34" charset="-122"/>
                <a:ea typeface="微软雅黑" panose="020B0503020204020204" pitchFamily="34" charset="-122"/>
              </a:rPr>
              <a:t>CPL&lt;DPL</a:t>
            </a:r>
            <a:r>
              <a:rPr lang="zh-CN" altLang="en-US" sz="1900">
                <a:latin typeface="微软雅黑" panose="020B0503020204020204" pitchFamily="34" charset="-122"/>
                <a:ea typeface="微软雅黑" panose="020B0503020204020204" pitchFamily="34" charset="-122"/>
              </a:rPr>
              <a:t>或</a:t>
            </a:r>
            <a:r>
              <a:rPr lang="zh-CN" altLang="en-US" sz="1900">
                <a:solidFill>
                  <a:srgbClr val="FF0000"/>
                </a:solidFill>
                <a:latin typeface="微软雅黑" panose="020B0503020204020204" pitchFamily="34" charset="-122"/>
                <a:ea typeface="微软雅黑" panose="020B0503020204020204" pitchFamily="34" charset="-122"/>
              </a:rPr>
              <a:t>编程异常 </a:t>
            </a:r>
            <a:r>
              <a:rPr lang="en-US" altLang="zh-CN" sz="1900">
                <a:solidFill>
                  <a:srgbClr val="FF0000"/>
                </a:solidFill>
                <a:latin typeface="微软雅黑" panose="020B0503020204020204" pitchFamily="34" charset="-122"/>
                <a:ea typeface="微软雅黑" panose="020B0503020204020204" pitchFamily="34" charset="-122"/>
              </a:rPr>
              <a:t>IDTi </a:t>
            </a:r>
            <a:r>
              <a:rPr lang="zh-CN" altLang="en-US" sz="1900">
                <a:solidFill>
                  <a:srgbClr val="FF0000"/>
                </a:solidFill>
                <a:latin typeface="微软雅黑" panose="020B0503020204020204" pitchFamily="34" charset="-122"/>
                <a:ea typeface="微软雅黑" panose="020B0503020204020204" pitchFamily="34" charset="-122"/>
              </a:rPr>
              <a:t>的 </a:t>
            </a:r>
            <a:r>
              <a:rPr lang="en-US" altLang="zh-CN" sz="1900">
                <a:solidFill>
                  <a:srgbClr val="FF0000"/>
                </a:solidFill>
                <a:latin typeface="微软雅黑" panose="020B0503020204020204" pitchFamily="34" charset="-122"/>
                <a:ea typeface="微软雅黑" panose="020B0503020204020204" pitchFamily="34" charset="-122"/>
              </a:rPr>
              <a:t>DPL&lt;CPL</a:t>
            </a:r>
            <a:r>
              <a:rPr lang="zh-CN" altLang="en-US" sz="1900">
                <a:latin typeface="微软雅黑" panose="020B0503020204020204" pitchFamily="34" charset="-122"/>
                <a:ea typeface="微软雅黑" panose="020B0503020204020204" pitchFamily="34" charset="-122"/>
              </a:rPr>
              <a:t>，则发生</a:t>
            </a:r>
            <a:r>
              <a:rPr lang="en-US" altLang="zh-CN" sz="1900">
                <a:latin typeface="微软雅黑" panose="020B0503020204020204" pitchFamily="34" charset="-122"/>
                <a:ea typeface="微软雅黑" panose="020B0503020204020204" pitchFamily="34" charset="-122"/>
              </a:rPr>
              <a:t>13</a:t>
            </a:r>
            <a:r>
              <a:rPr lang="zh-CN" altLang="en-US" sz="1900">
                <a:latin typeface="微软雅黑" panose="020B0503020204020204" pitchFamily="34" charset="-122"/>
                <a:ea typeface="微软雅黑" panose="020B0503020204020204" pitchFamily="34" charset="-122"/>
              </a:rPr>
              <a:t>号异常。</a:t>
            </a:r>
            <a:r>
              <a:rPr lang="en-US" altLang="zh-CN" sz="1900">
                <a:solidFill>
                  <a:srgbClr val="0066CC"/>
                </a:solidFill>
                <a:latin typeface="微软雅黑" panose="020B0503020204020204" pitchFamily="34" charset="-122"/>
                <a:ea typeface="微软雅黑" panose="020B0503020204020204" pitchFamily="34" charset="-122"/>
              </a:rPr>
              <a:t>Linux</a:t>
            </a:r>
            <a:r>
              <a:rPr lang="zh-CN" altLang="en-US" sz="1900">
                <a:solidFill>
                  <a:srgbClr val="0066CC"/>
                </a:solidFill>
                <a:latin typeface="微软雅黑" panose="020B0503020204020204" pitchFamily="34" charset="-122"/>
                <a:ea typeface="微软雅黑" panose="020B0503020204020204" pitchFamily="34" charset="-122"/>
              </a:rPr>
              <a:t>下，前者不会发生。后者用于防止恶意程序模拟 </a:t>
            </a:r>
            <a:r>
              <a:rPr lang="en-US" altLang="zh-CN" sz="1900">
                <a:solidFill>
                  <a:srgbClr val="0066CC"/>
                </a:solidFill>
                <a:latin typeface="微软雅黑" panose="020B0503020204020204" pitchFamily="34" charset="-122"/>
                <a:ea typeface="微软雅黑" panose="020B0503020204020204" pitchFamily="34" charset="-122"/>
              </a:rPr>
              <a:t>INT n </a:t>
            </a:r>
            <a:r>
              <a:rPr lang="zh-CN" altLang="en-US" sz="1900">
                <a:solidFill>
                  <a:srgbClr val="0066CC"/>
                </a:solidFill>
                <a:latin typeface="微软雅黑" panose="020B0503020204020204" pitchFamily="34" charset="-122"/>
                <a:ea typeface="微软雅黑" panose="020B0503020204020204" pitchFamily="34" charset="-122"/>
              </a:rPr>
              <a:t>陷入内核进行破坏性操作。</a:t>
            </a:r>
          </a:p>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4</a:t>
            </a:r>
            <a:r>
              <a:rPr lang="zh-CN" altLang="en-US" sz="1900">
                <a:latin typeface="微软雅黑" panose="020B0503020204020204" pitchFamily="34" charset="-122"/>
                <a:ea typeface="微软雅黑" panose="020B0503020204020204" pitchFamily="34" charset="-122"/>
              </a:rPr>
              <a:t>）若</a:t>
            </a:r>
            <a:r>
              <a:rPr lang="en-US" altLang="zh-CN" sz="1900">
                <a:latin typeface="微软雅黑" panose="020B0503020204020204" pitchFamily="34" charset="-122"/>
                <a:ea typeface="微软雅黑" panose="020B0503020204020204" pitchFamily="34" charset="-122"/>
              </a:rPr>
              <a:t>CPL</a:t>
            </a:r>
            <a:r>
              <a:rPr lang="en-US" altLang="zh-CN" sz="1900">
                <a:latin typeface="微软雅黑" panose="020B0503020204020204" pitchFamily="34" charset="-122"/>
                <a:ea typeface="微软雅黑" panose="020B0503020204020204" pitchFamily="34" charset="-122"/>
                <a:cs typeface="Arial" panose="020B0604020202020204" pitchFamily="34" charset="0"/>
              </a:rPr>
              <a:t>≠</a:t>
            </a:r>
            <a:r>
              <a:rPr lang="en-US" altLang="zh-CN" sz="1900">
                <a:latin typeface="微软雅黑" panose="020B0503020204020204" pitchFamily="34" charset="-122"/>
                <a:ea typeface="微软雅黑" panose="020B0503020204020204" pitchFamily="34" charset="-122"/>
              </a:rPr>
              <a:t>DPL</a:t>
            </a:r>
            <a:r>
              <a:rPr lang="zh-CN" altLang="en-US" sz="1900">
                <a:latin typeface="微软雅黑" panose="020B0503020204020204" pitchFamily="34" charset="-122"/>
                <a:ea typeface="微软雅黑" panose="020B0503020204020204" pitchFamily="34" charset="-122"/>
              </a:rPr>
              <a:t>，则从用户态换至内核态，以使用内核栈。切换栈的步骤：</a:t>
            </a:r>
          </a:p>
          <a:p>
            <a:pPr>
              <a:lnSpc>
                <a:spcPct val="105000"/>
              </a:lnSpc>
              <a:buFontTx/>
              <a:buNone/>
            </a:pPr>
            <a:r>
              <a:rPr lang="zh-CN" altLang="en-US" sz="1900">
                <a:latin typeface="微软雅黑" panose="020B0503020204020204" pitchFamily="34" charset="-122"/>
                <a:ea typeface="微软雅黑" panose="020B0503020204020204" pitchFamily="34" charset="-122"/>
              </a:rPr>
              <a:t>      ① 读 </a:t>
            </a:r>
            <a:r>
              <a:rPr lang="en-US" altLang="zh-CN" sz="1900">
                <a:latin typeface="微软雅黑" panose="020B0503020204020204" pitchFamily="34" charset="-122"/>
                <a:ea typeface="微软雅黑" panose="020B0503020204020204" pitchFamily="34" charset="-122"/>
              </a:rPr>
              <a:t>TR </a:t>
            </a:r>
            <a:r>
              <a:rPr lang="zh-CN" altLang="en-US" sz="1900">
                <a:latin typeface="微软雅黑" panose="020B0503020204020204" pitchFamily="34" charset="-122"/>
                <a:ea typeface="微软雅黑" panose="020B0503020204020204" pitchFamily="34" charset="-122"/>
              </a:rPr>
              <a:t>寄存器，以访问正在运行的用户进程的 </a:t>
            </a:r>
            <a:r>
              <a:rPr lang="en-US" altLang="zh-CN" sz="1900">
                <a:latin typeface="微软雅黑" panose="020B0503020204020204" pitchFamily="34" charset="-122"/>
                <a:ea typeface="微软雅黑" panose="020B0503020204020204" pitchFamily="34" charset="-122"/>
              </a:rPr>
              <a:t>TSS</a:t>
            </a:r>
            <a:r>
              <a:rPr lang="zh-CN" altLang="en-US" sz="1900">
                <a:latin typeface="微软雅黑" panose="020B0503020204020204" pitchFamily="34" charset="-122"/>
                <a:ea typeface="微软雅黑" panose="020B0503020204020204" pitchFamily="34" charset="-122"/>
              </a:rPr>
              <a:t>段；</a:t>
            </a:r>
          </a:p>
          <a:p>
            <a:pPr>
              <a:lnSpc>
                <a:spcPct val="105000"/>
              </a:lnSpc>
              <a:buFontTx/>
              <a:buNone/>
            </a:pPr>
            <a:r>
              <a:rPr lang="zh-CN" altLang="en-US" sz="1900">
                <a:latin typeface="微软雅黑" panose="020B0503020204020204" pitchFamily="34" charset="-122"/>
                <a:ea typeface="微软雅黑" panose="020B0503020204020204" pitchFamily="34" charset="-122"/>
              </a:rPr>
              <a:t>      ② 将 </a:t>
            </a:r>
            <a:r>
              <a:rPr lang="en-US" altLang="zh-CN" sz="1900">
                <a:solidFill>
                  <a:srgbClr val="990000"/>
                </a:solidFill>
                <a:latin typeface="微软雅黑" panose="020B0503020204020204" pitchFamily="34" charset="-122"/>
                <a:ea typeface="微软雅黑" panose="020B0503020204020204" pitchFamily="34" charset="-122"/>
              </a:rPr>
              <a:t>TSS</a:t>
            </a:r>
            <a:r>
              <a:rPr lang="zh-CN" altLang="en-US" sz="1900">
                <a:solidFill>
                  <a:srgbClr val="990000"/>
                </a:solidFill>
                <a:latin typeface="微软雅黑" panose="020B0503020204020204" pitchFamily="34" charset="-122"/>
                <a:ea typeface="微软雅黑" panose="020B0503020204020204" pitchFamily="34" charset="-122"/>
              </a:rPr>
              <a:t>段中保存的内核栈的段选择符和栈指针</a:t>
            </a:r>
            <a:r>
              <a:rPr lang="zh-CN" altLang="en-US" sz="1900">
                <a:latin typeface="微软雅黑" panose="020B0503020204020204" pitchFamily="34" charset="-122"/>
                <a:ea typeface="微软雅黑" panose="020B0503020204020204" pitchFamily="34" charset="-122"/>
              </a:rPr>
              <a:t>分别装入寄存器 </a:t>
            </a:r>
            <a:r>
              <a:rPr lang="en-US" altLang="zh-CN" sz="1900">
                <a:latin typeface="微软雅黑" panose="020B0503020204020204" pitchFamily="34" charset="-122"/>
                <a:ea typeface="微软雅黑" panose="020B0503020204020204" pitchFamily="34" charset="-122"/>
              </a:rPr>
              <a:t>SS </a:t>
            </a:r>
            <a:r>
              <a:rPr lang="zh-CN" altLang="en-US" sz="1900">
                <a:latin typeface="微软雅黑" panose="020B0503020204020204" pitchFamily="34" charset="-122"/>
                <a:ea typeface="微软雅黑" panose="020B0503020204020204" pitchFamily="34" charset="-122"/>
              </a:rPr>
              <a:t>和 </a:t>
            </a:r>
            <a:r>
              <a:rPr lang="en-US" altLang="zh-CN" sz="1900">
                <a:latin typeface="微软雅黑" panose="020B0503020204020204" pitchFamily="34" charset="-122"/>
                <a:ea typeface="微软雅黑" panose="020B0503020204020204" pitchFamily="34" charset="-122"/>
              </a:rPr>
              <a:t>ESP</a:t>
            </a:r>
            <a:r>
              <a:rPr lang="zh-CN" altLang="en-US" sz="1900">
                <a:latin typeface="微软雅黑" panose="020B0503020204020204" pitchFamily="34" charset="-122"/>
                <a:ea typeface="微软雅黑" panose="020B0503020204020204" pitchFamily="34" charset="-122"/>
              </a:rPr>
              <a:t>，然后在内核栈中保存原来用户栈的 </a:t>
            </a:r>
            <a:r>
              <a:rPr lang="en-US" altLang="zh-CN" sz="1900">
                <a:latin typeface="微软雅黑" panose="020B0503020204020204" pitchFamily="34" charset="-122"/>
                <a:ea typeface="微软雅黑" panose="020B0503020204020204" pitchFamily="34" charset="-122"/>
              </a:rPr>
              <a:t>SS </a:t>
            </a:r>
            <a:r>
              <a:rPr lang="zh-CN" altLang="en-US" sz="1900">
                <a:latin typeface="微软雅黑" panose="020B0503020204020204" pitchFamily="34" charset="-122"/>
                <a:ea typeface="微软雅黑" panose="020B0503020204020204" pitchFamily="34" charset="-122"/>
              </a:rPr>
              <a:t>和 </a:t>
            </a:r>
            <a:r>
              <a:rPr lang="en-US" altLang="zh-CN" sz="1900">
                <a:latin typeface="微软雅黑" panose="020B0503020204020204" pitchFamily="34" charset="-122"/>
                <a:ea typeface="微软雅黑" panose="020B0503020204020204" pitchFamily="34" charset="-122"/>
              </a:rPr>
              <a:t>ESP</a:t>
            </a:r>
            <a:r>
              <a:rPr lang="zh-CN" altLang="en-US" sz="1900">
                <a:latin typeface="微软雅黑" panose="020B0503020204020204" pitchFamily="34" charset="-122"/>
                <a:ea typeface="微软雅黑" panose="020B0503020204020204" pitchFamily="34" charset="-122"/>
              </a:rPr>
              <a:t>。</a:t>
            </a:r>
          </a:p>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5</a:t>
            </a:r>
            <a:r>
              <a:rPr lang="zh-CN" altLang="en-US" sz="1900">
                <a:latin typeface="微软雅黑" panose="020B0503020204020204" pitchFamily="34" charset="-122"/>
                <a:ea typeface="微软雅黑" panose="020B0503020204020204" pitchFamily="34" charset="-122"/>
              </a:rPr>
              <a:t>）若是故障，则将发生故障的指令的逻辑地址写入 </a:t>
            </a:r>
            <a:r>
              <a:rPr lang="en-US" altLang="zh-CN" sz="1900">
                <a:latin typeface="微软雅黑" panose="020B0503020204020204" pitchFamily="34" charset="-122"/>
                <a:ea typeface="微软雅黑" panose="020B0503020204020204" pitchFamily="34" charset="-122"/>
              </a:rPr>
              <a:t>CS </a:t>
            </a:r>
            <a:r>
              <a:rPr lang="zh-CN" altLang="en-US" sz="1900">
                <a:latin typeface="微软雅黑" panose="020B0503020204020204" pitchFamily="34" charset="-122"/>
                <a:ea typeface="微软雅黑" panose="020B0503020204020204" pitchFamily="34" charset="-122"/>
              </a:rPr>
              <a:t>和 </a:t>
            </a:r>
            <a:r>
              <a:rPr lang="en-US" altLang="zh-CN" sz="1900">
                <a:latin typeface="微软雅黑" panose="020B0503020204020204" pitchFamily="34" charset="-122"/>
                <a:ea typeface="微软雅黑" panose="020B0503020204020204" pitchFamily="34" charset="-122"/>
              </a:rPr>
              <a:t>EIP</a:t>
            </a:r>
            <a:r>
              <a:rPr lang="zh-CN" altLang="en-US" sz="1900">
                <a:latin typeface="微软雅黑" panose="020B0503020204020204" pitchFamily="34" charset="-122"/>
                <a:ea typeface="微软雅黑" panose="020B0503020204020204" pitchFamily="34" charset="-122"/>
              </a:rPr>
              <a:t>，以使处理后回到故障指令执行。其他情况下，</a:t>
            </a:r>
            <a:r>
              <a:rPr lang="en-US" altLang="zh-CN" sz="1900">
                <a:latin typeface="微软雅黑" panose="020B0503020204020204" pitchFamily="34" charset="-122"/>
                <a:ea typeface="微软雅黑" panose="020B0503020204020204" pitchFamily="34" charset="-122"/>
              </a:rPr>
              <a:t>CS </a:t>
            </a:r>
            <a:r>
              <a:rPr lang="zh-CN" altLang="en-US" sz="1900">
                <a:latin typeface="微软雅黑" panose="020B0503020204020204" pitchFamily="34" charset="-122"/>
                <a:ea typeface="微软雅黑" panose="020B0503020204020204" pitchFamily="34" charset="-122"/>
              </a:rPr>
              <a:t>和 </a:t>
            </a:r>
            <a:r>
              <a:rPr lang="en-US" altLang="zh-CN" sz="1900">
                <a:latin typeface="微软雅黑" panose="020B0503020204020204" pitchFamily="34" charset="-122"/>
                <a:ea typeface="微软雅黑" panose="020B0503020204020204" pitchFamily="34" charset="-122"/>
              </a:rPr>
              <a:t>EIP </a:t>
            </a:r>
            <a:r>
              <a:rPr lang="zh-CN" altLang="en-US" sz="1900">
                <a:latin typeface="微软雅黑" panose="020B0503020204020204" pitchFamily="34" charset="-122"/>
                <a:ea typeface="微软雅黑" panose="020B0503020204020204" pitchFamily="34" charset="-122"/>
              </a:rPr>
              <a:t>不变，使处理后回到下条指令执行。</a:t>
            </a:r>
          </a:p>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6</a:t>
            </a:r>
            <a:r>
              <a:rPr lang="zh-CN" altLang="en-US" sz="1900">
                <a:latin typeface="微软雅黑" panose="020B0503020204020204" pitchFamily="34" charset="-122"/>
                <a:ea typeface="微软雅黑" panose="020B0503020204020204" pitchFamily="34" charset="-122"/>
              </a:rPr>
              <a:t>）在当前栈中保存 </a:t>
            </a:r>
            <a:r>
              <a:rPr lang="en-US" altLang="zh-CN" sz="1900">
                <a:latin typeface="微软雅黑" panose="020B0503020204020204" pitchFamily="34" charset="-122"/>
                <a:ea typeface="微软雅黑" panose="020B0503020204020204" pitchFamily="34" charset="-122"/>
              </a:rPr>
              <a:t>EFLAGS</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CS </a:t>
            </a:r>
            <a:r>
              <a:rPr lang="zh-CN" altLang="en-US" sz="1900">
                <a:latin typeface="微软雅黑" panose="020B0503020204020204" pitchFamily="34" charset="-122"/>
                <a:ea typeface="微软雅黑" panose="020B0503020204020204" pitchFamily="34" charset="-122"/>
              </a:rPr>
              <a:t>和 </a:t>
            </a:r>
            <a:r>
              <a:rPr lang="en-US" altLang="zh-CN" sz="1900">
                <a:latin typeface="微软雅黑" panose="020B0503020204020204" pitchFamily="34" charset="-122"/>
                <a:ea typeface="微软雅黑" panose="020B0503020204020204" pitchFamily="34" charset="-122"/>
              </a:rPr>
              <a:t>EIP </a:t>
            </a:r>
            <a:r>
              <a:rPr lang="zh-CN" altLang="en-US" sz="1900">
                <a:latin typeface="微软雅黑" panose="020B0503020204020204" pitchFamily="34" charset="-122"/>
                <a:ea typeface="微软雅黑" panose="020B0503020204020204" pitchFamily="34" charset="-122"/>
              </a:rPr>
              <a:t>寄存器的内容（</a:t>
            </a:r>
            <a:r>
              <a:rPr lang="zh-CN" altLang="en-US" sz="1900">
                <a:solidFill>
                  <a:srgbClr val="FF0000"/>
                </a:solidFill>
                <a:latin typeface="微软雅黑" panose="020B0503020204020204" pitchFamily="34" charset="-122"/>
                <a:ea typeface="微软雅黑" panose="020B0503020204020204" pitchFamily="34" charset="-122"/>
              </a:rPr>
              <a:t>断点和程序状态</a:t>
            </a:r>
            <a:r>
              <a:rPr lang="zh-CN" altLang="en-US" sz="1900">
                <a:latin typeface="微软雅黑" panose="020B0503020204020204" pitchFamily="34" charset="-122"/>
                <a:ea typeface="微软雅黑" panose="020B0503020204020204" pitchFamily="34" charset="-122"/>
              </a:rPr>
              <a:t>）。</a:t>
            </a:r>
          </a:p>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7</a:t>
            </a:r>
            <a:r>
              <a:rPr lang="zh-CN" altLang="en-US" sz="1900">
                <a:latin typeface="微软雅黑" panose="020B0503020204020204" pitchFamily="34" charset="-122"/>
                <a:ea typeface="微软雅黑" panose="020B0503020204020204" pitchFamily="34" charset="-122"/>
              </a:rPr>
              <a:t>） 若异常产生了一个</a:t>
            </a:r>
            <a:r>
              <a:rPr lang="zh-CN" altLang="en-US" sz="1900">
                <a:solidFill>
                  <a:srgbClr val="FF0000"/>
                </a:solidFill>
                <a:latin typeface="微软雅黑" panose="020B0503020204020204" pitchFamily="34" charset="-122"/>
                <a:ea typeface="微软雅黑" panose="020B0503020204020204" pitchFamily="34" charset="-122"/>
              </a:rPr>
              <a:t>硬件出错码</a:t>
            </a:r>
            <a:r>
              <a:rPr lang="zh-CN" altLang="en-US" sz="1900">
                <a:latin typeface="微软雅黑" panose="020B0503020204020204" pitchFamily="34" charset="-122"/>
                <a:ea typeface="微软雅黑" panose="020B0503020204020204" pitchFamily="34" charset="-122"/>
              </a:rPr>
              <a:t>，则将其保存在内核栈中。</a:t>
            </a:r>
          </a:p>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8</a:t>
            </a:r>
            <a:r>
              <a:rPr lang="zh-CN" altLang="en-US" sz="1900">
                <a:latin typeface="微软雅黑" panose="020B0503020204020204" pitchFamily="34" charset="-122"/>
                <a:ea typeface="微软雅黑" panose="020B0503020204020204" pitchFamily="34" charset="-122"/>
              </a:rPr>
              <a:t>）将</a:t>
            </a:r>
            <a:r>
              <a:rPr lang="en-US" altLang="zh-CN" sz="1900">
                <a:latin typeface="微软雅黑" panose="020B0503020204020204" pitchFamily="34" charset="-122"/>
                <a:ea typeface="微软雅黑" panose="020B0503020204020204" pitchFamily="34" charset="-122"/>
              </a:rPr>
              <a:t>IDTi</a:t>
            </a:r>
            <a:r>
              <a:rPr lang="zh-CN" altLang="en-US" sz="1900">
                <a:latin typeface="微软雅黑" panose="020B0503020204020204" pitchFamily="34" charset="-122"/>
                <a:ea typeface="微软雅黑" panose="020B0503020204020204" pitchFamily="34" charset="-122"/>
              </a:rPr>
              <a:t>中的段选择符装入</a:t>
            </a:r>
            <a:r>
              <a:rPr lang="en-US" altLang="zh-CN" sz="1900">
                <a:latin typeface="微软雅黑" panose="020B0503020204020204" pitchFamily="34" charset="-122"/>
                <a:ea typeface="微软雅黑" panose="020B0503020204020204" pitchFamily="34" charset="-122"/>
              </a:rPr>
              <a:t>CS</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IDTi</a:t>
            </a:r>
            <a:r>
              <a:rPr lang="zh-CN" altLang="en-US" sz="1900">
                <a:latin typeface="微软雅黑" panose="020B0503020204020204" pitchFamily="34" charset="-122"/>
                <a:ea typeface="微软雅黑" panose="020B0503020204020204" pitchFamily="34" charset="-122"/>
              </a:rPr>
              <a:t>中的偏移地址装入</a:t>
            </a:r>
            <a:r>
              <a:rPr lang="en-US" altLang="zh-CN" sz="1900">
                <a:latin typeface="微软雅黑" panose="020B0503020204020204" pitchFamily="34" charset="-122"/>
                <a:ea typeface="微软雅黑" panose="020B0503020204020204" pitchFamily="34" charset="-122"/>
              </a:rPr>
              <a:t>EIP</a:t>
            </a:r>
            <a:r>
              <a:rPr lang="zh-CN" altLang="en-US" sz="1900">
                <a:latin typeface="微软雅黑" panose="020B0503020204020204" pitchFamily="34" charset="-122"/>
                <a:ea typeface="微软雅黑" panose="020B0503020204020204" pitchFamily="34" charset="-122"/>
              </a:rPr>
              <a:t>，它们是异常处理程序或中断服务程序第一条指令的逻辑地址（</a:t>
            </a:r>
            <a:r>
              <a:rPr lang="en-US" altLang="zh-CN" sz="1900">
                <a:latin typeface="微软雅黑" panose="020B0503020204020204" pitchFamily="34" charset="-122"/>
                <a:ea typeface="微软雅黑" panose="020B0503020204020204" pitchFamily="34" charset="-122"/>
              </a:rPr>
              <a:t>Linux</a:t>
            </a:r>
            <a:r>
              <a:rPr lang="zh-CN" altLang="en-US" sz="1900">
                <a:latin typeface="微软雅黑" panose="020B0503020204020204" pitchFamily="34" charset="-122"/>
                <a:ea typeface="微软雅黑" panose="020B0503020204020204" pitchFamily="34" charset="-122"/>
              </a:rPr>
              <a:t>中段基址</a:t>
            </a:r>
            <a:r>
              <a:rPr lang="en-US" altLang="zh-CN" sz="1900">
                <a:latin typeface="微软雅黑" panose="020B0503020204020204" pitchFamily="34" charset="-122"/>
                <a:ea typeface="微软雅黑" panose="020B0503020204020204" pitchFamily="34" charset="-122"/>
              </a:rPr>
              <a:t>=0</a:t>
            </a:r>
            <a:r>
              <a:rPr lang="zh-CN" altLang="en-US" sz="1900">
                <a:latin typeface="微软雅黑" panose="020B0503020204020204" pitchFamily="34" charset="-122"/>
                <a:ea typeface="微软雅黑" panose="020B0503020204020204" pitchFamily="34" charset="-122"/>
              </a:rPr>
              <a:t>）。</a:t>
            </a:r>
            <a:r>
              <a:rPr lang="zh-CN" altLang="en-US" sz="1800"/>
              <a:t> </a:t>
            </a:r>
          </a:p>
          <a:p>
            <a:pPr>
              <a:lnSpc>
                <a:spcPct val="105000"/>
              </a:lnSpc>
            </a:pPr>
            <a:endParaRPr lang="zh-CN" altLang="en-US" sz="1800"/>
          </a:p>
        </p:txBody>
      </p:sp>
      <p:sp>
        <p:nvSpPr>
          <p:cNvPr id="785413" name="Text Box 5">
            <a:extLst>
              <a:ext uri="{FF2B5EF4-FFF2-40B4-BE49-F238E27FC236}">
                <a16:creationId xmlns:a16="http://schemas.microsoft.com/office/drawing/2014/main" id="{448257FD-7F79-4422-92E3-7884356027F3}"/>
              </a:ext>
            </a:extLst>
          </p:cNvPr>
          <p:cNvSpPr txBox="1">
            <a:spLocks noChangeArrowheads="1"/>
          </p:cNvSpPr>
          <p:nvPr/>
        </p:nvSpPr>
        <p:spPr bwMode="auto">
          <a:xfrm>
            <a:off x="493713" y="6313488"/>
            <a:ext cx="82724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100" b="1">
                <a:solidFill>
                  <a:srgbClr val="FF0000"/>
                </a:solidFill>
                <a:latin typeface="微软雅黑" panose="020B0503020204020204" pitchFamily="34" charset="-122"/>
                <a:ea typeface="微软雅黑" panose="020B0503020204020204" pitchFamily="34" charset="-122"/>
              </a:rPr>
              <a:t>下个时钟周期开始，从</a:t>
            </a:r>
            <a:r>
              <a:rPr lang="en-US" altLang="zh-CN" sz="2100" b="1">
                <a:solidFill>
                  <a:srgbClr val="FF0000"/>
                </a:solidFill>
                <a:latin typeface="微软雅黑" panose="020B0503020204020204" pitchFamily="34" charset="-122"/>
                <a:ea typeface="微软雅黑" panose="020B0503020204020204" pitchFamily="34" charset="-122"/>
              </a:rPr>
              <a:t>CS:EIP</a:t>
            </a:r>
            <a:r>
              <a:rPr lang="zh-CN" altLang="en-US" sz="2100" b="1">
                <a:solidFill>
                  <a:srgbClr val="FF0000"/>
                </a:solidFill>
                <a:latin typeface="微软雅黑" panose="020B0503020204020204" pitchFamily="34" charset="-122"/>
                <a:ea typeface="微软雅黑" panose="020B0503020204020204" pitchFamily="34" charset="-122"/>
              </a:rPr>
              <a:t>所指处开始执行异常或中断处理程序！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animEffect transition="in" filter="blinds(horizontal)">
                                      <p:cBhvr>
                                        <p:cTn id="7" dur="500"/>
                                        <p:tgtEl>
                                          <p:spTgt spid="785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5411">
                                            <p:txEl>
                                              <p:pRg st="1" end="1"/>
                                            </p:txEl>
                                          </p:spTgt>
                                        </p:tgtEl>
                                        <p:attrNameLst>
                                          <p:attrName>style.visibility</p:attrName>
                                        </p:attrNameLst>
                                      </p:cBhvr>
                                      <p:to>
                                        <p:strVal val="visible"/>
                                      </p:to>
                                    </p:set>
                                    <p:animEffect transition="in" filter="blinds(horizontal)">
                                      <p:cBhvr>
                                        <p:cTn id="12" dur="500"/>
                                        <p:tgtEl>
                                          <p:spTgt spid="785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5411">
                                            <p:txEl>
                                              <p:pRg st="2" end="2"/>
                                            </p:txEl>
                                          </p:spTgt>
                                        </p:tgtEl>
                                        <p:attrNameLst>
                                          <p:attrName>style.visibility</p:attrName>
                                        </p:attrNameLst>
                                      </p:cBhvr>
                                      <p:to>
                                        <p:strVal val="visible"/>
                                      </p:to>
                                    </p:set>
                                    <p:animEffect transition="in" filter="blinds(horizontal)">
                                      <p:cBhvr>
                                        <p:cTn id="17" dur="500"/>
                                        <p:tgtEl>
                                          <p:spTgt spid="785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5411">
                                            <p:txEl>
                                              <p:pRg st="3" end="3"/>
                                            </p:txEl>
                                          </p:spTgt>
                                        </p:tgtEl>
                                        <p:attrNameLst>
                                          <p:attrName>style.visibility</p:attrName>
                                        </p:attrNameLst>
                                      </p:cBhvr>
                                      <p:to>
                                        <p:strVal val="visible"/>
                                      </p:to>
                                    </p:set>
                                    <p:animEffect transition="in" filter="blinds(horizontal)">
                                      <p:cBhvr>
                                        <p:cTn id="22" dur="500"/>
                                        <p:tgtEl>
                                          <p:spTgt spid="785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5411">
                                            <p:txEl>
                                              <p:pRg st="4" end="4"/>
                                            </p:txEl>
                                          </p:spTgt>
                                        </p:tgtEl>
                                        <p:attrNameLst>
                                          <p:attrName>style.visibility</p:attrName>
                                        </p:attrNameLst>
                                      </p:cBhvr>
                                      <p:to>
                                        <p:strVal val="visible"/>
                                      </p:to>
                                    </p:set>
                                    <p:animEffect transition="in" filter="blinds(horizontal)">
                                      <p:cBhvr>
                                        <p:cTn id="27" dur="500"/>
                                        <p:tgtEl>
                                          <p:spTgt spid="7854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5411">
                                            <p:txEl>
                                              <p:pRg st="5" end="5"/>
                                            </p:txEl>
                                          </p:spTgt>
                                        </p:tgtEl>
                                        <p:attrNameLst>
                                          <p:attrName>style.visibility</p:attrName>
                                        </p:attrNameLst>
                                      </p:cBhvr>
                                      <p:to>
                                        <p:strVal val="visible"/>
                                      </p:to>
                                    </p:set>
                                    <p:animEffect transition="in" filter="blinds(horizontal)">
                                      <p:cBhvr>
                                        <p:cTn id="32" dur="500"/>
                                        <p:tgtEl>
                                          <p:spTgt spid="7854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85411">
                                            <p:txEl>
                                              <p:pRg st="6" end="6"/>
                                            </p:txEl>
                                          </p:spTgt>
                                        </p:tgtEl>
                                        <p:attrNameLst>
                                          <p:attrName>style.visibility</p:attrName>
                                        </p:attrNameLst>
                                      </p:cBhvr>
                                      <p:to>
                                        <p:strVal val="visible"/>
                                      </p:to>
                                    </p:set>
                                    <p:animEffect transition="in" filter="blinds(horizontal)">
                                      <p:cBhvr>
                                        <p:cTn id="37" dur="500"/>
                                        <p:tgtEl>
                                          <p:spTgt spid="7854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85411">
                                            <p:txEl>
                                              <p:pRg st="7" end="7"/>
                                            </p:txEl>
                                          </p:spTgt>
                                        </p:tgtEl>
                                        <p:attrNameLst>
                                          <p:attrName>style.visibility</p:attrName>
                                        </p:attrNameLst>
                                      </p:cBhvr>
                                      <p:to>
                                        <p:strVal val="visible"/>
                                      </p:to>
                                    </p:set>
                                    <p:animEffect transition="in" filter="blinds(horizontal)">
                                      <p:cBhvr>
                                        <p:cTn id="42" dur="500"/>
                                        <p:tgtEl>
                                          <p:spTgt spid="78541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85411">
                                            <p:txEl>
                                              <p:pRg st="8" end="8"/>
                                            </p:txEl>
                                          </p:spTgt>
                                        </p:tgtEl>
                                        <p:attrNameLst>
                                          <p:attrName>style.visibility</p:attrName>
                                        </p:attrNameLst>
                                      </p:cBhvr>
                                      <p:to>
                                        <p:strVal val="visible"/>
                                      </p:to>
                                    </p:set>
                                    <p:animEffect transition="in" filter="blinds(horizontal)">
                                      <p:cBhvr>
                                        <p:cTn id="47" dur="500"/>
                                        <p:tgtEl>
                                          <p:spTgt spid="78541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85411">
                                            <p:txEl>
                                              <p:pRg st="9" end="9"/>
                                            </p:txEl>
                                          </p:spTgt>
                                        </p:tgtEl>
                                        <p:attrNameLst>
                                          <p:attrName>style.visibility</p:attrName>
                                        </p:attrNameLst>
                                      </p:cBhvr>
                                      <p:to>
                                        <p:strVal val="visible"/>
                                      </p:to>
                                    </p:set>
                                    <p:animEffect transition="in" filter="blinds(horizontal)">
                                      <p:cBhvr>
                                        <p:cTn id="52" dur="500"/>
                                        <p:tgtEl>
                                          <p:spTgt spid="78541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85413"/>
                                        </p:tgtEl>
                                        <p:attrNameLst>
                                          <p:attrName>style.visibility</p:attrName>
                                        </p:attrNameLst>
                                      </p:cBhvr>
                                      <p:to>
                                        <p:strVal val="visible"/>
                                      </p:to>
                                    </p:set>
                                    <p:animEffect transition="in" filter="blinds(horizontal)">
                                      <p:cBhvr>
                                        <p:cTn id="57" dur="500"/>
                                        <p:tgtEl>
                                          <p:spTgt spid="78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a:extLst>
              <a:ext uri="{FF2B5EF4-FFF2-40B4-BE49-F238E27FC236}">
                <a16:creationId xmlns:a16="http://schemas.microsoft.com/office/drawing/2014/main" id="{1532B869-71CB-4A99-B7B7-F27152C4714E}"/>
              </a:ext>
            </a:extLst>
          </p:cNvPr>
          <p:cNvSpPr>
            <a:spLocks noGrp="1" noChangeArrowheads="1"/>
          </p:cNvSpPr>
          <p:nvPr>
            <p:ph type="title"/>
          </p:nvPr>
        </p:nvSpPr>
        <p:spPr/>
        <p:txBody>
          <a:bodyPr/>
          <a:lstStyle/>
          <a:p>
            <a:r>
              <a:rPr lang="zh-CN" altLang="en-US"/>
              <a:t>异常控制流</a:t>
            </a:r>
          </a:p>
        </p:txBody>
      </p:sp>
      <p:sp>
        <p:nvSpPr>
          <p:cNvPr id="740355" name="Rectangle 3">
            <a:extLst>
              <a:ext uri="{FF2B5EF4-FFF2-40B4-BE49-F238E27FC236}">
                <a16:creationId xmlns:a16="http://schemas.microsoft.com/office/drawing/2014/main" id="{5B3307C5-88F1-4BE5-A50A-4F750C1BA6FC}"/>
              </a:ext>
            </a:extLst>
          </p:cNvPr>
          <p:cNvSpPr>
            <a:spLocks noGrp="1" noChangeArrowheads="1"/>
          </p:cNvSpPr>
          <p:nvPr>
            <p:ph type="body" idx="1"/>
          </p:nvPr>
        </p:nvSpPr>
        <p:spPr>
          <a:xfrm>
            <a:off x="381000" y="836613"/>
            <a:ext cx="8316913" cy="5218112"/>
          </a:xfrm>
        </p:spPr>
        <p:txBody>
          <a:bodyPr/>
          <a:lstStyle/>
          <a:p>
            <a:r>
              <a:rPr lang="en-US" altLang="zh-CN" sz="2300">
                <a:latin typeface="微软雅黑" panose="020B0503020204020204" pitchFamily="34" charset="-122"/>
                <a:ea typeface="微软雅黑" panose="020B0503020204020204" pitchFamily="34" charset="-122"/>
              </a:rPr>
              <a:t>CPU</a:t>
            </a:r>
            <a:r>
              <a:rPr lang="zh-CN" altLang="en-US" sz="2300">
                <a:latin typeface="微软雅黑" panose="020B0503020204020204" pitchFamily="34" charset="-122"/>
                <a:ea typeface="微软雅黑" panose="020B0503020204020204" pitchFamily="34" charset="-122"/>
              </a:rPr>
              <a:t>会因为遇到</a:t>
            </a:r>
            <a:r>
              <a:rPr lang="zh-CN" altLang="en-US" sz="2300">
                <a:solidFill>
                  <a:srgbClr val="FF0000"/>
                </a:solidFill>
                <a:latin typeface="微软雅黑" panose="020B0503020204020204" pitchFamily="34" charset="-122"/>
                <a:ea typeface="微软雅黑" panose="020B0503020204020204" pitchFamily="34" charset="-122"/>
              </a:rPr>
              <a:t>内部异常</a:t>
            </a:r>
            <a:r>
              <a:rPr lang="zh-CN" altLang="en-US" sz="2300">
                <a:latin typeface="微软雅黑" panose="020B0503020204020204" pitchFamily="34" charset="-122"/>
                <a:ea typeface="微软雅黑" panose="020B0503020204020204" pitchFamily="34" charset="-122"/>
              </a:rPr>
              <a:t>或</a:t>
            </a:r>
            <a:r>
              <a:rPr lang="zh-CN" altLang="en-US" sz="2300">
                <a:solidFill>
                  <a:srgbClr val="FF0000"/>
                </a:solidFill>
                <a:latin typeface="微软雅黑" panose="020B0503020204020204" pitchFamily="34" charset="-122"/>
                <a:ea typeface="微软雅黑" panose="020B0503020204020204" pitchFamily="34" charset="-122"/>
              </a:rPr>
              <a:t>外部中断</a:t>
            </a:r>
            <a:r>
              <a:rPr lang="zh-CN" altLang="en-US" sz="2300">
                <a:latin typeface="微软雅黑" panose="020B0503020204020204" pitchFamily="34" charset="-122"/>
                <a:ea typeface="微软雅黑" panose="020B0503020204020204" pitchFamily="34" charset="-122"/>
              </a:rPr>
              <a:t>等原因而打断程序的正常控制流，转去执行操作系统提供的针对这些特殊事件的处理程序。</a:t>
            </a:r>
          </a:p>
          <a:p>
            <a:r>
              <a:rPr lang="zh-CN" altLang="en-US" sz="2300">
                <a:latin typeface="微软雅黑" panose="020B0503020204020204" pitchFamily="34" charset="-122"/>
                <a:ea typeface="微软雅黑" panose="020B0503020204020204" pitchFamily="34" charset="-122"/>
              </a:rPr>
              <a:t>由于某些特殊情况</a:t>
            </a:r>
            <a:r>
              <a:rPr lang="zh-CN" altLang="en-US" sz="2300">
                <a:solidFill>
                  <a:srgbClr val="FF0000"/>
                </a:solidFill>
                <a:latin typeface="微软雅黑" panose="020B0503020204020204" pitchFamily="34" charset="-122"/>
                <a:ea typeface="微软雅黑" panose="020B0503020204020204" pitchFamily="34" charset="-122"/>
              </a:rPr>
              <a:t>引起用户程序的正常执行被打断</a:t>
            </a:r>
            <a:r>
              <a:rPr lang="zh-CN" altLang="en-US" sz="2300">
                <a:latin typeface="微软雅黑" panose="020B0503020204020204" pitchFamily="34" charset="-122"/>
                <a:ea typeface="微软雅黑" panose="020B0503020204020204" pitchFamily="34" charset="-122"/>
              </a:rPr>
              <a:t>所形成的意外控制流称为</a:t>
            </a:r>
            <a:r>
              <a:rPr lang="zh-CN" altLang="en-US" sz="2300">
                <a:solidFill>
                  <a:srgbClr val="FF0000"/>
                </a:solidFill>
                <a:latin typeface="微软雅黑" panose="020B0503020204020204" pitchFamily="34" charset="-122"/>
                <a:ea typeface="微软雅黑" panose="020B0503020204020204" pitchFamily="34" charset="-122"/>
              </a:rPr>
              <a:t>异常控制流</a:t>
            </a:r>
            <a:r>
              <a:rPr lang="zh-CN" altLang="en-US" sz="2300">
                <a:latin typeface="微软雅黑" panose="020B0503020204020204" pitchFamily="34" charset="-122"/>
                <a:ea typeface="微软雅黑" panose="020B0503020204020204" pitchFamily="34" charset="-122"/>
              </a:rPr>
              <a:t>（</a:t>
            </a:r>
            <a:r>
              <a:rPr lang="en-US" altLang="zh-CN" sz="2300">
                <a:latin typeface="微软雅黑" panose="020B0503020204020204" pitchFamily="34" charset="-122"/>
                <a:ea typeface="微软雅黑" panose="020B0503020204020204" pitchFamily="34" charset="-122"/>
              </a:rPr>
              <a:t>Exceptional Control of Flow</a:t>
            </a:r>
            <a:r>
              <a:rPr lang="zh-CN" altLang="en-US" sz="2300">
                <a:latin typeface="微软雅黑" panose="020B0503020204020204" pitchFamily="34" charset="-122"/>
                <a:ea typeface="微软雅黑" panose="020B0503020204020204" pitchFamily="34" charset="-122"/>
              </a:rPr>
              <a:t>，</a:t>
            </a:r>
            <a:r>
              <a:rPr lang="en-US" altLang="zh-CN" sz="2300">
                <a:latin typeface="微软雅黑" panose="020B0503020204020204" pitchFamily="34" charset="-122"/>
                <a:ea typeface="微软雅黑" panose="020B0503020204020204" pitchFamily="34" charset="-122"/>
              </a:rPr>
              <a:t>ECF</a:t>
            </a:r>
            <a:r>
              <a:rPr lang="zh-CN" altLang="en-US" sz="2300">
                <a:latin typeface="微软雅黑" panose="020B0503020204020204" pitchFamily="34" charset="-122"/>
                <a:ea typeface="微软雅黑" panose="020B0503020204020204" pitchFamily="34" charset="-122"/>
              </a:rPr>
              <a:t>）。</a:t>
            </a:r>
          </a:p>
          <a:p>
            <a:r>
              <a:rPr lang="zh-CN" altLang="en-US" sz="2300">
                <a:latin typeface="微软雅黑" panose="020B0503020204020204" pitchFamily="34" charset="-122"/>
                <a:ea typeface="微软雅黑" panose="020B0503020204020204" pitchFamily="34" charset="-122"/>
              </a:rPr>
              <a:t>异常控制流的形成原因：</a:t>
            </a:r>
          </a:p>
          <a:p>
            <a:pPr lvl="1"/>
            <a:r>
              <a:rPr lang="zh-CN" altLang="en-US" sz="2200">
                <a:latin typeface="微软雅黑" panose="020B0503020204020204" pitchFamily="34" charset="-122"/>
                <a:ea typeface="微软雅黑" panose="020B0503020204020204" pitchFamily="34" charset="-122"/>
              </a:rPr>
              <a:t>内部异常（缺页、越权、越级、整除</a:t>
            </a:r>
            <a:r>
              <a:rPr lang="en-US" altLang="zh-CN" sz="2200">
                <a:latin typeface="微软雅黑" panose="020B0503020204020204" pitchFamily="34" charset="-122"/>
                <a:ea typeface="微软雅黑" panose="020B0503020204020204" pitchFamily="34" charset="-122"/>
              </a:rPr>
              <a:t>0</a:t>
            </a:r>
            <a:r>
              <a:rPr lang="zh-CN" altLang="en-US" sz="2200">
                <a:latin typeface="微软雅黑" panose="020B0503020204020204" pitchFamily="34" charset="-122"/>
                <a:ea typeface="微软雅黑" panose="020B0503020204020204" pitchFamily="34" charset="-122"/>
              </a:rPr>
              <a:t>、溢出等）</a:t>
            </a:r>
          </a:p>
          <a:p>
            <a:pPr lvl="1"/>
            <a:r>
              <a:rPr lang="zh-CN" altLang="en-US" sz="2200">
                <a:latin typeface="微软雅黑" panose="020B0503020204020204" pitchFamily="34" charset="-122"/>
                <a:ea typeface="微软雅黑" panose="020B0503020204020204" pitchFamily="34" charset="-122"/>
              </a:rPr>
              <a:t>外部中断（</a:t>
            </a:r>
            <a:r>
              <a:rPr lang="en-US" altLang="zh-CN" sz="2200">
                <a:latin typeface="微软雅黑" panose="020B0503020204020204" pitchFamily="34" charset="-122"/>
                <a:ea typeface="微软雅黑" panose="020B0503020204020204" pitchFamily="34" charset="-122"/>
              </a:rPr>
              <a:t>Ctrl-C</a:t>
            </a:r>
            <a:r>
              <a:rPr lang="zh-CN" altLang="en-US" sz="2200">
                <a:latin typeface="微软雅黑" panose="020B0503020204020204" pitchFamily="34" charset="-122"/>
                <a:ea typeface="微软雅黑" panose="020B0503020204020204" pitchFamily="34" charset="-122"/>
              </a:rPr>
              <a:t>、打印缺纸、</a:t>
            </a:r>
            <a:r>
              <a:rPr lang="en-US" altLang="zh-CN" sz="2200">
                <a:latin typeface="微软雅黑" panose="020B0503020204020204" pitchFamily="34" charset="-122"/>
                <a:ea typeface="微软雅黑" panose="020B0503020204020204" pitchFamily="34" charset="-122"/>
              </a:rPr>
              <a:t>DMA</a:t>
            </a:r>
            <a:r>
              <a:rPr lang="zh-CN" altLang="en-US" sz="2200">
                <a:latin typeface="微软雅黑" panose="020B0503020204020204" pitchFamily="34" charset="-122"/>
                <a:ea typeface="微软雅黑" panose="020B0503020204020204" pitchFamily="34" charset="-122"/>
              </a:rPr>
              <a:t>结束等）</a:t>
            </a:r>
          </a:p>
          <a:p>
            <a:pPr lvl="1"/>
            <a:r>
              <a:rPr lang="zh-CN" altLang="en-US" sz="2200">
                <a:latin typeface="微软雅黑" panose="020B0503020204020204" pitchFamily="34" charset="-122"/>
                <a:ea typeface="微软雅黑" panose="020B0503020204020204" pitchFamily="34" charset="-122"/>
              </a:rPr>
              <a:t>进程的上下文切换</a:t>
            </a:r>
            <a:r>
              <a:rPr lang="zh-CN" altLang="en-US" sz="2200">
                <a:solidFill>
                  <a:srgbClr val="CC3300"/>
                </a:solidFill>
                <a:latin typeface="微软雅黑" panose="020B0503020204020204" pitchFamily="34" charset="-122"/>
                <a:ea typeface="微软雅黑" panose="020B0503020204020204" pitchFamily="34" charset="-122"/>
              </a:rPr>
              <a:t>（发生在操作系统层）</a:t>
            </a:r>
          </a:p>
          <a:p>
            <a:pPr lvl="1"/>
            <a:r>
              <a:rPr lang="zh-CN" altLang="en-US" sz="2200">
                <a:latin typeface="微软雅黑" panose="020B0503020204020204" pitchFamily="34" charset="-122"/>
                <a:ea typeface="微软雅黑" panose="020B0503020204020204" pitchFamily="34" charset="-122"/>
              </a:rPr>
              <a:t>一个进程直接发送信号给另一个进程</a:t>
            </a:r>
            <a:r>
              <a:rPr lang="zh-CN" altLang="en-US" sz="2200">
                <a:solidFill>
                  <a:srgbClr val="CC3300"/>
                </a:solidFill>
                <a:latin typeface="微软雅黑" panose="020B0503020204020204" pitchFamily="34" charset="-122"/>
                <a:ea typeface="微软雅黑" panose="020B0503020204020204" pitchFamily="34" charset="-122"/>
              </a:rPr>
              <a:t>（发生在应用软件层）</a:t>
            </a:r>
            <a:endParaRPr lang="zh-CN" altLang="en-US" sz="2200">
              <a:latin typeface="微软雅黑" panose="020B0503020204020204" pitchFamily="34" charset="-122"/>
              <a:ea typeface="微软雅黑" panose="020B0503020204020204" pitchFamily="34" charset="-122"/>
            </a:endParaRPr>
          </a:p>
          <a:p>
            <a:endParaRPr lang="zh-CN" altLang="en-US" sz="2300">
              <a:latin typeface="微软雅黑" panose="020B0503020204020204" pitchFamily="34" charset="-122"/>
              <a:ea typeface="微软雅黑" panose="020B0503020204020204" pitchFamily="34" charset="-122"/>
            </a:endParaRPr>
          </a:p>
        </p:txBody>
      </p:sp>
      <p:grpSp>
        <p:nvGrpSpPr>
          <p:cNvPr id="740360" name="Group 8">
            <a:extLst>
              <a:ext uri="{FF2B5EF4-FFF2-40B4-BE49-F238E27FC236}">
                <a16:creationId xmlns:a16="http://schemas.microsoft.com/office/drawing/2014/main" id="{30B7E89C-8484-4C95-BAE9-1701A2927B62}"/>
              </a:ext>
            </a:extLst>
          </p:cNvPr>
          <p:cNvGrpSpPr>
            <a:grpSpLocks/>
          </p:cNvGrpSpPr>
          <p:nvPr/>
        </p:nvGrpSpPr>
        <p:grpSpPr bwMode="auto">
          <a:xfrm>
            <a:off x="7277100" y="3976688"/>
            <a:ext cx="1354138" cy="827087"/>
            <a:chOff x="4323" y="2487"/>
            <a:chExt cx="853" cy="521"/>
          </a:xfrm>
        </p:grpSpPr>
        <p:sp>
          <p:nvSpPr>
            <p:cNvPr id="740357" name="AutoShape 5">
              <a:extLst>
                <a:ext uri="{FF2B5EF4-FFF2-40B4-BE49-F238E27FC236}">
                  <a16:creationId xmlns:a16="http://schemas.microsoft.com/office/drawing/2014/main" id="{5341E2AF-DFEE-43C2-907E-A5B3A99180E7}"/>
                </a:ext>
              </a:extLst>
            </p:cNvPr>
            <p:cNvSpPr>
              <a:spLocks/>
            </p:cNvSpPr>
            <p:nvPr/>
          </p:nvSpPr>
          <p:spPr bwMode="auto">
            <a:xfrm>
              <a:off x="4323" y="2514"/>
              <a:ext cx="139" cy="494"/>
            </a:xfrm>
            <a:prstGeom prst="rightBrace">
              <a:avLst>
                <a:gd name="adj1" fmla="val 29616"/>
                <a:gd name="adj2" fmla="val 50000"/>
              </a:avLst>
            </a:prstGeom>
            <a:noFill/>
            <a:ln w="38100">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58" name="Text Box 6">
              <a:extLst>
                <a:ext uri="{FF2B5EF4-FFF2-40B4-BE49-F238E27FC236}">
                  <a16:creationId xmlns:a16="http://schemas.microsoft.com/office/drawing/2014/main" id="{EA3F89A3-27AE-4EEF-9EF3-C419EFB585B1}"/>
                </a:ext>
              </a:extLst>
            </p:cNvPr>
            <p:cNvSpPr txBox="1">
              <a:spLocks noChangeArrowheads="1"/>
            </p:cNvSpPr>
            <p:nvPr/>
          </p:nvSpPr>
          <p:spPr bwMode="auto">
            <a:xfrm>
              <a:off x="4436" y="2487"/>
              <a:ext cx="7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CC3300"/>
                  </a:solidFill>
                  <a:ea typeface="微软雅黑" panose="020B0503020204020204" pitchFamily="34" charset="-122"/>
                </a:rPr>
                <a:t>发生在硬件层</a:t>
              </a:r>
            </a:p>
          </p:txBody>
        </p:sp>
      </p:grpSp>
      <p:sp>
        <p:nvSpPr>
          <p:cNvPr id="740359" name="Text Box 7">
            <a:extLst>
              <a:ext uri="{FF2B5EF4-FFF2-40B4-BE49-F238E27FC236}">
                <a16:creationId xmlns:a16="http://schemas.microsoft.com/office/drawing/2014/main" id="{397F006C-B875-43D0-ACDC-22E3640E7DC7}"/>
              </a:ext>
            </a:extLst>
          </p:cNvPr>
          <p:cNvSpPr txBox="1">
            <a:spLocks noChangeArrowheads="1"/>
          </p:cNvSpPr>
          <p:nvPr/>
        </p:nvSpPr>
        <p:spPr bwMode="auto">
          <a:xfrm>
            <a:off x="1233488" y="5994400"/>
            <a:ext cx="6880225"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300" b="1">
                <a:latin typeface="微软雅黑" panose="020B0503020204020204" pitchFamily="34" charset="-122"/>
                <a:ea typeface="微软雅黑" panose="020B0503020204020204" pitchFamily="34" charset="-122"/>
              </a:rPr>
              <a:t>本章主要介绍发生在</a:t>
            </a:r>
            <a:r>
              <a:rPr lang="en-US" altLang="zh-CN" sz="2300" b="1">
                <a:latin typeface="微软雅黑" panose="020B0503020204020204" pitchFamily="34" charset="-122"/>
                <a:ea typeface="微软雅黑" panose="020B0503020204020204" pitchFamily="34" charset="-122"/>
              </a:rPr>
              <a:t>OS</a:t>
            </a:r>
            <a:r>
              <a:rPr lang="zh-CN" altLang="en-US" sz="2300" b="1">
                <a:latin typeface="微软雅黑" panose="020B0503020204020204" pitchFamily="34" charset="-122"/>
                <a:ea typeface="微软雅黑" panose="020B0503020204020204" pitchFamily="34" charset="-122"/>
              </a:rPr>
              <a:t>层和硬件层的异常控制流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0355">
                                            <p:txEl>
                                              <p:pRg st="0" end="0"/>
                                            </p:txEl>
                                          </p:spTgt>
                                        </p:tgtEl>
                                        <p:attrNameLst>
                                          <p:attrName>style.visibility</p:attrName>
                                        </p:attrNameLst>
                                      </p:cBhvr>
                                      <p:to>
                                        <p:strVal val="visible"/>
                                      </p:to>
                                    </p:set>
                                    <p:animEffect transition="in" filter="blinds(horizontal)">
                                      <p:cBhvr>
                                        <p:cTn id="7" dur="500"/>
                                        <p:tgtEl>
                                          <p:spTgt spid="740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0355">
                                            <p:txEl>
                                              <p:pRg st="1" end="1"/>
                                            </p:txEl>
                                          </p:spTgt>
                                        </p:tgtEl>
                                        <p:attrNameLst>
                                          <p:attrName>style.visibility</p:attrName>
                                        </p:attrNameLst>
                                      </p:cBhvr>
                                      <p:to>
                                        <p:strVal val="visible"/>
                                      </p:to>
                                    </p:set>
                                    <p:animEffect transition="in" filter="blinds(horizontal)">
                                      <p:cBhvr>
                                        <p:cTn id="12" dur="500"/>
                                        <p:tgtEl>
                                          <p:spTgt spid="740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40355">
                                            <p:txEl>
                                              <p:pRg st="2" end="2"/>
                                            </p:txEl>
                                          </p:spTgt>
                                        </p:tgtEl>
                                        <p:attrNameLst>
                                          <p:attrName>style.visibility</p:attrName>
                                        </p:attrNameLst>
                                      </p:cBhvr>
                                      <p:to>
                                        <p:strVal val="visible"/>
                                      </p:to>
                                    </p:set>
                                    <p:animEffect transition="in" filter="blinds(horizontal)">
                                      <p:cBhvr>
                                        <p:cTn id="17" dur="500"/>
                                        <p:tgtEl>
                                          <p:spTgt spid="740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40355">
                                            <p:txEl>
                                              <p:pRg st="3" end="3"/>
                                            </p:txEl>
                                          </p:spTgt>
                                        </p:tgtEl>
                                        <p:attrNameLst>
                                          <p:attrName>style.visibility</p:attrName>
                                        </p:attrNameLst>
                                      </p:cBhvr>
                                      <p:to>
                                        <p:strVal val="visible"/>
                                      </p:to>
                                    </p:set>
                                    <p:animEffect transition="in" filter="blinds(horizontal)">
                                      <p:cBhvr>
                                        <p:cTn id="22" dur="500"/>
                                        <p:tgtEl>
                                          <p:spTgt spid="7403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0355">
                                            <p:txEl>
                                              <p:pRg st="4" end="4"/>
                                            </p:txEl>
                                          </p:spTgt>
                                        </p:tgtEl>
                                        <p:attrNameLst>
                                          <p:attrName>style.visibility</p:attrName>
                                        </p:attrNameLst>
                                      </p:cBhvr>
                                      <p:to>
                                        <p:strVal val="visible"/>
                                      </p:to>
                                    </p:set>
                                    <p:animEffect transition="in" filter="blinds(horizontal)">
                                      <p:cBhvr>
                                        <p:cTn id="27" dur="500"/>
                                        <p:tgtEl>
                                          <p:spTgt spid="7403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40360"/>
                                        </p:tgtEl>
                                        <p:attrNameLst>
                                          <p:attrName>style.visibility</p:attrName>
                                        </p:attrNameLst>
                                      </p:cBhvr>
                                      <p:to>
                                        <p:strVal val="visible"/>
                                      </p:to>
                                    </p:set>
                                    <p:animEffect transition="in" filter="blinds(horizontal)">
                                      <p:cBhvr>
                                        <p:cTn id="32" dur="500"/>
                                        <p:tgtEl>
                                          <p:spTgt spid="7403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40355">
                                            <p:txEl>
                                              <p:pRg st="5" end="5"/>
                                            </p:txEl>
                                          </p:spTgt>
                                        </p:tgtEl>
                                        <p:attrNameLst>
                                          <p:attrName>style.visibility</p:attrName>
                                        </p:attrNameLst>
                                      </p:cBhvr>
                                      <p:to>
                                        <p:strVal val="visible"/>
                                      </p:to>
                                    </p:set>
                                    <p:animEffect transition="in" filter="blinds(horizontal)">
                                      <p:cBhvr>
                                        <p:cTn id="37" dur="500"/>
                                        <p:tgtEl>
                                          <p:spTgt spid="74035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40355">
                                            <p:txEl>
                                              <p:pRg st="6" end="6"/>
                                            </p:txEl>
                                          </p:spTgt>
                                        </p:tgtEl>
                                        <p:attrNameLst>
                                          <p:attrName>style.visibility</p:attrName>
                                        </p:attrNameLst>
                                      </p:cBhvr>
                                      <p:to>
                                        <p:strVal val="visible"/>
                                      </p:to>
                                    </p:set>
                                    <p:animEffect transition="in" filter="blinds(horizontal)">
                                      <p:cBhvr>
                                        <p:cTn id="42" dur="500"/>
                                        <p:tgtEl>
                                          <p:spTgt spid="74035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40359"/>
                                        </p:tgtEl>
                                        <p:attrNameLst>
                                          <p:attrName>style.visibility</p:attrName>
                                        </p:attrNameLst>
                                      </p:cBhvr>
                                      <p:to>
                                        <p:strVal val="visible"/>
                                      </p:to>
                                    </p:set>
                                    <p:animEffect transition="in" filter="blinds(horizontal)">
                                      <p:cBhvr>
                                        <p:cTn id="47" dur="500"/>
                                        <p:tgtEl>
                                          <p:spTgt spid="740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a:extLst>
              <a:ext uri="{FF2B5EF4-FFF2-40B4-BE49-F238E27FC236}">
                <a16:creationId xmlns:a16="http://schemas.microsoft.com/office/drawing/2014/main" id="{2F29D96B-4A78-4380-AAD5-E2F043C53D83}"/>
              </a:ext>
            </a:extLst>
          </p:cNvPr>
          <p:cNvSpPr>
            <a:spLocks noGrp="1" noChangeArrowheads="1"/>
          </p:cNvSpPr>
          <p:nvPr>
            <p:ph type="title"/>
          </p:nvPr>
        </p:nvSpPr>
        <p:spPr>
          <a:xfrm>
            <a:off x="457200" y="96838"/>
            <a:ext cx="8229600" cy="561975"/>
          </a:xfrm>
        </p:spPr>
        <p:txBody>
          <a:bodyPr/>
          <a:lstStyle/>
          <a:p>
            <a:r>
              <a:rPr lang="en-US" altLang="zh-CN"/>
              <a:t>IA-32/Linux</a:t>
            </a:r>
            <a:r>
              <a:rPr lang="zh-CN" altLang="en-US"/>
              <a:t>中的分段机制</a:t>
            </a:r>
            <a:endParaRPr lang="en-US" altLang="zh-CN"/>
          </a:p>
        </p:txBody>
      </p:sp>
      <p:sp>
        <p:nvSpPr>
          <p:cNvPr id="811011" name="Rectangle 3">
            <a:extLst>
              <a:ext uri="{FF2B5EF4-FFF2-40B4-BE49-F238E27FC236}">
                <a16:creationId xmlns:a16="http://schemas.microsoft.com/office/drawing/2014/main" id="{2739462B-1C36-4E02-AFAE-2CDB05D4DA02}"/>
              </a:ext>
            </a:extLst>
          </p:cNvPr>
          <p:cNvSpPr>
            <a:spLocks noGrp="1" noChangeArrowheads="1"/>
          </p:cNvSpPr>
          <p:nvPr>
            <p:ph type="body" idx="1"/>
          </p:nvPr>
        </p:nvSpPr>
        <p:spPr>
          <a:xfrm>
            <a:off x="217488" y="844550"/>
            <a:ext cx="8731250" cy="2690813"/>
          </a:xfrm>
        </p:spPr>
        <p:txBody>
          <a:bodyPr/>
          <a:lstStyle/>
          <a:p>
            <a:pPr>
              <a:spcBef>
                <a:spcPct val="30000"/>
              </a:spcBef>
            </a:pPr>
            <a:r>
              <a:rPr lang="zh-CN" altLang="en-US" sz="2000">
                <a:latin typeface="微软雅黑" panose="020B0503020204020204" pitchFamily="34" charset="-122"/>
                <a:ea typeface="微软雅黑" panose="020B0503020204020204" pitchFamily="34" charset="-122"/>
              </a:rPr>
              <a:t>为使能移植到绝大多数流行处理器平台， </a:t>
            </a:r>
            <a:r>
              <a:rPr lang="en-US" altLang="zh-CN" sz="2000">
                <a:latin typeface="微软雅黑" panose="020B0503020204020204" pitchFamily="34" charset="-122"/>
                <a:ea typeface="微软雅黑" panose="020B0503020204020204" pitchFamily="34" charset="-122"/>
              </a:rPr>
              <a:t>Linux</a:t>
            </a:r>
            <a:r>
              <a:rPr lang="zh-CN" altLang="en-US" sz="2000">
                <a:latin typeface="微软雅黑" panose="020B0503020204020204" pitchFamily="34" charset="-122"/>
                <a:ea typeface="微软雅黑" panose="020B0503020204020204" pitchFamily="34" charset="-122"/>
              </a:rPr>
              <a:t>简化了分段机制</a:t>
            </a:r>
          </a:p>
          <a:p>
            <a:pPr>
              <a:spcBef>
                <a:spcPct val="30000"/>
              </a:spcBef>
            </a:pPr>
            <a:r>
              <a:rPr lang="en-US" altLang="zh-CN" sz="2000">
                <a:latin typeface="微软雅黑" panose="020B0503020204020204" pitchFamily="34" charset="-122"/>
                <a:ea typeface="微软雅黑" panose="020B0503020204020204" pitchFamily="34" charset="-122"/>
              </a:rPr>
              <a:t>RISC</a:t>
            </a:r>
            <a:r>
              <a:rPr lang="zh-CN" altLang="en-US" sz="2000">
                <a:latin typeface="微软雅黑" panose="020B0503020204020204" pitchFamily="34" charset="-122"/>
                <a:ea typeface="微软雅黑" panose="020B0503020204020204" pitchFamily="34" charset="-122"/>
              </a:rPr>
              <a:t>对分段支持非常有限，因此</a:t>
            </a:r>
            <a:r>
              <a:rPr lang="en-US" altLang="zh-CN" sz="2000">
                <a:latin typeface="微软雅黑" panose="020B0503020204020204" pitchFamily="34" charset="-122"/>
                <a:ea typeface="微软雅黑" panose="020B0503020204020204" pitchFamily="34" charset="-122"/>
              </a:rPr>
              <a:t>Linux</a:t>
            </a:r>
            <a:r>
              <a:rPr lang="zh-CN" altLang="en-US" sz="2000">
                <a:latin typeface="微软雅黑" panose="020B0503020204020204" pitchFamily="34" charset="-122"/>
                <a:ea typeface="微软雅黑" panose="020B0503020204020204" pitchFamily="34" charset="-122"/>
              </a:rPr>
              <a:t>仅使用</a:t>
            </a:r>
            <a:r>
              <a:rPr lang="en-US" altLang="zh-CN" sz="2000">
                <a:latin typeface="微软雅黑" panose="020B0503020204020204" pitchFamily="34" charset="-122"/>
                <a:ea typeface="微软雅黑" panose="020B0503020204020204" pitchFamily="34" charset="-122"/>
              </a:rPr>
              <a:t>IA-32</a:t>
            </a:r>
            <a:r>
              <a:rPr lang="zh-CN" altLang="en-US" sz="2000">
                <a:latin typeface="微软雅黑" panose="020B0503020204020204" pitchFamily="34" charset="-122"/>
                <a:ea typeface="微软雅黑" panose="020B0503020204020204" pitchFamily="34" charset="-122"/>
              </a:rPr>
              <a:t>的分页机制，而对于分段，则通过在初始化时将所有段描述符的基址设为</a:t>
            </a:r>
            <a:r>
              <a:rPr lang="en-US" altLang="zh-CN" sz="2000">
                <a:latin typeface="微软雅黑" panose="020B0503020204020204" pitchFamily="34" charset="-122"/>
                <a:ea typeface="微软雅黑" panose="020B0503020204020204" pitchFamily="34" charset="-122"/>
              </a:rPr>
              <a:t>0</a:t>
            </a:r>
            <a:r>
              <a:rPr lang="zh-CN" altLang="en-US" sz="2000">
                <a:latin typeface="微软雅黑" panose="020B0503020204020204" pitchFamily="34" charset="-122"/>
                <a:ea typeface="微软雅黑" panose="020B0503020204020204" pitchFamily="34" charset="-122"/>
              </a:rPr>
              <a:t>来简化</a:t>
            </a:r>
          </a:p>
          <a:p>
            <a:pPr>
              <a:spcBef>
                <a:spcPct val="30000"/>
              </a:spcBef>
            </a:pPr>
            <a:r>
              <a:rPr lang="zh-CN" altLang="en-US" sz="2000">
                <a:latin typeface="微软雅黑" panose="020B0503020204020204" pitchFamily="34" charset="-122"/>
                <a:ea typeface="微软雅黑" panose="020B0503020204020204" pitchFamily="34" charset="-122"/>
              </a:rPr>
              <a:t>若把运行在用户态的所有</a:t>
            </a:r>
            <a:r>
              <a:rPr lang="en-US" altLang="zh-CN" sz="2000">
                <a:latin typeface="微软雅黑" panose="020B0503020204020204" pitchFamily="34" charset="-122"/>
                <a:ea typeface="微软雅黑" panose="020B0503020204020204" pitchFamily="34" charset="-122"/>
              </a:rPr>
              <a:t>Linux</a:t>
            </a:r>
            <a:r>
              <a:rPr lang="zh-CN" altLang="en-US" sz="2000">
                <a:latin typeface="微软雅黑" panose="020B0503020204020204" pitchFamily="34" charset="-122"/>
                <a:ea typeface="微软雅黑" panose="020B0503020204020204" pitchFamily="34" charset="-122"/>
              </a:rPr>
              <a:t>进程使用的代码段和数据段分别称为用户代码段和用户数据段；把运行在内核态的所有</a:t>
            </a:r>
            <a:r>
              <a:rPr lang="en-US" altLang="zh-CN" sz="2000">
                <a:latin typeface="微软雅黑" panose="020B0503020204020204" pitchFamily="34" charset="-122"/>
                <a:ea typeface="微软雅黑" panose="020B0503020204020204" pitchFamily="34" charset="-122"/>
              </a:rPr>
              <a:t>Linux</a:t>
            </a:r>
            <a:r>
              <a:rPr lang="zh-CN" altLang="en-US" sz="2000">
                <a:latin typeface="微软雅黑" panose="020B0503020204020204" pitchFamily="34" charset="-122"/>
                <a:ea typeface="微软雅黑" panose="020B0503020204020204" pitchFamily="34" charset="-122"/>
              </a:rPr>
              <a:t>进程使用的代码段和数据段分别称为内核代码段和内核数据段，则</a:t>
            </a:r>
            <a:r>
              <a:rPr lang="en-US" altLang="zh-CN" sz="2000">
                <a:latin typeface="微软雅黑" panose="020B0503020204020204" pitchFamily="34" charset="-122"/>
                <a:ea typeface="微软雅黑" panose="020B0503020204020204" pitchFamily="34" charset="-122"/>
              </a:rPr>
              <a:t>Linux</a:t>
            </a:r>
            <a:r>
              <a:rPr lang="zh-CN" altLang="en-US" sz="2000">
                <a:latin typeface="微软雅黑" panose="020B0503020204020204" pitchFamily="34" charset="-122"/>
                <a:ea typeface="微软雅黑" panose="020B0503020204020204" pitchFamily="34" charset="-122"/>
              </a:rPr>
              <a:t>初始化时，将上述</a:t>
            </a: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个段的段描述符中各字段设置成下表中的信息：</a:t>
            </a:r>
          </a:p>
        </p:txBody>
      </p:sp>
      <p:pic>
        <p:nvPicPr>
          <p:cNvPr id="811012" name="Picture 4">
            <a:extLst>
              <a:ext uri="{FF2B5EF4-FFF2-40B4-BE49-F238E27FC236}">
                <a16:creationId xmlns:a16="http://schemas.microsoft.com/office/drawing/2014/main" id="{0D32FDA9-E34D-496E-9036-B3440188C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38" y="3857625"/>
            <a:ext cx="8616950" cy="2273300"/>
          </a:xfrm>
          <a:prstGeom prst="rect">
            <a:avLst/>
          </a:prstGeom>
          <a:noFill/>
          <a:extLst>
            <a:ext uri="{909E8E84-426E-40DD-AFC4-6F175D3DCCD1}">
              <a14:hiddenFill xmlns:a14="http://schemas.microsoft.com/office/drawing/2010/main">
                <a:solidFill>
                  <a:srgbClr val="FFFFFF"/>
                </a:solidFill>
              </a14:hiddenFill>
            </a:ext>
          </a:extLst>
        </p:spPr>
      </p:pic>
      <p:sp>
        <p:nvSpPr>
          <p:cNvPr id="811013" name="Text Box 5">
            <a:extLst>
              <a:ext uri="{FF2B5EF4-FFF2-40B4-BE49-F238E27FC236}">
                <a16:creationId xmlns:a16="http://schemas.microsoft.com/office/drawing/2014/main" id="{BBF9511F-7EA0-4911-ADBB-39E684C17520}"/>
              </a:ext>
            </a:extLst>
          </p:cNvPr>
          <p:cNvSpPr txBox="1">
            <a:spLocks noChangeArrowheads="1"/>
          </p:cNvSpPr>
          <p:nvPr/>
        </p:nvSpPr>
        <p:spPr bwMode="auto">
          <a:xfrm>
            <a:off x="434975" y="6242050"/>
            <a:ext cx="5414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000" b="1">
                <a:solidFill>
                  <a:srgbClr val="FF0000"/>
                </a:solidFill>
                <a:latin typeface="微软雅黑" panose="020B0503020204020204" pitchFamily="34" charset="-122"/>
                <a:ea typeface="微软雅黑" panose="020B0503020204020204" pitchFamily="34" charset="-122"/>
              </a:rPr>
              <a:t>初始化时，上述</a:t>
            </a:r>
            <a:r>
              <a:rPr lang="en-US" altLang="zh-CN" sz="2000" b="1">
                <a:solidFill>
                  <a:srgbClr val="FF0000"/>
                </a:solidFill>
                <a:latin typeface="微软雅黑" panose="020B0503020204020204" pitchFamily="34" charset="-122"/>
                <a:ea typeface="微软雅黑" panose="020B0503020204020204" pitchFamily="34" charset="-122"/>
              </a:rPr>
              <a:t>4</a:t>
            </a:r>
            <a:r>
              <a:rPr lang="zh-CN" altLang="en-US" sz="2000" b="1">
                <a:solidFill>
                  <a:srgbClr val="FF0000"/>
                </a:solidFill>
                <a:latin typeface="微软雅黑" panose="020B0503020204020204" pitchFamily="34" charset="-122"/>
                <a:ea typeface="微软雅黑" panose="020B0503020204020204" pitchFamily="34" charset="-122"/>
              </a:rPr>
              <a:t>个</a:t>
            </a:r>
            <a:r>
              <a:rPr lang="zh-CN" altLang="en-US" sz="2000" b="1">
                <a:solidFill>
                  <a:srgbClr val="FF0000"/>
                </a:solidFill>
                <a:latin typeface="微软雅黑" panose="020B0503020204020204" pitchFamily="34" charset="-122"/>
                <a:ea typeface="微软雅黑" panose="020B0503020204020204" pitchFamily="34" charset="-122"/>
                <a:hlinkClick r:id="" action="ppaction://hlinkshowjump?jump=nextslide"/>
              </a:rPr>
              <a:t>段描述符被存放在</a:t>
            </a:r>
            <a:r>
              <a:rPr lang="en-US" altLang="zh-CN" sz="2000" b="1">
                <a:solidFill>
                  <a:srgbClr val="FF0000"/>
                </a:solidFill>
                <a:latin typeface="微软雅黑" panose="020B0503020204020204" pitchFamily="34" charset="-122"/>
                <a:ea typeface="微软雅黑" panose="020B0503020204020204" pitchFamily="34" charset="-122"/>
                <a:hlinkClick r:id="" action="ppaction://hlinkshowjump?jump=nextslide"/>
              </a:rPr>
              <a:t>GDT</a:t>
            </a:r>
            <a:r>
              <a:rPr lang="zh-CN" altLang="en-US" sz="2000" b="1">
                <a:solidFill>
                  <a:srgbClr val="FF0000"/>
                </a:solidFill>
                <a:latin typeface="微软雅黑" panose="020B0503020204020204" pitchFamily="34" charset="-122"/>
                <a:ea typeface="微软雅黑" panose="020B0503020204020204" pitchFamily="34" charset="-122"/>
                <a:hlinkClick r:id="" action="ppaction://hlinkshowjump?jump=nextslide"/>
              </a:rPr>
              <a:t>中</a:t>
            </a:r>
            <a:endParaRPr lang="zh-CN" altLang="en-US" sz="2000" b="1">
              <a:solidFill>
                <a:srgbClr val="FF0000"/>
              </a:solidFill>
              <a:latin typeface="微软雅黑" panose="020B0503020204020204" pitchFamily="34" charset="-122"/>
              <a:ea typeface="微软雅黑" panose="020B0503020204020204" pitchFamily="34" charset="-122"/>
            </a:endParaRPr>
          </a:p>
        </p:txBody>
      </p:sp>
      <p:sp>
        <p:nvSpPr>
          <p:cNvPr id="811014" name="Rectangle 6">
            <a:extLst>
              <a:ext uri="{FF2B5EF4-FFF2-40B4-BE49-F238E27FC236}">
                <a16:creationId xmlns:a16="http://schemas.microsoft.com/office/drawing/2014/main" id="{68DF4793-2A29-4F61-9B7C-527E07AC7C16}"/>
              </a:ext>
            </a:extLst>
          </p:cNvPr>
          <p:cNvSpPr>
            <a:spLocks noChangeArrowheads="1"/>
          </p:cNvSpPr>
          <p:nvPr/>
        </p:nvSpPr>
        <p:spPr bwMode="auto">
          <a:xfrm>
            <a:off x="290513" y="5195888"/>
            <a:ext cx="8475662" cy="377825"/>
          </a:xfrm>
          <a:prstGeom prst="rect">
            <a:avLst/>
          </a:prstGeom>
          <a:solidFill>
            <a:schemeClr val="accent1">
              <a:alpha val="23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a:extLst>
              <a:ext uri="{FF2B5EF4-FFF2-40B4-BE49-F238E27FC236}">
                <a16:creationId xmlns:a16="http://schemas.microsoft.com/office/drawing/2014/main" id="{F626031A-C1B7-4DEB-8FB9-3299E1C786A5}"/>
              </a:ext>
            </a:extLst>
          </p:cNvPr>
          <p:cNvSpPr>
            <a:spLocks noGrp="1" noChangeArrowheads="1"/>
          </p:cNvSpPr>
          <p:nvPr>
            <p:ph type="title"/>
          </p:nvPr>
        </p:nvSpPr>
        <p:spPr>
          <a:xfrm>
            <a:off x="457200" y="82550"/>
            <a:ext cx="8229600" cy="561975"/>
          </a:xfrm>
        </p:spPr>
        <p:txBody>
          <a:bodyPr/>
          <a:lstStyle/>
          <a:p>
            <a:r>
              <a:rPr lang="en-US" altLang="zh-CN"/>
              <a:t>IA-32</a:t>
            </a:r>
            <a:r>
              <a:rPr lang="zh-CN" altLang="en-US"/>
              <a:t>中异常和中断返回过程</a:t>
            </a:r>
          </a:p>
        </p:txBody>
      </p:sp>
      <p:sp>
        <p:nvSpPr>
          <p:cNvPr id="788483" name="Rectangle 3">
            <a:extLst>
              <a:ext uri="{FF2B5EF4-FFF2-40B4-BE49-F238E27FC236}">
                <a16:creationId xmlns:a16="http://schemas.microsoft.com/office/drawing/2014/main" id="{3838B3D8-107E-419A-B164-45F562453BB8}"/>
              </a:ext>
            </a:extLst>
          </p:cNvPr>
          <p:cNvSpPr>
            <a:spLocks noGrp="1" noChangeArrowheads="1"/>
          </p:cNvSpPr>
          <p:nvPr>
            <p:ph type="body" idx="1"/>
          </p:nvPr>
        </p:nvSpPr>
        <p:spPr>
          <a:xfrm>
            <a:off x="254000" y="822325"/>
            <a:ext cx="8675688" cy="5740400"/>
          </a:xfrm>
        </p:spPr>
        <p:txBody>
          <a:bodyPr/>
          <a:lstStyle/>
          <a:p>
            <a:pPr>
              <a:lnSpc>
                <a:spcPct val="120000"/>
              </a:lnSpc>
              <a:spcBef>
                <a:spcPct val="35000"/>
              </a:spcBef>
              <a:buFontTx/>
              <a:buNone/>
            </a:pPr>
            <a:r>
              <a:rPr lang="zh-CN" altLang="en-US" sz="2100">
                <a:latin typeface="微软雅黑" panose="020B0503020204020204" pitchFamily="34" charset="-122"/>
                <a:ea typeface="微软雅黑" panose="020B0503020204020204" pitchFamily="34" charset="-122"/>
              </a:rPr>
              <a:t>    </a:t>
            </a:r>
            <a:r>
              <a:rPr lang="zh-CN" altLang="en-US" sz="2100">
                <a:solidFill>
                  <a:srgbClr val="0066CC"/>
                </a:solidFill>
                <a:latin typeface="微软雅黑" panose="020B0503020204020204" pitchFamily="34" charset="-122"/>
                <a:ea typeface="微软雅黑" panose="020B0503020204020204" pitchFamily="34" charset="-122"/>
              </a:rPr>
              <a:t>中断或异常处理程序最后一条指令是</a:t>
            </a:r>
            <a:r>
              <a:rPr lang="en-US" altLang="zh-CN" sz="2100">
                <a:solidFill>
                  <a:srgbClr val="0066CC"/>
                </a:solidFill>
                <a:latin typeface="微软雅黑" panose="020B0503020204020204" pitchFamily="34" charset="-122"/>
                <a:ea typeface="微软雅黑" panose="020B0503020204020204" pitchFamily="34" charset="-122"/>
              </a:rPr>
              <a:t>IRET</a:t>
            </a:r>
            <a:r>
              <a:rPr lang="zh-CN" altLang="en-US" sz="2100">
                <a:solidFill>
                  <a:srgbClr val="0066CC"/>
                </a:solidFill>
                <a:latin typeface="微软雅黑" panose="020B0503020204020204" pitchFamily="34" charset="-122"/>
                <a:ea typeface="微软雅黑" panose="020B0503020204020204" pitchFamily="34" charset="-122"/>
              </a:rPr>
              <a:t>。</a:t>
            </a:r>
            <a:r>
              <a:rPr lang="en-US" altLang="zh-CN" sz="2100">
                <a:solidFill>
                  <a:srgbClr val="0066CC"/>
                </a:solidFill>
                <a:latin typeface="微软雅黑" panose="020B0503020204020204" pitchFamily="34" charset="-122"/>
                <a:ea typeface="微软雅黑" panose="020B0503020204020204" pitchFamily="34" charset="-122"/>
              </a:rPr>
              <a:t>CPU</a:t>
            </a:r>
            <a:r>
              <a:rPr lang="zh-CN" altLang="en-US" sz="2100">
                <a:solidFill>
                  <a:srgbClr val="0066CC"/>
                </a:solidFill>
                <a:latin typeface="微软雅黑" panose="020B0503020204020204" pitchFamily="34" charset="-122"/>
                <a:ea typeface="微软雅黑" panose="020B0503020204020204" pitchFamily="34" charset="-122"/>
              </a:rPr>
              <a:t>在执行</a:t>
            </a:r>
            <a:r>
              <a:rPr lang="en-US" altLang="zh-CN" sz="2100">
                <a:solidFill>
                  <a:srgbClr val="0066CC"/>
                </a:solidFill>
                <a:latin typeface="微软雅黑" panose="020B0503020204020204" pitchFamily="34" charset="-122"/>
                <a:ea typeface="微软雅黑" panose="020B0503020204020204" pitchFamily="34" charset="-122"/>
              </a:rPr>
              <a:t>IRET</a:t>
            </a:r>
            <a:r>
              <a:rPr lang="zh-CN" altLang="en-US" sz="2100">
                <a:solidFill>
                  <a:srgbClr val="0066CC"/>
                </a:solidFill>
                <a:latin typeface="微软雅黑" panose="020B0503020204020204" pitchFamily="34" charset="-122"/>
                <a:ea typeface="微软雅黑" panose="020B0503020204020204" pitchFamily="34" charset="-122"/>
              </a:rPr>
              <a:t>指令过程中完成以下工作：</a:t>
            </a:r>
          </a:p>
          <a:p>
            <a:pPr>
              <a:lnSpc>
                <a:spcPct val="120000"/>
              </a:lnSpc>
              <a:spcBef>
                <a:spcPct val="35000"/>
              </a:spcBef>
              <a:buFontTx/>
              <a:buNone/>
            </a:pP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1</a:t>
            </a:r>
            <a:r>
              <a:rPr lang="zh-CN" altLang="en-US" sz="2100">
                <a:latin typeface="微软雅黑" panose="020B0503020204020204" pitchFamily="34" charset="-122"/>
                <a:ea typeface="微软雅黑" panose="020B0503020204020204" pitchFamily="34" charset="-122"/>
              </a:rPr>
              <a:t>）从栈中弹出硬件出错码（保存过的话）、</a:t>
            </a:r>
            <a:r>
              <a:rPr lang="en-US" altLang="zh-CN" sz="2100">
                <a:latin typeface="微软雅黑" panose="020B0503020204020204" pitchFamily="34" charset="-122"/>
                <a:ea typeface="微软雅黑" panose="020B0503020204020204" pitchFamily="34" charset="-122"/>
              </a:rPr>
              <a:t>EIP</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CS</a:t>
            </a:r>
            <a:r>
              <a:rPr lang="zh-CN" altLang="en-US" sz="2100">
                <a:latin typeface="微软雅黑" panose="020B0503020204020204" pitchFamily="34" charset="-122"/>
                <a:ea typeface="微软雅黑" panose="020B0503020204020204" pitchFamily="34" charset="-122"/>
              </a:rPr>
              <a:t>和</a:t>
            </a:r>
            <a:r>
              <a:rPr lang="en-US" altLang="zh-CN" sz="2100">
                <a:latin typeface="微软雅黑" panose="020B0503020204020204" pitchFamily="34" charset="-122"/>
                <a:ea typeface="微软雅黑" panose="020B0503020204020204" pitchFamily="34" charset="-122"/>
              </a:rPr>
              <a:t>EFLAGS</a:t>
            </a:r>
            <a:endParaRPr lang="zh-CN" altLang="en-US" sz="2100">
              <a:latin typeface="微软雅黑" panose="020B0503020204020204" pitchFamily="34" charset="-122"/>
              <a:ea typeface="微软雅黑" panose="020B0503020204020204" pitchFamily="34" charset="-122"/>
            </a:endParaRPr>
          </a:p>
          <a:p>
            <a:pPr>
              <a:lnSpc>
                <a:spcPct val="120000"/>
              </a:lnSpc>
              <a:spcBef>
                <a:spcPct val="35000"/>
              </a:spcBef>
              <a:buFontTx/>
              <a:buNone/>
            </a:pP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2</a:t>
            </a:r>
            <a:r>
              <a:rPr lang="zh-CN" altLang="en-US" sz="2100">
                <a:latin typeface="微软雅黑" panose="020B0503020204020204" pitchFamily="34" charset="-122"/>
                <a:ea typeface="微软雅黑" panose="020B0503020204020204" pitchFamily="34" charset="-122"/>
              </a:rPr>
              <a:t>）检查当前异常或中断处理程序的</a:t>
            </a:r>
            <a:r>
              <a:rPr lang="en-US" altLang="zh-CN" sz="2100">
                <a:latin typeface="微软雅黑" panose="020B0503020204020204" pitchFamily="34" charset="-122"/>
                <a:ea typeface="微软雅黑" panose="020B0503020204020204" pitchFamily="34" charset="-122"/>
              </a:rPr>
              <a:t>CPL</a:t>
            </a:r>
            <a:r>
              <a:rPr lang="zh-CN" altLang="en-US" sz="2100">
                <a:latin typeface="微软雅黑" panose="020B0503020204020204" pitchFamily="34" charset="-122"/>
                <a:ea typeface="微软雅黑" panose="020B0503020204020204" pitchFamily="34" charset="-122"/>
              </a:rPr>
              <a:t>是否等于</a:t>
            </a:r>
            <a:r>
              <a:rPr lang="en-US" altLang="zh-CN" sz="2100">
                <a:latin typeface="微软雅黑" panose="020B0503020204020204" pitchFamily="34" charset="-122"/>
                <a:ea typeface="微软雅黑" panose="020B0503020204020204" pitchFamily="34" charset="-122"/>
              </a:rPr>
              <a:t>CS</a:t>
            </a:r>
            <a:r>
              <a:rPr lang="zh-CN" altLang="en-US" sz="2100">
                <a:latin typeface="微软雅黑" panose="020B0503020204020204" pitchFamily="34" charset="-122"/>
                <a:ea typeface="微软雅黑" panose="020B0503020204020204" pitchFamily="34" charset="-122"/>
              </a:rPr>
              <a:t>中最低两位，若是则说明异常或中断响应前、后都处于同一个特权级，</a:t>
            </a:r>
            <a:r>
              <a:rPr lang="en-US" altLang="zh-CN" sz="2100">
                <a:latin typeface="微软雅黑" panose="020B0503020204020204" pitchFamily="34" charset="-122"/>
                <a:ea typeface="微软雅黑" panose="020B0503020204020204" pitchFamily="34" charset="-122"/>
              </a:rPr>
              <a:t>IRET</a:t>
            </a:r>
            <a:r>
              <a:rPr lang="zh-CN" altLang="en-US" sz="2100">
                <a:latin typeface="微软雅黑" panose="020B0503020204020204" pitchFamily="34" charset="-122"/>
                <a:ea typeface="微软雅黑" panose="020B0503020204020204" pitchFamily="34" charset="-122"/>
              </a:rPr>
              <a:t>指令完成操作；否则，再继续完成下一步工作。</a:t>
            </a:r>
          </a:p>
          <a:p>
            <a:pPr>
              <a:lnSpc>
                <a:spcPct val="120000"/>
              </a:lnSpc>
              <a:spcBef>
                <a:spcPct val="35000"/>
              </a:spcBef>
              <a:buFontTx/>
              <a:buNone/>
            </a:pP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3</a:t>
            </a:r>
            <a:r>
              <a:rPr lang="zh-CN" altLang="en-US" sz="2100">
                <a:latin typeface="微软雅黑" panose="020B0503020204020204" pitchFamily="34" charset="-122"/>
                <a:ea typeface="微软雅黑" panose="020B0503020204020204" pitchFamily="34" charset="-122"/>
              </a:rPr>
              <a:t>）从内核栈中弹出</a:t>
            </a:r>
            <a:r>
              <a:rPr lang="en-US" altLang="zh-CN" sz="2100">
                <a:latin typeface="微软雅黑" panose="020B0503020204020204" pitchFamily="34" charset="-122"/>
                <a:ea typeface="微软雅黑" panose="020B0503020204020204" pitchFamily="34" charset="-122"/>
              </a:rPr>
              <a:t>SS</a:t>
            </a:r>
            <a:r>
              <a:rPr lang="zh-CN" altLang="en-US" sz="2100">
                <a:latin typeface="微软雅黑" panose="020B0503020204020204" pitchFamily="34" charset="-122"/>
                <a:ea typeface="微软雅黑" panose="020B0503020204020204" pitchFamily="34" charset="-122"/>
              </a:rPr>
              <a:t>和</a:t>
            </a:r>
            <a:r>
              <a:rPr lang="en-US" altLang="zh-CN" sz="2100">
                <a:latin typeface="微软雅黑" panose="020B0503020204020204" pitchFamily="34" charset="-122"/>
                <a:ea typeface="微软雅黑" panose="020B0503020204020204" pitchFamily="34" charset="-122"/>
              </a:rPr>
              <a:t>ESP</a:t>
            </a:r>
            <a:r>
              <a:rPr lang="zh-CN" altLang="en-US" sz="2100">
                <a:latin typeface="微软雅黑" panose="020B0503020204020204" pitchFamily="34" charset="-122"/>
                <a:ea typeface="微软雅黑" panose="020B0503020204020204" pitchFamily="34" charset="-122"/>
              </a:rPr>
              <a:t>，以恢复到异常或中断响应前的特权级进程所使用的栈。</a:t>
            </a:r>
          </a:p>
          <a:p>
            <a:pPr>
              <a:lnSpc>
                <a:spcPct val="120000"/>
              </a:lnSpc>
              <a:spcBef>
                <a:spcPct val="35000"/>
              </a:spcBef>
              <a:buFontTx/>
              <a:buNone/>
            </a:pP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4</a:t>
            </a:r>
            <a:r>
              <a:rPr lang="zh-CN" altLang="en-US" sz="2100">
                <a:latin typeface="微软雅黑" panose="020B0503020204020204" pitchFamily="34" charset="-122"/>
                <a:ea typeface="微软雅黑" panose="020B0503020204020204" pitchFamily="34" charset="-122"/>
              </a:rPr>
              <a:t>）检查</a:t>
            </a:r>
            <a:r>
              <a:rPr lang="en-US" altLang="zh-CN" sz="2100">
                <a:latin typeface="微软雅黑" panose="020B0503020204020204" pitchFamily="34" charset="-122"/>
                <a:ea typeface="微软雅黑" panose="020B0503020204020204" pitchFamily="34" charset="-122"/>
              </a:rPr>
              <a:t>DS</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ES</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FS</a:t>
            </a:r>
            <a:r>
              <a:rPr lang="zh-CN" altLang="en-US" sz="2100">
                <a:latin typeface="微软雅黑" panose="020B0503020204020204" pitchFamily="34" charset="-122"/>
                <a:ea typeface="微软雅黑" panose="020B0503020204020204" pitchFamily="34" charset="-122"/>
              </a:rPr>
              <a:t>和</a:t>
            </a:r>
            <a:r>
              <a:rPr lang="en-US" altLang="zh-CN" sz="2100">
                <a:latin typeface="微软雅黑" panose="020B0503020204020204" pitchFamily="34" charset="-122"/>
                <a:ea typeface="微软雅黑" panose="020B0503020204020204" pitchFamily="34" charset="-122"/>
              </a:rPr>
              <a:t>GS</a:t>
            </a:r>
            <a:r>
              <a:rPr lang="zh-CN" altLang="en-US" sz="2100">
                <a:latin typeface="微软雅黑" panose="020B0503020204020204" pitchFamily="34" charset="-122"/>
                <a:ea typeface="微软雅黑" panose="020B0503020204020204" pitchFamily="34" charset="-122"/>
              </a:rPr>
              <a:t>段寄存器的内容，若其中有某个寄存器的段选择符指向一个段描述符且其</a:t>
            </a:r>
            <a:r>
              <a:rPr lang="en-US" altLang="zh-CN" sz="2100">
                <a:latin typeface="微软雅黑" panose="020B0503020204020204" pitchFamily="34" charset="-122"/>
                <a:ea typeface="微软雅黑" panose="020B0503020204020204" pitchFamily="34" charset="-122"/>
              </a:rPr>
              <a:t>DPL</a:t>
            </a:r>
            <a:r>
              <a:rPr lang="zh-CN" altLang="en-US" sz="2100">
                <a:latin typeface="微软雅黑" panose="020B0503020204020204" pitchFamily="34" charset="-122"/>
                <a:ea typeface="微软雅黑" panose="020B0503020204020204" pitchFamily="34" charset="-122"/>
              </a:rPr>
              <a:t>小于</a:t>
            </a:r>
            <a:r>
              <a:rPr lang="en-US" altLang="zh-CN" sz="2100">
                <a:latin typeface="微软雅黑" panose="020B0503020204020204" pitchFamily="34" charset="-122"/>
                <a:ea typeface="微软雅黑" panose="020B0503020204020204" pitchFamily="34" charset="-122"/>
              </a:rPr>
              <a:t>CPL</a:t>
            </a:r>
            <a:r>
              <a:rPr lang="zh-CN" altLang="en-US" sz="2100">
                <a:latin typeface="微软雅黑" panose="020B0503020204020204" pitchFamily="34" charset="-122"/>
                <a:ea typeface="微软雅黑" panose="020B0503020204020204" pitchFamily="34" charset="-122"/>
              </a:rPr>
              <a:t>，则将该段寄存器清</a:t>
            </a:r>
            <a:r>
              <a:rPr lang="en-US" altLang="zh-CN" sz="2100">
                <a:latin typeface="微软雅黑" panose="020B0503020204020204" pitchFamily="34" charset="-122"/>
                <a:ea typeface="微软雅黑" panose="020B0503020204020204" pitchFamily="34" charset="-122"/>
              </a:rPr>
              <a:t>0</a:t>
            </a:r>
            <a:r>
              <a:rPr lang="zh-CN" altLang="en-US" sz="2100">
                <a:latin typeface="微软雅黑" panose="020B0503020204020204" pitchFamily="34" charset="-122"/>
                <a:ea typeface="微软雅黑" panose="020B0503020204020204" pitchFamily="34" charset="-122"/>
              </a:rPr>
              <a:t>。这是为了防止恶意应用程序（</a:t>
            </a:r>
            <a:r>
              <a:rPr lang="en-US" altLang="zh-CN" sz="2100">
                <a:latin typeface="微软雅黑" panose="020B0503020204020204" pitchFamily="34" charset="-122"/>
                <a:ea typeface="微软雅黑" panose="020B0503020204020204" pitchFamily="34" charset="-122"/>
              </a:rPr>
              <a:t>CPL=3</a:t>
            </a:r>
            <a:r>
              <a:rPr lang="zh-CN" altLang="en-US" sz="2100">
                <a:latin typeface="微软雅黑" panose="020B0503020204020204" pitchFamily="34" charset="-122"/>
                <a:ea typeface="微软雅黑" panose="020B0503020204020204" pitchFamily="34" charset="-122"/>
              </a:rPr>
              <a:t>）利用内核以前使用过的段寄存器（</a:t>
            </a:r>
            <a:r>
              <a:rPr lang="en-US" altLang="zh-CN" sz="2100">
                <a:latin typeface="微软雅黑" panose="020B0503020204020204" pitchFamily="34" charset="-122"/>
                <a:ea typeface="微软雅黑" panose="020B0503020204020204" pitchFamily="34" charset="-122"/>
              </a:rPr>
              <a:t>DPL=0</a:t>
            </a:r>
            <a:r>
              <a:rPr lang="zh-CN" altLang="en-US" sz="2100">
                <a:latin typeface="微软雅黑" panose="020B0503020204020204" pitchFamily="34" charset="-122"/>
                <a:ea typeface="微软雅黑" panose="020B0503020204020204" pitchFamily="34" charset="-122"/>
              </a:rPr>
              <a:t>）来访问内核地址空间。</a:t>
            </a:r>
          </a:p>
          <a:p>
            <a:pPr>
              <a:lnSpc>
                <a:spcPct val="120000"/>
              </a:lnSpc>
              <a:spcBef>
                <a:spcPct val="35000"/>
              </a:spcBef>
              <a:buFontTx/>
              <a:buNone/>
            </a:pPr>
            <a:r>
              <a:rPr lang="zh-CN" altLang="en-US" sz="2100">
                <a:latin typeface="微软雅黑" panose="020B0503020204020204" pitchFamily="34" charset="-122"/>
                <a:ea typeface="微软雅黑" panose="020B0503020204020204" pitchFamily="34" charset="-122"/>
              </a:rPr>
              <a:t>    </a:t>
            </a:r>
            <a:r>
              <a:rPr lang="zh-CN" altLang="en-US" sz="2100">
                <a:solidFill>
                  <a:srgbClr val="FF0000"/>
                </a:solidFill>
                <a:latin typeface="微软雅黑" panose="020B0503020204020204" pitchFamily="34" charset="-122"/>
                <a:ea typeface="微软雅黑" panose="020B0503020204020204" pitchFamily="34" charset="-122"/>
              </a:rPr>
              <a:t>执行完</a:t>
            </a:r>
            <a:r>
              <a:rPr lang="en-US" altLang="zh-CN" sz="2100">
                <a:solidFill>
                  <a:srgbClr val="FF0000"/>
                </a:solidFill>
                <a:latin typeface="微软雅黑" panose="020B0503020204020204" pitchFamily="34" charset="-122"/>
                <a:ea typeface="微软雅黑" panose="020B0503020204020204" pitchFamily="34" charset="-122"/>
              </a:rPr>
              <a:t>IRET</a:t>
            </a:r>
            <a:r>
              <a:rPr lang="zh-CN" altLang="en-US" sz="2100">
                <a:solidFill>
                  <a:srgbClr val="FF0000"/>
                </a:solidFill>
                <a:latin typeface="微软雅黑" panose="020B0503020204020204" pitchFamily="34" charset="-122"/>
                <a:ea typeface="微软雅黑" panose="020B0503020204020204" pitchFamily="34" charset="-122"/>
              </a:rPr>
              <a:t>指令后，</a:t>
            </a:r>
            <a:r>
              <a:rPr lang="en-US" altLang="zh-CN" sz="2100">
                <a:solidFill>
                  <a:srgbClr val="FF0000"/>
                </a:solidFill>
                <a:latin typeface="微软雅黑" panose="020B0503020204020204" pitchFamily="34" charset="-122"/>
                <a:ea typeface="微软雅黑" panose="020B0503020204020204" pitchFamily="34" charset="-122"/>
              </a:rPr>
              <a:t>CPU</a:t>
            </a:r>
            <a:r>
              <a:rPr lang="zh-CN" altLang="en-US" sz="2100">
                <a:solidFill>
                  <a:srgbClr val="FF0000"/>
                </a:solidFill>
                <a:latin typeface="微软雅黑" panose="020B0503020204020204" pitchFamily="34" charset="-122"/>
                <a:ea typeface="微软雅黑" panose="020B0503020204020204" pitchFamily="34" charset="-122"/>
              </a:rPr>
              <a:t>回到原来发生异常或中断的进程继续执行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8483">
                                            <p:txEl>
                                              <p:pRg st="1" end="1"/>
                                            </p:txEl>
                                          </p:spTgt>
                                        </p:tgtEl>
                                        <p:attrNameLst>
                                          <p:attrName>style.visibility</p:attrName>
                                        </p:attrNameLst>
                                      </p:cBhvr>
                                      <p:to>
                                        <p:strVal val="visible"/>
                                      </p:to>
                                    </p:set>
                                    <p:animEffect transition="in" filter="blinds(horizontal)">
                                      <p:cBhvr>
                                        <p:cTn id="7" dur="500"/>
                                        <p:tgtEl>
                                          <p:spTgt spid="7884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8483">
                                            <p:txEl>
                                              <p:pRg st="2" end="2"/>
                                            </p:txEl>
                                          </p:spTgt>
                                        </p:tgtEl>
                                        <p:attrNameLst>
                                          <p:attrName>style.visibility</p:attrName>
                                        </p:attrNameLst>
                                      </p:cBhvr>
                                      <p:to>
                                        <p:strVal val="visible"/>
                                      </p:to>
                                    </p:set>
                                    <p:animEffect transition="in" filter="blinds(horizontal)">
                                      <p:cBhvr>
                                        <p:cTn id="12" dur="500"/>
                                        <p:tgtEl>
                                          <p:spTgt spid="7884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8483">
                                            <p:txEl>
                                              <p:pRg st="3" end="3"/>
                                            </p:txEl>
                                          </p:spTgt>
                                        </p:tgtEl>
                                        <p:attrNameLst>
                                          <p:attrName>style.visibility</p:attrName>
                                        </p:attrNameLst>
                                      </p:cBhvr>
                                      <p:to>
                                        <p:strVal val="visible"/>
                                      </p:to>
                                    </p:set>
                                    <p:animEffect transition="in" filter="blinds(horizontal)">
                                      <p:cBhvr>
                                        <p:cTn id="17" dur="500"/>
                                        <p:tgtEl>
                                          <p:spTgt spid="7884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8483">
                                            <p:txEl>
                                              <p:pRg st="4" end="4"/>
                                            </p:txEl>
                                          </p:spTgt>
                                        </p:tgtEl>
                                        <p:attrNameLst>
                                          <p:attrName>style.visibility</p:attrName>
                                        </p:attrNameLst>
                                      </p:cBhvr>
                                      <p:to>
                                        <p:strVal val="visible"/>
                                      </p:to>
                                    </p:set>
                                    <p:animEffect transition="in" filter="blinds(horizontal)">
                                      <p:cBhvr>
                                        <p:cTn id="22" dur="500"/>
                                        <p:tgtEl>
                                          <p:spTgt spid="7884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8483">
                                            <p:txEl>
                                              <p:pRg st="5" end="5"/>
                                            </p:txEl>
                                          </p:spTgt>
                                        </p:tgtEl>
                                        <p:attrNameLst>
                                          <p:attrName>style.visibility</p:attrName>
                                        </p:attrNameLst>
                                      </p:cBhvr>
                                      <p:to>
                                        <p:strVal val="visible"/>
                                      </p:to>
                                    </p:set>
                                    <p:animEffect transition="in" filter="blinds(horizontal)">
                                      <p:cBhvr>
                                        <p:cTn id="27" dur="500"/>
                                        <p:tgtEl>
                                          <p:spTgt spid="788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a:extLst>
              <a:ext uri="{FF2B5EF4-FFF2-40B4-BE49-F238E27FC236}">
                <a16:creationId xmlns:a16="http://schemas.microsoft.com/office/drawing/2014/main" id="{BAA06B8C-122F-4444-A635-90CEA9D95C1A}"/>
              </a:ext>
            </a:extLst>
          </p:cNvPr>
          <p:cNvSpPr>
            <a:spLocks noGrp="1" noChangeArrowheads="1"/>
          </p:cNvSpPr>
          <p:nvPr>
            <p:ph type="title"/>
          </p:nvPr>
        </p:nvSpPr>
        <p:spPr>
          <a:xfrm>
            <a:off x="457200" y="68263"/>
            <a:ext cx="8229600" cy="561975"/>
          </a:xfrm>
        </p:spPr>
        <p:txBody>
          <a:bodyPr/>
          <a:lstStyle/>
          <a:p>
            <a:r>
              <a:rPr lang="en-US" altLang="zh-CN"/>
              <a:t>Linux</a:t>
            </a:r>
            <a:r>
              <a:rPr lang="zh-CN" altLang="en-US"/>
              <a:t>中的异常和中断处理</a:t>
            </a:r>
          </a:p>
        </p:txBody>
      </p:sp>
      <p:sp>
        <p:nvSpPr>
          <p:cNvPr id="783363" name="Rectangle 3">
            <a:extLst>
              <a:ext uri="{FF2B5EF4-FFF2-40B4-BE49-F238E27FC236}">
                <a16:creationId xmlns:a16="http://schemas.microsoft.com/office/drawing/2014/main" id="{E1DC0B06-8785-4708-9690-0EB39741B865}"/>
              </a:ext>
            </a:extLst>
          </p:cNvPr>
          <p:cNvSpPr>
            <a:spLocks noGrp="1" noChangeArrowheads="1"/>
          </p:cNvSpPr>
          <p:nvPr>
            <p:ph type="body" idx="1"/>
          </p:nvPr>
        </p:nvSpPr>
        <p:spPr>
          <a:xfrm>
            <a:off x="222250" y="836613"/>
            <a:ext cx="8678863" cy="5754687"/>
          </a:xfrm>
        </p:spPr>
        <p:txBody>
          <a:bodyPr/>
          <a:lstStyle/>
          <a:p>
            <a:pPr>
              <a:lnSpc>
                <a:spcPct val="110000"/>
              </a:lnSpc>
              <a:spcBef>
                <a:spcPct val="25000"/>
              </a:spcBef>
            </a:pPr>
            <a:r>
              <a:rPr lang="en-US" altLang="zh-CN" sz="2000">
                <a:latin typeface="微软雅黑" panose="020B0503020204020204" pitchFamily="34" charset="-122"/>
                <a:ea typeface="微软雅黑" panose="020B0503020204020204" pitchFamily="34" charset="-122"/>
              </a:rPr>
              <a:t>Linux</a:t>
            </a:r>
            <a:r>
              <a:rPr lang="zh-CN" altLang="en-US" sz="2000">
                <a:latin typeface="微软雅黑" panose="020B0503020204020204" pitchFamily="34" charset="-122"/>
                <a:ea typeface="微软雅黑" panose="020B0503020204020204" pitchFamily="34" charset="-122"/>
              </a:rPr>
              <a:t>利用陷阱门来处理</a:t>
            </a:r>
            <a:r>
              <a:rPr lang="zh-CN" altLang="en-US" sz="2000">
                <a:solidFill>
                  <a:srgbClr val="FF0000"/>
                </a:solidFill>
                <a:latin typeface="微软雅黑" panose="020B0503020204020204" pitchFamily="34" charset="-122"/>
                <a:ea typeface="微软雅黑" panose="020B0503020204020204" pitchFamily="34" charset="-122"/>
              </a:rPr>
              <a:t>异常</a:t>
            </a:r>
            <a:r>
              <a:rPr lang="zh-CN" altLang="en-US" sz="2000">
                <a:latin typeface="微软雅黑" panose="020B0503020204020204" pitchFamily="34" charset="-122"/>
                <a:ea typeface="微软雅黑" panose="020B0503020204020204" pitchFamily="34" charset="-122"/>
              </a:rPr>
              <a:t>，利用中断门来处理</a:t>
            </a:r>
            <a:r>
              <a:rPr lang="zh-CN" altLang="en-US" sz="2000">
                <a:solidFill>
                  <a:srgbClr val="FF0000"/>
                </a:solidFill>
                <a:latin typeface="微软雅黑" panose="020B0503020204020204" pitchFamily="34" charset="-122"/>
                <a:ea typeface="微软雅黑" panose="020B0503020204020204" pitchFamily="34" charset="-122"/>
              </a:rPr>
              <a:t>中断</a:t>
            </a:r>
            <a:r>
              <a:rPr lang="zh-CN" altLang="en-US" sz="2000">
                <a:latin typeface="微软雅黑" panose="020B0503020204020204" pitchFamily="34" charset="-122"/>
                <a:ea typeface="微软雅黑" panose="020B0503020204020204" pitchFamily="34" charset="-122"/>
              </a:rPr>
              <a:t>。</a:t>
            </a:r>
          </a:p>
          <a:p>
            <a:pPr>
              <a:lnSpc>
                <a:spcPct val="110000"/>
              </a:lnSpc>
              <a:spcBef>
                <a:spcPct val="25000"/>
              </a:spcBef>
            </a:pPr>
            <a:r>
              <a:rPr lang="zh-CN" altLang="en-US" sz="2000">
                <a:latin typeface="微软雅黑" panose="020B0503020204020204" pitchFamily="34" charset="-122"/>
                <a:ea typeface="微软雅黑" panose="020B0503020204020204" pitchFamily="34" charset="-122"/>
              </a:rPr>
              <a:t>异常和中断对应处理程序都属于内核代码段，所以，</a:t>
            </a:r>
            <a:r>
              <a:rPr lang="zh-CN" altLang="en-US" sz="2000">
                <a:solidFill>
                  <a:srgbClr val="FF0000"/>
                </a:solidFill>
                <a:latin typeface="微软雅黑" panose="020B0503020204020204" pitchFamily="34" charset="-122"/>
                <a:ea typeface="微软雅黑" panose="020B0503020204020204" pitchFamily="34" charset="-122"/>
              </a:rPr>
              <a:t>所有中断门和陷阱门的段选择符</a:t>
            </a:r>
            <a:r>
              <a:rPr lang="en-US" altLang="zh-CN" sz="2000">
                <a:solidFill>
                  <a:srgbClr val="FF0000"/>
                </a:solidFill>
                <a:latin typeface="微软雅黑" panose="020B0503020204020204" pitchFamily="34" charset="-122"/>
                <a:ea typeface="微软雅黑" panose="020B0503020204020204" pitchFamily="34" charset="-122"/>
              </a:rPr>
              <a:t>(0x60)</a:t>
            </a:r>
            <a:r>
              <a:rPr lang="zh-CN" altLang="en-US" sz="2000">
                <a:latin typeface="微软雅黑" panose="020B0503020204020204" pitchFamily="34" charset="-122"/>
                <a:ea typeface="微软雅黑" panose="020B0503020204020204" pitchFamily="34" charset="-122"/>
              </a:rPr>
              <a:t>都指向 </a:t>
            </a:r>
            <a:r>
              <a:rPr lang="en-US" altLang="zh-CN" sz="2000">
                <a:solidFill>
                  <a:srgbClr val="FF0000"/>
                </a:solidFill>
                <a:latin typeface="微软雅黑" panose="020B0503020204020204" pitchFamily="34" charset="-122"/>
                <a:ea typeface="微软雅黑" panose="020B0503020204020204" pitchFamily="34" charset="-122"/>
              </a:rPr>
              <a:t>GDT </a:t>
            </a:r>
            <a:r>
              <a:rPr lang="zh-CN" altLang="en-US" sz="2000">
                <a:solidFill>
                  <a:srgbClr val="FF0000"/>
                </a:solidFill>
                <a:latin typeface="微软雅黑" panose="020B0503020204020204" pitchFamily="34" charset="-122"/>
                <a:ea typeface="微软雅黑" panose="020B0503020204020204" pitchFamily="34" charset="-122"/>
              </a:rPr>
              <a:t>中的“内核代码段”描述符</a:t>
            </a:r>
            <a:r>
              <a:rPr lang="zh-CN" altLang="en-US" sz="2000">
                <a:latin typeface="微软雅黑" panose="020B0503020204020204" pitchFamily="34" charset="-122"/>
                <a:ea typeface="微软雅黑" panose="020B0503020204020204" pitchFamily="34" charset="-122"/>
              </a:rPr>
              <a:t>。</a:t>
            </a:r>
          </a:p>
          <a:p>
            <a:pPr>
              <a:lnSpc>
                <a:spcPct val="110000"/>
              </a:lnSpc>
              <a:spcBef>
                <a:spcPct val="25000"/>
              </a:spcBef>
            </a:pPr>
            <a:r>
              <a:rPr lang="zh-CN" altLang="en-US" sz="2000">
                <a:latin typeface="微软雅黑" panose="020B0503020204020204" pitchFamily="34" charset="-122"/>
                <a:ea typeface="微软雅黑" panose="020B0503020204020204" pitchFamily="34" charset="-122"/>
              </a:rPr>
              <a:t>通过中断门进入到一个中断服务程序时，</a:t>
            </a:r>
            <a:r>
              <a:rPr lang="en-US" altLang="zh-CN" sz="2000">
                <a:latin typeface="微软雅黑" panose="020B0503020204020204" pitchFamily="34" charset="-122"/>
                <a:ea typeface="微软雅黑" panose="020B0503020204020204" pitchFamily="34" charset="-122"/>
              </a:rPr>
              <a:t>CPU </a:t>
            </a:r>
            <a:r>
              <a:rPr lang="zh-CN" altLang="en-US" sz="2000">
                <a:latin typeface="微软雅黑" panose="020B0503020204020204" pitchFamily="34" charset="-122"/>
                <a:ea typeface="微软雅黑" panose="020B0503020204020204" pitchFamily="34" charset="-122"/>
              </a:rPr>
              <a:t>会清除 </a:t>
            </a:r>
            <a:r>
              <a:rPr lang="en-US" altLang="zh-CN" sz="2000">
                <a:latin typeface="微软雅黑" panose="020B0503020204020204" pitchFamily="34" charset="-122"/>
                <a:ea typeface="微软雅黑" panose="020B0503020204020204" pitchFamily="34" charset="-122"/>
                <a:hlinkClick r:id="rId2" action="ppaction://hlinksldjump"/>
              </a:rPr>
              <a:t>EFLAGS </a:t>
            </a:r>
            <a:r>
              <a:rPr lang="zh-CN" altLang="en-US" sz="2000">
                <a:latin typeface="微软雅黑" panose="020B0503020204020204" pitchFamily="34" charset="-122"/>
                <a:ea typeface="微软雅黑" panose="020B0503020204020204" pitchFamily="34" charset="-122"/>
                <a:hlinkClick r:id="rId2" action="ppaction://hlinksldjump"/>
              </a:rPr>
              <a:t>寄存器</a:t>
            </a:r>
            <a:r>
              <a:rPr lang="zh-CN" altLang="en-US" sz="2000">
                <a:latin typeface="微软雅黑" panose="020B0503020204020204" pitchFamily="34" charset="-122"/>
                <a:ea typeface="微软雅黑" panose="020B0503020204020204" pitchFamily="34" charset="-122"/>
              </a:rPr>
              <a:t>中的 </a:t>
            </a:r>
            <a:r>
              <a:rPr lang="en-US" altLang="zh-CN" sz="2000">
                <a:latin typeface="微软雅黑" panose="020B0503020204020204" pitchFamily="34" charset="-122"/>
                <a:ea typeface="微软雅黑" panose="020B0503020204020204" pitchFamily="34" charset="-122"/>
              </a:rPr>
              <a:t>IF </a:t>
            </a:r>
            <a:r>
              <a:rPr lang="zh-CN" altLang="en-US" sz="2000">
                <a:latin typeface="微软雅黑" panose="020B0503020204020204" pitchFamily="34" charset="-122"/>
                <a:ea typeface="微软雅黑" panose="020B0503020204020204" pitchFamily="34" charset="-122"/>
              </a:rPr>
              <a:t>标志，即</a:t>
            </a:r>
            <a:r>
              <a:rPr lang="zh-CN" altLang="en-US" sz="2000">
                <a:solidFill>
                  <a:srgbClr val="990000"/>
                </a:solidFill>
                <a:latin typeface="微软雅黑" panose="020B0503020204020204" pitchFamily="34" charset="-122"/>
                <a:ea typeface="微软雅黑" panose="020B0503020204020204" pitchFamily="34" charset="-122"/>
              </a:rPr>
              <a:t>关中断</a:t>
            </a:r>
            <a:r>
              <a:rPr lang="zh-CN" altLang="en-US" sz="2000">
                <a:latin typeface="微软雅黑" panose="020B0503020204020204" pitchFamily="34" charset="-122"/>
                <a:ea typeface="微软雅黑" panose="020B0503020204020204" pitchFamily="34" charset="-122"/>
              </a:rPr>
              <a:t>；通过陷阱门进入一个异常处理程序时，</a:t>
            </a:r>
            <a:r>
              <a:rPr lang="en-US" altLang="zh-CN" sz="2000">
                <a:latin typeface="微软雅黑" panose="020B0503020204020204" pitchFamily="34" charset="-122"/>
                <a:ea typeface="微软雅黑" panose="020B0503020204020204" pitchFamily="34" charset="-122"/>
              </a:rPr>
              <a:t>CPU </a:t>
            </a:r>
            <a:r>
              <a:rPr lang="zh-CN" altLang="en-US" sz="2000">
                <a:latin typeface="微软雅黑" panose="020B0503020204020204" pitchFamily="34" charset="-122"/>
                <a:ea typeface="微软雅黑" panose="020B0503020204020204" pitchFamily="34" charset="-122"/>
              </a:rPr>
              <a:t>不会修改 </a:t>
            </a:r>
            <a:r>
              <a:rPr lang="en-US" altLang="zh-CN" sz="2000">
                <a:latin typeface="微软雅黑" panose="020B0503020204020204" pitchFamily="34" charset="-122"/>
                <a:ea typeface="微软雅黑" panose="020B0503020204020204" pitchFamily="34" charset="-122"/>
              </a:rPr>
              <a:t>IF </a:t>
            </a:r>
            <a:r>
              <a:rPr lang="zh-CN" altLang="en-US" sz="2000">
                <a:latin typeface="微软雅黑" panose="020B0503020204020204" pitchFamily="34" charset="-122"/>
                <a:ea typeface="微软雅黑" panose="020B0503020204020204" pitchFamily="34" charset="-122"/>
              </a:rPr>
              <a:t>标志。也就是说，</a:t>
            </a:r>
            <a:r>
              <a:rPr lang="zh-CN" altLang="en-US" sz="2000">
                <a:solidFill>
                  <a:srgbClr val="0066CC"/>
                </a:solidFill>
                <a:latin typeface="微软雅黑" panose="020B0503020204020204" pitchFamily="34" charset="-122"/>
                <a:ea typeface="微软雅黑" panose="020B0503020204020204" pitchFamily="34" charset="-122"/>
              </a:rPr>
              <a:t>外部中断不支持嵌套处理</a:t>
            </a:r>
            <a:r>
              <a:rPr lang="zh-CN" altLang="en-US" sz="2000">
                <a:latin typeface="微软雅黑" panose="020B0503020204020204" pitchFamily="34" charset="-122"/>
                <a:ea typeface="微软雅黑" panose="020B0503020204020204" pitchFamily="34" charset="-122"/>
              </a:rPr>
              <a:t>，而</a:t>
            </a:r>
            <a:r>
              <a:rPr lang="zh-CN" altLang="en-US" sz="2000">
                <a:solidFill>
                  <a:srgbClr val="0066CC"/>
                </a:solidFill>
                <a:latin typeface="微软雅黑" panose="020B0503020204020204" pitchFamily="34" charset="-122"/>
                <a:ea typeface="微软雅黑" panose="020B0503020204020204" pitchFamily="34" charset="-122"/>
              </a:rPr>
              <a:t>内部异常则支持嵌套处理</a:t>
            </a:r>
            <a:r>
              <a:rPr lang="zh-CN" altLang="en-US" sz="2000">
                <a:latin typeface="微软雅黑" panose="020B0503020204020204" pitchFamily="34" charset="-122"/>
                <a:ea typeface="微软雅黑" panose="020B0503020204020204" pitchFamily="34" charset="-122"/>
              </a:rPr>
              <a:t>。</a:t>
            </a:r>
          </a:p>
          <a:p>
            <a:pPr>
              <a:lnSpc>
                <a:spcPct val="110000"/>
              </a:lnSpc>
              <a:spcBef>
                <a:spcPct val="25000"/>
              </a:spcBef>
            </a:pPr>
            <a:r>
              <a:rPr lang="zh-CN" altLang="en-US" sz="2000">
                <a:solidFill>
                  <a:srgbClr val="FF0000"/>
                </a:solidFill>
                <a:latin typeface="微软雅黑" panose="020B0503020204020204" pitchFamily="34" charset="-122"/>
                <a:ea typeface="微软雅黑" panose="020B0503020204020204" pitchFamily="34" charset="-122"/>
              </a:rPr>
              <a:t>任务门描述符</a:t>
            </a:r>
            <a:r>
              <a:rPr lang="zh-CN" altLang="en-US" sz="2000">
                <a:latin typeface="微软雅黑" panose="020B0503020204020204" pitchFamily="34" charset="-122"/>
                <a:ea typeface="微软雅黑" panose="020B0503020204020204" pitchFamily="34" charset="-122"/>
              </a:rPr>
              <a:t>中不包含偏移地址，只包含 </a:t>
            </a:r>
            <a:r>
              <a:rPr lang="en-US" altLang="zh-CN" sz="2000">
                <a:latin typeface="微软雅黑" panose="020B0503020204020204" pitchFamily="34" charset="-122"/>
                <a:ea typeface="微软雅黑" panose="020B0503020204020204" pitchFamily="34" charset="-122"/>
              </a:rPr>
              <a:t>TSS </a:t>
            </a:r>
            <a:r>
              <a:rPr lang="zh-CN" altLang="en-US" sz="2000">
                <a:latin typeface="微软雅黑" panose="020B0503020204020204" pitchFamily="34" charset="-122"/>
                <a:ea typeface="微软雅黑" panose="020B0503020204020204" pitchFamily="34" charset="-122"/>
              </a:rPr>
              <a:t>段选择符，这个段选择符指向 </a:t>
            </a:r>
            <a:r>
              <a:rPr lang="en-US" altLang="zh-CN" sz="2000">
                <a:latin typeface="微软雅黑" panose="020B0503020204020204" pitchFamily="34" charset="-122"/>
                <a:ea typeface="微软雅黑" panose="020B0503020204020204" pitchFamily="34" charset="-122"/>
              </a:rPr>
              <a:t>GDT </a:t>
            </a:r>
            <a:r>
              <a:rPr lang="zh-CN" altLang="en-US" sz="2000">
                <a:latin typeface="微软雅黑" panose="020B0503020204020204" pitchFamily="34" charset="-122"/>
                <a:ea typeface="微软雅黑" panose="020B0503020204020204" pitchFamily="34" charset="-122"/>
              </a:rPr>
              <a:t>中的一个 </a:t>
            </a:r>
            <a:r>
              <a:rPr lang="en-US" altLang="zh-CN" sz="2000">
                <a:latin typeface="微软雅黑" panose="020B0503020204020204" pitchFamily="34" charset="-122"/>
                <a:ea typeface="微软雅黑" panose="020B0503020204020204" pitchFamily="34" charset="-122"/>
              </a:rPr>
              <a:t>TSS </a:t>
            </a:r>
            <a:r>
              <a:rPr lang="zh-CN" altLang="en-US" sz="2000">
                <a:latin typeface="微软雅黑" panose="020B0503020204020204" pitchFamily="34" charset="-122"/>
                <a:ea typeface="微软雅黑" panose="020B0503020204020204" pitchFamily="34" charset="-122"/>
              </a:rPr>
              <a:t>段描述符，</a:t>
            </a:r>
            <a:r>
              <a:rPr lang="en-US" altLang="zh-CN" sz="2000">
                <a:latin typeface="微软雅黑" panose="020B0503020204020204" pitchFamily="34" charset="-122"/>
                <a:ea typeface="微软雅黑" panose="020B0503020204020204" pitchFamily="34" charset="-122"/>
              </a:rPr>
              <a:t>CPU </a:t>
            </a:r>
            <a:r>
              <a:rPr lang="zh-CN" altLang="en-US" sz="2000">
                <a:latin typeface="微软雅黑" panose="020B0503020204020204" pitchFamily="34" charset="-122"/>
                <a:ea typeface="微软雅黑" panose="020B0503020204020204" pitchFamily="34" charset="-122"/>
              </a:rPr>
              <a:t>根据 </a:t>
            </a:r>
            <a:r>
              <a:rPr lang="en-US" altLang="zh-CN" sz="2000">
                <a:latin typeface="微软雅黑" panose="020B0503020204020204" pitchFamily="34" charset="-122"/>
                <a:ea typeface="微软雅黑" panose="020B0503020204020204" pitchFamily="34" charset="-122"/>
              </a:rPr>
              <a:t>TSS </a:t>
            </a:r>
            <a:r>
              <a:rPr lang="zh-CN" altLang="en-US" sz="2000">
                <a:latin typeface="微软雅黑" panose="020B0503020204020204" pitchFamily="34" charset="-122"/>
                <a:ea typeface="微软雅黑" panose="020B0503020204020204" pitchFamily="34" charset="-122"/>
              </a:rPr>
              <a:t>段中的相关信息装载 </a:t>
            </a:r>
            <a:r>
              <a:rPr lang="en-US" altLang="zh-CN" sz="2000">
                <a:latin typeface="微软雅黑" panose="020B0503020204020204" pitchFamily="34" charset="-122"/>
                <a:ea typeface="微软雅黑" panose="020B0503020204020204" pitchFamily="34" charset="-122"/>
              </a:rPr>
              <a:t>EIP </a:t>
            </a:r>
            <a:r>
              <a:rPr lang="zh-CN" altLang="en-US" sz="2000">
                <a:latin typeface="微软雅黑" panose="020B0503020204020204" pitchFamily="34" charset="-122"/>
                <a:ea typeface="微软雅黑" panose="020B0503020204020204" pitchFamily="34" charset="-122"/>
              </a:rPr>
              <a:t>和 </a:t>
            </a:r>
            <a:r>
              <a:rPr lang="en-US" altLang="zh-CN" sz="2000">
                <a:latin typeface="微软雅黑" panose="020B0503020204020204" pitchFamily="34" charset="-122"/>
                <a:ea typeface="微软雅黑" panose="020B0503020204020204" pitchFamily="34" charset="-122"/>
              </a:rPr>
              <a:t>ESP </a:t>
            </a:r>
            <a:r>
              <a:rPr lang="zh-CN" altLang="en-US" sz="2000">
                <a:latin typeface="微软雅黑" panose="020B0503020204020204" pitchFamily="34" charset="-122"/>
                <a:ea typeface="微软雅黑" panose="020B0503020204020204" pitchFamily="34" charset="-122"/>
              </a:rPr>
              <a:t>等寄存器，从而执行相应的异常处理程序。</a:t>
            </a:r>
          </a:p>
          <a:p>
            <a:pPr>
              <a:lnSpc>
                <a:spcPct val="110000"/>
              </a:lnSpc>
              <a:spcBef>
                <a:spcPct val="25000"/>
              </a:spcBef>
            </a:pPr>
            <a:r>
              <a:rPr lang="en-US" altLang="zh-CN" sz="2000">
                <a:latin typeface="微软雅黑" panose="020B0503020204020204" pitchFamily="34" charset="-122"/>
                <a:ea typeface="微软雅黑" panose="020B0503020204020204" pitchFamily="34" charset="-122"/>
              </a:rPr>
              <a:t>Linux</a:t>
            </a:r>
            <a:r>
              <a:rPr lang="zh-CN" altLang="en-US" sz="2000">
                <a:latin typeface="微软雅黑" panose="020B0503020204020204" pitchFamily="34" charset="-122"/>
                <a:ea typeface="微软雅黑" panose="020B0503020204020204" pitchFamily="34" charset="-122"/>
              </a:rPr>
              <a:t>中，将类型号为</a:t>
            </a:r>
            <a:r>
              <a:rPr lang="en-US" altLang="zh-CN" sz="2000">
                <a:latin typeface="微软雅黑" panose="020B0503020204020204" pitchFamily="34" charset="-122"/>
                <a:ea typeface="微软雅黑" panose="020B0503020204020204" pitchFamily="34" charset="-122"/>
              </a:rPr>
              <a:t>8</a:t>
            </a:r>
            <a:r>
              <a:rPr lang="zh-CN" altLang="en-US" sz="2000">
                <a:latin typeface="微软雅黑" panose="020B0503020204020204" pitchFamily="34" charset="-122"/>
                <a:ea typeface="微软雅黑" panose="020B0503020204020204" pitchFamily="34" charset="-122"/>
              </a:rPr>
              <a:t>的</a:t>
            </a:r>
            <a:r>
              <a:rPr lang="zh-CN" altLang="en-US" sz="2000">
                <a:solidFill>
                  <a:srgbClr val="990000"/>
                </a:solidFill>
                <a:latin typeface="微软雅黑" panose="020B0503020204020204" pitchFamily="34" charset="-122"/>
                <a:ea typeface="微软雅黑" panose="020B0503020204020204" pitchFamily="34" charset="-122"/>
              </a:rPr>
              <a:t>双重故障（</a:t>
            </a:r>
            <a:r>
              <a:rPr lang="en-US" altLang="zh-CN" sz="2000">
                <a:solidFill>
                  <a:srgbClr val="990000"/>
                </a:solidFill>
                <a:latin typeface="微软雅黑" panose="020B0503020204020204" pitchFamily="34" charset="-122"/>
                <a:ea typeface="微软雅黑" panose="020B0503020204020204" pitchFamily="34" charset="-122"/>
              </a:rPr>
              <a:t>#DF</a:t>
            </a:r>
            <a:r>
              <a:rPr lang="zh-CN" altLang="en-US" sz="2000">
                <a:solidFill>
                  <a:srgbClr val="990000"/>
                </a:solidFill>
                <a:latin typeface="微软雅黑" panose="020B0503020204020204" pitchFamily="34" charset="-122"/>
                <a:ea typeface="微软雅黑" panose="020B0503020204020204" pitchFamily="34" charset="-122"/>
              </a:rPr>
              <a:t>）用任务门实现</a:t>
            </a:r>
            <a:r>
              <a:rPr lang="zh-CN" altLang="en-US" sz="2000">
                <a:latin typeface="微软雅黑" panose="020B0503020204020204" pitchFamily="34" charset="-122"/>
                <a:ea typeface="微软雅黑" panose="020B0503020204020204" pitchFamily="34" charset="-122"/>
              </a:rPr>
              <a:t>，而且是唯一通过任务门实现的异常。</a:t>
            </a:r>
          </a:p>
          <a:p>
            <a:pPr>
              <a:lnSpc>
                <a:spcPct val="110000"/>
              </a:lnSpc>
              <a:spcBef>
                <a:spcPct val="25000"/>
              </a:spcBef>
            </a:pPr>
            <a:r>
              <a:rPr lang="zh-CN" altLang="en-US" sz="2000">
                <a:solidFill>
                  <a:srgbClr val="FF0000"/>
                </a:solidFill>
                <a:latin typeface="微软雅黑" panose="020B0503020204020204" pitchFamily="34" charset="-122"/>
                <a:ea typeface="微软雅黑" panose="020B0503020204020204" pitchFamily="34" charset="-122"/>
              </a:rPr>
              <a:t>双重故障 </a:t>
            </a:r>
            <a:r>
              <a:rPr lang="en-US" altLang="zh-CN" sz="2000">
                <a:solidFill>
                  <a:srgbClr val="FF0000"/>
                </a:solidFill>
                <a:latin typeface="微软雅黑" panose="020B0503020204020204" pitchFamily="34" charset="-122"/>
                <a:ea typeface="微软雅黑" panose="020B0503020204020204" pitchFamily="34" charset="-122"/>
              </a:rPr>
              <a:t>TSS </a:t>
            </a:r>
            <a:r>
              <a:rPr lang="zh-CN" altLang="en-US" sz="2000">
                <a:solidFill>
                  <a:srgbClr val="FF0000"/>
                </a:solidFill>
                <a:latin typeface="微软雅黑" panose="020B0503020204020204" pitchFamily="34" charset="-122"/>
                <a:ea typeface="微软雅黑" panose="020B0503020204020204" pitchFamily="34" charset="-122"/>
              </a:rPr>
              <a:t>段描述符在 </a:t>
            </a:r>
            <a:r>
              <a:rPr lang="en-US" altLang="zh-CN" sz="2000">
                <a:solidFill>
                  <a:srgbClr val="FF0000"/>
                </a:solidFill>
                <a:latin typeface="微软雅黑" panose="020B0503020204020204" pitchFamily="34" charset="-122"/>
                <a:ea typeface="微软雅黑" panose="020B0503020204020204" pitchFamily="34" charset="-122"/>
              </a:rPr>
              <a:t>GDT </a:t>
            </a:r>
            <a:r>
              <a:rPr lang="zh-CN" altLang="en-US" sz="2000">
                <a:solidFill>
                  <a:srgbClr val="FF0000"/>
                </a:solidFill>
                <a:latin typeface="微软雅黑" panose="020B0503020204020204" pitchFamily="34" charset="-122"/>
                <a:ea typeface="微软雅黑" panose="020B0503020204020204" pitchFamily="34" charset="-122"/>
              </a:rPr>
              <a:t>中位于索引值为 </a:t>
            </a:r>
            <a:r>
              <a:rPr lang="en-US" altLang="zh-CN" sz="2000">
                <a:solidFill>
                  <a:srgbClr val="FF0000"/>
                </a:solidFill>
                <a:latin typeface="微软雅黑" panose="020B0503020204020204" pitchFamily="34" charset="-122"/>
                <a:ea typeface="微软雅黑" panose="020B0503020204020204" pitchFamily="34" charset="-122"/>
              </a:rPr>
              <a:t>0x1f </a:t>
            </a:r>
            <a:r>
              <a:rPr lang="zh-CN" altLang="en-US" sz="2000">
                <a:solidFill>
                  <a:srgbClr val="FF0000"/>
                </a:solidFill>
                <a:latin typeface="微软雅黑" panose="020B0503020204020204" pitchFamily="34" charset="-122"/>
                <a:ea typeface="微软雅黑" panose="020B0503020204020204" pitchFamily="34" charset="-122"/>
              </a:rPr>
              <a:t>的表项处</a:t>
            </a:r>
            <a:r>
              <a:rPr lang="zh-CN" altLang="en-US" sz="2000">
                <a:latin typeface="微软雅黑" panose="020B0503020204020204" pitchFamily="34" charset="-122"/>
                <a:ea typeface="微软雅黑" panose="020B0503020204020204" pitchFamily="34" charset="-122"/>
              </a:rPr>
              <a:t>，即</a:t>
            </a:r>
            <a:r>
              <a:rPr lang="en-US" altLang="zh-CN" sz="2000">
                <a:latin typeface="微软雅黑" panose="020B0503020204020204" pitchFamily="34" charset="-122"/>
                <a:ea typeface="微软雅黑" panose="020B0503020204020204" pitchFamily="34" charset="-122"/>
              </a:rPr>
              <a:t>13</a:t>
            </a:r>
            <a:r>
              <a:rPr lang="zh-CN" altLang="en-US" sz="2000">
                <a:latin typeface="微软雅黑" panose="020B0503020204020204" pitchFamily="34" charset="-122"/>
                <a:ea typeface="微软雅黑" panose="020B0503020204020204" pitchFamily="34" charset="-122"/>
              </a:rPr>
              <a:t>位索引为</a:t>
            </a:r>
            <a:r>
              <a:rPr lang="en-US" altLang="zh-CN" sz="2000">
                <a:latin typeface="微软雅黑" panose="020B0503020204020204" pitchFamily="34" charset="-122"/>
                <a:ea typeface="微软雅黑" panose="020B0503020204020204" pitchFamily="34" charset="-122"/>
              </a:rPr>
              <a:t>0 0000 0001 1111</a:t>
            </a:r>
            <a:r>
              <a:rPr lang="zh-CN" altLang="en-US" sz="2000">
                <a:latin typeface="微软雅黑" panose="020B0503020204020204" pitchFamily="34" charset="-122"/>
                <a:ea typeface="微软雅黑" panose="020B0503020204020204" pitchFamily="34" charset="-122"/>
              </a:rPr>
              <a:t>，且其</a:t>
            </a:r>
            <a:r>
              <a:rPr lang="en-US" altLang="zh-CN" sz="2000">
                <a:latin typeface="微软雅黑" panose="020B0503020204020204" pitchFamily="34" charset="-122"/>
                <a:ea typeface="微软雅黑" panose="020B0503020204020204" pitchFamily="34" charset="-122"/>
              </a:rPr>
              <a:t>TI=0</a:t>
            </a:r>
            <a:r>
              <a:rPr lang="zh-CN" altLang="en-US" sz="2000">
                <a:latin typeface="微软雅黑" panose="020B0503020204020204" pitchFamily="34" charset="-122"/>
                <a:ea typeface="微软雅黑" panose="020B0503020204020204" pitchFamily="34" charset="-122"/>
              </a:rPr>
              <a:t>（指向 </a:t>
            </a:r>
            <a:r>
              <a:rPr lang="en-US" altLang="zh-CN" sz="2000">
                <a:latin typeface="微软雅黑" panose="020B0503020204020204" pitchFamily="34" charset="-122"/>
                <a:ea typeface="微软雅黑" panose="020B0503020204020204" pitchFamily="34" charset="-122"/>
              </a:rPr>
              <a:t>GDT</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RPL=00</a:t>
            </a:r>
            <a:r>
              <a:rPr lang="zh-CN" altLang="en-US" sz="2000">
                <a:latin typeface="微软雅黑" panose="020B0503020204020204" pitchFamily="34" charset="-122"/>
                <a:ea typeface="微软雅黑" panose="020B0503020204020204" pitchFamily="34" charset="-122"/>
              </a:rPr>
              <a:t>（内核级代码），即任务门描述符中的</a:t>
            </a:r>
            <a:r>
              <a:rPr lang="zh-CN" altLang="en-US" sz="2000">
                <a:solidFill>
                  <a:srgbClr val="FF0000"/>
                </a:solidFill>
                <a:latin typeface="微软雅黑" panose="020B0503020204020204" pitchFamily="34" charset="-122"/>
                <a:ea typeface="微软雅黑" panose="020B0503020204020204" pitchFamily="34" charset="-122"/>
              </a:rPr>
              <a:t>段选择符为</a:t>
            </a:r>
            <a:r>
              <a:rPr lang="en-US" altLang="zh-CN" sz="2000">
                <a:solidFill>
                  <a:srgbClr val="FF0000"/>
                </a:solidFill>
                <a:latin typeface="微软雅黑" panose="020B0503020204020204" pitchFamily="34" charset="-122"/>
                <a:ea typeface="微软雅黑" panose="020B0503020204020204" pitchFamily="34" charset="-122"/>
              </a:rPr>
              <a:t>00F8H</a:t>
            </a:r>
            <a:r>
              <a:rPr lang="zh-CN" altLang="en-US" sz="2000">
                <a:latin typeface="微软雅黑" panose="020B0503020204020204" pitchFamily="34" charset="-122"/>
                <a:ea typeface="微软雅黑" panose="020B0503020204020204" pitchFamily="34" charset="-122"/>
              </a:rPr>
              <a:t>。</a:t>
            </a:r>
          </a:p>
        </p:txBody>
      </p:sp>
      <p:sp>
        <p:nvSpPr>
          <p:cNvPr id="783364" name="Text Box 4">
            <a:extLst>
              <a:ext uri="{FF2B5EF4-FFF2-40B4-BE49-F238E27FC236}">
                <a16:creationId xmlns:a16="http://schemas.microsoft.com/office/drawing/2014/main" id="{1CBECAD8-9682-4026-AFAB-A7EEA574AFE9}"/>
              </a:ext>
            </a:extLst>
          </p:cNvPr>
          <p:cNvSpPr txBox="1">
            <a:spLocks noChangeArrowheads="1"/>
          </p:cNvSpPr>
          <p:nvPr/>
        </p:nvSpPr>
        <p:spPr bwMode="auto">
          <a:xfrm>
            <a:off x="1973263" y="3033713"/>
            <a:ext cx="6808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990000"/>
                </a:solidFill>
                <a:latin typeface="微软雅黑" panose="020B0503020204020204" pitchFamily="34" charset="-122"/>
                <a:ea typeface="微软雅黑" panose="020B0503020204020204" pitchFamily="34" charset="-122"/>
              </a:rPr>
              <a:t>Why</a:t>
            </a:r>
            <a:r>
              <a:rPr lang="zh-CN" altLang="en-US" sz="2000" b="1">
                <a:solidFill>
                  <a:srgbClr val="990000"/>
                </a:solidFill>
                <a:latin typeface="微软雅黑" panose="020B0503020204020204" pitchFamily="34" charset="-122"/>
                <a:ea typeface="微软雅黑" panose="020B0503020204020204" pitchFamily="34" charset="-122"/>
              </a:rPr>
              <a:t>？试想一下处理缺页时又有非法指令或栈溢出等！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3363">
                                            <p:txEl>
                                              <p:pRg st="0" end="0"/>
                                            </p:txEl>
                                          </p:spTgt>
                                        </p:tgtEl>
                                        <p:attrNameLst>
                                          <p:attrName>style.visibility</p:attrName>
                                        </p:attrNameLst>
                                      </p:cBhvr>
                                      <p:to>
                                        <p:strVal val="visible"/>
                                      </p:to>
                                    </p:set>
                                    <p:animEffect transition="in" filter="blinds(horizontal)">
                                      <p:cBhvr>
                                        <p:cTn id="7" dur="500"/>
                                        <p:tgtEl>
                                          <p:spTgt spid="783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3363">
                                            <p:txEl>
                                              <p:pRg st="1" end="1"/>
                                            </p:txEl>
                                          </p:spTgt>
                                        </p:tgtEl>
                                        <p:attrNameLst>
                                          <p:attrName>style.visibility</p:attrName>
                                        </p:attrNameLst>
                                      </p:cBhvr>
                                      <p:to>
                                        <p:strVal val="visible"/>
                                      </p:to>
                                    </p:set>
                                    <p:animEffect transition="in" filter="blinds(horizontal)">
                                      <p:cBhvr>
                                        <p:cTn id="12" dur="500"/>
                                        <p:tgtEl>
                                          <p:spTgt spid="783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3363">
                                            <p:txEl>
                                              <p:pRg st="2" end="2"/>
                                            </p:txEl>
                                          </p:spTgt>
                                        </p:tgtEl>
                                        <p:attrNameLst>
                                          <p:attrName>style.visibility</p:attrName>
                                        </p:attrNameLst>
                                      </p:cBhvr>
                                      <p:to>
                                        <p:strVal val="visible"/>
                                      </p:to>
                                    </p:set>
                                    <p:animEffect transition="in" filter="blinds(horizontal)">
                                      <p:cBhvr>
                                        <p:cTn id="17" dur="500"/>
                                        <p:tgtEl>
                                          <p:spTgt spid="783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3364"/>
                                        </p:tgtEl>
                                        <p:attrNameLst>
                                          <p:attrName>style.visibility</p:attrName>
                                        </p:attrNameLst>
                                      </p:cBhvr>
                                      <p:to>
                                        <p:strVal val="visible"/>
                                      </p:to>
                                    </p:set>
                                    <p:animEffect transition="in" filter="blinds(horizontal)">
                                      <p:cBhvr>
                                        <p:cTn id="22" dur="500"/>
                                        <p:tgtEl>
                                          <p:spTgt spid="7833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3363">
                                            <p:txEl>
                                              <p:pRg st="3" end="3"/>
                                            </p:txEl>
                                          </p:spTgt>
                                        </p:tgtEl>
                                        <p:attrNameLst>
                                          <p:attrName>style.visibility</p:attrName>
                                        </p:attrNameLst>
                                      </p:cBhvr>
                                      <p:to>
                                        <p:strVal val="visible"/>
                                      </p:to>
                                    </p:set>
                                    <p:animEffect transition="in" filter="blinds(horizontal)">
                                      <p:cBhvr>
                                        <p:cTn id="27" dur="500"/>
                                        <p:tgtEl>
                                          <p:spTgt spid="78336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3363">
                                            <p:txEl>
                                              <p:pRg st="4" end="4"/>
                                            </p:txEl>
                                          </p:spTgt>
                                        </p:tgtEl>
                                        <p:attrNameLst>
                                          <p:attrName>style.visibility</p:attrName>
                                        </p:attrNameLst>
                                      </p:cBhvr>
                                      <p:to>
                                        <p:strVal val="visible"/>
                                      </p:to>
                                    </p:set>
                                    <p:animEffect transition="in" filter="blinds(horizontal)">
                                      <p:cBhvr>
                                        <p:cTn id="32" dur="500"/>
                                        <p:tgtEl>
                                          <p:spTgt spid="78336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83363">
                                            <p:txEl>
                                              <p:pRg st="5" end="5"/>
                                            </p:txEl>
                                          </p:spTgt>
                                        </p:tgtEl>
                                        <p:attrNameLst>
                                          <p:attrName>style.visibility</p:attrName>
                                        </p:attrNameLst>
                                      </p:cBhvr>
                                      <p:to>
                                        <p:strVal val="visible"/>
                                      </p:to>
                                    </p:set>
                                    <p:animEffect transition="in" filter="blinds(horizontal)">
                                      <p:cBhvr>
                                        <p:cTn id="37" dur="500"/>
                                        <p:tgtEl>
                                          <p:spTgt spid="783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a:extLst>
              <a:ext uri="{FF2B5EF4-FFF2-40B4-BE49-F238E27FC236}">
                <a16:creationId xmlns:a16="http://schemas.microsoft.com/office/drawing/2014/main" id="{D0749CE1-F4DB-4AB6-88DE-AA28EA49F08B}"/>
              </a:ext>
            </a:extLst>
          </p:cNvPr>
          <p:cNvSpPr>
            <a:spLocks noGrp="1" noChangeArrowheads="1"/>
          </p:cNvSpPr>
          <p:nvPr>
            <p:ph type="title"/>
          </p:nvPr>
        </p:nvSpPr>
        <p:spPr>
          <a:xfrm>
            <a:off x="457200" y="82550"/>
            <a:ext cx="8229600" cy="561975"/>
          </a:xfrm>
        </p:spPr>
        <p:txBody>
          <a:bodyPr/>
          <a:lstStyle/>
          <a:p>
            <a:r>
              <a:rPr lang="en-US" altLang="zh-CN" sz="3200"/>
              <a:t>Linux</a:t>
            </a:r>
            <a:r>
              <a:rPr lang="zh-CN" altLang="en-US" sz="3200"/>
              <a:t>中的中断门、陷阱门和任务门</a:t>
            </a:r>
          </a:p>
        </p:txBody>
      </p:sp>
      <p:sp>
        <p:nvSpPr>
          <p:cNvPr id="787459" name="Rectangle 3">
            <a:extLst>
              <a:ext uri="{FF2B5EF4-FFF2-40B4-BE49-F238E27FC236}">
                <a16:creationId xmlns:a16="http://schemas.microsoft.com/office/drawing/2014/main" id="{51E9809C-DD7A-447F-BCF7-376F68EC1E08}"/>
              </a:ext>
            </a:extLst>
          </p:cNvPr>
          <p:cNvSpPr>
            <a:spLocks noGrp="1" noChangeArrowheads="1"/>
          </p:cNvSpPr>
          <p:nvPr>
            <p:ph type="body" idx="1"/>
          </p:nvPr>
        </p:nvSpPr>
        <p:spPr/>
        <p:txBody>
          <a:bodyPr/>
          <a:lstStyle/>
          <a:p>
            <a:endParaRPr lang="zh-CN" altLang="en-US"/>
          </a:p>
        </p:txBody>
      </p:sp>
      <p:pic>
        <p:nvPicPr>
          <p:cNvPr id="787460" name="Picture 4">
            <a:extLst>
              <a:ext uri="{FF2B5EF4-FFF2-40B4-BE49-F238E27FC236}">
                <a16:creationId xmlns:a16="http://schemas.microsoft.com/office/drawing/2014/main" id="{FD63409C-6BE6-47ED-BDE5-696C59F4E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854075"/>
            <a:ext cx="8642350" cy="5829300"/>
          </a:xfrm>
          <a:prstGeom prst="rect">
            <a:avLst/>
          </a:prstGeom>
          <a:noFill/>
          <a:extLst>
            <a:ext uri="{909E8E84-426E-40DD-AFC4-6F175D3DCCD1}">
              <a14:hiddenFill xmlns:a14="http://schemas.microsoft.com/office/drawing/2010/main">
                <a:solidFill>
                  <a:srgbClr val="FFFFFF"/>
                </a:solidFill>
              </a14:hiddenFill>
            </a:ext>
          </a:extLst>
        </p:spPr>
      </p:pic>
      <p:grpSp>
        <p:nvGrpSpPr>
          <p:cNvPr id="787467" name="Group 11">
            <a:extLst>
              <a:ext uri="{FF2B5EF4-FFF2-40B4-BE49-F238E27FC236}">
                <a16:creationId xmlns:a16="http://schemas.microsoft.com/office/drawing/2014/main" id="{61897F0C-DAB4-4C6E-A044-6D91C4A5D109}"/>
              </a:ext>
            </a:extLst>
          </p:cNvPr>
          <p:cNvGrpSpPr>
            <a:grpSpLocks/>
          </p:cNvGrpSpPr>
          <p:nvPr/>
        </p:nvGrpSpPr>
        <p:grpSpPr bwMode="auto">
          <a:xfrm>
            <a:off x="319088" y="3149600"/>
            <a:ext cx="4994275" cy="2452688"/>
            <a:chOff x="201" y="1984"/>
            <a:chExt cx="3146" cy="1545"/>
          </a:xfrm>
        </p:grpSpPr>
        <p:sp>
          <p:nvSpPr>
            <p:cNvPr id="787461" name="Rectangle 5">
              <a:extLst>
                <a:ext uri="{FF2B5EF4-FFF2-40B4-BE49-F238E27FC236}">
                  <a16:creationId xmlns:a16="http://schemas.microsoft.com/office/drawing/2014/main" id="{31FDEB22-70C1-45A0-924F-57527A7FE8C7}"/>
                </a:ext>
              </a:extLst>
            </p:cNvPr>
            <p:cNvSpPr>
              <a:spLocks noChangeArrowheads="1"/>
            </p:cNvSpPr>
            <p:nvPr/>
          </p:nvSpPr>
          <p:spPr bwMode="auto">
            <a:xfrm>
              <a:off x="201" y="3273"/>
              <a:ext cx="3081" cy="256"/>
            </a:xfrm>
            <a:prstGeom prst="rect">
              <a:avLst/>
            </a:prstGeom>
            <a:noFill/>
            <a:ln w="57150">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7463" name="Text Box 7">
              <a:extLst>
                <a:ext uri="{FF2B5EF4-FFF2-40B4-BE49-F238E27FC236}">
                  <a16:creationId xmlns:a16="http://schemas.microsoft.com/office/drawing/2014/main" id="{7A9546C4-7A90-43A2-9043-C4323CA7548B}"/>
                </a:ext>
              </a:extLst>
            </p:cNvPr>
            <p:cNvSpPr txBox="1">
              <a:spLocks noChangeArrowheads="1"/>
            </p:cNvSpPr>
            <p:nvPr/>
          </p:nvSpPr>
          <p:spPr bwMode="auto">
            <a:xfrm>
              <a:off x="2168" y="1984"/>
              <a:ext cx="1179"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990000"/>
                  </a:solidFill>
                  <a:latin typeface="微软雅黑" panose="020B0503020204020204" pitchFamily="34" charset="-122"/>
                  <a:ea typeface="微软雅黑" panose="020B0503020204020204" pitchFamily="34" charset="-122"/>
                </a:rPr>
                <a:t>所有中断门和陷阱门描述符中的段选择符都是</a:t>
              </a:r>
              <a:r>
                <a:rPr lang="en-US" altLang="zh-CN" sz="2200" b="1">
                  <a:solidFill>
                    <a:srgbClr val="990000"/>
                  </a:solidFill>
                  <a:latin typeface="微软雅黑" panose="020B0503020204020204" pitchFamily="34" charset="-122"/>
                  <a:ea typeface="微软雅黑" panose="020B0503020204020204" pitchFamily="34" charset="-122"/>
                </a:rPr>
                <a:t>0x60</a:t>
              </a:r>
            </a:p>
          </p:txBody>
        </p:sp>
        <p:sp>
          <p:nvSpPr>
            <p:cNvPr id="787464" name="Line 8">
              <a:extLst>
                <a:ext uri="{FF2B5EF4-FFF2-40B4-BE49-F238E27FC236}">
                  <a16:creationId xmlns:a16="http://schemas.microsoft.com/office/drawing/2014/main" id="{85A4E0CF-C3B6-401F-82C0-8A44AB85D0CF}"/>
                </a:ext>
              </a:extLst>
            </p:cNvPr>
            <p:cNvSpPr>
              <a:spLocks noChangeShapeType="1"/>
            </p:cNvSpPr>
            <p:nvPr/>
          </p:nvSpPr>
          <p:spPr bwMode="auto">
            <a:xfrm flipH="1">
              <a:off x="2066" y="2843"/>
              <a:ext cx="357" cy="421"/>
            </a:xfrm>
            <a:prstGeom prst="line">
              <a:avLst/>
            </a:prstGeom>
            <a:noFill/>
            <a:ln w="381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87468" name="Group 12">
            <a:extLst>
              <a:ext uri="{FF2B5EF4-FFF2-40B4-BE49-F238E27FC236}">
                <a16:creationId xmlns:a16="http://schemas.microsoft.com/office/drawing/2014/main" id="{79F42D02-E233-4AF1-8891-6315936A45D0}"/>
              </a:ext>
            </a:extLst>
          </p:cNvPr>
          <p:cNvGrpSpPr>
            <a:grpSpLocks/>
          </p:cNvGrpSpPr>
          <p:nvPr/>
        </p:nvGrpSpPr>
        <p:grpSpPr bwMode="auto">
          <a:xfrm>
            <a:off x="5360988" y="4621213"/>
            <a:ext cx="3597275" cy="2003425"/>
            <a:chOff x="3387" y="2902"/>
            <a:chExt cx="2266" cy="1262"/>
          </a:xfrm>
        </p:grpSpPr>
        <p:sp>
          <p:nvSpPr>
            <p:cNvPr id="787462" name="Rectangle 6">
              <a:extLst>
                <a:ext uri="{FF2B5EF4-FFF2-40B4-BE49-F238E27FC236}">
                  <a16:creationId xmlns:a16="http://schemas.microsoft.com/office/drawing/2014/main" id="{A0DBD390-00C1-4266-8C67-BD2D980D87F4}"/>
                </a:ext>
              </a:extLst>
            </p:cNvPr>
            <p:cNvSpPr>
              <a:spLocks noChangeArrowheads="1"/>
            </p:cNvSpPr>
            <p:nvPr/>
          </p:nvSpPr>
          <p:spPr bwMode="auto">
            <a:xfrm>
              <a:off x="3387" y="3908"/>
              <a:ext cx="1599" cy="256"/>
            </a:xfrm>
            <a:prstGeom prst="rect">
              <a:avLst/>
            </a:prstGeom>
            <a:noFill/>
            <a:ln w="57150">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7465" name="Text Box 9">
              <a:extLst>
                <a:ext uri="{FF2B5EF4-FFF2-40B4-BE49-F238E27FC236}">
                  <a16:creationId xmlns:a16="http://schemas.microsoft.com/office/drawing/2014/main" id="{27C747BC-8AE1-4E82-8D3A-5F10A1A4D408}"/>
                </a:ext>
              </a:extLst>
            </p:cNvPr>
            <p:cNvSpPr txBox="1">
              <a:spLocks noChangeArrowheads="1"/>
            </p:cNvSpPr>
            <p:nvPr/>
          </p:nvSpPr>
          <p:spPr bwMode="auto">
            <a:xfrm>
              <a:off x="4474" y="2902"/>
              <a:ext cx="1179"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990000"/>
                  </a:solidFill>
                  <a:latin typeface="微软雅黑" panose="020B0503020204020204" pitchFamily="34" charset="-122"/>
                  <a:ea typeface="微软雅黑" panose="020B0503020204020204" pitchFamily="34" charset="-122"/>
                </a:rPr>
                <a:t>任务门描述符中的段选择符都是</a:t>
              </a:r>
              <a:r>
                <a:rPr lang="en-US" altLang="zh-CN" sz="2200" b="1">
                  <a:solidFill>
                    <a:srgbClr val="990000"/>
                  </a:solidFill>
                  <a:latin typeface="微软雅黑" panose="020B0503020204020204" pitchFamily="34" charset="-122"/>
                  <a:ea typeface="微软雅黑" panose="020B0503020204020204" pitchFamily="34" charset="-122"/>
                </a:rPr>
                <a:t>0xf8</a:t>
              </a:r>
            </a:p>
          </p:txBody>
        </p:sp>
        <p:sp>
          <p:nvSpPr>
            <p:cNvPr id="787466" name="Line 10">
              <a:extLst>
                <a:ext uri="{FF2B5EF4-FFF2-40B4-BE49-F238E27FC236}">
                  <a16:creationId xmlns:a16="http://schemas.microsoft.com/office/drawing/2014/main" id="{4F1ED367-D8AE-43B0-BC52-72556ECA0E6E}"/>
                </a:ext>
              </a:extLst>
            </p:cNvPr>
            <p:cNvSpPr>
              <a:spLocks noChangeShapeType="1"/>
            </p:cNvSpPr>
            <p:nvPr/>
          </p:nvSpPr>
          <p:spPr bwMode="auto">
            <a:xfrm>
              <a:off x="5101" y="3566"/>
              <a:ext cx="110" cy="356"/>
            </a:xfrm>
            <a:prstGeom prst="line">
              <a:avLst/>
            </a:prstGeom>
            <a:noFill/>
            <a:ln w="381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7467"/>
                                        </p:tgtEl>
                                        <p:attrNameLst>
                                          <p:attrName>style.visibility</p:attrName>
                                        </p:attrNameLst>
                                      </p:cBhvr>
                                      <p:to>
                                        <p:strVal val="visible"/>
                                      </p:to>
                                    </p:set>
                                    <p:animEffect transition="in" filter="blinds(horizontal)">
                                      <p:cBhvr>
                                        <p:cTn id="7" dur="500"/>
                                        <p:tgtEl>
                                          <p:spTgt spid="787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7468"/>
                                        </p:tgtEl>
                                        <p:attrNameLst>
                                          <p:attrName>style.visibility</p:attrName>
                                        </p:attrNameLst>
                                      </p:cBhvr>
                                      <p:to>
                                        <p:strVal val="visible"/>
                                      </p:to>
                                    </p:set>
                                    <p:animEffect transition="in" filter="blinds(horizontal)">
                                      <p:cBhvr>
                                        <p:cTn id="12" dur="500"/>
                                        <p:tgtEl>
                                          <p:spTgt spid="787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a:extLst>
              <a:ext uri="{FF2B5EF4-FFF2-40B4-BE49-F238E27FC236}">
                <a16:creationId xmlns:a16="http://schemas.microsoft.com/office/drawing/2014/main" id="{740A5EA5-4F56-48EE-82EC-47A1A8D68F71}"/>
              </a:ext>
            </a:extLst>
          </p:cNvPr>
          <p:cNvSpPr>
            <a:spLocks noGrp="1" noChangeArrowheads="1"/>
          </p:cNvSpPr>
          <p:nvPr>
            <p:ph type="title"/>
          </p:nvPr>
        </p:nvSpPr>
        <p:spPr>
          <a:xfrm>
            <a:off x="457200" y="142875"/>
            <a:ext cx="8229600" cy="561975"/>
          </a:xfrm>
        </p:spPr>
        <p:txBody>
          <a:bodyPr/>
          <a:lstStyle/>
          <a:p>
            <a:r>
              <a:rPr lang="en-US" altLang="zh-CN" sz="3200"/>
              <a:t>IA-32</a:t>
            </a:r>
            <a:r>
              <a:rPr lang="zh-CN" altLang="en-US" sz="3200"/>
              <a:t>的标志寄存器</a:t>
            </a:r>
          </a:p>
        </p:txBody>
      </p:sp>
      <p:sp>
        <p:nvSpPr>
          <p:cNvPr id="812035" name="Rectangle 3">
            <a:extLst>
              <a:ext uri="{FF2B5EF4-FFF2-40B4-BE49-F238E27FC236}">
                <a16:creationId xmlns:a16="http://schemas.microsoft.com/office/drawing/2014/main" id="{1127AC09-C7E1-4E87-91D4-DDCE622672DD}"/>
              </a:ext>
            </a:extLst>
          </p:cNvPr>
          <p:cNvSpPr>
            <a:spLocks noGrp="1" noChangeArrowheads="1"/>
          </p:cNvSpPr>
          <p:nvPr>
            <p:ph type="body" idx="1"/>
          </p:nvPr>
        </p:nvSpPr>
        <p:spPr>
          <a:xfrm>
            <a:off x="161925" y="2520950"/>
            <a:ext cx="8686800" cy="4329113"/>
          </a:xfrm>
        </p:spPr>
        <p:txBody>
          <a:bodyPr/>
          <a:lstStyle/>
          <a:p>
            <a:pPr>
              <a:lnSpc>
                <a:spcPct val="105000"/>
              </a:lnSpc>
              <a:spcBef>
                <a:spcPct val="40000"/>
              </a:spcBef>
            </a:pPr>
            <a:r>
              <a:rPr lang="en-US" altLang="zh-CN" sz="2200">
                <a:latin typeface="微软雅黑" panose="020B0503020204020204" pitchFamily="34" charset="-122"/>
                <a:ea typeface="微软雅黑" panose="020B0503020204020204" pitchFamily="34" charset="-122"/>
              </a:rPr>
              <a:t>6</a:t>
            </a:r>
            <a:r>
              <a:rPr lang="zh-CN" altLang="en-US" sz="2200">
                <a:latin typeface="微软雅黑" panose="020B0503020204020204" pitchFamily="34" charset="-122"/>
                <a:ea typeface="微软雅黑" panose="020B0503020204020204" pitchFamily="34" charset="-122"/>
              </a:rPr>
              <a:t>个条件标志</a:t>
            </a:r>
          </a:p>
          <a:p>
            <a:pPr lvl="1">
              <a:lnSpc>
                <a:spcPct val="105000"/>
              </a:lnSpc>
              <a:spcBef>
                <a:spcPct val="40000"/>
              </a:spcBef>
            </a:pPr>
            <a:r>
              <a:rPr lang="en-US" altLang="zh-CN">
                <a:solidFill>
                  <a:srgbClr val="FF3300"/>
                </a:solidFill>
                <a:latin typeface="微软雅黑" panose="020B0503020204020204" pitchFamily="34" charset="-122"/>
                <a:ea typeface="微软雅黑" panose="020B0503020204020204" pitchFamily="34" charset="-122"/>
              </a:rPr>
              <a:t>OF</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SF</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ZF</a:t>
            </a:r>
            <a:r>
              <a:rPr lang="zh-CN" altLang="en-US">
                <a:solidFill>
                  <a:srgbClr val="FF3300"/>
                </a:solidFill>
                <a:latin typeface="微软雅黑" panose="020B0503020204020204" pitchFamily="34" charset="-122"/>
                <a:ea typeface="微软雅黑" panose="020B0503020204020204" pitchFamily="34" charset="-122"/>
              </a:rPr>
              <a:t>、</a:t>
            </a:r>
            <a:r>
              <a:rPr lang="en-US" altLang="zh-CN">
                <a:solidFill>
                  <a:srgbClr val="FF3300"/>
                </a:solidFill>
                <a:latin typeface="微软雅黑" panose="020B0503020204020204" pitchFamily="34" charset="-122"/>
                <a:ea typeface="微软雅黑" panose="020B0503020204020204" pitchFamily="34" charset="-122"/>
              </a:rPr>
              <a:t>CF</a:t>
            </a:r>
            <a:r>
              <a:rPr lang="zh-CN" altLang="en-US">
                <a:latin typeface="微软雅黑" panose="020B0503020204020204" pitchFamily="34" charset="-122"/>
                <a:ea typeface="微软雅黑" panose="020B0503020204020204" pitchFamily="34" charset="-122"/>
              </a:rPr>
              <a:t>各是什么标志（条件码）？</a:t>
            </a:r>
          </a:p>
          <a:p>
            <a:pPr lvl="1">
              <a:lnSpc>
                <a:spcPct val="105000"/>
              </a:lnSpc>
              <a:spcBef>
                <a:spcPct val="40000"/>
              </a:spcBef>
            </a:pPr>
            <a:r>
              <a:rPr lang="en-US" altLang="zh-CN">
                <a:latin typeface="微软雅黑" panose="020B0503020204020204" pitchFamily="34" charset="-122"/>
                <a:ea typeface="微软雅黑" panose="020B0503020204020204" pitchFamily="34" charset="-122"/>
              </a:rPr>
              <a:t>AF</a:t>
            </a:r>
            <a:r>
              <a:rPr lang="zh-CN" altLang="en-US">
                <a:latin typeface="微软雅黑" panose="020B0503020204020204" pitchFamily="34" charset="-122"/>
                <a:ea typeface="微软雅黑" panose="020B0503020204020204" pitchFamily="34" charset="-122"/>
              </a:rPr>
              <a:t>：辅助进位标志（</a:t>
            </a:r>
            <a:r>
              <a:rPr lang="en-US" altLang="zh-CN">
                <a:latin typeface="微软雅黑" panose="020B0503020204020204" pitchFamily="34" charset="-122"/>
                <a:ea typeface="微软雅黑" panose="020B0503020204020204" pitchFamily="34" charset="-122"/>
              </a:rPr>
              <a:t>BCD</a:t>
            </a:r>
            <a:r>
              <a:rPr lang="zh-CN" altLang="en-US">
                <a:latin typeface="微软雅黑" panose="020B0503020204020204" pitchFamily="34" charset="-122"/>
                <a:ea typeface="微软雅黑" panose="020B0503020204020204" pitchFamily="34" charset="-122"/>
              </a:rPr>
              <a:t>码运算时才有意义）</a:t>
            </a:r>
          </a:p>
          <a:p>
            <a:pPr lvl="1">
              <a:lnSpc>
                <a:spcPct val="105000"/>
              </a:lnSpc>
              <a:spcBef>
                <a:spcPct val="40000"/>
              </a:spcBef>
            </a:pPr>
            <a:r>
              <a:rPr lang="en-US" altLang="zh-CN">
                <a:latin typeface="微软雅黑" panose="020B0503020204020204" pitchFamily="34" charset="-122"/>
                <a:ea typeface="微软雅黑" panose="020B0503020204020204" pitchFamily="34" charset="-122"/>
              </a:rPr>
              <a:t>PF</a:t>
            </a:r>
            <a:r>
              <a:rPr lang="zh-CN" altLang="en-US">
                <a:latin typeface="微软雅黑" panose="020B0503020204020204" pitchFamily="34" charset="-122"/>
                <a:ea typeface="微软雅黑" panose="020B0503020204020204" pitchFamily="34" charset="-122"/>
              </a:rPr>
              <a:t>：奇偶标志</a:t>
            </a:r>
            <a:endParaRPr lang="en-US" altLang="zh-CN">
              <a:latin typeface="微软雅黑" panose="020B0503020204020204" pitchFamily="34" charset="-122"/>
              <a:ea typeface="微软雅黑" panose="020B0503020204020204" pitchFamily="34" charset="-122"/>
            </a:endParaRPr>
          </a:p>
          <a:p>
            <a:pPr>
              <a:lnSpc>
                <a:spcPct val="105000"/>
              </a:lnSpc>
              <a:spcBef>
                <a:spcPct val="40000"/>
              </a:spcBef>
            </a:pPr>
            <a:r>
              <a:rPr lang="en-US" altLang="zh-CN" sz="2200">
                <a:latin typeface="微软雅黑" panose="020B0503020204020204" pitchFamily="34" charset="-122"/>
                <a:ea typeface="微软雅黑" panose="020B0503020204020204" pitchFamily="34" charset="-122"/>
              </a:rPr>
              <a:t>3</a:t>
            </a:r>
            <a:r>
              <a:rPr lang="zh-CN" altLang="en-US" sz="2200">
                <a:latin typeface="微软雅黑" panose="020B0503020204020204" pitchFamily="34" charset="-122"/>
                <a:ea typeface="微软雅黑" panose="020B0503020204020204" pitchFamily="34" charset="-122"/>
              </a:rPr>
              <a:t>个控制标志</a:t>
            </a:r>
          </a:p>
          <a:p>
            <a:pPr lvl="1">
              <a:lnSpc>
                <a:spcPct val="105000"/>
              </a:lnSpc>
              <a:spcBef>
                <a:spcPct val="40000"/>
              </a:spcBef>
            </a:pPr>
            <a:r>
              <a:rPr lang="en-US" altLang="zh-CN">
                <a:latin typeface="微软雅黑" panose="020B0503020204020204" pitchFamily="34" charset="-122"/>
                <a:ea typeface="微软雅黑" panose="020B0503020204020204" pitchFamily="34" charset="-122"/>
              </a:rPr>
              <a:t>DF</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Direction Flag</a:t>
            </a:r>
            <a:r>
              <a:rPr lang="zh-CN" altLang="en-US">
                <a:latin typeface="微软雅黑" panose="020B0503020204020204" pitchFamily="34" charset="-122"/>
                <a:ea typeface="微软雅黑" panose="020B0503020204020204" pitchFamily="34" charset="-122"/>
              </a:rPr>
              <a:t>）：方向标志（自动变址方向是增还是减）</a:t>
            </a:r>
          </a:p>
          <a:p>
            <a:pPr lvl="1">
              <a:lnSpc>
                <a:spcPct val="105000"/>
              </a:lnSpc>
              <a:spcBef>
                <a:spcPct val="40000"/>
              </a:spcBef>
            </a:pPr>
            <a:r>
              <a:rPr lang="en-US" altLang="zh-CN">
                <a:solidFill>
                  <a:srgbClr val="FF0000"/>
                </a:solidFill>
                <a:latin typeface="微软雅黑" panose="020B0503020204020204" pitchFamily="34" charset="-122"/>
                <a:ea typeface="微软雅黑" panose="020B0503020204020204" pitchFamily="34" charset="-122"/>
              </a:rPr>
              <a:t>IF</a:t>
            </a:r>
            <a:r>
              <a:rPr lang="zh-CN" altLang="en-US">
                <a:solidFill>
                  <a:srgbClr val="FF0000"/>
                </a:solidFill>
                <a:latin typeface="微软雅黑" panose="020B0503020204020204" pitchFamily="34" charset="-122"/>
                <a:ea typeface="微软雅黑" panose="020B0503020204020204" pitchFamily="34" charset="-122"/>
              </a:rPr>
              <a:t>（</a:t>
            </a:r>
            <a:r>
              <a:rPr lang="en-US" altLang="zh-CN">
                <a:solidFill>
                  <a:srgbClr val="FF0000"/>
                </a:solidFill>
                <a:latin typeface="微软雅黑" panose="020B0503020204020204" pitchFamily="34" charset="-122"/>
                <a:ea typeface="微软雅黑" panose="020B0503020204020204" pitchFamily="34" charset="-122"/>
              </a:rPr>
              <a:t>Interrupt Flag</a:t>
            </a:r>
            <a:r>
              <a:rPr lang="zh-CN" altLang="en-US">
                <a:solidFill>
                  <a:srgbClr val="FF0000"/>
                </a:solidFill>
                <a:latin typeface="微软雅黑" panose="020B0503020204020204" pitchFamily="34" charset="-122"/>
                <a:ea typeface="微软雅黑" panose="020B0503020204020204" pitchFamily="34" charset="-122"/>
              </a:rPr>
              <a:t>）：中断允许标志 （仅对外部可屏蔽中断有用）</a:t>
            </a:r>
          </a:p>
          <a:p>
            <a:pPr lvl="1">
              <a:lnSpc>
                <a:spcPct val="105000"/>
              </a:lnSpc>
              <a:spcBef>
                <a:spcPct val="40000"/>
              </a:spcBef>
            </a:pPr>
            <a:r>
              <a:rPr lang="en-US" altLang="zh-CN">
                <a:solidFill>
                  <a:srgbClr val="FF0000"/>
                </a:solidFill>
                <a:latin typeface="微软雅黑" panose="020B0503020204020204" pitchFamily="34" charset="-122"/>
                <a:ea typeface="微软雅黑" panose="020B0503020204020204" pitchFamily="34" charset="-122"/>
              </a:rPr>
              <a:t>TF</a:t>
            </a:r>
            <a:r>
              <a:rPr lang="zh-CN" altLang="en-US">
                <a:solidFill>
                  <a:srgbClr val="FF0000"/>
                </a:solidFill>
                <a:latin typeface="微软雅黑" panose="020B0503020204020204" pitchFamily="34" charset="-122"/>
                <a:ea typeface="微软雅黑" panose="020B0503020204020204" pitchFamily="34" charset="-122"/>
              </a:rPr>
              <a:t>（</a:t>
            </a:r>
            <a:r>
              <a:rPr lang="en-US" altLang="zh-CN">
                <a:solidFill>
                  <a:srgbClr val="FF0000"/>
                </a:solidFill>
                <a:latin typeface="微软雅黑" panose="020B0503020204020204" pitchFamily="34" charset="-122"/>
                <a:ea typeface="微软雅黑" panose="020B0503020204020204" pitchFamily="34" charset="-122"/>
              </a:rPr>
              <a:t>Trap Flag</a:t>
            </a:r>
            <a:r>
              <a:rPr lang="zh-CN" altLang="en-US">
                <a:solidFill>
                  <a:srgbClr val="FF0000"/>
                </a:solidFill>
                <a:latin typeface="微软雅黑" panose="020B0503020204020204" pitchFamily="34" charset="-122"/>
                <a:ea typeface="微软雅黑" panose="020B0503020204020204" pitchFamily="34" charset="-122"/>
              </a:rPr>
              <a:t>）：陷阱标志（是否是单步跟踪状态）</a:t>
            </a:r>
          </a:p>
          <a:p>
            <a:pPr>
              <a:lnSpc>
                <a:spcPct val="105000"/>
              </a:lnSpc>
              <a:spcBef>
                <a:spcPct val="40000"/>
              </a:spcBef>
            </a:pPr>
            <a:r>
              <a:rPr lang="en-US" altLang="zh-CN">
                <a:latin typeface="微软雅黑" panose="020B0503020204020204" pitchFamily="34" charset="-122"/>
                <a:ea typeface="微软雅黑" panose="020B0503020204020204" pitchFamily="34" charset="-122"/>
              </a:rPr>
              <a:t>……</a:t>
            </a:r>
          </a:p>
        </p:txBody>
      </p:sp>
      <p:pic>
        <p:nvPicPr>
          <p:cNvPr id="812036" name="Picture 4">
            <a:extLst>
              <a:ext uri="{FF2B5EF4-FFF2-40B4-BE49-F238E27FC236}">
                <a16:creationId xmlns:a16="http://schemas.microsoft.com/office/drawing/2014/main" id="{6E8776E4-06C3-44AA-830F-6C486D4B3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3600"/>
            <a:ext cx="9144000" cy="1349375"/>
          </a:xfrm>
          <a:prstGeom prst="rect">
            <a:avLst/>
          </a:prstGeom>
          <a:noFill/>
          <a:extLst>
            <a:ext uri="{909E8E84-426E-40DD-AFC4-6F175D3DCCD1}">
              <a14:hiddenFill xmlns:a14="http://schemas.microsoft.com/office/drawing/2010/main">
                <a:solidFill>
                  <a:srgbClr val="FFFFFF"/>
                </a:solidFill>
              </a14:hiddenFill>
            </a:ext>
          </a:extLst>
        </p:spPr>
      </p:pic>
      <p:grpSp>
        <p:nvGrpSpPr>
          <p:cNvPr id="812037" name="Group 5">
            <a:extLst>
              <a:ext uri="{FF2B5EF4-FFF2-40B4-BE49-F238E27FC236}">
                <a16:creationId xmlns:a16="http://schemas.microsoft.com/office/drawing/2014/main" id="{2FA8CE43-ACEB-4F11-9B29-105C91B57C7B}"/>
              </a:ext>
            </a:extLst>
          </p:cNvPr>
          <p:cNvGrpSpPr>
            <a:grpSpLocks/>
          </p:cNvGrpSpPr>
          <p:nvPr/>
        </p:nvGrpSpPr>
        <p:grpSpPr bwMode="auto">
          <a:xfrm>
            <a:off x="5400675" y="2168525"/>
            <a:ext cx="3671888" cy="274638"/>
            <a:chOff x="3419" y="1363"/>
            <a:chExt cx="2313" cy="173"/>
          </a:xfrm>
        </p:grpSpPr>
        <p:sp>
          <p:nvSpPr>
            <p:cNvPr id="812038" name="Line 6">
              <a:extLst>
                <a:ext uri="{FF2B5EF4-FFF2-40B4-BE49-F238E27FC236}">
                  <a16:creationId xmlns:a16="http://schemas.microsoft.com/office/drawing/2014/main" id="{DB3E7691-4B11-4530-AA32-72282D3CE87A}"/>
                </a:ext>
              </a:extLst>
            </p:cNvPr>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39" name="Text Box 7">
              <a:extLst>
                <a:ext uri="{FF2B5EF4-FFF2-40B4-BE49-F238E27FC236}">
                  <a16:creationId xmlns:a16="http://schemas.microsoft.com/office/drawing/2014/main" id="{F8767EB3-5B67-4CC8-AAFF-728FF98BE7D6}"/>
                </a:ext>
              </a:extLst>
            </p:cNvPr>
            <p:cNvSpPr txBox="1">
              <a:spLocks noChangeArrowheads="1"/>
            </p:cNvSpPr>
            <p:nvPr/>
          </p:nvSpPr>
          <p:spPr bwMode="auto">
            <a:xfrm>
              <a:off x="4496" y="1363"/>
              <a:ext cx="341" cy="17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8086</a:t>
              </a:r>
            </a:p>
          </p:txBody>
        </p:sp>
      </p:grpSp>
      <p:grpSp>
        <p:nvGrpSpPr>
          <p:cNvPr id="812040" name="Group 8">
            <a:extLst>
              <a:ext uri="{FF2B5EF4-FFF2-40B4-BE49-F238E27FC236}">
                <a16:creationId xmlns:a16="http://schemas.microsoft.com/office/drawing/2014/main" id="{93F3D33C-4546-49B2-B996-EA72176B4959}"/>
              </a:ext>
            </a:extLst>
          </p:cNvPr>
          <p:cNvGrpSpPr>
            <a:grpSpLocks/>
          </p:cNvGrpSpPr>
          <p:nvPr/>
        </p:nvGrpSpPr>
        <p:grpSpPr bwMode="auto">
          <a:xfrm>
            <a:off x="1665288" y="2349500"/>
            <a:ext cx="7407275" cy="274638"/>
            <a:chOff x="3419" y="1363"/>
            <a:chExt cx="2313" cy="211"/>
          </a:xfrm>
        </p:grpSpPr>
        <p:sp>
          <p:nvSpPr>
            <p:cNvPr id="812041" name="Line 9">
              <a:extLst>
                <a:ext uri="{FF2B5EF4-FFF2-40B4-BE49-F238E27FC236}">
                  <a16:creationId xmlns:a16="http://schemas.microsoft.com/office/drawing/2014/main" id="{8316DCAD-1434-401F-B432-22D06DD754E6}"/>
                </a:ext>
              </a:extLst>
            </p:cNvPr>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42" name="Text Box 10">
              <a:extLst>
                <a:ext uri="{FF2B5EF4-FFF2-40B4-BE49-F238E27FC236}">
                  <a16:creationId xmlns:a16="http://schemas.microsoft.com/office/drawing/2014/main" id="{7E93B2C7-80A2-4C60-A0C2-0ED476F51DA8}"/>
                </a:ext>
              </a:extLst>
            </p:cNvPr>
            <p:cNvSpPr txBox="1">
              <a:spLocks noChangeArrowheads="1"/>
            </p:cNvSpPr>
            <p:nvPr/>
          </p:nvSpPr>
          <p:spPr bwMode="auto">
            <a:xfrm>
              <a:off x="4496" y="1363"/>
              <a:ext cx="341" cy="21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b="1"/>
                <a:t>80286/386</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a:extLst>
              <a:ext uri="{FF2B5EF4-FFF2-40B4-BE49-F238E27FC236}">
                <a16:creationId xmlns:a16="http://schemas.microsoft.com/office/drawing/2014/main" id="{D7A65487-F1D9-4975-8F4E-49746E196ABF}"/>
              </a:ext>
            </a:extLst>
          </p:cNvPr>
          <p:cNvSpPr>
            <a:spLocks noGrp="1" noChangeArrowheads="1"/>
          </p:cNvSpPr>
          <p:nvPr>
            <p:ph type="title"/>
          </p:nvPr>
        </p:nvSpPr>
        <p:spPr/>
        <p:txBody>
          <a:bodyPr/>
          <a:lstStyle/>
          <a:p>
            <a:r>
              <a:rPr lang="en-US" altLang="zh-CN"/>
              <a:t>Linux</a:t>
            </a:r>
            <a:r>
              <a:rPr lang="zh-CN" altLang="en-US"/>
              <a:t>中中断描述符表的初始化</a:t>
            </a:r>
          </a:p>
        </p:txBody>
      </p:sp>
      <p:sp>
        <p:nvSpPr>
          <p:cNvPr id="786435" name="Rectangle 3">
            <a:extLst>
              <a:ext uri="{FF2B5EF4-FFF2-40B4-BE49-F238E27FC236}">
                <a16:creationId xmlns:a16="http://schemas.microsoft.com/office/drawing/2014/main" id="{5FE9DC11-EF8A-40B5-8DF3-EAE7BD6CAD89}"/>
              </a:ext>
            </a:extLst>
          </p:cNvPr>
          <p:cNvSpPr>
            <a:spLocks noGrp="1" noChangeArrowheads="1"/>
          </p:cNvSpPr>
          <p:nvPr>
            <p:ph type="body" idx="1"/>
          </p:nvPr>
        </p:nvSpPr>
        <p:spPr>
          <a:xfrm>
            <a:off x="279400" y="836613"/>
            <a:ext cx="8418513" cy="5680075"/>
          </a:xfrm>
        </p:spPr>
        <p:txBody>
          <a:bodyPr/>
          <a:lstStyle/>
          <a:p>
            <a:pPr>
              <a:buFontTx/>
              <a:buNone/>
            </a:pPr>
            <a:r>
              <a:rPr lang="pt-BR" altLang="zh-CN" sz="1600">
                <a:latin typeface="微软雅黑" panose="020B0503020204020204" pitchFamily="34" charset="-122"/>
                <a:ea typeface="微软雅黑" panose="020B0503020204020204" pitchFamily="34" charset="-122"/>
              </a:rPr>
              <a:t>     </a:t>
            </a:r>
            <a:r>
              <a:rPr lang="pt-BR" altLang="zh-CN" sz="1900">
                <a:solidFill>
                  <a:srgbClr val="0066CC"/>
                </a:solidFill>
                <a:latin typeface="微软雅黑" panose="020B0503020204020204" pitchFamily="34" charset="-122"/>
                <a:ea typeface="微软雅黑" panose="020B0503020204020204" pitchFamily="34" charset="-122"/>
              </a:rPr>
              <a:t>CPU</a:t>
            </a:r>
            <a:r>
              <a:rPr lang="zh-CN" altLang="pt-BR" sz="1900">
                <a:solidFill>
                  <a:srgbClr val="0066CC"/>
                </a:solidFill>
                <a:latin typeface="微软雅黑" panose="020B0503020204020204" pitchFamily="34" charset="-122"/>
                <a:ea typeface="微软雅黑" panose="020B0503020204020204" pitchFamily="34" charset="-122"/>
              </a:rPr>
              <a:t>负责对异常和中断的检测与响应，而操作系统则负责初始化 </a:t>
            </a:r>
            <a:r>
              <a:rPr lang="pt-BR" altLang="zh-CN" sz="1900">
                <a:solidFill>
                  <a:srgbClr val="0066CC"/>
                </a:solidFill>
                <a:latin typeface="微软雅黑" panose="020B0503020204020204" pitchFamily="34" charset="-122"/>
                <a:ea typeface="微软雅黑" panose="020B0503020204020204" pitchFamily="34" charset="-122"/>
              </a:rPr>
              <a:t>IDT </a:t>
            </a:r>
            <a:r>
              <a:rPr lang="zh-CN" altLang="pt-BR" sz="1900">
                <a:solidFill>
                  <a:srgbClr val="0066CC"/>
                </a:solidFill>
                <a:latin typeface="微软雅黑" panose="020B0503020204020204" pitchFamily="34" charset="-122"/>
                <a:ea typeface="微软雅黑" panose="020B0503020204020204" pitchFamily="34" charset="-122"/>
              </a:rPr>
              <a:t>以及编制好异常处理程序或中断服务程序。</a:t>
            </a:r>
            <a:r>
              <a:rPr lang="pt-BR" altLang="zh-CN" sz="1900">
                <a:solidFill>
                  <a:srgbClr val="0066CC"/>
                </a:solidFill>
                <a:latin typeface="微软雅黑" panose="020B0503020204020204" pitchFamily="34" charset="-122"/>
                <a:ea typeface="微软雅黑" panose="020B0503020204020204" pitchFamily="34" charset="-122"/>
              </a:rPr>
              <a:t>Linux</a:t>
            </a:r>
            <a:r>
              <a:rPr lang="zh-CN" altLang="pt-BR" sz="1900">
                <a:solidFill>
                  <a:srgbClr val="0066CC"/>
                </a:solidFill>
                <a:latin typeface="微软雅黑" panose="020B0503020204020204" pitchFamily="34" charset="-122"/>
                <a:ea typeface="微软雅黑" panose="020B0503020204020204" pitchFamily="34" charset="-122"/>
              </a:rPr>
              <a:t>运用提供的三种门描述符格式，构造了以下</a:t>
            </a:r>
            <a:r>
              <a:rPr lang="pt-BR" altLang="zh-CN" sz="1900">
                <a:solidFill>
                  <a:srgbClr val="0066CC"/>
                </a:solidFill>
                <a:latin typeface="微软雅黑" panose="020B0503020204020204" pitchFamily="34" charset="-122"/>
                <a:ea typeface="微软雅黑" panose="020B0503020204020204" pitchFamily="34" charset="-122"/>
              </a:rPr>
              <a:t>5</a:t>
            </a:r>
            <a:r>
              <a:rPr lang="zh-CN" altLang="pt-BR" sz="1900">
                <a:solidFill>
                  <a:srgbClr val="0066CC"/>
                </a:solidFill>
                <a:latin typeface="微软雅黑" panose="020B0503020204020204" pitchFamily="34" charset="-122"/>
                <a:ea typeface="微软雅黑" panose="020B0503020204020204" pitchFamily="34" charset="-122"/>
              </a:rPr>
              <a:t>种类型的门描述符。</a:t>
            </a:r>
          </a:p>
          <a:p>
            <a:pPr>
              <a:buFontTx/>
              <a:buNone/>
            </a:pP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1</a:t>
            </a:r>
            <a:r>
              <a:rPr lang="zh-CN" altLang="pt-BR" sz="1900">
                <a:latin typeface="微软雅黑" panose="020B0503020204020204" pitchFamily="34" charset="-122"/>
                <a:ea typeface="微软雅黑" panose="020B0503020204020204" pitchFamily="34" charset="-122"/>
              </a:rPr>
              <a:t>）</a:t>
            </a:r>
            <a:r>
              <a:rPr lang="zh-CN" altLang="pt-BR" sz="1900">
                <a:solidFill>
                  <a:srgbClr val="FF0000"/>
                </a:solidFill>
                <a:latin typeface="微软雅黑" panose="020B0503020204020204" pitchFamily="34" charset="-122"/>
                <a:ea typeface="微软雅黑" panose="020B0503020204020204" pitchFamily="34" charset="-122"/>
              </a:rPr>
              <a:t>中断门</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DPL=0</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TYPE=1110B</a:t>
            </a:r>
            <a:r>
              <a:rPr lang="zh-CN" altLang="pt-BR" sz="1900">
                <a:latin typeface="微软雅黑" panose="020B0503020204020204" pitchFamily="34" charset="-122"/>
                <a:ea typeface="微软雅黑" panose="020B0503020204020204" pitchFamily="34" charset="-122"/>
              </a:rPr>
              <a:t>。激活所有中断</a:t>
            </a:r>
          </a:p>
          <a:p>
            <a:pPr>
              <a:buFontTx/>
              <a:buNone/>
            </a:pP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2</a:t>
            </a:r>
            <a:r>
              <a:rPr lang="zh-CN" altLang="pt-BR" sz="1900">
                <a:latin typeface="微软雅黑" panose="020B0503020204020204" pitchFamily="34" charset="-122"/>
                <a:ea typeface="微软雅黑" panose="020B0503020204020204" pitchFamily="34" charset="-122"/>
              </a:rPr>
              <a:t>）</a:t>
            </a:r>
            <a:r>
              <a:rPr lang="zh-CN" altLang="pt-BR" sz="1900">
                <a:solidFill>
                  <a:srgbClr val="FF0000"/>
                </a:solidFill>
                <a:latin typeface="微软雅黑" panose="020B0503020204020204" pitchFamily="34" charset="-122"/>
                <a:ea typeface="微软雅黑" panose="020B0503020204020204" pitchFamily="34" charset="-122"/>
              </a:rPr>
              <a:t>系统门</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DPL=3</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TYPE=1111B</a:t>
            </a:r>
            <a:r>
              <a:rPr lang="zh-CN" altLang="pt-BR" sz="1900">
                <a:latin typeface="微软雅黑" panose="020B0503020204020204" pitchFamily="34" charset="-122"/>
                <a:ea typeface="微软雅黑" panose="020B0503020204020204" pitchFamily="34" charset="-122"/>
              </a:rPr>
              <a:t>。激活</a:t>
            </a:r>
            <a:r>
              <a:rPr lang="pt-BR" altLang="zh-CN" sz="1900">
                <a:latin typeface="微软雅黑" panose="020B0503020204020204" pitchFamily="34" charset="-122"/>
                <a:ea typeface="微软雅黑" panose="020B0503020204020204" pitchFamily="34" charset="-122"/>
              </a:rPr>
              <a:t>4</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5</a:t>
            </a:r>
            <a:r>
              <a:rPr lang="zh-CN" altLang="pt-BR" sz="1900">
                <a:latin typeface="微软雅黑" panose="020B0503020204020204" pitchFamily="34" charset="-122"/>
                <a:ea typeface="微软雅黑" panose="020B0503020204020204" pitchFamily="34" charset="-122"/>
              </a:rPr>
              <a:t>和</a:t>
            </a:r>
            <a:r>
              <a:rPr lang="pt-BR" altLang="zh-CN" sz="1900">
                <a:latin typeface="微软雅黑" panose="020B0503020204020204" pitchFamily="34" charset="-122"/>
                <a:ea typeface="微软雅黑" panose="020B0503020204020204" pitchFamily="34" charset="-122"/>
              </a:rPr>
              <a:t>128</a:t>
            </a:r>
            <a:r>
              <a:rPr lang="zh-CN" altLang="pt-BR" sz="1900">
                <a:latin typeface="微软雅黑" panose="020B0503020204020204" pitchFamily="34" charset="-122"/>
                <a:ea typeface="微软雅黑" panose="020B0503020204020204" pitchFamily="34" charset="-122"/>
              </a:rPr>
              <a:t>三个陷阱异常，分别对应指令</a:t>
            </a:r>
            <a:r>
              <a:rPr lang="pt-BR" altLang="zh-CN" sz="1900">
                <a:latin typeface="微软雅黑" panose="020B0503020204020204" pitchFamily="34" charset="-122"/>
                <a:ea typeface="微软雅黑" panose="020B0503020204020204" pitchFamily="34" charset="-122"/>
              </a:rPr>
              <a:t>into</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bound</a:t>
            </a:r>
            <a:r>
              <a:rPr lang="zh-CN" altLang="pt-BR" sz="1900">
                <a:latin typeface="微软雅黑" panose="020B0503020204020204" pitchFamily="34" charset="-122"/>
                <a:ea typeface="微软雅黑" panose="020B0503020204020204" pitchFamily="34" charset="-122"/>
              </a:rPr>
              <a:t>和</a:t>
            </a:r>
            <a:r>
              <a:rPr lang="pt-BR" altLang="zh-CN" sz="1900">
                <a:latin typeface="微软雅黑" panose="020B0503020204020204" pitchFamily="34" charset="-122"/>
                <a:ea typeface="微软雅黑" panose="020B0503020204020204" pitchFamily="34" charset="-122"/>
              </a:rPr>
              <a:t>int $0x80</a:t>
            </a:r>
            <a:r>
              <a:rPr lang="zh-CN" altLang="pt-BR" sz="1900">
                <a:latin typeface="微软雅黑" panose="020B0503020204020204" pitchFamily="34" charset="-122"/>
                <a:ea typeface="微软雅黑" panose="020B0503020204020204" pitchFamily="34" charset="-122"/>
              </a:rPr>
              <a:t>三条指令。因</a:t>
            </a:r>
            <a:r>
              <a:rPr lang="pt-BR" altLang="zh-CN" sz="1900">
                <a:latin typeface="微软雅黑" panose="020B0503020204020204" pitchFamily="34" charset="-122"/>
                <a:ea typeface="微软雅黑" panose="020B0503020204020204" pitchFamily="34" charset="-122"/>
              </a:rPr>
              <a:t>DPL</a:t>
            </a:r>
            <a:r>
              <a:rPr lang="zh-CN" altLang="pt-BR" sz="1900">
                <a:latin typeface="微软雅黑" panose="020B0503020204020204" pitchFamily="34" charset="-122"/>
                <a:ea typeface="微软雅黑" panose="020B0503020204020204" pitchFamily="34" charset="-122"/>
              </a:rPr>
              <a:t>为</a:t>
            </a:r>
            <a:r>
              <a:rPr lang="pt-BR" altLang="zh-CN" sz="1900">
                <a:latin typeface="微软雅黑" panose="020B0503020204020204" pitchFamily="34" charset="-122"/>
                <a:ea typeface="微软雅黑" panose="020B0503020204020204" pitchFamily="34" charset="-122"/>
              </a:rPr>
              <a:t>3</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CPL≤DPL</a:t>
            </a:r>
            <a:r>
              <a:rPr lang="zh-CN" altLang="pt-BR" sz="1900">
                <a:latin typeface="微软雅黑" panose="020B0503020204020204" pitchFamily="34" charset="-122"/>
                <a:ea typeface="微软雅黑" panose="020B0503020204020204" pitchFamily="34" charset="-122"/>
              </a:rPr>
              <a:t>，故在用户态下可使用这三条指令</a:t>
            </a:r>
          </a:p>
          <a:p>
            <a:pPr>
              <a:buFontTx/>
              <a:buNone/>
            </a:pP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3</a:t>
            </a:r>
            <a:r>
              <a:rPr lang="zh-CN" altLang="pt-BR" sz="1900">
                <a:latin typeface="微软雅黑" panose="020B0503020204020204" pitchFamily="34" charset="-122"/>
                <a:ea typeface="微软雅黑" panose="020B0503020204020204" pitchFamily="34" charset="-122"/>
              </a:rPr>
              <a:t>）</a:t>
            </a:r>
            <a:r>
              <a:rPr lang="zh-CN" altLang="pt-BR" sz="1900">
                <a:solidFill>
                  <a:srgbClr val="FF0000"/>
                </a:solidFill>
                <a:latin typeface="微软雅黑" panose="020B0503020204020204" pitchFamily="34" charset="-122"/>
                <a:ea typeface="微软雅黑" panose="020B0503020204020204" pitchFamily="34" charset="-122"/>
              </a:rPr>
              <a:t>系统中断门</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DPL=3</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TYPE=1110B</a:t>
            </a:r>
            <a:r>
              <a:rPr lang="zh-CN" altLang="pt-BR" sz="1900">
                <a:latin typeface="微软雅黑" panose="020B0503020204020204" pitchFamily="34" charset="-122"/>
                <a:ea typeface="微软雅黑" panose="020B0503020204020204" pitchFamily="34" charset="-122"/>
              </a:rPr>
              <a:t>。激活</a:t>
            </a:r>
            <a:r>
              <a:rPr lang="pt-BR" altLang="zh-CN" sz="1900">
                <a:latin typeface="微软雅黑" panose="020B0503020204020204" pitchFamily="34" charset="-122"/>
                <a:ea typeface="微软雅黑" panose="020B0503020204020204" pitchFamily="34" charset="-122"/>
              </a:rPr>
              <a:t>3</a:t>
            </a:r>
            <a:r>
              <a:rPr lang="zh-CN" altLang="pt-BR" sz="1900">
                <a:latin typeface="微软雅黑" panose="020B0503020204020204" pitchFamily="34" charset="-122"/>
                <a:ea typeface="微软雅黑" panose="020B0503020204020204" pitchFamily="34" charset="-122"/>
              </a:rPr>
              <a:t>号中断（即调试断点），对应指令</a:t>
            </a:r>
            <a:r>
              <a:rPr lang="pt-BR" altLang="zh-CN" sz="1900">
                <a:latin typeface="微软雅黑" panose="020B0503020204020204" pitchFamily="34" charset="-122"/>
                <a:ea typeface="微软雅黑" panose="020B0503020204020204" pitchFamily="34" charset="-122"/>
              </a:rPr>
              <a:t>int 3</a:t>
            </a:r>
            <a:r>
              <a:rPr lang="zh-CN" altLang="pt-BR" sz="1900">
                <a:latin typeface="微软雅黑" panose="020B0503020204020204" pitchFamily="34" charset="-122"/>
                <a:ea typeface="微软雅黑" panose="020B0503020204020204" pitchFamily="34" charset="-122"/>
              </a:rPr>
              <a:t>。因</a:t>
            </a:r>
            <a:r>
              <a:rPr lang="pt-BR" altLang="zh-CN" sz="1900">
                <a:latin typeface="微软雅黑" panose="020B0503020204020204" pitchFamily="34" charset="-122"/>
                <a:ea typeface="微软雅黑" panose="020B0503020204020204" pitchFamily="34" charset="-122"/>
              </a:rPr>
              <a:t>DPL</a:t>
            </a:r>
            <a:r>
              <a:rPr lang="zh-CN" altLang="pt-BR" sz="1900">
                <a:latin typeface="微软雅黑" panose="020B0503020204020204" pitchFamily="34" charset="-122"/>
                <a:ea typeface="微软雅黑" panose="020B0503020204020204" pitchFamily="34" charset="-122"/>
              </a:rPr>
              <a:t>为</a:t>
            </a:r>
            <a:r>
              <a:rPr lang="pt-BR" altLang="zh-CN" sz="1900">
                <a:latin typeface="微软雅黑" panose="020B0503020204020204" pitchFamily="34" charset="-122"/>
                <a:ea typeface="微软雅黑" panose="020B0503020204020204" pitchFamily="34" charset="-122"/>
              </a:rPr>
              <a:t>3</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CPL≤DPL</a:t>
            </a:r>
            <a:r>
              <a:rPr lang="zh-CN" altLang="pt-BR" sz="1900">
                <a:latin typeface="微软雅黑" panose="020B0503020204020204" pitchFamily="34" charset="-122"/>
                <a:ea typeface="微软雅黑" panose="020B0503020204020204" pitchFamily="34" charset="-122"/>
              </a:rPr>
              <a:t>，故用户态下可使用</a:t>
            </a:r>
            <a:r>
              <a:rPr lang="pt-BR" altLang="zh-CN" sz="1900">
                <a:latin typeface="微软雅黑" panose="020B0503020204020204" pitchFamily="34" charset="-122"/>
                <a:ea typeface="微软雅黑" panose="020B0503020204020204" pitchFamily="34" charset="-122"/>
              </a:rPr>
              <a:t>int 3</a:t>
            </a:r>
            <a:r>
              <a:rPr lang="zh-CN" altLang="pt-BR" sz="1900">
                <a:latin typeface="微软雅黑" panose="020B0503020204020204" pitchFamily="34" charset="-122"/>
                <a:ea typeface="微软雅黑" panose="020B0503020204020204" pitchFamily="34" charset="-122"/>
              </a:rPr>
              <a:t>指令。</a:t>
            </a:r>
          </a:p>
          <a:p>
            <a:pPr>
              <a:buFontTx/>
              <a:buNone/>
            </a:pP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4</a:t>
            </a:r>
            <a:r>
              <a:rPr lang="zh-CN" altLang="pt-BR" sz="1900">
                <a:latin typeface="微软雅黑" panose="020B0503020204020204" pitchFamily="34" charset="-122"/>
                <a:ea typeface="微软雅黑" panose="020B0503020204020204" pitchFamily="34" charset="-122"/>
              </a:rPr>
              <a:t>）</a:t>
            </a:r>
            <a:r>
              <a:rPr lang="zh-CN" altLang="pt-BR" sz="1900">
                <a:solidFill>
                  <a:srgbClr val="FF0000"/>
                </a:solidFill>
                <a:latin typeface="微软雅黑" panose="020B0503020204020204" pitchFamily="34" charset="-122"/>
                <a:ea typeface="微软雅黑" panose="020B0503020204020204" pitchFamily="34" charset="-122"/>
              </a:rPr>
              <a:t>陷阱门</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DPL=0</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TYPE=1111B</a:t>
            </a:r>
            <a:r>
              <a:rPr lang="zh-CN" altLang="pt-BR" sz="1900">
                <a:latin typeface="微软雅黑" panose="020B0503020204020204" pitchFamily="34" charset="-122"/>
                <a:ea typeface="微软雅黑" panose="020B0503020204020204" pitchFamily="34" charset="-122"/>
              </a:rPr>
              <a:t>。激活所有内部异常，并</a:t>
            </a:r>
            <a:r>
              <a:rPr lang="zh-CN" altLang="pt-BR" sz="1900">
                <a:solidFill>
                  <a:srgbClr val="3366FF"/>
                </a:solidFill>
                <a:latin typeface="微软雅黑" panose="020B0503020204020204" pitchFamily="34" charset="-122"/>
                <a:ea typeface="微软雅黑" panose="020B0503020204020204" pitchFamily="34" charset="-122"/>
              </a:rPr>
              <a:t>阻止用户程序使用</a:t>
            </a:r>
            <a:r>
              <a:rPr lang="pt-BR" altLang="zh-CN" sz="1900">
                <a:solidFill>
                  <a:srgbClr val="3366FF"/>
                </a:solidFill>
                <a:latin typeface="微软雅黑" panose="020B0503020204020204" pitchFamily="34" charset="-122"/>
                <a:ea typeface="微软雅黑" panose="020B0503020204020204" pitchFamily="34" charset="-122"/>
              </a:rPr>
              <a:t>INT n</a:t>
            </a:r>
            <a:r>
              <a:rPr lang="zh-CN" altLang="pt-BR" sz="1900">
                <a:solidFill>
                  <a:srgbClr val="3366FF"/>
                </a:solidFill>
                <a:latin typeface="微软雅黑" panose="020B0503020204020204" pitchFamily="34" charset="-122"/>
                <a:ea typeface="微软雅黑" panose="020B0503020204020204" pitchFamily="34" charset="-122"/>
              </a:rPr>
              <a:t>（</a:t>
            </a:r>
            <a:r>
              <a:rPr lang="pt-BR" altLang="zh-CN" sz="1900">
                <a:solidFill>
                  <a:srgbClr val="3366FF"/>
                </a:solidFill>
                <a:latin typeface="微软雅黑" panose="020B0503020204020204" pitchFamily="34" charset="-122"/>
                <a:ea typeface="微软雅黑" panose="020B0503020204020204" pitchFamily="34" charset="-122"/>
              </a:rPr>
              <a:t>n≠128</a:t>
            </a:r>
            <a:r>
              <a:rPr lang="zh-CN" altLang="pt-BR" sz="1900">
                <a:solidFill>
                  <a:srgbClr val="3366FF"/>
                </a:solidFill>
                <a:latin typeface="微软雅黑" panose="020B0503020204020204" pitchFamily="34" charset="-122"/>
                <a:ea typeface="微软雅黑" panose="020B0503020204020204" pitchFamily="34" charset="-122"/>
              </a:rPr>
              <a:t>或</a:t>
            </a:r>
            <a:r>
              <a:rPr lang="pt-BR" altLang="zh-CN" sz="1900">
                <a:solidFill>
                  <a:srgbClr val="3366FF"/>
                </a:solidFill>
                <a:latin typeface="微软雅黑" panose="020B0503020204020204" pitchFamily="34" charset="-122"/>
                <a:ea typeface="微软雅黑" panose="020B0503020204020204" pitchFamily="34" charset="-122"/>
              </a:rPr>
              <a:t>3</a:t>
            </a:r>
            <a:r>
              <a:rPr lang="zh-CN" altLang="pt-BR" sz="1900">
                <a:solidFill>
                  <a:srgbClr val="3366FF"/>
                </a:solidFill>
                <a:latin typeface="微软雅黑" panose="020B0503020204020204" pitchFamily="34" charset="-122"/>
                <a:ea typeface="微软雅黑" panose="020B0503020204020204" pitchFamily="34" charset="-122"/>
              </a:rPr>
              <a:t>）指令模拟非法异常来陷入内核态运行</a:t>
            </a:r>
            <a:r>
              <a:rPr lang="zh-CN" altLang="pt-BR" sz="1900">
                <a:latin typeface="微软雅黑" panose="020B0503020204020204" pitchFamily="34" charset="-122"/>
                <a:ea typeface="微软雅黑" panose="020B0503020204020204" pitchFamily="34" charset="-122"/>
              </a:rPr>
              <a:t>。</a:t>
            </a:r>
          </a:p>
          <a:p>
            <a:pPr>
              <a:buFontTx/>
              <a:buNone/>
            </a:pP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5</a:t>
            </a:r>
            <a:r>
              <a:rPr lang="zh-CN" altLang="pt-BR" sz="1900">
                <a:latin typeface="微软雅黑" panose="020B0503020204020204" pitchFamily="34" charset="-122"/>
                <a:ea typeface="微软雅黑" panose="020B0503020204020204" pitchFamily="34" charset="-122"/>
              </a:rPr>
              <a:t>）</a:t>
            </a:r>
            <a:r>
              <a:rPr lang="zh-CN" altLang="pt-BR" sz="1900">
                <a:solidFill>
                  <a:srgbClr val="FF0000"/>
                </a:solidFill>
                <a:latin typeface="微软雅黑" panose="020B0503020204020204" pitchFamily="34" charset="-122"/>
                <a:ea typeface="微软雅黑" panose="020B0503020204020204" pitchFamily="34" charset="-122"/>
              </a:rPr>
              <a:t>任务门</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DPL=0</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TYPE=0101B</a:t>
            </a:r>
            <a:r>
              <a:rPr lang="zh-CN" altLang="pt-BR" sz="1900">
                <a:latin typeface="微软雅黑" panose="020B0503020204020204" pitchFamily="34" charset="-122"/>
                <a:ea typeface="微软雅黑" panose="020B0503020204020204" pitchFamily="34" charset="-122"/>
              </a:rPr>
              <a:t>。激活</a:t>
            </a:r>
            <a:r>
              <a:rPr lang="pt-BR" altLang="zh-CN" sz="1900">
                <a:latin typeface="微软雅黑" panose="020B0503020204020204" pitchFamily="34" charset="-122"/>
                <a:ea typeface="微软雅黑" panose="020B0503020204020204" pitchFamily="34" charset="-122"/>
              </a:rPr>
              <a:t>8</a:t>
            </a:r>
            <a:r>
              <a:rPr lang="zh-CN" altLang="pt-BR" sz="1900">
                <a:latin typeface="微软雅黑" panose="020B0503020204020204" pitchFamily="34" charset="-122"/>
                <a:ea typeface="微软雅黑" panose="020B0503020204020204" pitchFamily="34" charset="-122"/>
              </a:rPr>
              <a:t>号中断（双重故障）。</a:t>
            </a:r>
            <a:endParaRPr lang="zh-CN" altLang="en-US" sz="1900">
              <a:latin typeface="微软雅黑" panose="020B0503020204020204" pitchFamily="34" charset="-122"/>
              <a:ea typeface="微软雅黑" panose="020B0503020204020204" pitchFamily="34" charset="-122"/>
            </a:endParaRPr>
          </a:p>
          <a:p>
            <a:pPr>
              <a:buFontTx/>
              <a:buNone/>
            </a:pPr>
            <a:r>
              <a:rPr lang="en-US" altLang="zh-CN" sz="1900">
                <a:latin typeface="微软雅黑" panose="020B0503020204020204" pitchFamily="34" charset="-122"/>
                <a:ea typeface="微软雅黑" panose="020B0503020204020204" pitchFamily="34" charset="-122"/>
              </a:rPr>
              <a:t>     </a:t>
            </a:r>
            <a:r>
              <a:rPr lang="en-US" altLang="zh-CN" sz="1900">
                <a:solidFill>
                  <a:srgbClr val="CC3300"/>
                </a:solidFill>
                <a:latin typeface="微软雅黑" panose="020B0503020204020204" pitchFamily="34" charset="-122"/>
                <a:ea typeface="微软雅黑" panose="020B0503020204020204" pitchFamily="34" charset="-122"/>
              </a:rPr>
              <a:t>Linux</a:t>
            </a:r>
            <a:r>
              <a:rPr lang="zh-CN" altLang="en-US" sz="1900">
                <a:solidFill>
                  <a:srgbClr val="CC3300"/>
                </a:solidFill>
                <a:latin typeface="微软雅黑" panose="020B0503020204020204" pitchFamily="34" charset="-122"/>
                <a:ea typeface="微软雅黑" panose="020B0503020204020204" pitchFamily="34" charset="-122"/>
              </a:rPr>
              <a:t>内核在启用异常和中断机制之前，先设置好 </a:t>
            </a:r>
            <a:r>
              <a:rPr lang="en-US" altLang="zh-CN" sz="1900">
                <a:solidFill>
                  <a:srgbClr val="CC3300"/>
                </a:solidFill>
                <a:latin typeface="微软雅黑" panose="020B0503020204020204" pitchFamily="34" charset="-122"/>
                <a:ea typeface="微软雅黑" panose="020B0503020204020204" pitchFamily="34" charset="-122"/>
              </a:rPr>
              <a:t>IDT </a:t>
            </a:r>
            <a:r>
              <a:rPr lang="zh-CN" altLang="en-US" sz="1900">
                <a:solidFill>
                  <a:srgbClr val="CC3300"/>
                </a:solidFill>
                <a:latin typeface="微软雅黑" panose="020B0503020204020204" pitchFamily="34" charset="-122"/>
                <a:ea typeface="微软雅黑" panose="020B0503020204020204" pitchFamily="34" charset="-122"/>
              </a:rPr>
              <a:t>的每个表项，并把</a:t>
            </a:r>
            <a:r>
              <a:rPr lang="en-US" altLang="zh-CN" sz="1900">
                <a:solidFill>
                  <a:srgbClr val="CC3300"/>
                </a:solidFill>
                <a:latin typeface="微软雅黑" panose="020B0503020204020204" pitchFamily="34" charset="-122"/>
                <a:ea typeface="微软雅黑" panose="020B0503020204020204" pitchFamily="34" charset="-122"/>
              </a:rPr>
              <a:t>IDT </a:t>
            </a:r>
            <a:r>
              <a:rPr lang="zh-CN" altLang="en-US" sz="1900">
                <a:solidFill>
                  <a:srgbClr val="CC3300"/>
                </a:solidFill>
                <a:latin typeface="微软雅黑" panose="020B0503020204020204" pitchFamily="34" charset="-122"/>
                <a:ea typeface="微软雅黑" panose="020B0503020204020204" pitchFamily="34" charset="-122"/>
              </a:rPr>
              <a:t>首址存入 </a:t>
            </a:r>
            <a:r>
              <a:rPr lang="en-US" altLang="zh-CN" sz="1900">
                <a:solidFill>
                  <a:srgbClr val="CC3300"/>
                </a:solidFill>
                <a:latin typeface="微软雅黑" panose="020B0503020204020204" pitchFamily="34" charset="-122"/>
                <a:ea typeface="微软雅黑" panose="020B0503020204020204" pitchFamily="34" charset="-122"/>
              </a:rPr>
              <a:t>IDTR</a:t>
            </a:r>
            <a:r>
              <a:rPr lang="zh-CN" altLang="en-US" sz="1900">
                <a:solidFill>
                  <a:srgbClr val="CC3300"/>
                </a:solidFill>
                <a:latin typeface="微软雅黑" panose="020B0503020204020204" pitchFamily="34" charset="-122"/>
                <a:ea typeface="微软雅黑" panose="020B0503020204020204" pitchFamily="34" charset="-122"/>
              </a:rPr>
              <a:t>。系统初始化时，</a:t>
            </a:r>
            <a:r>
              <a:rPr lang="en-US" altLang="zh-CN" sz="1900">
                <a:solidFill>
                  <a:srgbClr val="CC3300"/>
                </a:solidFill>
                <a:latin typeface="微软雅黑" panose="020B0503020204020204" pitchFamily="34" charset="-122"/>
                <a:ea typeface="微软雅黑" panose="020B0503020204020204" pitchFamily="34" charset="-122"/>
              </a:rPr>
              <a:t>Linux</a:t>
            </a:r>
            <a:r>
              <a:rPr lang="zh-CN" altLang="en-US" sz="1900">
                <a:solidFill>
                  <a:srgbClr val="CC3300"/>
                </a:solidFill>
                <a:latin typeface="微软雅黑" panose="020B0503020204020204" pitchFamily="34" charset="-122"/>
                <a:ea typeface="微软雅黑" panose="020B0503020204020204" pitchFamily="34" charset="-122"/>
              </a:rPr>
              <a:t>完成对 </a:t>
            </a:r>
            <a:r>
              <a:rPr lang="en-US" altLang="zh-CN" sz="1900">
                <a:solidFill>
                  <a:srgbClr val="CC3300"/>
                </a:solidFill>
                <a:latin typeface="微软雅黑" panose="020B0503020204020204" pitchFamily="34" charset="-122"/>
                <a:ea typeface="微软雅黑" panose="020B0503020204020204" pitchFamily="34" charset="-122"/>
              </a:rPr>
              <a:t>GDT</a:t>
            </a:r>
            <a:r>
              <a:rPr lang="zh-CN" altLang="en-US" sz="1900">
                <a:solidFill>
                  <a:srgbClr val="CC3300"/>
                </a:solidFill>
                <a:latin typeface="微软雅黑" panose="020B0503020204020204" pitchFamily="34" charset="-122"/>
                <a:ea typeface="微软雅黑" panose="020B0503020204020204" pitchFamily="34" charset="-122"/>
              </a:rPr>
              <a:t>、</a:t>
            </a:r>
            <a:r>
              <a:rPr lang="en-US" altLang="zh-CN" sz="1900">
                <a:solidFill>
                  <a:srgbClr val="CC3300"/>
                </a:solidFill>
                <a:latin typeface="微软雅黑" panose="020B0503020204020204" pitchFamily="34" charset="-122"/>
                <a:ea typeface="微软雅黑" panose="020B0503020204020204" pitchFamily="34" charset="-122"/>
              </a:rPr>
              <a:t>GDTR</a:t>
            </a:r>
            <a:r>
              <a:rPr lang="zh-CN" altLang="en-US" sz="1900">
                <a:solidFill>
                  <a:srgbClr val="CC3300"/>
                </a:solidFill>
                <a:latin typeface="微软雅黑" panose="020B0503020204020204" pitchFamily="34" charset="-122"/>
                <a:ea typeface="微软雅黑" panose="020B0503020204020204" pitchFamily="34" charset="-122"/>
              </a:rPr>
              <a:t>、</a:t>
            </a:r>
            <a:r>
              <a:rPr lang="en-US" altLang="zh-CN" sz="1900">
                <a:solidFill>
                  <a:srgbClr val="CC3300"/>
                </a:solidFill>
                <a:latin typeface="微软雅黑" panose="020B0503020204020204" pitchFamily="34" charset="-122"/>
                <a:ea typeface="微软雅黑" panose="020B0503020204020204" pitchFamily="34" charset="-122"/>
              </a:rPr>
              <a:t>IDT </a:t>
            </a:r>
            <a:r>
              <a:rPr lang="zh-CN" altLang="en-US" sz="1900">
                <a:solidFill>
                  <a:srgbClr val="CC3300"/>
                </a:solidFill>
                <a:latin typeface="微软雅黑" panose="020B0503020204020204" pitchFamily="34" charset="-122"/>
                <a:ea typeface="微软雅黑" panose="020B0503020204020204" pitchFamily="34" charset="-122"/>
              </a:rPr>
              <a:t>和 </a:t>
            </a:r>
            <a:r>
              <a:rPr lang="en-US" altLang="zh-CN" sz="1900">
                <a:solidFill>
                  <a:srgbClr val="CC3300"/>
                </a:solidFill>
                <a:latin typeface="微软雅黑" panose="020B0503020204020204" pitchFamily="34" charset="-122"/>
                <a:ea typeface="微软雅黑" panose="020B0503020204020204" pitchFamily="34" charset="-122"/>
              </a:rPr>
              <a:t>IDTR </a:t>
            </a:r>
            <a:r>
              <a:rPr lang="zh-CN" altLang="en-US" sz="1900">
                <a:solidFill>
                  <a:srgbClr val="CC3300"/>
                </a:solidFill>
                <a:latin typeface="微软雅黑" panose="020B0503020204020204" pitchFamily="34" charset="-122"/>
                <a:ea typeface="微软雅黑" panose="020B0503020204020204" pitchFamily="34" charset="-122"/>
              </a:rPr>
              <a:t>等的设置，以后一旦发生异常或中断，</a:t>
            </a:r>
            <a:r>
              <a:rPr lang="en-US" altLang="zh-CN" sz="1900">
                <a:solidFill>
                  <a:srgbClr val="CC3300"/>
                </a:solidFill>
                <a:latin typeface="微软雅黑" panose="020B0503020204020204" pitchFamily="34" charset="-122"/>
                <a:ea typeface="微软雅黑" panose="020B0503020204020204" pitchFamily="34" charset="-122"/>
              </a:rPr>
              <a:t>CPU</a:t>
            </a:r>
            <a:r>
              <a:rPr lang="zh-CN" altLang="en-US" sz="1900">
                <a:solidFill>
                  <a:srgbClr val="CC3300"/>
                </a:solidFill>
                <a:latin typeface="微软雅黑" panose="020B0503020204020204" pitchFamily="34" charset="-122"/>
                <a:ea typeface="微软雅黑" panose="020B0503020204020204" pitchFamily="34" charset="-122"/>
              </a:rPr>
              <a:t>就可通过异常和中断响应机制调出异常或中断处理程序执行。</a:t>
            </a:r>
            <a:r>
              <a:rPr lang="zh-CN" altLang="pt-BR" sz="1900">
                <a:latin typeface="微软雅黑" panose="020B0503020204020204" pitchFamily="34" charset="-122"/>
                <a:ea typeface="微软雅黑" panose="020B0503020204020204" pitchFamily="34" charset="-122"/>
              </a:rPr>
              <a:t> </a:t>
            </a:r>
            <a:endParaRPr lang="zh-CN" altLang="en-US" sz="19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6435">
                                            <p:txEl>
                                              <p:pRg st="0" end="0"/>
                                            </p:txEl>
                                          </p:spTgt>
                                        </p:tgtEl>
                                        <p:attrNameLst>
                                          <p:attrName>style.visibility</p:attrName>
                                        </p:attrNameLst>
                                      </p:cBhvr>
                                      <p:to>
                                        <p:strVal val="visible"/>
                                      </p:to>
                                    </p:set>
                                    <p:animEffect transition="in" filter="blinds(horizontal)">
                                      <p:cBhvr>
                                        <p:cTn id="7" dur="500"/>
                                        <p:tgtEl>
                                          <p:spTgt spid="786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6435">
                                            <p:txEl>
                                              <p:pRg st="1" end="1"/>
                                            </p:txEl>
                                          </p:spTgt>
                                        </p:tgtEl>
                                        <p:attrNameLst>
                                          <p:attrName>style.visibility</p:attrName>
                                        </p:attrNameLst>
                                      </p:cBhvr>
                                      <p:to>
                                        <p:strVal val="visible"/>
                                      </p:to>
                                    </p:set>
                                    <p:animEffect transition="in" filter="blinds(horizontal)">
                                      <p:cBhvr>
                                        <p:cTn id="12" dur="500"/>
                                        <p:tgtEl>
                                          <p:spTgt spid="786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6435">
                                            <p:txEl>
                                              <p:pRg st="2" end="2"/>
                                            </p:txEl>
                                          </p:spTgt>
                                        </p:tgtEl>
                                        <p:attrNameLst>
                                          <p:attrName>style.visibility</p:attrName>
                                        </p:attrNameLst>
                                      </p:cBhvr>
                                      <p:to>
                                        <p:strVal val="visible"/>
                                      </p:to>
                                    </p:set>
                                    <p:animEffect transition="in" filter="blinds(horizontal)">
                                      <p:cBhvr>
                                        <p:cTn id="17" dur="500"/>
                                        <p:tgtEl>
                                          <p:spTgt spid="786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6435">
                                            <p:txEl>
                                              <p:pRg st="3" end="3"/>
                                            </p:txEl>
                                          </p:spTgt>
                                        </p:tgtEl>
                                        <p:attrNameLst>
                                          <p:attrName>style.visibility</p:attrName>
                                        </p:attrNameLst>
                                      </p:cBhvr>
                                      <p:to>
                                        <p:strVal val="visible"/>
                                      </p:to>
                                    </p:set>
                                    <p:animEffect transition="in" filter="blinds(horizontal)">
                                      <p:cBhvr>
                                        <p:cTn id="22" dur="500"/>
                                        <p:tgtEl>
                                          <p:spTgt spid="786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6435">
                                            <p:txEl>
                                              <p:pRg st="4" end="4"/>
                                            </p:txEl>
                                          </p:spTgt>
                                        </p:tgtEl>
                                        <p:attrNameLst>
                                          <p:attrName>style.visibility</p:attrName>
                                        </p:attrNameLst>
                                      </p:cBhvr>
                                      <p:to>
                                        <p:strVal val="visible"/>
                                      </p:to>
                                    </p:set>
                                    <p:animEffect transition="in" filter="blinds(horizontal)">
                                      <p:cBhvr>
                                        <p:cTn id="27" dur="500"/>
                                        <p:tgtEl>
                                          <p:spTgt spid="7864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86435">
                                            <p:txEl>
                                              <p:pRg st="5" end="5"/>
                                            </p:txEl>
                                          </p:spTgt>
                                        </p:tgtEl>
                                        <p:attrNameLst>
                                          <p:attrName>style.visibility</p:attrName>
                                        </p:attrNameLst>
                                      </p:cBhvr>
                                      <p:to>
                                        <p:strVal val="visible"/>
                                      </p:to>
                                    </p:set>
                                    <p:animEffect transition="in" filter="blinds(horizontal)">
                                      <p:cBhvr>
                                        <p:cTn id="32" dur="500"/>
                                        <p:tgtEl>
                                          <p:spTgt spid="7864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86435">
                                            <p:txEl>
                                              <p:pRg st="6" end="6"/>
                                            </p:txEl>
                                          </p:spTgt>
                                        </p:tgtEl>
                                        <p:attrNameLst>
                                          <p:attrName>style.visibility</p:attrName>
                                        </p:attrNameLst>
                                      </p:cBhvr>
                                      <p:to>
                                        <p:strVal val="visible"/>
                                      </p:to>
                                    </p:set>
                                    <p:animEffect transition="in" filter="blinds(horizontal)">
                                      <p:cBhvr>
                                        <p:cTn id="37" dur="500"/>
                                        <p:tgtEl>
                                          <p:spTgt spid="786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a:extLst>
              <a:ext uri="{FF2B5EF4-FFF2-40B4-BE49-F238E27FC236}">
                <a16:creationId xmlns:a16="http://schemas.microsoft.com/office/drawing/2014/main" id="{02ACDB47-5617-4EA8-9D9A-F2EBF45456DD}"/>
              </a:ext>
            </a:extLst>
          </p:cNvPr>
          <p:cNvSpPr>
            <a:spLocks noGrp="1" noChangeArrowheads="1"/>
          </p:cNvSpPr>
          <p:nvPr>
            <p:ph type="title"/>
          </p:nvPr>
        </p:nvSpPr>
        <p:spPr/>
        <p:txBody>
          <a:bodyPr/>
          <a:lstStyle/>
          <a:p>
            <a:r>
              <a:rPr lang="en-US" altLang="zh-CN"/>
              <a:t>Linux</a:t>
            </a:r>
            <a:r>
              <a:rPr lang="zh-CN" altLang="en-US"/>
              <a:t>中对异常的处理</a:t>
            </a:r>
          </a:p>
        </p:txBody>
      </p:sp>
      <p:sp>
        <p:nvSpPr>
          <p:cNvPr id="789507" name="Rectangle 3">
            <a:extLst>
              <a:ext uri="{FF2B5EF4-FFF2-40B4-BE49-F238E27FC236}">
                <a16:creationId xmlns:a16="http://schemas.microsoft.com/office/drawing/2014/main" id="{E408E748-382C-4024-B093-7C0465401C5B}"/>
              </a:ext>
            </a:extLst>
          </p:cNvPr>
          <p:cNvSpPr>
            <a:spLocks noGrp="1" noChangeArrowheads="1"/>
          </p:cNvSpPr>
          <p:nvPr>
            <p:ph type="body" idx="1"/>
          </p:nvPr>
        </p:nvSpPr>
        <p:spPr>
          <a:xfrm>
            <a:off x="468313" y="836613"/>
            <a:ext cx="8229600" cy="5697537"/>
          </a:xfrm>
        </p:spPr>
        <p:txBody>
          <a:bodyPr/>
          <a:lstStyle/>
          <a:p>
            <a:pPr>
              <a:spcBef>
                <a:spcPct val="35000"/>
              </a:spcBef>
            </a:pPr>
            <a:r>
              <a:rPr lang="zh-CN" altLang="en-US" sz="2000">
                <a:latin typeface="微软雅黑" panose="020B0503020204020204" pitchFamily="34" charset="-122"/>
                <a:ea typeface="微软雅黑" panose="020B0503020204020204" pitchFamily="34" charset="-122"/>
              </a:rPr>
              <a:t>异常处理程序发送相应的信号给发生异常的当前进程，或者进行故障恢复，然后返回到断点处执行。</a:t>
            </a:r>
          </a:p>
          <a:p>
            <a:pPr>
              <a:spcBef>
                <a:spcPct val="35000"/>
              </a:spcBef>
              <a:buFontTx/>
              <a:buNone/>
            </a:pPr>
            <a:r>
              <a:rPr lang="zh-CN" altLang="en-US" sz="2000">
                <a:latin typeface="微软雅黑" panose="020B0503020204020204" pitchFamily="34" charset="-122"/>
                <a:ea typeface="微软雅黑" panose="020B0503020204020204" pitchFamily="34" charset="-122"/>
              </a:rPr>
              <a:t>     </a:t>
            </a:r>
            <a:r>
              <a:rPr lang="zh-CN" altLang="en-US" sz="2000">
                <a:solidFill>
                  <a:srgbClr val="3366FF"/>
                </a:solidFill>
                <a:latin typeface="微软雅黑" panose="020B0503020204020204" pitchFamily="34" charset="-122"/>
                <a:ea typeface="微软雅黑" panose="020B0503020204020204" pitchFamily="34" charset="-122"/>
              </a:rPr>
              <a:t>例如，若执行了非法操作，</a:t>
            </a:r>
            <a:r>
              <a:rPr lang="en-US" altLang="zh-CN" sz="2000">
                <a:solidFill>
                  <a:srgbClr val="3366FF"/>
                </a:solidFill>
                <a:latin typeface="微软雅黑" panose="020B0503020204020204" pitchFamily="34" charset="-122"/>
                <a:ea typeface="微软雅黑" panose="020B0503020204020204" pitchFamily="34" charset="-122"/>
              </a:rPr>
              <a:t>CPU</a:t>
            </a:r>
            <a:r>
              <a:rPr lang="zh-CN" altLang="en-US" sz="2000">
                <a:solidFill>
                  <a:srgbClr val="3366FF"/>
                </a:solidFill>
                <a:latin typeface="微软雅黑" panose="020B0503020204020204" pitchFamily="34" charset="-122"/>
                <a:ea typeface="微软雅黑" panose="020B0503020204020204" pitchFamily="34" charset="-122"/>
              </a:rPr>
              <a:t>就产生</a:t>
            </a:r>
            <a:r>
              <a:rPr lang="en-US" altLang="zh-CN" sz="2000">
                <a:solidFill>
                  <a:srgbClr val="3366FF"/>
                </a:solidFill>
                <a:latin typeface="微软雅黑" panose="020B0503020204020204" pitchFamily="34" charset="-122"/>
                <a:ea typeface="微软雅黑" panose="020B0503020204020204" pitchFamily="34" charset="-122"/>
              </a:rPr>
              <a:t>6</a:t>
            </a:r>
            <a:r>
              <a:rPr lang="zh-CN" altLang="en-US" sz="2000">
                <a:solidFill>
                  <a:srgbClr val="3366FF"/>
                </a:solidFill>
                <a:latin typeface="微软雅黑" panose="020B0503020204020204" pitchFamily="34" charset="-122"/>
                <a:ea typeface="微软雅黑" panose="020B0503020204020204" pitchFamily="34" charset="-122"/>
              </a:rPr>
              <a:t>号异常（</a:t>
            </a:r>
            <a:r>
              <a:rPr lang="en-US" altLang="zh-CN" sz="2000">
                <a:solidFill>
                  <a:srgbClr val="3366FF"/>
                </a:solidFill>
                <a:latin typeface="微软雅黑" panose="020B0503020204020204" pitchFamily="34" charset="-122"/>
                <a:ea typeface="微软雅黑" panose="020B0503020204020204" pitchFamily="34" charset="-122"/>
              </a:rPr>
              <a:t>#UD</a:t>
            </a:r>
            <a:r>
              <a:rPr lang="zh-CN" altLang="en-US" sz="2000">
                <a:solidFill>
                  <a:srgbClr val="3366FF"/>
                </a:solidFill>
                <a:latin typeface="微软雅黑" panose="020B0503020204020204" pitchFamily="34" charset="-122"/>
                <a:ea typeface="微软雅黑" panose="020B0503020204020204" pitchFamily="34" charset="-122"/>
              </a:rPr>
              <a:t>），在对应的异常处理程序中，向当前进程发送一个</a:t>
            </a:r>
            <a:r>
              <a:rPr lang="en-US" altLang="zh-CN" sz="2000">
                <a:solidFill>
                  <a:srgbClr val="3366FF"/>
                </a:solidFill>
                <a:latin typeface="微软雅黑" panose="020B0503020204020204" pitchFamily="34" charset="-122"/>
                <a:ea typeface="微软雅黑" panose="020B0503020204020204" pitchFamily="34" charset="-122"/>
              </a:rPr>
              <a:t>SIGILL</a:t>
            </a:r>
            <a:r>
              <a:rPr lang="zh-CN" altLang="en-US" sz="2000">
                <a:solidFill>
                  <a:srgbClr val="3366FF"/>
                </a:solidFill>
                <a:latin typeface="微软雅黑" panose="020B0503020204020204" pitchFamily="34" charset="-122"/>
                <a:ea typeface="微软雅黑" panose="020B0503020204020204" pitchFamily="34" charset="-122"/>
              </a:rPr>
              <a:t>信号，以通知当前进程中止运行。</a:t>
            </a:r>
          </a:p>
          <a:p>
            <a:pPr>
              <a:spcBef>
                <a:spcPct val="35000"/>
              </a:spcBef>
            </a:pPr>
            <a:r>
              <a:rPr lang="zh-CN" altLang="en-US" sz="2000">
                <a:latin typeface="微软雅黑" panose="020B0503020204020204" pitchFamily="34" charset="-122"/>
                <a:ea typeface="微软雅黑" panose="020B0503020204020204" pitchFamily="34" charset="-122"/>
              </a:rPr>
              <a:t>采用向发生异常的进程发送信号的机制实现异常处理，</a:t>
            </a:r>
            <a:r>
              <a:rPr lang="zh-CN" altLang="en-US" sz="2000">
                <a:solidFill>
                  <a:srgbClr val="FF0000"/>
                </a:solidFill>
                <a:latin typeface="微软雅黑" panose="020B0503020204020204" pitchFamily="34" charset="-122"/>
                <a:ea typeface="微软雅黑" panose="020B0503020204020204" pitchFamily="34" charset="-122"/>
              </a:rPr>
              <a:t>可尽快完成在内核态的异常处理过程</a:t>
            </a:r>
            <a:r>
              <a:rPr lang="zh-CN" altLang="en-US" sz="2000">
                <a:latin typeface="微软雅黑" panose="020B0503020204020204" pitchFamily="34" charset="-122"/>
                <a:ea typeface="微软雅黑" panose="020B0503020204020204" pitchFamily="34" charset="-122"/>
              </a:rPr>
              <a:t>，因为异常处理过程越长，嵌套执行异常的可能性越大，而异常嵌套执行会付出较大的代价。</a:t>
            </a:r>
          </a:p>
          <a:p>
            <a:pPr>
              <a:spcBef>
                <a:spcPct val="35000"/>
              </a:spcBef>
            </a:pPr>
            <a:r>
              <a:rPr lang="zh-CN" altLang="en-US" sz="2000">
                <a:latin typeface="微软雅黑" panose="020B0503020204020204" pitchFamily="34" charset="-122"/>
                <a:ea typeface="微软雅黑" panose="020B0503020204020204" pitchFamily="34" charset="-122"/>
              </a:rPr>
              <a:t>并不是所有异常处理都只是发送一个信号到发生异常的进程。</a:t>
            </a:r>
          </a:p>
          <a:p>
            <a:pPr>
              <a:spcBef>
                <a:spcPct val="35000"/>
              </a:spcBef>
              <a:buFontTx/>
              <a:buNone/>
            </a:pPr>
            <a:r>
              <a:rPr lang="zh-CN" altLang="en-US" sz="2000">
                <a:latin typeface="微软雅黑" panose="020B0503020204020204" pitchFamily="34" charset="-122"/>
                <a:ea typeface="微软雅黑" panose="020B0503020204020204" pitchFamily="34" charset="-122"/>
              </a:rPr>
              <a:t>     </a:t>
            </a:r>
            <a:r>
              <a:rPr lang="zh-CN" altLang="en-US" sz="2000">
                <a:solidFill>
                  <a:srgbClr val="3366FF"/>
                </a:solidFill>
                <a:latin typeface="微软雅黑" panose="020B0503020204020204" pitchFamily="34" charset="-122"/>
                <a:ea typeface="微软雅黑" panose="020B0503020204020204" pitchFamily="34" charset="-122"/>
              </a:rPr>
              <a:t>例如，对于</a:t>
            </a:r>
            <a:r>
              <a:rPr lang="en-US" altLang="zh-CN" sz="2000">
                <a:solidFill>
                  <a:srgbClr val="3366FF"/>
                </a:solidFill>
                <a:latin typeface="微软雅黑" panose="020B0503020204020204" pitchFamily="34" charset="-122"/>
                <a:ea typeface="微软雅黑" panose="020B0503020204020204" pitchFamily="34" charset="-122"/>
              </a:rPr>
              <a:t>14</a:t>
            </a:r>
            <a:r>
              <a:rPr lang="zh-CN" altLang="en-US" sz="2000">
                <a:solidFill>
                  <a:srgbClr val="3366FF"/>
                </a:solidFill>
                <a:latin typeface="微软雅黑" panose="020B0503020204020204" pitchFamily="34" charset="-122"/>
                <a:ea typeface="微软雅黑" panose="020B0503020204020204" pitchFamily="34" charset="-122"/>
              </a:rPr>
              <a:t>号页故障异常（</a:t>
            </a:r>
            <a:r>
              <a:rPr lang="en-US" altLang="zh-CN" sz="2000">
                <a:solidFill>
                  <a:srgbClr val="3366FF"/>
                </a:solidFill>
                <a:latin typeface="微软雅黑" panose="020B0503020204020204" pitchFamily="34" charset="-122"/>
                <a:ea typeface="微软雅黑" panose="020B0503020204020204" pitchFamily="34" charset="-122"/>
              </a:rPr>
              <a:t>#PF</a:t>
            </a:r>
            <a:r>
              <a:rPr lang="zh-CN" altLang="en-US" sz="2000">
                <a:solidFill>
                  <a:srgbClr val="3366FF"/>
                </a:solidFill>
                <a:latin typeface="微软雅黑" panose="020B0503020204020204" pitchFamily="34" charset="-122"/>
                <a:ea typeface="微软雅黑" panose="020B0503020204020204" pitchFamily="34" charset="-122"/>
              </a:rPr>
              <a:t>），需要判断是否</a:t>
            </a:r>
            <a:r>
              <a:rPr lang="zh-CN" altLang="en-US" sz="2000">
                <a:solidFill>
                  <a:srgbClr val="008000"/>
                </a:solidFill>
                <a:latin typeface="微软雅黑" panose="020B0503020204020204" pitchFamily="34" charset="-122"/>
                <a:ea typeface="微软雅黑" panose="020B0503020204020204" pitchFamily="34" charset="-122"/>
              </a:rPr>
              <a:t>访问越级</a:t>
            </a:r>
            <a:r>
              <a:rPr lang="zh-CN" altLang="en-US" sz="2000">
                <a:solidFill>
                  <a:srgbClr val="3366FF"/>
                </a:solidFill>
                <a:latin typeface="微软雅黑" panose="020B0503020204020204" pitchFamily="34" charset="-122"/>
                <a:ea typeface="微软雅黑" panose="020B0503020204020204" pitchFamily="34" charset="-122"/>
              </a:rPr>
              <a:t>、</a:t>
            </a:r>
            <a:r>
              <a:rPr lang="zh-CN" altLang="en-US" sz="2000">
                <a:solidFill>
                  <a:srgbClr val="008000"/>
                </a:solidFill>
                <a:latin typeface="微软雅黑" panose="020B0503020204020204" pitchFamily="34" charset="-122"/>
                <a:ea typeface="微软雅黑" panose="020B0503020204020204" pitchFamily="34" charset="-122"/>
              </a:rPr>
              <a:t>越权</a:t>
            </a:r>
            <a:r>
              <a:rPr lang="zh-CN" altLang="en-US" sz="2000">
                <a:solidFill>
                  <a:srgbClr val="3366FF"/>
                </a:solidFill>
                <a:latin typeface="微软雅黑" panose="020B0503020204020204" pitchFamily="34" charset="-122"/>
                <a:ea typeface="微软雅黑" panose="020B0503020204020204" pitchFamily="34" charset="-122"/>
              </a:rPr>
              <a:t>或</a:t>
            </a:r>
            <a:r>
              <a:rPr lang="zh-CN" altLang="en-US" sz="2000">
                <a:solidFill>
                  <a:srgbClr val="008000"/>
                </a:solidFill>
                <a:latin typeface="微软雅黑" panose="020B0503020204020204" pitchFamily="34" charset="-122"/>
                <a:ea typeface="微软雅黑" panose="020B0503020204020204" pitchFamily="34" charset="-122"/>
              </a:rPr>
              <a:t>越界</a:t>
            </a:r>
            <a:r>
              <a:rPr lang="zh-CN" altLang="en-US" sz="2000">
                <a:solidFill>
                  <a:srgbClr val="3366FF"/>
                </a:solidFill>
                <a:latin typeface="微软雅黑" panose="020B0503020204020204" pitchFamily="34" charset="-122"/>
                <a:ea typeface="微软雅黑" panose="020B0503020204020204" pitchFamily="34" charset="-122"/>
              </a:rPr>
              <a:t>等，若发生了这些无法恢复的故障，则页故障处理程序发送</a:t>
            </a:r>
            <a:r>
              <a:rPr lang="en-US" altLang="zh-CN" sz="2000">
                <a:solidFill>
                  <a:srgbClr val="3366FF"/>
                </a:solidFill>
                <a:latin typeface="微软雅黑" panose="020B0503020204020204" pitchFamily="34" charset="-122"/>
                <a:ea typeface="微软雅黑" panose="020B0503020204020204" pitchFamily="34" charset="-122"/>
              </a:rPr>
              <a:t>SIGSEGV</a:t>
            </a:r>
            <a:r>
              <a:rPr lang="zh-CN" altLang="en-US" sz="2000">
                <a:solidFill>
                  <a:srgbClr val="3366FF"/>
                </a:solidFill>
                <a:latin typeface="微软雅黑" panose="020B0503020204020204" pitchFamily="34" charset="-122"/>
                <a:ea typeface="微软雅黑" panose="020B0503020204020204" pitchFamily="34" charset="-122"/>
              </a:rPr>
              <a:t>信号给发生页故障异常的进程；</a:t>
            </a:r>
            <a:r>
              <a:rPr lang="zh-CN" altLang="en-US" sz="2000">
                <a:solidFill>
                  <a:srgbClr val="FF0000"/>
                </a:solidFill>
                <a:latin typeface="微软雅黑" panose="020B0503020204020204" pitchFamily="34" charset="-122"/>
                <a:ea typeface="微软雅黑" panose="020B0503020204020204" pitchFamily="34" charset="-122"/>
              </a:rPr>
              <a:t>若只是缺页，则页故障处理程序负责把所缺失页面从磁盘装入主存，</a:t>
            </a:r>
            <a:r>
              <a:rPr lang="zh-CN" altLang="en-US" sz="2000">
                <a:solidFill>
                  <a:srgbClr val="3366FF"/>
                </a:solidFill>
                <a:latin typeface="微软雅黑" panose="020B0503020204020204" pitchFamily="34" charset="-122"/>
                <a:ea typeface="微软雅黑" panose="020B0503020204020204" pitchFamily="34" charset="-122"/>
              </a:rPr>
              <a:t>然后返回到发生缺页故障的指令继续执行。</a:t>
            </a:r>
            <a:r>
              <a:rPr lang="zh-CN" altLang="en-US" sz="2000">
                <a:solidFill>
                  <a:srgbClr val="3366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9507">
                                            <p:txEl>
                                              <p:pRg st="0" end="0"/>
                                            </p:txEl>
                                          </p:spTgt>
                                        </p:tgtEl>
                                        <p:attrNameLst>
                                          <p:attrName>style.visibility</p:attrName>
                                        </p:attrNameLst>
                                      </p:cBhvr>
                                      <p:to>
                                        <p:strVal val="visible"/>
                                      </p:to>
                                    </p:set>
                                    <p:animEffect transition="in" filter="blinds(horizontal)">
                                      <p:cBhvr>
                                        <p:cTn id="7" dur="500"/>
                                        <p:tgtEl>
                                          <p:spTgt spid="789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9507">
                                            <p:txEl>
                                              <p:pRg st="1" end="1"/>
                                            </p:txEl>
                                          </p:spTgt>
                                        </p:tgtEl>
                                        <p:attrNameLst>
                                          <p:attrName>style.visibility</p:attrName>
                                        </p:attrNameLst>
                                      </p:cBhvr>
                                      <p:to>
                                        <p:strVal val="visible"/>
                                      </p:to>
                                    </p:set>
                                    <p:animEffect transition="in" filter="blinds(horizontal)">
                                      <p:cBhvr>
                                        <p:cTn id="12" dur="500"/>
                                        <p:tgtEl>
                                          <p:spTgt spid="789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89507">
                                            <p:txEl>
                                              <p:pRg st="2" end="2"/>
                                            </p:txEl>
                                          </p:spTgt>
                                        </p:tgtEl>
                                        <p:attrNameLst>
                                          <p:attrName>style.visibility</p:attrName>
                                        </p:attrNameLst>
                                      </p:cBhvr>
                                      <p:to>
                                        <p:strVal val="visible"/>
                                      </p:to>
                                    </p:set>
                                    <p:animEffect transition="in" filter="blinds(horizontal)">
                                      <p:cBhvr>
                                        <p:cTn id="17" dur="500"/>
                                        <p:tgtEl>
                                          <p:spTgt spid="789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89507">
                                            <p:txEl>
                                              <p:pRg st="3" end="3"/>
                                            </p:txEl>
                                          </p:spTgt>
                                        </p:tgtEl>
                                        <p:attrNameLst>
                                          <p:attrName>style.visibility</p:attrName>
                                        </p:attrNameLst>
                                      </p:cBhvr>
                                      <p:to>
                                        <p:strVal val="visible"/>
                                      </p:to>
                                    </p:set>
                                    <p:animEffect transition="in" filter="blinds(horizontal)">
                                      <p:cBhvr>
                                        <p:cTn id="22" dur="500"/>
                                        <p:tgtEl>
                                          <p:spTgt spid="789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89507">
                                            <p:txEl>
                                              <p:pRg st="4" end="4"/>
                                            </p:txEl>
                                          </p:spTgt>
                                        </p:tgtEl>
                                        <p:attrNameLst>
                                          <p:attrName>style.visibility</p:attrName>
                                        </p:attrNameLst>
                                      </p:cBhvr>
                                      <p:to>
                                        <p:strVal val="visible"/>
                                      </p:to>
                                    </p:set>
                                    <p:animEffect transition="in" filter="blinds(horizontal)">
                                      <p:cBhvr>
                                        <p:cTn id="27" dur="500"/>
                                        <p:tgtEl>
                                          <p:spTgt spid="789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a:extLst>
              <a:ext uri="{FF2B5EF4-FFF2-40B4-BE49-F238E27FC236}">
                <a16:creationId xmlns:a16="http://schemas.microsoft.com/office/drawing/2014/main" id="{3BE9A961-DC0D-45D8-8B4D-A70EDD319F45}"/>
              </a:ext>
            </a:extLst>
          </p:cNvPr>
          <p:cNvSpPr>
            <a:spLocks noGrp="1" noChangeArrowheads="1"/>
          </p:cNvSpPr>
          <p:nvPr>
            <p:ph type="title"/>
          </p:nvPr>
        </p:nvSpPr>
        <p:spPr>
          <a:xfrm>
            <a:off x="457200" y="96838"/>
            <a:ext cx="8229600" cy="561975"/>
          </a:xfrm>
        </p:spPr>
        <p:txBody>
          <a:bodyPr/>
          <a:lstStyle/>
          <a:p>
            <a:r>
              <a:rPr lang="en-US" altLang="zh-CN"/>
              <a:t>Linux</a:t>
            </a:r>
            <a:r>
              <a:rPr lang="zh-CN" altLang="en-US"/>
              <a:t>中对异常的处理</a:t>
            </a:r>
          </a:p>
        </p:txBody>
      </p:sp>
      <p:sp>
        <p:nvSpPr>
          <p:cNvPr id="790531" name="Rectangle 3">
            <a:extLst>
              <a:ext uri="{FF2B5EF4-FFF2-40B4-BE49-F238E27FC236}">
                <a16:creationId xmlns:a16="http://schemas.microsoft.com/office/drawing/2014/main" id="{627965A3-35DB-43B2-A8EF-7D12363E6A23}"/>
              </a:ext>
            </a:extLst>
          </p:cNvPr>
          <p:cNvSpPr>
            <a:spLocks noGrp="1" noChangeArrowheads="1"/>
          </p:cNvSpPr>
          <p:nvPr>
            <p:ph type="body" idx="1"/>
          </p:nvPr>
        </p:nvSpPr>
        <p:spPr>
          <a:xfrm>
            <a:off x="214313" y="822325"/>
            <a:ext cx="8582025" cy="2503488"/>
          </a:xfrm>
        </p:spPr>
        <p:txBody>
          <a:bodyPr/>
          <a:lstStyle/>
          <a:p>
            <a:pPr>
              <a:lnSpc>
                <a:spcPct val="105000"/>
              </a:lnSpc>
              <a:spcBef>
                <a:spcPct val="30000"/>
              </a:spcBef>
              <a:buFontTx/>
              <a:buNone/>
            </a:pPr>
            <a:r>
              <a:rPr lang="zh-CN" altLang="en-US" sz="1900">
                <a:latin typeface="微软雅黑" panose="020B0503020204020204" pitchFamily="34" charset="-122"/>
                <a:ea typeface="微软雅黑" panose="020B0503020204020204" pitchFamily="34" charset="-122"/>
              </a:rPr>
              <a:t>所有异常处理程序的结构是一致的，都可划分成以下三个部分：</a:t>
            </a:r>
          </a:p>
          <a:p>
            <a:pPr>
              <a:lnSpc>
                <a:spcPct val="105000"/>
              </a:lnSpc>
              <a:spcBef>
                <a:spcPct val="30000"/>
              </a:spcBef>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1</a:t>
            </a:r>
            <a:r>
              <a:rPr lang="zh-CN" altLang="en-US" sz="1900">
                <a:latin typeface="微软雅黑" panose="020B0503020204020204" pitchFamily="34" charset="-122"/>
                <a:ea typeface="微软雅黑" panose="020B0503020204020204" pitchFamily="34" charset="-122"/>
              </a:rPr>
              <a:t>）</a:t>
            </a:r>
            <a:r>
              <a:rPr lang="zh-CN" altLang="en-US" sz="1900">
                <a:solidFill>
                  <a:srgbClr val="FF0000"/>
                </a:solidFill>
                <a:latin typeface="微软雅黑" panose="020B0503020204020204" pitchFamily="34" charset="-122"/>
                <a:ea typeface="微软雅黑" panose="020B0503020204020204" pitchFamily="34" charset="-122"/>
              </a:rPr>
              <a:t>准备阶段：</a:t>
            </a:r>
            <a:r>
              <a:rPr lang="zh-CN" altLang="en-US" sz="1900">
                <a:latin typeface="微软雅黑" panose="020B0503020204020204" pitchFamily="34" charset="-122"/>
                <a:ea typeface="微软雅黑" panose="020B0503020204020204" pitchFamily="34" charset="-122"/>
              </a:rPr>
              <a:t>在内核栈</a:t>
            </a:r>
            <a:r>
              <a:rPr lang="zh-CN" altLang="en-US" sz="1900">
                <a:solidFill>
                  <a:srgbClr val="0066CC"/>
                </a:solidFill>
                <a:latin typeface="微软雅黑" panose="020B0503020204020204" pitchFamily="34" charset="-122"/>
                <a:ea typeface="微软雅黑" panose="020B0503020204020204" pitchFamily="34" charset="-122"/>
              </a:rPr>
              <a:t>保存通用寄存器内容</a:t>
            </a:r>
            <a:r>
              <a:rPr lang="zh-CN" altLang="en-US" sz="1900">
                <a:latin typeface="微软雅黑" panose="020B0503020204020204" pitchFamily="34" charset="-122"/>
                <a:ea typeface="微软雅黑" panose="020B0503020204020204" pitchFamily="34" charset="-122"/>
              </a:rPr>
              <a:t>（称为</a:t>
            </a:r>
            <a:r>
              <a:rPr lang="zh-CN" altLang="en-US" sz="1900">
                <a:solidFill>
                  <a:srgbClr val="0066CC"/>
                </a:solidFill>
                <a:latin typeface="微软雅黑" panose="020B0503020204020204" pitchFamily="34" charset="-122"/>
                <a:ea typeface="微软雅黑" panose="020B0503020204020204" pitchFamily="34" charset="-122"/>
              </a:rPr>
              <a:t>现场信息</a:t>
            </a:r>
            <a:r>
              <a:rPr lang="zh-CN" altLang="en-US" sz="1900">
                <a:latin typeface="微软雅黑" panose="020B0503020204020204" pitchFamily="34" charset="-122"/>
                <a:ea typeface="微软雅黑" panose="020B0503020204020204" pitchFamily="34" charset="-122"/>
              </a:rPr>
              <a:t>），这部分大多用汇编语言程序实现。</a:t>
            </a:r>
          </a:p>
          <a:p>
            <a:pPr>
              <a:lnSpc>
                <a:spcPct val="105000"/>
              </a:lnSpc>
              <a:spcBef>
                <a:spcPct val="30000"/>
              </a:spcBef>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2</a:t>
            </a:r>
            <a:r>
              <a:rPr lang="zh-CN" altLang="en-US" sz="1900">
                <a:latin typeface="微软雅黑" panose="020B0503020204020204" pitchFamily="34" charset="-122"/>
                <a:ea typeface="微软雅黑" panose="020B0503020204020204" pitchFamily="34" charset="-122"/>
              </a:rPr>
              <a:t>）</a:t>
            </a:r>
            <a:r>
              <a:rPr lang="zh-CN" altLang="en-US" sz="1900">
                <a:solidFill>
                  <a:srgbClr val="FF0000"/>
                </a:solidFill>
                <a:latin typeface="微软雅黑" panose="020B0503020204020204" pitchFamily="34" charset="-122"/>
                <a:ea typeface="微软雅黑" panose="020B0503020204020204" pitchFamily="34" charset="-122"/>
              </a:rPr>
              <a:t>处理阶段：</a:t>
            </a:r>
            <a:r>
              <a:rPr lang="zh-CN" altLang="en-US" sz="1900">
                <a:latin typeface="微软雅黑" panose="020B0503020204020204" pitchFamily="34" charset="-122"/>
                <a:ea typeface="微软雅黑" panose="020B0503020204020204" pitchFamily="34" charset="-122"/>
              </a:rPr>
              <a:t>采用</a:t>
            </a:r>
            <a:r>
              <a:rPr lang="en-US" altLang="zh-CN" sz="1900">
                <a:latin typeface="微软雅黑" panose="020B0503020204020204" pitchFamily="34" charset="-122"/>
                <a:ea typeface="微软雅黑" panose="020B0503020204020204" pitchFamily="34" charset="-122"/>
              </a:rPr>
              <a:t>C</a:t>
            </a:r>
            <a:r>
              <a:rPr lang="zh-CN" altLang="en-US" sz="1900">
                <a:latin typeface="微软雅黑" panose="020B0503020204020204" pitchFamily="34" charset="-122"/>
                <a:ea typeface="微软雅黑" panose="020B0503020204020204" pitchFamily="34" charset="-122"/>
              </a:rPr>
              <a:t>函数进行具体处理。函数名由</a:t>
            </a:r>
            <a:r>
              <a:rPr lang="en-US" altLang="zh-CN" sz="1900">
                <a:latin typeface="微软雅黑" panose="020B0503020204020204" pitchFamily="34" charset="-122"/>
                <a:ea typeface="微软雅黑" panose="020B0503020204020204" pitchFamily="34" charset="-122"/>
              </a:rPr>
              <a:t>do_</a:t>
            </a:r>
            <a:r>
              <a:rPr lang="zh-CN" altLang="en-US" sz="1900">
                <a:latin typeface="微软雅黑" panose="020B0503020204020204" pitchFamily="34" charset="-122"/>
                <a:ea typeface="微软雅黑" panose="020B0503020204020204" pitchFamily="34" charset="-122"/>
              </a:rPr>
              <a:t>前缀和处理程序名组成，如 </a:t>
            </a:r>
            <a:r>
              <a:rPr lang="en-US" altLang="zh-CN" sz="1900">
                <a:latin typeface="微软雅黑" panose="020B0503020204020204" pitchFamily="34" charset="-122"/>
                <a:ea typeface="微软雅黑" panose="020B0503020204020204" pitchFamily="34" charset="-122"/>
              </a:rPr>
              <a:t>do_overflow </a:t>
            </a:r>
            <a:r>
              <a:rPr lang="zh-CN" altLang="en-US" sz="1900">
                <a:latin typeface="微软雅黑" panose="020B0503020204020204" pitchFamily="34" charset="-122"/>
                <a:ea typeface="微软雅黑" panose="020B0503020204020204" pitchFamily="34" charset="-122"/>
              </a:rPr>
              <a:t>为溢出处理函数。</a:t>
            </a:r>
          </a:p>
          <a:p>
            <a:pPr>
              <a:lnSpc>
                <a:spcPct val="105000"/>
              </a:lnSpc>
              <a:spcBef>
                <a:spcPct val="30000"/>
              </a:spcBef>
              <a:buFontTx/>
              <a:buNone/>
            </a:pPr>
            <a:r>
              <a:rPr lang="zh-CN" altLang="en-US" sz="1900">
                <a:solidFill>
                  <a:srgbClr val="FF0000"/>
                </a:solidFill>
                <a:latin typeface="微软雅黑" panose="020B0503020204020204" pitchFamily="34" charset="-122"/>
                <a:ea typeface="微软雅黑" panose="020B0503020204020204" pitchFamily="34" charset="-122"/>
              </a:rPr>
              <a:t>     </a:t>
            </a:r>
            <a:r>
              <a:rPr lang="zh-CN" altLang="en-US" sz="1900">
                <a:solidFill>
                  <a:srgbClr val="0066CC"/>
                </a:solidFill>
                <a:latin typeface="微软雅黑" panose="020B0503020204020204" pitchFamily="34" charset="-122"/>
                <a:ea typeface="微软雅黑" panose="020B0503020204020204" pitchFamily="34" charset="-122"/>
              </a:rPr>
              <a:t>大部分函数的处理方式：保存硬件出错码</a:t>
            </a:r>
            <a:r>
              <a:rPr lang="zh-CN" altLang="en-US" sz="1900">
                <a:solidFill>
                  <a:srgbClr val="008000"/>
                </a:solidFill>
                <a:latin typeface="微软雅黑" panose="020B0503020204020204" pitchFamily="34" charset="-122"/>
                <a:ea typeface="微软雅黑" panose="020B0503020204020204" pitchFamily="34" charset="-122"/>
              </a:rPr>
              <a:t>（如果有的话）</a:t>
            </a:r>
            <a:r>
              <a:rPr lang="zh-CN" altLang="en-US" sz="1900">
                <a:solidFill>
                  <a:srgbClr val="0066CC"/>
                </a:solidFill>
                <a:latin typeface="微软雅黑" panose="020B0503020204020204" pitchFamily="34" charset="-122"/>
                <a:ea typeface="微软雅黑" panose="020B0503020204020204" pitchFamily="34" charset="-122"/>
              </a:rPr>
              <a:t>和异常类型号，然 后，向当前进程发送一个信号。</a:t>
            </a:r>
          </a:p>
        </p:txBody>
      </p:sp>
      <p:pic>
        <p:nvPicPr>
          <p:cNvPr id="790532" name="Picture 4">
            <a:extLst>
              <a:ext uri="{FF2B5EF4-FFF2-40B4-BE49-F238E27FC236}">
                <a16:creationId xmlns:a16="http://schemas.microsoft.com/office/drawing/2014/main" id="{9B8C480B-E9CA-4E88-8EFB-3A47936BE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376613"/>
            <a:ext cx="4329113" cy="2817812"/>
          </a:xfrm>
          <a:prstGeom prst="rect">
            <a:avLst/>
          </a:prstGeom>
          <a:noFill/>
          <a:extLst>
            <a:ext uri="{909E8E84-426E-40DD-AFC4-6F175D3DCCD1}">
              <a14:hiddenFill xmlns:a14="http://schemas.microsoft.com/office/drawing/2010/main">
                <a:solidFill>
                  <a:srgbClr val="FFFFFF"/>
                </a:solidFill>
              </a14:hiddenFill>
            </a:ext>
          </a:extLst>
        </p:spPr>
      </p:pic>
      <p:sp>
        <p:nvSpPr>
          <p:cNvPr id="790533" name="Rectangle 5">
            <a:extLst>
              <a:ext uri="{FF2B5EF4-FFF2-40B4-BE49-F238E27FC236}">
                <a16:creationId xmlns:a16="http://schemas.microsoft.com/office/drawing/2014/main" id="{9780A602-1809-4CAF-983E-F855559FA906}"/>
              </a:ext>
            </a:extLst>
          </p:cNvPr>
          <p:cNvSpPr>
            <a:spLocks noChangeArrowheads="1"/>
          </p:cNvSpPr>
          <p:nvPr/>
        </p:nvSpPr>
        <p:spPr bwMode="auto">
          <a:xfrm>
            <a:off x="261938" y="3476625"/>
            <a:ext cx="4478337"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spcBef>
                <a:spcPct val="20000"/>
              </a:spcBef>
            </a:pPr>
            <a:r>
              <a:rPr lang="zh-CN" altLang="en-US" sz="1900" b="1">
                <a:solidFill>
                  <a:srgbClr val="009242"/>
                </a:solidFill>
                <a:latin typeface="微软雅黑" panose="020B0503020204020204" pitchFamily="34" charset="-122"/>
                <a:ea typeface="微软雅黑" panose="020B0503020204020204" pitchFamily="34" charset="-122"/>
              </a:rPr>
              <a:t>当前进程接受到信号后，若有对应信号处理程序，则转信号处理程序执行；若没有，则调用内核</a:t>
            </a:r>
            <a:r>
              <a:rPr lang="en-US" altLang="zh-CN" sz="1900" b="1">
                <a:solidFill>
                  <a:srgbClr val="009242"/>
                </a:solidFill>
                <a:latin typeface="微软雅黑" panose="020B0503020204020204" pitchFamily="34" charset="-122"/>
                <a:ea typeface="微软雅黑" panose="020B0503020204020204" pitchFamily="34" charset="-122"/>
              </a:rPr>
              <a:t>abort</a:t>
            </a:r>
            <a:r>
              <a:rPr lang="zh-CN" altLang="en-US" sz="1900" b="1">
                <a:solidFill>
                  <a:srgbClr val="009242"/>
                </a:solidFill>
                <a:latin typeface="微软雅黑" panose="020B0503020204020204" pitchFamily="34" charset="-122"/>
                <a:ea typeface="微软雅黑" panose="020B0503020204020204" pitchFamily="34" charset="-122"/>
              </a:rPr>
              <a:t>例程执行，以终止当前进程。</a:t>
            </a:r>
          </a:p>
          <a:p>
            <a:pPr>
              <a:lnSpc>
                <a:spcPct val="115000"/>
              </a:lnSpc>
              <a:spcBef>
                <a:spcPct val="20000"/>
              </a:spcBef>
            </a:pPr>
            <a:r>
              <a:rPr lang="zh-CN" altLang="en-US" sz="1900" b="1">
                <a:latin typeface="微软雅黑" panose="020B0503020204020204" pitchFamily="34" charset="-122"/>
                <a:ea typeface="微软雅黑" panose="020B0503020204020204" pitchFamily="34" charset="-122"/>
              </a:rPr>
              <a:t>（</a:t>
            </a:r>
            <a:r>
              <a:rPr lang="en-US" altLang="zh-CN" sz="1900" b="1">
                <a:latin typeface="微软雅黑" panose="020B0503020204020204" pitchFamily="34" charset="-122"/>
                <a:ea typeface="微软雅黑" panose="020B0503020204020204" pitchFamily="34" charset="-122"/>
              </a:rPr>
              <a:t>3</a:t>
            </a:r>
            <a:r>
              <a:rPr lang="zh-CN" altLang="en-US" sz="1900" b="1">
                <a:latin typeface="微软雅黑" panose="020B0503020204020204" pitchFamily="34" charset="-122"/>
                <a:ea typeface="微软雅黑" panose="020B0503020204020204" pitchFamily="34" charset="-122"/>
              </a:rPr>
              <a:t>）</a:t>
            </a:r>
            <a:r>
              <a:rPr lang="zh-CN" altLang="en-US" sz="1900" b="1">
                <a:solidFill>
                  <a:srgbClr val="FF0000"/>
                </a:solidFill>
                <a:latin typeface="微软雅黑" panose="020B0503020204020204" pitchFamily="34" charset="-122"/>
                <a:ea typeface="微软雅黑" panose="020B0503020204020204" pitchFamily="34" charset="-122"/>
              </a:rPr>
              <a:t>恢复阶段：</a:t>
            </a:r>
            <a:r>
              <a:rPr lang="zh-CN" altLang="en-US" sz="1900" b="1">
                <a:latin typeface="微软雅黑" panose="020B0503020204020204" pitchFamily="34" charset="-122"/>
                <a:ea typeface="微软雅黑" panose="020B0503020204020204" pitchFamily="34" charset="-122"/>
              </a:rPr>
              <a:t>恢复保存在内核栈中的  </a:t>
            </a:r>
          </a:p>
          <a:p>
            <a:pPr>
              <a:lnSpc>
                <a:spcPct val="115000"/>
              </a:lnSpc>
              <a:spcBef>
                <a:spcPct val="20000"/>
              </a:spcBef>
            </a:pPr>
            <a:r>
              <a:rPr lang="zh-CN" altLang="en-US" sz="1900" b="1">
                <a:latin typeface="微软雅黑" panose="020B0503020204020204" pitchFamily="34" charset="-122"/>
                <a:ea typeface="微软雅黑" panose="020B0503020204020204" pitchFamily="34" charset="-122"/>
              </a:rPr>
              <a:t>      各个寄存器的内容，切换到用户态并</a:t>
            </a:r>
          </a:p>
          <a:p>
            <a:pPr>
              <a:lnSpc>
                <a:spcPct val="115000"/>
              </a:lnSpc>
              <a:spcBef>
                <a:spcPct val="20000"/>
              </a:spcBef>
            </a:pPr>
            <a:r>
              <a:rPr lang="zh-CN" altLang="en-US" sz="1900" b="1">
                <a:latin typeface="微软雅黑" panose="020B0503020204020204" pitchFamily="34" charset="-122"/>
                <a:ea typeface="微软雅黑" panose="020B0503020204020204" pitchFamily="34" charset="-122"/>
              </a:rPr>
              <a:t>      返回到当前进程的断点处继续执行</a:t>
            </a:r>
            <a:r>
              <a:rPr lang="zh-CN" altLang="en-US" b="1">
                <a:latin typeface="微软雅黑" panose="020B0503020204020204" pitchFamily="34" charset="-122"/>
                <a:ea typeface="微软雅黑" panose="020B0503020204020204" pitchFamily="34" charset="-122"/>
              </a:rPr>
              <a:t>。</a:t>
            </a:r>
            <a:r>
              <a:rPr lang="zh-CN" altLang="en-US"/>
              <a:t> </a:t>
            </a:r>
            <a:endParaRPr lang="zh-CN" altLang="en-US" sz="1900" b="1">
              <a:latin typeface="微软雅黑" panose="020B0503020204020204" pitchFamily="34" charset="-122"/>
              <a:ea typeface="微软雅黑" panose="020B0503020204020204" pitchFamily="34" charset="-122"/>
            </a:endParaRPr>
          </a:p>
          <a:p>
            <a:pPr>
              <a:lnSpc>
                <a:spcPct val="115000"/>
              </a:lnSpc>
              <a:spcBef>
                <a:spcPct val="20000"/>
              </a:spcBef>
            </a:pPr>
            <a:r>
              <a:rPr lang="zh-CN" altLang="en-US" sz="1900" b="1">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0531">
                                            <p:txEl>
                                              <p:pRg st="0" end="0"/>
                                            </p:txEl>
                                          </p:spTgt>
                                        </p:tgtEl>
                                        <p:attrNameLst>
                                          <p:attrName>style.visibility</p:attrName>
                                        </p:attrNameLst>
                                      </p:cBhvr>
                                      <p:to>
                                        <p:strVal val="visible"/>
                                      </p:to>
                                    </p:set>
                                    <p:animEffect transition="in" filter="blinds(horizontal)">
                                      <p:cBhvr>
                                        <p:cTn id="7" dur="500"/>
                                        <p:tgtEl>
                                          <p:spTgt spid="790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0531">
                                            <p:txEl>
                                              <p:pRg st="1" end="1"/>
                                            </p:txEl>
                                          </p:spTgt>
                                        </p:tgtEl>
                                        <p:attrNameLst>
                                          <p:attrName>style.visibility</p:attrName>
                                        </p:attrNameLst>
                                      </p:cBhvr>
                                      <p:to>
                                        <p:strVal val="visible"/>
                                      </p:to>
                                    </p:set>
                                    <p:animEffect transition="in" filter="blinds(horizontal)">
                                      <p:cBhvr>
                                        <p:cTn id="12" dur="500"/>
                                        <p:tgtEl>
                                          <p:spTgt spid="790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0531">
                                            <p:txEl>
                                              <p:pRg st="2" end="2"/>
                                            </p:txEl>
                                          </p:spTgt>
                                        </p:tgtEl>
                                        <p:attrNameLst>
                                          <p:attrName>style.visibility</p:attrName>
                                        </p:attrNameLst>
                                      </p:cBhvr>
                                      <p:to>
                                        <p:strVal val="visible"/>
                                      </p:to>
                                    </p:set>
                                    <p:animEffect transition="in" filter="blinds(horizontal)">
                                      <p:cBhvr>
                                        <p:cTn id="17" dur="500"/>
                                        <p:tgtEl>
                                          <p:spTgt spid="790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0531">
                                            <p:txEl>
                                              <p:pRg st="3" end="3"/>
                                            </p:txEl>
                                          </p:spTgt>
                                        </p:tgtEl>
                                        <p:attrNameLst>
                                          <p:attrName>style.visibility</p:attrName>
                                        </p:attrNameLst>
                                      </p:cBhvr>
                                      <p:to>
                                        <p:strVal val="visible"/>
                                      </p:to>
                                    </p:set>
                                    <p:animEffect transition="in" filter="blinds(horizontal)">
                                      <p:cBhvr>
                                        <p:cTn id="22" dur="500"/>
                                        <p:tgtEl>
                                          <p:spTgt spid="790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0532"/>
                                        </p:tgtEl>
                                        <p:attrNameLst>
                                          <p:attrName>style.visibility</p:attrName>
                                        </p:attrNameLst>
                                      </p:cBhvr>
                                      <p:to>
                                        <p:strVal val="visible"/>
                                      </p:to>
                                    </p:set>
                                    <p:animEffect transition="in" filter="blinds(horizontal)">
                                      <p:cBhvr>
                                        <p:cTn id="27" dur="500"/>
                                        <p:tgtEl>
                                          <p:spTgt spid="7905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90533">
                                            <p:txEl>
                                              <p:pRg st="0" end="0"/>
                                            </p:txEl>
                                          </p:spTgt>
                                        </p:tgtEl>
                                        <p:attrNameLst>
                                          <p:attrName>style.visibility</p:attrName>
                                        </p:attrNameLst>
                                      </p:cBhvr>
                                      <p:to>
                                        <p:strVal val="visible"/>
                                      </p:to>
                                    </p:set>
                                    <p:animEffect transition="in" filter="blinds(horizontal)">
                                      <p:cBhvr>
                                        <p:cTn id="32" dur="500"/>
                                        <p:tgtEl>
                                          <p:spTgt spid="79053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90533">
                                            <p:txEl>
                                              <p:pRg st="1" end="1"/>
                                            </p:txEl>
                                          </p:spTgt>
                                        </p:tgtEl>
                                        <p:attrNameLst>
                                          <p:attrName>style.visibility</p:attrName>
                                        </p:attrNameLst>
                                      </p:cBhvr>
                                      <p:to>
                                        <p:strVal val="visible"/>
                                      </p:to>
                                    </p:set>
                                    <p:animEffect transition="in" filter="blinds(horizontal)">
                                      <p:cBhvr>
                                        <p:cTn id="37" dur="500"/>
                                        <p:tgtEl>
                                          <p:spTgt spid="790533">
                                            <p:txEl>
                                              <p:pRg st="1" end="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790533">
                                            <p:txEl>
                                              <p:pRg st="2" end="2"/>
                                            </p:txEl>
                                          </p:spTgt>
                                        </p:tgtEl>
                                        <p:attrNameLst>
                                          <p:attrName>style.visibility</p:attrName>
                                        </p:attrNameLst>
                                      </p:cBhvr>
                                      <p:to>
                                        <p:strVal val="visible"/>
                                      </p:to>
                                    </p:set>
                                    <p:animEffect transition="in" filter="blinds(horizontal)">
                                      <p:cBhvr>
                                        <p:cTn id="40" dur="500"/>
                                        <p:tgtEl>
                                          <p:spTgt spid="790533">
                                            <p:txEl>
                                              <p:pRg st="2" end="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90533">
                                            <p:txEl>
                                              <p:pRg st="3" end="3"/>
                                            </p:txEl>
                                          </p:spTgt>
                                        </p:tgtEl>
                                        <p:attrNameLst>
                                          <p:attrName>style.visibility</p:attrName>
                                        </p:attrNameLst>
                                      </p:cBhvr>
                                      <p:to>
                                        <p:strVal val="visible"/>
                                      </p:to>
                                    </p:set>
                                    <p:animEffect transition="in" filter="blinds(horizontal)">
                                      <p:cBhvr>
                                        <p:cTn id="43" dur="500"/>
                                        <p:tgtEl>
                                          <p:spTgt spid="790533">
                                            <p:txEl>
                                              <p:pRg st="3" end="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790533">
                                            <p:txEl>
                                              <p:pRg st="4" end="4"/>
                                            </p:txEl>
                                          </p:spTgt>
                                        </p:tgtEl>
                                        <p:attrNameLst>
                                          <p:attrName>style.visibility</p:attrName>
                                        </p:attrNameLst>
                                      </p:cBhvr>
                                      <p:to>
                                        <p:strVal val="visible"/>
                                      </p:to>
                                    </p:set>
                                    <p:animEffect transition="in" filter="blinds(horizontal)">
                                      <p:cBhvr>
                                        <p:cTn id="46" dur="500"/>
                                        <p:tgtEl>
                                          <p:spTgt spid="7905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a:extLst>
              <a:ext uri="{FF2B5EF4-FFF2-40B4-BE49-F238E27FC236}">
                <a16:creationId xmlns:a16="http://schemas.microsoft.com/office/drawing/2014/main" id="{B3430EB3-4D63-4949-A072-A22FDCEFD5EC}"/>
              </a:ext>
            </a:extLst>
          </p:cNvPr>
          <p:cNvSpPr>
            <a:spLocks noGrp="1" noChangeArrowheads="1"/>
          </p:cNvSpPr>
          <p:nvPr>
            <p:ph type="title"/>
          </p:nvPr>
        </p:nvSpPr>
        <p:spPr>
          <a:xfrm>
            <a:off x="327025" y="53975"/>
            <a:ext cx="8359775" cy="561975"/>
          </a:xfrm>
        </p:spPr>
        <p:txBody>
          <a:bodyPr/>
          <a:lstStyle/>
          <a:p>
            <a:pPr algn="l"/>
            <a:r>
              <a:rPr lang="en-US" altLang="zh-CN"/>
              <a:t>Linux</a:t>
            </a:r>
            <a:r>
              <a:rPr lang="zh-CN" altLang="en-US"/>
              <a:t>中对异常的处理</a:t>
            </a:r>
          </a:p>
        </p:txBody>
      </p:sp>
      <p:sp>
        <p:nvSpPr>
          <p:cNvPr id="791559" name="Rectangle 7">
            <a:extLst>
              <a:ext uri="{FF2B5EF4-FFF2-40B4-BE49-F238E27FC236}">
                <a16:creationId xmlns:a16="http://schemas.microsoft.com/office/drawing/2014/main" id="{3B009F54-91BB-48DD-8D2F-9E6AC02045B0}"/>
              </a:ext>
            </a:extLst>
          </p:cNvPr>
          <p:cNvSpPr>
            <a:spLocks noChangeArrowheads="1"/>
          </p:cNvSpPr>
          <p:nvPr/>
        </p:nvSpPr>
        <p:spPr bwMode="auto">
          <a:xfrm>
            <a:off x="57150" y="1019175"/>
            <a:ext cx="1160463"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lnSpc>
                <a:spcPct val="125000"/>
              </a:lnSpc>
            </a:pPr>
            <a:r>
              <a:rPr lang="en-US" altLang="zh-CN" sz="2100" b="1">
                <a:latin typeface="微软雅黑" panose="020B0503020204020204" pitchFamily="34" charset="-122"/>
                <a:ea typeface="微软雅黑" panose="020B0503020204020204" pitchFamily="34" charset="-122"/>
              </a:rPr>
              <a:t>Linux</a:t>
            </a:r>
            <a:r>
              <a:rPr lang="zh-CN" altLang="en-US" sz="2100" b="1">
                <a:latin typeface="微软雅黑" panose="020B0503020204020204" pitchFamily="34" charset="-122"/>
                <a:ea typeface="微软雅黑" panose="020B0503020204020204" pitchFamily="34" charset="-122"/>
              </a:rPr>
              <a:t>中异常对应的信号名和处理程序名</a:t>
            </a:r>
            <a:r>
              <a:rPr lang="zh-CN" altLang="en-US"/>
              <a:t> </a:t>
            </a:r>
          </a:p>
        </p:txBody>
      </p:sp>
      <p:grpSp>
        <p:nvGrpSpPr>
          <p:cNvPr id="791568" name="Group 16">
            <a:extLst>
              <a:ext uri="{FF2B5EF4-FFF2-40B4-BE49-F238E27FC236}">
                <a16:creationId xmlns:a16="http://schemas.microsoft.com/office/drawing/2014/main" id="{98ED8F0E-A8A9-448B-89F4-6591EFE39FB9}"/>
              </a:ext>
            </a:extLst>
          </p:cNvPr>
          <p:cNvGrpSpPr>
            <a:grpSpLocks/>
          </p:cNvGrpSpPr>
          <p:nvPr/>
        </p:nvGrpSpPr>
        <p:grpSpPr bwMode="auto">
          <a:xfrm>
            <a:off x="1308100" y="0"/>
            <a:ext cx="7835900" cy="6858000"/>
            <a:chOff x="1171" y="0"/>
            <a:chExt cx="4589" cy="4320"/>
          </a:xfrm>
        </p:grpSpPr>
        <p:pic>
          <p:nvPicPr>
            <p:cNvPr id="791556" name="Picture 4">
              <a:extLst>
                <a:ext uri="{FF2B5EF4-FFF2-40B4-BE49-F238E27FC236}">
                  <a16:creationId xmlns:a16="http://schemas.microsoft.com/office/drawing/2014/main" id="{707CE1CF-D922-4FD5-81F1-9DE0534C8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 y="0"/>
              <a:ext cx="4589" cy="4320"/>
            </a:xfrm>
            <a:prstGeom prst="rect">
              <a:avLst/>
            </a:prstGeom>
            <a:noFill/>
            <a:extLst>
              <a:ext uri="{909E8E84-426E-40DD-AFC4-6F175D3DCCD1}">
                <a14:hiddenFill xmlns:a14="http://schemas.microsoft.com/office/drawing/2010/main">
                  <a:solidFill>
                    <a:srgbClr val="FFFFFF"/>
                  </a:solidFill>
                </a14:hiddenFill>
              </a:ext>
            </a:extLst>
          </p:spPr>
        </p:pic>
        <p:sp>
          <p:nvSpPr>
            <p:cNvPr id="791560" name="Rectangle 8">
              <a:extLst>
                <a:ext uri="{FF2B5EF4-FFF2-40B4-BE49-F238E27FC236}">
                  <a16:creationId xmlns:a16="http://schemas.microsoft.com/office/drawing/2014/main" id="{8943E927-072F-40C2-B006-D118DD326462}"/>
                </a:ext>
              </a:extLst>
            </p:cNvPr>
            <p:cNvSpPr>
              <a:spLocks noChangeArrowheads="1"/>
            </p:cNvSpPr>
            <p:nvPr/>
          </p:nvSpPr>
          <p:spPr bwMode="auto">
            <a:xfrm>
              <a:off x="2113" y="430"/>
              <a:ext cx="3611" cy="201"/>
            </a:xfrm>
            <a:prstGeom prst="rect">
              <a:avLst/>
            </a:prstGeom>
            <a:solidFill>
              <a:srgbClr val="FF0000">
                <a:alpha val="1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561" name="Rectangle 9">
              <a:extLst>
                <a:ext uri="{FF2B5EF4-FFF2-40B4-BE49-F238E27FC236}">
                  <a16:creationId xmlns:a16="http://schemas.microsoft.com/office/drawing/2014/main" id="{C198D356-0682-431C-9707-1FE4EB772131}"/>
                </a:ext>
              </a:extLst>
            </p:cNvPr>
            <p:cNvSpPr>
              <a:spLocks noChangeArrowheads="1"/>
            </p:cNvSpPr>
            <p:nvPr/>
          </p:nvSpPr>
          <p:spPr bwMode="auto">
            <a:xfrm>
              <a:off x="2113" y="845"/>
              <a:ext cx="3620" cy="201"/>
            </a:xfrm>
            <a:prstGeom prst="rect">
              <a:avLst/>
            </a:prstGeom>
            <a:solidFill>
              <a:srgbClr val="FF0000">
                <a:alpha val="1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562" name="Rectangle 10">
              <a:extLst>
                <a:ext uri="{FF2B5EF4-FFF2-40B4-BE49-F238E27FC236}">
                  <a16:creationId xmlns:a16="http://schemas.microsoft.com/office/drawing/2014/main" id="{D11ADAB7-68B1-4634-BDDF-5EED6A49DDB4}"/>
                </a:ext>
              </a:extLst>
            </p:cNvPr>
            <p:cNvSpPr>
              <a:spLocks noChangeArrowheads="1"/>
            </p:cNvSpPr>
            <p:nvPr/>
          </p:nvSpPr>
          <p:spPr bwMode="auto">
            <a:xfrm>
              <a:off x="2113" y="1055"/>
              <a:ext cx="3611" cy="201"/>
            </a:xfrm>
            <a:prstGeom prst="rect">
              <a:avLst/>
            </a:prstGeom>
            <a:solidFill>
              <a:srgbClr val="0000FF">
                <a:alpha val="1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563" name="Rectangle 11">
              <a:extLst>
                <a:ext uri="{FF2B5EF4-FFF2-40B4-BE49-F238E27FC236}">
                  <a16:creationId xmlns:a16="http://schemas.microsoft.com/office/drawing/2014/main" id="{434E5ED9-9B1F-422D-9C50-D490807E8C8E}"/>
                </a:ext>
              </a:extLst>
            </p:cNvPr>
            <p:cNvSpPr>
              <a:spLocks noChangeArrowheads="1"/>
            </p:cNvSpPr>
            <p:nvPr/>
          </p:nvSpPr>
          <p:spPr bwMode="auto">
            <a:xfrm>
              <a:off x="2118" y="1249"/>
              <a:ext cx="3611" cy="201"/>
            </a:xfrm>
            <a:prstGeom prst="rect">
              <a:avLst/>
            </a:prstGeom>
            <a:solidFill>
              <a:srgbClr val="0000FF">
                <a:alpha val="1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564" name="Rectangle 12">
              <a:extLst>
                <a:ext uri="{FF2B5EF4-FFF2-40B4-BE49-F238E27FC236}">
                  <a16:creationId xmlns:a16="http://schemas.microsoft.com/office/drawing/2014/main" id="{69E30051-A923-4FD7-B100-9C066061DF7C}"/>
                </a:ext>
              </a:extLst>
            </p:cNvPr>
            <p:cNvSpPr>
              <a:spLocks noChangeArrowheads="1"/>
            </p:cNvSpPr>
            <p:nvPr/>
          </p:nvSpPr>
          <p:spPr bwMode="auto">
            <a:xfrm>
              <a:off x="2122" y="2269"/>
              <a:ext cx="3611" cy="201"/>
            </a:xfrm>
            <a:prstGeom prst="rect">
              <a:avLst/>
            </a:prstGeom>
            <a:solidFill>
              <a:srgbClr val="0000FF">
                <a:alpha val="1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565" name="Rectangle 13">
              <a:extLst>
                <a:ext uri="{FF2B5EF4-FFF2-40B4-BE49-F238E27FC236}">
                  <a16:creationId xmlns:a16="http://schemas.microsoft.com/office/drawing/2014/main" id="{6DB70D3D-9CEE-4106-81D6-5627C5E16F19}"/>
                </a:ext>
              </a:extLst>
            </p:cNvPr>
            <p:cNvSpPr>
              <a:spLocks noChangeArrowheads="1"/>
            </p:cNvSpPr>
            <p:nvPr/>
          </p:nvSpPr>
          <p:spPr bwMode="auto">
            <a:xfrm>
              <a:off x="2122" y="2875"/>
              <a:ext cx="3611" cy="201"/>
            </a:xfrm>
            <a:prstGeom prst="rect">
              <a:avLst/>
            </a:prstGeom>
            <a:solidFill>
              <a:srgbClr val="0000FF">
                <a:alpha val="1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566" name="Rectangle 14">
              <a:extLst>
                <a:ext uri="{FF2B5EF4-FFF2-40B4-BE49-F238E27FC236}">
                  <a16:creationId xmlns:a16="http://schemas.microsoft.com/office/drawing/2014/main" id="{C334CC5C-1F39-46A1-935C-1D8384859750}"/>
                </a:ext>
              </a:extLst>
            </p:cNvPr>
            <p:cNvSpPr>
              <a:spLocks noChangeArrowheads="1"/>
            </p:cNvSpPr>
            <p:nvPr/>
          </p:nvSpPr>
          <p:spPr bwMode="auto">
            <a:xfrm>
              <a:off x="2122" y="3084"/>
              <a:ext cx="3611" cy="201"/>
            </a:xfrm>
            <a:prstGeom prst="rect">
              <a:avLst/>
            </a:prstGeom>
            <a:solidFill>
              <a:srgbClr val="0000FF">
                <a:alpha val="1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567" name="Rectangle 15">
              <a:extLst>
                <a:ext uri="{FF2B5EF4-FFF2-40B4-BE49-F238E27FC236}">
                  <a16:creationId xmlns:a16="http://schemas.microsoft.com/office/drawing/2014/main" id="{E80D5BC6-67C9-4CD6-B4C8-BB995D01E668}"/>
                </a:ext>
              </a:extLst>
            </p:cNvPr>
            <p:cNvSpPr>
              <a:spLocks noChangeArrowheads="1"/>
            </p:cNvSpPr>
            <p:nvPr/>
          </p:nvSpPr>
          <p:spPr bwMode="auto">
            <a:xfrm>
              <a:off x="2115" y="3688"/>
              <a:ext cx="3611" cy="201"/>
            </a:xfrm>
            <a:prstGeom prst="rect">
              <a:avLst/>
            </a:prstGeom>
            <a:solidFill>
              <a:srgbClr val="0000FF">
                <a:alpha val="17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91569" name="Text Box 17">
            <a:extLst>
              <a:ext uri="{FF2B5EF4-FFF2-40B4-BE49-F238E27FC236}">
                <a16:creationId xmlns:a16="http://schemas.microsoft.com/office/drawing/2014/main" id="{1F73096C-3A74-4718-9325-871B568E75AB}"/>
              </a:ext>
            </a:extLst>
          </p:cNvPr>
          <p:cNvSpPr txBox="1">
            <a:spLocks noChangeArrowheads="1"/>
          </p:cNvSpPr>
          <p:nvPr/>
        </p:nvSpPr>
        <p:spPr bwMode="auto">
          <a:xfrm>
            <a:off x="203200" y="4064000"/>
            <a:ext cx="98742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anose="020B0503020204020204" pitchFamily="34" charset="-122"/>
              </a:rPr>
              <a:t>为何除法错显示却是</a:t>
            </a:r>
            <a:r>
              <a:rPr lang="zh-CN" altLang="en-US"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ea typeface="微软雅黑" panose="020B0503020204020204" pitchFamily="34" charset="-122"/>
              </a:rPr>
              <a:t>浮点异常</a:t>
            </a:r>
            <a:r>
              <a:rPr lang="zh-CN" altLang="en-US"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ea typeface="微软雅黑" panose="020B0503020204020204" pitchFamily="34" charset="-122"/>
              </a:rPr>
              <a:t>的原因！</a:t>
            </a:r>
          </a:p>
        </p:txBody>
      </p:sp>
      <p:sp>
        <p:nvSpPr>
          <p:cNvPr id="791570" name="Line 18">
            <a:extLst>
              <a:ext uri="{FF2B5EF4-FFF2-40B4-BE49-F238E27FC236}">
                <a16:creationId xmlns:a16="http://schemas.microsoft.com/office/drawing/2014/main" id="{8BF80FF4-8F25-498D-8301-0930AA2C3487}"/>
              </a:ext>
            </a:extLst>
          </p:cNvPr>
          <p:cNvSpPr>
            <a:spLocks noChangeShapeType="1"/>
          </p:cNvSpPr>
          <p:nvPr/>
        </p:nvSpPr>
        <p:spPr bwMode="auto">
          <a:xfrm flipV="1">
            <a:off x="827088" y="566738"/>
            <a:ext cx="7213600" cy="349726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1559"/>
                                        </p:tgtEl>
                                        <p:attrNameLst>
                                          <p:attrName>style.visibility</p:attrName>
                                        </p:attrNameLst>
                                      </p:cBhvr>
                                      <p:to>
                                        <p:strVal val="visible"/>
                                      </p:to>
                                    </p:set>
                                    <p:animEffect transition="in" filter="blinds(horizontal)">
                                      <p:cBhvr>
                                        <p:cTn id="7" dur="500"/>
                                        <p:tgtEl>
                                          <p:spTgt spid="7915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1568"/>
                                        </p:tgtEl>
                                        <p:attrNameLst>
                                          <p:attrName>style.visibility</p:attrName>
                                        </p:attrNameLst>
                                      </p:cBhvr>
                                      <p:to>
                                        <p:strVal val="visible"/>
                                      </p:to>
                                    </p:set>
                                    <p:animEffect transition="in" filter="blinds(horizontal)">
                                      <p:cBhvr>
                                        <p:cTn id="12" dur="500"/>
                                        <p:tgtEl>
                                          <p:spTgt spid="791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91569"/>
                                        </p:tgtEl>
                                        <p:attrNameLst>
                                          <p:attrName>style.visibility</p:attrName>
                                        </p:attrNameLst>
                                      </p:cBhvr>
                                      <p:to>
                                        <p:strVal val="visible"/>
                                      </p:to>
                                    </p:set>
                                    <p:animEffect transition="in" filter="blinds(horizontal)">
                                      <p:cBhvr>
                                        <p:cTn id="17" dur="500"/>
                                        <p:tgtEl>
                                          <p:spTgt spid="7915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1570"/>
                                        </p:tgtEl>
                                        <p:attrNameLst>
                                          <p:attrName>style.visibility</p:attrName>
                                        </p:attrNameLst>
                                      </p:cBhvr>
                                      <p:to>
                                        <p:strVal val="visible"/>
                                      </p:to>
                                    </p:set>
                                    <p:animEffect transition="in" filter="blinds(horizontal)">
                                      <p:cBhvr>
                                        <p:cTn id="22" dur="500"/>
                                        <p:tgtEl>
                                          <p:spTgt spid="791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9" grpId="0"/>
      <p:bldP spid="79156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a:extLst>
              <a:ext uri="{FF2B5EF4-FFF2-40B4-BE49-F238E27FC236}">
                <a16:creationId xmlns:a16="http://schemas.microsoft.com/office/drawing/2014/main" id="{EC604A9A-740A-4296-9A0B-D87B453D7841}"/>
              </a:ext>
            </a:extLst>
          </p:cNvPr>
          <p:cNvSpPr>
            <a:spLocks noGrp="1" noChangeArrowheads="1"/>
          </p:cNvSpPr>
          <p:nvPr>
            <p:ph type="title"/>
          </p:nvPr>
        </p:nvSpPr>
        <p:spPr>
          <a:xfrm>
            <a:off x="457200" y="98425"/>
            <a:ext cx="8229600" cy="561975"/>
          </a:xfrm>
        </p:spPr>
        <p:txBody>
          <a:bodyPr/>
          <a:lstStyle/>
          <a:p>
            <a:r>
              <a:rPr lang="zh-CN" altLang="en-US" sz="3200"/>
              <a:t>回顾：用</a:t>
            </a:r>
            <a:r>
              <a:rPr lang="zh-CN" altLang="en-US" sz="3200">
                <a:latin typeface="黑体" panose="02010609060101010101" pitchFamily="49" charset="-122"/>
              </a:rPr>
              <a:t>“</a:t>
            </a:r>
            <a:r>
              <a:rPr lang="zh-CN" altLang="en-US" sz="3200"/>
              <a:t>系统思维</a:t>
            </a:r>
            <a:r>
              <a:rPr lang="zh-CN" altLang="en-US" sz="3200">
                <a:latin typeface="黑体" panose="02010609060101010101" pitchFamily="49" charset="-122"/>
              </a:rPr>
              <a:t>”</a:t>
            </a:r>
            <a:r>
              <a:rPr lang="zh-CN" altLang="en-US" sz="3200"/>
              <a:t>分析问题</a:t>
            </a:r>
          </a:p>
        </p:txBody>
      </p:sp>
      <p:sp>
        <p:nvSpPr>
          <p:cNvPr id="813059" name="Rectangle 3">
            <a:extLst>
              <a:ext uri="{FF2B5EF4-FFF2-40B4-BE49-F238E27FC236}">
                <a16:creationId xmlns:a16="http://schemas.microsoft.com/office/drawing/2014/main" id="{CBAA32E7-D15C-4773-875D-5B7548769BCD}"/>
              </a:ext>
            </a:extLst>
          </p:cNvPr>
          <p:cNvSpPr>
            <a:spLocks noGrp="1" noChangeArrowheads="1"/>
          </p:cNvSpPr>
          <p:nvPr>
            <p:ph type="body" idx="1"/>
          </p:nvPr>
        </p:nvSpPr>
        <p:spPr>
          <a:xfrm>
            <a:off x="468313" y="836613"/>
            <a:ext cx="8469312" cy="5218112"/>
          </a:xfrm>
        </p:spPr>
        <p:txBody>
          <a:bodyPr/>
          <a:lstStyle/>
          <a:p>
            <a:pPr>
              <a:buFontTx/>
              <a:buNone/>
            </a:pPr>
            <a:r>
              <a:rPr lang="zh-CN" altLang="en-US" sz="2000">
                <a:latin typeface="微软雅黑" panose="020B0503020204020204" pitchFamily="34" charset="-122"/>
                <a:ea typeface="微软雅黑" panose="020B0503020204020204" pitchFamily="34" charset="-122"/>
              </a:rPr>
              <a:t>代码段一：</a:t>
            </a:r>
          </a:p>
          <a:p>
            <a:pPr>
              <a:buFontTx/>
              <a:buNone/>
            </a:pPr>
            <a:r>
              <a:rPr lang="en-US" altLang="zh-CN" sz="2000">
                <a:latin typeface="微软雅黑" panose="020B0503020204020204" pitchFamily="34" charset="-122"/>
                <a:ea typeface="微软雅黑" panose="020B0503020204020204" pitchFamily="34" charset="-122"/>
              </a:rPr>
              <a:t>int a = 0x80000000;</a:t>
            </a:r>
          </a:p>
          <a:p>
            <a:pPr>
              <a:buFontTx/>
              <a:buNone/>
            </a:pPr>
            <a:r>
              <a:rPr lang="en-US" altLang="zh-CN" sz="2000">
                <a:latin typeface="微软雅黑" panose="020B0503020204020204" pitchFamily="34" charset="-122"/>
                <a:ea typeface="微软雅黑" panose="020B0503020204020204" pitchFamily="34" charset="-122"/>
              </a:rPr>
              <a:t>int b = a / -1; </a:t>
            </a:r>
          </a:p>
          <a:p>
            <a:pPr>
              <a:buFontTx/>
              <a:buNone/>
            </a:pPr>
            <a:r>
              <a:rPr lang="en-US" altLang="zh-CN" sz="2000">
                <a:latin typeface="微软雅黑" panose="020B0503020204020204" pitchFamily="34" charset="-122"/>
                <a:ea typeface="微软雅黑" panose="020B0503020204020204" pitchFamily="34" charset="-122"/>
              </a:rPr>
              <a:t>printf("%d\n", b);</a:t>
            </a:r>
          </a:p>
          <a:p>
            <a:pPr>
              <a:buFontTx/>
              <a:buNone/>
            </a:pPr>
            <a:r>
              <a:rPr lang="zh-CN" altLang="en-US" sz="2000">
                <a:solidFill>
                  <a:srgbClr val="FF0000"/>
                </a:solidFill>
                <a:latin typeface="微软雅黑" panose="020B0503020204020204" pitchFamily="34" charset="-122"/>
                <a:ea typeface="微软雅黑" panose="020B0503020204020204" pitchFamily="34" charset="-122"/>
              </a:rPr>
              <a:t>运行结果为</a:t>
            </a:r>
            <a:r>
              <a:rPr lang="en-US" altLang="zh-CN" sz="2000">
                <a:solidFill>
                  <a:srgbClr val="FF0000"/>
                </a:solidFill>
                <a:latin typeface="微软雅黑" panose="020B0503020204020204" pitchFamily="34" charset="-122"/>
                <a:ea typeface="微软雅黑" panose="020B0503020204020204" pitchFamily="34" charset="-122"/>
              </a:rPr>
              <a:t>-2147483648</a:t>
            </a:r>
            <a:endParaRPr lang="zh-CN" altLang="en-US" sz="2000">
              <a:solidFill>
                <a:srgbClr val="FF0000"/>
              </a:solidFill>
              <a:latin typeface="微软雅黑" panose="020B0503020204020204" pitchFamily="34" charset="-122"/>
              <a:ea typeface="微软雅黑" panose="020B0503020204020204" pitchFamily="34" charset="-122"/>
            </a:endParaRPr>
          </a:p>
          <a:p>
            <a:pPr>
              <a:buFontTx/>
              <a:buNone/>
            </a:pPr>
            <a:endParaRPr lang="zh-CN" altLang="en-US">
              <a:latin typeface="微软雅黑" panose="020B0503020204020204" pitchFamily="34" charset="-122"/>
              <a:ea typeface="微软雅黑" panose="020B0503020204020204" pitchFamily="34" charset="-122"/>
            </a:endParaRPr>
          </a:p>
          <a:p>
            <a:pPr>
              <a:buFontTx/>
              <a:buNone/>
            </a:pPr>
            <a:r>
              <a:rPr lang="zh-CN" altLang="en-US" sz="2000">
                <a:latin typeface="微软雅黑" panose="020B0503020204020204" pitchFamily="34" charset="-122"/>
                <a:ea typeface="微软雅黑" panose="020B0503020204020204" pitchFamily="34" charset="-122"/>
              </a:rPr>
              <a:t>代码段二：</a:t>
            </a:r>
          </a:p>
          <a:p>
            <a:pPr>
              <a:buFontTx/>
              <a:buNone/>
            </a:pPr>
            <a:r>
              <a:rPr lang="en-US" altLang="zh-CN" sz="2000">
                <a:latin typeface="微软雅黑" panose="020B0503020204020204" pitchFamily="34" charset="-122"/>
                <a:ea typeface="微软雅黑" panose="020B0503020204020204" pitchFamily="34" charset="-122"/>
              </a:rPr>
              <a:t>int a = 0x80000000;</a:t>
            </a:r>
          </a:p>
          <a:p>
            <a:pPr>
              <a:buFontTx/>
              <a:buNone/>
            </a:pPr>
            <a:r>
              <a:rPr lang="en-US" altLang="zh-CN" sz="2000">
                <a:latin typeface="微软雅黑" panose="020B0503020204020204" pitchFamily="34" charset="-122"/>
                <a:ea typeface="微软雅黑" panose="020B0503020204020204" pitchFamily="34" charset="-122"/>
              </a:rPr>
              <a:t>int b = -1;</a:t>
            </a:r>
          </a:p>
          <a:p>
            <a:pPr>
              <a:buFontTx/>
              <a:buNone/>
            </a:pPr>
            <a:r>
              <a:rPr lang="en-US" altLang="zh-CN" sz="2000">
                <a:latin typeface="微软雅黑" panose="020B0503020204020204" pitchFamily="34" charset="-122"/>
                <a:ea typeface="微软雅黑" panose="020B0503020204020204" pitchFamily="34" charset="-122"/>
              </a:rPr>
              <a:t>int c = a / b; </a:t>
            </a:r>
          </a:p>
          <a:p>
            <a:pPr>
              <a:buFontTx/>
              <a:buNone/>
            </a:pPr>
            <a:r>
              <a:rPr lang="en-US" altLang="zh-CN" sz="2000">
                <a:latin typeface="微软雅黑" panose="020B0503020204020204" pitchFamily="34" charset="-122"/>
                <a:ea typeface="微软雅黑" panose="020B0503020204020204" pitchFamily="34" charset="-122"/>
              </a:rPr>
              <a:t>printf("%d\n", c);</a:t>
            </a:r>
          </a:p>
          <a:p>
            <a:pPr>
              <a:buFontTx/>
              <a:buNone/>
            </a:pPr>
            <a:r>
              <a:rPr lang="zh-CN" altLang="en-US" sz="2000">
                <a:solidFill>
                  <a:srgbClr val="FF0000"/>
                </a:solidFill>
                <a:latin typeface="微软雅黑" panose="020B0503020204020204" pitchFamily="34" charset="-122"/>
                <a:ea typeface="微软雅黑" panose="020B0503020204020204" pitchFamily="34" charset="-122"/>
              </a:rPr>
              <a:t>运行结果为“</a:t>
            </a:r>
            <a:r>
              <a:rPr lang="en-US" altLang="zh-CN" sz="2000">
                <a:solidFill>
                  <a:srgbClr val="FF0000"/>
                </a:solidFill>
                <a:latin typeface="微软雅黑" panose="020B0503020204020204" pitchFamily="34" charset="-122"/>
                <a:ea typeface="微软雅黑" panose="020B0503020204020204" pitchFamily="34" charset="-122"/>
              </a:rPr>
              <a:t>Floating point exception”</a:t>
            </a:r>
            <a:r>
              <a:rPr lang="zh-CN" altLang="en-US" sz="2000">
                <a:solidFill>
                  <a:srgbClr val="FF0000"/>
                </a:solidFill>
                <a:latin typeface="微软雅黑" panose="020B0503020204020204" pitchFamily="34" charset="-122"/>
                <a:ea typeface="微软雅黑" panose="020B0503020204020204" pitchFamily="34" charset="-122"/>
              </a:rPr>
              <a:t>，显然</a:t>
            </a:r>
            <a:r>
              <a:rPr lang="en-US" altLang="zh-CN" sz="2000">
                <a:solidFill>
                  <a:srgbClr val="FF0000"/>
                </a:solidFill>
                <a:latin typeface="微软雅黑" panose="020B0503020204020204" pitchFamily="34" charset="-122"/>
                <a:ea typeface="微软雅黑" panose="020B0503020204020204" pitchFamily="34" charset="-122"/>
              </a:rPr>
              <a:t>CPU</a:t>
            </a:r>
            <a:r>
              <a:rPr lang="zh-CN" altLang="en-US" sz="2000">
                <a:solidFill>
                  <a:srgbClr val="FF0000"/>
                </a:solidFill>
                <a:latin typeface="微软雅黑" panose="020B0503020204020204" pitchFamily="34" charset="-122"/>
                <a:ea typeface="微软雅黑" panose="020B0503020204020204" pitchFamily="34" charset="-122"/>
              </a:rPr>
              <a:t>检测到了溢出异常</a:t>
            </a:r>
            <a:endParaRPr lang="en-US" altLang="zh-CN" sz="2000">
              <a:solidFill>
                <a:srgbClr val="FF0000"/>
              </a:solidFill>
              <a:latin typeface="微软雅黑" panose="020B0503020204020204" pitchFamily="34" charset="-122"/>
              <a:ea typeface="微软雅黑" panose="020B0503020204020204" pitchFamily="34" charset="-122"/>
            </a:endParaRPr>
          </a:p>
        </p:txBody>
      </p:sp>
      <p:sp>
        <p:nvSpPr>
          <p:cNvPr id="813060" name="Rectangle 4">
            <a:extLst>
              <a:ext uri="{FF2B5EF4-FFF2-40B4-BE49-F238E27FC236}">
                <a16:creationId xmlns:a16="http://schemas.microsoft.com/office/drawing/2014/main" id="{2FD1DEB9-FC76-4CF1-A7A4-7BA4DAE166A1}"/>
              </a:ext>
            </a:extLst>
          </p:cNvPr>
          <p:cNvSpPr>
            <a:spLocks noChangeArrowheads="1"/>
          </p:cNvSpPr>
          <p:nvPr/>
        </p:nvSpPr>
        <p:spPr bwMode="auto">
          <a:xfrm>
            <a:off x="3671888" y="684213"/>
            <a:ext cx="1665287"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sz="2100" b="1">
                <a:solidFill>
                  <a:srgbClr val="0033CC"/>
                </a:solidFill>
                <a:latin typeface="微软雅黑" panose="020B0503020204020204" pitchFamily="34" charset="-122"/>
                <a:ea typeface="微软雅黑" panose="020B0503020204020204" pitchFamily="34" charset="-122"/>
              </a:rPr>
              <a:t>objdump</a:t>
            </a:r>
            <a:r>
              <a:rPr lang="zh-CN" altLang="en-US" sz="2100" b="1">
                <a:solidFill>
                  <a:srgbClr val="0033CC"/>
                </a:solidFill>
                <a:latin typeface="微软雅黑" panose="020B0503020204020204" pitchFamily="34" charset="-122"/>
                <a:ea typeface="微软雅黑" panose="020B0503020204020204" pitchFamily="34" charset="-122"/>
              </a:rPr>
              <a:t>反汇编代码</a:t>
            </a:r>
            <a:r>
              <a:rPr lang="en-US" altLang="zh-CN" sz="2100" b="1">
                <a:solidFill>
                  <a:srgbClr val="0033CC"/>
                </a:solidFill>
                <a:latin typeface="微软雅黑" panose="020B0503020204020204" pitchFamily="34" charset="-122"/>
                <a:ea typeface="微软雅黑" panose="020B0503020204020204" pitchFamily="34" charset="-122"/>
              </a:rPr>
              <a:t>, </a:t>
            </a:r>
            <a:r>
              <a:rPr lang="zh-CN" altLang="en-US" sz="2100" b="1">
                <a:solidFill>
                  <a:srgbClr val="0033CC"/>
                </a:solidFill>
                <a:latin typeface="微软雅黑" panose="020B0503020204020204" pitchFamily="34" charset="-122"/>
                <a:ea typeface="微软雅黑" panose="020B0503020204020204" pitchFamily="34" charset="-122"/>
              </a:rPr>
              <a:t>得知除以 </a:t>
            </a:r>
            <a:r>
              <a:rPr lang="en-US" altLang="zh-CN" sz="2100" b="1">
                <a:solidFill>
                  <a:srgbClr val="0033CC"/>
                </a:solidFill>
                <a:latin typeface="微软雅黑" panose="020B0503020204020204" pitchFamily="34" charset="-122"/>
                <a:ea typeface="微软雅黑" panose="020B0503020204020204" pitchFamily="34" charset="-122"/>
              </a:rPr>
              <a:t>-1 </a:t>
            </a:r>
            <a:r>
              <a:rPr lang="zh-CN" altLang="en-US" sz="2100" b="1">
                <a:solidFill>
                  <a:srgbClr val="0033CC"/>
                </a:solidFill>
                <a:latin typeface="微软雅黑" panose="020B0503020204020204" pitchFamily="34" charset="-122"/>
                <a:ea typeface="微软雅黑" panose="020B0503020204020204" pitchFamily="34" charset="-122"/>
              </a:rPr>
              <a:t>被优化成取负指令</a:t>
            </a:r>
            <a:r>
              <a:rPr lang="en-US" altLang="zh-CN" sz="2100" b="1">
                <a:solidFill>
                  <a:srgbClr val="0033CC"/>
                </a:solidFill>
                <a:latin typeface="微软雅黑" panose="020B0503020204020204" pitchFamily="34" charset="-122"/>
                <a:ea typeface="微软雅黑" panose="020B0503020204020204" pitchFamily="34" charset="-122"/>
              </a:rPr>
              <a:t>neg, </a:t>
            </a:r>
            <a:r>
              <a:rPr lang="zh-CN" altLang="en-US" sz="2100" b="1">
                <a:solidFill>
                  <a:srgbClr val="0033CC"/>
                </a:solidFill>
                <a:latin typeface="微软雅黑" panose="020B0503020204020204" pitchFamily="34" charset="-122"/>
                <a:ea typeface="微软雅黑" panose="020B0503020204020204" pitchFamily="34" charset="-122"/>
              </a:rPr>
              <a:t>故未发生除法溢出</a:t>
            </a:r>
          </a:p>
        </p:txBody>
      </p:sp>
      <p:sp>
        <p:nvSpPr>
          <p:cNvPr id="813061" name="Text Box 5">
            <a:extLst>
              <a:ext uri="{FF2B5EF4-FFF2-40B4-BE49-F238E27FC236}">
                <a16:creationId xmlns:a16="http://schemas.microsoft.com/office/drawing/2014/main" id="{C46165FE-D029-49C2-B496-40B953CEF340}"/>
              </a:ext>
            </a:extLst>
          </p:cNvPr>
          <p:cNvSpPr txBox="1">
            <a:spLocks noChangeArrowheads="1"/>
          </p:cNvSpPr>
          <p:nvPr/>
        </p:nvSpPr>
        <p:spPr bwMode="auto">
          <a:xfrm>
            <a:off x="476250" y="5949950"/>
            <a:ext cx="409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008000"/>
                </a:solidFill>
                <a:ea typeface="微软雅黑" panose="020B0503020204020204" pitchFamily="34" charset="-122"/>
              </a:rPr>
              <a:t>为什么两者结果不同！</a:t>
            </a:r>
          </a:p>
        </p:txBody>
      </p:sp>
      <p:sp>
        <p:nvSpPr>
          <p:cNvPr id="813062" name="Text Box 6">
            <a:extLst>
              <a:ext uri="{FF2B5EF4-FFF2-40B4-BE49-F238E27FC236}">
                <a16:creationId xmlns:a16="http://schemas.microsoft.com/office/drawing/2014/main" id="{E7F57A62-91B1-4002-9BD6-99A10D408AF0}"/>
              </a:ext>
            </a:extLst>
          </p:cNvPr>
          <p:cNvSpPr txBox="1">
            <a:spLocks noChangeArrowheads="1"/>
          </p:cNvSpPr>
          <p:nvPr/>
        </p:nvSpPr>
        <p:spPr bwMode="auto">
          <a:xfrm>
            <a:off x="5697538" y="728663"/>
            <a:ext cx="3330575" cy="3095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zh-CN" altLang="en-US" sz="2400" b="1">
                <a:ea typeface="黑体" panose="02010609060101010101" pitchFamily="49" charset="-122"/>
              </a:rPr>
              <a:t>理解该问题需要知道：</a:t>
            </a:r>
          </a:p>
          <a:p>
            <a:pPr>
              <a:spcBef>
                <a:spcPct val="20000"/>
              </a:spcBef>
            </a:pPr>
            <a:r>
              <a:rPr lang="zh-CN" altLang="en-US" sz="2400" b="1">
                <a:solidFill>
                  <a:srgbClr val="FF0000"/>
                </a:solidFill>
                <a:ea typeface="黑体" panose="02010609060101010101" pitchFamily="49" charset="-122"/>
              </a:rPr>
              <a:t>编译器如何优化</a:t>
            </a:r>
          </a:p>
          <a:p>
            <a:pPr>
              <a:spcBef>
                <a:spcPct val="20000"/>
              </a:spcBef>
            </a:pPr>
            <a:r>
              <a:rPr lang="zh-CN" altLang="en-US" sz="2400" b="1">
                <a:solidFill>
                  <a:srgbClr val="3366FF"/>
                </a:solidFill>
                <a:ea typeface="黑体" panose="02010609060101010101" pitchFamily="49" charset="-122"/>
              </a:rPr>
              <a:t>机器级数据的表示</a:t>
            </a:r>
          </a:p>
          <a:p>
            <a:pPr>
              <a:spcBef>
                <a:spcPct val="20000"/>
              </a:spcBef>
            </a:pPr>
            <a:r>
              <a:rPr lang="zh-CN" altLang="en-US" sz="2400" b="1">
                <a:solidFill>
                  <a:srgbClr val="3366FF"/>
                </a:solidFill>
                <a:ea typeface="黑体" panose="02010609060101010101" pitchFamily="49" charset="-122"/>
              </a:rPr>
              <a:t>机器指令的含义和执行</a:t>
            </a:r>
          </a:p>
          <a:p>
            <a:pPr>
              <a:spcBef>
                <a:spcPct val="20000"/>
              </a:spcBef>
            </a:pPr>
            <a:r>
              <a:rPr lang="zh-CN" altLang="en-US" sz="2400" b="1">
                <a:solidFill>
                  <a:srgbClr val="3366FF"/>
                </a:solidFill>
                <a:ea typeface="黑体" panose="02010609060101010101" pitchFamily="49" charset="-122"/>
              </a:rPr>
              <a:t>计算机内部的运算电路</a:t>
            </a:r>
          </a:p>
          <a:p>
            <a:pPr>
              <a:spcBef>
                <a:spcPct val="20000"/>
              </a:spcBef>
            </a:pPr>
            <a:r>
              <a:rPr lang="zh-CN" altLang="en-US" sz="2400" b="1">
                <a:solidFill>
                  <a:srgbClr val="3366FF"/>
                </a:solidFill>
                <a:ea typeface="黑体" panose="02010609060101010101" pitchFamily="49" charset="-122"/>
              </a:rPr>
              <a:t>除法错异常的处理</a:t>
            </a:r>
          </a:p>
          <a:p>
            <a:pPr>
              <a:spcBef>
                <a:spcPct val="20000"/>
              </a:spcBef>
            </a:pPr>
            <a:r>
              <a:rPr lang="en-US" altLang="zh-CN" sz="2400" b="1">
                <a:solidFill>
                  <a:srgbClr val="3366FF"/>
                </a:solidFill>
                <a:latin typeface="黑体" panose="02010609060101010101" pitchFamily="49" charset="-122"/>
                <a:ea typeface="黑体" panose="02010609060101010101" pitchFamily="49" charset="-122"/>
              </a:rPr>
              <a:t>……</a:t>
            </a:r>
            <a:endParaRPr lang="en-US" altLang="zh-CN" sz="2400" b="1">
              <a:solidFill>
                <a:srgbClr val="3366FF"/>
              </a:solidFill>
              <a:ea typeface="黑体" panose="02010609060101010101" pitchFamily="49" charset="-122"/>
            </a:endParaRPr>
          </a:p>
        </p:txBody>
      </p:sp>
      <p:sp>
        <p:nvSpPr>
          <p:cNvPr id="813063" name="Text Box 7">
            <a:extLst>
              <a:ext uri="{FF2B5EF4-FFF2-40B4-BE49-F238E27FC236}">
                <a16:creationId xmlns:a16="http://schemas.microsoft.com/office/drawing/2014/main" id="{F76A4F52-C23B-4440-8B32-472F50CBD659}"/>
              </a:ext>
            </a:extLst>
          </p:cNvPr>
          <p:cNvSpPr txBox="1">
            <a:spLocks noChangeArrowheads="1"/>
          </p:cNvSpPr>
          <p:nvPr/>
        </p:nvSpPr>
        <p:spPr bwMode="auto">
          <a:xfrm>
            <a:off x="3671888" y="3968750"/>
            <a:ext cx="4994275"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00FF"/>
                </a:solidFill>
                <a:latin typeface="微软雅黑" panose="020B0503020204020204" pitchFamily="34" charset="-122"/>
                <a:ea typeface="微软雅黑" panose="020B0503020204020204" pitchFamily="34" charset="-122"/>
              </a:rPr>
              <a:t>a/b</a:t>
            </a:r>
            <a:r>
              <a:rPr lang="zh-CN" altLang="en-US" sz="2000" b="1">
                <a:solidFill>
                  <a:srgbClr val="0000FF"/>
                </a:solidFill>
                <a:latin typeface="微软雅黑" panose="020B0503020204020204" pitchFamily="34" charset="-122"/>
                <a:ea typeface="微软雅黑" panose="020B0503020204020204" pitchFamily="34" charset="-122"/>
              </a:rPr>
              <a:t>用除法指令</a:t>
            </a:r>
            <a:r>
              <a:rPr lang="en-US" altLang="zh-CN" sz="2000" b="1">
                <a:solidFill>
                  <a:srgbClr val="0000FF"/>
                </a:solidFill>
                <a:latin typeface="微软雅黑" panose="020B0503020204020204" pitchFamily="34" charset="-122"/>
                <a:ea typeface="微软雅黑" panose="020B0503020204020204" pitchFamily="34" charset="-122"/>
              </a:rPr>
              <a:t>IDIV</a:t>
            </a:r>
            <a:r>
              <a:rPr lang="zh-CN" altLang="en-US" sz="2000" b="1">
                <a:solidFill>
                  <a:srgbClr val="0000FF"/>
                </a:solidFill>
                <a:latin typeface="微软雅黑" panose="020B0503020204020204" pitchFamily="34" charset="-122"/>
                <a:ea typeface="微软雅黑" panose="020B0503020204020204" pitchFamily="34" charset="-122"/>
              </a:rPr>
              <a:t>实现，但它不生成</a:t>
            </a:r>
            <a:r>
              <a:rPr lang="en-US" altLang="zh-CN" sz="2000" b="1">
                <a:solidFill>
                  <a:srgbClr val="0000FF"/>
                </a:solidFill>
                <a:latin typeface="微软雅黑" panose="020B0503020204020204" pitchFamily="34" charset="-122"/>
                <a:ea typeface="微软雅黑" panose="020B0503020204020204" pitchFamily="34" charset="-122"/>
              </a:rPr>
              <a:t>OF</a:t>
            </a:r>
            <a:r>
              <a:rPr lang="zh-CN" altLang="en-US" sz="2000" b="1">
                <a:solidFill>
                  <a:srgbClr val="0000FF"/>
                </a:solidFill>
                <a:latin typeface="微软雅黑" panose="020B0503020204020204" pitchFamily="34" charset="-122"/>
                <a:ea typeface="微软雅黑" panose="020B0503020204020204" pitchFamily="34" charset="-122"/>
              </a:rPr>
              <a:t>标志，那么如何判断溢出异常的呢？</a:t>
            </a:r>
          </a:p>
          <a:p>
            <a:pPr>
              <a:spcBef>
                <a:spcPct val="30000"/>
              </a:spcBef>
            </a:pPr>
            <a:r>
              <a:rPr lang="zh-CN" altLang="en-US" sz="2000" b="1">
                <a:solidFill>
                  <a:srgbClr val="004821"/>
                </a:solidFill>
                <a:latin typeface="微软雅黑" panose="020B0503020204020204" pitchFamily="34" charset="-122"/>
                <a:ea typeface="微软雅黑" panose="020B0503020204020204" pitchFamily="34" charset="-122"/>
              </a:rPr>
              <a:t>实际上是“除法错”异常</a:t>
            </a:r>
            <a:r>
              <a:rPr lang="en-US" altLang="zh-CN" sz="2000" b="1">
                <a:solidFill>
                  <a:srgbClr val="004821"/>
                </a:solidFill>
                <a:latin typeface="微软雅黑" panose="020B0503020204020204" pitchFamily="34" charset="-122"/>
                <a:ea typeface="微软雅黑" panose="020B0503020204020204" pitchFamily="34" charset="-122"/>
              </a:rPr>
              <a:t>#DE</a:t>
            </a:r>
            <a:r>
              <a:rPr lang="zh-CN" altLang="en-US" sz="2000" b="1">
                <a:solidFill>
                  <a:srgbClr val="004821"/>
                </a:solidFill>
                <a:latin typeface="微软雅黑" panose="020B0503020204020204" pitchFamily="34" charset="-122"/>
                <a:ea typeface="微软雅黑" panose="020B0503020204020204" pitchFamily="34" charset="-122"/>
              </a:rPr>
              <a:t>（类型</a:t>
            </a:r>
            <a:r>
              <a:rPr lang="en-US" altLang="zh-CN" sz="2000" b="1">
                <a:solidFill>
                  <a:srgbClr val="004821"/>
                </a:solidFill>
                <a:latin typeface="微软雅黑" panose="020B0503020204020204" pitchFamily="34" charset="-122"/>
                <a:ea typeface="微软雅黑" panose="020B0503020204020204" pitchFamily="34" charset="-122"/>
              </a:rPr>
              <a:t>0</a:t>
            </a:r>
            <a:r>
              <a:rPr lang="zh-CN" altLang="en-US" sz="2000" b="1">
                <a:solidFill>
                  <a:srgbClr val="004821"/>
                </a:solidFill>
                <a:latin typeface="微软雅黑" panose="020B0503020204020204" pitchFamily="34" charset="-122"/>
                <a:ea typeface="微软雅黑" panose="020B0503020204020204" pitchFamily="34" charset="-122"/>
              </a:rPr>
              <a:t>）</a:t>
            </a:r>
          </a:p>
          <a:p>
            <a:r>
              <a:rPr lang="en-US" altLang="zh-CN" sz="2000" b="1">
                <a:solidFill>
                  <a:srgbClr val="004821"/>
                </a:solidFill>
                <a:latin typeface="微软雅黑" panose="020B0503020204020204" pitchFamily="34" charset="-122"/>
                <a:ea typeface="微软雅黑" panose="020B0503020204020204" pitchFamily="34" charset="-122"/>
              </a:rPr>
              <a:t>Linux</a:t>
            </a:r>
            <a:r>
              <a:rPr lang="zh-CN" altLang="en-US" sz="2000" b="1">
                <a:solidFill>
                  <a:srgbClr val="004821"/>
                </a:solidFill>
                <a:latin typeface="微软雅黑" panose="020B0503020204020204" pitchFamily="34" charset="-122"/>
                <a:ea typeface="微软雅黑" panose="020B0503020204020204" pitchFamily="34" charset="-122"/>
              </a:rPr>
              <a:t>中，对</a:t>
            </a:r>
            <a:r>
              <a:rPr lang="en-US" altLang="zh-CN" sz="2000" b="1">
                <a:solidFill>
                  <a:srgbClr val="004821"/>
                </a:solidFill>
                <a:latin typeface="微软雅黑" panose="020B0503020204020204" pitchFamily="34" charset="-122"/>
                <a:ea typeface="微软雅黑" panose="020B0503020204020204" pitchFamily="34" charset="-122"/>
              </a:rPr>
              <a:t>#DE</a:t>
            </a:r>
            <a:r>
              <a:rPr lang="zh-CN" altLang="en-US" sz="2000" b="1">
                <a:solidFill>
                  <a:srgbClr val="004821"/>
                </a:solidFill>
                <a:latin typeface="微软雅黑" panose="020B0503020204020204" pitchFamily="34" charset="-122"/>
                <a:ea typeface="微软雅黑" panose="020B0503020204020204" pitchFamily="34" charset="-122"/>
              </a:rPr>
              <a:t>类型发</a:t>
            </a:r>
            <a:r>
              <a:rPr lang="en-US" altLang="zh-CN" sz="2000" b="1">
                <a:solidFill>
                  <a:srgbClr val="004821"/>
                </a:solidFill>
                <a:latin typeface="微软雅黑" panose="020B0503020204020204" pitchFamily="34" charset="-122"/>
                <a:ea typeface="微软雅黑" panose="020B0503020204020204" pitchFamily="34" charset="-122"/>
              </a:rPr>
              <a:t>SIGFPE</a:t>
            </a:r>
            <a:r>
              <a:rPr lang="zh-CN" altLang="en-US" sz="2000" b="1">
                <a:solidFill>
                  <a:srgbClr val="004821"/>
                </a:solidFill>
                <a:latin typeface="微软雅黑" panose="020B0503020204020204" pitchFamily="34" charset="-122"/>
                <a:ea typeface="微软雅黑" panose="020B0503020204020204" pitchFamily="34" charset="-122"/>
              </a:rPr>
              <a:t>信号</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a:extLst>
              <a:ext uri="{FF2B5EF4-FFF2-40B4-BE49-F238E27FC236}">
                <a16:creationId xmlns:a16="http://schemas.microsoft.com/office/drawing/2014/main" id="{CD7510A0-09C9-43C8-AC5A-868F09CAFE23}"/>
              </a:ext>
            </a:extLst>
          </p:cNvPr>
          <p:cNvSpPr>
            <a:spLocks noGrp="1" noChangeArrowheads="1"/>
          </p:cNvSpPr>
          <p:nvPr>
            <p:ph type="title"/>
          </p:nvPr>
        </p:nvSpPr>
        <p:spPr/>
        <p:txBody>
          <a:bodyPr/>
          <a:lstStyle/>
          <a:p>
            <a:r>
              <a:rPr lang="zh-CN" altLang="en-US">
                <a:latin typeface="黑体" panose="02010609060101010101" pitchFamily="49" charset="-122"/>
              </a:rPr>
              <a:t>“</a:t>
            </a:r>
            <a:r>
              <a:rPr lang="zh-CN" altLang="en-US"/>
              <a:t>程序</a:t>
            </a:r>
            <a:r>
              <a:rPr lang="zh-CN" altLang="en-US">
                <a:latin typeface="黑体" panose="02010609060101010101" pitchFamily="49" charset="-122"/>
              </a:rPr>
              <a:t>”</a:t>
            </a:r>
            <a:r>
              <a:rPr lang="zh-CN" altLang="en-US"/>
              <a:t>和</a:t>
            </a:r>
            <a:r>
              <a:rPr lang="zh-CN" altLang="en-US">
                <a:latin typeface="黑体" panose="02010609060101010101" pitchFamily="49" charset="-122"/>
              </a:rPr>
              <a:t>“</a:t>
            </a:r>
            <a:r>
              <a:rPr lang="zh-CN" altLang="en-US"/>
              <a:t>进程</a:t>
            </a:r>
            <a:r>
              <a:rPr lang="zh-CN" altLang="en-US">
                <a:latin typeface="黑体" panose="02010609060101010101" pitchFamily="49" charset="-122"/>
              </a:rPr>
              <a:t>”</a:t>
            </a:r>
            <a:endParaRPr lang="zh-CN" altLang="en-US"/>
          </a:p>
        </p:txBody>
      </p:sp>
      <p:sp>
        <p:nvSpPr>
          <p:cNvPr id="739331" name="Rectangle 3">
            <a:extLst>
              <a:ext uri="{FF2B5EF4-FFF2-40B4-BE49-F238E27FC236}">
                <a16:creationId xmlns:a16="http://schemas.microsoft.com/office/drawing/2014/main" id="{65EC8BBA-B5D2-4EE0-802F-35DF8A5E23A6}"/>
              </a:ext>
            </a:extLst>
          </p:cNvPr>
          <p:cNvSpPr>
            <a:spLocks noGrp="1" noChangeArrowheads="1"/>
          </p:cNvSpPr>
          <p:nvPr>
            <p:ph type="body" idx="1"/>
          </p:nvPr>
        </p:nvSpPr>
        <p:spPr>
          <a:xfrm>
            <a:off x="400050" y="2878138"/>
            <a:ext cx="8447088" cy="3894137"/>
          </a:xfrm>
        </p:spPr>
        <p:txBody>
          <a:bodyPr/>
          <a:lstStyle/>
          <a:p>
            <a:r>
              <a:rPr lang="zh-CN" altLang="en-US" sz="2200">
                <a:latin typeface="微软雅黑" panose="020B0503020204020204" pitchFamily="34" charset="-122"/>
                <a:ea typeface="微软雅黑" panose="020B0503020204020204" pitchFamily="34" charset="-122"/>
              </a:rPr>
              <a:t>进程是</a:t>
            </a:r>
            <a:r>
              <a:rPr lang="en-US" altLang="zh-CN" sz="2200">
                <a:latin typeface="微软雅黑" panose="020B0503020204020204" pitchFamily="34" charset="-122"/>
                <a:ea typeface="微软雅黑" panose="020B0503020204020204" pitchFamily="34" charset="-122"/>
              </a:rPr>
              <a:t>OS</a:t>
            </a:r>
            <a:r>
              <a:rPr lang="zh-CN" altLang="en-US" sz="2200">
                <a:latin typeface="微软雅黑" panose="020B0503020204020204" pitchFamily="34" charset="-122"/>
                <a:ea typeface="微软雅黑" panose="020B0503020204020204" pitchFamily="34" charset="-122"/>
              </a:rPr>
              <a:t>对</a:t>
            </a:r>
            <a:r>
              <a:rPr lang="en-US" altLang="zh-CN" sz="2200">
                <a:latin typeface="微软雅黑" panose="020B0503020204020204" pitchFamily="34" charset="-122"/>
                <a:ea typeface="微软雅黑" panose="020B0503020204020204" pitchFamily="34" charset="-122"/>
              </a:rPr>
              <a:t>CPU</a:t>
            </a:r>
            <a:r>
              <a:rPr lang="zh-CN" altLang="en-US" sz="2200">
                <a:latin typeface="微软雅黑" panose="020B0503020204020204" pitchFamily="34" charset="-122"/>
                <a:ea typeface="微软雅黑" panose="020B0503020204020204" pitchFamily="34" charset="-122"/>
              </a:rPr>
              <a:t>执行的程序的运行过程的一种抽象。</a:t>
            </a:r>
            <a:r>
              <a:rPr lang="zh-CN" altLang="en-US" sz="2200">
                <a:solidFill>
                  <a:srgbClr val="FF0000"/>
                </a:solidFill>
                <a:latin typeface="微软雅黑" panose="020B0503020204020204" pitchFamily="34" charset="-122"/>
                <a:ea typeface="微软雅黑" panose="020B0503020204020204" pitchFamily="34" charset="-122"/>
              </a:rPr>
              <a:t>进程有自己的生命周期</a:t>
            </a:r>
            <a:r>
              <a:rPr lang="zh-CN" altLang="en-US" sz="2200">
                <a:latin typeface="微软雅黑" panose="020B0503020204020204" pitchFamily="34" charset="-122"/>
                <a:ea typeface="微软雅黑" panose="020B0503020204020204" pitchFamily="34" charset="-122"/>
              </a:rPr>
              <a:t>，它由于任务的启动而创建，随着任务的完成（或终止）而消亡，它所占用的资源也随着进程的终止而释放。</a:t>
            </a:r>
          </a:p>
          <a:p>
            <a:r>
              <a:rPr lang="zh-CN" altLang="en-US" sz="2200">
                <a:latin typeface="微软雅黑" panose="020B0503020204020204" pitchFamily="34" charset="-122"/>
                <a:ea typeface="微软雅黑" panose="020B0503020204020204" pitchFamily="34" charset="-122"/>
              </a:rPr>
              <a:t>一个可执行目标文件（即程序）可被加载执行多次，也即，一个程序可能对应多个不同的进程。</a:t>
            </a:r>
          </a:p>
          <a:p>
            <a:pPr lvl="1"/>
            <a:r>
              <a:rPr lang="zh-CN" altLang="en-US" sz="2200">
                <a:latin typeface="微软雅黑" panose="020B0503020204020204" pitchFamily="34" charset="-122"/>
                <a:ea typeface="微软雅黑" panose="020B0503020204020204" pitchFamily="34" charset="-122"/>
              </a:rPr>
              <a:t>例如，用</a:t>
            </a:r>
            <a:r>
              <a:rPr lang="en-US" altLang="zh-CN" sz="2200">
                <a:latin typeface="微软雅黑" panose="020B0503020204020204" pitchFamily="34" charset="-122"/>
                <a:ea typeface="微软雅黑" panose="020B0503020204020204" pitchFamily="34" charset="-122"/>
              </a:rPr>
              <a:t>word</a:t>
            </a:r>
            <a:r>
              <a:rPr lang="zh-CN" altLang="en-US" sz="2200">
                <a:latin typeface="微软雅黑" panose="020B0503020204020204" pitchFamily="34" charset="-122"/>
                <a:ea typeface="微软雅黑" panose="020B0503020204020204" pitchFamily="34" charset="-122"/>
              </a:rPr>
              <a:t>程序编辑一个文档时，相应的用户进程就是</a:t>
            </a:r>
            <a:r>
              <a:rPr lang="en-US" altLang="zh-CN" sz="2200">
                <a:latin typeface="微软雅黑" panose="020B0503020204020204" pitchFamily="34" charset="-122"/>
                <a:ea typeface="微软雅黑" panose="020B0503020204020204" pitchFamily="34" charset="-122"/>
              </a:rPr>
              <a:t>winword.exe</a:t>
            </a:r>
            <a:r>
              <a:rPr lang="zh-CN" altLang="en-US" sz="2200">
                <a:latin typeface="微软雅黑" panose="020B0503020204020204" pitchFamily="34" charset="-122"/>
                <a:ea typeface="微软雅黑" panose="020B0503020204020204" pitchFamily="34" charset="-122"/>
              </a:rPr>
              <a:t>，如果多次启动同一个</a:t>
            </a:r>
            <a:r>
              <a:rPr lang="en-US" altLang="zh-CN" sz="2200">
                <a:latin typeface="微软雅黑" panose="020B0503020204020204" pitchFamily="34" charset="-122"/>
                <a:ea typeface="微软雅黑" panose="020B0503020204020204" pitchFamily="34" charset="-122"/>
              </a:rPr>
              <a:t>word</a:t>
            </a:r>
            <a:r>
              <a:rPr lang="zh-CN" altLang="en-US" sz="2200">
                <a:latin typeface="微软雅黑" panose="020B0503020204020204" pitchFamily="34" charset="-122"/>
                <a:ea typeface="微软雅黑" panose="020B0503020204020204" pitchFamily="34" charset="-122"/>
              </a:rPr>
              <a:t>程序，就得到多个</a:t>
            </a:r>
            <a:r>
              <a:rPr lang="en-US" altLang="zh-CN" sz="2200">
                <a:latin typeface="微软雅黑" panose="020B0503020204020204" pitchFamily="34" charset="-122"/>
                <a:ea typeface="微软雅黑" panose="020B0503020204020204" pitchFamily="34" charset="-122"/>
              </a:rPr>
              <a:t>winword.exe</a:t>
            </a:r>
            <a:r>
              <a:rPr lang="zh-CN" altLang="en-US" sz="2200">
                <a:latin typeface="微软雅黑" panose="020B0503020204020204" pitchFamily="34" charset="-122"/>
                <a:ea typeface="微软雅黑" panose="020B0503020204020204" pitchFamily="34" charset="-122"/>
              </a:rPr>
              <a:t>进程，</a:t>
            </a:r>
            <a:r>
              <a:rPr lang="zh-CN" altLang="en-US" sz="2200">
                <a:solidFill>
                  <a:srgbClr val="FF0000"/>
                </a:solidFill>
                <a:latin typeface="微软雅黑" panose="020B0503020204020204" pitchFamily="34" charset="-122"/>
                <a:ea typeface="微软雅黑" panose="020B0503020204020204" pitchFamily="34" charset="-122"/>
              </a:rPr>
              <a:t>处理不同的数据</a:t>
            </a:r>
            <a:r>
              <a:rPr lang="zh-CN" altLang="en-US" sz="2200">
                <a:latin typeface="微软雅黑" panose="020B0503020204020204" pitchFamily="34" charset="-122"/>
                <a:ea typeface="微软雅黑" panose="020B0503020204020204" pitchFamily="34" charset="-122"/>
              </a:rPr>
              <a:t>。 </a:t>
            </a:r>
          </a:p>
        </p:txBody>
      </p:sp>
      <p:sp>
        <p:nvSpPr>
          <p:cNvPr id="483331" name="Rectangle 3">
            <a:extLst>
              <a:ext uri="{FF2B5EF4-FFF2-40B4-BE49-F238E27FC236}">
                <a16:creationId xmlns:a16="http://schemas.microsoft.com/office/drawing/2014/main" id="{D2D31729-1DE8-4AC5-961A-2519B25536EC}"/>
              </a:ext>
            </a:extLst>
          </p:cNvPr>
          <p:cNvSpPr>
            <a:spLocks noChangeArrowheads="1"/>
          </p:cNvSpPr>
          <p:nvPr/>
        </p:nvSpPr>
        <p:spPr bwMode="auto">
          <a:xfrm>
            <a:off x="280988" y="822325"/>
            <a:ext cx="8580437"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eaLnBrk="0" hangingPunct="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eaLnBrk="0" hangingPunct="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eaLnBrk="0" hangingPunct="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eaLnBrk="0" hangingPunct="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buFontTx/>
              <a:buNone/>
            </a:pPr>
            <a:r>
              <a:rPr lang="zh-CN" altLang="en-US" sz="2200">
                <a:solidFill>
                  <a:srgbClr val="FF0000"/>
                </a:solidFill>
                <a:latin typeface="微软雅黑" panose="020B0503020204020204" pitchFamily="34" charset="-122"/>
                <a:ea typeface="微软雅黑" panose="020B0503020204020204" pitchFamily="34" charset="-122"/>
              </a:rPr>
              <a:t>程序（</a:t>
            </a:r>
            <a:r>
              <a:rPr lang="en-US" altLang="zh-CN" sz="2200">
                <a:solidFill>
                  <a:srgbClr val="FF0000"/>
                </a:solidFill>
                <a:latin typeface="微软雅黑" panose="020B0503020204020204" pitchFamily="34" charset="-122"/>
                <a:ea typeface="微软雅黑" panose="020B0503020204020204" pitchFamily="34" charset="-122"/>
              </a:rPr>
              <a:t>program</a:t>
            </a:r>
            <a:r>
              <a:rPr lang="zh-CN" altLang="en-US" sz="2200">
                <a:solidFill>
                  <a:srgbClr val="FF0000"/>
                </a:solidFill>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指按某种方式组合形成的代码和数据集合，代码即是机器指令序列，因而程序是一种</a:t>
            </a:r>
            <a:r>
              <a:rPr lang="zh-CN" altLang="en-US" sz="2200">
                <a:solidFill>
                  <a:srgbClr val="FF0000"/>
                </a:solidFill>
                <a:latin typeface="微软雅黑" panose="020B0503020204020204" pitchFamily="34" charset="-122"/>
                <a:ea typeface="微软雅黑" panose="020B0503020204020204" pitchFamily="34" charset="-122"/>
              </a:rPr>
              <a:t>静态</a:t>
            </a:r>
            <a:r>
              <a:rPr lang="zh-CN" altLang="en-US" sz="2200">
                <a:latin typeface="微软雅黑" panose="020B0503020204020204" pitchFamily="34" charset="-122"/>
                <a:ea typeface="微软雅黑" panose="020B0503020204020204" pitchFamily="34" charset="-122"/>
              </a:rPr>
              <a:t>概念。</a:t>
            </a:r>
          </a:p>
          <a:p>
            <a:pPr>
              <a:buFontTx/>
              <a:buNone/>
            </a:pPr>
            <a:r>
              <a:rPr lang="zh-CN" altLang="en-US" sz="2200">
                <a:solidFill>
                  <a:srgbClr val="FF0000"/>
                </a:solidFill>
                <a:latin typeface="微软雅黑" panose="020B0503020204020204" pitchFamily="34" charset="-122"/>
                <a:ea typeface="微软雅黑" panose="020B0503020204020204" pitchFamily="34" charset="-122"/>
              </a:rPr>
              <a:t>进程（ </a:t>
            </a:r>
            <a:r>
              <a:rPr lang="en-US" altLang="zh-CN" sz="2200">
                <a:solidFill>
                  <a:srgbClr val="FF0000"/>
                </a:solidFill>
                <a:latin typeface="微软雅黑" panose="020B0503020204020204" pitchFamily="34" charset="-122"/>
                <a:ea typeface="微软雅黑" panose="020B0503020204020204" pitchFamily="34" charset="-122"/>
              </a:rPr>
              <a:t>process</a:t>
            </a:r>
            <a:r>
              <a:rPr lang="zh-CN" altLang="en-US" sz="2200">
                <a:solidFill>
                  <a:srgbClr val="FF0000"/>
                </a:solidFill>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指程序的一次运行过程。更确切说，进程是具有独立功能的</a:t>
            </a:r>
            <a:r>
              <a:rPr lang="zh-CN" altLang="en-US" sz="2200">
                <a:solidFill>
                  <a:srgbClr val="FF0000"/>
                </a:solidFill>
                <a:latin typeface="微软雅黑" panose="020B0503020204020204" pitchFamily="34" charset="-122"/>
                <a:ea typeface="微软雅黑" panose="020B0503020204020204" pitchFamily="34" charset="-122"/>
              </a:rPr>
              <a:t>一个程序关于某个数据集合</a:t>
            </a:r>
            <a:r>
              <a:rPr lang="zh-CN" altLang="en-US" sz="2200">
                <a:latin typeface="微软雅黑" panose="020B0503020204020204" pitchFamily="34" charset="-122"/>
                <a:ea typeface="微软雅黑" panose="020B0503020204020204" pitchFamily="34" charset="-122"/>
              </a:rPr>
              <a:t>的一次运行活动，因而进程具有</a:t>
            </a:r>
            <a:r>
              <a:rPr lang="zh-CN" altLang="en-US" sz="2200">
                <a:solidFill>
                  <a:srgbClr val="FF0000"/>
                </a:solidFill>
                <a:latin typeface="微软雅黑" panose="020B0503020204020204" pitchFamily="34" charset="-122"/>
                <a:ea typeface="微软雅黑" panose="020B0503020204020204" pitchFamily="34" charset="-122"/>
              </a:rPr>
              <a:t>动态</a:t>
            </a:r>
            <a:r>
              <a:rPr lang="zh-CN" altLang="en-US" sz="2200">
                <a:latin typeface="微软雅黑" panose="020B0503020204020204" pitchFamily="34" charset="-122"/>
                <a:ea typeface="微软雅黑" panose="020B0503020204020204" pitchFamily="34" charset="-122"/>
              </a:rPr>
              <a:t>含义 。</a:t>
            </a:r>
            <a:r>
              <a:rPr lang="zh-CN" altLang="en-US" sz="2200">
                <a:solidFill>
                  <a:srgbClr val="0066CC"/>
                </a:solidFill>
                <a:latin typeface="微软雅黑" panose="020B0503020204020204" pitchFamily="34" charset="-122"/>
                <a:ea typeface="微软雅黑" panose="020B0503020204020204" pitchFamily="34" charset="-122"/>
              </a:rPr>
              <a:t>同一个程序处理不同的数据就是不同的进程</a:t>
            </a:r>
            <a:endParaRPr lang="en-US" altLang="zh-CN" sz="2200">
              <a:solidFill>
                <a:srgbClr val="0066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Effect transition="in" filter="blinds(horizontal)">
                                      <p:cBhvr>
                                        <p:cTn id="7" dur="500"/>
                                        <p:tgtEl>
                                          <p:spTgt spid="483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3331">
                                            <p:txEl>
                                              <p:pRg st="1" end="1"/>
                                            </p:txEl>
                                          </p:spTgt>
                                        </p:tgtEl>
                                        <p:attrNameLst>
                                          <p:attrName>style.visibility</p:attrName>
                                        </p:attrNameLst>
                                      </p:cBhvr>
                                      <p:to>
                                        <p:strVal val="visible"/>
                                      </p:to>
                                    </p:set>
                                    <p:animEffect transition="in" filter="blinds(horizontal)">
                                      <p:cBhvr>
                                        <p:cTn id="12" dur="500"/>
                                        <p:tgtEl>
                                          <p:spTgt spid="483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9331">
                                            <p:txEl>
                                              <p:pRg st="0" end="0"/>
                                            </p:txEl>
                                          </p:spTgt>
                                        </p:tgtEl>
                                        <p:attrNameLst>
                                          <p:attrName>style.visibility</p:attrName>
                                        </p:attrNameLst>
                                      </p:cBhvr>
                                      <p:to>
                                        <p:strVal val="visible"/>
                                      </p:to>
                                    </p:set>
                                    <p:animEffect transition="in" filter="blinds(horizontal)">
                                      <p:cBhvr>
                                        <p:cTn id="17" dur="500"/>
                                        <p:tgtEl>
                                          <p:spTgt spid="73933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39331">
                                            <p:txEl>
                                              <p:pRg st="1" end="1"/>
                                            </p:txEl>
                                          </p:spTgt>
                                        </p:tgtEl>
                                        <p:attrNameLst>
                                          <p:attrName>style.visibility</p:attrName>
                                        </p:attrNameLst>
                                      </p:cBhvr>
                                      <p:to>
                                        <p:strVal val="visible"/>
                                      </p:to>
                                    </p:set>
                                    <p:animEffect transition="in" filter="blinds(horizontal)">
                                      <p:cBhvr>
                                        <p:cTn id="22" dur="500"/>
                                        <p:tgtEl>
                                          <p:spTgt spid="73933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9331">
                                            <p:txEl>
                                              <p:pRg st="2" end="2"/>
                                            </p:txEl>
                                          </p:spTgt>
                                        </p:tgtEl>
                                        <p:attrNameLst>
                                          <p:attrName>style.visibility</p:attrName>
                                        </p:attrNameLst>
                                      </p:cBhvr>
                                      <p:to>
                                        <p:strVal val="visible"/>
                                      </p:to>
                                    </p:set>
                                    <p:animEffect transition="in" filter="blinds(horizontal)">
                                      <p:cBhvr>
                                        <p:cTn id="27" dur="500"/>
                                        <p:tgtEl>
                                          <p:spTgt spid="739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a:extLst>
              <a:ext uri="{FF2B5EF4-FFF2-40B4-BE49-F238E27FC236}">
                <a16:creationId xmlns:a16="http://schemas.microsoft.com/office/drawing/2014/main" id="{6F601294-DFD0-4DD1-B8D3-2F2EFC560384}"/>
              </a:ext>
            </a:extLst>
          </p:cNvPr>
          <p:cNvSpPr>
            <a:spLocks noGrp="1" noChangeArrowheads="1"/>
          </p:cNvSpPr>
          <p:nvPr>
            <p:ph type="title"/>
          </p:nvPr>
        </p:nvSpPr>
        <p:spPr>
          <a:xfrm>
            <a:off x="457200" y="96838"/>
            <a:ext cx="8229600" cy="561975"/>
          </a:xfrm>
        </p:spPr>
        <p:txBody>
          <a:bodyPr/>
          <a:lstStyle/>
          <a:p>
            <a:r>
              <a:rPr lang="en-US" altLang="zh-CN"/>
              <a:t>Linux</a:t>
            </a:r>
            <a:r>
              <a:rPr lang="zh-CN" altLang="en-US"/>
              <a:t>中对中断的处理</a:t>
            </a:r>
          </a:p>
        </p:txBody>
      </p:sp>
      <p:sp>
        <p:nvSpPr>
          <p:cNvPr id="792579" name="Rectangle 3">
            <a:extLst>
              <a:ext uri="{FF2B5EF4-FFF2-40B4-BE49-F238E27FC236}">
                <a16:creationId xmlns:a16="http://schemas.microsoft.com/office/drawing/2014/main" id="{2EC0A380-0264-4450-9D40-4E5FEE720BAB}"/>
              </a:ext>
            </a:extLst>
          </p:cNvPr>
          <p:cNvSpPr>
            <a:spLocks noGrp="1" noChangeArrowheads="1"/>
          </p:cNvSpPr>
          <p:nvPr>
            <p:ph type="body" idx="1"/>
          </p:nvPr>
        </p:nvSpPr>
        <p:spPr>
          <a:xfrm>
            <a:off x="206375" y="1163638"/>
            <a:ext cx="8548688" cy="5537200"/>
          </a:xfrm>
        </p:spPr>
        <p:txBody>
          <a:bodyPr/>
          <a:lstStyle/>
          <a:p>
            <a:pPr>
              <a:lnSpc>
                <a:spcPct val="120000"/>
              </a:lnSpc>
              <a:spcBef>
                <a:spcPct val="40000"/>
              </a:spcBef>
            </a:pPr>
            <a:r>
              <a:rPr lang="zh-CN" altLang="en-US" sz="2100">
                <a:latin typeface="微软雅黑" panose="020B0503020204020204" pitchFamily="34" charset="-122"/>
                <a:ea typeface="微软雅黑" panose="020B0503020204020204" pitchFamily="34" charset="-122"/>
              </a:rPr>
              <a:t>对于大部分</a:t>
            </a:r>
            <a:r>
              <a:rPr lang="zh-CN" altLang="en-US" sz="2100">
                <a:solidFill>
                  <a:srgbClr val="FF0000"/>
                </a:solidFill>
                <a:latin typeface="微软雅黑" panose="020B0503020204020204" pitchFamily="34" charset="-122"/>
                <a:ea typeface="微软雅黑" panose="020B0503020204020204" pitchFamily="34" charset="-122"/>
              </a:rPr>
              <a:t>异常</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Linux</a:t>
            </a:r>
            <a:r>
              <a:rPr lang="zh-CN" altLang="en-US" sz="2100">
                <a:latin typeface="微软雅黑" panose="020B0503020204020204" pitchFamily="34" charset="-122"/>
                <a:ea typeface="微软雅黑" panose="020B0503020204020204" pitchFamily="34" charset="-122"/>
              </a:rPr>
              <a:t>只是给引起异常的当前进程发送一个信号就结束异常处理，具体的异常处理转到</a:t>
            </a:r>
            <a:r>
              <a:rPr lang="zh-CN" altLang="en-US" sz="2100">
                <a:solidFill>
                  <a:srgbClr val="FF0000"/>
                </a:solidFill>
                <a:latin typeface="微软雅黑" panose="020B0503020204020204" pitchFamily="34" charset="-122"/>
                <a:ea typeface="微软雅黑" panose="020B0503020204020204" pitchFamily="34" charset="-122"/>
              </a:rPr>
              <a:t>信号处理程序</a:t>
            </a:r>
            <a:r>
              <a:rPr lang="zh-CN" altLang="en-US" sz="2100">
                <a:latin typeface="微软雅黑" panose="020B0503020204020204" pitchFamily="34" charset="-122"/>
                <a:ea typeface="微软雅黑" panose="020B0503020204020204" pitchFamily="34" charset="-122"/>
              </a:rPr>
              <a:t>进行。</a:t>
            </a:r>
          </a:p>
          <a:p>
            <a:pPr>
              <a:lnSpc>
                <a:spcPct val="120000"/>
              </a:lnSpc>
              <a:spcBef>
                <a:spcPct val="40000"/>
              </a:spcBef>
            </a:pPr>
            <a:r>
              <a:rPr lang="zh-CN" altLang="en-US" sz="2100">
                <a:latin typeface="微软雅黑" panose="020B0503020204020204" pitchFamily="34" charset="-122"/>
                <a:ea typeface="微软雅黑" panose="020B0503020204020204" pitchFamily="34" charset="-122"/>
              </a:rPr>
              <a:t>对于</a:t>
            </a:r>
            <a:r>
              <a:rPr lang="zh-CN" altLang="en-US" sz="2100">
                <a:solidFill>
                  <a:srgbClr val="FF0000"/>
                </a:solidFill>
                <a:latin typeface="微软雅黑" panose="020B0503020204020204" pitchFamily="34" charset="-122"/>
                <a:ea typeface="微软雅黑" panose="020B0503020204020204" pitchFamily="34" charset="-122"/>
              </a:rPr>
              <a:t>中断</a:t>
            </a:r>
            <a:r>
              <a:rPr lang="zh-CN" altLang="en-US" sz="2100">
                <a:latin typeface="微软雅黑" panose="020B0503020204020204" pitchFamily="34" charset="-122"/>
                <a:ea typeface="微软雅黑" panose="020B0503020204020204" pitchFamily="34" charset="-122"/>
              </a:rPr>
              <a:t>，因为中断事件的发生与正在执行的当前进程很可能没有关系，所以将一个信号发给当前进程没有意义。</a:t>
            </a:r>
          </a:p>
          <a:p>
            <a:pPr>
              <a:lnSpc>
                <a:spcPct val="120000"/>
              </a:lnSpc>
              <a:spcBef>
                <a:spcPct val="40000"/>
              </a:spcBef>
            </a:pPr>
            <a:r>
              <a:rPr lang="en-US" altLang="zh-CN" sz="2100">
                <a:latin typeface="微软雅黑" panose="020B0503020204020204" pitchFamily="34" charset="-122"/>
                <a:ea typeface="微软雅黑" panose="020B0503020204020204" pitchFamily="34" charset="-122"/>
              </a:rPr>
              <a:t>Linux</a:t>
            </a:r>
            <a:r>
              <a:rPr lang="zh-CN" altLang="en-US" sz="2100">
                <a:latin typeface="微软雅黑" panose="020B0503020204020204" pitchFamily="34" charset="-122"/>
                <a:ea typeface="微软雅黑" panose="020B0503020204020204" pitchFamily="34" charset="-122"/>
              </a:rPr>
              <a:t>中有三种类型中断。① </a:t>
            </a:r>
            <a:r>
              <a:rPr lang="en-US" altLang="zh-CN" sz="2100">
                <a:solidFill>
                  <a:srgbClr val="FF0000"/>
                </a:solidFill>
                <a:latin typeface="微软雅黑" panose="020B0503020204020204" pitchFamily="34" charset="-122"/>
                <a:ea typeface="微软雅黑" panose="020B0503020204020204" pitchFamily="34" charset="-122"/>
              </a:rPr>
              <a:t>I/O</a:t>
            </a:r>
            <a:r>
              <a:rPr lang="zh-CN" altLang="en-US" sz="2100">
                <a:solidFill>
                  <a:srgbClr val="FF0000"/>
                </a:solidFill>
                <a:latin typeface="微软雅黑" panose="020B0503020204020204" pitchFamily="34" charset="-122"/>
                <a:ea typeface="微软雅黑" panose="020B0503020204020204" pitchFamily="34" charset="-122"/>
              </a:rPr>
              <a:t>中断</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I/O</a:t>
            </a:r>
            <a:r>
              <a:rPr lang="zh-CN" altLang="en-US" sz="2100">
                <a:latin typeface="微软雅黑" panose="020B0503020204020204" pitchFamily="34" charset="-122"/>
                <a:ea typeface="微软雅黑" panose="020B0503020204020204" pitchFamily="34" charset="-122"/>
              </a:rPr>
              <a:t>外设的中断请求；② </a:t>
            </a:r>
            <a:r>
              <a:rPr lang="zh-CN" altLang="en-US" sz="2100">
                <a:solidFill>
                  <a:srgbClr val="FF0000"/>
                </a:solidFill>
                <a:latin typeface="微软雅黑" panose="020B0503020204020204" pitchFamily="34" charset="-122"/>
                <a:ea typeface="微软雅黑" panose="020B0503020204020204" pitchFamily="34" charset="-122"/>
              </a:rPr>
              <a:t>时钟中断</a:t>
            </a:r>
            <a:r>
              <a:rPr lang="zh-CN" altLang="en-US" sz="2100">
                <a:latin typeface="微软雅黑" panose="020B0503020204020204" pitchFamily="34" charset="-122"/>
                <a:ea typeface="微软雅黑" panose="020B0503020204020204" pitchFamily="34" charset="-122"/>
              </a:rPr>
              <a:t>：某时钟产生的中断请求，告知固定时间间隔到；③ </a:t>
            </a:r>
            <a:r>
              <a:rPr lang="zh-CN" altLang="en-US" sz="2100">
                <a:solidFill>
                  <a:srgbClr val="FF0000"/>
                </a:solidFill>
                <a:latin typeface="微软雅黑" panose="020B0503020204020204" pitchFamily="34" charset="-122"/>
                <a:ea typeface="微软雅黑" panose="020B0503020204020204" pitchFamily="34" charset="-122"/>
              </a:rPr>
              <a:t>处理器中断</a:t>
            </a:r>
            <a:r>
              <a:rPr lang="zh-CN" altLang="en-US" sz="2100">
                <a:latin typeface="微软雅黑" panose="020B0503020204020204" pitchFamily="34" charset="-122"/>
                <a:ea typeface="微软雅黑" panose="020B0503020204020204" pitchFamily="34" charset="-122"/>
              </a:rPr>
              <a:t>：多处理器系统中其他处理器发出的中断请求。</a:t>
            </a:r>
            <a:r>
              <a:rPr lang="zh-CN" altLang="en-US" sz="2100">
                <a:solidFill>
                  <a:srgbClr val="0066CC"/>
                </a:solidFill>
                <a:latin typeface="微软雅黑" panose="020B0503020204020204" pitchFamily="34" charset="-122"/>
                <a:ea typeface="微软雅黑" panose="020B0503020204020204" pitchFamily="34" charset="-122"/>
              </a:rPr>
              <a:t>后两种超出了本教材范围 </a:t>
            </a:r>
          </a:p>
          <a:p>
            <a:pPr>
              <a:lnSpc>
                <a:spcPct val="120000"/>
              </a:lnSpc>
              <a:spcBef>
                <a:spcPct val="40000"/>
              </a:spcBef>
            </a:pPr>
            <a:r>
              <a:rPr lang="en-US" altLang="zh-CN" sz="2100">
                <a:latin typeface="微软雅黑" panose="020B0503020204020204" pitchFamily="34" charset="-122"/>
                <a:ea typeface="微软雅黑" panose="020B0503020204020204" pitchFamily="34" charset="-122"/>
              </a:rPr>
              <a:t>I/O</a:t>
            </a:r>
            <a:r>
              <a:rPr lang="zh-CN" altLang="en-US" sz="2100">
                <a:latin typeface="微软雅黑" panose="020B0503020204020204" pitchFamily="34" charset="-122"/>
                <a:ea typeface="微软雅黑" panose="020B0503020204020204" pitchFamily="34" charset="-122"/>
              </a:rPr>
              <a:t>中断：每个能发中断请求的外设控制器都有一条</a:t>
            </a:r>
            <a:r>
              <a:rPr lang="en-US" altLang="zh-CN" sz="2100">
                <a:latin typeface="微软雅黑" panose="020B0503020204020204" pitchFamily="34" charset="-122"/>
                <a:ea typeface="微软雅黑" panose="020B0503020204020204" pitchFamily="34" charset="-122"/>
              </a:rPr>
              <a:t>IRQ</a:t>
            </a:r>
            <a:r>
              <a:rPr lang="zh-CN" altLang="en-US" sz="2100">
                <a:latin typeface="微软雅黑" panose="020B0503020204020204" pitchFamily="34" charset="-122"/>
                <a:ea typeface="微软雅黑" panose="020B0503020204020204" pitchFamily="34" charset="-122"/>
              </a:rPr>
              <a:t>线，所有</a:t>
            </a:r>
            <a:r>
              <a:rPr lang="en-US" altLang="zh-CN" sz="2100">
                <a:latin typeface="微软雅黑" panose="020B0503020204020204" pitchFamily="34" charset="-122"/>
                <a:ea typeface="微软雅黑" panose="020B0503020204020204" pitchFamily="34" charset="-122"/>
              </a:rPr>
              <a:t>IRQ</a:t>
            </a:r>
            <a:r>
              <a:rPr lang="zh-CN" altLang="en-US" sz="2100">
                <a:latin typeface="微软雅黑" panose="020B0503020204020204" pitchFamily="34" charset="-122"/>
                <a:ea typeface="微软雅黑" panose="020B0503020204020204" pitchFamily="34" charset="-122"/>
              </a:rPr>
              <a:t>线连接到一个</a:t>
            </a:r>
            <a:r>
              <a:rPr lang="zh-CN" altLang="en-US" sz="2100">
                <a:solidFill>
                  <a:srgbClr val="FF0000"/>
                </a:solidFill>
                <a:latin typeface="微软雅黑" panose="020B0503020204020204" pitchFamily="34" charset="-122"/>
                <a:ea typeface="微软雅黑" panose="020B0503020204020204" pitchFamily="34" charset="-122"/>
              </a:rPr>
              <a:t>可编程中断控制器</a:t>
            </a:r>
            <a:r>
              <a:rPr lang="en-US" altLang="zh-CN" sz="2100">
                <a:solidFill>
                  <a:srgbClr val="FF0000"/>
                </a:solidFill>
                <a:latin typeface="微软雅黑" panose="020B0503020204020204" pitchFamily="34" charset="-122"/>
                <a:ea typeface="微软雅黑" panose="020B0503020204020204" pitchFamily="34" charset="-122"/>
              </a:rPr>
              <a:t>PIC</a:t>
            </a:r>
            <a:r>
              <a:rPr lang="zh-CN" altLang="en-US" sz="2100">
                <a:latin typeface="微软雅黑" panose="020B0503020204020204" pitchFamily="34" charset="-122"/>
                <a:ea typeface="微软雅黑" panose="020B0503020204020204" pitchFamily="34" charset="-122"/>
              </a:rPr>
              <a:t> （</a:t>
            </a:r>
            <a:r>
              <a:rPr lang="en-US" altLang="zh-CN" sz="2100">
                <a:latin typeface="微软雅黑" panose="020B0503020204020204" pitchFamily="34" charset="-122"/>
                <a:ea typeface="微软雅黑" panose="020B0503020204020204" pitchFamily="34" charset="-122"/>
              </a:rPr>
              <a:t>Programmable Interrupt Controller</a:t>
            </a:r>
            <a:r>
              <a:rPr lang="zh-CN" altLang="en-US" sz="2100">
                <a:latin typeface="微软雅黑" panose="020B0503020204020204" pitchFamily="34" charset="-122"/>
                <a:ea typeface="微软雅黑" panose="020B0503020204020204" pitchFamily="34" charset="-122"/>
              </a:rPr>
              <a:t>）中对应的</a:t>
            </a:r>
            <a:r>
              <a:rPr lang="en-US" altLang="zh-CN" sz="2100">
                <a:latin typeface="微软雅黑" panose="020B0503020204020204" pitchFamily="34" charset="-122"/>
                <a:ea typeface="微软雅黑" panose="020B0503020204020204" pitchFamily="34" charset="-122"/>
              </a:rPr>
              <a:t>IRQ</a:t>
            </a:r>
            <a:r>
              <a:rPr lang="zh-CN" altLang="en-US" sz="2100">
                <a:latin typeface="微软雅黑" panose="020B0503020204020204" pitchFamily="34" charset="-122"/>
                <a:ea typeface="微软雅黑" panose="020B0503020204020204" pitchFamily="34" charset="-122"/>
              </a:rPr>
              <a:t>引脚上，</a:t>
            </a:r>
            <a:r>
              <a:rPr lang="en-US" altLang="zh-CN" sz="2100">
                <a:latin typeface="微软雅黑" panose="020B0503020204020204" pitchFamily="34" charset="-122"/>
                <a:ea typeface="微软雅黑" panose="020B0503020204020204" pitchFamily="34" charset="-122"/>
              </a:rPr>
              <a:t>PIC</a:t>
            </a:r>
            <a:r>
              <a:rPr lang="zh-CN" altLang="en-US" sz="2100">
                <a:latin typeface="微软雅黑" panose="020B0503020204020204" pitchFamily="34" charset="-122"/>
                <a:ea typeface="微软雅黑" panose="020B0503020204020204" pitchFamily="34" charset="-122"/>
              </a:rPr>
              <a:t>中每个</a:t>
            </a:r>
            <a:r>
              <a:rPr lang="en-US" altLang="zh-CN" sz="2100">
                <a:latin typeface="微软雅黑" panose="020B0503020204020204" pitchFamily="34" charset="-122"/>
                <a:ea typeface="微软雅黑" panose="020B0503020204020204" pitchFamily="34" charset="-122"/>
              </a:rPr>
              <a:t>IRQ</a:t>
            </a:r>
            <a:r>
              <a:rPr lang="zh-CN" altLang="en-US" sz="2100">
                <a:latin typeface="微软雅黑" panose="020B0503020204020204" pitchFamily="34" charset="-122"/>
                <a:ea typeface="微软雅黑" panose="020B0503020204020204" pitchFamily="34" charset="-122"/>
              </a:rPr>
              <a:t>引脚都有一个编号，如</a:t>
            </a:r>
            <a:r>
              <a:rPr lang="en-US" altLang="zh-CN" sz="2100">
                <a:latin typeface="微软雅黑" panose="020B0503020204020204" pitchFamily="34" charset="-122"/>
                <a:ea typeface="微软雅黑" panose="020B0503020204020204" pitchFamily="34" charset="-122"/>
              </a:rPr>
              <a:t>IRQ0</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IRQ1</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IRQi</a:t>
            </a:r>
            <a:r>
              <a:rPr lang="zh-CN" altLang="en-US" sz="2100">
                <a:latin typeface="微软雅黑" panose="020B0503020204020204" pitchFamily="34" charset="-122"/>
                <a:ea typeface="微软雅黑" panose="020B0503020204020204" pitchFamily="34" charset="-122"/>
              </a:rPr>
              <a:t>、</a:t>
            </a:r>
            <a:r>
              <a:rPr lang="en-US" altLang="zh-CN" sz="2100">
                <a:latin typeface="微软雅黑" panose="020B0503020204020204" pitchFamily="34" charset="-122"/>
                <a:ea typeface="微软雅黑" panose="020B0503020204020204" pitchFamily="34" charset="-122"/>
              </a:rPr>
              <a:t>…</a:t>
            </a:r>
            <a:r>
              <a:rPr lang="zh-CN" altLang="en-US" sz="2100">
                <a:latin typeface="微软雅黑" panose="020B0503020204020204" pitchFamily="34" charset="-122"/>
                <a:ea typeface="微软雅黑" panose="020B0503020204020204" pitchFamily="34" charset="-122"/>
              </a:rPr>
              <a:t>，将与 </a:t>
            </a:r>
            <a:r>
              <a:rPr lang="en-US" altLang="zh-CN" sz="2100">
                <a:latin typeface="微软雅黑" panose="020B0503020204020204" pitchFamily="34" charset="-122"/>
                <a:ea typeface="微软雅黑" panose="020B0503020204020204" pitchFamily="34" charset="-122"/>
              </a:rPr>
              <a:t>IRQi </a:t>
            </a:r>
            <a:r>
              <a:rPr lang="zh-CN" altLang="en-US" sz="2100">
                <a:latin typeface="微软雅黑" panose="020B0503020204020204" pitchFamily="34" charset="-122"/>
                <a:ea typeface="微软雅黑" panose="020B0503020204020204" pitchFamily="34" charset="-122"/>
              </a:rPr>
              <a:t>关联的</a:t>
            </a:r>
            <a:r>
              <a:rPr lang="zh-CN" altLang="en-US" sz="2100">
                <a:solidFill>
                  <a:srgbClr val="FF0000"/>
                </a:solidFill>
                <a:latin typeface="微软雅黑" panose="020B0503020204020204" pitchFamily="34" charset="-122"/>
                <a:ea typeface="微软雅黑" panose="020B0503020204020204" pitchFamily="34" charset="-122"/>
              </a:rPr>
              <a:t>中断类型号设定为</a:t>
            </a:r>
            <a:r>
              <a:rPr lang="en-US" altLang="zh-CN" sz="2100">
                <a:solidFill>
                  <a:srgbClr val="FF0000"/>
                </a:solidFill>
                <a:latin typeface="微软雅黑" panose="020B0503020204020204" pitchFamily="34" charset="-122"/>
                <a:ea typeface="微软雅黑" panose="020B0503020204020204" pitchFamily="34" charset="-122"/>
              </a:rPr>
              <a:t>32+i</a:t>
            </a:r>
            <a:r>
              <a:rPr lang="zh-CN" altLang="en-US" sz="2100">
                <a:latin typeface="微软雅黑" panose="020B0503020204020204" pitchFamily="34" charset="-122"/>
                <a:ea typeface="微软雅黑" panose="020B0503020204020204" pitchFamily="34" charset="-122"/>
              </a:rPr>
              <a:t>。</a:t>
            </a:r>
          </a:p>
        </p:txBody>
      </p:sp>
      <p:grpSp>
        <p:nvGrpSpPr>
          <p:cNvPr id="792582" name="Group 6">
            <a:extLst>
              <a:ext uri="{FF2B5EF4-FFF2-40B4-BE49-F238E27FC236}">
                <a16:creationId xmlns:a16="http://schemas.microsoft.com/office/drawing/2014/main" id="{3D39019E-A311-4E34-94E1-4279659DDA80}"/>
              </a:ext>
            </a:extLst>
          </p:cNvPr>
          <p:cNvGrpSpPr>
            <a:grpSpLocks/>
          </p:cNvGrpSpPr>
          <p:nvPr/>
        </p:nvGrpSpPr>
        <p:grpSpPr bwMode="auto">
          <a:xfrm>
            <a:off x="254000" y="758825"/>
            <a:ext cx="8643938" cy="5081588"/>
            <a:chOff x="215" y="478"/>
            <a:chExt cx="5390" cy="3201"/>
          </a:xfrm>
        </p:grpSpPr>
        <p:pic>
          <p:nvPicPr>
            <p:cNvPr id="792580" name="Picture 4">
              <a:extLst>
                <a:ext uri="{FF2B5EF4-FFF2-40B4-BE49-F238E27FC236}">
                  <a16:creationId xmlns:a16="http://schemas.microsoft.com/office/drawing/2014/main" id="{51410CE3-1832-4620-9097-7E044DD05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 y="478"/>
              <a:ext cx="5308" cy="3201"/>
            </a:xfrm>
            <a:prstGeom prst="rect">
              <a:avLst/>
            </a:prstGeom>
            <a:noFill/>
            <a:extLst>
              <a:ext uri="{909E8E84-426E-40DD-AFC4-6F175D3DCCD1}">
                <a14:hiddenFill xmlns:a14="http://schemas.microsoft.com/office/drawing/2010/main">
                  <a:solidFill>
                    <a:srgbClr val="FFFFFF"/>
                  </a:solidFill>
                </a14:hiddenFill>
              </a:ext>
            </a:extLst>
          </p:spPr>
        </p:pic>
        <p:sp>
          <p:nvSpPr>
            <p:cNvPr id="792581" name="Rectangle 5">
              <a:extLst>
                <a:ext uri="{FF2B5EF4-FFF2-40B4-BE49-F238E27FC236}">
                  <a16:creationId xmlns:a16="http://schemas.microsoft.com/office/drawing/2014/main" id="{838E5A07-BF9B-4D7A-8AFA-1B49B40DFECB}"/>
                </a:ext>
              </a:extLst>
            </p:cNvPr>
            <p:cNvSpPr>
              <a:spLocks noChangeArrowheads="1"/>
            </p:cNvSpPr>
            <p:nvPr/>
          </p:nvSpPr>
          <p:spPr bwMode="auto">
            <a:xfrm>
              <a:off x="969" y="776"/>
              <a:ext cx="4636" cy="2688"/>
            </a:xfrm>
            <a:prstGeom prst="rect">
              <a:avLst/>
            </a:prstGeom>
            <a:solidFill>
              <a:srgbClr val="FF0000">
                <a:alpha val="19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92583" name="Text Box 7">
            <a:extLst>
              <a:ext uri="{FF2B5EF4-FFF2-40B4-BE49-F238E27FC236}">
                <a16:creationId xmlns:a16="http://schemas.microsoft.com/office/drawing/2014/main" id="{0D43110E-D3F2-4E52-A6B4-5C621B0D49A7}"/>
              </a:ext>
            </a:extLst>
          </p:cNvPr>
          <p:cNvSpPr txBox="1">
            <a:spLocks noChangeArrowheads="1"/>
          </p:cNvSpPr>
          <p:nvPr/>
        </p:nvSpPr>
        <p:spPr bwMode="auto">
          <a:xfrm>
            <a:off x="277813" y="1379538"/>
            <a:ext cx="1042987"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1900" b="1">
                <a:solidFill>
                  <a:srgbClr val="FF0000"/>
                </a:solidFill>
                <a:latin typeface="微软雅黑" panose="020B0503020204020204" pitchFamily="34" charset="-122"/>
                <a:ea typeface="微软雅黑" panose="020B0503020204020204" pitchFamily="34" charset="-122"/>
              </a:rPr>
              <a:t>哪些来自</a:t>
            </a:r>
            <a:r>
              <a:rPr lang="en-US" altLang="zh-CN" sz="1900" b="1">
                <a:solidFill>
                  <a:srgbClr val="FF0000"/>
                </a:solidFill>
                <a:latin typeface="微软雅黑" panose="020B0503020204020204" pitchFamily="34" charset="-122"/>
                <a:ea typeface="微软雅黑" panose="020B0503020204020204" pitchFamily="34" charset="-122"/>
              </a:rPr>
              <a:t>CPU</a:t>
            </a:r>
            <a:r>
              <a:rPr lang="zh-CN" altLang="en-US" sz="1900" b="1">
                <a:solidFill>
                  <a:srgbClr val="FF0000"/>
                </a:solidFill>
                <a:latin typeface="微软雅黑" panose="020B0503020204020204" pitchFamily="34" charset="-122"/>
                <a:ea typeface="微软雅黑" panose="020B0503020204020204" pitchFamily="34" charset="-122"/>
              </a:rPr>
              <a:t>？</a:t>
            </a:r>
          </a:p>
          <a:p>
            <a:pPr>
              <a:spcBef>
                <a:spcPct val="50000"/>
              </a:spcBef>
            </a:pPr>
            <a:r>
              <a:rPr lang="zh-CN" altLang="en-US" sz="1900" b="1">
                <a:solidFill>
                  <a:srgbClr val="FF0000"/>
                </a:solidFill>
                <a:latin typeface="微软雅黑" panose="020B0503020204020204" pitchFamily="34" charset="-122"/>
                <a:ea typeface="微软雅黑" panose="020B0503020204020204" pitchFamily="34" charset="-122"/>
              </a:rPr>
              <a:t>哪些送</a:t>
            </a:r>
            <a:r>
              <a:rPr lang="en-US" altLang="zh-CN" sz="1900" b="1">
                <a:solidFill>
                  <a:srgbClr val="FF0000"/>
                </a:solidFill>
                <a:latin typeface="微软雅黑" panose="020B0503020204020204" pitchFamily="34" charset="-122"/>
                <a:ea typeface="微软雅黑" panose="020B0503020204020204" pitchFamily="34" charset="-122"/>
              </a:rPr>
              <a:t>CPU</a:t>
            </a:r>
            <a:r>
              <a:rPr lang="zh-CN" altLang="en-US" sz="1900" b="1">
                <a:solidFill>
                  <a:srgbClr val="FF0000"/>
                </a:solidFill>
                <a:latin typeface="微软雅黑" panose="020B0503020204020204" pitchFamily="34" charset="-122"/>
                <a:ea typeface="微软雅黑" panose="020B0503020204020204" pitchFamily="34" charset="-122"/>
              </a:rPr>
              <a:t>？</a:t>
            </a:r>
          </a:p>
          <a:p>
            <a:pPr>
              <a:spcBef>
                <a:spcPct val="50000"/>
              </a:spcBef>
            </a:pPr>
            <a:r>
              <a:rPr lang="zh-CN" altLang="en-US" sz="1900" b="1">
                <a:solidFill>
                  <a:srgbClr val="FF0000"/>
                </a:solidFill>
                <a:latin typeface="微软雅黑" panose="020B0503020204020204" pitchFamily="34" charset="-122"/>
                <a:ea typeface="微软雅黑" panose="020B0503020204020204" pitchFamily="34" charset="-122"/>
              </a:rPr>
              <a:t>哪些来自设备？</a:t>
            </a:r>
          </a:p>
        </p:txBody>
      </p:sp>
      <p:sp>
        <p:nvSpPr>
          <p:cNvPr id="792584" name="Text Box 8">
            <a:extLst>
              <a:ext uri="{FF2B5EF4-FFF2-40B4-BE49-F238E27FC236}">
                <a16:creationId xmlns:a16="http://schemas.microsoft.com/office/drawing/2014/main" id="{A4765909-E2F0-447F-A38D-291978D706A9}"/>
              </a:ext>
            </a:extLst>
          </p:cNvPr>
          <p:cNvSpPr txBox="1">
            <a:spLocks noChangeArrowheads="1"/>
          </p:cNvSpPr>
          <p:nvPr/>
        </p:nvSpPr>
        <p:spPr bwMode="auto">
          <a:xfrm>
            <a:off x="8008938" y="1393825"/>
            <a:ext cx="711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990000"/>
                </a:solidFill>
                <a:latin typeface="微软雅黑" panose="020B0503020204020204" pitchFamily="34" charset="-122"/>
                <a:ea typeface="微软雅黑" panose="020B0503020204020204" pitchFamily="34" charset="-122"/>
              </a:rPr>
              <a:t>可编程中断控制器</a:t>
            </a:r>
            <a:r>
              <a:rPr lang="en-US" altLang="zh-CN" sz="2000" b="1">
                <a:solidFill>
                  <a:srgbClr val="990000"/>
                </a:solidFill>
                <a:latin typeface="微软雅黑" panose="020B0503020204020204" pitchFamily="34" charset="-122"/>
                <a:ea typeface="微软雅黑" panose="020B0503020204020204" pitchFamily="34" charset="-122"/>
              </a:rPr>
              <a:t>PIC</a:t>
            </a:r>
          </a:p>
        </p:txBody>
      </p:sp>
      <p:sp>
        <p:nvSpPr>
          <p:cNvPr id="792585" name="Text Box 9">
            <a:extLst>
              <a:ext uri="{FF2B5EF4-FFF2-40B4-BE49-F238E27FC236}">
                <a16:creationId xmlns:a16="http://schemas.microsoft.com/office/drawing/2014/main" id="{8C3AB026-C6E6-4C0B-B962-B0C4C1B2E604}"/>
              </a:ext>
            </a:extLst>
          </p:cNvPr>
          <p:cNvSpPr txBox="1">
            <a:spLocks noChangeArrowheads="1"/>
          </p:cNvSpPr>
          <p:nvPr/>
        </p:nvSpPr>
        <p:spPr bwMode="auto">
          <a:xfrm>
            <a:off x="7112000" y="8128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anose="020B0503020204020204" pitchFamily="34" charset="-122"/>
                <a:ea typeface="微软雅黑" panose="020B0503020204020204" pitchFamily="34" charset="-122"/>
              </a:rPr>
              <a:t>INTR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2579">
                                            <p:txEl>
                                              <p:pRg st="0" end="0"/>
                                            </p:txEl>
                                          </p:spTgt>
                                        </p:tgtEl>
                                        <p:attrNameLst>
                                          <p:attrName>style.visibility</p:attrName>
                                        </p:attrNameLst>
                                      </p:cBhvr>
                                      <p:to>
                                        <p:strVal val="visible"/>
                                      </p:to>
                                    </p:set>
                                    <p:animEffect transition="in" filter="blinds(horizontal)">
                                      <p:cBhvr>
                                        <p:cTn id="7" dur="500"/>
                                        <p:tgtEl>
                                          <p:spTgt spid="79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2579">
                                            <p:txEl>
                                              <p:pRg st="1" end="1"/>
                                            </p:txEl>
                                          </p:spTgt>
                                        </p:tgtEl>
                                        <p:attrNameLst>
                                          <p:attrName>style.visibility</p:attrName>
                                        </p:attrNameLst>
                                      </p:cBhvr>
                                      <p:to>
                                        <p:strVal val="visible"/>
                                      </p:to>
                                    </p:set>
                                    <p:animEffect transition="in" filter="blinds(horizontal)">
                                      <p:cBhvr>
                                        <p:cTn id="12" dur="500"/>
                                        <p:tgtEl>
                                          <p:spTgt spid="792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2579">
                                            <p:txEl>
                                              <p:pRg st="2" end="2"/>
                                            </p:txEl>
                                          </p:spTgt>
                                        </p:tgtEl>
                                        <p:attrNameLst>
                                          <p:attrName>style.visibility</p:attrName>
                                        </p:attrNameLst>
                                      </p:cBhvr>
                                      <p:to>
                                        <p:strVal val="visible"/>
                                      </p:to>
                                    </p:set>
                                    <p:animEffect transition="in" filter="blinds(horizontal)">
                                      <p:cBhvr>
                                        <p:cTn id="17" dur="500"/>
                                        <p:tgtEl>
                                          <p:spTgt spid="792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2579">
                                            <p:txEl>
                                              <p:pRg st="3" end="3"/>
                                            </p:txEl>
                                          </p:spTgt>
                                        </p:tgtEl>
                                        <p:attrNameLst>
                                          <p:attrName>style.visibility</p:attrName>
                                        </p:attrNameLst>
                                      </p:cBhvr>
                                      <p:to>
                                        <p:strVal val="visible"/>
                                      </p:to>
                                    </p:set>
                                    <p:animEffect transition="in" filter="blinds(horizontal)">
                                      <p:cBhvr>
                                        <p:cTn id="22" dur="500"/>
                                        <p:tgtEl>
                                          <p:spTgt spid="792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2582"/>
                                        </p:tgtEl>
                                        <p:attrNameLst>
                                          <p:attrName>style.visibility</p:attrName>
                                        </p:attrNameLst>
                                      </p:cBhvr>
                                      <p:to>
                                        <p:strVal val="visible"/>
                                      </p:to>
                                    </p:set>
                                    <p:animEffect transition="in" filter="blinds(horizontal)">
                                      <p:cBhvr>
                                        <p:cTn id="27" dur="500"/>
                                        <p:tgtEl>
                                          <p:spTgt spid="7925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92584"/>
                                        </p:tgtEl>
                                        <p:attrNameLst>
                                          <p:attrName>style.visibility</p:attrName>
                                        </p:attrNameLst>
                                      </p:cBhvr>
                                      <p:to>
                                        <p:strVal val="visible"/>
                                      </p:to>
                                    </p:set>
                                    <p:animEffect transition="in" filter="blinds(horizontal)">
                                      <p:cBhvr>
                                        <p:cTn id="32" dur="500"/>
                                        <p:tgtEl>
                                          <p:spTgt spid="7925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92583"/>
                                        </p:tgtEl>
                                        <p:attrNameLst>
                                          <p:attrName>style.visibility</p:attrName>
                                        </p:attrNameLst>
                                      </p:cBhvr>
                                      <p:to>
                                        <p:strVal val="visible"/>
                                      </p:to>
                                    </p:set>
                                    <p:animEffect transition="in" filter="blinds(horizontal)">
                                      <p:cBhvr>
                                        <p:cTn id="37" dur="500"/>
                                        <p:tgtEl>
                                          <p:spTgt spid="7925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92585"/>
                                        </p:tgtEl>
                                        <p:attrNameLst>
                                          <p:attrName>style.visibility</p:attrName>
                                        </p:attrNameLst>
                                      </p:cBhvr>
                                      <p:to>
                                        <p:strVal val="visible"/>
                                      </p:to>
                                    </p:set>
                                    <p:animEffect transition="in" filter="blinds(horizontal)">
                                      <p:cBhvr>
                                        <p:cTn id="42" dur="500"/>
                                        <p:tgtEl>
                                          <p:spTgt spid="792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3" grpId="0"/>
      <p:bldP spid="792584" grpId="0"/>
      <p:bldP spid="79258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Rectangle 2">
            <a:extLst>
              <a:ext uri="{FF2B5EF4-FFF2-40B4-BE49-F238E27FC236}">
                <a16:creationId xmlns:a16="http://schemas.microsoft.com/office/drawing/2014/main" id="{A6BAC55C-783A-4FB0-B4DA-DD85B47B45EA}"/>
              </a:ext>
            </a:extLst>
          </p:cNvPr>
          <p:cNvSpPr>
            <a:spLocks noGrp="1" noChangeArrowheads="1"/>
          </p:cNvSpPr>
          <p:nvPr>
            <p:ph type="title"/>
          </p:nvPr>
        </p:nvSpPr>
        <p:spPr>
          <a:xfrm>
            <a:off x="114300" y="53975"/>
            <a:ext cx="8686800" cy="561975"/>
          </a:xfrm>
        </p:spPr>
        <p:txBody>
          <a:bodyPr/>
          <a:lstStyle/>
          <a:p>
            <a:pPr algn="l"/>
            <a:r>
              <a:rPr lang="en-US" altLang="zh-CN" sz="3200"/>
              <a:t>IA-32</a:t>
            </a:r>
            <a:r>
              <a:rPr lang="zh-CN" altLang="en-US" sz="3200"/>
              <a:t>的中断类型</a:t>
            </a:r>
          </a:p>
        </p:txBody>
      </p:sp>
      <p:sp>
        <p:nvSpPr>
          <p:cNvPr id="814083" name="Rectangle 3">
            <a:extLst>
              <a:ext uri="{FF2B5EF4-FFF2-40B4-BE49-F238E27FC236}">
                <a16:creationId xmlns:a16="http://schemas.microsoft.com/office/drawing/2014/main" id="{C3D90C54-8B29-4909-9413-F2A278D23551}"/>
              </a:ext>
            </a:extLst>
          </p:cNvPr>
          <p:cNvSpPr>
            <a:spLocks noGrp="1" noChangeArrowheads="1"/>
          </p:cNvSpPr>
          <p:nvPr>
            <p:ph type="body" idx="1"/>
          </p:nvPr>
        </p:nvSpPr>
        <p:spPr>
          <a:xfrm>
            <a:off x="231775" y="1127125"/>
            <a:ext cx="3386138" cy="4738688"/>
          </a:xfrm>
        </p:spPr>
        <p:txBody>
          <a:bodyPr/>
          <a:lstStyle/>
          <a:p>
            <a:pPr>
              <a:lnSpc>
                <a:spcPct val="95000"/>
              </a:lnSpc>
            </a:pPr>
            <a:r>
              <a:rPr lang="zh-CN" altLang="en-US" sz="2000">
                <a:solidFill>
                  <a:srgbClr val="FF0000"/>
                </a:solidFill>
                <a:latin typeface="微软雅黑" panose="020B0503020204020204" pitchFamily="34" charset="-122"/>
                <a:ea typeface="微软雅黑" panose="020B0503020204020204" pitchFamily="34" charset="-122"/>
              </a:rPr>
              <a:t>用户自定义类型</a:t>
            </a:r>
            <a:r>
              <a:rPr lang="zh-CN" altLang="en-US" sz="2000">
                <a:latin typeface="微软雅黑" panose="020B0503020204020204" pitchFamily="34" charset="-122"/>
                <a:ea typeface="微软雅黑" panose="020B0503020204020204" pitchFamily="34" charset="-122"/>
              </a:rPr>
              <a:t>号为</a:t>
            </a:r>
            <a:r>
              <a:rPr lang="en-US" altLang="zh-CN" sz="2000">
                <a:latin typeface="微软雅黑" panose="020B0503020204020204" pitchFamily="34" charset="-122"/>
                <a:ea typeface="微软雅黑" panose="020B0503020204020204" pitchFamily="34" charset="-122"/>
              </a:rPr>
              <a:t>32~255</a:t>
            </a:r>
            <a:r>
              <a:rPr lang="zh-CN" altLang="en-US" sz="2000">
                <a:latin typeface="微软雅黑" panose="020B0503020204020204" pitchFamily="34" charset="-122"/>
                <a:ea typeface="微软雅黑" panose="020B0503020204020204" pitchFamily="34" charset="-122"/>
              </a:rPr>
              <a:t>，部分用于可屏蔽中断，部分用于软中断</a:t>
            </a:r>
          </a:p>
          <a:p>
            <a:pPr>
              <a:lnSpc>
                <a:spcPct val="95000"/>
              </a:lnSpc>
            </a:pPr>
            <a:r>
              <a:rPr lang="zh-CN" altLang="en-US" sz="2000">
                <a:solidFill>
                  <a:srgbClr val="FF0000"/>
                </a:solidFill>
                <a:latin typeface="微软雅黑" panose="020B0503020204020204" pitchFamily="34" charset="-122"/>
                <a:ea typeface="微软雅黑" panose="020B0503020204020204" pitchFamily="34" charset="-122"/>
              </a:rPr>
              <a:t>可屏蔽中断</a:t>
            </a:r>
            <a:r>
              <a:rPr lang="zh-CN" altLang="en-US" sz="2000">
                <a:latin typeface="微软雅黑" panose="020B0503020204020204" pitchFamily="34" charset="-122"/>
                <a:ea typeface="微软雅黑" panose="020B0503020204020204" pitchFamily="34" charset="-122"/>
              </a:rPr>
              <a:t>通过</a:t>
            </a: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的</a:t>
            </a:r>
            <a:r>
              <a:rPr lang="en-US" altLang="zh-CN" sz="2000">
                <a:latin typeface="微软雅黑" panose="020B0503020204020204" pitchFamily="34" charset="-122"/>
                <a:ea typeface="微软雅黑" panose="020B0503020204020204" pitchFamily="34" charset="-122"/>
              </a:rPr>
              <a:t>INTR </a:t>
            </a:r>
            <a:r>
              <a:rPr lang="zh-CN" altLang="en-US" sz="2000">
                <a:latin typeface="微软雅黑" panose="020B0503020204020204" pitchFamily="34" charset="-122"/>
                <a:ea typeface="微软雅黑" panose="020B0503020204020204" pitchFamily="34" charset="-122"/>
              </a:rPr>
              <a:t>引脚向</a:t>
            </a:r>
            <a:r>
              <a:rPr lang="en-US" altLang="zh-CN" sz="2000">
                <a:latin typeface="微软雅黑" panose="020B0503020204020204" pitchFamily="34" charset="-122"/>
                <a:ea typeface="微软雅黑" panose="020B0503020204020204" pitchFamily="34" charset="-122"/>
              </a:rPr>
              <a:t>CPU</a:t>
            </a:r>
            <a:r>
              <a:rPr lang="zh-CN" altLang="en-US" sz="2000">
                <a:latin typeface="微软雅黑" panose="020B0503020204020204" pitchFamily="34" charset="-122"/>
                <a:ea typeface="微软雅黑" panose="020B0503020204020204" pitchFamily="34" charset="-122"/>
              </a:rPr>
              <a:t>发出中断请求</a:t>
            </a:r>
          </a:p>
          <a:p>
            <a:pPr>
              <a:lnSpc>
                <a:spcPct val="95000"/>
              </a:lnSpc>
              <a:buFontTx/>
              <a:buNone/>
            </a:pPr>
            <a:r>
              <a:rPr lang="zh-CN" altLang="en-US" sz="2000">
                <a:latin typeface="微软雅黑" panose="020B0503020204020204" pitchFamily="34" charset="-122"/>
                <a:ea typeface="微软雅黑" panose="020B0503020204020204" pitchFamily="34" charset="-122"/>
              </a:rPr>
              <a:t>        </a:t>
            </a:r>
            <a:r>
              <a:rPr lang="zh-CN" altLang="en-US" sz="2000">
                <a:solidFill>
                  <a:schemeClr val="accent2"/>
                </a:solidFill>
                <a:latin typeface="微软雅黑" panose="020B0503020204020204" pitchFamily="34" charset="-122"/>
                <a:ea typeface="微软雅黑" panose="020B0503020204020204" pitchFamily="34" charset="-122"/>
              </a:rPr>
              <a:t>中断类型号为</a:t>
            </a:r>
            <a:r>
              <a:rPr lang="en-US" altLang="zh-CN" sz="2000">
                <a:solidFill>
                  <a:schemeClr val="accent2"/>
                </a:solidFill>
                <a:latin typeface="微软雅黑" panose="020B0503020204020204" pitchFamily="34" charset="-122"/>
                <a:ea typeface="微软雅黑" panose="020B0503020204020204" pitchFamily="34" charset="-122"/>
              </a:rPr>
              <a:t>32+i</a:t>
            </a:r>
          </a:p>
          <a:p>
            <a:pPr>
              <a:lnSpc>
                <a:spcPct val="95000"/>
              </a:lnSpc>
              <a:buFontTx/>
              <a:buNone/>
            </a:pPr>
            <a:r>
              <a:rPr lang="en-US" altLang="zh-CN" sz="2000">
                <a:solidFill>
                  <a:schemeClr val="accent2"/>
                </a:solidFill>
                <a:latin typeface="微软雅黑" panose="020B0503020204020204" pitchFamily="34" charset="-122"/>
                <a:ea typeface="微软雅黑" panose="020B0503020204020204" pitchFamily="34" charset="-122"/>
              </a:rPr>
              <a:t>    </a:t>
            </a:r>
            <a:r>
              <a:rPr lang="zh-CN" altLang="en-US" sz="2000">
                <a:solidFill>
                  <a:schemeClr val="accent2"/>
                </a:solidFill>
                <a:latin typeface="微软雅黑" panose="020B0503020204020204" pitchFamily="34" charset="-122"/>
                <a:ea typeface="微软雅黑" panose="020B0503020204020204" pitchFamily="34" charset="-122"/>
              </a:rPr>
              <a:t>（</a:t>
            </a:r>
            <a:r>
              <a:rPr lang="en-US" altLang="zh-CN" sz="2000">
                <a:solidFill>
                  <a:schemeClr val="accent2"/>
                </a:solidFill>
                <a:latin typeface="微软雅黑" panose="020B0503020204020204" pitchFamily="34" charset="-122"/>
                <a:ea typeface="微软雅黑" panose="020B0503020204020204" pitchFamily="34" charset="-122"/>
              </a:rPr>
              <a:t>i</a:t>
            </a:r>
            <a:r>
              <a:rPr lang="zh-CN" altLang="en-US" sz="2000">
                <a:solidFill>
                  <a:schemeClr val="accent2"/>
                </a:solidFill>
                <a:latin typeface="微软雅黑" panose="020B0503020204020204" pitchFamily="34" charset="-122"/>
                <a:ea typeface="微软雅黑" panose="020B0503020204020204" pitchFamily="34" charset="-122"/>
              </a:rPr>
              <a:t>为中断请求号</a:t>
            </a:r>
            <a:r>
              <a:rPr lang="en-US" altLang="zh-CN" sz="2000">
                <a:solidFill>
                  <a:schemeClr val="accent2"/>
                </a:solidFill>
                <a:latin typeface="微软雅黑" panose="020B0503020204020204" pitchFamily="34" charset="-122"/>
                <a:ea typeface="微软雅黑" panose="020B0503020204020204" pitchFamily="34" charset="-122"/>
              </a:rPr>
              <a:t>IRQi</a:t>
            </a:r>
            <a:r>
              <a:rPr lang="zh-CN" altLang="en-US" sz="2000">
                <a:solidFill>
                  <a:schemeClr val="accent2"/>
                </a:solidFill>
                <a:latin typeface="微软雅黑" panose="020B0503020204020204" pitchFamily="34" charset="-122"/>
                <a:ea typeface="微软雅黑" panose="020B0503020204020204" pitchFamily="34" charset="-122"/>
              </a:rPr>
              <a:t>）</a:t>
            </a:r>
          </a:p>
          <a:p>
            <a:pPr>
              <a:lnSpc>
                <a:spcPct val="95000"/>
              </a:lnSpc>
            </a:pPr>
            <a:r>
              <a:rPr lang="zh-CN" altLang="en-US" sz="2000">
                <a:solidFill>
                  <a:srgbClr val="FF0000"/>
                </a:solidFill>
                <a:latin typeface="微软雅黑" panose="020B0503020204020204" pitchFamily="34" charset="-122"/>
                <a:ea typeface="微软雅黑" panose="020B0503020204020204" pitchFamily="34" charset="-122"/>
              </a:rPr>
              <a:t>软中断指令</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INT n </a:t>
            </a:r>
            <a:r>
              <a:rPr lang="zh-CN" altLang="en-US" sz="2000">
                <a:latin typeface="微软雅黑" panose="020B0503020204020204" pitchFamily="34" charset="-122"/>
                <a:ea typeface="微软雅黑" panose="020B0503020204020204" pitchFamily="34" charset="-122"/>
              </a:rPr>
              <a:t>被设定为一种陷阱异常，例如，</a:t>
            </a:r>
            <a:r>
              <a:rPr lang="en-US" altLang="zh-CN" sz="2000">
                <a:latin typeface="微软雅黑" panose="020B0503020204020204" pitchFamily="34" charset="-122"/>
                <a:ea typeface="微软雅黑" panose="020B0503020204020204" pitchFamily="34" charset="-122"/>
              </a:rPr>
              <a:t>Linux</a:t>
            </a:r>
            <a:r>
              <a:rPr lang="zh-CN" altLang="en-US" sz="2000">
                <a:latin typeface="微软雅黑" panose="020B0503020204020204" pitchFamily="34" charset="-122"/>
                <a:ea typeface="微软雅黑" panose="020B0503020204020204" pitchFamily="34" charset="-122"/>
              </a:rPr>
              <a:t>通过</a:t>
            </a:r>
            <a:r>
              <a:rPr lang="en-US" altLang="zh-CN" sz="2000">
                <a:latin typeface="微软雅黑" panose="020B0503020204020204" pitchFamily="34" charset="-122"/>
                <a:ea typeface="微软雅黑" panose="020B0503020204020204" pitchFamily="34" charset="-122"/>
              </a:rPr>
              <a:t>int $0x80</a:t>
            </a:r>
            <a:r>
              <a:rPr lang="zh-CN" altLang="en-US" sz="2000">
                <a:latin typeface="微软雅黑" panose="020B0503020204020204" pitchFamily="34" charset="-122"/>
                <a:ea typeface="微软雅黑" panose="020B0503020204020204" pitchFamily="34" charset="-122"/>
              </a:rPr>
              <a:t>指令将</a:t>
            </a:r>
            <a:r>
              <a:rPr lang="en-US" altLang="zh-CN" sz="2000">
                <a:latin typeface="微软雅黑" panose="020B0503020204020204" pitchFamily="34" charset="-122"/>
                <a:ea typeface="微软雅黑" panose="020B0503020204020204" pitchFamily="34" charset="-122"/>
              </a:rPr>
              <a:t>128</a:t>
            </a:r>
            <a:r>
              <a:rPr lang="zh-CN" altLang="en-US" sz="2000">
                <a:latin typeface="微软雅黑" panose="020B0503020204020204" pitchFamily="34" charset="-122"/>
                <a:ea typeface="微软雅黑" panose="020B0503020204020204" pitchFamily="34" charset="-122"/>
              </a:rPr>
              <a:t>号设定为系统调用，而</a:t>
            </a:r>
            <a:r>
              <a:rPr lang="en-US" altLang="zh-CN" sz="2000">
                <a:latin typeface="微软雅黑" panose="020B0503020204020204" pitchFamily="34" charset="-122"/>
                <a:ea typeface="微软雅黑" panose="020B0503020204020204" pitchFamily="34" charset="-122"/>
              </a:rPr>
              <a:t>Windows</a:t>
            </a:r>
            <a:r>
              <a:rPr lang="zh-CN" altLang="en-US" sz="2000">
                <a:latin typeface="微软雅黑" panose="020B0503020204020204" pitchFamily="34" charset="-122"/>
                <a:ea typeface="微软雅黑" panose="020B0503020204020204" pitchFamily="34" charset="-122"/>
              </a:rPr>
              <a:t>通过</a:t>
            </a:r>
            <a:r>
              <a:rPr lang="en-US" altLang="zh-CN" sz="2000">
                <a:latin typeface="微软雅黑" panose="020B0503020204020204" pitchFamily="34" charset="-122"/>
                <a:ea typeface="微软雅黑" panose="020B0503020204020204" pitchFamily="34" charset="-122"/>
              </a:rPr>
              <a:t>int $0x2e</a:t>
            </a:r>
            <a:r>
              <a:rPr lang="zh-CN" altLang="en-US" sz="2000">
                <a:latin typeface="微软雅黑" panose="020B0503020204020204" pitchFamily="34" charset="-122"/>
                <a:ea typeface="微软雅黑" panose="020B0503020204020204" pitchFamily="34" charset="-122"/>
              </a:rPr>
              <a:t>指令将</a:t>
            </a:r>
            <a:r>
              <a:rPr lang="en-US" altLang="zh-CN" sz="2000">
                <a:latin typeface="微软雅黑" panose="020B0503020204020204" pitchFamily="34" charset="-122"/>
                <a:ea typeface="微软雅黑" panose="020B0503020204020204" pitchFamily="34" charset="-122"/>
              </a:rPr>
              <a:t>46</a:t>
            </a:r>
            <a:r>
              <a:rPr lang="zh-CN" altLang="en-US" sz="2000">
                <a:latin typeface="微软雅黑" panose="020B0503020204020204" pitchFamily="34" charset="-122"/>
                <a:ea typeface="微软雅黑" panose="020B0503020204020204" pitchFamily="34" charset="-122"/>
              </a:rPr>
              <a:t>号设定为系统调用。</a:t>
            </a:r>
          </a:p>
        </p:txBody>
      </p:sp>
      <p:grpSp>
        <p:nvGrpSpPr>
          <p:cNvPr id="814084" name="Group 4">
            <a:extLst>
              <a:ext uri="{FF2B5EF4-FFF2-40B4-BE49-F238E27FC236}">
                <a16:creationId xmlns:a16="http://schemas.microsoft.com/office/drawing/2014/main" id="{C9BBD748-576C-4600-B025-DDBD7E6EE760}"/>
              </a:ext>
            </a:extLst>
          </p:cNvPr>
          <p:cNvGrpSpPr>
            <a:grpSpLocks/>
          </p:cNvGrpSpPr>
          <p:nvPr/>
        </p:nvGrpSpPr>
        <p:grpSpPr bwMode="auto">
          <a:xfrm>
            <a:off x="3625850" y="0"/>
            <a:ext cx="5518150" cy="6858000"/>
            <a:chOff x="2284" y="0"/>
            <a:chExt cx="3476" cy="4320"/>
          </a:xfrm>
        </p:grpSpPr>
        <p:grpSp>
          <p:nvGrpSpPr>
            <p:cNvPr id="814085" name="Group 5">
              <a:extLst>
                <a:ext uri="{FF2B5EF4-FFF2-40B4-BE49-F238E27FC236}">
                  <a16:creationId xmlns:a16="http://schemas.microsoft.com/office/drawing/2014/main" id="{565B97A7-24D5-46B2-8EF6-E2CEE37B9B1A}"/>
                </a:ext>
              </a:extLst>
            </p:cNvPr>
            <p:cNvGrpSpPr>
              <a:grpSpLocks/>
            </p:cNvGrpSpPr>
            <p:nvPr/>
          </p:nvGrpSpPr>
          <p:grpSpPr bwMode="auto">
            <a:xfrm>
              <a:off x="2284" y="0"/>
              <a:ext cx="3476" cy="4320"/>
              <a:chOff x="2284" y="0"/>
              <a:chExt cx="3476" cy="4320"/>
            </a:xfrm>
          </p:grpSpPr>
          <p:pic>
            <p:nvPicPr>
              <p:cNvPr id="814086" name="Picture 6">
                <a:extLst>
                  <a:ext uri="{FF2B5EF4-FFF2-40B4-BE49-F238E27FC236}">
                    <a16:creationId xmlns:a16="http://schemas.microsoft.com/office/drawing/2014/main" id="{C40126C1-94A6-4BB3-B4C4-A7500F0FE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 y="0"/>
                <a:ext cx="3476" cy="4320"/>
              </a:xfrm>
              <a:prstGeom prst="rect">
                <a:avLst/>
              </a:prstGeom>
              <a:noFill/>
              <a:extLst>
                <a:ext uri="{909E8E84-426E-40DD-AFC4-6F175D3DCCD1}">
                  <a14:hiddenFill xmlns:a14="http://schemas.microsoft.com/office/drawing/2010/main">
                    <a:solidFill>
                      <a:srgbClr val="FFFFFF"/>
                    </a:solidFill>
                  </a14:hiddenFill>
                </a:ext>
              </a:extLst>
            </p:spPr>
          </p:pic>
          <p:sp>
            <p:nvSpPr>
              <p:cNvPr id="814087" name="Line 7">
                <a:extLst>
                  <a:ext uri="{FF2B5EF4-FFF2-40B4-BE49-F238E27FC236}">
                    <a16:creationId xmlns:a16="http://schemas.microsoft.com/office/drawing/2014/main" id="{009FE7D1-BA38-4BE0-82CF-27802791DD48}"/>
                  </a:ext>
                </a:extLst>
              </p:cNvPr>
              <p:cNvSpPr>
                <a:spLocks noChangeShapeType="1"/>
              </p:cNvSpPr>
              <p:nvPr/>
            </p:nvSpPr>
            <p:spPr bwMode="auto">
              <a:xfrm>
                <a:off x="3109" y="3255"/>
                <a:ext cx="1097"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14088" name="Rectangle 8">
              <a:extLst>
                <a:ext uri="{FF2B5EF4-FFF2-40B4-BE49-F238E27FC236}">
                  <a16:creationId xmlns:a16="http://schemas.microsoft.com/office/drawing/2014/main" id="{283E8C5F-7ACE-4B4C-BD16-A45380078EF5}"/>
                </a:ext>
              </a:extLst>
            </p:cNvPr>
            <p:cNvSpPr>
              <a:spLocks noChangeArrowheads="1"/>
            </p:cNvSpPr>
            <p:nvPr/>
          </p:nvSpPr>
          <p:spPr bwMode="auto">
            <a:xfrm>
              <a:off x="2313" y="0"/>
              <a:ext cx="3447" cy="274"/>
            </a:xfrm>
            <a:prstGeom prst="rect">
              <a:avLst/>
            </a:prstGeom>
            <a:solidFill>
              <a:srgbClr val="FF0000">
                <a:alpha val="28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4089" name="Rectangle 9">
            <a:extLst>
              <a:ext uri="{FF2B5EF4-FFF2-40B4-BE49-F238E27FC236}">
                <a16:creationId xmlns:a16="http://schemas.microsoft.com/office/drawing/2014/main" id="{89D4AABA-D603-457D-AE4E-19F030D20B87}"/>
              </a:ext>
            </a:extLst>
          </p:cNvPr>
          <p:cNvSpPr>
            <a:spLocks noChangeArrowheads="1"/>
          </p:cNvSpPr>
          <p:nvPr/>
        </p:nvSpPr>
        <p:spPr bwMode="auto">
          <a:xfrm>
            <a:off x="3657600" y="6323013"/>
            <a:ext cx="5486400" cy="354012"/>
          </a:xfrm>
          <a:prstGeom prst="rect">
            <a:avLst/>
          </a:prstGeom>
          <a:solidFill>
            <a:srgbClr val="800080">
              <a:alpha val="34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090" name="Line 10">
            <a:extLst>
              <a:ext uri="{FF2B5EF4-FFF2-40B4-BE49-F238E27FC236}">
                <a16:creationId xmlns:a16="http://schemas.microsoft.com/office/drawing/2014/main" id="{A5918A0D-DD9D-4873-B38A-EEB13F61CA21}"/>
              </a:ext>
            </a:extLst>
          </p:cNvPr>
          <p:cNvSpPr>
            <a:spLocks noChangeShapeType="1"/>
          </p:cNvSpPr>
          <p:nvPr/>
        </p:nvSpPr>
        <p:spPr bwMode="auto">
          <a:xfrm>
            <a:off x="3149600" y="3221038"/>
            <a:ext cx="2003425" cy="31940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4091" name="Line 11">
            <a:extLst>
              <a:ext uri="{FF2B5EF4-FFF2-40B4-BE49-F238E27FC236}">
                <a16:creationId xmlns:a16="http://schemas.microsoft.com/office/drawing/2014/main" id="{DE6C7C5A-9A22-4803-A4D1-8F9249E0EF94}"/>
              </a:ext>
            </a:extLst>
          </p:cNvPr>
          <p:cNvSpPr>
            <a:spLocks noChangeShapeType="1"/>
          </p:cNvSpPr>
          <p:nvPr/>
        </p:nvSpPr>
        <p:spPr bwMode="auto">
          <a:xfrm>
            <a:off x="2409825" y="5384800"/>
            <a:ext cx="2582863" cy="10588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a:extLst>
              <a:ext uri="{FF2B5EF4-FFF2-40B4-BE49-F238E27FC236}">
                <a16:creationId xmlns:a16="http://schemas.microsoft.com/office/drawing/2014/main" id="{4F8403EC-4FD5-4DDE-830B-05FAEF9D5CDD}"/>
              </a:ext>
            </a:extLst>
          </p:cNvPr>
          <p:cNvSpPr>
            <a:spLocks noGrp="1" noChangeArrowheads="1"/>
          </p:cNvSpPr>
          <p:nvPr>
            <p:ph type="title"/>
          </p:nvPr>
        </p:nvSpPr>
        <p:spPr/>
        <p:txBody>
          <a:bodyPr/>
          <a:lstStyle/>
          <a:p>
            <a:r>
              <a:rPr lang="en-US" altLang="zh-CN"/>
              <a:t>Linux</a:t>
            </a:r>
            <a:r>
              <a:rPr lang="zh-CN" altLang="en-US"/>
              <a:t>中对中断的处理</a:t>
            </a:r>
          </a:p>
        </p:txBody>
      </p:sp>
      <p:sp>
        <p:nvSpPr>
          <p:cNvPr id="793603" name="Rectangle 3">
            <a:extLst>
              <a:ext uri="{FF2B5EF4-FFF2-40B4-BE49-F238E27FC236}">
                <a16:creationId xmlns:a16="http://schemas.microsoft.com/office/drawing/2014/main" id="{4CA47CF3-80C9-4F98-93A0-E1C0520CD335}"/>
              </a:ext>
            </a:extLst>
          </p:cNvPr>
          <p:cNvSpPr>
            <a:spLocks noGrp="1" noChangeArrowheads="1"/>
          </p:cNvSpPr>
          <p:nvPr>
            <p:ph type="body" idx="1"/>
          </p:nvPr>
        </p:nvSpPr>
        <p:spPr>
          <a:xfrm>
            <a:off x="468313" y="879475"/>
            <a:ext cx="8477250" cy="5741988"/>
          </a:xfrm>
        </p:spPr>
        <p:txBody>
          <a:bodyPr/>
          <a:lstStyle/>
          <a:p>
            <a:pPr>
              <a:lnSpc>
                <a:spcPct val="120000"/>
              </a:lnSpc>
              <a:spcBef>
                <a:spcPct val="30000"/>
              </a:spcBef>
            </a:pPr>
            <a:r>
              <a:rPr lang="en-US" altLang="zh-CN" sz="2100">
                <a:latin typeface="微软雅黑" panose="020B0503020204020204" pitchFamily="34" charset="-122"/>
                <a:ea typeface="微软雅黑" panose="020B0503020204020204" pitchFamily="34" charset="-122"/>
              </a:rPr>
              <a:t>PIC</a:t>
            </a:r>
            <a:r>
              <a:rPr lang="zh-CN" altLang="en-US" sz="2100">
                <a:latin typeface="微软雅黑" panose="020B0503020204020204" pitchFamily="34" charset="-122"/>
                <a:ea typeface="微软雅黑" panose="020B0503020204020204" pitchFamily="34" charset="-122"/>
              </a:rPr>
              <a:t>需对所有外设来的 </a:t>
            </a:r>
            <a:r>
              <a:rPr lang="en-US" altLang="zh-CN" sz="2100">
                <a:latin typeface="微软雅黑" panose="020B0503020204020204" pitchFamily="34" charset="-122"/>
                <a:ea typeface="微软雅黑" panose="020B0503020204020204" pitchFamily="34" charset="-122"/>
              </a:rPr>
              <a:t>IRQ</a:t>
            </a:r>
            <a:r>
              <a:rPr lang="zh-CN" altLang="en-US" sz="2100">
                <a:latin typeface="微软雅黑" panose="020B0503020204020204" pitchFamily="34" charset="-122"/>
                <a:ea typeface="微软雅黑" panose="020B0503020204020204" pitchFamily="34" charset="-122"/>
              </a:rPr>
              <a:t>请求按优先级排队，若至少有一个</a:t>
            </a:r>
            <a:r>
              <a:rPr lang="en-US" altLang="zh-CN" sz="2100">
                <a:latin typeface="微软雅黑" panose="020B0503020204020204" pitchFamily="34" charset="-122"/>
                <a:ea typeface="微软雅黑" panose="020B0503020204020204" pitchFamily="34" charset="-122"/>
              </a:rPr>
              <a:t>IRQ</a:t>
            </a:r>
            <a:r>
              <a:rPr lang="zh-CN" altLang="en-US" sz="2100">
                <a:latin typeface="微软雅黑" panose="020B0503020204020204" pitchFamily="34" charset="-122"/>
                <a:ea typeface="微软雅黑" panose="020B0503020204020204" pitchFamily="34" charset="-122"/>
              </a:rPr>
              <a:t>线有请求且未被屏蔽，则 </a:t>
            </a:r>
            <a:r>
              <a:rPr lang="en-US" altLang="zh-CN" sz="2100">
                <a:latin typeface="微软雅黑" panose="020B0503020204020204" pitchFamily="34" charset="-122"/>
                <a:ea typeface="微软雅黑" panose="020B0503020204020204" pitchFamily="34" charset="-122"/>
              </a:rPr>
              <a:t>PIC</a:t>
            </a:r>
            <a:r>
              <a:rPr lang="zh-CN" altLang="en-US" sz="2100">
                <a:latin typeface="微软雅黑" panose="020B0503020204020204" pitchFamily="34" charset="-122"/>
                <a:ea typeface="微软雅黑" panose="020B0503020204020204" pitchFamily="34" charset="-122"/>
              </a:rPr>
              <a:t>向 </a:t>
            </a:r>
            <a:r>
              <a:rPr lang="en-US" altLang="zh-CN" sz="2100">
                <a:latin typeface="微软雅黑" panose="020B0503020204020204" pitchFamily="34" charset="-122"/>
                <a:ea typeface="微软雅黑" panose="020B0503020204020204" pitchFamily="34" charset="-122"/>
              </a:rPr>
              <a:t>CPU</a:t>
            </a:r>
            <a:r>
              <a:rPr lang="zh-CN" altLang="en-US" sz="2100">
                <a:latin typeface="微软雅黑" panose="020B0503020204020204" pitchFamily="34" charset="-122"/>
                <a:ea typeface="微软雅黑" panose="020B0503020204020204" pitchFamily="34" charset="-122"/>
              </a:rPr>
              <a:t>的 </a:t>
            </a:r>
            <a:r>
              <a:rPr lang="en-US" altLang="zh-CN" sz="2100">
                <a:latin typeface="微软雅黑" panose="020B0503020204020204" pitchFamily="34" charset="-122"/>
                <a:ea typeface="微软雅黑" panose="020B0503020204020204" pitchFamily="34" charset="-122"/>
              </a:rPr>
              <a:t>INTR</a:t>
            </a:r>
            <a:r>
              <a:rPr lang="zh-CN" altLang="en-US" sz="2100">
                <a:latin typeface="微软雅黑" panose="020B0503020204020204" pitchFamily="34" charset="-122"/>
                <a:ea typeface="微软雅黑" panose="020B0503020204020204" pitchFamily="34" charset="-122"/>
              </a:rPr>
              <a:t>引脚发中断请求。</a:t>
            </a:r>
          </a:p>
          <a:p>
            <a:pPr>
              <a:lnSpc>
                <a:spcPct val="120000"/>
              </a:lnSpc>
              <a:spcBef>
                <a:spcPct val="30000"/>
              </a:spcBef>
            </a:pPr>
            <a:r>
              <a:rPr lang="en-US" altLang="zh-CN" sz="2100">
                <a:latin typeface="微软雅黑" panose="020B0503020204020204" pitchFamily="34" charset="-122"/>
                <a:ea typeface="微软雅黑" panose="020B0503020204020204" pitchFamily="34" charset="-122"/>
              </a:rPr>
              <a:t>CPU</a:t>
            </a:r>
            <a:r>
              <a:rPr lang="zh-CN" altLang="en-US" sz="2100">
                <a:latin typeface="微软雅黑" panose="020B0503020204020204" pitchFamily="34" charset="-122"/>
                <a:ea typeface="微软雅黑" panose="020B0503020204020204" pitchFamily="34" charset="-122"/>
              </a:rPr>
              <a:t>每执行完一条指令都会查询 </a:t>
            </a:r>
            <a:r>
              <a:rPr lang="en-US" altLang="zh-CN" sz="2100">
                <a:latin typeface="微软雅黑" panose="020B0503020204020204" pitchFamily="34" charset="-122"/>
                <a:ea typeface="微软雅黑" panose="020B0503020204020204" pitchFamily="34" charset="-122"/>
              </a:rPr>
              <a:t>INTR</a:t>
            </a:r>
            <a:r>
              <a:rPr lang="zh-CN" altLang="en-US" sz="2100">
                <a:latin typeface="微软雅黑" panose="020B0503020204020204" pitchFamily="34" charset="-122"/>
                <a:ea typeface="微软雅黑" panose="020B0503020204020204" pitchFamily="34" charset="-122"/>
              </a:rPr>
              <a:t>，若发现有中断请求，则进入中断响应过程，调出中断服务程序执行。</a:t>
            </a:r>
          </a:p>
          <a:p>
            <a:pPr>
              <a:lnSpc>
                <a:spcPct val="120000"/>
              </a:lnSpc>
              <a:spcBef>
                <a:spcPct val="30000"/>
              </a:spcBef>
              <a:buFontTx/>
              <a:buNone/>
            </a:pPr>
            <a:r>
              <a:rPr lang="zh-CN" altLang="en-US" sz="2100">
                <a:latin typeface="微软雅黑" panose="020B0503020204020204" pitchFamily="34" charset="-122"/>
                <a:ea typeface="微软雅黑" panose="020B0503020204020204" pitchFamily="34" charset="-122"/>
              </a:rPr>
              <a:t>所有中断服务程序的结构类似，都划分为以下三个阶段。</a:t>
            </a:r>
            <a:endParaRPr lang="zh-CN" altLang="pt-BR" sz="2100">
              <a:latin typeface="微软雅黑" panose="020B0503020204020204" pitchFamily="34" charset="-122"/>
              <a:ea typeface="微软雅黑" panose="020B0503020204020204" pitchFamily="34" charset="-122"/>
            </a:endParaRPr>
          </a:p>
          <a:p>
            <a:pPr>
              <a:lnSpc>
                <a:spcPct val="120000"/>
              </a:lnSpc>
              <a:spcBef>
                <a:spcPct val="30000"/>
              </a:spcBef>
              <a:buFontTx/>
              <a:buNone/>
            </a:pPr>
            <a:r>
              <a:rPr lang="zh-CN" altLang="pt-BR" sz="2100">
                <a:latin typeface="微软雅黑" panose="020B0503020204020204" pitchFamily="34" charset="-122"/>
                <a:ea typeface="微软雅黑" panose="020B0503020204020204" pitchFamily="34" charset="-122"/>
              </a:rPr>
              <a:t>① </a:t>
            </a:r>
            <a:r>
              <a:rPr lang="zh-CN" altLang="pt-BR" sz="2100">
                <a:solidFill>
                  <a:srgbClr val="FF0000"/>
                </a:solidFill>
                <a:latin typeface="微软雅黑" panose="020B0503020204020204" pitchFamily="34" charset="-122"/>
                <a:ea typeface="微软雅黑" panose="020B0503020204020204" pitchFamily="34" charset="-122"/>
              </a:rPr>
              <a:t>准备阶段</a:t>
            </a:r>
            <a:r>
              <a:rPr lang="zh-CN" altLang="pt-BR" sz="2100">
                <a:latin typeface="微软雅黑" panose="020B0503020204020204" pitchFamily="34" charset="-122"/>
                <a:ea typeface="微软雅黑" panose="020B0503020204020204" pitchFamily="34" charset="-122"/>
              </a:rPr>
              <a:t>：在内核栈中保存各通用寄存器的内容（称为现场信息）以及所请求 </a:t>
            </a:r>
            <a:r>
              <a:rPr lang="en-US" altLang="zh-CN" sz="2100">
                <a:latin typeface="微软雅黑" panose="020B0503020204020204" pitchFamily="34" charset="-122"/>
                <a:ea typeface="微软雅黑" panose="020B0503020204020204" pitchFamily="34" charset="-122"/>
              </a:rPr>
              <a:t>IRQi </a:t>
            </a:r>
            <a:r>
              <a:rPr lang="zh-CN" altLang="en-US" sz="2100">
                <a:latin typeface="微软雅黑" panose="020B0503020204020204" pitchFamily="34" charset="-122"/>
                <a:ea typeface="微软雅黑" panose="020B0503020204020204" pitchFamily="34" charset="-122"/>
              </a:rPr>
              <a:t>的值等，并给</a:t>
            </a:r>
            <a:r>
              <a:rPr lang="en-US" altLang="zh-CN" sz="2100">
                <a:latin typeface="微软雅黑" panose="020B0503020204020204" pitchFamily="34" charset="-122"/>
                <a:ea typeface="微软雅黑" panose="020B0503020204020204" pitchFamily="34" charset="-122"/>
              </a:rPr>
              <a:t>PIC</a:t>
            </a:r>
            <a:r>
              <a:rPr lang="zh-CN" altLang="en-US" sz="2100">
                <a:latin typeface="微软雅黑" panose="020B0503020204020204" pitchFamily="34" charset="-122"/>
                <a:ea typeface="微软雅黑" panose="020B0503020204020204" pitchFamily="34" charset="-122"/>
              </a:rPr>
              <a:t>回送应答信息，允许其发送新的中断请求信号。</a:t>
            </a:r>
            <a:endParaRPr lang="zh-CN" altLang="pt-BR" sz="2100">
              <a:latin typeface="微软雅黑" panose="020B0503020204020204" pitchFamily="34" charset="-122"/>
              <a:ea typeface="微软雅黑" panose="020B0503020204020204" pitchFamily="34" charset="-122"/>
            </a:endParaRPr>
          </a:p>
          <a:p>
            <a:pPr>
              <a:lnSpc>
                <a:spcPct val="120000"/>
              </a:lnSpc>
              <a:spcBef>
                <a:spcPct val="30000"/>
              </a:spcBef>
              <a:buFontTx/>
              <a:buNone/>
            </a:pPr>
            <a:r>
              <a:rPr lang="zh-CN" altLang="pt-BR" sz="2100">
                <a:latin typeface="微软雅黑" panose="020B0503020204020204" pitchFamily="34" charset="-122"/>
                <a:ea typeface="微软雅黑" panose="020B0503020204020204" pitchFamily="34" charset="-122"/>
              </a:rPr>
              <a:t>② </a:t>
            </a:r>
            <a:r>
              <a:rPr lang="zh-CN" altLang="pt-BR" sz="2100">
                <a:solidFill>
                  <a:srgbClr val="FF0000"/>
                </a:solidFill>
                <a:latin typeface="微软雅黑" panose="020B0503020204020204" pitchFamily="34" charset="-122"/>
                <a:ea typeface="微软雅黑" panose="020B0503020204020204" pitchFamily="34" charset="-122"/>
              </a:rPr>
              <a:t>处理阶段</a:t>
            </a:r>
            <a:r>
              <a:rPr lang="zh-CN" altLang="pt-BR" sz="2100">
                <a:latin typeface="微软雅黑" panose="020B0503020204020204" pitchFamily="34" charset="-122"/>
                <a:ea typeface="微软雅黑" panose="020B0503020204020204" pitchFamily="34" charset="-122"/>
              </a:rPr>
              <a:t>：执行 </a:t>
            </a:r>
            <a:r>
              <a:rPr lang="pt-BR" altLang="zh-CN" sz="2100">
                <a:latin typeface="微软雅黑" panose="020B0503020204020204" pitchFamily="34" charset="-122"/>
                <a:ea typeface="微软雅黑" panose="020B0503020204020204" pitchFamily="34" charset="-122"/>
              </a:rPr>
              <a:t>IRQi </a:t>
            </a:r>
            <a:r>
              <a:rPr lang="zh-CN" altLang="pt-BR" sz="2100">
                <a:latin typeface="微软雅黑" panose="020B0503020204020204" pitchFamily="34" charset="-122"/>
                <a:ea typeface="微软雅黑" panose="020B0503020204020204" pitchFamily="34" charset="-122"/>
              </a:rPr>
              <a:t>对应的中断服务例程 </a:t>
            </a:r>
            <a:r>
              <a:rPr lang="pt-BR" altLang="zh-CN" sz="2100">
                <a:latin typeface="微软雅黑" panose="020B0503020204020204" pitchFamily="34" charset="-122"/>
                <a:ea typeface="微软雅黑" panose="020B0503020204020204" pitchFamily="34" charset="-122"/>
              </a:rPr>
              <a:t>ISR</a:t>
            </a:r>
            <a:r>
              <a:rPr lang="zh-CN" altLang="pt-BR" sz="2100">
                <a:latin typeface="微软雅黑" panose="020B0503020204020204" pitchFamily="34" charset="-122"/>
                <a:ea typeface="微软雅黑" panose="020B0503020204020204" pitchFamily="34" charset="-122"/>
              </a:rPr>
              <a:t> （</a:t>
            </a:r>
            <a:r>
              <a:rPr lang="pt-BR" altLang="zh-CN" sz="2100">
                <a:latin typeface="微软雅黑" panose="020B0503020204020204" pitchFamily="34" charset="-122"/>
                <a:ea typeface="微软雅黑" panose="020B0503020204020204" pitchFamily="34" charset="-122"/>
              </a:rPr>
              <a:t>Interrupt Server Routine</a:t>
            </a:r>
            <a:r>
              <a:rPr lang="zh-CN" altLang="pt-BR" sz="2100">
                <a:latin typeface="微软雅黑" panose="020B0503020204020204" pitchFamily="34" charset="-122"/>
                <a:ea typeface="微软雅黑" panose="020B0503020204020204" pitchFamily="34" charset="-122"/>
              </a:rPr>
              <a:t>）。中断类型号为</a:t>
            </a:r>
            <a:r>
              <a:rPr lang="pt-BR" altLang="zh-CN" sz="2100">
                <a:solidFill>
                  <a:srgbClr val="FF0000"/>
                </a:solidFill>
                <a:latin typeface="微软雅黑" panose="020B0503020204020204" pitchFamily="34" charset="-122"/>
                <a:ea typeface="微软雅黑" panose="020B0503020204020204" pitchFamily="34" charset="-122"/>
              </a:rPr>
              <a:t>32+i</a:t>
            </a:r>
          </a:p>
          <a:p>
            <a:pPr>
              <a:lnSpc>
                <a:spcPct val="120000"/>
              </a:lnSpc>
              <a:spcBef>
                <a:spcPct val="30000"/>
              </a:spcBef>
              <a:buFontTx/>
              <a:buNone/>
            </a:pPr>
            <a:r>
              <a:rPr lang="zh-CN" altLang="pt-BR" sz="2100">
                <a:latin typeface="微软雅黑" panose="020B0503020204020204" pitchFamily="34" charset="-122"/>
                <a:ea typeface="微软雅黑" panose="020B0503020204020204" pitchFamily="34" charset="-122"/>
              </a:rPr>
              <a:t>③ </a:t>
            </a:r>
            <a:r>
              <a:rPr lang="zh-CN" altLang="pt-BR" sz="2100">
                <a:solidFill>
                  <a:srgbClr val="FF0000"/>
                </a:solidFill>
                <a:latin typeface="微软雅黑" panose="020B0503020204020204" pitchFamily="34" charset="-122"/>
                <a:ea typeface="微软雅黑" panose="020B0503020204020204" pitchFamily="34" charset="-122"/>
              </a:rPr>
              <a:t>恢复阶段</a:t>
            </a:r>
            <a:r>
              <a:rPr lang="zh-CN" altLang="pt-BR" sz="2100">
                <a:latin typeface="微软雅黑" panose="020B0503020204020204" pitchFamily="34" charset="-122"/>
                <a:ea typeface="微软雅黑" panose="020B0503020204020204" pitchFamily="34" charset="-122"/>
              </a:rPr>
              <a:t>：恢复保存在内核栈中的各个寄存器的内容，切换到用户态并返回到当前进程的逻辑控制流的断点处继续执行。</a:t>
            </a:r>
            <a:endParaRPr lang="zh-CN" altLang="en-US" sz="21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3603">
                                            <p:txEl>
                                              <p:pRg st="0" end="0"/>
                                            </p:txEl>
                                          </p:spTgt>
                                        </p:tgtEl>
                                        <p:attrNameLst>
                                          <p:attrName>style.visibility</p:attrName>
                                        </p:attrNameLst>
                                      </p:cBhvr>
                                      <p:to>
                                        <p:strVal val="visible"/>
                                      </p:to>
                                    </p:set>
                                    <p:animEffect transition="in" filter="blinds(horizontal)">
                                      <p:cBhvr>
                                        <p:cTn id="7" dur="500"/>
                                        <p:tgtEl>
                                          <p:spTgt spid="793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3603">
                                            <p:txEl>
                                              <p:pRg st="1" end="1"/>
                                            </p:txEl>
                                          </p:spTgt>
                                        </p:tgtEl>
                                        <p:attrNameLst>
                                          <p:attrName>style.visibility</p:attrName>
                                        </p:attrNameLst>
                                      </p:cBhvr>
                                      <p:to>
                                        <p:strVal val="visible"/>
                                      </p:to>
                                    </p:set>
                                    <p:animEffect transition="in" filter="blinds(horizontal)">
                                      <p:cBhvr>
                                        <p:cTn id="12" dur="500"/>
                                        <p:tgtEl>
                                          <p:spTgt spid="793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3603">
                                            <p:txEl>
                                              <p:pRg st="2" end="2"/>
                                            </p:txEl>
                                          </p:spTgt>
                                        </p:tgtEl>
                                        <p:attrNameLst>
                                          <p:attrName>style.visibility</p:attrName>
                                        </p:attrNameLst>
                                      </p:cBhvr>
                                      <p:to>
                                        <p:strVal val="visible"/>
                                      </p:to>
                                    </p:set>
                                    <p:animEffect transition="in" filter="blinds(horizontal)">
                                      <p:cBhvr>
                                        <p:cTn id="17" dur="500"/>
                                        <p:tgtEl>
                                          <p:spTgt spid="793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3603">
                                            <p:txEl>
                                              <p:pRg st="3" end="3"/>
                                            </p:txEl>
                                          </p:spTgt>
                                        </p:tgtEl>
                                        <p:attrNameLst>
                                          <p:attrName>style.visibility</p:attrName>
                                        </p:attrNameLst>
                                      </p:cBhvr>
                                      <p:to>
                                        <p:strVal val="visible"/>
                                      </p:to>
                                    </p:set>
                                    <p:animEffect transition="in" filter="blinds(horizontal)">
                                      <p:cBhvr>
                                        <p:cTn id="22" dur="500"/>
                                        <p:tgtEl>
                                          <p:spTgt spid="793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3603">
                                            <p:txEl>
                                              <p:pRg st="4" end="4"/>
                                            </p:txEl>
                                          </p:spTgt>
                                        </p:tgtEl>
                                        <p:attrNameLst>
                                          <p:attrName>style.visibility</p:attrName>
                                        </p:attrNameLst>
                                      </p:cBhvr>
                                      <p:to>
                                        <p:strVal val="visible"/>
                                      </p:to>
                                    </p:set>
                                    <p:animEffect transition="in" filter="blinds(horizontal)">
                                      <p:cBhvr>
                                        <p:cTn id="27" dur="500"/>
                                        <p:tgtEl>
                                          <p:spTgt spid="7936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93603">
                                            <p:txEl>
                                              <p:pRg st="5" end="5"/>
                                            </p:txEl>
                                          </p:spTgt>
                                        </p:tgtEl>
                                        <p:attrNameLst>
                                          <p:attrName>style.visibility</p:attrName>
                                        </p:attrNameLst>
                                      </p:cBhvr>
                                      <p:to>
                                        <p:strVal val="visible"/>
                                      </p:to>
                                    </p:set>
                                    <p:animEffect transition="in" filter="blinds(horizontal)">
                                      <p:cBhvr>
                                        <p:cTn id="32" dur="500"/>
                                        <p:tgtEl>
                                          <p:spTgt spid="793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a:extLst>
              <a:ext uri="{FF2B5EF4-FFF2-40B4-BE49-F238E27FC236}">
                <a16:creationId xmlns:a16="http://schemas.microsoft.com/office/drawing/2014/main" id="{4E9A1186-801C-47F4-BBD4-E4A526E79218}"/>
              </a:ext>
            </a:extLst>
          </p:cNvPr>
          <p:cNvSpPr>
            <a:spLocks noGrp="1" noChangeArrowheads="1"/>
          </p:cNvSpPr>
          <p:nvPr>
            <p:ph type="title"/>
          </p:nvPr>
        </p:nvSpPr>
        <p:spPr>
          <a:xfrm>
            <a:off x="457200" y="96838"/>
            <a:ext cx="8229600" cy="561975"/>
          </a:xfrm>
        </p:spPr>
        <p:txBody>
          <a:bodyPr/>
          <a:lstStyle/>
          <a:p>
            <a:r>
              <a:rPr lang="en-US" altLang="zh-CN"/>
              <a:t>IA-32/Linux</a:t>
            </a:r>
            <a:r>
              <a:rPr lang="zh-CN" altLang="en-US"/>
              <a:t>的系统调用 </a:t>
            </a:r>
          </a:p>
        </p:txBody>
      </p:sp>
      <p:sp>
        <p:nvSpPr>
          <p:cNvPr id="794627" name="Rectangle 3">
            <a:extLst>
              <a:ext uri="{FF2B5EF4-FFF2-40B4-BE49-F238E27FC236}">
                <a16:creationId xmlns:a16="http://schemas.microsoft.com/office/drawing/2014/main" id="{584129B0-D755-4271-9FC9-14B6616B35C5}"/>
              </a:ext>
            </a:extLst>
          </p:cNvPr>
          <p:cNvSpPr>
            <a:spLocks noGrp="1" noChangeArrowheads="1"/>
          </p:cNvSpPr>
          <p:nvPr>
            <p:ph type="body" idx="1"/>
          </p:nvPr>
        </p:nvSpPr>
        <p:spPr>
          <a:xfrm>
            <a:off x="136525" y="720725"/>
            <a:ext cx="8921750" cy="1851025"/>
          </a:xfrm>
        </p:spPr>
        <p:txBody>
          <a:bodyPr/>
          <a:lstStyle/>
          <a:p>
            <a:pPr>
              <a:lnSpc>
                <a:spcPct val="105000"/>
              </a:lnSpc>
              <a:spcBef>
                <a:spcPct val="15000"/>
              </a:spcBef>
            </a:pPr>
            <a:r>
              <a:rPr lang="zh-CN" altLang="en-US" sz="2000">
                <a:latin typeface="微软雅黑" panose="020B0503020204020204" pitchFamily="34" charset="-122"/>
                <a:ea typeface="微软雅黑" panose="020B0503020204020204" pitchFamily="34" charset="-122"/>
              </a:rPr>
              <a:t>系统调用（陷阱）是特殊异常事件，是</a:t>
            </a:r>
            <a:r>
              <a:rPr lang="en-US" altLang="zh-CN" sz="2000">
                <a:latin typeface="微软雅黑" panose="020B0503020204020204" pitchFamily="34" charset="-122"/>
                <a:ea typeface="微软雅黑" panose="020B0503020204020204" pitchFamily="34" charset="-122"/>
              </a:rPr>
              <a:t>OS</a:t>
            </a:r>
            <a:r>
              <a:rPr lang="zh-CN" altLang="en-US" sz="2000">
                <a:latin typeface="微软雅黑" panose="020B0503020204020204" pitchFamily="34" charset="-122"/>
                <a:ea typeface="微软雅黑" panose="020B0503020204020204" pitchFamily="34" charset="-122"/>
              </a:rPr>
              <a:t>为用户程序提供服务的手段。</a:t>
            </a:r>
          </a:p>
          <a:p>
            <a:pPr>
              <a:lnSpc>
                <a:spcPct val="105000"/>
              </a:lnSpc>
              <a:spcBef>
                <a:spcPct val="15000"/>
              </a:spcBef>
            </a:pPr>
            <a:r>
              <a:rPr lang="en-US" altLang="zh-CN" sz="2000">
                <a:latin typeface="微软雅黑" panose="020B0503020204020204" pitchFamily="34" charset="-122"/>
                <a:ea typeface="微软雅黑" panose="020B0503020204020204" pitchFamily="34" charset="-122"/>
              </a:rPr>
              <a:t>Linux</a:t>
            </a:r>
            <a:r>
              <a:rPr lang="zh-CN" altLang="en-US" sz="2000">
                <a:latin typeface="微软雅黑" panose="020B0503020204020204" pitchFamily="34" charset="-122"/>
                <a:ea typeface="微软雅黑" panose="020B0503020204020204" pitchFamily="34" charset="-122"/>
              </a:rPr>
              <a:t>提供了几百种系统调用，主要分为以下几类：</a:t>
            </a:r>
          </a:p>
          <a:p>
            <a:pPr lvl="1">
              <a:lnSpc>
                <a:spcPct val="105000"/>
              </a:lnSpc>
              <a:spcBef>
                <a:spcPct val="15000"/>
              </a:spcBef>
            </a:pPr>
            <a:r>
              <a:rPr lang="zh-CN" altLang="en-US">
                <a:latin typeface="微软雅黑" panose="020B0503020204020204" pitchFamily="34" charset="-122"/>
                <a:ea typeface="微软雅黑" panose="020B0503020204020204" pitchFamily="34" charset="-122"/>
              </a:rPr>
              <a:t>进程控制、文件操作、文件系统操作、系统控制、内存管理、网络管理、用户管理、进程通信等</a:t>
            </a:r>
          </a:p>
          <a:p>
            <a:pPr>
              <a:lnSpc>
                <a:spcPct val="105000"/>
              </a:lnSpc>
              <a:spcBef>
                <a:spcPct val="15000"/>
              </a:spcBef>
            </a:pPr>
            <a:r>
              <a:rPr lang="zh-CN" altLang="en-US" sz="2000">
                <a:solidFill>
                  <a:srgbClr val="FF0000"/>
                </a:solidFill>
                <a:latin typeface="微软雅黑" panose="020B0503020204020204" pitchFamily="34" charset="-122"/>
                <a:ea typeface="微软雅黑" panose="020B0503020204020204" pitchFamily="34" charset="-122"/>
              </a:rPr>
              <a:t>系统调用号</a:t>
            </a:r>
            <a:r>
              <a:rPr lang="zh-CN" altLang="en-US" sz="2000">
                <a:latin typeface="微软雅黑" panose="020B0503020204020204" pitchFamily="34" charset="-122"/>
                <a:ea typeface="微软雅黑" panose="020B0503020204020204" pitchFamily="34" charset="-122"/>
              </a:rPr>
              <a:t>是</a:t>
            </a:r>
            <a:r>
              <a:rPr lang="zh-CN" altLang="en-US" sz="2000">
                <a:solidFill>
                  <a:srgbClr val="FF0000"/>
                </a:solidFill>
                <a:latin typeface="微软雅黑" panose="020B0503020204020204" pitchFamily="34" charset="-122"/>
                <a:ea typeface="微软雅黑" panose="020B0503020204020204" pitchFamily="34" charset="-122"/>
              </a:rPr>
              <a:t>系统调用跳转表</a:t>
            </a:r>
            <a:r>
              <a:rPr lang="zh-CN" altLang="en-US" sz="2000">
                <a:latin typeface="微软雅黑" panose="020B0503020204020204" pitchFamily="34" charset="-122"/>
                <a:ea typeface="微软雅黑" panose="020B0503020204020204" pitchFamily="34" charset="-122"/>
              </a:rPr>
              <a:t>索引值，跳转表给出</a:t>
            </a:r>
            <a:r>
              <a:rPr lang="zh-CN" altLang="en-US" sz="2000">
                <a:solidFill>
                  <a:srgbClr val="FF0000"/>
                </a:solidFill>
                <a:latin typeface="微软雅黑" panose="020B0503020204020204" pitchFamily="34" charset="-122"/>
                <a:ea typeface="微软雅黑" panose="020B0503020204020204" pitchFamily="34" charset="-122"/>
              </a:rPr>
              <a:t>系统调用服务例程</a:t>
            </a:r>
            <a:r>
              <a:rPr lang="zh-CN" altLang="en-US" sz="2000">
                <a:latin typeface="微软雅黑" panose="020B0503020204020204" pitchFamily="34" charset="-122"/>
                <a:ea typeface="微软雅黑" panose="020B0503020204020204" pitchFamily="34" charset="-122"/>
              </a:rPr>
              <a:t>首址</a:t>
            </a:r>
          </a:p>
          <a:p>
            <a:pPr>
              <a:lnSpc>
                <a:spcPct val="105000"/>
              </a:lnSpc>
              <a:spcBef>
                <a:spcPct val="15000"/>
              </a:spcBef>
              <a:buFontTx/>
              <a:buNone/>
            </a:pPr>
            <a:endParaRPr lang="zh-CN" altLang="en-US" sz="2000">
              <a:latin typeface="微软雅黑" panose="020B0503020204020204" pitchFamily="34" charset="-122"/>
              <a:ea typeface="微软雅黑" panose="020B0503020204020204" pitchFamily="34" charset="-122"/>
            </a:endParaRPr>
          </a:p>
        </p:txBody>
      </p:sp>
      <p:pic>
        <p:nvPicPr>
          <p:cNvPr id="794628" name="Picture 4">
            <a:extLst>
              <a:ext uri="{FF2B5EF4-FFF2-40B4-BE49-F238E27FC236}">
                <a16:creationId xmlns:a16="http://schemas.microsoft.com/office/drawing/2014/main" id="{85607254-6786-446C-BEB3-ECEB3F57DF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3" y="2647950"/>
            <a:ext cx="8916987" cy="4210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4627">
                                            <p:txEl>
                                              <p:pRg st="0" end="0"/>
                                            </p:txEl>
                                          </p:spTgt>
                                        </p:tgtEl>
                                        <p:attrNameLst>
                                          <p:attrName>style.visibility</p:attrName>
                                        </p:attrNameLst>
                                      </p:cBhvr>
                                      <p:to>
                                        <p:strVal val="visible"/>
                                      </p:to>
                                    </p:set>
                                    <p:animEffect transition="in" filter="blinds(horizontal)">
                                      <p:cBhvr>
                                        <p:cTn id="7" dur="500"/>
                                        <p:tgtEl>
                                          <p:spTgt spid="794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4627">
                                            <p:txEl>
                                              <p:pRg st="1" end="1"/>
                                            </p:txEl>
                                          </p:spTgt>
                                        </p:tgtEl>
                                        <p:attrNameLst>
                                          <p:attrName>style.visibility</p:attrName>
                                        </p:attrNameLst>
                                      </p:cBhvr>
                                      <p:to>
                                        <p:strVal val="visible"/>
                                      </p:to>
                                    </p:set>
                                    <p:animEffect transition="in" filter="blinds(horizontal)">
                                      <p:cBhvr>
                                        <p:cTn id="12" dur="500"/>
                                        <p:tgtEl>
                                          <p:spTgt spid="79462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94627">
                                            <p:txEl>
                                              <p:pRg st="2" end="2"/>
                                            </p:txEl>
                                          </p:spTgt>
                                        </p:tgtEl>
                                        <p:attrNameLst>
                                          <p:attrName>style.visibility</p:attrName>
                                        </p:attrNameLst>
                                      </p:cBhvr>
                                      <p:to>
                                        <p:strVal val="visible"/>
                                      </p:to>
                                    </p:set>
                                    <p:animEffect transition="in" filter="blinds(horizontal)">
                                      <p:cBhvr>
                                        <p:cTn id="15" dur="500"/>
                                        <p:tgtEl>
                                          <p:spTgt spid="79462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794627">
                                            <p:txEl>
                                              <p:pRg st="3" end="3"/>
                                            </p:txEl>
                                          </p:spTgt>
                                        </p:tgtEl>
                                        <p:attrNameLst>
                                          <p:attrName>style.visibility</p:attrName>
                                        </p:attrNameLst>
                                      </p:cBhvr>
                                      <p:to>
                                        <p:strVal val="visible"/>
                                      </p:to>
                                    </p:set>
                                    <p:animEffect transition="in" filter="blinds(horizontal)">
                                      <p:cBhvr>
                                        <p:cTn id="20" dur="500"/>
                                        <p:tgtEl>
                                          <p:spTgt spid="79462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794628"/>
                                        </p:tgtEl>
                                        <p:attrNameLst>
                                          <p:attrName>style.visibility</p:attrName>
                                        </p:attrNameLst>
                                      </p:cBhvr>
                                      <p:to>
                                        <p:strVal val="visible"/>
                                      </p:to>
                                    </p:set>
                                    <p:animEffect transition="in" filter="blinds(horizontal)">
                                      <p:cBhvr>
                                        <p:cTn id="25" dur="500"/>
                                        <p:tgtEl>
                                          <p:spTgt spid="79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D483754-ECFE-4D8B-AB59-DBB45D174555}"/>
              </a:ext>
            </a:extLst>
          </p:cNvPr>
          <p:cNvSpPr>
            <a:spLocks noChangeArrowheads="1"/>
          </p:cNvSpPr>
          <p:nvPr/>
        </p:nvSpPr>
        <p:spPr bwMode="auto">
          <a:xfrm>
            <a:off x="266700" y="3330575"/>
            <a:ext cx="5907088" cy="2286000"/>
          </a:xfrm>
          <a:prstGeom prst="rect">
            <a:avLst/>
          </a:prstGeom>
          <a:solidFill>
            <a:srgbClr val="E9E1C9"/>
          </a:solidFill>
          <a:ln>
            <a:noFill/>
          </a:ln>
          <a:extLst>
            <a:ext uri="{91240B29-F687-4F45-9708-019B960494DF}">
              <a14:hiddenLine xmlns:a14="http://schemas.microsoft.com/office/drawing/2010/main" w="28575" algn="ctr">
                <a:solidFill>
                  <a:srgbClr val="000000"/>
                </a:solidFill>
                <a:round/>
                <a:headEnd/>
                <a:tailEnd type="triangle" w="med" len="med"/>
              </a14:hiddenLine>
            </a:ext>
          </a:extLst>
        </p:spPr>
        <p:txBody>
          <a:bodyPr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altLang="zh-CN" sz="2400" b="1">
              <a:latin typeface="Calibri" panose="020F0502020204030204" pitchFamily="34" charset="0"/>
            </a:endParaRPr>
          </a:p>
        </p:txBody>
      </p:sp>
      <p:sp>
        <p:nvSpPr>
          <p:cNvPr id="806915" name="Rectangle 2">
            <a:extLst>
              <a:ext uri="{FF2B5EF4-FFF2-40B4-BE49-F238E27FC236}">
                <a16:creationId xmlns:a16="http://schemas.microsoft.com/office/drawing/2014/main" id="{D1572F65-15AB-4E1A-8DFF-1F81588B125A}"/>
              </a:ext>
            </a:extLst>
          </p:cNvPr>
          <p:cNvSpPr>
            <a:spLocks noGrp="1" noChangeArrowheads="1"/>
          </p:cNvSpPr>
          <p:nvPr>
            <p:ph type="title" idx="4294967295"/>
          </p:nvPr>
        </p:nvSpPr>
        <p:spPr>
          <a:xfrm>
            <a:off x="463550" y="127000"/>
            <a:ext cx="7123113" cy="422275"/>
          </a:xfrm>
        </p:spPr>
        <p:txBody>
          <a:bodyPr/>
          <a:lstStyle/>
          <a:p>
            <a:r>
              <a:rPr lang="en-US" altLang="zh-CN">
                <a:ea typeface="宋体" panose="02010600030101010101" pitchFamily="2" charset="-122"/>
              </a:rPr>
              <a:t>Trap</a:t>
            </a:r>
            <a:r>
              <a:rPr lang="zh-CN" altLang="en-US"/>
              <a:t>举例</a:t>
            </a:r>
            <a:r>
              <a:rPr lang="en-US" altLang="zh-CN">
                <a:ea typeface="宋体" panose="02010600030101010101" pitchFamily="2" charset="-122"/>
              </a:rPr>
              <a:t>: Opening File</a:t>
            </a:r>
          </a:p>
        </p:txBody>
      </p:sp>
      <p:sp>
        <p:nvSpPr>
          <p:cNvPr id="480271" name="Rectangle 15">
            <a:extLst>
              <a:ext uri="{FF2B5EF4-FFF2-40B4-BE49-F238E27FC236}">
                <a16:creationId xmlns:a16="http://schemas.microsoft.com/office/drawing/2014/main" id="{BA650268-7103-4D60-82E8-E25847587C78}"/>
              </a:ext>
            </a:extLst>
          </p:cNvPr>
          <p:cNvSpPr>
            <a:spLocks noGrp="1" noChangeArrowheads="1"/>
          </p:cNvSpPr>
          <p:nvPr>
            <p:ph type="body" idx="4294967295"/>
          </p:nvPr>
        </p:nvSpPr>
        <p:spPr>
          <a:xfrm>
            <a:off x="296863" y="773113"/>
            <a:ext cx="8366125" cy="1089025"/>
          </a:xfrm>
        </p:spPr>
        <p:txBody>
          <a:bodyPr/>
          <a:lstStyle/>
          <a:p>
            <a:r>
              <a:rPr lang="zh-CN" altLang="en-US" sz="2100">
                <a:latin typeface="微软雅黑" panose="020B0503020204020204" pitchFamily="34" charset="-122"/>
                <a:ea typeface="微软雅黑" panose="020B0503020204020204" pitchFamily="34" charset="-122"/>
              </a:rPr>
              <a:t>用户程序中调用函数</a:t>
            </a:r>
            <a:r>
              <a:rPr lang="en-US" altLang="zh-CN" sz="2100">
                <a:latin typeface="微软雅黑" panose="020B0503020204020204" pitchFamily="34" charset="-122"/>
                <a:ea typeface="微软雅黑" panose="020B0503020204020204" pitchFamily="34" charset="-122"/>
              </a:rPr>
              <a:t> open(filename, options)</a:t>
            </a:r>
          </a:p>
          <a:p>
            <a:r>
              <a:rPr lang="en-US" altLang="zh-CN" sz="2100">
                <a:latin typeface="微软雅黑" panose="020B0503020204020204" pitchFamily="34" charset="-122"/>
                <a:ea typeface="微软雅黑" panose="020B0503020204020204" pitchFamily="34" charset="-122"/>
              </a:rPr>
              <a:t>open</a:t>
            </a:r>
            <a:r>
              <a:rPr lang="zh-CN" altLang="en-US" sz="2100">
                <a:latin typeface="微软雅黑" panose="020B0503020204020204" pitchFamily="34" charset="-122"/>
                <a:ea typeface="微软雅黑" panose="020B0503020204020204" pitchFamily="34" charset="-122"/>
              </a:rPr>
              <a:t>函数执行陷阱指令（即系统调用指令</a:t>
            </a:r>
            <a:r>
              <a:rPr lang="zh-CN" altLang="en-US" sz="2100">
                <a:solidFill>
                  <a:srgbClr val="CC3300"/>
                </a:solidFill>
                <a:latin typeface="微软雅黑" panose="020B0503020204020204" pitchFamily="34" charset="-122"/>
                <a:ea typeface="微软雅黑" panose="020B0503020204020204" pitchFamily="34" charset="-122"/>
              </a:rPr>
              <a:t>“</a:t>
            </a:r>
            <a:r>
              <a:rPr lang="en-US" altLang="zh-CN" sz="2100">
                <a:solidFill>
                  <a:srgbClr val="CC3300"/>
                </a:solidFill>
                <a:latin typeface="微软雅黑" panose="020B0503020204020204" pitchFamily="34" charset="-122"/>
                <a:ea typeface="微软雅黑" panose="020B0503020204020204" pitchFamily="34" charset="-122"/>
              </a:rPr>
              <a:t>int”</a:t>
            </a:r>
            <a:r>
              <a:rPr lang="zh-CN" altLang="en-US" sz="2100">
                <a:solidFill>
                  <a:srgbClr val="CC3300"/>
                </a:solidFill>
                <a:latin typeface="微软雅黑" panose="020B0503020204020204" pitchFamily="34" charset="-122"/>
                <a:ea typeface="微软雅黑" panose="020B0503020204020204" pitchFamily="34" charset="-122"/>
              </a:rPr>
              <a:t>）</a:t>
            </a:r>
            <a:endParaRPr lang="en-US" altLang="zh-CN" sz="2200" b="0"/>
          </a:p>
        </p:txBody>
      </p:sp>
      <p:sp>
        <p:nvSpPr>
          <p:cNvPr id="480272" name="Text Box 16">
            <a:extLst>
              <a:ext uri="{FF2B5EF4-FFF2-40B4-BE49-F238E27FC236}">
                <a16:creationId xmlns:a16="http://schemas.microsoft.com/office/drawing/2014/main" id="{5360AB49-F2AD-4FE5-BAF8-39E97F911CE3}"/>
              </a:ext>
            </a:extLst>
          </p:cNvPr>
          <p:cNvSpPr txBox="1">
            <a:spLocks noChangeArrowheads="1"/>
          </p:cNvSpPr>
          <p:nvPr/>
        </p:nvSpPr>
        <p:spPr bwMode="auto">
          <a:xfrm>
            <a:off x="779463" y="1706563"/>
            <a:ext cx="6296025" cy="1549400"/>
          </a:xfrm>
          <a:prstGeom prst="rect">
            <a:avLst/>
          </a:prstGeom>
          <a:solidFill>
            <a:schemeClr val="bg1">
              <a:lumMod val="95000"/>
            </a:schemeClr>
          </a:solidFill>
          <a:ln w="12700">
            <a:solidFill>
              <a:schemeClr val="tx1"/>
            </a:solid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5000"/>
              </a:lnSpc>
            </a:pPr>
            <a:r>
              <a:rPr lang="en-US" altLang="zh-CN" sz="2000" b="1">
                <a:latin typeface="微软雅黑" panose="020B0503020204020204" pitchFamily="34" charset="-122"/>
                <a:ea typeface="微软雅黑" panose="020B0503020204020204" pitchFamily="34" charset="-122"/>
              </a:rPr>
              <a:t>0804d070 &lt;__libc_open&gt;:</a:t>
            </a:r>
          </a:p>
          <a:p>
            <a:pPr>
              <a:lnSpc>
                <a:spcPct val="95000"/>
              </a:lnSpc>
            </a:pPr>
            <a:r>
              <a:rPr lang="en-US" altLang="zh-CN" sz="2000" b="1">
                <a:latin typeface="微软雅黑" panose="020B0503020204020204" pitchFamily="34" charset="-122"/>
                <a:ea typeface="微软雅黑" panose="020B0503020204020204" pitchFamily="34" charset="-122"/>
              </a:rPr>
              <a:t> . . .</a:t>
            </a:r>
          </a:p>
          <a:p>
            <a:pPr>
              <a:lnSpc>
                <a:spcPct val="95000"/>
              </a:lnSpc>
            </a:pPr>
            <a:r>
              <a:rPr lang="en-US" altLang="zh-CN" sz="2000" b="1">
                <a:latin typeface="微软雅黑" panose="020B0503020204020204" pitchFamily="34" charset="-122"/>
                <a:ea typeface="微软雅黑" panose="020B0503020204020204" pitchFamily="34" charset="-122"/>
              </a:rPr>
              <a:t> 804d082:	cd 80               </a:t>
            </a:r>
            <a:r>
              <a:rPr lang="en-US" altLang="zh-CN" sz="2000" b="1">
                <a:solidFill>
                  <a:srgbClr val="FF0000"/>
                </a:solidFill>
                <a:latin typeface="微软雅黑" panose="020B0503020204020204" pitchFamily="34" charset="-122"/>
                <a:ea typeface="微软雅黑" panose="020B0503020204020204" pitchFamily="34" charset="-122"/>
              </a:rPr>
              <a:t>int    $0x80</a:t>
            </a:r>
          </a:p>
          <a:p>
            <a:pPr>
              <a:lnSpc>
                <a:spcPct val="95000"/>
              </a:lnSpc>
            </a:pPr>
            <a:r>
              <a:rPr lang="en-US" altLang="zh-CN" sz="2000" b="1">
                <a:latin typeface="微软雅黑" panose="020B0503020204020204" pitchFamily="34" charset="-122"/>
                <a:ea typeface="微软雅黑" panose="020B0503020204020204" pitchFamily="34" charset="-122"/>
              </a:rPr>
              <a:t> 804d084:	5b                   	pop    %ebx</a:t>
            </a:r>
          </a:p>
          <a:p>
            <a:pPr>
              <a:lnSpc>
                <a:spcPct val="95000"/>
              </a:lnSpc>
            </a:pPr>
            <a:r>
              <a:rPr lang="en-US" altLang="zh-CN" sz="2000" b="1">
                <a:latin typeface="微软雅黑" panose="020B0503020204020204" pitchFamily="34" charset="-122"/>
                <a:ea typeface="微软雅黑" panose="020B0503020204020204" pitchFamily="34" charset="-122"/>
              </a:rPr>
              <a:t> . . .</a:t>
            </a:r>
          </a:p>
        </p:txBody>
      </p:sp>
      <p:sp>
        <p:nvSpPr>
          <p:cNvPr id="17" name="Rectangle 4">
            <a:extLst>
              <a:ext uri="{FF2B5EF4-FFF2-40B4-BE49-F238E27FC236}">
                <a16:creationId xmlns:a16="http://schemas.microsoft.com/office/drawing/2014/main" id="{0F0E7147-C160-4F5B-B6CC-11240EAB6DE4}"/>
              </a:ext>
            </a:extLst>
          </p:cNvPr>
          <p:cNvSpPr>
            <a:spLocks noChangeArrowheads="1"/>
          </p:cNvSpPr>
          <p:nvPr/>
        </p:nvSpPr>
        <p:spPr bwMode="auto">
          <a:xfrm>
            <a:off x="1382713" y="3432175"/>
            <a:ext cx="1771650" cy="454025"/>
          </a:xfrm>
          <a:prstGeom prst="rect">
            <a:avLst/>
          </a:prstGeom>
          <a:noFill/>
          <a:ln w="12700">
            <a:noFill/>
            <a:miter lim="800000"/>
            <a:headEnd/>
            <a:tailEnd/>
          </a:ln>
          <a:effectLst/>
        </p:spPr>
        <p:txBody>
          <a:bodyPr wrap="none"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rgbClr val="CC3300"/>
                </a:solidFill>
                <a:latin typeface="Calibri" panose="020F0502020204030204" pitchFamily="34" charset="0"/>
              </a:rPr>
              <a:t>User Process</a:t>
            </a:r>
          </a:p>
        </p:txBody>
      </p:sp>
      <p:sp>
        <p:nvSpPr>
          <p:cNvPr id="18" name="Rectangle 5">
            <a:extLst>
              <a:ext uri="{FF2B5EF4-FFF2-40B4-BE49-F238E27FC236}">
                <a16:creationId xmlns:a16="http://schemas.microsoft.com/office/drawing/2014/main" id="{8B7CBE43-19BA-48E4-896E-80E15849E61F}"/>
              </a:ext>
            </a:extLst>
          </p:cNvPr>
          <p:cNvSpPr>
            <a:spLocks noChangeArrowheads="1"/>
          </p:cNvSpPr>
          <p:nvPr/>
        </p:nvSpPr>
        <p:spPr bwMode="auto">
          <a:xfrm>
            <a:off x="4673600" y="3562350"/>
            <a:ext cx="525463" cy="454025"/>
          </a:xfrm>
          <a:prstGeom prst="rect">
            <a:avLst/>
          </a:prstGeom>
          <a:noFill/>
          <a:ln w="12700">
            <a:noFill/>
            <a:miter lim="800000"/>
            <a:headEnd/>
            <a:tailEnd/>
          </a:ln>
          <a:effectLst/>
        </p:spPr>
        <p:txBody>
          <a:bodyPr wrap="none"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i="1">
                <a:solidFill>
                  <a:srgbClr val="CC3300"/>
                </a:solidFill>
                <a:latin typeface="Calibri" panose="020F0502020204030204" pitchFamily="34" charset="0"/>
              </a:rPr>
              <a:t>OS</a:t>
            </a:r>
          </a:p>
        </p:txBody>
      </p:sp>
      <p:sp>
        <p:nvSpPr>
          <p:cNvPr id="19" name="Line 6">
            <a:extLst>
              <a:ext uri="{FF2B5EF4-FFF2-40B4-BE49-F238E27FC236}">
                <a16:creationId xmlns:a16="http://schemas.microsoft.com/office/drawing/2014/main" id="{5234F9EF-837D-4AAB-8AE3-A04E1532975A}"/>
              </a:ext>
            </a:extLst>
          </p:cNvPr>
          <p:cNvSpPr>
            <a:spLocks noChangeShapeType="1"/>
          </p:cNvSpPr>
          <p:nvPr/>
        </p:nvSpPr>
        <p:spPr bwMode="auto">
          <a:xfrm>
            <a:off x="2225675" y="3852863"/>
            <a:ext cx="0" cy="5984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7">
            <a:extLst>
              <a:ext uri="{FF2B5EF4-FFF2-40B4-BE49-F238E27FC236}">
                <a16:creationId xmlns:a16="http://schemas.microsoft.com/office/drawing/2014/main" id="{BB750D12-85D3-4484-B641-3152A746C185}"/>
              </a:ext>
            </a:extLst>
          </p:cNvPr>
          <p:cNvSpPr>
            <a:spLocks noChangeShapeType="1"/>
          </p:cNvSpPr>
          <p:nvPr/>
        </p:nvSpPr>
        <p:spPr bwMode="auto">
          <a:xfrm>
            <a:off x="2189163" y="4457700"/>
            <a:ext cx="2806700" cy="0"/>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8">
            <a:extLst>
              <a:ext uri="{FF2B5EF4-FFF2-40B4-BE49-F238E27FC236}">
                <a16:creationId xmlns:a16="http://schemas.microsoft.com/office/drawing/2014/main" id="{89832A0A-B59A-47DE-ACB5-D4DE541A2E19}"/>
              </a:ext>
            </a:extLst>
          </p:cNvPr>
          <p:cNvSpPr>
            <a:spLocks noChangeShapeType="1"/>
          </p:cNvSpPr>
          <p:nvPr/>
        </p:nvSpPr>
        <p:spPr bwMode="auto">
          <a:xfrm>
            <a:off x="5002213" y="4464050"/>
            <a:ext cx="0" cy="596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9">
            <a:extLst>
              <a:ext uri="{FF2B5EF4-FFF2-40B4-BE49-F238E27FC236}">
                <a16:creationId xmlns:a16="http://schemas.microsoft.com/office/drawing/2014/main" id="{0A22D335-5933-4201-8B4E-93FE379E0312}"/>
              </a:ext>
            </a:extLst>
          </p:cNvPr>
          <p:cNvSpPr>
            <a:spLocks noChangeShapeType="1"/>
          </p:cNvSpPr>
          <p:nvPr/>
        </p:nvSpPr>
        <p:spPr bwMode="auto">
          <a:xfrm flipH="1" flipV="1">
            <a:off x="2206625" y="4643438"/>
            <a:ext cx="2801938" cy="430212"/>
          </a:xfrm>
          <a:prstGeom prst="line">
            <a:avLst/>
          </a:prstGeom>
          <a:noFill/>
          <a:ln w="2857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0">
            <a:extLst>
              <a:ext uri="{FF2B5EF4-FFF2-40B4-BE49-F238E27FC236}">
                <a16:creationId xmlns:a16="http://schemas.microsoft.com/office/drawing/2014/main" id="{2D90FE3E-CDC2-487C-8BA6-4C8F96EB9E1A}"/>
              </a:ext>
            </a:extLst>
          </p:cNvPr>
          <p:cNvSpPr>
            <a:spLocks noChangeShapeType="1"/>
          </p:cNvSpPr>
          <p:nvPr/>
        </p:nvSpPr>
        <p:spPr bwMode="auto">
          <a:xfrm flipH="1">
            <a:off x="2205038" y="4656138"/>
            <a:ext cx="6350" cy="9096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Rectangle 11">
            <a:extLst>
              <a:ext uri="{FF2B5EF4-FFF2-40B4-BE49-F238E27FC236}">
                <a16:creationId xmlns:a16="http://schemas.microsoft.com/office/drawing/2014/main" id="{0AC7E238-4573-49FF-9739-B5E4F480A4F1}"/>
              </a:ext>
            </a:extLst>
          </p:cNvPr>
          <p:cNvSpPr>
            <a:spLocks noChangeArrowheads="1"/>
          </p:cNvSpPr>
          <p:nvPr/>
        </p:nvSpPr>
        <p:spPr bwMode="auto">
          <a:xfrm>
            <a:off x="3051175" y="4064000"/>
            <a:ext cx="10922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100" b="1">
                <a:latin typeface="微软雅黑" panose="020B0503020204020204" pitchFamily="34" charset="-122"/>
                <a:ea typeface="微软雅黑" panose="020B0503020204020204" pitchFamily="34" charset="-122"/>
              </a:rPr>
              <a:t>陷入</a:t>
            </a:r>
            <a:r>
              <a:rPr lang="en-US" altLang="zh-CN" sz="2100" b="1">
                <a:latin typeface="微软雅黑" panose="020B0503020204020204" pitchFamily="34" charset="-122"/>
                <a:ea typeface="微软雅黑" panose="020B0503020204020204" pitchFamily="34" charset="-122"/>
              </a:rPr>
              <a:t>OS</a:t>
            </a:r>
          </a:p>
        </p:txBody>
      </p:sp>
      <p:sp>
        <p:nvSpPr>
          <p:cNvPr id="25" name="Rectangle 12">
            <a:extLst>
              <a:ext uri="{FF2B5EF4-FFF2-40B4-BE49-F238E27FC236}">
                <a16:creationId xmlns:a16="http://schemas.microsoft.com/office/drawing/2014/main" id="{20527E6E-364D-49CF-A557-CDD0E6F17503}"/>
              </a:ext>
            </a:extLst>
          </p:cNvPr>
          <p:cNvSpPr>
            <a:spLocks noChangeArrowheads="1"/>
          </p:cNvSpPr>
          <p:nvPr/>
        </p:nvSpPr>
        <p:spPr bwMode="auto">
          <a:xfrm>
            <a:off x="5032375" y="4405313"/>
            <a:ext cx="1219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100" b="1">
                <a:latin typeface="Calibri" panose="020F0502020204030204" pitchFamily="34" charset="0"/>
                <a:ea typeface="微软雅黑" panose="020B0503020204020204" pitchFamily="34" charset="-122"/>
              </a:rPr>
              <a:t>文件打开操作</a:t>
            </a:r>
          </a:p>
        </p:txBody>
      </p:sp>
      <p:sp>
        <p:nvSpPr>
          <p:cNvPr id="26" name="Rectangle 13">
            <a:extLst>
              <a:ext uri="{FF2B5EF4-FFF2-40B4-BE49-F238E27FC236}">
                <a16:creationId xmlns:a16="http://schemas.microsoft.com/office/drawing/2014/main" id="{3C865CBC-AC27-4F56-AB9C-15CE6573A6A6}"/>
              </a:ext>
            </a:extLst>
          </p:cNvPr>
          <p:cNvSpPr>
            <a:spLocks noChangeArrowheads="1"/>
          </p:cNvSpPr>
          <p:nvPr/>
        </p:nvSpPr>
        <p:spPr bwMode="auto">
          <a:xfrm>
            <a:off x="2151063" y="4945063"/>
            <a:ext cx="25781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100" b="1">
                <a:latin typeface="微软雅黑" panose="020B0503020204020204" pitchFamily="34" charset="-122"/>
                <a:ea typeface="微软雅黑" panose="020B0503020204020204" pitchFamily="34" charset="-122"/>
              </a:rPr>
              <a:t>返回到</a:t>
            </a:r>
            <a:r>
              <a:rPr lang="en-US" altLang="zh-CN" sz="2100" b="1">
                <a:latin typeface="微软雅黑" panose="020B0503020204020204" pitchFamily="34" charset="-122"/>
                <a:ea typeface="微软雅黑" panose="020B0503020204020204" pitchFamily="34" charset="-122"/>
              </a:rPr>
              <a:t>pop</a:t>
            </a:r>
            <a:r>
              <a:rPr lang="zh-CN" altLang="en-US" sz="2100" b="1">
                <a:latin typeface="微软雅黑" panose="020B0503020204020204" pitchFamily="34" charset="-122"/>
                <a:ea typeface="微软雅黑" panose="020B0503020204020204" pitchFamily="34" charset="-122"/>
              </a:rPr>
              <a:t>指令执行</a:t>
            </a:r>
          </a:p>
        </p:txBody>
      </p:sp>
      <p:sp>
        <p:nvSpPr>
          <p:cNvPr id="28" name="Text Box 15">
            <a:extLst>
              <a:ext uri="{FF2B5EF4-FFF2-40B4-BE49-F238E27FC236}">
                <a16:creationId xmlns:a16="http://schemas.microsoft.com/office/drawing/2014/main" id="{5158E303-589A-4325-82D1-8E59F72A2496}"/>
              </a:ext>
            </a:extLst>
          </p:cNvPr>
          <p:cNvSpPr txBox="1">
            <a:spLocks noChangeArrowheads="1"/>
          </p:cNvSpPr>
          <p:nvPr/>
        </p:nvSpPr>
        <p:spPr bwMode="auto">
          <a:xfrm>
            <a:off x="641350" y="4197350"/>
            <a:ext cx="14557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100" b="1">
                <a:latin typeface="微软雅黑" panose="020B0503020204020204" pitchFamily="34" charset="-122"/>
                <a:ea typeface="微软雅黑" panose="020B0503020204020204" pitchFamily="34" charset="-122"/>
              </a:rPr>
              <a:t>int $0x80</a:t>
            </a:r>
            <a:endParaRPr lang="zh-CN" altLang="en-US" sz="2100" b="1">
              <a:latin typeface="微软雅黑" panose="020B0503020204020204" pitchFamily="34" charset="-122"/>
              <a:ea typeface="微软雅黑" panose="020B0503020204020204" pitchFamily="34" charset="-122"/>
            </a:endParaRPr>
          </a:p>
        </p:txBody>
      </p:sp>
      <p:sp>
        <p:nvSpPr>
          <p:cNvPr id="29" name="Text Box 16">
            <a:extLst>
              <a:ext uri="{FF2B5EF4-FFF2-40B4-BE49-F238E27FC236}">
                <a16:creationId xmlns:a16="http://schemas.microsoft.com/office/drawing/2014/main" id="{7C0D6249-59EB-434B-A9D3-10D332DF0805}"/>
              </a:ext>
            </a:extLst>
          </p:cNvPr>
          <p:cNvSpPr txBox="1">
            <a:spLocks noChangeArrowheads="1"/>
          </p:cNvSpPr>
          <p:nvPr/>
        </p:nvSpPr>
        <p:spPr bwMode="auto">
          <a:xfrm>
            <a:off x="638175" y="4500563"/>
            <a:ext cx="160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a:latin typeface="微软雅黑" panose="020B0503020204020204" pitchFamily="34" charset="-122"/>
                <a:ea typeface="微软雅黑" panose="020B0503020204020204" pitchFamily="34" charset="-122"/>
              </a:rPr>
              <a:t>pop %ebx</a:t>
            </a:r>
          </a:p>
        </p:txBody>
      </p:sp>
      <p:sp>
        <p:nvSpPr>
          <p:cNvPr id="806930" name="Rectangle 18">
            <a:extLst>
              <a:ext uri="{FF2B5EF4-FFF2-40B4-BE49-F238E27FC236}">
                <a16:creationId xmlns:a16="http://schemas.microsoft.com/office/drawing/2014/main" id="{2FEDD155-8CAE-46EE-86ED-532C6ACBF591}"/>
              </a:ext>
            </a:extLst>
          </p:cNvPr>
          <p:cNvSpPr>
            <a:spLocks noChangeArrowheads="1"/>
          </p:cNvSpPr>
          <p:nvPr/>
        </p:nvSpPr>
        <p:spPr bwMode="auto">
          <a:xfrm>
            <a:off x="196850" y="5845175"/>
            <a:ext cx="86915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latin typeface="微软雅黑" panose="020B0503020204020204" pitchFamily="34" charset="-122"/>
                <a:ea typeface="微软雅黑" panose="020B0503020204020204" pitchFamily="34" charset="-122"/>
              </a:rPr>
              <a:t>Open</a:t>
            </a:r>
            <a:r>
              <a:rPr lang="zh-CN" altLang="en-US" sz="2000" b="1">
                <a:latin typeface="微软雅黑" panose="020B0503020204020204" pitchFamily="34" charset="-122"/>
                <a:ea typeface="微软雅黑" panose="020B0503020204020204" pitchFamily="34" charset="-122"/>
              </a:rPr>
              <a:t>系统调用（</a:t>
            </a:r>
            <a:r>
              <a:rPr lang="en-US" altLang="zh-CN" sz="2000" b="1">
                <a:latin typeface="微软雅黑" panose="020B0503020204020204" pitchFamily="34" charset="-122"/>
                <a:ea typeface="微软雅黑" panose="020B0503020204020204" pitchFamily="34" charset="-122"/>
              </a:rPr>
              <a:t>system call</a:t>
            </a:r>
            <a:r>
              <a:rPr lang="zh-CN" altLang="en-US" sz="2000" b="1">
                <a:latin typeface="微软雅黑" panose="020B0503020204020204" pitchFamily="34" charset="-122"/>
                <a:ea typeface="微软雅黑" panose="020B0503020204020204" pitchFamily="34" charset="-122"/>
              </a:rPr>
              <a:t>）：</a:t>
            </a:r>
            <a:r>
              <a:rPr lang="en-US" altLang="zh-CN" sz="2000" b="1">
                <a:solidFill>
                  <a:srgbClr val="008000"/>
                </a:solidFill>
                <a:latin typeface="微软雅黑" panose="020B0503020204020204" pitchFamily="34" charset="-122"/>
                <a:ea typeface="微软雅黑" panose="020B0503020204020204" pitchFamily="34" charset="-122"/>
              </a:rPr>
              <a:t>OS must find or create file, get it ready for reading or writing</a:t>
            </a:r>
            <a:r>
              <a:rPr lang="zh-CN" altLang="en-US" sz="2000" b="1">
                <a:solidFill>
                  <a:srgbClr val="008000"/>
                </a:solidFill>
                <a:latin typeface="微软雅黑" panose="020B0503020204020204" pitchFamily="34" charset="-122"/>
                <a:ea typeface="微软雅黑" panose="020B0503020204020204" pitchFamily="34" charset="-122"/>
              </a:rPr>
              <a:t>，</a:t>
            </a:r>
            <a:r>
              <a:rPr lang="en-US" altLang="zh-CN" sz="2000" b="1">
                <a:solidFill>
                  <a:srgbClr val="008000"/>
                </a:solidFill>
                <a:latin typeface="微软雅黑" panose="020B0503020204020204" pitchFamily="34" charset="-122"/>
                <a:ea typeface="微软雅黑" panose="020B0503020204020204" pitchFamily="34" charset="-122"/>
              </a:rPr>
              <a:t>Returns integer file descriptor</a:t>
            </a:r>
          </a:p>
        </p:txBody>
      </p:sp>
      <p:sp>
        <p:nvSpPr>
          <p:cNvPr id="806931" name="Text Box 19">
            <a:extLst>
              <a:ext uri="{FF2B5EF4-FFF2-40B4-BE49-F238E27FC236}">
                <a16:creationId xmlns:a16="http://schemas.microsoft.com/office/drawing/2014/main" id="{BEFCB7AF-4F74-47C8-A596-D2B51971B35B}"/>
              </a:ext>
            </a:extLst>
          </p:cNvPr>
          <p:cNvSpPr txBox="1">
            <a:spLocks noChangeArrowheads="1"/>
          </p:cNvSpPr>
          <p:nvPr/>
        </p:nvSpPr>
        <p:spPr bwMode="auto">
          <a:xfrm>
            <a:off x="6140450" y="3584575"/>
            <a:ext cx="28146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3366FF"/>
                </a:solidFill>
                <a:latin typeface="微软雅黑" panose="020B0503020204020204" pitchFamily="34" charset="-122"/>
                <a:ea typeface="微软雅黑" panose="020B0503020204020204" pitchFamily="34" charset="-122"/>
              </a:rPr>
              <a:t>通过执行“</a:t>
            </a:r>
            <a:r>
              <a:rPr lang="en-US" altLang="zh-CN" sz="2000" b="1">
                <a:solidFill>
                  <a:srgbClr val="3366FF"/>
                </a:solidFill>
                <a:latin typeface="微软雅黑" panose="020B0503020204020204" pitchFamily="34" charset="-122"/>
                <a:ea typeface="微软雅黑" panose="020B0503020204020204" pitchFamily="34" charset="-122"/>
              </a:rPr>
              <a:t>int $0x80”</a:t>
            </a:r>
            <a:r>
              <a:rPr lang="zh-CN" altLang="en-US" sz="2000" b="1">
                <a:solidFill>
                  <a:srgbClr val="3366FF"/>
                </a:solidFill>
                <a:latin typeface="微软雅黑" panose="020B0503020204020204" pitchFamily="34" charset="-122"/>
                <a:ea typeface="微软雅黑" panose="020B0503020204020204" pitchFamily="34" charset="-122"/>
              </a:rPr>
              <a:t>指令，调出</a:t>
            </a:r>
            <a:r>
              <a:rPr lang="en-US" altLang="zh-CN" sz="2000" b="1">
                <a:solidFill>
                  <a:srgbClr val="3366FF"/>
                </a:solidFill>
                <a:latin typeface="微软雅黑" panose="020B0503020204020204" pitchFamily="34" charset="-122"/>
                <a:ea typeface="微软雅黑" panose="020B0503020204020204" pitchFamily="34" charset="-122"/>
              </a:rPr>
              <a:t>OS</a:t>
            </a:r>
            <a:r>
              <a:rPr lang="zh-CN" altLang="en-US" sz="2000" b="1">
                <a:solidFill>
                  <a:srgbClr val="3366FF"/>
                </a:solidFill>
                <a:latin typeface="微软雅黑" panose="020B0503020204020204" pitchFamily="34" charset="-122"/>
                <a:ea typeface="微软雅黑" panose="020B0503020204020204" pitchFamily="34" charset="-122"/>
              </a:rPr>
              <a:t>完成一个具体的“服务”（称为</a:t>
            </a:r>
            <a:r>
              <a:rPr lang="zh-CN" altLang="en-US" sz="2000" b="1">
                <a:solidFill>
                  <a:srgbClr val="FF0000"/>
                </a:solidFill>
                <a:latin typeface="微软雅黑" panose="020B0503020204020204" pitchFamily="34" charset="-122"/>
                <a:ea typeface="微软雅黑" panose="020B0503020204020204" pitchFamily="34" charset="-122"/>
              </a:rPr>
              <a:t>系统调用</a:t>
            </a:r>
            <a:r>
              <a:rPr lang="zh-CN" altLang="en-US" sz="2000" b="1">
                <a:solidFill>
                  <a:srgbClr val="3366FF"/>
                </a:solidFill>
                <a:latin typeface="微软雅黑" panose="020B0503020204020204" pitchFamily="34" charset="-122"/>
                <a:ea typeface="微软雅黑" panose="020B0503020204020204" pitchFamily="34" charset="-122"/>
              </a:rPr>
              <a:t>）</a:t>
            </a:r>
          </a:p>
        </p:txBody>
      </p:sp>
      <p:sp>
        <p:nvSpPr>
          <p:cNvPr id="806932" name="Text Box 20">
            <a:extLst>
              <a:ext uri="{FF2B5EF4-FFF2-40B4-BE49-F238E27FC236}">
                <a16:creationId xmlns:a16="http://schemas.microsoft.com/office/drawing/2014/main" id="{5AC188E8-11F4-48B4-ABA1-0FC7E26AC635}"/>
              </a:ext>
            </a:extLst>
          </p:cNvPr>
          <p:cNvSpPr txBox="1">
            <a:spLocks noChangeArrowheads="1"/>
          </p:cNvSpPr>
          <p:nvPr/>
        </p:nvSpPr>
        <p:spPr bwMode="auto">
          <a:xfrm>
            <a:off x="7154863" y="1249363"/>
            <a:ext cx="16113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FF0000"/>
                </a:solidFill>
                <a:ea typeface="微软雅黑" panose="020B0503020204020204" pitchFamily="34" charset="-122"/>
              </a:rPr>
              <a:t>这种</a:t>
            </a:r>
            <a:r>
              <a:rPr lang="zh-CN" altLang="en-US"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ea typeface="微软雅黑" panose="020B0503020204020204" pitchFamily="34" charset="-122"/>
              </a:rPr>
              <a:t>地雷</a:t>
            </a:r>
            <a:r>
              <a:rPr lang="zh-CN" altLang="en-US"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ea typeface="微软雅黑" panose="020B0503020204020204" pitchFamily="34" charset="-122"/>
              </a:rPr>
              <a:t>一定</a:t>
            </a:r>
            <a:r>
              <a:rPr lang="zh-CN" altLang="en-US"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ea typeface="微软雅黑" panose="020B0503020204020204" pitchFamily="34" charset="-122"/>
              </a:rPr>
              <a:t>爆炸</a:t>
            </a:r>
            <a:r>
              <a:rPr lang="zh-CN" altLang="en-US" sz="2000" b="1">
                <a:solidFill>
                  <a:srgbClr val="FF0000"/>
                </a:solidFill>
                <a:latin typeface="微软雅黑" panose="020B0503020204020204" pitchFamily="34" charset="-122"/>
                <a:ea typeface="微软雅黑" panose="020B0503020204020204" pitchFamily="34" charset="-122"/>
              </a:rPr>
              <a:t>”</a:t>
            </a:r>
            <a:endParaRPr lang="zh-CN" altLang="en-US" sz="2000" b="1">
              <a:solidFill>
                <a:srgbClr val="FF0000"/>
              </a:solidFill>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6932"/>
                                        </p:tgtEl>
                                        <p:attrNameLst>
                                          <p:attrName>style.visibility</p:attrName>
                                        </p:attrNameLst>
                                      </p:cBhvr>
                                      <p:to>
                                        <p:strVal val="visible"/>
                                      </p:to>
                                    </p:set>
                                    <p:animEffect transition="in" filter="blinds(horizontal)">
                                      <p:cBhvr>
                                        <p:cTn id="7" dur="500"/>
                                        <p:tgtEl>
                                          <p:spTgt spid="806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3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a:extLst>
              <a:ext uri="{FF2B5EF4-FFF2-40B4-BE49-F238E27FC236}">
                <a16:creationId xmlns:a16="http://schemas.microsoft.com/office/drawing/2014/main" id="{0982D1CD-EB3C-4E4A-9013-7899BE4E3FCD}"/>
              </a:ext>
            </a:extLst>
          </p:cNvPr>
          <p:cNvSpPr>
            <a:spLocks noGrp="1" noChangeArrowheads="1"/>
          </p:cNvSpPr>
          <p:nvPr>
            <p:ph type="title"/>
          </p:nvPr>
        </p:nvSpPr>
        <p:spPr/>
        <p:txBody>
          <a:bodyPr/>
          <a:lstStyle/>
          <a:p>
            <a:r>
              <a:rPr lang="en-US" altLang="zh-CN"/>
              <a:t>IA-32/Linux</a:t>
            </a:r>
            <a:r>
              <a:rPr lang="zh-CN" altLang="en-US"/>
              <a:t>的系统调用</a:t>
            </a:r>
          </a:p>
        </p:txBody>
      </p:sp>
      <p:sp>
        <p:nvSpPr>
          <p:cNvPr id="796675" name="Rectangle 3">
            <a:extLst>
              <a:ext uri="{FF2B5EF4-FFF2-40B4-BE49-F238E27FC236}">
                <a16:creationId xmlns:a16="http://schemas.microsoft.com/office/drawing/2014/main" id="{362F73E1-1F35-4033-A369-8A5584CC258A}"/>
              </a:ext>
            </a:extLst>
          </p:cNvPr>
          <p:cNvSpPr>
            <a:spLocks noGrp="1" noChangeArrowheads="1"/>
          </p:cNvSpPr>
          <p:nvPr>
            <p:ph type="body" idx="1"/>
          </p:nvPr>
        </p:nvSpPr>
        <p:spPr>
          <a:xfrm>
            <a:off x="220663" y="793750"/>
            <a:ext cx="8696325" cy="5754688"/>
          </a:xfrm>
        </p:spPr>
        <p:txBody>
          <a:bodyPr/>
          <a:lstStyle/>
          <a:p>
            <a:pPr>
              <a:lnSpc>
                <a:spcPct val="110000"/>
              </a:lnSpc>
              <a:spcBef>
                <a:spcPct val="15000"/>
              </a:spcBef>
            </a:pPr>
            <a:r>
              <a:rPr lang="zh-CN" altLang="en-US" sz="2000">
                <a:latin typeface="微软雅黑" panose="020B0503020204020204" pitchFamily="34" charset="-122"/>
                <a:ea typeface="微软雅黑" panose="020B0503020204020204" pitchFamily="34" charset="-122"/>
              </a:rPr>
              <a:t>通常，系统调用被封装成用户程序能直接调用的函数，如</a:t>
            </a:r>
            <a:r>
              <a:rPr lang="en-US" altLang="zh-CN" sz="2000">
                <a:latin typeface="微软雅黑" panose="020B0503020204020204" pitchFamily="34" charset="-122"/>
                <a:ea typeface="微软雅黑" panose="020B0503020204020204" pitchFamily="34" charset="-122"/>
              </a:rPr>
              <a:t>exit()</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read()</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open()</a:t>
            </a:r>
            <a:r>
              <a:rPr lang="zh-CN" altLang="en-US" sz="2000">
                <a:latin typeface="微软雅黑" panose="020B0503020204020204" pitchFamily="34" charset="-122"/>
                <a:ea typeface="微软雅黑" panose="020B0503020204020204" pitchFamily="34" charset="-122"/>
              </a:rPr>
              <a:t>，这些是标准</a:t>
            </a:r>
            <a:r>
              <a:rPr lang="en-US" altLang="zh-CN" sz="2000">
                <a:latin typeface="微软雅黑" panose="020B0503020204020204" pitchFamily="34" charset="-122"/>
                <a:ea typeface="微软雅黑" panose="020B0503020204020204" pitchFamily="34" charset="-122"/>
              </a:rPr>
              <a:t>C</a:t>
            </a:r>
            <a:r>
              <a:rPr lang="zh-CN" altLang="en-US" sz="2000">
                <a:latin typeface="微软雅黑" panose="020B0503020204020204" pitchFamily="34" charset="-122"/>
                <a:ea typeface="微软雅黑" panose="020B0503020204020204" pitchFamily="34" charset="-122"/>
              </a:rPr>
              <a:t>库中系统调用对应的</a:t>
            </a:r>
            <a:r>
              <a:rPr lang="zh-CN" altLang="en-US" sz="2000">
                <a:solidFill>
                  <a:srgbClr val="FF0000"/>
                </a:solidFill>
                <a:latin typeface="微软雅黑" panose="020B0503020204020204" pitchFamily="34" charset="-122"/>
                <a:ea typeface="微软雅黑" panose="020B0503020204020204" pitchFamily="34" charset="-122"/>
              </a:rPr>
              <a:t>封装函数</a:t>
            </a:r>
            <a:r>
              <a:rPr lang="zh-CN" altLang="en-US" sz="2000">
                <a:latin typeface="微软雅黑" panose="020B0503020204020204" pitchFamily="34" charset="-122"/>
                <a:ea typeface="微软雅黑" panose="020B0503020204020204" pitchFamily="34" charset="-122"/>
              </a:rPr>
              <a:t> 。</a:t>
            </a:r>
          </a:p>
          <a:p>
            <a:pPr>
              <a:lnSpc>
                <a:spcPct val="110000"/>
              </a:lnSpc>
              <a:spcBef>
                <a:spcPct val="15000"/>
              </a:spcBef>
            </a:pPr>
            <a:r>
              <a:rPr lang="en-US" altLang="zh-CN" sz="2000">
                <a:latin typeface="微软雅黑" panose="020B0503020204020204" pitchFamily="34" charset="-122"/>
                <a:ea typeface="微软雅黑" panose="020B0503020204020204" pitchFamily="34" charset="-122"/>
              </a:rPr>
              <a:t>Linux</a:t>
            </a:r>
            <a:r>
              <a:rPr lang="zh-CN" altLang="en-US" sz="2000">
                <a:latin typeface="微软雅黑" panose="020B0503020204020204" pitchFamily="34" charset="-122"/>
                <a:ea typeface="微软雅黑" panose="020B0503020204020204" pitchFamily="34" charset="-122"/>
              </a:rPr>
              <a:t>中系统调用所用参数通过寄存器传递，传递参数的寄存器顺序依次为：</a:t>
            </a:r>
            <a:r>
              <a:rPr lang="en-US" altLang="zh-CN" sz="2000">
                <a:latin typeface="微软雅黑" panose="020B0503020204020204" pitchFamily="34" charset="-122"/>
                <a:ea typeface="微软雅黑" panose="020B0503020204020204" pitchFamily="34" charset="-122"/>
              </a:rPr>
              <a:t>EAX</a:t>
            </a:r>
            <a:r>
              <a:rPr lang="zh-CN" altLang="en-US" sz="2000">
                <a:latin typeface="微软雅黑" panose="020B0503020204020204" pitchFamily="34" charset="-122"/>
                <a:ea typeface="微软雅黑" panose="020B0503020204020204" pitchFamily="34" charset="-122"/>
              </a:rPr>
              <a:t>（调用号）、</a:t>
            </a:r>
            <a:r>
              <a:rPr lang="en-US" altLang="zh-CN" sz="2000">
                <a:latin typeface="微软雅黑" panose="020B0503020204020204" pitchFamily="34" charset="-122"/>
                <a:ea typeface="微软雅黑" panose="020B0503020204020204" pitchFamily="34" charset="-122"/>
              </a:rPr>
              <a:t>EBX</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ECX</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EDX</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ESI</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EDI</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EBP</a:t>
            </a:r>
            <a:r>
              <a:rPr lang="zh-CN" altLang="en-US" sz="2000">
                <a:latin typeface="微软雅黑" panose="020B0503020204020204" pitchFamily="34" charset="-122"/>
                <a:ea typeface="微软雅黑" panose="020B0503020204020204" pitchFamily="34" charset="-122"/>
              </a:rPr>
              <a:t>，除调用号以外，最多</a:t>
            </a:r>
            <a:r>
              <a:rPr lang="en-US" altLang="zh-CN" sz="2000">
                <a:latin typeface="微软雅黑" panose="020B0503020204020204" pitchFamily="34" charset="-122"/>
                <a:ea typeface="微软雅黑" panose="020B0503020204020204" pitchFamily="34" charset="-122"/>
              </a:rPr>
              <a:t>6</a:t>
            </a:r>
            <a:r>
              <a:rPr lang="zh-CN" altLang="en-US" sz="2000">
                <a:latin typeface="微软雅黑" panose="020B0503020204020204" pitchFamily="34" charset="-122"/>
                <a:ea typeface="微软雅黑" panose="020B0503020204020204" pitchFamily="34" charset="-122"/>
              </a:rPr>
              <a:t>个参数。</a:t>
            </a:r>
          </a:p>
          <a:p>
            <a:pPr>
              <a:lnSpc>
                <a:spcPct val="110000"/>
              </a:lnSpc>
              <a:spcBef>
                <a:spcPct val="15000"/>
              </a:spcBef>
            </a:pPr>
            <a:r>
              <a:rPr lang="zh-CN" altLang="en-US" sz="2000">
                <a:latin typeface="微软雅黑" panose="020B0503020204020204" pitchFamily="34" charset="-122"/>
                <a:ea typeface="微软雅黑" panose="020B0503020204020204" pitchFamily="34" charset="-122"/>
              </a:rPr>
              <a:t>封装函数对应的机器级代码有一个统一的结构：</a:t>
            </a:r>
          </a:p>
          <a:p>
            <a:pPr lvl="1">
              <a:lnSpc>
                <a:spcPct val="110000"/>
              </a:lnSpc>
              <a:spcBef>
                <a:spcPct val="15000"/>
              </a:spcBef>
            </a:pPr>
            <a:r>
              <a:rPr lang="zh-CN" altLang="en-US">
                <a:latin typeface="微软雅黑" panose="020B0503020204020204" pitchFamily="34" charset="-122"/>
                <a:ea typeface="微软雅黑" panose="020B0503020204020204" pitchFamily="34" charset="-122"/>
              </a:rPr>
              <a:t>总是若干条传送指令后跟一条陷阱指令。传送指令用来传递系统调用的参数，陷阱指令（如</a:t>
            </a:r>
            <a:r>
              <a:rPr lang="en-US" altLang="zh-CN">
                <a:latin typeface="微软雅黑" panose="020B0503020204020204" pitchFamily="34" charset="-122"/>
                <a:ea typeface="微软雅黑" panose="020B0503020204020204" pitchFamily="34" charset="-122"/>
              </a:rPr>
              <a:t>int $0x80</a:t>
            </a:r>
            <a:r>
              <a:rPr lang="zh-CN" altLang="en-US">
                <a:latin typeface="微软雅黑" panose="020B0503020204020204" pitchFamily="34" charset="-122"/>
                <a:ea typeface="微软雅黑" panose="020B0503020204020204" pitchFamily="34" charset="-122"/>
              </a:rPr>
              <a:t>）用来陷入内核进行处理。</a:t>
            </a:r>
          </a:p>
          <a:p>
            <a:pPr>
              <a:lnSpc>
                <a:spcPct val="110000"/>
              </a:lnSpc>
              <a:spcBef>
                <a:spcPct val="15000"/>
              </a:spcBef>
            </a:pPr>
            <a:r>
              <a:rPr lang="zh-CN" altLang="en-US" sz="2000">
                <a:latin typeface="微软雅黑" panose="020B0503020204020204" pitchFamily="34" charset="-122"/>
                <a:ea typeface="微软雅黑" panose="020B0503020204020204" pitchFamily="34" charset="-122"/>
              </a:rPr>
              <a:t>例如，若用户程序调用系统调用</a:t>
            </a:r>
            <a:r>
              <a:rPr lang="en-US" altLang="zh-CN" sz="2000">
                <a:solidFill>
                  <a:srgbClr val="FF0000"/>
                </a:solidFill>
                <a:latin typeface="微软雅黑" panose="020B0503020204020204" pitchFamily="34" charset="-122"/>
                <a:ea typeface="微软雅黑" panose="020B0503020204020204" pitchFamily="34" charset="-122"/>
              </a:rPr>
              <a:t>write(1, “hello, world!\n”,14)</a:t>
            </a:r>
            <a:r>
              <a:rPr lang="zh-CN" altLang="en-US" sz="2000">
                <a:latin typeface="微软雅黑" panose="020B0503020204020204" pitchFamily="34" charset="-122"/>
                <a:ea typeface="微软雅黑" panose="020B0503020204020204" pitchFamily="34" charset="-122"/>
              </a:rPr>
              <a:t>，将字符串“</a:t>
            </a:r>
            <a:r>
              <a:rPr lang="en-US" altLang="zh-CN" sz="2000">
                <a:latin typeface="微软雅黑" panose="020B0503020204020204" pitchFamily="34" charset="-122"/>
                <a:ea typeface="微软雅黑" panose="020B0503020204020204" pitchFamily="34" charset="-122"/>
              </a:rPr>
              <a:t>hello, world!\n”</a:t>
            </a:r>
            <a:r>
              <a:rPr lang="zh-CN" altLang="en-US" sz="2000">
                <a:latin typeface="微软雅黑" panose="020B0503020204020204" pitchFamily="34" charset="-122"/>
                <a:ea typeface="微软雅黑" panose="020B0503020204020204" pitchFamily="34" charset="-122"/>
              </a:rPr>
              <a:t>中</a:t>
            </a:r>
            <a:r>
              <a:rPr lang="en-US" altLang="zh-CN" sz="2000">
                <a:latin typeface="微软雅黑" panose="020B0503020204020204" pitchFamily="34" charset="-122"/>
                <a:ea typeface="微软雅黑" panose="020B0503020204020204" pitchFamily="34" charset="-122"/>
              </a:rPr>
              <a:t>14</a:t>
            </a:r>
            <a:r>
              <a:rPr lang="zh-CN" altLang="en-US" sz="2000">
                <a:latin typeface="微软雅黑" panose="020B0503020204020204" pitchFamily="34" charset="-122"/>
                <a:ea typeface="微软雅黑" panose="020B0503020204020204" pitchFamily="34" charset="-122"/>
              </a:rPr>
              <a:t>个字符显示在</a:t>
            </a:r>
            <a:r>
              <a:rPr lang="zh-CN" altLang="en-US" sz="2000">
                <a:solidFill>
                  <a:srgbClr val="3366FF"/>
                </a:solidFill>
                <a:latin typeface="微软雅黑" panose="020B0503020204020204" pitchFamily="34" charset="-122"/>
                <a:ea typeface="微软雅黑" panose="020B0503020204020204" pitchFamily="34" charset="-122"/>
              </a:rPr>
              <a:t>标准输出设备文件</a:t>
            </a:r>
            <a:r>
              <a:rPr lang="en-US" altLang="zh-CN" sz="2000">
                <a:solidFill>
                  <a:srgbClr val="3366FF"/>
                </a:solidFill>
                <a:latin typeface="微软雅黑" panose="020B0503020204020204" pitchFamily="34" charset="-122"/>
                <a:ea typeface="微软雅黑" panose="020B0503020204020204" pitchFamily="34" charset="-122"/>
              </a:rPr>
              <a:t>stdout</a:t>
            </a:r>
            <a:r>
              <a:rPr lang="zh-CN" altLang="en-US" sz="2000">
                <a:latin typeface="微软雅黑" panose="020B0503020204020204" pitchFamily="34" charset="-122"/>
                <a:ea typeface="微软雅黑" panose="020B0503020204020204" pitchFamily="34" charset="-122"/>
              </a:rPr>
              <a:t>上，则其封装函数对应机器级代码（用汇编指令表示）如下：</a:t>
            </a:r>
          </a:p>
          <a:p>
            <a:pPr>
              <a:lnSpc>
                <a:spcPct val="110000"/>
              </a:lnSpc>
              <a:spcBef>
                <a:spcPct val="15000"/>
              </a:spcBef>
              <a:buFontTx/>
              <a:buNone/>
            </a:pPr>
            <a:r>
              <a:rPr lang="en-US" altLang="zh-CN" sz="2000">
                <a:latin typeface="微软雅黑" panose="020B0503020204020204" pitchFamily="34" charset="-122"/>
                <a:ea typeface="微软雅黑" panose="020B0503020204020204" pitchFamily="34" charset="-122"/>
              </a:rPr>
              <a:t>	</a:t>
            </a:r>
            <a:r>
              <a:rPr lang="en-US" altLang="zh-CN" sz="2000">
                <a:solidFill>
                  <a:srgbClr val="FF0000"/>
                </a:solidFill>
                <a:latin typeface="微软雅黑" panose="020B0503020204020204" pitchFamily="34" charset="-122"/>
                <a:ea typeface="微软雅黑" panose="020B0503020204020204" pitchFamily="34" charset="-122"/>
              </a:rPr>
              <a:t>movl  $4, %eax   //</a:t>
            </a:r>
            <a:r>
              <a:rPr lang="zh-CN" altLang="en-US" sz="2000">
                <a:solidFill>
                  <a:srgbClr val="FF0000"/>
                </a:solidFill>
                <a:latin typeface="微软雅黑" panose="020B0503020204020204" pitchFamily="34" charset="-122"/>
                <a:ea typeface="微软雅黑" panose="020B0503020204020204" pitchFamily="34" charset="-122"/>
              </a:rPr>
              <a:t>调用号为</a:t>
            </a:r>
            <a:r>
              <a:rPr lang="en-US" altLang="zh-CN" sz="2000">
                <a:solidFill>
                  <a:srgbClr val="FF0000"/>
                </a:solidFill>
                <a:latin typeface="微软雅黑" panose="020B0503020204020204" pitchFamily="34" charset="-122"/>
                <a:ea typeface="微软雅黑" panose="020B0503020204020204" pitchFamily="34" charset="-122"/>
              </a:rPr>
              <a:t>4</a:t>
            </a:r>
            <a:r>
              <a:rPr lang="zh-CN" altLang="en-US" sz="2000">
                <a:solidFill>
                  <a:srgbClr val="FF0000"/>
                </a:solidFill>
                <a:latin typeface="微软雅黑" panose="020B0503020204020204" pitchFamily="34" charset="-122"/>
                <a:ea typeface="微软雅黑" panose="020B0503020204020204" pitchFamily="34" charset="-122"/>
              </a:rPr>
              <a:t>，送</a:t>
            </a:r>
            <a:r>
              <a:rPr lang="en-US" altLang="zh-CN" sz="2000">
                <a:solidFill>
                  <a:srgbClr val="FF0000"/>
                </a:solidFill>
                <a:latin typeface="微软雅黑" panose="020B0503020204020204" pitchFamily="34" charset="-122"/>
                <a:ea typeface="微软雅黑" panose="020B0503020204020204" pitchFamily="34" charset="-122"/>
              </a:rPr>
              <a:t>EAX</a:t>
            </a:r>
          </a:p>
          <a:p>
            <a:pPr>
              <a:lnSpc>
                <a:spcPct val="110000"/>
              </a:lnSpc>
              <a:spcBef>
                <a:spcPct val="15000"/>
              </a:spcBef>
              <a:buFontTx/>
              <a:buNone/>
            </a:pPr>
            <a:r>
              <a:rPr lang="en-US" altLang="zh-CN" sz="2000">
                <a:solidFill>
                  <a:srgbClr val="FF0000"/>
                </a:solidFill>
                <a:latin typeface="微软雅黑" panose="020B0503020204020204" pitchFamily="34" charset="-122"/>
                <a:ea typeface="微软雅黑" panose="020B0503020204020204" pitchFamily="34" charset="-122"/>
              </a:rPr>
              <a:t>	movl  $1, %ebx   //</a:t>
            </a:r>
            <a:r>
              <a:rPr lang="zh-CN" altLang="en-US" sz="2000">
                <a:solidFill>
                  <a:srgbClr val="FF0000"/>
                </a:solidFill>
                <a:latin typeface="微软雅黑" panose="020B0503020204020204" pitchFamily="34" charset="-122"/>
                <a:ea typeface="微软雅黑" panose="020B0503020204020204" pitchFamily="34" charset="-122"/>
              </a:rPr>
              <a:t>标准输出设备</a:t>
            </a:r>
            <a:r>
              <a:rPr lang="en-US" altLang="zh-CN" sz="2000">
                <a:solidFill>
                  <a:srgbClr val="FF0000"/>
                </a:solidFill>
                <a:latin typeface="微软雅黑" panose="020B0503020204020204" pitchFamily="34" charset="-122"/>
                <a:ea typeface="微软雅黑" panose="020B0503020204020204" pitchFamily="34" charset="-122"/>
              </a:rPr>
              <a:t>stdout</a:t>
            </a:r>
            <a:r>
              <a:rPr lang="zh-CN" altLang="en-US" sz="2000">
                <a:solidFill>
                  <a:srgbClr val="FF0000"/>
                </a:solidFill>
                <a:latin typeface="微软雅黑" panose="020B0503020204020204" pitchFamily="34" charset="-122"/>
                <a:ea typeface="微软雅黑" panose="020B0503020204020204" pitchFamily="34" charset="-122"/>
              </a:rPr>
              <a:t>的文件描述符为</a:t>
            </a:r>
            <a:r>
              <a:rPr lang="en-US" altLang="zh-CN" sz="2000">
                <a:solidFill>
                  <a:srgbClr val="FF0000"/>
                </a:solidFill>
                <a:latin typeface="微软雅黑" panose="020B0503020204020204" pitchFamily="34" charset="-122"/>
                <a:ea typeface="微软雅黑" panose="020B0503020204020204" pitchFamily="34" charset="-122"/>
              </a:rPr>
              <a:t>1</a:t>
            </a:r>
            <a:r>
              <a:rPr lang="zh-CN" altLang="en-US" sz="2000">
                <a:solidFill>
                  <a:srgbClr val="FF0000"/>
                </a:solidFill>
                <a:latin typeface="微软雅黑" panose="020B0503020204020204" pitchFamily="34" charset="-122"/>
                <a:ea typeface="微软雅黑" panose="020B0503020204020204" pitchFamily="34" charset="-122"/>
              </a:rPr>
              <a:t>，送</a:t>
            </a:r>
            <a:r>
              <a:rPr lang="en-US" altLang="zh-CN" sz="2000">
                <a:solidFill>
                  <a:srgbClr val="FF0000"/>
                </a:solidFill>
                <a:latin typeface="微软雅黑" panose="020B0503020204020204" pitchFamily="34" charset="-122"/>
                <a:ea typeface="微软雅黑" panose="020B0503020204020204" pitchFamily="34" charset="-122"/>
              </a:rPr>
              <a:t>EBX</a:t>
            </a:r>
          </a:p>
          <a:p>
            <a:pPr>
              <a:lnSpc>
                <a:spcPct val="110000"/>
              </a:lnSpc>
              <a:spcBef>
                <a:spcPct val="15000"/>
              </a:spcBef>
              <a:buFontTx/>
              <a:buNone/>
            </a:pPr>
            <a:r>
              <a:rPr lang="en-US" altLang="zh-CN" sz="2000">
                <a:solidFill>
                  <a:srgbClr val="FF0000"/>
                </a:solidFill>
                <a:latin typeface="微软雅黑" panose="020B0503020204020204" pitchFamily="34" charset="-122"/>
                <a:ea typeface="微软雅黑" panose="020B0503020204020204" pitchFamily="34" charset="-122"/>
              </a:rPr>
              <a:t>     movl  $string, %ecx  //</a:t>
            </a:r>
            <a:r>
              <a:rPr lang="zh-CN" altLang="en-US" sz="2000">
                <a:solidFill>
                  <a:srgbClr val="FF0000"/>
                </a:solidFill>
                <a:latin typeface="微软雅黑" panose="020B0503020204020204" pitchFamily="34" charset="-122"/>
                <a:ea typeface="微软雅黑" panose="020B0503020204020204" pitchFamily="34" charset="-122"/>
              </a:rPr>
              <a:t>字符串“</a:t>
            </a:r>
            <a:r>
              <a:rPr lang="en-US" altLang="zh-CN" sz="2000">
                <a:solidFill>
                  <a:srgbClr val="FF0000"/>
                </a:solidFill>
                <a:latin typeface="微软雅黑" panose="020B0503020204020204" pitchFamily="34" charset="-122"/>
                <a:ea typeface="微软雅黑" panose="020B0503020204020204" pitchFamily="34" charset="-122"/>
              </a:rPr>
              <a:t>hello, world!\n”</a:t>
            </a:r>
            <a:r>
              <a:rPr lang="zh-CN" altLang="en-US" sz="2000">
                <a:solidFill>
                  <a:srgbClr val="FF0000"/>
                </a:solidFill>
                <a:latin typeface="微软雅黑" panose="020B0503020204020204" pitchFamily="34" charset="-122"/>
                <a:ea typeface="微软雅黑" panose="020B0503020204020204" pitchFamily="34" charset="-122"/>
              </a:rPr>
              <a:t>首址送</a:t>
            </a:r>
            <a:r>
              <a:rPr lang="en-US" altLang="zh-CN" sz="2000">
                <a:solidFill>
                  <a:srgbClr val="FF0000"/>
                </a:solidFill>
                <a:latin typeface="微软雅黑" panose="020B0503020204020204" pitchFamily="34" charset="-122"/>
                <a:ea typeface="微软雅黑" panose="020B0503020204020204" pitchFamily="34" charset="-122"/>
              </a:rPr>
              <a:t>ECX</a:t>
            </a:r>
          </a:p>
          <a:p>
            <a:pPr>
              <a:lnSpc>
                <a:spcPct val="110000"/>
              </a:lnSpc>
              <a:spcBef>
                <a:spcPct val="15000"/>
              </a:spcBef>
              <a:buFontTx/>
              <a:buNone/>
            </a:pPr>
            <a:r>
              <a:rPr lang="en-US" altLang="zh-CN" sz="2000">
                <a:solidFill>
                  <a:srgbClr val="FF0000"/>
                </a:solidFill>
                <a:latin typeface="微软雅黑" panose="020B0503020204020204" pitchFamily="34" charset="-122"/>
                <a:ea typeface="微软雅黑" panose="020B0503020204020204" pitchFamily="34" charset="-122"/>
              </a:rPr>
              <a:t>     movl  $14, %edx	 //</a:t>
            </a:r>
            <a:r>
              <a:rPr lang="zh-CN" altLang="en-US" sz="2000">
                <a:solidFill>
                  <a:srgbClr val="FF0000"/>
                </a:solidFill>
                <a:latin typeface="微软雅黑" panose="020B0503020204020204" pitchFamily="34" charset="-122"/>
                <a:ea typeface="微软雅黑" panose="020B0503020204020204" pitchFamily="34" charset="-122"/>
              </a:rPr>
              <a:t>字符串的长度为</a:t>
            </a:r>
            <a:r>
              <a:rPr lang="en-US" altLang="zh-CN" sz="2000">
                <a:solidFill>
                  <a:srgbClr val="FF0000"/>
                </a:solidFill>
                <a:latin typeface="微软雅黑" panose="020B0503020204020204" pitchFamily="34" charset="-122"/>
                <a:ea typeface="微软雅黑" panose="020B0503020204020204" pitchFamily="34" charset="-122"/>
              </a:rPr>
              <a:t>14</a:t>
            </a:r>
            <a:r>
              <a:rPr lang="zh-CN" altLang="en-US" sz="2000">
                <a:solidFill>
                  <a:srgbClr val="FF0000"/>
                </a:solidFill>
                <a:latin typeface="微软雅黑" panose="020B0503020204020204" pitchFamily="34" charset="-122"/>
                <a:ea typeface="微软雅黑" panose="020B0503020204020204" pitchFamily="34" charset="-122"/>
              </a:rPr>
              <a:t>，送</a:t>
            </a:r>
            <a:r>
              <a:rPr lang="en-US" altLang="zh-CN" sz="2000">
                <a:solidFill>
                  <a:srgbClr val="FF0000"/>
                </a:solidFill>
                <a:latin typeface="微软雅黑" panose="020B0503020204020204" pitchFamily="34" charset="-122"/>
                <a:ea typeface="微软雅黑" panose="020B0503020204020204" pitchFamily="34" charset="-122"/>
              </a:rPr>
              <a:t>EDX</a:t>
            </a:r>
          </a:p>
          <a:p>
            <a:pPr>
              <a:lnSpc>
                <a:spcPct val="110000"/>
              </a:lnSpc>
              <a:spcBef>
                <a:spcPct val="15000"/>
              </a:spcBef>
              <a:buFontTx/>
              <a:buNone/>
            </a:pPr>
            <a:r>
              <a:rPr lang="en-US" altLang="zh-CN" sz="2000">
                <a:solidFill>
                  <a:srgbClr val="FF0000"/>
                </a:solidFill>
                <a:latin typeface="微软雅黑" panose="020B0503020204020204" pitchFamily="34" charset="-122"/>
                <a:ea typeface="微软雅黑" panose="020B0503020204020204" pitchFamily="34" charset="-122"/>
              </a:rPr>
              <a:t>     int    $0x80 	 //</a:t>
            </a:r>
            <a:r>
              <a:rPr lang="zh-CN" altLang="en-US" sz="2000">
                <a:solidFill>
                  <a:srgbClr val="FF0000"/>
                </a:solidFill>
                <a:latin typeface="微软雅黑" panose="020B0503020204020204" pitchFamily="34" charset="-122"/>
                <a:ea typeface="微软雅黑" panose="020B0503020204020204" pitchFamily="34" charset="-122"/>
              </a:rPr>
              <a:t>系统调用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animEffect transition="in" filter="blinds(horizontal)">
                                      <p:cBhvr>
                                        <p:cTn id="7" dur="500"/>
                                        <p:tgtEl>
                                          <p:spTgt spid="796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6675">
                                            <p:txEl>
                                              <p:pRg st="1" end="1"/>
                                            </p:txEl>
                                          </p:spTgt>
                                        </p:tgtEl>
                                        <p:attrNameLst>
                                          <p:attrName>style.visibility</p:attrName>
                                        </p:attrNameLst>
                                      </p:cBhvr>
                                      <p:to>
                                        <p:strVal val="visible"/>
                                      </p:to>
                                    </p:set>
                                    <p:animEffect transition="in" filter="blinds(horizontal)">
                                      <p:cBhvr>
                                        <p:cTn id="12" dur="500"/>
                                        <p:tgtEl>
                                          <p:spTgt spid="796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6675">
                                            <p:txEl>
                                              <p:pRg st="2" end="2"/>
                                            </p:txEl>
                                          </p:spTgt>
                                        </p:tgtEl>
                                        <p:attrNameLst>
                                          <p:attrName>style.visibility</p:attrName>
                                        </p:attrNameLst>
                                      </p:cBhvr>
                                      <p:to>
                                        <p:strVal val="visible"/>
                                      </p:to>
                                    </p:set>
                                    <p:animEffect transition="in" filter="blinds(horizontal)">
                                      <p:cBhvr>
                                        <p:cTn id="17" dur="500"/>
                                        <p:tgtEl>
                                          <p:spTgt spid="796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6675">
                                            <p:txEl>
                                              <p:pRg st="3" end="3"/>
                                            </p:txEl>
                                          </p:spTgt>
                                        </p:tgtEl>
                                        <p:attrNameLst>
                                          <p:attrName>style.visibility</p:attrName>
                                        </p:attrNameLst>
                                      </p:cBhvr>
                                      <p:to>
                                        <p:strVal val="visible"/>
                                      </p:to>
                                    </p:set>
                                    <p:animEffect transition="in" filter="blinds(horizontal)">
                                      <p:cBhvr>
                                        <p:cTn id="22" dur="500"/>
                                        <p:tgtEl>
                                          <p:spTgt spid="796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6675">
                                            <p:txEl>
                                              <p:pRg st="4" end="4"/>
                                            </p:txEl>
                                          </p:spTgt>
                                        </p:tgtEl>
                                        <p:attrNameLst>
                                          <p:attrName>style.visibility</p:attrName>
                                        </p:attrNameLst>
                                      </p:cBhvr>
                                      <p:to>
                                        <p:strVal val="visible"/>
                                      </p:to>
                                    </p:set>
                                    <p:animEffect transition="in" filter="blinds(horizontal)">
                                      <p:cBhvr>
                                        <p:cTn id="27" dur="500"/>
                                        <p:tgtEl>
                                          <p:spTgt spid="796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96675">
                                            <p:txEl>
                                              <p:pRg st="5" end="5"/>
                                            </p:txEl>
                                          </p:spTgt>
                                        </p:tgtEl>
                                        <p:attrNameLst>
                                          <p:attrName>style.visibility</p:attrName>
                                        </p:attrNameLst>
                                      </p:cBhvr>
                                      <p:to>
                                        <p:strVal val="visible"/>
                                      </p:to>
                                    </p:set>
                                    <p:animEffect transition="in" filter="blinds(horizontal)">
                                      <p:cBhvr>
                                        <p:cTn id="32" dur="500"/>
                                        <p:tgtEl>
                                          <p:spTgt spid="796675">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96675">
                                            <p:txEl>
                                              <p:pRg st="6" end="6"/>
                                            </p:txEl>
                                          </p:spTgt>
                                        </p:tgtEl>
                                        <p:attrNameLst>
                                          <p:attrName>style.visibility</p:attrName>
                                        </p:attrNameLst>
                                      </p:cBhvr>
                                      <p:to>
                                        <p:strVal val="visible"/>
                                      </p:to>
                                    </p:set>
                                    <p:animEffect transition="in" filter="blinds(horizontal)">
                                      <p:cBhvr>
                                        <p:cTn id="35" dur="500"/>
                                        <p:tgtEl>
                                          <p:spTgt spid="796675">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796675">
                                            <p:txEl>
                                              <p:pRg st="7" end="7"/>
                                            </p:txEl>
                                          </p:spTgt>
                                        </p:tgtEl>
                                        <p:attrNameLst>
                                          <p:attrName>style.visibility</p:attrName>
                                        </p:attrNameLst>
                                      </p:cBhvr>
                                      <p:to>
                                        <p:strVal val="visible"/>
                                      </p:to>
                                    </p:set>
                                    <p:animEffect transition="in" filter="blinds(horizontal)">
                                      <p:cBhvr>
                                        <p:cTn id="38" dur="500"/>
                                        <p:tgtEl>
                                          <p:spTgt spid="796675">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796675">
                                            <p:txEl>
                                              <p:pRg st="8" end="8"/>
                                            </p:txEl>
                                          </p:spTgt>
                                        </p:tgtEl>
                                        <p:attrNameLst>
                                          <p:attrName>style.visibility</p:attrName>
                                        </p:attrNameLst>
                                      </p:cBhvr>
                                      <p:to>
                                        <p:strVal val="visible"/>
                                      </p:to>
                                    </p:set>
                                    <p:animEffect transition="in" filter="blinds(horizontal)">
                                      <p:cBhvr>
                                        <p:cTn id="41" dur="500"/>
                                        <p:tgtEl>
                                          <p:spTgt spid="796675">
                                            <p:txEl>
                                              <p:pRg st="8" end="8"/>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796675">
                                            <p:txEl>
                                              <p:pRg st="9" end="9"/>
                                            </p:txEl>
                                          </p:spTgt>
                                        </p:tgtEl>
                                        <p:attrNameLst>
                                          <p:attrName>style.visibility</p:attrName>
                                        </p:attrNameLst>
                                      </p:cBhvr>
                                      <p:to>
                                        <p:strVal val="visible"/>
                                      </p:to>
                                    </p:set>
                                    <p:animEffect transition="in" filter="blinds(horizontal)">
                                      <p:cBhvr>
                                        <p:cTn id="44" dur="500"/>
                                        <p:tgtEl>
                                          <p:spTgt spid="796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a:extLst>
              <a:ext uri="{FF2B5EF4-FFF2-40B4-BE49-F238E27FC236}">
                <a16:creationId xmlns:a16="http://schemas.microsoft.com/office/drawing/2014/main" id="{FCFCE83E-5F15-45EB-AD5A-11DA34A5BD88}"/>
              </a:ext>
            </a:extLst>
          </p:cNvPr>
          <p:cNvSpPr>
            <a:spLocks noGrp="1" noChangeArrowheads="1"/>
          </p:cNvSpPr>
          <p:nvPr>
            <p:ph type="title"/>
          </p:nvPr>
        </p:nvSpPr>
        <p:spPr/>
        <p:txBody>
          <a:bodyPr/>
          <a:lstStyle/>
          <a:p>
            <a:r>
              <a:rPr lang="zh-CN" altLang="en-US"/>
              <a:t>软中断指令</a:t>
            </a:r>
            <a:r>
              <a:rPr lang="en-US" altLang="zh-CN"/>
              <a:t>int $0x80</a:t>
            </a:r>
            <a:r>
              <a:rPr lang="zh-CN" altLang="en-US"/>
              <a:t>的执行过程</a:t>
            </a:r>
            <a:r>
              <a:rPr lang="zh-CN" altLang="en-US" sz="3200"/>
              <a:t> </a:t>
            </a:r>
          </a:p>
        </p:txBody>
      </p:sp>
      <p:sp>
        <p:nvSpPr>
          <p:cNvPr id="797699" name="Rectangle 3">
            <a:extLst>
              <a:ext uri="{FF2B5EF4-FFF2-40B4-BE49-F238E27FC236}">
                <a16:creationId xmlns:a16="http://schemas.microsoft.com/office/drawing/2014/main" id="{AAAE1FD9-0C96-4800-84E6-5E826E14BD9D}"/>
              </a:ext>
            </a:extLst>
          </p:cNvPr>
          <p:cNvSpPr>
            <a:spLocks noGrp="1" noChangeArrowheads="1"/>
          </p:cNvSpPr>
          <p:nvPr>
            <p:ph type="body" idx="1"/>
          </p:nvPr>
        </p:nvSpPr>
        <p:spPr>
          <a:xfrm>
            <a:off x="250825" y="836613"/>
            <a:ext cx="8534400" cy="5494337"/>
          </a:xfrm>
        </p:spPr>
        <p:txBody>
          <a:bodyPr/>
          <a:lstStyle/>
          <a:p>
            <a:pPr marL="457200" indent="-457200">
              <a:lnSpc>
                <a:spcPct val="125000"/>
              </a:lnSpc>
              <a:buFontTx/>
              <a:buNone/>
            </a:pPr>
            <a:r>
              <a:rPr lang="zh-CN" altLang="en-US" sz="2000">
                <a:latin typeface="微软雅黑" panose="020B0503020204020204" pitchFamily="34" charset="-122"/>
                <a:ea typeface="微软雅黑" panose="020B0503020204020204" pitchFamily="34" charset="-122"/>
              </a:rPr>
              <a:t>它是陷阱类（</a:t>
            </a:r>
            <a:r>
              <a:rPr lang="zh-CN" altLang="en-US" sz="2000">
                <a:solidFill>
                  <a:srgbClr val="FF0000"/>
                </a:solidFill>
                <a:latin typeface="微软雅黑" panose="020B0503020204020204" pitchFamily="34" charset="-122"/>
                <a:ea typeface="微软雅黑" panose="020B0503020204020204" pitchFamily="34" charset="-122"/>
              </a:rPr>
              <a:t>编程异常</a:t>
            </a:r>
            <a:r>
              <a:rPr lang="zh-CN" altLang="en-US" sz="2000">
                <a:latin typeface="微软雅黑" panose="020B0503020204020204" pitchFamily="34" charset="-122"/>
                <a:ea typeface="微软雅黑" panose="020B0503020204020204" pitchFamily="34" charset="-122"/>
              </a:rPr>
              <a:t>）事件，因此它与异常响应过程一样。</a:t>
            </a:r>
          </a:p>
          <a:p>
            <a:pPr marL="457200" indent="-457200">
              <a:lnSpc>
                <a:spcPct val="125000"/>
              </a:lnSpc>
              <a:buFontTx/>
              <a:buAutoNum type="arabicParenR"/>
            </a:pPr>
            <a:r>
              <a:rPr lang="zh-CN" altLang="en-US" sz="2000">
                <a:latin typeface="微软雅黑" panose="020B0503020204020204" pitchFamily="34" charset="-122"/>
                <a:ea typeface="微软雅黑" panose="020B0503020204020204" pitchFamily="34" charset="-122"/>
              </a:rPr>
              <a:t>将</a:t>
            </a:r>
            <a:r>
              <a:rPr lang="en-US" altLang="zh-CN" sz="2000">
                <a:latin typeface="微软雅黑" panose="020B0503020204020204" pitchFamily="34" charset="-122"/>
                <a:ea typeface="微软雅黑" panose="020B0503020204020204" pitchFamily="34" charset="-122"/>
              </a:rPr>
              <a:t>IDTi</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i=128</a:t>
            </a:r>
            <a:r>
              <a:rPr lang="zh-CN" altLang="en-US" sz="2000">
                <a:latin typeface="微软雅黑" panose="020B0503020204020204" pitchFamily="34" charset="-122"/>
                <a:ea typeface="微软雅黑" panose="020B0503020204020204" pitchFamily="34" charset="-122"/>
              </a:rPr>
              <a:t>）中</a:t>
            </a:r>
            <a:r>
              <a:rPr lang="zh-CN" altLang="en-US" sz="2000">
                <a:latin typeface="微软雅黑" panose="020B0503020204020204" pitchFamily="34" charset="-122"/>
                <a:ea typeface="微软雅黑" panose="020B0503020204020204" pitchFamily="34" charset="-122"/>
                <a:hlinkClick r:id="rId2" action="ppaction://hlinksldjump"/>
              </a:rPr>
              <a:t>段选择符</a:t>
            </a:r>
            <a:r>
              <a:rPr lang="zh-CN" altLang="en-US" sz="2000">
                <a:solidFill>
                  <a:srgbClr val="990000"/>
                </a:solidFill>
                <a:latin typeface="微软雅黑" panose="020B0503020204020204" pitchFamily="34" charset="-122"/>
                <a:ea typeface="微软雅黑" panose="020B0503020204020204" pitchFamily="34" charset="-122"/>
              </a:rPr>
              <a:t>（</a:t>
            </a:r>
            <a:r>
              <a:rPr lang="en-US" altLang="zh-CN" sz="2000">
                <a:solidFill>
                  <a:srgbClr val="990000"/>
                </a:solidFill>
                <a:latin typeface="微软雅黑" panose="020B0503020204020204" pitchFamily="34" charset="-122"/>
                <a:ea typeface="微软雅黑" panose="020B0503020204020204" pitchFamily="34" charset="-122"/>
              </a:rPr>
              <a:t>0x60</a:t>
            </a:r>
            <a:r>
              <a:rPr lang="zh-CN" altLang="en-US" sz="2000">
                <a:solidFill>
                  <a:srgbClr val="990000"/>
                </a:solidFill>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所指</a:t>
            </a:r>
            <a:r>
              <a:rPr lang="en-US" altLang="zh-CN" sz="2000">
                <a:latin typeface="微软雅黑" panose="020B0503020204020204" pitchFamily="34" charset="-122"/>
                <a:ea typeface="微软雅黑" panose="020B0503020204020204" pitchFamily="34" charset="-122"/>
              </a:rPr>
              <a:t>GDT</a:t>
            </a:r>
            <a:r>
              <a:rPr lang="zh-CN" altLang="en-US" sz="2000">
                <a:latin typeface="微软雅黑" panose="020B0503020204020204" pitchFamily="34" charset="-122"/>
                <a:ea typeface="微软雅黑" panose="020B0503020204020204" pitchFamily="34" charset="-122"/>
              </a:rPr>
              <a:t>中的</a:t>
            </a:r>
            <a:r>
              <a:rPr lang="zh-CN" altLang="en-US" sz="2000">
                <a:solidFill>
                  <a:srgbClr val="3366FF"/>
                </a:solidFill>
                <a:latin typeface="微软雅黑" panose="020B0503020204020204" pitchFamily="34" charset="-122"/>
                <a:ea typeface="微软雅黑" panose="020B0503020204020204" pitchFamily="34" charset="-122"/>
              </a:rPr>
              <a:t>内核代码段</a:t>
            </a:r>
            <a:r>
              <a:rPr lang="zh-CN" altLang="en-US" sz="2000">
                <a:latin typeface="微软雅黑" panose="020B0503020204020204" pitchFamily="34" charset="-122"/>
                <a:ea typeface="微软雅黑" panose="020B0503020204020204" pitchFamily="34" charset="-122"/>
              </a:rPr>
              <a:t>描述符取出， 其</a:t>
            </a:r>
            <a:r>
              <a:rPr lang="en-US" altLang="zh-CN" sz="2000">
                <a:solidFill>
                  <a:srgbClr val="FF0000"/>
                </a:solidFill>
                <a:latin typeface="微软雅黑" panose="020B0503020204020204" pitchFamily="34" charset="-122"/>
                <a:ea typeface="微软雅黑" panose="020B0503020204020204" pitchFamily="34" charset="-122"/>
              </a:rPr>
              <a:t>DPL=0</a:t>
            </a:r>
            <a:r>
              <a:rPr lang="zh-CN" altLang="en-US" sz="2000">
                <a:latin typeface="微软雅黑" panose="020B0503020204020204" pitchFamily="34" charset="-122"/>
                <a:ea typeface="微软雅黑" panose="020B0503020204020204" pitchFamily="34" charset="-122"/>
              </a:rPr>
              <a:t>，此时</a:t>
            </a:r>
            <a:r>
              <a:rPr lang="en-US" altLang="zh-CN" sz="2000">
                <a:solidFill>
                  <a:srgbClr val="FF0000"/>
                </a:solidFill>
                <a:latin typeface="微软雅黑" panose="020B0503020204020204" pitchFamily="34" charset="-122"/>
                <a:ea typeface="微软雅黑" panose="020B0503020204020204" pitchFamily="34" charset="-122"/>
              </a:rPr>
              <a:t>CPL=3</a:t>
            </a:r>
            <a:r>
              <a:rPr lang="zh-CN" altLang="en-US" sz="2000">
                <a:latin typeface="微软雅黑" panose="020B0503020204020204" pitchFamily="34" charset="-122"/>
                <a:ea typeface="微软雅黑" panose="020B0503020204020204" pitchFamily="34" charset="-122"/>
              </a:rPr>
              <a:t>（因为</a:t>
            </a:r>
            <a:r>
              <a:rPr lang="en-US" altLang="zh-CN" sz="2000">
                <a:latin typeface="微软雅黑" panose="020B0503020204020204" pitchFamily="34" charset="-122"/>
                <a:ea typeface="微软雅黑" panose="020B0503020204020204" pitchFamily="34" charset="-122"/>
              </a:rPr>
              <a:t>int $0x80</a:t>
            </a:r>
            <a:r>
              <a:rPr lang="zh-CN" altLang="en-US" sz="2000">
                <a:latin typeface="微软雅黑" panose="020B0503020204020204" pitchFamily="34" charset="-122"/>
                <a:ea typeface="微软雅黑" panose="020B0503020204020204" pitchFamily="34" charset="-122"/>
              </a:rPr>
              <a:t>指令在用户进程中执行），因而</a:t>
            </a:r>
            <a:r>
              <a:rPr lang="en-US" altLang="zh-CN" sz="2000">
                <a:latin typeface="微软雅黑" panose="020B0503020204020204" pitchFamily="34" charset="-122"/>
                <a:ea typeface="微软雅黑" panose="020B0503020204020204" pitchFamily="34" charset="-122"/>
              </a:rPr>
              <a:t>CPL&gt;DPL</a:t>
            </a:r>
            <a:r>
              <a:rPr lang="zh-CN" altLang="en-US" sz="2000">
                <a:latin typeface="微软雅黑" panose="020B0503020204020204" pitchFamily="34" charset="-122"/>
                <a:ea typeface="微软雅黑" panose="020B0503020204020204" pitchFamily="34" charset="-122"/>
              </a:rPr>
              <a:t>且</a:t>
            </a:r>
            <a:r>
              <a:rPr lang="en-US" altLang="zh-CN" sz="2000">
                <a:latin typeface="微软雅黑" panose="020B0503020204020204" pitchFamily="34" charset="-122"/>
                <a:ea typeface="微软雅黑" panose="020B0503020204020204" pitchFamily="34" charset="-122"/>
                <a:hlinkClick r:id="rId3" action="ppaction://hlinksldjump"/>
              </a:rPr>
              <a:t>IDTi </a:t>
            </a:r>
            <a:r>
              <a:rPr lang="zh-CN" altLang="en-US" sz="2000">
                <a:latin typeface="微软雅黑" panose="020B0503020204020204" pitchFamily="34" charset="-122"/>
                <a:ea typeface="微软雅黑" panose="020B0503020204020204" pitchFamily="34" charset="-122"/>
                <a:hlinkClick r:id="rId3" action="ppaction://hlinksldjump"/>
              </a:rPr>
              <a:t>的 </a:t>
            </a:r>
            <a:r>
              <a:rPr lang="en-US" altLang="zh-CN" sz="2000">
                <a:latin typeface="微软雅黑" panose="020B0503020204020204" pitchFamily="34" charset="-122"/>
                <a:ea typeface="微软雅黑" panose="020B0503020204020204" pitchFamily="34" charset="-122"/>
                <a:hlinkClick r:id="rId3" action="ppaction://hlinksldjump"/>
              </a:rPr>
              <a:t>DPL</a:t>
            </a:r>
            <a:r>
              <a:rPr lang="en-US" altLang="zh-CN" sz="2000">
                <a:latin typeface="微软雅黑" panose="020B0503020204020204" pitchFamily="34" charset="-122"/>
                <a:ea typeface="微软雅黑" panose="020B0503020204020204" pitchFamily="34" charset="-122"/>
              </a:rPr>
              <a:t>=CPL</a:t>
            </a:r>
            <a:r>
              <a:rPr lang="zh-CN" altLang="en-US" sz="2000">
                <a:latin typeface="微软雅黑" panose="020B0503020204020204" pitchFamily="34" charset="-122"/>
                <a:ea typeface="微软雅黑" panose="020B0503020204020204" pitchFamily="34" charset="-122"/>
              </a:rPr>
              <a:t>，故未发生</a:t>
            </a:r>
            <a:r>
              <a:rPr lang="en-US" altLang="zh-CN" sz="2000">
                <a:latin typeface="微软雅黑" panose="020B0503020204020204" pitchFamily="34" charset="-122"/>
                <a:ea typeface="微软雅黑" panose="020B0503020204020204" pitchFamily="34" charset="-122"/>
                <a:hlinkClick r:id="rId4" action="ppaction://hlinksldjump"/>
              </a:rPr>
              <a:t>13</a:t>
            </a:r>
            <a:r>
              <a:rPr lang="zh-CN" altLang="en-US" sz="2000">
                <a:latin typeface="微软雅黑" panose="020B0503020204020204" pitchFamily="34" charset="-122"/>
                <a:ea typeface="微软雅黑" panose="020B0503020204020204" pitchFamily="34" charset="-122"/>
                <a:hlinkClick r:id="rId4" action="ppaction://hlinksldjump"/>
              </a:rPr>
              <a:t>号异常</a:t>
            </a:r>
            <a:r>
              <a:rPr lang="zh-CN" altLang="en-US" sz="2000">
                <a:latin typeface="微软雅黑" panose="020B0503020204020204" pitchFamily="34" charset="-122"/>
                <a:ea typeface="微软雅黑" panose="020B0503020204020204" pitchFamily="34" charset="-122"/>
              </a:rPr>
              <a:t>。</a:t>
            </a:r>
          </a:p>
          <a:p>
            <a:pPr marL="457200" indent="-457200">
              <a:lnSpc>
                <a:spcPct val="125000"/>
              </a:lnSpc>
              <a:buFontTx/>
              <a:buAutoNum type="arabicParenR"/>
            </a:pPr>
            <a:r>
              <a:rPr lang="zh-CN" altLang="en-US" sz="2000">
                <a:latin typeface="微软雅黑" panose="020B0503020204020204" pitchFamily="34" charset="-122"/>
                <a:ea typeface="微软雅黑" panose="020B0503020204020204" pitchFamily="34" charset="-122"/>
              </a:rPr>
              <a:t>读 </a:t>
            </a:r>
            <a:r>
              <a:rPr lang="en-US" altLang="zh-CN" sz="2000">
                <a:latin typeface="微软雅黑" panose="020B0503020204020204" pitchFamily="34" charset="-122"/>
                <a:ea typeface="微软雅黑" panose="020B0503020204020204" pitchFamily="34" charset="-122"/>
              </a:rPr>
              <a:t>TR </a:t>
            </a:r>
            <a:r>
              <a:rPr lang="zh-CN" altLang="en-US" sz="2000">
                <a:latin typeface="微软雅黑" panose="020B0503020204020204" pitchFamily="34" charset="-122"/>
                <a:ea typeface="微软雅黑" panose="020B0503020204020204" pitchFamily="34" charset="-122"/>
              </a:rPr>
              <a:t>寄存器，以访问</a:t>
            </a:r>
            <a:r>
              <a:rPr lang="en-US" altLang="zh-CN" sz="2000">
                <a:latin typeface="微软雅黑" panose="020B0503020204020204" pitchFamily="34" charset="-122"/>
                <a:ea typeface="微软雅黑" panose="020B0503020204020204" pitchFamily="34" charset="-122"/>
              </a:rPr>
              <a:t>TSS</a:t>
            </a:r>
            <a:r>
              <a:rPr lang="zh-CN" altLang="en-US" sz="2000">
                <a:latin typeface="微软雅黑" panose="020B0503020204020204" pitchFamily="34" charset="-122"/>
                <a:ea typeface="微软雅黑" panose="020B0503020204020204" pitchFamily="34" charset="-122"/>
              </a:rPr>
              <a:t>，从</a:t>
            </a:r>
            <a:r>
              <a:rPr lang="en-US" altLang="zh-CN" sz="2000">
                <a:latin typeface="微软雅黑" panose="020B0503020204020204" pitchFamily="34" charset="-122"/>
                <a:ea typeface="微软雅黑" panose="020B0503020204020204" pitchFamily="34" charset="-122"/>
              </a:rPr>
              <a:t>TSS</a:t>
            </a:r>
            <a:r>
              <a:rPr lang="zh-CN" altLang="en-US" sz="2000">
                <a:latin typeface="微软雅黑" panose="020B0503020204020204" pitchFamily="34" charset="-122"/>
                <a:ea typeface="微软雅黑" panose="020B0503020204020204" pitchFamily="34" charset="-122"/>
              </a:rPr>
              <a:t>中将内核栈的段寄存器内容和栈指针装入</a:t>
            </a:r>
            <a:r>
              <a:rPr lang="en-US" altLang="zh-CN" sz="2000">
                <a:latin typeface="微软雅黑" panose="020B0503020204020204" pitchFamily="34" charset="-122"/>
                <a:ea typeface="微软雅黑" panose="020B0503020204020204" pitchFamily="34" charset="-122"/>
              </a:rPr>
              <a:t>SS</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ESP</a:t>
            </a:r>
            <a:r>
              <a:rPr lang="zh-CN" altLang="en-US" sz="2000">
                <a:latin typeface="微软雅黑" panose="020B0503020204020204" pitchFamily="34" charset="-122"/>
                <a:ea typeface="微软雅黑" panose="020B0503020204020204" pitchFamily="34" charset="-122"/>
              </a:rPr>
              <a:t>；</a:t>
            </a:r>
          </a:p>
          <a:p>
            <a:pPr marL="457200" indent="-457200">
              <a:lnSpc>
                <a:spcPct val="125000"/>
              </a:lnSpc>
              <a:buFontTx/>
              <a:buAutoNum type="arabicParenR"/>
            </a:pPr>
            <a:r>
              <a:rPr lang="zh-CN" altLang="en-US" sz="2000">
                <a:latin typeface="微软雅黑" panose="020B0503020204020204" pitchFamily="34" charset="-122"/>
                <a:ea typeface="微软雅黑" panose="020B0503020204020204" pitchFamily="34" charset="-122"/>
              </a:rPr>
              <a:t>依次将执行完指令</a:t>
            </a:r>
            <a:r>
              <a:rPr lang="en-US" altLang="zh-CN" sz="2000">
                <a:latin typeface="微软雅黑" panose="020B0503020204020204" pitchFamily="34" charset="-122"/>
                <a:ea typeface="微软雅黑" panose="020B0503020204020204" pitchFamily="34" charset="-122"/>
              </a:rPr>
              <a:t>int $0x80</a:t>
            </a:r>
            <a:r>
              <a:rPr lang="zh-CN" altLang="en-US" sz="2000">
                <a:latin typeface="微软雅黑" panose="020B0503020204020204" pitchFamily="34" charset="-122"/>
                <a:ea typeface="微软雅黑" panose="020B0503020204020204" pitchFamily="34" charset="-122"/>
              </a:rPr>
              <a:t>时的</a:t>
            </a:r>
            <a:r>
              <a:rPr lang="en-US" altLang="zh-CN" sz="2000">
                <a:latin typeface="微软雅黑" panose="020B0503020204020204" pitchFamily="34" charset="-122"/>
                <a:ea typeface="微软雅黑" panose="020B0503020204020204" pitchFamily="34" charset="-122"/>
              </a:rPr>
              <a:t>SS</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ESP</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EFLAGS</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CS</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EIP</a:t>
            </a:r>
            <a:r>
              <a:rPr lang="zh-CN" altLang="en-US" sz="2000">
                <a:latin typeface="微软雅黑" panose="020B0503020204020204" pitchFamily="34" charset="-122"/>
                <a:ea typeface="微软雅黑" panose="020B0503020204020204" pitchFamily="34" charset="-122"/>
              </a:rPr>
              <a:t>的内容（即断点和程序状态）保存到内核栈中，即当前</a:t>
            </a:r>
            <a:r>
              <a:rPr lang="en-US" altLang="zh-CN" sz="2000">
                <a:latin typeface="微软雅黑" panose="020B0503020204020204" pitchFamily="34" charset="-122"/>
                <a:ea typeface="微软雅黑" panose="020B0503020204020204" pitchFamily="34" charset="-122"/>
              </a:rPr>
              <a:t>SS∶ESP</a:t>
            </a:r>
            <a:r>
              <a:rPr lang="zh-CN" altLang="en-US" sz="2000">
                <a:latin typeface="微软雅黑" panose="020B0503020204020204" pitchFamily="34" charset="-122"/>
                <a:ea typeface="微软雅黑" panose="020B0503020204020204" pitchFamily="34" charset="-122"/>
              </a:rPr>
              <a:t>所指之处；</a:t>
            </a:r>
          </a:p>
          <a:p>
            <a:pPr marL="457200" indent="-457200">
              <a:lnSpc>
                <a:spcPct val="125000"/>
              </a:lnSpc>
              <a:buFontTx/>
              <a:buAutoNum type="arabicParenR"/>
            </a:pPr>
            <a:r>
              <a:rPr lang="zh-CN" altLang="en-US" sz="2000">
                <a:latin typeface="微软雅黑" panose="020B0503020204020204" pitchFamily="34" charset="-122"/>
                <a:ea typeface="微软雅黑" panose="020B0503020204020204" pitchFamily="34" charset="-122"/>
              </a:rPr>
              <a:t>将</a:t>
            </a:r>
            <a:r>
              <a:rPr lang="en-US" altLang="zh-CN" sz="2000">
                <a:latin typeface="微软雅黑" panose="020B0503020204020204" pitchFamily="34" charset="-122"/>
                <a:ea typeface="微软雅黑" panose="020B0503020204020204" pitchFamily="34" charset="-122"/>
              </a:rPr>
              <a:t>IDTi</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i=128</a:t>
            </a:r>
            <a:r>
              <a:rPr lang="zh-CN" altLang="en-US" sz="2000">
                <a:latin typeface="微软雅黑" panose="020B0503020204020204" pitchFamily="34" charset="-122"/>
                <a:ea typeface="微软雅黑" panose="020B0503020204020204" pitchFamily="34" charset="-122"/>
              </a:rPr>
              <a:t>）中段选择符</a:t>
            </a:r>
            <a:r>
              <a:rPr lang="zh-CN" altLang="en-US" sz="2000">
                <a:solidFill>
                  <a:srgbClr val="990000"/>
                </a:solidFill>
                <a:latin typeface="微软雅黑" panose="020B0503020204020204" pitchFamily="34" charset="-122"/>
                <a:ea typeface="微软雅黑" panose="020B0503020204020204" pitchFamily="34" charset="-122"/>
              </a:rPr>
              <a:t>（</a:t>
            </a:r>
            <a:r>
              <a:rPr lang="en-US" altLang="zh-CN" sz="2000">
                <a:solidFill>
                  <a:srgbClr val="990000"/>
                </a:solidFill>
                <a:latin typeface="微软雅黑" panose="020B0503020204020204" pitchFamily="34" charset="-122"/>
                <a:ea typeface="微软雅黑" panose="020B0503020204020204" pitchFamily="34" charset="-122"/>
              </a:rPr>
              <a:t>0x60</a:t>
            </a:r>
            <a:r>
              <a:rPr lang="zh-CN" altLang="en-US" sz="2000">
                <a:solidFill>
                  <a:srgbClr val="990000"/>
                </a:solidFill>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装入</a:t>
            </a:r>
            <a:r>
              <a:rPr lang="en-US" altLang="zh-CN" sz="2000">
                <a:latin typeface="微软雅黑" panose="020B0503020204020204" pitchFamily="34" charset="-122"/>
                <a:ea typeface="微软雅黑" panose="020B0503020204020204" pitchFamily="34" charset="-122"/>
              </a:rPr>
              <a:t>CS</a:t>
            </a:r>
            <a:r>
              <a:rPr lang="zh-CN" altLang="en-US" sz="2000">
                <a:latin typeface="微软雅黑" panose="020B0503020204020204" pitchFamily="34" charset="-122"/>
                <a:ea typeface="微软雅黑" panose="020B0503020204020204" pitchFamily="34" charset="-122"/>
              </a:rPr>
              <a:t>，偏移地址装入</a:t>
            </a:r>
            <a:r>
              <a:rPr lang="en-US" altLang="zh-CN" sz="2000">
                <a:latin typeface="微软雅黑" panose="020B0503020204020204" pitchFamily="34" charset="-122"/>
                <a:ea typeface="微软雅黑" panose="020B0503020204020204" pitchFamily="34" charset="-122"/>
              </a:rPr>
              <a:t>EIP</a:t>
            </a:r>
            <a:r>
              <a:rPr lang="zh-CN" altLang="en-US" sz="2000">
                <a:latin typeface="微软雅黑" panose="020B0503020204020204" pitchFamily="34" charset="-122"/>
                <a:ea typeface="微软雅黑" panose="020B0503020204020204" pitchFamily="34" charset="-122"/>
              </a:rPr>
              <a:t>。</a:t>
            </a:r>
          </a:p>
          <a:p>
            <a:pPr marL="457200" indent="-457200">
              <a:lnSpc>
                <a:spcPct val="125000"/>
              </a:lnSpc>
              <a:buFontTx/>
              <a:buNone/>
            </a:pPr>
            <a:r>
              <a:rPr lang="zh-CN" altLang="en-US" sz="2000">
                <a:latin typeface="微软雅黑" panose="020B0503020204020204" pitchFamily="34" charset="-122"/>
                <a:ea typeface="微软雅黑" panose="020B0503020204020204" pitchFamily="34" charset="-122"/>
              </a:rPr>
              <a:t>      这里，</a:t>
            </a:r>
            <a:r>
              <a:rPr lang="en-US" altLang="zh-CN" sz="2000">
                <a:latin typeface="微软雅黑" panose="020B0503020204020204" pitchFamily="34" charset="-122"/>
                <a:ea typeface="微软雅黑" panose="020B0503020204020204" pitchFamily="34" charset="-122"/>
              </a:rPr>
              <a:t>CS:EIP</a:t>
            </a:r>
            <a:r>
              <a:rPr lang="zh-CN" altLang="en-US" sz="2000">
                <a:latin typeface="微软雅黑" panose="020B0503020204020204" pitchFamily="34" charset="-122"/>
                <a:ea typeface="微软雅黑" panose="020B0503020204020204" pitchFamily="34" charset="-122"/>
              </a:rPr>
              <a:t>即是</a:t>
            </a:r>
            <a:r>
              <a:rPr lang="zh-CN" altLang="en-US" sz="2000">
                <a:solidFill>
                  <a:srgbClr val="FF0000"/>
                </a:solidFill>
                <a:latin typeface="微软雅黑" panose="020B0503020204020204" pitchFamily="34" charset="-122"/>
                <a:ea typeface="微软雅黑" panose="020B0503020204020204" pitchFamily="34" charset="-122"/>
              </a:rPr>
              <a:t>系统调用处理程序</a:t>
            </a:r>
            <a:r>
              <a:rPr lang="en-US" altLang="zh-CN" sz="2000">
                <a:solidFill>
                  <a:srgbClr val="FF0000"/>
                </a:solidFill>
                <a:latin typeface="微软雅黑" panose="020B0503020204020204" pitchFamily="34" charset="-122"/>
                <a:ea typeface="微软雅黑" panose="020B0503020204020204" pitchFamily="34" charset="-122"/>
              </a:rPr>
              <a:t>system_call</a:t>
            </a:r>
            <a:r>
              <a:rPr lang="zh-CN" altLang="en-US" sz="2000">
                <a:solidFill>
                  <a:srgbClr val="008000"/>
                </a:solidFill>
                <a:latin typeface="微软雅黑" panose="020B0503020204020204" pitchFamily="34" charset="-122"/>
                <a:ea typeface="微软雅黑" panose="020B0503020204020204" pitchFamily="34" charset="-122"/>
              </a:rPr>
              <a:t>（所有系统调用的入口程序）</a:t>
            </a:r>
            <a:r>
              <a:rPr lang="zh-CN" altLang="en-US" sz="2000">
                <a:latin typeface="微软雅黑" panose="020B0503020204020204" pitchFamily="34" charset="-122"/>
                <a:ea typeface="微软雅黑" panose="020B0503020204020204" pitchFamily="34" charset="-122"/>
              </a:rPr>
              <a:t>第一条指令的逻辑地址。</a:t>
            </a:r>
          </a:p>
          <a:p>
            <a:pPr marL="457200" indent="-457200"/>
            <a:endParaRPr lang="zh-CN" altLang="en-US" sz="2000">
              <a:latin typeface="微软雅黑" panose="020B0503020204020204" pitchFamily="34" charset="-122"/>
              <a:ea typeface="微软雅黑" panose="020B0503020204020204" pitchFamily="34" charset="-122"/>
            </a:endParaRPr>
          </a:p>
        </p:txBody>
      </p:sp>
      <p:sp>
        <p:nvSpPr>
          <p:cNvPr id="797700" name="Text Box 4">
            <a:extLst>
              <a:ext uri="{FF2B5EF4-FFF2-40B4-BE49-F238E27FC236}">
                <a16:creationId xmlns:a16="http://schemas.microsoft.com/office/drawing/2014/main" id="{3C667A53-82DE-4FEE-8F68-2FDFEC1C39A2}"/>
              </a:ext>
            </a:extLst>
          </p:cNvPr>
          <p:cNvSpPr txBox="1">
            <a:spLocks noChangeArrowheads="1"/>
          </p:cNvSpPr>
          <p:nvPr/>
        </p:nvSpPr>
        <p:spPr bwMode="auto">
          <a:xfrm>
            <a:off x="7126288" y="5095875"/>
            <a:ext cx="1377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anose="020B0503020204020204" pitchFamily="34" charset="-122"/>
                <a:ea typeface="微软雅黑" panose="020B0503020204020204" pitchFamily="34" charset="-122"/>
                <a:hlinkClick r:id="rId5" action="ppaction://hlinksldjump"/>
              </a:rPr>
              <a:t>SKIP</a:t>
            </a:r>
            <a:endParaRPr lang="en-US" altLang="zh-CN" sz="2000" b="1">
              <a:latin typeface="微软雅黑" panose="020B0503020204020204" pitchFamily="34" charset="-122"/>
              <a:ea typeface="微软雅黑" panose="020B0503020204020204" pitchFamily="34" charset="-122"/>
            </a:endParaRPr>
          </a:p>
        </p:txBody>
      </p:sp>
      <p:sp>
        <p:nvSpPr>
          <p:cNvPr id="797701" name="Rectangle 5">
            <a:extLst>
              <a:ext uri="{FF2B5EF4-FFF2-40B4-BE49-F238E27FC236}">
                <a16:creationId xmlns:a16="http://schemas.microsoft.com/office/drawing/2014/main" id="{896C01F7-BB58-4702-ACE2-30A4BEBAE73D}"/>
              </a:ext>
            </a:extLst>
          </p:cNvPr>
          <p:cNvSpPr>
            <a:spLocks noChangeArrowheads="1"/>
          </p:cNvSpPr>
          <p:nvPr/>
        </p:nvSpPr>
        <p:spPr bwMode="auto">
          <a:xfrm>
            <a:off x="520700" y="5499100"/>
            <a:ext cx="8032750" cy="114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5000"/>
              </a:lnSpc>
            </a:pPr>
            <a:r>
              <a:rPr lang="zh-CN" altLang="en-US" sz="2000" b="1">
                <a:solidFill>
                  <a:srgbClr val="0066CC"/>
                </a:solidFill>
                <a:latin typeface="微软雅黑" panose="020B0503020204020204" pitchFamily="34" charset="-122"/>
                <a:ea typeface="微软雅黑" panose="020B0503020204020204" pitchFamily="34" charset="-122"/>
              </a:rPr>
              <a:t>执行</a:t>
            </a:r>
            <a:r>
              <a:rPr lang="en-US" altLang="zh-CN" sz="2000" b="1">
                <a:solidFill>
                  <a:srgbClr val="0066CC"/>
                </a:solidFill>
                <a:latin typeface="微软雅黑" panose="020B0503020204020204" pitchFamily="34" charset="-122"/>
                <a:ea typeface="微软雅黑" panose="020B0503020204020204" pitchFamily="34" charset="-122"/>
              </a:rPr>
              <a:t>int $0x80</a:t>
            </a:r>
            <a:r>
              <a:rPr lang="zh-CN" altLang="en-US" sz="2000" b="1">
                <a:solidFill>
                  <a:srgbClr val="0066CC"/>
                </a:solidFill>
                <a:latin typeface="微软雅黑" panose="020B0503020204020204" pitchFamily="34" charset="-122"/>
                <a:ea typeface="微软雅黑" panose="020B0503020204020204" pitchFamily="34" charset="-122"/>
              </a:rPr>
              <a:t>需一连串的一致性和安全性检查，因而速度较慢。从</a:t>
            </a:r>
            <a:r>
              <a:rPr lang="en-US" altLang="zh-CN" sz="2000" b="1">
                <a:solidFill>
                  <a:srgbClr val="0066CC"/>
                </a:solidFill>
                <a:latin typeface="微软雅黑" panose="020B0503020204020204" pitchFamily="34" charset="-122"/>
                <a:ea typeface="微软雅黑" panose="020B0503020204020204" pitchFamily="34" charset="-122"/>
              </a:rPr>
              <a:t>Pentium II</a:t>
            </a:r>
            <a:r>
              <a:rPr lang="zh-CN" altLang="en-US" sz="2000" b="1">
                <a:solidFill>
                  <a:srgbClr val="0066CC"/>
                </a:solidFill>
                <a:latin typeface="微软雅黑" panose="020B0503020204020204" pitchFamily="34" charset="-122"/>
                <a:ea typeface="微软雅黑" panose="020B0503020204020204" pitchFamily="34" charset="-122"/>
              </a:rPr>
              <a:t>开始，</a:t>
            </a:r>
            <a:r>
              <a:rPr lang="en-US" altLang="zh-CN" sz="2000" b="1">
                <a:solidFill>
                  <a:srgbClr val="0066CC"/>
                </a:solidFill>
                <a:latin typeface="微软雅黑" panose="020B0503020204020204" pitchFamily="34" charset="-122"/>
                <a:ea typeface="微软雅黑" panose="020B0503020204020204" pitchFamily="34" charset="-122"/>
              </a:rPr>
              <a:t>Intel</a:t>
            </a:r>
            <a:r>
              <a:rPr lang="zh-CN" altLang="en-US" sz="2000" b="1">
                <a:solidFill>
                  <a:srgbClr val="0066CC"/>
                </a:solidFill>
                <a:latin typeface="微软雅黑" panose="020B0503020204020204" pitchFamily="34" charset="-122"/>
                <a:ea typeface="微软雅黑" panose="020B0503020204020204" pitchFamily="34" charset="-122"/>
              </a:rPr>
              <a:t>引入了指令</a:t>
            </a:r>
            <a:r>
              <a:rPr lang="en-US" altLang="zh-CN" sz="2000" b="1">
                <a:solidFill>
                  <a:srgbClr val="0066CC"/>
                </a:solidFill>
                <a:latin typeface="微软雅黑" panose="020B0503020204020204" pitchFamily="34" charset="-122"/>
                <a:ea typeface="微软雅黑" panose="020B0503020204020204" pitchFamily="34" charset="-122"/>
              </a:rPr>
              <a:t>sysenter</a:t>
            </a:r>
            <a:r>
              <a:rPr lang="zh-CN" altLang="en-US" sz="2000" b="1">
                <a:solidFill>
                  <a:srgbClr val="0066CC"/>
                </a:solidFill>
                <a:latin typeface="微软雅黑" panose="020B0503020204020204" pitchFamily="34" charset="-122"/>
                <a:ea typeface="微软雅黑" panose="020B0503020204020204" pitchFamily="34" charset="-122"/>
              </a:rPr>
              <a:t>和</a:t>
            </a:r>
            <a:r>
              <a:rPr lang="en-US" altLang="zh-CN" sz="2000" b="1">
                <a:solidFill>
                  <a:srgbClr val="0066CC"/>
                </a:solidFill>
                <a:latin typeface="微软雅黑" panose="020B0503020204020204" pitchFamily="34" charset="-122"/>
                <a:ea typeface="微软雅黑" panose="020B0503020204020204" pitchFamily="34" charset="-122"/>
              </a:rPr>
              <a:t>sysexit</a:t>
            </a:r>
            <a:r>
              <a:rPr lang="zh-CN" altLang="en-US" sz="2000" b="1">
                <a:solidFill>
                  <a:srgbClr val="0066CC"/>
                </a:solidFill>
                <a:latin typeface="微软雅黑" panose="020B0503020204020204" pitchFamily="34" charset="-122"/>
                <a:ea typeface="微软雅黑" panose="020B0503020204020204" pitchFamily="34" charset="-122"/>
              </a:rPr>
              <a:t>，分别用于</a:t>
            </a:r>
            <a:r>
              <a:rPr lang="zh-CN" altLang="en-US" sz="2000" b="1">
                <a:solidFill>
                  <a:srgbClr val="FF0000"/>
                </a:solidFill>
                <a:latin typeface="微软雅黑" panose="020B0503020204020204" pitchFamily="34" charset="-122"/>
                <a:ea typeface="微软雅黑" panose="020B0503020204020204" pitchFamily="34" charset="-122"/>
              </a:rPr>
              <a:t>从用户态到内核态</a:t>
            </a:r>
            <a:r>
              <a:rPr lang="zh-CN" altLang="en-US" sz="2000" b="1">
                <a:solidFill>
                  <a:srgbClr val="0066CC"/>
                </a:solidFill>
                <a:latin typeface="微软雅黑" panose="020B0503020204020204" pitchFamily="34" charset="-122"/>
                <a:ea typeface="微软雅黑" panose="020B0503020204020204" pitchFamily="34" charset="-122"/>
              </a:rPr>
              <a:t>、</a:t>
            </a:r>
            <a:r>
              <a:rPr lang="zh-CN" altLang="en-US" sz="2000" b="1">
                <a:solidFill>
                  <a:srgbClr val="FF0000"/>
                </a:solidFill>
                <a:latin typeface="微软雅黑" panose="020B0503020204020204" pitchFamily="34" charset="-122"/>
                <a:ea typeface="微软雅黑" panose="020B0503020204020204" pitchFamily="34" charset="-122"/>
              </a:rPr>
              <a:t>从用户态到内核态</a:t>
            </a:r>
            <a:r>
              <a:rPr lang="zh-CN" altLang="en-US" sz="2000" b="1">
                <a:solidFill>
                  <a:srgbClr val="0066CC"/>
                </a:solidFill>
                <a:latin typeface="微软雅黑" panose="020B0503020204020204" pitchFamily="34" charset="-122"/>
                <a:ea typeface="微软雅黑" panose="020B0503020204020204" pitchFamily="34" charset="-122"/>
              </a:rPr>
              <a:t>的快速切换</a:t>
            </a:r>
            <a:r>
              <a:rPr lang="zh-CN" altLang="en-US">
                <a:solidFill>
                  <a:srgbClr val="0066CC"/>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7699">
                                            <p:txEl>
                                              <p:pRg st="0" end="0"/>
                                            </p:txEl>
                                          </p:spTgt>
                                        </p:tgtEl>
                                        <p:attrNameLst>
                                          <p:attrName>style.visibility</p:attrName>
                                        </p:attrNameLst>
                                      </p:cBhvr>
                                      <p:to>
                                        <p:strVal val="visible"/>
                                      </p:to>
                                    </p:set>
                                    <p:animEffect transition="in" filter="blinds(horizontal)">
                                      <p:cBhvr>
                                        <p:cTn id="7" dur="500"/>
                                        <p:tgtEl>
                                          <p:spTgt spid="797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7699">
                                            <p:txEl>
                                              <p:pRg st="1" end="1"/>
                                            </p:txEl>
                                          </p:spTgt>
                                        </p:tgtEl>
                                        <p:attrNameLst>
                                          <p:attrName>style.visibility</p:attrName>
                                        </p:attrNameLst>
                                      </p:cBhvr>
                                      <p:to>
                                        <p:strVal val="visible"/>
                                      </p:to>
                                    </p:set>
                                    <p:animEffect transition="in" filter="blinds(horizontal)">
                                      <p:cBhvr>
                                        <p:cTn id="12" dur="500"/>
                                        <p:tgtEl>
                                          <p:spTgt spid="797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7699">
                                            <p:txEl>
                                              <p:pRg st="2" end="2"/>
                                            </p:txEl>
                                          </p:spTgt>
                                        </p:tgtEl>
                                        <p:attrNameLst>
                                          <p:attrName>style.visibility</p:attrName>
                                        </p:attrNameLst>
                                      </p:cBhvr>
                                      <p:to>
                                        <p:strVal val="visible"/>
                                      </p:to>
                                    </p:set>
                                    <p:animEffect transition="in" filter="blinds(horizontal)">
                                      <p:cBhvr>
                                        <p:cTn id="17" dur="500"/>
                                        <p:tgtEl>
                                          <p:spTgt spid="797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7699">
                                            <p:txEl>
                                              <p:pRg st="3" end="3"/>
                                            </p:txEl>
                                          </p:spTgt>
                                        </p:tgtEl>
                                        <p:attrNameLst>
                                          <p:attrName>style.visibility</p:attrName>
                                        </p:attrNameLst>
                                      </p:cBhvr>
                                      <p:to>
                                        <p:strVal val="visible"/>
                                      </p:to>
                                    </p:set>
                                    <p:animEffect transition="in" filter="blinds(horizontal)">
                                      <p:cBhvr>
                                        <p:cTn id="22" dur="500"/>
                                        <p:tgtEl>
                                          <p:spTgt spid="797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97699">
                                            <p:txEl>
                                              <p:pRg st="4" end="4"/>
                                            </p:txEl>
                                          </p:spTgt>
                                        </p:tgtEl>
                                        <p:attrNameLst>
                                          <p:attrName>style.visibility</p:attrName>
                                        </p:attrNameLst>
                                      </p:cBhvr>
                                      <p:to>
                                        <p:strVal val="visible"/>
                                      </p:to>
                                    </p:set>
                                    <p:animEffect transition="in" filter="blinds(horizontal)">
                                      <p:cBhvr>
                                        <p:cTn id="27" dur="500"/>
                                        <p:tgtEl>
                                          <p:spTgt spid="797699">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97699">
                                            <p:txEl>
                                              <p:pRg st="5" end="5"/>
                                            </p:txEl>
                                          </p:spTgt>
                                        </p:tgtEl>
                                        <p:attrNameLst>
                                          <p:attrName>style.visibility</p:attrName>
                                        </p:attrNameLst>
                                      </p:cBhvr>
                                      <p:to>
                                        <p:strVal val="visible"/>
                                      </p:to>
                                    </p:set>
                                    <p:animEffect transition="in" filter="blinds(horizontal)">
                                      <p:cBhvr>
                                        <p:cTn id="30" dur="500"/>
                                        <p:tgtEl>
                                          <p:spTgt spid="797699">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97701"/>
                                        </p:tgtEl>
                                        <p:attrNameLst>
                                          <p:attrName>style.visibility</p:attrName>
                                        </p:attrNameLst>
                                      </p:cBhvr>
                                      <p:to>
                                        <p:strVal val="visible"/>
                                      </p:to>
                                    </p:set>
                                    <p:animEffect transition="in" filter="blinds(horizontal)">
                                      <p:cBhvr>
                                        <p:cTn id="35" dur="500"/>
                                        <p:tgtEl>
                                          <p:spTgt spid="79770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97700"/>
                                        </p:tgtEl>
                                        <p:attrNameLst>
                                          <p:attrName>style.visibility</p:attrName>
                                        </p:attrNameLst>
                                      </p:cBhvr>
                                      <p:to>
                                        <p:strVal val="visible"/>
                                      </p:to>
                                    </p:set>
                                    <p:animEffect transition="in" filter="blinds(horizontal)">
                                      <p:cBhvr>
                                        <p:cTn id="40" dur="500"/>
                                        <p:tgtEl>
                                          <p:spTgt spid="797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00" grpId="0"/>
      <p:bldP spid="79770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a:extLst>
              <a:ext uri="{FF2B5EF4-FFF2-40B4-BE49-F238E27FC236}">
                <a16:creationId xmlns:a16="http://schemas.microsoft.com/office/drawing/2014/main" id="{1F1E0711-F15A-4E0C-AE49-EF03CF87E058}"/>
              </a:ext>
            </a:extLst>
          </p:cNvPr>
          <p:cNvSpPr>
            <a:spLocks noGrp="1" noChangeArrowheads="1"/>
          </p:cNvSpPr>
          <p:nvPr>
            <p:ph type="title"/>
          </p:nvPr>
        </p:nvSpPr>
        <p:spPr/>
        <p:txBody>
          <a:bodyPr/>
          <a:lstStyle/>
          <a:p>
            <a:r>
              <a:rPr lang="en-US" altLang="zh-CN"/>
              <a:t>Linux</a:t>
            </a:r>
            <a:r>
              <a:rPr lang="zh-CN" altLang="en-US"/>
              <a:t>中中断描述符表的初始化</a:t>
            </a:r>
          </a:p>
        </p:txBody>
      </p:sp>
      <p:sp>
        <p:nvSpPr>
          <p:cNvPr id="798723" name="Rectangle 3">
            <a:extLst>
              <a:ext uri="{FF2B5EF4-FFF2-40B4-BE49-F238E27FC236}">
                <a16:creationId xmlns:a16="http://schemas.microsoft.com/office/drawing/2014/main" id="{1D64B4D2-2C3D-42D8-A2A6-A8A36A73BBB4}"/>
              </a:ext>
            </a:extLst>
          </p:cNvPr>
          <p:cNvSpPr>
            <a:spLocks noGrp="1" noChangeArrowheads="1"/>
          </p:cNvSpPr>
          <p:nvPr>
            <p:ph type="body" idx="1"/>
          </p:nvPr>
        </p:nvSpPr>
        <p:spPr>
          <a:xfrm>
            <a:off x="279400" y="836613"/>
            <a:ext cx="8418513" cy="5680075"/>
          </a:xfrm>
        </p:spPr>
        <p:txBody>
          <a:bodyPr/>
          <a:lstStyle/>
          <a:p>
            <a:pPr>
              <a:buFontTx/>
              <a:buNone/>
            </a:pPr>
            <a:r>
              <a:rPr lang="pt-BR" altLang="zh-CN" sz="1600">
                <a:latin typeface="微软雅黑" panose="020B0503020204020204" pitchFamily="34" charset="-122"/>
                <a:ea typeface="微软雅黑" panose="020B0503020204020204" pitchFamily="34" charset="-122"/>
              </a:rPr>
              <a:t>     </a:t>
            </a:r>
            <a:r>
              <a:rPr lang="pt-BR" altLang="zh-CN" sz="1900">
                <a:solidFill>
                  <a:srgbClr val="0066CC"/>
                </a:solidFill>
                <a:latin typeface="微软雅黑" panose="020B0503020204020204" pitchFamily="34" charset="-122"/>
                <a:ea typeface="微软雅黑" panose="020B0503020204020204" pitchFamily="34" charset="-122"/>
              </a:rPr>
              <a:t>CPU</a:t>
            </a:r>
            <a:r>
              <a:rPr lang="zh-CN" altLang="pt-BR" sz="1900">
                <a:solidFill>
                  <a:srgbClr val="0066CC"/>
                </a:solidFill>
                <a:latin typeface="微软雅黑" panose="020B0503020204020204" pitchFamily="34" charset="-122"/>
                <a:ea typeface="微软雅黑" panose="020B0503020204020204" pitchFamily="34" charset="-122"/>
              </a:rPr>
              <a:t>负责对异常和中断的检测与响应，而操作系统则负责初始化 </a:t>
            </a:r>
            <a:r>
              <a:rPr lang="pt-BR" altLang="zh-CN" sz="1900">
                <a:solidFill>
                  <a:srgbClr val="0066CC"/>
                </a:solidFill>
                <a:latin typeface="微软雅黑" panose="020B0503020204020204" pitchFamily="34" charset="-122"/>
                <a:ea typeface="微软雅黑" panose="020B0503020204020204" pitchFamily="34" charset="-122"/>
              </a:rPr>
              <a:t>IDT </a:t>
            </a:r>
            <a:r>
              <a:rPr lang="zh-CN" altLang="pt-BR" sz="1900">
                <a:solidFill>
                  <a:srgbClr val="0066CC"/>
                </a:solidFill>
                <a:latin typeface="微软雅黑" panose="020B0503020204020204" pitchFamily="34" charset="-122"/>
                <a:ea typeface="微软雅黑" panose="020B0503020204020204" pitchFamily="34" charset="-122"/>
              </a:rPr>
              <a:t>以及编制好异常处理程序或中断服务程序。</a:t>
            </a:r>
            <a:r>
              <a:rPr lang="pt-BR" altLang="zh-CN" sz="1900">
                <a:solidFill>
                  <a:srgbClr val="0066CC"/>
                </a:solidFill>
                <a:latin typeface="微软雅黑" panose="020B0503020204020204" pitchFamily="34" charset="-122"/>
                <a:ea typeface="微软雅黑" panose="020B0503020204020204" pitchFamily="34" charset="-122"/>
              </a:rPr>
              <a:t>Linux</a:t>
            </a:r>
            <a:r>
              <a:rPr lang="zh-CN" altLang="pt-BR" sz="1900">
                <a:solidFill>
                  <a:srgbClr val="0066CC"/>
                </a:solidFill>
                <a:latin typeface="微软雅黑" panose="020B0503020204020204" pitchFamily="34" charset="-122"/>
                <a:ea typeface="微软雅黑" panose="020B0503020204020204" pitchFamily="34" charset="-122"/>
              </a:rPr>
              <a:t>运用提供的三种门描述符格式，构造了以下</a:t>
            </a:r>
            <a:r>
              <a:rPr lang="pt-BR" altLang="zh-CN" sz="1900">
                <a:solidFill>
                  <a:srgbClr val="0066CC"/>
                </a:solidFill>
                <a:latin typeface="微软雅黑" panose="020B0503020204020204" pitchFamily="34" charset="-122"/>
                <a:ea typeface="微软雅黑" panose="020B0503020204020204" pitchFamily="34" charset="-122"/>
              </a:rPr>
              <a:t>5</a:t>
            </a:r>
            <a:r>
              <a:rPr lang="zh-CN" altLang="pt-BR" sz="1900">
                <a:solidFill>
                  <a:srgbClr val="0066CC"/>
                </a:solidFill>
                <a:latin typeface="微软雅黑" panose="020B0503020204020204" pitchFamily="34" charset="-122"/>
                <a:ea typeface="微软雅黑" panose="020B0503020204020204" pitchFamily="34" charset="-122"/>
              </a:rPr>
              <a:t>种类型的门描述符。</a:t>
            </a:r>
          </a:p>
          <a:p>
            <a:pPr>
              <a:buFontTx/>
              <a:buNone/>
            </a:pP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1</a:t>
            </a:r>
            <a:r>
              <a:rPr lang="zh-CN" altLang="pt-BR" sz="1900">
                <a:latin typeface="微软雅黑" panose="020B0503020204020204" pitchFamily="34" charset="-122"/>
                <a:ea typeface="微软雅黑" panose="020B0503020204020204" pitchFamily="34" charset="-122"/>
              </a:rPr>
              <a:t>）</a:t>
            </a:r>
            <a:r>
              <a:rPr lang="zh-CN" altLang="pt-BR" sz="1900">
                <a:solidFill>
                  <a:srgbClr val="FF0000"/>
                </a:solidFill>
                <a:latin typeface="微软雅黑" panose="020B0503020204020204" pitchFamily="34" charset="-122"/>
                <a:ea typeface="微软雅黑" panose="020B0503020204020204" pitchFamily="34" charset="-122"/>
              </a:rPr>
              <a:t>中断门</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DPL=0</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TYPE=1110B</a:t>
            </a:r>
            <a:r>
              <a:rPr lang="zh-CN" altLang="pt-BR" sz="1900">
                <a:latin typeface="微软雅黑" panose="020B0503020204020204" pitchFamily="34" charset="-122"/>
                <a:ea typeface="微软雅黑" panose="020B0503020204020204" pitchFamily="34" charset="-122"/>
              </a:rPr>
              <a:t>。激活所有中断</a:t>
            </a:r>
          </a:p>
          <a:p>
            <a:pPr>
              <a:buFontTx/>
              <a:buNone/>
            </a:pP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2</a:t>
            </a:r>
            <a:r>
              <a:rPr lang="zh-CN" altLang="pt-BR" sz="1900">
                <a:latin typeface="微软雅黑" panose="020B0503020204020204" pitchFamily="34" charset="-122"/>
                <a:ea typeface="微软雅黑" panose="020B0503020204020204" pitchFamily="34" charset="-122"/>
              </a:rPr>
              <a:t>）</a:t>
            </a:r>
            <a:r>
              <a:rPr lang="zh-CN" altLang="pt-BR" sz="1900">
                <a:solidFill>
                  <a:srgbClr val="FF0000"/>
                </a:solidFill>
                <a:latin typeface="微软雅黑" panose="020B0503020204020204" pitchFamily="34" charset="-122"/>
                <a:ea typeface="微软雅黑" panose="020B0503020204020204" pitchFamily="34" charset="-122"/>
              </a:rPr>
              <a:t>系统门</a:t>
            </a:r>
            <a:r>
              <a:rPr lang="zh-CN" altLang="pt-BR" sz="1900">
                <a:latin typeface="微软雅黑" panose="020B0503020204020204" pitchFamily="34" charset="-122"/>
                <a:ea typeface="微软雅黑" panose="020B0503020204020204" pitchFamily="34" charset="-122"/>
              </a:rPr>
              <a:t>：</a:t>
            </a:r>
            <a:r>
              <a:rPr lang="pt-BR" altLang="zh-CN" sz="190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DPL=3</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TYPE=1111B</a:t>
            </a:r>
            <a:r>
              <a:rPr lang="zh-CN" altLang="pt-BR" sz="1900">
                <a:latin typeface="微软雅黑" panose="020B0503020204020204" pitchFamily="34" charset="-122"/>
                <a:ea typeface="微软雅黑" panose="020B0503020204020204" pitchFamily="34" charset="-122"/>
              </a:rPr>
              <a:t>。激活</a:t>
            </a:r>
            <a:r>
              <a:rPr lang="pt-BR" altLang="zh-CN" sz="1900">
                <a:latin typeface="微软雅黑" panose="020B0503020204020204" pitchFamily="34" charset="-122"/>
                <a:ea typeface="微软雅黑" panose="020B0503020204020204" pitchFamily="34" charset="-122"/>
              </a:rPr>
              <a:t>4</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5</a:t>
            </a:r>
            <a:r>
              <a:rPr lang="zh-CN" altLang="pt-BR" sz="1900">
                <a:latin typeface="微软雅黑" panose="020B0503020204020204" pitchFamily="34" charset="-122"/>
                <a:ea typeface="微软雅黑" panose="020B0503020204020204" pitchFamily="34" charset="-122"/>
              </a:rPr>
              <a:t>和</a:t>
            </a:r>
            <a:r>
              <a:rPr lang="pt-BR" altLang="zh-CN" sz="1900">
                <a:latin typeface="微软雅黑" panose="020B0503020204020204" pitchFamily="34" charset="-122"/>
                <a:ea typeface="微软雅黑" panose="020B0503020204020204" pitchFamily="34" charset="-122"/>
              </a:rPr>
              <a:t>128</a:t>
            </a:r>
            <a:r>
              <a:rPr lang="zh-CN" altLang="pt-BR" sz="1900">
                <a:latin typeface="微软雅黑" panose="020B0503020204020204" pitchFamily="34" charset="-122"/>
                <a:ea typeface="微软雅黑" panose="020B0503020204020204" pitchFamily="34" charset="-122"/>
              </a:rPr>
              <a:t>三个陷阱异常，分别对应指令</a:t>
            </a:r>
            <a:r>
              <a:rPr lang="pt-BR" altLang="zh-CN" sz="1900">
                <a:latin typeface="微软雅黑" panose="020B0503020204020204" pitchFamily="34" charset="-122"/>
                <a:ea typeface="微软雅黑" panose="020B0503020204020204" pitchFamily="34" charset="-122"/>
              </a:rPr>
              <a:t>into</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bound</a:t>
            </a:r>
            <a:r>
              <a:rPr lang="zh-CN" altLang="pt-BR" sz="1900">
                <a:latin typeface="微软雅黑" panose="020B0503020204020204" pitchFamily="34" charset="-122"/>
                <a:ea typeface="微软雅黑" panose="020B0503020204020204" pitchFamily="34" charset="-122"/>
              </a:rPr>
              <a:t>和</a:t>
            </a:r>
            <a:r>
              <a:rPr lang="pt-BR" altLang="zh-CN" sz="1900">
                <a:latin typeface="微软雅黑" panose="020B0503020204020204" pitchFamily="34" charset="-122"/>
                <a:ea typeface="微软雅黑" panose="020B0503020204020204" pitchFamily="34" charset="-122"/>
              </a:rPr>
              <a:t>int $0x80</a:t>
            </a:r>
            <a:r>
              <a:rPr lang="zh-CN" altLang="pt-BR" sz="1900">
                <a:latin typeface="微软雅黑" panose="020B0503020204020204" pitchFamily="34" charset="-122"/>
                <a:ea typeface="微软雅黑" panose="020B0503020204020204" pitchFamily="34" charset="-122"/>
              </a:rPr>
              <a:t>三条指令。因</a:t>
            </a:r>
            <a:r>
              <a:rPr lang="pt-BR" altLang="zh-CN" sz="1900">
                <a:latin typeface="微软雅黑" panose="020B0503020204020204" pitchFamily="34" charset="-122"/>
                <a:ea typeface="微软雅黑" panose="020B0503020204020204" pitchFamily="34" charset="-122"/>
              </a:rPr>
              <a:t>DPL</a:t>
            </a:r>
            <a:r>
              <a:rPr lang="zh-CN" altLang="pt-BR" sz="1900">
                <a:latin typeface="微软雅黑" panose="020B0503020204020204" pitchFamily="34" charset="-122"/>
                <a:ea typeface="微软雅黑" panose="020B0503020204020204" pitchFamily="34" charset="-122"/>
              </a:rPr>
              <a:t>为</a:t>
            </a:r>
            <a:r>
              <a:rPr lang="pt-BR" altLang="zh-CN" sz="1900">
                <a:latin typeface="微软雅黑" panose="020B0503020204020204" pitchFamily="34" charset="-122"/>
                <a:ea typeface="微软雅黑" panose="020B0503020204020204" pitchFamily="34" charset="-122"/>
              </a:rPr>
              <a:t>3</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CPL≤DPL</a:t>
            </a:r>
            <a:r>
              <a:rPr lang="zh-CN" altLang="pt-BR" sz="1900">
                <a:latin typeface="微软雅黑" panose="020B0503020204020204" pitchFamily="34" charset="-122"/>
                <a:ea typeface="微软雅黑" panose="020B0503020204020204" pitchFamily="34" charset="-122"/>
              </a:rPr>
              <a:t>，故在用户态下可使用这三条指令</a:t>
            </a:r>
          </a:p>
          <a:p>
            <a:pPr>
              <a:buFontTx/>
              <a:buNone/>
            </a:pP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3</a:t>
            </a:r>
            <a:r>
              <a:rPr lang="zh-CN" altLang="pt-BR" sz="1900">
                <a:latin typeface="微软雅黑" panose="020B0503020204020204" pitchFamily="34" charset="-122"/>
                <a:ea typeface="微软雅黑" panose="020B0503020204020204" pitchFamily="34" charset="-122"/>
              </a:rPr>
              <a:t>）</a:t>
            </a:r>
            <a:r>
              <a:rPr lang="zh-CN" altLang="pt-BR" sz="1900">
                <a:solidFill>
                  <a:srgbClr val="FF0000"/>
                </a:solidFill>
                <a:latin typeface="微软雅黑" panose="020B0503020204020204" pitchFamily="34" charset="-122"/>
                <a:ea typeface="微软雅黑" panose="020B0503020204020204" pitchFamily="34" charset="-122"/>
              </a:rPr>
              <a:t>系统中断门</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DPL=3</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TYPE=1110B</a:t>
            </a:r>
            <a:r>
              <a:rPr lang="zh-CN" altLang="pt-BR" sz="1900">
                <a:latin typeface="微软雅黑" panose="020B0503020204020204" pitchFamily="34" charset="-122"/>
                <a:ea typeface="微软雅黑" panose="020B0503020204020204" pitchFamily="34" charset="-122"/>
              </a:rPr>
              <a:t>。激活</a:t>
            </a:r>
            <a:r>
              <a:rPr lang="pt-BR" altLang="zh-CN" sz="1900">
                <a:latin typeface="微软雅黑" panose="020B0503020204020204" pitchFamily="34" charset="-122"/>
                <a:ea typeface="微软雅黑" panose="020B0503020204020204" pitchFamily="34" charset="-122"/>
              </a:rPr>
              <a:t>3</a:t>
            </a:r>
            <a:r>
              <a:rPr lang="zh-CN" altLang="pt-BR" sz="1900">
                <a:latin typeface="微软雅黑" panose="020B0503020204020204" pitchFamily="34" charset="-122"/>
                <a:ea typeface="微软雅黑" panose="020B0503020204020204" pitchFamily="34" charset="-122"/>
              </a:rPr>
              <a:t>号中断（即调试断点），对应指令</a:t>
            </a:r>
            <a:r>
              <a:rPr lang="pt-BR" altLang="zh-CN" sz="1900">
                <a:latin typeface="微软雅黑" panose="020B0503020204020204" pitchFamily="34" charset="-122"/>
                <a:ea typeface="微软雅黑" panose="020B0503020204020204" pitchFamily="34" charset="-122"/>
              </a:rPr>
              <a:t>int 3</a:t>
            </a:r>
            <a:r>
              <a:rPr lang="zh-CN" altLang="pt-BR" sz="1900">
                <a:latin typeface="微软雅黑" panose="020B0503020204020204" pitchFamily="34" charset="-122"/>
                <a:ea typeface="微软雅黑" panose="020B0503020204020204" pitchFamily="34" charset="-122"/>
              </a:rPr>
              <a:t>。因</a:t>
            </a:r>
            <a:r>
              <a:rPr lang="pt-BR" altLang="zh-CN" sz="1900">
                <a:latin typeface="微软雅黑" panose="020B0503020204020204" pitchFamily="34" charset="-122"/>
                <a:ea typeface="微软雅黑" panose="020B0503020204020204" pitchFamily="34" charset="-122"/>
              </a:rPr>
              <a:t>DPL</a:t>
            </a:r>
            <a:r>
              <a:rPr lang="zh-CN" altLang="pt-BR" sz="1900">
                <a:latin typeface="微软雅黑" panose="020B0503020204020204" pitchFamily="34" charset="-122"/>
                <a:ea typeface="微软雅黑" panose="020B0503020204020204" pitchFamily="34" charset="-122"/>
              </a:rPr>
              <a:t>为</a:t>
            </a:r>
            <a:r>
              <a:rPr lang="pt-BR" altLang="zh-CN" sz="1900">
                <a:latin typeface="微软雅黑" panose="020B0503020204020204" pitchFamily="34" charset="-122"/>
                <a:ea typeface="微软雅黑" panose="020B0503020204020204" pitchFamily="34" charset="-122"/>
              </a:rPr>
              <a:t>3</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CPL≤DPL</a:t>
            </a:r>
            <a:r>
              <a:rPr lang="zh-CN" altLang="pt-BR" sz="1900">
                <a:latin typeface="微软雅黑" panose="020B0503020204020204" pitchFamily="34" charset="-122"/>
                <a:ea typeface="微软雅黑" panose="020B0503020204020204" pitchFamily="34" charset="-122"/>
              </a:rPr>
              <a:t>，故用户态下可使用</a:t>
            </a:r>
            <a:r>
              <a:rPr lang="pt-BR" altLang="zh-CN" sz="1900">
                <a:latin typeface="微软雅黑" panose="020B0503020204020204" pitchFamily="34" charset="-122"/>
                <a:ea typeface="微软雅黑" panose="020B0503020204020204" pitchFamily="34" charset="-122"/>
              </a:rPr>
              <a:t>int 3</a:t>
            </a:r>
            <a:r>
              <a:rPr lang="zh-CN" altLang="pt-BR" sz="1900">
                <a:latin typeface="微软雅黑" panose="020B0503020204020204" pitchFamily="34" charset="-122"/>
                <a:ea typeface="微软雅黑" panose="020B0503020204020204" pitchFamily="34" charset="-122"/>
              </a:rPr>
              <a:t>指令。</a:t>
            </a:r>
          </a:p>
          <a:p>
            <a:pPr>
              <a:buFontTx/>
              <a:buNone/>
            </a:pP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4</a:t>
            </a:r>
            <a:r>
              <a:rPr lang="zh-CN" altLang="pt-BR" sz="1900">
                <a:latin typeface="微软雅黑" panose="020B0503020204020204" pitchFamily="34" charset="-122"/>
                <a:ea typeface="微软雅黑" panose="020B0503020204020204" pitchFamily="34" charset="-122"/>
              </a:rPr>
              <a:t>）</a:t>
            </a:r>
            <a:r>
              <a:rPr lang="zh-CN" altLang="pt-BR" sz="1900">
                <a:solidFill>
                  <a:srgbClr val="FF0000"/>
                </a:solidFill>
                <a:latin typeface="微软雅黑" panose="020B0503020204020204" pitchFamily="34" charset="-122"/>
                <a:ea typeface="微软雅黑" panose="020B0503020204020204" pitchFamily="34" charset="-122"/>
              </a:rPr>
              <a:t>陷阱门</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DPL=0</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TYPE=1111B</a:t>
            </a:r>
            <a:r>
              <a:rPr lang="zh-CN" altLang="pt-BR" sz="1900">
                <a:latin typeface="微软雅黑" panose="020B0503020204020204" pitchFamily="34" charset="-122"/>
                <a:ea typeface="微软雅黑" panose="020B0503020204020204" pitchFamily="34" charset="-122"/>
              </a:rPr>
              <a:t>。激活所有内部异常，并</a:t>
            </a:r>
            <a:r>
              <a:rPr lang="zh-CN" altLang="pt-BR" sz="1900">
                <a:solidFill>
                  <a:srgbClr val="3366FF"/>
                </a:solidFill>
                <a:latin typeface="微软雅黑" panose="020B0503020204020204" pitchFamily="34" charset="-122"/>
                <a:ea typeface="微软雅黑" panose="020B0503020204020204" pitchFamily="34" charset="-122"/>
              </a:rPr>
              <a:t>阻止用户程序使用</a:t>
            </a:r>
            <a:r>
              <a:rPr lang="pt-BR" altLang="zh-CN" sz="1900">
                <a:solidFill>
                  <a:srgbClr val="3366FF"/>
                </a:solidFill>
                <a:latin typeface="微软雅黑" panose="020B0503020204020204" pitchFamily="34" charset="-122"/>
                <a:ea typeface="微软雅黑" panose="020B0503020204020204" pitchFamily="34" charset="-122"/>
              </a:rPr>
              <a:t>INT n</a:t>
            </a:r>
            <a:r>
              <a:rPr lang="zh-CN" altLang="pt-BR" sz="1900">
                <a:solidFill>
                  <a:srgbClr val="3366FF"/>
                </a:solidFill>
                <a:latin typeface="微软雅黑" panose="020B0503020204020204" pitchFamily="34" charset="-122"/>
                <a:ea typeface="微软雅黑" panose="020B0503020204020204" pitchFamily="34" charset="-122"/>
              </a:rPr>
              <a:t>（</a:t>
            </a:r>
            <a:r>
              <a:rPr lang="pt-BR" altLang="zh-CN" sz="1900">
                <a:solidFill>
                  <a:srgbClr val="3366FF"/>
                </a:solidFill>
                <a:latin typeface="微软雅黑" panose="020B0503020204020204" pitchFamily="34" charset="-122"/>
                <a:ea typeface="微软雅黑" panose="020B0503020204020204" pitchFamily="34" charset="-122"/>
              </a:rPr>
              <a:t>n≠128</a:t>
            </a:r>
            <a:r>
              <a:rPr lang="zh-CN" altLang="pt-BR" sz="1900">
                <a:solidFill>
                  <a:srgbClr val="3366FF"/>
                </a:solidFill>
                <a:latin typeface="微软雅黑" panose="020B0503020204020204" pitchFamily="34" charset="-122"/>
                <a:ea typeface="微软雅黑" panose="020B0503020204020204" pitchFamily="34" charset="-122"/>
              </a:rPr>
              <a:t>或</a:t>
            </a:r>
            <a:r>
              <a:rPr lang="pt-BR" altLang="zh-CN" sz="1900">
                <a:solidFill>
                  <a:srgbClr val="3366FF"/>
                </a:solidFill>
                <a:latin typeface="微软雅黑" panose="020B0503020204020204" pitchFamily="34" charset="-122"/>
                <a:ea typeface="微软雅黑" panose="020B0503020204020204" pitchFamily="34" charset="-122"/>
              </a:rPr>
              <a:t>3</a:t>
            </a:r>
            <a:r>
              <a:rPr lang="zh-CN" altLang="pt-BR" sz="1900">
                <a:solidFill>
                  <a:srgbClr val="3366FF"/>
                </a:solidFill>
                <a:latin typeface="微软雅黑" panose="020B0503020204020204" pitchFamily="34" charset="-122"/>
                <a:ea typeface="微软雅黑" panose="020B0503020204020204" pitchFamily="34" charset="-122"/>
              </a:rPr>
              <a:t>）指令模拟非法异常来陷入内核态运行</a:t>
            </a:r>
            <a:r>
              <a:rPr lang="zh-CN" altLang="pt-BR" sz="1900">
                <a:latin typeface="微软雅黑" panose="020B0503020204020204" pitchFamily="34" charset="-122"/>
                <a:ea typeface="微软雅黑" panose="020B0503020204020204" pitchFamily="34" charset="-122"/>
              </a:rPr>
              <a:t>。</a:t>
            </a:r>
          </a:p>
          <a:p>
            <a:pPr>
              <a:buFontTx/>
              <a:buNone/>
            </a:pP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5</a:t>
            </a:r>
            <a:r>
              <a:rPr lang="zh-CN" altLang="pt-BR" sz="1900">
                <a:latin typeface="微软雅黑" panose="020B0503020204020204" pitchFamily="34" charset="-122"/>
                <a:ea typeface="微软雅黑" panose="020B0503020204020204" pitchFamily="34" charset="-122"/>
              </a:rPr>
              <a:t>）</a:t>
            </a:r>
            <a:r>
              <a:rPr lang="zh-CN" altLang="pt-BR" sz="1900">
                <a:solidFill>
                  <a:srgbClr val="FF0000"/>
                </a:solidFill>
                <a:latin typeface="微软雅黑" panose="020B0503020204020204" pitchFamily="34" charset="-122"/>
                <a:ea typeface="微软雅黑" panose="020B0503020204020204" pitchFamily="34" charset="-122"/>
              </a:rPr>
              <a:t>任务门</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DPL=0</a:t>
            </a:r>
            <a:r>
              <a:rPr lang="zh-CN" altLang="pt-BR" sz="1900">
                <a:latin typeface="微软雅黑" panose="020B0503020204020204" pitchFamily="34" charset="-122"/>
                <a:ea typeface="微软雅黑" panose="020B0503020204020204" pitchFamily="34" charset="-122"/>
              </a:rPr>
              <a:t>，</a:t>
            </a:r>
            <a:r>
              <a:rPr lang="pt-BR" altLang="zh-CN" sz="1900">
                <a:latin typeface="微软雅黑" panose="020B0503020204020204" pitchFamily="34" charset="-122"/>
                <a:ea typeface="微软雅黑" panose="020B0503020204020204" pitchFamily="34" charset="-122"/>
              </a:rPr>
              <a:t>TYPE=0101B</a:t>
            </a:r>
            <a:r>
              <a:rPr lang="zh-CN" altLang="pt-BR" sz="1900">
                <a:latin typeface="微软雅黑" panose="020B0503020204020204" pitchFamily="34" charset="-122"/>
                <a:ea typeface="微软雅黑" panose="020B0503020204020204" pitchFamily="34" charset="-122"/>
              </a:rPr>
              <a:t>。激活</a:t>
            </a:r>
            <a:r>
              <a:rPr lang="pt-BR" altLang="zh-CN" sz="1900">
                <a:latin typeface="微软雅黑" panose="020B0503020204020204" pitchFamily="34" charset="-122"/>
                <a:ea typeface="微软雅黑" panose="020B0503020204020204" pitchFamily="34" charset="-122"/>
              </a:rPr>
              <a:t>8</a:t>
            </a:r>
            <a:r>
              <a:rPr lang="zh-CN" altLang="pt-BR" sz="1900">
                <a:latin typeface="微软雅黑" panose="020B0503020204020204" pitchFamily="34" charset="-122"/>
                <a:ea typeface="微软雅黑" panose="020B0503020204020204" pitchFamily="34" charset="-122"/>
              </a:rPr>
              <a:t>号中断（双重故障）。</a:t>
            </a:r>
            <a:endParaRPr lang="zh-CN" altLang="en-US" sz="1900">
              <a:latin typeface="微软雅黑" panose="020B0503020204020204" pitchFamily="34" charset="-122"/>
              <a:ea typeface="微软雅黑" panose="020B0503020204020204" pitchFamily="34" charset="-122"/>
            </a:endParaRPr>
          </a:p>
          <a:p>
            <a:pPr>
              <a:buFontTx/>
              <a:buNone/>
            </a:pPr>
            <a:r>
              <a:rPr lang="en-US" altLang="zh-CN" sz="1900">
                <a:latin typeface="微软雅黑" panose="020B0503020204020204" pitchFamily="34" charset="-122"/>
                <a:ea typeface="微软雅黑" panose="020B0503020204020204" pitchFamily="34" charset="-122"/>
              </a:rPr>
              <a:t>     </a:t>
            </a:r>
            <a:r>
              <a:rPr lang="en-US" altLang="zh-CN" sz="1900">
                <a:solidFill>
                  <a:srgbClr val="CC3300"/>
                </a:solidFill>
                <a:latin typeface="微软雅黑" panose="020B0503020204020204" pitchFamily="34" charset="-122"/>
                <a:ea typeface="微软雅黑" panose="020B0503020204020204" pitchFamily="34" charset="-122"/>
              </a:rPr>
              <a:t>Linux</a:t>
            </a:r>
            <a:r>
              <a:rPr lang="zh-CN" altLang="en-US" sz="1900">
                <a:solidFill>
                  <a:srgbClr val="CC3300"/>
                </a:solidFill>
                <a:latin typeface="微软雅黑" panose="020B0503020204020204" pitchFamily="34" charset="-122"/>
                <a:ea typeface="微软雅黑" panose="020B0503020204020204" pitchFamily="34" charset="-122"/>
              </a:rPr>
              <a:t>内核在启用异常和中断机制之前，先设置好 </a:t>
            </a:r>
            <a:r>
              <a:rPr lang="en-US" altLang="zh-CN" sz="1900">
                <a:solidFill>
                  <a:srgbClr val="CC3300"/>
                </a:solidFill>
                <a:latin typeface="微软雅黑" panose="020B0503020204020204" pitchFamily="34" charset="-122"/>
                <a:ea typeface="微软雅黑" panose="020B0503020204020204" pitchFamily="34" charset="-122"/>
              </a:rPr>
              <a:t>IDT </a:t>
            </a:r>
            <a:r>
              <a:rPr lang="zh-CN" altLang="en-US" sz="1900">
                <a:solidFill>
                  <a:srgbClr val="CC3300"/>
                </a:solidFill>
                <a:latin typeface="微软雅黑" panose="020B0503020204020204" pitchFamily="34" charset="-122"/>
                <a:ea typeface="微软雅黑" panose="020B0503020204020204" pitchFamily="34" charset="-122"/>
              </a:rPr>
              <a:t>的每个表项，并把</a:t>
            </a:r>
            <a:r>
              <a:rPr lang="en-US" altLang="zh-CN" sz="1900">
                <a:solidFill>
                  <a:srgbClr val="CC3300"/>
                </a:solidFill>
                <a:latin typeface="微软雅黑" panose="020B0503020204020204" pitchFamily="34" charset="-122"/>
                <a:ea typeface="微软雅黑" panose="020B0503020204020204" pitchFamily="34" charset="-122"/>
              </a:rPr>
              <a:t>IDT </a:t>
            </a:r>
            <a:r>
              <a:rPr lang="zh-CN" altLang="en-US" sz="1900">
                <a:solidFill>
                  <a:srgbClr val="CC3300"/>
                </a:solidFill>
                <a:latin typeface="微软雅黑" panose="020B0503020204020204" pitchFamily="34" charset="-122"/>
                <a:ea typeface="微软雅黑" panose="020B0503020204020204" pitchFamily="34" charset="-122"/>
              </a:rPr>
              <a:t>首址存入 </a:t>
            </a:r>
            <a:r>
              <a:rPr lang="en-US" altLang="zh-CN" sz="1900">
                <a:solidFill>
                  <a:srgbClr val="CC3300"/>
                </a:solidFill>
                <a:latin typeface="微软雅黑" panose="020B0503020204020204" pitchFamily="34" charset="-122"/>
                <a:ea typeface="微软雅黑" panose="020B0503020204020204" pitchFamily="34" charset="-122"/>
              </a:rPr>
              <a:t>IDTR</a:t>
            </a:r>
            <a:r>
              <a:rPr lang="zh-CN" altLang="en-US" sz="1900">
                <a:solidFill>
                  <a:srgbClr val="CC3300"/>
                </a:solidFill>
                <a:latin typeface="微软雅黑" panose="020B0503020204020204" pitchFamily="34" charset="-122"/>
                <a:ea typeface="微软雅黑" panose="020B0503020204020204" pitchFamily="34" charset="-122"/>
              </a:rPr>
              <a:t>。系统初始化时，</a:t>
            </a:r>
            <a:r>
              <a:rPr lang="en-US" altLang="zh-CN" sz="1900">
                <a:solidFill>
                  <a:srgbClr val="CC3300"/>
                </a:solidFill>
                <a:latin typeface="微软雅黑" panose="020B0503020204020204" pitchFamily="34" charset="-122"/>
                <a:ea typeface="微软雅黑" panose="020B0503020204020204" pitchFamily="34" charset="-122"/>
              </a:rPr>
              <a:t>Linux</a:t>
            </a:r>
            <a:r>
              <a:rPr lang="zh-CN" altLang="en-US" sz="1900">
                <a:solidFill>
                  <a:srgbClr val="CC3300"/>
                </a:solidFill>
                <a:latin typeface="微软雅黑" panose="020B0503020204020204" pitchFamily="34" charset="-122"/>
                <a:ea typeface="微软雅黑" panose="020B0503020204020204" pitchFamily="34" charset="-122"/>
              </a:rPr>
              <a:t>完成对 </a:t>
            </a:r>
            <a:r>
              <a:rPr lang="en-US" altLang="zh-CN" sz="1900">
                <a:solidFill>
                  <a:srgbClr val="CC3300"/>
                </a:solidFill>
                <a:latin typeface="微软雅黑" panose="020B0503020204020204" pitchFamily="34" charset="-122"/>
                <a:ea typeface="微软雅黑" panose="020B0503020204020204" pitchFamily="34" charset="-122"/>
              </a:rPr>
              <a:t>GDT</a:t>
            </a:r>
            <a:r>
              <a:rPr lang="zh-CN" altLang="en-US" sz="1900">
                <a:solidFill>
                  <a:srgbClr val="CC3300"/>
                </a:solidFill>
                <a:latin typeface="微软雅黑" panose="020B0503020204020204" pitchFamily="34" charset="-122"/>
                <a:ea typeface="微软雅黑" panose="020B0503020204020204" pitchFamily="34" charset="-122"/>
              </a:rPr>
              <a:t>、</a:t>
            </a:r>
            <a:r>
              <a:rPr lang="en-US" altLang="zh-CN" sz="1900">
                <a:solidFill>
                  <a:srgbClr val="CC3300"/>
                </a:solidFill>
                <a:latin typeface="微软雅黑" panose="020B0503020204020204" pitchFamily="34" charset="-122"/>
                <a:ea typeface="微软雅黑" panose="020B0503020204020204" pitchFamily="34" charset="-122"/>
              </a:rPr>
              <a:t>GDTR</a:t>
            </a:r>
            <a:r>
              <a:rPr lang="zh-CN" altLang="en-US" sz="1900">
                <a:solidFill>
                  <a:srgbClr val="CC3300"/>
                </a:solidFill>
                <a:latin typeface="微软雅黑" panose="020B0503020204020204" pitchFamily="34" charset="-122"/>
                <a:ea typeface="微软雅黑" panose="020B0503020204020204" pitchFamily="34" charset="-122"/>
              </a:rPr>
              <a:t>、</a:t>
            </a:r>
            <a:r>
              <a:rPr lang="en-US" altLang="zh-CN" sz="1900">
                <a:solidFill>
                  <a:srgbClr val="CC3300"/>
                </a:solidFill>
                <a:latin typeface="微软雅黑" panose="020B0503020204020204" pitchFamily="34" charset="-122"/>
                <a:ea typeface="微软雅黑" panose="020B0503020204020204" pitchFamily="34" charset="-122"/>
              </a:rPr>
              <a:t>IDT </a:t>
            </a:r>
            <a:r>
              <a:rPr lang="zh-CN" altLang="en-US" sz="1900">
                <a:solidFill>
                  <a:srgbClr val="CC3300"/>
                </a:solidFill>
                <a:latin typeface="微软雅黑" panose="020B0503020204020204" pitchFamily="34" charset="-122"/>
                <a:ea typeface="微软雅黑" panose="020B0503020204020204" pitchFamily="34" charset="-122"/>
              </a:rPr>
              <a:t>和 </a:t>
            </a:r>
            <a:r>
              <a:rPr lang="en-US" altLang="zh-CN" sz="1900">
                <a:solidFill>
                  <a:srgbClr val="CC3300"/>
                </a:solidFill>
                <a:latin typeface="微软雅黑" panose="020B0503020204020204" pitchFamily="34" charset="-122"/>
                <a:ea typeface="微软雅黑" panose="020B0503020204020204" pitchFamily="34" charset="-122"/>
              </a:rPr>
              <a:t>IDTR </a:t>
            </a:r>
            <a:r>
              <a:rPr lang="zh-CN" altLang="en-US" sz="1900">
                <a:solidFill>
                  <a:srgbClr val="CC3300"/>
                </a:solidFill>
                <a:latin typeface="微软雅黑" panose="020B0503020204020204" pitchFamily="34" charset="-122"/>
                <a:ea typeface="微软雅黑" panose="020B0503020204020204" pitchFamily="34" charset="-122"/>
              </a:rPr>
              <a:t>等的设置，以后一旦发生异常或中断，</a:t>
            </a:r>
            <a:r>
              <a:rPr lang="en-US" altLang="zh-CN" sz="1900">
                <a:solidFill>
                  <a:srgbClr val="CC3300"/>
                </a:solidFill>
                <a:latin typeface="微软雅黑" panose="020B0503020204020204" pitchFamily="34" charset="-122"/>
                <a:ea typeface="微软雅黑" panose="020B0503020204020204" pitchFamily="34" charset="-122"/>
              </a:rPr>
              <a:t>CPU</a:t>
            </a:r>
            <a:r>
              <a:rPr lang="zh-CN" altLang="en-US" sz="1900">
                <a:solidFill>
                  <a:srgbClr val="CC3300"/>
                </a:solidFill>
                <a:latin typeface="微软雅黑" panose="020B0503020204020204" pitchFamily="34" charset="-122"/>
                <a:ea typeface="微软雅黑" panose="020B0503020204020204" pitchFamily="34" charset="-122"/>
              </a:rPr>
              <a:t>就可通过异常和中断响应机制调出异常或中断处理程序执行。</a:t>
            </a:r>
            <a:r>
              <a:rPr lang="zh-CN" altLang="pt-BR" sz="1900">
                <a:latin typeface="微软雅黑" panose="020B0503020204020204" pitchFamily="34" charset="-122"/>
                <a:ea typeface="微软雅黑" panose="020B0503020204020204" pitchFamily="34" charset="-122"/>
              </a:rPr>
              <a:t> </a:t>
            </a:r>
            <a:endParaRPr lang="zh-CN" altLang="en-US" sz="1900">
              <a:latin typeface="微软雅黑" panose="020B0503020204020204" pitchFamily="34" charset="-122"/>
              <a:ea typeface="微软雅黑" panose="020B0503020204020204" pitchFamily="34" charset="-122"/>
            </a:endParaRPr>
          </a:p>
        </p:txBody>
      </p:sp>
      <p:sp>
        <p:nvSpPr>
          <p:cNvPr id="798724" name="Text Box 4">
            <a:extLst>
              <a:ext uri="{FF2B5EF4-FFF2-40B4-BE49-F238E27FC236}">
                <a16:creationId xmlns:a16="http://schemas.microsoft.com/office/drawing/2014/main" id="{3B42F31E-BB26-4ACD-8AE6-1D57928D004E}"/>
              </a:ext>
            </a:extLst>
          </p:cNvPr>
          <p:cNvSpPr txBox="1">
            <a:spLocks noChangeArrowheads="1"/>
          </p:cNvSpPr>
          <p:nvPr/>
        </p:nvSpPr>
        <p:spPr bwMode="auto">
          <a:xfrm>
            <a:off x="6894513" y="6299200"/>
            <a:ext cx="111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anose="020B0503020204020204" pitchFamily="34" charset="-122"/>
                <a:ea typeface="微软雅黑" panose="020B0503020204020204" pitchFamily="34" charset="-122"/>
                <a:hlinkClick r:id="rId2" action="ppaction://hlinksldjump"/>
              </a:rPr>
              <a:t>BACK</a:t>
            </a:r>
            <a:endParaRPr lang="en-US" altLang="zh-CN" sz="2000" b="1">
              <a:latin typeface="微软雅黑" panose="020B0503020204020204" pitchFamily="34" charset="-122"/>
              <a:ea typeface="微软雅黑" panose="020B0503020204020204" pitchFamily="34" charset="-122"/>
            </a:endParaRPr>
          </a:p>
        </p:txBody>
      </p:sp>
      <p:sp>
        <p:nvSpPr>
          <p:cNvPr id="798725" name="Rectangle 5">
            <a:extLst>
              <a:ext uri="{FF2B5EF4-FFF2-40B4-BE49-F238E27FC236}">
                <a16:creationId xmlns:a16="http://schemas.microsoft.com/office/drawing/2014/main" id="{20C0988E-D2B1-43EF-AC56-A442D71DF147}"/>
              </a:ext>
            </a:extLst>
          </p:cNvPr>
          <p:cNvSpPr>
            <a:spLocks noChangeArrowheads="1"/>
          </p:cNvSpPr>
          <p:nvPr/>
        </p:nvSpPr>
        <p:spPr bwMode="auto">
          <a:xfrm>
            <a:off x="304800" y="2322513"/>
            <a:ext cx="8621713" cy="1030287"/>
          </a:xfrm>
          <a:prstGeom prst="rect">
            <a:avLst/>
          </a:prstGeom>
          <a:solidFill>
            <a:schemeClr val="accent1">
              <a:alpha val="24001"/>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a:extLst>
              <a:ext uri="{FF2B5EF4-FFF2-40B4-BE49-F238E27FC236}">
                <a16:creationId xmlns:a16="http://schemas.microsoft.com/office/drawing/2014/main" id="{AA0F688B-9CC9-421D-A859-A45096B2F37F}"/>
              </a:ext>
            </a:extLst>
          </p:cNvPr>
          <p:cNvSpPr>
            <a:spLocks noGrp="1" noChangeArrowheads="1"/>
          </p:cNvSpPr>
          <p:nvPr>
            <p:ph type="title"/>
          </p:nvPr>
        </p:nvSpPr>
        <p:spPr/>
        <p:txBody>
          <a:bodyPr/>
          <a:lstStyle/>
          <a:p>
            <a:r>
              <a:rPr lang="en-US" altLang="zh-CN"/>
              <a:t>IA-32</a:t>
            </a:r>
            <a:r>
              <a:rPr lang="zh-CN" altLang="en-US"/>
              <a:t>中异常和中断响应过程</a:t>
            </a:r>
          </a:p>
        </p:txBody>
      </p:sp>
      <p:sp>
        <p:nvSpPr>
          <p:cNvPr id="799747" name="Rectangle 3">
            <a:extLst>
              <a:ext uri="{FF2B5EF4-FFF2-40B4-BE49-F238E27FC236}">
                <a16:creationId xmlns:a16="http://schemas.microsoft.com/office/drawing/2014/main" id="{1AD5D011-3687-4AE8-91F7-8D64AF7D2686}"/>
              </a:ext>
            </a:extLst>
          </p:cNvPr>
          <p:cNvSpPr>
            <a:spLocks noGrp="1" noChangeArrowheads="1"/>
          </p:cNvSpPr>
          <p:nvPr>
            <p:ph type="body" idx="1"/>
          </p:nvPr>
        </p:nvSpPr>
        <p:spPr>
          <a:xfrm>
            <a:off x="85725" y="779463"/>
            <a:ext cx="8959850" cy="5638800"/>
          </a:xfrm>
        </p:spPr>
        <p:txBody>
          <a:bodyPr/>
          <a:lstStyle/>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1</a:t>
            </a:r>
            <a:r>
              <a:rPr lang="zh-CN" altLang="en-US" sz="1900">
                <a:latin typeface="微软雅黑" panose="020B0503020204020204" pitchFamily="34" charset="-122"/>
                <a:ea typeface="微软雅黑" panose="020B0503020204020204" pitchFamily="34" charset="-122"/>
              </a:rPr>
              <a:t>）确定中断类型号 </a:t>
            </a:r>
            <a:r>
              <a:rPr lang="en-US" altLang="zh-CN" sz="1900">
                <a:latin typeface="微软雅黑" panose="020B0503020204020204" pitchFamily="34" charset="-122"/>
                <a:ea typeface="微软雅黑" panose="020B0503020204020204" pitchFamily="34" charset="-122"/>
              </a:rPr>
              <a:t>i</a:t>
            </a:r>
            <a:r>
              <a:rPr lang="zh-CN" altLang="en-US" sz="1900">
                <a:latin typeface="微软雅黑" panose="020B0503020204020204" pitchFamily="34" charset="-122"/>
                <a:ea typeface="微软雅黑" panose="020B0503020204020204" pitchFamily="34" charset="-122"/>
              </a:rPr>
              <a:t>，从 </a:t>
            </a:r>
            <a:r>
              <a:rPr lang="en-US" altLang="zh-CN" sz="1900">
                <a:latin typeface="微软雅黑" panose="020B0503020204020204" pitchFamily="34" charset="-122"/>
                <a:ea typeface="微软雅黑" panose="020B0503020204020204" pitchFamily="34" charset="-122"/>
              </a:rPr>
              <a:t>IDTR </a:t>
            </a:r>
            <a:r>
              <a:rPr lang="zh-CN" altLang="en-US" sz="1900">
                <a:latin typeface="微软雅黑" panose="020B0503020204020204" pitchFamily="34" charset="-122"/>
                <a:ea typeface="微软雅黑" panose="020B0503020204020204" pitchFamily="34" charset="-122"/>
              </a:rPr>
              <a:t>指向的 </a:t>
            </a:r>
            <a:r>
              <a:rPr lang="en-US" altLang="zh-CN" sz="1900">
                <a:latin typeface="微软雅黑" panose="020B0503020204020204" pitchFamily="34" charset="-122"/>
                <a:ea typeface="微软雅黑" panose="020B0503020204020204" pitchFamily="34" charset="-122"/>
              </a:rPr>
              <a:t>IDT </a:t>
            </a:r>
            <a:r>
              <a:rPr lang="zh-CN" altLang="en-US" sz="1900">
                <a:latin typeface="微软雅黑" panose="020B0503020204020204" pitchFamily="34" charset="-122"/>
                <a:ea typeface="微软雅黑" panose="020B0503020204020204" pitchFamily="34" charset="-122"/>
              </a:rPr>
              <a:t>中取出第 </a:t>
            </a:r>
            <a:r>
              <a:rPr lang="en-US" altLang="zh-CN" sz="1900">
                <a:latin typeface="微软雅黑" panose="020B0503020204020204" pitchFamily="34" charset="-122"/>
                <a:ea typeface="微软雅黑" panose="020B0503020204020204" pitchFamily="34" charset="-122"/>
              </a:rPr>
              <a:t>i </a:t>
            </a:r>
            <a:r>
              <a:rPr lang="zh-CN" altLang="en-US" sz="1900">
                <a:latin typeface="微软雅黑" panose="020B0503020204020204" pitchFamily="34" charset="-122"/>
                <a:ea typeface="微软雅黑" panose="020B0503020204020204" pitchFamily="34" charset="-122"/>
              </a:rPr>
              <a:t>个表项 </a:t>
            </a:r>
            <a:r>
              <a:rPr lang="en-US" altLang="zh-CN" sz="1900">
                <a:latin typeface="微软雅黑" panose="020B0503020204020204" pitchFamily="34" charset="-122"/>
                <a:ea typeface="微软雅黑" panose="020B0503020204020204" pitchFamily="34" charset="-122"/>
              </a:rPr>
              <a:t>IDTi</a:t>
            </a:r>
            <a:r>
              <a:rPr lang="zh-CN" altLang="en-US" sz="1900">
                <a:latin typeface="微软雅黑" panose="020B0503020204020204" pitchFamily="34" charset="-122"/>
                <a:ea typeface="微软雅黑" panose="020B0503020204020204" pitchFamily="34" charset="-122"/>
              </a:rPr>
              <a:t>。</a:t>
            </a:r>
          </a:p>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2</a:t>
            </a:r>
            <a:r>
              <a:rPr lang="zh-CN" altLang="en-US" sz="1900">
                <a:latin typeface="微软雅黑" panose="020B0503020204020204" pitchFamily="34" charset="-122"/>
                <a:ea typeface="微软雅黑" panose="020B0503020204020204" pitchFamily="34" charset="-122"/>
              </a:rPr>
              <a:t>）根据 </a:t>
            </a:r>
            <a:r>
              <a:rPr lang="en-US" altLang="zh-CN" sz="1900">
                <a:latin typeface="微软雅黑" panose="020B0503020204020204" pitchFamily="34" charset="-122"/>
                <a:ea typeface="微软雅黑" panose="020B0503020204020204" pitchFamily="34" charset="-122"/>
              </a:rPr>
              <a:t>IDTi </a:t>
            </a:r>
            <a:r>
              <a:rPr lang="zh-CN" altLang="en-US" sz="1900">
                <a:latin typeface="微软雅黑" panose="020B0503020204020204" pitchFamily="34" charset="-122"/>
                <a:ea typeface="微软雅黑" panose="020B0503020204020204" pitchFamily="34" charset="-122"/>
              </a:rPr>
              <a:t>中段选择符，从 </a:t>
            </a:r>
            <a:r>
              <a:rPr lang="en-US" altLang="zh-CN" sz="1900">
                <a:latin typeface="微软雅黑" panose="020B0503020204020204" pitchFamily="34" charset="-122"/>
                <a:ea typeface="微软雅黑" panose="020B0503020204020204" pitchFamily="34" charset="-122"/>
              </a:rPr>
              <a:t>GDTR </a:t>
            </a:r>
            <a:r>
              <a:rPr lang="zh-CN" altLang="en-US" sz="1900">
                <a:latin typeface="微软雅黑" panose="020B0503020204020204" pitchFamily="34" charset="-122"/>
                <a:ea typeface="微软雅黑" panose="020B0503020204020204" pitchFamily="34" charset="-122"/>
              </a:rPr>
              <a:t>指向的 </a:t>
            </a:r>
            <a:r>
              <a:rPr lang="en-US" altLang="zh-CN" sz="1900">
                <a:latin typeface="微软雅黑" panose="020B0503020204020204" pitchFamily="34" charset="-122"/>
                <a:ea typeface="微软雅黑" panose="020B0503020204020204" pitchFamily="34" charset="-122"/>
              </a:rPr>
              <a:t>GDT </a:t>
            </a:r>
            <a:r>
              <a:rPr lang="zh-CN" altLang="en-US" sz="1900">
                <a:latin typeface="微软雅黑" panose="020B0503020204020204" pitchFamily="34" charset="-122"/>
                <a:ea typeface="微软雅黑" panose="020B0503020204020204" pitchFamily="34" charset="-122"/>
              </a:rPr>
              <a:t>中取出相应段描述符，得到对应异常或中断处理程序所在段的 </a:t>
            </a:r>
            <a:r>
              <a:rPr lang="en-US" altLang="zh-CN" sz="1900">
                <a:latin typeface="微软雅黑" panose="020B0503020204020204" pitchFamily="34" charset="-122"/>
                <a:ea typeface="微软雅黑" panose="020B0503020204020204" pitchFamily="34" charset="-122"/>
              </a:rPr>
              <a:t>DPL</a:t>
            </a:r>
            <a:r>
              <a:rPr lang="zh-CN" altLang="en-US" sz="1900">
                <a:latin typeface="微软雅黑" panose="020B0503020204020204" pitchFamily="34" charset="-122"/>
                <a:ea typeface="微软雅黑" panose="020B0503020204020204" pitchFamily="34" charset="-122"/>
              </a:rPr>
              <a:t>、基地址等信息。</a:t>
            </a:r>
            <a:r>
              <a:rPr lang="en-US" altLang="zh-CN" sz="1900">
                <a:solidFill>
                  <a:srgbClr val="0066CC"/>
                </a:solidFill>
                <a:latin typeface="微软雅黑" panose="020B0503020204020204" pitchFamily="34" charset="-122"/>
                <a:ea typeface="微软雅黑" panose="020B0503020204020204" pitchFamily="34" charset="-122"/>
              </a:rPr>
              <a:t>Linux</a:t>
            </a:r>
            <a:r>
              <a:rPr lang="zh-CN" altLang="en-US" sz="1900">
                <a:solidFill>
                  <a:srgbClr val="0066CC"/>
                </a:solidFill>
                <a:latin typeface="微软雅黑" panose="020B0503020204020204" pitchFamily="34" charset="-122"/>
                <a:ea typeface="微软雅黑" panose="020B0503020204020204" pitchFamily="34" charset="-122"/>
              </a:rPr>
              <a:t>下中断门和陷阱门对应的即为</a:t>
            </a:r>
            <a:r>
              <a:rPr lang="zh-CN" altLang="en-US" sz="1900">
                <a:solidFill>
                  <a:srgbClr val="FF0000"/>
                </a:solidFill>
                <a:latin typeface="微软雅黑" panose="020B0503020204020204" pitchFamily="34" charset="-122"/>
                <a:ea typeface="微软雅黑" panose="020B0503020204020204" pitchFamily="34" charset="-122"/>
              </a:rPr>
              <a:t>内核代码段</a:t>
            </a:r>
            <a:r>
              <a:rPr lang="zh-CN" altLang="en-US" sz="1900">
                <a:solidFill>
                  <a:srgbClr val="0066CC"/>
                </a:solidFill>
                <a:latin typeface="微软雅黑" panose="020B0503020204020204" pitchFamily="34" charset="-122"/>
                <a:ea typeface="微软雅黑" panose="020B0503020204020204" pitchFamily="34" charset="-122"/>
              </a:rPr>
              <a:t>，所以</a:t>
            </a:r>
            <a:r>
              <a:rPr lang="en-US" altLang="zh-CN" sz="1900">
                <a:solidFill>
                  <a:srgbClr val="0066CC"/>
                </a:solidFill>
                <a:latin typeface="微软雅黑" panose="020B0503020204020204" pitchFamily="34" charset="-122"/>
                <a:ea typeface="微软雅黑" panose="020B0503020204020204" pitchFamily="34" charset="-122"/>
              </a:rPr>
              <a:t>DPL</a:t>
            </a:r>
            <a:r>
              <a:rPr lang="zh-CN" altLang="en-US" sz="1900">
                <a:solidFill>
                  <a:srgbClr val="0066CC"/>
                </a:solidFill>
                <a:latin typeface="微软雅黑" panose="020B0503020204020204" pitchFamily="34" charset="-122"/>
                <a:ea typeface="微软雅黑" panose="020B0503020204020204" pitchFamily="34" charset="-122"/>
              </a:rPr>
              <a:t>为</a:t>
            </a:r>
            <a:r>
              <a:rPr lang="en-US" altLang="zh-CN" sz="1900">
                <a:solidFill>
                  <a:srgbClr val="0066CC"/>
                </a:solidFill>
                <a:latin typeface="微软雅黑" panose="020B0503020204020204" pitchFamily="34" charset="-122"/>
                <a:ea typeface="微软雅黑" panose="020B0503020204020204" pitchFamily="34" charset="-122"/>
              </a:rPr>
              <a:t>0</a:t>
            </a:r>
            <a:r>
              <a:rPr lang="zh-CN" altLang="en-US" sz="1900">
                <a:solidFill>
                  <a:srgbClr val="0066CC"/>
                </a:solidFill>
                <a:latin typeface="微软雅黑" panose="020B0503020204020204" pitchFamily="34" charset="-122"/>
                <a:ea typeface="微软雅黑" panose="020B0503020204020204" pitchFamily="34" charset="-122"/>
              </a:rPr>
              <a:t>，基地址为</a:t>
            </a:r>
            <a:r>
              <a:rPr lang="en-US" altLang="zh-CN" sz="1900">
                <a:solidFill>
                  <a:srgbClr val="0066CC"/>
                </a:solidFill>
                <a:latin typeface="微软雅黑" panose="020B0503020204020204" pitchFamily="34" charset="-122"/>
                <a:ea typeface="微软雅黑" panose="020B0503020204020204" pitchFamily="34" charset="-122"/>
              </a:rPr>
              <a:t>0</a:t>
            </a:r>
            <a:r>
              <a:rPr lang="zh-CN" altLang="en-US" sz="1900">
                <a:solidFill>
                  <a:srgbClr val="0066CC"/>
                </a:solidFill>
                <a:latin typeface="微软雅黑" panose="020B0503020204020204" pitchFamily="34" charset="-122"/>
                <a:ea typeface="微软雅黑" panose="020B0503020204020204" pitchFamily="34" charset="-122"/>
              </a:rPr>
              <a:t>。</a:t>
            </a:r>
          </a:p>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3</a:t>
            </a:r>
            <a:r>
              <a:rPr lang="zh-CN" altLang="en-US" sz="1900">
                <a:latin typeface="微软雅黑" panose="020B0503020204020204" pitchFamily="34" charset="-122"/>
                <a:ea typeface="微软雅黑" panose="020B0503020204020204" pitchFamily="34" charset="-122"/>
              </a:rPr>
              <a:t>）若</a:t>
            </a:r>
            <a:r>
              <a:rPr lang="en-US" altLang="zh-CN" sz="190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CPL&lt;DPL</a:t>
            </a:r>
            <a:r>
              <a:rPr lang="zh-CN" altLang="en-US" sz="1900">
                <a:effectLst>
                  <a:outerShdw blurRad="38100" dist="38100" dir="2700000" algn="tl">
                    <a:srgbClr val="C0C0C0"/>
                  </a:outerShdw>
                </a:effectLst>
                <a:latin typeface="微软雅黑" panose="020B0503020204020204" pitchFamily="34" charset="-122"/>
                <a:ea typeface="微软雅黑" panose="020B0503020204020204" pitchFamily="34" charset="-122"/>
              </a:rPr>
              <a:t>或</a:t>
            </a:r>
            <a:r>
              <a:rPr lang="zh-CN" altLang="en-US" sz="190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编程异常 </a:t>
            </a:r>
            <a:r>
              <a:rPr lang="en-US" altLang="zh-CN" sz="190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IDTi </a:t>
            </a:r>
            <a:r>
              <a:rPr lang="zh-CN" altLang="en-US" sz="190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的 </a:t>
            </a:r>
            <a:r>
              <a:rPr lang="en-US" altLang="zh-CN" sz="190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DPL&lt;CPL</a:t>
            </a:r>
            <a:r>
              <a:rPr lang="zh-CN" altLang="en-US" sz="1900">
                <a:effectLst>
                  <a:outerShdw blurRad="38100" dist="38100" dir="2700000" algn="tl">
                    <a:srgbClr val="C0C0C0"/>
                  </a:outerShdw>
                </a:effectLst>
                <a:latin typeface="微软雅黑" panose="020B0503020204020204" pitchFamily="34" charset="-122"/>
                <a:ea typeface="微软雅黑" panose="020B0503020204020204" pitchFamily="34" charset="-122"/>
              </a:rPr>
              <a:t>，则发生</a:t>
            </a:r>
            <a:r>
              <a:rPr lang="en-US" altLang="zh-CN" sz="1900">
                <a:effectLst>
                  <a:outerShdw blurRad="38100" dist="38100" dir="2700000" algn="tl">
                    <a:srgbClr val="C0C0C0"/>
                  </a:outerShdw>
                </a:effectLst>
                <a:latin typeface="微软雅黑" panose="020B0503020204020204" pitchFamily="34" charset="-122"/>
                <a:ea typeface="微软雅黑" panose="020B0503020204020204" pitchFamily="34" charset="-122"/>
              </a:rPr>
              <a:t>13</a:t>
            </a:r>
            <a:r>
              <a:rPr lang="zh-CN" altLang="en-US" sz="1900">
                <a:effectLst>
                  <a:outerShdw blurRad="38100" dist="38100" dir="2700000" algn="tl">
                    <a:srgbClr val="C0C0C0"/>
                  </a:outerShdw>
                </a:effectLst>
                <a:latin typeface="微软雅黑" panose="020B0503020204020204" pitchFamily="34" charset="-122"/>
                <a:ea typeface="微软雅黑" panose="020B0503020204020204" pitchFamily="34" charset="-122"/>
              </a:rPr>
              <a:t>号异常</a:t>
            </a:r>
            <a:r>
              <a:rPr lang="zh-CN" altLang="en-US" sz="1900">
                <a:latin typeface="微软雅黑" panose="020B0503020204020204" pitchFamily="34" charset="-122"/>
                <a:ea typeface="微软雅黑" panose="020B0503020204020204" pitchFamily="34" charset="-122"/>
              </a:rPr>
              <a:t>。</a:t>
            </a:r>
            <a:r>
              <a:rPr lang="en-US" altLang="zh-CN" sz="1900">
                <a:solidFill>
                  <a:srgbClr val="0066CC"/>
                </a:solidFill>
                <a:latin typeface="微软雅黑" panose="020B0503020204020204" pitchFamily="34" charset="-122"/>
                <a:ea typeface="微软雅黑" panose="020B0503020204020204" pitchFamily="34" charset="-122"/>
              </a:rPr>
              <a:t>Linux</a:t>
            </a:r>
            <a:r>
              <a:rPr lang="zh-CN" altLang="en-US" sz="1900">
                <a:solidFill>
                  <a:srgbClr val="0066CC"/>
                </a:solidFill>
                <a:latin typeface="微软雅黑" panose="020B0503020204020204" pitchFamily="34" charset="-122"/>
                <a:ea typeface="微软雅黑" panose="020B0503020204020204" pitchFamily="34" charset="-122"/>
              </a:rPr>
              <a:t>下，前者不会发生。后者用于防止恶意程序模拟 </a:t>
            </a:r>
            <a:r>
              <a:rPr lang="en-US" altLang="zh-CN" sz="1900">
                <a:solidFill>
                  <a:srgbClr val="0066CC"/>
                </a:solidFill>
                <a:latin typeface="微软雅黑" panose="020B0503020204020204" pitchFamily="34" charset="-122"/>
                <a:ea typeface="微软雅黑" panose="020B0503020204020204" pitchFamily="34" charset="-122"/>
              </a:rPr>
              <a:t>INT n </a:t>
            </a:r>
            <a:r>
              <a:rPr lang="zh-CN" altLang="en-US" sz="1900">
                <a:solidFill>
                  <a:srgbClr val="0066CC"/>
                </a:solidFill>
                <a:latin typeface="微软雅黑" panose="020B0503020204020204" pitchFamily="34" charset="-122"/>
                <a:ea typeface="微软雅黑" panose="020B0503020204020204" pitchFamily="34" charset="-122"/>
              </a:rPr>
              <a:t>陷入内核进行破坏性操作。</a:t>
            </a:r>
          </a:p>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4</a:t>
            </a:r>
            <a:r>
              <a:rPr lang="zh-CN" altLang="en-US" sz="1900">
                <a:latin typeface="微软雅黑" panose="020B0503020204020204" pitchFamily="34" charset="-122"/>
                <a:ea typeface="微软雅黑" panose="020B0503020204020204" pitchFamily="34" charset="-122"/>
              </a:rPr>
              <a:t>）若</a:t>
            </a:r>
            <a:r>
              <a:rPr lang="en-US" altLang="zh-CN" sz="1900">
                <a:latin typeface="微软雅黑" panose="020B0503020204020204" pitchFamily="34" charset="-122"/>
                <a:ea typeface="微软雅黑" panose="020B0503020204020204" pitchFamily="34" charset="-122"/>
              </a:rPr>
              <a:t>CPL</a:t>
            </a:r>
            <a:r>
              <a:rPr lang="en-US" altLang="zh-CN" sz="1900">
                <a:latin typeface="微软雅黑" panose="020B0503020204020204" pitchFamily="34" charset="-122"/>
                <a:ea typeface="微软雅黑" panose="020B0503020204020204" pitchFamily="34" charset="-122"/>
                <a:cs typeface="Arial" panose="020B0604020202020204" pitchFamily="34" charset="0"/>
              </a:rPr>
              <a:t>≠</a:t>
            </a:r>
            <a:r>
              <a:rPr lang="en-US" altLang="zh-CN" sz="1900">
                <a:latin typeface="微软雅黑" panose="020B0503020204020204" pitchFamily="34" charset="-122"/>
                <a:ea typeface="微软雅黑" panose="020B0503020204020204" pitchFamily="34" charset="-122"/>
              </a:rPr>
              <a:t>DPL</a:t>
            </a:r>
            <a:r>
              <a:rPr lang="zh-CN" altLang="en-US" sz="1900">
                <a:latin typeface="微软雅黑" panose="020B0503020204020204" pitchFamily="34" charset="-122"/>
                <a:ea typeface="微软雅黑" panose="020B0503020204020204" pitchFamily="34" charset="-122"/>
              </a:rPr>
              <a:t>，则从用户态换至内核态，以使用内核栈。切换栈的步骤：</a:t>
            </a:r>
          </a:p>
          <a:p>
            <a:pPr>
              <a:lnSpc>
                <a:spcPct val="105000"/>
              </a:lnSpc>
              <a:buFontTx/>
              <a:buNone/>
            </a:pPr>
            <a:r>
              <a:rPr lang="zh-CN" altLang="en-US" sz="1900">
                <a:latin typeface="微软雅黑" panose="020B0503020204020204" pitchFamily="34" charset="-122"/>
                <a:ea typeface="微软雅黑" panose="020B0503020204020204" pitchFamily="34" charset="-122"/>
              </a:rPr>
              <a:t>      ① 读 </a:t>
            </a:r>
            <a:r>
              <a:rPr lang="en-US" altLang="zh-CN" sz="1900">
                <a:latin typeface="微软雅黑" panose="020B0503020204020204" pitchFamily="34" charset="-122"/>
                <a:ea typeface="微软雅黑" panose="020B0503020204020204" pitchFamily="34" charset="-122"/>
              </a:rPr>
              <a:t>TR </a:t>
            </a:r>
            <a:r>
              <a:rPr lang="zh-CN" altLang="en-US" sz="1900">
                <a:latin typeface="微软雅黑" panose="020B0503020204020204" pitchFamily="34" charset="-122"/>
                <a:ea typeface="微软雅黑" panose="020B0503020204020204" pitchFamily="34" charset="-122"/>
              </a:rPr>
              <a:t>寄存器，以访问正在运行的用户进程的 </a:t>
            </a:r>
            <a:r>
              <a:rPr lang="en-US" altLang="zh-CN" sz="1900">
                <a:latin typeface="微软雅黑" panose="020B0503020204020204" pitchFamily="34" charset="-122"/>
                <a:ea typeface="微软雅黑" panose="020B0503020204020204" pitchFamily="34" charset="-122"/>
              </a:rPr>
              <a:t>TSS</a:t>
            </a:r>
            <a:r>
              <a:rPr lang="zh-CN" altLang="en-US" sz="1900">
                <a:latin typeface="微软雅黑" panose="020B0503020204020204" pitchFamily="34" charset="-122"/>
                <a:ea typeface="微软雅黑" panose="020B0503020204020204" pitchFamily="34" charset="-122"/>
              </a:rPr>
              <a:t>段；</a:t>
            </a:r>
          </a:p>
          <a:p>
            <a:pPr>
              <a:lnSpc>
                <a:spcPct val="105000"/>
              </a:lnSpc>
              <a:buFontTx/>
              <a:buNone/>
            </a:pPr>
            <a:r>
              <a:rPr lang="zh-CN" altLang="en-US" sz="1900">
                <a:latin typeface="微软雅黑" panose="020B0503020204020204" pitchFamily="34" charset="-122"/>
                <a:ea typeface="微软雅黑" panose="020B0503020204020204" pitchFamily="34" charset="-122"/>
              </a:rPr>
              <a:t>      ② 将 </a:t>
            </a:r>
            <a:r>
              <a:rPr lang="en-US" altLang="zh-CN" sz="1900">
                <a:latin typeface="微软雅黑" panose="020B0503020204020204" pitchFamily="34" charset="-122"/>
                <a:ea typeface="微软雅黑" panose="020B0503020204020204" pitchFamily="34" charset="-122"/>
              </a:rPr>
              <a:t>TSS</a:t>
            </a:r>
            <a:r>
              <a:rPr lang="zh-CN" altLang="en-US" sz="1900">
                <a:latin typeface="微软雅黑" panose="020B0503020204020204" pitchFamily="34" charset="-122"/>
                <a:ea typeface="微软雅黑" panose="020B0503020204020204" pitchFamily="34" charset="-122"/>
              </a:rPr>
              <a:t>段中保存的内核栈的段选择符和栈指针分别装入寄存器 </a:t>
            </a:r>
            <a:r>
              <a:rPr lang="en-US" altLang="zh-CN" sz="1900">
                <a:latin typeface="微软雅黑" panose="020B0503020204020204" pitchFamily="34" charset="-122"/>
                <a:ea typeface="微软雅黑" panose="020B0503020204020204" pitchFamily="34" charset="-122"/>
              </a:rPr>
              <a:t>SS </a:t>
            </a:r>
            <a:r>
              <a:rPr lang="zh-CN" altLang="en-US" sz="1900">
                <a:latin typeface="微软雅黑" panose="020B0503020204020204" pitchFamily="34" charset="-122"/>
                <a:ea typeface="微软雅黑" panose="020B0503020204020204" pitchFamily="34" charset="-122"/>
              </a:rPr>
              <a:t>和 </a:t>
            </a:r>
            <a:r>
              <a:rPr lang="en-US" altLang="zh-CN" sz="1900">
                <a:latin typeface="微软雅黑" panose="020B0503020204020204" pitchFamily="34" charset="-122"/>
                <a:ea typeface="微软雅黑" panose="020B0503020204020204" pitchFamily="34" charset="-122"/>
              </a:rPr>
              <a:t>ESP</a:t>
            </a:r>
            <a:r>
              <a:rPr lang="zh-CN" altLang="en-US" sz="1900">
                <a:latin typeface="微软雅黑" panose="020B0503020204020204" pitchFamily="34" charset="-122"/>
                <a:ea typeface="微软雅黑" panose="020B0503020204020204" pitchFamily="34" charset="-122"/>
              </a:rPr>
              <a:t>，然后在内核栈中保存原来用户栈的 </a:t>
            </a:r>
            <a:r>
              <a:rPr lang="en-US" altLang="zh-CN" sz="1900">
                <a:latin typeface="微软雅黑" panose="020B0503020204020204" pitchFamily="34" charset="-122"/>
                <a:ea typeface="微软雅黑" panose="020B0503020204020204" pitchFamily="34" charset="-122"/>
              </a:rPr>
              <a:t>SS </a:t>
            </a:r>
            <a:r>
              <a:rPr lang="zh-CN" altLang="en-US" sz="1900">
                <a:latin typeface="微软雅黑" panose="020B0503020204020204" pitchFamily="34" charset="-122"/>
                <a:ea typeface="微软雅黑" panose="020B0503020204020204" pitchFamily="34" charset="-122"/>
              </a:rPr>
              <a:t>和 </a:t>
            </a:r>
            <a:r>
              <a:rPr lang="en-US" altLang="zh-CN" sz="1900">
                <a:latin typeface="微软雅黑" panose="020B0503020204020204" pitchFamily="34" charset="-122"/>
                <a:ea typeface="微软雅黑" panose="020B0503020204020204" pitchFamily="34" charset="-122"/>
              </a:rPr>
              <a:t>ESP</a:t>
            </a:r>
            <a:r>
              <a:rPr lang="zh-CN" altLang="en-US" sz="1900">
                <a:latin typeface="微软雅黑" panose="020B0503020204020204" pitchFamily="34" charset="-122"/>
                <a:ea typeface="微软雅黑" panose="020B0503020204020204" pitchFamily="34" charset="-122"/>
              </a:rPr>
              <a:t>。</a:t>
            </a:r>
          </a:p>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5</a:t>
            </a:r>
            <a:r>
              <a:rPr lang="zh-CN" altLang="en-US" sz="1900">
                <a:latin typeface="微软雅黑" panose="020B0503020204020204" pitchFamily="34" charset="-122"/>
                <a:ea typeface="微软雅黑" panose="020B0503020204020204" pitchFamily="34" charset="-122"/>
              </a:rPr>
              <a:t>）若是故障，则将发生故障的指令的逻辑地址写入 </a:t>
            </a:r>
            <a:r>
              <a:rPr lang="en-US" altLang="zh-CN" sz="1900">
                <a:latin typeface="微软雅黑" panose="020B0503020204020204" pitchFamily="34" charset="-122"/>
                <a:ea typeface="微软雅黑" panose="020B0503020204020204" pitchFamily="34" charset="-122"/>
              </a:rPr>
              <a:t>CS </a:t>
            </a:r>
            <a:r>
              <a:rPr lang="zh-CN" altLang="en-US" sz="1900">
                <a:latin typeface="微软雅黑" panose="020B0503020204020204" pitchFamily="34" charset="-122"/>
                <a:ea typeface="微软雅黑" panose="020B0503020204020204" pitchFamily="34" charset="-122"/>
              </a:rPr>
              <a:t>和 </a:t>
            </a:r>
            <a:r>
              <a:rPr lang="en-US" altLang="zh-CN" sz="1900">
                <a:latin typeface="微软雅黑" panose="020B0503020204020204" pitchFamily="34" charset="-122"/>
                <a:ea typeface="微软雅黑" panose="020B0503020204020204" pitchFamily="34" charset="-122"/>
              </a:rPr>
              <a:t>EIP</a:t>
            </a:r>
            <a:r>
              <a:rPr lang="zh-CN" altLang="en-US" sz="1900">
                <a:latin typeface="微软雅黑" panose="020B0503020204020204" pitchFamily="34" charset="-122"/>
                <a:ea typeface="微软雅黑" panose="020B0503020204020204" pitchFamily="34" charset="-122"/>
              </a:rPr>
              <a:t>，以使处理后回到故障指令执行。其他情况下，</a:t>
            </a:r>
            <a:r>
              <a:rPr lang="en-US" altLang="zh-CN" sz="1900">
                <a:latin typeface="微软雅黑" panose="020B0503020204020204" pitchFamily="34" charset="-122"/>
                <a:ea typeface="微软雅黑" panose="020B0503020204020204" pitchFamily="34" charset="-122"/>
              </a:rPr>
              <a:t>CS </a:t>
            </a:r>
            <a:r>
              <a:rPr lang="zh-CN" altLang="en-US" sz="1900">
                <a:latin typeface="微软雅黑" panose="020B0503020204020204" pitchFamily="34" charset="-122"/>
                <a:ea typeface="微软雅黑" panose="020B0503020204020204" pitchFamily="34" charset="-122"/>
              </a:rPr>
              <a:t>和 </a:t>
            </a:r>
            <a:r>
              <a:rPr lang="en-US" altLang="zh-CN" sz="1900">
                <a:latin typeface="微软雅黑" panose="020B0503020204020204" pitchFamily="34" charset="-122"/>
                <a:ea typeface="微软雅黑" panose="020B0503020204020204" pitchFamily="34" charset="-122"/>
              </a:rPr>
              <a:t>EIP </a:t>
            </a:r>
            <a:r>
              <a:rPr lang="zh-CN" altLang="en-US" sz="1900">
                <a:latin typeface="微软雅黑" panose="020B0503020204020204" pitchFamily="34" charset="-122"/>
                <a:ea typeface="微软雅黑" panose="020B0503020204020204" pitchFamily="34" charset="-122"/>
              </a:rPr>
              <a:t>不变，使处理后回到下条指令执行。</a:t>
            </a:r>
          </a:p>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6</a:t>
            </a:r>
            <a:r>
              <a:rPr lang="zh-CN" altLang="en-US" sz="1900">
                <a:latin typeface="微软雅黑" panose="020B0503020204020204" pitchFamily="34" charset="-122"/>
                <a:ea typeface="微软雅黑" panose="020B0503020204020204" pitchFamily="34" charset="-122"/>
              </a:rPr>
              <a:t>）在当前栈中保存 </a:t>
            </a:r>
            <a:r>
              <a:rPr lang="en-US" altLang="zh-CN" sz="1900">
                <a:latin typeface="微软雅黑" panose="020B0503020204020204" pitchFamily="34" charset="-122"/>
                <a:ea typeface="微软雅黑" panose="020B0503020204020204" pitchFamily="34" charset="-122"/>
              </a:rPr>
              <a:t>EFLAGS</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CS </a:t>
            </a:r>
            <a:r>
              <a:rPr lang="zh-CN" altLang="en-US" sz="1900">
                <a:latin typeface="微软雅黑" panose="020B0503020204020204" pitchFamily="34" charset="-122"/>
                <a:ea typeface="微软雅黑" panose="020B0503020204020204" pitchFamily="34" charset="-122"/>
              </a:rPr>
              <a:t>和 </a:t>
            </a:r>
            <a:r>
              <a:rPr lang="en-US" altLang="zh-CN" sz="1900">
                <a:latin typeface="微软雅黑" panose="020B0503020204020204" pitchFamily="34" charset="-122"/>
                <a:ea typeface="微软雅黑" panose="020B0503020204020204" pitchFamily="34" charset="-122"/>
              </a:rPr>
              <a:t>EIP </a:t>
            </a:r>
            <a:r>
              <a:rPr lang="zh-CN" altLang="en-US" sz="1900">
                <a:latin typeface="微软雅黑" panose="020B0503020204020204" pitchFamily="34" charset="-122"/>
                <a:ea typeface="微软雅黑" panose="020B0503020204020204" pitchFamily="34" charset="-122"/>
              </a:rPr>
              <a:t>寄存器的内容（</a:t>
            </a:r>
            <a:r>
              <a:rPr lang="zh-CN" altLang="en-US" sz="1900">
                <a:solidFill>
                  <a:srgbClr val="FF0000"/>
                </a:solidFill>
                <a:latin typeface="微软雅黑" panose="020B0503020204020204" pitchFamily="34" charset="-122"/>
                <a:ea typeface="微软雅黑" panose="020B0503020204020204" pitchFamily="34" charset="-122"/>
              </a:rPr>
              <a:t>断点和程序状态</a:t>
            </a:r>
            <a:r>
              <a:rPr lang="zh-CN" altLang="en-US" sz="1900">
                <a:latin typeface="微软雅黑" panose="020B0503020204020204" pitchFamily="34" charset="-122"/>
                <a:ea typeface="微软雅黑" panose="020B0503020204020204" pitchFamily="34" charset="-122"/>
              </a:rPr>
              <a:t>）。</a:t>
            </a:r>
          </a:p>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7</a:t>
            </a:r>
            <a:r>
              <a:rPr lang="zh-CN" altLang="en-US" sz="1900">
                <a:latin typeface="微软雅黑" panose="020B0503020204020204" pitchFamily="34" charset="-122"/>
                <a:ea typeface="微软雅黑" panose="020B0503020204020204" pitchFamily="34" charset="-122"/>
              </a:rPr>
              <a:t>） 若异常产生了一个</a:t>
            </a:r>
            <a:r>
              <a:rPr lang="zh-CN" altLang="en-US" sz="1900">
                <a:solidFill>
                  <a:srgbClr val="FF0000"/>
                </a:solidFill>
                <a:latin typeface="微软雅黑" panose="020B0503020204020204" pitchFamily="34" charset="-122"/>
                <a:ea typeface="微软雅黑" panose="020B0503020204020204" pitchFamily="34" charset="-122"/>
              </a:rPr>
              <a:t>硬件出错码</a:t>
            </a:r>
            <a:r>
              <a:rPr lang="zh-CN" altLang="en-US" sz="1900">
                <a:latin typeface="微软雅黑" panose="020B0503020204020204" pitchFamily="34" charset="-122"/>
                <a:ea typeface="微软雅黑" panose="020B0503020204020204" pitchFamily="34" charset="-122"/>
              </a:rPr>
              <a:t>，则将其保存在内核栈中。</a:t>
            </a:r>
          </a:p>
          <a:p>
            <a:pPr>
              <a:lnSpc>
                <a:spcPct val="105000"/>
              </a:lnSpc>
              <a:buFontTx/>
              <a:buNone/>
            </a:pP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8</a:t>
            </a:r>
            <a:r>
              <a:rPr lang="zh-CN" altLang="en-US" sz="1900">
                <a:latin typeface="微软雅黑" panose="020B0503020204020204" pitchFamily="34" charset="-122"/>
                <a:ea typeface="微软雅黑" panose="020B0503020204020204" pitchFamily="34" charset="-122"/>
              </a:rPr>
              <a:t>）将</a:t>
            </a:r>
            <a:r>
              <a:rPr lang="en-US" altLang="zh-CN" sz="1900">
                <a:latin typeface="微软雅黑" panose="020B0503020204020204" pitchFamily="34" charset="-122"/>
                <a:ea typeface="微软雅黑" panose="020B0503020204020204" pitchFamily="34" charset="-122"/>
              </a:rPr>
              <a:t>IDTi</a:t>
            </a:r>
            <a:r>
              <a:rPr lang="zh-CN" altLang="en-US" sz="1900">
                <a:latin typeface="微软雅黑" panose="020B0503020204020204" pitchFamily="34" charset="-122"/>
                <a:ea typeface="微软雅黑" panose="020B0503020204020204" pitchFamily="34" charset="-122"/>
              </a:rPr>
              <a:t>中的段选择符装入</a:t>
            </a:r>
            <a:r>
              <a:rPr lang="en-US" altLang="zh-CN" sz="1900">
                <a:latin typeface="微软雅黑" panose="020B0503020204020204" pitchFamily="34" charset="-122"/>
                <a:ea typeface="微软雅黑" panose="020B0503020204020204" pitchFamily="34" charset="-122"/>
              </a:rPr>
              <a:t>CS</a:t>
            </a:r>
            <a:r>
              <a:rPr lang="zh-CN" altLang="en-US" sz="1900">
                <a:latin typeface="微软雅黑" panose="020B0503020204020204" pitchFamily="34" charset="-122"/>
                <a:ea typeface="微软雅黑" panose="020B0503020204020204" pitchFamily="34" charset="-122"/>
              </a:rPr>
              <a:t>，</a:t>
            </a:r>
            <a:r>
              <a:rPr lang="en-US" altLang="zh-CN" sz="1900">
                <a:latin typeface="微软雅黑" panose="020B0503020204020204" pitchFamily="34" charset="-122"/>
                <a:ea typeface="微软雅黑" panose="020B0503020204020204" pitchFamily="34" charset="-122"/>
              </a:rPr>
              <a:t>IDTi</a:t>
            </a:r>
            <a:r>
              <a:rPr lang="zh-CN" altLang="en-US" sz="1900">
                <a:latin typeface="微软雅黑" panose="020B0503020204020204" pitchFamily="34" charset="-122"/>
                <a:ea typeface="微软雅黑" panose="020B0503020204020204" pitchFamily="34" charset="-122"/>
              </a:rPr>
              <a:t>中的偏移地址装入</a:t>
            </a:r>
            <a:r>
              <a:rPr lang="en-US" altLang="zh-CN" sz="1900">
                <a:latin typeface="微软雅黑" panose="020B0503020204020204" pitchFamily="34" charset="-122"/>
                <a:ea typeface="微软雅黑" panose="020B0503020204020204" pitchFamily="34" charset="-122"/>
              </a:rPr>
              <a:t>EIP</a:t>
            </a:r>
            <a:r>
              <a:rPr lang="zh-CN" altLang="en-US" sz="1900">
                <a:latin typeface="微软雅黑" panose="020B0503020204020204" pitchFamily="34" charset="-122"/>
                <a:ea typeface="微软雅黑" panose="020B0503020204020204" pitchFamily="34" charset="-122"/>
              </a:rPr>
              <a:t>，它们是异常处理程序或中断服务程序第一条指令的逻辑地址（</a:t>
            </a:r>
            <a:r>
              <a:rPr lang="en-US" altLang="zh-CN" sz="1900">
                <a:latin typeface="微软雅黑" panose="020B0503020204020204" pitchFamily="34" charset="-122"/>
                <a:ea typeface="微软雅黑" panose="020B0503020204020204" pitchFamily="34" charset="-122"/>
              </a:rPr>
              <a:t>Linux</a:t>
            </a:r>
            <a:r>
              <a:rPr lang="zh-CN" altLang="en-US" sz="1900">
                <a:latin typeface="微软雅黑" panose="020B0503020204020204" pitchFamily="34" charset="-122"/>
                <a:ea typeface="微软雅黑" panose="020B0503020204020204" pitchFamily="34" charset="-122"/>
              </a:rPr>
              <a:t>中段基址</a:t>
            </a:r>
            <a:r>
              <a:rPr lang="en-US" altLang="zh-CN" sz="1900">
                <a:latin typeface="微软雅黑" panose="020B0503020204020204" pitchFamily="34" charset="-122"/>
                <a:ea typeface="微软雅黑" panose="020B0503020204020204" pitchFamily="34" charset="-122"/>
              </a:rPr>
              <a:t>=0</a:t>
            </a:r>
            <a:r>
              <a:rPr lang="zh-CN" altLang="en-US" sz="1900">
                <a:latin typeface="微软雅黑" panose="020B0503020204020204" pitchFamily="34" charset="-122"/>
                <a:ea typeface="微软雅黑" panose="020B0503020204020204" pitchFamily="34" charset="-122"/>
              </a:rPr>
              <a:t>）。</a:t>
            </a:r>
            <a:r>
              <a:rPr lang="zh-CN" altLang="en-US" sz="1800"/>
              <a:t> </a:t>
            </a:r>
          </a:p>
          <a:p>
            <a:pPr>
              <a:lnSpc>
                <a:spcPct val="105000"/>
              </a:lnSpc>
            </a:pPr>
            <a:endParaRPr lang="zh-CN" altLang="en-US" sz="1800"/>
          </a:p>
        </p:txBody>
      </p:sp>
      <p:sp>
        <p:nvSpPr>
          <p:cNvPr id="799749" name="Text Box 5">
            <a:extLst>
              <a:ext uri="{FF2B5EF4-FFF2-40B4-BE49-F238E27FC236}">
                <a16:creationId xmlns:a16="http://schemas.microsoft.com/office/drawing/2014/main" id="{52E0E1B8-8ED0-4AAE-80EB-30AF4846BFA9}"/>
              </a:ext>
            </a:extLst>
          </p:cNvPr>
          <p:cNvSpPr txBox="1">
            <a:spLocks noChangeArrowheads="1"/>
          </p:cNvSpPr>
          <p:nvPr/>
        </p:nvSpPr>
        <p:spPr bwMode="auto">
          <a:xfrm>
            <a:off x="6894513" y="6299200"/>
            <a:ext cx="1028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微软雅黑" panose="020B0503020204020204" pitchFamily="34" charset="-122"/>
                <a:ea typeface="微软雅黑" panose="020B0503020204020204" pitchFamily="34" charset="-122"/>
                <a:hlinkClick r:id="rId2" action="ppaction://hlinksldjump"/>
              </a:rPr>
              <a:t>BACK</a:t>
            </a:r>
            <a:endParaRPr lang="en-US" altLang="zh-CN" sz="2000" b="1">
              <a:latin typeface="微软雅黑" panose="020B0503020204020204" pitchFamily="34" charset="-122"/>
              <a:ea typeface="微软雅黑" panose="020B0503020204020204" pitchFamily="34" charset="-122"/>
            </a:endParaRPr>
          </a:p>
        </p:txBody>
      </p:sp>
      <p:sp>
        <p:nvSpPr>
          <p:cNvPr id="799750" name="Rectangle 6">
            <a:extLst>
              <a:ext uri="{FF2B5EF4-FFF2-40B4-BE49-F238E27FC236}">
                <a16:creationId xmlns:a16="http://schemas.microsoft.com/office/drawing/2014/main" id="{164D02AC-2923-4BC3-B001-B7911CFB34B6}"/>
              </a:ext>
            </a:extLst>
          </p:cNvPr>
          <p:cNvSpPr>
            <a:spLocks noChangeArrowheads="1"/>
          </p:cNvSpPr>
          <p:nvPr/>
        </p:nvSpPr>
        <p:spPr bwMode="auto">
          <a:xfrm>
            <a:off x="246063" y="2060575"/>
            <a:ext cx="8621712" cy="725488"/>
          </a:xfrm>
          <a:prstGeom prst="rect">
            <a:avLst/>
          </a:prstGeom>
          <a:solidFill>
            <a:schemeClr val="accent1">
              <a:alpha val="24001"/>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9749"/>
                                        </p:tgtEl>
                                        <p:attrNameLst>
                                          <p:attrName>style.visibility</p:attrName>
                                        </p:attrNameLst>
                                      </p:cBhvr>
                                      <p:to>
                                        <p:strVal val="visible"/>
                                      </p:to>
                                    </p:set>
                                    <p:animEffect transition="in" filter="blinds(horizontal)">
                                      <p:cBhvr>
                                        <p:cTn id="7" dur="500"/>
                                        <p:tgtEl>
                                          <p:spTgt spid="799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a:extLst>
              <a:ext uri="{FF2B5EF4-FFF2-40B4-BE49-F238E27FC236}">
                <a16:creationId xmlns:a16="http://schemas.microsoft.com/office/drawing/2014/main" id="{D9FD6AB8-C07E-42A7-ABD9-BE1D4B1996E2}"/>
              </a:ext>
            </a:extLst>
          </p:cNvPr>
          <p:cNvSpPr>
            <a:spLocks noGrp="1" noChangeArrowheads="1"/>
          </p:cNvSpPr>
          <p:nvPr>
            <p:ph type="title"/>
          </p:nvPr>
        </p:nvSpPr>
        <p:spPr>
          <a:xfrm>
            <a:off x="457200" y="82550"/>
            <a:ext cx="8229600" cy="561975"/>
          </a:xfrm>
        </p:spPr>
        <p:txBody>
          <a:bodyPr/>
          <a:lstStyle/>
          <a:p>
            <a:r>
              <a:rPr lang="en-US" altLang="zh-CN" sz="3200"/>
              <a:t>Linux</a:t>
            </a:r>
            <a:r>
              <a:rPr lang="zh-CN" altLang="en-US" sz="3200"/>
              <a:t>中的中断门、陷阱门和任务门</a:t>
            </a:r>
          </a:p>
        </p:txBody>
      </p:sp>
      <p:sp>
        <p:nvSpPr>
          <p:cNvPr id="800771" name="Rectangle 3">
            <a:extLst>
              <a:ext uri="{FF2B5EF4-FFF2-40B4-BE49-F238E27FC236}">
                <a16:creationId xmlns:a16="http://schemas.microsoft.com/office/drawing/2014/main" id="{82CD9CE8-675B-41A2-B73A-E25F9AAABC54}"/>
              </a:ext>
            </a:extLst>
          </p:cNvPr>
          <p:cNvSpPr>
            <a:spLocks noGrp="1" noChangeArrowheads="1"/>
          </p:cNvSpPr>
          <p:nvPr>
            <p:ph type="body" idx="1"/>
          </p:nvPr>
        </p:nvSpPr>
        <p:spPr/>
        <p:txBody>
          <a:bodyPr/>
          <a:lstStyle/>
          <a:p>
            <a:endParaRPr lang="zh-CN" altLang="en-US"/>
          </a:p>
        </p:txBody>
      </p:sp>
      <p:pic>
        <p:nvPicPr>
          <p:cNvPr id="800772" name="Picture 4">
            <a:extLst>
              <a:ext uri="{FF2B5EF4-FFF2-40B4-BE49-F238E27FC236}">
                <a16:creationId xmlns:a16="http://schemas.microsoft.com/office/drawing/2014/main" id="{994F9689-3D5C-4855-8D56-A57950030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854075"/>
            <a:ext cx="8642350" cy="5829300"/>
          </a:xfrm>
          <a:prstGeom prst="rect">
            <a:avLst/>
          </a:prstGeom>
          <a:noFill/>
          <a:extLst>
            <a:ext uri="{909E8E84-426E-40DD-AFC4-6F175D3DCCD1}">
              <a14:hiddenFill xmlns:a14="http://schemas.microsoft.com/office/drawing/2010/main">
                <a:solidFill>
                  <a:srgbClr val="FFFFFF"/>
                </a:solidFill>
              </a14:hiddenFill>
            </a:ext>
          </a:extLst>
        </p:spPr>
      </p:pic>
      <p:grpSp>
        <p:nvGrpSpPr>
          <p:cNvPr id="800773" name="Group 5">
            <a:extLst>
              <a:ext uri="{FF2B5EF4-FFF2-40B4-BE49-F238E27FC236}">
                <a16:creationId xmlns:a16="http://schemas.microsoft.com/office/drawing/2014/main" id="{31B55AE7-5C21-4F4D-A428-50AA7B1B2D08}"/>
              </a:ext>
            </a:extLst>
          </p:cNvPr>
          <p:cNvGrpSpPr>
            <a:grpSpLocks/>
          </p:cNvGrpSpPr>
          <p:nvPr/>
        </p:nvGrpSpPr>
        <p:grpSpPr bwMode="auto">
          <a:xfrm>
            <a:off x="319088" y="3149600"/>
            <a:ext cx="4994275" cy="2452688"/>
            <a:chOff x="201" y="1984"/>
            <a:chExt cx="3146" cy="1545"/>
          </a:xfrm>
        </p:grpSpPr>
        <p:sp>
          <p:nvSpPr>
            <p:cNvPr id="800774" name="Rectangle 6">
              <a:extLst>
                <a:ext uri="{FF2B5EF4-FFF2-40B4-BE49-F238E27FC236}">
                  <a16:creationId xmlns:a16="http://schemas.microsoft.com/office/drawing/2014/main" id="{606F6B93-597E-49CA-AEAD-82D6819D4836}"/>
                </a:ext>
              </a:extLst>
            </p:cNvPr>
            <p:cNvSpPr>
              <a:spLocks noChangeArrowheads="1"/>
            </p:cNvSpPr>
            <p:nvPr/>
          </p:nvSpPr>
          <p:spPr bwMode="auto">
            <a:xfrm>
              <a:off x="201" y="3273"/>
              <a:ext cx="3081" cy="256"/>
            </a:xfrm>
            <a:prstGeom prst="rect">
              <a:avLst/>
            </a:prstGeom>
            <a:noFill/>
            <a:ln w="57150">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775" name="Text Box 7">
              <a:extLst>
                <a:ext uri="{FF2B5EF4-FFF2-40B4-BE49-F238E27FC236}">
                  <a16:creationId xmlns:a16="http://schemas.microsoft.com/office/drawing/2014/main" id="{F71E758A-4369-4DDD-B915-784F8446F944}"/>
                </a:ext>
              </a:extLst>
            </p:cNvPr>
            <p:cNvSpPr txBox="1">
              <a:spLocks noChangeArrowheads="1"/>
            </p:cNvSpPr>
            <p:nvPr/>
          </p:nvSpPr>
          <p:spPr bwMode="auto">
            <a:xfrm>
              <a:off x="2168" y="1984"/>
              <a:ext cx="1179"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990000"/>
                  </a:solidFill>
                  <a:latin typeface="微软雅黑" panose="020B0503020204020204" pitchFamily="34" charset="-122"/>
                  <a:ea typeface="微软雅黑" panose="020B0503020204020204" pitchFamily="34" charset="-122"/>
                </a:rPr>
                <a:t>所有中断门和陷阱门描述符中的段选择符都是</a:t>
              </a:r>
              <a:r>
                <a:rPr lang="en-US" altLang="zh-CN" sz="2200" b="1">
                  <a:solidFill>
                    <a:srgbClr val="990000"/>
                  </a:solidFill>
                  <a:latin typeface="微软雅黑" panose="020B0503020204020204" pitchFamily="34" charset="-122"/>
                  <a:ea typeface="微软雅黑" panose="020B0503020204020204" pitchFamily="34" charset="-122"/>
                </a:rPr>
                <a:t>0x60</a:t>
              </a:r>
            </a:p>
          </p:txBody>
        </p:sp>
        <p:sp>
          <p:nvSpPr>
            <p:cNvPr id="800776" name="Line 8">
              <a:extLst>
                <a:ext uri="{FF2B5EF4-FFF2-40B4-BE49-F238E27FC236}">
                  <a16:creationId xmlns:a16="http://schemas.microsoft.com/office/drawing/2014/main" id="{2A557349-BE37-416A-B515-8F0162222543}"/>
                </a:ext>
              </a:extLst>
            </p:cNvPr>
            <p:cNvSpPr>
              <a:spLocks noChangeShapeType="1"/>
            </p:cNvSpPr>
            <p:nvPr/>
          </p:nvSpPr>
          <p:spPr bwMode="auto">
            <a:xfrm flipH="1">
              <a:off x="2066" y="2843"/>
              <a:ext cx="357" cy="421"/>
            </a:xfrm>
            <a:prstGeom prst="line">
              <a:avLst/>
            </a:prstGeom>
            <a:noFill/>
            <a:ln w="381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00777" name="Group 9">
            <a:extLst>
              <a:ext uri="{FF2B5EF4-FFF2-40B4-BE49-F238E27FC236}">
                <a16:creationId xmlns:a16="http://schemas.microsoft.com/office/drawing/2014/main" id="{10CCDFB7-F977-41C3-8CA9-F80D90BF825A}"/>
              </a:ext>
            </a:extLst>
          </p:cNvPr>
          <p:cNvGrpSpPr>
            <a:grpSpLocks/>
          </p:cNvGrpSpPr>
          <p:nvPr/>
        </p:nvGrpSpPr>
        <p:grpSpPr bwMode="auto">
          <a:xfrm>
            <a:off x="5360988" y="4621213"/>
            <a:ext cx="3597275" cy="2003425"/>
            <a:chOff x="3387" y="2902"/>
            <a:chExt cx="2266" cy="1262"/>
          </a:xfrm>
        </p:grpSpPr>
        <p:sp>
          <p:nvSpPr>
            <p:cNvPr id="800778" name="Rectangle 10">
              <a:extLst>
                <a:ext uri="{FF2B5EF4-FFF2-40B4-BE49-F238E27FC236}">
                  <a16:creationId xmlns:a16="http://schemas.microsoft.com/office/drawing/2014/main" id="{A80C4288-5F0E-48F6-942D-9EC51FDDF299}"/>
                </a:ext>
              </a:extLst>
            </p:cNvPr>
            <p:cNvSpPr>
              <a:spLocks noChangeArrowheads="1"/>
            </p:cNvSpPr>
            <p:nvPr/>
          </p:nvSpPr>
          <p:spPr bwMode="auto">
            <a:xfrm>
              <a:off x="3387" y="3908"/>
              <a:ext cx="1599" cy="256"/>
            </a:xfrm>
            <a:prstGeom prst="rect">
              <a:avLst/>
            </a:prstGeom>
            <a:noFill/>
            <a:ln w="57150">
              <a:solidFill>
                <a:srgbClr val="99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779" name="Text Box 11">
              <a:extLst>
                <a:ext uri="{FF2B5EF4-FFF2-40B4-BE49-F238E27FC236}">
                  <a16:creationId xmlns:a16="http://schemas.microsoft.com/office/drawing/2014/main" id="{4F8858AD-0CD0-4BD6-80EA-3F69A87D20E5}"/>
                </a:ext>
              </a:extLst>
            </p:cNvPr>
            <p:cNvSpPr txBox="1">
              <a:spLocks noChangeArrowheads="1"/>
            </p:cNvSpPr>
            <p:nvPr/>
          </p:nvSpPr>
          <p:spPr bwMode="auto">
            <a:xfrm>
              <a:off x="4474" y="2902"/>
              <a:ext cx="1179" cy="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200" b="1">
                  <a:solidFill>
                    <a:srgbClr val="990000"/>
                  </a:solidFill>
                  <a:latin typeface="微软雅黑" panose="020B0503020204020204" pitchFamily="34" charset="-122"/>
                  <a:ea typeface="微软雅黑" panose="020B0503020204020204" pitchFamily="34" charset="-122"/>
                </a:rPr>
                <a:t>任务门描述符中的段选择符都是</a:t>
              </a:r>
              <a:r>
                <a:rPr lang="en-US" altLang="zh-CN" sz="2200" b="1">
                  <a:solidFill>
                    <a:srgbClr val="990000"/>
                  </a:solidFill>
                  <a:latin typeface="微软雅黑" panose="020B0503020204020204" pitchFamily="34" charset="-122"/>
                  <a:ea typeface="微软雅黑" panose="020B0503020204020204" pitchFamily="34" charset="-122"/>
                </a:rPr>
                <a:t>0xf8</a:t>
              </a:r>
            </a:p>
          </p:txBody>
        </p:sp>
        <p:sp>
          <p:nvSpPr>
            <p:cNvPr id="800780" name="Line 12">
              <a:extLst>
                <a:ext uri="{FF2B5EF4-FFF2-40B4-BE49-F238E27FC236}">
                  <a16:creationId xmlns:a16="http://schemas.microsoft.com/office/drawing/2014/main" id="{D6590A17-1C70-44DE-849F-469CAF54A787}"/>
                </a:ext>
              </a:extLst>
            </p:cNvPr>
            <p:cNvSpPr>
              <a:spLocks noChangeShapeType="1"/>
            </p:cNvSpPr>
            <p:nvPr/>
          </p:nvSpPr>
          <p:spPr bwMode="auto">
            <a:xfrm>
              <a:off x="5101" y="3566"/>
              <a:ext cx="110" cy="356"/>
            </a:xfrm>
            <a:prstGeom prst="line">
              <a:avLst/>
            </a:prstGeom>
            <a:noFill/>
            <a:ln w="38100">
              <a:solidFill>
                <a:srgbClr val="99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00781" name="Text Box 13">
            <a:extLst>
              <a:ext uri="{FF2B5EF4-FFF2-40B4-BE49-F238E27FC236}">
                <a16:creationId xmlns:a16="http://schemas.microsoft.com/office/drawing/2014/main" id="{7BA6AEAB-D785-40CF-B2ED-6A1ADA98A494}"/>
              </a:ext>
            </a:extLst>
          </p:cNvPr>
          <p:cNvSpPr txBox="1">
            <a:spLocks noChangeArrowheads="1"/>
          </p:cNvSpPr>
          <p:nvPr/>
        </p:nvSpPr>
        <p:spPr bwMode="auto">
          <a:xfrm>
            <a:off x="7896225" y="171450"/>
            <a:ext cx="1044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latin typeface="微软雅黑" panose="020B0503020204020204" pitchFamily="34" charset="-122"/>
                <a:ea typeface="微软雅黑" panose="020B0503020204020204" pitchFamily="34" charset="-122"/>
                <a:hlinkClick r:id="rId3" action="ppaction://hlinksldjump"/>
              </a:rPr>
              <a:t>BACK</a:t>
            </a:r>
            <a:endParaRPr lang="en-US" altLang="zh-CN" sz="24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0781"/>
                                        </p:tgtEl>
                                        <p:attrNameLst>
                                          <p:attrName>style.visibility</p:attrName>
                                        </p:attrNameLst>
                                      </p:cBhvr>
                                      <p:to>
                                        <p:strVal val="visible"/>
                                      </p:to>
                                    </p:set>
                                    <p:animEffect transition="in" filter="blinds(horizontal)">
                                      <p:cBhvr>
                                        <p:cTn id="7" dur="500"/>
                                        <p:tgtEl>
                                          <p:spTgt spid="800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8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a:extLst>
              <a:ext uri="{FF2B5EF4-FFF2-40B4-BE49-F238E27FC236}">
                <a16:creationId xmlns:a16="http://schemas.microsoft.com/office/drawing/2014/main" id="{0D7A5BDE-1CD4-42E4-9F68-8076EA317BF7}"/>
              </a:ext>
            </a:extLst>
          </p:cNvPr>
          <p:cNvSpPr>
            <a:spLocks noGrp="1" noChangeArrowheads="1"/>
          </p:cNvSpPr>
          <p:nvPr>
            <p:ph type="title"/>
          </p:nvPr>
        </p:nvSpPr>
        <p:spPr/>
        <p:txBody>
          <a:bodyPr/>
          <a:lstStyle/>
          <a:p>
            <a:r>
              <a:rPr lang="zh-CN" altLang="en-US"/>
              <a:t>进程的概念</a:t>
            </a:r>
          </a:p>
        </p:txBody>
      </p:sp>
      <p:sp>
        <p:nvSpPr>
          <p:cNvPr id="745475" name="Rectangle 3">
            <a:extLst>
              <a:ext uri="{FF2B5EF4-FFF2-40B4-BE49-F238E27FC236}">
                <a16:creationId xmlns:a16="http://schemas.microsoft.com/office/drawing/2014/main" id="{99201E21-E212-454B-8A22-A078AE76D62D}"/>
              </a:ext>
            </a:extLst>
          </p:cNvPr>
          <p:cNvSpPr>
            <a:spLocks noGrp="1" noChangeArrowheads="1"/>
          </p:cNvSpPr>
          <p:nvPr>
            <p:ph type="body" idx="1"/>
          </p:nvPr>
        </p:nvSpPr>
        <p:spPr>
          <a:xfrm>
            <a:off x="85725" y="836613"/>
            <a:ext cx="8872538" cy="5784850"/>
          </a:xfrm>
        </p:spPr>
        <p:txBody>
          <a:bodyPr/>
          <a:lstStyle/>
          <a:p>
            <a:pPr>
              <a:lnSpc>
                <a:spcPct val="125000"/>
              </a:lnSpc>
              <a:spcBef>
                <a:spcPct val="25000"/>
              </a:spcBef>
            </a:pPr>
            <a:r>
              <a:rPr lang="zh-CN" altLang="en-US">
                <a:latin typeface="微软雅黑" panose="020B0503020204020204" pitchFamily="34" charset="-122"/>
                <a:ea typeface="微软雅黑" panose="020B0503020204020204" pitchFamily="34" charset="-122"/>
              </a:rPr>
              <a:t>操作系统（管理任务）以外的都属于“用户”的任务。</a:t>
            </a:r>
          </a:p>
          <a:p>
            <a:pPr>
              <a:lnSpc>
                <a:spcPct val="125000"/>
              </a:lnSpc>
              <a:spcBef>
                <a:spcPct val="25000"/>
              </a:spcBef>
            </a:pPr>
            <a:r>
              <a:rPr lang="zh-CN" altLang="en-US">
                <a:latin typeface="微软雅黑" panose="020B0503020204020204" pitchFamily="34" charset="-122"/>
                <a:ea typeface="微软雅黑" panose="020B0503020204020204" pitchFamily="34" charset="-122"/>
              </a:rPr>
              <a:t>计算机处理的所有</a:t>
            </a:r>
            <a:r>
              <a:rPr lang="zh-CN" altLang="en-US">
                <a:solidFill>
                  <a:srgbClr val="FF0000"/>
                </a:solidFill>
                <a:latin typeface="微软雅黑" panose="020B0503020204020204" pitchFamily="34" charset="-122"/>
                <a:ea typeface="微软雅黑" panose="020B0503020204020204" pitchFamily="34" charset="-122"/>
              </a:rPr>
              <a:t>“用户”的任务</a:t>
            </a:r>
            <a:r>
              <a:rPr lang="zh-CN" altLang="en-US">
                <a:latin typeface="微软雅黑" panose="020B0503020204020204" pitchFamily="34" charset="-122"/>
                <a:ea typeface="微软雅黑" panose="020B0503020204020204" pitchFamily="34" charset="-122"/>
              </a:rPr>
              <a:t>由进程完成。</a:t>
            </a:r>
          </a:p>
          <a:p>
            <a:pPr>
              <a:lnSpc>
                <a:spcPct val="125000"/>
              </a:lnSpc>
              <a:spcBef>
                <a:spcPct val="25000"/>
              </a:spcBef>
            </a:pPr>
            <a:r>
              <a:rPr lang="zh-CN" altLang="en-US">
                <a:latin typeface="微软雅黑" panose="020B0503020204020204" pitchFamily="34" charset="-122"/>
                <a:ea typeface="微软雅黑" panose="020B0503020204020204" pitchFamily="34" charset="-122"/>
              </a:rPr>
              <a:t>为强调进程完成的是用户的任务，通常将进程称为</a:t>
            </a:r>
            <a:r>
              <a:rPr lang="zh-CN" altLang="en-US">
                <a:solidFill>
                  <a:srgbClr val="FF0000"/>
                </a:solidFill>
                <a:latin typeface="微软雅黑" panose="020B0503020204020204" pitchFamily="34" charset="-122"/>
                <a:ea typeface="微软雅黑" panose="020B0503020204020204" pitchFamily="34" charset="-122"/>
              </a:rPr>
              <a:t>用户进程</a:t>
            </a:r>
            <a:r>
              <a:rPr lang="zh-CN" altLang="en-US">
                <a:latin typeface="微软雅黑" panose="020B0503020204020204" pitchFamily="34" charset="-122"/>
                <a:ea typeface="微软雅黑" panose="020B0503020204020204" pitchFamily="34" charset="-122"/>
              </a:rPr>
              <a:t>。</a:t>
            </a:r>
          </a:p>
          <a:p>
            <a:pPr>
              <a:lnSpc>
                <a:spcPct val="125000"/>
              </a:lnSpc>
              <a:spcBef>
                <a:spcPct val="25000"/>
              </a:spcBef>
            </a:pPr>
            <a:r>
              <a:rPr lang="zh-CN" altLang="en-US">
                <a:latin typeface="微软雅黑" panose="020B0503020204020204" pitchFamily="34" charset="-122"/>
                <a:ea typeface="微软雅黑" panose="020B0503020204020204" pitchFamily="34" charset="-122"/>
              </a:rPr>
              <a:t>计算机系统中的</a:t>
            </a:r>
            <a:r>
              <a:rPr lang="zh-CN" altLang="en-US">
                <a:solidFill>
                  <a:srgbClr val="FF0000"/>
                </a:solidFill>
                <a:latin typeface="微软雅黑" panose="020B0503020204020204" pitchFamily="34" charset="-122"/>
                <a:ea typeface="微软雅黑" panose="020B0503020204020204" pitchFamily="34" charset="-122"/>
              </a:rPr>
              <a:t>任务通常就是指进程</a:t>
            </a:r>
            <a:r>
              <a:rPr lang="zh-CN" altLang="en-US">
                <a:latin typeface="微软雅黑" panose="020B0503020204020204" pitchFamily="34" charset="-122"/>
                <a:ea typeface="微软雅黑" panose="020B0503020204020204" pitchFamily="34" charset="-122"/>
              </a:rPr>
              <a:t>。</a:t>
            </a:r>
            <a:r>
              <a:rPr lang="zh-CN" altLang="en-US" sz="2600">
                <a:latin typeface="微软雅黑" panose="020B0503020204020204" pitchFamily="34" charset="-122"/>
                <a:ea typeface="微软雅黑" panose="020B0503020204020204" pitchFamily="34" charset="-122"/>
              </a:rPr>
              <a:t>例如，</a:t>
            </a:r>
            <a:endParaRPr lang="zh-CN" altLang="en-US">
              <a:latin typeface="微软雅黑" panose="020B0503020204020204" pitchFamily="34" charset="-122"/>
              <a:ea typeface="微软雅黑" panose="020B0503020204020204" pitchFamily="34" charset="-122"/>
            </a:endParaRPr>
          </a:p>
          <a:p>
            <a:pPr lvl="1">
              <a:lnSpc>
                <a:spcPct val="125000"/>
              </a:lnSpc>
              <a:spcBef>
                <a:spcPct val="25000"/>
              </a:spcBef>
            </a:pPr>
            <a:r>
              <a:rPr lang="en-US" altLang="zh-CN" sz="2200">
                <a:latin typeface="微软雅黑" panose="020B0503020204020204" pitchFamily="34" charset="-122"/>
                <a:ea typeface="微软雅黑" panose="020B0503020204020204" pitchFamily="34" charset="-122"/>
              </a:rPr>
              <a:t>Linux</a:t>
            </a:r>
            <a:r>
              <a:rPr lang="zh-CN" altLang="en-US" sz="2200">
                <a:latin typeface="微软雅黑" panose="020B0503020204020204" pitchFamily="34" charset="-122"/>
                <a:ea typeface="微软雅黑" panose="020B0503020204020204" pitchFamily="34" charset="-122"/>
              </a:rPr>
              <a:t>内核中通常把进程称为任务，每个进程主要通过一个称为</a:t>
            </a:r>
            <a:r>
              <a:rPr lang="zh-CN" altLang="en-US" sz="2200">
                <a:solidFill>
                  <a:srgbClr val="FF0000"/>
                </a:solidFill>
                <a:latin typeface="微软雅黑" panose="020B0503020204020204" pitchFamily="34" charset="-122"/>
                <a:ea typeface="微软雅黑" panose="020B0503020204020204" pitchFamily="34" charset="-122"/>
              </a:rPr>
              <a:t>进程描述符（</a:t>
            </a:r>
            <a:r>
              <a:rPr lang="en-US" altLang="zh-CN" sz="2200">
                <a:solidFill>
                  <a:srgbClr val="FF0000"/>
                </a:solidFill>
                <a:latin typeface="微软雅黑" panose="020B0503020204020204" pitchFamily="34" charset="-122"/>
                <a:ea typeface="微软雅黑" panose="020B0503020204020204" pitchFamily="34" charset="-122"/>
              </a:rPr>
              <a:t>process descriptor</a:t>
            </a:r>
            <a:r>
              <a:rPr lang="zh-CN" altLang="en-US" sz="2200">
                <a:solidFill>
                  <a:srgbClr val="FF0000"/>
                </a:solidFill>
                <a:latin typeface="微软雅黑" panose="020B0503020204020204" pitchFamily="34" charset="-122"/>
                <a:ea typeface="微软雅黑" panose="020B0503020204020204" pitchFamily="34" charset="-122"/>
              </a:rPr>
              <a:t>）</a:t>
            </a:r>
            <a:r>
              <a:rPr lang="zh-CN" altLang="en-US" sz="2200">
                <a:latin typeface="微软雅黑" panose="020B0503020204020204" pitchFamily="34" charset="-122"/>
                <a:ea typeface="微软雅黑" panose="020B0503020204020204" pitchFamily="34" charset="-122"/>
              </a:rPr>
              <a:t>的结构来描述，其结构类型定义为</a:t>
            </a:r>
            <a:r>
              <a:rPr lang="en-US" altLang="zh-CN" sz="2200">
                <a:solidFill>
                  <a:srgbClr val="FF0000"/>
                </a:solidFill>
                <a:latin typeface="微软雅黑" panose="020B0503020204020204" pitchFamily="34" charset="-122"/>
                <a:ea typeface="微软雅黑" panose="020B0503020204020204" pitchFamily="34" charset="-122"/>
              </a:rPr>
              <a:t>task_struct</a:t>
            </a:r>
            <a:r>
              <a:rPr lang="zh-CN" altLang="en-US" sz="2200">
                <a:latin typeface="微软雅黑" panose="020B0503020204020204" pitchFamily="34" charset="-122"/>
                <a:ea typeface="微软雅黑" panose="020B0503020204020204" pitchFamily="34" charset="-122"/>
              </a:rPr>
              <a:t>，包含了一个进程的所有信息。</a:t>
            </a:r>
          </a:p>
          <a:p>
            <a:pPr lvl="1">
              <a:lnSpc>
                <a:spcPct val="125000"/>
              </a:lnSpc>
              <a:spcBef>
                <a:spcPct val="25000"/>
              </a:spcBef>
            </a:pPr>
            <a:r>
              <a:rPr lang="zh-CN" altLang="en-US" sz="2200">
                <a:latin typeface="微软雅黑" panose="020B0503020204020204" pitchFamily="34" charset="-122"/>
                <a:ea typeface="微软雅黑" panose="020B0503020204020204" pitchFamily="34" charset="-122"/>
              </a:rPr>
              <a:t>所有进程通过一个双向循环链表实现的任务列表（</a:t>
            </a:r>
            <a:r>
              <a:rPr lang="en-US" altLang="zh-CN" sz="2200">
                <a:solidFill>
                  <a:srgbClr val="FF0000"/>
                </a:solidFill>
                <a:latin typeface="微软雅黑" panose="020B0503020204020204" pitchFamily="34" charset="-122"/>
                <a:ea typeface="微软雅黑" panose="020B0503020204020204" pitchFamily="34" charset="-122"/>
              </a:rPr>
              <a:t>task list</a:t>
            </a:r>
            <a:r>
              <a:rPr lang="zh-CN" altLang="en-US" sz="2200">
                <a:latin typeface="微软雅黑" panose="020B0503020204020204" pitchFamily="34" charset="-122"/>
                <a:ea typeface="微软雅黑" panose="020B0503020204020204" pitchFamily="34" charset="-122"/>
              </a:rPr>
              <a:t>）来描述，任务列表中每个元素是一个进程描述符。</a:t>
            </a:r>
          </a:p>
          <a:p>
            <a:pPr lvl="1">
              <a:lnSpc>
                <a:spcPct val="125000"/>
              </a:lnSpc>
              <a:spcBef>
                <a:spcPct val="25000"/>
              </a:spcBef>
            </a:pPr>
            <a:r>
              <a:rPr lang="en-US" altLang="zh-CN" sz="2200">
                <a:latin typeface="微软雅黑" panose="020B0503020204020204" pitchFamily="34" charset="-122"/>
                <a:ea typeface="微软雅黑" panose="020B0503020204020204" pitchFamily="34" charset="-122"/>
              </a:rPr>
              <a:t>IA-32</a:t>
            </a:r>
            <a:r>
              <a:rPr lang="zh-CN" altLang="en-US" sz="2200">
                <a:latin typeface="微软雅黑" panose="020B0503020204020204" pitchFamily="34" charset="-122"/>
                <a:ea typeface="微软雅黑" panose="020B0503020204020204" pitchFamily="34" charset="-122"/>
              </a:rPr>
              <a:t>中的任务状态段（</a:t>
            </a:r>
            <a:r>
              <a:rPr lang="en-US" altLang="zh-CN" sz="2200">
                <a:latin typeface="微软雅黑" panose="020B0503020204020204" pitchFamily="34" charset="-122"/>
                <a:ea typeface="微软雅黑" panose="020B0503020204020204" pitchFamily="34" charset="-122"/>
              </a:rPr>
              <a:t>TSS</a:t>
            </a:r>
            <a:r>
              <a:rPr lang="zh-CN" altLang="en-US" sz="2200">
                <a:latin typeface="微软雅黑" panose="020B0503020204020204" pitchFamily="34" charset="-122"/>
                <a:ea typeface="微软雅黑" panose="020B0503020204020204" pitchFamily="34" charset="-122"/>
              </a:rPr>
              <a:t>）、任务门（</a:t>
            </a:r>
            <a:r>
              <a:rPr lang="en-US" altLang="zh-CN" sz="2200">
                <a:solidFill>
                  <a:srgbClr val="FF0000"/>
                </a:solidFill>
                <a:latin typeface="微软雅黑" panose="020B0503020204020204" pitchFamily="34" charset="-122"/>
                <a:ea typeface="微软雅黑" panose="020B0503020204020204" pitchFamily="34" charset="-122"/>
              </a:rPr>
              <a:t>task gate</a:t>
            </a:r>
            <a:r>
              <a:rPr lang="zh-CN" altLang="en-US" sz="2200">
                <a:latin typeface="微软雅黑" panose="020B0503020204020204" pitchFamily="34" charset="-122"/>
                <a:ea typeface="微软雅黑" panose="020B0503020204020204" pitchFamily="34" charset="-122"/>
              </a:rPr>
              <a:t>）等概念中所称的任务，实际上也是指进程。</a:t>
            </a:r>
            <a:r>
              <a:rPr lang="zh-CN" altLang="en-US" sz="22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Effect transition="in" filter="blinds(horizontal)">
                                      <p:cBhvr>
                                        <p:cTn id="7" dur="500"/>
                                        <p:tgtEl>
                                          <p:spTgt spid="745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5475">
                                            <p:txEl>
                                              <p:pRg st="1" end="1"/>
                                            </p:txEl>
                                          </p:spTgt>
                                        </p:tgtEl>
                                        <p:attrNameLst>
                                          <p:attrName>style.visibility</p:attrName>
                                        </p:attrNameLst>
                                      </p:cBhvr>
                                      <p:to>
                                        <p:strVal val="visible"/>
                                      </p:to>
                                    </p:set>
                                    <p:animEffect transition="in" filter="blinds(horizontal)">
                                      <p:cBhvr>
                                        <p:cTn id="12" dur="500"/>
                                        <p:tgtEl>
                                          <p:spTgt spid="745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45475">
                                            <p:txEl>
                                              <p:pRg st="2" end="2"/>
                                            </p:txEl>
                                          </p:spTgt>
                                        </p:tgtEl>
                                        <p:attrNameLst>
                                          <p:attrName>style.visibility</p:attrName>
                                        </p:attrNameLst>
                                      </p:cBhvr>
                                      <p:to>
                                        <p:strVal val="visible"/>
                                      </p:to>
                                    </p:set>
                                    <p:animEffect transition="in" filter="blinds(horizontal)">
                                      <p:cBhvr>
                                        <p:cTn id="17" dur="500"/>
                                        <p:tgtEl>
                                          <p:spTgt spid="745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45475">
                                            <p:txEl>
                                              <p:pRg st="3" end="3"/>
                                            </p:txEl>
                                          </p:spTgt>
                                        </p:tgtEl>
                                        <p:attrNameLst>
                                          <p:attrName>style.visibility</p:attrName>
                                        </p:attrNameLst>
                                      </p:cBhvr>
                                      <p:to>
                                        <p:strVal val="visible"/>
                                      </p:to>
                                    </p:set>
                                    <p:animEffect transition="in" filter="blinds(horizontal)">
                                      <p:cBhvr>
                                        <p:cTn id="22" dur="500"/>
                                        <p:tgtEl>
                                          <p:spTgt spid="7454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5475">
                                            <p:txEl>
                                              <p:pRg st="4" end="4"/>
                                            </p:txEl>
                                          </p:spTgt>
                                        </p:tgtEl>
                                        <p:attrNameLst>
                                          <p:attrName>style.visibility</p:attrName>
                                        </p:attrNameLst>
                                      </p:cBhvr>
                                      <p:to>
                                        <p:strVal val="visible"/>
                                      </p:to>
                                    </p:set>
                                    <p:animEffect transition="in" filter="blinds(horizontal)">
                                      <p:cBhvr>
                                        <p:cTn id="27" dur="500"/>
                                        <p:tgtEl>
                                          <p:spTgt spid="7454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45475">
                                            <p:txEl>
                                              <p:pRg st="5" end="5"/>
                                            </p:txEl>
                                          </p:spTgt>
                                        </p:tgtEl>
                                        <p:attrNameLst>
                                          <p:attrName>style.visibility</p:attrName>
                                        </p:attrNameLst>
                                      </p:cBhvr>
                                      <p:to>
                                        <p:strVal val="visible"/>
                                      </p:to>
                                    </p:set>
                                    <p:animEffect transition="in" filter="blinds(horizontal)">
                                      <p:cBhvr>
                                        <p:cTn id="32" dur="500"/>
                                        <p:tgtEl>
                                          <p:spTgt spid="7454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45475">
                                            <p:txEl>
                                              <p:pRg st="6" end="6"/>
                                            </p:txEl>
                                          </p:spTgt>
                                        </p:tgtEl>
                                        <p:attrNameLst>
                                          <p:attrName>style.visibility</p:attrName>
                                        </p:attrNameLst>
                                      </p:cBhvr>
                                      <p:to>
                                        <p:strVal val="visible"/>
                                      </p:to>
                                    </p:set>
                                    <p:animEffect transition="in" filter="blinds(horizontal)">
                                      <p:cBhvr>
                                        <p:cTn id="37" dur="500"/>
                                        <p:tgtEl>
                                          <p:spTgt spid="7454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a:extLst>
              <a:ext uri="{FF2B5EF4-FFF2-40B4-BE49-F238E27FC236}">
                <a16:creationId xmlns:a16="http://schemas.microsoft.com/office/drawing/2014/main" id="{6992ABB9-81E9-4358-B750-53DFCB248DD3}"/>
              </a:ext>
            </a:extLst>
          </p:cNvPr>
          <p:cNvSpPr>
            <a:spLocks noGrp="1" noChangeArrowheads="1"/>
          </p:cNvSpPr>
          <p:nvPr>
            <p:ph type="title"/>
          </p:nvPr>
        </p:nvSpPr>
        <p:spPr/>
        <p:txBody>
          <a:bodyPr/>
          <a:lstStyle/>
          <a:p>
            <a:r>
              <a:rPr lang="zh-CN" altLang="en-US" sz="3200"/>
              <a:t>总  结</a:t>
            </a:r>
          </a:p>
        </p:txBody>
      </p:sp>
      <p:sp>
        <p:nvSpPr>
          <p:cNvPr id="556035" name="Rectangle 3">
            <a:extLst>
              <a:ext uri="{FF2B5EF4-FFF2-40B4-BE49-F238E27FC236}">
                <a16:creationId xmlns:a16="http://schemas.microsoft.com/office/drawing/2014/main" id="{1709315E-B066-4FFE-A049-F36861967638}"/>
              </a:ext>
            </a:extLst>
          </p:cNvPr>
          <p:cNvSpPr>
            <a:spLocks noGrp="1" noChangeArrowheads="1"/>
          </p:cNvSpPr>
          <p:nvPr>
            <p:ph type="body" idx="1"/>
          </p:nvPr>
        </p:nvSpPr>
        <p:spPr>
          <a:xfrm>
            <a:off x="85725" y="836613"/>
            <a:ext cx="8872538" cy="5813425"/>
          </a:xfrm>
        </p:spPr>
        <p:txBody>
          <a:bodyPr/>
          <a:lstStyle/>
          <a:p>
            <a:pPr>
              <a:lnSpc>
                <a:spcPct val="95000"/>
              </a:lnSpc>
            </a:pPr>
            <a:r>
              <a:rPr lang="zh-CN" altLang="en-US" sz="1800">
                <a:latin typeface="微软雅黑" panose="020B0503020204020204" pitchFamily="34" charset="-122"/>
                <a:ea typeface="微软雅黑" panose="020B0503020204020204" pitchFamily="34" charset="-122"/>
              </a:rPr>
              <a:t>每个被打断的逻辑控制流处都发生了一个异常控制流</a:t>
            </a:r>
          </a:p>
          <a:p>
            <a:pPr>
              <a:lnSpc>
                <a:spcPct val="95000"/>
              </a:lnSpc>
            </a:pPr>
            <a:r>
              <a:rPr lang="zh-CN" altLang="en-US" sz="1800">
                <a:latin typeface="微软雅黑" panose="020B0503020204020204" pitchFamily="34" charset="-122"/>
                <a:ea typeface="微软雅黑" panose="020B0503020204020204" pitchFamily="34" charset="-122"/>
              </a:rPr>
              <a:t>异常控制流的原因有多种：</a:t>
            </a:r>
          </a:p>
          <a:p>
            <a:pPr lvl="1">
              <a:lnSpc>
                <a:spcPct val="95000"/>
              </a:lnSpc>
            </a:pPr>
            <a:r>
              <a:rPr lang="zh-CN" altLang="en-US" sz="1800">
                <a:latin typeface="微软雅黑" panose="020B0503020204020204" pitchFamily="34" charset="-122"/>
                <a:ea typeface="微软雅黑" panose="020B0503020204020204" pitchFamily="34" charset="-122"/>
              </a:rPr>
              <a:t>操作系统进行进程的处理器调度，进行进程上下文切换</a:t>
            </a:r>
          </a:p>
          <a:p>
            <a:pPr lvl="1">
              <a:lnSpc>
                <a:spcPct val="95000"/>
              </a:lnSpc>
            </a:pPr>
            <a:r>
              <a:rPr lang="zh-CN" altLang="en-US" sz="1800">
                <a:latin typeface="微软雅黑" panose="020B0503020204020204" pitchFamily="34" charset="-122"/>
                <a:ea typeface="微软雅黑" panose="020B0503020204020204" pitchFamily="34" charset="-122"/>
              </a:rPr>
              <a:t>硬件在执行指令时检测到有异常或中断事件</a:t>
            </a:r>
          </a:p>
          <a:p>
            <a:pPr lvl="1">
              <a:lnSpc>
                <a:spcPct val="95000"/>
              </a:lnSpc>
            </a:pPr>
            <a:r>
              <a:rPr lang="zh-CN" altLang="en-US" sz="1800">
                <a:latin typeface="微软雅黑" panose="020B0503020204020204" pitchFamily="34" charset="-122"/>
                <a:ea typeface="微软雅黑" panose="020B0503020204020204" pitchFamily="34" charset="-122"/>
              </a:rPr>
              <a:t>一个进程利用信号机制向另一个进程发送信号</a:t>
            </a:r>
          </a:p>
          <a:p>
            <a:pPr>
              <a:lnSpc>
                <a:spcPct val="95000"/>
              </a:lnSpc>
            </a:pPr>
            <a:r>
              <a:rPr lang="zh-CN" altLang="en-US" sz="1800">
                <a:latin typeface="微软雅黑" panose="020B0503020204020204" pitchFamily="34" charset="-122"/>
                <a:ea typeface="微软雅黑" panose="020B0503020204020204" pitchFamily="34" charset="-122"/>
              </a:rPr>
              <a:t>进程的引入给程序员两个假象，简化了编程、编译、链接、装入执行整个过程</a:t>
            </a:r>
          </a:p>
          <a:p>
            <a:pPr lvl="1">
              <a:lnSpc>
                <a:spcPct val="95000"/>
              </a:lnSpc>
            </a:pPr>
            <a:r>
              <a:rPr lang="zh-CN" altLang="en-US" sz="1800">
                <a:latin typeface="微软雅黑" panose="020B0503020204020204" pitchFamily="34" charset="-122"/>
                <a:ea typeface="微软雅黑" panose="020B0503020204020204" pitchFamily="34" charset="-122"/>
              </a:rPr>
              <a:t>独占使用处理器、独占使用存储器</a:t>
            </a:r>
          </a:p>
          <a:p>
            <a:pPr>
              <a:lnSpc>
                <a:spcPct val="95000"/>
              </a:lnSpc>
            </a:pPr>
            <a:r>
              <a:rPr lang="zh-CN" altLang="en-US" sz="1800">
                <a:latin typeface="微软雅黑" panose="020B0503020204020204" pitchFamily="34" charset="-122"/>
                <a:ea typeface="微软雅黑" panose="020B0503020204020204" pitchFamily="34" charset="-122"/>
              </a:rPr>
              <a:t>硬件在执行一条指令过程中检测到异常或中断，硬件会通过响应过程调出内核中相应处理程序，整个内核程序不是一个进程，而是一个“内核控制路径”，它</a:t>
            </a:r>
            <a:r>
              <a:rPr lang="zh-CN" altLang="en-US" sz="1800">
                <a:solidFill>
                  <a:srgbClr val="FF0000"/>
                </a:solidFill>
                <a:latin typeface="微软雅黑" panose="020B0503020204020204" pitchFamily="34" charset="-122"/>
                <a:ea typeface="微软雅黑" panose="020B0503020204020204" pitchFamily="34" charset="-122"/>
              </a:rPr>
              <a:t>代表</a:t>
            </a:r>
            <a:r>
              <a:rPr lang="zh-CN" altLang="en-US" sz="1800">
                <a:latin typeface="微软雅黑" panose="020B0503020204020204" pitchFamily="34" charset="-122"/>
                <a:ea typeface="微软雅黑" panose="020B0503020204020204" pitchFamily="34" charset="-122"/>
              </a:rPr>
              <a:t>当前进程在内核态执行单独的一个指令序列。</a:t>
            </a:r>
          </a:p>
          <a:p>
            <a:pPr>
              <a:lnSpc>
                <a:spcPct val="95000"/>
              </a:lnSpc>
            </a:pPr>
            <a:r>
              <a:rPr lang="zh-CN" altLang="en-US" sz="1800">
                <a:latin typeface="微软雅黑" panose="020B0503020204020204" pitchFamily="34" charset="-122"/>
                <a:ea typeface="微软雅黑" panose="020B0503020204020204" pitchFamily="34" charset="-122"/>
              </a:rPr>
              <a:t>不同类型的异常或中断，其处理方式不同：</a:t>
            </a:r>
          </a:p>
          <a:p>
            <a:pPr lvl="1">
              <a:lnSpc>
                <a:spcPct val="95000"/>
              </a:lnSpc>
            </a:pPr>
            <a:r>
              <a:rPr lang="zh-CN" altLang="en-US" sz="1800">
                <a:latin typeface="微软雅黑" panose="020B0503020204020204" pitchFamily="34" charset="-122"/>
                <a:ea typeface="微软雅黑" panose="020B0503020204020204" pitchFamily="34" charset="-122"/>
              </a:rPr>
              <a:t>对于陷阱指令</a:t>
            </a:r>
            <a:r>
              <a:rPr lang="zh-CN" altLang="en-US" sz="1800">
                <a:solidFill>
                  <a:srgbClr val="FF0000"/>
                </a:solidFill>
                <a:latin typeface="微软雅黑" panose="020B0503020204020204" pitchFamily="34" charset="-122"/>
                <a:ea typeface="微软雅黑" panose="020B0503020204020204" pitchFamily="34" charset="-122"/>
              </a:rPr>
              <a:t>（埋地雷）</a:t>
            </a:r>
            <a:r>
              <a:rPr lang="zh-CN" altLang="en-US" sz="1800">
                <a:latin typeface="微软雅黑" panose="020B0503020204020204" pitchFamily="34" charset="-122"/>
                <a:ea typeface="微软雅黑" panose="020B0503020204020204" pitchFamily="34" charset="-122"/>
              </a:rPr>
              <a:t>，相当于一个过程调用</a:t>
            </a:r>
            <a:r>
              <a:rPr lang="zh-CN" altLang="en-US" sz="1800">
                <a:solidFill>
                  <a:srgbClr val="FF0000"/>
                </a:solidFill>
                <a:latin typeface="微软雅黑" panose="020B0503020204020204" pitchFamily="34" charset="-122"/>
                <a:ea typeface="微软雅黑" panose="020B0503020204020204" pitchFamily="34" charset="-122"/>
              </a:rPr>
              <a:t>（引发特定处理）</a:t>
            </a:r>
            <a:r>
              <a:rPr lang="zh-CN" altLang="en-US" sz="1800">
                <a:latin typeface="微软雅黑" panose="020B0503020204020204" pitchFamily="34" charset="-122"/>
                <a:ea typeface="微软雅黑" panose="020B0503020204020204" pitchFamily="34" charset="-122"/>
              </a:rPr>
              <a:t>；</a:t>
            </a:r>
          </a:p>
          <a:p>
            <a:pPr lvl="1">
              <a:lnSpc>
                <a:spcPct val="95000"/>
              </a:lnSpc>
            </a:pPr>
            <a:r>
              <a:rPr lang="zh-CN" altLang="en-US" sz="1800">
                <a:latin typeface="微软雅黑" panose="020B0503020204020204" pitchFamily="34" charset="-122"/>
                <a:ea typeface="微软雅黑" panose="020B0503020204020204" pitchFamily="34" charset="-122"/>
              </a:rPr>
              <a:t>对于无法恢复的故障类异常，则向当前进程发送一个特定信号，当前进程接受到信号后，调用相应的信号处理程序执行或调用内核的</a:t>
            </a:r>
            <a:r>
              <a:rPr lang="en-US" altLang="zh-CN" sz="1800">
                <a:latin typeface="微软雅黑" panose="020B0503020204020204" pitchFamily="34" charset="-122"/>
                <a:ea typeface="微软雅黑" panose="020B0503020204020204" pitchFamily="34" charset="-122"/>
              </a:rPr>
              <a:t>abort</a:t>
            </a:r>
            <a:r>
              <a:rPr lang="zh-CN" altLang="en-US" sz="1800">
                <a:latin typeface="微软雅黑" panose="020B0503020204020204" pitchFamily="34" charset="-122"/>
                <a:ea typeface="微软雅黑" panose="020B0503020204020204" pitchFamily="34" charset="-122"/>
              </a:rPr>
              <a:t>例程终止当前进程（如果没有对应的信号处理程序的话）；</a:t>
            </a:r>
          </a:p>
          <a:p>
            <a:pPr lvl="1">
              <a:lnSpc>
                <a:spcPct val="95000"/>
              </a:lnSpc>
            </a:pPr>
            <a:r>
              <a:rPr lang="zh-CN" altLang="en-US" sz="1800">
                <a:latin typeface="微软雅黑" panose="020B0503020204020204" pitchFamily="34" charset="-122"/>
                <a:ea typeface="微软雅黑" panose="020B0503020204020204" pitchFamily="34" charset="-122"/>
              </a:rPr>
              <a:t>对于可恢复故障类异常，则相应的异常处理程序处理完故障后，会回到当前进程的故障指令继续执行；</a:t>
            </a:r>
          </a:p>
          <a:p>
            <a:pPr lvl="1">
              <a:lnSpc>
                <a:spcPct val="95000"/>
              </a:lnSpc>
            </a:pPr>
            <a:r>
              <a:rPr lang="zh-CN" altLang="en-US" sz="1800">
                <a:latin typeface="微软雅黑" panose="020B0503020204020204" pitchFamily="34" charset="-122"/>
                <a:ea typeface="微软雅黑" panose="020B0503020204020204" pitchFamily="34" charset="-122"/>
              </a:rPr>
              <a:t>对于外部中断，则在相应的中断服务程序执行后，回到当前进程的下一条指令继续执行。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blinds(horizontal)">
                                      <p:cBhvr>
                                        <p:cTn id="7" dur="500"/>
                                        <p:tgtEl>
                                          <p:spTgt spid="556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blinds(horizontal)">
                                      <p:cBhvr>
                                        <p:cTn id="12" dur="500"/>
                                        <p:tgtEl>
                                          <p:spTgt spid="556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6035">
                                            <p:txEl>
                                              <p:pRg st="2" end="2"/>
                                            </p:txEl>
                                          </p:spTgt>
                                        </p:tgtEl>
                                        <p:attrNameLst>
                                          <p:attrName>style.visibility</p:attrName>
                                        </p:attrNameLst>
                                      </p:cBhvr>
                                      <p:to>
                                        <p:strVal val="visible"/>
                                      </p:to>
                                    </p:set>
                                    <p:animEffect transition="in" filter="blinds(horizontal)">
                                      <p:cBhvr>
                                        <p:cTn id="17" dur="500"/>
                                        <p:tgtEl>
                                          <p:spTgt spid="556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6035">
                                            <p:txEl>
                                              <p:pRg st="3" end="3"/>
                                            </p:txEl>
                                          </p:spTgt>
                                        </p:tgtEl>
                                        <p:attrNameLst>
                                          <p:attrName>style.visibility</p:attrName>
                                        </p:attrNameLst>
                                      </p:cBhvr>
                                      <p:to>
                                        <p:strVal val="visible"/>
                                      </p:to>
                                    </p:set>
                                    <p:animEffect transition="in" filter="blinds(horizontal)">
                                      <p:cBhvr>
                                        <p:cTn id="22" dur="500"/>
                                        <p:tgtEl>
                                          <p:spTgt spid="556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56035">
                                            <p:txEl>
                                              <p:pRg st="4" end="4"/>
                                            </p:txEl>
                                          </p:spTgt>
                                        </p:tgtEl>
                                        <p:attrNameLst>
                                          <p:attrName>style.visibility</p:attrName>
                                        </p:attrNameLst>
                                      </p:cBhvr>
                                      <p:to>
                                        <p:strVal val="visible"/>
                                      </p:to>
                                    </p:set>
                                    <p:animEffect transition="in" filter="blinds(horizontal)">
                                      <p:cBhvr>
                                        <p:cTn id="27" dur="500"/>
                                        <p:tgtEl>
                                          <p:spTgt spid="5560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56035">
                                            <p:txEl>
                                              <p:pRg st="5" end="5"/>
                                            </p:txEl>
                                          </p:spTgt>
                                        </p:tgtEl>
                                        <p:attrNameLst>
                                          <p:attrName>style.visibility</p:attrName>
                                        </p:attrNameLst>
                                      </p:cBhvr>
                                      <p:to>
                                        <p:strVal val="visible"/>
                                      </p:to>
                                    </p:set>
                                    <p:animEffect transition="in" filter="blinds(horizontal)">
                                      <p:cBhvr>
                                        <p:cTn id="32" dur="500"/>
                                        <p:tgtEl>
                                          <p:spTgt spid="5560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56035">
                                            <p:txEl>
                                              <p:pRg st="6" end="6"/>
                                            </p:txEl>
                                          </p:spTgt>
                                        </p:tgtEl>
                                        <p:attrNameLst>
                                          <p:attrName>style.visibility</p:attrName>
                                        </p:attrNameLst>
                                      </p:cBhvr>
                                      <p:to>
                                        <p:strVal val="visible"/>
                                      </p:to>
                                    </p:set>
                                    <p:animEffect transition="in" filter="blinds(horizontal)">
                                      <p:cBhvr>
                                        <p:cTn id="37" dur="500"/>
                                        <p:tgtEl>
                                          <p:spTgt spid="55603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56035">
                                            <p:txEl>
                                              <p:pRg st="7" end="7"/>
                                            </p:txEl>
                                          </p:spTgt>
                                        </p:tgtEl>
                                        <p:attrNameLst>
                                          <p:attrName>style.visibility</p:attrName>
                                        </p:attrNameLst>
                                      </p:cBhvr>
                                      <p:to>
                                        <p:strVal val="visible"/>
                                      </p:to>
                                    </p:set>
                                    <p:animEffect transition="in" filter="blinds(horizontal)">
                                      <p:cBhvr>
                                        <p:cTn id="42" dur="500"/>
                                        <p:tgtEl>
                                          <p:spTgt spid="55603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56035">
                                            <p:txEl>
                                              <p:pRg st="8" end="8"/>
                                            </p:txEl>
                                          </p:spTgt>
                                        </p:tgtEl>
                                        <p:attrNameLst>
                                          <p:attrName>style.visibility</p:attrName>
                                        </p:attrNameLst>
                                      </p:cBhvr>
                                      <p:to>
                                        <p:strVal val="visible"/>
                                      </p:to>
                                    </p:set>
                                    <p:animEffect transition="in" filter="blinds(horizontal)">
                                      <p:cBhvr>
                                        <p:cTn id="47" dur="500"/>
                                        <p:tgtEl>
                                          <p:spTgt spid="55603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56035">
                                            <p:txEl>
                                              <p:pRg st="9" end="9"/>
                                            </p:txEl>
                                          </p:spTgt>
                                        </p:tgtEl>
                                        <p:attrNameLst>
                                          <p:attrName>style.visibility</p:attrName>
                                        </p:attrNameLst>
                                      </p:cBhvr>
                                      <p:to>
                                        <p:strVal val="visible"/>
                                      </p:to>
                                    </p:set>
                                    <p:animEffect transition="in" filter="blinds(horizontal)">
                                      <p:cBhvr>
                                        <p:cTn id="52" dur="500"/>
                                        <p:tgtEl>
                                          <p:spTgt spid="55603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56035">
                                            <p:txEl>
                                              <p:pRg st="10" end="10"/>
                                            </p:txEl>
                                          </p:spTgt>
                                        </p:tgtEl>
                                        <p:attrNameLst>
                                          <p:attrName>style.visibility</p:attrName>
                                        </p:attrNameLst>
                                      </p:cBhvr>
                                      <p:to>
                                        <p:strVal val="visible"/>
                                      </p:to>
                                    </p:set>
                                    <p:animEffect transition="in" filter="blinds(horizontal)">
                                      <p:cBhvr>
                                        <p:cTn id="57" dur="500"/>
                                        <p:tgtEl>
                                          <p:spTgt spid="55603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56035">
                                            <p:txEl>
                                              <p:pRg st="11" end="11"/>
                                            </p:txEl>
                                          </p:spTgt>
                                        </p:tgtEl>
                                        <p:attrNameLst>
                                          <p:attrName>style.visibility</p:attrName>
                                        </p:attrNameLst>
                                      </p:cBhvr>
                                      <p:to>
                                        <p:strVal val="visible"/>
                                      </p:to>
                                    </p:set>
                                    <p:animEffect transition="in" filter="blinds(horizontal)">
                                      <p:cBhvr>
                                        <p:cTn id="62" dur="500"/>
                                        <p:tgtEl>
                                          <p:spTgt spid="556035">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556035">
                                            <p:txEl>
                                              <p:pRg st="12" end="12"/>
                                            </p:txEl>
                                          </p:spTgt>
                                        </p:tgtEl>
                                        <p:attrNameLst>
                                          <p:attrName>style.visibility</p:attrName>
                                        </p:attrNameLst>
                                      </p:cBhvr>
                                      <p:to>
                                        <p:strVal val="visible"/>
                                      </p:to>
                                    </p:set>
                                    <p:animEffect transition="in" filter="blinds(horizontal)">
                                      <p:cBhvr>
                                        <p:cTn id="67" dur="500"/>
                                        <p:tgtEl>
                                          <p:spTgt spid="5560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a:extLst>
              <a:ext uri="{FF2B5EF4-FFF2-40B4-BE49-F238E27FC236}">
                <a16:creationId xmlns:a16="http://schemas.microsoft.com/office/drawing/2014/main" id="{19697E88-3F2F-49C5-B706-28BA86A8F437}"/>
              </a:ext>
            </a:extLst>
          </p:cNvPr>
          <p:cNvSpPr>
            <a:spLocks noGrp="1" noChangeArrowheads="1"/>
          </p:cNvSpPr>
          <p:nvPr>
            <p:ph type="title"/>
          </p:nvPr>
        </p:nvSpPr>
        <p:spPr/>
        <p:txBody>
          <a:bodyPr/>
          <a:lstStyle/>
          <a:p>
            <a:r>
              <a:rPr lang="zh-CN" altLang="en-US" sz="3200"/>
              <a:t>作业</a:t>
            </a:r>
          </a:p>
        </p:txBody>
      </p:sp>
      <p:sp>
        <p:nvSpPr>
          <p:cNvPr id="808963" name="Rectangle 3">
            <a:extLst>
              <a:ext uri="{FF2B5EF4-FFF2-40B4-BE49-F238E27FC236}">
                <a16:creationId xmlns:a16="http://schemas.microsoft.com/office/drawing/2014/main" id="{D4C3958E-4E14-4E6A-AAEA-526B593C7697}"/>
              </a:ext>
            </a:extLst>
          </p:cNvPr>
          <p:cNvSpPr>
            <a:spLocks noGrp="1" noChangeArrowheads="1"/>
          </p:cNvSpPr>
          <p:nvPr>
            <p:ph type="body" idx="1"/>
          </p:nvPr>
        </p:nvSpPr>
        <p:spPr/>
        <p:txBody>
          <a:bodyPr/>
          <a:lstStyle/>
          <a:p>
            <a:r>
              <a:rPr lang="en-US" altLang="zh-CN" sz="3600">
                <a:latin typeface="微软雅黑" panose="020B0503020204020204" pitchFamily="34" charset="-122"/>
                <a:ea typeface="微软雅黑" panose="020B0503020204020204" pitchFamily="34" charset="-122"/>
              </a:rPr>
              <a:t>3</a:t>
            </a:r>
            <a:r>
              <a:rPr lang="zh-CN" altLang="en-US" sz="3600">
                <a:latin typeface="微软雅黑" panose="020B0503020204020204" pitchFamily="34" charset="-122"/>
                <a:ea typeface="微软雅黑" panose="020B0503020204020204" pitchFamily="34" charset="-122"/>
              </a:rPr>
              <a:t>、</a:t>
            </a:r>
            <a:r>
              <a:rPr lang="en-US" altLang="zh-CN" sz="3600">
                <a:latin typeface="微软雅黑" panose="020B0503020204020204" pitchFamily="34" charset="-122"/>
                <a:ea typeface="微软雅黑" panose="020B0503020204020204" pitchFamily="34" charset="-122"/>
              </a:rPr>
              <a:t>4</a:t>
            </a:r>
            <a:r>
              <a:rPr lang="zh-CN" altLang="en-US" sz="3600">
                <a:latin typeface="微软雅黑" panose="020B0503020204020204" pitchFamily="34" charset="-122"/>
                <a:ea typeface="微软雅黑" panose="020B0503020204020204" pitchFamily="34" charset="-122"/>
              </a:rPr>
              <a:t>、</a:t>
            </a:r>
            <a:r>
              <a:rPr lang="en-US" altLang="zh-CN" sz="3600">
                <a:latin typeface="微软雅黑" panose="020B0503020204020204" pitchFamily="34" charset="-122"/>
                <a:ea typeface="微软雅黑" panose="020B0503020204020204" pitchFamily="34" charset="-122"/>
              </a:rPr>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3">
            <a:extLst>
              <a:ext uri="{FF2B5EF4-FFF2-40B4-BE49-F238E27FC236}">
                <a16:creationId xmlns:a16="http://schemas.microsoft.com/office/drawing/2014/main" id="{FF71CE44-A4CD-4AEF-841D-89676402ACEC}"/>
              </a:ext>
            </a:extLst>
          </p:cNvPr>
          <p:cNvSpPr>
            <a:spLocks noGrp="1" noChangeArrowheads="1"/>
          </p:cNvSpPr>
          <p:nvPr>
            <p:ph type="title" idx="4294967295"/>
          </p:nvPr>
        </p:nvSpPr>
        <p:spPr>
          <a:xfrm>
            <a:off x="187325" y="168275"/>
            <a:ext cx="8782050" cy="515938"/>
          </a:xfrm>
          <a:noFill/>
        </p:spPr>
        <p:txBody>
          <a:bodyPr/>
          <a:lstStyle/>
          <a:p>
            <a:pPr marL="119063" indent="-119063">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200"/>
              <a:t>回顾：</a:t>
            </a:r>
            <a:r>
              <a:rPr lang="en-GB" altLang="zh-CN" sz="3200"/>
              <a:t>Linux</a:t>
            </a:r>
            <a:r>
              <a:rPr lang="zh-CN" altLang="en-GB" sz="3200"/>
              <a:t>将</a:t>
            </a:r>
            <a:r>
              <a:rPr lang="zh-CN" altLang="en-GB" sz="3200">
                <a:solidFill>
                  <a:srgbClr val="FF0000"/>
                </a:solidFill>
              </a:rPr>
              <a:t>虚存空间</a:t>
            </a:r>
            <a:r>
              <a:rPr lang="zh-CN" altLang="en-GB" sz="3200"/>
              <a:t>组织成“区域</a:t>
            </a:r>
            <a:r>
              <a:rPr lang="en-GB" altLang="zh-CN" sz="3200"/>
              <a:t>”</a:t>
            </a:r>
            <a:r>
              <a:rPr lang="zh-CN" altLang="en-GB" sz="3200"/>
              <a:t>的集合</a:t>
            </a:r>
          </a:p>
        </p:txBody>
      </p:sp>
      <p:sp>
        <p:nvSpPr>
          <p:cNvPr id="746499" name="Rectangle 50">
            <a:extLst>
              <a:ext uri="{FF2B5EF4-FFF2-40B4-BE49-F238E27FC236}">
                <a16:creationId xmlns:a16="http://schemas.microsoft.com/office/drawing/2014/main" id="{B8D8AB95-5DBB-49CE-BD0D-DA8BDFFFAFBD}"/>
              </a:ext>
            </a:extLst>
          </p:cNvPr>
          <p:cNvSpPr>
            <a:spLocks noGrp="1" noChangeArrowheads="1"/>
          </p:cNvSpPr>
          <p:nvPr>
            <p:ph type="body" idx="4294967295"/>
          </p:nvPr>
        </p:nvSpPr>
        <p:spPr>
          <a:xfrm>
            <a:off x="185738" y="3382963"/>
            <a:ext cx="3963987" cy="1177925"/>
          </a:xfrm>
        </p:spPr>
        <p:txBody>
          <a:bodyPr/>
          <a:lstStyle/>
          <a:p>
            <a:pPr>
              <a:lnSpc>
                <a:spcPct val="90000"/>
              </a:lnSpc>
              <a:spcBef>
                <a:spcPts val="563"/>
              </a:spcBef>
              <a:buFontTx/>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200">
                <a:latin typeface="微软雅黑" panose="020B0503020204020204" pitchFamily="34" charset="-122"/>
                <a:ea typeface="微软雅黑" panose="020B0503020204020204" pitchFamily="34" charset="-122"/>
              </a:rPr>
              <a:t>pgd: </a:t>
            </a:r>
            <a:r>
              <a:rPr lang="zh-CN" altLang="en-US" sz="2200">
                <a:solidFill>
                  <a:srgbClr val="FF0000"/>
                </a:solidFill>
                <a:latin typeface="微软雅黑" panose="020B0503020204020204" pitchFamily="34" charset="-122"/>
                <a:ea typeface="微软雅黑" panose="020B0503020204020204" pitchFamily="34" charset="-122"/>
              </a:rPr>
              <a:t>全局页目录地址</a:t>
            </a:r>
            <a:endParaRPr lang="en-GB" altLang="zh-CN" sz="2200">
              <a:latin typeface="微软雅黑" panose="020B0503020204020204" pitchFamily="34" charset="-122"/>
              <a:ea typeface="微软雅黑" panose="020B0503020204020204" pitchFamily="34" charset="-122"/>
            </a:endParaRPr>
          </a:p>
          <a:p>
            <a:pPr>
              <a:lnSpc>
                <a:spcPct val="90000"/>
              </a:lnSpc>
              <a:spcBef>
                <a:spcPts val="563"/>
              </a:spcBef>
              <a:buFontTx/>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200">
                <a:latin typeface="微软雅黑" panose="020B0503020204020204" pitchFamily="34" charset="-122"/>
                <a:ea typeface="微软雅黑" panose="020B0503020204020204" pitchFamily="34" charset="-122"/>
              </a:rPr>
              <a:t>vm_prot: </a:t>
            </a:r>
            <a:r>
              <a:rPr lang="zh-CN" altLang="en-US" sz="2200">
                <a:solidFill>
                  <a:srgbClr val="FF0000"/>
                </a:solidFill>
                <a:latin typeface="微软雅黑" panose="020B0503020204020204" pitchFamily="34" charset="-122"/>
                <a:ea typeface="微软雅黑" panose="020B0503020204020204" pitchFamily="34" charset="-122"/>
              </a:rPr>
              <a:t>访问权限</a:t>
            </a:r>
            <a:endParaRPr lang="en-GB" altLang="zh-CN" sz="2200">
              <a:latin typeface="微软雅黑" panose="020B0503020204020204" pitchFamily="34" charset="-122"/>
              <a:ea typeface="微软雅黑" panose="020B0503020204020204" pitchFamily="34" charset="-122"/>
            </a:endParaRPr>
          </a:p>
          <a:p>
            <a:pPr>
              <a:lnSpc>
                <a:spcPct val="90000"/>
              </a:lnSpc>
              <a:spcBef>
                <a:spcPts val="563"/>
              </a:spcBef>
              <a:buFontTx/>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altLang="zh-CN" sz="2200">
                <a:latin typeface="微软雅黑" panose="020B0503020204020204" pitchFamily="34" charset="-122"/>
                <a:ea typeface="微软雅黑" panose="020B0503020204020204" pitchFamily="34" charset="-122"/>
              </a:rPr>
              <a:t>vm_flags</a:t>
            </a:r>
            <a:r>
              <a:rPr lang="zh-CN" altLang="en-GB" sz="2200">
                <a:latin typeface="微软雅黑" panose="020B0503020204020204" pitchFamily="34" charset="-122"/>
                <a:ea typeface="微软雅黑" panose="020B0503020204020204" pitchFamily="34" charset="-122"/>
              </a:rPr>
              <a:t>： </a:t>
            </a:r>
            <a:r>
              <a:rPr lang="zh-CN" altLang="en-US" sz="2200">
                <a:solidFill>
                  <a:srgbClr val="FF0000"/>
                </a:solidFill>
                <a:latin typeface="微软雅黑" panose="020B0503020204020204" pitchFamily="34" charset="-122"/>
                <a:ea typeface="微软雅黑" panose="020B0503020204020204" pitchFamily="34" charset="-122"/>
              </a:rPr>
              <a:t>共享</a:t>
            </a:r>
            <a:r>
              <a:rPr lang="en-US" altLang="zh-CN" sz="2200">
                <a:solidFill>
                  <a:srgbClr val="FF0000"/>
                </a:solidFill>
                <a:latin typeface="微软雅黑" panose="020B0503020204020204" pitchFamily="34" charset="-122"/>
                <a:ea typeface="微软雅黑" panose="020B0503020204020204" pitchFamily="34" charset="-122"/>
              </a:rPr>
              <a:t>/</a:t>
            </a:r>
            <a:r>
              <a:rPr lang="zh-CN" altLang="en-US" sz="2200">
                <a:solidFill>
                  <a:srgbClr val="FF0000"/>
                </a:solidFill>
                <a:latin typeface="微软雅黑" panose="020B0503020204020204" pitchFamily="34" charset="-122"/>
                <a:ea typeface="微软雅黑" panose="020B0503020204020204" pitchFamily="34" charset="-122"/>
              </a:rPr>
              <a:t>本进程私有</a:t>
            </a:r>
          </a:p>
          <a:p>
            <a:pPr>
              <a:lnSpc>
                <a:spcPct val="90000"/>
              </a:lnSpc>
              <a:spcBef>
                <a:spcPts val="563"/>
              </a:spcBef>
              <a:buFontTx/>
              <a:buNone/>
              <a:tabLst>
                <a:tab pos="669925" algn="l"/>
                <a:tab pos="1584325" algn="l"/>
                <a:tab pos="2498725" algn="l"/>
                <a:tab pos="3413125" algn="l"/>
                <a:tab pos="4327525" algn="l"/>
                <a:tab pos="5241925" algn="l"/>
                <a:tab pos="6156325" algn="l"/>
                <a:tab pos="7070725" algn="l"/>
                <a:tab pos="7985125" algn="l"/>
                <a:tab pos="8899525" algn="l"/>
                <a:tab pos="9813925" algn="l"/>
              </a:tabLst>
            </a:pPr>
            <a:endParaRPr lang="en-GB" altLang="zh-CN" sz="2200">
              <a:latin typeface="微软雅黑" panose="020B0503020204020204" pitchFamily="34" charset="-122"/>
              <a:ea typeface="微软雅黑" panose="020B0503020204020204" pitchFamily="34" charset="-122"/>
            </a:endParaRPr>
          </a:p>
        </p:txBody>
      </p:sp>
      <p:grpSp>
        <p:nvGrpSpPr>
          <p:cNvPr id="746500" name="Group 4">
            <a:extLst>
              <a:ext uri="{FF2B5EF4-FFF2-40B4-BE49-F238E27FC236}">
                <a16:creationId xmlns:a16="http://schemas.microsoft.com/office/drawing/2014/main" id="{C9209B49-7D33-43A5-9791-676E6036FC4E}"/>
              </a:ext>
            </a:extLst>
          </p:cNvPr>
          <p:cNvGrpSpPr>
            <a:grpSpLocks/>
          </p:cNvGrpSpPr>
          <p:nvPr/>
        </p:nvGrpSpPr>
        <p:grpSpPr bwMode="auto">
          <a:xfrm>
            <a:off x="223838" y="771525"/>
            <a:ext cx="8934450" cy="5334000"/>
            <a:chOff x="222" y="531"/>
            <a:chExt cx="5000" cy="3360"/>
          </a:xfrm>
        </p:grpSpPr>
        <p:sp>
          <p:nvSpPr>
            <p:cNvPr id="29697" name="Rectangle 1">
              <a:extLst>
                <a:ext uri="{FF2B5EF4-FFF2-40B4-BE49-F238E27FC236}">
                  <a16:creationId xmlns:a16="http://schemas.microsoft.com/office/drawing/2014/main" id="{6DFD55A1-4DC9-449F-8A4B-FC660874B2AB}"/>
                </a:ext>
              </a:extLst>
            </p:cNvPr>
            <p:cNvSpPr>
              <a:spLocks noChangeArrowheads="1"/>
            </p:cNvSpPr>
            <p:nvPr/>
          </p:nvSpPr>
          <p:spPr bwMode="auto">
            <a:xfrm>
              <a:off x="2557" y="273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b="1" dirty="0" err="1">
                  <a:latin typeface="Calibri" pitchFamily="34" charset="0"/>
                  <a:ea typeface="+mn-ea"/>
                </a:rPr>
                <a:t>vm_next</a:t>
              </a:r>
              <a:endParaRPr lang="en-GB" sz="1600" b="1" dirty="0">
                <a:latin typeface="Calibri" pitchFamily="34" charset="0"/>
                <a:ea typeface="+mn-ea"/>
              </a:endParaRPr>
            </a:p>
          </p:txBody>
        </p:sp>
        <p:sp>
          <p:nvSpPr>
            <p:cNvPr id="29698" name="Rectangle 2">
              <a:extLst>
                <a:ext uri="{FF2B5EF4-FFF2-40B4-BE49-F238E27FC236}">
                  <a16:creationId xmlns:a16="http://schemas.microsoft.com/office/drawing/2014/main" id="{27BCAEA4-EFC9-4A0C-8CA2-89B1D0BF45B0}"/>
                </a:ext>
              </a:extLst>
            </p:cNvPr>
            <p:cNvSpPr>
              <a:spLocks noChangeArrowheads="1"/>
            </p:cNvSpPr>
            <p:nvPr/>
          </p:nvSpPr>
          <p:spPr bwMode="auto">
            <a:xfrm>
              <a:off x="2557" y="158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p>
              <a:pPr algn="ctr" eaLnBrk="0" hangingPunct="0">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600" b="1" dirty="0" err="1">
                  <a:latin typeface="Calibri" pitchFamily="34" charset="0"/>
                  <a:ea typeface="+mn-ea"/>
                </a:rPr>
                <a:t>vm_next</a:t>
              </a:r>
              <a:endParaRPr lang="en-GB" sz="1600" b="1" dirty="0">
                <a:latin typeface="Calibri" pitchFamily="34" charset="0"/>
                <a:ea typeface="+mn-ea"/>
              </a:endParaRPr>
            </a:p>
          </p:txBody>
        </p:sp>
        <p:sp>
          <p:nvSpPr>
            <p:cNvPr id="746503" name="Text Box 5">
              <a:extLst>
                <a:ext uri="{FF2B5EF4-FFF2-40B4-BE49-F238E27FC236}">
                  <a16:creationId xmlns:a16="http://schemas.microsoft.com/office/drawing/2014/main" id="{AE221B93-3EB6-41AB-AFB5-37D44843E799}"/>
                </a:ext>
              </a:extLst>
            </p:cNvPr>
            <p:cNvSpPr txBox="1">
              <a:spLocks noChangeArrowheads="1"/>
            </p:cNvSpPr>
            <p:nvPr/>
          </p:nvSpPr>
          <p:spPr bwMode="auto">
            <a:xfrm>
              <a:off x="222" y="720"/>
              <a:ext cx="8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cs typeface="Courier New" panose="02070309020205020404" pitchFamily="49" charset="0"/>
                </a:rPr>
                <a:t>task_struct</a:t>
              </a:r>
            </a:p>
          </p:txBody>
        </p:sp>
        <p:sp>
          <p:nvSpPr>
            <p:cNvPr id="746504" name="Text Box 6">
              <a:extLst>
                <a:ext uri="{FF2B5EF4-FFF2-40B4-BE49-F238E27FC236}">
                  <a16:creationId xmlns:a16="http://schemas.microsoft.com/office/drawing/2014/main" id="{D1D0ADAD-CF71-47FC-851C-4D84CDB17FCA}"/>
                </a:ext>
              </a:extLst>
            </p:cNvPr>
            <p:cNvSpPr txBox="1">
              <a:spLocks noChangeArrowheads="1"/>
            </p:cNvSpPr>
            <p:nvPr/>
          </p:nvSpPr>
          <p:spPr bwMode="auto">
            <a:xfrm>
              <a:off x="1381" y="819"/>
              <a:ext cx="7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cs typeface="Courier New" panose="02070309020205020404" pitchFamily="49" charset="0"/>
                </a:rPr>
                <a:t>mm_struct</a:t>
              </a:r>
            </a:p>
          </p:txBody>
        </p:sp>
        <p:sp>
          <p:nvSpPr>
            <p:cNvPr id="746505" name="Rectangle 7">
              <a:extLst>
                <a:ext uri="{FF2B5EF4-FFF2-40B4-BE49-F238E27FC236}">
                  <a16:creationId xmlns:a16="http://schemas.microsoft.com/office/drawing/2014/main" id="{4B7E46D7-F5F2-43D2-A3DD-A7159F6C81F7}"/>
                </a:ext>
              </a:extLst>
            </p:cNvPr>
            <p:cNvSpPr>
              <a:spLocks noChangeArrowheads="1"/>
            </p:cNvSpPr>
            <p:nvPr/>
          </p:nvSpPr>
          <p:spPr bwMode="auto">
            <a:xfrm>
              <a:off x="1405" y="1075"/>
              <a:ext cx="672" cy="992"/>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400" b="1">
                <a:latin typeface="Arial Narrow" panose="020B0606020202030204" pitchFamily="34" charset="0"/>
              </a:endParaRPr>
            </a:p>
          </p:txBody>
        </p:sp>
        <p:sp>
          <p:nvSpPr>
            <p:cNvPr id="29704" name="Rectangle 8">
              <a:extLst>
                <a:ext uri="{FF2B5EF4-FFF2-40B4-BE49-F238E27FC236}">
                  <a16:creationId xmlns:a16="http://schemas.microsoft.com/office/drawing/2014/main" id="{6B00214F-4C23-453F-B488-7B19670CAA6F}"/>
                </a:ext>
              </a:extLst>
            </p:cNvPr>
            <p:cNvSpPr>
              <a:spLocks noChangeArrowheads="1"/>
            </p:cNvSpPr>
            <p:nvPr/>
          </p:nvSpPr>
          <p:spPr bwMode="auto">
            <a:xfrm>
              <a:off x="1405" y="1059"/>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cs typeface="Courier New" panose="02070309020205020404" pitchFamily="49" charset="0"/>
                </a:rPr>
                <a:t>pgd</a:t>
              </a:r>
            </a:p>
          </p:txBody>
        </p:sp>
        <p:sp>
          <p:nvSpPr>
            <p:cNvPr id="746507" name="Rectangle 9">
              <a:extLst>
                <a:ext uri="{FF2B5EF4-FFF2-40B4-BE49-F238E27FC236}">
                  <a16:creationId xmlns:a16="http://schemas.microsoft.com/office/drawing/2014/main" id="{95444EE0-7E1C-4041-9D07-D0522819FA0B}"/>
                </a:ext>
              </a:extLst>
            </p:cNvPr>
            <p:cNvSpPr>
              <a:spLocks noChangeArrowheads="1"/>
            </p:cNvSpPr>
            <p:nvPr/>
          </p:nvSpPr>
          <p:spPr bwMode="auto">
            <a:xfrm>
              <a:off x="445" y="931"/>
              <a:ext cx="480" cy="1136"/>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400" b="1">
                <a:latin typeface="Arial Narrow" panose="020B0606020202030204" pitchFamily="34" charset="0"/>
              </a:endParaRPr>
            </a:p>
          </p:txBody>
        </p:sp>
        <p:sp>
          <p:nvSpPr>
            <p:cNvPr id="29706" name="Rectangle 10">
              <a:extLst>
                <a:ext uri="{FF2B5EF4-FFF2-40B4-BE49-F238E27FC236}">
                  <a16:creationId xmlns:a16="http://schemas.microsoft.com/office/drawing/2014/main" id="{2E2620ED-2013-477F-A680-2FE3300CEE2F}"/>
                </a:ext>
              </a:extLst>
            </p:cNvPr>
            <p:cNvSpPr>
              <a:spLocks noChangeArrowheads="1"/>
            </p:cNvSpPr>
            <p:nvPr/>
          </p:nvSpPr>
          <p:spPr bwMode="auto">
            <a:xfrm>
              <a:off x="445" y="1059"/>
              <a:ext cx="480"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cs typeface="Courier New" panose="02070309020205020404" pitchFamily="49" charset="0"/>
                </a:rPr>
                <a:t>mm</a:t>
              </a:r>
            </a:p>
          </p:txBody>
        </p:sp>
        <p:sp>
          <p:nvSpPr>
            <p:cNvPr id="29707" name="Rectangle 11">
              <a:extLst>
                <a:ext uri="{FF2B5EF4-FFF2-40B4-BE49-F238E27FC236}">
                  <a16:creationId xmlns:a16="http://schemas.microsoft.com/office/drawing/2014/main" id="{18CD1D45-EED7-48D4-84C0-2849C4FF0B41}"/>
                </a:ext>
              </a:extLst>
            </p:cNvPr>
            <p:cNvSpPr>
              <a:spLocks noChangeArrowheads="1"/>
            </p:cNvSpPr>
            <p:nvPr/>
          </p:nvSpPr>
          <p:spPr bwMode="auto">
            <a:xfrm>
              <a:off x="1405" y="1347"/>
              <a:ext cx="672"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cs typeface="Courier New" panose="02070309020205020404" pitchFamily="49" charset="0"/>
                </a:rPr>
                <a:t>mmap</a:t>
              </a:r>
            </a:p>
          </p:txBody>
        </p:sp>
        <p:sp>
          <p:nvSpPr>
            <p:cNvPr id="746510" name="Text Box 12">
              <a:extLst>
                <a:ext uri="{FF2B5EF4-FFF2-40B4-BE49-F238E27FC236}">
                  <a16:creationId xmlns:a16="http://schemas.microsoft.com/office/drawing/2014/main" id="{4F3F3C45-0BFD-4E1D-BAAB-CCFCBCD63E7B}"/>
                </a:ext>
              </a:extLst>
            </p:cNvPr>
            <p:cNvSpPr txBox="1">
              <a:spLocks noChangeArrowheads="1"/>
            </p:cNvSpPr>
            <p:nvPr/>
          </p:nvSpPr>
          <p:spPr bwMode="auto">
            <a:xfrm>
              <a:off x="2363" y="627"/>
              <a:ext cx="10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88000"/>
                </a:lnSpc>
                <a:spcBef>
                  <a:spcPts val="1000"/>
                </a:spcBef>
              </a:pPr>
              <a:r>
                <a:rPr lang="en-GB" altLang="zh-CN" sz="1600" b="1">
                  <a:latin typeface="Arial Black" panose="020B0A04020102020204" pitchFamily="34" charset="0"/>
                  <a:cs typeface="Courier New" panose="02070309020205020404" pitchFamily="49" charset="0"/>
                </a:rPr>
                <a:t>vm_area_struct</a:t>
              </a:r>
            </a:p>
          </p:txBody>
        </p:sp>
        <p:sp>
          <p:nvSpPr>
            <p:cNvPr id="29709" name="Rectangle 13">
              <a:extLst>
                <a:ext uri="{FF2B5EF4-FFF2-40B4-BE49-F238E27FC236}">
                  <a16:creationId xmlns:a16="http://schemas.microsoft.com/office/drawing/2014/main" id="{88CF0958-85D1-405A-BAF3-EF190167E63C}"/>
                </a:ext>
              </a:extLst>
            </p:cNvPr>
            <p:cNvSpPr>
              <a:spLocks noChangeArrowheads="1"/>
            </p:cNvSpPr>
            <p:nvPr/>
          </p:nvSpPr>
          <p:spPr bwMode="auto">
            <a:xfrm>
              <a:off x="2557" y="883"/>
              <a:ext cx="673"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eaLnBrk="0" hangingPunct="0">
                <a:defRPr/>
              </a:pPr>
              <a:endParaRPr lang="en-US" sz="2400" b="1">
                <a:latin typeface="Arial Narrow" pitchFamily="34" charset="0"/>
                <a:ea typeface="+mn-ea"/>
              </a:endParaRPr>
            </a:p>
          </p:txBody>
        </p:sp>
        <p:sp>
          <p:nvSpPr>
            <p:cNvPr id="29710" name="Rectangle 14">
              <a:extLst>
                <a:ext uri="{FF2B5EF4-FFF2-40B4-BE49-F238E27FC236}">
                  <a16:creationId xmlns:a16="http://schemas.microsoft.com/office/drawing/2014/main" id="{3AD45DFB-1983-48C6-A0A4-A450456F7DCC}"/>
                </a:ext>
              </a:extLst>
            </p:cNvPr>
            <p:cNvSpPr>
              <a:spLocks noChangeArrowheads="1"/>
            </p:cNvSpPr>
            <p:nvPr/>
          </p:nvSpPr>
          <p:spPr bwMode="auto">
            <a:xfrm>
              <a:off x="2557" y="86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cs typeface="Courier New" panose="02070309020205020404" pitchFamily="49" charset="0"/>
                </a:rPr>
                <a:t>vm_end</a:t>
              </a:r>
            </a:p>
          </p:txBody>
        </p:sp>
        <p:sp>
          <p:nvSpPr>
            <p:cNvPr id="29711" name="Rectangle 15">
              <a:extLst>
                <a:ext uri="{FF2B5EF4-FFF2-40B4-BE49-F238E27FC236}">
                  <a16:creationId xmlns:a16="http://schemas.microsoft.com/office/drawing/2014/main" id="{F486326D-5ABB-4630-95B6-2A147FCAC1D3}"/>
                </a:ext>
              </a:extLst>
            </p:cNvPr>
            <p:cNvSpPr>
              <a:spLocks noChangeArrowheads="1"/>
            </p:cNvSpPr>
            <p:nvPr/>
          </p:nvSpPr>
          <p:spPr bwMode="auto">
            <a:xfrm>
              <a:off x="2557" y="1155"/>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rPr>
                <a:t>vm_prot</a:t>
              </a:r>
            </a:p>
          </p:txBody>
        </p:sp>
        <p:sp>
          <p:nvSpPr>
            <p:cNvPr id="29712" name="Rectangle 16">
              <a:extLst>
                <a:ext uri="{FF2B5EF4-FFF2-40B4-BE49-F238E27FC236}">
                  <a16:creationId xmlns:a16="http://schemas.microsoft.com/office/drawing/2014/main" id="{6083D4A9-0898-4564-8DA9-6D6C6D3F3CA5}"/>
                </a:ext>
              </a:extLst>
            </p:cNvPr>
            <p:cNvSpPr>
              <a:spLocks noChangeArrowheads="1"/>
            </p:cNvSpPr>
            <p:nvPr/>
          </p:nvSpPr>
          <p:spPr bwMode="auto">
            <a:xfrm>
              <a:off x="2557" y="101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cs typeface="Courier New" panose="02070309020205020404" pitchFamily="49" charset="0"/>
                </a:rPr>
                <a:t>vm_start</a:t>
              </a:r>
            </a:p>
          </p:txBody>
        </p:sp>
        <p:sp>
          <p:nvSpPr>
            <p:cNvPr id="29716" name="Rectangle 20">
              <a:extLst>
                <a:ext uri="{FF2B5EF4-FFF2-40B4-BE49-F238E27FC236}">
                  <a16:creationId xmlns:a16="http://schemas.microsoft.com/office/drawing/2014/main" id="{8F3D81D4-F58E-4529-A5BB-EB53310F3042}"/>
                </a:ext>
              </a:extLst>
            </p:cNvPr>
            <p:cNvSpPr>
              <a:spLocks noChangeArrowheads="1"/>
            </p:cNvSpPr>
            <p:nvPr/>
          </p:nvSpPr>
          <p:spPr bwMode="auto">
            <a:xfrm>
              <a:off x="2557" y="2035"/>
              <a:ext cx="673" cy="848"/>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eaLnBrk="0" hangingPunct="0">
                <a:defRPr/>
              </a:pPr>
              <a:endParaRPr lang="en-US" sz="2400" b="1">
                <a:latin typeface="Arial Narrow" pitchFamily="34" charset="0"/>
                <a:ea typeface="+mn-ea"/>
              </a:endParaRPr>
            </a:p>
          </p:txBody>
        </p:sp>
        <p:sp>
          <p:nvSpPr>
            <p:cNvPr id="29717" name="Rectangle 21">
              <a:extLst>
                <a:ext uri="{FF2B5EF4-FFF2-40B4-BE49-F238E27FC236}">
                  <a16:creationId xmlns:a16="http://schemas.microsoft.com/office/drawing/2014/main" id="{60D79930-1615-4935-84AD-6B26CCE2E24A}"/>
                </a:ext>
              </a:extLst>
            </p:cNvPr>
            <p:cNvSpPr>
              <a:spLocks noChangeArrowheads="1"/>
            </p:cNvSpPr>
            <p:nvPr/>
          </p:nvSpPr>
          <p:spPr bwMode="auto">
            <a:xfrm>
              <a:off x="2557" y="201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rPr>
                <a:t>vm_end</a:t>
              </a:r>
            </a:p>
          </p:txBody>
        </p:sp>
        <p:sp>
          <p:nvSpPr>
            <p:cNvPr id="29718" name="Rectangle 22">
              <a:extLst>
                <a:ext uri="{FF2B5EF4-FFF2-40B4-BE49-F238E27FC236}">
                  <a16:creationId xmlns:a16="http://schemas.microsoft.com/office/drawing/2014/main" id="{ACB83BBA-C49B-4CEA-BD9C-8C382A35FBBF}"/>
                </a:ext>
              </a:extLst>
            </p:cNvPr>
            <p:cNvSpPr>
              <a:spLocks noChangeArrowheads="1"/>
            </p:cNvSpPr>
            <p:nvPr/>
          </p:nvSpPr>
          <p:spPr bwMode="auto">
            <a:xfrm>
              <a:off x="2557" y="230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rPr>
                <a:t>vm_prot</a:t>
              </a:r>
            </a:p>
          </p:txBody>
        </p:sp>
        <p:sp>
          <p:nvSpPr>
            <p:cNvPr id="29719" name="Rectangle 23">
              <a:extLst>
                <a:ext uri="{FF2B5EF4-FFF2-40B4-BE49-F238E27FC236}">
                  <a16:creationId xmlns:a16="http://schemas.microsoft.com/office/drawing/2014/main" id="{466D0998-60A7-4F29-84C8-1A61BA66D3A8}"/>
                </a:ext>
              </a:extLst>
            </p:cNvPr>
            <p:cNvSpPr>
              <a:spLocks noChangeArrowheads="1"/>
            </p:cNvSpPr>
            <p:nvPr/>
          </p:nvSpPr>
          <p:spPr bwMode="auto">
            <a:xfrm>
              <a:off x="2557" y="2163"/>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rPr>
                <a:t>vm_start</a:t>
              </a:r>
            </a:p>
          </p:txBody>
        </p:sp>
        <p:sp>
          <p:nvSpPr>
            <p:cNvPr id="29720" name="Rectangle 24">
              <a:extLst>
                <a:ext uri="{FF2B5EF4-FFF2-40B4-BE49-F238E27FC236}">
                  <a16:creationId xmlns:a16="http://schemas.microsoft.com/office/drawing/2014/main" id="{97D1E309-B497-4B53-AA1C-97F4689136FB}"/>
                </a:ext>
              </a:extLst>
            </p:cNvPr>
            <p:cNvSpPr>
              <a:spLocks noChangeArrowheads="1"/>
            </p:cNvSpPr>
            <p:nvPr/>
          </p:nvSpPr>
          <p:spPr bwMode="auto">
            <a:xfrm>
              <a:off x="2557" y="3187"/>
              <a:ext cx="673" cy="704"/>
            </a:xfrm>
            <a:prstGeom prst="rect">
              <a:avLst/>
            </a:prstGeom>
            <a:solidFill>
              <a:schemeClr val="bg2">
                <a:lumMod val="20000"/>
                <a:lumOff val="80000"/>
              </a:schemeClr>
            </a:solidFill>
            <a:ln w="9360">
              <a:solidFill>
                <a:srgbClr val="000000"/>
              </a:solidFill>
              <a:miter lim="800000"/>
              <a:headEnd/>
              <a:tailEnd/>
            </a:ln>
            <a:effectLst/>
          </p:spPr>
          <p:txBody>
            <a:bodyPr wrap="none" anchor="ctr"/>
            <a:lstStyle/>
            <a:p>
              <a:pPr eaLnBrk="0" hangingPunct="0">
                <a:defRPr/>
              </a:pPr>
              <a:endParaRPr lang="en-US" sz="2400" b="1">
                <a:latin typeface="Arial Narrow" pitchFamily="34" charset="0"/>
                <a:ea typeface="+mn-ea"/>
              </a:endParaRPr>
            </a:p>
          </p:txBody>
        </p:sp>
        <p:sp>
          <p:nvSpPr>
            <p:cNvPr id="29721" name="Rectangle 25">
              <a:extLst>
                <a:ext uri="{FF2B5EF4-FFF2-40B4-BE49-F238E27FC236}">
                  <a16:creationId xmlns:a16="http://schemas.microsoft.com/office/drawing/2014/main" id="{71282C71-10E2-4803-93F1-32EDC4C2B72D}"/>
                </a:ext>
              </a:extLst>
            </p:cNvPr>
            <p:cNvSpPr>
              <a:spLocks noChangeArrowheads="1"/>
            </p:cNvSpPr>
            <p:nvPr/>
          </p:nvSpPr>
          <p:spPr bwMode="auto">
            <a:xfrm>
              <a:off x="2557" y="317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rPr>
                <a:t>vm_end</a:t>
              </a:r>
            </a:p>
          </p:txBody>
        </p:sp>
        <p:sp>
          <p:nvSpPr>
            <p:cNvPr id="29722" name="Rectangle 26">
              <a:extLst>
                <a:ext uri="{FF2B5EF4-FFF2-40B4-BE49-F238E27FC236}">
                  <a16:creationId xmlns:a16="http://schemas.microsoft.com/office/drawing/2014/main" id="{CCA14871-0756-42B0-8118-E1FD141BB3BD}"/>
                </a:ext>
              </a:extLst>
            </p:cNvPr>
            <p:cNvSpPr>
              <a:spLocks noChangeArrowheads="1"/>
            </p:cNvSpPr>
            <p:nvPr/>
          </p:nvSpPr>
          <p:spPr bwMode="auto">
            <a:xfrm>
              <a:off x="2557" y="345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rPr>
                <a:t>vm_prot</a:t>
              </a:r>
            </a:p>
          </p:txBody>
        </p:sp>
        <p:sp>
          <p:nvSpPr>
            <p:cNvPr id="29723" name="Rectangle 27">
              <a:extLst>
                <a:ext uri="{FF2B5EF4-FFF2-40B4-BE49-F238E27FC236}">
                  <a16:creationId xmlns:a16="http://schemas.microsoft.com/office/drawing/2014/main" id="{8C9008FA-A65C-4608-8DD9-BB41499DB316}"/>
                </a:ext>
              </a:extLst>
            </p:cNvPr>
            <p:cNvSpPr>
              <a:spLocks noChangeArrowheads="1"/>
            </p:cNvSpPr>
            <p:nvPr/>
          </p:nvSpPr>
          <p:spPr bwMode="auto">
            <a:xfrm>
              <a:off x="2557" y="3747"/>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rPr>
                <a:t>vm_next</a:t>
              </a:r>
            </a:p>
          </p:txBody>
        </p:sp>
        <p:sp>
          <p:nvSpPr>
            <p:cNvPr id="29724" name="Rectangle 28">
              <a:extLst>
                <a:ext uri="{FF2B5EF4-FFF2-40B4-BE49-F238E27FC236}">
                  <a16:creationId xmlns:a16="http://schemas.microsoft.com/office/drawing/2014/main" id="{C840AD63-DAC7-443C-AE46-9564D1C1D9BF}"/>
                </a:ext>
              </a:extLst>
            </p:cNvPr>
            <p:cNvSpPr>
              <a:spLocks noChangeArrowheads="1"/>
            </p:cNvSpPr>
            <p:nvPr/>
          </p:nvSpPr>
          <p:spPr bwMode="auto">
            <a:xfrm>
              <a:off x="2557" y="3315"/>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rPr>
                <a:t>vm_start</a:t>
              </a:r>
            </a:p>
          </p:txBody>
        </p:sp>
        <p:sp>
          <p:nvSpPr>
            <p:cNvPr id="746524" name="Rectangle 29">
              <a:extLst>
                <a:ext uri="{FF2B5EF4-FFF2-40B4-BE49-F238E27FC236}">
                  <a16:creationId xmlns:a16="http://schemas.microsoft.com/office/drawing/2014/main" id="{F8593B1C-8A30-4298-BBC5-5B722E893F3F}"/>
                </a:ext>
              </a:extLst>
            </p:cNvPr>
            <p:cNvSpPr>
              <a:spLocks noChangeArrowheads="1"/>
            </p:cNvSpPr>
            <p:nvPr/>
          </p:nvSpPr>
          <p:spPr bwMode="auto">
            <a:xfrm>
              <a:off x="3757" y="771"/>
              <a:ext cx="1248" cy="3024"/>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2400" b="1">
                <a:latin typeface="Arial Narrow" panose="020B0606020202030204" pitchFamily="34" charset="0"/>
              </a:endParaRPr>
            </a:p>
          </p:txBody>
        </p:sp>
        <p:sp>
          <p:nvSpPr>
            <p:cNvPr id="746525" name="Text Box 30">
              <a:extLst>
                <a:ext uri="{FF2B5EF4-FFF2-40B4-BE49-F238E27FC236}">
                  <a16:creationId xmlns:a16="http://schemas.microsoft.com/office/drawing/2014/main" id="{DEF80055-BF57-4D1A-A618-54C13A035F82}"/>
                </a:ext>
              </a:extLst>
            </p:cNvPr>
            <p:cNvSpPr txBox="1">
              <a:spLocks noChangeArrowheads="1"/>
            </p:cNvSpPr>
            <p:nvPr/>
          </p:nvSpPr>
          <p:spPr bwMode="auto">
            <a:xfrm>
              <a:off x="3675" y="531"/>
              <a:ext cx="15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88000"/>
                </a:lnSpc>
                <a:spcBef>
                  <a:spcPts val="1000"/>
                </a:spcBef>
              </a:pPr>
              <a:r>
                <a:rPr lang="en-GB" altLang="zh-CN" sz="1600" b="1">
                  <a:latin typeface="Arial Black" panose="020B0A04020102020204" pitchFamily="34" charset="0"/>
                </a:rPr>
                <a:t>Process</a:t>
              </a:r>
              <a:r>
                <a:rPr lang="en-GB" altLang="zh-CN" sz="1600" b="1">
                  <a:latin typeface="Calibri" panose="020F0502020204030204" pitchFamily="34" charset="0"/>
                </a:rPr>
                <a:t> </a:t>
              </a:r>
              <a:r>
                <a:rPr lang="en-GB" altLang="zh-CN" sz="1600" b="1">
                  <a:latin typeface="Arial Black" panose="020B0A04020102020204" pitchFamily="34" charset="0"/>
                </a:rPr>
                <a:t>virtual</a:t>
              </a:r>
              <a:r>
                <a:rPr lang="en-GB" altLang="zh-CN" sz="1600" b="1">
                  <a:latin typeface="Calibri" panose="020F0502020204030204" pitchFamily="34" charset="0"/>
                </a:rPr>
                <a:t> </a:t>
              </a:r>
              <a:r>
                <a:rPr lang="en-GB" altLang="zh-CN" sz="1600" b="1">
                  <a:latin typeface="Arial Black" panose="020B0A04020102020204" pitchFamily="34" charset="0"/>
                </a:rPr>
                <a:t>memory</a:t>
              </a:r>
            </a:p>
          </p:txBody>
        </p:sp>
        <p:sp>
          <p:nvSpPr>
            <p:cNvPr id="29727" name="Rectangle 31">
              <a:extLst>
                <a:ext uri="{FF2B5EF4-FFF2-40B4-BE49-F238E27FC236}">
                  <a16:creationId xmlns:a16="http://schemas.microsoft.com/office/drawing/2014/main" id="{93D92656-863F-4D34-9D15-731AB0A10129}"/>
                </a:ext>
              </a:extLst>
            </p:cNvPr>
            <p:cNvSpPr>
              <a:spLocks noChangeArrowheads="1"/>
            </p:cNvSpPr>
            <p:nvPr/>
          </p:nvSpPr>
          <p:spPr bwMode="auto">
            <a:xfrm>
              <a:off x="3757" y="2691"/>
              <a:ext cx="1248" cy="72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rPr>
                <a:t>Text</a:t>
              </a:r>
            </a:p>
          </p:txBody>
        </p:sp>
        <p:sp>
          <p:nvSpPr>
            <p:cNvPr id="29728" name="Rectangle 32">
              <a:extLst>
                <a:ext uri="{FF2B5EF4-FFF2-40B4-BE49-F238E27FC236}">
                  <a16:creationId xmlns:a16="http://schemas.microsoft.com/office/drawing/2014/main" id="{E452E01C-EFA2-4A61-8CFD-078AC1003278}"/>
                </a:ext>
              </a:extLst>
            </p:cNvPr>
            <p:cNvSpPr>
              <a:spLocks noChangeArrowheads="1"/>
            </p:cNvSpPr>
            <p:nvPr/>
          </p:nvSpPr>
          <p:spPr bwMode="auto">
            <a:xfrm>
              <a:off x="3757" y="2211"/>
              <a:ext cx="1248" cy="480"/>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rPr>
                <a:t>Data</a:t>
              </a:r>
            </a:p>
          </p:txBody>
        </p:sp>
        <p:sp>
          <p:nvSpPr>
            <p:cNvPr id="29729" name="Rectangle 33">
              <a:extLst>
                <a:ext uri="{FF2B5EF4-FFF2-40B4-BE49-F238E27FC236}">
                  <a16:creationId xmlns:a16="http://schemas.microsoft.com/office/drawing/2014/main" id="{D795FA70-F22F-4B72-9CA0-1694D0AE3C5E}"/>
                </a:ext>
              </a:extLst>
            </p:cNvPr>
            <p:cNvSpPr>
              <a:spLocks noChangeArrowheads="1"/>
            </p:cNvSpPr>
            <p:nvPr/>
          </p:nvSpPr>
          <p:spPr bwMode="auto">
            <a:xfrm>
              <a:off x="3757" y="1395"/>
              <a:ext cx="1248" cy="336"/>
            </a:xfrm>
            <a:prstGeom prst="rect">
              <a:avLst/>
            </a:prstGeom>
            <a:solidFill>
              <a:schemeClr val="accent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rPr>
                <a:t>Shared</a:t>
              </a:r>
              <a:r>
                <a:rPr lang="en-GB" altLang="zh-CN" sz="1600" b="1">
                  <a:latin typeface="Calibri" panose="020F0502020204030204" pitchFamily="34" charset="0"/>
                </a:rPr>
                <a:t> </a:t>
              </a:r>
              <a:r>
                <a:rPr lang="en-GB" altLang="zh-CN" sz="1600" b="1">
                  <a:latin typeface="Arial Black" panose="020B0A04020102020204" pitchFamily="34" charset="0"/>
                </a:rPr>
                <a:t>libraries</a:t>
              </a:r>
            </a:p>
          </p:txBody>
        </p:sp>
        <p:sp>
          <p:nvSpPr>
            <p:cNvPr id="746529" name="Line 34">
              <a:extLst>
                <a:ext uri="{FF2B5EF4-FFF2-40B4-BE49-F238E27FC236}">
                  <a16:creationId xmlns:a16="http://schemas.microsoft.com/office/drawing/2014/main" id="{CE5F47E8-0296-4C6D-8D70-4D59F74D51BC}"/>
                </a:ext>
              </a:extLst>
            </p:cNvPr>
            <p:cNvSpPr>
              <a:spLocks noChangeShapeType="1"/>
            </p:cNvSpPr>
            <p:nvPr/>
          </p:nvSpPr>
          <p:spPr bwMode="auto">
            <a:xfrm>
              <a:off x="3229" y="963"/>
              <a:ext cx="528" cy="432"/>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6530" name="Line 35">
              <a:extLst>
                <a:ext uri="{FF2B5EF4-FFF2-40B4-BE49-F238E27FC236}">
                  <a16:creationId xmlns:a16="http://schemas.microsoft.com/office/drawing/2014/main" id="{291F3744-229B-41B0-B82F-19C297D10833}"/>
                </a:ext>
              </a:extLst>
            </p:cNvPr>
            <p:cNvSpPr>
              <a:spLocks noChangeShapeType="1"/>
            </p:cNvSpPr>
            <p:nvPr/>
          </p:nvSpPr>
          <p:spPr bwMode="auto">
            <a:xfrm>
              <a:off x="3229" y="1107"/>
              <a:ext cx="528" cy="624"/>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6531" name="Line 36">
              <a:extLst>
                <a:ext uri="{FF2B5EF4-FFF2-40B4-BE49-F238E27FC236}">
                  <a16:creationId xmlns:a16="http://schemas.microsoft.com/office/drawing/2014/main" id="{02697775-6F9B-48AD-A0DC-B95DE5C32859}"/>
                </a:ext>
              </a:extLst>
            </p:cNvPr>
            <p:cNvSpPr>
              <a:spLocks noChangeShapeType="1"/>
            </p:cNvSpPr>
            <p:nvPr/>
          </p:nvSpPr>
          <p:spPr bwMode="auto">
            <a:xfrm>
              <a:off x="3229" y="2115"/>
              <a:ext cx="528" cy="96"/>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6532" name="Line 37">
              <a:extLst>
                <a:ext uri="{FF2B5EF4-FFF2-40B4-BE49-F238E27FC236}">
                  <a16:creationId xmlns:a16="http://schemas.microsoft.com/office/drawing/2014/main" id="{D31694B3-D279-4501-A661-86092ADADC86}"/>
                </a:ext>
              </a:extLst>
            </p:cNvPr>
            <p:cNvSpPr>
              <a:spLocks noChangeShapeType="1"/>
            </p:cNvSpPr>
            <p:nvPr/>
          </p:nvSpPr>
          <p:spPr bwMode="auto">
            <a:xfrm>
              <a:off x="3229" y="2211"/>
              <a:ext cx="528" cy="48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6533" name="Line 38">
              <a:extLst>
                <a:ext uri="{FF2B5EF4-FFF2-40B4-BE49-F238E27FC236}">
                  <a16:creationId xmlns:a16="http://schemas.microsoft.com/office/drawing/2014/main" id="{19427334-B430-41E5-85B2-D4D5D8759DB7}"/>
                </a:ext>
              </a:extLst>
            </p:cNvPr>
            <p:cNvSpPr>
              <a:spLocks noChangeShapeType="1"/>
            </p:cNvSpPr>
            <p:nvPr/>
          </p:nvSpPr>
          <p:spPr bwMode="auto">
            <a:xfrm flipV="1">
              <a:off x="3229" y="2691"/>
              <a:ext cx="528" cy="576"/>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6534" name="Line 39">
              <a:extLst>
                <a:ext uri="{FF2B5EF4-FFF2-40B4-BE49-F238E27FC236}">
                  <a16:creationId xmlns:a16="http://schemas.microsoft.com/office/drawing/2014/main" id="{FE97302C-8E37-4ADC-9148-8D6F84CE6C68}"/>
                </a:ext>
              </a:extLst>
            </p:cNvPr>
            <p:cNvSpPr>
              <a:spLocks noChangeShapeType="1"/>
            </p:cNvSpPr>
            <p:nvPr/>
          </p:nvSpPr>
          <p:spPr bwMode="auto">
            <a:xfrm>
              <a:off x="3229" y="3411"/>
              <a:ext cx="528" cy="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6535" name="Line 40">
              <a:extLst>
                <a:ext uri="{FF2B5EF4-FFF2-40B4-BE49-F238E27FC236}">
                  <a16:creationId xmlns:a16="http://schemas.microsoft.com/office/drawing/2014/main" id="{7622B101-27EE-433D-A8EC-200D18B031AE}"/>
                </a:ext>
              </a:extLst>
            </p:cNvPr>
            <p:cNvSpPr>
              <a:spLocks noChangeShapeType="1"/>
            </p:cNvSpPr>
            <p:nvPr/>
          </p:nvSpPr>
          <p:spPr bwMode="auto">
            <a:xfrm flipH="1">
              <a:off x="2412" y="1683"/>
              <a:ext cx="146"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46536" name="Line 41">
              <a:extLst>
                <a:ext uri="{FF2B5EF4-FFF2-40B4-BE49-F238E27FC236}">
                  <a16:creationId xmlns:a16="http://schemas.microsoft.com/office/drawing/2014/main" id="{5342E287-F660-4CD9-9940-11A67CF87D2A}"/>
                </a:ext>
              </a:extLst>
            </p:cNvPr>
            <p:cNvSpPr>
              <a:spLocks noChangeShapeType="1"/>
            </p:cNvSpPr>
            <p:nvPr/>
          </p:nvSpPr>
          <p:spPr bwMode="auto">
            <a:xfrm>
              <a:off x="2413" y="1683"/>
              <a:ext cx="1" cy="336"/>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46537" name="Line 42">
              <a:extLst>
                <a:ext uri="{FF2B5EF4-FFF2-40B4-BE49-F238E27FC236}">
                  <a16:creationId xmlns:a16="http://schemas.microsoft.com/office/drawing/2014/main" id="{9133D2CA-BD3F-4B10-BE68-8BC8CE16BCA8}"/>
                </a:ext>
              </a:extLst>
            </p:cNvPr>
            <p:cNvSpPr>
              <a:spLocks noChangeShapeType="1"/>
            </p:cNvSpPr>
            <p:nvPr/>
          </p:nvSpPr>
          <p:spPr bwMode="auto">
            <a:xfrm>
              <a:off x="2413" y="2019"/>
              <a:ext cx="144"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6538" name="Line 43">
              <a:extLst>
                <a:ext uri="{FF2B5EF4-FFF2-40B4-BE49-F238E27FC236}">
                  <a16:creationId xmlns:a16="http://schemas.microsoft.com/office/drawing/2014/main" id="{C31329D3-C4C9-48FF-B484-EA51558A60CF}"/>
                </a:ext>
              </a:extLst>
            </p:cNvPr>
            <p:cNvSpPr>
              <a:spLocks noChangeShapeType="1"/>
            </p:cNvSpPr>
            <p:nvPr/>
          </p:nvSpPr>
          <p:spPr bwMode="auto">
            <a:xfrm flipH="1">
              <a:off x="2412" y="2787"/>
              <a:ext cx="146" cy="1"/>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46539" name="Line 44">
              <a:extLst>
                <a:ext uri="{FF2B5EF4-FFF2-40B4-BE49-F238E27FC236}">
                  <a16:creationId xmlns:a16="http://schemas.microsoft.com/office/drawing/2014/main" id="{F2D5E65F-C9D0-437D-8BC3-A9E67F5EA997}"/>
                </a:ext>
              </a:extLst>
            </p:cNvPr>
            <p:cNvSpPr>
              <a:spLocks noChangeShapeType="1"/>
            </p:cNvSpPr>
            <p:nvPr/>
          </p:nvSpPr>
          <p:spPr bwMode="auto">
            <a:xfrm>
              <a:off x="2413" y="2787"/>
              <a:ext cx="1" cy="384"/>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46540" name="Line 45">
              <a:extLst>
                <a:ext uri="{FF2B5EF4-FFF2-40B4-BE49-F238E27FC236}">
                  <a16:creationId xmlns:a16="http://schemas.microsoft.com/office/drawing/2014/main" id="{B1CEB590-6600-4C40-95DC-3FDC8829F480}"/>
                </a:ext>
              </a:extLst>
            </p:cNvPr>
            <p:cNvSpPr>
              <a:spLocks noChangeShapeType="1"/>
            </p:cNvSpPr>
            <p:nvPr/>
          </p:nvSpPr>
          <p:spPr bwMode="auto">
            <a:xfrm>
              <a:off x="2413" y="3171"/>
              <a:ext cx="144" cy="1"/>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6541" name="Text Box 46">
              <a:extLst>
                <a:ext uri="{FF2B5EF4-FFF2-40B4-BE49-F238E27FC236}">
                  <a16:creationId xmlns:a16="http://schemas.microsoft.com/office/drawing/2014/main" id="{9DB78F29-FA75-44FB-964F-907B7CB1140A}"/>
                </a:ext>
              </a:extLst>
            </p:cNvPr>
            <p:cNvSpPr txBox="1">
              <a:spLocks noChangeArrowheads="1"/>
            </p:cNvSpPr>
            <p:nvPr/>
          </p:nvSpPr>
          <p:spPr bwMode="auto">
            <a:xfrm>
              <a:off x="5024" y="3698"/>
              <a:ext cx="15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nSpc>
                  <a:spcPct val="88000"/>
                </a:lnSpc>
                <a:spcBef>
                  <a:spcPts val="525"/>
                </a:spcBef>
              </a:pPr>
              <a:r>
                <a:rPr lang="en-GB" altLang="zh-CN" sz="1400" b="1">
                  <a:latin typeface="Calibri" panose="020F0502020204030204" pitchFamily="34" charset="0"/>
                </a:rPr>
                <a:t>0</a:t>
              </a:r>
            </a:p>
          </p:txBody>
        </p:sp>
        <p:sp>
          <p:nvSpPr>
            <p:cNvPr id="29747" name="Rectangle 51">
              <a:extLst>
                <a:ext uri="{FF2B5EF4-FFF2-40B4-BE49-F238E27FC236}">
                  <a16:creationId xmlns:a16="http://schemas.microsoft.com/office/drawing/2014/main" id="{DADBB688-7268-4E65-8637-3E2F9100EE39}"/>
                </a:ext>
              </a:extLst>
            </p:cNvPr>
            <p:cNvSpPr>
              <a:spLocks noChangeArrowheads="1"/>
            </p:cNvSpPr>
            <p:nvPr/>
          </p:nvSpPr>
          <p:spPr bwMode="auto">
            <a:xfrm>
              <a:off x="2557" y="1299"/>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rPr>
                <a:t>vm_flags</a:t>
              </a:r>
            </a:p>
          </p:txBody>
        </p:sp>
        <p:sp>
          <p:nvSpPr>
            <p:cNvPr id="29748" name="Rectangle 52">
              <a:extLst>
                <a:ext uri="{FF2B5EF4-FFF2-40B4-BE49-F238E27FC236}">
                  <a16:creationId xmlns:a16="http://schemas.microsoft.com/office/drawing/2014/main" id="{067C9422-0F70-4809-A691-9454FAF3F4DF}"/>
                </a:ext>
              </a:extLst>
            </p:cNvPr>
            <p:cNvSpPr>
              <a:spLocks noChangeArrowheads="1"/>
            </p:cNvSpPr>
            <p:nvPr/>
          </p:nvSpPr>
          <p:spPr bwMode="auto">
            <a:xfrm>
              <a:off x="2557" y="2451"/>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rPr>
                <a:t>vm_flags</a:t>
              </a:r>
            </a:p>
          </p:txBody>
        </p:sp>
        <p:sp>
          <p:nvSpPr>
            <p:cNvPr id="29749" name="Rectangle 53">
              <a:extLst>
                <a:ext uri="{FF2B5EF4-FFF2-40B4-BE49-F238E27FC236}">
                  <a16:creationId xmlns:a16="http://schemas.microsoft.com/office/drawing/2014/main" id="{C04F171F-10AC-43A7-A8CD-CCF29D41728C}"/>
                </a:ext>
              </a:extLst>
            </p:cNvPr>
            <p:cNvSpPr>
              <a:spLocks noChangeArrowheads="1"/>
            </p:cNvSpPr>
            <p:nvPr/>
          </p:nvSpPr>
          <p:spPr bwMode="auto">
            <a:xfrm>
              <a:off x="2557" y="3603"/>
              <a:ext cx="673" cy="144"/>
            </a:xfrm>
            <a:prstGeom prst="rect">
              <a:avLst/>
            </a:prstGeom>
            <a:solidFill>
              <a:schemeClr val="bg2">
                <a:lumMod val="20000"/>
                <a:lumOff val="80000"/>
              </a:schemeClr>
            </a:solidFill>
            <a:ln w="9360">
              <a:solidFill>
                <a:srgbClr val="000000"/>
              </a:solidFill>
              <a:miter lim="800000"/>
              <a:headEnd/>
              <a:tailEnd/>
            </a:ln>
            <a:effectLst/>
          </p:spPr>
          <p:txBody>
            <a:bodyPr wrap="none" lIns="90360" tIns="44280" rIns="90360" bIns="44280"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ea typeface="宋体" panose="02010600030101010101" pitchFamily="2" charset="-122"/>
                </a:defRPr>
              </a:lvl9pPr>
            </a:lstStyle>
            <a:p>
              <a:pPr algn="ctr">
                <a:lnSpc>
                  <a:spcPct val="88000"/>
                </a:lnSpc>
                <a:spcBef>
                  <a:spcPts val="600"/>
                </a:spcBef>
              </a:pPr>
              <a:r>
                <a:rPr lang="en-GB" altLang="zh-CN" sz="1600" b="1">
                  <a:latin typeface="Arial Black" panose="020B0A04020102020204" pitchFamily="34" charset="0"/>
                </a:rPr>
                <a:t>vm_flags</a:t>
              </a:r>
            </a:p>
          </p:txBody>
        </p:sp>
        <p:cxnSp>
          <p:nvCxnSpPr>
            <p:cNvPr id="746545" name="Elbow Connector 62">
              <a:extLst>
                <a:ext uri="{FF2B5EF4-FFF2-40B4-BE49-F238E27FC236}">
                  <a16:creationId xmlns:a16="http://schemas.microsoft.com/office/drawing/2014/main" id="{ADA56659-BECF-4103-AC9F-16E9BD316CF0}"/>
                </a:ext>
              </a:extLst>
            </p:cNvPr>
            <p:cNvCxnSpPr>
              <a:cxnSpLocks noChangeShapeType="1"/>
              <a:stCxn id="29707" idx="3"/>
            </p:cNvCxnSpPr>
            <p:nvPr/>
          </p:nvCxnSpPr>
          <p:spPr bwMode="auto">
            <a:xfrm flipV="1">
              <a:off x="2077" y="867"/>
              <a:ext cx="478" cy="552"/>
            </a:xfrm>
            <a:prstGeom prst="bentConnector3">
              <a:avLst>
                <a:gd name="adj1" fmla="val 50000"/>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746546" name="Straight Arrow Connector 65">
              <a:extLst>
                <a:ext uri="{FF2B5EF4-FFF2-40B4-BE49-F238E27FC236}">
                  <a16:creationId xmlns:a16="http://schemas.microsoft.com/office/drawing/2014/main" id="{97F9964A-340C-4573-B3D3-F13E9875BB3B}"/>
                </a:ext>
              </a:extLst>
            </p:cNvPr>
            <p:cNvCxnSpPr>
              <a:cxnSpLocks noChangeShapeType="1"/>
              <a:stCxn id="29706" idx="3"/>
            </p:cNvCxnSpPr>
            <p:nvPr/>
          </p:nvCxnSpPr>
          <p:spPr bwMode="auto">
            <a:xfrm flipV="1">
              <a:off x="925" y="1059"/>
              <a:ext cx="480" cy="72"/>
            </a:xfrm>
            <a:prstGeom prst="straightConnector1">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cxnSp>
      </p:grpSp>
      <p:sp>
        <p:nvSpPr>
          <p:cNvPr id="746552" name="Text Box 56">
            <a:extLst>
              <a:ext uri="{FF2B5EF4-FFF2-40B4-BE49-F238E27FC236}">
                <a16:creationId xmlns:a16="http://schemas.microsoft.com/office/drawing/2014/main" id="{67CEADA2-4F6E-445B-B01F-1FAC225DD5E0}"/>
              </a:ext>
            </a:extLst>
          </p:cNvPr>
          <p:cNvSpPr txBox="1">
            <a:spLocks noChangeArrowheads="1"/>
          </p:cNvSpPr>
          <p:nvPr/>
        </p:nvSpPr>
        <p:spPr bwMode="auto">
          <a:xfrm>
            <a:off x="304800" y="4641850"/>
            <a:ext cx="3890963"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pPr>
            <a:r>
              <a:rPr lang="en-US" altLang="zh-CN" sz="2200" b="1">
                <a:solidFill>
                  <a:srgbClr val="0000FF"/>
                </a:solidFill>
                <a:latin typeface="微软雅黑" panose="020B0503020204020204" pitchFamily="34" charset="-122"/>
                <a:ea typeface="微软雅黑" panose="020B0503020204020204" pitchFamily="34" charset="-122"/>
              </a:rPr>
              <a:t>task_struct</a:t>
            </a:r>
            <a:r>
              <a:rPr lang="zh-CN" altLang="en-US" sz="2200" b="1">
                <a:solidFill>
                  <a:srgbClr val="0000FF"/>
                </a:solidFill>
                <a:latin typeface="微软雅黑" panose="020B0503020204020204" pitchFamily="34" charset="-122"/>
                <a:ea typeface="微软雅黑" panose="020B0503020204020204" pitchFamily="34" charset="-122"/>
              </a:rPr>
              <a:t>是某个进程（即任务）所有相关信息的描述结构（称</a:t>
            </a:r>
            <a:r>
              <a:rPr lang="zh-CN" altLang="en-US" sz="2200" b="1">
                <a:solidFill>
                  <a:srgbClr val="FF0000"/>
                </a:solidFill>
                <a:latin typeface="微软雅黑" panose="020B0503020204020204" pitchFamily="34" charset="-122"/>
                <a:ea typeface="微软雅黑" panose="020B0503020204020204" pitchFamily="34" charset="-122"/>
              </a:rPr>
              <a:t>进程描述符</a:t>
            </a:r>
            <a:r>
              <a:rPr lang="zh-CN" altLang="en-US" sz="2200" b="1">
                <a:solidFill>
                  <a:srgbClr val="0000FF"/>
                </a:solidFill>
                <a:latin typeface="微软雅黑" panose="020B0503020204020204" pitchFamily="34" charset="-122"/>
                <a:ea typeface="微软雅黑" panose="020B0503020204020204" pitchFamily="34" charset="-122"/>
              </a:rPr>
              <a:t>），其中</a:t>
            </a:r>
            <a:r>
              <a:rPr lang="en-US" altLang="zh-CN" sz="2200" b="1">
                <a:solidFill>
                  <a:srgbClr val="0000FF"/>
                </a:solidFill>
                <a:latin typeface="微软雅黑" panose="020B0503020204020204" pitchFamily="34" charset="-122"/>
                <a:ea typeface="微软雅黑" panose="020B0503020204020204" pitchFamily="34" charset="-122"/>
              </a:rPr>
              <a:t>mm</a:t>
            </a:r>
            <a:r>
              <a:rPr lang="zh-CN" altLang="en-US" sz="2200" b="1">
                <a:solidFill>
                  <a:srgbClr val="0000FF"/>
                </a:solidFill>
                <a:latin typeface="微软雅黑" panose="020B0503020204020204" pitchFamily="34" charset="-122"/>
                <a:ea typeface="微软雅黑" panose="020B0503020204020204" pitchFamily="34" charset="-122"/>
              </a:rPr>
              <a:t>是其虚拟空间的描述结构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6552"/>
                                        </p:tgtEl>
                                        <p:attrNameLst>
                                          <p:attrName>style.visibility</p:attrName>
                                        </p:attrNameLst>
                                      </p:cBhvr>
                                      <p:to>
                                        <p:strVal val="visible"/>
                                      </p:to>
                                    </p:set>
                                    <p:animEffect transition="in" filter="blinds(horizontal)">
                                      <p:cBhvr>
                                        <p:cTn id="7" dur="500"/>
                                        <p:tgtEl>
                                          <p:spTgt spid="746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a:extLst>
              <a:ext uri="{FF2B5EF4-FFF2-40B4-BE49-F238E27FC236}">
                <a16:creationId xmlns:a16="http://schemas.microsoft.com/office/drawing/2014/main" id="{D95CF213-24E1-4D70-A8D0-0DF271DA3223}"/>
              </a:ext>
            </a:extLst>
          </p:cNvPr>
          <p:cNvSpPr>
            <a:spLocks noGrp="1" noChangeArrowheads="1"/>
          </p:cNvSpPr>
          <p:nvPr>
            <p:ph type="title"/>
          </p:nvPr>
        </p:nvSpPr>
        <p:spPr/>
        <p:txBody>
          <a:bodyPr/>
          <a:lstStyle/>
          <a:p>
            <a:r>
              <a:rPr lang="zh-CN" altLang="en-US"/>
              <a:t>引入</a:t>
            </a:r>
            <a:r>
              <a:rPr lang="zh-CN" altLang="en-US">
                <a:latin typeface="黑体" panose="02010609060101010101" pitchFamily="49" charset="-122"/>
              </a:rPr>
              <a:t>“</a:t>
            </a:r>
            <a:r>
              <a:rPr lang="zh-CN" altLang="en-US"/>
              <a:t>进程</a:t>
            </a:r>
            <a:r>
              <a:rPr lang="zh-CN" altLang="en-US">
                <a:latin typeface="黑体" panose="02010609060101010101" pitchFamily="49" charset="-122"/>
              </a:rPr>
              <a:t>”</a:t>
            </a:r>
            <a:r>
              <a:rPr lang="zh-CN" altLang="en-US"/>
              <a:t>的好处</a:t>
            </a:r>
          </a:p>
        </p:txBody>
      </p:sp>
      <p:sp>
        <p:nvSpPr>
          <p:cNvPr id="748547" name="Rectangle 3">
            <a:extLst>
              <a:ext uri="{FF2B5EF4-FFF2-40B4-BE49-F238E27FC236}">
                <a16:creationId xmlns:a16="http://schemas.microsoft.com/office/drawing/2014/main" id="{26CD048A-60E5-4262-81C8-7D5D8727D3B9}"/>
              </a:ext>
            </a:extLst>
          </p:cNvPr>
          <p:cNvSpPr>
            <a:spLocks noGrp="1" noChangeArrowheads="1"/>
          </p:cNvSpPr>
          <p:nvPr>
            <p:ph type="body" idx="1"/>
          </p:nvPr>
        </p:nvSpPr>
        <p:spPr>
          <a:xfrm>
            <a:off x="250825" y="836613"/>
            <a:ext cx="8607425" cy="5843587"/>
          </a:xfrm>
        </p:spPr>
        <p:txBody>
          <a:bodyPr/>
          <a:lstStyle/>
          <a:p>
            <a:pPr>
              <a:lnSpc>
                <a:spcPct val="130000"/>
              </a:lnSpc>
            </a:pPr>
            <a:r>
              <a:rPr lang="zh-CN" altLang="en-US">
                <a:latin typeface="微软雅黑" panose="020B0503020204020204" pitchFamily="34" charset="-122"/>
                <a:ea typeface="微软雅黑" panose="020B0503020204020204" pitchFamily="34" charset="-122"/>
              </a:rPr>
              <a:t>“</a:t>
            </a:r>
            <a:r>
              <a:rPr lang="zh-CN" altLang="en-US">
                <a:ea typeface="微软雅黑" panose="020B0503020204020204" pitchFamily="34" charset="-122"/>
              </a:rPr>
              <a:t>进程</a:t>
            </a:r>
            <a:r>
              <a:rPr lang="zh-CN" altLang="en-US">
                <a:latin typeface="微软雅黑" panose="020B0503020204020204" pitchFamily="34" charset="-122"/>
                <a:ea typeface="微软雅黑" panose="020B0503020204020204" pitchFamily="34" charset="-122"/>
              </a:rPr>
              <a:t>”</a:t>
            </a:r>
            <a:r>
              <a:rPr lang="zh-CN" altLang="en-US">
                <a:ea typeface="微软雅黑" panose="020B0503020204020204" pitchFamily="34" charset="-122"/>
              </a:rPr>
              <a:t>的引入为应用程序提供了以下两方面的抽象：</a:t>
            </a:r>
          </a:p>
          <a:p>
            <a:pPr lvl="1">
              <a:lnSpc>
                <a:spcPct val="130000"/>
              </a:lnSpc>
            </a:pPr>
            <a:r>
              <a:rPr lang="zh-CN" altLang="en-US" sz="2400">
                <a:ea typeface="微软雅黑" panose="020B0503020204020204" pitchFamily="34" charset="-122"/>
              </a:rPr>
              <a:t>一个</a:t>
            </a:r>
            <a:r>
              <a:rPr lang="zh-CN" altLang="en-US" sz="2400">
                <a:solidFill>
                  <a:srgbClr val="FF0000"/>
                </a:solidFill>
                <a:ea typeface="微软雅黑" panose="020B0503020204020204" pitchFamily="34" charset="-122"/>
              </a:rPr>
              <a:t>独立的逻辑控制流</a:t>
            </a:r>
          </a:p>
          <a:p>
            <a:pPr lvl="2">
              <a:lnSpc>
                <a:spcPct val="130000"/>
              </a:lnSpc>
            </a:pPr>
            <a:r>
              <a:rPr lang="zh-CN" altLang="en-US">
                <a:ea typeface="微软雅黑" panose="020B0503020204020204" pitchFamily="34" charset="-122"/>
              </a:rPr>
              <a:t>每个进程拥有一个独立的逻辑控制流，使得程序员以为自己的程序在执行过程中</a:t>
            </a:r>
            <a:r>
              <a:rPr lang="zh-CN" altLang="en-US">
                <a:solidFill>
                  <a:srgbClr val="0000FF"/>
                </a:solidFill>
                <a:ea typeface="微软雅黑" panose="020B0503020204020204" pitchFamily="34" charset="-122"/>
              </a:rPr>
              <a:t>独占使用处理器</a:t>
            </a:r>
          </a:p>
          <a:p>
            <a:pPr lvl="1">
              <a:lnSpc>
                <a:spcPct val="130000"/>
              </a:lnSpc>
            </a:pPr>
            <a:r>
              <a:rPr lang="zh-CN" altLang="en-US" sz="2400">
                <a:ea typeface="微软雅黑" panose="020B0503020204020204" pitchFamily="34" charset="-122"/>
              </a:rPr>
              <a:t>一个</a:t>
            </a:r>
            <a:r>
              <a:rPr lang="zh-CN" altLang="en-US" sz="2400">
                <a:solidFill>
                  <a:srgbClr val="FF0000"/>
                </a:solidFill>
                <a:ea typeface="微软雅黑" panose="020B0503020204020204" pitchFamily="34" charset="-122"/>
              </a:rPr>
              <a:t>私有的虚拟地址空间</a:t>
            </a:r>
          </a:p>
          <a:p>
            <a:pPr lvl="2">
              <a:lnSpc>
                <a:spcPct val="130000"/>
              </a:lnSpc>
            </a:pPr>
            <a:r>
              <a:rPr lang="zh-CN" altLang="en-US">
                <a:ea typeface="微软雅黑" panose="020B0503020204020204" pitchFamily="34" charset="-122"/>
              </a:rPr>
              <a:t>每个进程拥有一个私有的虚拟地址空间，使得程序员以为自己的程序在执行过程中</a:t>
            </a:r>
            <a:r>
              <a:rPr lang="zh-CN" altLang="en-US">
                <a:solidFill>
                  <a:srgbClr val="0000FF"/>
                </a:solidFill>
                <a:ea typeface="微软雅黑" panose="020B0503020204020204" pitchFamily="34" charset="-122"/>
              </a:rPr>
              <a:t>独占使用存储器</a:t>
            </a:r>
          </a:p>
          <a:p>
            <a:pPr>
              <a:lnSpc>
                <a:spcPct val="130000"/>
              </a:lnSpc>
            </a:pPr>
            <a:r>
              <a:rPr lang="zh-CN" altLang="en-US">
                <a:ea typeface="微软雅黑" panose="020B0503020204020204" pitchFamily="34" charset="-122"/>
              </a:rPr>
              <a:t>进程</a:t>
            </a:r>
            <a:r>
              <a:rPr lang="zh-CN" altLang="en-US">
                <a:latin typeface="微软雅黑" panose="020B0503020204020204" pitchFamily="34" charset="-122"/>
                <a:ea typeface="微软雅黑" panose="020B0503020204020204" pitchFamily="34" charset="-122"/>
              </a:rPr>
              <a:t>”</a:t>
            </a:r>
            <a:r>
              <a:rPr lang="zh-CN" altLang="en-US">
                <a:ea typeface="微软雅黑" panose="020B0503020204020204" pitchFamily="34" charset="-122"/>
              </a:rPr>
              <a:t>的引入</a:t>
            </a:r>
            <a:r>
              <a:rPr lang="zh-CN" altLang="en-US">
                <a:latin typeface="微软雅黑" panose="020B0503020204020204" pitchFamily="34" charset="-122"/>
                <a:ea typeface="微软雅黑" panose="020B0503020204020204" pitchFamily="34" charset="-122"/>
              </a:rPr>
              <a:t>简化了程序员的编程以及语言处理系统的处理，即</a:t>
            </a:r>
            <a:r>
              <a:rPr lang="zh-CN" altLang="en-US">
                <a:solidFill>
                  <a:srgbClr val="0000FF"/>
                </a:solidFill>
                <a:latin typeface="微软雅黑" panose="020B0503020204020204" pitchFamily="34" charset="-122"/>
                <a:ea typeface="微软雅黑" panose="020B0503020204020204" pitchFamily="34" charset="-122"/>
              </a:rPr>
              <a:t>简化了编程、编译、链接、共享和加载等整个过程</a:t>
            </a:r>
            <a:r>
              <a:rPr lang="zh-CN" altLang="en-US">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8547">
                                            <p:txEl>
                                              <p:pRg st="0" end="0"/>
                                            </p:txEl>
                                          </p:spTgt>
                                        </p:tgtEl>
                                        <p:attrNameLst>
                                          <p:attrName>style.visibility</p:attrName>
                                        </p:attrNameLst>
                                      </p:cBhvr>
                                      <p:to>
                                        <p:strVal val="visible"/>
                                      </p:to>
                                    </p:set>
                                    <p:animEffect transition="in" filter="blinds(horizontal)">
                                      <p:cBhvr>
                                        <p:cTn id="7" dur="500"/>
                                        <p:tgtEl>
                                          <p:spTgt spid="748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8547">
                                            <p:txEl>
                                              <p:pRg st="1" end="1"/>
                                            </p:txEl>
                                          </p:spTgt>
                                        </p:tgtEl>
                                        <p:attrNameLst>
                                          <p:attrName>style.visibility</p:attrName>
                                        </p:attrNameLst>
                                      </p:cBhvr>
                                      <p:to>
                                        <p:strVal val="visible"/>
                                      </p:to>
                                    </p:set>
                                    <p:animEffect transition="in" filter="blinds(horizontal)">
                                      <p:cBhvr>
                                        <p:cTn id="12" dur="500"/>
                                        <p:tgtEl>
                                          <p:spTgt spid="7485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48547">
                                            <p:txEl>
                                              <p:pRg st="2" end="2"/>
                                            </p:txEl>
                                          </p:spTgt>
                                        </p:tgtEl>
                                        <p:attrNameLst>
                                          <p:attrName>style.visibility</p:attrName>
                                        </p:attrNameLst>
                                      </p:cBhvr>
                                      <p:to>
                                        <p:strVal val="visible"/>
                                      </p:to>
                                    </p:set>
                                    <p:animEffect transition="in" filter="blinds(horizontal)">
                                      <p:cBhvr>
                                        <p:cTn id="17" dur="500"/>
                                        <p:tgtEl>
                                          <p:spTgt spid="7485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48547">
                                            <p:txEl>
                                              <p:pRg st="3" end="3"/>
                                            </p:txEl>
                                          </p:spTgt>
                                        </p:tgtEl>
                                        <p:attrNameLst>
                                          <p:attrName>style.visibility</p:attrName>
                                        </p:attrNameLst>
                                      </p:cBhvr>
                                      <p:to>
                                        <p:strVal val="visible"/>
                                      </p:to>
                                    </p:set>
                                    <p:animEffect transition="in" filter="blinds(horizontal)">
                                      <p:cBhvr>
                                        <p:cTn id="22" dur="500"/>
                                        <p:tgtEl>
                                          <p:spTgt spid="7485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8547">
                                            <p:txEl>
                                              <p:pRg st="4" end="4"/>
                                            </p:txEl>
                                          </p:spTgt>
                                        </p:tgtEl>
                                        <p:attrNameLst>
                                          <p:attrName>style.visibility</p:attrName>
                                        </p:attrNameLst>
                                      </p:cBhvr>
                                      <p:to>
                                        <p:strVal val="visible"/>
                                      </p:to>
                                    </p:set>
                                    <p:animEffect transition="in" filter="blinds(horizontal)">
                                      <p:cBhvr>
                                        <p:cTn id="27" dur="500"/>
                                        <p:tgtEl>
                                          <p:spTgt spid="7485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48547">
                                            <p:txEl>
                                              <p:pRg st="5" end="5"/>
                                            </p:txEl>
                                          </p:spTgt>
                                        </p:tgtEl>
                                        <p:attrNameLst>
                                          <p:attrName>style.visibility</p:attrName>
                                        </p:attrNameLst>
                                      </p:cBhvr>
                                      <p:to>
                                        <p:strVal val="visible"/>
                                      </p:to>
                                    </p:set>
                                    <p:animEffect transition="in" filter="blinds(horizontal)">
                                      <p:cBhvr>
                                        <p:cTn id="32" dur="500"/>
                                        <p:tgtEl>
                                          <p:spTgt spid="7485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25565</TotalTime>
  <Words>10984</Words>
  <Application>Microsoft Office PowerPoint</Application>
  <PresentationFormat>全屏显示(4:3)</PresentationFormat>
  <Paragraphs>823</Paragraphs>
  <Slides>71</Slides>
  <Notes>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84" baseType="lpstr">
      <vt:lpstr>Arial</vt:lpstr>
      <vt:lpstr>宋体</vt:lpstr>
      <vt:lpstr>黑体</vt:lpstr>
      <vt:lpstr>微软雅黑</vt:lpstr>
      <vt:lpstr>Times New Roman</vt:lpstr>
      <vt:lpstr>Calibri</vt:lpstr>
      <vt:lpstr>Arial Black</vt:lpstr>
      <vt:lpstr>Courier New</vt:lpstr>
      <vt:lpstr>Arial Narrow</vt:lpstr>
      <vt:lpstr>华文新魏</vt:lpstr>
      <vt:lpstr>Wingdings</vt:lpstr>
      <vt:lpstr>默认设计模板</vt:lpstr>
      <vt:lpstr>画笔图片</vt:lpstr>
      <vt:lpstr>  第七章 异常控制流   CPU控制流的概念 进程上下文切换 异常和中断的基本概念 异常和中断的响应和处理</vt:lpstr>
      <vt:lpstr>异常控制流</vt:lpstr>
      <vt:lpstr>异常控制流</vt:lpstr>
      <vt:lpstr>回顾：程序的机器级表示与执行</vt:lpstr>
      <vt:lpstr>异常控制流</vt:lpstr>
      <vt:lpstr>“程序”和“进程”</vt:lpstr>
      <vt:lpstr>进程的概念</vt:lpstr>
      <vt:lpstr>回顾：Linux将虚存空间组织成“区域”的集合</vt:lpstr>
      <vt:lpstr>引入“进程”的好处</vt:lpstr>
      <vt:lpstr>    逻辑控制流</vt:lpstr>
      <vt:lpstr>复习：一个典型程序的转换处理过程</vt:lpstr>
      <vt:lpstr>复习：Hello程序的数据流动过程</vt:lpstr>
      <vt:lpstr>     “进程”  与“上下文切换”</vt:lpstr>
      <vt:lpstr>“进程” 的“上下文”</vt:lpstr>
      <vt:lpstr>进程的地址空间</vt:lpstr>
      <vt:lpstr>回顾：用户模式和内核模式</vt:lpstr>
      <vt:lpstr>程序的加载和运行</vt:lpstr>
      <vt:lpstr>程序的加载和运行</vt:lpstr>
      <vt:lpstr>程序的加载和运行</vt:lpstr>
      <vt:lpstr>可执行文件的加载</vt:lpstr>
      <vt:lpstr>ELF文件信息举例</vt:lpstr>
      <vt:lpstr>                                       程序加载和运行</vt:lpstr>
      <vt:lpstr>异常控制流</vt:lpstr>
      <vt:lpstr>异常和中断</vt:lpstr>
      <vt:lpstr>异常和中断的处理</vt:lpstr>
      <vt:lpstr>异常的分类</vt:lpstr>
      <vt:lpstr>异常举例—页故障</vt:lpstr>
      <vt:lpstr>异常举例—页故障</vt:lpstr>
      <vt:lpstr>异常举例—页故障</vt:lpstr>
      <vt:lpstr>异常举例—页故障</vt:lpstr>
      <vt:lpstr>异常举例—页故障</vt:lpstr>
      <vt:lpstr>异常举例—页故障</vt:lpstr>
      <vt:lpstr>陷阱（Trap）异常</vt:lpstr>
      <vt:lpstr>Trap举例: Opening File</vt:lpstr>
      <vt:lpstr>陷阱（Trap）异常</vt:lpstr>
      <vt:lpstr>IA-32的标志寄存器</vt:lpstr>
      <vt:lpstr>终止（Abort）异常</vt:lpstr>
      <vt:lpstr>中断的概念</vt:lpstr>
      <vt:lpstr>中断的分类</vt:lpstr>
      <vt:lpstr>异常/中断响应过程</vt:lpstr>
      <vt:lpstr>异常/中断响应过程</vt:lpstr>
      <vt:lpstr>IA-32的向量中断方式</vt:lpstr>
      <vt:lpstr>IA-32的中断类型</vt:lpstr>
      <vt:lpstr>回顾：用“系统思维”分析问题</vt:lpstr>
      <vt:lpstr>实地址模式下的中断向量表</vt:lpstr>
      <vt:lpstr>实地址模式下的中断向量表</vt:lpstr>
      <vt:lpstr>保护模式下的中断描述符表</vt:lpstr>
      <vt:lpstr>IA-32中异常和中断的处理</vt:lpstr>
      <vt:lpstr>IA-32中异常和中断响应过程</vt:lpstr>
      <vt:lpstr>IA-32/Linux中的分段机制</vt:lpstr>
      <vt:lpstr>IA-32中异常和中断返回过程</vt:lpstr>
      <vt:lpstr>Linux中的异常和中断处理</vt:lpstr>
      <vt:lpstr>Linux中的中断门、陷阱门和任务门</vt:lpstr>
      <vt:lpstr>IA-32的标志寄存器</vt:lpstr>
      <vt:lpstr>Linux中中断描述符表的初始化</vt:lpstr>
      <vt:lpstr>Linux中对异常的处理</vt:lpstr>
      <vt:lpstr>Linux中对异常的处理</vt:lpstr>
      <vt:lpstr>Linux中对异常的处理</vt:lpstr>
      <vt:lpstr>回顾：用“系统思维”分析问题</vt:lpstr>
      <vt:lpstr>Linux中对中断的处理</vt:lpstr>
      <vt:lpstr>IA-32的中断类型</vt:lpstr>
      <vt:lpstr>Linux中对中断的处理</vt:lpstr>
      <vt:lpstr>IA-32/Linux的系统调用 </vt:lpstr>
      <vt:lpstr>Trap举例: Opening File</vt:lpstr>
      <vt:lpstr>IA-32/Linux的系统调用</vt:lpstr>
      <vt:lpstr>软中断指令int $0x80的执行过程 </vt:lpstr>
      <vt:lpstr>Linux中中断描述符表的初始化</vt:lpstr>
      <vt:lpstr>IA-32中异常和中断响应过程</vt:lpstr>
      <vt:lpstr>Linux中的中断门、陷阱门和任务门</vt:lpstr>
      <vt:lpstr>总  结</vt:lpstr>
      <vt:lpstr>作业</vt:lpstr>
    </vt:vector>
  </TitlesOfParts>
  <Company>Nanjing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幽弥狂</cp:lastModifiedBy>
  <cp:revision>2537</cp:revision>
  <dcterms:created xsi:type="dcterms:W3CDTF">2008-04-26T09:05:28Z</dcterms:created>
  <dcterms:modified xsi:type="dcterms:W3CDTF">2019-09-17T18:27:54Z</dcterms:modified>
</cp:coreProperties>
</file>