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handoutMasterIdLst>
    <p:handoutMasterId r:id="rId79"/>
  </p:handoutMasterIdLst>
  <p:sldIdLst>
    <p:sldId id="498" r:id="rId2"/>
    <p:sldId id="500" r:id="rId3"/>
    <p:sldId id="712" r:id="rId4"/>
    <p:sldId id="709" r:id="rId5"/>
    <p:sldId id="710" r:id="rId6"/>
    <p:sldId id="711" r:id="rId7"/>
    <p:sldId id="690" r:id="rId8"/>
    <p:sldId id="701" r:id="rId9"/>
    <p:sldId id="719" r:id="rId10"/>
    <p:sldId id="721" r:id="rId11"/>
    <p:sldId id="718" r:id="rId12"/>
    <p:sldId id="722" r:id="rId13"/>
    <p:sldId id="723" r:id="rId14"/>
    <p:sldId id="713" r:id="rId15"/>
    <p:sldId id="714" r:id="rId16"/>
    <p:sldId id="716" r:id="rId17"/>
    <p:sldId id="724" r:id="rId18"/>
    <p:sldId id="717" r:id="rId19"/>
    <p:sldId id="725" r:id="rId20"/>
    <p:sldId id="726" r:id="rId21"/>
    <p:sldId id="727" r:id="rId22"/>
    <p:sldId id="728" r:id="rId23"/>
    <p:sldId id="729" r:id="rId24"/>
    <p:sldId id="730" r:id="rId25"/>
    <p:sldId id="739" r:id="rId26"/>
    <p:sldId id="740" r:id="rId27"/>
    <p:sldId id="731" r:id="rId28"/>
    <p:sldId id="732" r:id="rId29"/>
    <p:sldId id="733" r:id="rId30"/>
    <p:sldId id="790" r:id="rId31"/>
    <p:sldId id="734" r:id="rId32"/>
    <p:sldId id="742" r:id="rId33"/>
    <p:sldId id="735" r:id="rId34"/>
    <p:sldId id="736" r:id="rId35"/>
    <p:sldId id="737" r:id="rId36"/>
    <p:sldId id="741" r:id="rId37"/>
    <p:sldId id="696" r:id="rId38"/>
    <p:sldId id="743" r:id="rId39"/>
    <p:sldId id="745" r:id="rId40"/>
    <p:sldId id="744" r:id="rId41"/>
    <p:sldId id="700" r:id="rId42"/>
    <p:sldId id="791" r:id="rId43"/>
    <p:sldId id="771" r:id="rId44"/>
    <p:sldId id="746" r:id="rId45"/>
    <p:sldId id="702" r:id="rId46"/>
    <p:sldId id="774" r:id="rId47"/>
    <p:sldId id="747" r:id="rId48"/>
    <p:sldId id="750" r:id="rId49"/>
    <p:sldId id="751" r:id="rId50"/>
    <p:sldId id="752" r:id="rId51"/>
    <p:sldId id="753" r:id="rId52"/>
    <p:sldId id="772" r:id="rId53"/>
    <p:sldId id="756" r:id="rId54"/>
    <p:sldId id="775" r:id="rId55"/>
    <p:sldId id="757" r:id="rId56"/>
    <p:sldId id="761" r:id="rId57"/>
    <p:sldId id="762" r:id="rId58"/>
    <p:sldId id="764" r:id="rId59"/>
    <p:sldId id="776" r:id="rId60"/>
    <p:sldId id="777" r:id="rId61"/>
    <p:sldId id="780" r:id="rId62"/>
    <p:sldId id="697" r:id="rId63"/>
    <p:sldId id="698" r:id="rId64"/>
    <p:sldId id="699" r:id="rId65"/>
    <p:sldId id="781" r:id="rId66"/>
    <p:sldId id="778" r:id="rId67"/>
    <p:sldId id="779" r:id="rId68"/>
    <p:sldId id="782" r:id="rId69"/>
    <p:sldId id="783" r:id="rId70"/>
    <p:sldId id="784" r:id="rId71"/>
    <p:sldId id="785" r:id="rId72"/>
    <p:sldId id="786" r:id="rId73"/>
    <p:sldId id="787" r:id="rId74"/>
    <p:sldId id="788" r:id="rId75"/>
    <p:sldId id="789" r:id="rId76"/>
    <p:sldId id="792" r:id="rId77"/>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398"/>
    <a:srgbClr val="A50021"/>
    <a:srgbClr val="993300"/>
    <a:srgbClr val="6D6D6D"/>
    <a:srgbClr val="818181"/>
    <a:srgbClr val="469CDC"/>
    <a:srgbClr val="008000"/>
    <a:srgbClr val="FF5B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86212" autoAdjust="0"/>
  </p:normalViewPr>
  <p:slideViewPr>
    <p:cSldViewPr snapToGrid="0">
      <p:cViewPr varScale="1">
        <p:scale>
          <a:sx n="74" d="100"/>
          <a:sy n="74" d="100"/>
        </p:scale>
        <p:origin x="119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69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24287A0-EBE9-4961-993B-F2595C7F0B4B}"/>
              </a:ext>
            </a:extLst>
          </p:cNvPr>
          <p:cNvSpPr>
            <a:spLocks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76477DFA-335C-4D13-955A-2F07CE7B871C}"/>
              </a:ext>
            </a:extLst>
          </p:cNvPr>
          <p:cNvSpPr>
            <a:spLocks noGrp="1" noChangeArrowheads="1"/>
          </p:cNvSpPr>
          <p:nvPr>
            <p:ph type="body" sz="quarter" idx="3"/>
          </p:nvPr>
        </p:nvSpPr>
        <p:spPr bwMode="auto">
          <a:xfrm>
            <a:off x="533400" y="4860925"/>
            <a:ext cx="6118225" cy="4606925"/>
          </a:xfrm>
          <a:prstGeom prst="rect">
            <a:avLst/>
          </a:prstGeom>
          <a:noFill/>
          <a:ln>
            <a:noFill/>
          </a:ln>
          <a:effectLst/>
        </p:spPr>
        <p:txBody>
          <a:bodyPr vert="horz" wrap="square" lIns="100269" tIns="49255" rIns="100269" bIns="49255" numCol="1" anchor="t" anchorCtr="0" compatLnSpc="1">
            <a:prstTxWarp prst="textNoShape">
              <a:avLst/>
            </a:prstTxWarp>
          </a:bodyPr>
          <a:lstStyle/>
          <a:p>
            <a:pPr lvl="0"/>
            <a:r>
              <a:rPr lang="en-US" altLang="zh-CN" noProof="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24F34EF-FA25-4272-BE7C-7F7D8C6CC033}"/>
              </a:ext>
            </a:extLst>
          </p:cNvPr>
          <p:cNvSpPr>
            <a:spLocks noGrp="1" noRot="1" noChangeAspect="1" noChangeArrowheads="1" noTextEdit="1"/>
          </p:cNvSpPr>
          <p:nvPr>
            <p:ph type="sldImg"/>
          </p:nvPr>
        </p:nvSpPr>
        <p:spPr>
          <a:xfrm>
            <a:off x="952500" y="731838"/>
            <a:ext cx="5207000" cy="3905250"/>
          </a:xfrm>
        </p:spPr>
      </p:sp>
      <p:sp>
        <p:nvSpPr>
          <p:cNvPr id="28675" name="Rectangle 3">
            <a:extLst>
              <a:ext uri="{FF2B5EF4-FFF2-40B4-BE49-F238E27FC236}">
                <a16:creationId xmlns:a16="http://schemas.microsoft.com/office/drawing/2014/main" id="{0A91917C-3F2C-4E91-BC6B-5D4C2A04C24A}"/>
              </a:ext>
            </a:extLst>
          </p:cNvPr>
          <p:cNvSpPr>
            <a:spLocks noGrp="1" noChangeArrowheads="1"/>
          </p:cNvSpPr>
          <p:nvPr>
            <p:ph type="body" idx="1"/>
          </p:nvPr>
        </p:nvSpPr>
        <p:spPr>
          <a:xfrm>
            <a:off x="963613" y="4881563"/>
            <a:ext cx="5184775" cy="4554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A4AE1F0-C92F-448F-81E6-5610AA27E3E3}"/>
              </a:ext>
            </a:extLst>
          </p:cNvPr>
          <p:cNvSpPr>
            <a:spLocks noGrp="1" noRot="1" noChangeAspect="1" noChangeArrowheads="1" noTextEdit="1"/>
          </p:cNvSpPr>
          <p:nvPr>
            <p:ph type="sldImg"/>
          </p:nvPr>
        </p:nvSpPr>
        <p:spPr>
          <a:xfrm>
            <a:off x="952500" y="731838"/>
            <a:ext cx="5207000" cy="3905250"/>
          </a:xfrm>
        </p:spPr>
      </p:sp>
      <p:sp>
        <p:nvSpPr>
          <p:cNvPr id="30723" name="Rectangle 3">
            <a:extLst>
              <a:ext uri="{FF2B5EF4-FFF2-40B4-BE49-F238E27FC236}">
                <a16:creationId xmlns:a16="http://schemas.microsoft.com/office/drawing/2014/main" id="{977004C0-0364-4AC7-A7D3-FEB6CB2143C7}"/>
              </a:ext>
            </a:extLst>
          </p:cNvPr>
          <p:cNvSpPr>
            <a:spLocks noGrp="1" noChangeArrowheads="1"/>
          </p:cNvSpPr>
          <p:nvPr>
            <p:ph type="body" idx="1"/>
          </p:nvPr>
        </p:nvSpPr>
        <p:spPr>
          <a:xfrm>
            <a:off x="963613" y="4881563"/>
            <a:ext cx="5184775" cy="4554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8859986-2985-4A28-9BCD-031DE0EB0033}"/>
              </a:ext>
            </a:extLst>
          </p:cNvPr>
          <p:cNvSpPr>
            <a:spLocks noChangeArrowheads="1" noTextEdit="1"/>
          </p:cNvSpPr>
          <p:nvPr>
            <p:ph type="sldImg"/>
          </p:nvPr>
        </p:nvSpPr>
        <p:spPr/>
      </p:sp>
      <p:sp>
        <p:nvSpPr>
          <p:cNvPr id="33795" name="Rectangle 3">
            <a:extLst>
              <a:ext uri="{FF2B5EF4-FFF2-40B4-BE49-F238E27FC236}">
                <a16:creationId xmlns:a16="http://schemas.microsoft.com/office/drawing/2014/main" id="{8D67F67A-527E-4950-A52C-8562A1B178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a:ea typeface="宋体" panose="02010600030101010101" pitchFamily="2" charset="-122"/>
              </a:rPr>
              <a:t>./hello &gt; out.txt</a:t>
            </a:r>
            <a:r>
              <a:rPr lang="zh-CN" altLang="en-US">
                <a:ea typeface="宋体" panose="02010600030101010101" pitchFamily="2" charset="-122"/>
              </a:rPr>
              <a:t>：</a:t>
            </a:r>
            <a:r>
              <a:rPr lang="en-US" altLang="zh-CN">
                <a:ea typeface="宋体" panose="02010600030101010101" pitchFamily="2" charset="-122"/>
              </a:rPr>
              <a:t>stdout</a:t>
            </a:r>
            <a:r>
              <a:rPr lang="zh-CN" altLang="en-US">
                <a:ea typeface="宋体" panose="02010600030101010101" pitchFamily="2" charset="-122"/>
              </a:rPr>
              <a:t>輸出到</a:t>
            </a:r>
            <a:r>
              <a:rPr lang="en-US" altLang="zh-CN">
                <a:ea typeface="宋体" panose="02010600030101010101" pitchFamily="2" charset="-122"/>
              </a:rPr>
              <a:t>out.txt, stderr</a:t>
            </a:r>
            <a:r>
              <a:rPr lang="zh-CN" altLang="en-US">
                <a:ea typeface="宋体" panose="02010600030101010101" pitchFamily="2" charset="-122"/>
              </a:rPr>
              <a:t>輸出到屏幕</a:t>
            </a:r>
            <a:br>
              <a:rPr lang="zh-CN" altLang="en-US">
                <a:ea typeface="宋体" panose="02010600030101010101" pitchFamily="2" charset="-122"/>
              </a:rPr>
            </a:br>
            <a:r>
              <a:rPr lang="en-US" altLang="zh-CN">
                <a:ea typeface="宋体" panose="02010600030101010101" pitchFamily="2" charset="-122"/>
              </a:rPr>
              <a:t>./hello 2 &gt; err.txt</a:t>
            </a:r>
            <a:r>
              <a:rPr lang="zh-CN" altLang="en-US">
                <a:ea typeface="宋体" panose="02010600030101010101" pitchFamily="2" charset="-122"/>
              </a:rPr>
              <a:t>：</a:t>
            </a:r>
            <a:r>
              <a:rPr lang="en-US" altLang="zh-CN">
                <a:ea typeface="宋体" panose="02010600030101010101" pitchFamily="2" charset="-122"/>
              </a:rPr>
              <a:t>stdout</a:t>
            </a:r>
            <a:r>
              <a:rPr lang="zh-CN" altLang="en-US">
                <a:ea typeface="宋体" panose="02010600030101010101" pitchFamily="2" charset="-122"/>
              </a:rPr>
              <a:t>輸出到屏幕</a:t>
            </a:r>
            <a:r>
              <a:rPr lang="en-US" altLang="zh-CN">
                <a:ea typeface="宋体" panose="02010600030101010101" pitchFamily="2" charset="-122"/>
              </a:rPr>
              <a:t>, stderr</a:t>
            </a:r>
            <a:r>
              <a:rPr lang="zh-CN" altLang="en-US">
                <a:ea typeface="宋体" panose="02010600030101010101" pitchFamily="2" charset="-122"/>
              </a:rPr>
              <a:t>輸出到</a:t>
            </a:r>
            <a:r>
              <a:rPr lang="en-US" altLang="zh-CN">
                <a:ea typeface="宋体" panose="02010600030101010101" pitchFamily="2" charset="-122"/>
              </a:rPr>
              <a:t>err.txt</a:t>
            </a:r>
            <a:br>
              <a:rPr lang="en-US" altLang="zh-CN">
                <a:ea typeface="宋体" panose="02010600030101010101" pitchFamily="2" charset="-122"/>
              </a:rPr>
            </a:br>
            <a:r>
              <a:rPr lang="en-US" altLang="zh-CN">
                <a:ea typeface="宋体" panose="02010600030101010101" pitchFamily="2" charset="-122"/>
              </a:rPr>
              <a:t>./hello &gt; out.txt 2&gt; err.txt</a:t>
            </a:r>
            <a:r>
              <a:rPr lang="zh-CN" altLang="en-US">
                <a:ea typeface="宋体" panose="02010600030101010101" pitchFamily="2" charset="-122"/>
              </a:rPr>
              <a:t>：</a:t>
            </a:r>
            <a:r>
              <a:rPr lang="en-US" altLang="zh-CN">
                <a:ea typeface="宋体" panose="02010600030101010101" pitchFamily="2" charset="-122"/>
              </a:rPr>
              <a:t>stdout</a:t>
            </a:r>
            <a:r>
              <a:rPr lang="zh-CN" altLang="en-US">
                <a:ea typeface="宋体" panose="02010600030101010101" pitchFamily="2" charset="-122"/>
              </a:rPr>
              <a:t>輸出到</a:t>
            </a:r>
            <a:r>
              <a:rPr lang="en-US" altLang="zh-CN">
                <a:ea typeface="宋体" panose="02010600030101010101" pitchFamily="2" charset="-122"/>
              </a:rPr>
              <a:t>out.txt,stderr</a:t>
            </a:r>
            <a:r>
              <a:rPr lang="zh-CN" altLang="en-US">
                <a:ea typeface="宋体" panose="02010600030101010101" pitchFamily="2" charset="-122"/>
              </a:rPr>
              <a:t>輸出到</a:t>
            </a:r>
            <a:r>
              <a:rPr lang="en-US" altLang="zh-CN">
                <a:ea typeface="宋体" panose="02010600030101010101" pitchFamily="2" charset="-122"/>
              </a:rPr>
              <a:t>err.txt</a:t>
            </a:r>
            <a:br>
              <a:rPr lang="en-US" altLang="zh-CN">
                <a:ea typeface="宋体" panose="02010600030101010101" pitchFamily="2" charset="-122"/>
              </a:rPr>
            </a:br>
            <a:r>
              <a:rPr lang="en-US" altLang="zh-CN">
                <a:ea typeface="宋体" panose="02010600030101010101" pitchFamily="2" charset="-122"/>
              </a:rPr>
              <a:t>./hello &gt; combine.txt 2&gt;&amp;1</a:t>
            </a:r>
            <a:r>
              <a:rPr lang="zh-CN" altLang="en-US">
                <a:ea typeface="宋体" panose="02010600030101010101" pitchFamily="2" charset="-122"/>
              </a:rPr>
              <a:t>：</a:t>
            </a:r>
            <a:r>
              <a:rPr lang="en-US" altLang="zh-CN">
                <a:ea typeface="宋体" panose="02010600030101010101" pitchFamily="2" charset="-122"/>
              </a:rPr>
              <a:t>stdout</a:t>
            </a:r>
            <a:r>
              <a:rPr lang="zh-CN" altLang="en-US">
                <a:ea typeface="宋体" panose="02010600030101010101" pitchFamily="2" charset="-122"/>
              </a:rPr>
              <a:t>和</a:t>
            </a:r>
            <a:r>
              <a:rPr lang="en-US" altLang="zh-CN">
                <a:ea typeface="宋体" panose="02010600030101010101" pitchFamily="2" charset="-122"/>
              </a:rPr>
              <a:t>stderr</a:t>
            </a:r>
            <a:r>
              <a:rPr lang="zh-CN" altLang="en-US">
                <a:ea typeface="宋体" panose="02010600030101010101" pitchFamily="2" charset="-122"/>
              </a:rPr>
              <a:t>都輸出到</a:t>
            </a:r>
            <a:r>
              <a:rPr lang="en-US" altLang="zh-CN">
                <a:ea typeface="宋体" panose="02010600030101010101" pitchFamily="2" charset="-122"/>
              </a:rPr>
              <a:t>combine.txt</a:t>
            </a:r>
            <a:br>
              <a:rPr lang="en-US" altLang="zh-CN">
                <a:ea typeface="宋体" panose="02010600030101010101" pitchFamily="2" charset="-122"/>
              </a:rPr>
            </a:br>
            <a:r>
              <a:rPr lang="en-US" altLang="zh-CN">
                <a:ea typeface="宋体" panose="02010600030101010101" pitchFamily="2" charset="-122"/>
              </a:rPr>
              <a:t>./hello &gt; combine.txt 2&gt; combine.txt</a:t>
            </a:r>
            <a:r>
              <a:rPr lang="zh-CN" altLang="en-US">
                <a:ea typeface="宋体" panose="02010600030101010101" pitchFamily="2" charset="-122"/>
              </a:rPr>
              <a:t>：</a:t>
            </a:r>
            <a:r>
              <a:rPr lang="en-US" altLang="zh-CN">
                <a:ea typeface="宋体" panose="02010600030101010101" pitchFamily="2" charset="-122"/>
              </a:rPr>
              <a:t>stdout</a:t>
            </a:r>
            <a:r>
              <a:rPr lang="zh-CN" altLang="en-US">
                <a:ea typeface="宋体" panose="02010600030101010101" pitchFamily="2" charset="-122"/>
              </a:rPr>
              <a:t>和</a:t>
            </a:r>
            <a:r>
              <a:rPr lang="en-US" altLang="zh-CN">
                <a:ea typeface="宋体" panose="02010600030101010101" pitchFamily="2" charset="-122"/>
              </a:rPr>
              <a:t>stderr</a:t>
            </a:r>
            <a:r>
              <a:rPr lang="zh-CN" altLang="en-US">
                <a:ea typeface="宋体" panose="02010600030101010101" pitchFamily="2" charset="-122"/>
              </a:rPr>
              <a:t>都輸出到</a:t>
            </a:r>
            <a:r>
              <a:rPr lang="en-US" altLang="zh-CN">
                <a:ea typeface="宋体" panose="02010600030101010101" pitchFamily="2" charset="-122"/>
              </a:rPr>
              <a:t>combine.txt</a:t>
            </a:r>
            <a:br>
              <a:rPr lang="en-US" altLang="zh-CN">
                <a:ea typeface="宋体" panose="02010600030101010101" pitchFamily="2" charset="-122"/>
              </a:rPr>
            </a:br>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6BEEF06-7AC4-44BE-9D4A-0F72FA626DE8}"/>
              </a:ext>
            </a:extLst>
          </p:cNvPr>
          <p:cNvSpPr>
            <a:spLocks noGrp="1" noRot="1" noChangeAspect="1" noChangeArrowheads="1" noTextEdit="1"/>
          </p:cNvSpPr>
          <p:nvPr>
            <p:ph type="sldImg"/>
          </p:nvPr>
        </p:nvSpPr>
        <p:spPr>
          <a:xfrm>
            <a:off x="952500" y="731838"/>
            <a:ext cx="5207000" cy="3905250"/>
          </a:xfrm>
        </p:spPr>
      </p:sp>
      <p:sp>
        <p:nvSpPr>
          <p:cNvPr id="69635" name="Rectangle 3">
            <a:extLst>
              <a:ext uri="{FF2B5EF4-FFF2-40B4-BE49-F238E27FC236}">
                <a16:creationId xmlns:a16="http://schemas.microsoft.com/office/drawing/2014/main" id="{C727908D-FF22-4F4D-ADDD-4350EA20D9E8}"/>
              </a:ext>
            </a:extLst>
          </p:cNvPr>
          <p:cNvSpPr>
            <a:spLocks noGrp="1" noChangeArrowheads="1"/>
          </p:cNvSpPr>
          <p:nvPr>
            <p:ph type="body" idx="1"/>
          </p:nvPr>
        </p:nvSpPr>
        <p:spPr>
          <a:xfrm>
            <a:off x="963613" y="4881563"/>
            <a:ext cx="5184775" cy="4554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836" tIns="46918" rIns="93836" bIns="46918"/>
          <a:lstStyle/>
          <a:p>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D8B83B3-A468-4A9B-8B1F-B52369A8736D}"/>
              </a:ext>
            </a:extLst>
          </p:cNvPr>
          <p:cNvSpPr>
            <a:spLocks noGrp="1" noRot="1" noChangeAspect="1" noChangeArrowheads="1" noTextEdit="1"/>
          </p:cNvSpPr>
          <p:nvPr>
            <p:ph type="sldImg"/>
          </p:nvPr>
        </p:nvSpPr>
        <p:spPr>
          <a:xfrm>
            <a:off x="952500" y="731838"/>
            <a:ext cx="5207000" cy="3905250"/>
          </a:xfrm>
        </p:spPr>
      </p:sp>
      <p:sp>
        <p:nvSpPr>
          <p:cNvPr id="71683" name="Rectangle 3">
            <a:extLst>
              <a:ext uri="{FF2B5EF4-FFF2-40B4-BE49-F238E27FC236}">
                <a16:creationId xmlns:a16="http://schemas.microsoft.com/office/drawing/2014/main" id="{331BAA23-7DC6-45E7-A012-3E2B3D16DFC9}"/>
              </a:ext>
            </a:extLst>
          </p:cNvPr>
          <p:cNvSpPr>
            <a:spLocks noGrp="1" noChangeArrowheads="1"/>
          </p:cNvSpPr>
          <p:nvPr>
            <p:ph type="body" idx="1"/>
          </p:nvPr>
        </p:nvSpPr>
        <p:spPr>
          <a:xfrm>
            <a:off x="963613" y="4881563"/>
            <a:ext cx="5184775" cy="4554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836" tIns="46918" rIns="93836" bIns="46918"/>
          <a:lstStyle/>
          <a:p>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1038F59-CD0E-46DA-AE3C-3987FF5371D4}"/>
              </a:ext>
            </a:extLst>
          </p:cNvPr>
          <p:cNvSpPr>
            <a:spLocks noGrp="1" noRot="1" noChangeAspect="1" noChangeArrowheads="1" noTextEdit="1"/>
          </p:cNvSpPr>
          <p:nvPr>
            <p:ph type="sldImg"/>
          </p:nvPr>
        </p:nvSpPr>
        <p:spPr>
          <a:xfrm>
            <a:off x="952500" y="731838"/>
            <a:ext cx="5207000" cy="3905250"/>
          </a:xfrm>
        </p:spPr>
      </p:sp>
      <p:sp>
        <p:nvSpPr>
          <p:cNvPr id="73731" name="Rectangle 3">
            <a:extLst>
              <a:ext uri="{FF2B5EF4-FFF2-40B4-BE49-F238E27FC236}">
                <a16:creationId xmlns:a16="http://schemas.microsoft.com/office/drawing/2014/main" id="{FE47C707-5FB8-4E81-B4BE-848D4C5BE177}"/>
              </a:ext>
            </a:extLst>
          </p:cNvPr>
          <p:cNvSpPr>
            <a:spLocks noGrp="1" noChangeArrowheads="1"/>
          </p:cNvSpPr>
          <p:nvPr>
            <p:ph type="body" idx="1"/>
          </p:nvPr>
        </p:nvSpPr>
        <p:spPr>
          <a:xfrm>
            <a:off x="963613" y="4881563"/>
            <a:ext cx="5184775" cy="4554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836" tIns="46918" rIns="93836" bIns="46918"/>
          <a:lstStyle/>
          <a:p>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extLst>
      <p:ext uri="{BB962C8B-B14F-4D97-AF65-F5344CB8AC3E}">
        <p14:creationId xmlns:p14="http://schemas.microsoft.com/office/powerpoint/2010/main" val="416444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74718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463705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128588"/>
            <a:ext cx="8807450" cy="3349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77716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20202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34249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95300" y="1295400"/>
            <a:ext cx="4019550" cy="21828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p:cNvSpPr>
            <a:spLocks noGrp="1"/>
          </p:cNvSpPr>
          <p:nvPr>
            <p:ph sz="half" idx="2"/>
          </p:nvPr>
        </p:nvSpPr>
        <p:spPr>
          <a:xfrm>
            <a:off x="4667250" y="1295400"/>
            <a:ext cx="4019550" cy="21828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69590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416366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87244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46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368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5807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7B5E0EE-ED3C-4DE8-A3BC-885BC621D857}"/>
              </a:ext>
            </a:extLst>
          </p:cNvPr>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7" name="Rectangle 5">
            <a:extLst>
              <a:ext uri="{FF2B5EF4-FFF2-40B4-BE49-F238E27FC236}">
                <a16:creationId xmlns:a16="http://schemas.microsoft.com/office/drawing/2014/main" id="{C7336899-A4D0-4CD3-A3C5-F8BE14707258}"/>
              </a:ext>
            </a:extLst>
          </p:cNvPr>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6">
            <a:extLst>
              <a:ext uri="{FF2B5EF4-FFF2-40B4-BE49-F238E27FC236}">
                <a16:creationId xmlns:a16="http://schemas.microsoft.com/office/drawing/2014/main" id="{ACD0E7D5-B8F6-4258-B41B-C9A2CD3E6D83}"/>
              </a:ext>
            </a:extLst>
          </p:cNvPr>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1EA711C-83C2-415C-B4A4-487AAB811FB9}"/>
              </a:ext>
            </a:extLst>
          </p:cNvPr>
          <p:cNvSpPr>
            <a:spLocks noGrp="1" noChangeArrowheads="1"/>
          </p:cNvSpPr>
          <p:nvPr>
            <p:ph type="ctrTitle" idx="4294967295"/>
          </p:nvPr>
        </p:nvSpPr>
        <p:spPr>
          <a:xfrm>
            <a:off x="476250" y="509588"/>
            <a:ext cx="8145463" cy="5356225"/>
          </a:xfrm>
        </p:spPr>
        <p:txBody>
          <a:bodyPr lIns="91440" tIns="45720" rIns="91440" bIns="45720" anchor="ctr"/>
          <a:lstStyle/>
          <a:p>
            <a:pPr eaLnBrk="1" hangingPunct="1">
              <a:lnSpc>
                <a:spcPct val="120000"/>
              </a:lnSpc>
            </a:pPr>
            <a:br>
              <a:rPr lang="en-US" altLang="zh-CN"/>
            </a:br>
            <a:br>
              <a:rPr lang="zh-CN" altLang="en-US">
                <a:solidFill>
                  <a:srgbClr val="FF0000"/>
                </a:solidFill>
              </a:rPr>
            </a:br>
            <a:r>
              <a:rPr lang="en-US" altLang="zh-CN" sz="4400">
                <a:solidFill>
                  <a:srgbClr val="FF0000"/>
                </a:solidFill>
              </a:rPr>
              <a:t>I/O</a:t>
            </a:r>
            <a:r>
              <a:rPr lang="zh-CN" altLang="en-US" sz="4400">
                <a:solidFill>
                  <a:srgbClr val="FF0000"/>
                </a:solidFill>
              </a:rPr>
              <a:t>操作的实现</a:t>
            </a:r>
            <a:br>
              <a:rPr lang="zh-CN" altLang="en-US" sz="4800">
                <a:solidFill>
                  <a:srgbClr val="FF0000"/>
                </a:solidFill>
              </a:rPr>
            </a:br>
            <a:br>
              <a:rPr lang="zh-CN" altLang="en-US"/>
            </a:br>
            <a:r>
              <a:rPr lang="zh-CN" altLang="en-US" sz="3200">
                <a:solidFill>
                  <a:srgbClr val="0000CC"/>
                </a:solidFill>
                <a:latin typeface="微软雅黑" panose="020B0503020204020204" pitchFamily="34" charset="-122"/>
                <a:ea typeface="微软雅黑" panose="020B0503020204020204" pitchFamily="34" charset="-122"/>
              </a:rPr>
              <a:t>用户空间</a:t>
            </a:r>
            <a:r>
              <a:rPr lang="en-US" altLang="zh-CN" sz="3200">
                <a:solidFill>
                  <a:srgbClr val="0000CC"/>
                </a:solidFill>
                <a:latin typeface="微软雅黑" panose="020B0503020204020204" pitchFamily="34" charset="-122"/>
                <a:ea typeface="微软雅黑" panose="020B0503020204020204" pitchFamily="34" charset="-122"/>
              </a:rPr>
              <a:t>I/O</a:t>
            </a:r>
            <a:r>
              <a:rPr lang="zh-CN" altLang="en-US" sz="3200">
                <a:solidFill>
                  <a:srgbClr val="0000CC"/>
                </a:solidFill>
                <a:latin typeface="微软雅黑" panose="020B0503020204020204" pitchFamily="34" charset="-122"/>
                <a:ea typeface="微软雅黑" panose="020B0503020204020204" pitchFamily="34" charset="-122"/>
              </a:rPr>
              <a:t>软件</a:t>
            </a:r>
            <a:br>
              <a:rPr lang="zh-CN" altLang="en-US" sz="3200">
                <a:solidFill>
                  <a:srgbClr val="0000CC"/>
                </a:solidFill>
                <a:latin typeface="微软雅黑" panose="020B0503020204020204" pitchFamily="34" charset="-122"/>
                <a:ea typeface="微软雅黑" panose="020B0503020204020204" pitchFamily="34" charset="-122"/>
              </a:rPr>
            </a:br>
            <a:r>
              <a:rPr lang="en-US" altLang="zh-CN" sz="3200">
                <a:solidFill>
                  <a:srgbClr val="0000CC"/>
                </a:solidFill>
                <a:latin typeface="微软雅黑" panose="020B0503020204020204" pitchFamily="34" charset="-122"/>
                <a:ea typeface="微软雅黑" panose="020B0503020204020204" pitchFamily="34" charset="-122"/>
              </a:rPr>
              <a:t>I/O</a:t>
            </a:r>
            <a:r>
              <a:rPr lang="zh-CN" altLang="en-US" sz="3200">
                <a:solidFill>
                  <a:srgbClr val="0000CC"/>
                </a:solidFill>
                <a:latin typeface="微软雅黑" panose="020B0503020204020204" pitchFamily="34" charset="-122"/>
                <a:ea typeface="微软雅黑" panose="020B0503020204020204" pitchFamily="34" charset="-122"/>
              </a:rPr>
              <a:t>硬件与软件的接口</a:t>
            </a:r>
            <a:br>
              <a:rPr lang="zh-CN" altLang="en-US" sz="3200">
                <a:solidFill>
                  <a:srgbClr val="0000CC"/>
                </a:solidFill>
                <a:latin typeface="微软雅黑" panose="020B0503020204020204" pitchFamily="34" charset="-122"/>
                <a:ea typeface="微软雅黑" panose="020B0503020204020204" pitchFamily="34" charset="-122"/>
              </a:rPr>
            </a:br>
            <a:r>
              <a:rPr lang="zh-CN" altLang="en-US" sz="3200">
                <a:solidFill>
                  <a:srgbClr val="0000CC"/>
                </a:solidFill>
                <a:latin typeface="微软雅黑" panose="020B0503020204020204" pitchFamily="34" charset="-122"/>
                <a:ea typeface="微软雅黑" panose="020B0503020204020204" pitchFamily="34" charset="-122"/>
              </a:rPr>
              <a:t>内核空间</a:t>
            </a:r>
            <a:r>
              <a:rPr lang="en-US" altLang="zh-CN" sz="3200">
                <a:solidFill>
                  <a:srgbClr val="0000CC"/>
                </a:solidFill>
                <a:latin typeface="微软雅黑" panose="020B0503020204020204" pitchFamily="34" charset="-122"/>
                <a:ea typeface="微软雅黑" panose="020B0503020204020204" pitchFamily="34" charset="-122"/>
              </a:rPr>
              <a:t>I/O</a:t>
            </a:r>
            <a:r>
              <a:rPr lang="zh-CN" altLang="en-US" sz="3200">
                <a:solidFill>
                  <a:srgbClr val="0000CC"/>
                </a:solidFill>
                <a:latin typeface="微软雅黑" panose="020B0503020204020204" pitchFamily="34" charset="-122"/>
                <a:ea typeface="微软雅黑" panose="020B0503020204020204" pitchFamily="34" charset="-122"/>
              </a:rPr>
              <a:t>软件</a:t>
            </a:r>
            <a:br>
              <a:rPr lang="zh-CN" altLang="en-US" sz="4000">
                <a:latin typeface="微软雅黑" panose="020B0503020204020204" pitchFamily="34" charset="-122"/>
                <a:ea typeface="微软雅黑" panose="020B0503020204020204" pitchFamily="34" charset="-122"/>
              </a:rPr>
            </a:br>
            <a:endParaRPr lang="en-US" altLang="zh-CN" sz="400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3B745A5-2677-4E77-A834-17887D4D4CD9}"/>
              </a:ext>
            </a:extLst>
          </p:cNvPr>
          <p:cNvSpPr>
            <a:spLocks noGrp="1" noChangeArrowheads="1"/>
          </p:cNvSpPr>
          <p:nvPr>
            <p:ph type="title"/>
          </p:nvPr>
        </p:nvSpPr>
        <p:spPr>
          <a:xfrm>
            <a:off x="336550" y="100013"/>
            <a:ext cx="8807450" cy="528637"/>
          </a:xfrm>
        </p:spPr>
        <p:txBody>
          <a:bodyPr/>
          <a:lstStyle/>
          <a:p>
            <a:r>
              <a:rPr lang="zh-CN" altLang="en-US"/>
              <a:t>用户</a:t>
            </a:r>
            <a:r>
              <a:rPr lang="en-US" altLang="zh-CN"/>
              <a:t>I/O</a:t>
            </a:r>
            <a:r>
              <a:rPr lang="zh-CN" altLang="en-US"/>
              <a:t>软件</a:t>
            </a:r>
          </a:p>
        </p:txBody>
      </p:sp>
      <p:sp>
        <p:nvSpPr>
          <p:cNvPr id="883715" name="Rectangle 3">
            <a:extLst>
              <a:ext uri="{FF2B5EF4-FFF2-40B4-BE49-F238E27FC236}">
                <a16:creationId xmlns:a16="http://schemas.microsoft.com/office/drawing/2014/main" id="{BDC28F08-9B90-47EE-8DCF-E28B2231A0A3}"/>
              </a:ext>
            </a:extLst>
          </p:cNvPr>
          <p:cNvSpPr>
            <a:spLocks noGrp="1" noChangeArrowheads="1"/>
          </p:cNvSpPr>
          <p:nvPr>
            <p:ph type="body" idx="1"/>
          </p:nvPr>
        </p:nvSpPr>
        <p:spPr>
          <a:xfrm>
            <a:off x="265113" y="835025"/>
            <a:ext cx="8583612" cy="5565775"/>
          </a:xfrm>
        </p:spPr>
        <p:txBody>
          <a:bodyPr/>
          <a:lstStyle/>
          <a:p>
            <a:pPr>
              <a:lnSpc>
                <a:spcPct val="115000"/>
              </a:lnSpc>
              <a:spcBef>
                <a:spcPct val="30000"/>
              </a:spcBef>
            </a:pPr>
            <a:r>
              <a:rPr lang="zh-CN" altLang="en-US" sz="2200">
                <a:latin typeface="微软雅黑" panose="020B0503020204020204" pitchFamily="34" charset="-122"/>
                <a:ea typeface="微软雅黑" panose="020B0503020204020204" pitchFamily="34" charset="-122"/>
              </a:rPr>
              <a:t>用户进程请求读磁盘文件操作</a:t>
            </a:r>
          </a:p>
          <a:p>
            <a:pPr lvl="1">
              <a:lnSpc>
                <a:spcPct val="115000"/>
              </a:lnSpc>
              <a:spcBef>
                <a:spcPct val="30000"/>
              </a:spcBef>
            </a:pPr>
            <a:r>
              <a:rPr lang="zh-CN" altLang="en-US" sz="2200">
                <a:latin typeface="微软雅黑" panose="020B0503020204020204" pitchFamily="34" charset="-122"/>
                <a:ea typeface="微软雅黑" panose="020B0503020204020204" pitchFamily="34" charset="-122"/>
              </a:rPr>
              <a:t>用户进程使用标准</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库函数</a:t>
            </a:r>
            <a:r>
              <a:rPr lang="en-US" altLang="zh-CN" sz="2200">
                <a:solidFill>
                  <a:schemeClr val="accent1"/>
                </a:solidFill>
                <a:latin typeface="微软雅黑" panose="020B0503020204020204" pitchFamily="34" charset="-122"/>
                <a:ea typeface="微软雅黑" panose="020B0503020204020204" pitchFamily="34" charset="-122"/>
              </a:rPr>
              <a:t>fread</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Windows API</a:t>
            </a:r>
            <a:r>
              <a:rPr lang="zh-CN" altLang="en-US" sz="2200">
                <a:latin typeface="微软雅黑" panose="020B0503020204020204" pitchFamily="34" charset="-122"/>
                <a:ea typeface="微软雅黑" panose="020B0503020204020204" pitchFamily="34" charset="-122"/>
              </a:rPr>
              <a:t>函数</a:t>
            </a:r>
            <a:r>
              <a:rPr lang="zh-CN" altLang="en-US" sz="2200">
                <a:solidFill>
                  <a:schemeClr val="accent1"/>
                </a:solidFill>
                <a:latin typeface="微软雅黑" panose="020B0503020204020204" pitchFamily="34" charset="-122"/>
                <a:ea typeface="微软雅黑" panose="020B0503020204020204" pitchFamily="34" charset="-122"/>
              </a:rPr>
              <a:t> </a:t>
            </a:r>
            <a:r>
              <a:rPr lang="en-US" altLang="zh-CN" sz="2200">
                <a:solidFill>
                  <a:schemeClr val="accent1"/>
                </a:solidFill>
                <a:latin typeface="微软雅黑" panose="020B0503020204020204" pitchFamily="34" charset="-122"/>
                <a:ea typeface="微软雅黑" panose="020B0503020204020204" pitchFamily="34" charset="-122"/>
              </a:rPr>
              <a:t>ReadFile</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Unix/Linux</a:t>
            </a:r>
            <a:r>
              <a:rPr lang="zh-CN" altLang="en-US" sz="2200">
                <a:latin typeface="微软雅黑" panose="020B0503020204020204" pitchFamily="34" charset="-122"/>
                <a:ea typeface="微软雅黑" panose="020B0503020204020204" pitchFamily="34" charset="-122"/>
              </a:rPr>
              <a:t>的系统调用函数</a:t>
            </a:r>
            <a:r>
              <a:rPr lang="en-US" altLang="zh-CN" sz="2200">
                <a:solidFill>
                  <a:schemeClr val="accent1"/>
                </a:solidFill>
                <a:latin typeface="微软雅黑" panose="020B0503020204020204" pitchFamily="34" charset="-122"/>
                <a:ea typeface="微软雅黑" panose="020B0503020204020204" pitchFamily="34" charset="-122"/>
              </a:rPr>
              <a:t>read</a:t>
            </a:r>
            <a:r>
              <a:rPr lang="zh-CN" altLang="en-US" sz="2200">
                <a:latin typeface="微软雅黑" panose="020B0503020204020204" pitchFamily="34" charset="-122"/>
                <a:ea typeface="微软雅黑" panose="020B0503020204020204" pitchFamily="34" charset="-122"/>
              </a:rPr>
              <a:t>等要求读一个磁盘文件块。</a:t>
            </a:r>
          </a:p>
          <a:p>
            <a:pPr lvl="1">
              <a:lnSpc>
                <a:spcPct val="115000"/>
              </a:lnSpc>
              <a:spcBef>
                <a:spcPct val="30000"/>
              </a:spcBef>
            </a:pPr>
            <a:r>
              <a:rPr lang="zh-CN" altLang="en-US" sz="2200">
                <a:latin typeface="微软雅黑" panose="020B0503020204020204" pitchFamily="34" charset="-122"/>
                <a:ea typeface="微软雅黑" panose="020B0503020204020204" pitchFamily="34" charset="-122"/>
              </a:rPr>
              <a:t>用户程序中涉及</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操作的函数最终会被转换为一组与具体机器架构相关的指令序列，这里我们将其称为</a:t>
            </a:r>
            <a:r>
              <a:rPr lang="en-US" altLang="zh-CN" sz="2200">
                <a:solidFill>
                  <a:schemeClr val="accent1"/>
                </a:solidFill>
                <a:latin typeface="微软雅黑" panose="020B0503020204020204" pitchFamily="34" charset="-122"/>
                <a:ea typeface="微软雅黑" panose="020B0503020204020204" pitchFamily="34" charset="-122"/>
              </a:rPr>
              <a:t>I/O</a:t>
            </a:r>
            <a:r>
              <a:rPr lang="zh-CN" altLang="en-US" sz="2200">
                <a:solidFill>
                  <a:schemeClr val="accent1"/>
                </a:solidFill>
                <a:latin typeface="微软雅黑" panose="020B0503020204020204" pitchFamily="34" charset="-122"/>
                <a:ea typeface="微软雅黑" panose="020B0503020204020204" pitchFamily="34" charset="-122"/>
              </a:rPr>
              <a:t>请求指令序列</a:t>
            </a:r>
            <a:r>
              <a:rPr lang="zh-CN" altLang="en-US" sz="2200">
                <a:latin typeface="微软雅黑" panose="020B0503020204020204" pitchFamily="34" charset="-122"/>
                <a:ea typeface="微软雅黑" panose="020B0503020204020204" pitchFamily="34" charset="-122"/>
              </a:rPr>
              <a:t>。</a:t>
            </a:r>
          </a:p>
          <a:p>
            <a:pPr lvl="1">
              <a:lnSpc>
                <a:spcPct val="115000"/>
              </a:lnSpc>
              <a:spcBef>
                <a:spcPct val="30000"/>
              </a:spcBef>
            </a:pPr>
            <a:r>
              <a:rPr lang="zh-CN" altLang="en-US" sz="2200">
                <a:latin typeface="微软雅黑" panose="020B0503020204020204" pitchFamily="34" charset="-122"/>
                <a:ea typeface="微软雅黑" panose="020B0503020204020204" pitchFamily="34" charset="-122"/>
              </a:rPr>
              <a:t>例如，若用户程序在</a:t>
            </a:r>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架构上执行，则</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函数被转换为</a:t>
            </a:r>
            <a:r>
              <a:rPr lang="en-US" altLang="zh-CN" sz="2200">
                <a:solidFill>
                  <a:srgbClr val="006600"/>
                </a:solidFill>
                <a:latin typeface="微软雅黑" panose="020B0503020204020204" pitchFamily="34" charset="-122"/>
                <a:ea typeface="微软雅黑" panose="020B0503020204020204" pitchFamily="34" charset="-122"/>
              </a:rPr>
              <a:t>IA-32</a:t>
            </a:r>
            <a:r>
              <a:rPr lang="zh-CN" altLang="en-US" sz="2200">
                <a:solidFill>
                  <a:srgbClr val="006600"/>
                </a:solidFill>
                <a:latin typeface="微软雅黑" panose="020B0503020204020204" pitchFamily="34" charset="-122"/>
                <a:ea typeface="微软雅黑" panose="020B0503020204020204" pitchFamily="34" charset="-122"/>
              </a:rPr>
              <a:t>的指令序列</a:t>
            </a:r>
            <a:r>
              <a:rPr lang="zh-CN" altLang="en-US" sz="2200">
                <a:latin typeface="微软雅黑" panose="020B0503020204020204" pitchFamily="34" charset="-122"/>
                <a:ea typeface="微软雅黑" panose="020B0503020204020204" pitchFamily="34" charset="-122"/>
              </a:rPr>
              <a:t>。</a:t>
            </a:r>
          </a:p>
          <a:p>
            <a:pPr lvl="1">
              <a:lnSpc>
                <a:spcPct val="115000"/>
              </a:lnSpc>
              <a:spcBef>
                <a:spcPct val="30000"/>
              </a:spcBef>
            </a:pPr>
            <a:r>
              <a:rPr lang="zh-CN" altLang="en-US" sz="2200">
                <a:latin typeface="微软雅黑" panose="020B0503020204020204" pitchFamily="34" charset="-122"/>
                <a:ea typeface="微软雅黑" panose="020B0503020204020204" pitchFamily="34" charset="-122"/>
              </a:rPr>
              <a:t>每个指令系统中一定有一类</a:t>
            </a:r>
            <a:r>
              <a:rPr lang="zh-CN" altLang="en-US" sz="2200">
                <a:solidFill>
                  <a:schemeClr val="accent1"/>
                </a:solidFill>
                <a:latin typeface="微软雅黑" panose="020B0503020204020204" pitchFamily="34" charset="-122"/>
                <a:ea typeface="微软雅黑" panose="020B0503020204020204" pitchFamily="34" charset="-122"/>
              </a:rPr>
              <a:t>陷阱指令</a:t>
            </a:r>
            <a:r>
              <a:rPr lang="zh-CN" altLang="en-US" sz="2200">
                <a:latin typeface="微软雅黑" panose="020B0503020204020204" pitchFamily="34" charset="-122"/>
                <a:ea typeface="微软雅黑" panose="020B0503020204020204" pitchFamily="34" charset="-122"/>
              </a:rPr>
              <a:t>（有些机器也称为</a:t>
            </a:r>
            <a:r>
              <a:rPr lang="zh-CN" altLang="en-US" sz="2200">
                <a:solidFill>
                  <a:schemeClr val="accent1"/>
                </a:solidFill>
                <a:latin typeface="微软雅黑" panose="020B0503020204020204" pitchFamily="34" charset="-122"/>
                <a:ea typeface="微软雅黑" panose="020B0503020204020204" pitchFamily="34" charset="-122"/>
              </a:rPr>
              <a:t>软中断指令或系统调用指令</a:t>
            </a:r>
            <a:r>
              <a:rPr lang="zh-CN" altLang="en-US" sz="2200">
                <a:latin typeface="微软雅黑" panose="020B0503020204020204" pitchFamily="34" charset="-122"/>
                <a:ea typeface="微软雅黑" panose="020B0503020204020204" pitchFamily="34" charset="-122"/>
              </a:rPr>
              <a:t>），主要功能是为操作系统提供灵活的系统调用机制。</a:t>
            </a:r>
          </a:p>
          <a:p>
            <a:pPr lvl="1">
              <a:lnSpc>
                <a:spcPct val="115000"/>
              </a:lnSpc>
              <a:spcBef>
                <a:spcPct val="30000"/>
              </a:spcBef>
            </a:pPr>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请求指令序列中，具体</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请求被转换为一条陷阱指令，</a:t>
            </a:r>
            <a:r>
              <a:rPr lang="zh-CN" altLang="en-US" sz="2200">
                <a:solidFill>
                  <a:srgbClr val="006600"/>
                </a:solidFill>
                <a:latin typeface="微软雅黑" panose="020B0503020204020204" pitchFamily="34" charset="-122"/>
                <a:ea typeface="微软雅黑" panose="020B0503020204020204" pitchFamily="34" charset="-122"/>
              </a:rPr>
              <a:t>在陷阱指令前面则是相应的系统调用参数的设置指令</a:t>
            </a:r>
            <a:r>
              <a:rPr lang="zh-CN" altLang="en-US" sz="220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3715">
                                            <p:txEl>
                                              <p:pRg st="1" end="1"/>
                                            </p:txEl>
                                          </p:spTgt>
                                        </p:tgtEl>
                                        <p:attrNameLst>
                                          <p:attrName>style.visibility</p:attrName>
                                        </p:attrNameLst>
                                      </p:cBhvr>
                                      <p:to>
                                        <p:strVal val="visible"/>
                                      </p:to>
                                    </p:set>
                                    <p:animEffect transition="in" filter="blinds(horizontal)">
                                      <p:cBhvr>
                                        <p:cTn id="7" dur="500"/>
                                        <p:tgtEl>
                                          <p:spTgt spid="88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3715">
                                            <p:txEl>
                                              <p:pRg st="2" end="2"/>
                                            </p:txEl>
                                          </p:spTgt>
                                        </p:tgtEl>
                                        <p:attrNameLst>
                                          <p:attrName>style.visibility</p:attrName>
                                        </p:attrNameLst>
                                      </p:cBhvr>
                                      <p:to>
                                        <p:strVal val="visible"/>
                                      </p:to>
                                    </p:set>
                                    <p:animEffect transition="in" filter="blinds(horizontal)">
                                      <p:cBhvr>
                                        <p:cTn id="12" dur="500"/>
                                        <p:tgtEl>
                                          <p:spTgt spid="88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3715">
                                            <p:txEl>
                                              <p:pRg st="3" end="3"/>
                                            </p:txEl>
                                          </p:spTgt>
                                        </p:tgtEl>
                                        <p:attrNameLst>
                                          <p:attrName>style.visibility</p:attrName>
                                        </p:attrNameLst>
                                      </p:cBhvr>
                                      <p:to>
                                        <p:strVal val="visible"/>
                                      </p:to>
                                    </p:set>
                                    <p:animEffect transition="in" filter="blinds(horizontal)">
                                      <p:cBhvr>
                                        <p:cTn id="17" dur="500"/>
                                        <p:tgtEl>
                                          <p:spTgt spid="883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3715">
                                            <p:txEl>
                                              <p:pRg st="4" end="4"/>
                                            </p:txEl>
                                          </p:spTgt>
                                        </p:tgtEl>
                                        <p:attrNameLst>
                                          <p:attrName>style.visibility</p:attrName>
                                        </p:attrNameLst>
                                      </p:cBhvr>
                                      <p:to>
                                        <p:strVal val="visible"/>
                                      </p:to>
                                    </p:set>
                                    <p:animEffect transition="in" filter="blinds(horizontal)">
                                      <p:cBhvr>
                                        <p:cTn id="22" dur="500"/>
                                        <p:tgtEl>
                                          <p:spTgt spid="883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83715">
                                            <p:txEl>
                                              <p:pRg st="5" end="5"/>
                                            </p:txEl>
                                          </p:spTgt>
                                        </p:tgtEl>
                                        <p:attrNameLst>
                                          <p:attrName>style.visibility</p:attrName>
                                        </p:attrNameLst>
                                      </p:cBhvr>
                                      <p:to>
                                        <p:strVal val="visible"/>
                                      </p:to>
                                    </p:set>
                                    <p:animEffect transition="in" filter="blinds(horizontal)">
                                      <p:cBhvr>
                                        <p:cTn id="27" dur="500"/>
                                        <p:tgtEl>
                                          <p:spTgt spid="88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A327282-C0C7-4C44-8818-68C72741DF8B}"/>
              </a:ext>
            </a:extLst>
          </p:cNvPr>
          <p:cNvSpPr>
            <a:spLocks noGrp="1" noChangeArrowheads="1"/>
          </p:cNvSpPr>
          <p:nvPr>
            <p:ph type="title"/>
          </p:nvPr>
        </p:nvSpPr>
        <p:spPr/>
        <p:txBody>
          <a:bodyPr/>
          <a:lstStyle/>
          <a:p>
            <a:r>
              <a:rPr lang="zh-CN" altLang="en-US"/>
              <a:t>系统</a:t>
            </a:r>
            <a:r>
              <a:rPr lang="en-US" altLang="zh-CN"/>
              <a:t>I/O</a:t>
            </a:r>
            <a:r>
              <a:rPr lang="zh-CN" altLang="en-US"/>
              <a:t>软件</a:t>
            </a:r>
          </a:p>
        </p:txBody>
      </p:sp>
      <p:sp>
        <p:nvSpPr>
          <p:cNvPr id="879619" name="Rectangle 3">
            <a:extLst>
              <a:ext uri="{FF2B5EF4-FFF2-40B4-BE49-F238E27FC236}">
                <a16:creationId xmlns:a16="http://schemas.microsoft.com/office/drawing/2014/main" id="{81205A07-836B-4B08-96E6-761D8BCEEBFB}"/>
              </a:ext>
            </a:extLst>
          </p:cNvPr>
          <p:cNvSpPr>
            <a:spLocks noGrp="1" noChangeArrowheads="1"/>
          </p:cNvSpPr>
          <p:nvPr>
            <p:ph type="body" idx="1"/>
          </p:nvPr>
        </p:nvSpPr>
        <p:spPr>
          <a:xfrm>
            <a:off x="406400" y="889000"/>
            <a:ext cx="8191500" cy="4017963"/>
          </a:xfrm>
        </p:spPr>
        <p:txBody>
          <a:bodyPr/>
          <a:lstStyle/>
          <a:p>
            <a:pPr>
              <a:lnSpc>
                <a:spcPct val="120000"/>
              </a:lnSpc>
              <a:buFontTx/>
              <a:buNone/>
            </a:pP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子系统中的重要性由</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系统以下三个特性决定：</a:t>
            </a:r>
          </a:p>
          <a:p>
            <a:pPr>
              <a:lnSpc>
                <a:spcPct val="120000"/>
              </a:lnSpc>
              <a:buFontTx/>
              <a:buNone/>
            </a:pPr>
            <a:r>
              <a:rPr lang="zh-CN" altLang="en-US" sz="2200">
                <a:solidFill>
                  <a:schemeClr val="accent1"/>
                </a:solidFill>
                <a:latin typeface="微软雅黑" panose="020B0503020204020204" pitchFamily="34" charset="-122"/>
                <a:ea typeface="微软雅黑" panose="020B0503020204020204" pitchFamily="34" charset="-122"/>
              </a:rPr>
              <a:t>（</a:t>
            </a:r>
            <a:r>
              <a:rPr lang="en-US" altLang="zh-CN" sz="2200">
                <a:solidFill>
                  <a:schemeClr val="accent1"/>
                </a:solidFill>
                <a:latin typeface="微软雅黑" panose="020B0503020204020204" pitchFamily="34" charset="-122"/>
                <a:ea typeface="微软雅黑" panose="020B0503020204020204" pitchFamily="34" charset="-122"/>
              </a:rPr>
              <a:t>1</a:t>
            </a:r>
            <a:r>
              <a:rPr lang="zh-CN" altLang="en-US" sz="2200">
                <a:solidFill>
                  <a:schemeClr val="accent1"/>
                </a:solidFill>
                <a:latin typeface="微软雅黑" panose="020B0503020204020204" pitchFamily="34" charset="-122"/>
                <a:ea typeface="微软雅黑" panose="020B0503020204020204" pitchFamily="34" charset="-122"/>
              </a:rPr>
              <a:t>）共享性。</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系统被多个程序共享，须由</a:t>
            </a: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对</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资源统一调度管理，以保证用户程序只能访问自己有权访问的那部分</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设备，并使系统的吞吐率达到最佳。</a:t>
            </a:r>
          </a:p>
          <a:p>
            <a:pPr>
              <a:lnSpc>
                <a:spcPct val="120000"/>
              </a:lnSpc>
              <a:buFontTx/>
              <a:buNone/>
            </a:pPr>
            <a:r>
              <a:rPr lang="zh-CN" altLang="en-US" sz="2200">
                <a:solidFill>
                  <a:schemeClr val="accent1"/>
                </a:solidFill>
                <a:latin typeface="微软雅黑" panose="020B0503020204020204" pitchFamily="34" charset="-122"/>
                <a:ea typeface="微软雅黑" panose="020B0503020204020204" pitchFamily="34" charset="-122"/>
              </a:rPr>
              <a:t>（</a:t>
            </a:r>
            <a:r>
              <a:rPr lang="en-US" altLang="zh-CN" sz="2200">
                <a:solidFill>
                  <a:schemeClr val="accent1"/>
                </a:solidFill>
                <a:latin typeface="微软雅黑" panose="020B0503020204020204" pitchFamily="34" charset="-122"/>
                <a:ea typeface="微软雅黑" panose="020B0503020204020204" pitchFamily="34" charset="-122"/>
              </a:rPr>
              <a:t>2</a:t>
            </a:r>
            <a:r>
              <a:rPr lang="zh-CN" altLang="en-US" sz="2200">
                <a:solidFill>
                  <a:schemeClr val="accent1"/>
                </a:solidFill>
                <a:latin typeface="微软雅黑" panose="020B0503020204020204" pitchFamily="34" charset="-122"/>
                <a:ea typeface="微软雅黑" panose="020B0503020204020204" pitchFamily="34" charset="-122"/>
              </a:rPr>
              <a:t>）复杂性。</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设备控制细节复杂，需</a:t>
            </a: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提供专门的驱动程序进行控制，这样可对用户程序屏蔽设备控制的细节。</a:t>
            </a:r>
          </a:p>
          <a:p>
            <a:pPr>
              <a:lnSpc>
                <a:spcPct val="120000"/>
              </a:lnSpc>
              <a:buFontTx/>
              <a:buNone/>
            </a:pPr>
            <a:r>
              <a:rPr lang="zh-CN" altLang="en-US" sz="2200">
                <a:solidFill>
                  <a:schemeClr val="accent1"/>
                </a:solidFill>
                <a:latin typeface="微软雅黑" panose="020B0503020204020204" pitchFamily="34" charset="-122"/>
                <a:ea typeface="微软雅黑" panose="020B0503020204020204" pitchFamily="34" charset="-122"/>
              </a:rPr>
              <a:t>（</a:t>
            </a:r>
            <a:r>
              <a:rPr lang="en-US" altLang="zh-CN" sz="2200">
                <a:solidFill>
                  <a:schemeClr val="accent1"/>
                </a:solidFill>
                <a:latin typeface="微软雅黑" panose="020B0503020204020204" pitchFamily="34" charset="-122"/>
                <a:ea typeface="微软雅黑" panose="020B0503020204020204" pitchFamily="34" charset="-122"/>
              </a:rPr>
              <a:t>3</a:t>
            </a:r>
            <a:r>
              <a:rPr lang="zh-CN" altLang="en-US" sz="2200">
                <a:solidFill>
                  <a:schemeClr val="accent1"/>
                </a:solidFill>
                <a:latin typeface="微软雅黑" panose="020B0503020204020204" pitchFamily="34" charset="-122"/>
                <a:ea typeface="微软雅黑" panose="020B0503020204020204" pitchFamily="34" charset="-122"/>
              </a:rPr>
              <a:t>）异步性。</a:t>
            </a:r>
            <a:r>
              <a:rPr lang="zh-CN" altLang="en-US" sz="2200">
                <a:latin typeface="微软雅黑" panose="020B0503020204020204" pitchFamily="34" charset="-122"/>
                <a:ea typeface="微软雅黑" panose="020B0503020204020204" pitchFamily="34" charset="-122"/>
              </a:rPr>
              <a:t>不同设备之间速度相差较大，因而，</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设备与主机之间的信息交换使用</a:t>
            </a:r>
            <a:r>
              <a:rPr lang="zh-CN" altLang="en-US" sz="2200">
                <a:solidFill>
                  <a:schemeClr val="accent1"/>
                </a:solidFill>
                <a:latin typeface="微软雅黑" panose="020B0503020204020204" pitchFamily="34" charset="-122"/>
                <a:ea typeface="微软雅黑" panose="020B0503020204020204" pitchFamily="34" charset="-122"/>
              </a:rPr>
              <a:t>异步的</a:t>
            </a:r>
            <a:r>
              <a:rPr lang="zh-CN" altLang="en-US" sz="2200">
                <a:latin typeface="微软雅黑" panose="020B0503020204020204" pitchFamily="34" charset="-122"/>
                <a:ea typeface="微软雅黑" panose="020B0503020204020204" pitchFamily="34" charset="-122"/>
              </a:rPr>
              <a:t>中断</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方式，中断导致从用户态向内核态转移，因此必须由</a:t>
            </a: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提供中断服务程序来处理。</a:t>
            </a:r>
          </a:p>
        </p:txBody>
      </p:sp>
      <p:sp>
        <p:nvSpPr>
          <p:cNvPr id="879620" name="Text Box 4">
            <a:extLst>
              <a:ext uri="{FF2B5EF4-FFF2-40B4-BE49-F238E27FC236}">
                <a16:creationId xmlns:a16="http://schemas.microsoft.com/office/drawing/2014/main" id="{D118EBEC-74BF-4957-AD66-C6F9148836BA}"/>
              </a:ext>
            </a:extLst>
          </p:cNvPr>
          <p:cNvSpPr txBox="1">
            <a:spLocks noChangeArrowheads="1"/>
          </p:cNvSpPr>
          <p:nvPr/>
        </p:nvSpPr>
        <p:spPr bwMode="auto">
          <a:xfrm>
            <a:off x="522288" y="5224463"/>
            <a:ext cx="44402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2"/>
                </a:solidFill>
                <a:latin typeface="微软雅黑" panose="020B0503020204020204" pitchFamily="34" charset="-122"/>
                <a:ea typeface="微软雅黑" panose="020B0503020204020204" pitchFamily="34" charset="-122"/>
              </a:rPr>
              <a:t>那么，如何从用户程序对应的用户进程进入到操作系统内核执行呢？</a:t>
            </a:r>
          </a:p>
        </p:txBody>
      </p:sp>
      <p:sp>
        <p:nvSpPr>
          <p:cNvPr id="879621" name="Text Box 5">
            <a:extLst>
              <a:ext uri="{FF2B5EF4-FFF2-40B4-BE49-F238E27FC236}">
                <a16:creationId xmlns:a16="http://schemas.microsoft.com/office/drawing/2014/main" id="{0A0B0BFB-C760-4251-B113-ED6D963448A7}"/>
              </a:ext>
            </a:extLst>
          </p:cNvPr>
          <p:cNvSpPr txBox="1">
            <a:spLocks noChangeArrowheads="1"/>
          </p:cNvSpPr>
          <p:nvPr/>
        </p:nvSpPr>
        <p:spPr bwMode="auto">
          <a:xfrm>
            <a:off x="6053138" y="5472113"/>
            <a:ext cx="224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1"/>
                </a:solidFill>
                <a:latin typeface="微软雅黑" panose="020B0503020204020204" pitchFamily="34" charset="-122"/>
                <a:ea typeface="微软雅黑" panose="020B0503020204020204" pitchFamily="34" charset="-122"/>
              </a:rPr>
              <a:t>系统调用！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blinds(horizontal)">
                                      <p:cBhvr>
                                        <p:cTn id="7" dur="500"/>
                                        <p:tgtEl>
                                          <p:spTgt spid="879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9619">
                                            <p:txEl>
                                              <p:pRg st="1" end="1"/>
                                            </p:txEl>
                                          </p:spTgt>
                                        </p:tgtEl>
                                        <p:attrNameLst>
                                          <p:attrName>style.visibility</p:attrName>
                                        </p:attrNameLst>
                                      </p:cBhvr>
                                      <p:to>
                                        <p:strVal val="visible"/>
                                      </p:to>
                                    </p:set>
                                    <p:animEffect transition="in" filter="blinds(horizontal)">
                                      <p:cBhvr>
                                        <p:cTn id="12" dur="500"/>
                                        <p:tgtEl>
                                          <p:spTgt spid="879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9619">
                                            <p:txEl>
                                              <p:pRg st="2" end="2"/>
                                            </p:txEl>
                                          </p:spTgt>
                                        </p:tgtEl>
                                        <p:attrNameLst>
                                          <p:attrName>style.visibility</p:attrName>
                                        </p:attrNameLst>
                                      </p:cBhvr>
                                      <p:to>
                                        <p:strVal val="visible"/>
                                      </p:to>
                                    </p:set>
                                    <p:animEffect transition="in" filter="blinds(horizontal)">
                                      <p:cBhvr>
                                        <p:cTn id="17" dur="500"/>
                                        <p:tgtEl>
                                          <p:spTgt spid="879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9619">
                                            <p:txEl>
                                              <p:pRg st="3" end="3"/>
                                            </p:txEl>
                                          </p:spTgt>
                                        </p:tgtEl>
                                        <p:attrNameLst>
                                          <p:attrName>style.visibility</p:attrName>
                                        </p:attrNameLst>
                                      </p:cBhvr>
                                      <p:to>
                                        <p:strVal val="visible"/>
                                      </p:to>
                                    </p:set>
                                    <p:animEffect transition="in" filter="blinds(horizontal)">
                                      <p:cBhvr>
                                        <p:cTn id="22" dur="500"/>
                                        <p:tgtEl>
                                          <p:spTgt spid="879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9620"/>
                                        </p:tgtEl>
                                        <p:attrNameLst>
                                          <p:attrName>style.visibility</p:attrName>
                                        </p:attrNameLst>
                                      </p:cBhvr>
                                      <p:to>
                                        <p:strVal val="visible"/>
                                      </p:to>
                                    </p:set>
                                    <p:animEffect transition="in" filter="blinds(horizontal)">
                                      <p:cBhvr>
                                        <p:cTn id="27" dur="500"/>
                                        <p:tgtEl>
                                          <p:spTgt spid="8796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9621"/>
                                        </p:tgtEl>
                                        <p:attrNameLst>
                                          <p:attrName>style.visibility</p:attrName>
                                        </p:attrNameLst>
                                      </p:cBhvr>
                                      <p:to>
                                        <p:strVal val="visible"/>
                                      </p:to>
                                    </p:set>
                                    <p:animEffect transition="in" filter="blinds(horizontal)">
                                      <p:cBhvr>
                                        <p:cTn id="32" dur="500"/>
                                        <p:tgtEl>
                                          <p:spTgt spid="87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0" grpId="0"/>
      <p:bldP spid="8796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3A1B41-614F-4292-A04D-D2F963F9FFA1}"/>
              </a:ext>
            </a:extLst>
          </p:cNvPr>
          <p:cNvSpPr>
            <a:spLocks noGrp="1" noChangeArrowheads="1"/>
          </p:cNvSpPr>
          <p:nvPr>
            <p:ph type="title"/>
          </p:nvPr>
        </p:nvSpPr>
        <p:spPr/>
        <p:txBody>
          <a:bodyPr/>
          <a:lstStyle/>
          <a:p>
            <a:r>
              <a:rPr lang="zh-CN" altLang="en-US"/>
              <a:t>系统调用和</a:t>
            </a:r>
            <a:r>
              <a:rPr lang="en-US" altLang="zh-CN"/>
              <a:t>API</a:t>
            </a:r>
          </a:p>
        </p:txBody>
      </p:sp>
      <p:sp>
        <p:nvSpPr>
          <p:cNvPr id="884739" name="Rectangle 3">
            <a:extLst>
              <a:ext uri="{FF2B5EF4-FFF2-40B4-BE49-F238E27FC236}">
                <a16:creationId xmlns:a16="http://schemas.microsoft.com/office/drawing/2014/main" id="{E79833F2-C67D-467D-91B2-F32819C57301}"/>
              </a:ext>
            </a:extLst>
          </p:cNvPr>
          <p:cNvSpPr>
            <a:spLocks noGrp="1" noChangeArrowheads="1"/>
          </p:cNvSpPr>
          <p:nvPr>
            <p:ph type="body" idx="1"/>
          </p:nvPr>
        </p:nvSpPr>
        <p:spPr>
          <a:xfrm>
            <a:off x="133350" y="860425"/>
            <a:ext cx="8924925" cy="5505450"/>
          </a:xfrm>
        </p:spPr>
        <p:txBody>
          <a:bodyPr/>
          <a:lstStyle/>
          <a:p>
            <a:pPr>
              <a:lnSpc>
                <a:spcPct val="120000"/>
              </a:lnSpc>
            </a:pP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提供一组</a:t>
            </a:r>
            <a:r>
              <a:rPr lang="zh-CN" altLang="en-US" sz="2200">
                <a:solidFill>
                  <a:schemeClr val="accent1"/>
                </a:solidFill>
                <a:latin typeface="微软雅黑" panose="020B0503020204020204" pitchFamily="34" charset="-122"/>
                <a:ea typeface="微软雅黑" panose="020B0503020204020204" pitchFamily="34" charset="-122"/>
              </a:rPr>
              <a:t>系统调用</a:t>
            </a:r>
            <a:r>
              <a:rPr lang="zh-CN" altLang="en-US" sz="2200">
                <a:latin typeface="微软雅黑" panose="020B0503020204020204" pitchFamily="34" charset="-122"/>
                <a:ea typeface="微软雅黑" panose="020B0503020204020204" pitchFamily="34" charset="-122"/>
              </a:rPr>
              <a:t>为用户进程的</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请求进行具体的</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a:t>
            </a:r>
          </a:p>
          <a:p>
            <a:pPr>
              <a:lnSpc>
                <a:spcPct val="120000"/>
              </a:lnSpc>
            </a:pPr>
            <a:r>
              <a:rPr lang="zh-CN" altLang="en-US" sz="2200">
                <a:solidFill>
                  <a:schemeClr val="accent1"/>
                </a:solidFill>
                <a:latin typeface="微软雅黑" panose="020B0503020204020204" pitchFamily="34" charset="-122"/>
                <a:ea typeface="微软雅黑" panose="020B0503020204020204" pitchFamily="34" charset="-122"/>
              </a:rPr>
              <a:t>应用编程接口（</a:t>
            </a:r>
            <a:r>
              <a:rPr lang="en-US" altLang="zh-CN" sz="2200">
                <a:solidFill>
                  <a:schemeClr val="accent1"/>
                </a:solidFill>
                <a:latin typeface="微软雅黑" panose="020B0503020204020204" pitchFamily="34" charset="-122"/>
                <a:ea typeface="微软雅黑" panose="020B0503020204020204" pitchFamily="34" charset="-122"/>
              </a:rPr>
              <a:t>API</a:t>
            </a:r>
            <a:r>
              <a:rPr lang="zh-CN" altLang="en-US" sz="2200">
                <a:solidFill>
                  <a:schemeClr val="accent1"/>
                </a:solidFill>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与</a:t>
            </a:r>
            <a:r>
              <a:rPr lang="zh-CN" altLang="en-US" sz="2400">
                <a:solidFill>
                  <a:schemeClr val="accent1"/>
                </a:solidFill>
                <a:latin typeface="微软雅黑" panose="020B0503020204020204" pitchFamily="34" charset="-122"/>
                <a:ea typeface="微软雅黑" panose="020B0503020204020204" pitchFamily="34" charset="-122"/>
              </a:rPr>
              <a:t>系统调用</a:t>
            </a:r>
            <a:r>
              <a:rPr lang="zh-CN" altLang="en-US" sz="2200">
                <a:latin typeface="微软雅黑" panose="020B0503020204020204" pitchFamily="34" charset="-122"/>
                <a:ea typeface="微软雅黑" panose="020B0503020204020204" pitchFamily="34" charset="-122"/>
              </a:rPr>
              <a:t>两者在概念上不完全相同，它们都是系统提供给用户程序使用的编程接口，但前者指的是功能更广泛、抽象程度更高的函数，后者仅指通过软中断（自陷）指令向内核态发出特定服务请求的函数。</a:t>
            </a:r>
          </a:p>
          <a:p>
            <a:pPr>
              <a:lnSpc>
                <a:spcPct val="120000"/>
              </a:lnSpc>
            </a:pPr>
            <a:r>
              <a:rPr lang="zh-CN" altLang="en-US" sz="2200">
                <a:solidFill>
                  <a:schemeClr val="accent1"/>
                </a:solidFill>
                <a:latin typeface="微软雅黑" panose="020B0503020204020204" pitchFamily="34" charset="-122"/>
                <a:ea typeface="微软雅黑" panose="020B0503020204020204" pitchFamily="34" charset="-122"/>
              </a:rPr>
              <a:t>系统调用封装函数</a:t>
            </a:r>
            <a:r>
              <a:rPr lang="zh-CN" altLang="en-US" sz="2200">
                <a:latin typeface="微软雅黑" panose="020B0503020204020204" pitchFamily="34" charset="-122"/>
                <a:ea typeface="微软雅黑" panose="020B0503020204020204" pitchFamily="34" charset="-122"/>
              </a:rPr>
              <a:t>是 </a:t>
            </a:r>
            <a:r>
              <a:rPr lang="en-US" altLang="zh-CN" sz="2200">
                <a:latin typeface="微软雅黑" panose="020B0503020204020204" pitchFamily="34" charset="-122"/>
                <a:ea typeface="微软雅黑" panose="020B0503020204020204" pitchFamily="34" charset="-122"/>
              </a:rPr>
              <a:t>API </a:t>
            </a:r>
            <a:r>
              <a:rPr lang="zh-CN" altLang="en-US" sz="2200">
                <a:latin typeface="微软雅黑" panose="020B0503020204020204" pitchFamily="34" charset="-122"/>
                <a:ea typeface="微软雅黑" panose="020B0503020204020204" pitchFamily="34" charset="-122"/>
              </a:rPr>
              <a:t>函数中的一种。 </a:t>
            </a:r>
          </a:p>
          <a:p>
            <a:pPr>
              <a:lnSpc>
                <a:spcPct val="120000"/>
              </a:lnSpc>
            </a:pPr>
            <a:r>
              <a:rPr lang="en-US" altLang="zh-CN" sz="2200">
                <a:solidFill>
                  <a:schemeClr val="accent1"/>
                </a:solidFill>
                <a:latin typeface="微软雅黑" panose="020B0503020204020204" pitchFamily="34" charset="-122"/>
                <a:ea typeface="微软雅黑" panose="020B0503020204020204" pitchFamily="34" charset="-122"/>
              </a:rPr>
              <a:t>API </a:t>
            </a:r>
            <a:r>
              <a:rPr lang="zh-CN" altLang="en-US" sz="2200">
                <a:solidFill>
                  <a:schemeClr val="accent1"/>
                </a:solidFill>
                <a:latin typeface="微软雅黑" panose="020B0503020204020204" pitchFamily="34" charset="-122"/>
                <a:ea typeface="微软雅黑" panose="020B0503020204020204" pitchFamily="34" charset="-122"/>
              </a:rPr>
              <a:t>函数</a:t>
            </a:r>
            <a:r>
              <a:rPr lang="zh-CN" altLang="en-US" sz="2200">
                <a:latin typeface="微软雅黑" panose="020B0503020204020204" pitchFamily="34" charset="-122"/>
                <a:ea typeface="微软雅黑" panose="020B0503020204020204" pitchFamily="34" charset="-122"/>
              </a:rPr>
              <a:t>最终通过调用系统调用实现 </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。一个</a:t>
            </a:r>
            <a:r>
              <a:rPr lang="en-US" altLang="zh-CN" sz="2200">
                <a:latin typeface="微软雅黑" panose="020B0503020204020204" pitchFamily="34" charset="-122"/>
                <a:ea typeface="微软雅黑" panose="020B0503020204020204" pitchFamily="34" charset="-122"/>
              </a:rPr>
              <a:t>API </a:t>
            </a:r>
            <a:r>
              <a:rPr lang="zh-CN" altLang="en-US" sz="2200">
                <a:latin typeface="微软雅黑" panose="020B0503020204020204" pitchFamily="34" charset="-122"/>
                <a:ea typeface="微软雅黑" panose="020B0503020204020204" pitchFamily="34" charset="-122"/>
              </a:rPr>
              <a:t>可能调用多个系统调用，不同 </a:t>
            </a:r>
            <a:r>
              <a:rPr lang="en-US" altLang="zh-CN" sz="2200">
                <a:latin typeface="微软雅黑" panose="020B0503020204020204" pitchFamily="34" charset="-122"/>
                <a:ea typeface="微软雅黑" panose="020B0503020204020204" pitchFamily="34" charset="-122"/>
              </a:rPr>
              <a:t>API </a:t>
            </a:r>
            <a:r>
              <a:rPr lang="zh-CN" altLang="en-US" sz="2200">
                <a:latin typeface="微软雅黑" panose="020B0503020204020204" pitchFamily="34" charset="-122"/>
                <a:ea typeface="微软雅黑" panose="020B0503020204020204" pitchFamily="34" charset="-122"/>
              </a:rPr>
              <a:t>可能会调用同一个系统调用。但是，并不是所有 </a:t>
            </a:r>
            <a:r>
              <a:rPr lang="en-US" altLang="zh-CN" sz="2200">
                <a:latin typeface="微软雅黑" panose="020B0503020204020204" pitchFamily="34" charset="-122"/>
                <a:ea typeface="微软雅黑" panose="020B0503020204020204" pitchFamily="34" charset="-122"/>
              </a:rPr>
              <a:t>API </a:t>
            </a:r>
            <a:r>
              <a:rPr lang="zh-CN" altLang="en-US" sz="2200">
                <a:latin typeface="微软雅黑" panose="020B0503020204020204" pitchFamily="34" charset="-122"/>
                <a:ea typeface="微软雅黑" panose="020B0503020204020204" pitchFamily="34" charset="-122"/>
              </a:rPr>
              <a:t>都需要调用系统调用。</a:t>
            </a:r>
          </a:p>
          <a:p>
            <a:pPr>
              <a:lnSpc>
                <a:spcPct val="120000"/>
              </a:lnSpc>
            </a:pPr>
            <a:r>
              <a:rPr lang="zh-CN" altLang="en-US" sz="2200">
                <a:solidFill>
                  <a:schemeClr val="accent2"/>
                </a:solidFill>
                <a:latin typeface="微软雅黑" panose="020B0503020204020204" pitchFamily="34" charset="-122"/>
                <a:ea typeface="微软雅黑" panose="020B0503020204020204" pitchFamily="34" charset="-122"/>
              </a:rPr>
              <a:t>从编程者来看，</a:t>
            </a:r>
            <a:r>
              <a:rPr lang="en-US" altLang="zh-CN" sz="2200">
                <a:solidFill>
                  <a:schemeClr val="accent2"/>
                </a:solidFill>
                <a:latin typeface="微软雅黑" panose="020B0503020204020204" pitchFamily="34" charset="-122"/>
                <a:ea typeface="微软雅黑" panose="020B0503020204020204" pitchFamily="34" charset="-122"/>
              </a:rPr>
              <a:t>API </a:t>
            </a:r>
            <a:r>
              <a:rPr lang="zh-CN" altLang="en-US" sz="2200">
                <a:solidFill>
                  <a:schemeClr val="accent2"/>
                </a:solidFill>
                <a:latin typeface="微软雅黑" panose="020B0503020204020204" pitchFamily="34" charset="-122"/>
                <a:ea typeface="微软雅黑" panose="020B0503020204020204" pitchFamily="34" charset="-122"/>
              </a:rPr>
              <a:t>和 系统调用之间没有什么差别。</a:t>
            </a:r>
          </a:p>
          <a:p>
            <a:pPr>
              <a:lnSpc>
                <a:spcPct val="120000"/>
              </a:lnSpc>
            </a:pPr>
            <a:r>
              <a:rPr lang="zh-CN" altLang="en-US" sz="2200">
                <a:solidFill>
                  <a:schemeClr val="accent2"/>
                </a:solidFill>
                <a:latin typeface="微软雅黑" panose="020B0503020204020204" pitchFamily="34" charset="-122"/>
                <a:ea typeface="微软雅黑" panose="020B0503020204020204" pitchFamily="34" charset="-122"/>
              </a:rPr>
              <a:t>从内核设计者来看，</a:t>
            </a:r>
            <a:r>
              <a:rPr lang="en-US" altLang="zh-CN" sz="2200">
                <a:solidFill>
                  <a:schemeClr val="accent2"/>
                </a:solidFill>
                <a:latin typeface="微软雅黑" panose="020B0503020204020204" pitchFamily="34" charset="-122"/>
                <a:ea typeface="微软雅黑" panose="020B0503020204020204" pitchFamily="34" charset="-122"/>
              </a:rPr>
              <a:t>API </a:t>
            </a:r>
            <a:r>
              <a:rPr lang="zh-CN" altLang="en-US" sz="2200">
                <a:solidFill>
                  <a:schemeClr val="accent2"/>
                </a:solidFill>
                <a:latin typeface="微软雅黑" panose="020B0503020204020204" pitchFamily="34" charset="-122"/>
                <a:ea typeface="微软雅黑" panose="020B0503020204020204" pitchFamily="34" charset="-122"/>
              </a:rPr>
              <a:t>和 系统调用差别很大。</a:t>
            </a:r>
            <a:r>
              <a:rPr lang="en-US" altLang="zh-CN" sz="2200">
                <a:solidFill>
                  <a:schemeClr val="accent2"/>
                </a:solidFill>
                <a:latin typeface="微软雅黑" panose="020B0503020204020204" pitchFamily="34" charset="-122"/>
                <a:ea typeface="微软雅黑" panose="020B0503020204020204" pitchFamily="34" charset="-122"/>
              </a:rPr>
              <a:t>API </a:t>
            </a:r>
            <a:r>
              <a:rPr lang="zh-CN" altLang="en-US" sz="2200">
                <a:solidFill>
                  <a:schemeClr val="accent2"/>
                </a:solidFill>
                <a:latin typeface="微软雅黑" panose="020B0503020204020204" pitchFamily="34" charset="-122"/>
                <a:ea typeface="微软雅黑" panose="020B0503020204020204" pitchFamily="34" charset="-122"/>
              </a:rPr>
              <a:t>在用户态执行，系统调用封装函数也在用户态执行，但具体</a:t>
            </a:r>
            <a:r>
              <a:rPr lang="zh-CN" altLang="en-US" sz="2200">
                <a:solidFill>
                  <a:schemeClr val="accent1"/>
                </a:solidFill>
                <a:latin typeface="微软雅黑" panose="020B0503020204020204" pitchFamily="34" charset="-122"/>
                <a:ea typeface="微软雅黑" panose="020B0503020204020204" pitchFamily="34" charset="-122"/>
              </a:rPr>
              <a:t>服务例程</a:t>
            </a:r>
            <a:r>
              <a:rPr lang="zh-CN" altLang="en-US" sz="2200">
                <a:solidFill>
                  <a:schemeClr val="accent2"/>
                </a:solidFill>
                <a:latin typeface="微软雅黑" panose="020B0503020204020204" pitchFamily="34" charset="-122"/>
                <a:ea typeface="微软雅黑" panose="020B0503020204020204" pitchFamily="34" charset="-122"/>
              </a:rPr>
              <a:t>在内核态执行。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animEffect transition="in" filter="blinds(horizontal)">
                                      <p:cBhvr>
                                        <p:cTn id="7" dur="500"/>
                                        <p:tgtEl>
                                          <p:spTgt spid="88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4739">
                                            <p:txEl>
                                              <p:pRg st="1" end="1"/>
                                            </p:txEl>
                                          </p:spTgt>
                                        </p:tgtEl>
                                        <p:attrNameLst>
                                          <p:attrName>style.visibility</p:attrName>
                                        </p:attrNameLst>
                                      </p:cBhvr>
                                      <p:to>
                                        <p:strVal val="visible"/>
                                      </p:to>
                                    </p:set>
                                    <p:animEffect transition="in" filter="blinds(horizontal)">
                                      <p:cBhvr>
                                        <p:cTn id="12" dur="500"/>
                                        <p:tgtEl>
                                          <p:spTgt spid="88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4739">
                                            <p:txEl>
                                              <p:pRg st="2" end="2"/>
                                            </p:txEl>
                                          </p:spTgt>
                                        </p:tgtEl>
                                        <p:attrNameLst>
                                          <p:attrName>style.visibility</p:attrName>
                                        </p:attrNameLst>
                                      </p:cBhvr>
                                      <p:to>
                                        <p:strVal val="visible"/>
                                      </p:to>
                                    </p:set>
                                    <p:animEffect transition="in" filter="blinds(horizontal)">
                                      <p:cBhvr>
                                        <p:cTn id="17" dur="500"/>
                                        <p:tgtEl>
                                          <p:spTgt spid="88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4739">
                                            <p:txEl>
                                              <p:pRg st="3" end="3"/>
                                            </p:txEl>
                                          </p:spTgt>
                                        </p:tgtEl>
                                        <p:attrNameLst>
                                          <p:attrName>style.visibility</p:attrName>
                                        </p:attrNameLst>
                                      </p:cBhvr>
                                      <p:to>
                                        <p:strVal val="visible"/>
                                      </p:to>
                                    </p:set>
                                    <p:animEffect transition="in" filter="blinds(horizontal)">
                                      <p:cBhvr>
                                        <p:cTn id="22" dur="500"/>
                                        <p:tgtEl>
                                          <p:spTgt spid="88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84739">
                                            <p:txEl>
                                              <p:pRg st="4" end="4"/>
                                            </p:txEl>
                                          </p:spTgt>
                                        </p:tgtEl>
                                        <p:attrNameLst>
                                          <p:attrName>style.visibility</p:attrName>
                                        </p:attrNameLst>
                                      </p:cBhvr>
                                      <p:to>
                                        <p:strVal val="visible"/>
                                      </p:to>
                                    </p:set>
                                    <p:animEffect transition="in" filter="blinds(horizontal)">
                                      <p:cBhvr>
                                        <p:cTn id="27" dur="500"/>
                                        <p:tgtEl>
                                          <p:spTgt spid="88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84739">
                                            <p:txEl>
                                              <p:pRg st="5" end="5"/>
                                            </p:txEl>
                                          </p:spTgt>
                                        </p:tgtEl>
                                        <p:attrNameLst>
                                          <p:attrName>style.visibility</p:attrName>
                                        </p:attrNameLst>
                                      </p:cBhvr>
                                      <p:to>
                                        <p:strVal val="visible"/>
                                      </p:to>
                                    </p:set>
                                    <p:animEffect transition="in" filter="blinds(horizontal)">
                                      <p:cBhvr>
                                        <p:cTn id="32" dur="500"/>
                                        <p:tgtEl>
                                          <p:spTgt spid="884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D040677-59C2-41BF-B995-E2F263378D6D}"/>
              </a:ext>
            </a:extLst>
          </p:cNvPr>
          <p:cNvSpPr>
            <a:spLocks noGrp="1" noChangeArrowheads="1"/>
          </p:cNvSpPr>
          <p:nvPr>
            <p:ph type="title"/>
          </p:nvPr>
        </p:nvSpPr>
        <p:spPr/>
        <p:txBody>
          <a:bodyPr/>
          <a:lstStyle/>
          <a:p>
            <a:r>
              <a:rPr lang="zh-CN" altLang="en-US"/>
              <a:t>系统调用及其参数传递</a:t>
            </a:r>
          </a:p>
        </p:txBody>
      </p:sp>
      <p:sp>
        <p:nvSpPr>
          <p:cNvPr id="885763" name="Rectangle 3">
            <a:extLst>
              <a:ext uri="{FF2B5EF4-FFF2-40B4-BE49-F238E27FC236}">
                <a16:creationId xmlns:a16="http://schemas.microsoft.com/office/drawing/2014/main" id="{00356D5E-55EE-4C11-B8BE-EA6A94E0C08A}"/>
              </a:ext>
            </a:extLst>
          </p:cNvPr>
          <p:cNvSpPr>
            <a:spLocks noGrp="1" noChangeArrowheads="1"/>
          </p:cNvSpPr>
          <p:nvPr>
            <p:ph type="body" idx="1"/>
          </p:nvPr>
        </p:nvSpPr>
        <p:spPr>
          <a:xfrm>
            <a:off x="523875" y="776288"/>
            <a:ext cx="8191500" cy="5795962"/>
          </a:xfrm>
        </p:spPr>
        <p:txBody>
          <a:bodyPr/>
          <a:lstStyle/>
          <a:p>
            <a:pPr>
              <a:lnSpc>
                <a:spcPct val="110000"/>
              </a:lnSpc>
              <a:spcBef>
                <a:spcPct val="25000"/>
              </a:spcBef>
            </a:pPr>
            <a:r>
              <a:rPr lang="zh-CN" altLang="en-US" sz="2200">
                <a:latin typeface="微软雅黑" panose="020B0503020204020204" pitchFamily="34" charset="-122"/>
                <a:ea typeface="微软雅黑" panose="020B0503020204020204" pitchFamily="34" charset="-122"/>
              </a:rPr>
              <a:t>在用户态，当进程调用一个系统调用时，</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切换到内核态，并开始执行一个被称为</a:t>
            </a:r>
            <a:r>
              <a:rPr lang="zh-CN" altLang="en-US" sz="2200">
                <a:solidFill>
                  <a:schemeClr val="accent1"/>
                </a:solidFill>
                <a:latin typeface="微软雅黑" panose="020B0503020204020204" pitchFamily="34" charset="-122"/>
                <a:ea typeface="微软雅黑" panose="020B0503020204020204" pitchFamily="34" charset="-122"/>
              </a:rPr>
              <a:t>系统调用处理程序</a:t>
            </a:r>
            <a:r>
              <a:rPr lang="zh-CN" altLang="en-US" sz="2200">
                <a:latin typeface="微软雅黑" panose="020B0503020204020204" pitchFamily="34" charset="-122"/>
                <a:ea typeface="微软雅黑" panose="020B0503020204020204" pitchFamily="34" charset="-122"/>
              </a:rPr>
              <a:t>的内核函数</a:t>
            </a:r>
          </a:p>
          <a:p>
            <a:pPr>
              <a:lnSpc>
                <a:spcPct val="110000"/>
              </a:lnSpc>
              <a:spcBef>
                <a:spcPct val="25000"/>
              </a:spcBef>
            </a:pPr>
            <a:r>
              <a:rPr lang="zh-CN" altLang="en-US" sz="2200">
                <a:latin typeface="微软雅黑" panose="020B0503020204020204" pitchFamily="34" charset="-122"/>
                <a:ea typeface="微软雅黑" panose="020B0503020204020204" pitchFamily="34" charset="-122"/>
              </a:rPr>
              <a:t>例如，</a:t>
            </a:r>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中，可以通过两种方式调用</a:t>
            </a:r>
            <a:r>
              <a:rPr lang="en-US" altLang="zh-CN" sz="2200">
                <a:latin typeface="微软雅黑" panose="020B0503020204020204" pitchFamily="34" charset="-122"/>
                <a:ea typeface="微软雅黑" panose="020B0503020204020204" pitchFamily="34" charset="-122"/>
              </a:rPr>
              <a:t>Linux</a:t>
            </a:r>
            <a:r>
              <a:rPr lang="zh-CN" altLang="en-US" sz="2200">
                <a:latin typeface="微软雅黑" panose="020B0503020204020204" pitchFamily="34" charset="-122"/>
                <a:ea typeface="微软雅黑" panose="020B0503020204020204" pitchFamily="34" charset="-122"/>
              </a:rPr>
              <a:t>的系统调用</a:t>
            </a:r>
          </a:p>
          <a:p>
            <a:pPr lvl="1">
              <a:lnSpc>
                <a:spcPct val="110000"/>
              </a:lnSpc>
              <a:spcBef>
                <a:spcPct val="25000"/>
              </a:spcBef>
            </a:pPr>
            <a:r>
              <a:rPr lang="zh-CN" altLang="en-US" sz="2200">
                <a:latin typeface="微软雅黑" panose="020B0503020204020204" pitchFamily="34" charset="-122"/>
                <a:ea typeface="微软雅黑" panose="020B0503020204020204" pitchFamily="34" charset="-122"/>
              </a:rPr>
              <a:t>执行软中断指令</a:t>
            </a:r>
            <a:r>
              <a:rPr lang="en-US" altLang="zh-CN" sz="2200">
                <a:latin typeface="微软雅黑" panose="020B0503020204020204" pitchFamily="34" charset="-122"/>
                <a:ea typeface="微软雅黑" panose="020B0503020204020204" pitchFamily="34" charset="-122"/>
              </a:rPr>
              <a:t>int 80</a:t>
            </a:r>
          </a:p>
          <a:p>
            <a:pPr lvl="1">
              <a:lnSpc>
                <a:spcPct val="110000"/>
              </a:lnSpc>
              <a:spcBef>
                <a:spcPct val="25000"/>
              </a:spcBef>
            </a:pPr>
            <a:r>
              <a:rPr lang="zh-CN" altLang="en-US" sz="2200">
                <a:latin typeface="微软雅黑" panose="020B0503020204020204" pitchFamily="34" charset="-122"/>
                <a:ea typeface="微软雅黑" panose="020B0503020204020204" pitchFamily="34" charset="-122"/>
              </a:rPr>
              <a:t>执行指令</a:t>
            </a:r>
            <a:r>
              <a:rPr lang="en-US" altLang="zh-CN" sz="2200">
                <a:latin typeface="微软雅黑" panose="020B0503020204020204" pitchFamily="34" charset="-122"/>
                <a:ea typeface="微软雅黑" panose="020B0503020204020204" pitchFamily="34" charset="-122"/>
              </a:rPr>
              <a:t>sysenter</a:t>
            </a:r>
            <a:r>
              <a:rPr lang="zh-CN" altLang="en-US" sz="2200">
                <a:latin typeface="微软雅黑" panose="020B0503020204020204" pitchFamily="34" charset="-122"/>
                <a:ea typeface="微软雅黑" panose="020B0503020204020204" pitchFamily="34" charset="-122"/>
              </a:rPr>
              <a:t>（老的</a:t>
            </a:r>
            <a:r>
              <a:rPr lang="en-US" altLang="zh-CN" sz="2200">
                <a:latin typeface="微软雅黑" panose="020B0503020204020204" pitchFamily="34" charset="-122"/>
                <a:ea typeface="微软雅黑" panose="020B0503020204020204" pitchFamily="34" charset="-122"/>
              </a:rPr>
              <a:t>x86</a:t>
            </a:r>
            <a:r>
              <a:rPr lang="zh-CN" altLang="en-US" sz="2200">
                <a:latin typeface="微软雅黑" panose="020B0503020204020204" pitchFamily="34" charset="-122"/>
                <a:ea typeface="微软雅黑" panose="020B0503020204020204" pitchFamily="34" charset="-122"/>
              </a:rPr>
              <a:t>不支持该指令）</a:t>
            </a:r>
          </a:p>
          <a:p>
            <a:pPr>
              <a:lnSpc>
                <a:spcPct val="110000"/>
              </a:lnSpc>
              <a:spcBef>
                <a:spcPct val="25000"/>
              </a:spcBef>
            </a:pPr>
            <a:r>
              <a:rPr lang="zh-CN" altLang="en-US" sz="2200">
                <a:latin typeface="微软雅黑" panose="020B0503020204020204" pitchFamily="34" charset="-122"/>
                <a:ea typeface="微软雅黑" panose="020B0503020204020204" pitchFamily="34" charset="-122"/>
              </a:rPr>
              <a:t>内核实现了许多系统调用，因此，用一个</a:t>
            </a:r>
            <a:r>
              <a:rPr lang="zh-CN" altLang="en-US" sz="2200">
                <a:solidFill>
                  <a:schemeClr val="accent1"/>
                </a:solidFill>
                <a:latin typeface="微软雅黑" panose="020B0503020204020204" pitchFamily="34" charset="-122"/>
                <a:ea typeface="微软雅黑" panose="020B0503020204020204" pitchFamily="34" charset="-122"/>
              </a:rPr>
              <a:t>系统调用号（存放在</a:t>
            </a:r>
            <a:r>
              <a:rPr lang="en-US" altLang="zh-CN" sz="2200">
                <a:solidFill>
                  <a:schemeClr val="accent1"/>
                </a:solidFill>
                <a:latin typeface="微软雅黑" panose="020B0503020204020204" pitchFamily="34" charset="-122"/>
                <a:ea typeface="微软雅黑" panose="020B0503020204020204" pitchFamily="34" charset="-122"/>
              </a:rPr>
              <a:t>EAX</a:t>
            </a:r>
            <a:r>
              <a:rPr lang="zh-CN" altLang="en-US" sz="2200">
                <a:solidFill>
                  <a:schemeClr val="accent1"/>
                </a:solidFill>
                <a:latin typeface="微软雅黑" panose="020B0503020204020204" pitchFamily="34" charset="-122"/>
                <a:ea typeface="微软雅黑" panose="020B0503020204020204" pitchFamily="34" charset="-122"/>
              </a:rPr>
              <a:t>中）</a:t>
            </a:r>
            <a:r>
              <a:rPr lang="zh-CN" altLang="en-US" sz="2200">
                <a:latin typeface="微软雅黑" panose="020B0503020204020204" pitchFamily="34" charset="-122"/>
                <a:ea typeface="微软雅黑" panose="020B0503020204020204" pitchFamily="34" charset="-122"/>
              </a:rPr>
              <a:t>来标识不同的系统调用</a:t>
            </a:r>
          </a:p>
          <a:p>
            <a:pPr>
              <a:lnSpc>
                <a:spcPct val="110000"/>
              </a:lnSpc>
              <a:spcBef>
                <a:spcPct val="25000"/>
              </a:spcBef>
            </a:pPr>
            <a:r>
              <a:rPr lang="zh-CN" altLang="en-US" sz="2200">
                <a:latin typeface="微软雅黑" panose="020B0503020204020204" pitchFamily="34" charset="-122"/>
                <a:ea typeface="微软雅黑" panose="020B0503020204020204" pitchFamily="34" charset="-122"/>
              </a:rPr>
              <a:t>除了调用号以外，系统调用还需要其他参数，不同系统调用所需参数的个数和含义不同，</a:t>
            </a:r>
            <a:r>
              <a:rPr lang="zh-CN" altLang="en-US" sz="2200">
                <a:solidFill>
                  <a:schemeClr val="accent1"/>
                </a:solidFill>
                <a:latin typeface="微软雅黑" panose="020B0503020204020204" pitchFamily="34" charset="-122"/>
                <a:ea typeface="微软雅黑" panose="020B0503020204020204" pitchFamily="34" charset="-122"/>
              </a:rPr>
              <a:t>输入参数通过通用寄存器传递</a:t>
            </a:r>
            <a:r>
              <a:rPr lang="zh-CN" altLang="en-US" sz="2200">
                <a:latin typeface="微软雅黑" panose="020B0503020204020204" pitchFamily="34" charset="-122"/>
                <a:ea typeface="微软雅黑" panose="020B0503020204020204" pitchFamily="34" charset="-122"/>
              </a:rPr>
              <a:t>，若参数个数超出寄存器个数，则将需传递参数块所在内存区首址放在寄存器中传递</a:t>
            </a:r>
            <a:r>
              <a:rPr lang="zh-CN" altLang="en-US" sz="2200">
                <a:solidFill>
                  <a:schemeClr val="accent1"/>
                </a:solidFill>
                <a:latin typeface="微软雅黑" panose="020B0503020204020204" pitchFamily="34" charset="-122"/>
                <a:ea typeface="微软雅黑" panose="020B0503020204020204" pitchFamily="34" charset="-122"/>
              </a:rPr>
              <a:t>（除调用号以外，最多</a:t>
            </a:r>
            <a:r>
              <a:rPr lang="en-US" altLang="zh-CN" sz="2200">
                <a:solidFill>
                  <a:schemeClr val="accent1"/>
                </a:solidFill>
                <a:latin typeface="微软雅黑" panose="020B0503020204020204" pitchFamily="34" charset="-122"/>
                <a:ea typeface="微软雅黑" panose="020B0503020204020204" pitchFamily="34" charset="-122"/>
              </a:rPr>
              <a:t>6</a:t>
            </a:r>
            <a:r>
              <a:rPr lang="zh-CN" altLang="en-US" sz="2200">
                <a:solidFill>
                  <a:schemeClr val="accent1"/>
                </a:solidFill>
                <a:latin typeface="微软雅黑" panose="020B0503020204020204" pitchFamily="34" charset="-122"/>
                <a:ea typeface="微软雅黑" panose="020B0503020204020204" pitchFamily="34" charset="-122"/>
              </a:rPr>
              <a:t>个参数）</a:t>
            </a:r>
          </a:p>
          <a:p>
            <a:pPr lvl="1">
              <a:lnSpc>
                <a:spcPct val="110000"/>
              </a:lnSpc>
              <a:spcBef>
                <a:spcPct val="25000"/>
              </a:spcBef>
            </a:pPr>
            <a:r>
              <a:rPr lang="zh-CN" altLang="en-US" sz="2200">
                <a:latin typeface="微软雅黑" panose="020B0503020204020204" pitchFamily="34" charset="-122"/>
                <a:ea typeface="微软雅黑" panose="020B0503020204020204" pitchFamily="34" charset="-122"/>
              </a:rPr>
              <a:t>传递参数的寄存器顺序：</a:t>
            </a:r>
            <a:r>
              <a:rPr lang="en-US" altLang="zh-CN" sz="2200">
                <a:latin typeface="微软雅黑" panose="020B0503020204020204" pitchFamily="34" charset="-122"/>
                <a:ea typeface="微软雅黑" panose="020B0503020204020204" pitchFamily="34" charset="-122"/>
              </a:rPr>
              <a:t>EAX</a:t>
            </a:r>
            <a:r>
              <a:rPr lang="zh-CN" altLang="en-US" sz="2200">
                <a:latin typeface="微软雅黑" panose="020B0503020204020204" pitchFamily="34" charset="-122"/>
                <a:ea typeface="微软雅黑" panose="020B0503020204020204" pitchFamily="34" charset="-122"/>
              </a:rPr>
              <a:t>（系统调用号）、</a:t>
            </a:r>
            <a:r>
              <a:rPr lang="en-US" altLang="zh-CN" sz="2200">
                <a:latin typeface="微软雅黑" panose="020B0503020204020204" pitchFamily="34" charset="-122"/>
                <a:ea typeface="微软雅黑" panose="020B0503020204020204" pitchFamily="34" charset="-122"/>
              </a:rPr>
              <a:t>EBX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ECX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EDX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ESI</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EDI</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EBP</a:t>
            </a:r>
          </a:p>
          <a:p>
            <a:pPr>
              <a:lnSpc>
                <a:spcPct val="110000"/>
              </a:lnSpc>
              <a:spcBef>
                <a:spcPct val="25000"/>
              </a:spcBef>
            </a:pPr>
            <a:r>
              <a:rPr lang="zh-CN" altLang="en-US" sz="2200">
                <a:latin typeface="微软雅黑" panose="020B0503020204020204" pitchFamily="34" charset="-122"/>
                <a:ea typeface="微软雅黑" panose="020B0503020204020204" pitchFamily="34" charset="-122"/>
              </a:rPr>
              <a:t>返回参数为整数值。正数或</a:t>
            </a:r>
            <a:r>
              <a:rPr lang="en-US" altLang="zh-CN" sz="22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表示成功，负数表示出错码</a:t>
            </a:r>
            <a:endParaRPr lang="en-US" altLang="zh-CN"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5763">
                                            <p:txEl>
                                              <p:pRg st="0" end="0"/>
                                            </p:txEl>
                                          </p:spTgt>
                                        </p:tgtEl>
                                        <p:attrNameLst>
                                          <p:attrName>style.visibility</p:attrName>
                                        </p:attrNameLst>
                                      </p:cBhvr>
                                      <p:to>
                                        <p:strVal val="visible"/>
                                      </p:to>
                                    </p:set>
                                    <p:animEffect transition="in" filter="blinds(horizontal)">
                                      <p:cBhvr>
                                        <p:cTn id="7" dur="500"/>
                                        <p:tgtEl>
                                          <p:spTgt spid="88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5763">
                                            <p:txEl>
                                              <p:pRg st="1" end="1"/>
                                            </p:txEl>
                                          </p:spTgt>
                                        </p:tgtEl>
                                        <p:attrNameLst>
                                          <p:attrName>style.visibility</p:attrName>
                                        </p:attrNameLst>
                                      </p:cBhvr>
                                      <p:to>
                                        <p:strVal val="visible"/>
                                      </p:to>
                                    </p:set>
                                    <p:animEffect transition="in" filter="blinds(horizontal)">
                                      <p:cBhvr>
                                        <p:cTn id="12" dur="500"/>
                                        <p:tgtEl>
                                          <p:spTgt spid="8857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85763">
                                            <p:txEl>
                                              <p:pRg st="2" end="2"/>
                                            </p:txEl>
                                          </p:spTgt>
                                        </p:tgtEl>
                                        <p:attrNameLst>
                                          <p:attrName>style.visibility</p:attrName>
                                        </p:attrNameLst>
                                      </p:cBhvr>
                                      <p:to>
                                        <p:strVal val="visible"/>
                                      </p:to>
                                    </p:set>
                                    <p:animEffect transition="in" filter="blinds(horizontal)">
                                      <p:cBhvr>
                                        <p:cTn id="15" dur="500"/>
                                        <p:tgtEl>
                                          <p:spTgt spid="8857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85763">
                                            <p:txEl>
                                              <p:pRg st="3" end="3"/>
                                            </p:txEl>
                                          </p:spTgt>
                                        </p:tgtEl>
                                        <p:attrNameLst>
                                          <p:attrName>style.visibility</p:attrName>
                                        </p:attrNameLst>
                                      </p:cBhvr>
                                      <p:to>
                                        <p:strVal val="visible"/>
                                      </p:to>
                                    </p:set>
                                    <p:animEffect transition="in" filter="blinds(horizontal)">
                                      <p:cBhvr>
                                        <p:cTn id="18" dur="500"/>
                                        <p:tgtEl>
                                          <p:spTgt spid="8857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85763">
                                            <p:txEl>
                                              <p:pRg st="4" end="4"/>
                                            </p:txEl>
                                          </p:spTgt>
                                        </p:tgtEl>
                                        <p:attrNameLst>
                                          <p:attrName>style.visibility</p:attrName>
                                        </p:attrNameLst>
                                      </p:cBhvr>
                                      <p:to>
                                        <p:strVal val="visible"/>
                                      </p:to>
                                    </p:set>
                                    <p:animEffect transition="in" filter="blinds(horizontal)">
                                      <p:cBhvr>
                                        <p:cTn id="23" dur="500"/>
                                        <p:tgtEl>
                                          <p:spTgt spid="8857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885763">
                                            <p:txEl>
                                              <p:pRg st="5" end="5"/>
                                            </p:txEl>
                                          </p:spTgt>
                                        </p:tgtEl>
                                        <p:attrNameLst>
                                          <p:attrName>style.visibility</p:attrName>
                                        </p:attrNameLst>
                                      </p:cBhvr>
                                      <p:to>
                                        <p:strVal val="visible"/>
                                      </p:to>
                                    </p:set>
                                    <p:animEffect transition="in" filter="blinds(horizontal)">
                                      <p:cBhvr>
                                        <p:cTn id="28" dur="500"/>
                                        <p:tgtEl>
                                          <p:spTgt spid="88576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885763">
                                            <p:txEl>
                                              <p:pRg st="6" end="6"/>
                                            </p:txEl>
                                          </p:spTgt>
                                        </p:tgtEl>
                                        <p:attrNameLst>
                                          <p:attrName>style.visibility</p:attrName>
                                        </p:attrNameLst>
                                      </p:cBhvr>
                                      <p:to>
                                        <p:strVal val="visible"/>
                                      </p:to>
                                    </p:set>
                                    <p:animEffect transition="in" filter="blinds(horizontal)">
                                      <p:cBhvr>
                                        <p:cTn id="31" dur="500"/>
                                        <p:tgtEl>
                                          <p:spTgt spid="88576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885763">
                                            <p:txEl>
                                              <p:pRg st="7" end="7"/>
                                            </p:txEl>
                                          </p:spTgt>
                                        </p:tgtEl>
                                        <p:attrNameLst>
                                          <p:attrName>style.visibility</p:attrName>
                                        </p:attrNameLst>
                                      </p:cBhvr>
                                      <p:to>
                                        <p:strVal val="visible"/>
                                      </p:to>
                                    </p:set>
                                    <p:animEffect transition="in" filter="blinds(horizontal)">
                                      <p:cBhvr>
                                        <p:cTn id="36" dur="500"/>
                                        <p:tgtEl>
                                          <p:spTgt spid="8857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92FBDC1-8169-488E-8006-8BFC273D1E68}"/>
              </a:ext>
            </a:extLst>
          </p:cNvPr>
          <p:cNvSpPr>
            <a:spLocks noGrp="1" noChangeArrowheads="1"/>
          </p:cNvSpPr>
          <p:nvPr>
            <p:ph type="title"/>
          </p:nvPr>
        </p:nvSpPr>
        <p:spPr/>
        <p:txBody>
          <a:bodyPr/>
          <a:lstStyle/>
          <a:p>
            <a:r>
              <a:rPr lang="zh-CN" altLang="en-US"/>
              <a:t>用户程序、</a:t>
            </a:r>
            <a:r>
              <a:rPr lang="en-US" altLang="zh-CN"/>
              <a:t>C</a:t>
            </a:r>
            <a:r>
              <a:rPr lang="zh-CN" altLang="en-US"/>
              <a:t>函数和内核</a:t>
            </a:r>
          </a:p>
        </p:txBody>
      </p:sp>
      <p:sp>
        <p:nvSpPr>
          <p:cNvPr id="874499" name="Rectangle 3">
            <a:extLst>
              <a:ext uri="{FF2B5EF4-FFF2-40B4-BE49-F238E27FC236}">
                <a16:creationId xmlns:a16="http://schemas.microsoft.com/office/drawing/2014/main" id="{2780C8F6-61B6-41EB-AB63-DFD8A1A56DC9}"/>
              </a:ext>
            </a:extLst>
          </p:cNvPr>
          <p:cNvSpPr>
            <a:spLocks noGrp="1" noChangeArrowheads="1"/>
          </p:cNvSpPr>
          <p:nvPr>
            <p:ph type="body" idx="1"/>
          </p:nvPr>
        </p:nvSpPr>
        <p:spPr>
          <a:xfrm>
            <a:off x="188913" y="833438"/>
            <a:ext cx="8656637" cy="2495550"/>
          </a:xfrm>
        </p:spPr>
        <p:txBody>
          <a:bodyPr/>
          <a:lstStyle/>
          <a:p>
            <a:pPr>
              <a:lnSpc>
                <a:spcPct val="110000"/>
              </a:lnSpc>
            </a:pPr>
            <a:r>
              <a:rPr lang="zh-CN" altLang="en-US" sz="2200">
                <a:latin typeface="微软雅黑" panose="020B0503020204020204" pitchFamily="34" charset="-122"/>
                <a:ea typeface="微软雅黑" panose="020B0503020204020204" pitchFamily="34" charset="-122"/>
              </a:rPr>
              <a:t>用户程序总是通过某种</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函数或</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操作符请求</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a:t>
            </a:r>
          </a:p>
          <a:p>
            <a:pPr>
              <a:lnSpc>
                <a:spcPct val="110000"/>
              </a:lnSpc>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006600"/>
                </a:solidFill>
                <a:latin typeface="微软雅黑" panose="020B0503020204020204" pitchFamily="34" charset="-122"/>
                <a:ea typeface="微软雅黑" panose="020B0503020204020204" pitchFamily="34" charset="-122"/>
              </a:rPr>
              <a:t>例如，读一个磁盘文件记录时，可调用</a:t>
            </a:r>
            <a:r>
              <a:rPr lang="en-US" altLang="zh-CN" sz="2200">
                <a:solidFill>
                  <a:srgbClr val="006600"/>
                </a:solidFill>
                <a:latin typeface="微软雅黑" panose="020B0503020204020204" pitchFamily="34" charset="-122"/>
                <a:ea typeface="微软雅黑" panose="020B0503020204020204" pitchFamily="34" charset="-122"/>
              </a:rPr>
              <a:t>C</a:t>
            </a:r>
            <a:r>
              <a:rPr lang="zh-CN" altLang="en-US" sz="2200">
                <a:solidFill>
                  <a:srgbClr val="006600"/>
                </a:solidFill>
                <a:latin typeface="微软雅黑" panose="020B0503020204020204" pitchFamily="34" charset="-122"/>
                <a:ea typeface="微软雅黑" panose="020B0503020204020204" pitchFamily="34" charset="-122"/>
              </a:rPr>
              <a:t>标准</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库函数</a:t>
            </a:r>
            <a:r>
              <a:rPr lang="en-US" altLang="zh-CN" sz="2200">
                <a:solidFill>
                  <a:schemeClr val="accent1"/>
                </a:solidFill>
                <a:latin typeface="微软雅黑" panose="020B0503020204020204" pitchFamily="34" charset="-122"/>
                <a:ea typeface="微软雅黑" panose="020B0503020204020204" pitchFamily="34" charset="-122"/>
              </a:rPr>
              <a:t>fread()</a:t>
            </a:r>
            <a:r>
              <a:rPr lang="zh-CN" altLang="en-US" sz="2200">
                <a:solidFill>
                  <a:srgbClr val="006600"/>
                </a:solidFill>
                <a:latin typeface="微软雅黑" panose="020B0503020204020204" pitchFamily="34" charset="-122"/>
                <a:ea typeface="微软雅黑" panose="020B0503020204020204" pitchFamily="34" charset="-122"/>
              </a:rPr>
              <a:t>，也可直接调用系统调用封装函数</a:t>
            </a:r>
            <a:r>
              <a:rPr lang="en-US" altLang="zh-CN" sz="2200">
                <a:solidFill>
                  <a:schemeClr val="accent1"/>
                </a:solidFill>
                <a:latin typeface="微软雅黑" panose="020B0503020204020204" pitchFamily="34" charset="-122"/>
                <a:ea typeface="微软雅黑" panose="020B0503020204020204" pitchFamily="34" charset="-122"/>
              </a:rPr>
              <a:t>read()</a:t>
            </a:r>
            <a:r>
              <a:rPr lang="zh-CN" altLang="en-US" sz="2200">
                <a:solidFill>
                  <a:srgbClr val="006600"/>
                </a:solidFill>
                <a:latin typeface="微软雅黑" panose="020B0503020204020204" pitchFamily="34" charset="-122"/>
                <a:ea typeface="微软雅黑" panose="020B0503020204020204" pitchFamily="34" charset="-122"/>
              </a:rPr>
              <a:t>来提出</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请求。不管是</a:t>
            </a:r>
            <a:r>
              <a:rPr lang="en-US" altLang="zh-CN" sz="2200">
                <a:solidFill>
                  <a:srgbClr val="006600"/>
                </a:solidFill>
                <a:latin typeface="微软雅黑" panose="020B0503020204020204" pitchFamily="34" charset="-122"/>
                <a:ea typeface="微软雅黑" panose="020B0503020204020204" pitchFamily="34" charset="-122"/>
              </a:rPr>
              <a:t>C</a:t>
            </a:r>
            <a:r>
              <a:rPr lang="zh-CN" altLang="en-US" sz="2200">
                <a:solidFill>
                  <a:srgbClr val="006600"/>
                </a:solidFill>
                <a:latin typeface="微软雅黑" panose="020B0503020204020204" pitchFamily="34" charset="-122"/>
                <a:ea typeface="微软雅黑" panose="020B0503020204020204" pitchFamily="34" charset="-122"/>
              </a:rPr>
              <a:t>库函数、</a:t>
            </a:r>
            <a:r>
              <a:rPr lang="en-US" altLang="zh-CN" sz="2200">
                <a:solidFill>
                  <a:srgbClr val="006600"/>
                </a:solidFill>
                <a:latin typeface="微软雅黑" panose="020B0503020204020204" pitchFamily="34" charset="-122"/>
                <a:ea typeface="微软雅黑" panose="020B0503020204020204" pitchFamily="34" charset="-122"/>
              </a:rPr>
              <a:t>API</a:t>
            </a:r>
            <a:r>
              <a:rPr lang="zh-CN" altLang="en-US" sz="2200">
                <a:solidFill>
                  <a:srgbClr val="006600"/>
                </a:solidFill>
                <a:latin typeface="微软雅黑" panose="020B0503020204020204" pitchFamily="34" charset="-122"/>
                <a:ea typeface="微软雅黑" panose="020B0503020204020204" pitchFamily="34" charset="-122"/>
              </a:rPr>
              <a:t>函数还是系统调用封装函数，最终都通过操作系统内核提供的系统调用来实现</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a:t>
            </a:r>
          </a:p>
          <a:p>
            <a:pPr>
              <a:lnSpc>
                <a:spcPct val="110000"/>
              </a:lnSpc>
              <a:buFontTx/>
              <a:buNone/>
            </a:pPr>
            <a:r>
              <a:rPr lang="en-US" altLang="zh-CN" sz="2200">
                <a:solidFill>
                  <a:srgbClr val="A50021"/>
                </a:solidFill>
                <a:latin typeface="微软雅黑" panose="020B0503020204020204" pitchFamily="34" charset="-122"/>
                <a:ea typeface="微软雅黑" panose="020B0503020204020204" pitchFamily="34" charset="-122"/>
              </a:rPr>
              <a:t>   printf()</a:t>
            </a:r>
            <a:r>
              <a:rPr lang="zh-CN" altLang="en-US" sz="2200">
                <a:solidFill>
                  <a:srgbClr val="A50021"/>
                </a:solidFill>
                <a:latin typeface="微软雅黑" panose="020B0503020204020204" pitchFamily="34" charset="-122"/>
                <a:ea typeface="微软雅黑" panose="020B0503020204020204" pitchFamily="34" charset="-122"/>
              </a:rPr>
              <a:t>函数的调用过程如下：</a:t>
            </a:r>
            <a:r>
              <a:rPr lang="zh-CN" altLang="en-US" sz="2000">
                <a:solidFill>
                  <a:srgbClr val="006600"/>
                </a:solidFill>
                <a:latin typeface="微软雅黑" panose="020B0503020204020204" pitchFamily="34" charset="-122"/>
                <a:ea typeface="微软雅黑" panose="020B0503020204020204" pitchFamily="34" charset="-122"/>
              </a:rPr>
              <a:t> </a:t>
            </a:r>
          </a:p>
        </p:txBody>
      </p:sp>
      <p:pic>
        <p:nvPicPr>
          <p:cNvPr id="874500" name="Picture 4">
            <a:extLst>
              <a:ext uri="{FF2B5EF4-FFF2-40B4-BE49-F238E27FC236}">
                <a16:creationId xmlns:a16="http://schemas.microsoft.com/office/drawing/2014/main" id="{BB09671E-A4E7-43BA-A823-DCBEDD5B7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3484563"/>
            <a:ext cx="863123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4501" name="Rectangle 5">
            <a:extLst>
              <a:ext uri="{FF2B5EF4-FFF2-40B4-BE49-F238E27FC236}">
                <a16:creationId xmlns:a16="http://schemas.microsoft.com/office/drawing/2014/main" id="{B2918CCF-7A2F-4293-A3F4-0A07BAD7B5BD}"/>
              </a:ext>
            </a:extLst>
          </p:cNvPr>
          <p:cNvSpPr>
            <a:spLocks noChangeArrowheads="1"/>
          </p:cNvSpPr>
          <p:nvPr/>
        </p:nvSpPr>
        <p:spPr bwMode="auto">
          <a:xfrm>
            <a:off x="347663" y="4470400"/>
            <a:ext cx="1349375" cy="987425"/>
          </a:xfrm>
          <a:prstGeom prst="rect">
            <a:avLst/>
          </a:prstGeom>
          <a:solidFill>
            <a:schemeClr val="accent1">
              <a:alpha val="12941"/>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74502" name="Rectangle 6">
            <a:extLst>
              <a:ext uri="{FF2B5EF4-FFF2-40B4-BE49-F238E27FC236}">
                <a16:creationId xmlns:a16="http://schemas.microsoft.com/office/drawing/2014/main" id="{C6572105-F095-4F82-AC87-DC331EE90EA7}"/>
              </a:ext>
            </a:extLst>
          </p:cNvPr>
          <p:cNvSpPr>
            <a:spLocks noChangeArrowheads="1"/>
          </p:cNvSpPr>
          <p:nvPr/>
        </p:nvSpPr>
        <p:spPr bwMode="auto">
          <a:xfrm>
            <a:off x="1901825" y="4456113"/>
            <a:ext cx="4354513" cy="987425"/>
          </a:xfrm>
          <a:prstGeom prst="rect">
            <a:avLst/>
          </a:prstGeom>
          <a:solidFill>
            <a:schemeClr val="accent2">
              <a:alpha val="2901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74503" name="Rectangle 7">
            <a:extLst>
              <a:ext uri="{FF2B5EF4-FFF2-40B4-BE49-F238E27FC236}">
                <a16:creationId xmlns:a16="http://schemas.microsoft.com/office/drawing/2014/main" id="{26738EF8-F70F-4FBF-AC5B-0F93C5ECA707}"/>
              </a:ext>
            </a:extLst>
          </p:cNvPr>
          <p:cNvSpPr>
            <a:spLocks noChangeArrowheads="1"/>
          </p:cNvSpPr>
          <p:nvPr/>
        </p:nvSpPr>
        <p:spPr bwMode="auto">
          <a:xfrm>
            <a:off x="7083425" y="4498975"/>
            <a:ext cx="1639888" cy="958850"/>
          </a:xfrm>
          <a:prstGeom prst="rect">
            <a:avLst/>
          </a:prstGeom>
          <a:solidFill>
            <a:srgbClr val="800080">
              <a:alpha val="23137"/>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Effect transition="in" filter="blinds(horizontal)">
                                      <p:cBhvr>
                                        <p:cTn id="7" dur="500"/>
                                        <p:tgtEl>
                                          <p:spTgt spid="87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4499">
                                            <p:txEl>
                                              <p:pRg st="1" end="1"/>
                                            </p:txEl>
                                          </p:spTgt>
                                        </p:tgtEl>
                                        <p:attrNameLst>
                                          <p:attrName>style.visibility</p:attrName>
                                        </p:attrNameLst>
                                      </p:cBhvr>
                                      <p:to>
                                        <p:strVal val="visible"/>
                                      </p:to>
                                    </p:set>
                                    <p:animEffect transition="in" filter="blinds(horizontal)">
                                      <p:cBhvr>
                                        <p:cTn id="12" dur="500"/>
                                        <p:tgtEl>
                                          <p:spTgt spid="874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4499">
                                            <p:txEl>
                                              <p:pRg st="2" end="2"/>
                                            </p:txEl>
                                          </p:spTgt>
                                        </p:tgtEl>
                                        <p:attrNameLst>
                                          <p:attrName>style.visibility</p:attrName>
                                        </p:attrNameLst>
                                      </p:cBhvr>
                                      <p:to>
                                        <p:strVal val="visible"/>
                                      </p:to>
                                    </p:set>
                                    <p:animEffect transition="in" filter="blinds(horizontal)">
                                      <p:cBhvr>
                                        <p:cTn id="17" dur="500"/>
                                        <p:tgtEl>
                                          <p:spTgt spid="874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4500"/>
                                        </p:tgtEl>
                                        <p:attrNameLst>
                                          <p:attrName>style.visibility</p:attrName>
                                        </p:attrNameLst>
                                      </p:cBhvr>
                                      <p:to>
                                        <p:strVal val="visible"/>
                                      </p:to>
                                    </p:set>
                                    <p:animEffect transition="in" filter="blinds(horizontal)">
                                      <p:cBhvr>
                                        <p:cTn id="22" dur="500"/>
                                        <p:tgtEl>
                                          <p:spTgt spid="874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4501"/>
                                        </p:tgtEl>
                                        <p:attrNameLst>
                                          <p:attrName>style.visibility</p:attrName>
                                        </p:attrNameLst>
                                      </p:cBhvr>
                                      <p:to>
                                        <p:strVal val="visible"/>
                                      </p:to>
                                    </p:set>
                                    <p:animEffect transition="in" filter="blinds(horizontal)">
                                      <p:cBhvr>
                                        <p:cTn id="27" dur="500"/>
                                        <p:tgtEl>
                                          <p:spTgt spid="8745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4502"/>
                                        </p:tgtEl>
                                        <p:attrNameLst>
                                          <p:attrName>style.visibility</p:attrName>
                                        </p:attrNameLst>
                                      </p:cBhvr>
                                      <p:to>
                                        <p:strVal val="visible"/>
                                      </p:to>
                                    </p:set>
                                    <p:animEffect transition="in" filter="blinds(horizontal)">
                                      <p:cBhvr>
                                        <p:cTn id="32" dur="500"/>
                                        <p:tgtEl>
                                          <p:spTgt spid="8745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74503"/>
                                        </p:tgtEl>
                                        <p:attrNameLst>
                                          <p:attrName>style.visibility</p:attrName>
                                        </p:attrNameLst>
                                      </p:cBhvr>
                                      <p:to>
                                        <p:strVal val="visible"/>
                                      </p:to>
                                    </p:set>
                                    <p:animEffect transition="in" filter="blinds(horizontal)">
                                      <p:cBhvr>
                                        <p:cTn id="37" dur="500"/>
                                        <p:tgtEl>
                                          <p:spTgt spid="87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B78F06B-3A50-4B8F-9CAD-1B113419E0C2}"/>
              </a:ext>
            </a:extLst>
          </p:cNvPr>
          <p:cNvSpPr>
            <a:spLocks noGrp="1" noChangeArrowheads="1"/>
          </p:cNvSpPr>
          <p:nvPr>
            <p:ph type="title"/>
          </p:nvPr>
        </p:nvSpPr>
        <p:spPr/>
        <p:txBody>
          <a:bodyPr/>
          <a:lstStyle/>
          <a:p>
            <a:r>
              <a:rPr lang="en-US" altLang="zh-CN"/>
              <a:t>Linux</a:t>
            </a:r>
            <a:r>
              <a:rPr lang="zh-CN" altLang="en-US"/>
              <a:t>系统中</a:t>
            </a:r>
            <a:r>
              <a:rPr lang="en-US" altLang="zh-CN"/>
              <a:t>printf()</a:t>
            </a:r>
            <a:r>
              <a:rPr lang="zh-CN" altLang="en-US"/>
              <a:t>函数的执行过程</a:t>
            </a:r>
          </a:p>
        </p:txBody>
      </p:sp>
      <p:sp>
        <p:nvSpPr>
          <p:cNvPr id="875523" name="Rectangle 3">
            <a:extLst>
              <a:ext uri="{FF2B5EF4-FFF2-40B4-BE49-F238E27FC236}">
                <a16:creationId xmlns:a16="http://schemas.microsoft.com/office/drawing/2014/main" id="{B99929AD-79EC-446A-B4EF-4440585DAEC2}"/>
              </a:ext>
            </a:extLst>
          </p:cNvPr>
          <p:cNvSpPr>
            <a:spLocks noGrp="1" noChangeArrowheads="1"/>
          </p:cNvSpPr>
          <p:nvPr>
            <p:ph type="body" idx="1"/>
          </p:nvPr>
        </p:nvSpPr>
        <p:spPr>
          <a:xfrm>
            <a:off x="376238" y="4368800"/>
            <a:ext cx="8191500" cy="2017713"/>
          </a:xfrm>
        </p:spPr>
        <p:txBody>
          <a:bodyPr/>
          <a:lstStyle/>
          <a:p>
            <a:pPr>
              <a:lnSpc>
                <a:spcPct val="115000"/>
              </a:lnSpc>
            </a:pPr>
            <a:r>
              <a:rPr lang="zh-CN" altLang="en-US" sz="2000">
                <a:solidFill>
                  <a:schemeClr val="accent2"/>
                </a:solidFill>
                <a:latin typeface="微软雅黑" panose="020B0503020204020204" pitchFamily="34" charset="-122"/>
                <a:ea typeface="微软雅黑" panose="020B0503020204020204" pitchFamily="34" charset="-122"/>
              </a:rPr>
              <a:t>某函数调用了</a:t>
            </a:r>
            <a:r>
              <a:rPr lang="en-US" altLang="zh-CN" sz="2000">
                <a:solidFill>
                  <a:schemeClr val="accent2"/>
                </a:solidFill>
                <a:latin typeface="微软雅黑" panose="020B0503020204020204" pitchFamily="34" charset="-122"/>
                <a:ea typeface="微软雅黑" panose="020B0503020204020204" pitchFamily="34" charset="-122"/>
              </a:rPr>
              <a:t>printf()</a:t>
            </a:r>
            <a:r>
              <a:rPr lang="zh-CN" altLang="en-US" sz="2000">
                <a:solidFill>
                  <a:schemeClr val="accent2"/>
                </a:solidFill>
                <a:latin typeface="微软雅黑" panose="020B0503020204020204" pitchFamily="34" charset="-122"/>
                <a:ea typeface="微软雅黑" panose="020B0503020204020204" pitchFamily="34" charset="-122"/>
              </a:rPr>
              <a:t>，执行到调用</a:t>
            </a:r>
            <a:r>
              <a:rPr lang="en-US" altLang="zh-CN" sz="2000">
                <a:solidFill>
                  <a:schemeClr val="accent2"/>
                </a:solidFill>
                <a:latin typeface="微软雅黑" panose="020B0503020204020204" pitchFamily="34" charset="-122"/>
                <a:ea typeface="微软雅黑" panose="020B0503020204020204" pitchFamily="34" charset="-122"/>
              </a:rPr>
              <a:t>printf()</a:t>
            </a:r>
            <a:r>
              <a:rPr lang="zh-CN" altLang="en-US" sz="2000">
                <a:solidFill>
                  <a:schemeClr val="accent2"/>
                </a:solidFill>
                <a:latin typeface="微软雅黑" panose="020B0503020204020204" pitchFamily="34" charset="-122"/>
                <a:ea typeface="微软雅黑" panose="020B0503020204020204" pitchFamily="34" charset="-122"/>
              </a:rPr>
              <a:t>语句时，便会转到</a:t>
            </a:r>
            <a:r>
              <a:rPr lang="en-US" altLang="zh-CN" sz="2000">
                <a:solidFill>
                  <a:schemeClr val="accent2"/>
                </a:solidFill>
                <a:latin typeface="微软雅黑" panose="020B0503020204020204" pitchFamily="34" charset="-122"/>
                <a:ea typeface="微软雅黑" panose="020B0503020204020204" pitchFamily="34" charset="-122"/>
              </a:rPr>
              <a:t>C</a:t>
            </a:r>
            <a:r>
              <a:rPr lang="zh-CN" altLang="en-US" sz="2000">
                <a:solidFill>
                  <a:schemeClr val="accent2"/>
                </a:solidFill>
                <a:latin typeface="微软雅黑" panose="020B0503020204020204" pitchFamily="34" charset="-122"/>
                <a:ea typeface="微软雅黑" panose="020B0503020204020204" pitchFamily="34" charset="-122"/>
              </a:rPr>
              <a:t>语言</a:t>
            </a:r>
            <a:r>
              <a:rPr lang="en-US" altLang="zh-CN" sz="2000">
                <a:solidFill>
                  <a:schemeClr val="accent2"/>
                </a:solidFill>
                <a:latin typeface="微软雅黑" panose="020B0503020204020204" pitchFamily="34" charset="-122"/>
                <a:ea typeface="微软雅黑" panose="020B0503020204020204" pitchFamily="34" charset="-122"/>
              </a:rPr>
              <a:t>I/O</a:t>
            </a:r>
            <a:r>
              <a:rPr lang="zh-CN" altLang="en-US" sz="2000">
                <a:solidFill>
                  <a:schemeClr val="accent2"/>
                </a:solidFill>
                <a:latin typeface="微软雅黑" panose="020B0503020204020204" pitchFamily="34" charset="-122"/>
                <a:ea typeface="微软雅黑" panose="020B0503020204020204" pitchFamily="34" charset="-122"/>
              </a:rPr>
              <a:t>标准库函数</a:t>
            </a:r>
            <a:r>
              <a:rPr lang="en-US" altLang="zh-CN" sz="2000">
                <a:solidFill>
                  <a:schemeClr val="accent2"/>
                </a:solidFill>
                <a:latin typeface="微软雅黑" panose="020B0503020204020204" pitchFamily="34" charset="-122"/>
                <a:ea typeface="微软雅黑" panose="020B0503020204020204" pitchFamily="34" charset="-122"/>
              </a:rPr>
              <a:t>printf()</a:t>
            </a:r>
            <a:r>
              <a:rPr lang="zh-CN" altLang="en-US" sz="2000">
                <a:solidFill>
                  <a:schemeClr val="accent2"/>
                </a:solidFill>
                <a:latin typeface="微软雅黑" panose="020B0503020204020204" pitchFamily="34" charset="-122"/>
                <a:ea typeface="微软雅黑" panose="020B0503020204020204" pitchFamily="34" charset="-122"/>
              </a:rPr>
              <a:t>去执行；</a:t>
            </a:r>
          </a:p>
          <a:p>
            <a:pPr>
              <a:lnSpc>
                <a:spcPct val="115000"/>
              </a:lnSpc>
            </a:pPr>
            <a:r>
              <a:rPr lang="en-US" altLang="zh-CN" sz="2000">
                <a:solidFill>
                  <a:schemeClr val="accent2"/>
                </a:solidFill>
                <a:latin typeface="微软雅黑" panose="020B0503020204020204" pitchFamily="34" charset="-122"/>
                <a:ea typeface="微软雅黑" panose="020B0503020204020204" pitchFamily="34" charset="-122"/>
              </a:rPr>
              <a:t>printf()</a:t>
            </a:r>
            <a:r>
              <a:rPr lang="zh-CN" altLang="en-US" sz="2000">
                <a:solidFill>
                  <a:schemeClr val="accent2"/>
                </a:solidFill>
                <a:latin typeface="微软雅黑" panose="020B0503020204020204" pitchFamily="34" charset="-122"/>
                <a:ea typeface="微软雅黑" panose="020B0503020204020204" pitchFamily="34" charset="-122"/>
              </a:rPr>
              <a:t>通过一系列函数调用，最终会调用函数</a:t>
            </a:r>
            <a:r>
              <a:rPr lang="en-US" altLang="zh-CN" sz="2000">
                <a:solidFill>
                  <a:schemeClr val="accent2"/>
                </a:solidFill>
                <a:latin typeface="微软雅黑" panose="020B0503020204020204" pitchFamily="34" charset="-122"/>
                <a:ea typeface="微软雅黑" panose="020B0503020204020204" pitchFamily="34" charset="-122"/>
              </a:rPr>
              <a:t>write()</a:t>
            </a:r>
            <a:r>
              <a:rPr lang="zh-CN" altLang="en-US" sz="2000">
                <a:solidFill>
                  <a:schemeClr val="accent2"/>
                </a:solidFill>
                <a:latin typeface="微软雅黑" panose="020B0503020204020204" pitchFamily="34" charset="-122"/>
                <a:ea typeface="微软雅黑" panose="020B0503020204020204" pitchFamily="34" charset="-122"/>
              </a:rPr>
              <a:t>；</a:t>
            </a:r>
          </a:p>
          <a:p>
            <a:pPr>
              <a:lnSpc>
                <a:spcPct val="115000"/>
              </a:lnSpc>
            </a:pPr>
            <a:r>
              <a:rPr lang="zh-CN" altLang="en-US" sz="2000">
                <a:solidFill>
                  <a:schemeClr val="accent2"/>
                </a:solidFill>
                <a:latin typeface="微软雅黑" panose="020B0503020204020204" pitchFamily="34" charset="-122"/>
                <a:ea typeface="微软雅黑" panose="020B0503020204020204" pitchFamily="34" charset="-122"/>
              </a:rPr>
              <a:t>调用</a:t>
            </a:r>
            <a:r>
              <a:rPr lang="en-US" altLang="zh-CN" sz="2000">
                <a:solidFill>
                  <a:schemeClr val="accent2"/>
                </a:solidFill>
                <a:latin typeface="微软雅黑" panose="020B0503020204020204" pitchFamily="34" charset="-122"/>
                <a:ea typeface="微软雅黑" panose="020B0503020204020204" pitchFamily="34" charset="-122"/>
              </a:rPr>
              <a:t>write()</a:t>
            </a:r>
            <a:r>
              <a:rPr lang="zh-CN" altLang="en-US" sz="2000">
                <a:solidFill>
                  <a:schemeClr val="accent2"/>
                </a:solidFill>
                <a:latin typeface="微软雅黑" panose="020B0503020204020204" pitchFamily="34" charset="-122"/>
                <a:ea typeface="微软雅黑" panose="020B0503020204020204" pitchFamily="34" charset="-122"/>
              </a:rPr>
              <a:t>时，便会通过一系列步骤在内核空间中找到</a:t>
            </a:r>
            <a:r>
              <a:rPr lang="en-US" altLang="zh-CN" sz="2000">
                <a:solidFill>
                  <a:schemeClr val="accent2"/>
                </a:solidFill>
                <a:latin typeface="微软雅黑" panose="020B0503020204020204" pitchFamily="34" charset="-122"/>
                <a:ea typeface="微软雅黑" panose="020B0503020204020204" pitchFamily="34" charset="-122"/>
              </a:rPr>
              <a:t>write</a:t>
            </a:r>
            <a:r>
              <a:rPr lang="zh-CN" altLang="en-US" sz="2000">
                <a:solidFill>
                  <a:schemeClr val="accent2"/>
                </a:solidFill>
                <a:latin typeface="微软雅黑" panose="020B0503020204020204" pitchFamily="34" charset="-122"/>
                <a:ea typeface="微软雅黑" panose="020B0503020204020204" pitchFamily="34" charset="-122"/>
              </a:rPr>
              <a:t>对应的系统调用服务例程</a:t>
            </a:r>
            <a:r>
              <a:rPr lang="en-US" altLang="zh-CN" sz="2000">
                <a:solidFill>
                  <a:schemeClr val="accent2"/>
                </a:solidFill>
                <a:latin typeface="微软雅黑" panose="020B0503020204020204" pitchFamily="34" charset="-122"/>
                <a:ea typeface="微软雅黑" panose="020B0503020204020204" pitchFamily="34" charset="-122"/>
              </a:rPr>
              <a:t>sys_write</a:t>
            </a:r>
            <a:r>
              <a:rPr lang="zh-CN" altLang="en-US" sz="2000">
                <a:solidFill>
                  <a:schemeClr val="accent2"/>
                </a:solidFill>
                <a:latin typeface="微软雅黑" panose="020B0503020204020204" pitchFamily="34" charset="-122"/>
                <a:ea typeface="微软雅黑" panose="020B0503020204020204" pitchFamily="34" charset="-122"/>
              </a:rPr>
              <a:t>来执行。 </a:t>
            </a:r>
          </a:p>
        </p:txBody>
      </p:sp>
      <p:sp>
        <p:nvSpPr>
          <p:cNvPr id="17412" name="AutoShape 5">
            <a:extLst>
              <a:ext uri="{FF2B5EF4-FFF2-40B4-BE49-F238E27FC236}">
                <a16:creationId xmlns:a16="http://schemas.microsoft.com/office/drawing/2014/main" id="{A38A5E16-EAFB-4EC1-A619-DD5745477511}"/>
              </a:ext>
            </a:extLst>
          </p:cNvPr>
          <p:cNvSpPr>
            <a:spLocks noChangeAspect="1" noChangeArrowheads="1"/>
          </p:cNvSpPr>
          <p:nvPr/>
        </p:nvSpPr>
        <p:spPr bwMode="auto">
          <a:xfrm>
            <a:off x="160338" y="769938"/>
            <a:ext cx="86280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17413" name="Text Box 6">
            <a:extLst>
              <a:ext uri="{FF2B5EF4-FFF2-40B4-BE49-F238E27FC236}">
                <a16:creationId xmlns:a16="http://schemas.microsoft.com/office/drawing/2014/main" id="{3957E76F-5262-4359-94F6-B41671CD6CED}"/>
              </a:ext>
            </a:extLst>
          </p:cNvPr>
          <p:cNvSpPr txBox="1">
            <a:spLocks noChangeArrowheads="1"/>
          </p:cNvSpPr>
          <p:nvPr/>
        </p:nvSpPr>
        <p:spPr bwMode="auto">
          <a:xfrm>
            <a:off x="266700" y="1528763"/>
            <a:ext cx="1160463" cy="20542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latin typeface="微软雅黑" panose="020B0503020204020204" pitchFamily="34" charset="-122"/>
                <a:ea typeface="微软雅黑" panose="020B0503020204020204" pitchFamily="34" charset="-122"/>
              </a:rPr>
              <a:t>main()</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printf();</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p:txBody>
      </p:sp>
      <p:sp>
        <p:nvSpPr>
          <p:cNvPr id="17414" name="Text Box 7">
            <a:extLst>
              <a:ext uri="{FF2B5EF4-FFF2-40B4-BE49-F238E27FC236}">
                <a16:creationId xmlns:a16="http://schemas.microsoft.com/office/drawing/2014/main" id="{0D5993D3-D5B6-4938-A573-069A128921E8}"/>
              </a:ext>
            </a:extLst>
          </p:cNvPr>
          <p:cNvSpPr txBox="1">
            <a:spLocks noChangeArrowheads="1"/>
          </p:cNvSpPr>
          <p:nvPr/>
        </p:nvSpPr>
        <p:spPr bwMode="auto">
          <a:xfrm>
            <a:off x="330200" y="3729038"/>
            <a:ext cx="1076325" cy="312737"/>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latin typeface="Times New Roman" panose="02020603050405020304" pitchFamily="18" charset="0"/>
                <a:ea typeface="微软雅黑" panose="020B0503020204020204" pitchFamily="34" charset="-122"/>
              </a:rPr>
              <a:t>用户程序</a:t>
            </a:r>
            <a:r>
              <a:rPr lang="zh-CN" altLang="en-US" sz="900" b="1">
                <a:latin typeface="Times New Roman" panose="02020603050405020304" pitchFamily="18" charset="0"/>
                <a:ea typeface="宋体" panose="02010600030101010101" pitchFamily="2" charset="-122"/>
              </a:rPr>
              <a:t> </a:t>
            </a:r>
            <a:endParaRPr lang="zh-CN" altLang="en-US" b="1">
              <a:ea typeface="宋体" panose="02010600030101010101" pitchFamily="2" charset="-122"/>
            </a:endParaRPr>
          </a:p>
        </p:txBody>
      </p:sp>
      <p:sp>
        <p:nvSpPr>
          <p:cNvPr id="17415" name="Text Box 8">
            <a:extLst>
              <a:ext uri="{FF2B5EF4-FFF2-40B4-BE49-F238E27FC236}">
                <a16:creationId xmlns:a16="http://schemas.microsoft.com/office/drawing/2014/main" id="{C9A2E58D-88C9-4031-B1D1-E8C3D0906D65}"/>
              </a:ext>
            </a:extLst>
          </p:cNvPr>
          <p:cNvSpPr txBox="1">
            <a:spLocks noChangeArrowheads="1"/>
          </p:cNvSpPr>
          <p:nvPr/>
        </p:nvSpPr>
        <p:spPr bwMode="auto">
          <a:xfrm>
            <a:off x="1717675" y="1533525"/>
            <a:ext cx="1235075" cy="20574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latin typeface="微软雅黑" panose="020B0503020204020204" pitchFamily="34" charset="-122"/>
                <a:ea typeface="微软雅黑" panose="020B0503020204020204" pitchFamily="34" charset="-122"/>
              </a:rPr>
              <a:t>printf() </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xxxx();</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p:txBody>
      </p:sp>
      <p:sp>
        <p:nvSpPr>
          <p:cNvPr id="17416" name="Line 9">
            <a:extLst>
              <a:ext uri="{FF2B5EF4-FFF2-40B4-BE49-F238E27FC236}">
                <a16:creationId xmlns:a16="http://schemas.microsoft.com/office/drawing/2014/main" id="{1A834715-6567-42DF-90A7-A775CABD9F80}"/>
              </a:ext>
            </a:extLst>
          </p:cNvPr>
          <p:cNvSpPr>
            <a:spLocks noChangeShapeType="1"/>
          </p:cNvSpPr>
          <p:nvPr/>
        </p:nvSpPr>
        <p:spPr bwMode="auto">
          <a:xfrm flipV="1">
            <a:off x="1330325" y="1909763"/>
            <a:ext cx="457200" cy="57467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7" name="Text Box 10">
            <a:extLst>
              <a:ext uri="{FF2B5EF4-FFF2-40B4-BE49-F238E27FC236}">
                <a16:creationId xmlns:a16="http://schemas.microsoft.com/office/drawing/2014/main" id="{3F0FC695-1843-4DEF-94ED-F7E5AE4109FC}"/>
              </a:ext>
            </a:extLst>
          </p:cNvPr>
          <p:cNvSpPr txBox="1">
            <a:spLocks noChangeArrowheads="1"/>
          </p:cNvSpPr>
          <p:nvPr/>
        </p:nvSpPr>
        <p:spPr bwMode="auto">
          <a:xfrm>
            <a:off x="5283200" y="1555750"/>
            <a:ext cx="1784350" cy="199548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latin typeface="微软雅黑" panose="020B0503020204020204" pitchFamily="34" charset="-122"/>
                <a:ea typeface="微软雅黑" panose="020B0503020204020204" pitchFamily="34" charset="-122"/>
              </a:rPr>
              <a:t>system_call()</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xxxx();</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a:p>
            <a:pPr algn="just">
              <a:lnSpc>
                <a:spcPct val="104000"/>
              </a:lnSpc>
            </a:pPr>
            <a:endParaRPr lang="en-US" altLang="zh-CN" sz="1900" b="1">
              <a:latin typeface="微软雅黑" panose="020B0503020204020204" pitchFamily="34" charset="-122"/>
              <a:ea typeface="微软雅黑" panose="020B0503020204020204" pitchFamily="34" charset="-122"/>
            </a:endParaRPr>
          </a:p>
        </p:txBody>
      </p:sp>
      <p:sp>
        <p:nvSpPr>
          <p:cNvPr id="17418" name="Text Box 11">
            <a:extLst>
              <a:ext uri="{FF2B5EF4-FFF2-40B4-BE49-F238E27FC236}">
                <a16:creationId xmlns:a16="http://schemas.microsoft.com/office/drawing/2014/main" id="{0A6512CB-CEF9-4241-B68B-313D4BEB79AF}"/>
              </a:ext>
            </a:extLst>
          </p:cNvPr>
          <p:cNvSpPr txBox="1">
            <a:spLocks noChangeArrowheads="1"/>
          </p:cNvSpPr>
          <p:nvPr/>
        </p:nvSpPr>
        <p:spPr bwMode="auto">
          <a:xfrm>
            <a:off x="3509963" y="3621088"/>
            <a:ext cx="1003300" cy="576262"/>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solidFill>
                  <a:schemeClr val="accent1"/>
                </a:solidFill>
                <a:latin typeface="Times New Roman" panose="02020603050405020304" pitchFamily="18" charset="0"/>
                <a:ea typeface="微软雅黑" panose="020B0503020204020204" pitchFamily="34" charset="-122"/>
              </a:rPr>
              <a:t>系统调用封装函数</a:t>
            </a:r>
          </a:p>
        </p:txBody>
      </p:sp>
      <p:sp>
        <p:nvSpPr>
          <p:cNvPr id="17419" name="Text Box 12">
            <a:extLst>
              <a:ext uri="{FF2B5EF4-FFF2-40B4-BE49-F238E27FC236}">
                <a16:creationId xmlns:a16="http://schemas.microsoft.com/office/drawing/2014/main" id="{698A26FD-F0C7-435B-800D-4990FA58070D}"/>
              </a:ext>
            </a:extLst>
          </p:cNvPr>
          <p:cNvSpPr txBox="1">
            <a:spLocks noChangeArrowheads="1"/>
          </p:cNvSpPr>
          <p:nvPr/>
        </p:nvSpPr>
        <p:spPr bwMode="auto">
          <a:xfrm>
            <a:off x="5664200" y="3619500"/>
            <a:ext cx="974725" cy="5651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latin typeface="Times New Roman" panose="02020603050405020304" pitchFamily="18" charset="0"/>
                <a:ea typeface="微软雅黑" panose="020B0503020204020204" pitchFamily="34" charset="-122"/>
              </a:rPr>
              <a:t>系统调用处理程序</a:t>
            </a:r>
          </a:p>
        </p:txBody>
      </p:sp>
      <p:sp>
        <p:nvSpPr>
          <p:cNvPr id="17420" name="Rectangle 13">
            <a:extLst>
              <a:ext uri="{FF2B5EF4-FFF2-40B4-BE49-F238E27FC236}">
                <a16:creationId xmlns:a16="http://schemas.microsoft.com/office/drawing/2014/main" id="{6C69AB87-B259-40AF-9501-2C8133DFC7A6}"/>
              </a:ext>
            </a:extLst>
          </p:cNvPr>
          <p:cNvSpPr>
            <a:spLocks noChangeArrowheads="1"/>
          </p:cNvSpPr>
          <p:nvPr/>
        </p:nvSpPr>
        <p:spPr bwMode="auto">
          <a:xfrm>
            <a:off x="149225" y="1279525"/>
            <a:ext cx="4664075" cy="2951163"/>
          </a:xfrm>
          <a:prstGeom prst="rect">
            <a:avLst/>
          </a:prstGeom>
          <a:noFill/>
          <a:ln w="38100" cap="rnd" algn="ctr">
            <a:solidFill>
              <a:srgbClr val="0066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17421" name="Text Box 14">
            <a:extLst>
              <a:ext uri="{FF2B5EF4-FFF2-40B4-BE49-F238E27FC236}">
                <a16:creationId xmlns:a16="http://schemas.microsoft.com/office/drawing/2014/main" id="{F636B89D-2779-4123-A46D-ED973B97657A}"/>
              </a:ext>
            </a:extLst>
          </p:cNvPr>
          <p:cNvSpPr txBox="1">
            <a:spLocks noChangeArrowheads="1"/>
          </p:cNvSpPr>
          <p:nvPr/>
        </p:nvSpPr>
        <p:spPr bwMode="auto">
          <a:xfrm>
            <a:off x="158750" y="890588"/>
            <a:ext cx="3749675" cy="357187"/>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chemeClr val="accent1"/>
                </a:solidFill>
                <a:latin typeface="微软雅黑" panose="020B0503020204020204" pitchFamily="34" charset="-122"/>
                <a:ea typeface="微软雅黑" panose="020B0503020204020204" pitchFamily="34" charset="-122"/>
              </a:rPr>
              <a:t>用户空间、运行在用户态</a:t>
            </a:r>
            <a:r>
              <a:rPr lang="zh-CN" altLang="en-US" sz="2000" b="1">
                <a:latin typeface="微软雅黑" panose="020B0503020204020204" pitchFamily="34" charset="-122"/>
                <a:ea typeface="微软雅黑" panose="020B0503020204020204" pitchFamily="34" charset="-122"/>
              </a:rPr>
              <a:t> </a:t>
            </a:r>
          </a:p>
        </p:txBody>
      </p:sp>
      <p:sp>
        <p:nvSpPr>
          <p:cNvPr id="17422" name="Rectangle 15">
            <a:extLst>
              <a:ext uri="{FF2B5EF4-FFF2-40B4-BE49-F238E27FC236}">
                <a16:creationId xmlns:a16="http://schemas.microsoft.com/office/drawing/2014/main" id="{F85949FC-67F6-4273-B356-1208BA6352A6}"/>
              </a:ext>
            </a:extLst>
          </p:cNvPr>
          <p:cNvSpPr>
            <a:spLocks noChangeArrowheads="1"/>
          </p:cNvSpPr>
          <p:nvPr/>
        </p:nvSpPr>
        <p:spPr bwMode="auto">
          <a:xfrm>
            <a:off x="5145088" y="1255713"/>
            <a:ext cx="3741737" cy="2992437"/>
          </a:xfrm>
          <a:prstGeom prst="rect">
            <a:avLst/>
          </a:prstGeom>
          <a:noFill/>
          <a:ln w="28575" cap="rnd" algn="ctr">
            <a:solidFill>
              <a:srgbClr val="00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17423" name="Text Box 16">
            <a:extLst>
              <a:ext uri="{FF2B5EF4-FFF2-40B4-BE49-F238E27FC236}">
                <a16:creationId xmlns:a16="http://schemas.microsoft.com/office/drawing/2014/main" id="{9868472B-6327-4F5F-B512-3D19FA23B713}"/>
              </a:ext>
            </a:extLst>
          </p:cNvPr>
          <p:cNvSpPr txBox="1">
            <a:spLocks noChangeArrowheads="1"/>
          </p:cNvSpPr>
          <p:nvPr/>
        </p:nvSpPr>
        <p:spPr bwMode="auto">
          <a:xfrm>
            <a:off x="5197475" y="858838"/>
            <a:ext cx="3135313" cy="31432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chemeClr val="accent1"/>
                </a:solidFill>
                <a:latin typeface="微软雅黑" panose="020B0503020204020204" pitchFamily="34" charset="-122"/>
                <a:ea typeface="微软雅黑" panose="020B0503020204020204" pitchFamily="34" charset="-122"/>
              </a:rPr>
              <a:t>内核空间、运行在内核态</a:t>
            </a:r>
            <a:r>
              <a:rPr lang="zh-CN" altLang="en-US" sz="2000" b="1">
                <a:latin typeface="微软雅黑" panose="020B0503020204020204" pitchFamily="34" charset="-122"/>
                <a:ea typeface="微软雅黑" panose="020B0503020204020204" pitchFamily="34" charset="-122"/>
              </a:rPr>
              <a:t> </a:t>
            </a:r>
          </a:p>
        </p:txBody>
      </p:sp>
      <p:sp>
        <p:nvSpPr>
          <p:cNvPr id="17424" name="Text Box 17">
            <a:extLst>
              <a:ext uri="{FF2B5EF4-FFF2-40B4-BE49-F238E27FC236}">
                <a16:creationId xmlns:a16="http://schemas.microsoft.com/office/drawing/2014/main" id="{A18E9E7E-D4BD-4307-A845-4F77FFD5C4EB}"/>
              </a:ext>
            </a:extLst>
          </p:cNvPr>
          <p:cNvSpPr txBox="1">
            <a:spLocks noChangeArrowheads="1"/>
          </p:cNvSpPr>
          <p:nvPr/>
        </p:nvSpPr>
        <p:spPr bwMode="auto">
          <a:xfrm>
            <a:off x="3354388" y="1484313"/>
            <a:ext cx="1335087" cy="20955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solidFill>
                  <a:schemeClr val="accent2"/>
                </a:solidFill>
                <a:latin typeface="微软雅黑" panose="020B0503020204020204" pitchFamily="34" charset="-122"/>
                <a:ea typeface="微软雅黑" panose="020B0503020204020204" pitchFamily="34" charset="-122"/>
              </a:rPr>
              <a:t>write()</a:t>
            </a:r>
            <a:r>
              <a:rPr lang="en-US" altLang="zh-CN" sz="1900" b="1">
                <a:latin typeface="微软雅黑" panose="020B0503020204020204" pitchFamily="34" charset="-122"/>
                <a:ea typeface="微软雅黑" panose="020B0503020204020204" pitchFamily="34" charset="-122"/>
              </a:rPr>
              <a:t> </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solidFill>
                  <a:schemeClr val="accent1"/>
                </a:solidFill>
                <a:latin typeface="微软雅黑" panose="020B0503020204020204" pitchFamily="34" charset="-122"/>
                <a:ea typeface="微软雅黑" panose="020B0503020204020204" pitchFamily="34" charset="-122"/>
              </a:rPr>
              <a:t>int $0x80</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p:txBody>
      </p:sp>
      <p:sp>
        <p:nvSpPr>
          <p:cNvPr id="17425" name="Line 18">
            <a:extLst>
              <a:ext uri="{FF2B5EF4-FFF2-40B4-BE49-F238E27FC236}">
                <a16:creationId xmlns:a16="http://schemas.microsoft.com/office/drawing/2014/main" id="{7541F264-A7E2-4B47-AEB7-E9A494847AFD}"/>
              </a:ext>
            </a:extLst>
          </p:cNvPr>
          <p:cNvSpPr>
            <a:spLocks noChangeShapeType="1"/>
          </p:cNvSpPr>
          <p:nvPr/>
        </p:nvSpPr>
        <p:spPr bwMode="auto">
          <a:xfrm flipV="1">
            <a:off x="2690813" y="1824038"/>
            <a:ext cx="727075" cy="703262"/>
          </a:xfrm>
          <a:prstGeom prst="line">
            <a:avLst/>
          </a:prstGeom>
          <a:noFill/>
          <a:ln w="381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6" name="Text Box 19">
            <a:extLst>
              <a:ext uri="{FF2B5EF4-FFF2-40B4-BE49-F238E27FC236}">
                <a16:creationId xmlns:a16="http://schemas.microsoft.com/office/drawing/2014/main" id="{3B5F8B68-9D8D-4DB3-A0B2-96075D23106C}"/>
              </a:ext>
            </a:extLst>
          </p:cNvPr>
          <p:cNvSpPr txBox="1">
            <a:spLocks noChangeArrowheads="1"/>
          </p:cNvSpPr>
          <p:nvPr/>
        </p:nvSpPr>
        <p:spPr bwMode="auto">
          <a:xfrm>
            <a:off x="1879600" y="3635375"/>
            <a:ext cx="960438" cy="57626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en-US" altLang="zh-CN" sz="1900" b="1">
                <a:latin typeface="微软雅黑" panose="020B0503020204020204" pitchFamily="34" charset="-122"/>
                <a:ea typeface="微软雅黑" panose="020B0503020204020204" pitchFamily="34" charset="-122"/>
              </a:rPr>
              <a:t>I/O</a:t>
            </a:r>
            <a:r>
              <a:rPr lang="zh-CN" altLang="en-US" sz="1900" b="1">
                <a:latin typeface="Times New Roman" panose="02020603050405020304" pitchFamily="18" charset="0"/>
                <a:ea typeface="微软雅黑" panose="020B0503020204020204" pitchFamily="34" charset="-122"/>
              </a:rPr>
              <a:t>标准库函数</a:t>
            </a:r>
          </a:p>
        </p:txBody>
      </p:sp>
      <p:sp>
        <p:nvSpPr>
          <p:cNvPr id="17427" name="Line 20">
            <a:extLst>
              <a:ext uri="{FF2B5EF4-FFF2-40B4-BE49-F238E27FC236}">
                <a16:creationId xmlns:a16="http://schemas.microsoft.com/office/drawing/2014/main" id="{493994E2-A4D9-4F5D-A95B-BA5B9AE4577E}"/>
              </a:ext>
            </a:extLst>
          </p:cNvPr>
          <p:cNvSpPr>
            <a:spLocks noChangeShapeType="1"/>
          </p:cNvSpPr>
          <p:nvPr/>
        </p:nvSpPr>
        <p:spPr bwMode="auto">
          <a:xfrm flipV="1">
            <a:off x="4621213" y="1938338"/>
            <a:ext cx="735012" cy="608012"/>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8" name="Text Box 21">
            <a:extLst>
              <a:ext uri="{FF2B5EF4-FFF2-40B4-BE49-F238E27FC236}">
                <a16:creationId xmlns:a16="http://schemas.microsoft.com/office/drawing/2014/main" id="{A6D67114-780B-4573-BAE1-6F5DB4893CA8}"/>
              </a:ext>
            </a:extLst>
          </p:cNvPr>
          <p:cNvSpPr txBox="1">
            <a:spLocks noChangeArrowheads="1"/>
          </p:cNvSpPr>
          <p:nvPr/>
        </p:nvSpPr>
        <p:spPr bwMode="auto">
          <a:xfrm>
            <a:off x="7250113" y="1579563"/>
            <a:ext cx="1495425" cy="19796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solidFill>
                  <a:schemeClr val="accent2"/>
                </a:solidFill>
                <a:latin typeface="微软雅黑" panose="020B0503020204020204" pitchFamily="34" charset="-122"/>
                <a:ea typeface="微软雅黑" panose="020B0503020204020204" pitchFamily="34" charset="-122"/>
              </a:rPr>
              <a:t>sys_write()</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endParaRPr lang="en-US" altLang="zh-CN" sz="900" b="1">
              <a:latin typeface="Times New Roman" panose="02020603050405020304" pitchFamily="18" charset="0"/>
              <a:ea typeface="宋体" panose="02010600030101010101" pitchFamily="2" charset="-122"/>
            </a:endParaRP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a:p>
            <a:pPr algn="just">
              <a:lnSpc>
                <a:spcPct val="104000"/>
              </a:lnSpc>
            </a:pPr>
            <a:endParaRPr lang="en-US" altLang="zh-CN" sz="1900" b="1">
              <a:latin typeface="微软雅黑" panose="020B0503020204020204" pitchFamily="34" charset="-122"/>
              <a:ea typeface="微软雅黑" panose="020B0503020204020204" pitchFamily="34" charset="-122"/>
            </a:endParaRPr>
          </a:p>
        </p:txBody>
      </p:sp>
      <p:sp>
        <p:nvSpPr>
          <p:cNvPr id="17429" name="Text Box 22">
            <a:extLst>
              <a:ext uri="{FF2B5EF4-FFF2-40B4-BE49-F238E27FC236}">
                <a16:creationId xmlns:a16="http://schemas.microsoft.com/office/drawing/2014/main" id="{7634261C-20AF-4C54-9E56-9417FBB70448}"/>
              </a:ext>
            </a:extLst>
          </p:cNvPr>
          <p:cNvSpPr txBox="1">
            <a:spLocks noChangeArrowheads="1"/>
          </p:cNvSpPr>
          <p:nvPr/>
        </p:nvSpPr>
        <p:spPr bwMode="auto">
          <a:xfrm>
            <a:off x="7534275" y="3602038"/>
            <a:ext cx="1046163" cy="636587"/>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latin typeface="Times New Roman" panose="02020603050405020304" pitchFamily="18" charset="0"/>
                <a:ea typeface="微软雅黑" panose="020B0503020204020204" pitchFamily="34" charset="-122"/>
              </a:rPr>
              <a:t>系统调用服务例程</a:t>
            </a:r>
          </a:p>
        </p:txBody>
      </p:sp>
      <p:sp>
        <p:nvSpPr>
          <p:cNvPr id="17430" name="Line 23">
            <a:extLst>
              <a:ext uri="{FF2B5EF4-FFF2-40B4-BE49-F238E27FC236}">
                <a16:creationId xmlns:a16="http://schemas.microsoft.com/office/drawing/2014/main" id="{1F7E953C-E498-49E3-A3BD-B73C2AF854B3}"/>
              </a:ext>
            </a:extLst>
          </p:cNvPr>
          <p:cNvSpPr>
            <a:spLocks noChangeShapeType="1"/>
          </p:cNvSpPr>
          <p:nvPr/>
        </p:nvSpPr>
        <p:spPr bwMode="auto">
          <a:xfrm flipV="1">
            <a:off x="6311900" y="1878013"/>
            <a:ext cx="1117600" cy="7493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1" name="Line 24">
            <a:extLst>
              <a:ext uri="{FF2B5EF4-FFF2-40B4-BE49-F238E27FC236}">
                <a16:creationId xmlns:a16="http://schemas.microsoft.com/office/drawing/2014/main" id="{27FF6B21-1AAF-4D31-8FD1-3DB19FF46F72}"/>
              </a:ext>
            </a:extLst>
          </p:cNvPr>
          <p:cNvSpPr>
            <a:spLocks noChangeShapeType="1"/>
          </p:cNvSpPr>
          <p:nvPr/>
        </p:nvSpPr>
        <p:spPr bwMode="auto">
          <a:xfrm flipH="1" flipV="1">
            <a:off x="6745288" y="3098800"/>
            <a:ext cx="571500" cy="3429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2" name="Line 25">
            <a:extLst>
              <a:ext uri="{FF2B5EF4-FFF2-40B4-BE49-F238E27FC236}">
                <a16:creationId xmlns:a16="http://schemas.microsoft.com/office/drawing/2014/main" id="{89984248-2DC9-48B2-AA8F-875663F4D7AD}"/>
              </a:ext>
            </a:extLst>
          </p:cNvPr>
          <p:cNvSpPr>
            <a:spLocks noChangeShapeType="1"/>
          </p:cNvSpPr>
          <p:nvPr/>
        </p:nvSpPr>
        <p:spPr bwMode="auto">
          <a:xfrm flipH="1" flipV="1">
            <a:off x="4217988" y="3025775"/>
            <a:ext cx="1154112" cy="4127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3" name="Line 26">
            <a:extLst>
              <a:ext uri="{FF2B5EF4-FFF2-40B4-BE49-F238E27FC236}">
                <a16:creationId xmlns:a16="http://schemas.microsoft.com/office/drawing/2014/main" id="{26D9861B-AFD8-4970-8613-E5824FC0607F}"/>
              </a:ext>
            </a:extLst>
          </p:cNvPr>
          <p:cNvSpPr>
            <a:spLocks noChangeShapeType="1"/>
          </p:cNvSpPr>
          <p:nvPr/>
        </p:nvSpPr>
        <p:spPr bwMode="auto">
          <a:xfrm flipH="1" flipV="1">
            <a:off x="2505075" y="3009900"/>
            <a:ext cx="969963" cy="387350"/>
          </a:xfrm>
          <a:prstGeom prst="line">
            <a:avLst/>
          </a:prstGeom>
          <a:noFill/>
          <a:ln w="381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4" name="Line 27">
            <a:extLst>
              <a:ext uri="{FF2B5EF4-FFF2-40B4-BE49-F238E27FC236}">
                <a16:creationId xmlns:a16="http://schemas.microsoft.com/office/drawing/2014/main" id="{561BD2E9-AAC8-4F82-AAB3-F33217938259}"/>
              </a:ext>
            </a:extLst>
          </p:cNvPr>
          <p:cNvSpPr>
            <a:spLocks noChangeShapeType="1"/>
          </p:cNvSpPr>
          <p:nvPr/>
        </p:nvSpPr>
        <p:spPr bwMode="auto">
          <a:xfrm flipH="1" flipV="1">
            <a:off x="1041400" y="3013075"/>
            <a:ext cx="731838" cy="32543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5548" name="Text Box 28">
            <a:extLst>
              <a:ext uri="{FF2B5EF4-FFF2-40B4-BE49-F238E27FC236}">
                <a16:creationId xmlns:a16="http://schemas.microsoft.com/office/drawing/2014/main" id="{47879953-0AF9-4C88-8795-A48CC88ACF37}"/>
              </a:ext>
            </a:extLst>
          </p:cNvPr>
          <p:cNvSpPr txBox="1">
            <a:spLocks noChangeArrowheads="1"/>
          </p:cNvSpPr>
          <p:nvPr/>
        </p:nvSpPr>
        <p:spPr bwMode="auto">
          <a:xfrm>
            <a:off x="347663" y="6357938"/>
            <a:ext cx="6154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在</a:t>
            </a:r>
            <a:r>
              <a:rPr lang="en-US" altLang="zh-CN" sz="2000" b="1">
                <a:solidFill>
                  <a:schemeClr val="accent1"/>
                </a:solidFill>
                <a:latin typeface="微软雅黑" panose="020B0503020204020204" pitchFamily="34" charset="-122"/>
                <a:ea typeface="微软雅黑" panose="020B0503020204020204" pitchFamily="34" charset="-122"/>
              </a:rPr>
              <a:t>system_call</a:t>
            </a:r>
            <a:r>
              <a:rPr lang="zh-CN" altLang="en-US" sz="2000" b="1">
                <a:solidFill>
                  <a:schemeClr val="accent1"/>
                </a:solidFill>
                <a:latin typeface="微软雅黑" panose="020B0503020204020204" pitchFamily="34" charset="-122"/>
                <a:ea typeface="微软雅黑" panose="020B0503020204020204" pitchFamily="34" charset="-122"/>
              </a:rPr>
              <a:t>中如何知道要转到</a:t>
            </a:r>
            <a:r>
              <a:rPr lang="en-US" altLang="zh-CN" sz="2000" b="1">
                <a:solidFill>
                  <a:schemeClr val="accent1"/>
                </a:solidFill>
                <a:latin typeface="微软雅黑" panose="020B0503020204020204" pitchFamily="34" charset="-122"/>
                <a:ea typeface="微软雅黑" panose="020B0503020204020204" pitchFamily="34" charset="-122"/>
              </a:rPr>
              <a:t>sys_write</a:t>
            </a:r>
            <a:r>
              <a:rPr lang="zh-CN" altLang="en-US" sz="2000" b="1">
                <a:solidFill>
                  <a:schemeClr val="accent1"/>
                </a:solidFill>
                <a:latin typeface="微软雅黑" panose="020B0503020204020204" pitchFamily="34" charset="-122"/>
                <a:ea typeface="微软雅黑" panose="020B0503020204020204" pitchFamily="34" charset="-122"/>
              </a:rPr>
              <a:t>执行呢？</a:t>
            </a:r>
          </a:p>
        </p:txBody>
      </p:sp>
      <p:sp>
        <p:nvSpPr>
          <p:cNvPr id="875549" name="Text Box 29">
            <a:extLst>
              <a:ext uri="{FF2B5EF4-FFF2-40B4-BE49-F238E27FC236}">
                <a16:creationId xmlns:a16="http://schemas.microsoft.com/office/drawing/2014/main" id="{BF8D6B14-B2E6-4F7E-9AE7-248A82E97A1D}"/>
              </a:ext>
            </a:extLst>
          </p:cNvPr>
          <p:cNvSpPr txBox="1">
            <a:spLocks noChangeArrowheads="1"/>
          </p:cNvSpPr>
          <p:nvPr/>
        </p:nvSpPr>
        <p:spPr bwMode="auto">
          <a:xfrm>
            <a:off x="6545263" y="6332538"/>
            <a:ext cx="2381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根据系统调用号！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5523">
                                            <p:txEl>
                                              <p:pRg st="0" end="0"/>
                                            </p:txEl>
                                          </p:spTgt>
                                        </p:tgtEl>
                                        <p:attrNameLst>
                                          <p:attrName>style.visibility</p:attrName>
                                        </p:attrNameLst>
                                      </p:cBhvr>
                                      <p:to>
                                        <p:strVal val="visible"/>
                                      </p:to>
                                    </p:set>
                                    <p:animEffect transition="in" filter="blinds(horizontal)">
                                      <p:cBhvr>
                                        <p:cTn id="7" dur="500"/>
                                        <p:tgtEl>
                                          <p:spTgt spid="87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5523">
                                            <p:txEl>
                                              <p:pRg st="1" end="1"/>
                                            </p:txEl>
                                          </p:spTgt>
                                        </p:tgtEl>
                                        <p:attrNameLst>
                                          <p:attrName>style.visibility</p:attrName>
                                        </p:attrNameLst>
                                      </p:cBhvr>
                                      <p:to>
                                        <p:strVal val="visible"/>
                                      </p:to>
                                    </p:set>
                                    <p:animEffect transition="in" filter="blinds(horizontal)">
                                      <p:cBhvr>
                                        <p:cTn id="12" dur="500"/>
                                        <p:tgtEl>
                                          <p:spTgt spid="8755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5523">
                                            <p:txEl>
                                              <p:pRg st="2" end="2"/>
                                            </p:txEl>
                                          </p:spTgt>
                                        </p:tgtEl>
                                        <p:attrNameLst>
                                          <p:attrName>style.visibility</p:attrName>
                                        </p:attrNameLst>
                                      </p:cBhvr>
                                      <p:to>
                                        <p:strVal val="visible"/>
                                      </p:to>
                                    </p:set>
                                    <p:animEffect transition="in" filter="blinds(horizontal)">
                                      <p:cBhvr>
                                        <p:cTn id="17" dur="500"/>
                                        <p:tgtEl>
                                          <p:spTgt spid="8755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5548"/>
                                        </p:tgtEl>
                                        <p:attrNameLst>
                                          <p:attrName>style.visibility</p:attrName>
                                        </p:attrNameLst>
                                      </p:cBhvr>
                                      <p:to>
                                        <p:strVal val="visible"/>
                                      </p:to>
                                    </p:set>
                                    <p:animEffect transition="in" filter="blinds(horizontal)">
                                      <p:cBhvr>
                                        <p:cTn id="22" dur="500"/>
                                        <p:tgtEl>
                                          <p:spTgt spid="8755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5549"/>
                                        </p:tgtEl>
                                        <p:attrNameLst>
                                          <p:attrName>style.visibility</p:attrName>
                                        </p:attrNameLst>
                                      </p:cBhvr>
                                      <p:to>
                                        <p:strVal val="visible"/>
                                      </p:to>
                                    </p:set>
                                    <p:animEffect transition="in" filter="blinds(horizontal)">
                                      <p:cBhvr>
                                        <p:cTn id="27" dur="500"/>
                                        <p:tgtEl>
                                          <p:spTgt spid="87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48" grpId="0"/>
      <p:bldP spid="8755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009BAC8-02B4-4201-BA51-A08CDD586FEF}"/>
              </a:ext>
            </a:extLst>
          </p:cNvPr>
          <p:cNvSpPr>
            <a:spLocks noGrp="1" noChangeArrowheads="1"/>
          </p:cNvSpPr>
          <p:nvPr>
            <p:ph type="title"/>
          </p:nvPr>
        </p:nvSpPr>
        <p:spPr/>
        <p:txBody>
          <a:bodyPr/>
          <a:lstStyle/>
          <a:p>
            <a:r>
              <a:rPr lang="en-US" altLang="zh-CN"/>
              <a:t>Linux</a:t>
            </a:r>
            <a:r>
              <a:rPr lang="zh-CN" altLang="en-US"/>
              <a:t>系统下的</a:t>
            </a:r>
            <a:r>
              <a:rPr lang="en-US" altLang="zh-CN"/>
              <a:t>write()</a:t>
            </a:r>
            <a:r>
              <a:rPr lang="zh-CN" altLang="en-US"/>
              <a:t>封装函数 </a:t>
            </a:r>
            <a:endParaRPr lang="en-US" altLang="zh-CN"/>
          </a:p>
        </p:txBody>
      </p:sp>
      <p:sp>
        <p:nvSpPr>
          <p:cNvPr id="877572" name="Text Box 4">
            <a:extLst>
              <a:ext uri="{FF2B5EF4-FFF2-40B4-BE49-F238E27FC236}">
                <a16:creationId xmlns:a16="http://schemas.microsoft.com/office/drawing/2014/main" id="{70CE1948-D0F9-4942-BDEA-A0344CEE9808}"/>
              </a:ext>
            </a:extLst>
          </p:cNvPr>
          <p:cNvSpPr txBox="1">
            <a:spLocks noChangeArrowheads="1"/>
          </p:cNvSpPr>
          <p:nvPr/>
        </p:nvSpPr>
        <p:spPr bwMode="auto">
          <a:xfrm>
            <a:off x="250825" y="1606550"/>
            <a:ext cx="8707438" cy="5068888"/>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900" b="1">
                <a:latin typeface="微软雅黑" panose="020B0503020204020204" pitchFamily="34" charset="-122"/>
                <a:ea typeface="微软雅黑" panose="020B0503020204020204" pitchFamily="34" charset="-122"/>
              </a:rPr>
              <a:t>1 write:</a:t>
            </a:r>
          </a:p>
          <a:p>
            <a:pPr>
              <a:lnSpc>
                <a:spcPct val="115000"/>
              </a:lnSpc>
            </a:pPr>
            <a:r>
              <a:rPr lang="en-US" altLang="zh-CN" sz="1900" b="1">
                <a:latin typeface="微软雅黑" panose="020B0503020204020204" pitchFamily="34" charset="-122"/>
                <a:ea typeface="微软雅黑" panose="020B0503020204020204" pitchFamily="34" charset="-122"/>
              </a:rPr>
              <a:t>2     pushl  %ebx		//</a:t>
            </a:r>
            <a:r>
              <a:rPr lang="zh-CN" altLang="en-US" sz="1900" b="1">
                <a:latin typeface="微软雅黑" panose="020B0503020204020204" pitchFamily="34" charset="-122"/>
                <a:ea typeface="微软雅黑" panose="020B0503020204020204" pitchFamily="34" charset="-122"/>
              </a:rPr>
              <a:t>将</a:t>
            </a:r>
            <a:r>
              <a:rPr lang="en-US" altLang="zh-CN" sz="1900" b="1">
                <a:latin typeface="微软雅黑" panose="020B0503020204020204" pitchFamily="34" charset="-122"/>
                <a:ea typeface="微软雅黑" panose="020B0503020204020204" pitchFamily="34" charset="-122"/>
              </a:rPr>
              <a:t>EBX</a:t>
            </a:r>
            <a:r>
              <a:rPr lang="zh-CN" altLang="en-US" sz="1900" b="1">
                <a:latin typeface="微软雅黑" panose="020B0503020204020204" pitchFamily="34" charset="-122"/>
                <a:ea typeface="微软雅黑" panose="020B0503020204020204" pitchFamily="34" charset="-122"/>
              </a:rPr>
              <a:t>入栈</a:t>
            </a:r>
            <a:r>
              <a:rPr lang="zh-CN" altLang="en-US" sz="1900" b="1">
                <a:solidFill>
                  <a:srgbClr val="A50021"/>
                </a:solidFill>
                <a:latin typeface="微软雅黑" panose="020B0503020204020204" pitchFamily="34" charset="-122"/>
                <a:ea typeface="微软雅黑" panose="020B0503020204020204" pitchFamily="34" charset="-122"/>
              </a:rPr>
              <a:t>（</a:t>
            </a:r>
            <a:r>
              <a:rPr lang="en-US" altLang="zh-CN" sz="1900" b="1">
                <a:solidFill>
                  <a:srgbClr val="A50021"/>
                </a:solidFill>
                <a:latin typeface="微软雅黑" panose="020B0503020204020204" pitchFamily="34" charset="-122"/>
                <a:ea typeface="微软雅黑" panose="020B0503020204020204" pitchFamily="34" charset="-122"/>
              </a:rPr>
              <a:t>EBX</a:t>
            </a:r>
            <a:r>
              <a:rPr lang="zh-CN" altLang="en-US" sz="1900" b="1">
                <a:solidFill>
                  <a:srgbClr val="A50021"/>
                </a:solidFill>
                <a:latin typeface="微软雅黑" panose="020B0503020204020204" pitchFamily="34" charset="-122"/>
                <a:ea typeface="微软雅黑" panose="020B0503020204020204" pitchFamily="34" charset="-122"/>
              </a:rPr>
              <a:t>为被调用者保存寄存器）</a:t>
            </a:r>
          </a:p>
          <a:p>
            <a:pPr>
              <a:lnSpc>
                <a:spcPct val="115000"/>
              </a:lnSpc>
            </a:pPr>
            <a:r>
              <a:rPr lang="en-US" altLang="zh-CN" sz="1900" b="1">
                <a:solidFill>
                  <a:schemeClr val="accent2"/>
                </a:solidFill>
                <a:latin typeface="微软雅黑" panose="020B0503020204020204" pitchFamily="34" charset="-122"/>
                <a:ea typeface="微软雅黑" panose="020B0503020204020204" pitchFamily="34" charset="-122"/>
              </a:rPr>
              <a:t>3     movl  $4, %eax		//</a:t>
            </a:r>
            <a:r>
              <a:rPr lang="zh-CN" altLang="en-US" sz="1900" b="1">
                <a:solidFill>
                  <a:schemeClr val="accent2"/>
                </a:solidFill>
                <a:latin typeface="微软雅黑" panose="020B0503020204020204" pitchFamily="34" charset="-122"/>
                <a:ea typeface="微软雅黑" panose="020B0503020204020204" pitchFamily="34" charset="-122"/>
              </a:rPr>
              <a:t>将系统调用号 </a:t>
            </a:r>
            <a:r>
              <a:rPr lang="en-US" altLang="zh-CN" sz="1900" b="1">
                <a:solidFill>
                  <a:schemeClr val="accent2"/>
                </a:solidFill>
                <a:latin typeface="微软雅黑" panose="020B0503020204020204" pitchFamily="34" charset="-122"/>
                <a:ea typeface="微软雅黑" panose="020B0503020204020204" pitchFamily="34" charset="-122"/>
              </a:rPr>
              <a:t>4 </a:t>
            </a:r>
            <a:r>
              <a:rPr lang="zh-CN" altLang="en-US" sz="1900" b="1">
                <a:solidFill>
                  <a:schemeClr val="accent2"/>
                </a:solidFill>
                <a:latin typeface="微软雅黑" panose="020B0503020204020204" pitchFamily="34" charset="-122"/>
                <a:ea typeface="微软雅黑" panose="020B0503020204020204" pitchFamily="34" charset="-122"/>
              </a:rPr>
              <a:t>送</a:t>
            </a:r>
            <a:r>
              <a:rPr lang="en-US" altLang="zh-CN" sz="1900" b="1">
                <a:solidFill>
                  <a:schemeClr val="accent2"/>
                </a:solidFill>
                <a:latin typeface="微软雅黑" panose="020B0503020204020204" pitchFamily="34" charset="-122"/>
                <a:ea typeface="微软雅黑" panose="020B0503020204020204" pitchFamily="34" charset="-122"/>
              </a:rPr>
              <a:t>EAX</a:t>
            </a:r>
            <a:r>
              <a:rPr lang="en-US" altLang="zh-CN" sz="1900" b="1">
                <a:latin typeface="微软雅黑" panose="020B0503020204020204" pitchFamily="34" charset="-122"/>
                <a:ea typeface="微软雅黑" panose="020B0503020204020204" pitchFamily="34" charset="-122"/>
              </a:rPr>
              <a:t> </a:t>
            </a:r>
          </a:p>
          <a:p>
            <a:pPr>
              <a:lnSpc>
                <a:spcPct val="115000"/>
              </a:lnSpc>
            </a:pPr>
            <a:r>
              <a:rPr lang="en-US" altLang="zh-CN" sz="1900" b="1">
                <a:latin typeface="微软雅黑" panose="020B0503020204020204" pitchFamily="34" charset="-122"/>
                <a:ea typeface="微软雅黑" panose="020B0503020204020204" pitchFamily="34" charset="-122"/>
              </a:rPr>
              <a:t>4     movl  </a:t>
            </a:r>
            <a:r>
              <a:rPr lang="en-US" altLang="zh-CN" sz="1900" b="1">
                <a:solidFill>
                  <a:srgbClr val="A50021"/>
                </a:solidFill>
                <a:latin typeface="微软雅黑" panose="020B0503020204020204" pitchFamily="34" charset="-122"/>
                <a:ea typeface="微软雅黑" panose="020B0503020204020204" pitchFamily="34" charset="-122"/>
              </a:rPr>
              <a:t>8(%esp),</a:t>
            </a:r>
            <a:r>
              <a:rPr lang="en-US" altLang="zh-CN" sz="1900" b="1">
                <a:latin typeface="微软雅黑" panose="020B0503020204020204" pitchFamily="34" charset="-122"/>
                <a:ea typeface="微软雅黑" panose="020B0503020204020204" pitchFamily="34" charset="-122"/>
              </a:rPr>
              <a:t> %ebx	//</a:t>
            </a:r>
            <a:r>
              <a:rPr lang="zh-CN" altLang="en-US" sz="1900" b="1">
                <a:latin typeface="微软雅黑" panose="020B0503020204020204" pitchFamily="34" charset="-122"/>
                <a:ea typeface="微软雅黑" panose="020B0503020204020204" pitchFamily="34" charset="-122"/>
              </a:rPr>
              <a:t>将文件描述符 </a:t>
            </a:r>
            <a:r>
              <a:rPr lang="en-US" altLang="zh-CN" sz="1900" b="1">
                <a:latin typeface="微软雅黑" panose="020B0503020204020204" pitchFamily="34" charset="-122"/>
                <a:ea typeface="微软雅黑" panose="020B0503020204020204" pitchFamily="34" charset="-122"/>
              </a:rPr>
              <a:t>fd </a:t>
            </a:r>
            <a:r>
              <a:rPr lang="zh-CN" altLang="en-US" sz="1900" b="1">
                <a:latin typeface="微软雅黑" panose="020B0503020204020204" pitchFamily="34" charset="-122"/>
                <a:ea typeface="微软雅黑" panose="020B0503020204020204" pitchFamily="34" charset="-122"/>
              </a:rPr>
              <a:t>送</a:t>
            </a:r>
            <a:r>
              <a:rPr lang="en-US" altLang="zh-CN" sz="1900" b="1">
                <a:latin typeface="微软雅黑" panose="020B0503020204020204" pitchFamily="34" charset="-122"/>
                <a:ea typeface="微软雅黑" panose="020B0503020204020204" pitchFamily="34" charset="-122"/>
              </a:rPr>
              <a:t>EBX</a:t>
            </a:r>
          </a:p>
          <a:p>
            <a:pPr>
              <a:lnSpc>
                <a:spcPct val="115000"/>
              </a:lnSpc>
            </a:pPr>
            <a:r>
              <a:rPr lang="en-US" altLang="zh-CN" sz="1900" b="1">
                <a:latin typeface="微软雅黑" panose="020B0503020204020204" pitchFamily="34" charset="-122"/>
                <a:ea typeface="微软雅黑" panose="020B0503020204020204" pitchFamily="34" charset="-122"/>
              </a:rPr>
              <a:t>5     movl  </a:t>
            </a:r>
            <a:r>
              <a:rPr lang="en-US" altLang="zh-CN" sz="1900" b="1">
                <a:solidFill>
                  <a:srgbClr val="A50021"/>
                </a:solidFill>
                <a:latin typeface="微软雅黑" panose="020B0503020204020204" pitchFamily="34" charset="-122"/>
                <a:ea typeface="微软雅黑" panose="020B0503020204020204" pitchFamily="34" charset="-122"/>
              </a:rPr>
              <a:t>12(%esp),</a:t>
            </a:r>
            <a:r>
              <a:rPr lang="en-US" altLang="zh-CN" sz="1900" b="1">
                <a:latin typeface="微软雅黑" panose="020B0503020204020204" pitchFamily="34" charset="-122"/>
                <a:ea typeface="微软雅黑" panose="020B0503020204020204" pitchFamily="34" charset="-122"/>
              </a:rPr>
              <a:t> %ecx	//</a:t>
            </a:r>
            <a:r>
              <a:rPr lang="zh-CN" altLang="en-US" sz="1900" b="1">
                <a:latin typeface="微软雅黑" panose="020B0503020204020204" pitchFamily="34" charset="-122"/>
                <a:ea typeface="微软雅黑" panose="020B0503020204020204" pitchFamily="34" charset="-122"/>
              </a:rPr>
              <a:t>将所写字符串首址 </a:t>
            </a:r>
            <a:r>
              <a:rPr lang="en-US" altLang="zh-CN" sz="1900" b="1">
                <a:latin typeface="微软雅黑" panose="020B0503020204020204" pitchFamily="34" charset="-122"/>
                <a:ea typeface="微软雅黑" panose="020B0503020204020204" pitchFamily="34" charset="-122"/>
              </a:rPr>
              <a:t>buf </a:t>
            </a:r>
            <a:r>
              <a:rPr lang="zh-CN" altLang="en-US" sz="1900" b="1">
                <a:latin typeface="微软雅黑" panose="020B0503020204020204" pitchFamily="34" charset="-122"/>
                <a:ea typeface="微软雅黑" panose="020B0503020204020204" pitchFamily="34" charset="-122"/>
              </a:rPr>
              <a:t>送</a:t>
            </a:r>
            <a:r>
              <a:rPr lang="en-US" altLang="zh-CN" sz="1900" b="1">
                <a:latin typeface="微软雅黑" panose="020B0503020204020204" pitchFamily="34" charset="-122"/>
                <a:ea typeface="微软雅黑" panose="020B0503020204020204" pitchFamily="34" charset="-122"/>
              </a:rPr>
              <a:t>ECX</a:t>
            </a:r>
          </a:p>
          <a:p>
            <a:pPr>
              <a:lnSpc>
                <a:spcPct val="115000"/>
              </a:lnSpc>
            </a:pPr>
            <a:r>
              <a:rPr lang="en-US" altLang="zh-CN" sz="1900" b="1">
                <a:latin typeface="微软雅黑" panose="020B0503020204020204" pitchFamily="34" charset="-122"/>
                <a:ea typeface="微软雅黑" panose="020B0503020204020204" pitchFamily="34" charset="-122"/>
              </a:rPr>
              <a:t>6     movl  </a:t>
            </a:r>
            <a:r>
              <a:rPr lang="en-US" altLang="zh-CN" sz="1900" b="1">
                <a:solidFill>
                  <a:srgbClr val="A50021"/>
                </a:solidFill>
                <a:latin typeface="微软雅黑" panose="020B0503020204020204" pitchFamily="34" charset="-122"/>
                <a:ea typeface="微软雅黑" panose="020B0503020204020204" pitchFamily="34" charset="-122"/>
              </a:rPr>
              <a:t>16(%esp),</a:t>
            </a:r>
            <a:r>
              <a:rPr lang="en-US" altLang="zh-CN" sz="1900" b="1">
                <a:latin typeface="微软雅黑" panose="020B0503020204020204" pitchFamily="34" charset="-122"/>
                <a:ea typeface="微软雅黑" panose="020B0503020204020204" pitchFamily="34" charset="-122"/>
              </a:rPr>
              <a:t> %edx	//</a:t>
            </a:r>
            <a:r>
              <a:rPr lang="zh-CN" altLang="en-US" sz="1900" b="1">
                <a:latin typeface="微软雅黑" panose="020B0503020204020204" pitchFamily="34" charset="-122"/>
                <a:ea typeface="微软雅黑" panose="020B0503020204020204" pitchFamily="34" charset="-122"/>
              </a:rPr>
              <a:t>将所写字符个数 </a:t>
            </a:r>
            <a:r>
              <a:rPr lang="en-US" altLang="zh-CN" sz="1900" b="1">
                <a:latin typeface="微软雅黑" panose="020B0503020204020204" pitchFamily="34" charset="-122"/>
                <a:ea typeface="微软雅黑" panose="020B0503020204020204" pitchFamily="34" charset="-122"/>
              </a:rPr>
              <a:t>n </a:t>
            </a:r>
            <a:r>
              <a:rPr lang="zh-CN" altLang="en-US" sz="1900" b="1">
                <a:latin typeface="微软雅黑" panose="020B0503020204020204" pitchFamily="34" charset="-122"/>
                <a:ea typeface="微软雅黑" panose="020B0503020204020204" pitchFamily="34" charset="-122"/>
              </a:rPr>
              <a:t>送</a:t>
            </a:r>
            <a:r>
              <a:rPr lang="en-US" altLang="zh-CN" sz="1900" b="1">
                <a:latin typeface="微软雅黑" panose="020B0503020204020204" pitchFamily="34" charset="-122"/>
                <a:ea typeface="微软雅黑" panose="020B0503020204020204" pitchFamily="34" charset="-122"/>
              </a:rPr>
              <a:t>EDX</a:t>
            </a:r>
          </a:p>
          <a:p>
            <a:pPr>
              <a:lnSpc>
                <a:spcPct val="115000"/>
              </a:lnSpc>
            </a:pPr>
            <a:r>
              <a:rPr lang="en-US" altLang="zh-CN" sz="1900" b="1">
                <a:solidFill>
                  <a:schemeClr val="accent1"/>
                </a:solidFill>
                <a:latin typeface="微软雅黑" panose="020B0503020204020204" pitchFamily="34" charset="-122"/>
                <a:ea typeface="微软雅黑" panose="020B0503020204020204" pitchFamily="34" charset="-122"/>
              </a:rPr>
              <a:t>7     int	 $0x80			//</a:t>
            </a:r>
            <a:r>
              <a:rPr lang="zh-CN" altLang="en-US" sz="1900" b="1">
                <a:solidFill>
                  <a:schemeClr val="accent1"/>
                </a:solidFill>
                <a:latin typeface="微软雅黑" panose="020B0503020204020204" pitchFamily="34" charset="-122"/>
                <a:ea typeface="微软雅黑" panose="020B0503020204020204" pitchFamily="34" charset="-122"/>
              </a:rPr>
              <a:t>进入系统调用处理程序</a:t>
            </a:r>
            <a:r>
              <a:rPr lang="en-US" altLang="zh-CN" sz="1900" b="1">
                <a:solidFill>
                  <a:schemeClr val="accent1"/>
                </a:solidFill>
                <a:latin typeface="微软雅黑" panose="020B0503020204020204" pitchFamily="34" charset="-122"/>
                <a:ea typeface="微软雅黑" panose="020B0503020204020204" pitchFamily="34" charset="-122"/>
              </a:rPr>
              <a:t>system_call</a:t>
            </a:r>
            <a:r>
              <a:rPr lang="zh-CN" altLang="en-US" sz="1900" b="1">
                <a:solidFill>
                  <a:schemeClr val="accent1"/>
                </a:solidFill>
                <a:latin typeface="微软雅黑" panose="020B0503020204020204" pitchFamily="34" charset="-122"/>
                <a:ea typeface="微软雅黑" panose="020B0503020204020204" pitchFamily="34" charset="-122"/>
              </a:rPr>
              <a:t>执行</a:t>
            </a:r>
          </a:p>
          <a:p>
            <a:pPr>
              <a:lnSpc>
                <a:spcPct val="115000"/>
              </a:lnSpc>
            </a:pPr>
            <a:r>
              <a:rPr lang="en-US" altLang="zh-CN" sz="1900" b="1">
                <a:latin typeface="微软雅黑" panose="020B0503020204020204" pitchFamily="34" charset="-122"/>
                <a:ea typeface="微软雅黑" panose="020B0503020204020204" pitchFamily="34" charset="-122"/>
              </a:rPr>
              <a:t>8     cmpl  $-125, %eax	            //</a:t>
            </a:r>
            <a:r>
              <a:rPr lang="zh-CN" altLang="en-US" sz="1900" b="1">
                <a:latin typeface="微软雅黑" panose="020B0503020204020204" pitchFamily="34" charset="-122"/>
                <a:ea typeface="微软雅黑" panose="020B0503020204020204" pitchFamily="34" charset="-122"/>
              </a:rPr>
              <a:t>检查返回值</a:t>
            </a:r>
          </a:p>
          <a:p>
            <a:pPr>
              <a:lnSpc>
                <a:spcPct val="115000"/>
              </a:lnSpc>
            </a:pPr>
            <a:r>
              <a:rPr lang="en-US" altLang="zh-CN" sz="1900" b="1">
                <a:latin typeface="微软雅黑" panose="020B0503020204020204" pitchFamily="34" charset="-122"/>
                <a:ea typeface="微软雅黑" panose="020B0503020204020204" pitchFamily="34" charset="-122"/>
              </a:rPr>
              <a:t>9    </a:t>
            </a:r>
            <a:r>
              <a:rPr lang="en-US" altLang="zh-CN" sz="1900" b="1">
                <a:solidFill>
                  <a:srgbClr val="006600"/>
                </a:solidFill>
                <a:latin typeface="微软雅黑" panose="020B0503020204020204" pitchFamily="34" charset="-122"/>
                <a:ea typeface="微软雅黑" panose="020B0503020204020204" pitchFamily="34" charset="-122"/>
              </a:rPr>
              <a:t> jbe </a:t>
            </a:r>
            <a:r>
              <a:rPr lang="en-US" altLang="zh-CN" sz="1900" b="1">
                <a:latin typeface="微软雅黑" panose="020B0503020204020204" pitchFamily="34" charset="-122"/>
                <a:ea typeface="微软雅黑" panose="020B0503020204020204" pitchFamily="34" charset="-122"/>
              </a:rPr>
              <a:t>   .L1			//</a:t>
            </a:r>
            <a:r>
              <a:rPr lang="zh-CN" altLang="en-US" sz="1900" b="1">
                <a:latin typeface="微软雅黑" panose="020B0503020204020204" pitchFamily="34" charset="-122"/>
                <a:ea typeface="微软雅黑" panose="020B0503020204020204" pitchFamily="34" charset="-122"/>
              </a:rPr>
              <a:t>若无错误，则跳转至</a:t>
            </a:r>
            <a:r>
              <a:rPr lang="en-US" altLang="zh-CN" sz="1900" b="1">
                <a:latin typeface="微软雅黑" panose="020B0503020204020204" pitchFamily="34" charset="-122"/>
                <a:ea typeface="微软雅黑" panose="020B0503020204020204" pitchFamily="34" charset="-122"/>
              </a:rPr>
              <a:t>.L1</a:t>
            </a:r>
            <a:r>
              <a:rPr lang="zh-CN" altLang="en-US" sz="1900" b="1">
                <a:solidFill>
                  <a:srgbClr val="006600"/>
                </a:solidFill>
                <a:latin typeface="微软雅黑" panose="020B0503020204020204" pitchFamily="34" charset="-122"/>
                <a:ea typeface="微软雅黑" panose="020B0503020204020204" pitchFamily="34" charset="-122"/>
              </a:rPr>
              <a:t>（按无符号数比）</a:t>
            </a:r>
          </a:p>
          <a:p>
            <a:pPr>
              <a:lnSpc>
                <a:spcPct val="115000"/>
              </a:lnSpc>
            </a:pPr>
            <a:r>
              <a:rPr lang="en-US" altLang="zh-CN" sz="1900" b="1">
                <a:latin typeface="微软雅黑" panose="020B0503020204020204" pitchFamily="34" charset="-122"/>
                <a:ea typeface="微软雅黑" panose="020B0503020204020204" pitchFamily="34" charset="-122"/>
              </a:rPr>
              <a:t>10   negl  %eax		//</a:t>
            </a:r>
            <a:r>
              <a:rPr lang="zh-CN" altLang="en-US" sz="1900" b="1">
                <a:latin typeface="微软雅黑" panose="020B0503020204020204" pitchFamily="34" charset="-122"/>
                <a:ea typeface="微软雅黑" panose="020B0503020204020204" pitchFamily="34" charset="-122"/>
              </a:rPr>
              <a:t>将返回值取负送</a:t>
            </a:r>
            <a:r>
              <a:rPr lang="en-US" altLang="zh-CN" sz="1900" b="1">
                <a:latin typeface="微软雅黑" panose="020B0503020204020204" pitchFamily="34" charset="-122"/>
                <a:ea typeface="微软雅黑" panose="020B0503020204020204" pitchFamily="34" charset="-122"/>
              </a:rPr>
              <a:t>EAX</a:t>
            </a:r>
          </a:p>
          <a:p>
            <a:pPr>
              <a:lnSpc>
                <a:spcPct val="115000"/>
              </a:lnSpc>
            </a:pPr>
            <a:r>
              <a:rPr lang="en-US" altLang="zh-CN" sz="1900" b="1">
                <a:latin typeface="微软雅黑" panose="020B0503020204020204" pitchFamily="34" charset="-122"/>
                <a:ea typeface="微软雅黑" panose="020B0503020204020204" pitchFamily="34" charset="-122"/>
              </a:rPr>
              <a:t>11   movl   %eax, error  	//</a:t>
            </a:r>
            <a:r>
              <a:rPr lang="zh-CN" altLang="en-US" sz="1900" b="1">
                <a:latin typeface="微软雅黑" panose="020B0503020204020204" pitchFamily="34" charset="-122"/>
                <a:ea typeface="微软雅黑" panose="020B0503020204020204" pitchFamily="34" charset="-122"/>
              </a:rPr>
              <a:t>将</a:t>
            </a:r>
            <a:r>
              <a:rPr lang="en-US" altLang="zh-CN" sz="1900" b="1">
                <a:latin typeface="微软雅黑" panose="020B0503020204020204" pitchFamily="34" charset="-122"/>
                <a:ea typeface="微软雅黑" panose="020B0503020204020204" pitchFamily="34" charset="-122"/>
              </a:rPr>
              <a:t>EAX</a:t>
            </a:r>
            <a:r>
              <a:rPr lang="zh-CN" altLang="en-US" sz="1900" b="1">
                <a:latin typeface="微软雅黑" panose="020B0503020204020204" pitchFamily="34" charset="-122"/>
                <a:ea typeface="微软雅黑" panose="020B0503020204020204" pitchFamily="34" charset="-122"/>
              </a:rPr>
              <a:t>的值送</a:t>
            </a:r>
            <a:r>
              <a:rPr lang="en-US" altLang="zh-CN" sz="1900" b="1">
                <a:latin typeface="微软雅黑" panose="020B0503020204020204" pitchFamily="34" charset="-122"/>
                <a:ea typeface="微软雅黑" panose="020B0503020204020204" pitchFamily="34" charset="-122"/>
              </a:rPr>
              <a:t>error</a:t>
            </a:r>
          </a:p>
          <a:p>
            <a:pPr>
              <a:lnSpc>
                <a:spcPct val="115000"/>
              </a:lnSpc>
            </a:pPr>
            <a:r>
              <a:rPr lang="en-US" altLang="zh-CN" sz="1900" b="1">
                <a:latin typeface="微软雅黑" panose="020B0503020204020204" pitchFamily="34" charset="-122"/>
                <a:ea typeface="微软雅黑" panose="020B0503020204020204" pitchFamily="34" charset="-122"/>
              </a:rPr>
              <a:t>12   movl   $-1, %eax		//</a:t>
            </a:r>
            <a:r>
              <a:rPr lang="zh-CN" altLang="en-US" sz="1900" b="1">
                <a:latin typeface="微软雅黑" panose="020B0503020204020204" pitchFamily="34" charset="-122"/>
                <a:ea typeface="微软雅黑" panose="020B0503020204020204" pitchFamily="34" charset="-122"/>
              </a:rPr>
              <a:t>将</a:t>
            </a:r>
            <a:r>
              <a:rPr lang="en-US" altLang="zh-CN" sz="1900" b="1">
                <a:latin typeface="微软雅黑" panose="020B0503020204020204" pitchFamily="34" charset="-122"/>
                <a:ea typeface="微软雅黑" panose="020B0503020204020204" pitchFamily="34" charset="-122"/>
              </a:rPr>
              <a:t>write</a:t>
            </a:r>
            <a:r>
              <a:rPr lang="zh-CN" altLang="en-US" sz="1900" b="1">
                <a:latin typeface="微软雅黑" panose="020B0503020204020204" pitchFamily="34" charset="-122"/>
                <a:ea typeface="微软雅黑" panose="020B0503020204020204" pitchFamily="34" charset="-122"/>
              </a:rPr>
              <a:t>函数返回值置</a:t>
            </a:r>
            <a:r>
              <a:rPr lang="en-US" altLang="zh-CN" sz="1900" b="1">
                <a:latin typeface="微软雅黑" panose="020B0503020204020204" pitchFamily="34" charset="-122"/>
                <a:ea typeface="微软雅黑" panose="020B0503020204020204" pitchFamily="34" charset="-122"/>
              </a:rPr>
              <a:t>-1</a:t>
            </a:r>
          </a:p>
          <a:p>
            <a:pPr>
              <a:lnSpc>
                <a:spcPct val="115000"/>
              </a:lnSpc>
            </a:pPr>
            <a:r>
              <a:rPr lang="en-US" altLang="zh-CN" sz="1900" b="1">
                <a:latin typeface="微软雅黑" panose="020B0503020204020204" pitchFamily="34" charset="-122"/>
                <a:ea typeface="微软雅黑" panose="020B0503020204020204" pitchFamily="34" charset="-122"/>
              </a:rPr>
              <a:t>13 .L1: 	</a:t>
            </a:r>
          </a:p>
          <a:p>
            <a:pPr>
              <a:lnSpc>
                <a:spcPct val="115000"/>
              </a:lnSpc>
            </a:pPr>
            <a:r>
              <a:rPr lang="en-US" altLang="zh-CN" sz="1900" b="1">
                <a:latin typeface="微软雅黑" panose="020B0503020204020204" pitchFamily="34" charset="-122"/>
                <a:ea typeface="微软雅黑" panose="020B0503020204020204" pitchFamily="34" charset="-122"/>
              </a:rPr>
              <a:t>14    popl   %ebx</a:t>
            </a:r>
          </a:p>
          <a:p>
            <a:pPr>
              <a:lnSpc>
                <a:spcPct val="115000"/>
              </a:lnSpc>
            </a:pPr>
            <a:r>
              <a:rPr lang="en-US" altLang="zh-CN" sz="1900" b="1">
                <a:latin typeface="微软雅黑" panose="020B0503020204020204" pitchFamily="34" charset="-122"/>
                <a:ea typeface="微软雅黑" panose="020B0503020204020204" pitchFamily="34" charset="-122"/>
              </a:rPr>
              <a:t>15    ret</a:t>
            </a:r>
          </a:p>
        </p:txBody>
      </p:sp>
      <p:sp>
        <p:nvSpPr>
          <p:cNvPr id="877573" name="Rectangle 5">
            <a:extLst>
              <a:ext uri="{FF2B5EF4-FFF2-40B4-BE49-F238E27FC236}">
                <a16:creationId xmlns:a16="http://schemas.microsoft.com/office/drawing/2014/main" id="{9E3BE88A-8B9B-4398-9DFF-8079625042C5}"/>
              </a:ext>
            </a:extLst>
          </p:cNvPr>
          <p:cNvSpPr>
            <a:spLocks noChangeArrowheads="1"/>
          </p:cNvSpPr>
          <p:nvPr/>
        </p:nvSpPr>
        <p:spPr bwMode="auto">
          <a:xfrm>
            <a:off x="328613" y="687388"/>
            <a:ext cx="8486775"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r>
              <a:rPr lang="zh-CN" altLang="en-US" sz="2200" b="1">
                <a:latin typeface="微软雅黑" panose="020B0503020204020204" pitchFamily="34" charset="-122"/>
                <a:ea typeface="微软雅黑" panose="020B0503020204020204" pitchFamily="34" charset="-122"/>
              </a:rPr>
              <a:t>用法：</a:t>
            </a:r>
            <a:r>
              <a:rPr lang="en-US" altLang="zh-CN" sz="2200" b="1">
                <a:latin typeface="微软雅黑" panose="020B0503020204020204" pitchFamily="34" charset="-122"/>
                <a:ea typeface="微软雅黑" panose="020B0503020204020204" pitchFamily="34" charset="-122"/>
              </a:rPr>
              <a:t>ssize_t write(int fd, const void * buf, size_t n);</a:t>
            </a:r>
          </a:p>
          <a:p>
            <a:pPr>
              <a:lnSpc>
                <a:spcPct val="130000"/>
              </a:lnSpc>
            </a:pPr>
            <a:r>
              <a:rPr lang="en-US" altLang="zh-CN" sz="1900" b="1">
                <a:solidFill>
                  <a:schemeClr val="accent2"/>
                </a:solidFill>
                <a:latin typeface="微软雅黑" panose="020B0503020204020204" pitchFamily="34" charset="-122"/>
                <a:ea typeface="微软雅黑" panose="020B0503020204020204" pitchFamily="34" charset="-122"/>
              </a:rPr>
              <a:t>size_t </a:t>
            </a:r>
            <a:r>
              <a:rPr lang="zh-CN" altLang="en-US" sz="1900" b="1">
                <a:solidFill>
                  <a:schemeClr val="accent2"/>
                </a:solidFill>
                <a:latin typeface="微软雅黑" panose="020B0503020204020204" pitchFamily="34" charset="-122"/>
                <a:ea typeface="微软雅黑" panose="020B0503020204020204" pitchFamily="34" charset="-122"/>
              </a:rPr>
              <a:t>和 </a:t>
            </a:r>
            <a:r>
              <a:rPr lang="en-US" altLang="zh-CN" sz="1900" b="1">
                <a:solidFill>
                  <a:schemeClr val="accent2"/>
                </a:solidFill>
                <a:latin typeface="微软雅黑" panose="020B0503020204020204" pitchFamily="34" charset="-122"/>
                <a:ea typeface="微软雅黑" panose="020B0503020204020204" pitchFamily="34" charset="-122"/>
              </a:rPr>
              <a:t>ssize_t </a:t>
            </a:r>
            <a:r>
              <a:rPr lang="zh-CN" altLang="en-US" sz="1900" b="1">
                <a:solidFill>
                  <a:schemeClr val="accent2"/>
                </a:solidFill>
                <a:latin typeface="微软雅黑" panose="020B0503020204020204" pitchFamily="34" charset="-122"/>
                <a:ea typeface="微软雅黑" panose="020B0503020204020204" pitchFamily="34" charset="-122"/>
              </a:rPr>
              <a:t>分别是 </a:t>
            </a:r>
            <a:r>
              <a:rPr lang="en-US" altLang="zh-CN" sz="1900" b="1">
                <a:solidFill>
                  <a:schemeClr val="accent2"/>
                </a:solidFill>
                <a:latin typeface="微软雅黑" panose="020B0503020204020204" pitchFamily="34" charset="-122"/>
                <a:ea typeface="微软雅黑" panose="020B0503020204020204" pitchFamily="34" charset="-122"/>
              </a:rPr>
              <a:t>unsigned int </a:t>
            </a:r>
            <a:r>
              <a:rPr lang="zh-CN" altLang="en-US" sz="1900" b="1">
                <a:solidFill>
                  <a:schemeClr val="accent2"/>
                </a:solidFill>
                <a:latin typeface="微软雅黑" panose="020B0503020204020204" pitchFamily="34" charset="-122"/>
                <a:ea typeface="微软雅黑" panose="020B0503020204020204" pitchFamily="34" charset="-122"/>
              </a:rPr>
              <a:t>和 </a:t>
            </a:r>
            <a:r>
              <a:rPr lang="en-US" altLang="zh-CN" sz="1900" b="1">
                <a:solidFill>
                  <a:schemeClr val="accent2"/>
                </a:solidFill>
                <a:latin typeface="微软雅黑" panose="020B0503020204020204" pitchFamily="34" charset="-122"/>
                <a:ea typeface="微软雅黑" panose="020B0503020204020204" pitchFamily="34" charset="-122"/>
              </a:rPr>
              <a:t>int</a:t>
            </a:r>
            <a:r>
              <a:rPr lang="zh-CN" altLang="en-US" sz="1900" b="1">
                <a:solidFill>
                  <a:schemeClr val="accent2"/>
                </a:solidFill>
                <a:latin typeface="微软雅黑" panose="020B0503020204020204" pitchFamily="34" charset="-122"/>
                <a:ea typeface="微软雅黑" panose="020B0503020204020204" pitchFamily="34" charset="-122"/>
              </a:rPr>
              <a:t>，因为返回值可能是</a:t>
            </a:r>
            <a:r>
              <a:rPr lang="en-US" altLang="zh-CN" sz="1900" b="1">
                <a:solidFill>
                  <a:schemeClr val="accent2"/>
                </a:solidFill>
                <a:latin typeface="微软雅黑" panose="020B0503020204020204" pitchFamily="34" charset="-122"/>
                <a:ea typeface="微软雅黑" panose="020B0503020204020204" pitchFamily="34" charset="-122"/>
              </a:rPr>
              <a:t>-1</a:t>
            </a:r>
            <a:r>
              <a:rPr lang="zh-CN" altLang="en-US" sz="1900" b="1">
                <a:solidFill>
                  <a:schemeClr val="accent2"/>
                </a:solidFill>
                <a:latin typeface="微软雅黑" panose="020B0503020204020204" pitchFamily="34" charset="-122"/>
                <a:ea typeface="微软雅黑" panose="020B0503020204020204" pitchFamily="34" charset="-122"/>
              </a:rPr>
              <a:t>。</a:t>
            </a:r>
          </a:p>
        </p:txBody>
      </p:sp>
      <p:sp>
        <p:nvSpPr>
          <p:cNvPr id="877574" name="Text Box 6">
            <a:extLst>
              <a:ext uri="{FF2B5EF4-FFF2-40B4-BE49-F238E27FC236}">
                <a16:creationId xmlns:a16="http://schemas.microsoft.com/office/drawing/2014/main" id="{07DB5212-DFD7-4B3F-BB15-BD32A2712CBD}"/>
              </a:ext>
            </a:extLst>
          </p:cNvPr>
          <p:cNvSpPr txBox="1">
            <a:spLocks noChangeArrowheads="1"/>
          </p:cNvSpPr>
          <p:nvPr/>
        </p:nvSpPr>
        <p:spPr bwMode="auto">
          <a:xfrm>
            <a:off x="3773488" y="5684838"/>
            <a:ext cx="504825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rgbClr val="006600"/>
                </a:solidFill>
                <a:latin typeface="微软雅黑" panose="020B0503020204020204" pitchFamily="34" charset="-122"/>
                <a:ea typeface="微软雅黑" panose="020B0503020204020204" pitchFamily="34" charset="-122"/>
              </a:rPr>
              <a:t>内核执行</a:t>
            </a:r>
            <a:r>
              <a:rPr lang="en-US" altLang="zh-CN" sz="1900" b="1">
                <a:solidFill>
                  <a:srgbClr val="006600"/>
                </a:solidFill>
                <a:latin typeface="微软雅黑" panose="020B0503020204020204" pitchFamily="34" charset="-122"/>
                <a:ea typeface="微软雅黑" panose="020B0503020204020204" pitchFamily="34" charset="-122"/>
              </a:rPr>
              <a:t>write</a:t>
            </a:r>
            <a:r>
              <a:rPr lang="zh-CN" altLang="en-US" sz="1900" b="1">
                <a:solidFill>
                  <a:srgbClr val="006600"/>
                </a:solidFill>
                <a:latin typeface="微软雅黑" panose="020B0503020204020204" pitchFamily="34" charset="-122"/>
                <a:ea typeface="微软雅黑" panose="020B0503020204020204" pitchFamily="34" charset="-122"/>
              </a:rPr>
              <a:t>的结果在</a:t>
            </a:r>
            <a:r>
              <a:rPr lang="en-US" altLang="zh-CN" sz="1900" b="1">
                <a:solidFill>
                  <a:srgbClr val="006600"/>
                </a:solidFill>
                <a:latin typeface="微软雅黑" panose="020B0503020204020204" pitchFamily="34" charset="-122"/>
                <a:ea typeface="微软雅黑" panose="020B0503020204020204" pitchFamily="34" charset="-122"/>
              </a:rPr>
              <a:t>EAX</a:t>
            </a:r>
            <a:r>
              <a:rPr lang="zh-CN" altLang="en-US" sz="1900" b="1">
                <a:solidFill>
                  <a:srgbClr val="006600"/>
                </a:solidFill>
                <a:latin typeface="微软雅黑" panose="020B0503020204020204" pitchFamily="34" charset="-122"/>
                <a:ea typeface="微软雅黑" panose="020B0503020204020204" pitchFamily="34" charset="-122"/>
              </a:rPr>
              <a:t>中返回，正确时为所写字符数（最高位为</a:t>
            </a:r>
            <a:r>
              <a:rPr lang="en-US" altLang="zh-CN" sz="1900" b="1">
                <a:solidFill>
                  <a:srgbClr val="006600"/>
                </a:solidFill>
                <a:latin typeface="微软雅黑" panose="020B0503020204020204" pitchFamily="34" charset="-122"/>
                <a:ea typeface="微软雅黑" panose="020B0503020204020204" pitchFamily="34" charset="-122"/>
              </a:rPr>
              <a:t>0</a:t>
            </a:r>
            <a:r>
              <a:rPr lang="zh-CN" altLang="en-US" sz="1900" b="1">
                <a:solidFill>
                  <a:srgbClr val="006600"/>
                </a:solidFill>
                <a:latin typeface="微软雅黑" panose="020B0503020204020204" pitchFamily="34" charset="-122"/>
                <a:ea typeface="微软雅黑" panose="020B0503020204020204" pitchFamily="34" charset="-122"/>
              </a:rPr>
              <a:t>），出错时为错误码的负数（最高位为</a:t>
            </a:r>
            <a:r>
              <a:rPr lang="en-US" altLang="zh-CN" sz="1900" b="1">
                <a:solidFill>
                  <a:srgbClr val="006600"/>
                </a:solidFill>
                <a:latin typeface="微软雅黑" panose="020B0503020204020204" pitchFamily="34" charset="-122"/>
                <a:ea typeface="微软雅黑" panose="020B0503020204020204" pitchFamily="34" charset="-122"/>
              </a:rPr>
              <a:t>1</a:t>
            </a:r>
            <a:r>
              <a:rPr lang="zh-CN" altLang="en-US" sz="1900" b="1">
                <a:solidFill>
                  <a:srgbClr val="006600"/>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7573">
                                            <p:txEl>
                                              <p:pRg st="0" end="0"/>
                                            </p:txEl>
                                          </p:spTgt>
                                        </p:tgtEl>
                                        <p:attrNameLst>
                                          <p:attrName>style.visibility</p:attrName>
                                        </p:attrNameLst>
                                      </p:cBhvr>
                                      <p:to>
                                        <p:strVal val="visible"/>
                                      </p:to>
                                    </p:set>
                                    <p:animEffect transition="in" filter="blinds(horizontal)">
                                      <p:cBhvr>
                                        <p:cTn id="7" dur="500"/>
                                        <p:tgtEl>
                                          <p:spTgt spid="8775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7573">
                                            <p:txEl>
                                              <p:pRg st="1" end="1"/>
                                            </p:txEl>
                                          </p:spTgt>
                                        </p:tgtEl>
                                        <p:attrNameLst>
                                          <p:attrName>style.visibility</p:attrName>
                                        </p:attrNameLst>
                                      </p:cBhvr>
                                      <p:to>
                                        <p:strVal val="visible"/>
                                      </p:to>
                                    </p:set>
                                    <p:animEffect transition="in" filter="blinds(horizontal)">
                                      <p:cBhvr>
                                        <p:cTn id="12" dur="500"/>
                                        <p:tgtEl>
                                          <p:spTgt spid="8775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7572"/>
                                        </p:tgtEl>
                                        <p:attrNameLst>
                                          <p:attrName>style.visibility</p:attrName>
                                        </p:attrNameLst>
                                      </p:cBhvr>
                                      <p:to>
                                        <p:strVal val="visible"/>
                                      </p:to>
                                    </p:set>
                                    <p:animEffect transition="in" filter="blinds(horizontal)">
                                      <p:cBhvr>
                                        <p:cTn id="17" dur="500"/>
                                        <p:tgtEl>
                                          <p:spTgt spid="8775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7574"/>
                                        </p:tgtEl>
                                        <p:attrNameLst>
                                          <p:attrName>style.visibility</p:attrName>
                                        </p:attrNameLst>
                                      </p:cBhvr>
                                      <p:to>
                                        <p:strVal val="visible"/>
                                      </p:to>
                                    </p:set>
                                    <p:animEffect transition="in" filter="blinds(horizontal)">
                                      <p:cBhvr>
                                        <p:cTn id="22" dur="500"/>
                                        <p:tgtEl>
                                          <p:spTgt spid="877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animBg="1"/>
      <p:bldP spid="8775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388C38D-D724-4F55-898F-3F605AD6AEEA}"/>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19459" name="Rectangle 3">
            <a:extLst>
              <a:ext uri="{FF2B5EF4-FFF2-40B4-BE49-F238E27FC236}">
                <a16:creationId xmlns:a16="http://schemas.microsoft.com/office/drawing/2014/main" id="{3AC96E4E-1401-44E0-959A-C68B2D4BC259}"/>
              </a:ext>
            </a:extLst>
          </p:cNvPr>
          <p:cNvSpPr>
            <a:spLocks noGrp="1" noChangeArrowheads="1"/>
          </p:cNvSpPr>
          <p:nvPr>
            <p:ph type="body" idx="1"/>
          </p:nvPr>
        </p:nvSpPr>
        <p:spPr/>
        <p:txBody>
          <a:bodyPr/>
          <a:lstStyle/>
          <a:p>
            <a:endParaRPr lang="zh-CN" altLang="en-US">
              <a:ea typeface="宋体" panose="02010600030101010101" pitchFamily="2" charset="-122"/>
            </a:endParaRPr>
          </a:p>
        </p:txBody>
      </p:sp>
      <p:grpSp>
        <p:nvGrpSpPr>
          <p:cNvPr id="887812" name="Group 4">
            <a:extLst>
              <a:ext uri="{FF2B5EF4-FFF2-40B4-BE49-F238E27FC236}">
                <a16:creationId xmlns:a16="http://schemas.microsoft.com/office/drawing/2014/main" id="{C6C6961F-5575-4C72-8CDB-EF6BCE1CFD54}"/>
              </a:ext>
            </a:extLst>
          </p:cNvPr>
          <p:cNvGrpSpPr>
            <a:grpSpLocks/>
          </p:cNvGrpSpPr>
          <p:nvPr/>
        </p:nvGrpSpPr>
        <p:grpSpPr bwMode="auto">
          <a:xfrm>
            <a:off x="242888" y="71438"/>
            <a:ext cx="8674100" cy="6616700"/>
            <a:chOff x="669" y="601"/>
            <a:chExt cx="4815" cy="3600"/>
          </a:xfrm>
        </p:grpSpPr>
        <p:pic>
          <p:nvPicPr>
            <p:cNvPr id="19462" name="图片 22">
              <a:extLst>
                <a:ext uri="{FF2B5EF4-FFF2-40B4-BE49-F238E27FC236}">
                  <a16:creationId xmlns:a16="http://schemas.microsoft.com/office/drawing/2014/main" id="{9CA2E112-10D2-439A-8F88-BF3342732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 y="601"/>
              <a:ext cx="4815" cy="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TextBox 7">
              <a:extLst>
                <a:ext uri="{FF2B5EF4-FFF2-40B4-BE49-F238E27FC236}">
                  <a16:creationId xmlns:a16="http://schemas.microsoft.com/office/drawing/2014/main" id="{716FEF98-E12C-47E7-8DA8-BD07B7F5F137}"/>
                </a:ext>
              </a:extLst>
            </p:cNvPr>
            <p:cNvSpPr txBox="1">
              <a:spLocks noChangeArrowheads="1"/>
            </p:cNvSpPr>
            <p:nvPr/>
          </p:nvSpPr>
          <p:spPr bwMode="auto">
            <a:xfrm>
              <a:off x="2541" y="629"/>
              <a:ext cx="272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zh-CN" altLang="en-US" sz="2000" b="1">
                  <a:solidFill>
                    <a:srgbClr val="FF0000"/>
                  </a:solidFill>
                  <a:latin typeface="黑体" panose="02010609060101010101" pitchFamily="49" charset="-122"/>
                  <a:ea typeface="黑体" panose="02010609060101010101" pitchFamily="49" charset="-122"/>
                </a:rPr>
                <a:t>应用层的</a:t>
              </a:r>
              <a:r>
                <a:rPr lang="en-US" altLang="zh-CN" sz="2000" b="1">
                  <a:solidFill>
                    <a:srgbClr val="FF0000"/>
                  </a:solidFill>
                  <a:latin typeface="黑体" panose="02010609060101010101" pitchFamily="49" charset="-122"/>
                  <a:ea typeface="黑体" panose="02010609060101010101" pitchFamily="49" charset="-122"/>
                </a:rPr>
                <a:t>Read</a:t>
              </a:r>
              <a:r>
                <a:rPr lang="zh-CN" altLang="en-US" sz="2000" b="1">
                  <a:solidFill>
                    <a:srgbClr val="FF0000"/>
                  </a:solidFill>
                  <a:latin typeface="黑体" panose="02010609060101010101" pitchFamily="49" charset="-122"/>
                  <a:ea typeface="黑体" panose="02010609060101010101" pitchFamily="49" charset="-122"/>
                </a:rPr>
                <a:t>函数在</a:t>
              </a:r>
              <a:r>
                <a:rPr lang="en-US" altLang="zh-CN" sz="2000" b="1">
                  <a:solidFill>
                    <a:srgbClr val="FF0000"/>
                  </a:solidFill>
                  <a:latin typeface="黑体" panose="02010609060101010101" pitchFamily="49" charset="-122"/>
                  <a:ea typeface="黑体" panose="02010609060101010101" pitchFamily="49" charset="-122"/>
                </a:rPr>
                <a:t>Linux</a:t>
              </a:r>
              <a:r>
                <a:rPr lang="zh-CN" altLang="en-US" sz="2000" b="1">
                  <a:solidFill>
                    <a:srgbClr val="FF0000"/>
                  </a:solidFill>
                  <a:latin typeface="黑体" panose="02010609060101010101" pitchFamily="49" charset="-122"/>
                  <a:ea typeface="黑体" panose="02010609060101010101" pitchFamily="49" charset="-122"/>
                </a:rPr>
                <a:t>内核中的单向</a:t>
              </a:r>
              <a:r>
                <a:rPr lang="en-US" altLang="zh-CN" sz="2000" b="1">
                  <a:solidFill>
                    <a:srgbClr val="FF0000"/>
                  </a:solidFill>
                  <a:latin typeface="黑体" panose="02010609060101010101" pitchFamily="49" charset="-122"/>
                  <a:ea typeface="黑体" panose="02010609060101010101" pitchFamily="49" charset="-122"/>
                </a:rPr>
                <a:t>20</a:t>
              </a:r>
              <a:r>
                <a:rPr lang="zh-CN" altLang="en-US" sz="2000" b="1">
                  <a:solidFill>
                    <a:srgbClr val="FF0000"/>
                  </a:solidFill>
                  <a:latin typeface="黑体" panose="02010609060101010101" pitchFamily="49" charset="-122"/>
                  <a:ea typeface="黑体" panose="02010609060101010101" pitchFamily="49" charset="-122"/>
                </a:rPr>
                <a:t>次以上的调用！！</a:t>
              </a:r>
            </a:p>
          </p:txBody>
        </p:sp>
      </p:grpSp>
      <p:sp>
        <p:nvSpPr>
          <p:cNvPr id="887815" name="Oval 7">
            <a:extLst>
              <a:ext uri="{FF2B5EF4-FFF2-40B4-BE49-F238E27FC236}">
                <a16:creationId xmlns:a16="http://schemas.microsoft.com/office/drawing/2014/main" id="{4A568761-D1DC-4C8B-8EB1-F04E696587F5}"/>
              </a:ext>
            </a:extLst>
          </p:cNvPr>
          <p:cNvSpPr>
            <a:spLocks noChangeArrowheads="1"/>
          </p:cNvSpPr>
          <p:nvPr/>
        </p:nvSpPr>
        <p:spPr bwMode="auto">
          <a:xfrm>
            <a:off x="1785938" y="654050"/>
            <a:ext cx="1814512" cy="434975"/>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7812"/>
                                        </p:tgtEl>
                                        <p:attrNameLst>
                                          <p:attrName>style.visibility</p:attrName>
                                        </p:attrNameLst>
                                      </p:cBhvr>
                                      <p:to>
                                        <p:strVal val="visible"/>
                                      </p:to>
                                    </p:set>
                                    <p:animEffect transition="in" filter="blinds(horizontal)">
                                      <p:cBhvr>
                                        <p:cTn id="7" dur="500"/>
                                        <p:tgtEl>
                                          <p:spTgt spid="88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7815"/>
                                        </p:tgtEl>
                                        <p:attrNameLst>
                                          <p:attrName>style.visibility</p:attrName>
                                        </p:attrNameLst>
                                      </p:cBhvr>
                                      <p:to>
                                        <p:strVal val="visible"/>
                                      </p:to>
                                    </p:set>
                                    <p:animEffect transition="in" filter="blinds(horizontal)">
                                      <p:cBhvr>
                                        <p:cTn id="12" dur="500"/>
                                        <p:tgtEl>
                                          <p:spTgt spid="88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30026CE-794C-4F5C-AF51-92598C29520F}"/>
              </a:ext>
            </a:extLst>
          </p:cNvPr>
          <p:cNvSpPr>
            <a:spLocks noGrp="1" noChangeArrowheads="1"/>
          </p:cNvSpPr>
          <p:nvPr>
            <p:ph type="title"/>
          </p:nvPr>
        </p:nvSpPr>
        <p:spPr/>
        <p:txBody>
          <a:bodyPr/>
          <a:lstStyle/>
          <a:p>
            <a:r>
              <a:rPr lang="zh-CN" altLang="en-US"/>
              <a:t>用户空间中的</a:t>
            </a:r>
            <a:r>
              <a:rPr lang="en-US" altLang="zh-CN"/>
              <a:t>I/O</a:t>
            </a:r>
            <a:r>
              <a:rPr lang="zh-CN" altLang="en-US"/>
              <a:t>函数</a:t>
            </a:r>
          </a:p>
        </p:txBody>
      </p:sp>
      <p:sp>
        <p:nvSpPr>
          <p:cNvPr id="878595" name="Rectangle 3">
            <a:extLst>
              <a:ext uri="{FF2B5EF4-FFF2-40B4-BE49-F238E27FC236}">
                <a16:creationId xmlns:a16="http://schemas.microsoft.com/office/drawing/2014/main" id="{67571298-CDAF-4541-AF54-812BF4FE9416}"/>
              </a:ext>
            </a:extLst>
          </p:cNvPr>
          <p:cNvSpPr>
            <a:spLocks noGrp="1" noChangeArrowheads="1"/>
          </p:cNvSpPr>
          <p:nvPr>
            <p:ph type="body" idx="1"/>
          </p:nvPr>
        </p:nvSpPr>
        <p:spPr>
          <a:xfrm>
            <a:off x="271463" y="815975"/>
            <a:ext cx="8483600" cy="2397125"/>
          </a:xfrm>
        </p:spPr>
        <p:txBody>
          <a:bodyPr/>
          <a:lstStyle/>
          <a:p>
            <a:r>
              <a:rPr lang="zh-CN" altLang="en-US" sz="2000">
                <a:latin typeface="微软雅黑" panose="020B0503020204020204" pitchFamily="34" charset="-122"/>
                <a:ea typeface="微软雅黑" panose="020B0503020204020204" pitchFamily="34" charset="-122"/>
              </a:rPr>
              <a:t>用户程序可通过调用特定的</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函数的方式提出</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请求。</a:t>
            </a:r>
          </a:p>
          <a:p>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UNIX/Linux</a:t>
            </a:r>
            <a:r>
              <a:rPr lang="zh-CN" altLang="en-US" sz="2000">
                <a:latin typeface="微软雅黑" panose="020B0503020204020204" pitchFamily="34" charset="-122"/>
                <a:ea typeface="微软雅黑" panose="020B0503020204020204" pitchFamily="34" charset="-122"/>
              </a:rPr>
              <a:t>系统中，可以是</a:t>
            </a:r>
            <a:r>
              <a:rPr lang="en-US" altLang="zh-CN" sz="2000">
                <a:solidFill>
                  <a:schemeClr val="accent1"/>
                </a:solidFill>
                <a:latin typeface="微软雅黑" panose="020B0503020204020204" pitchFamily="34" charset="-122"/>
                <a:ea typeface="微软雅黑" panose="020B0503020204020204" pitchFamily="34" charset="-122"/>
              </a:rPr>
              <a:t>C</a:t>
            </a:r>
            <a:r>
              <a:rPr lang="zh-CN" altLang="en-US" sz="2000">
                <a:solidFill>
                  <a:schemeClr val="accent1"/>
                </a:solidFill>
                <a:latin typeface="微软雅黑" panose="020B0503020204020204" pitchFamily="34" charset="-122"/>
                <a:ea typeface="微软雅黑" panose="020B0503020204020204" pitchFamily="34" charset="-122"/>
              </a:rPr>
              <a:t>标准</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库函数</a:t>
            </a:r>
            <a:r>
              <a:rPr lang="zh-CN" altLang="en-US" sz="2000">
                <a:latin typeface="微软雅黑" panose="020B0503020204020204" pitchFamily="34" charset="-122"/>
                <a:ea typeface="微软雅黑" panose="020B0503020204020204" pitchFamily="34" charset="-122"/>
              </a:rPr>
              <a:t>或</a:t>
            </a:r>
            <a:r>
              <a:rPr lang="zh-CN" altLang="en-US" sz="2000">
                <a:solidFill>
                  <a:schemeClr val="accent1"/>
                </a:solidFill>
                <a:latin typeface="微软雅黑" panose="020B0503020204020204" pitchFamily="34" charset="-122"/>
                <a:ea typeface="微软雅黑" panose="020B0503020204020204" pitchFamily="34" charset="-122"/>
              </a:rPr>
              <a:t>系统调用的封装函数</a:t>
            </a:r>
            <a:r>
              <a:rPr lang="zh-CN" altLang="en-US" sz="2000">
                <a:latin typeface="微软雅黑" panose="020B0503020204020204" pitchFamily="34" charset="-122"/>
                <a:ea typeface="微软雅黑" panose="020B0503020204020204" pitchFamily="34" charset="-122"/>
              </a:rPr>
              <a:t>，前者如文件</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函数</a:t>
            </a:r>
            <a:r>
              <a:rPr lang="en-US" altLang="zh-CN" sz="2000">
                <a:latin typeface="微软雅黑" panose="020B0503020204020204" pitchFamily="34" charset="-122"/>
                <a:ea typeface="微软雅黑" panose="020B0503020204020204" pitchFamily="34" charset="-122"/>
              </a:rPr>
              <a:t>fopen()</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fread()</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fwrite()</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fclose()</a:t>
            </a:r>
            <a:r>
              <a:rPr lang="zh-CN" altLang="en-US" sz="2000">
                <a:latin typeface="微软雅黑" panose="020B0503020204020204" pitchFamily="34" charset="-122"/>
                <a:ea typeface="微软雅黑" panose="020B0503020204020204" pitchFamily="34" charset="-122"/>
              </a:rPr>
              <a:t>或控制台</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函数</a:t>
            </a:r>
            <a:r>
              <a:rPr lang="en-US" altLang="zh-CN" sz="2000">
                <a:latin typeface="微软雅黑" panose="020B0503020204020204" pitchFamily="34" charset="-122"/>
                <a:ea typeface="微软雅黑" panose="020B0503020204020204" pitchFamily="34" charset="-122"/>
              </a:rPr>
              <a:t>printf()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putc()</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scanf()</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getc()</a:t>
            </a:r>
            <a:r>
              <a:rPr lang="zh-CN" altLang="en-US" sz="2000">
                <a:latin typeface="微软雅黑" panose="020B0503020204020204" pitchFamily="34" charset="-122"/>
                <a:ea typeface="微软雅黑" panose="020B0503020204020204" pitchFamily="34" charset="-122"/>
              </a:rPr>
              <a:t>等；后者如</a:t>
            </a:r>
            <a:r>
              <a:rPr lang="en-US" altLang="zh-CN" sz="2000">
                <a:latin typeface="微软雅黑" panose="020B0503020204020204" pitchFamily="34" charset="-122"/>
                <a:ea typeface="微软雅黑" panose="020B0503020204020204" pitchFamily="34" charset="-122"/>
              </a:rPr>
              <a:t>open()</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read()</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write()</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close()</a:t>
            </a:r>
            <a:r>
              <a:rPr lang="zh-CN" altLang="en-US" sz="2000">
                <a:latin typeface="微软雅黑" panose="020B0503020204020204" pitchFamily="34" charset="-122"/>
                <a:ea typeface="微软雅黑" panose="020B0503020204020204" pitchFamily="34" charset="-122"/>
              </a:rPr>
              <a:t>等。</a:t>
            </a:r>
          </a:p>
          <a:p>
            <a:r>
              <a:rPr lang="zh-CN" altLang="en-US" sz="2000">
                <a:latin typeface="微软雅黑" panose="020B0503020204020204" pitchFamily="34" charset="-122"/>
                <a:ea typeface="微软雅黑" panose="020B0503020204020204" pitchFamily="34" charset="-122"/>
              </a:rPr>
              <a:t>标准</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库函数比系统调用封装函数抽象层次高，后者属于</a:t>
            </a:r>
            <a:r>
              <a:rPr lang="zh-CN" altLang="en-US" sz="2000">
                <a:solidFill>
                  <a:schemeClr val="accent1"/>
                </a:solidFill>
                <a:latin typeface="微软雅黑" panose="020B0503020204020204" pitchFamily="34" charset="-122"/>
                <a:ea typeface="微软雅黑" panose="020B0503020204020204" pitchFamily="34" charset="-122"/>
              </a:rPr>
              <a:t>系统级</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函数</a:t>
            </a:r>
            <a:r>
              <a:rPr lang="zh-CN" altLang="en-US" sz="2000">
                <a:latin typeface="微软雅黑" panose="020B0503020204020204" pitchFamily="34" charset="-122"/>
                <a:ea typeface="微软雅黑" panose="020B0503020204020204" pitchFamily="34" charset="-122"/>
              </a:rPr>
              <a:t>。与系统提供的</a:t>
            </a:r>
            <a:r>
              <a:rPr lang="en-US" altLang="zh-CN" sz="2000">
                <a:solidFill>
                  <a:schemeClr val="accent1"/>
                </a:solidFill>
                <a:latin typeface="微软雅黑" panose="020B0503020204020204" pitchFamily="34" charset="-122"/>
                <a:ea typeface="微软雅黑" panose="020B0503020204020204" pitchFamily="34" charset="-122"/>
              </a:rPr>
              <a:t>API</a:t>
            </a:r>
            <a:r>
              <a:rPr lang="zh-CN" altLang="en-US" sz="2000">
                <a:solidFill>
                  <a:schemeClr val="accent1"/>
                </a:solidFill>
                <a:latin typeface="微软雅黑" panose="020B0503020204020204" pitchFamily="34" charset="-122"/>
                <a:ea typeface="微软雅黑" panose="020B0503020204020204" pitchFamily="34" charset="-122"/>
              </a:rPr>
              <a:t>函数</a:t>
            </a:r>
            <a:r>
              <a:rPr lang="zh-CN" altLang="en-US" sz="2000">
                <a:latin typeface="微软雅黑" panose="020B0503020204020204" pitchFamily="34" charset="-122"/>
                <a:ea typeface="微软雅黑" panose="020B0503020204020204" pitchFamily="34" charset="-122"/>
              </a:rPr>
              <a:t>一样，前者是基于后者实现的。</a:t>
            </a:r>
            <a:r>
              <a:rPr lang="zh-CN" altLang="en-US">
                <a:ea typeface="宋体" panose="02010600030101010101" pitchFamily="2" charset="-122"/>
              </a:rPr>
              <a:t> </a:t>
            </a:r>
          </a:p>
        </p:txBody>
      </p:sp>
      <p:pic>
        <p:nvPicPr>
          <p:cNvPr id="878596" name="Picture 4">
            <a:extLst>
              <a:ext uri="{FF2B5EF4-FFF2-40B4-BE49-F238E27FC236}">
                <a16:creationId xmlns:a16="http://schemas.microsoft.com/office/drawing/2014/main" id="{C7E358EA-B758-4AE9-8A3E-CF389DD1F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3351213"/>
            <a:ext cx="80137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8597" name="Line 5">
            <a:extLst>
              <a:ext uri="{FF2B5EF4-FFF2-40B4-BE49-F238E27FC236}">
                <a16:creationId xmlns:a16="http://schemas.microsoft.com/office/drawing/2014/main" id="{A8C78CEC-601B-4E56-94C5-06C6DDA69720}"/>
              </a:ext>
            </a:extLst>
          </p:cNvPr>
          <p:cNvSpPr>
            <a:spLocks noChangeShapeType="1"/>
          </p:cNvSpPr>
          <p:nvPr/>
        </p:nvSpPr>
        <p:spPr bwMode="auto">
          <a:xfrm flipH="1">
            <a:off x="3135313" y="1450975"/>
            <a:ext cx="1597025" cy="2119313"/>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8" name="Line 6">
            <a:extLst>
              <a:ext uri="{FF2B5EF4-FFF2-40B4-BE49-F238E27FC236}">
                <a16:creationId xmlns:a16="http://schemas.microsoft.com/office/drawing/2014/main" id="{E01D7859-725E-432A-9333-610B3522E0ED}"/>
              </a:ext>
            </a:extLst>
          </p:cNvPr>
          <p:cNvSpPr>
            <a:spLocks noChangeShapeType="1"/>
          </p:cNvSpPr>
          <p:nvPr/>
        </p:nvSpPr>
        <p:spPr bwMode="auto">
          <a:xfrm flipH="1">
            <a:off x="3048000" y="1538288"/>
            <a:ext cx="4165600" cy="431165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blinds(horizontal)">
                                      <p:cBhvr>
                                        <p:cTn id="7" dur="500"/>
                                        <p:tgtEl>
                                          <p:spTgt spid="87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8595">
                                            <p:txEl>
                                              <p:pRg st="1" end="1"/>
                                            </p:txEl>
                                          </p:spTgt>
                                        </p:tgtEl>
                                        <p:attrNameLst>
                                          <p:attrName>style.visibility</p:attrName>
                                        </p:attrNameLst>
                                      </p:cBhvr>
                                      <p:to>
                                        <p:strVal val="visible"/>
                                      </p:to>
                                    </p:set>
                                    <p:animEffect transition="in" filter="blinds(horizontal)">
                                      <p:cBhvr>
                                        <p:cTn id="12" dur="500"/>
                                        <p:tgtEl>
                                          <p:spTgt spid="87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8595">
                                            <p:txEl>
                                              <p:pRg st="2" end="2"/>
                                            </p:txEl>
                                          </p:spTgt>
                                        </p:tgtEl>
                                        <p:attrNameLst>
                                          <p:attrName>style.visibility</p:attrName>
                                        </p:attrNameLst>
                                      </p:cBhvr>
                                      <p:to>
                                        <p:strVal val="visible"/>
                                      </p:to>
                                    </p:set>
                                    <p:animEffect transition="in" filter="blinds(horizontal)">
                                      <p:cBhvr>
                                        <p:cTn id="17" dur="500"/>
                                        <p:tgtEl>
                                          <p:spTgt spid="878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8596"/>
                                        </p:tgtEl>
                                        <p:attrNameLst>
                                          <p:attrName>style.visibility</p:attrName>
                                        </p:attrNameLst>
                                      </p:cBhvr>
                                      <p:to>
                                        <p:strVal val="visible"/>
                                      </p:to>
                                    </p:set>
                                    <p:animEffect transition="in" filter="blinds(horizontal)">
                                      <p:cBhvr>
                                        <p:cTn id="22" dur="500"/>
                                        <p:tgtEl>
                                          <p:spTgt spid="8785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8597"/>
                                        </p:tgtEl>
                                        <p:attrNameLst>
                                          <p:attrName>style.visibility</p:attrName>
                                        </p:attrNameLst>
                                      </p:cBhvr>
                                      <p:to>
                                        <p:strVal val="visible"/>
                                      </p:to>
                                    </p:set>
                                    <p:animEffect transition="in" filter="blinds(horizontal)">
                                      <p:cBhvr>
                                        <p:cTn id="27" dur="500"/>
                                        <p:tgtEl>
                                          <p:spTgt spid="8785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8598"/>
                                        </p:tgtEl>
                                        <p:attrNameLst>
                                          <p:attrName>style.visibility</p:attrName>
                                        </p:attrNameLst>
                                      </p:cBhvr>
                                      <p:to>
                                        <p:strVal val="visible"/>
                                      </p:to>
                                    </p:set>
                                    <p:animEffect transition="in" filter="blinds(horizontal)">
                                      <p:cBhvr>
                                        <p:cTn id="32" dur="500"/>
                                        <p:tgtEl>
                                          <p:spTgt spid="878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7B765D5-004F-4363-B693-6E3EACE321C7}"/>
              </a:ext>
            </a:extLst>
          </p:cNvPr>
          <p:cNvSpPr>
            <a:spLocks noGrp="1" noChangeArrowheads="1"/>
          </p:cNvSpPr>
          <p:nvPr>
            <p:ph type="title"/>
          </p:nvPr>
        </p:nvSpPr>
        <p:spPr/>
        <p:txBody>
          <a:bodyPr/>
          <a:lstStyle/>
          <a:p>
            <a:r>
              <a:rPr lang="zh-CN" altLang="en-US"/>
              <a:t>用户空间中的</a:t>
            </a:r>
            <a:r>
              <a:rPr lang="en-US" altLang="zh-CN"/>
              <a:t>I/O</a:t>
            </a:r>
            <a:r>
              <a:rPr lang="zh-CN" altLang="en-US"/>
              <a:t>函数</a:t>
            </a:r>
          </a:p>
        </p:txBody>
      </p:sp>
      <p:sp>
        <p:nvSpPr>
          <p:cNvPr id="21507" name="Rectangle 3">
            <a:extLst>
              <a:ext uri="{FF2B5EF4-FFF2-40B4-BE49-F238E27FC236}">
                <a16:creationId xmlns:a16="http://schemas.microsoft.com/office/drawing/2014/main" id="{AE8E2BEF-E8ED-4876-ACCD-A48569A6769F}"/>
              </a:ext>
            </a:extLst>
          </p:cNvPr>
          <p:cNvSpPr>
            <a:spLocks noGrp="1" noChangeArrowheads="1"/>
          </p:cNvSpPr>
          <p:nvPr>
            <p:ph type="body" idx="1"/>
          </p:nvPr>
        </p:nvSpPr>
        <p:spPr/>
        <p:txBody>
          <a:bodyPr/>
          <a:lstStyle/>
          <a:p>
            <a:endParaRPr lang="zh-CN" altLang="en-US">
              <a:ea typeface="宋体" panose="02010600030101010101" pitchFamily="2" charset="-122"/>
            </a:endParaRPr>
          </a:p>
        </p:txBody>
      </p:sp>
      <p:pic>
        <p:nvPicPr>
          <p:cNvPr id="21508" name="Picture 5">
            <a:extLst>
              <a:ext uri="{FF2B5EF4-FFF2-40B4-BE49-F238E27FC236}">
                <a16:creationId xmlns:a16="http://schemas.microsoft.com/office/drawing/2014/main" id="{D236BC55-E8C3-4AC1-8DA6-ABEA27DCF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681038"/>
            <a:ext cx="8636000" cy="617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6B90029-6E99-4625-9845-CD489593CDDB}"/>
              </a:ext>
            </a:extLst>
          </p:cNvPr>
          <p:cNvSpPr>
            <a:spLocks noGrp="1" noChangeArrowheads="1"/>
          </p:cNvSpPr>
          <p:nvPr>
            <p:ph type="title" idx="4294967295"/>
          </p:nvPr>
        </p:nvSpPr>
        <p:spPr>
          <a:xfrm>
            <a:off x="457200" y="93663"/>
            <a:ext cx="8229600" cy="569912"/>
          </a:xfrm>
        </p:spPr>
        <p:txBody>
          <a:bodyPr lIns="91440" tIns="45720" rIns="91440" bIns="45720" anchor="ctr"/>
          <a:lstStyle/>
          <a:p>
            <a:r>
              <a:rPr lang="en-US" altLang="zh-CN"/>
              <a:t>I/O</a:t>
            </a:r>
            <a:r>
              <a:rPr lang="zh-CN" altLang="en-US"/>
              <a:t>和文件操作</a:t>
            </a:r>
          </a:p>
        </p:txBody>
      </p:sp>
      <p:sp>
        <p:nvSpPr>
          <p:cNvPr id="4099" name="Rectangle 3">
            <a:extLst>
              <a:ext uri="{FF2B5EF4-FFF2-40B4-BE49-F238E27FC236}">
                <a16:creationId xmlns:a16="http://schemas.microsoft.com/office/drawing/2014/main" id="{E886DEA3-BE2E-4CDD-83B5-D071757FA250}"/>
              </a:ext>
            </a:extLst>
          </p:cNvPr>
          <p:cNvSpPr>
            <a:spLocks noGrp="1" noChangeArrowheads="1"/>
          </p:cNvSpPr>
          <p:nvPr>
            <p:ph type="body" idx="4294967295"/>
          </p:nvPr>
        </p:nvSpPr>
        <p:spPr>
          <a:xfrm>
            <a:off x="250825" y="936625"/>
            <a:ext cx="8551863" cy="5060950"/>
          </a:xfrm>
        </p:spPr>
        <p:txBody>
          <a:bodyPr lIns="91440" tIns="45720" rIns="91440" bIns="45720"/>
          <a:lstStyle/>
          <a:p>
            <a:pPr marL="457200" indent="-457200">
              <a:spcBef>
                <a:spcPts val="1300"/>
              </a:spcBef>
            </a:pPr>
            <a:r>
              <a:rPr lang="zh-CN" altLang="en-US" sz="2800">
                <a:latin typeface="微软雅黑" panose="020B0503020204020204" pitchFamily="34" charset="-122"/>
                <a:ea typeface="微软雅黑" panose="020B0503020204020204" pitchFamily="34" charset="-122"/>
              </a:rPr>
              <a:t>主要教学目标</a:t>
            </a:r>
            <a:endParaRPr lang="zh-CN" altLang="en-US" sz="2400">
              <a:solidFill>
                <a:srgbClr val="0000CC"/>
              </a:solidFill>
              <a:latin typeface="微软雅黑" panose="020B0503020204020204" pitchFamily="34" charset="-122"/>
              <a:ea typeface="微软雅黑" panose="020B0503020204020204" pitchFamily="34" charset="-122"/>
            </a:endParaRP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通过揭示高级语言程序中的</a:t>
            </a:r>
            <a:r>
              <a:rPr lang="en-US" altLang="zh-CN" sz="2400">
                <a:solidFill>
                  <a:srgbClr val="0000CC"/>
                </a:solidFill>
                <a:latin typeface="微软雅黑" panose="020B0503020204020204" pitchFamily="34" charset="-122"/>
                <a:ea typeface="微软雅黑" panose="020B0503020204020204" pitchFamily="34" charset="-122"/>
              </a:rPr>
              <a:t>I/O</a:t>
            </a:r>
            <a:r>
              <a:rPr lang="zh-CN" altLang="en-US" sz="2400">
                <a:solidFill>
                  <a:srgbClr val="0000CC"/>
                </a:solidFill>
                <a:latin typeface="微软雅黑" panose="020B0503020204020204" pitchFamily="34" charset="-122"/>
                <a:ea typeface="微软雅黑" panose="020B0503020204020204" pitchFamily="34" charset="-122"/>
              </a:rPr>
              <a:t>及文件操作请求的底层实现机制，使学生深刻理解</a:t>
            </a:r>
            <a:r>
              <a:rPr lang="en-US" altLang="zh-CN" sz="2400">
                <a:solidFill>
                  <a:srgbClr val="0000CC"/>
                </a:solidFill>
                <a:latin typeface="微软雅黑" panose="020B0503020204020204" pitchFamily="34" charset="-122"/>
                <a:ea typeface="微软雅黑" panose="020B0503020204020204" pitchFamily="34" charset="-122"/>
              </a:rPr>
              <a:t>OS</a:t>
            </a:r>
            <a:r>
              <a:rPr lang="zh-CN" altLang="en-US" sz="2400">
                <a:solidFill>
                  <a:srgbClr val="0000CC"/>
                </a:solidFill>
                <a:latin typeface="微软雅黑" panose="020B0503020204020204" pitchFamily="34" charset="-122"/>
                <a:ea typeface="微软雅黑" panose="020B0503020204020204" pitchFamily="34" charset="-122"/>
              </a:rPr>
              <a:t>在输入</a:t>
            </a:r>
            <a:r>
              <a:rPr lang="en-US" altLang="zh-CN" sz="2400">
                <a:solidFill>
                  <a:srgbClr val="0000CC"/>
                </a:solidFill>
                <a:latin typeface="微软雅黑" panose="020B0503020204020204" pitchFamily="34" charset="-122"/>
                <a:ea typeface="微软雅黑" panose="020B0503020204020204" pitchFamily="34" charset="-122"/>
              </a:rPr>
              <a:t>/</a:t>
            </a:r>
            <a:r>
              <a:rPr lang="zh-CN" altLang="en-US" sz="2400">
                <a:solidFill>
                  <a:srgbClr val="0000CC"/>
                </a:solidFill>
                <a:latin typeface="微软雅黑" panose="020B0503020204020204" pitchFamily="34" charset="-122"/>
                <a:ea typeface="微软雅黑" panose="020B0503020204020204" pitchFamily="34" charset="-122"/>
              </a:rPr>
              <a:t>输出系统中的重要作用；深刻理解计算机中硬件和软件如何协调工作以完成计算机功能。</a:t>
            </a:r>
          </a:p>
          <a:p>
            <a:pPr marL="457200" indent="-457200">
              <a:spcBef>
                <a:spcPts val="1300"/>
              </a:spcBef>
            </a:pPr>
            <a:r>
              <a:rPr lang="zh-CN" altLang="en-US" sz="2800">
                <a:latin typeface="微软雅黑" panose="020B0503020204020204" pitchFamily="34" charset="-122"/>
                <a:ea typeface="微软雅黑" panose="020B0503020204020204" pitchFamily="34" charset="-122"/>
              </a:rPr>
              <a:t>主要教学内容</a:t>
            </a:r>
          </a:p>
          <a:p>
            <a:pPr marL="838200" lvl="1" indent="-381000">
              <a:lnSpc>
                <a:spcPct val="135000"/>
              </a:lnSpc>
              <a:spcBef>
                <a:spcPct val="0"/>
              </a:spcBef>
              <a:buSzTx/>
              <a:buFontTx/>
              <a:buChar char="–"/>
            </a:pPr>
            <a:r>
              <a:rPr lang="en-US" altLang="zh-CN" sz="2400">
                <a:solidFill>
                  <a:srgbClr val="0000CC"/>
                </a:solidFill>
                <a:latin typeface="微软雅黑" panose="020B0503020204020204" pitchFamily="34" charset="-122"/>
                <a:ea typeface="微软雅黑" panose="020B0503020204020204" pitchFamily="34" charset="-122"/>
              </a:rPr>
              <a:t>I/O</a:t>
            </a:r>
            <a:r>
              <a:rPr lang="zh-CN" altLang="en-US" sz="2400">
                <a:solidFill>
                  <a:srgbClr val="0000CC"/>
                </a:solidFill>
                <a:latin typeface="微软雅黑" panose="020B0503020204020204" pitchFamily="34" charset="-122"/>
                <a:ea typeface="微软雅黑" panose="020B0503020204020204" pitchFamily="34" charset="-122"/>
              </a:rPr>
              <a:t>子系统的组成和层次结构</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用户空间</a:t>
            </a:r>
            <a:r>
              <a:rPr lang="en-US" altLang="zh-CN" sz="2400">
                <a:solidFill>
                  <a:srgbClr val="0000CC"/>
                </a:solidFill>
                <a:latin typeface="微软雅黑" panose="020B0503020204020204" pitchFamily="34" charset="-122"/>
                <a:ea typeface="微软雅黑" panose="020B0503020204020204" pitchFamily="34" charset="-122"/>
              </a:rPr>
              <a:t>I/O</a:t>
            </a:r>
            <a:r>
              <a:rPr lang="zh-CN" altLang="en-US" sz="2400">
                <a:solidFill>
                  <a:srgbClr val="0000CC"/>
                </a:solidFill>
                <a:latin typeface="微软雅黑" panose="020B0503020204020204" pitchFamily="34" charset="-122"/>
                <a:ea typeface="微软雅黑" panose="020B0503020204020204" pitchFamily="34" charset="-122"/>
              </a:rPr>
              <a:t>软件</a:t>
            </a:r>
          </a:p>
          <a:p>
            <a:pPr marL="838200" lvl="1" indent="-381000">
              <a:lnSpc>
                <a:spcPct val="135000"/>
              </a:lnSpc>
              <a:spcBef>
                <a:spcPct val="0"/>
              </a:spcBef>
              <a:buSzTx/>
              <a:buFontTx/>
              <a:buChar char="–"/>
            </a:pPr>
            <a:r>
              <a:rPr lang="en-US" altLang="zh-CN" sz="2400">
                <a:solidFill>
                  <a:srgbClr val="0000CC"/>
                </a:solidFill>
                <a:latin typeface="微软雅黑" panose="020B0503020204020204" pitchFamily="34" charset="-122"/>
                <a:ea typeface="微软雅黑" panose="020B0503020204020204" pitchFamily="34" charset="-122"/>
              </a:rPr>
              <a:t>I/O</a:t>
            </a:r>
            <a:r>
              <a:rPr lang="zh-CN" altLang="en-US" sz="2400">
                <a:solidFill>
                  <a:srgbClr val="0000CC"/>
                </a:solidFill>
                <a:latin typeface="微软雅黑" panose="020B0503020204020204" pitchFamily="34" charset="-122"/>
                <a:ea typeface="微软雅黑" panose="020B0503020204020204" pitchFamily="34" charset="-122"/>
              </a:rPr>
              <a:t>硬件与软件的接口</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内核空间</a:t>
            </a:r>
            <a:r>
              <a:rPr lang="en-US" altLang="zh-CN" sz="2400">
                <a:solidFill>
                  <a:srgbClr val="0000CC"/>
                </a:solidFill>
                <a:latin typeface="微软雅黑" panose="020B0503020204020204" pitchFamily="34" charset="-122"/>
                <a:ea typeface="微软雅黑" panose="020B0503020204020204" pitchFamily="34" charset="-122"/>
              </a:rPr>
              <a:t>I/O</a:t>
            </a:r>
            <a:r>
              <a:rPr lang="zh-CN" altLang="en-US" sz="2400">
                <a:solidFill>
                  <a:srgbClr val="0000CC"/>
                </a:solidFill>
                <a:latin typeface="微软雅黑" panose="020B0503020204020204" pitchFamily="34" charset="-122"/>
                <a:ea typeface="微软雅黑" panose="020B0503020204020204" pitchFamily="34" charset="-122"/>
              </a:rPr>
              <a:t>软件</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D79C8F0-96B0-459F-BC13-1B48E4F22A62}"/>
              </a:ext>
            </a:extLst>
          </p:cNvPr>
          <p:cNvSpPr>
            <a:spLocks noGrp="1" noChangeArrowheads="1"/>
          </p:cNvSpPr>
          <p:nvPr>
            <p:ph type="title"/>
          </p:nvPr>
        </p:nvSpPr>
        <p:spPr/>
        <p:txBody>
          <a:bodyPr/>
          <a:lstStyle/>
          <a:p>
            <a:r>
              <a:rPr lang="zh-CN" altLang="en-US"/>
              <a:t>文件的基本概念</a:t>
            </a:r>
          </a:p>
        </p:txBody>
      </p:sp>
      <p:sp>
        <p:nvSpPr>
          <p:cNvPr id="889859" name="Rectangle 3">
            <a:extLst>
              <a:ext uri="{FF2B5EF4-FFF2-40B4-BE49-F238E27FC236}">
                <a16:creationId xmlns:a16="http://schemas.microsoft.com/office/drawing/2014/main" id="{74ACC210-3FC4-4221-A59D-D5BC08E44925}"/>
              </a:ext>
            </a:extLst>
          </p:cNvPr>
          <p:cNvSpPr>
            <a:spLocks noGrp="1" noChangeArrowheads="1"/>
          </p:cNvSpPr>
          <p:nvPr>
            <p:ph type="body" idx="1"/>
          </p:nvPr>
        </p:nvSpPr>
        <p:spPr>
          <a:xfrm>
            <a:off x="57150" y="1323975"/>
            <a:ext cx="8948738" cy="5260975"/>
          </a:xfrm>
        </p:spPr>
        <p:txBody>
          <a:bodyPr/>
          <a:lstStyle/>
          <a:p>
            <a:pPr>
              <a:lnSpc>
                <a:spcPct val="120000"/>
              </a:lnSpc>
              <a:spcBef>
                <a:spcPct val="25000"/>
              </a:spcBef>
            </a:pPr>
            <a:r>
              <a:rPr lang="zh-CN" altLang="en-US" sz="2000">
                <a:solidFill>
                  <a:schemeClr val="accent1"/>
                </a:solidFill>
                <a:latin typeface="微软雅黑" panose="020B0503020204020204" pitchFamily="34" charset="-122"/>
                <a:ea typeface="微软雅黑" panose="020B0503020204020204" pitchFamily="34" charset="-122"/>
              </a:rPr>
              <a:t>所有</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操作通过读写文件实现</a:t>
            </a:r>
            <a:r>
              <a:rPr lang="zh-CN" altLang="en-US" sz="2000">
                <a:latin typeface="微软雅黑" panose="020B0503020204020204" pitchFamily="34" charset="-122"/>
                <a:ea typeface="微软雅黑" panose="020B0503020204020204" pitchFamily="34" charset="-122"/>
              </a:rPr>
              <a:t>，所有外设，包括网络、终端设备，都被看成文件。</a:t>
            </a:r>
          </a:p>
          <a:p>
            <a:pPr>
              <a:lnSpc>
                <a:spcPct val="120000"/>
              </a:lnSpc>
              <a:spcBef>
                <a:spcPct val="25000"/>
              </a:spcBef>
            </a:pPr>
            <a:r>
              <a:rPr lang="zh-CN" altLang="en-US" sz="2000">
                <a:solidFill>
                  <a:schemeClr val="accent1"/>
                </a:solidFill>
                <a:latin typeface="微软雅黑" panose="020B0503020204020204" pitchFamily="34" charset="-122"/>
                <a:ea typeface="微软雅黑" panose="020B0503020204020204" pitchFamily="34" charset="-122"/>
              </a:rPr>
              <a:t>所有物理设备抽象成逻辑上统一的“文件”</a:t>
            </a:r>
            <a:r>
              <a:rPr lang="zh-CN" altLang="en-US" sz="2000">
                <a:latin typeface="微软雅黑" panose="020B0503020204020204" pitchFamily="34" charset="-122"/>
                <a:ea typeface="微软雅黑" panose="020B0503020204020204" pitchFamily="34" charset="-122"/>
              </a:rPr>
              <a:t>使得用户程序访问物理设备与访问真正的磁盘文件完全一致。</a:t>
            </a:r>
            <a:r>
              <a:rPr lang="zh-CN" altLang="en-US" sz="2000">
                <a:solidFill>
                  <a:schemeClr val="accent2"/>
                </a:solidFill>
                <a:latin typeface="微软雅黑" panose="020B0503020204020204" pitchFamily="34" charset="-122"/>
                <a:ea typeface="微软雅黑" panose="020B0503020204020204" pitchFamily="34" charset="-122"/>
              </a:rPr>
              <a:t>例如，</a:t>
            </a:r>
            <a:r>
              <a:rPr lang="en-US" altLang="zh-CN" sz="2000">
                <a:solidFill>
                  <a:schemeClr val="accent2"/>
                </a:solidFill>
                <a:latin typeface="微软雅黑" panose="020B0503020204020204" pitchFamily="34" charset="-122"/>
                <a:ea typeface="微软雅黑" panose="020B0503020204020204" pitchFamily="34" charset="-122"/>
              </a:rPr>
              <a:t>fprintf/fwrite(</a:t>
            </a:r>
            <a:r>
              <a:rPr lang="zh-CN" altLang="en-US" sz="2000">
                <a:solidFill>
                  <a:schemeClr val="accent2"/>
                </a:solidFill>
                <a:latin typeface="微软雅黑" panose="020B0503020204020204" pitchFamily="34" charset="-122"/>
                <a:ea typeface="微软雅黑" panose="020B0503020204020204" pitchFamily="34" charset="-122"/>
              </a:rPr>
              <a:t>主要是磁盘文件</a:t>
            </a:r>
            <a:r>
              <a:rPr lang="en-US" altLang="zh-CN" sz="2000">
                <a:solidFill>
                  <a:schemeClr val="accent2"/>
                </a:solidFill>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和 </a:t>
            </a:r>
            <a:r>
              <a:rPr lang="en-US" altLang="zh-CN" sz="2000">
                <a:solidFill>
                  <a:schemeClr val="accent2"/>
                </a:solidFill>
                <a:latin typeface="微软雅黑" panose="020B0503020204020204" pitchFamily="34" charset="-122"/>
                <a:ea typeface="微软雅黑" panose="020B0503020204020204" pitchFamily="34" charset="-122"/>
              </a:rPr>
              <a:t>printf (stdout)</a:t>
            </a:r>
            <a:r>
              <a:rPr lang="zh-CN" altLang="en-US" sz="2000">
                <a:solidFill>
                  <a:schemeClr val="accent2"/>
                </a:solidFill>
                <a:latin typeface="微软雅黑" panose="020B0503020204020204" pitchFamily="34" charset="-122"/>
                <a:ea typeface="微软雅黑" panose="020B0503020204020204" pitchFamily="34" charset="-122"/>
              </a:rPr>
              <a:t> 都通过统一的</a:t>
            </a:r>
            <a:r>
              <a:rPr lang="en-US" altLang="zh-CN" sz="2000">
                <a:solidFill>
                  <a:schemeClr val="accent2"/>
                </a:solidFill>
                <a:latin typeface="微软雅黑" panose="020B0503020204020204" pitchFamily="34" charset="-122"/>
                <a:ea typeface="微软雅黑" panose="020B0503020204020204" pitchFamily="34" charset="-122"/>
              </a:rPr>
              <a:t>write</a:t>
            </a:r>
            <a:r>
              <a:rPr lang="zh-CN" altLang="en-US" sz="2000">
                <a:solidFill>
                  <a:schemeClr val="accent2"/>
                </a:solidFill>
                <a:latin typeface="微软雅黑" panose="020B0503020204020204" pitchFamily="34" charset="-122"/>
                <a:ea typeface="微软雅黑" panose="020B0503020204020204" pitchFamily="34" charset="-122"/>
              </a:rPr>
              <a:t>函数陷入内核，</a:t>
            </a:r>
            <a:r>
              <a:rPr lang="zh-CN" altLang="en-US" sz="2000">
                <a:solidFill>
                  <a:schemeClr val="accent1"/>
                </a:solidFill>
                <a:latin typeface="微软雅黑" panose="020B0503020204020204" pitchFamily="34" charset="-122"/>
                <a:ea typeface="微软雅黑" panose="020B0503020204020204" pitchFamily="34" charset="-122"/>
              </a:rPr>
              <a:t>差别则由内核处理！</a:t>
            </a:r>
          </a:p>
          <a:p>
            <a:pPr>
              <a:lnSpc>
                <a:spcPct val="120000"/>
              </a:lnSpc>
              <a:spcBef>
                <a:spcPct val="25000"/>
              </a:spcBef>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UNIX</a:t>
            </a:r>
            <a:r>
              <a:rPr lang="zh-CN" altLang="en-US" sz="2000">
                <a:latin typeface="微软雅黑" panose="020B0503020204020204" pitchFamily="34" charset="-122"/>
                <a:ea typeface="微软雅黑" panose="020B0503020204020204" pitchFamily="34" charset="-122"/>
              </a:rPr>
              <a:t>系统中，</a:t>
            </a:r>
            <a:r>
              <a:rPr lang="zh-CN" altLang="en-US" sz="2000">
                <a:solidFill>
                  <a:schemeClr val="accent1"/>
                </a:solidFill>
                <a:latin typeface="微软雅黑" panose="020B0503020204020204" pitchFamily="34" charset="-122"/>
                <a:ea typeface="微软雅黑" panose="020B0503020204020204" pitchFamily="34" charset="-122"/>
              </a:rPr>
              <a:t>文件就是一个字节序列</a:t>
            </a:r>
            <a:r>
              <a:rPr lang="zh-CN" altLang="en-US" sz="2000">
                <a:latin typeface="微软雅黑" panose="020B0503020204020204" pitchFamily="34" charset="-122"/>
                <a:ea typeface="微软雅黑" panose="020B0503020204020204" pitchFamily="34" charset="-122"/>
              </a:rPr>
              <a:t>。</a:t>
            </a:r>
          </a:p>
          <a:p>
            <a:pPr>
              <a:lnSpc>
                <a:spcPct val="120000"/>
              </a:lnSpc>
              <a:spcBef>
                <a:spcPct val="25000"/>
              </a:spcBef>
            </a:pPr>
            <a:r>
              <a:rPr lang="zh-CN" altLang="en-US" sz="2000">
                <a:latin typeface="微软雅黑" panose="020B0503020204020204" pitchFamily="34" charset="-122"/>
                <a:ea typeface="微软雅黑" panose="020B0503020204020204" pitchFamily="34" charset="-122"/>
              </a:rPr>
              <a:t>通常，将键盘和显示器构成的设备称为</a:t>
            </a:r>
            <a:r>
              <a:rPr lang="zh-CN" altLang="en-US" sz="2000">
                <a:solidFill>
                  <a:schemeClr val="accent1"/>
                </a:solidFill>
                <a:latin typeface="微软雅黑" panose="020B0503020204020204" pitchFamily="34" charset="-122"/>
                <a:ea typeface="微软雅黑" panose="020B0503020204020204" pitchFamily="34" charset="-122"/>
              </a:rPr>
              <a:t>终端（</a:t>
            </a:r>
            <a:r>
              <a:rPr lang="en-US" altLang="zh-CN" sz="2000">
                <a:solidFill>
                  <a:schemeClr val="accent1"/>
                </a:solidFill>
                <a:latin typeface="微软雅黑" panose="020B0503020204020204" pitchFamily="34" charset="-122"/>
                <a:ea typeface="微软雅黑" panose="020B0503020204020204" pitchFamily="34" charset="-122"/>
              </a:rPr>
              <a:t>terminal</a:t>
            </a:r>
            <a:r>
              <a:rPr lang="zh-CN" altLang="en-US" sz="2000">
                <a:solidFill>
                  <a:schemeClr val="accent1"/>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，对应</a:t>
            </a:r>
            <a:r>
              <a:rPr lang="zh-CN" altLang="en-US" sz="2000">
                <a:solidFill>
                  <a:schemeClr val="accent1"/>
                </a:solidFill>
                <a:latin typeface="微软雅黑" panose="020B0503020204020204" pitchFamily="34" charset="-122"/>
                <a:ea typeface="微软雅黑" panose="020B0503020204020204" pitchFamily="34" charset="-122"/>
              </a:rPr>
              <a:t>标准输入、</a:t>
            </a:r>
            <a:r>
              <a:rPr lang="zh-CN" altLang="en-US" sz="2000">
                <a:latin typeface="微软雅黑" panose="020B0503020204020204" pitchFamily="34" charset="-122"/>
                <a:ea typeface="微软雅黑" panose="020B0503020204020204" pitchFamily="34" charset="-122"/>
              </a:rPr>
              <a:t>和</a:t>
            </a:r>
            <a:r>
              <a:rPr lang="zh-CN" altLang="en-US" sz="2000">
                <a:solidFill>
                  <a:schemeClr val="accent1"/>
                </a:solidFill>
                <a:latin typeface="微软雅黑" panose="020B0503020204020204" pitchFamily="34" charset="-122"/>
                <a:ea typeface="微软雅黑" panose="020B0503020204020204" pitchFamily="34" charset="-122"/>
              </a:rPr>
              <a:t>标准（错误）输出文件</a:t>
            </a:r>
            <a:r>
              <a:rPr lang="zh-CN" altLang="en-US" sz="2000">
                <a:latin typeface="微软雅黑" panose="020B0503020204020204" pitchFamily="34" charset="-122"/>
                <a:ea typeface="微软雅黑" panose="020B0503020204020204" pitchFamily="34" charset="-122"/>
              </a:rPr>
              <a:t>；像磁盘、光盘等外存上的文件则是</a:t>
            </a:r>
            <a:r>
              <a:rPr lang="zh-CN" altLang="en-US" sz="2000">
                <a:solidFill>
                  <a:schemeClr val="accent1"/>
                </a:solidFill>
                <a:latin typeface="微软雅黑" panose="020B0503020204020204" pitchFamily="34" charset="-122"/>
                <a:ea typeface="微软雅黑" panose="020B0503020204020204" pitchFamily="34" charset="-122"/>
              </a:rPr>
              <a:t>普通文件</a:t>
            </a:r>
            <a:r>
              <a:rPr lang="zh-CN" altLang="en-US" sz="2000">
                <a:latin typeface="微软雅黑" panose="020B0503020204020204" pitchFamily="34" charset="-122"/>
                <a:ea typeface="微软雅黑" panose="020B0503020204020204" pitchFamily="34" charset="-122"/>
              </a:rPr>
              <a:t> 。</a:t>
            </a:r>
          </a:p>
          <a:p>
            <a:pPr>
              <a:lnSpc>
                <a:spcPct val="120000"/>
              </a:lnSpc>
              <a:spcBef>
                <a:spcPct val="25000"/>
              </a:spcBef>
            </a:pPr>
            <a:r>
              <a:rPr lang="zh-CN" altLang="en-US" sz="2000">
                <a:latin typeface="微软雅黑" panose="020B0503020204020204" pitchFamily="34" charset="-122"/>
                <a:ea typeface="微软雅黑" panose="020B0503020204020204" pitchFamily="34" charset="-122"/>
              </a:rPr>
              <a:t>根据文件的可读性，文件被分成</a:t>
            </a:r>
            <a:r>
              <a:rPr lang="en-US" altLang="zh-CN" sz="2000">
                <a:solidFill>
                  <a:schemeClr val="accent1"/>
                </a:solidFill>
                <a:latin typeface="微软雅黑" panose="020B0503020204020204" pitchFamily="34" charset="-122"/>
                <a:ea typeface="微软雅黑" panose="020B0503020204020204" pitchFamily="34" charset="-122"/>
              </a:rPr>
              <a:t>ASCII</a:t>
            </a:r>
            <a:r>
              <a:rPr lang="zh-CN" altLang="en-US" sz="2000">
                <a:solidFill>
                  <a:schemeClr val="accent1"/>
                </a:solidFill>
                <a:latin typeface="微软雅黑" panose="020B0503020204020204" pitchFamily="34" charset="-122"/>
                <a:ea typeface="微软雅黑" panose="020B0503020204020204" pitchFamily="34" charset="-122"/>
              </a:rPr>
              <a:t>文件</a:t>
            </a:r>
            <a:r>
              <a:rPr lang="zh-CN" altLang="en-US" sz="2000">
                <a:latin typeface="微软雅黑" panose="020B0503020204020204" pitchFamily="34" charset="-122"/>
                <a:ea typeface="微软雅黑" panose="020B0503020204020204" pitchFamily="34" charset="-122"/>
              </a:rPr>
              <a:t>和</a:t>
            </a:r>
            <a:r>
              <a:rPr lang="zh-CN" altLang="en-US" sz="2000">
                <a:solidFill>
                  <a:schemeClr val="accent1"/>
                </a:solidFill>
                <a:latin typeface="微软雅黑" panose="020B0503020204020204" pitchFamily="34" charset="-122"/>
                <a:ea typeface="微软雅黑" panose="020B0503020204020204" pitchFamily="34" charset="-122"/>
              </a:rPr>
              <a:t>二进制文件</a:t>
            </a:r>
            <a:r>
              <a:rPr lang="zh-CN" altLang="en-US" sz="2000">
                <a:latin typeface="微软雅黑" panose="020B0503020204020204" pitchFamily="34" charset="-122"/>
                <a:ea typeface="微软雅黑" panose="020B0503020204020204" pitchFamily="34" charset="-122"/>
              </a:rPr>
              <a:t>两类。</a:t>
            </a:r>
          </a:p>
          <a:p>
            <a:pPr>
              <a:lnSpc>
                <a:spcPct val="120000"/>
              </a:lnSpc>
              <a:spcBef>
                <a:spcPct val="25000"/>
              </a:spcBef>
            </a:pPr>
            <a:r>
              <a:rPr lang="en-US" altLang="zh-CN" sz="2000">
                <a:latin typeface="微软雅黑" panose="020B0503020204020204" pitchFamily="34" charset="-122"/>
                <a:ea typeface="微软雅黑" panose="020B0503020204020204" pitchFamily="34" charset="-122"/>
              </a:rPr>
              <a:t>ASCII</a:t>
            </a:r>
            <a:r>
              <a:rPr lang="zh-CN" altLang="en-US" sz="2000">
                <a:latin typeface="微软雅黑" panose="020B0503020204020204" pitchFamily="34" charset="-122"/>
                <a:ea typeface="微软雅黑" panose="020B0503020204020204" pitchFamily="34" charset="-122"/>
              </a:rPr>
              <a:t>文件也称</a:t>
            </a:r>
            <a:r>
              <a:rPr lang="zh-CN" altLang="en-US" sz="2000">
                <a:solidFill>
                  <a:schemeClr val="accent1"/>
                </a:solidFill>
                <a:latin typeface="微软雅黑" panose="020B0503020204020204" pitchFamily="34" charset="-122"/>
                <a:ea typeface="微软雅黑" panose="020B0503020204020204" pitchFamily="34" charset="-122"/>
              </a:rPr>
              <a:t>文本文件</a:t>
            </a:r>
            <a:r>
              <a:rPr lang="zh-CN" altLang="en-US" sz="2000">
                <a:latin typeface="微软雅黑" panose="020B0503020204020204" pitchFamily="34" charset="-122"/>
                <a:ea typeface="微软雅黑" panose="020B0503020204020204" pitchFamily="34" charset="-122"/>
              </a:rPr>
              <a:t>，可由多个正文行组成，每行以换行符</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结束，每个字符占一个字节。</a:t>
            </a:r>
            <a:r>
              <a:rPr lang="zh-CN" altLang="en-US" sz="2000">
                <a:solidFill>
                  <a:schemeClr val="accent1"/>
                </a:solidFill>
                <a:latin typeface="微软雅黑" panose="020B0503020204020204" pitchFamily="34" charset="-122"/>
                <a:ea typeface="微软雅黑" panose="020B0503020204020204" pitchFamily="34" charset="-122"/>
              </a:rPr>
              <a:t>标准输入和标准</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错误</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输出文件是</a:t>
            </a:r>
            <a:r>
              <a:rPr lang="en-US" altLang="zh-CN" sz="2000">
                <a:solidFill>
                  <a:schemeClr val="accent1"/>
                </a:solidFill>
                <a:latin typeface="微软雅黑" panose="020B0503020204020204" pitchFamily="34" charset="-122"/>
                <a:ea typeface="微软雅黑" panose="020B0503020204020204" pitchFamily="34" charset="-122"/>
              </a:rPr>
              <a:t>ASCII</a:t>
            </a:r>
            <a:r>
              <a:rPr lang="zh-CN" altLang="en-US" sz="2000">
                <a:solidFill>
                  <a:schemeClr val="accent1"/>
                </a:solidFill>
                <a:latin typeface="微软雅黑" panose="020B0503020204020204" pitchFamily="34" charset="-122"/>
                <a:ea typeface="微软雅黑" panose="020B0503020204020204" pitchFamily="34" charset="-122"/>
              </a:rPr>
              <a:t>文件</a:t>
            </a:r>
            <a:r>
              <a:rPr lang="zh-CN" altLang="en-US" sz="2000">
                <a:latin typeface="微软雅黑" panose="020B0503020204020204" pitchFamily="34" charset="-122"/>
                <a:ea typeface="微软雅黑" panose="020B0503020204020204" pitchFamily="34" charset="-122"/>
              </a:rPr>
              <a:t>。</a:t>
            </a:r>
          </a:p>
          <a:p>
            <a:pPr>
              <a:lnSpc>
                <a:spcPct val="120000"/>
              </a:lnSpc>
              <a:spcBef>
                <a:spcPct val="25000"/>
              </a:spcBef>
            </a:pPr>
            <a:r>
              <a:rPr lang="zh-CN" altLang="en-US" sz="2000">
                <a:latin typeface="微软雅黑" panose="020B0503020204020204" pitchFamily="34" charset="-122"/>
                <a:ea typeface="微软雅黑" panose="020B0503020204020204" pitchFamily="34" charset="-122"/>
              </a:rPr>
              <a:t>普通文件可能是文本文件或二进制文件。 </a:t>
            </a:r>
          </a:p>
          <a:p>
            <a:pPr>
              <a:buFontTx/>
              <a:buNone/>
            </a:pPr>
            <a:r>
              <a:rPr lang="en-US" altLang="zh-CN">
                <a:ea typeface="宋体" panose="02010600030101010101" pitchFamily="2" charset="-122"/>
              </a:rPr>
              <a:t> </a:t>
            </a:r>
          </a:p>
        </p:txBody>
      </p:sp>
      <p:sp>
        <p:nvSpPr>
          <p:cNvPr id="889860" name="Rectangle 4">
            <a:extLst>
              <a:ext uri="{FF2B5EF4-FFF2-40B4-BE49-F238E27FC236}">
                <a16:creationId xmlns:a16="http://schemas.microsoft.com/office/drawing/2014/main" id="{808C365A-9E4B-4AB4-A779-5A673D7531CB}"/>
              </a:ext>
            </a:extLst>
          </p:cNvPr>
          <p:cNvSpPr>
            <a:spLocks noChangeArrowheads="1"/>
          </p:cNvSpPr>
          <p:nvPr/>
        </p:nvSpPr>
        <p:spPr bwMode="auto">
          <a:xfrm>
            <a:off x="565150" y="6308725"/>
            <a:ext cx="73374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pPr>
            <a:r>
              <a:rPr lang="zh-CN" altLang="en-US" sz="2200" b="1">
                <a:solidFill>
                  <a:schemeClr val="accent1"/>
                </a:solidFill>
                <a:latin typeface="微软雅黑" panose="020B0503020204020204" pitchFamily="34" charset="-122"/>
                <a:ea typeface="微软雅黑" panose="020B0503020204020204" pitchFamily="34" charset="-122"/>
              </a:rPr>
              <a:t>问题：</a:t>
            </a:r>
            <a:r>
              <a:rPr lang="en-US" altLang="zh-CN" sz="2200" b="1">
                <a:solidFill>
                  <a:schemeClr val="accent1"/>
                </a:solidFill>
                <a:latin typeface="微软雅黑" panose="020B0503020204020204" pitchFamily="34" charset="-122"/>
                <a:ea typeface="微软雅黑" panose="020B0503020204020204" pitchFamily="34" charset="-122"/>
              </a:rPr>
              <a:t>.c</a:t>
            </a:r>
            <a:r>
              <a:rPr lang="zh-CN" altLang="en-US" sz="2200" b="1">
                <a:solidFill>
                  <a:schemeClr val="accent1"/>
                </a:solidFill>
                <a:latin typeface="微软雅黑" panose="020B0503020204020204" pitchFamily="34" charset="-122"/>
                <a:ea typeface="微软雅黑" panose="020B0503020204020204" pitchFamily="34" charset="-122"/>
              </a:rPr>
              <a:t>、</a:t>
            </a:r>
            <a:r>
              <a:rPr lang="en-US" altLang="zh-CN" sz="2200" b="1">
                <a:solidFill>
                  <a:schemeClr val="accent1"/>
                </a:solidFill>
                <a:latin typeface="微软雅黑" panose="020B0503020204020204" pitchFamily="34" charset="-122"/>
                <a:ea typeface="微软雅黑" panose="020B0503020204020204" pitchFamily="34" charset="-122"/>
              </a:rPr>
              <a:t>.cpp</a:t>
            </a:r>
            <a:r>
              <a:rPr lang="zh-CN" altLang="en-US" sz="2200" b="1">
                <a:solidFill>
                  <a:schemeClr val="accent1"/>
                </a:solidFill>
                <a:latin typeface="微软雅黑" panose="020B0503020204020204" pitchFamily="34" charset="-122"/>
                <a:ea typeface="微软雅黑" panose="020B0503020204020204" pitchFamily="34" charset="-122"/>
              </a:rPr>
              <a:t>、</a:t>
            </a:r>
            <a:r>
              <a:rPr lang="en-US" altLang="zh-CN" sz="2200" b="1">
                <a:solidFill>
                  <a:schemeClr val="accent1"/>
                </a:solidFill>
                <a:latin typeface="微软雅黑" panose="020B0503020204020204" pitchFamily="34" charset="-122"/>
                <a:ea typeface="微软雅黑" panose="020B0503020204020204" pitchFamily="34" charset="-122"/>
              </a:rPr>
              <a:t>.o</a:t>
            </a:r>
            <a:r>
              <a:rPr lang="zh-CN" altLang="en-US" sz="2200" b="1">
                <a:solidFill>
                  <a:schemeClr val="accent1"/>
                </a:solidFill>
                <a:latin typeface="微软雅黑" panose="020B0503020204020204" pitchFamily="34" charset="-122"/>
                <a:ea typeface="微软雅黑" panose="020B0503020204020204" pitchFamily="34" charset="-122"/>
              </a:rPr>
              <a:t>、</a:t>
            </a:r>
            <a:r>
              <a:rPr lang="en-US" altLang="zh-CN" sz="2200" b="1">
                <a:solidFill>
                  <a:schemeClr val="accent1"/>
                </a:solidFill>
                <a:latin typeface="微软雅黑" panose="020B0503020204020204" pitchFamily="34" charset="-122"/>
                <a:ea typeface="微软雅黑" panose="020B0503020204020204" pitchFamily="34" charset="-122"/>
              </a:rPr>
              <a:t>.txt</a:t>
            </a:r>
            <a:r>
              <a:rPr lang="zh-CN" altLang="en-US" sz="2200" b="1">
                <a:solidFill>
                  <a:schemeClr val="accent1"/>
                </a:solidFill>
                <a:latin typeface="微软雅黑" panose="020B0503020204020204" pitchFamily="34" charset="-122"/>
                <a:ea typeface="微软雅黑" panose="020B0503020204020204" pitchFamily="34" charset="-122"/>
              </a:rPr>
              <a:t>、</a:t>
            </a:r>
            <a:r>
              <a:rPr lang="en-US" altLang="zh-CN" sz="2200" b="1">
                <a:solidFill>
                  <a:schemeClr val="accent1"/>
                </a:solidFill>
                <a:latin typeface="微软雅黑" panose="020B0503020204020204" pitchFamily="34" charset="-122"/>
                <a:ea typeface="微软雅黑" panose="020B0503020204020204" pitchFamily="34" charset="-122"/>
              </a:rPr>
              <a:t>.exe</a:t>
            </a:r>
            <a:r>
              <a:rPr lang="zh-CN" altLang="en-US" sz="2200" b="1">
                <a:solidFill>
                  <a:schemeClr val="accent1"/>
                </a:solidFill>
                <a:latin typeface="微软雅黑" panose="020B0503020204020204" pitchFamily="34" charset="-122"/>
                <a:ea typeface="微软雅黑" panose="020B0503020204020204" pitchFamily="34" charset="-122"/>
              </a:rPr>
              <a:t>文件各是什么类型文件？</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889862" name="Text Box 6">
            <a:extLst>
              <a:ext uri="{FF2B5EF4-FFF2-40B4-BE49-F238E27FC236}">
                <a16:creationId xmlns:a16="http://schemas.microsoft.com/office/drawing/2014/main" id="{38AB2AF0-A357-446F-AF3D-BC5A08F77A8C}"/>
              </a:ext>
            </a:extLst>
          </p:cNvPr>
          <p:cNvSpPr txBox="1">
            <a:spLocks noChangeArrowheads="1"/>
          </p:cNvSpPr>
          <p:nvPr/>
        </p:nvSpPr>
        <p:spPr bwMode="auto">
          <a:xfrm>
            <a:off x="246063" y="842963"/>
            <a:ext cx="38623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rgbClr val="006600"/>
                </a:solidFill>
                <a:latin typeface="微软雅黑" panose="020B0503020204020204" pitchFamily="34" charset="-122"/>
                <a:ea typeface="微软雅黑" panose="020B0503020204020204" pitchFamily="34" charset="-122"/>
              </a:rPr>
              <a:t>哪里遇过“文件”？</a:t>
            </a:r>
          </a:p>
        </p:txBody>
      </p:sp>
      <p:sp>
        <p:nvSpPr>
          <p:cNvPr id="889863" name="Rectangle 7">
            <a:extLst>
              <a:ext uri="{FF2B5EF4-FFF2-40B4-BE49-F238E27FC236}">
                <a16:creationId xmlns:a16="http://schemas.microsoft.com/office/drawing/2014/main" id="{2B7D149F-02C8-459F-BE1E-11842F0B7775}"/>
              </a:ext>
            </a:extLst>
          </p:cNvPr>
          <p:cNvSpPr>
            <a:spLocks noChangeArrowheads="1"/>
          </p:cNvSpPr>
          <p:nvPr/>
        </p:nvSpPr>
        <p:spPr bwMode="auto">
          <a:xfrm>
            <a:off x="2786063" y="871538"/>
            <a:ext cx="6280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100" b="1">
                <a:solidFill>
                  <a:schemeClr val="accent2"/>
                </a:solidFill>
                <a:latin typeface="微软雅黑" panose="020B0503020204020204" pitchFamily="34" charset="-122"/>
                <a:ea typeface="微软雅黑" panose="020B0503020204020204" pitchFamily="34" charset="-122"/>
              </a:rPr>
              <a:t>int fprintf(</a:t>
            </a:r>
            <a:r>
              <a:rPr lang="en-US" altLang="zh-CN" sz="2100" b="1">
                <a:solidFill>
                  <a:srgbClr val="A50021"/>
                </a:solidFill>
                <a:latin typeface="微软雅黑" panose="020B0503020204020204" pitchFamily="34" charset="-122"/>
                <a:ea typeface="微软雅黑" panose="020B0503020204020204" pitchFamily="34" charset="-122"/>
              </a:rPr>
              <a:t>FILE *fp</a:t>
            </a:r>
            <a:r>
              <a:rPr lang="en-US" altLang="zh-CN" sz="2100" b="1">
                <a:solidFill>
                  <a:schemeClr val="accent2"/>
                </a:solidFill>
                <a:latin typeface="微软雅黑" panose="020B0503020204020204" pitchFamily="34" charset="-122"/>
                <a:ea typeface="微软雅黑" panose="020B0503020204020204" pitchFamily="34" charset="-122"/>
              </a:rPr>
              <a:t>, char *format, [argument])</a:t>
            </a:r>
          </a:p>
        </p:txBody>
      </p:sp>
      <p:sp>
        <p:nvSpPr>
          <p:cNvPr id="889864" name="Rectangle 8">
            <a:extLst>
              <a:ext uri="{FF2B5EF4-FFF2-40B4-BE49-F238E27FC236}">
                <a16:creationId xmlns:a16="http://schemas.microsoft.com/office/drawing/2014/main" id="{F5C2F7EA-F316-4582-9884-0E56C52C61C5}"/>
              </a:ext>
            </a:extLst>
          </p:cNvPr>
          <p:cNvSpPr>
            <a:spLocks noChangeArrowheads="1"/>
          </p:cNvSpPr>
          <p:nvPr/>
        </p:nvSpPr>
        <p:spPr bwMode="auto">
          <a:xfrm>
            <a:off x="1620838" y="1719263"/>
            <a:ext cx="28130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100" b="1">
                <a:solidFill>
                  <a:schemeClr val="accent2"/>
                </a:solidFill>
                <a:latin typeface="微软雅黑" panose="020B0503020204020204" pitchFamily="34" charset="-122"/>
                <a:ea typeface="微软雅黑" panose="020B0503020204020204" pitchFamily="34" charset="-122"/>
              </a:rPr>
              <a:t>printf</a:t>
            </a:r>
            <a:r>
              <a:rPr lang="zh-CN" altLang="en-US" sz="2100" b="1">
                <a:solidFill>
                  <a:schemeClr val="accent2"/>
                </a:solidFill>
                <a:latin typeface="微软雅黑" panose="020B0503020204020204" pitchFamily="34" charset="-122"/>
                <a:ea typeface="微软雅黑" panose="020B0503020204020204" pitchFamily="34" charset="-122"/>
              </a:rPr>
              <a:t>在哪显示信息？</a:t>
            </a:r>
          </a:p>
        </p:txBody>
      </p:sp>
      <p:sp>
        <p:nvSpPr>
          <p:cNvPr id="889865" name="Text Box 9">
            <a:extLst>
              <a:ext uri="{FF2B5EF4-FFF2-40B4-BE49-F238E27FC236}">
                <a16:creationId xmlns:a16="http://schemas.microsoft.com/office/drawing/2014/main" id="{7C4CF773-FEFB-45E5-BD3D-E96A566C98BF}"/>
              </a:ext>
            </a:extLst>
          </p:cNvPr>
          <p:cNvSpPr txBox="1">
            <a:spLocks noChangeArrowheads="1"/>
          </p:cNvSpPr>
          <p:nvPr/>
        </p:nvSpPr>
        <p:spPr bwMode="auto">
          <a:xfrm>
            <a:off x="4411663" y="1741488"/>
            <a:ext cx="2103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6600"/>
                </a:solidFill>
                <a:latin typeface="微软雅黑" panose="020B0503020204020204" pitchFamily="34" charset="-122"/>
                <a:ea typeface="微软雅黑" panose="020B0503020204020204" pitchFamily="34" charset="-122"/>
              </a:rPr>
              <a:t>stdout</a:t>
            </a:r>
            <a:r>
              <a:rPr lang="zh-CN" altLang="en-US" sz="2000" b="1">
                <a:solidFill>
                  <a:srgbClr val="006600"/>
                </a:solidFill>
                <a:latin typeface="微软雅黑" panose="020B0503020204020204" pitchFamily="34" charset="-122"/>
                <a:ea typeface="微软雅黑" panose="020B0503020204020204" pitchFamily="34" charset="-122"/>
              </a:rPr>
              <a:t>文件！</a:t>
            </a:r>
          </a:p>
        </p:txBody>
      </p:sp>
      <p:sp>
        <p:nvSpPr>
          <p:cNvPr id="889866" name="Text Box 10">
            <a:extLst>
              <a:ext uri="{FF2B5EF4-FFF2-40B4-BE49-F238E27FC236}">
                <a16:creationId xmlns:a16="http://schemas.microsoft.com/office/drawing/2014/main" id="{0AACA914-1726-4027-B9FE-CBC5E39B3223}"/>
              </a:ext>
            </a:extLst>
          </p:cNvPr>
          <p:cNvSpPr txBox="1">
            <a:spLocks noChangeArrowheads="1"/>
          </p:cNvSpPr>
          <p:nvPr/>
        </p:nvSpPr>
        <p:spPr bwMode="auto">
          <a:xfrm>
            <a:off x="6418263" y="1731963"/>
            <a:ext cx="2393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即终端显示器</a:t>
            </a:r>
            <a:r>
              <a:rPr lang="en-US" altLang="zh-CN" sz="2000" b="1">
                <a:solidFill>
                  <a:schemeClr val="accent2"/>
                </a:solidFill>
                <a:latin typeface="微软雅黑" panose="020B0503020204020204" pitchFamily="34" charset="-122"/>
                <a:ea typeface="微软雅黑" panose="020B0503020204020204" pitchFamily="34" charset="-122"/>
              </a:rPr>
              <a:t>TTY</a:t>
            </a:r>
          </a:p>
        </p:txBody>
      </p:sp>
      <p:sp>
        <p:nvSpPr>
          <p:cNvPr id="889867" name="Text Box 11">
            <a:extLst>
              <a:ext uri="{FF2B5EF4-FFF2-40B4-BE49-F238E27FC236}">
                <a16:creationId xmlns:a16="http://schemas.microsoft.com/office/drawing/2014/main" id="{E5D4A076-D5EB-4F77-93C9-CF8E335504BC}"/>
              </a:ext>
            </a:extLst>
          </p:cNvPr>
          <p:cNvSpPr txBox="1">
            <a:spLocks noChangeArrowheads="1"/>
          </p:cNvSpPr>
          <p:nvPr/>
        </p:nvSpPr>
        <p:spPr bwMode="auto">
          <a:xfrm>
            <a:off x="5413375" y="3352800"/>
            <a:ext cx="2832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200" b="1">
                <a:solidFill>
                  <a:srgbClr val="006600"/>
                </a:solidFill>
                <a:latin typeface="微软雅黑" panose="020B0503020204020204" pitchFamily="34" charset="-122"/>
                <a:ea typeface="微软雅黑" panose="020B0503020204020204" pitchFamily="34" charset="-122"/>
              </a:rPr>
              <a:t>Stream</a:t>
            </a:r>
            <a:r>
              <a:rPr lang="zh-CN" altLang="en-US" sz="2200" b="1">
                <a:solidFill>
                  <a:srgbClr val="006600"/>
                </a:solidFill>
                <a:latin typeface="微软雅黑" panose="020B0503020204020204" pitchFamily="34" charset="-122"/>
                <a:ea typeface="微软雅黑" panose="020B0503020204020204" pitchFamily="34" charset="-122"/>
              </a:rPr>
              <a:t>！字节流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9862"/>
                                        </p:tgtEl>
                                        <p:attrNameLst>
                                          <p:attrName>style.visibility</p:attrName>
                                        </p:attrNameLst>
                                      </p:cBhvr>
                                      <p:to>
                                        <p:strVal val="visible"/>
                                      </p:to>
                                    </p:set>
                                    <p:animEffect transition="in" filter="blinds(horizontal)">
                                      <p:cBhvr>
                                        <p:cTn id="7" dur="500"/>
                                        <p:tgtEl>
                                          <p:spTgt spid="889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9863"/>
                                        </p:tgtEl>
                                        <p:attrNameLst>
                                          <p:attrName>style.visibility</p:attrName>
                                        </p:attrNameLst>
                                      </p:cBhvr>
                                      <p:to>
                                        <p:strVal val="visible"/>
                                      </p:to>
                                    </p:set>
                                    <p:animEffect transition="in" filter="blinds(horizontal)">
                                      <p:cBhvr>
                                        <p:cTn id="12" dur="500"/>
                                        <p:tgtEl>
                                          <p:spTgt spid="889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9859">
                                            <p:txEl>
                                              <p:pRg st="0" end="0"/>
                                            </p:txEl>
                                          </p:spTgt>
                                        </p:tgtEl>
                                        <p:attrNameLst>
                                          <p:attrName>style.visibility</p:attrName>
                                        </p:attrNameLst>
                                      </p:cBhvr>
                                      <p:to>
                                        <p:strVal val="visible"/>
                                      </p:to>
                                    </p:set>
                                    <p:animEffect transition="in" filter="blinds(horizontal)">
                                      <p:cBhvr>
                                        <p:cTn id="17" dur="500"/>
                                        <p:tgtEl>
                                          <p:spTgt spid="8898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9864"/>
                                        </p:tgtEl>
                                        <p:attrNameLst>
                                          <p:attrName>style.visibility</p:attrName>
                                        </p:attrNameLst>
                                      </p:cBhvr>
                                      <p:to>
                                        <p:strVal val="visible"/>
                                      </p:to>
                                    </p:set>
                                    <p:animEffect transition="in" filter="blinds(horizontal)">
                                      <p:cBhvr>
                                        <p:cTn id="22" dur="500"/>
                                        <p:tgtEl>
                                          <p:spTgt spid="8898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9865"/>
                                        </p:tgtEl>
                                        <p:attrNameLst>
                                          <p:attrName>style.visibility</p:attrName>
                                        </p:attrNameLst>
                                      </p:cBhvr>
                                      <p:to>
                                        <p:strVal val="visible"/>
                                      </p:to>
                                    </p:set>
                                    <p:animEffect transition="in" filter="blinds(horizontal)">
                                      <p:cBhvr>
                                        <p:cTn id="27" dur="500"/>
                                        <p:tgtEl>
                                          <p:spTgt spid="8898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9866"/>
                                        </p:tgtEl>
                                        <p:attrNameLst>
                                          <p:attrName>style.visibility</p:attrName>
                                        </p:attrNameLst>
                                      </p:cBhvr>
                                      <p:to>
                                        <p:strVal val="visible"/>
                                      </p:to>
                                    </p:set>
                                    <p:animEffect transition="in" filter="blinds(horizontal)">
                                      <p:cBhvr>
                                        <p:cTn id="32" dur="500"/>
                                        <p:tgtEl>
                                          <p:spTgt spid="8898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89859">
                                            <p:txEl>
                                              <p:pRg st="1" end="1"/>
                                            </p:txEl>
                                          </p:spTgt>
                                        </p:tgtEl>
                                        <p:attrNameLst>
                                          <p:attrName>style.visibility</p:attrName>
                                        </p:attrNameLst>
                                      </p:cBhvr>
                                      <p:to>
                                        <p:strVal val="visible"/>
                                      </p:to>
                                    </p:set>
                                    <p:animEffect transition="in" filter="blinds(horizontal)">
                                      <p:cBhvr>
                                        <p:cTn id="37" dur="500"/>
                                        <p:tgtEl>
                                          <p:spTgt spid="889859">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89859">
                                            <p:txEl>
                                              <p:pRg st="2" end="2"/>
                                            </p:txEl>
                                          </p:spTgt>
                                        </p:tgtEl>
                                        <p:attrNameLst>
                                          <p:attrName>style.visibility</p:attrName>
                                        </p:attrNameLst>
                                      </p:cBhvr>
                                      <p:to>
                                        <p:strVal val="visible"/>
                                      </p:to>
                                    </p:set>
                                    <p:animEffect transition="in" filter="blinds(horizontal)">
                                      <p:cBhvr>
                                        <p:cTn id="42" dur="500"/>
                                        <p:tgtEl>
                                          <p:spTgt spid="889859">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89867"/>
                                        </p:tgtEl>
                                        <p:attrNameLst>
                                          <p:attrName>style.visibility</p:attrName>
                                        </p:attrNameLst>
                                      </p:cBhvr>
                                      <p:to>
                                        <p:strVal val="visible"/>
                                      </p:to>
                                    </p:set>
                                    <p:animEffect transition="in" filter="blinds(horizontal)">
                                      <p:cBhvr>
                                        <p:cTn id="47" dur="500"/>
                                        <p:tgtEl>
                                          <p:spTgt spid="889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89859">
                                            <p:txEl>
                                              <p:pRg st="3" end="3"/>
                                            </p:txEl>
                                          </p:spTgt>
                                        </p:tgtEl>
                                        <p:attrNameLst>
                                          <p:attrName>style.visibility</p:attrName>
                                        </p:attrNameLst>
                                      </p:cBhvr>
                                      <p:to>
                                        <p:strVal val="visible"/>
                                      </p:to>
                                    </p:set>
                                    <p:animEffect transition="in" filter="blinds(horizontal)">
                                      <p:cBhvr>
                                        <p:cTn id="52" dur="500"/>
                                        <p:tgtEl>
                                          <p:spTgt spid="889859">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889859">
                                            <p:txEl>
                                              <p:pRg st="4" end="4"/>
                                            </p:txEl>
                                          </p:spTgt>
                                        </p:tgtEl>
                                        <p:attrNameLst>
                                          <p:attrName>style.visibility</p:attrName>
                                        </p:attrNameLst>
                                      </p:cBhvr>
                                      <p:to>
                                        <p:strVal val="visible"/>
                                      </p:to>
                                    </p:set>
                                    <p:animEffect transition="in" filter="blinds(horizontal)">
                                      <p:cBhvr>
                                        <p:cTn id="57" dur="500"/>
                                        <p:tgtEl>
                                          <p:spTgt spid="889859">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889859">
                                            <p:txEl>
                                              <p:pRg st="5" end="5"/>
                                            </p:txEl>
                                          </p:spTgt>
                                        </p:tgtEl>
                                        <p:attrNameLst>
                                          <p:attrName>style.visibility</p:attrName>
                                        </p:attrNameLst>
                                      </p:cBhvr>
                                      <p:to>
                                        <p:strVal val="visible"/>
                                      </p:to>
                                    </p:set>
                                    <p:animEffect transition="in" filter="blinds(horizontal)">
                                      <p:cBhvr>
                                        <p:cTn id="62" dur="500"/>
                                        <p:tgtEl>
                                          <p:spTgt spid="889859">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889859">
                                            <p:txEl>
                                              <p:pRg st="6" end="6"/>
                                            </p:txEl>
                                          </p:spTgt>
                                        </p:tgtEl>
                                        <p:attrNameLst>
                                          <p:attrName>style.visibility</p:attrName>
                                        </p:attrNameLst>
                                      </p:cBhvr>
                                      <p:to>
                                        <p:strVal val="visible"/>
                                      </p:to>
                                    </p:set>
                                    <p:animEffect transition="in" filter="blinds(horizontal)">
                                      <p:cBhvr>
                                        <p:cTn id="67" dur="500"/>
                                        <p:tgtEl>
                                          <p:spTgt spid="889859">
                                            <p:txEl>
                                              <p:pRg st="6" end="6"/>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89860"/>
                                        </p:tgtEl>
                                        <p:attrNameLst>
                                          <p:attrName>style.visibility</p:attrName>
                                        </p:attrNameLst>
                                      </p:cBhvr>
                                      <p:to>
                                        <p:strVal val="visible"/>
                                      </p:to>
                                    </p:set>
                                    <p:animEffect transition="in" filter="blinds(horizontal)">
                                      <p:cBhvr>
                                        <p:cTn id="72" dur="500"/>
                                        <p:tgtEl>
                                          <p:spTgt spid="88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p:bldP spid="889862" grpId="0"/>
      <p:bldP spid="889863" grpId="0"/>
      <p:bldP spid="889864" grpId="0"/>
      <p:bldP spid="889865" grpId="0"/>
      <p:bldP spid="889866" grpId="0"/>
      <p:bldP spid="8898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5ECBBDA-D49D-467A-8B5A-E14FFCE8B342}"/>
              </a:ext>
            </a:extLst>
          </p:cNvPr>
          <p:cNvSpPr>
            <a:spLocks noGrp="1" noChangeArrowheads="1"/>
          </p:cNvSpPr>
          <p:nvPr>
            <p:ph type="title"/>
          </p:nvPr>
        </p:nvSpPr>
        <p:spPr/>
        <p:txBody>
          <a:bodyPr/>
          <a:lstStyle/>
          <a:p>
            <a:r>
              <a:rPr lang="zh-CN" altLang="en-US"/>
              <a:t>文件的创建和打开</a:t>
            </a:r>
          </a:p>
        </p:txBody>
      </p:sp>
      <p:sp>
        <p:nvSpPr>
          <p:cNvPr id="890883" name="Rectangle 3">
            <a:extLst>
              <a:ext uri="{FF2B5EF4-FFF2-40B4-BE49-F238E27FC236}">
                <a16:creationId xmlns:a16="http://schemas.microsoft.com/office/drawing/2014/main" id="{5A4BFE92-BE2F-437D-9E12-F4E26C45D9B0}"/>
              </a:ext>
            </a:extLst>
          </p:cNvPr>
          <p:cNvSpPr>
            <a:spLocks noGrp="1" noChangeArrowheads="1"/>
          </p:cNvSpPr>
          <p:nvPr>
            <p:ph type="body" idx="1"/>
          </p:nvPr>
        </p:nvSpPr>
        <p:spPr>
          <a:xfrm>
            <a:off x="292100" y="858838"/>
            <a:ext cx="8569325" cy="5705475"/>
          </a:xfrm>
        </p:spPr>
        <p:txBody>
          <a:bodyPr/>
          <a:lstStyle/>
          <a:p>
            <a:pPr marL="342900" indent="-342900">
              <a:spcBef>
                <a:spcPct val="25000"/>
              </a:spcBef>
              <a:buFont typeface="Wingdings" panose="05000000000000000000" pitchFamily="2" charset="2"/>
              <a:buNone/>
            </a:pPr>
            <a:r>
              <a:rPr lang="zh-CN" altLang="en-US" sz="21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读写文件前，用户程序须告知将对文件进行何种操作：读、写、添加还是可读可写，通过打开或创建一个文件来实现。</a:t>
            </a:r>
          </a:p>
          <a:p>
            <a:pPr marL="838200" lvl="1" indent="-342900">
              <a:spcBef>
                <a:spcPct val="25000"/>
              </a:spcBef>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已存在的文件：可直接打开</a:t>
            </a:r>
          </a:p>
          <a:p>
            <a:pPr marL="838200" lvl="1" indent="-342900">
              <a:spcBef>
                <a:spcPct val="25000"/>
              </a:spcBef>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不存在的文件：则先创建 </a:t>
            </a:r>
          </a:p>
          <a:p>
            <a:pPr marL="342900" indent="-342900">
              <a:spcBef>
                <a:spcPct val="25000"/>
              </a:spcBef>
              <a:buFontTx/>
              <a:buAutoNum type="arabicPeriod"/>
            </a:pPr>
            <a:r>
              <a:rPr lang="zh-CN" altLang="en-US" sz="2000">
                <a:latin typeface="微软雅黑" panose="020B0503020204020204" pitchFamily="34" charset="-122"/>
                <a:ea typeface="微软雅黑" panose="020B0503020204020204" pitchFamily="34" charset="-122"/>
              </a:rPr>
              <a:t>创建文件：</a:t>
            </a:r>
            <a:r>
              <a:rPr lang="en-US" altLang="zh-CN" sz="2000">
                <a:latin typeface="微软雅黑" panose="020B0503020204020204" pitchFamily="34" charset="-122"/>
                <a:ea typeface="微软雅黑" panose="020B0503020204020204" pitchFamily="34" charset="-122"/>
              </a:rPr>
              <a:t>int creat(char *name, mode_t perms); </a:t>
            </a:r>
            <a:endParaRPr lang="zh-CN" altLang="en-US" sz="2000">
              <a:latin typeface="微软雅黑" panose="020B0503020204020204" pitchFamily="34" charset="-122"/>
              <a:ea typeface="微软雅黑" panose="020B0503020204020204" pitchFamily="34" charset="-122"/>
            </a:endParaRP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创建新文件时，应指定文件名和访问权限，系统返回一个</a:t>
            </a:r>
            <a:r>
              <a:rPr lang="zh-CN" altLang="en-US" sz="2000">
                <a:solidFill>
                  <a:srgbClr val="A50021"/>
                </a:solidFill>
                <a:latin typeface="微软雅黑" panose="020B0503020204020204" pitchFamily="34" charset="-122"/>
                <a:ea typeface="微软雅黑" panose="020B0503020204020204" pitchFamily="34" charset="-122"/>
              </a:rPr>
              <a:t>非负整数</a:t>
            </a:r>
            <a:r>
              <a:rPr lang="zh-CN" altLang="en-US" sz="2000">
                <a:solidFill>
                  <a:schemeClr val="accent2"/>
                </a:solidFill>
                <a:latin typeface="微软雅黑" panose="020B0503020204020204" pitchFamily="34" charset="-122"/>
                <a:ea typeface="微软雅黑" panose="020B0503020204020204" pitchFamily="34" charset="-122"/>
              </a:rPr>
              <a:t>，它被称为</a:t>
            </a:r>
            <a:r>
              <a:rPr lang="zh-CN" altLang="en-US" sz="2000">
                <a:solidFill>
                  <a:schemeClr val="accent1"/>
                </a:solidFill>
                <a:latin typeface="微软雅黑" panose="020B0503020204020204" pitchFamily="34" charset="-122"/>
                <a:ea typeface="微软雅黑" panose="020B0503020204020204" pitchFamily="34" charset="-122"/>
              </a:rPr>
              <a:t>文件描述符</a:t>
            </a:r>
            <a:r>
              <a:rPr lang="en-US" altLang="zh-CN" sz="2000">
                <a:solidFill>
                  <a:schemeClr val="accent1"/>
                </a:solidFill>
                <a:latin typeface="微软雅黑" panose="020B0503020204020204" pitchFamily="34" charset="-122"/>
                <a:ea typeface="微软雅黑" panose="020B0503020204020204" pitchFamily="34" charset="-122"/>
              </a:rPr>
              <a:t>fd (file descriptor)</a:t>
            </a:r>
            <a:r>
              <a:rPr lang="zh-CN" altLang="en-US" sz="2000">
                <a:solidFill>
                  <a:schemeClr val="accent2"/>
                </a:solidFill>
                <a:latin typeface="微软雅黑" panose="020B0503020204020204" pitchFamily="34" charset="-122"/>
                <a:ea typeface="微软雅黑" panose="020B0503020204020204" pitchFamily="34" charset="-122"/>
              </a:rPr>
              <a:t>。</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文件描述符用于标识被创建的文件，在以后对文件的读写等操作时用文件描述符代表文件。</a:t>
            </a:r>
            <a:r>
              <a:rPr lang="zh-CN" altLang="en-US" sz="2000">
                <a:solidFill>
                  <a:schemeClr val="accent2"/>
                </a:solidFill>
                <a:ea typeface="宋体" panose="02010600030101010101" pitchFamily="2" charset="-122"/>
              </a:rPr>
              <a:t> </a:t>
            </a:r>
          </a:p>
          <a:p>
            <a:pPr marL="342900" indent="-342900">
              <a:spcBef>
                <a:spcPct val="25000"/>
              </a:spcBef>
              <a:buFontTx/>
              <a:buNone/>
            </a:pPr>
            <a:r>
              <a:rPr lang="en-US" altLang="zh-CN" sz="2000">
                <a:latin typeface="微软雅黑" panose="020B0503020204020204" pitchFamily="34" charset="-122"/>
                <a:ea typeface="微软雅黑" panose="020B0503020204020204" pitchFamily="34" charset="-122"/>
              </a:rPr>
              <a:t>2. </a:t>
            </a:r>
            <a:r>
              <a:rPr lang="zh-CN" altLang="en-US" sz="2000">
                <a:latin typeface="微软雅黑" panose="020B0503020204020204" pitchFamily="34" charset="-122"/>
                <a:ea typeface="微软雅黑" panose="020B0503020204020204" pitchFamily="34" charset="-122"/>
              </a:rPr>
              <a:t>打开文件：</a:t>
            </a:r>
            <a:r>
              <a:rPr lang="en-US" altLang="zh-CN" sz="2000">
                <a:latin typeface="微软雅黑" panose="020B0503020204020204" pitchFamily="34" charset="-122"/>
                <a:ea typeface="微软雅黑" panose="020B0503020204020204" pitchFamily="34" charset="-122"/>
              </a:rPr>
              <a:t>int open(char *name, int flags, mode_t perms);</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标准输入</a:t>
            </a:r>
            <a:r>
              <a:rPr lang="en-US" altLang="zh-CN" sz="2000">
                <a:solidFill>
                  <a:srgbClr val="A50021"/>
                </a:solidFill>
                <a:latin typeface="微软雅黑" panose="020B0503020204020204" pitchFamily="34" charset="-122"/>
                <a:ea typeface="微软雅黑" panose="020B0503020204020204" pitchFamily="34" charset="-122"/>
              </a:rPr>
              <a:t>(fd=0)</a:t>
            </a:r>
            <a:r>
              <a:rPr lang="zh-CN" altLang="en-US" sz="2000">
                <a:solidFill>
                  <a:schemeClr val="accent2"/>
                </a:solidFill>
                <a:latin typeface="微软雅黑" panose="020B0503020204020204" pitchFamily="34" charset="-122"/>
                <a:ea typeface="微软雅黑" panose="020B0503020204020204" pitchFamily="34" charset="-122"/>
              </a:rPr>
              <a:t>、标准输出</a:t>
            </a:r>
            <a:r>
              <a:rPr lang="en-US" altLang="zh-CN" sz="2000">
                <a:solidFill>
                  <a:srgbClr val="A50021"/>
                </a:solidFill>
                <a:latin typeface="微软雅黑" panose="020B0503020204020204" pitchFamily="34" charset="-122"/>
                <a:ea typeface="微软雅黑" panose="020B0503020204020204" pitchFamily="34" charset="-122"/>
              </a:rPr>
              <a:t>(fd=1)</a:t>
            </a:r>
            <a:r>
              <a:rPr lang="zh-CN" altLang="en-US" sz="2000">
                <a:solidFill>
                  <a:schemeClr val="accent2"/>
                </a:solidFill>
                <a:latin typeface="微软雅黑" panose="020B0503020204020204" pitchFamily="34" charset="-122"/>
                <a:ea typeface="微软雅黑" panose="020B0503020204020204" pitchFamily="34" charset="-122"/>
              </a:rPr>
              <a:t>和标准错误</a:t>
            </a:r>
            <a:r>
              <a:rPr lang="en-US" altLang="zh-CN" sz="2000">
                <a:solidFill>
                  <a:srgbClr val="A50021"/>
                </a:solidFill>
                <a:latin typeface="微软雅黑" panose="020B0503020204020204" pitchFamily="34" charset="-122"/>
                <a:ea typeface="微软雅黑" panose="020B0503020204020204" pitchFamily="34" charset="-122"/>
              </a:rPr>
              <a:t>(fd=2)</a:t>
            </a:r>
            <a:r>
              <a:rPr lang="zh-CN" altLang="en-US" sz="2000">
                <a:solidFill>
                  <a:schemeClr val="accent2"/>
                </a:solidFill>
                <a:latin typeface="微软雅黑" panose="020B0503020204020204" pitchFamily="34" charset="-122"/>
                <a:ea typeface="微软雅黑" panose="020B0503020204020204" pitchFamily="34" charset="-122"/>
              </a:rPr>
              <a:t>三种文件自动打开，其他文件须用</a:t>
            </a:r>
            <a:r>
              <a:rPr lang="en-US" altLang="zh-CN" sz="2000">
                <a:solidFill>
                  <a:schemeClr val="accent2"/>
                </a:solidFill>
                <a:latin typeface="微软雅黑" panose="020B0503020204020204" pitchFamily="34" charset="-122"/>
                <a:ea typeface="微软雅黑" panose="020B0503020204020204" pitchFamily="34" charset="-122"/>
              </a:rPr>
              <a:t>creat</a:t>
            </a:r>
            <a:r>
              <a:rPr lang="zh-CN" altLang="en-US" sz="2000">
                <a:solidFill>
                  <a:schemeClr val="accent2"/>
                </a:solidFill>
                <a:latin typeface="微软雅黑" panose="020B0503020204020204" pitchFamily="34" charset="-122"/>
                <a:ea typeface="微软雅黑" panose="020B0503020204020204" pitchFamily="34" charset="-122"/>
              </a:rPr>
              <a:t>或</a:t>
            </a:r>
            <a:r>
              <a:rPr lang="en-US" altLang="zh-CN" sz="2000">
                <a:solidFill>
                  <a:schemeClr val="accent2"/>
                </a:solidFill>
                <a:latin typeface="微软雅黑" panose="020B0503020204020204" pitchFamily="34" charset="-122"/>
                <a:ea typeface="微软雅黑" panose="020B0503020204020204" pitchFamily="34" charset="-122"/>
              </a:rPr>
              <a:t>open</a:t>
            </a:r>
            <a:r>
              <a:rPr lang="zh-CN" altLang="en-US" sz="2000">
                <a:solidFill>
                  <a:schemeClr val="accent2"/>
                </a:solidFill>
                <a:latin typeface="微软雅黑" panose="020B0503020204020204" pitchFamily="34" charset="-122"/>
                <a:ea typeface="微软雅黑" panose="020B0503020204020204" pitchFamily="34" charset="-122"/>
              </a:rPr>
              <a:t>函数显式创建或打开后才能读写 </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参数</a:t>
            </a:r>
            <a:r>
              <a:rPr lang="en-US" altLang="zh-CN" sz="2000">
                <a:solidFill>
                  <a:schemeClr val="accent2"/>
                </a:solidFill>
                <a:latin typeface="微软雅黑" panose="020B0503020204020204" pitchFamily="34" charset="-122"/>
                <a:ea typeface="微软雅黑" panose="020B0503020204020204" pitchFamily="34" charset="-122"/>
              </a:rPr>
              <a:t>perms</a:t>
            </a:r>
            <a:r>
              <a:rPr lang="zh-CN" altLang="en-US" sz="2000">
                <a:solidFill>
                  <a:schemeClr val="accent2"/>
                </a:solidFill>
                <a:latin typeface="微软雅黑" panose="020B0503020204020204" pitchFamily="34" charset="-122"/>
                <a:ea typeface="微软雅黑" panose="020B0503020204020204" pitchFamily="34" charset="-122"/>
              </a:rPr>
              <a:t>用于指定文件的访问权限，通常在</a:t>
            </a:r>
            <a:r>
              <a:rPr lang="en-US" altLang="zh-CN" sz="2000">
                <a:solidFill>
                  <a:schemeClr val="accent2"/>
                </a:solidFill>
                <a:latin typeface="微软雅黑" panose="020B0503020204020204" pitchFamily="34" charset="-122"/>
                <a:ea typeface="微软雅黑" panose="020B0503020204020204" pitchFamily="34" charset="-122"/>
              </a:rPr>
              <a:t>open</a:t>
            </a:r>
            <a:r>
              <a:rPr lang="zh-CN" altLang="en-US" sz="2000">
                <a:solidFill>
                  <a:schemeClr val="accent2"/>
                </a:solidFill>
                <a:latin typeface="微软雅黑" panose="020B0503020204020204" pitchFamily="34" charset="-122"/>
                <a:ea typeface="微软雅黑" panose="020B0503020204020204" pitchFamily="34" charset="-122"/>
              </a:rPr>
              <a:t>函数中该参数总是</a:t>
            </a:r>
            <a:r>
              <a:rPr lang="en-US" altLang="zh-CN" sz="2000">
                <a:solidFill>
                  <a:schemeClr val="accent2"/>
                </a:solidFill>
                <a:latin typeface="微软雅黑" panose="020B0503020204020204" pitchFamily="34" charset="-122"/>
                <a:ea typeface="微软雅黑" panose="020B0503020204020204" pitchFamily="34" charset="-122"/>
              </a:rPr>
              <a:t>0</a:t>
            </a:r>
            <a:r>
              <a:rPr lang="zh-CN" altLang="en-US" sz="2000">
                <a:solidFill>
                  <a:schemeClr val="accent2"/>
                </a:solidFill>
                <a:latin typeface="微软雅黑" panose="020B0503020204020204" pitchFamily="34" charset="-122"/>
                <a:ea typeface="微软雅黑" panose="020B0503020204020204" pitchFamily="34" charset="-122"/>
              </a:rPr>
              <a:t>，除非以创建方式打开，此时，参数</a:t>
            </a:r>
            <a:r>
              <a:rPr lang="en-US" altLang="zh-CN" sz="2000">
                <a:solidFill>
                  <a:schemeClr val="accent2"/>
                </a:solidFill>
                <a:latin typeface="微软雅黑" panose="020B0503020204020204" pitchFamily="34" charset="-122"/>
                <a:ea typeface="微软雅黑" panose="020B0503020204020204" pitchFamily="34" charset="-122"/>
              </a:rPr>
              <a:t>flags</a:t>
            </a:r>
            <a:r>
              <a:rPr lang="zh-CN" altLang="en-US" sz="2000">
                <a:solidFill>
                  <a:schemeClr val="accent2"/>
                </a:solidFill>
                <a:latin typeface="微软雅黑" panose="020B0503020204020204" pitchFamily="34" charset="-122"/>
                <a:ea typeface="微软雅黑" panose="020B0503020204020204" pitchFamily="34" charset="-122"/>
              </a:rPr>
              <a:t>中应带有</a:t>
            </a:r>
            <a:r>
              <a:rPr lang="en-US" altLang="zh-CN" sz="2000">
                <a:solidFill>
                  <a:schemeClr val="accent2"/>
                </a:solidFill>
                <a:latin typeface="微软雅黑" panose="020B0503020204020204" pitchFamily="34" charset="-122"/>
                <a:ea typeface="微软雅黑" panose="020B0503020204020204" pitchFamily="34" charset="-122"/>
              </a:rPr>
              <a:t>O_CREAT</a:t>
            </a:r>
            <a:r>
              <a:rPr lang="zh-CN" altLang="en-US" sz="2000">
                <a:solidFill>
                  <a:schemeClr val="accent2"/>
                </a:solidFill>
                <a:latin typeface="微软雅黑" panose="020B0503020204020204" pitchFamily="34" charset="-122"/>
                <a:ea typeface="微软雅黑" panose="020B0503020204020204" pitchFamily="34" charset="-122"/>
              </a:rPr>
              <a:t>标志。 </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参数</a:t>
            </a:r>
            <a:r>
              <a:rPr lang="en-US" altLang="zh-CN" sz="2000">
                <a:solidFill>
                  <a:schemeClr val="accent2"/>
                </a:solidFill>
                <a:latin typeface="微软雅黑" panose="020B0503020204020204" pitchFamily="34" charset="-122"/>
                <a:ea typeface="微软雅黑" panose="020B0503020204020204" pitchFamily="34" charset="-122"/>
              </a:rPr>
              <a:t>flags</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O_RDONLY, O_WRONLY|O_APPEND, O_RDWR</a:t>
            </a:r>
            <a:r>
              <a:rPr lang="zh-CN" altLang="en-US" sz="2000">
                <a:solidFill>
                  <a:schemeClr val="accent2"/>
                </a:solidFill>
                <a:latin typeface="微软雅黑" panose="020B0503020204020204" pitchFamily="34" charset="-122"/>
                <a:ea typeface="微软雅黑" panose="020B0503020204020204" pitchFamily="34" charset="-122"/>
              </a:rPr>
              <a:t>等</a:t>
            </a:r>
          </a:p>
          <a:p>
            <a:pPr marL="342900" indent="-342900">
              <a:spcBef>
                <a:spcPct val="25000"/>
              </a:spcBef>
              <a:buFont typeface="Wingdings" panose="05000000000000000000" pitchFamily="2" charset="2"/>
              <a:buNone/>
            </a:pPr>
            <a:r>
              <a:rPr lang="zh-CN" altLang="en-US" sz="2000">
                <a:solidFill>
                  <a:schemeClr val="accent2"/>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例：</a:t>
            </a:r>
            <a:r>
              <a:rPr lang="en-US" altLang="zh-CN" sz="2000">
                <a:solidFill>
                  <a:srgbClr val="A50021"/>
                </a:solidFill>
                <a:latin typeface="微软雅黑" panose="020B0503020204020204" pitchFamily="34" charset="-122"/>
                <a:ea typeface="微软雅黑" panose="020B0503020204020204" pitchFamily="34" charset="-122"/>
              </a:rPr>
              <a:t>fd=open(“test.txt”,O_RDONLY, 0);</a:t>
            </a:r>
            <a:endParaRPr lang="zh-CN" altLang="en-US" sz="2000">
              <a:solidFill>
                <a:srgbClr val="A5002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Effect transition="in" filter="blinds(horizontal)">
                                      <p:cBhvr>
                                        <p:cTn id="7" dur="500"/>
                                        <p:tgtEl>
                                          <p:spTgt spid="89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0883">
                                            <p:txEl>
                                              <p:pRg st="1" end="1"/>
                                            </p:txEl>
                                          </p:spTgt>
                                        </p:tgtEl>
                                        <p:attrNameLst>
                                          <p:attrName>style.visibility</p:attrName>
                                        </p:attrNameLst>
                                      </p:cBhvr>
                                      <p:to>
                                        <p:strVal val="visible"/>
                                      </p:to>
                                    </p:set>
                                    <p:animEffect transition="in" filter="blinds(horizontal)">
                                      <p:cBhvr>
                                        <p:cTn id="12" dur="500"/>
                                        <p:tgtEl>
                                          <p:spTgt spid="890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0883">
                                            <p:txEl>
                                              <p:pRg st="2" end="2"/>
                                            </p:txEl>
                                          </p:spTgt>
                                        </p:tgtEl>
                                        <p:attrNameLst>
                                          <p:attrName>style.visibility</p:attrName>
                                        </p:attrNameLst>
                                      </p:cBhvr>
                                      <p:to>
                                        <p:strVal val="visible"/>
                                      </p:to>
                                    </p:set>
                                    <p:animEffect transition="in" filter="blinds(horizontal)">
                                      <p:cBhvr>
                                        <p:cTn id="17" dur="500"/>
                                        <p:tgtEl>
                                          <p:spTgt spid="890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90883">
                                            <p:txEl>
                                              <p:pRg st="3" end="3"/>
                                            </p:txEl>
                                          </p:spTgt>
                                        </p:tgtEl>
                                        <p:attrNameLst>
                                          <p:attrName>style.visibility</p:attrName>
                                        </p:attrNameLst>
                                      </p:cBhvr>
                                      <p:to>
                                        <p:strVal val="visible"/>
                                      </p:to>
                                    </p:set>
                                    <p:animEffect transition="in" filter="blinds(horizontal)">
                                      <p:cBhvr>
                                        <p:cTn id="22" dur="500"/>
                                        <p:tgtEl>
                                          <p:spTgt spid="890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90883">
                                            <p:txEl>
                                              <p:pRg st="4" end="4"/>
                                            </p:txEl>
                                          </p:spTgt>
                                        </p:tgtEl>
                                        <p:attrNameLst>
                                          <p:attrName>style.visibility</p:attrName>
                                        </p:attrNameLst>
                                      </p:cBhvr>
                                      <p:to>
                                        <p:strVal val="visible"/>
                                      </p:to>
                                    </p:set>
                                    <p:animEffect transition="in" filter="blinds(horizontal)">
                                      <p:cBhvr>
                                        <p:cTn id="27" dur="500"/>
                                        <p:tgtEl>
                                          <p:spTgt spid="8908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90883">
                                            <p:txEl>
                                              <p:pRg st="5" end="5"/>
                                            </p:txEl>
                                          </p:spTgt>
                                        </p:tgtEl>
                                        <p:attrNameLst>
                                          <p:attrName>style.visibility</p:attrName>
                                        </p:attrNameLst>
                                      </p:cBhvr>
                                      <p:to>
                                        <p:strVal val="visible"/>
                                      </p:to>
                                    </p:set>
                                    <p:animEffect transition="in" filter="blinds(horizontal)">
                                      <p:cBhvr>
                                        <p:cTn id="32" dur="500"/>
                                        <p:tgtEl>
                                          <p:spTgt spid="8908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90883">
                                            <p:txEl>
                                              <p:pRg st="6" end="6"/>
                                            </p:txEl>
                                          </p:spTgt>
                                        </p:tgtEl>
                                        <p:attrNameLst>
                                          <p:attrName>style.visibility</p:attrName>
                                        </p:attrNameLst>
                                      </p:cBhvr>
                                      <p:to>
                                        <p:strVal val="visible"/>
                                      </p:to>
                                    </p:set>
                                    <p:animEffect transition="in" filter="blinds(horizontal)">
                                      <p:cBhvr>
                                        <p:cTn id="37" dur="500"/>
                                        <p:tgtEl>
                                          <p:spTgt spid="8908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90883">
                                            <p:txEl>
                                              <p:pRg st="7" end="7"/>
                                            </p:txEl>
                                          </p:spTgt>
                                        </p:tgtEl>
                                        <p:attrNameLst>
                                          <p:attrName>style.visibility</p:attrName>
                                        </p:attrNameLst>
                                      </p:cBhvr>
                                      <p:to>
                                        <p:strVal val="visible"/>
                                      </p:to>
                                    </p:set>
                                    <p:animEffect transition="in" filter="blinds(horizontal)">
                                      <p:cBhvr>
                                        <p:cTn id="42" dur="500"/>
                                        <p:tgtEl>
                                          <p:spTgt spid="8908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90883">
                                            <p:txEl>
                                              <p:pRg st="8" end="8"/>
                                            </p:txEl>
                                          </p:spTgt>
                                        </p:tgtEl>
                                        <p:attrNameLst>
                                          <p:attrName>style.visibility</p:attrName>
                                        </p:attrNameLst>
                                      </p:cBhvr>
                                      <p:to>
                                        <p:strVal val="visible"/>
                                      </p:to>
                                    </p:set>
                                    <p:animEffect transition="in" filter="blinds(horizontal)">
                                      <p:cBhvr>
                                        <p:cTn id="47" dur="500"/>
                                        <p:tgtEl>
                                          <p:spTgt spid="8908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90883">
                                            <p:txEl>
                                              <p:pRg st="9" end="9"/>
                                            </p:txEl>
                                          </p:spTgt>
                                        </p:tgtEl>
                                        <p:attrNameLst>
                                          <p:attrName>style.visibility</p:attrName>
                                        </p:attrNameLst>
                                      </p:cBhvr>
                                      <p:to>
                                        <p:strVal val="visible"/>
                                      </p:to>
                                    </p:set>
                                    <p:animEffect transition="in" filter="blinds(horizontal)">
                                      <p:cBhvr>
                                        <p:cTn id="52" dur="500"/>
                                        <p:tgtEl>
                                          <p:spTgt spid="8908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890883">
                                            <p:txEl>
                                              <p:pRg st="10" end="10"/>
                                            </p:txEl>
                                          </p:spTgt>
                                        </p:tgtEl>
                                        <p:attrNameLst>
                                          <p:attrName>style.visibility</p:attrName>
                                        </p:attrNameLst>
                                      </p:cBhvr>
                                      <p:to>
                                        <p:strVal val="visible"/>
                                      </p:to>
                                    </p:set>
                                    <p:animEffect transition="in" filter="blinds(horizontal)">
                                      <p:cBhvr>
                                        <p:cTn id="57" dur="500"/>
                                        <p:tgtEl>
                                          <p:spTgt spid="8908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48B1D3A-24B0-4AC0-B8A1-D93A8BFDD8E8}"/>
              </a:ext>
            </a:extLst>
          </p:cNvPr>
          <p:cNvSpPr>
            <a:spLocks noGrp="1" noChangeArrowheads="1"/>
          </p:cNvSpPr>
          <p:nvPr>
            <p:ph type="title"/>
          </p:nvPr>
        </p:nvSpPr>
        <p:spPr/>
        <p:txBody>
          <a:bodyPr/>
          <a:lstStyle/>
          <a:p>
            <a:r>
              <a:rPr lang="zh-CN" altLang="en-US"/>
              <a:t>文件的读</a:t>
            </a:r>
            <a:r>
              <a:rPr lang="en-US" altLang="zh-CN"/>
              <a:t>/</a:t>
            </a:r>
            <a:r>
              <a:rPr lang="zh-CN" altLang="en-US"/>
              <a:t>写</a:t>
            </a:r>
          </a:p>
        </p:txBody>
      </p:sp>
      <p:sp>
        <p:nvSpPr>
          <p:cNvPr id="891907" name="Rectangle 3">
            <a:extLst>
              <a:ext uri="{FF2B5EF4-FFF2-40B4-BE49-F238E27FC236}">
                <a16:creationId xmlns:a16="http://schemas.microsoft.com/office/drawing/2014/main" id="{687B57A9-4DA2-4C25-93F9-1AA451482CAA}"/>
              </a:ext>
            </a:extLst>
          </p:cNvPr>
          <p:cNvSpPr>
            <a:spLocks noGrp="1" noChangeArrowheads="1"/>
          </p:cNvSpPr>
          <p:nvPr>
            <p:ph type="body" idx="1"/>
          </p:nvPr>
        </p:nvSpPr>
        <p:spPr>
          <a:xfrm>
            <a:off x="363538" y="830263"/>
            <a:ext cx="8540750" cy="5449887"/>
          </a:xfrm>
        </p:spPr>
        <p:txBody>
          <a:bodyPr/>
          <a:lstStyle/>
          <a:p>
            <a:pPr>
              <a:lnSpc>
                <a:spcPct val="120000"/>
              </a:lnSpc>
              <a:spcBef>
                <a:spcPct val="25000"/>
              </a:spcBef>
              <a:buFontTx/>
              <a:buNone/>
            </a:pPr>
            <a:r>
              <a:rPr lang="en-US" altLang="zh-CN" sz="2100">
                <a:latin typeface="微软雅黑" panose="020B0503020204020204" pitchFamily="34" charset="-122"/>
                <a:ea typeface="微软雅黑" panose="020B0503020204020204" pitchFamily="34" charset="-122"/>
              </a:rPr>
              <a:t>3. </a:t>
            </a:r>
            <a:r>
              <a:rPr lang="zh-CN" altLang="en-US" sz="2100">
                <a:latin typeface="微软雅黑" panose="020B0503020204020204" pitchFamily="34" charset="-122"/>
                <a:ea typeface="微软雅黑" panose="020B0503020204020204" pitchFamily="34" charset="-122"/>
              </a:rPr>
              <a:t>读文件：</a:t>
            </a:r>
            <a:r>
              <a:rPr lang="en-US" altLang="zh-CN" sz="2100">
                <a:latin typeface="微软雅黑" panose="020B0503020204020204" pitchFamily="34" charset="-122"/>
                <a:ea typeface="微软雅黑" panose="020B0503020204020204" pitchFamily="34" charset="-122"/>
              </a:rPr>
              <a:t>size_t read(int fd, void *buf, size_t n);</a:t>
            </a:r>
          </a:p>
          <a:p>
            <a:pPr>
              <a:lnSpc>
                <a:spcPct val="120000"/>
              </a:lnSpc>
              <a:spcBef>
                <a:spcPct val="25000"/>
              </a:spcBef>
              <a:buFont typeface="Wingdings" panose="05000000000000000000" pitchFamily="2" charset="2"/>
              <a:buChar char="u"/>
            </a:pPr>
            <a:r>
              <a:rPr lang="zh-CN" altLang="en-US" sz="2100">
                <a:solidFill>
                  <a:schemeClr val="accent2"/>
                </a:solidFill>
                <a:latin typeface="微软雅黑" panose="020B0503020204020204" pitchFamily="34" charset="-122"/>
                <a:ea typeface="微软雅黑" panose="020B0503020204020204" pitchFamily="34" charset="-122"/>
              </a:rPr>
              <a:t>将</a:t>
            </a:r>
            <a:r>
              <a:rPr lang="en-US" altLang="zh-CN" sz="2100">
                <a:solidFill>
                  <a:schemeClr val="accent2"/>
                </a:solidFill>
                <a:latin typeface="微软雅黑" panose="020B0503020204020204" pitchFamily="34" charset="-122"/>
                <a:ea typeface="微软雅黑" panose="020B0503020204020204" pitchFamily="34" charset="-122"/>
              </a:rPr>
              <a:t>fd</a:t>
            </a:r>
            <a:r>
              <a:rPr lang="zh-CN" altLang="en-US" sz="2100">
                <a:solidFill>
                  <a:schemeClr val="accent2"/>
                </a:solidFill>
                <a:latin typeface="微软雅黑" panose="020B0503020204020204" pitchFamily="34" charset="-122"/>
                <a:ea typeface="微软雅黑" panose="020B0503020204020204" pitchFamily="34" charset="-122"/>
              </a:rPr>
              <a:t>中当前位置</a:t>
            </a:r>
            <a:r>
              <a:rPr lang="en-US" altLang="zh-CN" sz="2100">
                <a:solidFill>
                  <a:schemeClr val="accent2"/>
                </a:solidFill>
                <a:latin typeface="微软雅黑" panose="020B0503020204020204" pitchFamily="34" charset="-122"/>
                <a:ea typeface="微软雅黑" panose="020B0503020204020204" pitchFamily="34" charset="-122"/>
              </a:rPr>
              <a:t>k</a:t>
            </a:r>
            <a:r>
              <a:rPr lang="zh-CN" altLang="en-US" sz="2100">
                <a:solidFill>
                  <a:schemeClr val="accent2"/>
                </a:solidFill>
                <a:latin typeface="微软雅黑" panose="020B0503020204020204" pitchFamily="34" charset="-122"/>
                <a:ea typeface="微软雅黑" panose="020B0503020204020204" pitchFamily="34" charset="-122"/>
              </a:rPr>
              <a:t>开始的</a:t>
            </a:r>
            <a:r>
              <a:rPr lang="en-US" altLang="zh-CN" sz="2100">
                <a:solidFill>
                  <a:schemeClr val="accent2"/>
                </a:solidFill>
                <a:latin typeface="微软雅黑" panose="020B0503020204020204" pitchFamily="34" charset="-122"/>
                <a:ea typeface="微软雅黑" panose="020B0503020204020204" pitchFamily="34" charset="-122"/>
              </a:rPr>
              <a:t>n</a:t>
            </a:r>
            <a:r>
              <a:rPr lang="zh-CN" altLang="en-US" sz="2100">
                <a:solidFill>
                  <a:schemeClr val="accent2"/>
                </a:solidFill>
                <a:latin typeface="微软雅黑" panose="020B0503020204020204" pitchFamily="34" charset="-122"/>
                <a:ea typeface="微软雅黑" panose="020B0503020204020204" pitchFamily="34" charset="-122"/>
              </a:rPr>
              <a:t>个字节读到</a:t>
            </a:r>
            <a:r>
              <a:rPr lang="en-US" altLang="zh-CN" sz="2100">
                <a:solidFill>
                  <a:schemeClr val="accent2"/>
                </a:solidFill>
                <a:latin typeface="微软雅黑" panose="020B0503020204020204" pitchFamily="34" charset="-122"/>
                <a:ea typeface="微软雅黑" panose="020B0503020204020204" pitchFamily="34" charset="-122"/>
              </a:rPr>
              <a:t>buf</a:t>
            </a:r>
            <a:r>
              <a:rPr lang="zh-CN" altLang="en-US" sz="2100">
                <a:solidFill>
                  <a:schemeClr val="accent2"/>
                </a:solidFill>
                <a:latin typeface="微软雅黑" panose="020B0503020204020204" pitchFamily="34" charset="-122"/>
                <a:ea typeface="微软雅黑" panose="020B0503020204020204" pitchFamily="34" charset="-122"/>
              </a:rPr>
              <a:t>中，读后当前位置为</a:t>
            </a:r>
            <a:r>
              <a:rPr lang="en-US" altLang="zh-CN" sz="2100">
                <a:solidFill>
                  <a:schemeClr val="accent2"/>
                </a:solidFill>
                <a:latin typeface="微软雅黑" panose="020B0503020204020204" pitchFamily="34" charset="-122"/>
                <a:ea typeface="微软雅黑" panose="020B0503020204020204" pitchFamily="34" charset="-122"/>
              </a:rPr>
              <a:t>k+n</a:t>
            </a:r>
            <a:r>
              <a:rPr lang="zh-CN" altLang="en-US" sz="2100">
                <a:solidFill>
                  <a:schemeClr val="accent2"/>
                </a:solidFill>
                <a:latin typeface="微软雅黑" panose="020B0503020204020204" pitchFamily="34" charset="-122"/>
                <a:ea typeface="微软雅黑" panose="020B0503020204020204" pitchFamily="34" charset="-122"/>
              </a:rPr>
              <a:t>。若文件长度为</a:t>
            </a:r>
            <a:r>
              <a:rPr lang="en-US" altLang="zh-CN" sz="2100">
                <a:solidFill>
                  <a:schemeClr val="accent2"/>
                </a:solidFill>
                <a:latin typeface="微软雅黑" panose="020B0503020204020204" pitchFamily="34" charset="-122"/>
                <a:ea typeface="微软雅黑" panose="020B0503020204020204" pitchFamily="34" charset="-122"/>
              </a:rPr>
              <a:t>m</a:t>
            </a:r>
            <a:r>
              <a:rPr lang="zh-CN" altLang="en-US" sz="2100">
                <a:solidFill>
                  <a:schemeClr val="accent2"/>
                </a:solidFill>
                <a:latin typeface="微软雅黑" panose="020B0503020204020204" pitchFamily="34" charset="-122"/>
                <a:ea typeface="微软雅黑" panose="020B0503020204020204" pitchFamily="34" charset="-122"/>
              </a:rPr>
              <a:t>，当</a:t>
            </a:r>
            <a:r>
              <a:rPr lang="en-US" altLang="zh-CN" sz="2100">
                <a:solidFill>
                  <a:schemeClr val="accent2"/>
                </a:solidFill>
                <a:latin typeface="微软雅黑" panose="020B0503020204020204" pitchFamily="34" charset="-122"/>
                <a:ea typeface="微软雅黑" panose="020B0503020204020204" pitchFamily="34" charset="-122"/>
              </a:rPr>
              <a:t>k+n&gt;m</a:t>
            </a:r>
            <a:r>
              <a:rPr lang="zh-CN" altLang="en-US" sz="2100">
                <a:solidFill>
                  <a:schemeClr val="accent2"/>
                </a:solidFill>
                <a:latin typeface="微软雅黑" panose="020B0503020204020204" pitchFamily="34" charset="-122"/>
                <a:ea typeface="微软雅黑" panose="020B0503020204020204" pitchFamily="34" charset="-122"/>
              </a:rPr>
              <a:t>时，则读取字节数为</a:t>
            </a:r>
            <a:r>
              <a:rPr lang="en-US" altLang="zh-CN" sz="2100">
                <a:solidFill>
                  <a:schemeClr val="accent2"/>
                </a:solidFill>
                <a:latin typeface="微软雅黑" panose="020B0503020204020204" pitchFamily="34" charset="-122"/>
                <a:ea typeface="微软雅黑" panose="020B0503020204020204" pitchFamily="34" charset="-122"/>
              </a:rPr>
              <a:t>m-k&lt;n</a:t>
            </a:r>
            <a:r>
              <a:rPr lang="zh-CN" altLang="en-US" sz="2100">
                <a:solidFill>
                  <a:schemeClr val="accent2"/>
                </a:solidFill>
                <a:latin typeface="微软雅黑" panose="020B0503020204020204" pitchFamily="34" charset="-122"/>
                <a:ea typeface="微软雅黑" panose="020B0503020204020204" pitchFamily="34" charset="-122"/>
              </a:rPr>
              <a:t>，读后当前位置为文件尾。返回实际字节数，</a:t>
            </a:r>
            <a:r>
              <a:rPr lang="zh-CN" altLang="en-US" sz="2100">
                <a:solidFill>
                  <a:srgbClr val="A50021"/>
                </a:solidFill>
                <a:latin typeface="微软雅黑" panose="020B0503020204020204" pitchFamily="34" charset="-122"/>
                <a:ea typeface="微软雅黑" panose="020B0503020204020204" pitchFamily="34" charset="-122"/>
              </a:rPr>
              <a:t>当</a:t>
            </a:r>
            <a:r>
              <a:rPr lang="en-US" altLang="zh-CN" sz="2100">
                <a:solidFill>
                  <a:srgbClr val="A50021"/>
                </a:solidFill>
                <a:latin typeface="微软雅黑" panose="020B0503020204020204" pitchFamily="34" charset="-122"/>
                <a:ea typeface="微软雅黑" panose="020B0503020204020204" pitchFamily="34" charset="-122"/>
              </a:rPr>
              <a:t>m=k</a:t>
            </a:r>
            <a:r>
              <a:rPr lang="zh-CN" altLang="en-US" sz="2100">
                <a:solidFill>
                  <a:srgbClr val="A50021"/>
                </a:solidFill>
                <a:latin typeface="微软雅黑" panose="020B0503020204020204" pitchFamily="34" charset="-122"/>
                <a:ea typeface="微软雅黑" panose="020B0503020204020204" pitchFamily="34" charset="-122"/>
              </a:rPr>
              <a:t>（</a:t>
            </a:r>
            <a:r>
              <a:rPr lang="en-US" altLang="zh-CN" sz="2100">
                <a:solidFill>
                  <a:srgbClr val="A50021"/>
                </a:solidFill>
                <a:latin typeface="微软雅黑" panose="020B0503020204020204" pitchFamily="34" charset="-122"/>
                <a:ea typeface="微软雅黑" panose="020B0503020204020204" pitchFamily="34" charset="-122"/>
              </a:rPr>
              <a:t>EOF</a:t>
            </a:r>
            <a:r>
              <a:rPr lang="zh-CN" altLang="en-US" sz="2100">
                <a:solidFill>
                  <a:srgbClr val="A50021"/>
                </a:solidFill>
                <a:latin typeface="微软雅黑" panose="020B0503020204020204" pitchFamily="34" charset="-122"/>
                <a:ea typeface="微软雅黑" panose="020B0503020204020204" pitchFamily="34" charset="-122"/>
              </a:rPr>
              <a:t>）</a:t>
            </a:r>
            <a:r>
              <a:rPr lang="zh-CN" altLang="en-US" sz="2100">
                <a:solidFill>
                  <a:schemeClr val="accent2"/>
                </a:solidFill>
                <a:latin typeface="微软雅黑" panose="020B0503020204020204" pitchFamily="34" charset="-122"/>
                <a:ea typeface="微软雅黑" panose="020B0503020204020204" pitchFamily="34" charset="-122"/>
              </a:rPr>
              <a:t>时，返回值为</a:t>
            </a:r>
            <a:r>
              <a:rPr lang="en-US" altLang="zh-CN" sz="2100">
                <a:solidFill>
                  <a:schemeClr val="accent2"/>
                </a:solidFill>
                <a:latin typeface="微软雅黑" panose="020B0503020204020204" pitchFamily="34" charset="-122"/>
                <a:ea typeface="微软雅黑" panose="020B0503020204020204" pitchFamily="34" charset="-122"/>
              </a:rPr>
              <a:t>0</a:t>
            </a:r>
            <a:r>
              <a:rPr lang="zh-CN" altLang="en-US" sz="2100">
                <a:solidFill>
                  <a:schemeClr val="accent2"/>
                </a:solidFill>
                <a:latin typeface="微软雅黑" panose="020B0503020204020204" pitchFamily="34" charset="-122"/>
                <a:ea typeface="微软雅黑" panose="020B0503020204020204" pitchFamily="34" charset="-122"/>
              </a:rPr>
              <a:t>。</a:t>
            </a:r>
          </a:p>
          <a:p>
            <a:pPr>
              <a:lnSpc>
                <a:spcPct val="120000"/>
              </a:lnSpc>
              <a:spcBef>
                <a:spcPct val="25000"/>
              </a:spcBef>
              <a:buFontTx/>
              <a:buNone/>
            </a:pPr>
            <a:r>
              <a:rPr lang="en-US" altLang="zh-CN" sz="2100">
                <a:latin typeface="微软雅黑" panose="020B0503020204020204" pitchFamily="34" charset="-122"/>
                <a:ea typeface="微软雅黑" panose="020B0503020204020204" pitchFamily="34" charset="-122"/>
              </a:rPr>
              <a:t>4. </a:t>
            </a:r>
            <a:r>
              <a:rPr lang="zh-CN" altLang="en-US" sz="2100">
                <a:latin typeface="微软雅黑" panose="020B0503020204020204" pitchFamily="34" charset="-122"/>
                <a:ea typeface="微软雅黑" panose="020B0503020204020204" pitchFamily="34" charset="-122"/>
              </a:rPr>
              <a:t>写文件：</a:t>
            </a:r>
            <a:r>
              <a:rPr lang="en-US" altLang="zh-CN" sz="2100">
                <a:latin typeface="微软雅黑" panose="020B0503020204020204" pitchFamily="34" charset="-122"/>
                <a:ea typeface="微软雅黑" panose="020B0503020204020204" pitchFamily="34" charset="-122"/>
              </a:rPr>
              <a:t>ssize_t write(int fd, const void *buf, size_t n);</a:t>
            </a:r>
          </a:p>
          <a:p>
            <a:pPr>
              <a:lnSpc>
                <a:spcPct val="120000"/>
              </a:lnSpc>
              <a:spcBef>
                <a:spcPct val="25000"/>
              </a:spcBef>
              <a:buFont typeface="Wingdings" panose="05000000000000000000" pitchFamily="2" charset="2"/>
              <a:buChar char="u"/>
            </a:pPr>
            <a:r>
              <a:rPr lang="zh-CN" altLang="en-US" sz="2100">
                <a:solidFill>
                  <a:schemeClr val="accent2"/>
                </a:solidFill>
                <a:latin typeface="微软雅黑" panose="020B0503020204020204" pitchFamily="34" charset="-122"/>
                <a:ea typeface="微软雅黑" panose="020B0503020204020204" pitchFamily="34" charset="-122"/>
              </a:rPr>
              <a:t>将</a:t>
            </a:r>
            <a:r>
              <a:rPr lang="en-US" altLang="zh-CN" sz="2100">
                <a:solidFill>
                  <a:schemeClr val="accent2"/>
                </a:solidFill>
                <a:latin typeface="微软雅黑" panose="020B0503020204020204" pitchFamily="34" charset="-122"/>
                <a:ea typeface="微软雅黑" panose="020B0503020204020204" pitchFamily="34" charset="-122"/>
              </a:rPr>
              <a:t>buf</a:t>
            </a:r>
            <a:r>
              <a:rPr lang="zh-CN" altLang="en-US" sz="2100">
                <a:solidFill>
                  <a:schemeClr val="accent2"/>
                </a:solidFill>
                <a:latin typeface="微软雅黑" panose="020B0503020204020204" pitchFamily="34" charset="-122"/>
                <a:ea typeface="微软雅黑" panose="020B0503020204020204" pitchFamily="34" charset="-122"/>
              </a:rPr>
              <a:t>中</a:t>
            </a:r>
            <a:r>
              <a:rPr lang="en-US" altLang="zh-CN" sz="2100">
                <a:solidFill>
                  <a:schemeClr val="accent2"/>
                </a:solidFill>
                <a:latin typeface="微软雅黑" panose="020B0503020204020204" pitchFamily="34" charset="-122"/>
                <a:ea typeface="微软雅黑" panose="020B0503020204020204" pitchFamily="34" charset="-122"/>
              </a:rPr>
              <a:t>n</a:t>
            </a:r>
            <a:r>
              <a:rPr lang="zh-CN" altLang="en-US" sz="2100">
                <a:solidFill>
                  <a:schemeClr val="accent2"/>
                </a:solidFill>
                <a:latin typeface="微软雅黑" panose="020B0503020204020204" pitchFamily="34" charset="-122"/>
                <a:ea typeface="微软雅黑" panose="020B0503020204020204" pitchFamily="34" charset="-122"/>
              </a:rPr>
              <a:t>字节写到</a:t>
            </a:r>
            <a:r>
              <a:rPr lang="en-US" altLang="zh-CN" sz="2100">
                <a:solidFill>
                  <a:schemeClr val="accent2"/>
                </a:solidFill>
                <a:latin typeface="微软雅黑" panose="020B0503020204020204" pitchFamily="34" charset="-122"/>
                <a:ea typeface="微软雅黑" panose="020B0503020204020204" pitchFamily="34" charset="-122"/>
              </a:rPr>
              <a:t>fd</a:t>
            </a:r>
            <a:r>
              <a:rPr lang="zh-CN" altLang="en-US" sz="2100">
                <a:solidFill>
                  <a:schemeClr val="accent2"/>
                </a:solidFill>
                <a:latin typeface="微软雅黑" panose="020B0503020204020204" pitchFamily="34" charset="-122"/>
                <a:ea typeface="微软雅黑" panose="020B0503020204020204" pitchFamily="34" charset="-122"/>
              </a:rPr>
              <a:t>中，从当前位置</a:t>
            </a:r>
            <a:r>
              <a:rPr lang="en-US" altLang="zh-CN" sz="2100">
                <a:solidFill>
                  <a:schemeClr val="accent2"/>
                </a:solidFill>
                <a:latin typeface="微软雅黑" panose="020B0503020204020204" pitchFamily="34" charset="-122"/>
                <a:ea typeface="微软雅黑" panose="020B0503020204020204" pitchFamily="34" charset="-122"/>
              </a:rPr>
              <a:t>k</a:t>
            </a:r>
            <a:r>
              <a:rPr lang="zh-CN" altLang="en-US" sz="2100">
                <a:solidFill>
                  <a:schemeClr val="accent2"/>
                </a:solidFill>
                <a:latin typeface="微软雅黑" panose="020B0503020204020204" pitchFamily="34" charset="-122"/>
                <a:ea typeface="微软雅黑" panose="020B0503020204020204" pitchFamily="34" charset="-122"/>
              </a:rPr>
              <a:t>处开始写。返回实际写入字节数</a:t>
            </a:r>
            <a:r>
              <a:rPr lang="en-US" altLang="zh-CN" sz="2100">
                <a:solidFill>
                  <a:schemeClr val="accent2"/>
                </a:solidFill>
                <a:latin typeface="微软雅黑" panose="020B0503020204020204" pitchFamily="34" charset="-122"/>
                <a:ea typeface="微软雅黑" panose="020B0503020204020204" pitchFamily="34" charset="-122"/>
              </a:rPr>
              <a:t>m</a:t>
            </a:r>
            <a:r>
              <a:rPr lang="zh-CN" altLang="en-US" sz="2100">
                <a:solidFill>
                  <a:schemeClr val="accent2"/>
                </a:solidFill>
                <a:latin typeface="微软雅黑" panose="020B0503020204020204" pitchFamily="34" charset="-122"/>
                <a:ea typeface="微软雅黑" panose="020B0503020204020204" pitchFamily="34" charset="-122"/>
              </a:rPr>
              <a:t>，写后当前位置为</a:t>
            </a:r>
            <a:r>
              <a:rPr lang="en-US" altLang="zh-CN" sz="2100">
                <a:solidFill>
                  <a:schemeClr val="accent2"/>
                </a:solidFill>
                <a:latin typeface="微软雅黑" panose="020B0503020204020204" pitchFamily="34" charset="-122"/>
                <a:ea typeface="微软雅黑" panose="020B0503020204020204" pitchFamily="34" charset="-122"/>
              </a:rPr>
              <a:t>k+m</a:t>
            </a:r>
            <a:r>
              <a:rPr lang="zh-CN" altLang="en-US" sz="2100">
                <a:solidFill>
                  <a:schemeClr val="accent2"/>
                </a:solidFill>
                <a:latin typeface="微软雅黑" panose="020B0503020204020204" pitchFamily="34" charset="-122"/>
                <a:ea typeface="微软雅黑" panose="020B0503020204020204" pitchFamily="34" charset="-122"/>
              </a:rPr>
              <a:t>。对于普通文件，实际字节数等于</a:t>
            </a:r>
            <a:r>
              <a:rPr lang="en-US" altLang="zh-CN" sz="2100">
                <a:solidFill>
                  <a:schemeClr val="accent2"/>
                </a:solidFill>
                <a:latin typeface="微软雅黑" panose="020B0503020204020204" pitchFamily="34" charset="-122"/>
                <a:ea typeface="微软雅黑" panose="020B0503020204020204" pitchFamily="34" charset="-122"/>
              </a:rPr>
              <a:t>n</a:t>
            </a:r>
            <a:r>
              <a:rPr lang="zh-CN" altLang="en-US" sz="2100">
                <a:solidFill>
                  <a:schemeClr val="accent2"/>
                </a:solidFill>
                <a:latin typeface="微软雅黑" panose="020B0503020204020204" pitchFamily="34" charset="-122"/>
                <a:ea typeface="微软雅黑" panose="020B0503020204020204" pitchFamily="34" charset="-122"/>
              </a:rPr>
              <a:t>。</a:t>
            </a:r>
          </a:p>
          <a:p>
            <a:pPr>
              <a:lnSpc>
                <a:spcPct val="120000"/>
              </a:lnSpc>
              <a:spcBef>
                <a:spcPct val="25000"/>
              </a:spcBef>
            </a:pPr>
            <a:r>
              <a:rPr lang="zh-CN" altLang="en-US" sz="2100">
                <a:latin typeface="微软雅黑" panose="020B0503020204020204" pitchFamily="34" charset="-122"/>
                <a:ea typeface="微软雅黑" panose="020B0503020204020204" pitchFamily="34" charset="-122"/>
              </a:rPr>
              <a:t>对于</a:t>
            </a:r>
            <a:r>
              <a:rPr lang="en-US" altLang="zh-CN" sz="2100">
                <a:latin typeface="微软雅黑" panose="020B0503020204020204" pitchFamily="34" charset="-122"/>
                <a:ea typeface="微软雅黑" panose="020B0503020204020204" pitchFamily="34" charset="-122"/>
              </a:rPr>
              <a:t>read</a:t>
            </a:r>
            <a:r>
              <a:rPr lang="zh-CN" altLang="en-US" sz="2100">
                <a:latin typeface="微软雅黑" panose="020B0503020204020204" pitchFamily="34" charset="-122"/>
                <a:ea typeface="微软雅黑" panose="020B0503020204020204" pitchFamily="34" charset="-122"/>
              </a:rPr>
              <a:t>和</a:t>
            </a:r>
            <a:r>
              <a:rPr lang="en-US" altLang="zh-CN" sz="2100">
                <a:latin typeface="微软雅黑" panose="020B0503020204020204" pitchFamily="34" charset="-122"/>
                <a:ea typeface="微软雅黑" panose="020B0503020204020204" pitchFamily="34" charset="-122"/>
              </a:rPr>
              <a:t>write</a:t>
            </a:r>
            <a:r>
              <a:rPr lang="zh-CN" altLang="en-US" sz="2100">
                <a:latin typeface="微软雅黑" panose="020B0503020204020204" pitchFamily="34" charset="-122"/>
                <a:ea typeface="微软雅黑" panose="020B0503020204020204" pitchFamily="34" charset="-122"/>
              </a:rPr>
              <a:t>系统调用，可以一次读</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写任意个字节。显然，按一个物理块大小读</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写较好，可减少系统调用次数。</a:t>
            </a:r>
          </a:p>
          <a:p>
            <a:pPr>
              <a:lnSpc>
                <a:spcPct val="120000"/>
              </a:lnSpc>
              <a:spcBef>
                <a:spcPct val="25000"/>
              </a:spcBef>
            </a:pPr>
            <a:r>
              <a:rPr lang="zh-CN" altLang="en-US" sz="2100">
                <a:latin typeface="微软雅黑" panose="020B0503020204020204" pitchFamily="34" charset="-122"/>
                <a:ea typeface="微软雅黑" panose="020B0503020204020204" pitchFamily="34" charset="-122"/>
              </a:rPr>
              <a:t>有些情况下，真正读</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写字节数比设定所需字节数少，这并不是一种错误。在读</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写磁盘文件时，除非遇到</a:t>
            </a:r>
            <a:r>
              <a:rPr lang="en-US" altLang="zh-CN" sz="2100">
                <a:latin typeface="微软雅黑" panose="020B0503020204020204" pitchFamily="34" charset="-122"/>
                <a:ea typeface="微软雅黑" panose="020B0503020204020204" pitchFamily="34" charset="-122"/>
              </a:rPr>
              <a:t>EOF</a:t>
            </a:r>
            <a:r>
              <a:rPr lang="zh-CN" altLang="en-US" sz="2100">
                <a:latin typeface="微软雅黑" panose="020B0503020204020204" pitchFamily="34" charset="-122"/>
                <a:ea typeface="微软雅黑" panose="020B0503020204020204" pitchFamily="34" charset="-122"/>
              </a:rPr>
              <a:t>，否则不会出现这种情况。但当读</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写的是终端设备或网络套接字文件、</a:t>
            </a:r>
            <a:r>
              <a:rPr lang="en-US" altLang="zh-CN" sz="2100">
                <a:latin typeface="微软雅黑" panose="020B0503020204020204" pitchFamily="34" charset="-122"/>
                <a:ea typeface="微软雅黑" panose="020B0503020204020204" pitchFamily="34" charset="-122"/>
              </a:rPr>
              <a:t>UNIX</a:t>
            </a:r>
            <a:r>
              <a:rPr lang="zh-CN" altLang="en-US" sz="2100">
                <a:latin typeface="微软雅黑" panose="020B0503020204020204" pitchFamily="34" charset="-122"/>
                <a:ea typeface="微软雅黑" panose="020B0503020204020204" pitchFamily="34" charset="-122"/>
              </a:rPr>
              <a:t>管道、</a:t>
            </a:r>
            <a:r>
              <a:rPr lang="en-US" altLang="zh-CN" sz="2100">
                <a:latin typeface="微软雅黑" panose="020B0503020204020204" pitchFamily="34" charset="-122"/>
                <a:ea typeface="微软雅黑" panose="020B0503020204020204" pitchFamily="34" charset="-122"/>
              </a:rPr>
              <a:t>Web</a:t>
            </a:r>
            <a:r>
              <a:rPr lang="zh-CN" altLang="en-US" sz="2100">
                <a:latin typeface="微软雅黑" panose="020B0503020204020204" pitchFamily="34" charset="-122"/>
                <a:ea typeface="微软雅黑" panose="020B0503020204020204" pitchFamily="34" charset="-122"/>
              </a:rPr>
              <a:t>服务器等都可能出现这种情况。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1907">
                                            <p:txEl>
                                              <p:pRg st="0" end="0"/>
                                            </p:txEl>
                                          </p:spTgt>
                                        </p:tgtEl>
                                        <p:attrNameLst>
                                          <p:attrName>style.visibility</p:attrName>
                                        </p:attrNameLst>
                                      </p:cBhvr>
                                      <p:to>
                                        <p:strVal val="visible"/>
                                      </p:to>
                                    </p:set>
                                    <p:animEffect transition="in" filter="blinds(horizontal)">
                                      <p:cBhvr>
                                        <p:cTn id="7" dur="500"/>
                                        <p:tgtEl>
                                          <p:spTgt spid="891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1907">
                                            <p:txEl>
                                              <p:pRg st="1" end="1"/>
                                            </p:txEl>
                                          </p:spTgt>
                                        </p:tgtEl>
                                        <p:attrNameLst>
                                          <p:attrName>style.visibility</p:attrName>
                                        </p:attrNameLst>
                                      </p:cBhvr>
                                      <p:to>
                                        <p:strVal val="visible"/>
                                      </p:to>
                                    </p:set>
                                    <p:animEffect transition="in" filter="blinds(horizontal)">
                                      <p:cBhvr>
                                        <p:cTn id="12" dur="500"/>
                                        <p:tgtEl>
                                          <p:spTgt spid="891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1907">
                                            <p:txEl>
                                              <p:pRg st="2" end="2"/>
                                            </p:txEl>
                                          </p:spTgt>
                                        </p:tgtEl>
                                        <p:attrNameLst>
                                          <p:attrName>style.visibility</p:attrName>
                                        </p:attrNameLst>
                                      </p:cBhvr>
                                      <p:to>
                                        <p:strVal val="visible"/>
                                      </p:to>
                                    </p:set>
                                    <p:animEffect transition="in" filter="blinds(horizontal)">
                                      <p:cBhvr>
                                        <p:cTn id="17" dur="500"/>
                                        <p:tgtEl>
                                          <p:spTgt spid="891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91907">
                                            <p:txEl>
                                              <p:pRg st="3" end="3"/>
                                            </p:txEl>
                                          </p:spTgt>
                                        </p:tgtEl>
                                        <p:attrNameLst>
                                          <p:attrName>style.visibility</p:attrName>
                                        </p:attrNameLst>
                                      </p:cBhvr>
                                      <p:to>
                                        <p:strVal val="visible"/>
                                      </p:to>
                                    </p:set>
                                    <p:animEffect transition="in" filter="blinds(horizontal)">
                                      <p:cBhvr>
                                        <p:cTn id="22" dur="500"/>
                                        <p:tgtEl>
                                          <p:spTgt spid="891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91907">
                                            <p:txEl>
                                              <p:pRg st="4" end="4"/>
                                            </p:txEl>
                                          </p:spTgt>
                                        </p:tgtEl>
                                        <p:attrNameLst>
                                          <p:attrName>style.visibility</p:attrName>
                                        </p:attrNameLst>
                                      </p:cBhvr>
                                      <p:to>
                                        <p:strVal val="visible"/>
                                      </p:to>
                                    </p:set>
                                    <p:animEffect transition="in" filter="blinds(horizontal)">
                                      <p:cBhvr>
                                        <p:cTn id="27" dur="500"/>
                                        <p:tgtEl>
                                          <p:spTgt spid="8919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91907">
                                            <p:txEl>
                                              <p:pRg st="5" end="5"/>
                                            </p:txEl>
                                          </p:spTgt>
                                        </p:tgtEl>
                                        <p:attrNameLst>
                                          <p:attrName>style.visibility</p:attrName>
                                        </p:attrNameLst>
                                      </p:cBhvr>
                                      <p:to>
                                        <p:strVal val="visible"/>
                                      </p:to>
                                    </p:set>
                                    <p:animEffect transition="in" filter="blinds(horizontal)">
                                      <p:cBhvr>
                                        <p:cTn id="32" dur="500"/>
                                        <p:tgtEl>
                                          <p:spTgt spid="891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3049448-4B8F-479A-A273-1DF5B97F8A3B}"/>
              </a:ext>
            </a:extLst>
          </p:cNvPr>
          <p:cNvSpPr>
            <a:spLocks noGrp="1" noChangeArrowheads="1"/>
          </p:cNvSpPr>
          <p:nvPr>
            <p:ph type="title"/>
          </p:nvPr>
        </p:nvSpPr>
        <p:spPr/>
        <p:txBody>
          <a:bodyPr/>
          <a:lstStyle/>
          <a:p>
            <a:r>
              <a:rPr lang="zh-CN" altLang="en-US"/>
              <a:t>文件的定位和关闭</a:t>
            </a:r>
            <a:endParaRPr lang="en-US" altLang="zh-CN"/>
          </a:p>
        </p:txBody>
      </p:sp>
      <p:sp>
        <p:nvSpPr>
          <p:cNvPr id="892931" name="Rectangle 3">
            <a:extLst>
              <a:ext uri="{FF2B5EF4-FFF2-40B4-BE49-F238E27FC236}">
                <a16:creationId xmlns:a16="http://schemas.microsoft.com/office/drawing/2014/main" id="{E2AA7668-4D53-496A-ACE9-E13CC9C4B8B7}"/>
              </a:ext>
            </a:extLst>
          </p:cNvPr>
          <p:cNvSpPr>
            <a:spLocks noGrp="1" noChangeArrowheads="1"/>
          </p:cNvSpPr>
          <p:nvPr>
            <p:ph type="body" idx="1"/>
          </p:nvPr>
        </p:nvSpPr>
        <p:spPr>
          <a:xfrm>
            <a:off x="320675" y="787400"/>
            <a:ext cx="8467725" cy="5800725"/>
          </a:xfrm>
        </p:spPr>
        <p:txBody>
          <a:bodyPr/>
          <a:lstStyle/>
          <a:p>
            <a:pPr>
              <a:lnSpc>
                <a:spcPct val="115000"/>
              </a:lnSpc>
              <a:spcBef>
                <a:spcPct val="25000"/>
              </a:spcBef>
              <a:buFontTx/>
              <a:buNone/>
            </a:pPr>
            <a:r>
              <a:rPr lang="en-US" altLang="zh-CN" sz="2000">
                <a:latin typeface="微软雅黑" panose="020B0503020204020204" pitchFamily="34" charset="-122"/>
                <a:ea typeface="微软雅黑" panose="020B0503020204020204" pitchFamily="34" charset="-122"/>
              </a:rPr>
              <a:t>5. </a:t>
            </a:r>
            <a:r>
              <a:rPr lang="zh-CN" altLang="en-US" sz="2000">
                <a:latin typeface="微软雅黑" panose="020B0503020204020204" pitchFamily="34" charset="-122"/>
                <a:ea typeface="微软雅黑" panose="020B0503020204020204" pitchFamily="34" charset="-122"/>
              </a:rPr>
              <a:t>设置读写位置：</a:t>
            </a:r>
            <a:r>
              <a:rPr lang="en-US" altLang="zh-CN" sz="2000">
                <a:latin typeface="微软雅黑" panose="020B0503020204020204" pitchFamily="34" charset="-122"/>
                <a:ea typeface="微软雅黑" panose="020B0503020204020204" pitchFamily="34" charset="-122"/>
              </a:rPr>
              <a:t>long lseek(int fd, long offset, int origin);</a:t>
            </a:r>
          </a:p>
          <a:p>
            <a:pPr>
              <a:lnSpc>
                <a:spcPct val="115000"/>
              </a:lnSpc>
              <a:spcBef>
                <a:spcPct val="25000"/>
              </a:spcBef>
              <a:buFont typeface="Wingdings" panose="05000000000000000000" pitchFamily="2" charset="2"/>
              <a:buChar char="u"/>
            </a:pPr>
            <a:r>
              <a:rPr lang="en-US" altLang="zh-CN" sz="2000">
                <a:solidFill>
                  <a:schemeClr val="accent2"/>
                </a:solidFill>
                <a:latin typeface="微软雅黑" panose="020B0503020204020204" pitchFamily="34" charset="-122"/>
                <a:ea typeface="微软雅黑" panose="020B0503020204020204" pitchFamily="34" charset="-122"/>
              </a:rPr>
              <a:t> offset</a:t>
            </a:r>
            <a:r>
              <a:rPr lang="zh-CN" altLang="en-US" sz="2000">
                <a:solidFill>
                  <a:schemeClr val="accent2"/>
                </a:solidFill>
                <a:latin typeface="微软雅黑" panose="020B0503020204020204" pitchFamily="34" charset="-122"/>
                <a:ea typeface="微软雅黑" panose="020B0503020204020204" pitchFamily="34" charset="-122"/>
              </a:rPr>
              <a:t>指出相对字节数</a:t>
            </a:r>
          </a:p>
          <a:p>
            <a:pPr>
              <a:lnSpc>
                <a:spcPct val="115000"/>
              </a:lnSpc>
              <a:spcBef>
                <a:spcPct val="25000"/>
              </a:spcBef>
              <a:buFont typeface="Wingdings" panose="05000000000000000000" pitchFamily="2" charset="2"/>
              <a:buChar char="u"/>
            </a:pPr>
            <a:r>
              <a:rPr lang="en-US" altLang="zh-CN" sz="2000">
                <a:solidFill>
                  <a:schemeClr val="accent2"/>
                </a:solidFill>
                <a:latin typeface="微软雅黑" panose="020B0503020204020204" pitchFamily="34" charset="-122"/>
                <a:ea typeface="微软雅黑" panose="020B0503020204020204" pitchFamily="34" charset="-122"/>
              </a:rPr>
              <a:t> origin</a:t>
            </a:r>
            <a:r>
              <a:rPr lang="zh-CN" altLang="en-US" sz="2000">
                <a:solidFill>
                  <a:schemeClr val="accent2"/>
                </a:solidFill>
                <a:latin typeface="微软雅黑" panose="020B0503020204020204" pitchFamily="34" charset="-122"/>
                <a:ea typeface="微软雅黑" panose="020B0503020204020204" pitchFamily="34" charset="-122"/>
              </a:rPr>
              <a:t>指出基准：开头（</a:t>
            </a:r>
            <a:r>
              <a:rPr lang="en-US" altLang="zh-CN" sz="2000">
                <a:solidFill>
                  <a:schemeClr val="accent2"/>
                </a:solidFill>
                <a:latin typeface="微软雅黑" panose="020B0503020204020204" pitchFamily="34" charset="-122"/>
                <a:ea typeface="微软雅黑" panose="020B0503020204020204" pitchFamily="34" charset="-122"/>
              </a:rPr>
              <a:t>0</a:t>
            </a:r>
            <a:r>
              <a:rPr lang="zh-CN" altLang="en-US" sz="2000">
                <a:solidFill>
                  <a:schemeClr val="accent2"/>
                </a:solidFill>
                <a:latin typeface="微软雅黑" panose="020B0503020204020204" pitchFamily="34" charset="-122"/>
                <a:ea typeface="微软雅黑" panose="020B0503020204020204" pitchFamily="34" charset="-122"/>
              </a:rPr>
              <a:t>）、当前位置（</a:t>
            </a:r>
            <a:r>
              <a:rPr lang="en-US" altLang="zh-CN" sz="2000">
                <a:solidFill>
                  <a:schemeClr val="accent2"/>
                </a:solidFill>
                <a:latin typeface="微软雅黑" panose="020B0503020204020204" pitchFamily="34" charset="-122"/>
                <a:ea typeface="微软雅黑" panose="020B0503020204020204" pitchFamily="34" charset="-122"/>
              </a:rPr>
              <a:t>1</a:t>
            </a:r>
            <a:r>
              <a:rPr lang="zh-CN" altLang="en-US" sz="2000">
                <a:solidFill>
                  <a:schemeClr val="accent2"/>
                </a:solidFill>
                <a:latin typeface="微软雅黑" panose="020B0503020204020204" pitchFamily="34" charset="-122"/>
                <a:ea typeface="微软雅黑" panose="020B0503020204020204" pitchFamily="34" charset="-122"/>
              </a:rPr>
              <a:t>）和末尾（</a:t>
            </a:r>
            <a:r>
              <a:rPr lang="en-US" altLang="zh-CN" sz="2000">
                <a:solidFill>
                  <a:schemeClr val="accent2"/>
                </a:solidFill>
                <a:latin typeface="微软雅黑" panose="020B0503020204020204" pitchFamily="34" charset="-122"/>
                <a:ea typeface="微软雅黑" panose="020B0503020204020204" pitchFamily="34" charset="-122"/>
              </a:rPr>
              <a:t>2</a:t>
            </a:r>
            <a:r>
              <a:rPr lang="zh-CN" altLang="en-US" sz="2000">
                <a:solidFill>
                  <a:schemeClr val="accent2"/>
                </a:solidFill>
                <a:latin typeface="微软雅黑" panose="020B0503020204020204" pitchFamily="34" charset="-122"/>
                <a:ea typeface="微软雅黑" panose="020B0503020204020204" pitchFamily="34" charset="-122"/>
              </a:rPr>
              <a:t>）</a:t>
            </a:r>
          </a:p>
          <a:p>
            <a:pPr>
              <a:lnSpc>
                <a:spcPct val="115000"/>
              </a:lnSpc>
              <a:spcBef>
                <a:spcPct val="25000"/>
              </a:spcBef>
              <a:buFont typeface="Wingdings" panose="05000000000000000000" pitchFamily="2" charset="2"/>
              <a:buNone/>
            </a:pPr>
            <a:r>
              <a:rPr lang="zh-CN" altLang="en-US" sz="2000">
                <a:solidFill>
                  <a:schemeClr val="accent2"/>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例：</a:t>
            </a:r>
            <a:r>
              <a:rPr lang="en-US" altLang="zh-CN" sz="2000">
                <a:solidFill>
                  <a:srgbClr val="A50021"/>
                </a:solidFill>
                <a:latin typeface="微软雅黑" panose="020B0503020204020204" pitchFamily="34" charset="-122"/>
                <a:ea typeface="微软雅黑" panose="020B0503020204020204" pitchFamily="34" charset="-122"/>
              </a:rPr>
              <a:t>lseek(fd,5L,0)</a:t>
            </a:r>
            <a:r>
              <a:rPr lang="zh-CN" altLang="en-US" sz="2000">
                <a:solidFill>
                  <a:srgbClr val="A50021"/>
                </a:solidFill>
                <a:latin typeface="微软雅黑" panose="020B0503020204020204" pitchFamily="34" charset="-122"/>
                <a:ea typeface="微软雅黑" panose="020B0503020204020204" pitchFamily="34" charset="-122"/>
              </a:rPr>
              <a:t>；表示定位到文件开始后的第</a:t>
            </a:r>
            <a:r>
              <a:rPr lang="en-US" altLang="zh-CN" sz="2000">
                <a:solidFill>
                  <a:srgbClr val="A50021"/>
                </a:solidFill>
                <a:latin typeface="微软雅黑" panose="020B0503020204020204" pitchFamily="34" charset="-122"/>
                <a:ea typeface="微软雅黑" panose="020B0503020204020204" pitchFamily="34" charset="-122"/>
              </a:rPr>
              <a:t>5</a:t>
            </a:r>
            <a:r>
              <a:rPr lang="zh-CN" altLang="en-US" sz="2000">
                <a:solidFill>
                  <a:srgbClr val="A50021"/>
                </a:solidFill>
                <a:latin typeface="微软雅黑" panose="020B0503020204020204" pitchFamily="34" charset="-122"/>
                <a:ea typeface="微软雅黑" panose="020B0503020204020204" pitchFamily="34" charset="-122"/>
              </a:rPr>
              <a:t>字节</a:t>
            </a:r>
          </a:p>
          <a:p>
            <a:pPr>
              <a:lnSpc>
                <a:spcPct val="115000"/>
              </a:lnSpc>
              <a:spcBef>
                <a:spcPct val="25000"/>
              </a:spcBef>
              <a:buFont typeface="Wingdings" panose="05000000000000000000" pitchFamily="2" charset="2"/>
              <a:buNone/>
            </a:pPr>
            <a:r>
              <a:rPr lang="en-US" altLang="zh-CN" sz="2000">
                <a:solidFill>
                  <a:srgbClr val="A50021"/>
                </a:solidFill>
                <a:latin typeface="微软雅黑" panose="020B0503020204020204" pitchFamily="34" charset="-122"/>
                <a:ea typeface="微软雅黑" panose="020B0503020204020204" pitchFamily="34" charset="-122"/>
              </a:rPr>
              <a:t>             lseek(fd, 0L, 2)</a:t>
            </a:r>
            <a:r>
              <a:rPr lang="zh-CN" altLang="en-US" sz="2000">
                <a:solidFill>
                  <a:srgbClr val="A50021"/>
                </a:solidFill>
                <a:latin typeface="微软雅黑" panose="020B0503020204020204" pitchFamily="34" charset="-122"/>
                <a:ea typeface="微软雅黑" panose="020B0503020204020204" pitchFamily="34" charset="-122"/>
              </a:rPr>
              <a:t>；表示定位到文件末尾</a:t>
            </a:r>
          </a:p>
          <a:p>
            <a:pPr>
              <a:lnSpc>
                <a:spcPct val="115000"/>
              </a:lnSpc>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 返回的是位置值，若发生错误，则返回</a:t>
            </a:r>
            <a:r>
              <a:rPr lang="en-US" altLang="zh-CN" sz="2000">
                <a:solidFill>
                  <a:schemeClr val="accent2"/>
                </a:solidFill>
                <a:latin typeface="微软雅黑" panose="020B0503020204020204" pitchFamily="34" charset="-122"/>
                <a:ea typeface="微软雅黑" panose="020B0503020204020204" pitchFamily="34" charset="-122"/>
              </a:rPr>
              <a:t>-1</a:t>
            </a:r>
          </a:p>
          <a:p>
            <a:pPr>
              <a:lnSpc>
                <a:spcPct val="115000"/>
              </a:lnSpc>
              <a:spcBef>
                <a:spcPct val="25000"/>
              </a:spcBef>
              <a:buFontTx/>
              <a:buNone/>
            </a:pPr>
            <a:r>
              <a:rPr lang="en-US" altLang="zh-CN" sz="2000">
                <a:latin typeface="微软雅黑" panose="020B0503020204020204" pitchFamily="34" charset="-122"/>
                <a:ea typeface="微软雅黑" panose="020B0503020204020204" pitchFamily="34" charset="-122"/>
              </a:rPr>
              <a:t>6. </a:t>
            </a:r>
            <a:r>
              <a:rPr lang="zh-CN" altLang="en-US" sz="2000">
                <a:latin typeface="微软雅黑" panose="020B0503020204020204" pitchFamily="34" charset="-122"/>
                <a:ea typeface="微软雅黑" panose="020B0503020204020204" pitchFamily="34" charset="-122"/>
              </a:rPr>
              <a:t>元数据统计：</a:t>
            </a:r>
            <a:r>
              <a:rPr lang="en-US" altLang="zh-CN" sz="2000">
                <a:latin typeface="微软雅黑" panose="020B0503020204020204" pitchFamily="34" charset="-122"/>
                <a:ea typeface="微软雅黑" panose="020B0503020204020204" pitchFamily="34" charset="-122"/>
              </a:rPr>
              <a:t>int stat(const *name, struct stat *buf); </a:t>
            </a:r>
          </a:p>
          <a:p>
            <a:pPr>
              <a:lnSpc>
                <a:spcPct val="115000"/>
              </a:lnSpc>
              <a:spcBef>
                <a:spcPct val="25000"/>
              </a:spcBef>
              <a:buFontTx/>
              <a:buNone/>
            </a:pPr>
            <a:r>
              <a:rPr lang="en-US" altLang="zh-CN" sz="2000">
                <a:latin typeface="微软雅黑" panose="020B0503020204020204" pitchFamily="34" charset="-122"/>
                <a:ea typeface="微软雅黑" panose="020B0503020204020204" pitchFamily="34" charset="-122"/>
              </a:rPr>
              <a:t>                        int fstat(int fd, struct stat *buf);</a:t>
            </a:r>
          </a:p>
          <a:p>
            <a:pPr>
              <a:lnSpc>
                <a:spcPct val="115000"/>
              </a:lnSpc>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 文件的所有属性信息，包括：文件描述符、文件名、文件大小、创建时间、当前读写位置等，由内核维护，称为文件的元数据（</a:t>
            </a:r>
            <a:r>
              <a:rPr lang="en-US" altLang="zh-CN" sz="2000">
                <a:solidFill>
                  <a:schemeClr val="accent2"/>
                </a:solidFill>
                <a:latin typeface="微软雅黑" panose="020B0503020204020204" pitchFamily="34" charset="-122"/>
                <a:ea typeface="微软雅黑" panose="020B0503020204020204" pitchFamily="34" charset="-122"/>
              </a:rPr>
              <a:t>metadata</a:t>
            </a:r>
            <a:r>
              <a:rPr lang="zh-CN" altLang="en-US" sz="2000">
                <a:solidFill>
                  <a:schemeClr val="accent2"/>
                </a:solidFill>
                <a:latin typeface="微软雅黑" panose="020B0503020204020204" pitchFamily="34" charset="-122"/>
                <a:ea typeface="微软雅黑" panose="020B0503020204020204" pitchFamily="34" charset="-122"/>
              </a:rPr>
              <a:t>）。</a:t>
            </a:r>
          </a:p>
          <a:p>
            <a:pPr>
              <a:lnSpc>
                <a:spcPct val="115000"/>
              </a:lnSpc>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 用户程序可通过</a:t>
            </a:r>
            <a:r>
              <a:rPr lang="en-US" altLang="zh-CN" sz="2000">
                <a:solidFill>
                  <a:schemeClr val="accent2"/>
                </a:solidFill>
                <a:latin typeface="微软雅黑" panose="020B0503020204020204" pitchFamily="34" charset="-122"/>
                <a:ea typeface="微软雅黑" panose="020B0503020204020204" pitchFamily="34" charset="-122"/>
              </a:rPr>
              <a:t>stat()</a:t>
            </a:r>
            <a:r>
              <a:rPr lang="zh-CN" altLang="en-US" sz="2000">
                <a:solidFill>
                  <a:schemeClr val="accent2"/>
                </a:solidFill>
                <a:latin typeface="微软雅黑" panose="020B0503020204020204" pitchFamily="34" charset="-122"/>
                <a:ea typeface="微软雅黑" panose="020B0503020204020204" pitchFamily="34" charset="-122"/>
              </a:rPr>
              <a:t>或</a:t>
            </a:r>
            <a:r>
              <a:rPr lang="en-US" altLang="zh-CN" sz="2000">
                <a:solidFill>
                  <a:schemeClr val="accent2"/>
                </a:solidFill>
                <a:latin typeface="微软雅黑" panose="020B0503020204020204" pitchFamily="34" charset="-122"/>
                <a:ea typeface="微软雅黑" panose="020B0503020204020204" pitchFamily="34" charset="-122"/>
              </a:rPr>
              <a:t>fstat()</a:t>
            </a:r>
            <a:r>
              <a:rPr lang="zh-CN" altLang="en-US" sz="2000">
                <a:solidFill>
                  <a:schemeClr val="accent2"/>
                </a:solidFill>
                <a:latin typeface="微软雅黑" panose="020B0503020204020204" pitchFamily="34" charset="-122"/>
                <a:ea typeface="微软雅黑" panose="020B0503020204020204" pitchFamily="34" charset="-122"/>
              </a:rPr>
              <a:t>函数查看文件元数据。</a:t>
            </a:r>
          </a:p>
          <a:p>
            <a:pPr>
              <a:lnSpc>
                <a:spcPct val="115000"/>
              </a:lnSpc>
              <a:spcBef>
                <a:spcPct val="25000"/>
              </a:spcBef>
              <a:buFont typeface="Wingdings" panose="05000000000000000000" pitchFamily="2" charset="2"/>
              <a:buChar char="u"/>
            </a:pPr>
            <a:r>
              <a:rPr lang="en-US" altLang="zh-CN" sz="2000">
                <a:solidFill>
                  <a:schemeClr val="accent2"/>
                </a:solidFill>
                <a:latin typeface="微软雅黑" panose="020B0503020204020204" pitchFamily="34" charset="-122"/>
                <a:ea typeface="微软雅黑" panose="020B0503020204020204" pitchFamily="34" charset="-122"/>
              </a:rPr>
              <a:t> stat</a:t>
            </a:r>
            <a:r>
              <a:rPr lang="zh-CN" altLang="en-US" sz="2000">
                <a:solidFill>
                  <a:schemeClr val="accent2"/>
                </a:solidFill>
                <a:latin typeface="微软雅黑" panose="020B0503020204020204" pitchFamily="34" charset="-122"/>
                <a:ea typeface="微软雅黑" panose="020B0503020204020204" pitchFamily="34" charset="-122"/>
              </a:rPr>
              <a:t>第一个参数是文件名，而</a:t>
            </a:r>
            <a:r>
              <a:rPr lang="en-US" altLang="zh-CN" sz="2000">
                <a:solidFill>
                  <a:schemeClr val="accent2"/>
                </a:solidFill>
                <a:latin typeface="微软雅黑" panose="020B0503020204020204" pitchFamily="34" charset="-122"/>
                <a:ea typeface="微软雅黑" panose="020B0503020204020204" pitchFamily="34" charset="-122"/>
              </a:rPr>
              <a:t>fstat</a:t>
            </a:r>
            <a:r>
              <a:rPr lang="zh-CN" altLang="en-US" sz="2000">
                <a:solidFill>
                  <a:schemeClr val="accent2"/>
                </a:solidFill>
                <a:latin typeface="微软雅黑" panose="020B0503020204020204" pitchFamily="34" charset="-122"/>
                <a:ea typeface="微软雅黑" panose="020B0503020204020204" pitchFamily="34" charset="-122"/>
              </a:rPr>
              <a:t>指出的是文件描述符，除第一个参数类型不同外，其他全部一样。</a:t>
            </a:r>
          </a:p>
          <a:p>
            <a:pPr>
              <a:lnSpc>
                <a:spcPct val="115000"/>
              </a:lnSpc>
              <a:spcBef>
                <a:spcPct val="25000"/>
              </a:spcBef>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7. </a:t>
            </a:r>
            <a:r>
              <a:rPr lang="zh-CN" altLang="en-US" sz="2000">
                <a:latin typeface="微软雅黑" panose="020B0503020204020204" pitchFamily="34" charset="-122"/>
                <a:ea typeface="微软雅黑" panose="020B0503020204020204" pitchFamily="34" charset="-122"/>
              </a:rPr>
              <a:t>关闭文件：</a:t>
            </a:r>
            <a:r>
              <a:rPr lang="en-US" altLang="zh-CN" sz="2000">
                <a:latin typeface="微软雅黑" panose="020B0503020204020204" pitchFamily="34" charset="-122"/>
                <a:ea typeface="微软雅黑" panose="020B0503020204020204" pitchFamily="34" charset="-122"/>
              </a:rPr>
              <a:t>close(int fd);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animEffect transition="in" filter="blinds(horizontal)">
                                      <p:cBhvr>
                                        <p:cTn id="7" dur="500"/>
                                        <p:tgtEl>
                                          <p:spTgt spid="89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2931">
                                            <p:txEl>
                                              <p:pRg st="1" end="1"/>
                                            </p:txEl>
                                          </p:spTgt>
                                        </p:tgtEl>
                                        <p:attrNameLst>
                                          <p:attrName>style.visibility</p:attrName>
                                        </p:attrNameLst>
                                      </p:cBhvr>
                                      <p:to>
                                        <p:strVal val="visible"/>
                                      </p:to>
                                    </p:set>
                                    <p:animEffect transition="in" filter="blinds(horizontal)">
                                      <p:cBhvr>
                                        <p:cTn id="12" dur="500"/>
                                        <p:tgtEl>
                                          <p:spTgt spid="89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2931">
                                            <p:txEl>
                                              <p:pRg st="2" end="2"/>
                                            </p:txEl>
                                          </p:spTgt>
                                        </p:tgtEl>
                                        <p:attrNameLst>
                                          <p:attrName>style.visibility</p:attrName>
                                        </p:attrNameLst>
                                      </p:cBhvr>
                                      <p:to>
                                        <p:strVal val="visible"/>
                                      </p:to>
                                    </p:set>
                                    <p:animEffect transition="in" filter="blinds(horizontal)">
                                      <p:cBhvr>
                                        <p:cTn id="17" dur="500"/>
                                        <p:tgtEl>
                                          <p:spTgt spid="892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92931">
                                            <p:txEl>
                                              <p:pRg st="3" end="3"/>
                                            </p:txEl>
                                          </p:spTgt>
                                        </p:tgtEl>
                                        <p:attrNameLst>
                                          <p:attrName>style.visibility</p:attrName>
                                        </p:attrNameLst>
                                      </p:cBhvr>
                                      <p:to>
                                        <p:strVal val="visible"/>
                                      </p:to>
                                    </p:set>
                                    <p:animEffect transition="in" filter="blinds(horizontal)">
                                      <p:cBhvr>
                                        <p:cTn id="22" dur="500"/>
                                        <p:tgtEl>
                                          <p:spTgt spid="892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92931">
                                            <p:txEl>
                                              <p:pRg st="4" end="4"/>
                                            </p:txEl>
                                          </p:spTgt>
                                        </p:tgtEl>
                                        <p:attrNameLst>
                                          <p:attrName>style.visibility</p:attrName>
                                        </p:attrNameLst>
                                      </p:cBhvr>
                                      <p:to>
                                        <p:strVal val="visible"/>
                                      </p:to>
                                    </p:set>
                                    <p:animEffect transition="in" filter="blinds(horizontal)">
                                      <p:cBhvr>
                                        <p:cTn id="27" dur="500"/>
                                        <p:tgtEl>
                                          <p:spTgt spid="892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92931">
                                            <p:txEl>
                                              <p:pRg st="5" end="5"/>
                                            </p:txEl>
                                          </p:spTgt>
                                        </p:tgtEl>
                                        <p:attrNameLst>
                                          <p:attrName>style.visibility</p:attrName>
                                        </p:attrNameLst>
                                      </p:cBhvr>
                                      <p:to>
                                        <p:strVal val="visible"/>
                                      </p:to>
                                    </p:set>
                                    <p:animEffect transition="in" filter="blinds(horizontal)">
                                      <p:cBhvr>
                                        <p:cTn id="32" dur="500"/>
                                        <p:tgtEl>
                                          <p:spTgt spid="892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92931">
                                            <p:txEl>
                                              <p:pRg st="6" end="6"/>
                                            </p:txEl>
                                          </p:spTgt>
                                        </p:tgtEl>
                                        <p:attrNameLst>
                                          <p:attrName>style.visibility</p:attrName>
                                        </p:attrNameLst>
                                      </p:cBhvr>
                                      <p:to>
                                        <p:strVal val="visible"/>
                                      </p:to>
                                    </p:set>
                                    <p:animEffect transition="in" filter="blinds(horizontal)">
                                      <p:cBhvr>
                                        <p:cTn id="37" dur="500"/>
                                        <p:tgtEl>
                                          <p:spTgt spid="892931">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92931">
                                            <p:txEl>
                                              <p:pRg st="7" end="7"/>
                                            </p:txEl>
                                          </p:spTgt>
                                        </p:tgtEl>
                                        <p:attrNameLst>
                                          <p:attrName>style.visibility</p:attrName>
                                        </p:attrNameLst>
                                      </p:cBhvr>
                                      <p:to>
                                        <p:strVal val="visible"/>
                                      </p:to>
                                    </p:set>
                                    <p:animEffect transition="in" filter="blinds(horizontal)">
                                      <p:cBhvr>
                                        <p:cTn id="40" dur="500"/>
                                        <p:tgtEl>
                                          <p:spTgt spid="89293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892931">
                                            <p:txEl>
                                              <p:pRg st="8" end="8"/>
                                            </p:txEl>
                                          </p:spTgt>
                                        </p:tgtEl>
                                        <p:attrNameLst>
                                          <p:attrName>style.visibility</p:attrName>
                                        </p:attrNameLst>
                                      </p:cBhvr>
                                      <p:to>
                                        <p:strVal val="visible"/>
                                      </p:to>
                                    </p:set>
                                    <p:animEffect transition="in" filter="blinds(horizontal)">
                                      <p:cBhvr>
                                        <p:cTn id="45" dur="500"/>
                                        <p:tgtEl>
                                          <p:spTgt spid="89293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892931">
                                            <p:txEl>
                                              <p:pRg st="9" end="9"/>
                                            </p:txEl>
                                          </p:spTgt>
                                        </p:tgtEl>
                                        <p:attrNameLst>
                                          <p:attrName>style.visibility</p:attrName>
                                        </p:attrNameLst>
                                      </p:cBhvr>
                                      <p:to>
                                        <p:strVal val="visible"/>
                                      </p:to>
                                    </p:set>
                                    <p:animEffect transition="in" filter="blinds(horizontal)">
                                      <p:cBhvr>
                                        <p:cTn id="50" dur="500"/>
                                        <p:tgtEl>
                                          <p:spTgt spid="892931">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892931">
                                            <p:txEl>
                                              <p:pRg st="10" end="10"/>
                                            </p:txEl>
                                          </p:spTgt>
                                        </p:tgtEl>
                                        <p:attrNameLst>
                                          <p:attrName>style.visibility</p:attrName>
                                        </p:attrNameLst>
                                      </p:cBhvr>
                                      <p:to>
                                        <p:strVal val="visible"/>
                                      </p:to>
                                    </p:set>
                                    <p:animEffect transition="in" filter="blinds(horizontal)">
                                      <p:cBhvr>
                                        <p:cTn id="55" dur="500"/>
                                        <p:tgtEl>
                                          <p:spTgt spid="892931">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892931">
                                            <p:txEl>
                                              <p:pRg st="11" end="11"/>
                                            </p:txEl>
                                          </p:spTgt>
                                        </p:tgtEl>
                                        <p:attrNameLst>
                                          <p:attrName>style.visibility</p:attrName>
                                        </p:attrNameLst>
                                      </p:cBhvr>
                                      <p:to>
                                        <p:strVal val="visible"/>
                                      </p:to>
                                    </p:set>
                                    <p:animEffect transition="in" filter="blinds(horizontal)">
                                      <p:cBhvr>
                                        <p:cTn id="60" dur="500"/>
                                        <p:tgtEl>
                                          <p:spTgt spid="8929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16FDD60-D1F7-4B2B-A618-63316D6ADB87}"/>
              </a:ext>
            </a:extLst>
          </p:cNvPr>
          <p:cNvSpPr>
            <a:spLocks noGrp="1" noChangeArrowheads="1"/>
          </p:cNvSpPr>
          <p:nvPr>
            <p:ph type="title"/>
          </p:nvPr>
        </p:nvSpPr>
        <p:spPr/>
        <p:txBody>
          <a:bodyPr/>
          <a:lstStyle/>
          <a:p>
            <a:r>
              <a:rPr lang="zh-CN" altLang="en-US"/>
              <a:t>典型的</a:t>
            </a:r>
            <a:r>
              <a:rPr lang="en-US" altLang="zh-CN"/>
              <a:t>stdio.h</a:t>
            </a:r>
            <a:r>
              <a:rPr lang="zh-CN" altLang="en-US"/>
              <a:t>的部分内容</a:t>
            </a:r>
            <a:endParaRPr lang="en-US" altLang="zh-CN"/>
          </a:p>
        </p:txBody>
      </p:sp>
      <p:sp>
        <p:nvSpPr>
          <p:cNvPr id="893955" name="Rectangle 3">
            <a:extLst>
              <a:ext uri="{FF2B5EF4-FFF2-40B4-BE49-F238E27FC236}">
                <a16:creationId xmlns:a16="http://schemas.microsoft.com/office/drawing/2014/main" id="{183D3D28-AA39-43F2-97B7-251AAA12398A}"/>
              </a:ext>
            </a:extLst>
          </p:cNvPr>
          <p:cNvSpPr>
            <a:spLocks noGrp="1" noChangeArrowheads="1"/>
          </p:cNvSpPr>
          <p:nvPr>
            <p:ph type="body" idx="1"/>
          </p:nvPr>
        </p:nvSpPr>
        <p:spPr>
          <a:xfrm>
            <a:off x="5776913" y="773113"/>
            <a:ext cx="3054350" cy="2459037"/>
          </a:xfrm>
        </p:spPr>
        <p:txBody>
          <a:bodyPr/>
          <a:lstStyle/>
          <a:p>
            <a:r>
              <a:rPr lang="en-US" altLang="zh-CN" sz="2100">
                <a:solidFill>
                  <a:schemeClr val="accent2"/>
                </a:solidFill>
                <a:latin typeface="微软雅黑" panose="020B0503020204020204" pitchFamily="34" charset="-122"/>
                <a:ea typeface="微软雅黑" panose="020B0503020204020204" pitchFamily="34" charset="-122"/>
              </a:rPr>
              <a:t>C</a:t>
            </a:r>
            <a:r>
              <a:rPr lang="zh-CN" altLang="en-US" sz="2100">
                <a:solidFill>
                  <a:schemeClr val="accent2"/>
                </a:solidFill>
                <a:latin typeface="微软雅黑" panose="020B0503020204020204" pitchFamily="34" charset="-122"/>
                <a:ea typeface="微软雅黑" panose="020B0503020204020204" pitchFamily="34" charset="-122"/>
              </a:rPr>
              <a:t>标准</a:t>
            </a:r>
            <a:r>
              <a:rPr lang="en-US" altLang="zh-CN" sz="2100">
                <a:solidFill>
                  <a:schemeClr val="accent2"/>
                </a:solidFill>
                <a:latin typeface="微软雅黑" panose="020B0503020204020204" pitchFamily="34" charset="-122"/>
                <a:ea typeface="微软雅黑" panose="020B0503020204020204" pitchFamily="34" charset="-122"/>
              </a:rPr>
              <a:t>I/O</a:t>
            </a:r>
            <a:r>
              <a:rPr lang="zh-CN" altLang="en-US" sz="2100">
                <a:solidFill>
                  <a:schemeClr val="accent2"/>
                </a:solidFill>
                <a:latin typeface="微软雅黑" panose="020B0503020204020204" pitchFamily="34" charset="-122"/>
                <a:ea typeface="微软雅黑" panose="020B0503020204020204" pitchFamily="34" charset="-122"/>
              </a:rPr>
              <a:t>库函数基于系统调用实现</a:t>
            </a:r>
          </a:p>
          <a:p>
            <a:r>
              <a:rPr lang="en-US" altLang="zh-CN" sz="2100">
                <a:solidFill>
                  <a:schemeClr val="accent2"/>
                </a:solidFill>
                <a:latin typeface="微软雅黑" panose="020B0503020204020204" pitchFamily="34" charset="-122"/>
                <a:ea typeface="微软雅黑" panose="020B0503020204020204" pitchFamily="34" charset="-122"/>
              </a:rPr>
              <a:t>C</a:t>
            </a:r>
            <a:r>
              <a:rPr lang="zh-CN" altLang="en-US" sz="2100">
                <a:solidFill>
                  <a:schemeClr val="accent2"/>
                </a:solidFill>
                <a:latin typeface="微软雅黑" panose="020B0503020204020204" pitchFamily="34" charset="-122"/>
                <a:ea typeface="微软雅黑" panose="020B0503020204020204" pitchFamily="34" charset="-122"/>
              </a:rPr>
              <a:t>标准</a:t>
            </a:r>
            <a:r>
              <a:rPr lang="en-US" altLang="zh-CN" sz="2100">
                <a:solidFill>
                  <a:schemeClr val="accent2"/>
                </a:solidFill>
                <a:latin typeface="微软雅黑" panose="020B0503020204020204" pitchFamily="34" charset="-122"/>
                <a:ea typeface="微软雅黑" panose="020B0503020204020204" pitchFamily="34" charset="-122"/>
              </a:rPr>
              <a:t>I/O</a:t>
            </a:r>
            <a:r>
              <a:rPr lang="zh-CN" altLang="en-US" sz="2100">
                <a:solidFill>
                  <a:schemeClr val="accent2"/>
                </a:solidFill>
                <a:latin typeface="微软雅黑" panose="020B0503020204020204" pitchFamily="34" charset="-122"/>
                <a:ea typeface="微软雅黑" panose="020B0503020204020204" pitchFamily="34" charset="-122"/>
              </a:rPr>
              <a:t>库函数将打开文件抽象为一个</a:t>
            </a:r>
            <a:r>
              <a:rPr lang="zh-CN" altLang="en-US" sz="2100">
                <a:solidFill>
                  <a:schemeClr val="accent1"/>
                </a:solidFill>
                <a:latin typeface="微软雅黑" panose="020B0503020204020204" pitchFamily="34" charset="-122"/>
                <a:ea typeface="微软雅黑" panose="020B0503020204020204" pitchFamily="34" charset="-122"/>
              </a:rPr>
              <a:t>类型为</a:t>
            </a:r>
            <a:r>
              <a:rPr lang="en-US" altLang="zh-CN" sz="2100">
                <a:solidFill>
                  <a:schemeClr val="accent1"/>
                </a:solidFill>
                <a:latin typeface="微软雅黑" panose="020B0503020204020204" pitchFamily="34" charset="-122"/>
                <a:ea typeface="微软雅黑" panose="020B0503020204020204" pitchFamily="34" charset="-122"/>
              </a:rPr>
              <a:t>FILE</a:t>
            </a:r>
            <a:r>
              <a:rPr lang="zh-CN" altLang="en-US" sz="2100">
                <a:solidFill>
                  <a:schemeClr val="accent1"/>
                </a:solidFill>
                <a:latin typeface="微软雅黑" panose="020B0503020204020204" pitchFamily="34" charset="-122"/>
                <a:ea typeface="微软雅黑" panose="020B0503020204020204" pitchFamily="34" charset="-122"/>
              </a:rPr>
              <a:t>的“流”</a:t>
            </a:r>
            <a:r>
              <a:rPr lang="zh-CN" altLang="en-US" sz="2100">
                <a:latin typeface="微软雅黑" panose="020B0503020204020204" pitchFamily="34" charset="-122"/>
                <a:ea typeface="微软雅黑" panose="020B0503020204020204" pitchFamily="34" charset="-122"/>
              </a:rPr>
              <a:t>，</a:t>
            </a:r>
            <a:r>
              <a:rPr lang="zh-CN" altLang="en-US" sz="2100">
                <a:solidFill>
                  <a:schemeClr val="accent2"/>
                </a:solidFill>
                <a:latin typeface="微软雅黑" panose="020B0503020204020204" pitchFamily="34" charset="-122"/>
                <a:ea typeface="微软雅黑" panose="020B0503020204020204" pitchFamily="34" charset="-122"/>
              </a:rPr>
              <a:t>它在</a:t>
            </a:r>
            <a:r>
              <a:rPr lang="en-US" altLang="zh-CN" sz="2100">
                <a:solidFill>
                  <a:srgbClr val="A50021"/>
                </a:solidFill>
                <a:latin typeface="微软雅黑" panose="020B0503020204020204" pitchFamily="34" charset="-122"/>
                <a:ea typeface="微软雅黑" panose="020B0503020204020204" pitchFamily="34" charset="-122"/>
              </a:rPr>
              <a:t>stdio.h</a:t>
            </a:r>
            <a:r>
              <a:rPr lang="zh-CN" altLang="en-US" sz="2100">
                <a:solidFill>
                  <a:schemeClr val="accent2"/>
                </a:solidFill>
                <a:latin typeface="微软雅黑" panose="020B0503020204020204" pitchFamily="34" charset="-122"/>
                <a:ea typeface="微软雅黑" panose="020B0503020204020204" pitchFamily="34" charset="-122"/>
              </a:rPr>
              <a:t>中定义</a:t>
            </a:r>
            <a:r>
              <a:rPr lang="zh-CN" altLang="en-US" sz="2100">
                <a:latin typeface="微软雅黑" panose="020B0503020204020204" pitchFamily="34" charset="-122"/>
                <a:ea typeface="微软雅黑" panose="020B0503020204020204" pitchFamily="34" charset="-122"/>
              </a:rPr>
              <a:t>。</a:t>
            </a:r>
          </a:p>
          <a:p>
            <a:endParaRPr lang="zh-CN" altLang="en-US">
              <a:ea typeface="宋体" panose="02010600030101010101" pitchFamily="2" charset="-122"/>
            </a:endParaRPr>
          </a:p>
        </p:txBody>
      </p:sp>
      <p:sp>
        <p:nvSpPr>
          <p:cNvPr id="893957" name="Rectangle 5">
            <a:extLst>
              <a:ext uri="{FF2B5EF4-FFF2-40B4-BE49-F238E27FC236}">
                <a16:creationId xmlns:a16="http://schemas.microsoft.com/office/drawing/2014/main" id="{F85D2F68-1E80-4B82-9317-6136EE44F667}"/>
              </a:ext>
            </a:extLst>
          </p:cNvPr>
          <p:cNvSpPr>
            <a:spLocks noChangeArrowheads="1"/>
          </p:cNvSpPr>
          <p:nvPr/>
        </p:nvSpPr>
        <p:spPr bwMode="auto">
          <a:xfrm>
            <a:off x="3167063" y="3498850"/>
            <a:ext cx="59340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indent="2667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solidFill>
                  <a:schemeClr val="accent2"/>
                </a:solidFill>
                <a:latin typeface="Arial Black" panose="020B0A04020102020204" pitchFamily="34" charset="0"/>
                <a:ea typeface="微软雅黑" panose="020B0503020204020204" pitchFamily="34" charset="-122"/>
              </a:rPr>
              <a:t>FILE _iob[OPEN_MAX] = { </a:t>
            </a:r>
          </a:p>
          <a:p>
            <a:r>
              <a:rPr lang="en-US" altLang="zh-CN" b="1">
                <a:solidFill>
                  <a:schemeClr val="accent2"/>
                </a:solidFill>
                <a:latin typeface="Arial Black" panose="020B0A04020102020204" pitchFamily="34" charset="0"/>
                <a:ea typeface="微软雅黑" panose="020B0503020204020204" pitchFamily="34" charset="-122"/>
              </a:rPr>
              <a:t>   { 0, ( char * ) 0, ( char * ) 0, </a:t>
            </a:r>
            <a:r>
              <a:rPr lang="en-US" altLang="zh-CN" b="1">
                <a:solidFill>
                  <a:srgbClr val="FF5B76"/>
                </a:solidFill>
                <a:latin typeface="Arial Black" panose="020B0A04020102020204" pitchFamily="34" charset="0"/>
                <a:ea typeface="微软雅黑" panose="020B0503020204020204" pitchFamily="34" charset="-122"/>
              </a:rPr>
              <a:t>_READ</a:t>
            </a:r>
            <a:r>
              <a:rPr lang="en-US" altLang="zh-CN" b="1">
                <a:solidFill>
                  <a:schemeClr val="accent2"/>
                </a:solidFill>
                <a:latin typeface="Arial Black" panose="020B0A04020102020204" pitchFamily="34" charset="0"/>
                <a:ea typeface="微软雅黑" panose="020B0503020204020204" pitchFamily="34" charset="-122"/>
              </a:rPr>
              <a:t>, </a:t>
            </a:r>
            <a:r>
              <a:rPr lang="en-US" altLang="zh-CN" b="1">
                <a:solidFill>
                  <a:srgbClr val="A50021"/>
                </a:solidFill>
                <a:latin typeface="Arial Black" panose="020B0A04020102020204" pitchFamily="34" charset="0"/>
                <a:ea typeface="微软雅黑" panose="020B0503020204020204" pitchFamily="34" charset="-122"/>
              </a:rPr>
              <a:t>0</a:t>
            </a:r>
            <a:r>
              <a:rPr lang="en-US" altLang="zh-CN" b="1">
                <a:solidFill>
                  <a:schemeClr val="accent2"/>
                </a:solidFill>
                <a:latin typeface="Arial Black" panose="020B0A04020102020204" pitchFamily="34" charset="0"/>
                <a:ea typeface="微软雅黑" panose="020B0503020204020204" pitchFamily="34" charset="-122"/>
              </a:rPr>
              <a:t> },</a:t>
            </a:r>
          </a:p>
          <a:p>
            <a:r>
              <a:rPr lang="en-US" altLang="zh-CN" b="1">
                <a:solidFill>
                  <a:schemeClr val="accent2"/>
                </a:solidFill>
                <a:latin typeface="Arial Black" panose="020B0A04020102020204" pitchFamily="34" charset="0"/>
                <a:ea typeface="微软雅黑" panose="020B0503020204020204" pitchFamily="34" charset="-122"/>
              </a:rPr>
              <a:t>   { 0, ( char * ) 0, ( char * ) 0, </a:t>
            </a:r>
            <a:r>
              <a:rPr lang="en-US" altLang="zh-CN" b="1">
                <a:solidFill>
                  <a:srgbClr val="006600"/>
                </a:solidFill>
                <a:latin typeface="Arial Black" panose="020B0A04020102020204" pitchFamily="34" charset="0"/>
                <a:ea typeface="微软雅黑" panose="020B0503020204020204" pitchFamily="34" charset="-122"/>
              </a:rPr>
              <a:t>_WRITE</a:t>
            </a:r>
            <a:r>
              <a:rPr lang="en-US" altLang="zh-CN" b="1">
                <a:solidFill>
                  <a:schemeClr val="accent2"/>
                </a:solidFill>
                <a:latin typeface="Arial Black" panose="020B0A04020102020204" pitchFamily="34" charset="0"/>
                <a:ea typeface="微软雅黑" panose="020B0503020204020204" pitchFamily="34" charset="-122"/>
              </a:rPr>
              <a:t>,</a:t>
            </a:r>
            <a:r>
              <a:rPr lang="en-US" altLang="zh-CN" b="1">
                <a:solidFill>
                  <a:srgbClr val="A50021"/>
                </a:solidFill>
                <a:latin typeface="Arial Black" panose="020B0A04020102020204" pitchFamily="34" charset="0"/>
                <a:ea typeface="微软雅黑" panose="020B0503020204020204" pitchFamily="34" charset="-122"/>
              </a:rPr>
              <a:t> 1</a:t>
            </a:r>
            <a:r>
              <a:rPr lang="en-US" altLang="zh-CN" b="1">
                <a:solidFill>
                  <a:schemeClr val="accent2"/>
                </a:solidFill>
                <a:latin typeface="Arial Black" panose="020B0A04020102020204" pitchFamily="34" charset="0"/>
                <a:ea typeface="微软雅黑" panose="020B0503020204020204" pitchFamily="34" charset="-122"/>
              </a:rPr>
              <a:t> },</a:t>
            </a:r>
          </a:p>
          <a:p>
            <a:r>
              <a:rPr lang="en-US" altLang="zh-CN" b="1">
                <a:solidFill>
                  <a:schemeClr val="accent2"/>
                </a:solidFill>
                <a:latin typeface="Arial Black" panose="020B0A04020102020204" pitchFamily="34" charset="0"/>
                <a:ea typeface="微软雅黑" panose="020B0503020204020204" pitchFamily="34" charset="-122"/>
              </a:rPr>
              <a:t>   { 0, ( char * ) 0, ( char * ) 0, </a:t>
            </a:r>
            <a:r>
              <a:rPr lang="en-US" altLang="zh-CN" b="1">
                <a:solidFill>
                  <a:srgbClr val="006600"/>
                </a:solidFill>
                <a:latin typeface="Arial Black" panose="020B0A04020102020204" pitchFamily="34" charset="0"/>
                <a:ea typeface="微软雅黑" panose="020B0503020204020204" pitchFamily="34" charset="-122"/>
              </a:rPr>
              <a:t>_WRITE</a:t>
            </a:r>
            <a:r>
              <a:rPr lang="en-US" altLang="zh-CN" b="1">
                <a:solidFill>
                  <a:schemeClr val="accent2"/>
                </a:solidFill>
                <a:latin typeface="Arial Black" panose="020B0A04020102020204" pitchFamily="34" charset="0"/>
                <a:ea typeface="微软雅黑" panose="020B0503020204020204" pitchFamily="34" charset="-122"/>
              </a:rPr>
              <a:t> | </a:t>
            </a:r>
            <a:r>
              <a:rPr lang="en-US" altLang="zh-CN" b="1">
                <a:solidFill>
                  <a:schemeClr val="accent1"/>
                </a:solidFill>
                <a:latin typeface="Arial Black" panose="020B0A04020102020204" pitchFamily="34" charset="0"/>
                <a:ea typeface="微软雅黑" panose="020B0503020204020204" pitchFamily="34" charset="-122"/>
              </a:rPr>
              <a:t>_UNBUF</a:t>
            </a:r>
            <a:r>
              <a:rPr lang="en-US" altLang="zh-CN" b="1">
                <a:solidFill>
                  <a:schemeClr val="accent2"/>
                </a:solidFill>
                <a:latin typeface="Arial Black" panose="020B0A04020102020204" pitchFamily="34" charset="0"/>
                <a:ea typeface="微软雅黑" panose="020B0503020204020204" pitchFamily="34" charset="-122"/>
              </a:rPr>
              <a:t>, </a:t>
            </a:r>
            <a:r>
              <a:rPr lang="en-US" altLang="zh-CN" b="1">
                <a:solidFill>
                  <a:srgbClr val="A50021"/>
                </a:solidFill>
                <a:latin typeface="Arial Black" panose="020B0A04020102020204" pitchFamily="34" charset="0"/>
                <a:ea typeface="微软雅黑" panose="020B0503020204020204" pitchFamily="34" charset="-122"/>
              </a:rPr>
              <a:t>2</a:t>
            </a:r>
            <a:r>
              <a:rPr lang="en-US" altLang="zh-CN" b="1">
                <a:solidFill>
                  <a:schemeClr val="accent2"/>
                </a:solidFill>
                <a:latin typeface="Arial Black" panose="020B0A04020102020204" pitchFamily="34" charset="0"/>
                <a:ea typeface="微软雅黑" panose="020B0503020204020204" pitchFamily="34" charset="-122"/>
              </a:rPr>
              <a:t> },</a:t>
            </a:r>
          </a:p>
          <a:p>
            <a:r>
              <a:rPr lang="en-US" altLang="zh-CN" b="1">
                <a:solidFill>
                  <a:schemeClr val="accent2"/>
                </a:solidFill>
                <a:latin typeface="Arial Black" panose="020B0A04020102020204" pitchFamily="34" charset="0"/>
                <a:ea typeface="微软雅黑" panose="020B0503020204020204" pitchFamily="34" charset="-122"/>
              </a:rPr>
              <a:t>}; </a:t>
            </a:r>
          </a:p>
        </p:txBody>
      </p:sp>
      <p:grpSp>
        <p:nvGrpSpPr>
          <p:cNvPr id="893964" name="Group 12">
            <a:extLst>
              <a:ext uri="{FF2B5EF4-FFF2-40B4-BE49-F238E27FC236}">
                <a16:creationId xmlns:a16="http://schemas.microsoft.com/office/drawing/2014/main" id="{0024799D-4561-46E5-892F-C06A33408964}"/>
              </a:ext>
            </a:extLst>
          </p:cNvPr>
          <p:cNvGrpSpPr>
            <a:grpSpLocks/>
          </p:cNvGrpSpPr>
          <p:nvPr/>
        </p:nvGrpSpPr>
        <p:grpSpPr bwMode="auto">
          <a:xfrm>
            <a:off x="3165475" y="3886200"/>
            <a:ext cx="493713" cy="830263"/>
            <a:chOff x="1938" y="2495"/>
            <a:chExt cx="613" cy="440"/>
          </a:xfrm>
        </p:grpSpPr>
        <p:sp>
          <p:nvSpPr>
            <p:cNvPr id="26636" name="Line 6">
              <a:extLst>
                <a:ext uri="{FF2B5EF4-FFF2-40B4-BE49-F238E27FC236}">
                  <a16:creationId xmlns:a16="http://schemas.microsoft.com/office/drawing/2014/main" id="{E801A380-614F-4D80-9459-40F4FCAB5AB3}"/>
                </a:ext>
              </a:extLst>
            </p:cNvPr>
            <p:cNvSpPr>
              <a:spLocks noChangeShapeType="1"/>
            </p:cNvSpPr>
            <p:nvPr/>
          </p:nvSpPr>
          <p:spPr bwMode="auto">
            <a:xfrm flipV="1">
              <a:off x="1938" y="2495"/>
              <a:ext cx="613" cy="13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7">
              <a:extLst>
                <a:ext uri="{FF2B5EF4-FFF2-40B4-BE49-F238E27FC236}">
                  <a16:creationId xmlns:a16="http://schemas.microsoft.com/office/drawing/2014/main" id="{D1280B83-4DDB-4822-BF7E-91DE230EBC9F}"/>
                </a:ext>
              </a:extLst>
            </p:cNvPr>
            <p:cNvSpPr>
              <a:spLocks noChangeShapeType="1"/>
            </p:cNvSpPr>
            <p:nvPr/>
          </p:nvSpPr>
          <p:spPr bwMode="auto">
            <a:xfrm flipV="1">
              <a:off x="1938" y="2642"/>
              <a:ext cx="576" cy="137"/>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8">
              <a:extLst>
                <a:ext uri="{FF2B5EF4-FFF2-40B4-BE49-F238E27FC236}">
                  <a16:creationId xmlns:a16="http://schemas.microsoft.com/office/drawing/2014/main" id="{F0D30222-45FD-4E15-AE16-BF4E710F2A26}"/>
                </a:ext>
              </a:extLst>
            </p:cNvPr>
            <p:cNvSpPr>
              <a:spLocks noChangeShapeType="1"/>
            </p:cNvSpPr>
            <p:nvPr/>
          </p:nvSpPr>
          <p:spPr bwMode="auto">
            <a:xfrm flipV="1">
              <a:off x="1948" y="2798"/>
              <a:ext cx="575" cy="137"/>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93963" name="Group 11">
            <a:extLst>
              <a:ext uri="{FF2B5EF4-FFF2-40B4-BE49-F238E27FC236}">
                <a16:creationId xmlns:a16="http://schemas.microsoft.com/office/drawing/2014/main" id="{94808D64-3614-4A73-8B0D-9F12BF81983F}"/>
              </a:ext>
            </a:extLst>
          </p:cNvPr>
          <p:cNvGrpSpPr>
            <a:grpSpLocks/>
          </p:cNvGrpSpPr>
          <p:nvPr/>
        </p:nvGrpSpPr>
        <p:grpSpPr bwMode="auto">
          <a:xfrm>
            <a:off x="4643438" y="1973263"/>
            <a:ext cx="1379537" cy="1365250"/>
            <a:chOff x="2815" y="1243"/>
            <a:chExt cx="979" cy="860"/>
          </a:xfrm>
        </p:grpSpPr>
        <p:sp>
          <p:nvSpPr>
            <p:cNvPr id="26634" name="Line 9">
              <a:extLst>
                <a:ext uri="{FF2B5EF4-FFF2-40B4-BE49-F238E27FC236}">
                  <a16:creationId xmlns:a16="http://schemas.microsoft.com/office/drawing/2014/main" id="{2EB8A008-C86B-4A9B-BC31-B0F809827567}"/>
                </a:ext>
              </a:extLst>
            </p:cNvPr>
            <p:cNvSpPr>
              <a:spLocks noChangeShapeType="1"/>
            </p:cNvSpPr>
            <p:nvPr/>
          </p:nvSpPr>
          <p:spPr bwMode="auto">
            <a:xfrm flipH="1">
              <a:off x="3045" y="1490"/>
              <a:ext cx="749" cy="183"/>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AutoShape 10">
              <a:extLst>
                <a:ext uri="{FF2B5EF4-FFF2-40B4-BE49-F238E27FC236}">
                  <a16:creationId xmlns:a16="http://schemas.microsoft.com/office/drawing/2014/main" id="{54482B8E-974F-4890-9C17-0755C7A07750}"/>
                </a:ext>
              </a:extLst>
            </p:cNvPr>
            <p:cNvSpPr>
              <a:spLocks/>
            </p:cNvSpPr>
            <p:nvPr/>
          </p:nvSpPr>
          <p:spPr bwMode="auto">
            <a:xfrm>
              <a:off x="2815" y="1243"/>
              <a:ext cx="192" cy="860"/>
            </a:xfrm>
            <a:prstGeom prst="rightBrace">
              <a:avLst>
                <a:gd name="adj1" fmla="val 37326"/>
                <a:gd name="adj2" fmla="val 50000"/>
              </a:avLst>
            </a:prstGeom>
            <a:noFill/>
            <a:ln w="50800">
              <a:solidFill>
                <a:srgbClr val="FE9AA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grpSp>
      <p:sp>
        <p:nvSpPr>
          <p:cNvPr id="893965" name="Text Box 13">
            <a:extLst>
              <a:ext uri="{FF2B5EF4-FFF2-40B4-BE49-F238E27FC236}">
                <a16:creationId xmlns:a16="http://schemas.microsoft.com/office/drawing/2014/main" id="{E5701BE7-9FA2-407D-9127-3D1E52F097DB}"/>
              </a:ext>
            </a:extLst>
          </p:cNvPr>
          <p:cNvSpPr txBox="1">
            <a:spLocks noChangeArrowheads="1"/>
          </p:cNvSpPr>
          <p:nvPr/>
        </p:nvSpPr>
        <p:spPr bwMode="auto">
          <a:xfrm>
            <a:off x="6415088" y="4719638"/>
            <a:ext cx="2424112"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100" b="1">
                <a:solidFill>
                  <a:schemeClr val="accent1"/>
                </a:solidFill>
                <a:latin typeface="微软雅黑" panose="020B0503020204020204" pitchFamily="34" charset="-122"/>
                <a:ea typeface="微软雅黑" panose="020B0503020204020204" pitchFamily="34" charset="-122"/>
              </a:rPr>
              <a:t>stdout</a:t>
            </a:r>
            <a:r>
              <a:rPr lang="zh-CN" altLang="en-US" sz="2100" b="1">
                <a:solidFill>
                  <a:schemeClr val="accent1"/>
                </a:solidFill>
                <a:latin typeface="微软雅黑" panose="020B0503020204020204" pitchFamily="34" charset="-122"/>
                <a:ea typeface="微软雅黑" panose="020B0503020204020204" pitchFamily="34" charset="-122"/>
              </a:rPr>
              <a:t>和</a:t>
            </a:r>
            <a:r>
              <a:rPr lang="en-US" altLang="zh-CN" sz="2100" b="1">
                <a:solidFill>
                  <a:schemeClr val="accent1"/>
                </a:solidFill>
                <a:latin typeface="微软雅黑" panose="020B0503020204020204" pitchFamily="34" charset="-122"/>
                <a:ea typeface="微软雅黑" panose="020B0503020204020204" pitchFamily="34" charset="-122"/>
              </a:rPr>
              <a:t>stderr</a:t>
            </a:r>
            <a:r>
              <a:rPr lang="zh-CN" altLang="en-US" sz="2100" b="1">
                <a:solidFill>
                  <a:schemeClr val="accent1"/>
                </a:solidFill>
                <a:latin typeface="微软雅黑" panose="020B0503020204020204" pitchFamily="34" charset="-122"/>
                <a:ea typeface="微软雅黑" panose="020B0503020204020204" pitchFamily="34" charset="-122"/>
              </a:rPr>
              <a:t>都用于输出，</a:t>
            </a:r>
            <a:r>
              <a:rPr lang="zh-CN" altLang="en-US" sz="2100" b="1">
                <a:solidFill>
                  <a:schemeClr val="accent2"/>
                </a:solidFill>
                <a:latin typeface="微软雅黑" panose="020B0503020204020204" pitchFamily="34" charset="-122"/>
                <a:ea typeface="微软雅黑" panose="020B0503020204020204" pitchFamily="34" charset="-122"/>
              </a:rPr>
              <a:t>但是，</a:t>
            </a:r>
          </a:p>
          <a:p>
            <a:r>
              <a:rPr lang="en-US" altLang="zh-CN" sz="2100" b="1">
                <a:solidFill>
                  <a:schemeClr val="accent1"/>
                </a:solidFill>
                <a:latin typeface="微软雅黑" panose="020B0503020204020204" pitchFamily="34" charset="-122"/>
                <a:ea typeface="微软雅黑" panose="020B0503020204020204" pitchFamily="34" charset="-122"/>
              </a:rPr>
              <a:t>stderr</a:t>
            </a:r>
            <a:r>
              <a:rPr lang="zh-CN" altLang="en-US" sz="2100" b="1">
                <a:solidFill>
                  <a:schemeClr val="accent1"/>
                </a:solidFill>
                <a:latin typeface="微软雅黑" panose="020B0503020204020204" pitchFamily="34" charset="-122"/>
                <a:ea typeface="微软雅黑" panose="020B0503020204020204" pitchFamily="34" charset="-122"/>
              </a:rPr>
              <a:t>为非缓存</a:t>
            </a:r>
          </a:p>
          <a:p>
            <a:r>
              <a:rPr lang="en-US" altLang="zh-CN" sz="2100" b="1">
                <a:solidFill>
                  <a:schemeClr val="accent1"/>
                </a:solidFill>
                <a:latin typeface="微软雅黑" panose="020B0503020204020204" pitchFamily="34" charset="-122"/>
                <a:ea typeface="微软雅黑" panose="020B0503020204020204" pitchFamily="34" charset="-122"/>
              </a:rPr>
              <a:t>stdout</a:t>
            </a:r>
            <a:r>
              <a:rPr lang="zh-CN" altLang="en-US" sz="2100" b="1">
                <a:solidFill>
                  <a:schemeClr val="accent1"/>
                </a:solidFill>
                <a:latin typeface="微软雅黑" panose="020B0503020204020204" pitchFamily="34" charset="-122"/>
                <a:ea typeface="微软雅黑" panose="020B0503020204020204" pitchFamily="34" charset="-122"/>
              </a:rPr>
              <a:t>为带缓存</a:t>
            </a:r>
          </a:p>
        </p:txBody>
      </p:sp>
      <p:sp>
        <p:nvSpPr>
          <p:cNvPr id="26632" name="Rectangle 14">
            <a:extLst>
              <a:ext uri="{FF2B5EF4-FFF2-40B4-BE49-F238E27FC236}">
                <a16:creationId xmlns:a16="http://schemas.microsoft.com/office/drawing/2014/main" id="{03C851F6-CC0F-434B-82B1-BE5E14AC1475}"/>
              </a:ext>
            </a:extLst>
          </p:cNvPr>
          <p:cNvSpPr>
            <a:spLocks noChangeArrowheads="1"/>
          </p:cNvSpPr>
          <p:nvPr/>
        </p:nvSpPr>
        <p:spPr bwMode="auto">
          <a:xfrm>
            <a:off x="287338" y="754063"/>
            <a:ext cx="6284912" cy="604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700" b="1">
                <a:latin typeface="微软雅黑" panose="020B0503020204020204" pitchFamily="34" charset="-122"/>
                <a:ea typeface="微软雅黑" panose="020B0503020204020204" pitchFamily="34" charset="-122"/>
              </a:rPr>
              <a:t>#define 	NULL	     0</a:t>
            </a:r>
          </a:p>
          <a:p>
            <a:r>
              <a:rPr lang="en-US" altLang="zh-CN" sz="1700" b="1">
                <a:latin typeface="微软雅黑" panose="020B0503020204020204" pitchFamily="34" charset="-122"/>
                <a:ea typeface="微软雅黑" panose="020B0503020204020204" pitchFamily="34" charset="-122"/>
              </a:rPr>
              <a:t>#define 	EOF	     (-1)</a:t>
            </a:r>
          </a:p>
          <a:p>
            <a:r>
              <a:rPr lang="en-US" altLang="zh-CN" sz="1700" b="1">
                <a:latin typeface="微软雅黑" panose="020B0503020204020204" pitchFamily="34" charset="-122"/>
                <a:ea typeface="微软雅黑" panose="020B0503020204020204" pitchFamily="34" charset="-122"/>
              </a:rPr>
              <a:t>#define 	BUFSIZ	     1024	</a:t>
            </a:r>
          </a:p>
          <a:p>
            <a:r>
              <a:rPr lang="en-US" altLang="zh-CN" sz="1700" b="1">
                <a:latin typeface="微软雅黑" panose="020B0503020204020204" pitchFamily="34" charset="-122"/>
                <a:ea typeface="微软雅黑" panose="020B0503020204020204" pitchFamily="34" charset="-122"/>
              </a:rPr>
              <a:t>#define 	OPEN_MAX  20   /* </a:t>
            </a:r>
            <a:r>
              <a:rPr lang="zh-CN" altLang="en-US" sz="1700" b="1">
                <a:latin typeface="微软雅黑" panose="020B0503020204020204" pitchFamily="34" charset="-122"/>
                <a:ea typeface="微软雅黑" panose="020B0503020204020204" pitchFamily="34" charset="-122"/>
              </a:rPr>
              <a:t>最多打开文件数 *</a:t>
            </a:r>
            <a:r>
              <a:rPr lang="en-US" altLang="zh-CN" sz="1700" b="1">
                <a:latin typeface="微软雅黑" panose="020B0503020204020204" pitchFamily="34" charset="-122"/>
                <a:ea typeface="微软雅黑" panose="020B0503020204020204" pitchFamily="34" charset="-122"/>
              </a:rPr>
              <a:t>/</a:t>
            </a:r>
          </a:p>
          <a:p>
            <a:r>
              <a:rPr lang="en-US" altLang="zh-CN" sz="1700" b="1">
                <a:latin typeface="微软雅黑" panose="020B0503020204020204" pitchFamily="34" charset="-122"/>
                <a:ea typeface="微软雅黑" panose="020B0503020204020204" pitchFamily="34" charset="-122"/>
              </a:rPr>
              <a:t>typedef	struct  _iobuf	{</a:t>
            </a:r>
          </a:p>
          <a:p>
            <a:r>
              <a:rPr lang="en-US" altLang="zh-CN" sz="1700" b="1">
                <a:solidFill>
                  <a:schemeClr val="accent1"/>
                </a:solidFill>
                <a:latin typeface="微软雅黑" panose="020B0503020204020204" pitchFamily="34" charset="-122"/>
                <a:ea typeface="微软雅黑" panose="020B0503020204020204" pitchFamily="34" charset="-122"/>
              </a:rPr>
              <a:t>	int     cnt;       /*</a:t>
            </a:r>
            <a:r>
              <a:rPr lang="zh-CN" altLang="en-US" sz="1700" b="1">
                <a:solidFill>
                  <a:schemeClr val="accent1"/>
                </a:solidFill>
                <a:latin typeface="微软雅黑" panose="020B0503020204020204" pitchFamily="34" charset="-122"/>
                <a:ea typeface="微软雅黑" panose="020B0503020204020204" pitchFamily="34" charset="-122"/>
              </a:rPr>
              <a:t>未读写字节数  *</a:t>
            </a:r>
            <a:r>
              <a:rPr lang="en-US" altLang="zh-CN" sz="1700" b="1">
                <a:solidFill>
                  <a:schemeClr val="accent1"/>
                </a:solidFill>
                <a:latin typeface="微软雅黑" panose="020B0503020204020204" pitchFamily="34" charset="-122"/>
                <a:ea typeface="微软雅黑" panose="020B0503020204020204" pitchFamily="34" charset="-122"/>
              </a:rPr>
              <a:t>/</a:t>
            </a:r>
          </a:p>
          <a:p>
            <a:r>
              <a:rPr lang="en-US" altLang="zh-CN" sz="1700" b="1">
                <a:solidFill>
                  <a:schemeClr val="accent1"/>
                </a:solidFill>
                <a:latin typeface="微软雅黑" panose="020B0503020204020204" pitchFamily="34" charset="-122"/>
                <a:ea typeface="微软雅黑" panose="020B0503020204020204" pitchFamily="34" charset="-122"/>
              </a:rPr>
              <a:t>	char *ptr;       /*</a:t>
            </a:r>
            <a:r>
              <a:rPr lang="zh-CN" altLang="en-US" sz="1700" b="1">
                <a:solidFill>
                  <a:schemeClr val="accent1"/>
                </a:solidFill>
                <a:latin typeface="微软雅黑" panose="020B0503020204020204" pitchFamily="34" charset="-122"/>
                <a:ea typeface="微软雅黑" panose="020B0503020204020204" pitchFamily="34" charset="-122"/>
              </a:rPr>
              <a:t>下一可读写位置 *</a:t>
            </a:r>
            <a:r>
              <a:rPr lang="en-US" altLang="zh-CN" sz="1700" b="1">
                <a:solidFill>
                  <a:schemeClr val="accent1"/>
                </a:solidFill>
                <a:latin typeface="微软雅黑" panose="020B0503020204020204" pitchFamily="34" charset="-122"/>
                <a:ea typeface="微软雅黑" panose="020B0503020204020204" pitchFamily="34" charset="-122"/>
              </a:rPr>
              <a:t>/</a:t>
            </a:r>
          </a:p>
          <a:p>
            <a:r>
              <a:rPr lang="en-US" altLang="zh-CN" sz="1700" b="1">
                <a:solidFill>
                  <a:schemeClr val="accent1"/>
                </a:solidFill>
                <a:latin typeface="微软雅黑" panose="020B0503020204020204" pitchFamily="34" charset="-122"/>
                <a:ea typeface="微软雅黑" panose="020B0503020204020204" pitchFamily="34" charset="-122"/>
              </a:rPr>
              <a:t>	char *base;    /* </a:t>
            </a:r>
            <a:r>
              <a:rPr lang="zh-CN" altLang="en-US" sz="1700" b="1">
                <a:solidFill>
                  <a:schemeClr val="accent1"/>
                </a:solidFill>
                <a:latin typeface="微软雅黑" panose="020B0503020204020204" pitchFamily="34" charset="-122"/>
                <a:ea typeface="微软雅黑" panose="020B0503020204020204" pitchFamily="34" charset="-122"/>
              </a:rPr>
              <a:t>起始位置 *</a:t>
            </a:r>
            <a:r>
              <a:rPr lang="en-US" altLang="zh-CN" sz="1700" b="1">
                <a:solidFill>
                  <a:schemeClr val="accent1"/>
                </a:solidFill>
                <a:latin typeface="微软雅黑" panose="020B0503020204020204" pitchFamily="34" charset="-122"/>
                <a:ea typeface="微软雅黑" panose="020B0503020204020204" pitchFamily="34" charset="-122"/>
              </a:rPr>
              <a:t>/</a:t>
            </a:r>
          </a:p>
          <a:p>
            <a:r>
              <a:rPr lang="en-US" altLang="zh-CN" sz="1700" b="1">
                <a:solidFill>
                  <a:schemeClr val="accent1"/>
                </a:solidFill>
                <a:latin typeface="微软雅黑" panose="020B0503020204020204" pitchFamily="34" charset="-122"/>
                <a:ea typeface="微软雅黑" panose="020B0503020204020204" pitchFamily="34" charset="-122"/>
              </a:rPr>
              <a:t>	int     flag;      /* </a:t>
            </a:r>
            <a:r>
              <a:rPr lang="zh-CN" altLang="en-US" sz="1700" b="1">
                <a:solidFill>
                  <a:schemeClr val="accent1"/>
                </a:solidFill>
                <a:latin typeface="微软雅黑" panose="020B0503020204020204" pitchFamily="34" charset="-122"/>
                <a:ea typeface="微软雅黑" panose="020B0503020204020204" pitchFamily="34" charset="-122"/>
              </a:rPr>
              <a:t>存取模式 *</a:t>
            </a:r>
            <a:r>
              <a:rPr lang="en-US" altLang="zh-CN" sz="1700" b="1">
                <a:solidFill>
                  <a:schemeClr val="accent1"/>
                </a:solidFill>
                <a:latin typeface="微软雅黑" panose="020B0503020204020204" pitchFamily="34" charset="-122"/>
                <a:ea typeface="微软雅黑" panose="020B0503020204020204" pitchFamily="34" charset="-122"/>
              </a:rPr>
              <a:t>/</a:t>
            </a:r>
          </a:p>
          <a:p>
            <a:r>
              <a:rPr lang="en-US" altLang="zh-CN" sz="1700" b="1">
                <a:solidFill>
                  <a:schemeClr val="accent1"/>
                </a:solidFill>
                <a:latin typeface="微软雅黑" panose="020B0503020204020204" pitchFamily="34" charset="-122"/>
                <a:ea typeface="微软雅黑" panose="020B0503020204020204" pitchFamily="34" charset="-122"/>
              </a:rPr>
              <a:t>	int     fd;	        /*</a:t>
            </a:r>
            <a:r>
              <a:rPr lang="zh-CN" altLang="en-US" sz="1700" b="1">
                <a:solidFill>
                  <a:schemeClr val="accent1"/>
                </a:solidFill>
                <a:latin typeface="微软雅黑" panose="020B0503020204020204" pitchFamily="34" charset="-122"/>
                <a:ea typeface="微软雅黑" panose="020B0503020204020204" pitchFamily="34" charset="-122"/>
              </a:rPr>
              <a:t>文件描述符 *</a:t>
            </a:r>
            <a:r>
              <a:rPr lang="en-US" altLang="zh-CN" sz="1700" b="1">
                <a:solidFill>
                  <a:schemeClr val="accent1"/>
                </a:solidFill>
                <a:latin typeface="微软雅黑" panose="020B0503020204020204" pitchFamily="34" charset="-122"/>
                <a:ea typeface="微软雅黑" panose="020B0503020204020204" pitchFamily="34" charset="-122"/>
              </a:rPr>
              <a:t>/</a:t>
            </a:r>
          </a:p>
          <a:p>
            <a:r>
              <a:rPr lang="en-US" altLang="zh-CN" sz="1700" b="1">
                <a:solidFill>
                  <a:schemeClr val="accent1"/>
                </a:solidFill>
                <a:latin typeface="微软雅黑" panose="020B0503020204020204" pitchFamily="34" charset="-122"/>
                <a:ea typeface="微软雅黑" panose="020B0503020204020204" pitchFamily="34" charset="-122"/>
              </a:rPr>
              <a:t>} FILE;</a:t>
            </a:r>
          </a:p>
          <a:p>
            <a:r>
              <a:rPr lang="en-US" altLang="zh-CN" sz="1700" b="1">
                <a:latin typeface="微软雅黑" panose="020B0503020204020204" pitchFamily="34" charset="-122"/>
                <a:ea typeface="微软雅黑" panose="020B0503020204020204" pitchFamily="34" charset="-122"/>
              </a:rPr>
              <a:t>extern  FILE  _iob[OPEN_MAX];</a:t>
            </a:r>
          </a:p>
          <a:p>
            <a:r>
              <a:rPr lang="en-US" altLang="zh-CN" sz="1700" b="1">
                <a:latin typeface="微软雅黑" panose="020B0503020204020204" pitchFamily="34" charset="-122"/>
                <a:ea typeface="微软雅黑" panose="020B0503020204020204" pitchFamily="34" charset="-122"/>
              </a:rPr>
              <a:t> </a:t>
            </a:r>
          </a:p>
          <a:p>
            <a:r>
              <a:rPr lang="de-DE" altLang="zh-CN" sz="1700" b="1">
                <a:latin typeface="微软雅黑" panose="020B0503020204020204" pitchFamily="34" charset="-122"/>
                <a:ea typeface="微软雅黑" panose="020B0503020204020204" pitchFamily="34" charset="-122"/>
              </a:rPr>
              <a:t>#define	stdin	(&amp;_iob[0])</a:t>
            </a:r>
            <a:endParaRPr lang="en-US" altLang="zh-CN" sz="1700" b="1">
              <a:latin typeface="微软雅黑" panose="020B0503020204020204" pitchFamily="34" charset="-122"/>
              <a:ea typeface="微软雅黑" panose="020B0503020204020204" pitchFamily="34" charset="-122"/>
            </a:endParaRPr>
          </a:p>
          <a:p>
            <a:r>
              <a:rPr lang="de-DE" altLang="zh-CN" sz="1700" b="1">
                <a:latin typeface="微软雅黑" panose="020B0503020204020204" pitchFamily="34" charset="-122"/>
                <a:ea typeface="微软雅黑" panose="020B0503020204020204" pitchFamily="34" charset="-122"/>
              </a:rPr>
              <a:t>#define	stdout	(&amp;_iob[1])</a:t>
            </a:r>
            <a:endParaRPr lang="en-US" altLang="zh-CN" sz="1700" b="1">
              <a:latin typeface="微软雅黑" panose="020B0503020204020204" pitchFamily="34" charset="-122"/>
              <a:ea typeface="微软雅黑" panose="020B0503020204020204" pitchFamily="34" charset="-122"/>
            </a:endParaRPr>
          </a:p>
          <a:p>
            <a:r>
              <a:rPr lang="de-DE" altLang="zh-CN" sz="1700" b="1">
                <a:latin typeface="微软雅黑" panose="020B0503020204020204" pitchFamily="34" charset="-122"/>
                <a:ea typeface="微软雅黑" panose="020B0503020204020204" pitchFamily="34" charset="-122"/>
              </a:rPr>
              <a:t>#define	stderr	(&amp;_iob[2])</a:t>
            </a:r>
            <a:endParaRPr lang="en-US" altLang="zh-CN" sz="1700" b="1">
              <a:latin typeface="微软雅黑" panose="020B0503020204020204" pitchFamily="34" charset="-122"/>
              <a:ea typeface="微软雅黑" panose="020B0503020204020204" pitchFamily="34" charset="-122"/>
            </a:endParaRPr>
          </a:p>
          <a:p>
            <a:r>
              <a:rPr lang="en-US" altLang="zh-CN" sz="1700" b="1">
                <a:latin typeface="微软雅黑" panose="020B0503020204020204" pitchFamily="34" charset="-122"/>
                <a:ea typeface="微软雅黑" panose="020B0503020204020204" pitchFamily="34" charset="-122"/>
              </a:rPr>
              <a:t>enum  _flags {</a:t>
            </a:r>
          </a:p>
          <a:p>
            <a:r>
              <a:rPr lang="en-US" altLang="zh-CN" sz="1700" b="1">
                <a:latin typeface="微软雅黑" panose="020B0503020204020204" pitchFamily="34" charset="-122"/>
                <a:ea typeface="微软雅黑" panose="020B0503020204020204" pitchFamily="34" charset="-122"/>
              </a:rPr>
              <a:t>	_READ= 01,    /* file open for reading */</a:t>
            </a:r>
          </a:p>
          <a:p>
            <a:r>
              <a:rPr lang="en-US" altLang="zh-CN" sz="1700" b="1">
                <a:latin typeface="微软雅黑" panose="020B0503020204020204" pitchFamily="34" charset="-122"/>
                <a:ea typeface="微软雅黑" panose="020B0503020204020204" pitchFamily="34" charset="-122"/>
              </a:rPr>
              <a:t>	_WRITE= 02,   /* file open for writing */	</a:t>
            </a:r>
          </a:p>
          <a:p>
            <a:r>
              <a:rPr lang="en-US" altLang="zh-CN" sz="1700" b="1">
                <a:latin typeface="微软雅黑" panose="020B0503020204020204" pitchFamily="34" charset="-122"/>
                <a:ea typeface="微软雅黑" panose="020B0503020204020204" pitchFamily="34" charset="-122"/>
              </a:rPr>
              <a:t> 	_UNBUF= 04,  /* file is unbuffered */	</a:t>
            </a:r>
          </a:p>
          <a:p>
            <a:r>
              <a:rPr lang="en-US" altLang="zh-CN" sz="1700" b="1">
                <a:latin typeface="微软雅黑" panose="020B0503020204020204" pitchFamily="34" charset="-122"/>
                <a:ea typeface="微软雅黑" panose="020B0503020204020204" pitchFamily="34" charset="-122"/>
              </a:rPr>
              <a:t>	_EOF= 010,    /* EOF has occurred on this file */	_ERR= 020     /* error occurred on this file */</a:t>
            </a:r>
          </a:p>
          <a:p>
            <a:r>
              <a:rPr lang="en-US" altLang="zh-CN" sz="1700" b="1">
                <a:latin typeface="微软雅黑" panose="020B0503020204020204" pitchFamily="34" charset="-122"/>
                <a:ea typeface="微软雅黑" panose="020B0503020204020204" pitchFamily="34" charset="-122"/>
              </a:rPr>
              <a:t>};</a:t>
            </a:r>
          </a:p>
        </p:txBody>
      </p:sp>
      <p:sp>
        <p:nvSpPr>
          <p:cNvPr id="893967" name="Text Box 15">
            <a:extLst>
              <a:ext uri="{FF2B5EF4-FFF2-40B4-BE49-F238E27FC236}">
                <a16:creationId xmlns:a16="http://schemas.microsoft.com/office/drawing/2014/main" id="{39F6DC72-9940-40FE-9F96-BCA8900D3CED}"/>
              </a:ext>
            </a:extLst>
          </p:cNvPr>
          <p:cNvSpPr txBox="1">
            <a:spLocks noChangeArrowheads="1"/>
          </p:cNvSpPr>
          <p:nvPr/>
        </p:nvSpPr>
        <p:spPr bwMode="auto">
          <a:xfrm>
            <a:off x="5399088" y="3005138"/>
            <a:ext cx="31067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latin typeface="微软雅黑" panose="020B0503020204020204" pitchFamily="34" charset="-122"/>
                <a:ea typeface="微软雅黑" panose="020B0503020204020204" pitchFamily="34" charset="-122"/>
              </a:rPr>
              <a:t>用数组实现</a:t>
            </a:r>
            <a:r>
              <a:rPr lang="en-US" altLang="zh-CN" sz="1900" b="1">
                <a:latin typeface="微软雅黑" panose="020B0503020204020204" pitchFamily="34" charset="-122"/>
                <a:ea typeface="微软雅黑" panose="020B0503020204020204" pitchFamily="34" charset="-122"/>
              </a:rPr>
              <a:t>I/O(</a:t>
            </a:r>
            <a:r>
              <a:rPr lang="zh-CN" altLang="en-US" sz="1900" b="1">
                <a:latin typeface="微软雅黑" panose="020B0503020204020204" pitchFamily="34" charset="-122"/>
                <a:ea typeface="微软雅黑" panose="020B0503020204020204" pitchFamily="34" charset="-122"/>
              </a:rPr>
              <a:t>文件</a:t>
            </a:r>
            <a:r>
              <a:rPr lang="en-US" altLang="zh-CN" sz="1900" b="1">
                <a:latin typeface="微软雅黑" panose="020B0503020204020204" pitchFamily="34" charset="-122"/>
                <a:ea typeface="微软雅黑" panose="020B0503020204020204" pitchFamily="34" charset="-122"/>
              </a:rPr>
              <a:t>)</a:t>
            </a:r>
            <a:r>
              <a:rPr lang="zh-CN" altLang="en-US" sz="1900" b="1">
                <a:latin typeface="微软雅黑" panose="020B0503020204020204" pitchFamily="34" charset="-122"/>
                <a:ea typeface="微软雅黑" panose="020B0503020204020204" pitchFamily="34" charset="-122"/>
              </a:rPr>
              <a:t>缓冲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3955">
                                            <p:txEl>
                                              <p:pRg st="0" end="0"/>
                                            </p:txEl>
                                          </p:spTgt>
                                        </p:tgtEl>
                                        <p:attrNameLst>
                                          <p:attrName>style.visibility</p:attrName>
                                        </p:attrNameLst>
                                      </p:cBhvr>
                                      <p:to>
                                        <p:strVal val="visible"/>
                                      </p:to>
                                    </p:set>
                                    <p:animEffect transition="in" filter="blinds(horizontal)">
                                      <p:cBhvr>
                                        <p:cTn id="7" dur="500"/>
                                        <p:tgtEl>
                                          <p:spTgt spid="893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3955">
                                            <p:txEl>
                                              <p:pRg st="1" end="1"/>
                                            </p:txEl>
                                          </p:spTgt>
                                        </p:tgtEl>
                                        <p:attrNameLst>
                                          <p:attrName>style.visibility</p:attrName>
                                        </p:attrNameLst>
                                      </p:cBhvr>
                                      <p:to>
                                        <p:strVal val="visible"/>
                                      </p:to>
                                    </p:set>
                                    <p:animEffect transition="in" filter="blinds(horizontal)">
                                      <p:cBhvr>
                                        <p:cTn id="12" dur="500"/>
                                        <p:tgtEl>
                                          <p:spTgt spid="893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3963"/>
                                        </p:tgtEl>
                                        <p:attrNameLst>
                                          <p:attrName>style.visibility</p:attrName>
                                        </p:attrNameLst>
                                      </p:cBhvr>
                                      <p:to>
                                        <p:strVal val="visible"/>
                                      </p:to>
                                    </p:set>
                                    <p:animEffect transition="in" filter="blinds(horizontal)">
                                      <p:cBhvr>
                                        <p:cTn id="17" dur="500"/>
                                        <p:tgtEl>
                                          <p:spTgt spid="893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3967"/>
                                        </p:tgtEl>
                                        <p:attrNameLst>
                                          <p:attrName>style.visibility</p:attrName>
                                        </p:attrNameLst>
                                      </p:cBhvr>
                                      <p:to>
                                        <p:strVal val="visible"/>
                                      </p:to>
                                    </p:set>
                                    <p:animEffect transition="in" filter="blinds(horizontal)">
                                      <p:cBhvr>
                                        <p:cTn id="22" dur="500"/>
                                        <p:tgtEl>
                                          <p:spTgt spid="8939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3957"/>
                                        </p:tgtEl>
                                        <p:attrNameLst>
                                          <p:attrName>style.visibility</p:attrName>
                                        </p:attrNameLst>
                                      </p:cBhvr>
                                      <p:to>
                                        <p:strVal val="visible"/>
                                      </p:to>
                                    </p:set>
                                    <p:animEffect transition="in" filter="blinds(horizontal)">
                                      <p:cBhvr>
                                        <p:cTn id="27" dur="500"/>
                                        <p:tgtEl>
                                          <p:spTgt spid="8939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93964"/>
                                        </p:tgtEl>
                                        <p:attrNameLst>
                                          <p:attrName>style.visibility</p:attrName>
                                        </p:attrNameLst>
                                      </p:cBhvr>
                                      <p:to>
                                        <p:strVal val="visible"/>
                                      </p:to>
                                    </p:set>
                                    <p:animEffect transition="in" filter="blinds(horizontal)">
                                      <p:cBhvr>
                                        <p:cTn id="32" dur="500"/>
                                        <p:tgtEl>
                                          <p:spTgt spid="8939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3965"/>
                                        </p:tgtEl>
                                        <p:attrNameLst>
                                          <p:attrName>style.visibility</p:attrName>
                                        </p:attrNameLst>
                                      </p:cBhvr>
                                      <p:to>
                                        <p:strVal val="visible"/>
                                      </p:to>
                                    </p:set>
                                    <p:animEffect transition="in" filter="blinds(horizontal)">
                                      <p:cBhvr>
                                        <p:cTn id="37" dur="500"/>
                                        <p:tgtEl>
                                          <p:spTgt spid="893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7" grpId="0"/>
      <p:bldP spid="893965" grpId="0"/>
      <p:bldP spid="8939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71F619FE-353D-4FFB-8D60-9063D36671D2}"/>
              </a:ext>
            </a:extLst>
          </p:cNvPr>
          <p:cNvSpPr>
            <a:spLocks noGrp="1" noChangeArrowheads="1"/>
          </p:cNvSpPr>
          <p:nvPr>
            <p:ph type="title" idx="4294967295"/>
          </p:nvPr>
        </p:nvSpPr>
        <p:spPr>
          <a:xfrm>
            <a:off x="814388" y="144463"/>
            <a:ext cx="7591425" cy="569912"/>
          </a:xfrm>
        </p:spPr>
        <p:txBody>
          <a:bodyPr lIns="91440" tIns="45720" rIns="91440" bIns="45720" anchor="ctr"/>
          <a:lstStyle/>
          <a:p>
            <a:r>
              <a:rPr lang="zh-CN" altLang="en-US"/>
              <a:t>带缓冲</a:t>
            </a:r>
            <a:r>
              <a:rPr lang="en-US" altLang="zh-CN"/>
              <a:t>I/O</a:t>
            </a:r>
            <a:r>
              <a:rPr lang="zh-CN" altLang="en-US"/>
              <a:t>的实现</a:t>
            </a:r>
            <a:endParaRPr lang="en-US" altLang="zh-CN"/>
          </a:p>
        </p:txBody>
      </p:sp>
      <p:sp>
        <p:nvSpPr>
          <p:cNvPr id="904196" name="Rectangle 4">
            <a:extLst>
              <a:ext uri="{FF2B5EF4-FFF2-40B4-BE49-F238E27FC236}">
                <a16:creationId xmlns:a16="http://schemas.microsoft.com/office/drawing/2014/main" id="{AC81AB6A-CD3F-4E5F-BE62-69878254F5DE}"/>
              </a:ext>
            </a:extLst>
          </p:cNvPr>
          <p:cNvSpPr>
            <a:spLocks noGrp="1" noChangeArrowheads="1"/>
          </p:cNvSpPr>
          <p:nvPr>
            <p:ph type="body" idx="4294967295"/>
          </p:nvPr>
        </p:nvSpPr>
        <p:spPr>
          <a:xfrm>
            <a:off x="142875" y="930275"/>
            <a:ext cx="8901113" cy="1487488"/>
          </a:xfrm>
        </p:spPr>
        <p:txBody>
          <a:bodyPr lIns="91440" tIns="45720" rIns="91440" bIns="45720"/>
          <a:lstStyle/>
          <a:p>
            <a:r>
              <a:rPr lang="zh-CN" altLang="en-US" sz="2100">
                <a:latin typeface="微软雅黑" panose="020B0503020204020204" pitchFamily="34" charset="-122"/>
                <a:ea typeface="微软雅黑" panose="020B0503020204020204" pitchFamily="34" charset="-122"/>
              </a:rPr>
              <a:t>从文件</a:t>
            </a:r>
            <a:r>
              <a:rPr lang="en-US" altLang="zh-CN" sz="2100">
                <a:latin typeface="微软雅黑" panose="020B0503020204020204" pitchFamily="34" charset="-122"/>
                <a:ea typeface="微软雅黑" panose="020B0503020204020204" pitchFamily="34" charset="-122"/>
              </a:rPr>
              <a:t>fp</a:t>
            </a:r>
            <a:r>
              <a:rPr lang="zh-CN" altLang="en-US" sz="2100">
                <a:latin typeface="微软雅黑" panose="020B0503020204020204" pitchFamily="34" charset="-122"/>
                <a:ea typeface="微软雅黑" panose="020B0503020204020204" pitchFamily="34" charset="-122"/>
              </a:rPr>
              <a:t>中读数据时，</a:t>
            </a:r>
            <a:r>
              <a:rPr lang="en-US" altLang="zh-CN" sz="2100">
                <a:latin typeface="微软雅黑" panose="020B0503020204020204" pitchFamily="34" charset="-122"/>
                <a:ea typeface="微软雅黑" panose="020B0503020204020204" pitchFamily="34" charset="-122"/>
              </a:rPr>
              <a:t>FILE</a:t>
            </a:r>
            <a:r>
              <a:rPr lang="zh-CN" altLang="en-US" sz="2100">
                <a:latin typeface="微软雅黑" panose="020B0503020204020204" pitchFamily="34" charset="-122"/>
                <a:ea typeface="微软雅黑" panose="020B0503020204020204" pitchFamily="34" charset="-122"/>
              </a:rPr>
              <a:t>中定义的缓冲区为</a:t>
            </a:r>
            <a:r>
              <a:rPr lang="zh-CN" altLang="en-US" sz="2100">
                <a:solidFill>
                  <a:schemeClr val="accent1"/>
                </a:solidFill>
                <a:latin typeface="微软雅黑" panose="020B0503020204020204" pitchFamily="34" charset="-122"/>
                <a:ea typeface="微软雅黑" panose="020B0503020204020204" pitchFamily="34" charset="-122"/>
              </a:rPr>
              <a:t>输入流缓冲（在内存）</a:t>
            </a:r>
          </a:p>
          <a:p>
            <a:r>
              <a:rPr lang="zh-CN" altLang="en-US" sz="2100">
                <a:latin typeface="微软雅黑" panose="020B0503020204020204" pitchFamily="34" charset="-122"/>
                <a:ea typeface="微软雅黑" panose="020B0503020204020204" pitchFamily="34" charset="-122"/>
              </a:rPr>
              <a:t>首先要从文件</a:t>
            </a:r>
            <a:r>
              <a:rPr lang="en-US" altLang="zh-CN" sz="2100">
                <a:latin typeface="微软雅黑" panose="020B0503020204020204" pitchFamily="34" charset="-122"/>
                <a:ea typeface="微软雅黑" panose="020B0503020204020204" pitchFamily="34" charset="-122"/>
              </a:rPr>
              <a:t>fp</a:t>
            </a:r>
            <a:r>
              <a:rPr lang="zh-CN" altLang="en-US" sz="2100">
                <a:latin typeface="微软雅黑" panose="020B0503020204020204" pitchFamily="34" charset="-122"/>
                <a:ea typeface="微软雅黑" panose="020B0503020204020204" pitchFamily="34" charset="-122"/>
              </a:rPr>
              <a:t>中读入</a:t>
            </a:r>
            <a:r>
              <a:rPr lang="en-US" altLang="zh-CN" sz="2100">
                <a:latin typeface="微软雅黑" panose="020B0503020204020204" pitchFamily="34" charset="-122"/>
                <a:ea typeface="微软雅黑" panose="020B0503020204020204" pitchFamily="34" charset="-122"/>
              </a:rPr>
              <a:t>1024</a:t>
            </a:r>
            <a:r>
              <a:rPr lang="zh-CN" altLang="en-US" sz="2100">
                <a:latin typeface="微软雅黑" panose="020B0503020204020204" pitchFamily="34" charset="-122"/>
                <a:ea typeface="微软雅黑" panose="020B0503020204020204" pitchFamily="34" charset="-122"/>
              </a:rPr>
              <a:t>（</a:t>
            </a:r>
            <a:r>
              <a:rPr lang="zh-CN" altLang="en-US" sz="2100">
                <a:solidFill>
                  <a:srgbClr val="A50021"/>
                </a:solidFill>
                <a:latin typeface="微软雅黑" panose="020B0503020204020204" pitchFamily="34" charset="-122"/>
                <a:ea typeface="微软雅黑" panose="020B0503020204020204" pitchFamily="34" charset="-122"/>
              </a:rPr>
              <a:t>缓冲大小</a:t>
            </a:r>
            <a:r>
              <a:rPr lang="en-US" altLang="zh-CN" sz="2100">
                <a:latin typeface="微软雅黑" panose="020B0503020204020204" pitchFamily="34" charset="-122"/>
                <a:ea typeface="微软雅黑" panose="020B0503020204020204" pitchFamily="34" charset="-122"/>
              </a:rPr>
              <a:t>BUFSIZ=1024</a:t>
            </a:r>
            <a:r>
              <a:rPr lang="zh-CN" altLang="en-US" sz="2100">
                <a:latin typeface="微软雅黑" panose="020B0503020204020204" pitchFamily="34" charset="-122"/>
                <a:ea typeface="微软雅黑" panose="020B0503020204020204" pitchFamily="34" charset="-122"/>
              </a:rPr>
              <a:t>）个字节数据到缓存，然后，再按需从缓存中读取</a:t>
            </a:r>
            <a:r>
              <a:rPr lang="en-US" altLang="zh-CN" sz="2100">
                <a:latin typeface="微软雅黑" panose="020B0503020204020204" pitchFamily="34" charset="-122"/>
                <a:ea typeface="微软雅黑" panose="020B0503020204020204" pitchFamily="34" charset="-122"/>
              </a:rPr>
              <a:t>1</a:t>
            </a:r>
            <a:r>
              <a:rPr lang="zh-CN" altLang="en-US" sz="2100">
                <a:latin typeface="微软雅黑" panose="020B0503020204020204" pitchFamily="34" charset="-122"/>
                <a:ea typeface="微软雅黑" panose="020B0503020204020204" pitchFamily="34" charset="-122"/>
              </a:rPr>
              <a:t>个（如</a:t>
            </a:r>
            <a:r>
              <a:rPr lang="en-US" altLang="zh-CN" sz="2100">
                <a:latin typeface="微软雅黑" panose="020B0503020204020204" pitchFamily="34" charset="-122"/>
                <a:ea typeface="微软雅黑" panose="020B0503020204020204" pitchFamily="34" charset="-122"/>
              </a:rPr>
              <a:t>getc</a:t>
            </a:r>
            <a:r>
              <a:rPr lang="zh-CN" altLang="en-US" sz="2100">
                <a:latin typeface="微软雅黑" panose="020B0503020204020204" pitchFamily="34" charset="-122"/>
                <a:ea typeface="微软雅黑" panose="020B0503020204020204" pitchFamily="34" charset="-122"/>
              </a:rPr>
              <a:t>）或</a:t>
            </a:r>
            <a:r>
              <a:rPr lang="en-US" altLang="zh-CN" sz="2100">
                <a:latin typeface="微软雅黑" panose="020B0503020204020204" pitchFamily="34" charset="-122"/>
                <a:ea typeface="微软雅黑" panose="020B0503020204020204" pitchFamily="34" charset="-122"/>
              </a:rPr>
              <a:t>n</a:t>
            </a:r>
            <a:r>
              <a:rPr lang="zh-CN" altLang="en-US" sz="2100">
                <a:latin typeface="微软雅黑" panose="020B0503020204020204" pitchFamily="34" charset="-122"/>
                <a:ea typeface="微软雅黑" panose="020B0503020204020204" pitchFamily="34" charset="-122"/>
              </a:rPr>
              <a:t>个（如</a:t>
            </a:r>
            <a:r>
              <a:rPr lang="en-US" altLang="zh-CN" sz="2100">
                <a:latin typeface="微软雅黑" panose="020B0503020204020204" pitchFamily="34" charset="-122"/>
                <a:ea typeface="微软雅黑" panose="020B0503020204020204" pitchFamily="34" charset="-122"/>
              </a:rPr>
              <a:t>fread</a:t>
            </a:r>
            <a:r>
              <a:rPr lang="zh-CN" altLang="en-US" sz="2100">
                <a:latin typeface="微软雅黑" panose="020B0503020204020204" pitchFamily="34" charset="-122"/>
                <a:ea typeface="微软雅黑" panose="020B0503020204020204" pitchFamily="34" charset="-122"/>
              </a:rPr>
              <a:t>）字节并返回</a:t>
            </a:r>
            <a:endParaRPr lang="en-US" altLang="zh-CN">
              <a:ea typeface="宋体" panose="02010600030101010101" pitchFamily="2" charset="-122"/>
            </a:endParaRPr>
          </a:p>
        </p:txBody>
      </p:sp>
      <p:grpSp>
        <p:nvGrpSpPr>
          <p:cNvPr id="904226" name="Group 34">
            <a:extLst>
              <a:ext uri="{FF2B5EF4-FFF2-40B4-BE49-F238E27FC236}">
                <a16:creationId xmlns:a16="http://schemas.microsoft.com/office/drawing/2014/main" id="{052D453F-3BC5-424C-9FAA-541D5F311001}"/>
              </a:ext>
            </a:extLst>
          </p:cNvPr>
          <p:cNvGrpSpPr>
            <a:grpSpLocks/>
          </p:cNvGrpSpPr>
          <p:nvPr/>
        </p:nvGrpSpPr>
        <p:grpSpPr bwMode="auto">
          <a:xfrm>
            <a:off x="387350" y="2387600"/>
            <a:ext cx="6707188" cy="1566863"/>
            <a:chOff x="244" y="1504"/>
            <a:chExt cx="4225" cy="987"/>
          </a:xfrm>
        </p:grpSpPr>
        <p:sp>
          <p:nvSpPr>
            <p:cNvPr id="27676" name="Rectangle 2">
              <a:extLst>
                <a:ext uri="{FF2B5EF4-FFF2-40B4-BE49-F238E27FC236}">
                  <a16:creationId xmlns:a16="http://schemas.microsoft.com/office/drawing/2014/main" id="{143424E0-E5D0-493B-8138-60D67E692819}"/>
                </a:ext>
              </a:extLst>
            </p:cNvPr>
            <p:cNvSpPr>
              <a:spLocks noChangeArrowheads="1"/>
            </p:cNvSpPr>
            <p:nvPr/>
          </p:nvSpPr>
          <p:spPr bwMode="auto">
            <a:xfrm>
              <a:off x="2976" y="1789"/>
              <a:ext cx="1488" cy="278"/>
            </a:xfrm>
            <a:prstGeom prst="rect">
              <a:avLst/>
            </a:prstGeom>
            <a:solidFill>
              <a:srgbClr val="F1C7C7"/>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Calibri" panose="020F0502020204030204" pitchFamily="34" charset="0"/>
                  <a:ea typeface="宋体" panose="02010600030101010101" pitchFamily="2" charset="-122"/>
                </a:rPr>
                <a:t>            </a:t>
              </a:r>
              <a:r>
                <a:rPr lang="zh-CN" altLang="en-US" sz="2000" b="1">
                  <a:latin typeface="Calibri" panose="020F0502020204030204" pitchFamily="34" charset="0"/>
                  <a:ea typeface="微软雅黑" panose="020B0503020204020204" pitchFamily="34" charset="-122"/>
                </a:rPr>
                <a:t>未读部分</a:t>
              </a:r>
            </a:p>
          </p:txBody>
        </p:sp>
        <p:sp>
          <p:nvSpPr>
            <p:cNvPr id="27677" name="Rectangle 5">
              <a:extLst>
                <a:ext uri="{FF2B5EF4-FFF2-40B4-BE49-F238E27FC236}">
                  <a16:creationId xmlns:a16="http://schemas.microsoft.com/office/drawing/2014/main" id="{7A743C3A-6561-4070-9662-347E7EEF0C4F}"/>
                </a:ext>
              </a:extLst>
            </p:cNvPr>
            <p:cNvSpPr>
              <a:spLocks noChangeArrowheads="1"/>
            </p:cNvSpPr>
            <p:nvPr/>
          </p:nvSpPr>
          <p:spPr bwMode="auto">
            <a:xfrm>
              <a:off x="1488" y="1789"/>
              <a:ext cx="1488" cy="278"/>
            </a:xfrm>
            <a:prstGeom prst="rect">
              <a:avLst/>
            </a:prstGeom>
            <a:solidFill>
              <a:srgbClr val="D5F1CF"/>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Calibri" panose="020F0502020204030204" pitchFamily="34" charset="0"/>
                  <a:ea typeface="宋体" panose="02010600030101010101" pitchFamily="2" charset="-122"/>
                </a:rPr>
                <a:t>      </a:t>
              </a:r>
              <a:r>
                <a:rPr lang="zh-CN" altLang="en-US" sz="2000" b="1">
                  <a:latin typeface="Calibri" panose="020F0502020204030204" pitchFamily="34" charset="0"/>
                  <a:ea typeface="微软雅黑" panose="020B0503020204020204" pitchFamily="34" charset="-122"/>
                </a:rPr>
                <a:t>已读部分</a:t>
              </a:r>
            </a:p>
          </p:txBody>
        </p:sp>
        <p:sp>
          <p:nvSpPr>
            <p:cNvPr id="27678" name="Rectangle 6">
              <a:extLst>
                <a:ext uri="{FF2B5EF4-FFF2-40B4-BE49-F238E27FC236}">
                  <a16:creationId xmlns:a16="http://schemas.microsoft.com/office/drawing/2014/main" id="{0A30769F-6627-44EE-85D8-1BDCBB207AA0}"/>
                </a:ext>
              </a:extLst>
            </p:cNvPr>
            <p:cNvSpPr>
              <a:spLocks noChangeArrowheads="1"/>
            </p:cNvSpPr>
            <p:nvPr/>
          </p:nvSpPr>
          <p:spPr bwMode="auto">
            <a:xfrm>
              <a:off x="1488" y="1789"/>
              <a:ext cx="2981" cy="27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Calibri" panose="020F0502020204030204" pitchFamily="34" charset="0"/>
                <a:ea typeface="宋体" panose="02010600030101010101" pitchFamily="2" charset="-122"/>
              </a:endParaRPr>
            </a:p>
          </p:txBody>
        </p:sp>
        <p:sp>
          <p:nvSpPr>
            <p:cNvPr id="27679" name="Text Box 7">
              <a:extLst>
                <a:ext uri="{FF2B5EF4-FFF2-40B4-BE49-F238E27FC236}">
                  <a16:creationId xmlns:a16="http://schemas.microsoft.com/office/drawing/2014/main" id="{1905E832-B31C-42B4-A0FE-271DDCC37B29}"/>
                </a:ext>
              </a:extLst>
            </p:cNvPr>
            <p:cNvSpPr txBox="1">
              <a:spLocks noChangeArrowheads="1"/>
            </p:cNvSpPr>
            <p:nvPr/>
          </p:nvSpPr>
          <p:spPr bwMode="auto">
            <a:xfrm>
              <a:off x="499" y="1799"/>
              <a:ext cx="9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1"/>
                  </a:solidFill>
                  <a:latin typeface="Calibri" panose="020F0502020204030204" pitchFamily="34" charset="0"/>
                  <a:ea typeface="微软雅黑" panose="020B0503020204020204" pitchFamily="34" charset="-122"/>
                </a:rPr>
                <a:t>输入流缓冲</a:t>
              </a:r>
            </a:p>
          </p:txBody>
        </p:sp>
        <p:sp>
          <p:nvSpPr>
            <p:cNvPr id="27680" name="Arc 8">
              <a:extLst>
                <a:ext uri="{FF2B5EF4-FFF2-40B4-BE49-F238E27FC236}">
                  <a16:creationId xmlns:a16="http://schemas.microsoft.com/office/drawing/2014/main" id="{04664DD6-C687-4173-937B-3FF247F14C16}"/>
                </a:ext>
              </a:extLst>
            </p:cNvPr>
            <p:cNvSpPr>
              <a:spLocks/>
            </p:cNvSpPr>
            <p:nvPr/>
          </p:nvSpPr>
          <p:spPr bwMode="auto">
            <a:xfrm rot="-5400000" flipH="1" flipV="1">
              <a:off x="1246" y="2028"/>
              <a:ext cx="192" cy="290"/>
            </a:xfrm>
            <a:custGeom>
              <a:avLst/>
              <a:gdLst>
                <a:gd name="T0" fmla="*/ 0 w 21600"/>
                <a:gd name="T1" fmla="*/ 0 h 21600"/>
                <a:gd name="T2" fmla="*/ 2709 w 21600"/>
                <a:gd name="T3" fmla="*/ 6198 h 21600"/>
                <a:gd name="T4" fmla="*/ 0 w 21600"/>
                <a:gd name="T5" fmla="*/ 6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1" name="Arc 9">
              <a:extLst>
                <a:ext uri="{FF2B5EF4-FFF2-40B4-BE49-F238E27FC236}">
                  <a16:creationId xmlns:a16="http://schemas.microsoft.com/office/drawing/2014/main" id="{647D43CF-C166-437C-9A05-BD39606D4161}"/>
                </a:ext>
              </a:extLst>
            </p:cNvPr>
            <p:cNvSpPr>
              <a:spLocks/>
            </p:cNvSpPr>
            <p:nvPr/>
          </p:nvSpPr>
          <p:spPr bwMode="auto">
            <a:xfrm rot="-5400000" flipH="1" flipV="1">
              <a:off x="2686" y="2076"/>
              <a:ext cx="288" cy="290"/>
            </a:xfrm>
            <a:custGeom>
              <a:avLst/>
              <a:gdLst>
                <a:gd name="T0" fmla="*/ 0 w 21600"/>
                <a:gd name="T1" fmla="*/ 0 h 21600"/>
                <a:gd name="T2" fmla="*/ 6096 w 21600"/>
                <a:gd name="T3" fmla="*/ 6198 h 21600"/>
                <a:gd name="T4" fmla="*/ 0 w 21600"/>
                <a:gd name="T5" fmla="*/ 6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2" name="Rectangle 10">
              <a:extLst>
                <a:ext uri="{FF2B5EF4-FFF2-40B4-BE49-F238E27FC236}">
                  <a16:creationId xmlns:a16="http://schemas.microsoft.com/office/drawing/2014/main" id="{F2716938-8692-43D2-9C5F-57094BFF0034}"/>
                </a:ext>
              </a:extLst>
            </p:cNvPr>
            <p:cNvSpPr>
              <a:spLocks noChangeArrowheads="1"/>
            </p:cNvSpPr>
            <p:nvPr/>
          </p:nvSpPr>
          <p:spPr bwMode="auto">
            <a:xfrm>
              <a:off x="244" y="2137"/>
              <a:ext cx="10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(fp)-&gt;base</a:t>
              </a:r>
            </a:p>
          </p:txBody>
        </p:sp>
        <p:sp>
          <p:nvSpPr>
            <p:cNvPr id="27683" name="Rectangle 11">
              <a:extLst>
                <a:ext uri="{FF2B5EF4-FFF2-40B4-BE49-F238E27FC236}">
                  <a16:creationId xmlns:a16="http://schemas.microsoft.com/office/drawing/2014/main" id="{2E2227FE-8FB6-4A95-83E4-C6ECF1A33562}"/>
                </a:ext>
              </a:extLst>
            </p:cNvPr>
            <p:cNvSpPr>
              <a:spLocks noChangeArrowheads="1"/>
            </p:cNvSpPr>
            <p:nvPr/>
          </p:nvSpPr>
          <p:spPr bwMode="auto">
            <a:xfrm>
              <a:off x="1831" y="2241"/>
              <a:ext cx="9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(fp)-&gt;ptr</a:t>
              </a:r>
            </a:p>
          </p:txBody>
        </p:sp>
        <p:sp>
          <p:nvSpPr>
            <p:cNvPr id="27684" name="Line 12">
              <a:extLst>
                <a:ext uri="{FF2B5EF4-FFF2-40B4-BE49-F238E27FC236}">
                  <a16:creationId xmlns:a16="http://schemas.microsoft.com/office/drawing/2014/main" id="{76EB41B6-AEAB-49D2-A66F-31346D917C5F}"/>
                </a:ext>
              </a:extLst>
            </p:cNvPr>
            <p:cNvSpPr>
              <a:spLocks noChangeShapeType="1"/>
            </p:cNvSpPr>
            <p:nvPr/>
          </p:nvSpPr>
          <p:spPr bwMode="auto">
            <a:xfrm flipV="1">
              <a:off x="2976" y="1549"/>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85" name="Line 13">
              <a:extLst>
                <a:ext uri="{FF2B5EF4-FFF2-40B4-BE49-F238E27FC236}">
                  <a16:creationId xmlns:a16="http://schemas.microsoft.com/office/drawing/2014/main" id="{7FCF119E-60F0-4A1C-ACB6-5A211501A84E}"/>
                </a:ext>
              </a:extLst>
            </p:cNvPr>
            <p:cNvSpPr>
              <a:spLocks noChangeShapeType="1"/>
            </p:cNvSpPr>
            <p:nvPr/>
          </p:nvSpPr>
          <p:spPr bwMode="auto">
            <a:xfrm flipV="1">
              <a:off x="4464" y="1549"/>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86" name="Line 14">
              <a:extLst>
                <a:ext uri="{FF2B5EF4-FFF2-40B4-BE49-F238E27FC236}">
                  <a16:creationId xmlns:a16="http://schemas.microsoft.com/office/drawing/2014/main" id="{7F7408B8-A9FD-416B-BF5C-0FDA1736ED96}"/>
                </a:ext>
              </a:extLst>
            </p:cNvPr>
            <p:cNvSpPr>
              <a:spLocks noChangeShapeType="1"/>
            </p:cNvSpPr>
            <p:nvPr/>
          </p:nvSpPr>
          <p:spPr bwMode="auto">
            <a:xfrm>
              <a:off x="2976" y="1645"/>
              <a:ext cx="1488"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87" name="Rectangle 15">
              <a:extLst>
                <a:ext uri="{FF2B5EF4-FFF2-40B4-BE49-F238E27FC236}">
                  <a16:creationId xmlns:a16="http://schemas.microsoft.com/office/drawing/2014/main" id="{3F05A83D-6BAD-4970-A0F0-1A3BFFEE63F0}"/>
                </a:ext>
              </a:extLst>
            </p:cNvPr>
            <p:cNvSpPr>
              <a:spLocks noChangeArrowheads="1"/>
            </p:cNvSpPr>
            <p:nvPr/>
          </p:nvSpPr>
          <p:spPr bwMode="auto">
            <a:xfrm>
              <a:off x="3312" y="1504"/>
              <a:ext cx="97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(fp)-&gt;cnt</a:t>
              </a:r>
            </a:p>
          </p:txBody>
        </p:sp>
      </p:grpSp>
      <p:grpSp>
        <p:nvGrpSpPr>
          <p:cNvPr id="904227" name="Group 35">
            <a:extLst>
              <a:ext uri="{FF2B5EF4-FFF2-40B4-BE49-F238E27FC236}">
                <a16:creationId xmlns:a16="http://schemas.microsoft.com/office/drawing/2014/main" id="{11E6EDFC-5E54-42AE-9719-97D9D7D1C2D1}"/>
              </a:ext>
            </a:extLst>
          </p:cNvPr>
          <p:cNvGrpSpPr>
            <a:grpSpLocks/>
          </p:cNvGrpSpPr>
          <p:nvPr/>
        </p:nvGrpSpPr>
        <p:grpSpPr bwMode="auto">
          <a:xfrm>
            <a:off x="273050" y="4379913"/>
            <a:ext cx="8639175" cy="2246312"/>
            <a:chOff x="172" y="2759"/>
            <a:chExt cx="5442" cy="1415"/>
          </a:xfrm>
        </p:grpSpPr>
        <p:sp>
          <p:nvSpPr>
            <p:cNvPr id="27661" name="Rectangle 16">
              <a:extLst>
                <a:ext uri="{FF2B5EF4-FFF2-40B4-BE49-F238E27FC236}">
                  <a16:creationId xmlns:a16="http://schemas.microsoft.com/office/drawing/2014/main" id="{D9C74865-8792-4B0B-88E5-8FAB999C7BA5}"/>
                </a:ext>
              </a:extLst>
            </p:cNvPr>
            <p:cNvSpPr>
              <a:spLocks noChangeArrowheads="1"/>
            </p:cNvSpPr>
            <p:nvPr/>
          </p:nvSpPr>
          <p:spPr bwMode="auto">
            <a:xfrm>
              <a:off x="3019" y="3444"/>
              <a:ext cx="1488" cy="278"/>
            </a:xfrm>
            <a:prstGeom prst="rect">
              <a:avLst/>
            </a:prstGeom>
            <a:solidFill>
              <a:srgbClr val="F1C7C7"/>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latin typeface="Calibri" panose="020F0502020204030204" pitchFamily="34" charset="0"/>
                  <a:ea typeface="微软雅黑" panose="020B0503020204020204" pitchFamily="34" charset="-122"/>
                </a:rPr>
                <a:t>未读部分</a:t>
              </a:r>
            </a:p>
          </p:txBody>
        </p:sp>
        <p:sp>
          <p:nvSpPr>
            <p:cNvPr id="27662" name="Rectangle 17">
              <a:extLst>
                <a:ext uri="{FF2B5EF4-FFF2-40B4-BE49-F238E27FC236}">
                  <a16:creationId xmlns:a16="http://schemas.microsoft.com/office/drawing/2014/main" id="{A3327521-6549-4B2B-A03F-2DBFE12B217A}"/>
                </a:ext>
              </a:extLst>
            </p:cNvPr>
            <p:cNvSpPr>
              <a:spLocks noChangeArrowheads="1"/>
            </p:cNvSpPr>
            <p:nvPr/>
          </p:nvSpPr>
          <p:spPr bwMode="auto">
            <a:xfrm>
              <a:off x="1531" y="3444"/>
              <a:ext cx="1488" cy="278"/>
            </a:xfrm>
            <a:prstGeom prst="rect">
              <a:avLst/>
            </a:prstGeom>
            <a:solidFill>
              <a:srgbClr val="D5F1CF"/>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latin typeface="微软雅黑" panose="020B0503020204020204" pitchFamily="34" charset="-122"/>
                  <a:ea typeface="微软雅黑" panose="020B0503020204020204" pitchFamily="34" charset="-122"/>
                </a:rPr>
                <a:t>已读部分</a:t>
              </a:r>
            </a:p>
          </p:txBody>
        </p:sp>
        <p:sp>
          <p:nvSpPr>
            <p:cNvPr id="27663" name="Rectangle 18">
              <a:extLst>
                <a:ext uri="{FF2B5EF4-FFF2-40B4-BE49-F238E27FC236}">
                  <a16:creationId xmlns:a16="http://schemas.microsoft.com/office/drawing/2014/main" id="{1D2BCFD3-7FB3-49B6-8387-B37E501EFACD}"/>
                </a:ext>
              </a:extLst>
            </p:cNvPr>
            <p:cNvSpPr>
              <a:spLocks noChangeArrowheads="1"/>
            </p:cNvSpPr>
            <p:nvPr/>
          </p:nvSpPr>
          <p:spPr bwMode="auto">
            <a:xfrm>
              <a:off x="283" y="3444"/>
              <a:ext cx="5184" cy="27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000" b="1">
                <a:latin typeface="Calibri" panose="020F0502020204030204" pitchFamily="34" charset="0"/>
                <a:ea typeface="宋体" panose="02010600030101010101" pitchFamily="2" charset="-122"/>
              </a:endParaRPr>
            </a:p>
          </p:txBody>
        </p:sp>
        <p:sp>
          <p:nvSpPr>
            <p:cNvPr id="27664" name="Rectangle 19">
              <a:extLst>
                <a:ext uri="{FF2B5EF4-FFF2-40B4-BE49-F238E27FC236}">
                  <a16:creationId xmlns:a16="http://schemas.microsoft.com/office/drawing/2014/main" id="{D587DE8C-8C78-4A3A-B879-9442FC0874E0}"/>
                </a:ext>
              </a:extLst>
            </p:cNvPr>
            <p:cNvSpPr>
              <a:spLocks noChangeArrowheads="1"/>
            </p:cNvSpPr>
            <p:nvPr/>
          </p:nvSpPr>
          <p:spPr bwMode="auto">
            <a:xfrm>
              <a:off x="173" y="3444"/>
              <a:ext cx="1358" cy="278"/>
            </a:xfrm>
            <a:prstGeom prst="rect">
              <a:avLst/>
            </a:prstGeom>
            <a:solidFill>
              <a:schemeClr val="bg1"/>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latin typeface="Calibri" panose="020F0502020204030204" pitchFamily="34" charset="0"/>
                  <a:ea typeface="微软雅黑" panose="020B0503020204020204" pitchFamily="34" charset="-122"/>
                </a:rPr>
                <a:t>已读入并出缓冲</a:t>
              </a:r>
              <a:endParaRPr lang="en-US" altLang="zh-CN" sz="2000" b="1">
                <a:latin typeface="Calibri" panose="020F0502020204030204" pitchFamily="34" charset="0"/>
                <a:ea typeface="微软雅黑" panose="020B0503020204020204" pitchFamily="34" charset="-122"/>
              </a:endParaRPr>
            </a:p>
          </p:txBody>
        </p:sp>
        <p:sp>
          <p:nvSpPr>
            <p:cNvPr id="27665" name="Rectangle 20">
              <a:extLst>
                <a:ext uri="{FF2B5EF4-FFF2-40B4-BE49-F238E27FC236}">
                  <a16:creationId xmlns:a16="http://schemas.microsoft.com/office/drawing/2014/main" id="{0227E359-F767-4728-9FDB-0E3AA76D4D71}"/>
                </a:ext>
              </a:extLst>
            </p:cNvPr>
            <p:cNvSpPr>
              <a:spLocks noChangeArrowheads="1"/>
            </p:cNvSpPr>
            <p:nvPr/>
          </p:nvSpPr>
          <p:spPr bwMode="auto">
            <a:xfrm>
              <a:off x="4507" y="3444"/>
              <a:ext cx="1107" cy="278"/>
            </a:xfrm>
            <a:prstGeom prst="rect">
              <a:avLst/>
            </a:prstGeom>
            <a:solidFill>
              <a:schemeClr val="bg1"/>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latin typeface="Calibri" panose="020F0502020204030204" pitchFamily="34" charset="0"/>
                  <a:ea typeface="微软雅黑" panose="020B0503020204020204" pitchFamily="34" charset="-122"/>
                </a:rPr>
                <a:t>文件中未缓存</a:t>
              </a:r>
            </a:p>
          </p:txBody>
        </p:sp>
        <p:sp>
          <p:nvSpPr>
            <p:cNvPr id="27666" name="Arc 21">
              <a:extLst>
                <a:ext uri="{FF2B5EF4-FFF2-40B4-BE49-F238E27FC236}">
                  <a16:creationId xmlns:a16="http://schemas.microsoft.com/office/drawing/2014/main" id="{9B137043-CB26-4EB4-A813-7480D318D909}"/>
                </a:ext>
              </a:extLst>
            </p:cNvPr>
            <p:cNvSpPr>
              <a:spLocks/>
            </p:cNvSpPr>
            <p:nvPr/>
          </p:nvSpPr>
          <p:spPr bwMode="auto">
            <a:xfrm rot="-5400000" flipH="1" flipV="1">
              <a:off x="4217" y="3731"/>
              <a:ext cx="288" cy="290"/>
            </a:xfrm>
            <a:custGeom>
              <a:avLst/>
              <a:gdLst>
                <a:gd name="T0" fmla="*/ 0 w 21600"/>
                <a:gd name="T1" fmla="*/ 0 h 21600"/>
                <a:gd name="T2" fmla="*/ 6096 w 21600"/>
                <a:gd name="T3" fmla="*/ 6198 h 21600"/>
                <a:gd name="T4" fmla="*/ 0 w 21600"/>
                <a:gd name="T5" fmla="*/ 6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67" name="Rectangle 22">
              <a:extLst>
                <a:ext uri="{FF2B5EF4-FFF2-40B4-BE49-F238E27FC236}">
                  <a16:creationId xmlns:a16="http://schemas.microsoft.com/office/drawing/2014/main" id="{B9D8FD48-928A-4FAC-AB4A-F5D8B71F2E31}"/>
                </a:ext>
              </a:extLst>
            </p:cNvPr>
            <p:cNvSpPr>
              <a:spLocks noChangeArrowheads="1"/>
            </p:cNvSpPr>
            <p:nvPr/>
          </p:nvSpPr>
          <p:spPr bwMode="auto">
            <a:xfrm>
              <a:off x="3064" y="3924"/>
              <a:ext cx="11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a:r>
                <a:rPr lang="zh-CN" altLang="en-US" sz="2000" b="1">
                  <a:latin typeface="Calibri" panose="020F0502020204030204" pitchFamily="34" charset="0"/>
                  <a:ea typeface="微软雅黑" panose="020B0503020204020204" pitchFamily="34" charset="-122"/>
                </a:rPr>
                <a:t>文件当前指针</a:t>
              </a:r>
            </a:p>
          </p:txBody>
        </p:sp>
        <p:sp>
          <p:nvSpPr>
            <p:cNvPr id="27668" name="Line 23">
              <a:extLst>
                <a:ext uri="{FF2B5EF4-FFF2-40B4-BE49-F238E27FC236}">
                  <a16:creationId xmlns:a16="http://schemas.microsoft.com/office/drawing/2014/main" id="{0044F441-F993-4175-9B94-25C77FD60452}"/>
                </a:ext>
              </a:extLst>
            </p:cNvPr>
            <p:cNvSpPr>
              <a:spLocks noChangeShapeType="1"/>
            </p:cNvSpPr>
            <p:nvPr/>
          </p:nvSpPr>
          <p:spPr bwMode="auto">
            <a:xfrm flipV="1">
              <a:off x="1531" y="3177"/>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9" name="Line 24">
              <a:extLst>
                <a:ext uri="{FF2B5EF4-FFF2-40B4-BE49-F238E27FC236}">
                  <a16:creationId xmlns:a16="http://schemas.microsoft.com/office/drawing/2014/main" id="{6E547E8C-BA6D-4C67-A31B-9EE3BB3DFF83}"/>
                </a:ext>
              </a:extLst>
            </p:cNvPr>
            <p:cNvSpPr>
              <a:spLocks noChangeShapeType="1"/>
            </p:cNvSpPr>
            <p:nvPr/>
          </p:nvSpPr>
          <p:spPr bwMode="auto">
            <a:xfrm flipV="1">
              <a:off x="4507" y="3177"/>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70" name="Line 25">
              <a:extLst>
                <a:ext uri="{FF2B5EF4-FFF2-40B4-BE49-F238E27FC236}">
                  <a16:creationId xmlns:a16="http://schemas.microsoft.com/office/drawing/2014/main" id="{0A89CE53-2B66-4D8B-844B-CEDF2E069923}"/>
                </a:ext>
              </a:extLst>
            </p:cNvPr>
            <p:cNvSpPr>
              <a:spLocks noChangeShapeType="1"/>
            </p:cNvSpPr>
            <p:nvPr/>
          </p:nvSpPr>
          <p:spPr bwMode="auto">
            <a:xfrm flipV="1">
              <a:off x="1531" y="3273"/>
              <a:ext cx="2976" cy="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671" name="Rectangle 26">
              <a:extLst>
                <a:ext uri="{FF2B5EF4-FFF2-40B4-BE49-F238E27FC236}">
                  <a16:creationId xmlns:a16="http://schemas.microsoft.com/office/drawing/2014/main" id="{9455FE0D-CEEE-4B0A-A582-D601C71A9FEB}"/>
                </a:ext>
              </a:extLst>
            </p:cNvPr>
            <p:cNvSpPr>
              <a:spLocks noChangeArrowheads="1"/>
            </p:cNvSpPr>
            <p:nvPr/>
          </p:nvSpPr>
          <p:spPr bwMode="auto">
            <a:xfrm>
              <a:off x="2671" y="3149"/>
              <a:ext cx="94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1"/>
                  </a:solidFill>
                  <a:latin typeface="Calibri" panose="020F0502020204030204" pitchFamily="34" charset="0"/>
                  <a:ea typeface="微软雅黑" panose="020B0503020204020204" pitchFamily="34" charset="-122"/>
                </a:rPr>
                <a:t>输入流缓冲</a:t>
              </a:r>
            </a:p>
          </p:txBody>
        </p:sp>
        <p:sp>
          <p:nvSpPr>
            <p:cNvPr id="27672" name="Line 30">
              <a:extLst>
                <a:ext uri="{FF2B5EF4-FFF2-40B4-BE49-F238E27FC236}">
                  <a16:creationId xmlns:a16="http://schemas.microsoft.com/office/drawing/2014/main" id="{1665D695-400F-4BF1-B2DB-BD93E562C591}"/>
                </a:ext>
              </a:extLst>
            </p:cNvPr>
            <p:cNvSpPr>
              <a:spLocks noChangeShapeType="1"/>
            </p:cNvSpPr>
            <p:nvPr/>
          </p:nvSpPr>
          <p:spPr bwMode="auto">
            <a:xfrm flipH="1">
              <a:off x="5608" y="2783"/>
              <a:ext cx="0" cy="6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3" name="Line 31">
              <a:extLst>
                <a:ext uri="{FF2B5EF4-FFF2-40B4-BE49-F238E27FC236}">
                  <a16:creationId xmlns:a16="http://schemas.microsoft.com/office/drawing/2014/main" id="{9DB673E4-CEBD-4A1E-A597-FF575847C9B8}"/>
                </a:ext>
              </a:extLst>
            </p:cNvPr>
            <p:cNvSpPr>
              <a:spLocks noChangeShapeType="1"/>
            </p:cNvSpPr>
            <p:nvPr/>
          </p:nvSpPr>
          <p:spPr bwMode="auto">
            <a:xfrm flipH="1">
              <a:off x="172" y="2823"/>
              <a:ext cx="0" cy="6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4" name="Line 32">
              <a:extLst>
                <a:ext uri="{FF2B5EF4-FFF2-40B4-BE49-F238E27FC236}">
                  <a16:creationId xmlns:a16="http://schemas.microsoft.com/office/drawing/2014/main" id="{28E68D84-B8D7-4156-946F-B2F2405C8B98}"/>
                </a:ext>
              </a:extLst>
            </p:cNvPr>
            <p:cNvSpPr>
              <a:spLocks noChangeShapeType="1"/>
            </p:cNvSpPr>
            <p:nvPr/>
          </p:nvSpPr>
          <p:spPr bwMode="auto">
            <a:xfrm>
              <a:off x="183" y="2898"/>
              <a:ext cx="538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5" name="Rectangle 26">
              <a:extLst>
                <a:ext uri="{FF2B5EF4-FFF2-40B4-BE49-F238E27FC236}">
                  <a16:creationId xmlns:a16="http://schemas.microsoft.com/office/drawing/2014/main" id="{BBBAEB1E-8E8B-4070-902A-DBEE49506AAC}"/>
                </a:ext>
              </a:extLst>
            </p:cNvPr>
            <p:cNvSpPr>
              <a:spLocks noChangeArrowheads="1"/>
            </p:cNvSpPr>
            <p:nvPr/>
          </p:nvSpPr>
          <p:spPr bwMode="auto">
            <a:xfrm>
              <a:off x="2245" y="2759"/>
              <a:ext cx="1625"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1"/>
                  </a:solidFill>
                  <a:latin typeface="微软雅黑" panose="020B0503020204020204" pitchFamily="34" charset="-122"/>
                  <a:ea typeface="微软雅黑" panose="020B0503020204020204" pitchFamily="34" charset="-122"/>
                </a:rPr>
                <a:t>fp</a:t>
              </a:r>
              <a:r>
                <a:rPr lang="zh-CN" altLang="en-US" sz="2000" b="1">
                  <a:solidFill>
                    <a:schemeClr val="accent1"/>
                  </a:solidFill>
                  <a:latin typeface="Calibri" panose="020F0502020204030204" pitchFamily="34" charset="0"/>
                  <a:ea typeface="微软雅黑" panose="020B0503020204020204" pitchFamily="34" charset="-122"/>
                </a:rPr>
                <a:t>文件对应的字节流</a:t>
              </a:r>
            </a:p>
          </p:txBody>
        </p:sp>
      </p:grpSp>
      <p:sp>
        <p:nvSpPr>
          <p:cNvPr id="904229" name="Text Box 37">
            <a:extLst>
              <a:ext uri="{FF2B5EF4-FFF2-40B4-BE49-F238E27FC236}">
                <a16:creationId xmlns:a16="http://schemas.microsoft.com/office/drawing/2014/main" id="{C900BF19-88B2-4541-9AC2-3770270F17F2}"/>
              </a:ext>
            </a:extLst>
          </p:cNvPr>
          <p:cNvSpPr txBox="1">
            <a:spLocks noChangeArrowheads="1"/>
          </p:cNvSpPr>
          <p:nvPr/>
        </p:nvSpPr>
        <p:spPr bwMode="auto">
          <a:xfrm>
            <a:off x="217488" y="6138863"/>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fp</a:t>
            </a:r>
            <a:r>
              <a:rPr lang="zh-CN" altLang="en-US" sz="2000" b="1">
                <a:solidFill>
                  <a:schemeClr val="accent2"/>
                </a:solidFill>
                <a:latin typeface="微软雅黑" panose="020B0503020204020204" pitchFamily="34" charset="-122"/>
                <a:ea typeface="微软雅黑" panose="020B0503020204020204" pitchFamily="34" charset="-122"/>
              </a:rPr>
              <a:t>文件在哪里？</a:t>
            </a:r>
          </a:p>
        </p:txBody>
      </p:sp>
      <p:sp>
        <p:nvSpPr>
          <p:cNvPr id="904230" name="Text Box 38">
            <a:extLst>
              <a:ext uri="{FF2B5EF4-FFF2-40B4-BE49-F238E27FC236}">
                <a16:creationId xmlns:a16="http://schemas.microsoft.com/office/drawing/2014/main" id="{A73C24DE-DDD8-41CF-80DD-FD1E47EDD8E6}"/>
              </a:ext>
            </a:extLst>
          </p:cNvPr>
          <p:cNvSpPr txBox="1">
            <a:spLocks noChangeArrowheads="1"/>
          </p:cNvSpPr>
          <p:nvPr/>
        </p:nvSpPr>
        <p:spPr bwMode="auto">
          <a:xfrm>
            <a:off x="2438400" y="6138863"/>
            <a:ext cx="234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磁盘上或键盘输入</a:t>
            </a:r>
          </a:p>
        </p:txBody>
      </p:sp>
      <p:sp>
        <p:nvSpPr>
          <p:cNvPr id="904231" name="Text Box 39">
            <a:extLst>
              <a:ext uri="{FF2B5EF4-FFF2-40B4-BE49-F238E27FC236}">
                <a16:creationId xmlns:a16="http://schemas.microsoft.com/office/drawing/2014/main" id="{02F698DE-A605-4CC5-93CF-186AA8DE8A71}"/>
              </a:ext>
            </a:extLst>
          </p:cNvPr>
          <p:cNvSpPr txBox="1">
            <a:spLocks noChangeArrowheads="1"/>
          </p:cNvSpPr>
          <p:nvPr/>
        </p:nvSpPr>
        <p:spPr bwMode="auto">
          <a:xfrm>
            <a:off x="7504113" y="2771775"/>
            <a:ext cx="1392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用</a:t>
            </a:r>
            <a:r>
              <a:rPr lang="en-US" altLang="zh-CN" sz="2000" b="1">
                <a:solidFill>
                  <a:srgbClr val="008000"/>
                </a:solidFill>
                <a:latin typeface="微软雅黑" panose="020B0503020204020204" pitchFamily="34" charset="-122"/>
                <a:ea typeface="微软雅黑" panose="020B0503020204020204" pitchFamily="34" charset="-122"/>
              </a:rPr>
              <a:t>FILE</a:t>
            </a:r>
            <a:r>
              <a:rPr lang="zh-CN" altLang="en-US" sz="2000" b="1">
                <a:solidFill>
                  <a:srgbClr val="008000"/>
                </a:solidFill>
                <a:latin typeface="微软雅黑" panose="020B0503020204020204" pitchFamily="34" charset="-122"/>
                <a:ea typeface="微软雅黑" panose="020B0503020204020204" pitchFamily="34" charset="-122"/>
              </a:rPr>
              <a:t>结构描述</a:t>
            </a:r>
          </a:p>
        </p:txBody>
      </p:sp>
      <p:sp>
        <p:nvSpPr>
          <p:cNvPr id="904232" name="Text Box 40">
            <a:extLst>
              <a:ext uri="{FF2B5EF4-FFF2-40B4-BE49-F238E27FC236}">
                <a16:creationId xmlns:a16="http://schemas.microsoft.com/office/drawing/2014/main" id="{87D9E46E-1C16-4154-B48B-4FD48A4581D6}"/>
              </a:ext>
            </a:extLst>
          </p:cNvPr>
          <p:cNvSpPr txBox="1">
            <a:spLocks noChangeArrowheads="1"/>
          </p:cNvSpPr>
          <p:nvPr/>
        </p:nvSpPr>
        <p:spPr bwMode="auto">
          <a:xfrm>
            <a:off x="274638" y="3787775"/>
            <a:ext cx="2338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A50021"/>
                </a:solidFill>
                <a:latin typeface="微软雅黑" panose="020B0503020204020204" pitchFamily="34" charset="-122"/>
                <a:ea typeface="微软雅黑" panose="020B0503020204020204" pitchFamily="34" charset="-122"/>
              </a:rPr>
              <a:t>相对于</a:t>
            </a:r>
            <a:r>
              <a:rPr lang="en-US" altLang="zh-CN" sz="2000" b="1">
                <a:solidFill>
                  <a:srgbClr val="A50021"/>
                </a:solidFill>
                <a:latin typeface="微软雅黑" panose="020B0503020204020204" pitchFamily="34" charset="-122"/>
                <a:ea typeface="微软雅黑" panose="020B0503020204020204" pitchFamily="34" charset="-122"/>
              </a:rPr>
              <a:t>fp</a:t>
            </a:r>
            <a:r>
              <a:rPr lang="zh-CN" altLang="en-US" sz="2000" b="1">
                <a:solidFill>
                  <a:srgbClr val="A50021"/>
                </a:solidFill>
                <a:latin typeface="微软雅黑" panose="020B0503020204020204" pitchFamily="34" charset="-122"/>
                <a:ea typeface="微软雅黑" panose="020B0503020204020204" pitchFamily="34" charset="-122"/>
              </a:rPr>
              <a:t>首的位移</a:t>
            </a:r>
          </a:p>
        </p:txBody>
      </p:sp>
      <p:grpSp>
        <p:nvGrpSpPr>
          <p:cNvPr id="904235" name="Group 43">
            <a:extLst>
              <a:ext uri="{FF2B5EF4-FFF2-40B4-BE49-F238E27FC236}">
                <a16:creationId xmlns:a16="http://schemas.microsoft.com/office/drawing/2014/main" id="{5DFF07E2-D774-486D-913C-08B3251CBAF6}"/>
              </a:ext>
            </a:extLst>
          </p:cNvPr>
          <p:cNvGrpSpPr>
            <a:grpSpLocks/>
          </p:cNvGrpSpPr>
          <p:nvPr/>
        </p:nvGrpSpPr>
        <p:grpSpPr bwMode="auto">
          <a:xfrm>
            <a:off x="6067425" y="3657600"/>
            <a:ext cx="1490663" cy="638175"/>
            <a:chOff x="3822" y="2304"/>
            <a:chExt cx="912" cy="402"/>
          </a:xfrm>
        </p:grpSpPr>
        <p:sp>
          <p:nvSpPr>
            <p:cNvPr id="27659" name="AutoShape 41">
              <a:extLst>
                <a:ext uri="{FF2B5EF4-FFF2-40B4-BE49-F238E27FC236}">
                  <a16:creationId xmlns:a16="http://schemas.microsoft.com/office/drawing/2014/main" id="{6C768AFA-8B44-48C5-B30B-3644ADD6B91A}"/>
                </a:ext>
              </a:extLst>
            </p:cNvPr>
            <p:cNvSpPr>
              <a:spLocks noChangeArrowheads="1"/>
            </p:cNvSpPr>
            <p:nvPr/>
          </p:nvSpPr>
          <p:spPr bwMode="auto">
            <a:xfrm>
              <a:off x="3822" y="2304"/>
              <a:ext cx="912" cy="402"/>
            </a:xfrm>
            <a:prstGeom prst="upArrow">
              <a:avLst>
                <a:gd name="adj1" fmla="val 76444"/>
                <a:gd name="adj2" fmla="val 35620"/>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27660" name="Text Box 42">
              <a:extLst>
                <a:ext uri="{FF2B5EF4-FFF2-40B4-BE49-F238E27FC236}">
                  <a16:creationId xmlns:a16="http://schemas.microsoft.com/office/drawing/2014/main" id="{A5E918A4-4822-4653-908D-6FBBE3404911}"/>
                </a:ext>
              </a:extLst>
            </p:cNvPr>
            <p:cNvSpPr txBox="1">
              <a:spLocks noChangeArrowheads="1"/>
            </p:cNvSpPr>
            <p:nvPr/>
          </p:nvSpPr>
          <p:spPr bwMode="auto">
            <a:xfrm>
              <a:off x="4069" y="2405"/>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A50021"/>
                  </a:solidFill>
                  <a:latin typeface="微软雅黑" panose="020B0503020204020204" pitchFamily="34" charset="-122"/>
                  <a:ea typeface="微软雅黑" panose="020B0503020204020204" pitchFamily="34" charset="-122"/>
                </a:rPr>
                <a:t>输入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4196">
                                            <p:txEl>
                                              <p:pRg st="0" end="0"/>
                                            </p:txEl>
                                          </p:spTgt>
                                        </p:tgtEl>
                                        <p:attrNameLst>
                                          <p:attrName>style.visibility</p:attrName>
                                        </p:attrNameLst>
                                      </p:cBhvr>
                                      <p:to>
                                        <p:strVal val="visible"/>
                                      </p:to>
                                    </p:set>
                                    <p:animEffect transition="in" filter="blinds(horizontal)">
                                      <p:cBhvr>
                                        <p:cTn id="7" dur="500"/>
                                        <p:tgtEl>
                                          <p:spTgt spid="904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4196">
                                            <p:txEl>
                                              <p:pRg st="1" end="1"/>
                                            </p:txEl>
                                          </p:spTgt>
                                        </p:tgtEl>
                                        <p:attrNameLst>
                                          <p:attrName>style.visibility</p:attrName>
                                        </p:attrNameLst>
                                      </p:cBhvr>
                                      <p:to>
                                        <p:strVal val="visible"/>
                                      </p:to>
                                    </p:set>
                                    <p:animEffect transition="in" filter="blinds(horizontal)">
                                      <p:cBhvr>
                                        <p:cTn id="12" dur="500"/>
                                        <p:tgtEl>
                                          <p:spTgt spid="904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04226"/>
                                        </p:tgtEl>
                                        <p:attrNameLst>
                                          <p:attrName>style.visibility</p:attrName>
                                        </p:attrNameLst>
                                      </p:cBhvr>
                                      <p:to>
                                        <p:strVal val="visible"/>
                                      </p:to>
                                    </p:set>
                                    <p:animEffect transition="in" filter="blinds(horizontal)">
                                      <p:cBhvr>
                                        <p:cTn id="17" dur="500"/>
                                        <p:tgtEl>
                                          <p:spTgt spid="904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4231"/>
                                        </p:tgtEl>
                                        <p:attrNameLst>
                                          <p:attrName>style.visibility</p:attrName>
                                        </p:attrNameLst>
                                      </p:cBhvr>
                                      <p:to>
                                        <p:strVal val="visible"/>
                                      </p:to>
                                    </p:set>
                                    <p:animEffect transition="in" filter="blinds(horizontal)">
                                      <p:cBhvr>
                                        <p:cTn id="22" dur="500"/>
                                        <p:tgtEl>
                                          <p:spTgt spid="9042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4232"/>
                                        </p:tgtEl>
                                        <p:attrNameLst>
                                          <p:attrName>style.visibility</p:attrName>
                                        </p:attrNameLst>
                                      </p:cBhvr>
                                      <p:to>
                                        <p:strVal val="visible"/>
                                      </p:to>
                                    </p:set>
                                    <p:animEffect transition="in" filter="blinds(horizontal)">
                                      <p:cBhvr>
                                        <p:cTn id="27" dur="500"/>
                                        <p:tgtEl>
                                          <p:spTgt spid="9042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04227"/>
                                        </p:tgtEl>
                                        <p:attrNameLst>
                                          <p:attrName>style.visibility</p:attrName>
                                        </p:attrNameLst>
                                      </p:cBhvr>
                                      <p:to>
                                        <p:strVal val="visible"/>
                                      </p:to>
                                    </p:set>
                                    <p:animEffect transition="in" filter="blinds(horizontal)">
                                      <p:cBhvr>
                                        <p:cTn id="32" dur="500"/>
                                        <p:tgtEl>
                                          <p:spTgt spid="9042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4229"/>
                                        </p:tgtEl>
                                        <p:attrNameLst>
                                          <p:attrName>style.visibility</p:attrName>
                                        </p:attrNameLst>
                                      </p:cBhvr>
                                      <p:to>
                                        <p:strVal val="visible"/>
                                      </p:to>
                                    </p:set>
                                    <p:animEffect transition="in" filter="blinds(horizontal)">
                                      <p:cBhvr>
                                        <p:cTn id="37" dur="500"/>
                                        <p:tgtEl>
                                          <p:spTgt spid="9042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4230"/>
                                        </p:tgtEl>
                                        <p:attrNameLst>
                                          <p:attrName>style.visibility</p:attrName>
                                        </p:attrNameLst>
                                      </p:cBhvr>
                                      <p:to>
                                        <p:strVal val="visible"/>
                                      </p:to>
                                    </p:set>
                                    <p:animEffect transition="in" filter="blinds(horizontal)">
                                      <p:cBhvr>
                                        <p:cTn id="42" dur="500"/>
                                        <p:tgtEl>
                                          <p:spTgt spid="9042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04235"/>
                                        </p:tgtEl>
                                        <p:attrNameLst>
                                          <p:attrName>style.visibility</p:attrName>
                                        </p:attrNameLst>
                                      </p:cBhvr>
                                      <p:to>
                                        <p:strVal val="visible"/>
                                      </p:to>
                                    </p:set>
                                    <p:animEffect transition="in" filter="blinds(horizontal)">
                                      <p:cBhvr>
                                        <p:cTn id="47" dur="500"/>
                                        <p:tgtEl>
                                          <p:spTgt spid="90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29" grpId="0"/>
      <p:bldP spid="904230" grpId="0"/>
      <p:bldP spid="904231" grpId="0"/>
      <p:bldP spid="9042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DA713D3E-4EAF-4E62-B088-714E870801A3}"/>
              </a:ext>
            </a:extLst>
          </p:cNvPr>
          <p:cNvSpPr>
            <a:spLocks noGrp="1" noChangeArrowheads="1"/>
          </p:cNvSpPr>
          <p:nvPr>
            <p:ph type="title" idx="4294967295"/>
          </p:nvPr>
        </p:nvSpPr>
        <p:spPr>
          <a:xfrm>
            <a:off x="814388" y="144463"/>
            <a:ext cx="7591425" cy="569912"/>
          </a:xfrm>
        </p:spPr>
        <p:txBody>
          <a:bodyPr lIns="91440" tIns="45720" rIns="91440" bIns="45720" anchor="ctr"/>
          <a:lstStyle/>
          <a:p>
            <a:r>
              <a:rPr lang="zh-CN" altLang="en-US"/>
              <a:t>带缓冲</a:t>
            </a:r>
            <a:r>
              <a:rPr lang="en-US" altLang="zh-CN"/>
              <a:t>I/O</a:t>
            </a:r>
            <a:r>
              <a:rPr lang="zh-CN" altLang="en-US"/>
              <a:t>的实现</a:t>
            </a:r>
            <a:endParaRPr lang="en-US" altLang="zh-CN"/>
          </a:p>
        </p:txBody>
      </p:sp>
      <p:sp>
        <p:nvSpPr>
          <p:cNvPr id="906244" name="Rectangle 4">
            <a:extLst>
              <a:ext uri="{FF2B5EF4-FFF2-40B4-BE49-F238E27FC236}">
                <a16:creationId xmlns:a16="http://schemas.microsoft.com/office/drawing/2014/main" id="{0C8B3D0A-5D32-484D-BD73-D7B337C431FC}"/>
              </a:ext>
            </a:extLst>
          </p:cNvPr>
          <p:cNvSpPr>
            <a:spLocks noGrp="1" noChangeArrowheads="1"/>
          </p:cNvSpPr>
          <p:nvPr>
            <p:ph type="body" idx="4294967295"/>
          </p:nvPr>
        </p:nvSpPr>
        <p:spPr>
          <a:xfrm>
            <a:off x="128588" y="830263"/>
            <a:ext cx="8901112" cy="1487487"/>
          </a:xfrm>
        </p:spPr>
        <p:txBody>
          <a:bodyPr lIns="91440" tIns="45720" rIns="91440" bIns="45720"/>
          <a:lstStyle/>
          <a:p>
            <a:r>
              <a:rPr lang="zh-CN" altLang="en-US" sz="2100">
                <a:latin typeface="微软雅黑" panose="020B0503020204020204" pitchFamily="34" charset="-122"/>
                <a:ea typeface="微软雅黑" panose="020B0503020204020204" pitchFamily="34" charset="-122"/>
              </a:rPr>
              <a:t>向文件</a:t>
            </a:r>
            <a:r>
              <a:rPr lang="en-US" altLang="zh-CN" sz="2100">
                <a:latin typeface="微软雅黑" panose="020B0503020204020204" pitchFamily="34" charset="-122"/>
                <a:ea typeface="微软雅黑" panose="020B0503020204020204" pitchFamily="34" charset="-122"/>
              </a:rPr>
              <a:t>fp</a:t>
            </a:r>
            <a:r>
              <a:rPr lang="zh-CN" altLang="en-US" sz="2100">
                <a:latin typeface="微软雅黑" panose="020B0503020204020204" pitchFamily="34" charset="-122"/>
                <a:ea typeface="微软雅黑" panose="020B0503020204020204" pitchFamily="34" charset="-122"/>
              </a:rPr>
              <a:t>中写数据时，</a:t>
            </a:r>
            <a:r>
              <a:rPr lang="en-US" altLang="zh-CN" sz="2100">
                <a:latin typeface="微软雅黑" panose="020B0503020204020204" pitchFamily="34" charset="-122"/>
                <a:ea typeface="微软雅黑" panose="020B0503020204020204" pitchFamily="34" charset="-122"/>
              </a:rPr>
              <a:t>FILE</a:t>
            </a:r>
            <a:r>
              <a:rPr lang="zh-CN" altLang="en-US" sz="2100">
                <a:latin typeface="微软雅黑" panose="020B0503020204020204" pitchFamily="34" charset="-122"/>
                <a:ea typeface="微软雅黑" panose="020B0503020204020204" pitchFamily="34" charset="-122"/>
              </a:rPr>
              <a:t>中定义的缓冲区为</a:t>
            </a:r>
            <a:r>
              <a:rPr lang="zh-CN" altLang="en-US" sz="2100">
                <a:solidFill>
                  <a:schemeClr val="accent1"/>
                </a:solidFill>
                <a:latin typeface="微软雅黑" panose="020B0503020204020204" pitchFamily="34" charset="-122"/>
                <a:ea typeface="微软雅黑" panose="020B0503020204020204" pitchFamily="34" charset="-122"/>
              </a:rPr>
              <a:t>输出流缓冲</a:t>
            </a:r>
          </a:p>
          <a:p>
            <a:r>
              <a:rPr lang="zh-CN" altLang="en-US" sz="2100">
                <a:latin typeface="微软雅黑" panose="020B0503020204020204" pitchFamily="34" charset="-122"/>
                <a:ea typeface="微软雅黑" panose="020B0503020204020204" pitchFamily="34" charset="-122"/>
              </a:rPr>
              <a:t>先按需</a:t>
            </a:r>
            <a:r>
              <a:rPr lang="zh-CN" altLang="en-US" sz="2100">
                <a:solidFill>
                  <a:schemeClr val="accent1"/>
                </a:solidFill>
                <a:latin typeface="微软雅黑" panose="020B0503020204020204" pitchFamily="34" charset="-122"/>
                <a:ea typeface="微软雅黑" panose="020B0503020204020204" pitchFamily="34" charset="-122"/>
              </a:rPr>
              <a:t>不断地</a:t>
            </a:r>
            <a:r>
              <a:rPr lang="zh-CN" altLang="en-US" sz="2100">
                <a:latin typeface="微软雅黑" panose="020B0503020204020204" pitchFamily="34" charset="-122"/>
                <a:ea typeface="微软雅黑" panose="020B0503020204020204" pitchFamily="34" charset="-122"/>
              </a:rPr>
              <a:t>向缓存写</a:t>
            </a:r>
            <a:r>
              <a:rPr lang="en-US" altLang="zh-CN" sz="2100">
                <a:latin typeface="微软雅黑" panose="020B0503020204020204" pitchFamily="34" charset="-122"/>
                <a:ea typeface="微软雅黑" panose="020B0503020204020204" pitchFamily="34" charset="-122"/>
              </a:rPr>
              <a:t>1</a:t>
            </a:r>
            <a:r>
              <a:rPr lang="zh-CN" altLang="en-US" sz="2100">
                <a:latin typeface="微软雅黑" panose="020B0503020204020204" pitchFamily="34" charset="-122"/>
                <a:ea typeface="微软雅黑" panose="020B0503020204020204" pitchFamily="34" charset="-122"/>
              </a:rPr>
              <a:t>个（如</a:t>
            </a:r>
            <a:r>
              <a:rPr lang="en-US" altLang="zh-CN" sz="2100">
                <a:latin typeface="微软雅黑" panose="020B0503020204020204" pitchFamily="34" charset="-122"/>
                <a:ea typeface="微软雅黑" panose="020B0503020204020204" pitchFamily="34" charset="-122"/>
              </a:rPr>
              <a:t>putc</a:t>
            </a:r>
            <a:r>
              <a:rPr lang="zh-CN" altLang="en-US" sz="2100">
                <a:latin typeface="微软雅黑" panose="020B0503020204020204" pitchFamily="34" charset="-122"/>
                <a:ea typeface="微软雅黑" panose="020B0503020204020204" pitchFamily="34" charset="-122"/>
              </a:rPr>
              <a:t>）或</a:t>
            </a:r>
            <a:r>
              <a:rPr lang="en-US" altLang="zh-CN" sz="2100">
                <a:latin typeface="微软雅黑" panose="020B0503020204020204" pitchFamily="34" charset="-122"/>
                <a:ea typeface="微软雅黑" panose="020B0503020204020204" pitchFamily="34" charset="-122"/>
              </a:rPr>
              <a:t>n</a:t>
            </a:r>
            <a:r>
              <a:rPr lang="zh-CN" altLang="en-US" sz="2100">
                <a:latin typeface="微软雅黑" panose="020B0503020204020204" pitchFamily="34" charset="-122"/>
                <a:ea typeface="微软雅黑" panose="020B0503020204020204" pitchFamily="34" charset="-122"/>
              </a:rPr>
              <a:t>个（如</a:t>
            </a:r>
            <a:r>
              <a:rPr lang="en-US" altLang="zh-CN" sz="2100">
                <a:latin typeface="微软雅黑" panose="020B0503020204020204" pitchFamily="34" charset="-122"/>
                <a:ea typeface="微软雅黑" panose="020B0503020204020204" pitchFamily="34" charset="-122"/>
              </a:rPr>
              <a:t>fwrite</a:t>
            </a:r>
            <a:r>
              <a:rPr lang="zh-CN" altLang="en-US" sz="2100">
                <a:latin typeface="微软雅黑" panose="020B0503020204020204" pitchFamily="34" charset="-122"/>
                <a:ea typeface="微软雅黑" panose="020B0503020204020204" pitchFamily="34" charset="-122"/>
              </a:rPr>
              <a:t>）字节，遇到</a:t>
            </a:r>
            <a:r>
              <a:rPr lang="zh-CN" altLang="en-US" sz="2100">
                <a:solidFill>
                  <a:srgbClr val="A50021"/>
                </a:solidFill>
                <a:latin typeface="微软雅黑" panose="020B0503020204020204" pitchFamily="34" charset="-122"/>
                <a:ea typeface="微软雅黑" panose="020B0503020204020204" pitchFamily="34" charset="-122"/>
              </a:rPr>
              <a:t>换行符</a:t>
            </a:r>
            <a:r>
              <a:rPr lang="en-US" altLang="zh-CN" sz="2100">
                <a:solidFill>
                  <a:srgbClr val="A50021"/>
                </a:solidFill>
                <a:latin typeface="微软雅黑" panose="020B0503020204020204" pitchFamily="34" charset="-122"/>
                <a:ea typeface="微软雅黑" panose="020B0503020204020204" pitchFamily="34" charset="-122"/>
              </a:rPr>
              <a:t>\n</a:t>
            </a:r>
            <a:r>
              <a:rPr lang="zh-CN" altLang="en-US" sz="2100">
                <a:solidFill>
                  <a:srgbClr val="A50021"/>
                </a:solidFill>
                <a:latin typeface="微软雅黑" panose="020B0503020204020204" pitchFamily="34" charset="-122"/>
                <a:ea typeface="微软雅黑" panose="020B0503020204020204" pitchFamily="34" charset="-122"/>
              </a:rPr>
              <a:t>或缓存被写满</a:t>
            </a:r>
            <a:r>
              <a:rPr lang="en-US" altLang="zh-CN" sz="2100">
                <a:solidFill>
                  <a:srgbClr val="A50021"/>
                </a:solidFill>
                <a:latin typeface="微软雅黑" panose="020B0503020204020204" pitchFamily="34" charset="-122"/>
                <a:ea typeface="微软雅黑" panose="020B0503020204020204" pitchFamily="34" charset="-122"/>
              </a:rPr>
              <a:t>1024</a:t>
            </a:r>
            <a:r>
              <a:rPr lang="zh-CN" altLang="en-US" sz="2100">
                <a:solidFill>
                  <a:srgbClr val="A50021"/>
                </a:solidFill>
                <a:latin typeface="微软雅黑" panose="020B0503020204020204" pitchFamily="34" charset="-122"/>
                <a:ea typeface="微软雅黑" panose="020B0503020204020204" pitchFamily="34" charset="-122"/>
              </a:rPr>
              <a:t>（缓冲大小</a:t>
            </a:r>
            <a:r>
              <a:rPr lang="en-US" altLang="zh-CN" sz="2100">
                <a:solidFill>
                  <a:srgbClr val="A50021"/>
                </a:solidFill>
                <a:latin typeface="微软雅黑" panose="020B0503020204020204" pitchFamily="34" charset="-122"/>
                <a:ea typeface="微软雅黑" panose="020B0503020204020204" pitchFamily="34" charset="-122"/>
              </a:rPr>
              <a:t>BUFSIZ=1024</a:t>
            </a:r>
            <a:r>
              <a:rPr lang="zh-CN" altLang="en-US" sz="2100">
                <a:solidFill>
                  <a:srgbClr val="A50021"/>
                </a:solidFill>
                <a:latin typeface="微软雅黑" panose="020B0503020204020204" pitchFamily="34" charset="-122"/>
                <a:ea typeface="微软雅黑" panose="020B0503020204020204" pitchFamily="34" charset="-122"/>
              </a:rPr>
              <a:t>）个字节</a:t>
            </a:r>
            <a:r>
              <a:rPr lang="zh-CN" altLang="en-US" sz="2100">
                <a:latin typeface="微软雅黑" panose="020B0503020204020204" pitchFamily="34" charset="-122"/>
                <a:ea typeface="微软雅黑" panose="020B0503020204020204" pitchFamily="34" charset="-122"/>
              </a:rPr>
              <a:t>，则将缓存内容一次写入文件</a:t>
            </a:r>
            <a:r>
              <a:rPr lang="en-US" altLang="zh-CN" sz="2100">
                <a:latin typeface="微软雅黑" panose="020B0503020204020204" pitchFamily="34" charset="-122"/>
                <a:ea typeface="微软雅黑" panose="020B0503020204020204" pitchFamily="34" charset="-122"/>
              </a:rPr>
              <a:t>fp</a:t>
            </a:r>
            <a:r>
              <a:rPr lang="zh-CN" altLang="en-US" sz="2100">
                <a:latin typeface="微软雅黑" panose="020B0503020204020204" pitchFamily="34" charset="-122"/>
                <a:ea typeface="微软雅黑" panose="020B0503020204020204" pitchFamily="34" charset="-122"/>
              </a:rPr>
              <a:t>中</a:t>
            </a:r>
            <a:endParaRPr lang="en-US" altLang="zh-CN" sz="2100">
              <a:latin typeface="微软雅黑" panose="020B0503020204020204" pitchFamily="34" charset="-122"/>
              <a:ea typeface="微软雅黑" panose="020B0503020204020204" pitchFamily="34" charset="-122"/>
            </a:endParaRPr>
          </a:p>
        </p:txBody>
      </p:sp>
      <p:grpSp>
        <p:nvGrpSpPr>
          <p:cNvPr id="906271" name="Group 31">
            <a:extLst>
              <a:ext uri="{FF2B5EF4-FFF2-40B4-BE49-F238E27FC236}">
                <a16:creationId xmlns:a16="http://schemas.microsoft.com/office/drawing/2014/main" id="{FB99FD5F-E241-40F1-ABAF-0064CA9B573D}"/>
              </a:ext>
            </a:extLst>
          </p:cNvPr>
          <p:cNvGrpSpPr>
            <a:grpSpLocks/>
          </p:cNvGrpSpPr>
          <p:nvPr/>
        </p:nvGrpSpPr>
        <p:grpSpPr bwMode="auto">
          <a:xfrm>
            <a:off x="387350" y="2387600"/>
            <a:ext cx="6707188" cy="1566863"/>
            <a:chOff x="244" y="1504"/>
            <a:chExt cx="4225" cy="987"/>
          </a:xfrm>
        </p:grpSpPr>
        <p:sp>
          <p:nvSpPr>
            <p:cNvPr id="29718" name="Rectangle 2">
              <a:extLst>
                <a:ext uri="{FF2B5EF4-FFF2-40B4-BE49-F238E27FC236}">
                  <a16:creationId xmlns:a16="http://schemas.microsoft.com/office/drawing/2014/main" id="{E2A2E130-FEF0-457A-B715-E222CD90E414}"/>
                </a:ext>
              </a:extLst>
            </p:cNvPr>
            <p:cNvSpPr>
              <a:spLocks noChangeArrowheads="1"/>
            </p:cNvSpPr>
            <p:nvPr/>
          </p:nvSpPr>
          <p:spPr bwMode="auto">
            <a:xfrm>
              <a:off x="2976" y="1789"/>
              <a:ext cx="1488" cy="278"/>
            </a:xfrm>
            <a:prstGeom prst="rect">
              <a:avLst/>
            </a:prstGeom>
            <a:solidFill>
              <a:srgbClr val="F1C7C7"/>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Calibri" panose="020F0502020204030204" pitchFamily="34" charset="0"/>
                  <a:ea typeface="宋体" panose="02010600030101010101" pitchFamily="2" charset="-122"/>
                </a:rPr>
                <a:t>            </a:t>
              </a:r>
              <a:r>
                <a:rPr lang="zh-CN" altLang="en-US" sz="2000" b="1">
                  <a:latin typeface="Calibri" panose="020F0502020204030204" pitchFamily="34" charset="0"/>
                  <a:ea typeface="微软雅黑" panose="020B0503020204020204" pitchFamily="34" charset="-122"/>
                </a:rPr>
                <a:t>未写部分</a:t>
              </a:r>
            </a:p>
          </p:txBody>
        </p:sp>
        <p:sp>
          <p:nvSpPr>
            <p:cNvPr id="29719" name="Rectangle 5">
              <a:extLst>
                <a:ext uri="{FF2B5EF4-FFF2-40B4-BE49-F238E27FC236}">
                  <a16:creationId xmlns:a16="http://schemas.microsoft.com/office/drawing/2014/main" id="{F2110EFA-E7EC-4A55-8B53-0E49B6C43189}"/>
                </a:ext>
              </a:extLst>
            </p:cNvPr>
            <p:cNvSpPr>
              <a:spLocks noChangeArrowheads="1"/>
            </p:cNvSpPr>
            <p:nvPr/>
          </p:nvSpPr>
          <p:spPr bwMode="auto">
            <a:xfrm>
              <a:off x="1488" y="1789"/>
              <a:ext cx="1488" cy="278"/>
            </a:xfrm>
            <a:prstGeom prst="rect">
              <a:avLst/>
            </a:prstGeom>
            <a:solidFill>
              <a:srgbClr val="D5F1CF"/>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Calibri" panose="020F0502020204030204" pitchFamily="34" charset="0"/>
                  <a:ea typeface="宋体" panose="02010600030101010101" pitchFamily="2" charset="-122"/>
                </a:rPr>
                <a:t>      </a:t>
              </a:r>
              <a:r>
                <a:rPr lang="zh-CN" altLang="en-US" sz="2000" b="1">
                  <a:latin typeface="Calibri" panose="020F0502020204030204" pitchFamily="34" charset="0"/>
                  <a:ea typeface="微软雅黑" panose="020B0503020204020204" pitchFamily="34" charset="-122"/>
                </a:rPr>
                <a:t>已写部分</a:t>
              </a:r>
            </a:p>
          </p:txBody>
        </p:sp>
        <p:sp>
          <p:nvSpPr>
            <p:cNvPr id="29720" name="Rectangle 6">
              <a:extLst>
                <a:ext uri="{FF2B5EF4-FFF2-40B4-BE49-F238E27FC236}">
                  <a16:creationId xmlns:a16="http://schemas.microsoft.com/office/drawing/2014/main" id="{E5868304-38AD-4C58-BEDC-9CFB2D285218}"/>
                </a:ext>
              </a:extLst>
            </p:cNvPr>
            <p:cNvSpPr>
              <a:spLocks noChangeArrowheads="1"/>
            </p:cNvSpPr>
            <p:nvPr/>
          </p:nvSpPr>
          <p:spPr bwMode="auto">
            <a:xfrm>
              <a:off x="1488" y="1789"/>
              <a:ext cx="2981" cy="27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Calibri" panose="020F0502020204030204" pitchFamily="34" charset="0"/>
                <a:ea typeface="宋体" panose="02010600030101010101" pitchFamily="2" charset="-122"/>
              </a:endParaRPr>
            </a:p>
          </p:txBody>
        </p:sp>
        <p:sp>
          <p:nvSpPr>
            <p:cNvPr id="29721" name="Text Box 7">
              <a:extLst>
                <a:ext uri="{FF2B5EF4-FFF2-40B4-BE49-F238E27FC236}">
                  <a16:creationId xmlns:a16="http://schemas.microsoft.com/office/drawing/2014/main" id="{50454A83-CA5C-40AC-A1E5-7C001B171AC5}"/>
                </a:ext>
              </a:extLst>
            </p:cNvPr>
            <p:cNvSpPr txBox="1">
              <a:spLocks noChangeArrowheads="1"/>
            </p:cNvSpPr>
            <p:nvPr/>
          </p:nvSpPr>
          <p:spPr bwMode="auto">
            <a:xfrm>
              <a:off x="463" y="1799"/>
              <a:ext cx="10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1"/>
                  </a:solidFill>
                  <a:latin typeface="Calibri" panose="020F0502020204030204" pitchFamily="34" charset="0"/>
                  <a:ea typeface="微软雅黑" panose="020B0503020204020204" pitchFamily="34" charset="-122"/>
                </a:rPr>
                <a:t>输出流缓冲</a:t>
              </a:r>
            </a:p>
          </p:txBody>
        </p:sp>
        <p:sp>
          <p:nvSpPr>
            <p:cNvPr id="29722" name="Arc 8">
              <a:extLst>
                <a:ext uri="{FF2B5EF4-FFF2-40B4-BE49-F238E27FC236}">
                  <a16:creationId xmlns:a16="http://schemas.microsoft.com/office/drawing/2014/main" id="{335A03C5-A825-4E09-9D63-21CAFBD856C4}"/>
                </a:ext>
              </a:extLst>
            </p:cNvPr>
            <p:cNvSpPr>
              <a:spLocks/>
            </p:cNvSpPr>
            <p:nvPr/>
          </p:nvSpPr>
          <p:spPr bwMode="auto">
            <a:xfrm rot="-5400000" flipH="1" flipV="1">
              <a:off x="1246" y="2028"/>
              <a:ext cx="192" cy="290"/>
            </a:xfrm>
            <a:custGeom>
              <a:avLst/>
              <a:gdLst>
                <a:gd name="T0" fmla="*/ 0 w 21600"/>
                <a:gd name="T1" fmla="*/ 0 h 21600"/>
                <a:gd name="T2" fmla="*/ 2709 w 21600"/>
                <a:gd name="T3" fmla="*/ 6198 h 21600"/>
                <a:gd name="T4" fmla="*/ 0 w 21600"/>
                <a:gd name="T5" fmla="*/ 6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23" name="Arc 9">
              <a:extLst>
                <a:ext uri="{FF2B5EF4-FFF2-40B4-BE49-F238E27FC236}">
                  <a16:creationId xmlns:a16="http://schemas.microsoft.com/office/drawing/2014/main" id="{932D161D-967F-4CD1-A14F-F9AFAB70149A}"/>
                </a:ext>
              </a:extLst>
            </p:cNvPr>
            <p:cNvSpPr>
              <a:spLocks/>
            </p:cNvSpPr>
            <p:nvPr/>
          </p:nvSpPr>
          <p:spPr bwMode="auto">
            <a:xfrm rot="-5400000" flipH="1" flipV="1">
              <a:off x="2686" y="2076"/>
              <a:ext cx="288" cy="290"/>
            </a:xfrm>
            <a:custGeom>
              <a:avLst/>
              <a:gdLst>
                <a:gd name="T0" fmla="*/ 0 w 21600"/>
                <a:gd name="T1" fmla="*/ 0 h 21600"/>
                <a:gd name="T2" fmla="*/ 6096 w 21600"/>
                <a:gd name="T3" fmla="*/ 6198 h 21600"/>
                <a:gd name="T4" fmla="*/ 0 w 21600"/>
                <a:gd name="T5" fmla="*/ 6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24" name="Rectangle 10">
              <a:extLst>
                <a:ext uri="{FF2B5EF4-FFF2-40B4-BE49-F238E27FC236}">
                  <a16:creationId xmlns:a16="http://schemas.microsoft.com/office/drawing/2014/main" id="{B578CD8C-BAC5-4B01-8C3A-90115643588D}"/>
                </a:ext>
              </a:extLst>
            </p:cNvPr>
            <p:cNvSpPr>
              <a:spLocks noChangeArrowheads="1"/>
            </p:cNvSpPr>
            <p:nvPr/>
          </p:nvSpPr>
          <p:spPr bwMode="auto">
            <a:xfrm>
              <a:off x="244" y="2137"/>
              <a:ext cx="10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(fp)-&gt;base</a:t>
              </a:r>
            </a:p>
          </p:txBody>
        </p:sp>
        <p:sp>
          <p:nvSpPr>
            <p:cNvPr id="29725" name="Rectangle 11">
              <a:extLst>
                <a:ext uri="{FF2B5EF4-FFF2-40B4-BE49-F238E27FC236}">
                  <a16:creationId xmlns:a16="http://schemas.microsoft.com/office/drawing/2014/main" id="{94FD6E45-F42D-480C-8003-5D859E9F88E1}"/>
                </a:ext>
              </a:extLst>
            </p:cNvPr>
            <p:cNvSpPr>
              <a:spLocks noChangeArrowheads="1"/>
            </p:cNvSpPr>
            <p:nvPr/>
          </p:nvSpPr>
          <p:spPr bwMode="auto">
            <a:xfrm>
              <a:off x="1831" y="2241"/>
              <a:ext cx="9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(fp)-&gt;ptr</a:t>
              </a:r>
            </a:p>
          </p:txBody>
        </p:sp>
        <p:sp>
          <p:nvSpPr>
            <p:cNvPr id="29726" name="Line 12">
              <a:extLst>
                <a:ext uri="{FF2B5EF4-FFF2-40B4-BE49-F238E27FC236}">
                  <a16:creationId xmlns:a16="http://schemas.microsoft.com/office/drawing/2014/main" id="{55EA0BBC-391B-4AD2-B7DB-0EBA3B642484}"/>
                </a:ext>
              </a:extLst>
            </p:cNvPr>
            <p:cNvSpPr>
              <a:spLocks noChangeShapeType="1"/>
            </p:cNvSpPr>
            <p:nvPr/>
          </p:nvSpPr>
          <p:spPr bwMode="auto">
            <a:xfrm flipV="1">
              <a:off x="2976" y="1549"/>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27" name="Line 13">
              <a:extLst>
                <a:ext uri="{FF2B5EF4-FFF2-40B4-BE49-F238E27FC236}">
                  <a16:creationId xmlns:a16="http://schemas.microsoft.com/office/drawing/2014/main" id="{1ECC6FDD-91AD-4221-B1CD-73760052AC5F}"/>
                </a:ext>
              </a:extLst>
            </p:cNvPr>
            <p:cNvSpPr>
              <a:spLocks noChangeShapeType="1"/>
            </p:cNvSpPr>
            <p:nvPr/>
          </p:nvSpPr>
          <p:spPr bwMode="auto">
            <a:xfrm flipV="1">
              <a:off x="4464" y="1549"/>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28" name="Line 14">
              <a:extLst>
                <a:ext uri="{FF2B5EF4-FFF2-40B4-BE49-F238E27FC236}">
                  <a16:creationId xmlns:a16="http://schemas.microsoft.com/office/drawing/2014/main" id="{18CCC931-A6C8-40C1-B904-6D228A702FC0}"/>
                </a:ext>
              </a:extLst>
            </p:cNvPr>
            <p:cNvSpPr>
              <a:spLocks noChangeShapeType="1"/>
            </p:cNvSpPr>
            <p:nvPr/>
          </p:nvSpPr>
          <p:spPr bwMode="auto">
            <a:xfrm>
              <a:off x="2976" y="1645"/>
              <a:ext cx="1488"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29" name="Rectangle 15">
              <a:extLst>
                <a:ext uri="{FF2B5EF4-FFF2-40B4-BE49-F238E27FC236}">
                  <a16:creationId xmlns:a16="http://schemas.microsoft.com/office/drawing/2014/main" id="{DCC98651-601A-46B0-A8D0-F1C2120B1AD4}"/>
                </a:ext>
              </a:extLst>
            </p:cNvPr>
            <p:cNvSpPr>
              <a:spLocks noChangeArrowheads="1"/>
            </p:cNvSpPr>
            <p:nvPr/>
          </p:nvSpPr>
          <p:spPr bwMode="auto">
            <a:xfrm>
              <a:off x="3312" y="1504"/>
              <a:ext cx="97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(fp)-&gt;cnt</a:t>
              </a:r>
            </a:p>
          </p:txBody>
        </p:sp>
      </p:grpSp>
      <p:grpSp>
        <p:nvGrpSpPr>
          <p:cNvPr id="906272" name="Group 32">
            <a:extLst>
              <a:ext uri="{FF2B5EF4-FFF2-40B4-BE49-F238E27FC236}">
                <a16:creationId xmlns:a16="http://schemas.microsoft.com/office/drawing/2014/main" id="{76E05213-6C59-427A-A7ED-0F8EFD93B77C}"/>
              </a:ext>
            </a:extLst>
          </p:cNvPr>
          <p:cNvGrpSpPr>
            <a:grpSpLocks/>
          </p:cNvGrpSpPr>
          <p:nvPr/>
        </p:nvGrpSpPr>
        <p:grpSpPr bwMode="auto">
          <a:xfrm>
            <a:off x="1060450" y="4349750"/>
            <a:ext cx="6965950" cy="2290763"/>
            <a:chOff x="668" y="2740"/>
            <a:chExt cx="4388" cy="1443"/>
          </a:xfrm>
        </p:grpSpPr>
        <p:sp>
          <p:nvSpPr>
            <p:cNvPr id="29704" name="Rectangle 16">
              <a:extLst>
                <a:ext uri="{FF2B5EF4-FFF2-40B4-BE49-F238E27FC236}">
                  <a16:creationId xmlns:a16="http://schemas.microsoft.com/office/drawing/2014/main" id="{0652445B-50D5-4368-BE98-71562C4CACD5}"/>
                </a:ext>
              </a:extLst>
            </p:cNvPr>
            <p:cNvSpPr>
              <a:spLocks noChangeArrowheads="1"/>
            </p:cNvSpPr>
            <p:nvPr/>
          </p:nvSpPr>
          <p:spPr bwMode="auto">
            <a:xfrm>
              <a:off x="3568" y="3471"/>
              <a:ext cx="1488" cy="278"/>
            </a:xfrm>
            <a:prstGeom prst="rect">
              <a:avLst/>
            </a:prstGeom>
            <a:solidFill>
              <a:srgbClr val="F1C7C7"/>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latin typeface="Calibri" panose="020F0502020204030204" pitchFamily="34" charset="0"/>
                  <a:ea typeface="微软雅黑" panose="020B0503020204020204" pitchFamily="34" charset="-122"/>
                </a:rPr>
                <a:t>未写部分</a:t>
              </a:r>
            </a:p>
          </p:txBody>
        </p:sp>
        <p:sp>
          <p:nvSpPr>
            <p:cNvPr id="29705" name="Rectangle 17">
              <a:extLst>
                <a:ext uri="{FF2B5EF4-FFF2-40B4-BE49-F238E27FC236}">
                  <a16:creationId xmlns:a16="http://schemas.microsoft.com/office/drawing/2014/main" id="{5E36C784-B0AA-4AA1-AA8B-C951A0E48795}"/>
                </a:ext>
              </a:extLst>
            </p:cNvPr>
            <p:cNvSpPr>
              <a:spLocks noChangeArrowheads="1"/>
            </p:cNvSpPr>
            <p:nvPr/>
          </p:nvSpPr>
          <p:spPr bwMode="auto">
            <a:xfrm>
              <a:off x="2080" y="3471"/>
              <a:ext cx="1488" cy="278"/>
            </a:xfrm>
            <a:prstGeom prst="rect">
              <a:avLst/>
            </a:prstGeom>
            <a:solidFill>
              <a:srgbClr val="D5F1CF"/>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latin typeface="微软雅黑" panose="020B0503020204020204" pitchFamily="34" charset="-122"/>
                  <a:ea typeface="微软雅黑" panose="020B0503020204020204" pitchFamily="34" charset="-122"/>
                </a:rPr>
                <a:t>已写部分</a:t>
              </a:r>
            </a:p>
          </p:txBody>
        </p:sp>
        <p:sp>
          <p:nvSpPr>
            <p:cNvPr id="29706" name="Rectangle 18">
              <a:extLst>
                <a:ext uri="{FF2B5EF4-FFF2-40B4-BE49-F238E27FC236}">
                  <a16:creationId xmlns:a16="http://schemas.microsoft.com/office/drawing/2014/main" id="{B7FAC4D5-B96E-4943-82B7-1CE4DE7B1704}"/>
                </a:ext>
              </a:extLst>
            </p:cNvPr>
            <p:cNvSpPr>
              <a:spLocks noChangeArrowheads="1"/>
            </p:cNvSpPr>
            <p:nvPr/>
          </p:nvSpPr>
          <p:spPr bwMode="auto">
            <a:xfrm>
              <a:off x="832" y="3471"/>
              <a:ext cx="4215" cy="27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000" b="1">
                <a:latin typeface="Calibri" panose="020F0502020204030204" pitchFamily="34" charset="0"/>
                <a:ea typeface="宋体" panose="02010600030101010101" pitchFamily="2" charset="-122"/>
              </a:endParaRPr>
            </a:p>
          </p:txBody>
        </p:sp>
        <p:sp>
          <p:nvSpPr>
            <p:cNvPr id="29707" name="Rectangle 19">
              <a:extLst>
                <a:ext uri="{FF2B5EF4-FFF2-40B4-BE49-F238E27FC236}">
                  <a16:creationId xmlns:a16="http://schemas.microsoft.com/office/drawing/2014/main" id="{37A47E00-D3AD-4AFD-BC05-4A0B7E5650BF}"/>
                </a:ext>
              </a:extLst>
            </p:cNvPr>
            <p:cNvSpPr>
              <a:spLocks noChangeArrowheads="1"/>
            </p:cNvSpPr>
            <p:nvPr/>
          </p:nvSpPr>
          <p:spPr bwMode="auto">
            <a:xfrm>
              <a:off x="668" y="3471"/>
              <a:ext cx="1404" cy="278"/>
            </a:xfrm>
            <a:prstGeom prst="rect">
              <a:avLst/>
            </a:prstGeom>
            <a:solidFill>
              <a:schemeClr val="bg1"/>
            </a:solidFill>
            <a:ln w="1905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latin typeface="Calibri" panose="020F0502020204030204" pitchFamily="34" charset="0"/>
                  <a:ea typeface="微软雅黑" panose="020B0503020204020204" pitchFamily="34" charset="-122"/>
                </a:rPr>
                <a:t>已写入</a:t>
              </a:r>
              <a:r>
                <a:rPr lang="en-US" altLang="zh-CN" sz="2000" b="1">
                  <a:latin typeface="微软雅黑" panose="020B0503020204020204" pitchFamily="34" charset="-122"/>
                  <a:ea typeface="微软雅黑" panose="020B0503020204020204" pitchFamily="34" charset="-122"/>
                </a:rPr>
                <a:t>fp</a:t>
              </a:r>
              <a:r>
                <a:rPr lang="zh-CN" altLang="en-US" sz="2000" b="1">
                  <a:latin typeface="Calibri" panose="020F0502020204030204" pitchFamily="34" charset="0"/>
                  <a:ea typeface="微软雅黑" panose="020B0503020204020204" pitchFamily="34" charset="-122"/>
                </a:rPr>
                <a:t>并出缓冲</a:t>
              </a:r>
            </a:p>
          </p:txBody>
        </p:sp>
        <p:sp>
          <p:nvSpPr>
            <p:cNvPr id="29708" name="Arc 21">
              <a:extLst>
                <a:ext uri="{FF2B5EF4-FFF2-40B4-BE49-F238E27FC236}">
                  <a16:creationId xmlns:a16="http://schemas.microsoft.com/office/drawing/2014/main" id="{A56A11E2-39C5-44FF-A30A-78D876847ECD}"/>
                </a:ext>
              </a:extLst>
            </p:cNvPr>
            <p:cNvSpPr>
              <a:spLocks/>
            </p:cNvSpPr>
            <p:nvPr/>
          </p:nvSpPr>
          <p:spPr bwMode="auto">
            <a:xfrm rot="-5400000" flipH="1" flipV="1">
              <a:off x="1776" y="3767"/>
              <a:ext cx="288" cy="290"/>
            </a:xfrm>
            <a:custGeom>
              <a:avLst/>
              <a:gdLst>
                <a:gd name="T0" fmla="*/ 0 w 21600"/>
                <a:gd name="T1" fmla="*/ 0 h 21600"/>
                <a:gd name="T2" fmla="*/ 6096 w 21600"/>
                <a:gd name="T3" fmla="*/ 6198 h 21600"/>
                <a:gd name="T4" fmla="*/ 0 w 21600"/>
                <a:gd name="T5" fmla="*/ 6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09" name="Rectangle 22">
              <a:extLst>
                <a:ext uri="{FF2B5EF4-FFF2-40B4-BE49-F238E27FC236}">
                  <a16:creationId xmlns:a16="http://schemas.microsoft.com/office/drawing/2014/main" id="{CA5EDB14-E7D7-46B7-A91D-A42499E43669}"/>
                </a:ext>
              </a:extLst>
            </p:cNvPr>
            <p:cNvSpPr>
              <a:spLocks noChangeArrowheads="1"/>
            </p:cNvSpPr>
            <p:nvPr/>
          </p:nvSpPr>
          <p:spPr bwMode="auto">
            <a:xfrm>
              <a:off x="716" y="3933"/>
              <a:ext cx="11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a:r>
                <a:rPr lang="zh-CN" altLang="en-US" sz="2000" b="1">
                  <a:latin typeface="Calibri" panose="020F0502020204030204" pitchFamily="34" charset="0"/>
                  <a:ea typeface="微软雅黑" panose="020B0503020204020204" pitchFamily="34" charset="-122"/>
                </a:rPr>
                <a:t>文件当前指针</a:t>
              </a:r>
            </a:p>
          </p:txBody>
        </p:sp>
        <p:sp>
          <p:nvSpPr>
            <p:cNvPr id="29710" name="Line 23">
              <a:extLst>
                <a:ext uri="{FF2B5EF4-FFF2-40B4-BE49-F238E27FC236}">
                  <a16:creationId xmlns:a16="http://schemas.microsoft.com/office/drawing/2014/main" id="{7E6B9651-AAA5-4372-BD28-1AF94C18382A}"/>
                </a:ext>
              </a:extLst>
            </p:cNvPr>
            <p:cNvSpPr>
              <a:spLocks noChangeShapeType="1"/>
            </p:cNvSpPr>
            <p:nvPr/>
          </p:nvSpPr>
          <p:spPr bwMode="auto">
            <a:xfrm flipV="1">
              <a:off x="2080" y="3204"/>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11" name="Line 24">
              <a:extLst>
                <a:ext uri="{FF2B5EF4-FFF2-40B4-BE49-F238E27FC236}">
                  <a16:creationId xmlns:a16="http://schemas.microsoft.com/office/drawing/2014/main" id="{805FFFCC-A2D3-4AD9-A725-F76FE7CA3E5D}"/>
                </a:ext>
              </a:extLst>
            </p:cNvPr>
            <p:cNvSpPr>
              <a:spLocks noChangeShapeType="1"/>
            </p:cNvSpPr>
            <p:nvPr/>
          </p:nvSpPr>
          <p:spPr bwMode="auto">
            <a:xfrm flipV="1">
              <a:off x="5056" y="3204"/>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12" name="Line 25">
              <a:extLst>
                <a:ext uri="{FF2B5EF4-FFF2-40B4-BE49-F238E27FC236}">
                  <a16:creationId xmlns:a16="http://schemas.microsoft.com/office/drawing/2014/main" id="{AF5ABD5E-466F-4648-B91E-3CD8F6B1BA0F}"/>
                </a:ext>
              </a:extLst>
            </p:cNvPr>
            <p:cNvSpPr>
              <a:spLocks noChangeShapeType="1"/>
            </p:cNvSpPr>
            <p:nvPr/>
          </p:nvSpPr>
          <p:spPr bwMode="auto">
            <a:xfrm flipV="1">
              <a:off x="2080" y="3300"/>
              <a:ext cx="2976" cy="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713" name="Rectangle 26">
              <a:extLst>
                <a:ext uri="{FF2B5EF4-FFF2-40B4-BE49-F238E27FC236}">
                  <a16:creationId xmlns:a16="http://schemas.microsoft.com/office/drawing/2014/main" id="{5DF4B378-7226-4C46-9694-8CD0B6A3CD34}"/>
                </a:ext>
              </a:extLst>
            </p:cNvPr>
            <p:cNvSpPr>
              <a:spLocks noChangeArrowheads="1"/>
            </p:cNvSpPr>
            <p:nvPr/>
          </p:nvSpPr>
          <p:spPr bwMode="auto">
            <a:xfrm>
              <a:off x="3101" y="3176"/>
              <a:ext cx="106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1"/>
                  </a:solidFill>
                  <a:latin typeface="Calibri" panose="020F0502020204030204" pitchFamily="34" charset="0"/>
                  <a:ea typeface="微软雅黑" panose="020B0503020204020204" pitchFamily="34" charset="-122"/>
                </a:rPr>
                <a:t>输出流缓冲</a:t>
              </a:r>
            </a:p>
          </p:txBody>
        </p:sp>
        <p:sp>
          <p:nvSpPr>
            <p:cNvPr id="29714" name="Line 27">
              <a:extLst>
                <a:ext uri="{FF2B5EF4-FFF2-40B4-BE49-F238E27FC236}">
                  <a16:creationId xmlns:a16="http://schemas.microsoft.com/office/drawing/2014/main" id="{DA01495E-484A-4758-999F-AA3B12B91555}"/>
                </a:ext>
              </a:extLst>
            </p:cNvPr>
            <p:cNvSpPr>
              <a:spLocks noChangeShapeType="1"/>
            </p:cNvSpPr>
            <p:nvPr/>
          </p:nvSpPr>
          <p:spPr bwMode="auto">
            <a:xfrm flipH="1">
              <a:off x="2079" y="2801"/>
              <a:ext cx="0" cy="6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28">
              <a:extLst>
                <a:ext uri="{FF2B5EF4-FFF2-40B4-BE49-F238E27FC236}">
                  <a16:creationId xmlns:a16="http://schemas.microsoft.com/office/drawing/2014/main" id="{6F841C0B-6F28-41F8-B42E-7188AEAC87F0}"/>
                </a:ext>
              </a:extLst>
            </p:cNvPr>
            <p:cNvSpPr>
              <a:spLocks noChangeShapeType="1"/>
            </p:cNvSpPr>
            <p:nvPr/>
          </p:nvSpPr>
          <p:spPr bwMode="auto">
            <a:xfrm flipH="1">
              <a:off x="675" y="2850"/>
              <a:ext cx="0" cy="6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29">
              <a:extLst>
                <a:ext uri="{FF2B5EF4-FFF2-40B4-BE49-F238E27FC236}">
                  <a16:creationId xmlns:a16="http://schemas.microsoft.com/office/drawing/2014/main" id="{C4C6B52C-4346-453F-AE41-A5B589A77888}"/>
                </a:ext>
              </a:extLst>
            </p:cNvPr>
            <p:cNvSpPr>
              <a:spLocks noChangeShapeType="1"/>
            </p:cNvSpPr>
            <p:nvPr/>
          </p:nvSpPr>
          <p:spPr bwMode="auto">
            <a:xfrm>
              <a:off x="686" y="2925"/>
              <a:ext cx="139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Rectangle 26">
              <a:extLst>
                <a:ext uri="{FF2B5EF4-FFF2-40B4-BE49-F238E27FC236}">
                  <a16:creationId xmlns:a16="http://schemas.microsoft.com/office/drawing/2014/main" id="{BDE3A7A0-3E0E-4A5E-8F9B-EDA16AC08086}"/>
                </a:ext>
              </a:extLst>
            </p:cNvPr>
            <p:cNvSpPr>
              <a:spLocks noChangeArrowheads="1"/>
            </p:cNvSpPr>
            <p:nvPr/>
          </p:nvSpPr>
          <p:spPr bwMode="auto">
            <a:xfrm>
              <a:off x="911" y="2740"/>
              <a:ext cx="976" cy="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1"/>
                  </a:solidFill>
                  <a:latin typeface="微软雅黑" panose="020B0503020204020204" pitchFamily="34" charset="-122"/>
                  <a:ea typeface="微软雅黑" panose="020B0503020204020204" pitchFamily="34" charset="-122"/>
                </a:rPr>
                <a:t>fp</a:t>
              </a:r>
              <a:r>
                <a:rPr lang="zh-CN" altLang="en-US" sz="2000" b="1">
                  <a:solidFill>
                    <a:schemeClr val="accent1"/>
                  </a:solidFill>
                  <a:latin typeface="Calibri" panose="020F0502020204030204" pitchFamily="34" charset="0"/>
                  <a:ea typeface="微软雅黑" panose="020B0503020204020204" pitchFamily="34" charset="-122"/>
                </a:rPr>
                <a:t>文件对应的字节流</a:t>
              </a:r>
            </a:p>
          </p:txBody>
        </p:sp>
      </p:grpSp>
      <p:sp>
        <p:nvSpPr>
          <p:cNvPr id="29702" name="AutoShape 34">
            <a:extLst>
              <a:ext uri="{FF2B5EF4-FFF2-40B4-BE49-F238E27FC236}">
                <a16:creationId xmlns:a16="http://schemas.microsoft.com/office/drawing/2014/main" id="{FA088C55-7241-48BE-B0C5-90E94B9FB817}"/>
              </a:ext>
            </a:extLst>
          </p:cNvPr>
          <p:cNvSpPr>
            <a:spLocks noChangeArrowheads="1"/>
          </p:cNvSpPr>
          <p:nvPr/>
        </p:nvSpPr>
        <p:spPr bwMode="auto">
          <a:xfrm flipV="1">
            <a:off x="6240463" y="3657600"/>
            <a:ext cx="1274762" cy="928688"/>
          </a:xfrm>
          <a:prstGeom prst="upArrow">
            <a:avLst>
              <a:gd name="adj1" fmla="val 76537"/>
              <a:gd name="adj2" fmla="val 52819"/>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29703" name="Text Box 35">
            <a:extLst>
              <a:ext uri="{FF2B5EF4-FFF2-40B4-BE49-F238E27FC236}">
                <a16:creationId xmlns:a16="http://schemas.microsoft.com/office/drawing/2014/main" id="{ACA4B0AF-2361-4FFA-B941-842D4ED7B404}"/>
              </a:ext>
            </a:extLst>
          </p:cNvPr>
          <p:cNvSpPr txBox="1">
            <a:spLocks noChangeArrowheads="1"/>
          </p:cNvSpPr>
          <p:nvPr/>
        </p:nvSpPr>
        <p:spPr bwMode="auto">
          <a:xfrm>
            <a:off x="6459538" y="3817938"/>
            <a:ext cx="696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A50021"/>
                </a:solidFill>
                <a:latin typeface="微软雅黑" panose="020B0503020204020204" pitchFamily="34" charset="-122"/>
                <a:ea typeface="微软雅黑" panose="020B0503020204020204" pitchFamily="34" charset="-122"/>
              </a:rPr>
              <a:t>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6244">
                                            <p:txEl>
                                              <p:pRg st="0" end="0"/>
                                            </p:txEl>
                                          </p:spTgt>
                                        </p:tgtEl>
                                        <p:attrNameLst>
                                          <p:attrName>style.visibility</p:attrName>
                                        </p:attrNameLst>
                                      </p:cBhvr>
                                      <p:to>
                                        <p:strVal val="visible"/>
                                      </p:to>
                                    </p:set>
                                    <p:animEffect transition="in" filter="blinds(horizontal)">
                                      <p:cBhvr>
                                        <p:cTn id="7" dur="500"/>
                                        <p:tgtEl>
                                          <p:spTgt spid="906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6244">
                                            <p:txEl>
                                              <p:pRg st="1" end="1"/>
                                            </p:txEl>
                                          </p:spTgt>
                                        </p:tgtEl>
                                        <p:attrNameLst>
                                          <p:attrName>style.visibility</p:attrName>
                                        </p:attrNameLst>
                                      </p:cBhvr>
                                      <p:to>
                                        <p:strVal val="visible"/>
                                      </p:to>
                                    </p:set>
                                    <p:animEffect transition="in" filter="blinds(horizontal)">
                                      <p:cBhvr>
                                        <p:cTn id="12" dur="500"/>
                                        <p:tgtEl>
                                          <p:spTgt spid="9062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06271"/>
                                        </p:tgtEl>
                                        <p:attrNameLst>
                                          <p:attrName>style.visibility</p:attrName>
                                        </p:attrNameLst>
                                      </p:cBhvr>
                                      <p:to>
                                        <p:strVal val="visible"/>
                                      </p:to>
                                    </p:set>
                                    <p:animEffect transition="in" filter="blinds(horizontal)">
                                      <p:cBhvr>
                                        <p:cTn id="17" dur="500"/>
                                        <p:tgtEl>
                                          <p:spTgt spid="906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06272"/>
                                        </p:tgtEl>
                                        <p:attrNameLst>
                                          <p:attrName>style.visibility</p:attrName>
                                        </p:attrNameLst>
                                      </p:cBhvr>
                                      <p:to>
                                        <p:strVal val="visible"/>
                                      </p:to>
                                    </p:set>
                                    <p:animEffect transition="in" filter="blinds(horizontal)">
                                      <p:cBhvr>
                                        <p:cTn id="22" dur="500"/>
                                        <p:tgtEl>
                                          <p:spTgt spid="90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3059861-44E1-4FA1-BC1B-668670C1D7CA}"/>
              </a:ext>
            </a:extLst>
          </p:cNvPr>
          <p:cNvSpPr>
            <a:spLocks noGrp="1" noChangeArrowheads="1"/>
          </p:cNvSpPr>
          <p:nvPr>
            <p:ph type="title"/>
          </p:nvPr>
        </p:nvSpPr>
        <p:spPr>
          <a:xfrm>
            <a:off x="136525" y="128588"/>
            <a:ext cx="8807450" cy="528637"/>
          </a:xfrm>
        </p:spPr>
        <p:txBody>
          <a:bodyPr/>
          <a:lstStyle/>
          <a:p>
            <a:pPr algn="l"/>
            <a:r>
              <a:rPr lang="en-US" altLang="zh-CN"/>
              <a:t>stdout</a:t>
            </a:r>
            <a:r>
              <a:rPr lang="zh-CN" altLang="en-US"/>
              <a:t>和</a:t>
            </a:r>
            <a:r>
              <a:rPr lang="en-US" altLang="zh-CN"/>
              <a:t>stderr</a:t>
            </a:r>
            <a:r>
              <a:rPr lang="zh-CN" altLang="en-US"/>
              <a:t>的差别</a:t>
            </a:r>
          </a:p>
        </p:txBody>
      </p:sp>
      <p:sp>
        <p:nvSpPr>
          <p:cNvPr id="894983" name="Text Box 7">
            <a:extLst>
              <a:ext uri="{FF2B5EF4-FFF2-40B4-BE49-F238E27FC236}">
                <a16:creationId xmlns:a16="http://schemas.microsoft.com/office/drawing/2014/main" id="{455929FD-FF53-4E55-91EF-5CA7F3ED6FF7}"/>
              </a:ext>
            </a:extLst>
          </p:cNvPr>
          <p:cNvSpPr txBox="1">
            <a:spLocks noChangeArrowheads="1"/>
          </p:cNvSpPr>
          <p:nvPr/>
        </p:nvSpPr>
        <p:spPr bwMode="auto">
          <a:xfrm>
            <a:off x="176213" y="839788"/>
            <a:ext cx="525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猜一下在</a:t>
            </a:r>
            <a:r>
              <a:rPr lang="en-US" altLang="zh-CN" sz="2000" b="1">
                <a:solidFill>
                  <a:schemeClr val="accent2"/>
                </a:solidFill>
                <a:latin typeface="微软雅黑" panose="020B0503020204020204" pitchFamily="34" charset="-122"/>
                <a:ea typeface="微软雅黑" panose="020B0503020204020204" pitchFamily="34" charset="-122"/>
              </a:rPr>
              <a:t>Linux</a:t>
            </a:r>
            <a:r>
              <a:rPr lang="zh-CN" altLang="en-US" sz="2000" b="1">
                <a:solidFill>
                  <a:schemeClr val="accent2"/>
                </a:solidFill>
                <a:latin typeface="微软雅黑" panose="020B0503020204020204" pitchFamily="34" charset="-122"/>
                <a:ea typeface="微软雅黑" panose="020B0503020204020204" pitchFamily="34" charset="-122"/>
              </a:rPr>
              <a:t>中以下程序输出什么？</a:t>
            </a:r>
          </a:p>
        </p:txBody>
      </p:sp>
      <p:sp>
        <p:nvSpPr>
          <p:cNvPr id="894985" name="Rectangle 9">
            <a:extLst>
              <a:ext uri="{FF2B5EF4-FFF2-40B4-BE49-F238E27FC236}">
                <a16:creationId xmlns:a16="http://schemas.microsoft.com/office/drawing/2014/main" id="{DB56F875-C0D6-4B8C-A1EE-B7254F6B17C5}"/>
              </a:ext>
            </a:extLst>
          </p:cNvPr>
          <p:cNvSpPr>
            <a:spLocks noChangeArrowheads="1"/>
          </p:cNvSpPr>
          <p:nvPr/>
        </p:nvSpPr>
        <p:spPr bwMode="auto">
          <a:xfrm>
            <a:off x="307975" y="1314450"/>
            <a:ext cx="385921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#include&lt;stdio.h&gt;  </a:t>
            </a:r>
          </a:p>
          <a:p>
            <a:r>
              <a:rPr lang="en-US" altLang="zh-CN" sz="2000" b="1">
                <a:latin typeface="微软雅黑" panose="020B0503020204020204" pitchFamily="34" charset="-122"/>
                <a:ea typeface="微软雅黑" panose="020B0503020204020204" pitchFamily="34" charset="-122"/>
              </a:rPr>
              <a:t>int main()  </a:t>
            </a:r>
          </a:p>
          <a:p>
            <a:r>
              <a:rPr lang="en-US" altLang="zh-CN" sz="2000" b="1">
                <a:latin typeface="微软雅黑" panose="020B0503020204020204" pitchFamily="34" charset="-122"/>
                <a:ea typeface="微软雅黑" panose="020B0503020204020204" pitchFamily="34" charset="-122"/>
              </a:rPr>
              <a:t>{  </a:t>
            </a:r>
          </a:p>
          <a:p>
            <a:r>
              <a:rPr lang="en-US" altLang="zh-CN" sz="2000" b="1">
                <a:latin typeface="微软雅黑" panose="020B0503020204020204" pitchFamily="34" charset="-122"/>
                <a:ea typeface="微软雅黑" panose="020B0503020204020204" pitchFamily="34" charset="-122"/>
              </a:rPr>
              <a:t>    fprintf(stdout, “hello ");  </a:t>
            </a:r>
          </a:p>
          <a:p>
            <a:r>
              <a:rPr lang="en-US" altLang="zh-CN" sz="2000" b="1">
                <a:latin typeface="微软雅黑" panose="020B0503020204020204" pitchFamily="34" charset="-122"/>
                <a:ea typeface="微软雅黑" panose="020B0503020204020204" pitchFamily="34" charset="-122"/>
              </a:rPr>
              <a:t>    fprintf(stderr, “world!");  </a:t>
            </a:r>
          </a:p>
          <a:p>
            <a:r>
              <a:rPr lang="en-US" altLang="zh-CN" sz="2000" b="1">
                <a:latin typeface="微软雅黑" panose="020B0503020204020204" pitchFamily="34" charset="-122"/>
                <a:ea typeface="微软雅黑" panose="020B0503020204020204" pitchFamily="34" charset="-122"/>
              </a:rPr>
              <a:t>    return 0;  </a:t>
            </a:r>
          </a:p>
          <a:p>
            <a:r>
              <a:rPr lang="en-US" altLang="zh-CN" sz="2000" b="1">
                <a:latin typeface="微软雅黑" panose="020B0503020204020204" pitchFamily="34" charset="-122"/>
                <a:ea typeface="微软雅黑" panose="020B0503020204020204" pitchFamily="34" charset="-122"/>
              </a:rPr>
              <a:t>}  </a:t>
            </a:r>
          </a:p>
        </p:txBody>
      </p:sp>
      <p:sp>
        <p:nvSpPr>
          <p:cNvPr id="894986" name="Text Box 10">
            <a:extLst>
              <a:ext uri="{FF2B5EF4-FFF2-40B4-BE49-F238E27FC236}">
                <a16:creationId xmlns:a16="http://schemas.microsoft.com/office/drawing/2014/main" id="{B4C39DC5-DA0C-4E95-B9D3-D81A56C14070}"/>
              </a:ext>
            </a:extLst>
          </p:cNvPr>
          <p:cNvSpPr txBox="1">
            <a:spLocks noChangeArrowheads="1"/>
          </p:cNvSpPr>
          <p:nvPr/>
        </p:nvSpPr>
        <p:spPr bwMode="auto">
          <a:xfrm>
            <a:off x="347663" y="3584575"/>
            <a:ext cx="3657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输出结果为：</a:t>
            </a:r>
            <a:r>
              <a:rPr lang="en-US" altLang="zh-CN" sz="2200" b="1">
                <a:solidFill>
                  <a:schemeClr val="accent1"/>
                </a:solidFill>
                <a:latin typeface="微软雅黑" panose="020B0503020204020204" pitchFamily="34" charset="-122"/>
                <a:ea typeface="微软雅黑" panose="020B0503020204020204" pitchFamily="34" charset="-122"/>
              </a:rPr>
              <a:t>world!hello </a:t>
            </a:r>
          </a:p>
        </p:txBody>
      </p:sp>
      <p:sp>
        <p:nvSpPr>
          <p:cNvPr id="894987" name="Rectangle 11">
            <a:extLst>
              <a:ext uri="{FF2B5EF4-FFF2-40B4-BE49-F238E27FC236}">
                <a16:creationId xmlns:a16="http://schemas.microsoft.com/office/drawing/2014/main" id="{B6D040E4-37F1-4D61-ADC9-F9F24D5530AE}"/>
              </a:ext>
            </a:extLst>
          </p:cNvPr>
          <p:cNvSpPr>
            <a:spLocks noChangeArrowheads="1"/>
          </p:cNvSpPr>
          <p:nvPr/>
        </p:nvSpPr>
        <p:spPr bwMode="auto">
          <a:xfrm>
            <a:off x="4814888" y="114300"/>
            <a:ext cx="4127500" cy="22256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#include&lt;stdio.h&gt;  </a:t>
            </a:r>
          </a:p>
          <a:p>
            <a:r>
              <a:rPr lang="en-US" altLang="zh-CN" sz="2000" b="1">
                <a:latin typeface="微软雅黑" panose="020B0503020204020204" pitchFamily="34" charset="-122"/>
                <a:ea typeface="微软雅黑" panose="020B0503020204020204" pitchFamily="34" charset="-122"/>
              </a:rPr>
              <a:t>int main()  </a:t>
            </a:r>
          </a:p>
          <a:p>
            <a:r>
              <a:rPr lang="en-US" altLang="zh-CN" sz="2000" b="1">
                <a:latin typeface="微软雅黑" panose="020B0503020204020204" pitchFamily="34" charset="-122"/>
                <a:ea typeface="微软雅黑" panose="020B0503020204020204" pitchFamily="34" charset="-122"/>
              </a:rPr>
              <a:t>{  </a:t>
            </a:r>
          </a:p>
          <a:p>
            <a:r>
              <a:rPr lang="en-US" altLang="zh-CN" sz="2000" b="1">
                <a:latin typeface="微软雅黑" panose="020B0503020204020204" pitchFamily="34" charset="-122"/>
                <a:ea typeface="微软雅黑" panose="020B0503020204020204" pitchFamily="34" charset="-122"/>
              </a:rPr>
              <a:t>    fprintf(stdout, “hello ");  </a:t>
            </a:r>
          </a:p>
          <a:p>
            <a:r>
              <a:rPr lang="en-US" altLang="zh-CN" sz="2000" b="1">
                <a:latin typeface="微软雅黑" panose="020B0503020204020204" pitchFamily="34" charset="-122"/>
                <a:ea typeface="微软雅黑" panose="020B0503020204020204" pitchFamily="34" charset="-122"/>
              </a:rPr>
              <a:t>    fprintf(stderr, “world!\n"); </a:t>
            </a:r>
          </a:p>
          <a:p>
            <a:r>
              <a:rPr lang="en-US" altLang="zh-CN" sz="2000" b="1">
                <a:latin typeface="微软雅黑" panose="020B0503020204020204" pitchFamily="34" charset="-122"/>
                <a:ea typeface="微软雅黑" panose="020B0503020204020204" pitchFamily="34" charset="-122"/>
              </a:rPr>
              <a:t>    return 0;  </a:t>
            </a:r>
          </a:p>
          <a:p>
            <a:r>
              <a:rPr lang="en-US" altLang="zh-CN" sz="2000" b="1">
                <a:latin typeface="微软雅黑" panose="020B0503020204020204" pitchFamily="34" charset="-122"/>
                <a:ea typeface="微软雅黑" panose="020B0503020204020204" pitchFamily="34" charset="-122"/>
              </a:rPr>
              <a:t>}  </a:t>
            </a:r>
          </a:p>
        </p:txBody>
      </p:sp>
      <p:sp>
        <p:nvSpPr>
          <p:cNvPr id="894988" name="Text Box 12">
            <a:extLst>
              <a:ext uri="{FF2B5EF4-FFF2-40B4-BE49-F238E27FC236}">
                <a16:creationId xmlns:a16="http://schemas.microsoft.com/office/drawing/2014/main" id="{AA8A4326-0794-48ED-BBA9-05AC1BB01367}"/>
              </a:ext>
            </a:extLst>
          </p:cNvPr>
          <p:cNvSpPr txBox="1">
            <a:spLocks noChangeArrowheads="1"/>
          </p:cNvSpPr>
          <p:nvPr/>
        </p:nvSpPr>
        <p:spPr bwMode="auto">
          <a:xfrm>
            <a:off x="5414963" y="2125663"/>
            <a:ext cx="2800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200" b="1">
                <a:solidFill>
                  <a:schemeClr val="accent1"/>
                </a:solidFill>
                <a:latin typeface="微软雅黑" panose="020B0503020204020204" pitchFamily="34" charset="-122"/>
                <a:ea typeface="微软雅黑" panose="020B0503020204020204" pitchFamily="34" charset="-122"/>
              </a:rPr>
              <a:t>输出结果为：</a:t>
            </a:r>
            <a:r>
              <a:rPr lang="en-US" altLang="zh-CN" sz="2200" b="1">
                <a:solidFill>
                  <a:schemeClr val="accent1"/>
                </a:solidFill>
                <a:latin typeface="微软雅黑" panose="020B0503020204020204" pitchFamily="34" charset="-122"/>
                <a:ea typeface="微软雅黑" panose="020B0503020204020204" pitchFamily="34" charset="-122"/>
              </a:rPr>
              <a:t>world!</a:t>
            </a:r>
          </a:p>
          <a:p>
            <a:r>
              <a:rPr lang="en-US" altLang="zh-CN" sz="2200" b="1">
                <a:solidFill>
                  <a:schemeClr val="accent1"/>
                </a:solidFill>
                <a:latin typeface="微软雅黑" panose="020B0503020204020204" pitchFamily="34" charset="-122"/>
                <a:ea typeface="微软雅黑" panose="020B0503020204020204" pitchFamily="34" charset="-122"/>
              </a:rPr>
              <a:t>                    hello </a:t>
            </a:r>
          </a:p>
        </p:txBody>
      </p:sp>
      <p:sp>
        <p:nvSpPr>
          <p:cNvPr id="894989" name="Rectangle 13">
            <a:extLst>
              <a:ext uri="{FF2B5EF4-FFF2-40B4-BE49-F238E27FC236}">
                <a16:creationId xmlns:a16="http://schemas.microsoft.com/office/drawing/2014/main" id="{EE90259D-2EBC-443F-8C20-CD36FCFC1C31}"/>
              </a:ext>
            </a:extLst>
          </p:cNvPr>
          <p:cNvSpPr>
            <a:spLocks noChangeArrowheads="1"/>
          </p:cNvSpPr>
          <p:nvPr/>
        </p:nvSpPr>
        <p:spPr bwMode="auto">
          <a:xfrm>
            <a:off x="4756150" y="3076575"/>
            <a:ext cx="40957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#include&lt;stdio.h&gt;  </a:t>
            </a:r>
          </a:p>
          <a:p>
            <a:r>
              <a:rPr lang="en-US" altLang="zh-CN" sz="2000" b="1">
                <a:latin typeface="微软雅黑" panose="020B0503020204020204" pitchFamily="34" charset="-122"/>
                <a:ea typeface="微软雅黑" panose="020B0503020204020204" pitchFamily="34" charset="-122"/>
              </a:rPr>
              <a:t>int main()  </a:t>
            </a:r>
          </a:p>
          <a:p>
            <a:r>
              <a:rPr lang="en-US" altLang="zh-CN" sz="2000" b="1">
                <a:latin typeface="微软雅黑" panose="020B0503020204020204" pitchFamily="34" charset="-122"/>
                <a:ea typeface="微软雅黑" panose="020B0503020204020204" pitchFamily="34" charset="-122"/>
              </a:rPr>
              <a:t>{  </a:t>
            </a:r>
          </a:p>
          <a:p>
            <a:r>
              <a:rPr lang="en-US" altLang="zh-CN" sz="2000" b="1">
                <a:latin typeface="微软雅黑" panose="020B0503020204020204" pitchFamily="34" charset="-122"/>
                <a:ea typeface="微软雅黑" panose="020B0503020204020204" pitchFamily="34" charset="-122"/>
              </a:rPr>
              <a:t>    fprintf(stdout, “hello \n");  </a:t>
            </a:r>
          </a:p>
          <a:p>
            <a:r>
              <a:rPr lang="en-US" altLang="zh-CN" sz="2000" b="1">
                <a:latin typeface="微软雅黑" panose="020B0503020204020204" pitchFamily="34" charset="-122"/>
                <a:ea typeface="微软雅黑" panose="020B0503020204020204" pitchFamily="34" charset="-122"/>
              </a:rPr>
              <a:t>    fprintf(stderr, “world!");  </a:t>
            </a:r>
          </a:p>
          <a:p>
            <a:r>
              <a:rPr lang="en-US" altLang="zh-CN" sz="2000" b="1">
                <a:latin typeface="微软雅黑" panose="020B0503020204020204" pitchFamily="34" charset="-122"/>
                <a:ea typeface="微软雅黑" panose="020B0503020204020204" pitchFamily="34" charset="-122"/>
              </a:rPr>
              <a:t>    return 0;  </a:t>
            </a:r>
          </a:p>
          <a:p>
            <a:r>
              <a:rPr lang="en-US" altLang="zh-CN" sz="2000" b="1">
                <a:latin typeface="微软雅黑" panose="020B0503020204020204" pitchFamily="34" charset="-122"/>
                <a:ea typeface="微软雅黑" panose="020B0503020204020204" pitchFamily="34" charset="-122"/>
              </a:rPr>
              <a:t>}  </a:t>
            </a:r>
          </a:p>
        </p:txBody>
      </p:sp>
      <p:sp>
        <p:nvSpPr>
          <p:cNvPr id="894990" name="Text Box 14">
            <a:extLst>
              <a:ext uri="{FF2B5EF4-FFF2-40B4-BE49-F238E27FC236}">
                <a16:creationId xmlns:a16="http://schemas.microsoft.com/office/drawing/2014/main" id="{EFEB6617-159A-4C92-AABF-05C21DAC8F82}"/>
              </a:ext>
            </a:extLst>
          </p:cNvPr>
          <p:cNvSpPr txBox="1">
            <a:spLocks noChangeArrowheads="1"/>
          </p:cNvSpPr>
          <p:nvPr/>
        </p:nvSpPr>
        <p:spPr bwMode="auto">
          <a:xfrm>
            <a:off x="5729288" y="5045075"/>
            <a:ext cx="28590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200" b="1">
                <a:solidFill>
                  <a:schemeClr val="accent1"/>
                </a:solidFill>
                <a:latin typeface="微软雅黑" panose="020B0503020204020204" pitchFamily="34" charset="-122"/>
                <a:ea typeface="微软雅黑" panose="020B0503020204020204" pitchFamily="34" charset="-122"/>
              </a:rPr>
              <a:t>输出结果为：</a:t>
            </a:r>
            <a:r>
              <a:rPr lang="en-US" altLang="zh-CN" sz="2200" b="1">
                <a:solidFill>
                  <a:schemeClr val="accent1"/>
                </a:solidFill>
                <a:latin typeface="微软雅黑" panose="020B0503020204020204" pitchFamily="34" charset="-122"/>
                <a:ea typeface="微软雅黑" panose="020B0503020204020204" pitchFamily="34" charset="-122"/>
              </a:rPr>
              <a:t>hello </a:t>
            </a:r>
          </a:p>
          <a:p>
            <a:r>
              <a:rPr lang="en-US" altLang="zh-CN" sz="2200" b="1">
                <a:solidFill>
                  <a:schemeClr val="accent1"/>
                </a:solidFill>
                <a:latin typeface="微软雅黑" panose="020B0503020204020204" pitchFamily="34" charset="-122"/>
                <a:ea typeface="微软雅黑" panose="020B0503020204020204" pitchFamily="34" charset="-122"/>
              </a:rPr>
              <a:t>                    world!</a:t>
            </a:r>
          </a:p>
        </p:txBody>
      </p:sp>
      <p:sp>
        <p:nvSpPr>
          <p:cNvPr id="894991" name="Text Box 15">
            <a:extLst>
              <a:ext uri="{FF2B5EF4-FFF2-40B4-BE49-F238E27FC236}">
                <a16:creationId xmlns:a16="http://schemas.microsoft.com/office/drawing/2014/main" id="{53C01DC3-C53F-40BC-B190-D4BFFFE5809A}"/>
              </a:ext>
            </a:extLst>
          </p:cNvPr>
          <p:cNvSpPr txBox="1">
            <a:spLocks noChangeArrowheads="1"/>
          </p:cNvSpPr>
          <p:nvPr/>
        </p:nvSpPr>
        <p:spPr bwMode="auto">
          <a:xfrm>
            <a:off x="184150" y="4195763"/>
            <a:ext cx="43815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stdout</a:t>
            </a:r>
            <a:r>
              <a:rPr lang="zh-CN" altLang="en-US" sz="2100" b="1">
                <a:solidFill>
                  <a:schemeClr val="accent2"/>
                </a:solidFill>
                <a:latin typeface="微软雅黑" panose="020B0503020204020204" pitchFamily="34" charset="-122"/>
                <a:ea typeface="微软雅黑" panose="020B0503020204020204" pitchFamily="34" charset="-122"/>
              </a:rPr>
              <a:t>和</a:t>
            </a:r>
            <a:r>
              <a:rPr lang="en-US" altLang="zh-CN" sz="2100" b="1">
                <a:solidFill>
                  <a:schemeClr val="accent2"/>
                </a:solidFill>
                <a:latin typeface="微软雅黑" panose="020B0503020204020204" pitchFamily="34" charset="-122"/>
                <a:ea typeface="微软雅黑" panose="020B0503020204020204" pitchFamily="34" charset="-122"/>
              </a:rPr>
              <a:t>stderr</a:t>
            </a:r>
            <a:r>
              <a:rPr lang="zh-CN" altLang="en-US" sz="2100" b="1">
                <a:solidFill>
                  <a:schemeClr val="accent2"/>
                </a:solidFill>
                <a:latin typeface="微软雅黑" panose="020B0503020204020204" pitchFamily="34" charset="-122"/>
                <a:ea typeface="微软雅黑" panose="020B0503020204020204" pitchFamily="34" charset="-122"/>
              </a:rPr>
              <a:t>都用于标准输出，</a:t>
            </a:r>
            <a:r>
              <a:rPr lang="zh-CN" altLang="en-US" sz="2100" b="1">
                <a:solidFill>
                  <a:srgbClr val="009900"/>
                </a:solidFill>
                <a:latin typeface="微软雅黑" panose="020B0503020204020204" pitchFamily="34" charset="-122"/>
                <a:ea typeface="微软雅黑" panose="020B0503020204020204" pitchFamily="34" charset="-122"/>
              </a:rPr>
              <a:t>但是，</a:t>
            </a:r>
          </a:p>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stderr</a:t>
            </a:r>
            <a:r>
              <a:rPr lang="zh-CN" altLang="en-US" sz="2100" b="1">
                <a:solidFill>
                  <a:schemeClr val="accent2"/>
                </a:solidFill>
                <a:latin typeface="微软雅黑" panose="020B0503020204020204" pitchFamily="34" charset="-122"/>
                <a:ea typeface="微软雅黑" panose="020B0503020204020204" pitchFamily="34" charset="-122"/>
              </a:rPr>
              <a:t>为 </a:t>
            </a:r>
            <a:r>
              <a:rPr lang="en-US" altLang="zh-CN" sz="2000" b="1">
                <a:solidFill>
                  <a:schemeClr val="accent2"/>
                </a:solidFill>
                <a:latin typeface="微软雅黑" panose="020B0503020204020204" pitchFamily="34" charset="-122"/>
                <a:ea typeface="微软雅黑" panose="020B0503020204020204" pitchFamily="34" charset="-122"/>
              </a:rPr>
              <a:t>_WRITE | </a:t>
            </a:r>
            <a:r>
              <a:rPr lang="en-US" altLang="zh-CN" sz="2000" b="1">
                <a:solidFill>
                  <a:schemeClr val="accent1"/>
                </a:solidFill>
                <a:latin typeface="微软雅黑" panose="020B0503020204020204" pitchFamily="34" charset="-122"/>
                <a:ea typeface="微软雅黑" panose="020B0503020204020204" pitchFamily="34" charset="-122"/>
              </a:rPr>
              <a:t>_UNBUF</a:t>
            </a:r>
          </a:p>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stdout</a:t>
            </a:r>
            <a:r>
              <a:rPr lang="zh-CN" altLang="en-US" sz="2100" b="1">
                <a:solidFill>
                  <a:schemeClr val="accent2"/>
                </a:solidFill>
                <a:latin typeface="微软雅黑" panose="020B0503020204020204" pitchFamily="34" charset="-122"/>
                <a:ea typeface="微软雅黑" panose="020B0503020204020204" pitchFamily="34" charset="-122"/>
              </a:rPr>
              <a:t>为 </a:t>
            </a:r>
            <a:r>
              <a:rPr lang="en-US" altLang="zh-CN" sz="2100" b="1">
                <a:solidFill>
                  <a:schemeClr val="accent2"/>
                </a:solidFill>
                <a:latin typeface="微软雅黑" panose="020B0503020204020204" pitchFamily="34" charset="-122"/>
                <a:ea typeface="微软雅黑" panose="020B0503020204020204" pitchFamily="34" charset="-122"/>
              </a:rPr>
              <a:t>_WRITE</a:t>
            </a:r>
            <a:endParaRPr lang="zh-CN" altLang="en-US" sz="2100" b="1">
              <a:solidFill>
                <a:schemeClr val="accent2"/>
              </a:solidFill>
              <a:latin typeface="微软雅黑" panose="020B0503020204020204" pitchFamily="34" charset="-122"/>
              <a:ea typeface="微软雅黑" panose="020B0503020204020204" pitchFamily="34" charset="-122"/>
            </a:endParaRPr>
          </a:p>
        </p:txBody>
      </p:sp>
      <p:sp>
        <p:nvSpPr>
          <p:cNvPr id="894992" name="Text Box 16">
            <a:extLst>
              <a:ext uri="{FF2B5EF4-FFF2-40B4-BE49-F238E27FC236}">
                <a16:creationId xmlns:a16="http://schemas.microsoft.com/office/drawing/2014/main" id="{065EF590-BAB0-477C-8D00-9E962B74E149}"/>
              </a:ext>
            </a:extLst>
          </p:cNvPr>
          <p:cNvSpPr txBox="1">
            <a:spLocks noChangeArrowheads="1"/>
          </p:cNvSpPr>
          <p:nvPr/>
        </p:nvSpPr>
        <p:spPr bwMode="auto">
          <a:xfrm>
            <a:off x="169863" y="5980113"/>
            <a:ext cx="796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有缓冲：</a:t>
            </a:r>
            <a:r>
              <a:rPr lang="zh-CN" altLang="en-US" sz="2000" b="1">
                <a:solidFill>
                  <a:srgbClr val="A50021"/>
                </a:solidFill>
                <a:latin typeface="微软雅黑" panose="020B0503020204020204" pitchFamily="34" charset="-122"/>
                <a:ea typeface="微软雅黑" panose="020B0503020204020204" pitchFamily="34" charset="-122"/>
              </a:rPr>
              <a:t>遇到换行符</a:t>
            </a:r>
            <a:r>
              <a:rPr lang="en-US" altLang="zh-CN" sz="2000" b="1">
                <a:solidFill>
                  <a:srgbClr val="A50021"/>
                </a:solidFill>
                <a:latin typeface="微软雅黑" panose="020B0503020204020204" pitchFamily="34" charset="-122"/>
                <a:ea typeface="微软雅黑" panose="020B0503020204020204" pitchFamily="34" charset="-122"/>
              </a:rPr>
              <a:t>\n</a:t>
            </a:r>
            <a:r>
              <a:rPr lang="zh-CN" altLang="en-US" sz="2000" b="1">
                <a:solidFill>
                  <a:srgbClr val="A50021"/>
                </a:solidFill>
                <a:latin typeface="微软雅黑" panose="020B0503020204020204" pitchFamily="34" charset="-122"/>
                <a:ea typeface="微软雅黑" panose="020B0503020204020204" pitchFamily="34" charset="-122"/>
              </a:rPr>
              <a:t>或缓冲满（</a:t>
            </a:r>
            <a:r>
              <a:rPr lang="en-US" altLang="zh-CN" sz="2000" b="1">
                <a:solidFill>
                  <a:srgbClr val="A50021"/>
                </a:solidFill>
                <a:latin typeface="微软雅黑" panose="020B0503020204020204" pitchFamily="34" charset="-122"/>
                <a:ea typeface="微软雅黑" panose="020B0503020204020204" pitchFamily="34" charset="-122"/>
              </a:rPr>
              <a:t>BUFSIZE=1024</a:t>
            </a:r>
            <a:r>
              <a:rPr lang="zh-CN" altLang="en-US" sz="2000" b="1">
                <a:solidFill>
                  <a:srgbClr val="A50021"/>
                </a:solidFill>
                <a:latin typeface="微软雅黑" panose="020B0503020204020204" pitchFamily="34" charset="-122"/>
                <a:ea typeface="微软雅黑" panose="020B0503020204020204" pitchFamily="34" charset="-122"/>
              </a:rPr>
              <a:t>）才写文件！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4983"/>
                                        </p:tgtEl>
                                        <p:attrNameLst>
                                          <p:attrName>style.visibility</p:attrName>
                                        </p:attrNameLst>
                                      </p:cBhvr>
                                      <p:to>
                                        <p:strVal val="visible"/>
                                      </p:to>
                                    </p:set>
                                    <p:animEffect transition="in" filter="blinds(horizontal)">
                                      <p:cBhvr>
                                        <p:cTn id="7" dur="500"/>
                                        <p:tgtEl>
                                          <p:spTgt spid="8949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4985"/>
                                        </p:tgtEl>
                                        <p:attrNameLst>
                                          <p:attrName>style.visibility</p:attrName>
                                        </p:attrNameLst>
                                      </p:cBhvr>
                                      <p:to>
                                        <p:strVal val="visible"/>
                                      </p:to>
                                    </p:set>
                                    <p:animEffect transition="in" filter="blinds(horizontal)">
                                      <p:cBhvr>
                                        <p:cTn id="12" dur="500"/>
                                        <p:tgtEl>
                                          <p:spTgt spid="8949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4986"/>
                                        </p:tgtEl>
                                        <p:attrNameLst>
                                          <p:attrName>style.visibility</p:attrName>
                                        </p:attrNameLst>
                                      </p:cBhvr>
                                      <p:to>
                                        <p:strVal val="visible"/>
                                      </p:to>
                                    </p:set>
                                    <p:animEffect transition="in" filter="blinds(horizontal)">
                                      <p:cBhvr>
                                        <p:cTn id="17" dur="500"/>
                                        <p:tgtEl>
                                          <p:spTgt spid="894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4987"/>
                                        </p:tgtEl>
                                        <p:attrNameLst>
                                          <p:attrName>style.visibility</p:attrName>
                                        </p:attrNameLst>
                                      </p:cBhvr>
                                      <p:to>
                                        <p:strVal val="visible"/>
                                      </p:to>
                                    </p:set>
                                    <p:animEffect transition="in" filter="blinds(horizontal)">
                                      <p:cBhvr>
                                        <p:cTn id="22" dur="500"/>
                                        <p:tgtEl>
                                          <p:spTgt spid="8949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4988"/>
                                        </p:tgtEl>
                                        <p:attrNameLst>
                                          <p:attrName>style.visibility</p:attrName>
                                        </p:attrNameLst>
                                      </p:cBhvr>
                                      <p:to>
                                        <p:strVal val="visible"/>
                                      </p:to>
                                    </p:set>
                                    <p:animEffect transition="in" filter="blinds(horizontal)">
                                      <p:cBhvr>
                                        <p:cTn id="27" dur="500"/>
                                        <p:tgtEl>
                                          <p:spTgt spid="8949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4989"/>
                                        </p:tgtEl>
                                        <p:attrNameLst>
                                          <p:attrName>style.visibility</p:attrName>
                                        </p:attrNameLst>
                                      </p:cBhvr>
                                      <p:to>
                                        <p:strVal val="visible"/>
                                      </p:to>
                                    </p:set>
                                    <p:animEffect transition="in" filter="blinds(horizontal)">
                                      <p:cBhvr>
                                        <p:cTn id="32" dur="500"/>
                                        <p:tgtEl>
                                          <p:spTgt spid="8949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4990"/>
                                        </p:tgtEl>
                                        <p:attrNameLst>
                                          <p:attrName>style.visibility</p:attrName>
                                        </p:attrNameLst>
                                      </p:cBhvr>
                                      <p:to>
                                        <p:strVal val="visible"/>
                                      </p:to>
                                    </p:set>
                                    <p:animEffect transition="in" filter="blinds(horizontal)">
                                      <p:cBhvr>
                                        <p:cTn id="37" dur="500"/>
                                        <p:tgtEl>
                                          <p:spTgt spid="8949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4991"/>
                                        </p:tgtEl>
                                        <p:attrNameLst>
                                          <p:attrName>style.visibility</p:attrName>
                                        </p:attrNameLst>
                                      </p:cBhvr>
                                      <p:to>
                                        <p:strVal val="visible"/>
                                      </p:to>
                                    </p:set>
                                    <p:animEffect transition="in" filter="blinds(horizontal)">
                                      <p:cBhvr>
                                        <p:cTn id="42" dur="500"/>
                                        <p:tgtEl>
                                          <p:spTgt spid="8949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94992"/>
                                        </p:tgtEl>
                                        <p:attrNameLst>
                                          <p:attrName>style.visibility</p:attrName>
                                        </p:attrNameLst>
                                      </p:cBhvr>
                                      <p:to>
                                        <p:strVal val="visible"/>
                                      </p:to>
                                    </p:set>
                                    <p:animEffect transition="in" filter="blinds(horizontal)">
                                      <p:cBhvr>
                                        <p:cTn id="47" dur="500"/>
                                        <p:tgtEl>
                                          <p:spTgt spid="89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3" grpId="0"/>
      <p:bldP spid="894985" grpId="0"/>
      <p:bldP spid="894986" grpId="0"/>
      <p:bldP spid="894987" grpId="0" animBg="1"/>
      <p:bldP spid="894988" grpId="0"/>
      <p:bldP spid="894989" grpId="0"/>
      <p:bldP spid="894990" grpId="0"/>
      <p:bldP spid="894991" grpId="0"/>
      <p:bldP spid="8949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ABF5111-E25E-4990-9AB3-4570F8894C50}"/>
              </a:ext>
            </a:extLst>
          </p:cNvPr>
          <p:cNvSpPr>
            <a:spLocks noGrp="1" noChangeArrowheads="1"/>
          </p:cNvSpPr>
          <p:nvPr>
            <p:ph type="title"/>
          </p:nvPr>
        </p:nvSpPr>
        <p:spPr/>
        <p:txBody>
          <a:bodyPr/>
          <a:lstStyle/>
          <a:p>
            <a:r>
              <a:rPr lang="en-US" altLang="zh-CN"/>
              <a:t>stdout </a:t>
            </a:r>
            <a:r>
              <a:rPr lang="zh-CN" altLang="en-US"/>
              <a:t>和 </a:t>
            </a:r>
            <a:r>
              <a:rPr lang="en-US" altLang="zh-CN"/>
              <a:t>stderr </a:t>
            </a:r>
            <a:r>
              <a:rPr lang="zh-CN" altLang="en-US"/>
              <a:t>的差别</a:t>
            </a:r>
          </a:p>
        </p:txBody>
      </p:sp>
      <p:sp>
        <p:nvSpPr>
          <p:cNvPr id="896003" name="Rectangle 3">
            <a:extLst>
              <a:ext uri="{FF2B5EF4-FFF2-40B4-BE49-F238E27FC236}">
                <a16:creationId xmlns:a16="http://schemas.microsoft.com/office/drawing/2014/main" id="{4DBA5164-860F-4575-854B-91B20DA031EA}"/>
              </a:ext>
            </a:extLst>
          </p:cNvPr>
          <p:cNvSpPr>
            <a:spLocks noChangeArrowheads="1"/>
          </p:cNvSpPr>
          <p:nvPr/>
        </p:nvSpPr>
        <p:spPr bwMode="auto">
          <a:xfrm>
            <a:off x="303213" y="733425"/>
            <a:ext cx="49291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45000"/>
              </a:lnSpc>
            </a:pPr>
            <a:r>
              <a:rPr lang="zh-CN" altLang="en-US" sz="2000" b="1">
                <a:solidFill>
                  <a:srgbClr val="A50021"/>
                </a:solidFill>
                <a:latin typeface="微软雅黑" panose="020B0503020204020204" pitchFamily="34" charset="-122"/>
                <a:ea typeface="微软雅黑" panose="020B0503020204020204" pitchFamily="34" charset="-122"/>
              </a:rPr>
              <a:t>例子（可执行文件为</a:t>
            </a:r>
            <a:r>
              <a:rPr lang="en-US" altLang="zh-CN" sz="2000" b="1">
                <a:solidFill>
                  <a:srgbClr val="A50021"/>
                </a:solidFill>
                <a:latin typeface="微软雅黑" panose="020B0503020204020204" pitchFamily="34" charset="-122"/>
                <a:ea typeface="微软雅黑" panose="020B0503020204020204" pitchFamily="34" charset="-122"/>
              </a:rPr>
              <a:t>hello</a:t>
            </a:r>
            <a:r>
              <a:rPr lang="zh-CN" altLang="en-US" sz="2000" b="1">
                <a:solidFill>
                  <a:srgbClr val="A50021"/>
                </a:solidFill>
                <a:latin typeface="微软雅黑" panose="020B0503020204020204" pitchFamily="34" charset="-122"/>
                <a:ea typeface="微软雅黑" panose="020B0503020204020204" pitchFamily="34" charset="-122"/>
              </a:rPr>
              <a:t>）</a:t>
            </a:r>
          </a:p>
          <a:p>
            <a:r>
              <a:rPr lang="en-US" altLang="zh-CN" sz="2000" b="1">
                <a:latin typeface="微软雅黑" panose="020B0503020204020204" pitchFamily="34" charset="-122"/>
                <a:ea typeface="微软雅黑" panose="020B0503020204020204" pitchFamily="34" charset="-122"/>
              </a:rPr>
              <a:t>#include &lt;stdio.h&gt;</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void main()</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    fprintf(stdout, "from stdout\n"</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    fprintf(stderr, "from stderr\n");</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a:t>
            </a:r>
          </a:p>
        </p:txBody>
      </p:sp>
      <p:sp>
        <p:nvSpPr>
          <p:cNvPr id="896007" name="Text Box 7">
            <a:extLst>
              <a:ext uri="{FF2B5EF4-FFF2-40B4-BE49-F238E27FC236}">
                <a16:creationId xmlns:a16="http://schemas.microsoft.com/office/drawing/2014/main" id="{1BF39166-68C1-48F9-89B6-37DFAB7CA4BB}"/>
              </a:ext>
            </a:extLst>
          </p:cNvPr>
          <p:cNvSpPr txBox="1">
            <a:spLocks noChangeArrowheads="1"/>
          </p:cNvSpPr>
          <p:nvPr/>
        </p:nvSpPr>
        <p:spPr bwMode="auto">
          <a:xfrm>
            <a:off x="4586288" y="974725"/>
            <a:ext cx="416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9900"/>
                </a:solidFill>
                <a:latin typeface="微软雅黑" panose="020B0503020204020204" pitchFamily="34" charset="-122"/>
                <a:ea typeface="微软雅黑" panose="020B0503020204020204" pitchFamily="34" charset="-122"/>
              </a:rPr>
              <a:t>二者都默认指向标准输出，即显示器；也都可重定位到普通文件中！</a:t>
            </a:r>
          </a:p>
        </p:txBody>
      </p:sp>
      <p:sp>
        <p:nvSpPr>
          <p:cNvPr id="896008" name="Rectangle 8">
            <a:extLst>
              <a:ext uri="{FF2B5EF4-FFF2-40B4-BE49-F238E27FC236}">
                <a16:creationId xmlns:a16="http://schemas.microsoft.com/office/drawing/2014/main" id="{F3BBE187-6BD8-4EAA-8CB1-82AF5A82106F}"/>
              </a:ext>
            </a:extLst>
          </p:cNvPr>
          <p:cNvSpPr>
            <a:spLocks noChangeArrowheads="1"/>
          </p:cNvSpPr>
          <p:nvPr/>
        </p:nvSpPr>
        <p:spPr bwMode="auto">
          <a:xfrm>
            <a:off x="242888" y="3705225"/>
            <a:ext cx="8428037"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5000"/>
              </a:lnSpc>
            </a:pPr>
            <a:r>
              <a:rPr lang="en-US" altLang="zh-CN" sz="2000" b="1">
                <a:latin typeface="微软雅黑" panose="020B0503020204020204" pitchFamily="34" charset="-122"/>
                <a:ea typeface="微软雅黑" panose="020B0503020204020204" pitchFamily="34" charset="-122"/>
              </a:rPr>
              <a:t>./hello &gt; out.txt</a:t>
            </a:r>
            <a:r>
              <a:rPr lang="zh-CN" altLang="en-US" sz="2000" b="1">
                <a:latin typeface="微软雅黑" panose="020B0503020204020204" pitchFamily="34" charset="-122"/>
                <a:ea typeface="微软雅黑" panose="020B0503020204020204" pitchFamily="34" charset="-122"/>
              </a:rPr>
              <a:t>：</a:t>
            </a:r>
            <a:r>
              <a:rPr lang="en-US" altLang="zh-CN" sz="2000" b="1">
                <a:solidFill>
                  <a:schemeClr val="accent2"/>
                </a:solidFill>
                <a:latin typeface="微软雅黑" panose="020B0503020204020204" pitchFamily="34" charset="-122"/>
                <a:ea typeface="微软雅黑" panose="020B0503020204020204" pitchFamily="34" charset="-122"/>
              </a:rPr>
              <a:t>stdout</a:t>
            </a:r>
            <a:r>
              <a:rPr lang="zh-CN" altLang="en-US" sz="2000" b="1">
                <a:solidFill>
                  <a:schemeClr val="accent2"/>
                </a:solidFill>
                <a:latin typeface="微软雅黑" panose="020B0503020204020204" pitchFamily="34" charset="-122"/>
                <a:ea typeface="微软雅黑" panose="020B0503020204020204" pitchFamily="34" charset="-122"/>
              </a:rPr>
              <a:t>送</a:t>
            </a:r>
            <a:r>
              <a:rPr lang="en-US" altLang="zh-CN" sz="2000" b="1">
                <a:solidFill>
                  <a:schemeClr val="accent2"/>
                </a:solidFill>
                <a:latin typeface="微软雅黑" panose="020B0503020204020204" pitchFamily="34" charset="-122"/>
                <a:ea typeface="微软雅黑" panose="020B0503020204020204" pitchFamily="34" charset="-122"/>
              </a:rPr>
              <a:t>out.txt, stderr</a:t>
            </a:r>
            <a:r>
              <a:rPr lang="zh-CN" altLang="en-US" sz="2000" b="1">
                <a:solidFill>
                  <a:schemeClr val="accent2"/>
                </a:solidFill>
                <a:latin typeface="微软雅黑" panose="020B0503020204020204" pitchFamily="34" charset="-122"/>
                <a:ea typeface="微软雅黑" panose="020B0503020204020204" pitchFamily="34" charset="-122"/>
              </a:rPr>
              <a:t>送屏幕</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./hello 2 &gt; err.txt</a:t>
            </a:r>
            <a:r>
              <a:rPr lang="zh-CN" altLang="en-US" sz="2000" b="1">
                <a:latin typeface="微软雅黑" panose="020B0503020204020204" pitchFamily="34" charset="-122"/>
                <a:ea typeface="微软雅黑" panose="020B0503020204020204" pitchFamily="34" charset="-122"/>
              </a:rPr>
              <a:t>：</a:t>
            </a:r>
            <a:r>
              <a:rPr lang="en-US" altLang="zh-CN" sz="2000" b="1">
                <a:solidFill>
                  <a:schemeClr val="accent2"/>
                </a:solidFill>
                <a:latin typeface="微软雅黑" panose="020B0503020204020204" pitchFamily="34" charset="-122"/>
                <a:ea typeface="微软雅黑" panose="020B0503020204020204" pitchFamily="34" charset="-122"/>
              </a:rPr>
              <a:t>stdout</a:t>
            </a:r>
            <a:r>
              <a:rPr lang="zh-CN" altLang="en-US" sz="2000" b="1">
                <a:solidFill>
                  <a:schemeClr val="accent2"/>
                </a:solidFill>
                <a:latin typeface="微软雅黑" panose="020B0503020204020204" pitchFamily="34" charset="-122"/>
                <a:ea typeface="微软雅黑" panose="020B0503020204020204" pitchFamily="34" charset="-122"/>
              </a:rPr>
              <a:t>送屏幕</a:t>
            </a:r>
            <a:r>
              <a:rPr lang="en-US" altLang="zh-CN" sz="2000" b="1">
                <a:solidFill>
                  <a:schemeClr val="accent2"/>
                </a:solidFill>
                <a:latin typeface="微软雅黑" panose="020B0503020204020204" pitchFamily="34" charset="-122"/>
                <a:ea typeface="微软雅黑" panose="020B0503020204020204" pitchFamily="34" charset="-122"/>
              </a:rPr>
              <a:t>, stderr</a:t>
            </a:r>
            <a:r>
              <a:rPr lang="zh-CN" altLang="en-US" sz="2000" b="1">
                <a:solidFill>
                  <a:schemeClr val="accent2"/>
                </a:solidFill>
                <a:latin typeface="微软雅黑" panose="020B0503020204020204" pitchFamily="34" charset="-122"/>
                <a:ea typeface="微软雅黑" panose="020B0503020204020204" pitchFamily="34" charset="-122"/>
              </a:rPr>
              <a:t>送</a:t>
            </a:r>
            <a:r>
              <a:rPr lang="en-US" altLang="zh-CN" sz="2000" b="1">
                <a:solidFill>
                  <a:schemeClr val="accent2"/>
                </a:solidFill>
                <a:latin typeface="微软雅黑" panose="020B0503020204020204" pitchFamily="34" charset="-122"/>
                <a:ea typeface="微软雅黑" panose="020B0503020204020204" pitchFamily="34" charset="-122"/>
              </a:rPr>
              <a:t>err.txt</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./hello &gt; out.txt 2&gt; err.txt</a:t>
            </a:r>
            <a:r>
              <a:rPr lang="zh-CN" altLang="en-US" sz="2000" b="1">
                <a:latin typeface="微软雅黑" panose="020B0503020204020204" pitchFamily="34" charset="-122"/>
                <a:ea typeface="微软雅黑" panose="020B0503020204020204" pitchFamily="34" charset="-122"/>
              </a:rPr>
              <a:t>：</a:t>
            </a:r>
            <a:r>
              <a:rPr lang="en-US" altLang="zh-CN" sz="2000" b="1">
                <a:solidFill>
                  <a:schemeClr val="accent2"/>
                </a:solidFill>
                <a:latin typeface="微软雅黑" panose="020B0503020204020204" pitchFamily="34" charset="-122"/>
                <a:ea typeface="微软雅黑" panose="020B0503020204020204" pitchFamily="34" charset="-122"/>
              </a:rPr>
              <a:t>stdout</a:t>
            </a:r>
            <a:r>
              <a:rPr lang="zh-CN" altLang="en-US" sz="2000" b="1">
                <a:solidFill>
                  <a:schemeClr val="accent2"/>
                </a:solidFill>
                <a:latin typeface="微软雅黑" panose="020B0503020204020204" pitchFamily="34" charset="-122"/>
                <a:ea typeface="微软雅黑" panose="020B0503020204020204" pitchFamily="34" charset="-122"/>
              </a:rPr>
              <a:t>送</a:t>
            </a:r>
            <a:r>
              <a:rPr lang="en-US" altLang="zh-CN" sz="2000" b="1">
                <a:solidFill>
                  <a:schemeClr val="accent2"/>
                </a:solidFill>
                <a:latin typeface="微软雅黑" panose="020B0503020204020204" pitchFamily="34" charset="-122"/>
                <a:ea typeface="微软雅黑" panose="020B0503020204020204" pitchFamily="34" charset="-122"/>
              </a:rPr>
              <a:t>out.txt</a:t>
            </a:r>
            <a:r>
              <a:rPr lang="zh-CN" altLang="en-US" sz="2000" b="1">
                <a:solidFill>
                  <a:schemeClr val="accent2"/>
                </a:solidFill>
                <a:latin typeface="微软雅黑" panose="020B0503020204020204" pitchFamily="34" charset="-122"/>
                <a:ea typeface="微软雅黑" panose="020B0503020204020204" pitchFamily="34" charset="-122"/>
              </a:rPr>
              <a:t>，</a:t>
            </a:r>
            <a:r>
              <a:rPr lang="en-US" altLang="zh-CN" sz="2000" b="1">
                <a:solidFill>
                  <a:schemeClr val="accent2"/>
                </a:solidFill>
                <a:latin typeface="微软雅黑" panose="020B0503020204020204" pitchFamily="34" charset="-122"/>
                <a:ea typeface="微软雅黑" panose="020B0503020204020204" pitchFamily="34" charset="-122"/>
              </a:rPr>
              <a:t>stderr</a:t>
            </a:r>
            <a:r>
              <a:rPr lang="zh-CN" altLang="en-US" sz="2000" b="1">
                <a:solidFill>
                  <a:schemeClr val="accent2"/>
                </a:solidFill>
                <a:latin typeface="微软雅黑" panose="020B0503020204020204" pitchFamily="34" charset="-122"/>
                <a:ea typeface="微软雅黑" panose="020B0503020204020204" pitchFamily="34" charset="-122"/>
              </a:rPr>
              <a:t>送</a:t>
            </a:r>
            <a:r>
              <a:rPr lang="en-US" altLang="zh-CN" sz="2000" b="1">
                <a:solidFill>
                  <a:schemeClr val="accent2"/>
                </a:solidFill>
                <a:latin typeface="微软雅黑" panose="020B0503020204020204" pitchFamily="34" charset="-122"/>
                <a:ea typeface="微软雅黑" panose="020B0503020204020204" pitchFamily="34" charset="-122"/>
              </a:rPr>
              <a:t>err.txt</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./hello &gt; combine.txt 2&gt;&amp;1</a:t>
            </a:r>
            <a:r>
              <a:rPr lang="zh-CN" altLang="en-US" sz="2000" b="1">
                <a:latin typeface="微软雅黑" panose="020B0503020204020204" pitchFamily="34" charset="-122"/>
                <a:ea typeface="微软雅黑" panose="020B0503020204020204" pitchFamily="34" charset="-122"/>
              </a:rPr>
              <a:t>：</a:t>
            </a:r>
            <a:r>
              <a:rPr lang="en-US" altLang="zh-CN" sz="2000" b="1">
                <a:solidFill>
                  <a:schemeClr val="accent2"/>
                </a:solidFill>
                <a:latin typeface="微软雅黑" panose="020B0503020204020204" pitchFamily="34" charset="-122"/>
                <a:ea typeface="微软雅黑" panose="020B0503020204020204" pitchFamily="34" charset="-122"/>
              </a:rPr>
              <a:t>stdout</a:t>
            </a:r>
            <a:r>
              <a:rPr lang="zh-CN" altLang="en-US" sz="2000" b="1">
                <a:solidFill>
                  <a:schemeClr val="accent2"/>
                </a:solidFill>
                <a:latin typeface="微软雅黑" panose="020B0503020204020204" pitchFamily="34" charset="-122"/>
                <a:ea typeface="微软雅黑" panose="020B0503020204020204" pitchFamily="34" charset="-122"/>
              </a:rPr>
              <a:t>和</a:t>
            </a:r>
            <a:r>
              <a:rPr lang="en-US" altLang="zh-CN" sz="2000" b="1">
                <a:solidFill>
                  <a:schemeClr val="accent2"/>
                </a:solidFill>
                <a:latin typeface="微软雅黑" panose="020B0503020204020204" pitchFamily="34" charset="-122"/>
                <a:ea typeface="微软雅黑" panose="020B0503020204020204" pitchFamily="34" charset="-122"/>
              </a:rPr>
              <a:t>stderr</a:t>
            </a:r>
            <a:r>
              <a:rPr lang="zh-CN" altLang="en-US" sz="2000" b="1">
                <a:solidFill>
                  <a:schemeClr val="accent2"/>
                </a:solidFill>
                <a:latin typeface="微软雅黑" panose="020B0503020204020204" pitchFamily="34" charset="-122"/>
                <a:ea typeface="微软雅黑" panose="020B0503020204020204" pitchFamily="34" charset="-122"/>
              </a:rPr>
              <a:t>都送</a:t>
            </a:r>
            <a:r>
              <a:rPr lang="en-US" altLang="zh-CN" sz="2000" b="1">
                <a:solidFill>
                  <a:schemeClr val="accent2"/>
                </a:solidFill>
                <a:latin typeface="微软雅黑" panose="020B0503020204020204" pitchFamily="34" charset="-122"/>
                <a:ea typeface="微软雅黑" panose="020B0503020204020204" pitchFamily="34" charset="-122"/>
              </a:rPr>
              <a:t>combine.txt</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./hello &gt; combine.txt 2&gt; combine.txt</a:t>
            </a:r>
            <a:r>
              <a:rPr lang="zh-CN" altLang="en-US" sz="2000" b="1">
                <a:latin typeface="微软雅黑" panose="020B0503020204020204" pitchFamily="34" charset="-122"/>
                <a:ea typeface="微软雅黑" panose="020B0503020204020204" pitchFamily="34" charset="-122"/>
              </a:rPr>
              <a:t>：</a:t>
            </a:r>
          </a:p>
          <a:p>
            <a:pPr>
              <a:lnSpc>
                <a:spcPct val="135000"/>
              </a:lnSpc>
            </a:pPr>
            <a:r>
              <a:rPr lang="en-US" altLang="zh-CN" sz="2000" b="1">
                <a:latin typeface="微软雅黑" panose="020B0503020204020204" pitchFamily="34" charset="-122"/>
                <a:ea typeface="微软雅黑" panose="020B0503020204020204" pitchFamily="34" charset="-122"/>
              </a:rPr>
              <a:t>                                                  </a:t>
            </a:r>
            <a:r>
              <a:rPr lang="en-US" altLang="zh-CN" sz="2000" b="1">
                <a:solidFill>
                  <a:schemeClr val="accent2"/>
                </a:solidFill>
                <a:latin typeface="微软雅黑" panose="020B0503020204020204" pitchFamily="34" charset="-122"/>
                <a:ea typeface="微软雅黑" panose="020B0503020204020204" pitchFamily="34" charset="-122"/>
              </a:rPr>
              <a:t>stdout</a:t>
            </a:r>
            <a:r>
              <a:rPr lang="zh-CN" altLang="en-US" sz="2000" b="1">
                <a:solidFill>
                  <a:schemeClr val="accent2"/>
                </a:solidFill>
                <a:latin typeface="微软雅黑" panose="020B0503020204020204" pitchFamily="34" charset="-122"/>
                <a:ea typeface="微软雅黑" panose="020B0503020204020204" pitchFamily="34" charset="-122"/>
              </a:rPr>
              <a:t>和</a:t>
            </a:r>
            <a:r>
              <a:rPr lang="en-US" altLang="zh-CN" sz="2000" b="1">
                <a:solidFill>
                  <a:schemeClr val="accent2"/>
                </a:solidFill>
                <a:latin typeface="微软雅黑" panose="020B0503020204020204" pitchFamily="34" charset="-122"/>
                <a:ea typeface="微软雅黑" panose="020B0503020204020204" pitchFamily="34" charset="-122"/>
              </a:rPr>
              <a:t>stderr</a:t>
            </a:r>
            <a:r>
              <a:rPr lang="zh-CN" altLang="en-US" sz="2000" b="1">
                <a:solidFill>
                  <a:schemeClr val="accent2"/>
                </a:solidFill>
                <a:latin typeface="微软雅黑" panose="020B0503020204020204" pitchFamily="34" charset="-122"/>
                <a:ea typeface="微软雅黑" panose="020B0503020204020204" pitchFamily="34" charset="-122"/>
              </a:rPr>
              <a:t>都送</a:t>
            </a:r>
            <a:r>
              <a:rPr lang="en-US" altLang="zh-CN" sz="2000" b="1">
                <a:solidFill>
                  <a:schemeClr val="accent2"/>
                </a:solidFill>
                <a:latin typeface="微软雅黑" panose="020B0503020204020204" pitchFamily="34" charset="-122"/>
                <a:ea typeface="微软雅黑" panose="020B0503020204020204" pitchFamily="34" charset="-122"/>
              </a:rPr>
              <a:t>combine.txt</a:t>
            </a:r>
            <a:br>
              <a:rPr lang="en-US" altLang="zh-CN" sz="2000" b="1">
                <a:latin typeface="微软雅黑" panose="020B0503020204020204" pitchFamily="34" charset="-122"/>
                <a:ea typeface="微软雅黑" panose="020B0503020204020204" pitchFamily="34" charset="-122"/>
              </a:rPr>
            </a:br>
            <a:endParaRPr lang="zh-CN" altLang="en-US" sz="2000" b="1">
              <a:latin typeface="微软雅黑" panose="020B0503020204020204" pitchFamily="34" charset="-122"/>
              <a:ea typeface="微软雅黑" panose="020B0503020204020204" pitchFamily="34" charset="-122"/>
            </a:endParaRPr>
          </a:p>
        </p:txBody>
      </p:sp>
      <p:sp>
        <p:nvSpPr>
          <p:cNvPr id="896009" name="Text Box 9">
            <a:extLst>
              <a:ext uri="{FF2B5EF4-FFF2-40B4-BE49-F238E27FC236}">
                <a16:creationId xmlns:a16="http://schemas.microsoft.com/office/drawing/2014/main" id="{CF5B8084-B080-4B16-87C3-A40BFF7E5B89}"/>
              </a:ext>
            </a:extLst>
          </p:cNvPr>
          <p:cNvSpPr txBox="1">
            <a:spLocks noChangeArrowheads="1"/>
          </p:cNvSpPr>
          <p:nvPr/>
        </p:nvSpPr>
        <p:spPr bwMode="auto">
          <a:xfrm>
            <a:off x="363538" y="3306763"/>
            <a:ext cx="361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执行结果如下：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Effect transition="in" filter="blinds(horizontal)">
                                      <p:cBhvr>
                                        <p:cTn id="7" dur="500"/>
                                        <p:tgtEl>
                                          <p:spTgt spid="896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6003">
                                            <p:txEl>
                                              <p:pRg st="1" end="1"/>
                                            </p:txEl>
                                          </p:spTgt>
                                        </p:tgtEl>
                                        <p:attrNameLst>
                                          <p:attrName>style.visibility</p:attrName>
                                        </p:attrNameLst>
                                      </p:cBhvr>
                                      <p:to>
                                        <p:strVal val="visible"/>
                                      </p:to>
                                    </p:set>
                                    <p:animEffect transition="in" filter="blinds(horizontal)">
                                      <p:cBhvr>
                                        <p:cTn id="12" dur="500"/>
                                        <p:tgtEl>
                                          <p:spTgt spid="896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6007">
                                            <p:txEl>
                                              <p:pRg st="0" end="0"/>
                                            </p:txEl>
                                          </p:spTgt>
                                        </p:tgtEl>
                                        <p:attrNameLst>
                                          <p:attrName>style.visibility</p:attrName>
                                        </p:attrNameLst>
                                      </p:cBhvr>
                                      <p:to>
                                        <p:strVal val="visible"/>
                                      </p:to>
                                    </p:set>
                                    <p:animEffect transition="in" filter="blinds(horizontal)">
                                      <p:cBhvr>
                                        <p:cTn id="17" dur="500"/>
                                        <p:tgtEl>
                                          <p:spTgt spid="89600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6009"/>
                                        </p:tgtEl>
                                        <p:attrNameLst>
                                          <p:attrName>style.visibility</p:attrName>
                                        </p:attrNameLst>
                                      </p:cBhvr>
                                      <p:to>
                                        <p:strVal val="visible"/>
                                      </p:to>
                                    </p:set>
                                    <p:animEffect transition="in" filter="blinds(horizontal)">
                                      <p:cBhvr>
                                        <p:cTn id="22" dur="500"/>
                                        <p:tgtEl>
                                          <p:spTgt spid="8960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6008"/>
                                        </p:tgtEl>
                                        <p:attrNameLst>
                                          <p:attrName>style.visibility</p:attrName>
                                        </p:attrNameLst>
                                      </p:cBhvr>
                                      <p:to>
                                        <p:strVal val="visible"/>
                                      </p:to>
                                    </p:set>
                                    <p:animEffect transition="in" filter="blinds(horizontal)">
                                      <p:cBhvr>
                                        <p:cTn id="27" dur="500"/>
                                        <p:tgtEl>
                                          <p:spTgt spid="89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8" grpId="0"/>
      <p:bldP spid="8960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1CF32D5-AE9A-42D0-BC83-3838D50369D9}"/>
              </a:ext>
            </a:extLst>
          </p:cNvPr>
          <p:cNvSpPr>
            <a:spLocks noGrp="1" noChangeArrowheads="1"/>
          </p:cNvSpPr>
          <p:nvPr>
            <p:ph type="title"/>
          </p:nvPr>
        </p:nvSpPr>
        <p:spPr/>
        <p:txBody>
          <a:bodyPr/>
          <a:lstStyle/>
          <a:p>
            <a:r>
              <a:rPr lang="en-US" altLang="zh-CN"/>
              <a:t>stdio.h</a:t>
            </a:r>
            <a:r>
              <a:rPr lang="zh-CN" altLang="en-US"/>
              <a:t>中更多的定义</a:t>
            </a:r>
          </a:p>
        </p:txBody>
      </p:sp>
      <p:sp>
        <p:nvSpPr>
          <p:cNvPr id="897027" name="Rectangle 3">
            <a:extLst>
              <a:ext uri="{FF2B5EF4-FFF2-40B4-BE49-F238E27FC236}">
                <a16:creationId xmlns:a16="http://schemas.microsoft.com/office/drawing/2014/main" id="{48610279-2631-49A9-934B-DE0C13ED9A9B}"/>
              </a:ext>
            </a:extLst>
          </p:cNvPr>
          <p:cNvSpPr>
            <a:spLocks noGrp="1" noChangeArrowheads="1"/>
          </p:cNvSpPr>
          <p:nvPr>
            <p:ph type="body" idx="1"/>
          </p:nvPr>
        </p:nvSpPr>
        <p:spPr>
          <a:xfrm>
            <a:off x="290513" y="801688"/>
            <a:ext cx="8612187" cy="2197100"/>
          </a:xfrm>
        </p:spPr>
        <p:txBody>
          <a:bodyPr/>
          <a:lstStyle/>
          <a:p>
            <a:pPr>
              <a:lnSpc>
                <a:spcPct val="105000"/>
              </a:lnSpc>
              <a:spcBef>
                <a:spcPct val="20000"/>
              </a:spcBef>
            </a:pPr>
            <a:r>
              <a:rPr lang="zh-CN" altLang="en-US" sz="2100">
                <a:latin typeface="微软雅黑" panose="020B0503020204020204" pitchFamily="34" charset="-122"/>
                <a:ea typeface="微软雅黑" panose="020B0503020204020204" pitchFamily="34" charset="-122"/>
              </a:rPr>
              <a:t>在</a:t>
            </a:r>
            <a:r>
              <a:rPr lang="en-US" altLang="zh-CN" sz="2100">
                <a:latin typeface="微软雅黑" panose="020B0503020204020204" pitchFamily="34" charset="-122"/>
                <a:ea typeface="微软雅黑" panose="020B0503020204020204" pitchFamily="34" charset="-122"/>
              </a:rPr>
              <a:t>stdio.h</a:t>
            </a:r>
            <a:r>
              <a:rPr lang="zh-CN" altLang="en-US" sz="2100">
                <a:latin typeface="微软雅黑" panose="020B0503020204020204" pitchFamily="34" charset="-122"/>
                <a:ea typeface="微软雅黑" panose="020B0503020204020204" pitchFamily="34" charset="-122"/>
              </a:rPr>
              <a:t>中，还定义了</a:t>
            </a:r>
            <a:r>
              <a:rPr lang="en-US" altLang="zh-CN" sz="2100">
                <a:latin typeface="微软雅黑" panose="020B0503020204020204" pitchFamily="34" charset="-122"/>
                <a:ea typeface="微软雅黑" panose="020B0503020204020204" pitchFamily="34" charset="-122"/>
              </a:rPr>
              <a:t>feof()</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ferror()</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fileno()</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getc()</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putc()</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getchar()</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putchar()</a:t>
            </a:r>
            <a:r>
              <a:rPr lang="zh-CN" altLang="en-US" sz="2100">
                <a:latin typeface="微软雅黑" panose="020B0503020204020204" pitchFamily="34" charset="-122"/>
                <a:ea typeface="微软雅黑" panose="020B0503020204020204" pitchFamily="34" charset="-122"/>
              </a:rPr>
              <a:t>等</a:t>
            </a:r>
            <a:r>
              <a:rPr lang="zh-CN" altLang="en-US" sz="2100">
                <a:solidFill>
                  <a:srgbClr val="A50021"/>
                </a:solidFill>
                <a:latin typeface="微软雅黑" panose="020B0503020204020204" pitchFamily="34" charset="-122"/>
                <a:ea typeface="微软雅黑" panose="020B0503020204020204" pitchFamily="34" charset="-122"/>
              </a:rPr>
              <a:t>标准</a:t>
            </a:r>
            <a:r>
              <a:rPr lang="en-US" altLang="zh-CN" sz="2100">
                <a:solidFill>
                  <a:srgbClr val="A50021"/>
                </a:solidFill>
                <a:latin typeface="微软雅黑" panose="020B0503020204020204" pitchFamily="34" charset="-122"/>
                <a:ea typeface="微软雅黑" panose="020B0503020204020204" pitchFamily="34" charset="-122"/>
              </a:rPr>
              <a:t>I/O</a:t>
            </a:r>
            <a:r>
              <a:rPr lang="zh-CN" altLang="en-US" sz="2100">
                <a:solidFill>
                  <a:srgbClr val="A50021"/>
                </a:solidFill>
                <a:latin typeface="微软雅黑" panose="020B0503020204020204" pitchFamily="34" charset="-122"/>
                <a:ea typeface="微软雅黑" panose="020B0503020204020204" pitchFamily="34" charset="-122"/>
              </a:rPr>
              <a:t>函数</a:t>
            </a:r>
            <a:r>
              <a:rPr lang="zh-CN" altLang="en-US" sz="2100">
                <a:latin typeface="微软雅黑" panose="020B0503020204020204" pitchFamily="34" charset="-122"/>
                <a:ea typeface="微软雅黑" panose="020B0503020204020204" pitchFamily="34" charset="-122"/>
              </a:rPr>
              <a:t>。</a:t>
            </a:r>
          </a:p>
          <a:p>
            <a:pPr>
              <a:lnSpc>
                <a:spcPct val="105000"/>
              </a:lnSpc>
              <a:spcBef>
                <a:spcPct val="20000"/>
              </a:spcBef>
            </a:pPr>
            <a:r>
              <a:rPr lang="zh-CN" altLang="en-US" sz="2100">
                <a:solidFill>
                  <a:srgbClr val="A50021"/>
                </a:solidFill>
                <a:latin typeface="微软雅黑" panose="020B0503020204020204" pitchFamily="34" charset="-122"/>
                <a:ea typeface="微软雅黑" panose="020B0503020204020204" pitchFamily="34" charset="-122"/>
                <a:hlinkClick r:id="" action="ppaction://hlinkshowjump?jump=nextslide"/>
              </a:rPr>
              <a:t>系统级</a:t>
            </a:r>
            <a:r>
              <a:rPr lang="en-US" altLang="zh-CN" sz="2100">
                <a:solidFill>
                  <a:srgbClr val="A50021"/>
                </a:solidFill>
                <a:latin typeface="微软雅黑" panose="020B0503020204020204" pitchFamily="34" charset="-122"/>
                <a:ea typeface="微软雅黑" panose="020B0503020204020204" pitchFamily="34" charset="-122"/>
                <a:hlinkClick r:id="" action="ppaction://hlinkshowjump?jump=nextslide"/>
              </a:rPr>
              <a:t>I/O</a:t>
            </a:r>
            <a:r>
              <a:rPr lang="zh-CN" altLang="en-US" sz="2100">
                <a:solidFill>
                  <a:srgbClr val="A50021"/>
                </a:solidFill>
                <a:latin typeface="微软雅黑" panose="020B0503020204020204" pitchFamily="34" charset="-122"/>
                <a:ea typeface="微软雅黑" panose="020B0503020204020204" pitchFamily="34" charset="-122"/>
                <a:hlinkClick r:id="" action="ppaction://hlinkshowjump?jump=nextslide"/>
              </a:rPr>
              <a:t>函数</a:t>
            </a:r>
            <a:r>
              <a:rPr lang="zh-CN" altLang="en-US" sz="2100">
                <a:latin typeface="微软雅黑" panose="020B0503020204020204" pitchFamily="34" charset="-122"/>
                <a:ea typeface="微软雅黑" panose="020B0503020204020204" pitchFamily="34" charset="-122"/>
              </a:rPr>
              <a:t>对文件的标识是</a:t>
            </a:r>
            <a:r>
              <a:rPr lang="zh-CN" altLang="en-US" sz="2100">
                <a:solidFill>
                  <a:srgbClr val="A50021"/>
                </a:solidFill>
                <a:latin typeface="微软雅黑" panose="020B0503020204020204" pitchFamily="34" charset="-122"/>
                <a:ea typeface="微软雅黑" panose="020B0503020204020204" pitchFamily="34" charset="-122"/>
              </a:rPr>
              <a:t>文件描述符</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C</a:t>
            </a:r>
            <a:r>
              <a:rPr lang="zh-CN" altLang="en-US" sz="2100">
                <a:latin typeface="微软雅黑" panose="020B0503020204020204" pitchFamily="34" charset="-122"/>
                <a:ea typeface="微软雅黑" panose="020B0503020204020204" pitchFamily="34" charset="-122"/>
              </a:rPr>
              <a:t>标准</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库函数中对文件的标识是</a:t>
            </a:r>
            <a:r>
              <a:rPr lang="zh-CN" altLang="en-US" sz="2100">
                <a:solidFill>
                  <a:schemeClr val="accent1"/>
                </a:solidFill>
                <a:latin typeface="微软雅黑" panose="020B0503020204020204" pitchFamily="34" charset="-122"/>
                <a:ea typeface="微软雅黑" panose="020B0503020204020204" pitchFamily="34" charset="-122"/>
              </a:rPr>
              <a:t>指向</a:t>
            </a:r>
            <a:r>
              <a:rPr lang="en-US" altLang="zh-CN" sz="2100">
                <a:solidFill>
                  <a:schemeClr val="accent1"/>
                </a:solidFill>
                <a:latin typeface="微软雅黑" panose="020B0503020204020204" pitchFamily="34" charset="-122"/>
                <a:ea typeface="微软雅黑" panose="020B0503020204020204" pitchFamily="34" charset="-122"/>
              </a:rPr>
              <a:t>FILE</a:t>
            </a:r>
            <a:r>
              <a:rPr lang="zh-CN" altLang="en-US" sz="2100">
                <a:solidFill>
                  <a:schemeClr val="accent1"/>
                </a:solidFill>
                <a:latin typeface="微软雅黑" panose="020B0503020204020204" pitchFamily="34" charset="-122"/>
                <a:ea typeface="微软雅黑" panose="020B0503020204020204" pitchFamily="34" charset="-122"/>
              </a:rPr>
              <a:t>结构的指针</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FILE</a:t>
            </a:r>
            <a:r>
              <a:rPr lang="zh-CN" altLang="en-US" sz="2100">
                <a:latin typeface="微软雅黑" panose="020B0503020204020204" pitchFamily="34" charset="-122"/>
                <a:ea typeface="微软雅黑" panose="020B0503020204020204" pitchFamily="34" charset="-122"/>
              </a:rPr>
              <a:t>中定义了</a:t>
            </a:r>
            <a:r>
              <a:rPr lang="en-US" altLang="zh-CN" sz="2100">
                <a:latin typeface="微软雅黑" panose="020B0503020204020204" pitchFamily="34" charset="-122"/>
                <a:ea typeface="微软雅黑" panose="020B0503020204020204" pitchFamily="34" charset="-122"/>
              </a:rPr>
              <a:t>1024</a:t>
            </a:r>
            <a:r>
              <a:rPr lang="zh-CN" altLang="en-US" sz="2100">
                <a:latin typeface="微软雅黑" panose="020B0503020204020204" pitchFamily="34" charset="-122"/>
                <a:ea typeface="微软雅黑" panose="020B0503020204020204" pitchFamily="34" charset="-122"/>
              </a:rPr>
              <a:t>字节的</a:t>
            </a:r>
            <a:r>
              <a:rPr lang="zh-CN" altLang="en-US" sz="2100">
                <a:solidFill>
                  <a:schemeClr val="accent1"/>
                </a:solidFill>
                <a:latin typeface="微软雅黑" panose="020B0503020204020204" pitchFamily="34" charset="-122"/>
                <a:ea typeface="微软雅黑" panose="020B0503020204020204" pitchFamily="34" charset="-122"/>
              </a:rPr>
              <a:t>流缓冲区</a:t>
            </a:r>
            <a:r>
              <a:rPr lang="zh-CN" altLang="en-US" sz="2100">
                <a:latin typeface="微软雅黑" panose="020B0503020204020204" pitchFamily="34" charset="-122"/>
                <a:ea typeface="微软雅黑" panose="020B0503020204020204" pitchFamily="34" charset="-122"/>
              </a:rPr>
              <a:t>。</a:t>
            </a:r>
          </a:p>
          <a:p>
            <a:pPr>
              <a:lnSpc>
                <a:spcPct val="105000"/>
              </a:lnSpc>
              <a:spcBef>
                <a:spcPct val="20000"/>
              </a:spcBef>
            </a:pPr>
            <a:r>
              <a:rPr lang="zh-CN" altLang="en-US" sz="2100">
                <a:latin typeface="微软雅黑" panose="020B0503020204020204" pitchFamily="34" charset="-122"/>
                <a:ea typeface="微软雅黑" panose="020B0503020204020204" pitchFamily="34" charset="-122"/>
              </a:rPr>
              <a:t>使用流缓冲区可使文件内容缓存在用户缓冲区中，而不是每次都直接读</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写文件，从而</a:t>
            </a:r>
            <a:r>
              <a:rPr lang="zh-CN" altLang="en-US" sz="2100">
                <a:solidFill>
                  <a:schemeClr val="accent1"/>
                </a:solidFill>
                <a:latin typeface="微软雅黑" panose="020B0503020204020204" pitchFamily="34" charset="-122"/>
                <a:ea typeface="微软雅黑" panose="020B0503020204020204" pitchFamily="34" charset="-122"/>
              </a:rPr>
              <a:t>减少执行系统调用次数</a:t>
            </a:r>
            <a:r>
              <a:rPr lang="zh-CN" altLang="en-US" sz="2100">
                <a:latin typeface="微软雅黑" panose="020B0503020204020204" pitchFamily="34" charset="-122"/>
                <a:ea typeface="微软雅黑" panose="020B0503020204020204" pitchFamily="34" charset="-122"/>
              </a:rPr>
              <a:t>。 </a:t>
            </a:r>
          </a:p>
        </p:txBody>
      </p:sp>
      <p:sp>
        <p:nvSpPr>
          <p:cNvPr id="897028" name="Rectangle 4">
            <a:extLst>
              <a:ext uri="{FF2B5EF4-FFF2-40B4-BE49-F238E27FC236}">
                <a16:creationId xmlns:a16="http://schemas.microsoft.com/office/drawing/2014/main" id="{97D00E05-26B9-417B-A5CB-CB7BBAC19A1E}"/>
              </a:ext>
            </a:extLst>
          </p:cNvPr>
          <p:cNvSpPr>
            <a:spLocks noChangeArrowheads="1"/>
          </p:cNvSpPr>
          <p:nvPr/>
        </p:nvSpPr>
        <p:spPr bwMode="auto">
          <a:xfrm>
            <a:off x="71438" y="3128963"/>
            <a:ext cx="9072562"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indent="24765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solidFill>
                  <a:schemeClr val="accent1"/>
                </a:solidFill>
                <a:latin typeface="微软雅黑" panose="020B0503020204020204" pitchFamily="34" charset="-122"/>
                <a:ea typeface="微软雅黑" panose="020B0503020204020204" pitchFamily="34" charset="-122"/>
              </a:rPr>
              <a:t>int _fillbuf( FILE *);  </a:t>
            </a:r>
            <a:r>
              <a:rPr lang="en-US" altLang="zh-CN" sz="1900" b="1">
                <a:solidFill>
                  <a:schemeClr val="accent2"/>
                </a:solidFill>
                <a:latin typeface="微软雅黑" panose="020B0503020204020204" pitchFamily="34" charset="-122"/>
                <a:ea typeface="微软雅黑" panose="020B0503020204020204" pitchFamily="34" charset="-122"/>
              </a:rPr>
              <a:t>/*</a:t>
            </a:r>
            <a:r>
              <a:rPr lang="zh-CN" altLang="en-US" sz="1900" b="1">
                <a:solidFill>
                  <a:schemeClr val="accent2"/>
                </a:solidFill>
                <a:latin typeface="微软雅黑" panose="020B0503020204020204" pitchFamily="34" charset="-122"/>
                <a:ea typeface="微软雅黑" panose="020B0503020204020204" pitchFamily="34" charset="-122"/>
              </a:rPr>
              <a:t>第一次调用</a:t>
            </a:r>
            <a:r>
              <a:rPr lang="en-US" altLang="zh-CN" sz="1900" b="1">
                <a:solidFill>
                  <a:schemeClr val="accent2"/>
                </a:solidFill>
                <a:latin typeface="微软雅黑" panose="020B0503020204020204" pitchFamily="34" charset="-122"/>
                <a:ea typeface="微软雅黑" panose="020B0503020204020204" pitchFamily="34" charset="-122"/>
              </a:rPr>
              <a:t>getc()</a:t>
            </a:r>
            <a:r>
              <a:rPr lang="zh-CN" altLang="en-US" sz="1900" b="1">
                <a:solidFill>
                  <a:schemeClr val="accent2"/>
                </a:solidFill>
                <a:latin typeface="微软雅黑" panose="020B0503020204020204" pitchFamily="34" charset="-122"/>
                <a:ea typeface="微软雅黑" panose="020B0503020204020204" pitchFamily="34" charset="-122"/>
              </a:rPr>
              <a:t>，需用</a:t>
            </a:r>
            <a:r>
              <a:rPr lang="en-US" altLang="zh-CN" sz="1900" b="1">
                <a:solidFill>
                  <a:schemeClr val="accent2"/>
                </a:solidFill>
                <a:latin typeface="微软雅黑" panose="020B0503020204020204" pitchFamily="34" charset="-122"/>
                <a:ea typeface="微软雅黑" panose="020B0503020204020204" pitchFamily="34" charset="-122"/>
              </a:rPr>
              <a:t>_fillbuf()</a:t>
            </a:r>
            <a:r>
              <a:rPr lang="zh-CN" altLang="en-US" sz="1900" b="1">
                <a:solidFill>
                  <a:schemeClr val="accent2"/>
                </a:solidFill>
                <a:latin typeface="微软雅黑" panose="020B0503020204020204" pitchFamily="34" charset="-122"/>
                <a:ea typeface="微软雅黑" panose="020B0503020204020204" pitchFamily="34" charset="-122"/>
              </a:rPr>
              <a:t>填充缓冲区*</a:t>
            </a:r>
            <a:r>
              <a:rPr lang="en-US" altLang="zh-CN" sz="1900" b="1">
                <a:solidFill>
                  <a:schemeClr val="accent2"/>
                </a:solidFill>
                <a:latin typeface="微软雅黑" panose="020B0503020204020204" pitchFamily="34" charset="-122"/>
                <a:ea typeface="微软雅黑" panose="020B0503020204020204" pitchFamily="34" charset="-122"/>
              </a:rPr>
              <a:t>/</a:t>
            </a:r>
          </a:p>
          <a:p>
            <a:pPr>
              <a:spcAft>
                <a:spcPct val="50000"/>
              </a:spcAft>
            </a:pPr>
            <a:r>
              <a:rPr lang="en-US" altLang="zh-CN" sz="1900" b="1">
                <a:solidFill>
                  <a:schemeClr val="accent1"/>
                </a:solidFill>
                <a:latin typeface="微软雅黑" panose="020B0503020204020204" pitchFamily="34" charset="-122"/>
                <a:ea typeface="微软雅黑" panose="020B0503020204020204" pitchFamily="34" charset="-122"/>
              </a:rPr>
              <a:t>int _flushbuf( int, FILE *); </a:t>
            </a:r>
            <a:r>
              <a:rPr lang="en-US" altLang="zh-CN" sz="1900" b="1">
                <a:solidFill>
                  <a:schemeClr val="accent2"/>
                </a:solidFill>
                <a:latin typeface="微软雅黑" panose="020B0503020204020204" pitchFamily="34" charset="-122"/>
                <a:ea typeface="微软雅黑" panose="020B0503020204020204" pitchFamily="34" charset="-122"/>
              </a:rPr>
              <a:t>/*</a:t>
            </a:r>
            <a:r>
              <a:rPr lang="zh-CN" altLang="en-US" sz="1900" b="1">
                <a:solidFill>
                  <a:schemeClr val="accent2"/>
                </a:solidFill>
                <a:latin typeface="微软雅黑" panose="020B0503020204020204" pitchFamily="34" charset="-122"/>
                <a:ea typeface="微软雅黑" panose="020B0503020204020204" pitchFamily="34" charset="-122"/>
              </a:rPr>
              <a:t>遇换行或写缓冲区满，调用其将缓冲内容</a:t>
            </a:r>
            <a:r>
              <a:rPr lang="zh-CN" altLang="en-US" sz="1900" b="1">
                <a:solidFill>
                  <a:schemeClr val="accent1"/>
                </a:solidFill>
                <a:latin typeface="微软雅黑" panose="020B0503020204020204" pitchFamily="34" charset="-122"/>
                <a:ea typeface="微软雅黑" panose="020B0503020204020204" pitchFamily="34" charset="-122"/>
              </a:rPr>
              <a:t>写文件</a:t>
            </a:r>
            <a:r>
              <a:rPr lang="zh-CN" altLang="en-US" sz="1900" b="1">
                <a:solidFill>
                  <a:schemeClr val="accent2"/>
                </a:solidFill>
                <a:latin typeface="微软雅黑" panose="020B0503020204020204" pitchFamily="34" charset="-122"/>
                <a:ea typeface="微软雅黑" panose="020B0503020204020204" pitchFamily="34" charset="-122"/>
              </a:rPr>
              <a:t>*</a:t>
            </a:r>
            <a:r>
              <a:rPr lang="en-US" altLang="zh-CN" sz="1900" b="1">
                <a:solidFill>
                  <a:schemeClr val="accent2"/>
                </a:solidFill>
                <a:latin typeface="微软雅黑" panose="020B0503020204020204" pitchFamily="34" charset="-122"/>
                <a:ea typeface="微软雅黑" panose="020B0503020204020204" pitchFamily="34" charset="-122"/>
              </a:rPr>
              <a:t>/</a:t>
            </a:r>
            <a:endParaRPr lang="en-US" altLang="zh-CN" sz="1900" b="1">
              <a:solidFill>
                <a:schemeClr val="accent1"/>
              </a:solidFill>
              <a:latin typeface="微软雅黑" panose="020B0503020204020204" pitchFamily="34" charset="-122"/>
              <a:ea typeface="微软雅黑" panose="020B0503020204020204" pitchFamily="34" charset="-122"/>
            </a:endParaRPr>
          </a:p>
          <a:p>
            <a:r>
              <a:rPr lang="en-US" altLang="zh-CN" sz="1900" b="1">
                <a:latin typeface="微软雅黑" panose="020B0503020204020204" pitchFamily="34" charset="-122"/>
                <a:ea typeface="微软雅黑" panose="020B0503020204020204" pitchFamily="34" charset="-122"/>
              </a:rPr>
              <a:t>#define  feof(p)     (((p) -&gt;flag &amp; _EOF) != 0)</a:t>
            </a:r>
          </a:p>
          <a:p>
            <a:r>
              <a:rPr lang="en-US" altLang="zh-CN" sz="1900" b="1">
                <a:latin typeface="微软雅黑" panose="020B0503020204020204" pitchFamily="34" charset="-122"/>
                <a:ea typeface="微软雅黑" panose="020B0503020204020204" pitchFamily="34" charset="-122"/>
              </a:rPr>
              <a:t>#define  ferror(p)  (((p) -&gt;flag &amp; _ERR) != 0)</a:t>
            </a:r>
          </a:p>
          <a:p>
            <a:r>
              <a:rPr lang="en-US" altLang="zh-CN" sz="1900" b="1">
                <a:latin typeface="微软雅黑" panose="020B0503020204020204" pitchFamily="34" charset="-122"/>
                <a:ea typeface="微软雅黑" panose="020B0503020204020204" pitchFamily="34" charset="-122"/>
              </a:rPr>
              <a:t>#define  fileno(p)  ((p) -&gt;fd)</a:t>
            </a:r>
          </a:p>
          <a:p>
            <a:r>
              <a:rPr lang="en-US" altLang="zh-CN" sz="1900" b="1">
                <a:latin typeface="微软雅黑" panose="020B0503020204020204" pitchFamily="34" charset="-122"/>
                <a:ea typeface="微软雅黑" panose="020B0503020204020204" pitchFamily="34" charset="-122"/>
              </a:rPr>
              <a:t>#define</a:t>
            </a:r>
            <a:r>
              <a:rPr lang="en-US" altLang="zh-CN" sz="2000" b="1">
                <a:latin typeface="微软雅黑" panose="020B0503020204020204" pitchFamily="34" charset="-122"/>
                <a:ea typeface="微软雅黑" panose="020B0503020204020204" pitchFamily="34" charset="-122"/>
              </a:rPr>
              <a:t>  </a:t>
            </a:r>
            <a:r>
              <a:rPr lang="en-US" altLang="zh-CN" sz="1900" b="1">
                <a:latin typeface="微软雅黑" panose="020B0503020204020204" pitchFamily="34" charset="-122"/>
                <a:ea typeface="微软雅黑" panose="020B0503020204020204" pitchFamily="34" charset="-122"/>
              </a:rPr>
              <a:t>getc(p)</a:t>
            </a:r>
            <a:r>
              <a:rPr lang="en-US" altLang="zh-CN" sz="2000" b="1">
                <a:latin typeface="微软雅黑" panose="020B0503020204020204" pitchFamily="34" charset="-122"/>
                <a:ea typeface="微软雅黑" panose="020B0503020204020204" pitchFamily="34" charset="-122"/>
              </a:rPr>
              <a:t>    </a:t>
            </a:r>
            <a:r>
              <a:rPr lang="en-US" altLang="zh-CN" sz="1700" b="1">
                <a:latin typeface="Arial Black" panose="020B0A04020102020204" pitchFamily="34" charset="0"/>
                <a:ea typeface="微软雅黑" panose="020B0503020204020204" pitchFamily="34" charset="-122"/>
              </a:rPr>
              <a:t>(</a:t>
            </a:r>
            <a:r>
              <a:rPr lang="en-US" altLang="zh-CN" sz="1700" b="1">
                <a:solidFill>
                  <a:schemeClr val="accent1"/>
                </a:solidFill>
                <a:latin typeface="Arial Black" panose="020B0A04020102020204" pitchFamily="34" charset="0"/>
                <a:ea typeface="微软雅黑" panose="020B0503020204020204" pitchFamily="34" charset="-122"/>
              </a:rPr>
              <a:t>--(p)-&gt;cnt&gt;=0 </a:t>
            </a:r>
            <a:r>
              <a:rPr lang="en-US" altLang="zh-CN" sz="1700" b="1">
                <a:latin typeface="Arial Black" panose="020B0A04020102020204" pitchFamily="34" charset="0"/>
                <a:ea typeface="微软雅黑" panose="020B0503020204020204" pitchFamily="34" charset="-122"/>
              </a:rPr>
              <a:t>? (unsigned char)*(p)-&gt;ptr++ : _fillbuf(p))</a:t>
            </a:r>
            <a:endParaRPr lang="en-US" altLang="zh-CN" sz="1700" b="1">
              <a:latin typeface="微软雅黑" panose="020B0503020204020204" pitchFamily="34" charset="-122"/>
              <a:ea typeface="微软雅黑" panose="020B0503020204020204" pitchFamily="34" charset="-122"/>
            </a:endParaRPr>
          </a:p>
          <a:p>
            <a:r>
              <a:rPr lang="en-US" altLang="zh-CN" sz="1900" b="1">
                <a:latin typeface="微软雅黑" panose="020B0503020204020204" pitchFamily="34" charset="-122"/>
                <a:ea typeface="微软雅黑" panose="020B0503020204020204" pitchFamily="34" charset="-122"/>
              </a:rPr>
              <a:t>#define  putc(x,p)</a:t>
            </a:r>
            <a:r>
              <a:rPr lang="en-US" altLang="zh-CN" sz="2000" b="1">
                <a:latin typeface="微软雅黑" panose="020B0503020204020204" pitchFamily="34" charset="-122"/>
                <a:ea typeface="微软雅黑" panose="020B0503020204020204" pitchFamily="34" charset="-122"/>
              </a:rPr>
              <a:t> </a:t>
            </a:r>
            <a:r>
              <a:rPr lang="en-US" altLang="zh-CN" sz="1800" b="1">
                <a:latin typeface="Arial Black" panose="020B0A04020102020204" pitchFamily="34" charset="0"/>
                <a:ea typeface="微软雅黑" panose="020B0503020204020204" pitchFamily="34" charset="-122"/>
              </a:rPr>
              <a:t>(</a:t>
            </a:r>
            <a:r>
              <a:rPr lang="en-US" altLang="zh-CN" sz="1800" b="1">
                <a:solidFill>
                  <a:schemeClr val="accent1"/>
                </a:solidFill>
                <a:latin typeface="Arial Black" panose="020B0A04020102020204" pitchFamily="34" charset="0"/>
                <a:ea typeface="微软雅黑" panose="020B0503020204020204" pitchFamily="34" charset="-122"/>
              </a:rPr>
              <a:t>--(p)-&gt;cnt&gt;=0</a:t>
            </a:r>
            <a:r>
              <a:rPr lang="en-US" altLang="zh-CN" sz="1800" b="1">
                <a:latin typeface="Arial Black" panose="020B0A04020102020204" pitchFamily="34" charset="0"/>
                <a:ea typeface="微软雅黑" panose="020B0503020204020204" pitchFamily="34" charset="-122"/>
              </a:rPr>
              <a:t> ? </a:t>
            </a:r>
            <a:r>
              <a:rPr lang="de-DE" altLang="zh-CN" sz="1800" b="1">
                <a:latin typeface="Arial Black" panose="020B0A04020102020204" pitchFamily="34" charset="0"/>
                <a:ea typeface="微软雅黑" panose="020B0503020204020204" pitchFamily="34" charset="-122"/>
              </a:rPr>
              <a:t>*(p)-&gt;ptr++ = (x) : _flushbuf((x),p))</a:t>
            </a:r>
            <a:r>
              <a:rPr lang="de-DE"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r>
              <a:rPr lang="en-US" altLang="zh-CN" sz="1900" b="1">
                <a:latin typeface="微软雅黑" panose="020B0503020204020204" pitchFamily="34" charset="-122"/>
                <a:ea typeface="微软雅黑" panose="020B0503020204020204" pitchFamily="34" charset="-122"/>
              </a:rPr>
              <a:t>#define  getchar()    getc(stdin)  </a:t>
            </a:r>
          </a:p>
          <a:p>
            <a:r>
              <a:rPr lang="en-US" altLang="zh-CN" sz="1900" b="1">
                <a:latin typeface="微软雅黑" panose="020B0503020204020204" pitchFamily="34" charset="-122"/>
                <a:ea typeface="微软雅黑" panose="020B0503020204020204" pitchFamily="34" charset="-122"/>
              </a:rPr>
              <a:t>#define  putchar(x)  putc((x), stdout) </a:t>
            </a:r>
          </a:p>
        </p:txBody>
      </p:sp>
      <p:grpSp>
        <p:nvGrpSpPr>
          <p:cNvPr id="897033" name="Group 9">
            <a:extLst>
              <a:ext uri="{FF2B5EF4-FFF2-40B4-BE49-F238E27FC236}">
                <a16:creationId xmlns:a16="http://schemas.microsoft.com/office/drawing/2014/main" id="{A5AD067E-C471-4BBE-8FC8-E94658CC95D7}"/>
              </a:ext>
            </a:extLst>
          </p:cNvPr>
          <p:cNvGrpSpPr>
            <a:grpSpLocks/>
          </p:cNvGrpSpPr>
          <p:nvPr/>
        </p:nvGrpSpPr>
        <p:grpSpPr bwMode="auto">
          <a:xfrm>
            <a:off x="3827463" y="3817938"/>
            <a:ext cx="5227637" cy="1039812"/>
            <a:chOff x="2468" y="2405"/>
            <a:chExt cx="3128" cy="640"/>
          </a:xfrm>
        </p:grpSpPr>
        <p:sp>
          <p:nvSpPr>
            <p:cNvPr id="34827" name="Line 5">
              <a:extLst>
                <a:ext uri="{FF2B5EF4-FFF2-40B4-BE49-F238E27FC236}">
                  <a16:creationId xmlns:a16="http://schemas.microsoft.com/office/drawing/2014/main" id="{DA4D18A9-E005-4054-A607-0D62B5776262}"/>
                </a:ext>
              </a:extLst>
            </p:cNvPr>
            <p:cNvSpPr>
              <a:spLocks noChangeShapeType="1"/>
            </p:cNvSpPr>
            <p:nvPr/>
          </p:nvSpPr>
          <p:spPr bwMode="auto">
            <a:xfrm flipH="1">
              <a:off x="2468" y="2579"/>
              <a:ext cx="1171" cy="466"/>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Text Box 6">
              <a:extLst>
                <a:ext uri="{FF2B5EF4-FFF2-40B4-BE49-F238E27FC236}">
                  <a16:creationId xmlns:a16="http://schemas.microsoft.com/office/drawing/2014/main" id="{03D1179A-6111-4039-817E-EC6BC8E5112C}"/>
                </a:ext>
              </a:extLst>
            </p:cNvPr>
            <p:cNvSpPr txBox="1">
              <a:spLocks noChangeArrowheads="1"/>
            </p:cNvSpPr>
            <p:nvPr/>
          </p:nvSpPr>
          <p:spPr bwMode="auto">
            <a:xfrm>
              <a:off x="3603" y="2405"/>
              <a:ext cx="1993"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chemeClr val="accent2"/>
                  </a:solidFill>
                  <a:latin typeface="微软雅黑" panose="020B0503020204020204" pitchFamily="34" charset="-122"/>
                  <a:ea typeface="微软雅黑" panose="020B0503020204020204" pitchFamily="34" charset="-122"/>
                </a:rPr>
                <a:t>输入缓冲</a:t>
              </a:r>
              <a:r>
                <a:rPr lang="zh-CN" altLang="en-US" sz="1900" b="1">
                  <a:solidFill>
                    <a:srgbClr val="FF5B76"/>
                  </a:solidFill>
                  <a:latin typeface="微软雅黑" panose="020B0503020204020204" pitchFamily="34" charset="-122"/>
                  <a:ea typeface="微软雅黑" panose="020B0503020204020204" pitchFamily="34" charset="-122"/>
                </a:rPr>
                <a:t>内容未读完。</a:t>
              </a:r>
              <a:r>
                <a:rPr lang="en-US" altLang="zh-CN" sz="1900" b="1">
                  <a:solidFill>
                    <a:srgbClr val="FF5B76"/>
                  </a:solidFill>
                  <a:latin typeface="微软雅黑" panose="020B0503020204020204" pitchFamily="34" charset="-122"/>
                  <a:ea typeface="微软雅黑" panose="020B0503020204020204" pitchFamily="34" charset="-122"/>
                </a:rPr>
                <a:t>cnt</a:t>
              </a:r>
              <a:r>
                <a:rPr lang="zh-CN" altLang="en-US" sz="1900" b="1">
                  <a:solidFill>
                    <a:srgbClr val="FF5B76"/>
                  </a:solidFill>
                  <a:latin typeface="微软雅黑" panose="020B0503020204020204" pitchFamily="34" charset="-122"/>
                  <a:ea typeface="微软雅黑" panose="020B0503020204020204" pitchFamily="34" charset="-122"/>
                </a:rPr>
                <a:t>为未读字符数，初值为</a:t>
              </a:r>
              <a:r>
                <a:rPr lang="en-US" altLang="zh-CN" sz="1900" b="1">
                  <a:solidFill>
                    <a:srgbClr val="FF5B76"/>
                  </a:solidFill>
                  <a:latin typeface="微软雅黑" panose="020B0503020204020204" pitchFamily="34" charset="-122"/>
                  <a:ea typeface="微软雅黑" panose="020B0503020204020204" pitchFamily="34" charset="-122"/>
                </a:rPr>
                <a:t>0</a:t>
              </a:r>
              <a:r>
                <a:rPr lang="zh-CN" altLang="en-US" sz="1900" b="1">
                  <a:solidFill>
                    <a:srgbClr val="FF5B76"/>
                  </a:solidFill>
                  <a:latin typeface="微软雅黑" panose="020B0503020204020204" pitchFamily="34" charset="-122"/>
                  <a:ea typeface="微软雅黑" panose="020B0503020204020204" pitchFamily="34" charset="-122"/>
                </a:rPr>
                <a:t>，调用</a:t>
              </a:r>
              <a:r>
                <a:rPr lang="en-US" altLang="zh-CN" sz="1900" b="1">
                  <a:solidFill>
                    <a:srgbClr val="FF5B76"/>
                  </a:solidFill>
                  <a:latin typeface="微软雅黑" panose="020B0503020204020204" pitchFamily="34" charset="-122"/>
                  <a:ea typeface="微软雅黑" panose="020B0503020204020204" pitchFamily="34" charset="-122"/>
                </a:rPr>
                <a:t>_fillbuf()</a:t>
              </a:r>
              <a:r>
                <a:rPr lang="zh-CN" altLang="en-US" sz="1900" b="1">
                  <a:solidFill>
                    <a:srgbClr val="FF5B76"/>
                  </a:solidFill>
                  <a:latin typeface="微软雅黑" panose="020B0503020204020204" pitchFamily="34" charset="-122"/>
                  <a:ea typeface="微软雅黑" panose="020B0503020204020204" pitchFamily="34" charset="-122"/>
                </a:rPr>
                <a:t>后值</a:t>
              </a:r>
              <a:r>
                <a:rPr lang="en-US" altLang="zh-CN" sz="1900" b="1">
                  <a:solidFill>
                    <a:srgbClr val="FF5B76"/>
                  </a:solidFill>
                  <a:latin typeface="微软雅黑" panose="020B0503020204020204" pitchFamily="34" charset="-122"/>
                  <a:ea typeface="微软雅黑" panose="020B0503020204020204" pitchFamily="34" charset="-122"/>
                </a:rPr>
                <a:t>&lt;=1023</a:t>
              </a:r>
              <a:r>
                <a:rPr lang="zh-CN" altLang="en-US" sz="1900" b="1">
                  <a:solidFill>
                    <a:srgbClr val="FF5B76"/>
                  </a:solidFill>
                  <a:latin typeface="微软雅黑" panose="020B0503020204020204" pitchFamily="34" charset="-122"/>
                  <a:ea typeface="微软雅黑" panose="020B0503020204020204" pitchFamily="34" charset="-122"/>
                </a:rPr>
                <a:t>。</a:t>
              </a:r>
            </a:p>
          </p:txBody>
        </p:sp>
      </p:grpSp>
      <p:grpSp>
        <p:nvGrpSpPr>
          <p:cNvPr id="897034" name="Group 10">
            <a:extLst>
              <a:ext uri="{FF2B5EF4-FFF2-40B4-BE49-F238E27FC236}">
                <a16:creationId xmlns:a16="http://schemas.microsoft.com/office/drawing/2014/main" id="{D0E76AC6-B6F3-4B5D-9384-DF32BBAD6DCC}"/>
              </a:ext>
            </a:extLst>
          </p:cNvPr>
          <p:cNvGrpSpPr>
            <a:grpSpLocks/>
          </p:cNvGrpSpPr>
          <p:nvPr/>
        </p:nvGrpSpPr>
        <p:grpSpPr bwMode="auto">
          <a:xfrm>
            <a:off x="3919538" y="5370513"/>
            <a:ext cx="5110162" cy="1200150"/>
            <a:chOff x="2541" y="3392"/>
            <a:chExt cx="3219" cy="756"/>
          </a:xfrm>
        </p:grpSpPr>
        <p:sp>
          <p:nvSpPr>
            <p:cNvPr id="34825" name="Line 7">
              <a:extLst>
                <a:ext uri="{FF2B5EF4-FFF2-40B4-BE49-F238E27FC236}">
                  <a16:creationId xmlns:a16="http://schemas.microsoft.com/office/drawing/2014/main" id="{271B5300-4399-4FCC-A831-A97F1B684FC1}"/>
                </a:ext>
              </a:extLst>
            </p:cNvPr>
            <p:cNvSpPr>
              <a:spLocks noChangeShapeType="1"/>
            </p:cNvSpPr>
            <p:nvPr/>
          </p:nvSpPr>
          <p:spPr bwMode="auto">
            <a:xfrm flipH="1" flipV="1">
              <a:off x="2541" y="3392"/>
              <a:ext cx="822" cy="211"/>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Text Box 8">
              <a:extLst>
                <a:ext uri="{FF2B5EF4-FFF2-40B4-BE49-F238E27FC236}">
                  <a16:creationId xmlns:a16="http://schemas.microsoft.com/office/drawing/2014/main" id="{2C25A7C7-45A6-4AEE-9235-37BE7D62319D}"/>
                </a:ext>
              </a:extLst>
            </p:cNvPr>
            <p:cNvSpPr txBox="1">
              <a:spLocks noChangeArrowheads="1"/>
            </p:cNvSpPr>
            <p:nvPr/>
          </p:nvSpPr>
          <p:spPr bwMode="auto">
            <a:xfrm>
              <a:off x="3289" y="3514"/>
              <a:ext cx="24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微软雅黑" panose="020B0503020204020204" pitchFamily="34" charset="-122"/>
                  <a:ea typeface="微软雅黑" panose="020B0503020204020204" pitchFamily="34" charset="-122"/>
                </a:rPr>
                <a:t>输出缓冲</a:t>
              </a:r>
              <a:r>
                <a:rPr lang="zh-CN" altLang="en-US" sz="2000" b="1">
                  <a:solidFill>
                    <a:srgbClr val="FF5B76"/>
                  </a:solidFill>
                  <a:latin typeface="微软雅黑" panose="020B0503020204020204" pitchFamily="34" charset="-122"/>
                  <a:ea typeface="微软雅黑" panose="020B0503020204020204" pitchFamily="34" charset="-122"/>
                </a:rPr>
                <a:t>未写满。</a:t>
              </a:r>
              <a:r>
                <a:rPr lang="en-US" altLang="zh-CN" sz="2000" b="1">
                  <a:solidFill>
                    <a:srgbClr val="FF5B76"/>
                  </a:solidFill>
                  <a:latin typeface="微软雅黑" panose="020B0503020204020204" pitchFamily="34" charset="-122"/>
                  <a:ea typeface="微软雅黑" panose="020B0503020204020204" pitchFamily="34" charset="-122"/>
                </a:rPr>
                <a:t>cnt</a:t>
              </a:r>
              <a:r>
                <a:rPr lang="zh-CN" altLang="en-US" sz="2000" b="1">
                  <a:solidFill>
                    <a:srgbClr val="FF5B76"/>
                  </a:solidFill>
                  <a:latin typeface="微软雅黑" panose="020B0503020204020204" pitchFamily="34" charset="-122"/>
                  <a:ea typeface="微软雅黑" panose="020B0503020204020204" pitchFamily="34" charset="-122"/>
                </a:rPr>
                <a:t>为可写字符数，初值为</a:t>
              </a:r>
              <a:r>
                <a:rPr lang="en-US" altLang="zh-CN" sz="2000" b="1">
                  <a:solidFill>
                    <a:srgbClr val="FF5B76"/>
                  </a:solidFill>
                  <a:latin typeface="微软雅黑" panose="020B0503020204020204" pitchFamily="34" charset="-122"/>
                  <a:ea typeface="微软雅黑" panose="020B0503020204020204" pitchFamily="34" charset="-122"/>
                </a:rPr>
                <a:t>0</a:t>
              </a:r>
              <a:r>
                <a:rPr lang="zh-CN" altLang="en-US" sz="2000" b="1">
                  <a:solidFill>
                    <a:srgbClr val="FF5B76"/>
                  </a:solidFill>
                  <a:latin typeface="微软雅黑" panose="020B0503020204020204" pitchFamily="34" charset="-122"/>
                  <a:ea typeface="微软雅黑" panose="020B0503020204020204" pitchFamily="34" charset="-122"/>
                </a:rPr>
                <a:t>，调用</a:t>
              </a:r>
              <a:r>
                <a:rPr lang="en-US" altLang="zh-CN" sz="2000" b="1">
                  <a:solidFill>
                    <a:srgbClr val="FF5B76"/>
                  </a:solidFill>
                  <a:latin typeface="微软雅黑" panose="020B0503020204020204" pitchFamily="34" charset="-122"/>
                  <a:ea typeface="微软雅黑" panose="020B0503020204020204" pitchFamily="34" charset="-122"/>
                </a:rPr>
                <a:t>_flushbuf()</a:t>
              </a:r>
              <a:r>
                <a:rPr lang="zh-CN" altLang="en-US" sz="2000" b="1">
                  <a:solidFill>
                    <a:srgbClr val="FF5B76"/>
                  </a:solidFill>
                  <a:latin typeface="微软雅黑" panose="020B0503020204020204" pitchFamily="34" charset="-122"/>
                  <a:ea typeface="微软雅黑" panose="020B0503020204020204" pitchFamily="34" charset="-122"/>
                </a:rPr>
                <a:t>后，值为</a:t>
              </a:r>
              <a:r>
                <a:rPr lang="en-US" altLang="zh-CN" sz="2000" b="1">
                  <a:solidFill>
                    <a:srgbClr val="FF5B76"/>
                  </a:solidFill>
                  <a:latin typeface="微软雅黑" panose="020B0503020204020204" pitchFamily="34" charset="-122"/>
                  <a:ea typeface="微软雅黑" panose="020B0503020204020204" pitchFamily="34" charset="-122"/>
                </a:rPr>
                <a:t>1024-1=1023</a:t>
              </a:r>
              <a:r>
                <a:rPr lang="zh-CN" altLang="en-US" sz="2000" b="1">
                  <a:solidFill>
                    <a:srgbClr val="FF5B76"/>
                  </a:solidFill>
                  <a:latin typeface="微软雅黑" panose="020B0503020204020204" pitchFamily="34" charset="-122"/>
                  <a:ea typeface="微软雅黑" panose="020B0503020204020204" pitchFamily="34" charset="-122"/>
                </a:rPr>
                <a:t>。</a:t>
              </a:r>
            </a:p>
          </p:txBody>
        </p:sp>
      </p:grpSp>
      <p:sp>
        <p:nvSpPr>
          <p:cNvPr id="897035" name="Text Box 11">
            <a:extLst>
              <a:ext uri="{FF2B5EF4-FFF2-40B4-BE49-F238E27FC236}">
                <a16:creationId xmlns:a16="http://schemas.microsoft.com/office/drawing/2014/main" id="{02B59217-3DE0-4AF0-9E8C-66A47A650688}"/>
              </a:ext>
            </a:extLst>
          </p:cNvPr>
          <p:cNvSpPr txBox="1">
            <a:spLocks noChangeArrowheads="1"/>
          </p:cNvSpPr>
          <p:nvPr/>
        </p:nvSpPr>
        <p:spPr bwMode="auto">
          <a:xfrm>
            <a:off x="5573713" y="2670175"/>
            <a:ext cx="309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A50021"/>
                </a:solidFill>
                <a:ea typeface="微软雅黑" panose="020B0503020204020204" pitchFamily="34" charset="-122"/>
              </a:rPr>
              <a:t>系统调用的开销很大！</a:t>
            </a:r>
          </a:p>
        </p:txBody>
      </p:sp>
      <p:sp>
        <p:nvSpPr>
          <p:cNvPr id="897036" name="Text Box 12">
            <a:extLst>
              <a:ext uri="{FF2B5EF4-FFF2-40B4-BE49-F238E27FC236}">
                <a16:creationId xmlns:a16="http://schemas.microsoft.com/office/drawing/2014/main" id="{359F43FC-CA9D-44CC-A765-9BC141B16ADA}"/>
              </a:ext>
            </a:extLst>
          </p:cNvPr>
          <p:cNvSpPr txBox="1">
            <a:spLocks noChangeArrowheads="1"/>
          </p:cNvSpPr>
          <p:nvPr/>
        </p:nvSpPr>
        <p:spPr bwMode="auto">
          <a:xfrm>
            <a:off x="2438400" y="61388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400" b="1">
                <a:latin typeface="微软雅黑" panose="020B0503020204020204" pitchFamily="34" charset="-122"/>
                <a:ea typeface="微软雅黑" panose="020B0503020204020204" pitchFamily="34" charset="-122"/>
                <a:hlinkClick r:id="rId2" action="ppaction://hlinksldjump"/>
              </a:rPr>
              <a:t>SKIP</a:t>
            </a:r>
            <a:endParaRPr lang="en-US" altLang="zh-CN"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animEffect transition="in" filter="blinds(horizontal)">
                                      <p:cBhvr>
                                        <p:cTn id="7" dur="500"/>
                                        <p:tgtEl>
                                          <p:spTgt spid="89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7027">
                                            <p:txEl>
                                              <p:pRg st="1" end="1"/>
                                            </p:txEl>
                                          </p:spTgt>
                                        </p:tgtEl>
                                        <p:attrNameLst>
                                          <p:attrName>style.visibility</p:attrName>
                                        </p:attrNameLst>
                                      </p:cBhvr>
                                      <p:to>
                                        <p:strVal val="visible"/>
                                      </p:to>
                                    </p:set>
                                    <p:animEffect transition="in" filter="blinds(horizontal)">
                                      <p:cBhvr>
                                        <p:cTn id="12" dur="500"/>
                                        <p:tgtEl>
                                          <p:spTgt spid="897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7027">
                                            <p:txEl>
                                              <p:pRg st="2" end="2"/>
                                            </p:txEl>
                                          </p:spTgt>
                                        </p:tgtEl>
                                        <p:attrNameLst>
                                          <p:attrName>style.visibility</p:attrName>
                                        </p:attrNameLst>
                                      </p:cBhvr>
                                      <p:to>
                                        <p:strVal val="visible"/>
                                      </p:to>
                                    </p:set>
                                    <p:animEffect transition="in" filter="blinds(horizontal)">
                                      <p:cBhvr>
                                        <p:cTn id="17" dur="500"/>
                                        <p:tgtEl>
                                          <p:spTgt spid="897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7035"/>
                                        </p:tgtEl>
                                        <p:attrNameLst>
                                          <p:attrName>style.visibility</p:attrName>
                                        </p:attrNameLst>
                                      </p:cBhvr>
                                      <p:to>
                                        <p:strVal val="visible"/>
                                      </p:to>
                                    </p:set>
                                    <p:animEffect transition="in" filter="blinds(horizontal)">
                                      <p:cBhvr>
                                        <p:cTn id="22" dur="500"/>
                                        <p:tgtEl>
                                          <p:spTgt spid="8970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97028">
                                            <p:txEl>
                                              <p:pRg st="0" end="0"/>
                                            </p:txEl>
                                          </p:spTgt>
                                        </p:tgtEl>
                                        <p:attrNameLst>
                                          <p:attrName>style.visibility</p:attrName>
                                        </p:attrNameLst>
                                      </p:cBhvr>
                                      <p:to>
                                        <p:strVal val="visible"/>
                                      </p:to>
                                    </p:set>
                                    <p:animEffect transition="in" filter="blinds(horizontal)">
                                      <p:cBhvr>
                                        <p:cTn id="27" dur="500"/>
                                        <p:tgtEl>
                                          <p:spTgt spid="89702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97028">
                                            <p:txEl>
                                              <p:pRg st="1" end="1"/>
                                            </p:txEl>
                                          </p:spTgt>
                                        </p:tgtEl>
                                        <p:attrNameLst>
                                          <p:attrName>style.visibility</p:attrName>
                                        </p:attrNameLst>
                                      </p:cBhvr>
                                      <p:to>
                                        <p:strVal val="visible"/>
                                      </p:to>
                                    </p:set>
                                    <p:animEffect transition="in" filter="blinds(horizontal)">
                                      <p:cBhvr>
                                        <p:cTn id="32" dur="500"/>
                                        <p:tgtEl>
                                          <p:spTgt spid="89702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97028">
                                            <p:txEl>
                                              <p:pRg st="2" end="2"/>
                                            </p:txEl>
                                          </p:spTgt>
                                        </p:tgtEl>
                                        <p:attrNameLst>
                                          <p:attrName>style.visibility</p:attrName>
                                        </p:attrNameLst>
                                      </p:cBhvr>
                                      <p:to>
                                        <p:strVal val="visible"/>
                                      </p:to>
                                    </p:set>
                                    <p:animEffect transition="in" filter="blinds(horizontal)">
                                      <p:cBhvr>
                                        <p:cTn id="37" dur="500"/>
                                        <p:tgtEl>
                                          <p:spTgt spid="897028">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97028">
                                            <p:txEl>
                                              <p:pRg st="3" end="3"/>
                                            </p:txEl>
                                          </p:spTgt>
                                        </p:tgtEl>
                                        <p:attrNameLst>
                                          <p:attrName>style.visibility</p:attrName>
                                        </p:attrNameLst>
                                      </p:cBhvr>
                                      <p:to>
                                        <p:strVal val="visible"/>
                                      </p:to>
                                    </p:set>
                                    <p:animEffect transition="in" filter="blinds(horizontal)">
                                      <p:cBhvr>
                                        <p:cTn id="40" dur="500"/>
                                        <p:tgtEl>
                                          <p:spTgt spid="897028">
                                            <p:txEl>
                                              <p:pRg st="3" end="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897028">
                                            <p:txEl>
                                              <p:pRg st="4" end="4"/>
                                            </p:txEl>
                                          </p:spTgt>
                                        </p:tgtEl>
                                        <p:attrNameLst>
                                          <p:attrName>style.visibility</p:attrName>
                                        </p:attrNameLst>
                                      </p:cBhvr>
                                      <p:to>
                                        <p:strVal val="visible"/>
                                      </p:to>
                                    </p:set>
                                    <p:animEffect transition="in" filter="blinds(horizontal)">
                                      <p:cBhvr>
                                        <p:cTn id="43" dur="500"/>
                                        <p:tgtEl>
                                          <p:spTgt spid="897028">
                                            <p:txEl>
                                              <p:pRg st="4" end="4"/>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897028">
                                            <p:txEl>
                                              <p:pRg st="5" end="5"/>
                                            </p:txEl>
                                          </p:spTgt>
                                        </p:tgtEl>
                                        <p:attrNameLst>
                                          <p:attrName>style.visibility</p:attrName>
                                        </p:attrNameLst>
                                      </p:cBhvr>
                                      <p:to>
                                        <p:strVal val="visible"/>
                                      </p:to>
                                    </p:set>
                                    <p:animEffect transition="in" filter="blinds(horizontal)">
                                      <p:cBhvr>
                                        <p:cTn id="46" dur="500"/>
                                        <p:tgtEl>
                                          <p:spTgt spid="897028">
                                            <p:txEl>
                                              <p:pRg st="5" end="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897028">
                                            <p:txEl>
                                              <p:pRg st="6" end="6"/>
                                            </p:txEl>
                                          </p:spTgt>
                                        </p:tgtEl>
                                        <p:attrNameLst>
                                          <p:attrName>style.visibility</p:attrName>
                                        </p:attrNameLst>
                                      </p:cBhvr>
                                      <p:to>
                                        <p:strVal val="visible"/>
                                      </p:to>
                                    </p:set>
                                    <p:animEffect transition="in" filter="blinds(horizontal)">
                                      <p:cBhvr>
                                        <p:cTn id="49" dur="500"/>
                                        <p:tgtEl>
                                          <p:spTgt spid="897028">
                                            <p:txEl>
                                              <p:pRg st="6" end="6"/>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897028">
                                            <p:txEl>
                                              <p:pRg st="7" end="7"/>
                                            </p:txEl>
                                          </p:spTgt>
                                        </p:tgtEl>
                                        <p:attrNameLst>
                                          <p:attrName>style.visibility</p:attrName>
                                        </p:attrNameLst>
                                      </p:cBhvr>
                                      <p:to>
                                        <p:strVal val="visible"/>
                                      </p:to>
                                    </p:set>
                                    <p:animEffect transition="in" filter="blinds(horizontal)">
                                      <p:cBhvr>
                                        <p:cTn id="52" dur="500"/>
                                        <p:tgtEl>
                                          <p:spTgt spid="897028">
                                            <p:txEl>
                                              <p:pRg st="7" end="7"/>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897028">
                                            <p:txEl>
                                              <p:pRg st="8" end="8"/>
                                            </p:txEl>
                                          </p:spTgt>
                                        </p:tgtEl>
                                        <p:attrNameLst>
                                          <p:attrName>style.visibility</p:attrName>
                                        </p:attrNameLst>
                                      </p:cBhvr>
                                      <p:to>
                                        <p:strVal val="visible"/>
                                      </p:to>
                                    </p:set>
                                    <p:animEffect transition="in" filter="blinds(horizontal)">
                                      <p:cBhvr>
                                        <p:cTn id="55" dur="500"/>
                                        <p:tgtEl>
                                          <p:spTgt spid="897028">
                                            <p:txEl>
                                              <p:pRg st="8" end="8"/>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897033"/>
                                        </p:tgtEl>
                                        <p:attrNameLst>
                                          <p:attrName>style.visibility</p:attrName>
                                        </p:attrNameLst>
                                      </p:cBhvr>
                                      <p:to>
                                        <p:strVal val="visible"/>
                                      </p:to>
                                    </p:set>
                                    <p:animEffect transition="in" filter="blinds(horizontal)">
                                      <p:cBhvr>
                                        <p:cTn id="60" dur="500"/>
                                        <p:tgtEl>
                                          <p:spTgt spid="8970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897034"/>
                                        </p:tgtEl>
                                        <p:attrNameLst>
                                          <p:attrName>style.visibility</p:attrName>
                                        </p:attrNameLst>
                                      </p:cBhvr>
                                      <p:to>
                                        <p:strVal val="visible"/>
                                      </p:to>
                                    </p:set>
                                    <p:animEffect transition="in" filter="blinds(horizontal)">
                                      <p:cBhvr>
                                        <p:cTn id="65" dur="500"/>
                                        <p:tgtEl>
                                          <p:spTgt spid="89703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97036"/>
                                        </p:tgtEl>
                                        <p:attrNameLst>
                                          <p:attrName>style.visibility</p:attrName>
                                        </p:attrNameLst>
                                      </p:cBhvr>
                                      <p:to>
                                        <p:strVal val="visible"/>
                                      </p:to>
                                    </p:set>
                                    <p:animEffect transition="in" filter="blinds(horizontal)">
                                      <p:cBhvr>
                                        <p:cTn id="70" dur="500"/>
                                        <p:tgtEl>
                                          <p:spTgt spid="897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5" grpId="0"/>
      <p:bldP spid="8970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AD04A0-F4CB-4843-97F3-68A407D530A0}"/>
              </a:ext>
            </a:extLst>
          </p:cNvPr>
          <p:cNvSpPr>
            <a:spLocks noGrp="1" noChangeArrowheads="1"/>
          </p:cNvSpPr>
          <p:nvPr>
            <p:ph type="title"/>
          </p:nvPr>
        </p:nvSpPr>
        <p:spPr/>
        <p:txBody>
          <a:bodyPr/>
          <a:lstStyle/>
          <a:p>
            <a:r>
              <a:rPr lang="en-US" altLang="zh-CN"/>
              <a:t>I/O</a:t>
            </a:r>
            <a:r>
              <a:rPr lang="zh-CN" altLang="en-US"/>
              <a:t>操作的实现</a:t>
            </a:r>
          </a:p>
        </p:txBody>
      </p:sp>
      <p:sp>
        <p:nvSpPr>
          <p:cNvPr id="5123" name="Rectangle 3">
            <a:extLst>
              <a:ext uri="{FF2B5EF4-FFF2-40B4-BE49-F238E27FC236}">
                <a16:creationId xmlns:a16="http://schemas.microsoft.com/office/drawing/2014/main" id="{2E6D8D8A-0BED-434E-9CE4-52F759B70915}"/>
              </a:ext>
            </a:extLst>
          </p:cNvPr>
          <p:cNvSpPr>
            <a:spLocks noGrp="1" noChangeArrowheads="1"/>
          </p:cNvSpPr>
          <p:nvPr>
            <p:ph type="body" idx="1"/>
          </p:nvPr>
        </p:nvSpPr>
        <p:spPr>
          <a:xfrm>
            <a:off x="436563" y="815975"/>
            <a:ext cx="8191500" cy="5605463"/>
          </a:xfrm>
        </p:spPr>
        <p:txBody>
          <a:bodyPr/>
          <a:lstStyle/>
          <a:p>
            <a:r>
              <a:rPr lang="zh-CN" altLang="en-US" sz="2200">
                <a:latin typeface="微软雅黑" panose="020B0503020204020204" pitchFamily="34" charset="-122"/>
                <a:ea typeface="微软雅黑" panose="020B0503020204020204" pitchFamily="34" charset="-122"/>
              </a:rPr>
              <a:t>分以下三个部分介绍</a:t>
            </a:r>
          </a:p>
          <a:p>
            <a:pPr lvl="1">
              <a:spcBef>
                <a:spcPct val="30000"/>
              </a:spcBef>
            </a:pPr>
            <a:r>
              <a:rPr lang="zh-CN" altLang="en-US" sz="2200">
                <a:solidFill>
                  <a:srgbClr val="FF0000"/>
                </a:solidFill>
                <a:latin typeface="微软雅黑" panose="020B0503020204020204" pitchFamily="34" charset="-122"/>
                <a:ea typeface="微软雅黑" panose="020B0503020204020204" pitchFamily="34" charset="-122"/>
              </a:rPr>
              <a:t>第一讲：用户空间</a:t>
            </a:r>
            <a:r>
              <a:rPr lang="en-US" altLang="zh-CN" sz="2200">
                <a:solidFill>
                  <a:srgbClr val="FF0000"/>
                </a:solidFill>
                <a:latin typeface="微软雅黑" panose="020B0503020204020204" pitchFamily="34" charset="-122"/>
                <a:ea typeface="微软雅黑" panose="020B0503020204020204" pitchFamily="34" charset="-122"/>
              </a:rPr>
              <a:t>I/O</a:t>
            </a:r>
            <a:r>
              <a:rPr lang="zh-CN" altLang="en-US" sz="2200">
                <a:solidFill>
                  <a:srgbClr val="FF0000"/>
                </a:solidFill>
                <a:latin typeface="微软雅黑" panose="020B0503020204020204" pitchFamily="34" charset="-122"/>
                <a:ea typeface="微软雅黑" panose="020B0503020204020204" pitchFamily="34" charset="-122"/>
              </a:rPr>
              <a:t>软件</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子系统概述</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文件的基本概念</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用户空间的</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函数</a:t>
            </a:r>
          </a:p>
          <a:p>
            <a:pPr lvl="1">
              <a:spcBef>
                <a:spcPct val="30000"/>
              </a:spcBef>
            </a:pPr>
            <a:r>
              <a:rPr lang="zh-CN" altLang="en-US" sz="2200">
                <a:latin typeface="微软雅黑" panose="020B0503020204020204" pitchFamily="34" charset="-122"/>
                <a:ea typeface="微软雅黑" panose="020B0503020204020204" pitchFamily="34" charset="-122"/>
              </a:rPr>
              <a:t>第二讲：</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硬件和软件的接口</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设备和设备控制器</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端口及其编址方式</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控制方式</a:t>
            </a:r>
          </a:p>
          <a:p>
            <a:pPr lvl="1">
              <a:spcBef>
                <a:spcPct val="30000"/>
              </a:spcBef>
            </a:pPr>
            <a:r>
              <a:rPr lang="zh-CN" altLang="en-US" sz="2200">
                <a:latin typeface="微软雅黑" panose="020B0503020204020204" pitchFamily="34" charset="-122"/>
                <a:ea typeface="微软雅黑" panose="020B0503020204020204" pitchFamily="34" charset="-122"/>
              </a:rPr>
              <a:t>第三讲：内核空间</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软件</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与设备无关的</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软件</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设备驱动程序</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中断服务程序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E8A0EF9-C7E1-45B2-9DC7-0ADD7AE39DB6}"/>
              </a:ext>
            </a:extLst>
          </p:cNvPr>
          <p:cNvSpPr>
            <a:spLocks noGrp="1" noChangeArrowheads="1"/>
          </p:cNvSpPr>
          <p:nvPr>
            <p:ph type="title"/>
          </p:nvPr>
        </p:nvSpPr>
        <p:spPr/>
        <p:txBody>
          <a:bodyPr/>
          <a:lstStyle/>
          <a:p>
            <a:r>
              <a:rPr lang="zh-CN" altLang="en-US"/>
              <a:t>文件的创建和打开</a:t>
            </a:r>
          </a:p>
        </p:txBody>
      </p:sp>
      <p:sp>
        <p:nvSpPr>
          <p:cNvPr id="35843" name="Rectangle 3">
            <a:extLst>
              <a:ext uri="{FF2B5EF4-FFF2-40B4-BE49-F238E27FC236}">
                <a16:creationId xmlns:a16="http://schemas.microsoft.com/office/drawing/2014/main" id="{708EAF54-2CE3-46D5-AA39-3244E8C0A0D6}"/>
              </a:ext>
            </a:extLst>
          </p:cNvPr>
          <p:cNvSpPr>
            <a:spLocks noGrp="1" noChangeArrowheads="1"/>
          </p:cNvSpPr>
          <p:nvPr>
            <p:ph type="body" idx="1"/>
          </p:nvPr>
        </p:nvSpPr>
        <p:spPr>
          <a:xfrm>
            <a:off x="292100" y="858838"/>
            <a:ext cx="8569325" cy="5705475"/>
          </a:xfrm>
        </p:spPr>
        <p:txBody>
          <a:bodyPr/>
          <a:lstStyle/>
          <a:p>
            <a:pPr marL="342900" indent="-342900">
              <a:spcBef>
                <a:spcPct val="25000"/>
              </a:spcBef>
              <a:buFont typeface="Wingdings" panose="05000000000000000000" pitchFamily="2" charset="2"/>
              <a:buNone/>
            </a:pPr>
            <a:r>
              <a:rPr lang="zh-CN" altLang="en-US" sz="21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读写文件前，用户程序须告知将对文件进行何种操作：读、写、添加还是可读可写，通过打开或创建一个文件来实现。</a:t>
            </a:r>
          </a:p>
          <a:p>
            <a:pPr marL="838200" lvl="1" indent="-342900">
              <a:spcBef>
                <a:spcPct val="25000"/>
              </a:spcBef>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已存在的文件：可直接打开</a:t>
            </a:r>
          </a:p>
          <a:p>
            <a:pPr marL="838200" lvl="1" indent="-342900">
              <a:spcBef>
                <a:spcPct val="25000"/>
              </a:spcBef>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不存在的文件：则先创建 </a:t>
            </a:r>
          </a:p>
          <a:p>
            <a:pPr marL="342900" indent="-342900">
              <a:spcBef>
                <a:spcPct val="25000"/>
              </a:spcBef>
              <a:buFontTx/>
              <a:buAutoNum type="arabicPeriod"/>
            </a:pPr>
            <a:r>
              <a:rPr lang="zh-CN" altLang="en-US" sz="2000">
                <a:latin typeface="微软雅黑" panose="020B0503020204020204" pitchFamily="34" charset="-122"/>
                <a:ea typeface="微软雅黑" panose="020B0503020204020204" pitchFamily="34" charset="-122"/>
              </a:rPr>
              <a:t>创建文件：</a:t>
            </a:r>
            <a:r>
              <a:rPr lang="en-US" altLang="zh-CN" sz="2000">
                <a:latin typeface="微软雅黑" panose="020B0503020204020204" pitchFamily="34" charset="-122"/>
                <a:ea typeface="微软雅黑" panose="020B0503020204020204" pitchFamily="34" charset="-122"/>
              </a:rPr>
              <a:t>int creat(char *name, mode_t perms); </a:t>
            </a:r>
            <a:endParaRPr lang="zh-CN" altLang="en-US" sz="2000">
              <a:latin typeface="微软雅黑" panose="020B0503020204020204" pitchFamily="34" charset="-122"/>
              <a:ea typeface="微软雅黑" panose="020B0503020204020204" pitchFamily="34" charset="-122"/>
            </a:endParaRP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创建新文件时，应指定文件名和访问权限，系统返回一个</a:t>
            </a:r>
            <a:r>
              <a:rPr lang="zh-CN" altLang="en-US" sz="2000">
                <a:solidFill>
                  <a:srgbClr val="A50021"/>
                </a:solidFill>
                <a:latin typeface="微软雅黑" panose="020B0503020204020204" pitchFamily="34" charset="-122"/>
                <a:ea typeface="微软雅黑" panose="020B0503020204020204" pitchFamily="34" charset="-122"/>
              </a:rPr>
              <a:t>非负整数</a:t>
            </a:r>
            <a:r>
              <a:rPr lang="zh-CN" altLang="en-US" sz="2000">
                <a:solidFill>
                  <a:schemeClr val="accent2"/>
                </a:solidFill>
                <a:latin typeface="微软雅黑" panose="020B0503020204020204" pitchFamily="34" charset="-122"/>
                <a:ea typeface="微软雅黑" panose="020B0503020204020204" pitchFamily="34" charset="-122"/>
              </a:rPr>
              <a:t>，它被称为</a:t>
            </a:r>
            <a:r>
              <a:rPr lang="zh-CN" altLang="en-US" sz="2000">
                <a:solidFill>
                  <a:schemeClr val="accent1"/>
                </a:solidFill>
                <a:latin typeface="微软雅黑" panose="020B0503020204020204" pitchFamily="34" charset="-122"/>
                <a:ea typeface="微软雅黑" panose="020B0503020204020204" pitchFamily="34" charset="-122"/>
              </a:rPr>
              <a:t>文件描述符</a:t>
            </a:r>
            <a:r>
              <a:rPr lang="en-US" altLang="zh-CN" sz="2000">
                <a:solidFill>
                  <a:schemeClr val="accent1"/>
                </a:solidFill>
                <a:latin typeface="微软雅黑" panose="020B0503020204020204" pitchFamily="34" charset="-122"/>
                <a:ea typeface="微软雅黑" panose="020B0503020204020204" pitchFamily="34" charset="-122"/>
              </a:rPr>
              <a:t>fd (file descriptor)</a:t>
            </a:r>
            <a:r>
              <a:rPr lang="zh-CN" altLang="en-US" sz="2000">
                <a:solidFill>
                  <a:schemeClr val="accent2"/>
                </a:solidFill>
                <a:latin typeface="微软雅黑" panose="020B0503020204020204" pitchFamily="34" charset="-122"/>
                <a:ea typeface="微软雅黑" panose="020B0503020204020204" pitchFamily="34" charset="-122"/>
              </a:rPr>
              <a:t>。</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文件描述符用于标识被创建的文件，在以后对文件的读写等操作时用文件描述符代表文件。</a:t>
            </a:r>
            <a:r>
              <a:rPr lang="zh-CN" altLang="en-US" sz="2000">
                <a:solidFill>
                  <a:schemeClr val="accent2"/>
                </a:solidFill>
                <a:ea typeface="宋体" panose="02010600030101010101" pitchFamily="2" charset="-122"/>
              </a:rPr>
              <a:t> </a:t>
            </a:r>
          </a:p>
          <a:p>
            <a:pPr marL="342900" indent="-342900">
              <a:spcBef>
                <a:spcPct val="25000"/>
              </a:spcBef>
              <a:buFontTx/>
              <a:buNone/>
            </a:pPr>
            <a:r>
              <a:rPr lang="en-US" altLang="zh-CN" sz="2000">
                <a:latin typeface="微软雅黑" panose="020B0503020204020204" pitchFamily="34" charset="-122"/>
                <a:ea typeface="微软雅黑" panose="020B0503020204020204" pitchFamily="34" charset="-122"/>
              </a:rPr>
              <a:t>2. </a:t>
            </a:r>
            <a:r>
              <a:rPr lang="zh-CN" altLang="en-US" sz="2000">
                <a:latin typeface="微软雅黑" panose="020B0503020204020204" pitchFamily="34" charset="-122"/>
                <a:ea typeface="微软雅黑" panose="020B0503020204020204" pitchFamily="34" charset="-122"/>
              </a:rPr>
              <a:t>打开文件：</a:t>
            </a:r>
            <a:r>
              <a:rPr lang="en-US" altLang="zh-CN" sz="2000">
                <a:latin typeface="微软雅黑" panose="020B0503020204020204" pitchFamily="34" charset="-122"/>
                <a:ea typeface="微软雅黑" panose="020B0503020204020204" pitchFamily="34" charset="-122"/>
              </a:rPr>
              <a:t>int open(char *name, int flags, mode_t perms);</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标准输入</a:t>
            </a:r>
            <a:r>
              <a:rPr lang="en-US" altLang="zh-CN" sz="2000">
                <a:solidFill>
                  <a:srgbClr val="A50021"/>
                </a:solidFill>
                <a:latin typeface="微软雅黑" panose="020B0503020204020204" pitchFamily="34" charset="-122"/>
                <a:ea typeface="微软雅黑" panose="020B0503020204020204" pitchFamily="34" charset="-122"/>
              </a:rPr>
              <a:t>(fd=0)</a:t>
            </a:r>
            <a:r>
              <a:rPr lang="zh-CN" altLang="en-US" sz="2000">
                <a:solidFill>
                  <a:schemeClr val="accent2"/>
                </a:solidFill>
                <a:latin typeface="微软雅黑" panose="020B0503020204020204" pitchFamily="34" charset="-122"/>
                <a:ea typeface="微软雅黑" panose="020B0503020204020204" pitchFamily="34" charset="-122"/>
              </a:rPr>
              <a:t>、标准输出</a:t>
            </a:r>
            <a:r>
              <a:rPr lang="en-US" altLang="zh-CN" sz="2000">
                <a:solidFill>
                  <a:srgbClr val="A50021"/>
                </a:solidFill>
                <a:latin typeface="微软雅黑" panose="020B0503020204020204" pitchFamily="34" charset="-122"/>
                <a:ea typeface="微软雅黑" panose="020B0503020204020204" pitchFamily="34" charset="-122"/>
              </a:rPr>
              <a:t>(fd=1)</a:t>
            </a:r>
            <a:r>
              <a:rPr lang="zh-CN" altLang="en-US" sz="2000">
                <a:solidFill>
                  <a:schemeClr val="accent2"/>
                </a:solidFill>
                <a:latin typeface="微软雅黑" panose="020B0503020204020204" pitchFamily="34" charset="-122"/>
                <a:ea typeface="微软雅黑" panose="020B0503020204020204" pitchFamily="34" charset="-122"/>
              </a:rPr>
              <a:t>和标准错误</a:t>
            </a:r>
            <a:r>
              <a:rPr lang="en-US" altLang="zh-CN" sz="2000">
                <a:solidFill>
                  <a:srgbClr val="A50021"/>
                </a:solidFill>
                <a:latin typeface="微软雅黑" panose="020B0503020204020204" pitchFamily="34" charset="-122"/>
                <a:ea typeface="微软雅黑" panose="020B0503020204020204" pitchFamily="34" charset="-122"/>
              </a:rPr>
              <a:t>(fd=2)</a:t>
            </a:r>
            <a:r>
              <a:rPr lang="zh-CN" altLang="en-US" sz="2000">
                <a:solidFill>
                  <a:schemeClr val="accent2"/>
                </a:solidFill>
                <a:latin typeface="微软雅黑" panose="020B0503020204020204" pitchFamily="34" charset="-122"/>
                <a:ea typeface="微软雅黑" panose="020B0503020204020204" pitchFamily="34" charset="-122"/>
              </a:rPr>
              <a:t>三种文件自动打开，其他文件须用</a:t>
            </a:r>
            <a:r>
              <a:rPr lang="en-US" altLang="zh-CN" sz="2000">
                <a:solidFill>
                  <a:schemeClr val="accent2"/>
                </a:solidFill>
                <a:latin typeface="微软雅黑" panose="020B0503020204020204" pitchFamily="34" charset="-122"/>
                <a:ea typeface="微软雅黑" panose="020B0503020204020204" pitchFamily="34" charset="-122"/>
              </a:rPr>
              <a:t>creat</a:t>
            </a:r>
            <a:r>
              <a:rPr lang="zh-CN" altLang="en-US" sz="2000">
                <a:solidFill>
                  <a:schemeClr val="accent2"/>
                </a:solidFill>
                <a:latin typeface="微软雅黑" panose="020B0503020204020204" pitchFamily="34" charset="-122"/>
                <a:ea typeface="微软雅黑" panose="020B0503020204020204" pitchFamily="34" charset="-122"/>
              </a:rPr>
              <a:t>或</a:t>
            </a:r>
            <a:r>
              <a:rPr lang="en-US" altLang="zh-CN" sz="2000">
                <a:solidFill>
                  <a:schemeClr val="accent2"/>
                </a:solidFill>
                <a:latin typeface="微软雅黑" panose="020B0503020204020204" pitchFamily="34" charset="-122"/>
                <a:ea typeface="微软雅黑" panose="020B0503020204020204" pitchFamily="34" charset="-122"/>
              </a:rPr>
              <a:t>open</a:t>
            </a:r>
            <a:r>
              <a:rPr lang="zh-CN" altLang="en-US" sz="2000">
                <a:solidFill>
                  <a:schemeClr val="accent2"/>
                </a:solidFill>
                <a:latin typeface="微软雅黑" panose="020B0503020204020204" pitchFamily="34" charset="-122"/>
                <a:ea typeface="微软雅黑" panose="020B0503020204020204" pitchFamily="34" charset="-122"/>
              </a:rPr>
              <a:t>函数显式创建或打开后才能读写 </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参数</a:t>
            </a:r>
            <a:r>
              <a:rPr lang="en-US" altLang="zh-CN" sz="2000">
                <a:solidFill>
                  <a:schemeClr val="accent2"/>
                </a:solidFill>
                <a:latin typeface="微软雅黑" panose="020B0503020204020204" pitchFamily="34" charset="-122"/>
                <a:ea typeface="微软雅黑" panose="020B0503020204020204" pitchFamily="34" charset="-122"/>
              </a:rPr>
              <a:t>perms</a:t>
            </a:r>
            <a:r>
              <a:rPr lang="zh-CN" altLang="en-US" sz="2000">
                <a:solidFill>
                  <a:schemeClr val="accent2"/>
                </a:solidFill>
                <a:latin typeface="微软雅黑" panose="020B0503020204020204" pitchFamily="34" charset="-122"/>
                <a:ea typeface="微软雅黑" panose="020B0503020204020204" pitchFamily="34" charset="-122"/>
              </a:rPr>
              <a:t>用于指定文件的访问权限，通常在</a:t>
            </a:r>
            <a:r>
              <a:rPr lang="en-US" altLang="zh-CN" sz="2000">
                <a:solidFill>
                  <a:schemeClr val="accent2"/>
                </a:solidFill>
                <a:latin typeface="微软雅黑" panose="020B0503020204020204" pitchFamily="34" charset="-122"/>
                <a:ea typeface="微软雅黑" panose="020B0503020204020204" pitchFamily="34" charset="-122"/>
              </a:rPr>
              <a:t>open</a:t>
            </a:r>
            <a:r>
              <a:rPr lang="zh-CN" altLang="en-US" sz="2000">
                <a:solidFill>
                  <a:schemeClr val="accent2"/>
                </a:solidFill>
                <a:latin typeface="微软雅黑" panose="020B0503020204020204" pitchFamily="34" charset="-122"/>
                <a:ea typeface="微软雅黑" panose="020B0503020204020204" pitchFamily="34" charset="-122"/>
              </a:rPr>
              <a:t>函数中该参数总是</a:t>
            </a:r>
            <a:r>
              <a:rPr lang="en-US" altLang="zh-CN" sz="2000">
                <a:solidFill>
                  <a:schemeClr val="accent2"/>
                </a:solidFill>
                <a:latin typeface="微软雅黑" panose="020B0503020204020204" pitchFamily="34" charset="-122"/>
                <a:ea typeface="微软雅黑" panose="020B0503020204020204" pitchFamily="34" charset="-122"/>
              </a:rPr>
              <a:t>0</a:t>
            </a:r>
            <a:r>
              <a:rPr lang="zh-CN" altLang="en-US" sz="2000">
                <a:solidFill>
                  <a:schemeClr val="accent2"/>
                </a:solidFill>
                <a:latin typeface="微软雅黑" panose="020B0503020204020204" pitchFamily="34" charset="-122"/>
                <a:ea typeface="微软雅黑" panose="020B0503020204020204" pitchFamily="34" charset="-122"/>
              </a:rPr>
              <a:t>，除非以创建方式打开，此时，参数</a:t>
            </a:r>
            <a:r>
              <a:rPr lang="en-US" altLang="zh-CN" sz="2000">
                <a:solidFill>
                  <a:schemeClr val="accent2"/>
                </a:solidFill>
                <a:latin typeface="微软雅黑" panose="020B0503020204020204" pitchFamily="34" charset="-122"/>
                <a:ea typeface="微软雅黑" panose="020B0503020204020204" pitchFamily="34" charset="-122"/>
              </a:rPr>
              <a:t>flags</a:t>
            </a:r>
            <a:r>
              <a:rPr lang="zh-CN" altLang="en-US" sz="2000">
                <a:solidFill>
                  <a:schemeClr val="accent2"/>
                </a:solidFill>
                <a:latin typeface="微软雅黑" panose="020B0503020204020204" pitchFamily="34" charset="-122"/>
                <a:ea typeface="微软雅黑" panose="020B0503020204020204" pitchFamily="34" charset="-122"/>
              </a:rPr>
              <a:t>中应带有</a:t>
            </a:r>
            <a:r>
              <a:rPr lang="en-US" altLang="zh-CN" sz="2000">
                <a:solidFill>
                  <a:schemeClr val="accent2"/>
                </a:solidFill>
                <a:latin typeface="微软雅黑" panose="020B0503020204020204" pitchFamily="34" charset="-122"/>
                <a:ea typeface="微软雅黑" panose="020B0503020204020204" pitchFamily="34" charset="-122"/>
              </a:rPr>
              <a:t>O_CREAT</a:t>
            </a:r>
            <a:r>
              <a:rPr lang="zh-CN" altLang="en-US" sz="2000">
                <a:solidFill>
                  <a:schemeClr val="accent2"/>
                </a:solidFill>
                <a:latin typeface="微软雅黑" panose="020B0503020204020204" pitchFamily="34" charset="-122"/>
                <a:ea typeface="微软雅黑" panose="020B0503020204020204" pitchFamily="34" charset="-122"/>
              </a:rPr>
              <a:t>标志。 </a:t>
            </a:r>
          </a:p>
          <a:p>
            <a:pPr marL="342900" indent="-342900">
              <a:spcBef>
                <a:spcPct val="25000"/>
              </a:spcBef>
              <a:buFont typeface="Wingdings" panose="05000000000000000000" pitchFamily="2" charset="2"/>
              <a:buChar char="u"/>
            </a:pPr>
            <a:r>
              <a:rPr lang="zh-CN" altLang="en-US" sz="2000">
                <a:solidFill>
                  <a:schemeClr val="accent2"/>
                </a:solidFill>
                <a:latin typeface="微软雅黑" panose="020B0503020204020204" pitchFamily="34" charset="-122"/>
                <a:ea typeface="微软雅黑" panose="020B0503020204020204" pitchFamily="34" charset="-122"/>
              </a:rPr>
              <a:t>参数</a:t>
            </a:r>
            <a:r>
              <a:rPr lang="en-US" altLang="zh-CN" sz="2000">
                <a:solidFill>
                  <a:schemeClr val="accent2"/>
                </a:solidFill>
                <a:latin typeface="微软雅黑" panose="020B0503020204020204" pitchFamily="34" charset="-122"/>
                <a:ea typeface="微软雅黑" panose="020B0503020204020204" pitchFamily="34" charset="-122"/>
              </a:rPr>
              <a:t>flags</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O_RDONLY, O_WRONLY|O_APPEND, O_RDWR</a:t>
            </a:r>
            <a:r>
              <a:rPr lang="zh-CN" altLang="en-US" sz="2000">
                <a:solidFill>
                  <a:schemeClr val="accent2"/>
                </a:solidFill>
                <a:latin typeface="微软雅黑" panose="020B0503020204020204" pitchFamily="34" charset="-122"/>
                <a:ea typeface="微软雅黑" panose="020B0503020204020204" pitchFamily="34" charset="-122"/>
              </a:rPr>
              <a:t>等</a:t>
            </a:r>
          </a:p>
          <a:p>
            <a:pPr marL="342900" indent="-342900">
              <a:spcBef>
                <a:spcPct val="25000"/>
              </a:spcBef>
              <a:buFont typeface="Wingdings" panose="05000000000000000000" pitchFamily="2" charset="2"/>
              <a:buNone/>
            </a:pPr>
            <a:r>
              <a:rPr lang="zh-CN" altLang="en-US" sz="2000">
                <a:solidFill>
                  <a:schemeClr val="accent2"/>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例：</a:t>
            </a:r>
            <a:r>
              <a:rPr lang="en-US" altLang="zh-CN" sz="2000">
                <a:solidFill>
                  <a:srgbClr val="A50021"/>
                </a:solidFill>
                <a:latin typeface="微软雅黑" panose="020B0503020204020204" pitchFamily="34" charset="-122"/>
                <a:ea typeface="微软雅黑" panose="020B0503020204020204" pitchFamily="34" charset="-122"/>
              </a:rPr>
              <a:t>fd=open(“test.txt”,O_RDONLY, 0);</a:t>
            </a:r>
            <a:endParaRPr lang="zh-CN" altLang="en-US" sz="2000">
              <a:solidFill>
                <a:srgbClr val="A50021"/>
              </a:solidFill>
              <a:latin typeface="微软雅黑" panose="020B0503020204020204" pitchFamily="34" charset="-122"/>
              <a:ea typeface="微软雅黑" panose="020B0503020204020204" pitchFamily="34" charset="-122"/>
            </a:endParaRPr>
          </a:p>
        </p:txBody>
      </p:sp>
      <p:sp>
        <p:nvSpPr>
          <p:cNvPr id="959492" name="Text Box 4">
            <a:extLst>
              <a:ext uri="{FF2B5EF4-FFF2-40B4-BE49-F238E27FC236}">
                <a16:creationId xmlns:a16="http://schemas.microsoft.com/office/drawing/2014/main" id="{9398F5D9-2D3C-42C6-A4ED-628F3AF19E00}"/>
              </a:ext>
            </a:extLst>
          </p:cNvPr>
          <p:cNvSpPr txBox="1">
            <a:spLocks noChangeArrowheads="1"/>
          </p:cNvSpPr>
          <p:nvPr/>
        </p:nvSpPr>
        <p:spPr bwMode="auto">
          <a:xfrm>
            <a:off x="6821488" y="15668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400" b="1">
                <a:latin typeface="微软雅黑" panose="020B0503020204020204" pitchFamily="34" charset="-122"/>
                <a:ea typeface="微软雅黑" panose="020B0503020204020204" pitchFamily="34" charset="-122"/>
                <a:hlinkClick r:id="" action="ppaction://hlinkshowjump?jump=previousslide"/>
              </a:rPr>
              <a:t>BACK</a:t>
            </a:r>
            <a:endParaRPr lang="en-US" altLang="zh-CN"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linds(horizontal)">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C10B95-5595-4597-9E51-3A0516379EA5}"/>
              </a:ext>
            </a:extLst>
          </p:cNvPr>
          <p:cNvSpPr>
            <a:spLocks noGrp="1" noChangeArrowheads="1"/>
          </p:cNvSpPr>
          <p:nvPr>
            <p:ph type="title"/>
          </p:nvPr>
        </p:nvSpPr>
        <p:spPr/>
        <p:txBody>
          <a:bodyPr/>
          <a:lstStyle/>
          <a:p>
            <a:r>
              <a:rPr lang="en-US" altLang="zh-CN"/>
              <a:t>_fillbuf()</a:t>
            </a:r>
            <a:r>
              <a:rPr lang="zh-CN" altLang="en-US"/>
              <a:t>函数的实现</a:t>
            </a:r>
          </a:p>
        </p:txBody>
      </p:sp>
      <p:sp>
        <p:nvSpPr>
          <p:cNvPr id="36867" name="Rectangle 5">
            <a:extLst>
              <a:ext uri="{FF2B5EF4-FFF2-40B4-BE49-F238E27FC236}">
                <a16:creationId xmlns:a16="http://schemas.microsoft.com/office/drawing/2014/main" id="{64C733FE-BF91-49E8-85E4-0B3FCE5DE6FF}"/>
              </a:ext>
            </a:extLst>
          </p:cNvPr>
          <p:cNvSpPr>
            <a:spLocks noChangeArrowheads="1"/>
          </p:cNvSpPr>
          <p:nvPr/>
        </p:nvSpPr>
        <p:spPr bwMode="auto">
          <a:xfrm>
            <a:off x="274638" y="798513"/>
            <a:ext cx="8456612"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575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latin typeface="Arial Black" panose="020B0A04020102020204" pitchFamily="34" charset="0"/>
                <a:ea typeface="微软雅黑" panose="020B0503020204020204" pitchFamily="34" charset="-122"/>
              </a:rPr>
              <a:t>#include “syscalls.h”</a:t>
            </a:r>
          </a:p>
          <a:p>
            <a:r>
              <a:rPr lang="en-US" altLang="zh-CN" sz="1800" b="1">
                <a:latin typeface="Arial Black" panose="020B0A04020102020204" pitchFamily="34" charset="0"/>
                <a:ea typeface="微软雅黑" panose="020B0503020204020204" pitchFamily="34" charset="-122"/>
              </a:rPr>
              <a:t>/* _fillbuf: allocate and fill input buffer */</a:t>
            </a:r>
          </a:p>
          <a:p>
            <a:r>
              <a:rPr lang="en-US" altLang="zh-CN" sz="1800" b="1">
                <a:latin typeface="Arial Black" panose="020B0A04020102020204" pitchFamily="34" charset="0"/>
                <a:ea typeface="微软雅黑" panose="020B0503020204020204" pitchFamily="34" charset="-122"/>
              </a:rPr>
              <a:t>int _fillbuf(FILE *fp)</a:t>
            </a:r>
          </a:p>
          <a:p>
            <a:r>
              <a:rPr lang="en-US" altLang="zh-CN" sz="1800" b="1">
                <a:latin typeface="Arial Black" panose="020B0A04020102020204" pitchFamily="34" charset="0"/>
                <a:ea typeface="微软雅黑" panose="020B0503020204020204" pitchFamily="34" charset="-122"/>
              </a:rPr>
              <a:t>{</a:t>
            </a:r>
          </a:p>
          <a:p>
            <a:r>
              <a:rPr lang="en-US" altLang="zh-CN" sz="1800" b="1">
                <a:latin typeface="Arial Black" panose="020B0A04020102020204" pitchFamily="34" charset="0"/>
                <a:ea typeface="微软雅黑" panose="020B0503020204020204" pitchFamily="34" charset="-122"/>
              </a:rPr>
              <a:t>    int bufsize;</a:t>
            </a:r>
          </a:p>
          <a:p>
            <a:r>
              <a:rPr lang="en-US" altLang="zh-CN" sz="1800" b="1">
                <a:latin typeface="Arial Black" panose="020B0A04020102020204" pitchFamily="34" charset="0"/>
                <a:ea typeface="微软雅黑" panose="020B0503020204020204" pitchFamily="34" charset="-122"/>
              </a:rPr>
              <a:t>    if ((fp -&gt;flag &amp; ( _READ | _EOF | _ERR)) != _READ)</a:t>
            </a:r>
          </a:p>
          <a:p>
            <a:r>
              <a:rPr lang="en-US" altLang="zh-CN" sz="1800" b="1">
                <a:latin typeface="Arial Black" panose="020B0A04020102020204" pitchFamily="34" charset="0"/>
                <a:ea typeface="微软雅黑" panose="020B0503020204020204" pitchFamily="34" charset="-122"/>
              </a:rPr>
              <a:t>           return EOF;</a:t>
            </a:r>
          </a:p>
          <a:p>
            <a:r>
              <a:rPr lang="en-US" altLang="zh-CN" sz="1800" b="1">
                <a:latin typeface="Arial Black" panose="020B0A04020102020204" pitchFamily="34" charset="0"/>
                <a:ea typeface="微软雅黑" panose="020B0503020204020204" pitchFamily="34" charset="-122"/>
              </a:rPr>
              <a:t>    </a:t>
            </a:r>
            <a:r>
              <a:rPr lang="en-US" altLang="zh-CN" sz="1800" b="1">
                <a:solidFill>
                  <a:schemeClr val="accent1"/>
                </a:solidFill>
                <a:latin typeface="Arial Black" panose="020B0A04020102020204" pitchFamily="34" charset="0"/>
                <a:ea typeface="微软雅黑" panose="020B0503020204020204" pitchFamily="34" charset="-122"/>
              </a:rPr>
              <a:t>bufsize = (fp -&gt;flag &amp; _UNBUF) ? 1 : BUFSIZ;</a:t>
            </a:r>
          </a:p>
          <a:p>
            <a:r>
              <a:rPr lang="en-US" altLang="zh-CN" sz="1800" b="1">
                <a:latin typeface="Arial Black" panose="020B0A04020102020204" pitchFamily="34" charset="0"/>
                <a:ea typeface="微软雅黑" panose="020B0503020204020204" pitchFamily="34" charset="-122"/>
              </a:rPr>
              <a:t>    if ((fp -&gt; base == NULL)		 </a:t>
            </a:r>
            <a:r>
              <a:rPr lang="en-US" altLang="zh-CN" sz="1800" b="1">
                <a:solidFill>
                  <a:schemeClr val="accent2"/>
                </a:solidFill>
                <a:latin typeface="Arial Black" panose="020B0A04020102020204" pitchFamily="34" charset="0"/>
                <a:ea typeface="微软雅黑" panose="020B0503020204020204" pitchFamily="34" charset="-122"/>
              </a:rPr>
              <a:t>/* </a:t>
            </a:r>
            <a:r>
              <a:rPr lang="zh-CN" altLang="en-US" sz="1800" b="1">
                <a:solidFill>
                  <a:schemeClr val="accent2"/>
                </a:solidFill>
                <a:latin typeface="Arial Black" panose="020B0A04020102020204" pitchFamily="34" charset="0"/>
                <a:ea typeface="微软雅黑" panose="020B0503020204020204" pitchFamily="34" charset="-122"/>
              </a:rPr>
              <a:t>刚开始，还没有申请缓冲 *</a:t>
            </a:r>
            <a:r>
              <a:rPr lang="en-US" altLang="zh-CN" sz="1800" b="1">
                <a:solidFill>
                  <a:schemeClr val="accent2"/>
                </a:solidFill>
                <a:latin typeface="Arial Black" panose="020B0A04020102020204" pitchFamily="34" charset="0"/>
                <a:ea typeface="微软雅黑" panose="020B0503020204020204" pitchFamily="34" charset="-122"/>
              </a:rPr>
              <a:t>/</a:t>
            </a:r>
          </a:p>
          <a:p>
            <a:r>
              <a:rPr lang="en-US" altLang="zh-CN" sz="1800" b="1">
                <a:latin typeface="Arial Black" panose="020B0A04020102020204" pitchFamily="34" charset="0"/>
                <a:ea typeface="微软雅黑" panose="020B0503020204020204" pitchFamily="34" charset="-122"/>
              </a:rPr>
              <a:t>           if (( fp -&gt; base = (char *) </a:t>
            </a:r>
            <a:r>
              <a:rPr lang="en-US" altLang="zh-CN" sz="1800" b="1">
                <a:solidFill>
                  <a:schemeClr val="accent1"/>
                </a:solidFill>
                <a:latin typeface="Arial Black" panose="020B0A04020102020204" pitchFamily="34" charset="0"/>
                <a:ea typeface="微软雅黑" panose="020B0503020204020204" pitchFamily="34" charset="-122"/>
              </a:rPr>
              <a:t>malloc(bufsize)</a:t>
            </a:r>
            <a:r>
              <a:rPr lang="en-US" altLang="zh-CN" sz="1800" b="1">
                <a:latin typeface="Arial Black" panose="020B0A04020102020204" pitchFamily="34" charset="0"/>
                <a:ea typeface="微软雅黑" panose="020B0503020204020204" pitchFamily="34" charset="-122"/>
              </a:rPr>
              <a:t>) == NULL)</a:t>
            </a:r>
          </a:p>
          <a:p>
            <a:r>
              <a:rPr lang="en-US" altLang="zh-CN" sz="1800" b="1">
                <a:latin typeface="Arial Black" panose="020B0A04020102020204" pitchFamily="34" charset="0"/>
                <a:ea typeface="微软雅黑" panose="020B0503020204020204" pitchFamily="34" charset="-122"/>
              </a:rPr>
              <a:t>	  return EOF</a:t>
            </a:r>
            <a:r>
              <a:rPr lang="zh-CN" altLang="en-US" sz="1800" b="1">
                <a:latin typeface="Arial Black" panose="020B0A04020102020204" pitchFamily="34" charset="0"/>
                <a:ea typeface="微软雅黑" panose="020B0503020204020204" pitchFamily="34" charset="-122"/>
              </a:rPr>
              <a:t>； 		 </a:t>
            </a:r>
            <a:r>
              <a:rPr lang="en-US" altLang="zh-CN" sz="1800" b="1">
                <a:solidFill>
                  <a:schemeClr val="accent2"/>
                </a:solidFill>
                <a:latin typeface="Arial Black" panose="020B0A04020102020204" pitchFamily="34" charset="0"/>
                <a:ea typeface="微软雅黑" panose="020B0503020204020204" pitchFamily="34" charset="-122"/>
              </a:rPr>
              <a:t>/* </a:t>
            </a:r>
            <a:r>
              <a:rPr lang="zh-CN" altLang="en-US" sz="1800" b="1">
                <a:solidFill>
                  <a:schemeClr val="accent2"/>
                </a:solidFill>
                <a:latin typeface="Arial Black" panose="020B0A04020102020204" pitchFamily="34" charset="0"/>
                <a:ea typeface="微软雅黑" panose="020B0503020204020204" pitchFamily="34" charset="-122"/>
              </a:rPr>
              <a:t>缓冲没有申请到 *</a:t>
            </a:r>
            <a:r>
              <a:rPr lang="en-US" altLang="zh-CN" sz="1800" b="1">
                <a:solidFill>
                  <a:schemeClr val="accent2"/>
                </a:solidFill>
                <a:latin typeface="Arial Black" panose="020B0A04020102020204" pitchFamily="34" charset="0"/>
                <a:ea typeface="微软雅黑" panose="020B0503020204020204" pitchFamily="34" charset="-122"/>
              </a:rPr>
              <a:t>/</a:t>
            </a:r>
          </a:p>
          <a:p>
            <a:r>
              <a:rPr lang="en-US" altLang="zh-CN" sz="1800" b="1">
                <a:latin typeface="Arial Black" panose="020B0A04020102020204" pitchFamily="34" charset="0"/>
                <a:ea typeface="微软雅黑" panose="020B0503020204020204" pitchFamily="34" charset="-122"/>
              </a:rPr>
              <a:t>    fp -&gt; ptr = fp -&gt; base;</a:t>
            </a:r>
          </a:p>
          <a:p>
            <a:r>
              <a:rPr lang="en-US" altLang="zh-CN" sz="1800" b="1">
                <a:latin typeface="Arial Black" panose="020B0A04020102020204" pitchFamily="34" charset="0"/>
                <a:ea typeface="微软雅黑" panose="020B0503020204020204" pitchFamily="34" charset="-122"/>
              </a:rPr>
              <a:t>    fp -&gt; cnt = </a:t>
            </a:r>
            <a:r>
              <a:rPr lang="en-US" altLang="zh-CN" sz="1800" b="1">
                <a:solidFill>
                  <a:schemeClr val="accent1"/>
                </a:solidFill>
                <a:latin typeface="Arial Black" panose="020B0A04020102020204" pitchFamily="34" charset="0"/>
                <a:ea typeface="微软雅黑" panose="020B0503020204020204" pitchFamily="34" charset="-122"/>
              </a:rPr>
              <a:t>read (fp-&gt;fd, fp-&gt;ptr, bufsize)</a:t>
            </a:r>
            <a:r>
              <a:rPr lang="en-US" altLang="zh-CN" sz="1800" b="1">
                <a:latin typeface="Arial Black" panose="020B0A04020102020204" pitchFamily="34" charset="0"/>
                <a:ea typeface="微软雅黑" panose="020B0503020204020204" pitchFamily="34" charset="-122"/>
              </a:rPr>
              <a:t>;    </a:t>
            </a:r>
            <a:r>
              <a:rPr lang="en-US" altLang="zh-CN" sz="1800" b="1">
                <a:solidFill>
                  <a:schemeClr val="accent1"/>
                </a:solidFill>
                <a:latin typeface="Arial Black" panose="020B0A04020102020204" pitchFamily="34" charset="0"/>
                <a:ea typeface="微软雅黑" panose="020B0503020204020204" pitchFamily="34" charset="-122"/>
              </a:rPr>
              <a:t>/* cnt&lt;=1024 */</a:t>
            </a:r>
          </a:p>
          <a:p>
            <a:r>
              <a:rPr lang="en-US" altLang="zh-CN" sz="1800" b="1">
                <a:latin typeface="Arial Black" panose="020B0A04020102020204" pitchFamily="34" charset="0"/>
                <a:ea typeface="微软雅黑" panose="020B0503020204020204" pitchFamily="34" charset="-122"/>
              </a:rPr>
              <a:t>    if (--fp-&gt;cnt &lt; 0) {			      </a:t>
            </a:r>
            <a:r>
              <a:rPr lang="en-US" altLang="zh-CN" sz="1800" b="1">
                <a:solidFill>
                  <a:schemeClr val="accent1"/>
                </a:solidFill>
                <a:latin typeface="Arial Black" panose="020B0A04020102020204" pitchFamily="34" charset="0"/>
                <a:ea typeface="微软雅黑" panose="020B0503020204020204" pitchFamily="34" charset="-122"/>
              </a:rPr>
              <a:t>/* cnt&lt;=1023 */</a:t>
            </a:r>
          </a:p>
          <a:p>
            <a:r>
              <a:rPr lang="en-US" altLang="zh-CN" sz="1800" b="1">
                <a:latin typeface="Arial Black" panose="020B0A04020102020204" pitchFamily="34" charset="0"/>
                <a:ea typeface="微软雅黑" panose="020B0503020204020204" pitchFamily="34" charset="-122"/>
              </a:rPr>
              <a:t>           if (fp-&gt;cnt == -1) </a:t>
            </a:r>
            <a:r>
              <a:rPr lang="de-DE" altLang="zh-CN" sz="1800" b="1">
                <a:latin typeface="Arial Black" panose="020B0A04020102020204" pitchFamily="34" charset="0"/>
                <a:ea typeface="微软雅黑" panose="020B0503020204020204" pitchFamily="34" charset="-122"/>
              </a:rPr>
              <a:t>fp-&gt;flag | = _EOF;</a:t>
            </a:r>
            <a:endParaRPr lang="en-US" altLang="zh-CN" sz="1800" b="1">
              <a:latin typeface="Arial Black" panose="020B0A04020102020204" pitchFamily="34" charset="0"/>
              <a:ea typeface="微软雅黑" panose="020B0503020204020204" pitchFamily="34" charset="-122"/>
            </a:endParaRPr>
          </a:p>
          <a:p>
            <a:r>
              <a:rPr lang="de-DE" altLang="zh-CN" sz="1800" b="1">
                <a:latin typeface="Arial Black" panose="020B0A04020102020204" pitchFamily="34" charset="0"/>
                <a:ea typeface="微软雅黑" panose="020B0503020204020204" pitchFamily="34" charset="-122"/>
              </a:rPr>
              <a:t>           else fp-&gt;flag | = _ERR;</a:t>
            </a:r>
            <a:endParaRPr lang="en-US" altLang="zh-CN" sz="1800" b="1">
              <a:latin typeface="Arial Black" panose="020B0A04020102020204" pitchFamily="34" charset="0"/>
              <a:ea typeface="微软雅黑" panose="020B0503020204020204" pitchFamily="34" charset="-122"/>
            </a:endParaRPr>
          </a:p>
          <a:p>
            <a:r>
              <a:rPr lang="en-US" altLang="zh-CN" sz="1800" b="1">
                <a:latin typeface="Arial Black" panose="020B0A04020102020204" pitchFamily="34" charset="0"/>
                <a:ea typeface="微软雅黑" panose="020B0503020204020204" pitchFamily="34" charset="-122"/>
              </a:rPr>
              <a:t>           fp -&gt; cnt =0;</a:t>
            </a:r>
          </a:p>
          <a:p>
            <a:r>
              <a:rPr lang="en-US" altLang="zh-CN" sz="1800" b="1">
                <a:latin typeface="Arial Black" panose="020B0A04020102020204" pitchFamily="34" charset="0"/>
                <a:ea typeface="微软雅黑" panose="020B0503020204020204" pitchFamily="34" charset="-122"/>
              </a:rPr>
              <a:t>           return EOF;</a:t>
            </a:r>
          </a:p>
          <a:p>
            <a:r>
              <a:rPr lang="en-US" altLang="zh-CN" sz="1800" b="1">
                <a:latin typeface="Arial Black" panose="020B0A04020102020204" pitchFamily="34" charset="0"/>
                <a:ea typeface="微软雅黑" panose="020B0503020204020204" pitchFamily="34" charset="-122"/>
              </a:rPr>
              <a:t>    }</a:t>
            </a:r>
          </a:p>
          <a:p>
            <a:r>
              <a:rPr lang="en-US" altLang="zh-CN" sz="1800" b="1">
                <a:latin typeface="Arial Black" panose="020B0A04020102020204" pitchFamily="34" charset="0"/>
                <a:ea typeface="微软雅黑" panose="020B0503020204020204" pitchFamily="34" charset="-122"/>
              </a:rPr>
              <a:t>    return (unsigned char ) *fp-&gt;ptr++;</a:t>
            </a:r>
          </a:p>
          <a:p>
            <a:r>
              <a:rPr lang="en-US" altLang="zh-CN" sz="1800" b="1">
                <a:latin typeface="Arial Black" panose="020B0A04020102020204" pitchFamily="34" charset="0"/>
                <a:ea typeface="微软雅黑" panose="020B0503020204020204" pitchFamily="34" charset="-122"/>
              </a:rPr>
              <a:t>}</a:t>
            </a:r>
          </a:p>
        </p:txBody>
      </p:sp>
      <p:grpSp>
        <p:nvGrpSpPr>
          <p:cNvPr id="898056" name="Group 8">
            <a:extLst>
              <a:ext uri="{FF2B5EF4-FFF2-40B4-BE49-F238E27FC236}">
                <a16:creationId xmlns:a16="http://schemas.microsoft.com/office/drawing/2014/main" id="{F5D1C4B3-C660-450B-95D1-F01C00C268B6}"/>
              </a:ext>
            </a:extLst>
          </p:cNvPr>
          <p:cNvGrpSpPr>
            <a:grpSpLocks/>
          </p:cNvGrpSpPr>
          <p:nvPr/>
        </p:nvGrpSpPr>
        <p:grpSpPr bwMode="auto">
          <a:xfrm>
            <a:off x="4368800" y="1204913"/>
            <a:ext cx="4310063" cy="1639887"/>
            <a:chOff x="2752" y="759"/>
            <a:chExt cx="2715" cy="1033"/>
          </a:xfrm>
        </p:grpSpPr>
        <p:sp>
          <p:nvSpPr>
            <p:cNvPr id="36876" name="Text Box 6">
              <a:extLst>
                <a:ext uri="{FF2B5EF4-FFF2-40B4-BE49-F238E27FC236}">
                  <a16:creationId xmlns:a16="http://schemas.microsoft.com/office/drawing/2014/main" id="{5EC04279-0ED7-4BB6-9F94-81C62A25055F}"/>
                </a:ext>
              </a:extLst>
            </p:cNvPr>
            <p:cNvSpPr txBox="1">
              <a:spLocks noChangeArrowheads="1"/>
            </p:cNvSpPr>
            <p:nvPr/>
          </p:nvSpPr>
          <p:spPr bwMode="auto">
            <a:xfrm>
              <a:off x="4050" y="759"/>
              <a:ext cx="1417"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5000"/>
                </a:spcBef>
              </a:pPr>
              <a:r>
                <a:rPr lang="en-US" altLang="zh-CN" sz="2000" b="1">
                  <a:solidFill>
                    <a:schemeClr val="accent2"/>
                  </a:solidFill>
                  <a:latin typeface="微软雅黑" panose="020B0503020204020204" pitchFamily="34" charset="-122"/>
                  <a:ea typeface="微软雅黑" panose="020B0503020204020204" pitchFamily="34" charset="-122"/>
                </a:rPr>
                <a:t>stderr</a:t>
              </a:r>
              <a:r>
                <a:rPr lang="zh-CN" altLang="en-US" sz="2000" b="1">
                  <a:solidFill>
                    <a:schemeClr val="accent2"/>
                  </a:solidFill>
                  <a:latin typeface="微软雅黑" panose="020B0503020204020204" pitchFamily="34" charset="-122"/>
                  <a:ea typeface="微软雅黑" panose="020B0503020204020204" pitchFamily="34" charset="-122"/>
                </a:rPr>
                <a:t>没有缓冲</a:t>
              </a:r>
            </a:p>
            <a:p>
              <a:pPr>
                <a:spcBef>
                  <a:spcPct val="15000"/>
                </a:spcBef>
              </a:pPr>
              <a:r>
                <a:rPr lang="zh-CN" altLang="en-US" sz="2000" b="1">
                  <a:solidFill>
                    <a:schemeClr val="accent2"/>
                  </a:solidFill>
                  <a:latin typeface="微软雅黑" panose="020B0503020204020204" pitchFamily="34" charset="-122"/>
                  <a:ea typeface="微软雅黑" panose="020B0503020204020204" pitchFamily="34" charset="-122"/>
                </a:rPr>
                <a:t>即</a:t>
              </a:r>
              <a:r>
                <a:rPr lang="en-US" altLang="zh-CN" sz="2000" b="1">
                  <a:solidFill>
                    <a:schemeClr val="accent2"/>
                  </a:solidFill>
                  <a:latin typeface="微软雅黑" panose="020B0503020204020204" pitchFamily="34" charset="-122"/>
                  <a:ea typeface="微软雅黑" panose="020B0503020204020204" pitchFamily="34" charset="-122"/>
                </a:rPr>
                <a:t>bufsize=1</a:t>
              </a:r>
            </a:p>
          </p:txBody>
        </p:sp>
        <p:sp>
          <p:nvSpPr>
            <p:cNvPr id="36877" name="Line 7">
              <a:extLst>
                <a:ext uri="{FF2B5EF4-FFF2-40B4-BE49-F238E27FC236}">
                  <a16:creationId xmlns:a16="http://schemas.microsoft.com/office/drawing/2014/main" id="{59650FFB-EB2E-46AA-A60A-2B566B3A3AF5}"/>
                </a:ext>
              </a:extLst>
            </p:cNvPr>
            <p:cNvSpPr>
              <a:spLocks noChangeShapeType="1"/>
            </p:cNvSpPr>
            <p:nvPr/>
          </p:nvSpPr>
          <p:spPr bwMode="auto">
            <a:xfrm flipH="1">
              <a:off x="2752" y="1033"/>
              <a:ext cx="1335" cy="759"/>
            </a:xfrm>
            <a:prstGeom prst="line">
              <a:avLst/>
            </a:prstGeom>
            <a:noFill/>
            <a:ln w="28575">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98060" name="Group 12">
            <a:extLst>
              <a:ext uri="{FF2B5EF4-FFF2-40B4-BE49-F238E27FC236}">
                <a16:creationId xmlns:a16="http://schemas.microsoft.com/office/drawing/2014/main" id="{88A4CF1F-7966-40C7-AF18-B4FAC8A6A646}"/>
              </a:ext>
            </a:extLst>
          </p:cNvPr>
          <p:cNvGrpSpPr>
            <a:grpSpLocks/>
          </p:cNvGrpSpPr>
          <p:nvPr/>
        </p:nvGrpSpPr>
        <p:grpSpPr bwMode="auto">
          <a:xfrm>
            <a:off x="2938463" y="4395788"/>
            <a:ext cx="5499100" cy="1682750"/>
            <a:chOff x="2034" y="2852"/>
            <a:chExt cx="3464" cy="1060"/>
          </a:xfrm>
        </p:grpSpPr>
        <p:sp>
          <p:nvSpPr>
            <p:cNvPr id="36874" name="Text Box 10">
              <a:extLst>
                <a:ext uri="{FF2B5EF4-FFF2-40B4-BE49-F238E27FC236}">
                  <a16:creationId xmlns:a16="http://schemas.microsoft.com/office/drawing/2014/main" id="{23E2F6EC-CADA-427D-A505-3DB2DA78F38B}"/>
                </a:ext>
              </a:extLst>
            </p:cNvPr>
            <p:cNvSpPr txBox="1">
              <a:spLocks noChangeArrowheads="1"/>
            </p:cNvSpPr>
            <p:nvPr/>
          </p:nvSpPr>
          <p:spPr bwMode="auto">
            <a:xfrm>
              <a:off x="3816" y="3278"/>
              <a:ext cx="168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5000"/>
                </a:spcBef>
              </a:pPr>
              <a:r>
                <a:rPr lang="zh-CN" altLang="en-US" sz="2000" b="1">
                  <a:solidFill>
                    <a:schemeClr val="accent2"/>
                  </a:solidFill>
                  <a:latin typeface="微软雅黑" panose="020B0503020204020204" pitchFamily="34" charset="-122"/>
                  <a:ea typeface="微软雅黑" panose="020B0503020204020204" pitchFamily="34" charset="-122"/>
                </a:rPr>
                <a:t>调用系统调用封装函数进行读文件操作，一次将输入缓冲读满</a:t>
              </a:r>
            </a:p>
          </p:txBody>
        </p:sp>
        <p:sp>
          <p:nvSpPr>
            <p:cNvPr id="36875" name="Line 11">
              <a:extLst>
                <a:ext uri="{FF2B5EF4-FFF2-40B4-BE49-F238E27FC236}">
                  <a16:creationId xmlns:a16="http://schemas.microsoft.com/office/drawing/2014/main" id="{9D99066C-E278-4057-886B-0395201505A7}"/>
                </a:ext>
              </a:extLst>
            </p:cNvPr>
            <p:cNvSpPr>
              <a:spLocks noChangeShapeType="1"/>
            </p:cNvSpPr>
            <p:nvPr/>
          </p:nvSpPr>
          <p:spPr bwMode="auto">
            <a:xfrm flipH="1" flipV="1">
              <a:off x="2034" y="2852"/>
              <a:ext cx="1828" cy="554"/>
            </a:xfrm>
            <a:prstGeom prst="line">
              <a:avLst/>
            </a:prstGeom>
            <a:noFill/>
            <a:ln w="381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98064" name="Group 16">
            <a:extLst>
              <a:ext uri="{FF2B5EF4-FFF2-40B4-BE49-F238E27FC236}">
                <a16:creationId xmlns:a16="http://schemas.microsoft.com/office/drawing/2014/main" id="{CDE9BCA1-52DD-4D0C-BA83-52252D995B56}"/>
              </a:ext>
            </a:extLst>
          </p:cNvPr>
          <p:cNvGrpSpPr>
            <a:grpSpLocks/>
          </p:cNvGrpSpPr>
          <p:nvPr/>
        </p:nvGrpSpPr>
        <p:grpSpPr bwMode="auto">
          <a:xfrm>
            <a:off x="217488" y="4746625"/>
            <a:ext cx="1219200" cy="846138"/>
            <a:chOff x="137" y="2990"/>
            <a:chExt cx="768" cy="533"/>
          </a:xfrm>
        </p:grpSpPr>
        <p:sp>
          <p:nvSpPr>
            <p:cNvPr id="36872" name="Line 13">
              <a:extLst>
                <a:ext uri="{FF2B5EF4-FFF2-40B4-BE49-F238E27FC236}">
                  <a16:creationId xmlns:a16="http://schemas.microsoft.com/office/drawing/2014/main" id="{E78D0EFE-1F7B-4728-9635-ADA625B7BC7A}"/>
                </a:ext>
              </a:extLst>
            </p:cNvPr>
            <p:cNvSpPr>
              <a:spLocks noChangeShapeType="1"/>
            </p:cNvSpPr>
            <p:nvPr/>
          </p:nvSpPr>
          <p:spPr bwMode="auto">
            <a:xfrm flipV="1">
              <a:off x="549" y="2990"/>
              <a:ext cx="356" cy="293"/>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Text Box 14">
              <a:extLst>
                <a:ext uri="{FF2B5EF4-FFF2-40B4-BE49-F238E27FC236}">
                  <a16:creationId xmlns:a16="http://schemas.microsoft.com/office/drawing/2014/main" id="{E7B26AE0-8A7E-4D3E-B1BE-B97E82E36A01}"/>
                </a:ext>
              </a:extLst>
            </p:cNvPr>
            <p:cNvSpPr txBox="1">
              <a:spLocks noChangeArrowheads="1"/>
            </p:cNvSpPr>
            <p:nvPr/>
          </p:nvSpPr>
          <p:spPr bwMode="auto">
            <a:xfrm>
              <a:off x="137" y="3273"/>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cnt</a:t>
              </a:r>
              <a:r>
                <a:rPr lang="zh-CN" altLang="en-US" sz="2000" b="1">
                  <a:solidFill>
                    <a:schemeClr val="accent2"/>
                  </a:solidFill>
                  <a:latin typeface="微软雅黑" panose="020B0503020204020204" pitchFamily="34" charset="-122"/>
                  <a:ea typeface="微软雅黑" panose="020B0503020204020204" pitchFamily="34" charset="-122"/>
                </a:rPr>
                <a:t>减</a:t>
              </a:r>
              <a:r>
                <a:rPr lang="en-US" altLang="zh-CN" sz="2000" b="1">
                  <a:solidFill>
                    <a:schemeClr val="accent2"/>
                  </a:solidFill>
                  <a:latin typeface="微软雅黑" panose="020B0503020204020204" pitchFamily="34" charset="-122"/>
                  <a:ea typeface="微软雅黑" panose="020B0503020204020204" pitchFamily="34" charset="-122"/>
                </a:rPr>
                <a:t>1</a:t>
              </a:r>
            </a:p>
          </p:txBody>
        </p:sp>
      </p:grpSp>
      <p:sp>
        <p:nvSpPr>
          <p:cNvPr id="898063" name="Text Box 15">
            <a:extLst>
              <a:ext uri="{FF2B5EF4-FFF2-40B4-BE49-F238E27FC236}">
                <a16:creationId xmlns:a16="http://schemas.microsoft.com/office/drawing/2014/main" id="{A0A3DFE7-6851-4B86-AB34-D4E8A252610D}"/>
              </a:ext>
            </a:extLst>
          </p:cNvPr>
          <p:cNvSpPr txBox="1">
            <a:spLocks noChangeArrowheads="1"/>
          </p:cNvSpPr>
          <p:nvPr/>
        </p:nvSpPr>
        <p:spPr bwMode="auto">
          <a:xfrm>
            <a:off x="5302250" y="6246813"/>
            <a:ext cx="3798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返回缓冲区当前字节，并</a:t>
            </a:r>
            <a:r>
              <a:rPr lang="en-US" altLang="zh-CN" sz="2000" b="1">
                <a:solidFill>
                  <a:schemeClr val="accent2"/>
                </a:solidFill>
                <a:latin typeface="微软雅黑" panose="020B0503020204020204" pitchFamily="34" charset="-122"/>
                <a:ea typeface="微软雅黑" panose="020B0503020204020204" pitchFamily="34" charset="-122"/>
              </a:rPr>
              <a:t>ptr</a:t>
            </a:r>
            <a:r>
              <a:rPr lang="zh-CN" altLang="en-US" sz="1900" b="1">
                <a:solidFill>
                  <a:schemeClr val="accent2"/>
                </a:solidFill>
                <a:latin typeface="微软雅黑" panose="020B0503020204020204" pitchFamily="34" charset="-122"/>
                <a:ea typeface="微软雅黑" panose="020B0503020204020204" pitchFamily="34" charset="-122"/>
              </a:rPr>
              <a:t>加</a:t>
            </a:r>
            <a:r>
              <a:rPr lang="en-US" altLang="zh-CN" sz="2000" b="1">
                <a:solidFill>
                  <a:schemeClr val="accent2"/>
                </a:solidFill>
                <a:latin typeface="微软雅黑" panose="020B0503020204020204" pitchFamily="34" charset="-122"/>
                <a:ea typeface="微软雅黑" panose="020B0503020204020204" pitchFamily="34"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8056"/>
                                        </p:tgtEl>
                                        <p:attrNameLst>
                                          <p:attrName>style.visibility</p:attrName>
                                        </p:attrNameLst>
                                      </p:cBhvr>
                                      <p:to>
                                        <p:strVal val="visible"/>
                                      </p:to>
                                    </p:set>
                                    <p:animEffect transition="in" filter="blinds(horizontal)">
                                      <p:cBhvr>
                                        <p:cTn id="7" dur="500"/>
                                        <p:tgtEl>
                                          <p:spTgt spid="89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8060"/>
                                        </p:tgtEl>
                                        <p:attrNameLst>
                                          <p:attrName>style.visibility</p:attrName>
                                        </p:attrNameLst>
                                      </p:cBhvr>
                                      <p:to>
                                        <p:strVal val="visible"/>
                                      </p:to>
                                    </p:set>
                                    <p:animEffect transition="in" filter="blinds(horizontal)">
                                      <p:cBhvr>
                                        <p:cTn id="12" dur="500"/>
                                        <p:tgtEl>
                                          <p:spTgt spid="898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8064"/>
                                        </p:tgtEl>
                                        <p:attrNameLst>
                                          <p:attrName>style.visibility</p:attrName>
                                        </p:attrNameLst>
                                      </p:cBhvr>
                                      <p:to>
                                        <p:strVal val="visible"/>
                                      </p:to>
                                    </p:set>
                                    <p:animEffect transition="in" filter="blinds(horizontal)">
                                      <p:cBhvr>
                                        <p:cTn id="17" dur="500"/>
                                        <p:tgtEl>
                                          <p:spTgt spid="8980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8063"/>
                                        </p:tgtEl>
                                        <p:attrNameLst>
                                          <p:attrName>style.visibility</p:attrName>
                                        </p:attrNameLst>
                                      </p:cBhvr>
                                      <p:to>
                                        <p:strVal val="visible"/>
                                      </p:to>
                                    </p:set>
                                    <p:animEffect transition="in" filter="blinds(horizontal)">
                                      <p:cBhvr>
                                        <p:cTn id="22" dur="500"/>
                                        <p:tgtEl>
                                          <p:spTgt spid="898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7585C28-A35A-4BAA-8AA7-182FD89256D5}"/>
              </a:ext>
            </a:extLst>
          </p:cNvPr>
          <p:cNvSpPr>
            <a:spLocks noGrp="1" noChangeArrowheads="1"/>
          </p:cNvSpPr>
          <p:nvPr>
            <p:ph type="title"/>
          </p:nvPr>
        </p:nvSpPr>
        <p:spPr/>
        <p:txBody>
          <a:bodyPr/>
          <a:lstStyle/>
          <a:p>
            <a:endParaRPr lang="zh-CN" altLang="en-US"/>
          </a:p>
        </p:txBody>
      </p:sp>
      <p:sp>
        <p:nvSpPr>
          <p:cNvPr id="37891" name="Rectangle 3">
            <a:extLst>
              <a:ext uri="{FF2B5EF4-FFF2-40B4-BE49-F238E27FC236}">
                <a16:creationId xmlns:a16="http://schemas.microsoft.com/office/drawing/2014/main" id="{B271079A-9E7C-4B3D-8B0B-222C70BB79AB}"/>
              </a:ext>
            </a:extLst>
          </p:cNvPr>
          <p:cNvSpPr>
            <a:spLocks noGrp="1" noChangeArrowheads="1"/>
          </p:cNvSpPr>
          <p:nvPr>
            <p:ph type="body" idx="1"/>
          </p:nvPr>
        </p:nvSpPr>
        <p:spPr/>
        <p:txBody>
          <a:bodyPr/>
          <a:lstStyle/>
          <a:p>
            <a:endParaRPr lang="zh-CN" altLang="en-US">
              <a:ea typeface="宋体" panose="02010600030101010101" pitchFamily="2" charset="-122"/>
            </a:endParaRPr>
          </a:p>
        </p:txBody>
      </p:sp>
      <p:sp>
        <p:nvSpPr>
          <p:cNvPr id="37892" name="Rectangle 4">
            <a:extLst>
              <a:ext uri="{FF2B5EF4-FFF2-40B4-BE49-F238E27FC236}">
                <a16:creationId xmlns:a16="http://schemas.microsoft.com/office/drawing/2014/main" id="{3517C220-19A2-4B24-9643-27FF3C122F70}"/>
              </a:ext>
            </a:extLst>
          </p:cNvPr>
          <p:cNvSpPr>
            <a:spLocks noChangeArrowheads="1"/>
          </p:cNvSpPr>
          <p:nvPr/>
        </p:nvSpPr>
        <p:spPr bwMode="auto">
          <a:xfrm>
            <a:off x="185738" y="14288"/>
            <a:ext cx="8258175" cy="67691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6979" tIns="0" rIns="26979"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5000"/>
              </a:lnSpc>
            </a:pPr>
            <a:r>
              <a:rPr lang="en-US" altLang="zh-CN" sz="1800">
                <a:latin typeface="Arial Black" panose="020B0A04020102020204" pitchFamily="34" charset="0"/>
                <a:ea typeface="宋体" panose="02010600030101010101" pitchFamily="2" charset="-122"/>
              </a:rPr>
              <a:t>int _flushbuf(int x, FILE *fp)</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unsigned nc;</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int bufsize;</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if (fp &lt; _iob || fp &gt; _iob + OPEN_MAX)</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return EOF;</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if ((fp-&gt;flag &amp; (_WRITE | _ERR)) != _WRITE)</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return EOF;</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a:t>
            </a:r>
            <a:r>
              <a:rPr lang="en-US" altLang="zh-CN" sz="1800">
                <a:solidFill>
                  <a:schemeClr val="accent1"/>
                </a:solidFill>
                <a:latin typeface="Arial Black" panose="020B0A04020102020204" pitchFamily="34" charset="0"/>
                <a:ea typeface="宋体" panose="02010600030101010101" pitchFamily="2" charset="-122"/>
              </a:rPr>
              <a:t>bufsize = (fp-&gt;flag &amp; _UNBUF) ? 1 : BUFSIZ;</a:t>
            </a:r>
            <a:br>
              <a:rPr lang="en-US" altLang="zh-CN" sz="1800">
                <a:solidFill>
                  <a:schemeClr val="accent1"/>
                </a:solidFill>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if (fp-&gt;base == NULL) {          </a:t>
            </a:r>
            <a:r>
              <a:rPr lang="en-US" altLang="zh-CN" sz="1800" b="1">
                <a:solidFill>
                  <a:schemeClr val="accent2"/>
                </a:solidFill>
                <a:latin typeface="微软雅黑" panose="020B0503020204020204" pitchFamily="34" charset="-122"/>
                <a:ea typeface="微软雅黑" panose="020B0503020204020204" pitchFamily="34" charset="-122"/>
              </a:rPr>
              <a:t>/* </a:t>
            </a:r>
            <a:r>
              <a:rPr lang="zh-CN" altLang="en-US" sz="1800" b="1">
                <a:solidFill>
                  <a:schemeClr val="accent2"/>
                </a:solidFill>
                <a:latin typeface="微软雅黑" panose="020B0503020204020204" pitchFamily="34" charset="-122"/>
                <a:ea typeface="微软雅黑" panose="020B0503020204020204" pitchFamily="34" charset="-122"/>
              </a:rPr>
              <a:t>刚开始，还没有申请缓冲 *</a:t>
            </a:r>
            <a:r>
              <a:rPr lang="en-US" altLang="zh-CN" sz="1800" b="1">
                <a:solidFill>
                  <a:schemeClr val="accent2"/>
                </a:solidFill>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 </a:t>
            </a:r>
            <a:r>
              <a:rPr lang="en-US" altLang="zh-CN" sz="1800">
                <a:latin typeface="Arial Black" panose="020B0A04020102020204" pitchFamily="34" charset="0"/>
                <a:ea typeface="宋体" panose="02010600030101010101" pitchFamily="2" charset="-122"/>
              </a:rPr>
              <a:t>          </a:t>
            </a:r>
          </a:p>
          <a:p>
            <a:pPr>
              <a:lnSpc>
                <a:spcPct val="95000"/>
              </a:lnSpc>
            </a:pPr>
            <a:r>
              <a:rPr lang="en-US" altLang="zh-CN" sz="1800">
                <a:latin typeface="Arial Black" panose="020B0A04020102020204" pitchFamily="34" charset="0"/>
                <a:ea typeface="宋体" panose="02010600030101010101" pitchFamily="2" charset="-122"/>
              </a:rPr>
              <a:t>     	if ((fp-&gt;base = (char *)</a:t>
            </a:r>
            <a:r>
              <a:rPr lang="en-US" altLang="zh-CN" sz="1800">
                <a:solidFill>
                  <a:schemeClr val="accent1"/>
                </a:solidFill>
                <a:latin typeface="Arial Black" panose="020B0A04020102020204" pitchFamily="34" charset="0"/>
                <a:ea typeface="宋体" panose="02010600030101010101" pitchFamily="2" charset="-122"/>
              </a:rPr>
              <a:t>malloc(bufsize)</a:t>
            </a:r>
            <a:r>
              <a:rPr lang="en-US" altLang="zh-CN" sz="1800">
                <a:latin typeface="Arial Black" panose="020B0A04020102020204" pitchFamily="34" charset="0"/>
                <a:ea typeface="宋体" panose="02010600030101010101" pitchFamily="2" charset="-122"/>
              </a:rPr>
              <a:t>) == NULL) {</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fp-&gt;flag |= _ERR;</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return EOF;</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 else {                 </a:t>
            </a:r>
            <a:r>
              <a:rPr lang="en-US" altLang="zh-CN" sz="1800" b="1">
                <a:solidFill>
                  <a:schemeClr val="accent2"/>
                </a:solidFill>
                <a:latin typeface="微软雅黑" panose="020B0503020204020204" pitchFamily="34" charset="-122"/>
                <a:ea typeface="微软雅黑" panose="020B0503020204020204" pitchFamily="34" charset="-122"/>
              </a:rPr>
              <a:t>/* </a:t>
            </a:r>
            <a:r>
              <a:rPr lang="zh-CN" altLang="en-US" sz="1800" b="1">
                <a:solidFill>
                  <a:schemeClr val="accent2"/>
                </a:solidFill>
                <a:latin typeface="微软雅黑" panose="020B0503020204020204" pitchFamily="34" charset="-122"/>
                <a:ea typeface="微软雅黑" panose="020B0503020204020204" pitchFamily="34" charset="-122"/>
              </a:rPr>
              <a:t>已存在缓冲，且遇到换行符或缓冲已满 *</a:t>
            </a:r>
            <a:r>
              <a:rPr lang="en-US" altLang="zh-CN" sz="1800" b="1">
                <a:solidFill>
                  <a:schemeClr val="accent2"/>
                </a:solidFill>
                <a:latin typeface="微软雅黑" panose="020B0503020204020204" pitchFamily="34" charset="-122"/>
                <a:ea typeface="微软雅黑" panose="020B0503020204020204" pitchFamily="34" charset="-122"/>
              </a:rPr>
              <a:t>/</a:t>
            </a:r>
            <a:r>
              <a:rPr lang="en-US" altLang="zh-CN" b="1">
                <a:ea typeface="宋体" panose="02010600030101010101" pitchFamily="2" charset="-122"/>
              </a:rPr>
              <a:t> </a:t>
            </a:r>
          </a:p>
          <a:p>
            <a:pPr>
              <a:lnSpc>
                <a:spcPct val="95000"/>
              </a:lnSpc>
            </a:pPr>
            <a:r>
              <a:rPr lang="en-US" altLang="zh-CN" sz="1800">
                <a:latin typeface="Arial Black" panose="020B0A04020102020204" pitchFamily="34" charset="0"/>
                <a:ea typeface="宋体" panose="02010600030101010101" pitchFamily="2" charset="-122"/>
              </a:rPr>
              <a:t>                nc = fp-&gt;ptr - fp-&gt;base;</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if (</a:t>
            </a:r>
            <a:r>
              <a:rPr lang="en-US" altLang="zh-CN" sz="1800">
                <a:solidFill>
                  <a:schemeClr val="accent1"/>
                </a:solidFill>
                <a:latin typeface="Arial Black" panose="020B0A04020102020204" pitchFamily="34" charset="0"/>
                <a:ea typeface="宋体" panose="02010600030101010101" pitchFamily="2" charset="-122"/>
              </a:rPr>
              <a:t>write(fp-&gt;fd, fp-&gt;base, nc)</a:t>
            </a:r>
            <a:r>
              <a:rPr lang="en-US" altLang="zh-CN" sz="1800">
                <a:latin typeface="Arial Black" panose="020B0A04020102020204" pitchFamily="34" charset="0"/>
                <a:ea typeface="宋体" panose="02010600030101010101" pitchFamily="2" charset="-122"/>
              </a:rPr>
              <a:t> != nc) {</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fp-&gt;flag |= _ERR;</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return EOF;</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fp-&gt;ptr = fp-&gt;base;</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*fp-&gt;ptr++ = x;</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fp-&gt;cnt = bufsize - 1;</a:t>
            </a:r>
            <a:br>
              <a:rPr lang="en-US" altLang="zh-CN" sz="1800">
                <a:latin typeface="Arial Black" panose="020B0A04020102020204" pitchFamily="34" charset="0"/>
                <a:ea typeface="宋体" panose="02010600030101010101" pitchFamily="2" charset="-122"/>
              </a:rPr>
            </a:br>
            <a:r>
              <a:rPr lang="en-US" altLang="zh-CN" sz="1800">
                <a:latin typeface="Arial Black" panose="020B0A04020102020204" pitchFamily="34" charset="0"/>
                <a:ea typeface="宋体" panose="02010600030101010101" pitchFamily="2" charset="-122"/>
              </a:rPr>
              <a:t>        return x;</a:t>
            </a:r>
          </a:p>
          <a:p>
            <a:pPr>
              <a:lnSpc>
                <a:spcPct val="95000"/>
              </a:lnSpc>
            </a:pPr>
            <a:r>
              <a:rPr lang="en-US" altLang="zh-CN" sz="1800">
                <a:latin typeface="Arial Black" panose="020B0A04020102020204" pitchFamily="34" charset="0"/>
                <a:ea typeface="宋体" panose="02010600030101010101" pitchFamily="2" charset="-122"/>
              </a:rPr>
              <a:t>}</a:t>
            </a:r>
          </a:p>
        </p:txBody>
      </p:sp>
      <p:sp>
        <p:nvSpPr>
          <p:cNvPr id="37893" name="Rectangle 5">
            <a:extLst>
              <a:ext uri="{FF2B5EF4-FFF2-40B4-BE49-F238E27FC236}">
                <a16:creationId xmlns:a16="http://schemas.microsoft.com/office/drawing/2014/main" id="{117D87DC-74DC-4CB5-87C9-C2FC0EE42E5F}"/>
              </a:ext>
            </a:extLst>
          </p:cNvPr>
          <p:cNvSpPr>
            <a:spLocks noChangeArrowheads="1"/>
          </p:cNvSpPr>
          <p:nvPr/>
        </p:nvSpPr>
        <p:spPr bwMode="auto">
          <a:xfrm>
            <a:off x="4044950" y="39688"/>
            <a:ext cx="489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3600" b="1">
                <a:solidFill>
                  <a:srgbClr val="CC3300"/>
                </a:solidFill>
                <a:ea typeface="黑体" panose="02010609060101010101" pitchFamily="49" charset="-122"/>
              </a:rPr>
              <a:t>_flushbuf()</a:t>
            </a:r>
            <a:r>
              <a:rPr lang="zh-CN" altLang="en-US" sz="3600" b="1">
                <a:solidFill>
                  <a:srgbClr val="CC3300"/>
                </a:solidFill>
                <a:ea typeface="黑体" panose="02010609060101010101" pitchFamily="49" charset="-122"/>
              </a:rPr>
              <a:t>函数的实现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9DA3C67-DF74-48EA-A81D-DC9898B78BD2}"/>
              </a:ext>
            </a:extLst>
          </p:cNvPr>
          <p:cNvSpPr>
            <a:spLocks noGrp="1" noChangeArrowheads="1"/>
          </p:cNvSpPr>
          <p:nvPr>
            <p:ph type="title"/>
          </p:nvPr>
        </p:nvSpPr>
        <p:spPr/>
        <p:txBody>
          <a:bodyPr/>
          <a:lstStyle/>
          <a:p>
            <a:r>
              <a:rPr lang="zh-CN" altLang="en-US"/>
              <a:t>举例：文件复制功能的实现</a:t>
            </a:r>
          </a:p>
        </p:txBody>
      </p:sp>
      <p:sp>
        <p:nvSpPr>
          <p:cNvPr id="899075" name="Rectangle 3">
            <a:extLst>
              <a:ext uri="{FF2B5EF4-FFF2-40B4-BE49-F238E27FC236}">
                <a16:creationId xmlns:a16="http://schemas.microsoft.com/office/drawing/2014/main" id="{99C74130-F74E-4593-9C49-82487495BE0F}"/>
              </a:ext>
            </a:extLst>
          </p:cNvPr>
          <p:cNvSpPr>
            <a:spLocks noGrp="1" noChangeArrowheads="1"/>
          </p:cNvSpPr>
          <p:nvPr>
            <p:ph type="body" idx="1"/>
          </p:nvPr>
        </p:nvSpPr>
        <p:spPr>
          <a:xfrm>
            <a:off x="277813" y="781050"/>
            <a:ext cx="5100637" cy="4652963"/>
          </a:xfrm>
        </p:spPr>
        <p:txBody>
          <a:bodyPr/>
          <a:lstStyle/>
          <a:p>
            <a:pPr>
              <a:spcBef>
                <a:spcPct val="15000"/>
              </a:spcBef>
              <a:buFontTx/>
              <a:buNone/>
            </a:pPr>
            <a:r>
              <a:rPr lang="en-US" altLang="zh-CN" sz="1900">
                <a:solidFill>
                  <a:schemeClr val="accent2"/>
                </a:solidFill>
                <a:latin typeface="微软雅黑" panose="020B0503020204020204" pitchFamily="34" charset="-122"/>
                <a:ea typeface="微软雅黑" panose="020B0503020204020204" pitchFamily="34" charset="-122"/>
              </a:rPr>
              <a:t>/* </a:t>
            </a:r>
            <a:r>
              <a:rPr lang="zh-CN" altLang="en-US" sz="1900">
                <a:solidFill>
                  <a:schemeClr val="accent2"/>
                </a:solidFill>
                <a:latin typeface="微软雅黑" panose="020B0503020204020204" pitchFamily="34" charset="-122"/>
                <a:ea typeface="微软雅黑" panose="020B0503020204020204" pitchFamily="34" charset="-122"/>
              </a:rPr>
              <a:t>方式一</a:t>
            </a:r>
            <a:r>
              <a:rPr lang="en-US" altLang="zh-CN" sz="1900">
                <a:solidFill>
                  <a:schemeClr val="accent2"/>
                </a:solidFill>
                <a:latin typeface="微软雅黑" panose="020B0503020204020204" pitchFamily="34" charset="-122"/>
                <a:ea typeface="微软雅黑" panose="020B0503020204020204" pitchFamily="34" charset="-122"/>
              </a:rPr>
              <a:t>: getc/putc</a:t>
            </a:r>
            <a:r>
              <a:rPr lang="zh-CN" altLang="en-US" sz="1900">
                <a:solidFill>
                  <a:schemeClr val="accent2"/>
                </a:solidFill>
                <a:latin typeface="微软雅黑" panose="020B0503020204020204" pitchFamily="34" charset="-122"/>
                <a:ea typeface="微软雅黑" panose="020B0503020204020204" pitchFamily="34" charset="-122"/>
              </a:rPr>
              <a:t>版本 *</a:t>
            </a:r>
            <a:r>
              <a:rPr lang="en-US" altLang="zh-CN" sz="1900">
                <a:solidFill>
                  <a:schemeClr val="accent2"/>
                </a:solidFill>
                <a:latin typeface="微软雅黑" panose="020B0503020204020204" pitchFamily="34" charset="-122"/>
                <a:ea typeface="微软雅黑" panose="020B0503020204020204" pitchFamily="34" charset="-122"/>
              </a:rPr>
              <a:t>/</a:t>
            </a:r>
          </a:p>
          <a:p>
            <a:pPr>
              <a:spcBef>
                <a:spcPct val="15000"/>
              </a:spcBef>
              <a:buFontTx/>
              <a:buNone/>
            </a:pPr>
            <a:r>
              <a:rPr lang="en-US" altLang="zh-CN" sz="1900">
                <a:latin typeface="微软雅黑" panose="020B0503020204020204" pitchFamily="34" charset="-122"/>
                <a:ea typeface="微软雅黑" panose="020B0503020204020204" pitchFamily="34" charset="-122"/>
              </a:rPr>
              <a:t>void filecopy(FILE *infp, FILE *outfp)</a:t>
            </a:r>
          </a:p>
          <a:p>
            <a:pPr>
              <a:spcBef>
                <a:spcPct val="15000"/>
              </a:spcBef>
              <a:buFontTx/>
              <a:buNone/>
            </a:pPr>
            <a:r>
              <a:rPr lang="en-US" altLang="zh-CN" sz="1900">
                <a:latin typeface="微软雅黑" panose="020B0503020204020204" pitchFamily="34" charset="-122"/>
                <a:ea typeface="微软雅黑" panose="020B0503020204020204" pitchFamily="34" charset="-122"/>
              </a:rPr>
              <a:t>{</a:t>
            </a:r>
          </a:p>
          <a:p>
            <a:pPr>
              <a:spcBef>
                <a:spcPct val="15000"/>
              </a:spcBef>
              <a:buFontTx/>
              <a:buNone/>
            </a:pPr>
            <a:r>
              <a:rPr lang="en-US" altLang="zh-CN" sz="1900">
                <a:latin typeface="微软雅黑" panose="020B0503020204020204" pitchFamily="34" charset="-122"/>
                <a:ea typeface="微软雅黑" panose="020B0503020204020204" pitchFamily="34" charset="-122"/>
              </a:rPr>
              <a:t>	int c;</a:t>
            </a:r>
          </a:p>
          <a:p>
            <a:pPr>
              <a:spcBef>
                <a:spcPct val="15000"/>
              </a:spcBef>
              <a:buFontTx/>
              <a:buNone/>
            </a:pPr>
            <a:r>
              <a:rPr lang="en-US" altLang="zh-CN" sz="1900">
                <a:latin typeface="微软雅黑" panose="020B0503020204020204" pitchFamily="34" charset="-122"/>
                <a:ea typeface="微软雅黑" panose="020B0503020204020204" pitchFamily="34" charset="-122"/>
              </a:rPr>
              <a:t>	while ((c=getc(infp)) != EOF)</a:t>
            </a:r>
          </a:p>
          <a:p>
            <a:pPr>
              <a:spcBef>
                <a:spcPct val="15000"/>
              </a:spcBef>
              <a:buFontTx/>
              <a:buNone/>
            </a:pPr>
            <a:r>
              <a:rPr lang="en-US" altLang="zh-CN" sz="1900">
                <a:latin typeface="微软雅黑" panose="020B0503020204020204" pitchFamily="34" charset="-122"/>
                <a:ea typeface="微软雅黑" panose="020B0503020204020204" pitchFamily="34" charset="-122"/>
              </a:rPr>
              <a:t>		putc(c, outfp);</a:t>
            </a:r>
          </a:p>
          <a:p>
            <a:pPr>
              <a:spcBef>
                <a:spcPct val="15000"/>
              </a:spcBef>
              <a:buFontTx/>
              <a:buNone/>
            </a:pPr>
            <a:r>
              <a:rPr lang="en-US" altLang="zh-CN" sz="1900">
                <a:latin typeface="微软雅黑" panose="020B0503020204020204" pitchFamily="34" charset="-122"/>
                <a:ea typeface="微软雅黑" panose="020B0503020204020204" pitchFamily="34" charset="-122"/>
              </a:rPr>
              <a:t>} </a:t>
            </a:r>
          </a:p>
          <a:p>
            <a:pPr>
              <a:spcBef>
                <a:spcPct val="15000"/>
              </a:spcBef>
              <a:buFontTx/>
              <a:buNone/>
            </a:pPr>
            <a:r>
              <a:rPr lang="en-US" altLang="zh-CN" sz="1900">
                <a:solidFill>
                  <a:schemeClr val="accent2"/>
                </a:solidFill>
                <a:latin typeface="微软雅黑" panose="020B0503020204020204" pitchFamily="34" charset="-122"/>
                <a:ea typeface="微软雅黑" panose="020B0503020204020204" pitchFamily="34" charset="-122"/>
              </a:rPr>
              <a:t>/* </a:t>
            </a:r>
            <a:r>
              <a:rPr lang="zh-CN" altLang="en-US" sz="1900">
                <a:solidFill>
                  <a:schemeClr val="accent2"/>
                </a:solidFill>
                <a:latin typeface="微软雅黑" panose="020B0503020204020204" pitchFamily="34" charset="-122"/>
                <a:ea typeface="微软雅黑" panose="020B0503020204020204" pitchFamily="34" charset="-122"/>
              </a:rPr>
              <a:t>方式二</a:t>
            </a:r>
            <a:r>
              <a:rPr lang="en-US" altLang="zh-CN" sz="1900">
                <a:solidFill>
                  <a:schemeClr val="accent2"/>
                </a:solidFill>
                <a:latin typeface="微软雅黑" panose="020B0503020204020204" pitchFamily="34" charset="-122"/>
                <a:ea typeface="微软雅黑" panose="020B0503020204020204" pitchFamily="34" charset="-122"/>
              </a:rPr>
              <a:t>: read/write</a:t>
            </a:r>
            <a:r>
              <a:rPr lang="zh-CN" altLang="en-US" sz="1900">
                <a:solidFill>
                  <a:schemeClr val="accent2"/>
                </a:solidFill>
                <a:latin typeface="微软雅黑" panose="020B0503020204020204" pitchFamily="34" charset="-122"/>
                <a:ea typeface="微软雅黑" panose="020B0503020204020204" pitchFamily="34" charset="-122"/>
              </a:rPr>
              <a:t>版本 *</a:t>
            </a:r>
            <a:r>
              <a:rPr lang="en-US" altLang="zh-CN" sz="1900">
                <a:solidFill>
                  <a:schemeClr val="accent2"/>
                </a:solidFill>
                <a:latin typeface="微软雅黑" panose="020B0503020204020204" pitchFamily="34" charset="-122"/>
                <a:ea typeface="微软雅黑" panose="020B0503020204020204" pitchFamily="34" charset="-122"/>
              </a:rPr>
              <a:t>/</a:t>
            </a:r>
          </a:p>
          <a:p>
            <a:pPr>
              <a:spcBef>
                <a:spcPct val="15000"/>
              </a:spcBef>
              <a:buFontTx/>
              <a:buNone/>
            </a:pPr>
            <a:r>
              <a:rPr lang="en-US" altLang="zh-CN" sz="1900">
                <a:latin typeface="微软雅黑" panose="020B0503020204020204" pitchFamily="34" charset="-122"/>
                <a:ea typeface="微软雅黑" panose="020B0503020204020204" pitchFamily="34" charset="-122"/>
              </a:rPr>
              <a:t>void filecopy(int *infp, int *outfp)</a:t>
            </a:r>
          </a:p>
          <a:p>
            <a:pPr>
              <a:spcBef>
                <a:spcPct val="15000"/>
              </a:spcBef>
              <a:buFontTx/>
              <a:buNone/>
            </a:pPr>
            <a:r>
              <a:rPr lang="en-US" altLang="zh-CN" sz="1900">
                <a:latin typeface="微软雅黑" panose="020B0503020204020204" pitchFamily="34" charset="-122"/>
                <a:ea typeface="微软雅黑" panose="020B0503020204020204" pitchFamily="34" charset="-122"/>
              </a:rPr>
              <a:t>{</a:t>
            </a:r>
          </a:p>
          <a:p>
            <a:pPr>
              <a:spcBef>
                <a:spcPct val="15000"/>
              </a:spcBef>
              <a:buFontTx/>
              <a:buNone/>
            </a:pPr>
            <a:r>
              <a:rPr lang="en-US" altLang="zh-CN" sz="1900">
                <a:latin typeface="微软雅黑" panose="020B0503020204020204" pitchFamily="34" charset="-122"/>
                <a:ea typeface="微软雅黑" panose="020B0503020204020204" pitchFamily="34" charset="-122"/>
              </a:rPr>
              <a:t>	char c;</a:t>
            </a:r>
          </a:p>
          <a:p>
            <a:pPr>
              <a:spcBef>
                <a:spcPct val="15000"/>
              </a:spcBef>
              <a:buFontTx/>
              <a:buNone/>
            </a:pPr>
            <a:r>
              <a:rPr lang="en-US" altLang="zh-CN" sz="1900">
                <a:latin typeface="微软雅黑" panose="020B0503020204020204" pitchFamily="34" charset="-122"/>
                <a:ea typeface="微软雅黑" panose="020B0503020204020204" pitchFamily="34" charset="-122"/>
              </a:rPr>
              <a:t>	while (read(infp,&amp;c,1) != 0)</a:t>
            </a:r>
          </a:p>
          <a:p>
            <a:pPr>
              <a:spcBef>
                <a:spcPct val="15000"/>
              </a:spcBef>
              <a:buFontTx/>
              <a:buNone/>
            </a:pPr>
            <a:r>
              <a:rPr lang="en-US" altLang="zh-CN" sz="1900">
                <a:latin typeface="微软雅黑" panose="020B0503020204020204" pitchFamily="34" charset="-122"/>
                <a:ea typeface="微软雅黑" panose="020B0503020204020204" pitchFamily="34" charset="-122"/>
              </a:rPr>
              <a:t>		write(outfp,&amp;c,1);</a:t>
            </a:r>
          </a:p>
          <a:p>
            <a:pPr>
              <a:spcBef>
                <a:spcPct val="15000"/>
              </a:spcBef>
              <a:buFontTx/>
              <a:buNone/>
            </a:pPr>
            <a:r>
              <a:rPr lang="en-US" altLang="zh-CN" sz="1900">
                <a:latin typeface="微软雅黑" panose="020B0503020204020204" pitchFamily="34" charset="-122"/>
                <a:ea typeface="微软雅黑" panose="020B0503020204020204" pitchFamily="34" charset="-122"/>
              </a:rPr>
              <a:t>} </a:t>
            </a:r>
            <a:endParaRPr lang="zh-CN" altLang="en-US" sz="1900">
              <a:latin typeface="微软雅黑" panose="020B0503020204020204" pitchFamily="34" charset="-122"/>
              <a:ea typeface="微软雅黑" panose="020B0503020204020204" pitchFamily="34" charset="-122"/>
            </a:endParaRPr>
          </a:p>
        </p:txBody>
      </p:sp>
      <p:sp>
        <p:nvSpPr>
          <p:cNvPr id="899077" name="Text Box 5">
            <a:extLst>
              <a:ext uri="{FF2B5EF4-FFF2-40B4-BE49-F238E27FC236}">
                <a16:creationId xmlns:a16="http://schemas.microsoft.com/office/drawing/2014/main" id="{5243F860-847B-49A7-AE99-2D8926415C70}"/>
              </a:ext>
            </a:extLst>
          </p:cNvPr>
          <p:cNvSpPr txBox="1">
            <a:spLocks noChangeArrowheads="1"/>
          </p:cNvSpPr>
          <p:nvPr/>
        </p:nvSpPr>
        <p:spPr bwMode="auto">
          <a:xfrm>
            <a:off x="4905375" y="760413"/>
            <a:ext cx="3586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0000"/>
              </a:spcBef>
            </a:pPr>
            <a:r>
              <a:rPr lang="zh-CN" altLang="en-US" sz="2000" b="1">
                <a:solidFill>
                  <a:schemeClr val="accent1"/>
                </a:solidFill>
                <a:latin typeface="微软雅黑" panose="020B0503020204020204" pitchFamily="34" charset="-122"/>
                <a:ea typeface="微软雅黑" panose="020B0503020204020204" pitchFamily="34" charset="-122"/>
              </a:rPr>
              <a:t>哪种方式更好？</a:t>
            </a:r>
          </a:p>
        </p:txBody>
      </p:sp>
      <p:sp>
        <p:nvSpPr>
          <p:cNvPr id="899078" name="Text Box 6">
            <a:extLst>
              <a:ext uri="{FF2B5EF4-FFF2-40B4-BE49-F238E27FC236}">
                <a16:creationId xmlns:a16="http://schemas.microsoft.com/office/drawing/2014/main" id="{CA42BA89-CF1D-4A51-A1A5-4EE8CF0BBF48}"/>
              </a:ext>
            </a:extLst>
          </p:cNvPr>
          <p:cNvSpPr txBox="1">
            <a:spLocks noChangeArrowheads="1"/>
          </p:cNvSpPr>
          <p:nvPr/>
        </p:nvSpPr>
        <p:spPr bwMode="auto">
          <a:xfrm>
            <a:off x="4845050" y="1230313"/>
            <a:ext cx="4124325"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spcBef>
                <a:spcPct val="20000"/>
              </a:spcBef>
            </a:pPr>
            <a:r>
              <a:rPr lang="zh-CN" altLang="en-US" sz="2000" b="1">
                <a:solidFill>
                  <a:srgbClr val="A50021"/>
                </a:solidFill>
                <a:latin typeface="微软雅黑" panose="020B0503020204020204" pitchFamily="34" charset="-122"/>
                <a:ea typeface="微软雅黑" panose="020B0503020204020204" pitchFamily="34" charset="-122"/>
              </a:rPr>
              <a:t>方式一更好！</a:t>
            </a:r>
            <a:r>
              <a:rPr lang="en-US" altLang="zh-CN" sz="2000" b="1">
                <a:solidFill>
                  <a:srgbClr val="A50021"/>
                </a:solidFill>
                <a:latin typeface="微软雅黑" panose="020B0503020204020204" pitchFamily="34" charset="-122"/>
                <a:ea typeface="微软雅黑" panose="020B0503020204020204" pitchFamily="34" charset="-122"/>
              </a:rPr>
              <a:t>Why</a:t>
            </a:r>
            <a:r>
              <a:rPr lang="zh-CN" altLang="en-US" sz="2000" b="1">
                <a:solidFill>
                  <a:srgbClr val="A50021"/>
                </a:solidFill>
                <a:latin typeface="微软雅黑" panose="020B0503020204020204" pitchFamily="34" charset="-122"/>
                <a:ea typeface="微软雅黑" panose="020B0503020204020204" pitchFamily="34" charset="-122"/>
              </a:rPr>
              <a:t>？</a:t>
            </a:r>
          </a:p>
          <a:p>
            <a:pPr>
              <a:lnSpc>
                <a:spcPct val="120000"/>
              </a:lnSpc>
              <a:spcBef>
                <a:spcPct val="20000"/>
              </a:spcBef>
            </a:pPr>
            <a:r>
              <a:rPr lang="zh-CN" altLang="en-US" sz="2000" b="1">
                <a:solidFill>
                  <a:schemeClr val="accent2"/>
                </a:solidFill>
                <a:latin typeface="微软雅黑" panose="020B0503020204020204" pitchFamily="34" charset="-122"/>
                <a:ea typeface="微软雅黑" panose="020B0503020204020204" pitchFamily="34" charset="-122"/>
              </a:rPr>
              <a:t>因其系统调用次数少！</a:t>
            </a:r>
          </a:p>
          <a:p>
            <a:pPr>
              <a:lnSpc>
                <a:spcPct val="120000"/>
              </a:lnSpc>
              <a:spcBef>
                <a:spcPct val="20000"/>
              </a:spcBef>
            </a:pPr>
            <a:r>
              <a:rPr lang="zh-CN" altLang="en-US" sz="2000" b="1">
                <a:solidFill>
                  <a:srgbClr val="008000"/>
                </a:solidFill>
                <a:latin typeface="微软雅黑" panose="020B0503020204020204" pitchFamily="34" charset="-122"/>
                <a:ea typeface="微软雅黑" panose="020B0503020204020204" pitchFamily="34" charset="-122"/>
              </a:rPr>
              <a:t>对于方式二，若文件长度为</a:t>
            </a:r>
            <a:r>
              <a:rPr lang="en-US" altLang="zh-CN" sz="2000" b="1">
                <a:solidFill>
                  <a:srgbClr val="008000"/>
                </a:solidFill>
                <a:latin typeface="微软雅黑" panose="020B0503020204020204" pitchFamily="34" charset="-122"/>
                <a:ea typeface="微软雅黑" panose="020B0503020204020204" pitchFamily="34" charset="-122"/>
              </a:rPr>
              <a:t>n</a:t>
            </a:r>
            <a:r>
              <a:rPr lang="zh-CN" altLang="en-US" sz="2000" b="1">
                <a:solidFill>
                  <a:srgbClr val="008000"/>
                </a:solidFill>
                <a:latin typeface="微软雅黑" panose="020B0503020204020204" pitchFamily="34" charset="-122"/>
                <a:ea typeface="微软雅黑" panose="020B0503020204020204" pitchFamily="34" charset="-122"/>
              </a:rPr>
              <a:t>，则需执行</a:t>
            </a:r>
            <a:r>
              <a:rPr lang="en-US" altLang="zh-CN" sz="2000" b="1">
                <a:solidFill>
                  <a:srgbClr val="008000"/>
                </a:solidFill>
                <a:latin typeface="微软雅黑" panose="020B0503020204020204" pitchFamily="34" charset="-122"/>
                <a:ea typeface="微软雅黑" panose="020B0503020204020204" pitchFamily="34" charset="-122"/>
              </a:rPr>
              <a:t>2n</a:t>
            </a:r>
            <a:r>
              <a:rPr lang="zh-CN" altLang="en-US" sz="2000" b="1">
                <a:solidFill>
                  <a:srgbClr val="008000"/>
                </a:solidFill>
                <a:latin typeface="微软雅黑" panose="020B0503020204020204" pitchFamily="34" charset="-122"/>
                <a:ea typeface="微软雅黑" panose="020B0503020204020204" pitchFamily="34" charset="-122"/>
              </a:rPr>
              <a:t>次系统调用；</a:t>
            </a:r>
          </a:p>
          <a:p>
            <a:pPr>
              <a:lnSpc>
                <a:spcPct val="120000"/>
              </a:lnSpc>
              <a:spcBef>
                <a:spcPct val="20000"/>
              </a:spcBef>
            </a:pPr>
            <a:r>
              <a:rPr lang="zh-CN" altLang="en-US" sz="2000" b="1">
                <a:solidFill>
                  <a:srgbClr val="008000"/>
                </a:solidFill>
                <a:latin typeface="微软雅黑" panose="020B0503020204020204" pitchFamily="34" charset="-122"/>
                <a:ea typeface="微软雅黑" panose="020B0503020204020204" pitchFamily="34" charset="-122"/>
              </a:rPr>
              <a:t>对于方式一，若文件长度为</a:t>
            </a:r>
            <a:r>
              <a:rPr lang="en-US" altLang="zh-CN" sz="2000" b="1">
                <a:solidFill>
                  <a:srgbClr val="008000"/>
                </a:solidFill>
                <a:latin typeface="微软雅黑" panose="020B0503020204020204" pitchFamily="34" charset="-122"/>
                <a:ea typeface="微软雅黑" panose="020B0503020204020204" pitchFamily="34" charset="-122"/>
              </a:rPr>
              <a:t>n</a:t>
            </a:r>
            <a:r>
              <a:rPr lang="zh-CN" altLang="en-US" sz="2000" b="1">
                <a:solidFill>
                  <a:srgbClr val="008000"/>
                </a:solidFill>
                <a:latin typeface="微软雅黑" panose="020B0503020204020204" pitchFamily="34" charset="-122"/>
                <a:ea typeface="微软雅黑" panose="020B0503020204020204" pitchFamily="34" charset="-122"/>
              </a:rPr>
              <a:t>，则执行系统调用的次数约为</a:t>
            </a:r>
            <a:r>
              <a:rPr lang="en-US" altLang="zh-CN" sz="2000" b="1">
                <a:solidFill>
                  <a:srgbClr val="008000"/>
                </a:solidFill>
                <a:latin typeface="微软雅黑" panose="020B0503020204020204" pitchFamily="34" charset="-122"/>
                <a:ea typeface="微软雅黑" panose="020B0503020204020204" pitchFamily="34" charset="-122"/>
              </a:rPr>
              <a:t>n/512</a:t>
            </a:r>
            <a:r>
              <a:rPr lang="zh-CN" altLang="en-US" sz="2000" b="1">
                <a:solidFill>
                  <a:srgbClr val="008000"/>
                </a:solidFill>
                <a:latin typeface="微软雅黑" panose="020B0503020204020204" pitchFamily="34" charset="-122"/>
                <a:ea typeface="微软雅黑" panose="020B0503020204020204" pitchFamily="34" charset="-122"/>
              </a:rPr>
              <a:t>。</a:t>
            </a:r>
          </a:p>
        </p:txBody>
      </p:sp>
      <p:sp>
        <p:nvSpPr>
          <p:cNvPr id="899079" name="Text Box 7">
            <a:extLst>
              <a:ext uri="{FF2B5EF4-FFF2-40B4-BE49-F238E27FC236}">
                <a16:creationId xmlns:a16="http://schemas.microsoft.com/office/drawing/2014/main" id="{7DA098CB-173B-4BD1-858E-85E2238520D6}"/>
              </a:ext>
            </a:extLst>
          </p:cNvPr>
          <p:cNvSpPr txBox="1">
            <a:spLocks noChangeArrowheads="1"/>
          </p:cNvSpPr>
          <p:nvPr/>
        </p:nvSpPr>
        <p:spPr bwMode="auto">
          <a:xfrm>
            <a:off x="4316413" y="4970463"/>
            <a:ext cx="4675187"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0000"/>
              </a:spcBef>
            </a:pPr>
            <a:r>
              <a:rPr lang="zh-CN" altLang="en-US" sz="2000" b="1">
                <a:solidFill>
                  <a:schemeClr val="accent1"/>
                </a:solidFill>
                <a:latin typeface="微软雅黑" panose="020B0503020204020204" pitchFamily="34" charset="-122"/>
                <a:ea typeface="微软雅黑" panose="020B0503020204020204" pitchFamily="34" charset="-122"/>
              </a:rPr>
              <a:t>还有其他的实现方式吗？</a:t>
            </a:r>
          </a:p>
          <a:p>
            <a:pPr>
              <a:spcBef>
                <a:spcPct val="20000"/>
              </a:spcBef>
            </a:pPr>
            <a:r>
              <a:rPr lang="zh-CN" altLang="en-US" sz="2000" b="1">
                <a:solidFill>
                  <a:srgbClr val="008000"/>
                </a:solidFill>
                <a:latin typeface="微软雅黑" panose="020B0503020204020204" pitchFamily="34" charset="-122"/>
                <a:ea typeface="微软雅黑" panose="020B0503020204020204" pitchFamily="34" charset="-122"/>
              </a:rPr>
              <a:t>使用</a:t>
            </a:r>
            <a:r>
              <a:rPr lang="en-US" altLang="zh-CN" sz="2000" b="1">
                <a:solidFill>
                  <a:srgbClr val="008000"/>
                </a:solidFill>
                <a:latin typeface="微软雅黑" panose="020B0503020204020204" pitchFamily="34" charset="-122"/>
                <a:ea typeface="微软雅黑" panose="020B0503020204020204" pitchFamily="34" charset="-122"/>
              </a:rPr>
              <a:t>fread()</a:t>
            </a:r>
            <a:r>
              <a:rPr lang="zh-CN" altLang="en-US" sz="2000" b="1">
                <a:solidFill>
                  <a:srgbClr val="008000"/>
                </a:solidFill>
                <a:latin typeface="微软雅黑" panose="020B0503020204020204" pitchFamily="34" charset="-122"/>
                <a:ea typeface="微软雅黑" panose="020B0503020204020204" pitchFamily="34" charset="-122"/>
              </a:rPr>
              <a:t>和</a:t>
            </a:r>
            <a:r>
              <a:rPr lang="en-US" altLang="zh-CN" sz="2000" b="1">
                <a:solidFill>
                  <a:srgbClr val="008000"/>
                </a:solidFill>
                <a:latin typeface="微软雅黑" panose="020B0503020204020204" pitchFamily="34" charset="-122"/>
                <a:ea typeface="微软雅黑" panose="020B0503020204020204" pitchFamily="34" charset="-122"/>
              </a:rPr>
              <a:t>fwrite()</a:t>
            </a:r>
            <a:endParaRPr lang="zh-CN" altLang="en-US" sz="2000" b="1">
              <a:solidFill>
                <a:srgbClr val="008000"/>
              </a:solidFill>
              <a:latin typeface="微软雅黑" panose="020B0503020204020204" pitchFamily="34" charset="-122"/>
              <a:ea typeface="微软雅黑" panose="020B0503020204020204" pitchFamily="34" charset="-122"/>
            </a:endParaRPr>
          </a:p>
          <a:p>
            <a:pPr>
              <a:spcBef>
                <a:spcPct val="20000"/>
              </a:spcBef>
            </a:pPr>
            <a:r>
              <a:rPr lang="zh-CN" altLang="en-US" sz="2000" b="1">
                <a:solidFill>
                  <a:srgbClr val="008000"/>
                </a:solidFill>
                <a:latin typeface="微软雅黑" panose="020B0503020204020204" pitchFamily="34" charset="-122"/>
                <a:ea typeface="微软雅黑" panose="020B0503020204020204" pitchFamily="34" charset="-122"/>
              </a:rPr>
              <a:t>使用</a:t>
            </a:r>
            <a:r>
              <a:rPr lang="en-US" altLang="zh-CN" sz="2000" b="1">
                <a:solidFill>
                  <a:srgbClr val="008000"/>
                </a:solidFill>
                <a:latin typeface="微软雅黑" panose="020B0503020204020204" pitchFamily="34" charset="-122"/>
                <a:ea typeface="微软雅黑" panose="020B0503020204020204" pitchFamily="34" charset="-122"/>
              </a:rPr>
              <a:t>fgetc()</a:t>
            </a:r>
            <a:r>
              <a:rPr lang="zh-CN" altLang="en-US" sz="2000" b="1">
                <a:solidFill>
                  <a:srgbClr val="008000"/>
                </a:solidFill>
                <a:latin typeface="微软雅黑" panose="020B0503020204020204" pitchFamily="34" charset="-122"/>
                <a:ea typeface="微软雅黑" panose="020B0503020204020204" pitchFamily="34" charset="-122"/>
              </a:rPr>
              <a:t>和</a:t>
            </a:r>
            <a:r>
              <a:rPr lang="en-US" altLang="zh-CN" sz="2000" b="1">
                <a:solidFill>
                  <a:srgbClr val="008000"/>
                </a:solidFill>
                <a:latin typeface="微软雅黑" panose="020B0503020204020204" pitchFamily="34" charset="-122"/>
                <a:ea typeface="微软雅黑" panose="020B0503020204020204" pitchFamily="34" charset="-122"/>
              </a:rPr>
              <a:t>fputc()</a:t>
            </a:r>
            <a:endParaRPr lang="zh-CN" altLang="en-US" sz="2000" b="1">
              <a:solidFill>
                <a:srgbClr val="008000"/>
              </a:solidFill>
              <a:latin typeface="微软雅黑" panose="020B0503020204020204" pitchFamily="34" charset="-122"/>
              <a:ea typeface="微软雅黑" panose="020B0503020204020204" pitchFamily="34" charset="-122"/>
            </a:endParaRPr>
          </a:p>
          <a:p>
            <a:pPr>
              <a:spcBef>
                <a:spcPct val="20000"/>
              </a:spcBef>
            </a:pPr>
            <a:r>
              <a:rPr lang="zh-CN" altLang="en-US" sz="2000" b="1">
                <a:solidFill>
                  <a:srgbClr val="008000"/>
                </a:solidFill>
                <a:latin typeface="微软雅黑" panose="020B0503020204020204" pitchFamily="34" charset="-122"/>
                <a:ea typeface="微软雅黑" panose="020B0503020204020204" pitchFamily="34" charset="-122"/>
              </a:rPr>
              <a:t>使用</a:t>
            </a:r>
            <a:r>
              <a:rPr lang="en-US" altLang="zh-CN" sz="2000" b="1">
                <a:solidFill>
                  <a:srgbClr val="008000"/>
                </a:solidFill>
                <a:latin typeface="微软雅黑" panose="020B0503020204020204" pitchFamily="34" charset="-122"/>
                <a:ea typeface="微软雅黑" panose="020B0503020204020204" pitchFamily="34" charset="-122"/>
              </a:rPr>
              <a:t>WindowsAPI</a:t>
            </a:r>
            <a:r>
              <a:rPr lang="zh-CN" altLang="en-US" sz="2000" b="1">
                <a:solidFill>
                  <a:srgbClr val="008000"/>
                </a:solidFill>
                <a:latin typeface="微软雅黑" panose="020B0503020204020204" pitchFamily="34" charset="-122"/>
                <a:ea typeface="微软雅黑" panose="020B0503020204020204" pitchFamily="34" charset="-122"/>
              </a:rPr>
              <a:t>函数</a:t>
            </a:r>
            <a:r>
              <a:rPr lang="en-US" altLang="zh-CN" sz="2000" b="1">
                <a:solidFill>
                  <a:srgbClr val="008000"/>
                </a:solidFill>
                <a:latin typeface="微软雅黑" panose="020B0503020204020204" pitchFamily="34" charset="-122"/>
                <a:ea typeface="微软雅黑" panose="020B0503020204020204" pitchFamily="34" charset="-122"/>
              </a:rPr>
              <a:t>CopyFile()</a:t>
            </a:r>
            <a:r>
              <a:rPr lang="en-US" altLang="zh-CN" sz="2000" b="1">
                <a:solidFill>
                  <a:schemeClr val="accent1"/>
                </a:solidFill>
                <a:latin typeface="微软雅黑" panose="020B0503020204020204" pitchFamily="34" charset="-122"/>
                <a:ea typeface="微软雅黑" panose="020B0503020204020204" pitchFamily="34" charset="-122"/>
              </a:rPr>
              <a:t> </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899080" name="Text Box 8">
            <a:extLst>
              <a:ext uri="{FF2B5EF4-FFF2-40B4-BE49-F238E27FC236}">
                <a16:creationId xmlns:a16="http://schemas.microsoft.com/office/drawing/2014/main" id="{508CF257-A33C-4ABA-82CC-36B873832D26}"/>
              </a:ext>
            </a:extLst>
          </p:cNvPr>
          <p:cNvSpPr txBox="1">
            <a:spLocks noChangeArrowheads="1"/>
          </p:cNvSpPr>
          <p:nvPr/>
        </p:nvSpPr>
        <p:spPr bwMode="auto">
          <a:xfrm>
            <a:off x="4600575" y="3976688"/>
            <a:ext cx="41227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0000"/>
              </a:spcBef>
            </a:pPr>
            <a:r>
              <a:rPr lang="zh-CN" altLang="en-US" sz="2000" b="1">
                <a:solidFill>
                  <a:schemeClr val="accent1"/>
                </a:solidFill>
                <a:latin typeface="微软雅黑" panose="020B0503020204020204" pitchFamily="34" charset="-122"/>
                <a:ea typeface="微软雅黑" panose="020B0503020204020204" pitchFamily="34" charset="-122"/>
              </a:rPr>
              <a:t>为何要尽量减少系统调用次数？</a:t>
            </a:r>
          </a:p>
          <a:p>
            <a:pPr>
              <a:spcBef>
                <a:spcPct val="20000"/>
              </a:spcBef>
            </a:pPr>
            <a:r>
              <a:rPr lang="zh-CN" altLang="en-US" sz="2000" b="1">
                <a:solidFill>
                  <a:schemeClr val="accent1"/>
                </a:solidFill>
                <a:latin typeface="微软雅黑" panose="020B0503020204020204" pitchFamily="34" charset="-122"/>
                <a:ea typeface="微软雅黑" panose="020B0503020204020204" pitchFamily="34" charset="-122"/>
                <a:hlinkClick r:id="rId2" action="ppaction://hlinksldjump"/>
              </a:rPr>
              <a:t>系统调用的开销</a:t>
            </a:r>
            <a:r>
              <a:rPr lang="zh-CN" altLang="en-US" sz="2000" b="1">
                <a:solidFill>
                  <a:schemeClr val="accent1"/>
                </a:solidFill>
                <a:latin typeface="微软雅黑" panose="020B0503020204020204" pitchFamily="34" charset="-122"/>
                <a:ea typeface="微软雅黑" panose="020B0503020204020204" pitchFamily="34" charset="-122"/>
              </a:rPr>
              <a:t>有多大？</a:t>
            </a:r>
          </a:p>
        </p:txBody>
      </p:sp>
      <p:sp>
        <p:nvSpPr>
          <p:cNvPr id="899082" name="Text Box 10">
            <a:extLst>
              <a:ext uri="{FF2B5EF4-FFF2-40B4-BE49-F238E27FC236}">
                <a16:creationId xmlns:a16="http://schemas.microsoft.com/office/drawing/2014/main" id="{DAF033E9-D634-4795-B07B-E11EB9596E55}"/>
              </a:ext>
            </a:extLst>
          </p:cNvPr>
          <p:cNvSpPr txBox="1">
            <a:spLocks noChangeArrowheads="1"/>
          </p:cNvSpPr>
          <p:nvPr/>
        </p:nvSpPr>
        <p:spPr bwMode="auto">
          <a:xfrm>
            <a:off x="114300" y="5822950"/>
            <a:ext cx="3702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993300"/>
                </a:solidFill>
                <a:latin typeface="微软雅黑" panose="020B0503020204020204" pitchFamily="34" charset="-122"/>
                <a:ea typeface="微软雅黑" panose="020B0503020204020204" pitchFamily="34" charset="-122"/>
              </a:rPr>
              <a:t>实现一个功能有多种方式，但开销和性能不同，需要权衡！</a:t>
            </a:r>
          </a:p>
        </p:txBody>
      </p:sp>
      <p:sp>
        <p:nvSpPr>
          <p:cNvPr id="899083" name="Text Box 11">
            <a:extLst>
              <a:ext uri="{FF2B5EF4-FFF2-40B4-BE49-F238E27FC236}">
                <a16:creationId xmlns:a16="http://schemas.microsoft.com/office/drawing/2014/main" id="{8F70E301-7D02-45CE-BC76-02BB58436E26}"/>
              </a:ext>
            </a:extLst>
          </p:cNvPr>
          <p:cNvSpPr txBox="1">
            <a:spLocks noChangeArrowheads="1"/>
          </p:cNvSpPr>
          <p:nvPr/>
        </p:nvSpPr>
        <p:spPr bwMode="auto">
          <a:xfrm>
            <a:off x="7810500" y="4427538"/>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相当大！</a:t>
            </a:r>
          </a:p>
        </p:txBody>
      </p:sp>
      <p:sp>
        <p:nvSpPr>
          <p:cNvPr id="899084" name="Text Box 12">
            <a:extLst>
              <a:ext uri="{FF2B5EF4-FFF2-40B4-BE49-F238E27FC236}">
                <a16:creationId xmlns:a16="http://schemas.microsoft.com/office/drawing/2014/main" id="{FFFAA7E1-E1FD-4A28-808A-EF37E1495CCE}"/>
              </a:ext>
            </a:extLst>
          </p:cNvPr>
          <p:cNvSpPr txBox="1">
            <a:spLocks noChangeArrowheads="1"/>
          </p:cNvSpPr>
          <p:nvPr/>
        </p:nvSpPr>
        <p:spPr bwMode="auto">
          <a:xfrm>
            <a:off x="7924800" y="5094288"/>
            <a:ext cx="798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800" b="1">
                <a:latin typeface="Arial Black" panose="020B0A04020102020204" pitchFamily="34" charset="0"/>
                <a:ea typeface="宋体" panose="02010600030101010101" pitchFamily="2" charset="-122"/>
                <a:hlinkClick r:id="rId3" action="ppaction://hlinksldjump"/>
              </a:rPr>
              <a:t>SKIP</a:t>
            </a:r>
            <a:endParaRPr lang="zh-CN" altLang="en-US" sz="1800" b="1">
              <a:latin typeface="Arial Black" panose="020B0A040201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animEffect transition="in" filter="blinds(horizontal)">
                                      <p:cBhvr>
                                        <p:cTn id="7" dur="500"/>
                                        <p:tgtEl>
                                          <p:spTgt spid="8990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9075">
                                            <p:txEl>
                                              <p:pRg st="1" end="1"/>
                                            </p:txEl>
                                          </p:spTgt>
                                        </p:tgtEl>
                                        <p:attrNameLst>
                                          <p:attrName>style.visibility</p:attrName>
                                        </p:attrNameLst>
                                      </p:cBhvr>
                                      <p:to>
                                        <p:strVal val="visible"/>
                                      </p:to>
                                    </p:set>
                                    <p:animEffect transition="in" filter="blinds(horizontal)">
                                      <p:cBhvr>
                                        <p:cTn id="10" dur="500"/>
                                        <p:tgtEl>
                                          <p:spTgt spid="8990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99075">
                                            <p:txEl>
                                              <p:pRg st="2" end="2"/>
                                            </p:txEl>
                                          </p:spTgt>
                                        </p:tgtEl>
                                        <p:attrNameLst>
                                          <p:attrName>style.visibility</p:attrName>
                                        </p:attrNameLst>
                                      </p:cBhvr>
                                      <p:to>
                                        <p:strVal val="visible"/>
                                      </p:to>
                                    </p:set>
                                    <p:animEffect transition="in" filter="blinds(horizontal)">
                                      <p:cBhvr>
                                        <p:cTn id="13" dur="500"/>
                                        <p:tgtEl>
                                          <p:spTgt spid="8990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99075">
                                            <p:txEl>
                                              <p:pRg st="3" end="3"/>
                                            </p:txEl>
                                          </p:spTgt>
                                        </p:tgtEl>
                                        <p:attrNameLst>
                                          <p:attrName>style.visibility</p:attrName>
                                        </p:attrNameLst>
                                      </p:cBhvr>
                                      <p:to>
                                        <p:strVal val="visible"/>
                                      </p:to>
                                    </p:set>
                                    <p:animEffect transition="in" filter="blinds(horizontal)">
                                      <p:cBhvr>
                                        <p:cTn id="16" dur="500"/>
                                        <p:tgtEl>
                                          <p:spTgt spid="89907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99075">
                                            <p:txEl>
                                              <p:pRg st="4" end="4"/>
                                            </p:txEl>
                                          </p:spTgt>
                                        </p:tgtEl>
                                        <p:attrNameLst>
                                          <p:attrName>style.visibility</p:attrName>
                                        </p:attrNameLst>
                                      </p:cBhvr>
                                      <p:to>
                                        <p:strVal val="visible"/>
                                      </p:to>
                                    </p:set>
                                    <p:animEffect transition="in" filter="blinds(horizontal)">
                                      <p:cBhvr>
                                        <p:cTn id="19" dur="500"/>
                                        <p:tgtEl>
                                          <p:spTgt spid="89907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99075">
                                            <p:txEl>
                                              <p:pRg st="5" end="5"/>
                                            </p:txEl>
                                          </p:spTgt>
                                        </p:tgtEl>
                                        <p:attrNameLst>
                                          <p:attrName>style.visibility</p:attrName>
                                        </p:attrNameLst>
                                      </p:cBhvr>
                                      <p:to>
                                        <p:strVal val="visible"/>
                                      </p:to>
                                    </p:set>
                                    <p:animEffect transition="in" filter="blinds(horizontal)">
                                      <p:cBhvr>
                                        <p:cTn id="22" dur="500"/>
                                        <p:tgtEl>
                                          <p:spTgt spid="89907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99075">
                                            <p:txEl>
                                              <p:pRg st="6" end="6"/>
                                            </p:txEl>
                                          </p:spTgt>
                                        </p:tgtEl>
                                        <p:attrNameLst>
                                          <p:attrName>style.visibility</p:attrName>
                                        </p:attrNameLst>
                                      </p:cBhvr>
                                      <p:to>
                                        <p:strVal val="visible"/>
                                      </p:to>
                                    </p:set>
                                    <p:animEffect transition="in" filter="blinds(horizontal)">
                                      <p:cBhvr>
                                        <p:cTn id="25" dur="500"/>
                                        <p:tgtEl>
                                          <p:spTgt spid="89907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99075">
                                            <p:txEl>
                                              <p:pRg st="7" end="7"/>
                                            </p:txEl>
                                          </p:spTgt>
                                        </p:tgtEl>
                                        <p:attrNameLst>
                                          <p:attrName>style.visibility</p:attrName>
                                        </p:attrNameLst>
                                      </p:cBhvr>
                                      <p:to>
                                        <p:strVal val="visible"/>
                                      </p:to>
                                    </p:set>
                                    <p:animEffect transition="in" filter="blinds(horizontal)">
                                      <p:cBhvr>
                                        <p:cTn id="30" dur="500"/>
                                        <p:tgtEl>
                                          <p:spTgt spid="89907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99075">
                                            <p:txEl>
                                              <p:pRg st="8" end="8"/>
                                            </p:txEl>
                                          </p:spTgt>
                                        </p:tgtEl>
                                        <p:attrNameLst>
                                          <p:attrName>style.visibility</p:attrName>
                                        </p:attrNameLst>
                                      </p:cBhvr>
                                      <p:to>
                                        <p:strVal val="visible"/>
                                      </p:to>
                                    </p:set>
                                    <p:animEffect transition="in" filter="blinds(horizontal)">
                                      <p:cBhvr>
                                        <p:cTn id="33" dur="500"/>
                                        <p:tgtEl>
                                          <p:spTgt spid="899075">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99075">
                                            <p:txEl>
                                              <p:pRg st="9" end="9"/>
                                            </p:txEl>
                                          </p:spTgt>
                                        </p:tgtEl>
                                        <p:attrNameLst>
                                          <p:attrName>style.visibility</p:attrName>
                                        </p:attrNameLst>
                                      </p:cBhvr>
                                      <p:to>
                                        <p:strVal val="visible"/>
                                      </p:to>
                                    </p:set>
                                    <p:animEffect transition="in" filter="blinds(horizontal)">
                                      <p:cBhvr>
                                        <p:cTn id="36" dur="500"/>
                                        <p:tgtEl>
                                          <p:spTgt spid="899075">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899075">
                                            <p:txEl>
                                              <p:pRg st="10" end="10"/>
                                            </p:txEl>
                                          </p:spTgt>
                                        </p:tgtEl>
                                        <p:attrNameLst>
                                          <p:attrName>style.visibility</p:attrName>
                                        </p:attrNameLst>
                                      </p:cBhvr>
                                      <p:to>
                                        <p:strVal val="visible"/>
                                      </p:to>
                                    </p:set>
                                    <p:animEffect transition="in" filter="blinds(horizontal)">
                                      <p:cBhvr>
                                        <p:cTn id="39" dur="500"/>
                                        <p:tgtEl>
                                          <p:spTgt spid="899075">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99075">
                                            <p:txEl>
                                              <p:pRg st="11" end="11"/>
                                            </p:txEl>
                                          </p:spTgt>
                                        </p:tgtEl>
                                        <p:attrNameLst>
                                          <p:attrName>style.visibility</p:attrName>
                                        </p:attrNameLst>
                                      </p:cBhvr>
                                      <p:to>
                                        <p:strVal val="visible"/>
                                      </p:to>
                                    </p:set>
                                    <p:animEffect transition="in" filter="blinds(horizontal)">
                                      <p:cBhvr>
                                        <p:cTn id="42" dur="500"/>
                                        <p:tgtEl>
                                          <p:spTgt spid="899075">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99075">
                                            <p:txEl>
                                              <p:pRg st="12" end="12"/>
                                            </p:txEl>
                                          </p:spTgt>
                                        </p:tgtEl>
                                        <p:attrNameLst>
                                          <p:attrName>style.visibility</p:attrName>
                                        </p:attrNameLst>
                                      </p:cBhvr>
                                      <p:to>
                                        <p:strVal val="visible"/>
                                      </p:to>
                                    </p:set>
                                    <p:animEffect transition="in" filter="blinds(horizontal)">
                                      <p:cBhvr>
                                        <p:cTn id="45" dur="500"/>
                                        <p:tgtEl>
                                          <p:spTgt spid="899075">
                                            <p:txEl>
                                              <p:pRg st="12" end="1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99075">
                                            <p:txEl>
                                              <p:pRg st="13" end="13"/>
                                            </p:txEl>
                                          </p:spTgt>
                                        </p:tgtEl>
                                        <p:attrNameLst>
                                          <p:attrName>style.visibility</p:attrName>
                                        </p:attrNameLst>
                                      </p:cBhvr>
                                      <p:to>
                                        <p:strVal val="visible"/>
                                      </p:to>
                                    </p:set>
                                    <p:animEffect transition="in" filter="blinds(horizontal)">
                                      <p:cBhvr>
                                        <p:cTn id="48" dur="500"/>
                                        <p:tgtEl>
                                          <p:spTgt spid="899075">
                                            <p:txEl>
                                              <p:pRg st="13" end="1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99077"/>
                                        </p:tgtEl>
                                        <p:attrNameLst>
                                          <p:attrName>style.visibility</p:attrName>
                                        </p:attrNameLst>
                                      </p:cBhvr>
                                      <p:to>
                                        <p:strVal val="visible"/>
                                      </p:to>
                                    </p:set>
                                    <p:animEffect transition="in" filter="blinds(horizontal)">
                                      <p:cBhvr>
                                        <p:cTn id="53" dur="500"/>
                                        <p:tgtEl>
                                          <p:spTgt spid="89907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899078">
                                            <p:txEl>
                                              <p:pRg st="0" end="0"/>
                                            </p:txEl>
                                          </p:spTgt>
                                        </p:tgtEl>
                                        <p:attrNameLst>
                                          <p:attrName>style.visibility</p:attrName>
                                        </p:attrNameLst>
                                      </p:cBhvr>
                                      <p:to>
                                        <p:strVal val="visible"/>
                                      </p:to>
                                    </p:set>
                                    <p:animEffect transition="in" filter="blinds(horizontal)">
                                      <p:cBhvr>
                                        <p:cTn id="58" dur="500"/>
                                        <p:tgtEl>
                                          <p:spTgt spid="89907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899078">
                                            <p:txEl>
                                              <p:pRg st="1" end="1"/>
                                            </p:txEl>
                                          </p:spTgt>
                                        </p:tgtEl>
                                        <p:attrNameLst>
                                          <p:attrName>style.visibility</p:attrName>
                                        </p:attrNameLst>
                                      </p:cBhvr>
                                      <p:to>
                                        <p:strVal val="visible"/>
                                      </p:to>
                                    </p:set>
                                    <p:animEffect transition="in" filter="blinds(horizontal)">
                                      <p:cBhvr>
                                        <p:cTn id="63" dur="500"/>
                                        <p:tgtEl>
                                          <p:spTgt spid="899078">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899078">
                                            <p:txEl>
                                              <p:pRg st="2" end="2"/>
                                            </p:txEl>
                                          </p:spTgt>
                                        </p:tgtEl>
                                        <p:attrNameLst>
                                          <p:attrName>style.visibility</p:attrName>
                                        </p:attrNameLst>
                                      </p:cBhvr>
                                      <p:to>
                                        <p:strVal val="visible"/>
                                      </p:to>
                                    </p:set>
                                    <p:animEffect transition="in" filter="blinds(horizontal)">
                                      <p:cBhvr>
                                        <p:cTn id="68" dur="500"/>
                                        <p:tgtEl>
                                          <p:spTgt spid="899078">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899078">
                                            <p:txEl>
                                              <p:pRg st="3" end="3"/>
                                            </p:txEl>
                                          </p:spTgt>
                                        </p:tgtEl>
                                        <p:attrNameLst>
                                          <p:attrName>style.visibility</p:attrName>
                                        </p:attrNameLst>
                                      </p:cBhvr>
                                      <p:to>
                                        <p:strVal val="visible"/>
                                      </p:to>
                                    </p:set>
                                    <p:animEffect transition="in" filter="blinds(horizontal)">
                                      <p:cBhvr>
                                        <p:cTn id="73" dur="500"/>
                                        <p:tgtEl>
                                          <p:spTgt spid="899078">
                                            <p:txEl>
                                              <p:pRg st="3" end="3"/>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899080">
                                            <p:txEl>
                                              <p:pRg st="0" end="0"/>
                                            </p:txEl>
                                          </p:spTgt>
                                        </p:tgtEl>
                                        <p:attrNameLst>
                                          <p:attrName>style.visibility</p:attrName>
                                        </p:attrNameLst>
                                      </p:cBhvr>
                                      <p:to>
                                        <p:strVal val="visible"/>
                                      </p:to>
                                    </p:set>
                                    <p:animEffect transition="in" filter="blinds(horizontal)">
                                      <p:cBhvr>
                                        <p:cTn id="78" dur="500"/>
                                        <p:tgtEl>
                                          <p:spTgt spid="899080">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899080">
                                            <p:txEl>
                                              <p:pRg st="1" end="1"/>
                                            </p:txEl>
                                          </p:spTgt>
                                        </p:tgtEl>
                                        <p:attrNameLst>
                                          <p:attrName>style.visibility</p:attrName>
                                        </p:attrNameLst>
                                      </p:cBhvr>
                                      <p:to>
                                        <p:strVal val="visible"/>
                                      </p:to>
                                    </p:set>
                                    <p:animEffect transition="in" filter="blinds(horizontal)">
                                      <p:cBhvr>
                                        <p:cTn id="83" dur="500"/>
                                        <p:tgtEl>
                                          <p:spTgt spid="899080">
                                            <p:txEl>
                                              <p:pRg st="1" end="1"/>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99083"/>
                                        </p:tgtEl>
                                        <p:attrNameLst>
                                          <p:attrName>style.visibility</p:attrName>
                                        </p:attrNameLst>
                                      </p:cBhvr>
                                      <p:to>
                                        <p:strVal val="visible"/>
                                      </p:to>
                                    </p:set>
                                    <p:animEffect transition="in" filter="blinds(horizontal)">
                                      <p:cBhvr>
                                        <p:cTn id="88" dur="500"/>
                                        <p:tgtEl>
                                          <p:spTgt spid="8990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nodeType="clickEffect">
                                  <p:stCondLst>
                                    <p:cond delay="0"/>
                                  </p:stCondLst>
                                  <p:childTnLst>
                                    <p:set>
                                      <p:cBhvr>
                                        <p:cTn id="92" dur="1" fill="hold">
                                          <p:stCondLst>
                                            <p:cond delay="0"/>
                                          </p:stCondLst>
                                        </p:cTn>
                                        <p:tgtEl>
                                          <p:spTgt spid="899079">
                                            <p:txEl>
                                              <p:pRg st="0" end="0"/>
                                            </p:txEl>
                                          </p:spTgt>
                                        </p:tgtEl>
                                        <p:attrNameLst>
                                          <p:attrName>style.visibility</p:attrName>
                                        </p:attrNameLst>
                                      </p:cBhvr>
                                      <p:to>
                                        <p:strVal val="visible"/>
                                      </p:to>
                                    </p:set>
                                    <p:animEffect transition="in" filter="blinds(horizontal)">
                                      <p:cBhvr>
                                        <p:cTn id="93" dur="500"/>
                                        <p:tgtEl>
                                          <p:spTgt spid="899079">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899079">
                                            <p:txEl>
                                              <p:pRg st="1" end="1"/>
                                            </p:txEl>
                                          </p:spTgt>
                                        </p:tgtEl>
                                        <p:attrNameLst>
                                          <p:attrName>style.visibility</p:attrName>
                                        </p:attrNameLst>
                                      </p:cBhvr>
                                      <p:to>
                                        <p:strVal val="visible"/>
                                      </p:to>
                                    </p:set>
                                    <p:animEffect transition="in" filter="blinds(horizontal)">
                                      <p:cBhvr>
                                        <p:cTn id="98" dur="500"/>
                                        <p:tgtEl>
                                          <p:spTgt spid="899079">
                                            <p:txEl>
                                              <p:pRg st="1" end="1"/>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899079">
                                            <p:txEl>
                                              <p:pRg st="2" end="2"/>
                                            </p:txEl>
                                          </p:spTgt>
                                        </p:tgtEl>
                                        <p:attrNameLst>
                                          <p:attrName>style.visibility</p:attrName>
                                        </p:attrNameLst>
                                      </p:cBhvr>
                                      <p:to>
                                        <p:strVal val="visible"/>
                                      </p:to>
                                    </p:set>
                                    <p:animEffect transition="in" filter="blinds(horizontal)">
                                      <p:cBhvr>
                                        <p:cTn id="103" dur="500"/>
                                        <p:tgtEl>
                                          <p:spTgt spid="899079">
                                            <p:txEl>
                                              <p:pRg st="2" end="2"/>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899079">
                                            <p:txEl>
                                              <p:pRg st="3" end="3"/>
                                            </p:txEl>
                                          </p:spTgt>
                                        </p:tgtEl>
                                        <p:attrNameLst>
                                          <p:attrName>style.visibility</p:attrName>
                                        </p:attrNameLst>
                                      </p:cBhvr>
                                      <p:to>
                                        <p:strVal val="visible"/>
                                      </p:to>
                                    </p:set>
                                    <p:animEffect transition="in" filter="blinds(horizontal)">
                                      <p:cBhvr>
                                        <p:cTn id="108" dur="500"/>
                                        <p:tgtEl>
                                          <p:spTgt spid="899079">
                                            <p:txEl>
                                              <p:pRg st="3" end="3"/>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899082"/>
                                        </p:tgtEl>
                                        <p:attrNameLst>
                                          <p:attrName>style.visibility</p:attrName>
                                        </p:attrNameLst>
                                      </p:cBhvr>
                                      <p:to>
                                        <p:strVal val="visible"/>
                                      </p:to>
                                    </p:set>
                                    <p:animEffect transition="in" filter="blinds(horizontal)">
                                      <p:cBhvr>
                                        <p:cTn id="113" dur="500"/>
                                        <p:tgtEl>
                                          <p:spTgt spid="89908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99084"/>
                                        </p:tgtEl>
                                        <p:attrNameLst>
                                          <p:attrName>style.visibility</p:attrName>
                                        </p:attrNameLst>
                                      </p:cBhvr>
                                      <p:to>
                                        <p:strVal val="visible"/>
                                      </p:to>
                                    </p:set>
                                    <p:animEffect transition="in" filter="blinds(horizontal)">
                                      <p:cBhvr>
                                        <p:cTn id="118" dur="500"/>
                                        <p:tgtEl>
                                          <p:spTgt spid="899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7" grpId="0"/>
      <p:bldP spid="899082" grpId="0"/>
      <p:bldP spid="899083" grpId="0"/>
      <p:bldP spid="8990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FDEFF2C-FB76-4D9F-A31B-D718EE064A69}"/>
              </a:ext>
            </a:extLst>
          </p:cNvPr>
          <p:cNvSpPr>
            <a:spLocks noGrp="1" noChangeArrowheads="1"/>
          </p:cNvSpPr>
          <p:nvPr>
            <p:ph type="title"/>
          </p:nvPr>
        </p:nvSpPr>
        <p:spPr/>
        <p:txBody>
          <a:bodyPr/>
          <a:lstStyle/>
          <a:p>
            <a:r>
              <a:rPr lang="en-US" altLang="zh-CN"/>
              <a:t>Linux</a:t>
            </a:r>
            <a:r>
              <a:rPr lang="zh-CN" altLang="en-US"/>
              <a:t>系统下的</a:t>
            </a:r>
            <a:r>
              <a:rPr lang="en-US" altLang="zh-CN"/>
              <a:t>write()</a:t>
            </a:r>
            <a:r>
              <a:rPr lang="zh-CN" altLang="en-US"/>
              <a:t>封装函数 </a:t>
            </a:r>
            <a:endParaRPr lang="en-US" altLang="zh-CN"/>
          </a:p>
        </p:txBody>
      </p:sp>
      <p:sp>
        <p:nvSpPr>
          <p:cNvPr id="39939" name="Text Box 3">
            <a:extLst>
              <a:ext uri="{FF2B5EF4-FFF2-40B4-BE49-F238E27FC236}">
                <a16:creationId xmlns:a16="http://schemas.microsoft.com/office/drawing/2014/main" id="{0E889C81-5946-4250-86DF-DADC4D2E8C02}"/>
              </a:ext>
            </a:extLst>
          </p:cNvPr>
          <p:cNvSpPr txBox="1">
            <a:spLocks noChangeArrowheads="1"/>
          </p:cNvSpPr>
          <p:nvPr/>
        </p:nvSpPr>
        <p:spPr bwMode="auto">
          <a:xfrm>
            <a:off x="250825" y="1606550"/>
            <a:ext cx="8707438" cy="5068888"/>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900" b="1">
                <a:latin typeface="微软雅黑" panose="020B0503020204020204" pitchFamily="34" charset="-122"/>
                <a:ea typeface="微软雅黑" panose="020B0503020204020204" pitchFamily="34" charset="-122"/>
              </a:rPr>
              <a:t>1 write:</a:t>
            </a:r>
          </a:p>
          <a:p>
            <a:pPr>
              <a:lnSpc>
                <a:spcPct val="115000"/>
              </a:lnSpc>
            </a:pPr>
            <a:r>
              <a:rPr lang="en-US" altLang="zh-CN" sz="1900" b="1">
                <a:latin typeface="微软雅黑" panose="020B0503020204020204" pitchFamily="34" charset="-122"/>
                <a:ea typeface="微软雅黑" panose="020B0503020204020204" pitchFamily="34" charset="-122"/>
              </a:rPr>
              <a:t>2     pushl  %ebx		//</a:t>
            </a:r>
            <a:r>
              <a:rPr lang="zh-CN" altLang="en-US" sz="1900" b="1">
                <a:latin typeface="微软雅黑" panose="020B0503020204020204" pitchFamily="34" charset="-122"/>
                <a:ea typeface="微软雅黑" panose="020B0503020204020204" pitchFamily="34" charset="-122"/>
              </a:rPr>
              <a:t>将</a:t>
            </a:r>
            <a:r>
              <a:rPr lang="en-US" altLang="zh-CN" sz="1900" b="1">
                <a:latin typeface="微软雅黑" panose="020B0503020204020204" pitchFamily="34" charset="-122"/>
                <a:ea typeface="微软雅黑" panose="020B0503020204020204" pitchFamily="34" charset="-122"/>
              </a:rPr>
              <a:t>EBX</a:t>
            </a:r>
            <a:r>
              <a:rPr lang="zh-CN" altLang="en-US" sz="1900" b="1">
                <a:latin typeface="微软雅黑" panose="020B0503020204020204" pitchFamily="34" charset="-122"/>
                <a:ea typeface="微软雅黑" panose="020B0503020204020204" pitchFamily="34" charset="-122"/>
              </a:rPr>
              <a:t>入栈</a:t>
            </a:r>
            <a:r>
              <a:rPr lang="zh-CN" altLang="en-US" sz="1900" b="1">
                <a:solidFill>
                  <a:srgbClr val="A50021"/>
                </a:solidFill>
                <a:latin typeface="微软雅黑" panose="020B0503020204020204" pitchFamily="34" charset="-122"/>
                <a:ea typeface="微软雅黑" panose="020B0503020204020204" pitchFamily="34" charset="-122"/>
              </a:rPr>
              <a:t>（</a:t>
            </a:r>
            <a:r>
              <a:rPr lang="en-US" altLang="zh-CN" sz="1900" b="1">
                <a:solidFill>
                  <a:srgbClr val="A50021"/>
                </a:solidFill>
                <a:latin typeface="微软雅黑" panose="020B0503020204020204" pitchFamily="34" charset="-122"/>
                <a:ea typeface="微软雅黑" panose="020B0503020204020204" pitchFamily="34" charset="-122"/>
              </a:rPr>
              <a:t>EBX</a:t>
            </a:r>
            <a:r>
              <a:rPr lang="zh-CN" altLang="en-US" sz="1900" b="1">
                <a:solidFill>
                  <a:srgbClr val="A50021"/>
                </a:solidFill>
                <a:latin typeface="微软雅黑" panose="020B0503020204020204" pitchFamily="34" charset="-122"/>
                <a:ea typeface="微软雅黑" panose="020B0503020204020204" pitchFamily="34" charset="-122"/>
              </a:rPr>
              <a:t>为被调用者保存寄存器）</a:t>
            </a:r>
          </a:p>
          <a:p>
            <a:pPr>
              <a:lnSpc>
                <a:spcPct val="115000"/>
              </a:lnSpc>
            </a:pPr>
            <a:r>
              <a:rPr lang="en-US" altLang="zh-CN" sz="1900" b="1">
                <a:solidFill>
                  <a:schemeClr val="accent2"/>
                </a:solidFill>
                <a:latin typeface="微软雅黑" panose="020B0503020204020204" pitchFamily="34" charset="-122"/>
                <a:ea typeface="微软雅黑" panose="020B0503020204020204" pitchFamily="34" charset="-122"/>
              </a:rPr>
              <a:t>3     movl  $4, %eax		//</a:t>
            </a:r>
            <a:r>
              <a:rPr lang="zh-CN" altLang="en-US" sz="1900" b="1">
                <a:solidFill>
                  <a:schemeClr val="accent2"/>
                </a:solidFill>
                <a:latin typeface="微软雅黑" panose="020B0503020204020204" pitchFamily="34" charset="-122"/>
                <a:ea typeface="微软雅黑" panose="020B0503020204020204" pitchFamily="34" charset="-122"/>
              </a:rPr>
              <a:t>将系统调用号 </a:t>
            </a:r>
            <a:r>
              <a:rPr lang="en-US" altLang="zh-CN" sz="1900" b="1">
                <a:solidFill>
                  <a:schemeClr val="accent2"/>
                </a:solidFill>
                <a:latin typeface="微软雅黑" panose="020B0503020204020204" pitchFamily="34" charset="-122"/>
                <a:ea typeface="微软雅黑" panose="020B0503020204020204" pitchFamily="34" charset="-122"/>
              </a:rPr>
              <a:t>4 </a:t>
            </a:r>
            <a:r>
              <a:rPr lang="zh-CN" altLang="en-US" sz="1900" b="1">
                <a:solidFill>
                  <a:schemeClr val="accent2"/>
                </a:solidFill>
                <a:latin typeface="微软雅黑" panose="020B0503020204020204" pitchFamily="34" charset="-122"/>
                <a:ea typeface="微软雅黑" panose="020B0503020204020204" pitchFamily="34" charset="-122"/>
              </a:rPr>
              <a:t>送</a:t>
            </a:r>
            <a:r>
              <a:rPr lang="en-US" altLang="zh-CN" sz="1900" b="1">
                <a:solidFill>
                  <a:schemeClr val="accent2"/>
                </a:solidFill>
                <a:latin typeface="微软雅黑" panose="020B0503020204020204" pitchFamily="34" charset="-122"/>
                <a:ea typeface="微软雅黑" panose="020B0503020204020204" pitchFamily="34" charset="-122"/>
              </a:rPr>
              <a:t>EAX</a:t>
            </a:r>
            <a:r>
              <a:rPr lang="en-US" altLang="zh-CN" sz="1900" b="1">
                <a:latin typeface="微软雅黑" panose="020B0503020204020204" pitchFamily="34" charset="-122"/>
                <a:ea typeface="微软雅黑" panose="020B0503020204020204" pitchFamily="34" charset="-122"/>
              </a:rPr>
              <a:t> </a:t>
            </a:r>
          </a:p>
          <a:p>
            <a:pPr>
              <a:lnSpc>
                <a:spcPct val="115000"/>
              </a:lnSpc>
            </a:pPr>
            <a:r>
              <a:rPr lang="en-US" altLang="zh-CN" sz="1900" b="1">
                <a:latin typeface="微软雅黑" panose="020B0503020204020204" pitchFamily="34" charset="-122"/>
                <a:ea typeface="微软雅黑" panose="020B0503020204020204" pitchFamily="34" charset="-122"/>
              </a:rPr>
              <a:t>4     movl  </a:t>
            </a:r>
            <a:r>
              <a:rPr lang="en-US" altLang="zh-CN" sz="1900" b="1">
                <a:solidFill>
                  <a:srgbClr val="A50021"/>
                </a:solidFill>
                <a:latin typeface="微软雅黑" panose="020B0503020204020204" pitchFamily="34" charset="-122"/>
                <a:ea typeface="微软雅黑" panose="020B0503020204020204" pitchFamily="34" charset="-122"/>
              </a:rPr>
              <a:t>8(%esp),</a:t>
            </a:r>
            <a:r>
              <a:rPr lang="en-US" altLang="zh-CN" sz="1900" b="1">
                <a:latin typeface="微软雅黑" panose="020B0503020204020204" pitchFamily="34" charset="-122"/>
                <a:ea typeface="微软雅黑" panose="020B0503020204020204" pitchFamily="34" charset="-122"/>
              </a:rPr>
              <a:t> %ebx	//</a:t>
            </a:r>
            <a:r>
              <a:rPr lang="zh-CN" altLang="en-US" sz="1900" b="1">
                <a:latin typeface="微软雅黑" panose="020B0503020204020204" pitchFamily="34" charset="-122"/>
                <a:ea typeface="微软雅黑" panose="020B0503020204020204" pitchFamily="34" charset="-122"/>
              </a:rPr>
              <a:t>将文件描述符 </a:t>
            </a:r>
            <a:r>
              <a:rPr lang="en-US" altLang="zh-CN" sz="1900" b="1">
                <a:latin typeface="微软雅黑" panose="020B0503020204020204" pitchFamily="34" charset="-122"/>
                <a:ea typeface="微软雅黑" panose="020B0503020204020204" pitchFamily="34" charset="-122"/>
              </a:rPr>
              <a:t>fd </a:t>
            </a:r>
            <a:r>
              <a:rPr lang="zh-CN" altLang="en-US" sz="1900" b="1">
                <a:latin typeface="微软雅黑" panose="020B0503020204020204" pitchFamily="34" charset="-122"/>
                <a:ea typeface="微软雅黑" panose="020B0503020204020204" pitchFamily="34" charset="-122"/>
              </a:rPr>
              <a:t>送</a:t>
            </a:r>
            <a:r>
              <a:rPr lang="en-US" altLang="zh-CN" sz="1900" b="1">
                <a:latin typeface="微软雅黑" panose="020B0503020204020204" pitchFamily="34" charset="-122"/>
                <a:ea typeface="微软雅黑" panose="020B0503020204020204" pitchFamily="34" charset="-122"/>
              </a:rPr>
              <a:t>EBX</a:t>
            </a:r>
          </a:p>
          <a:p>
            <a:pPr>
              <a:lnSpc>
                <a:spcPct val="115000"/>
              </a:lnSpc>
            </a:pPr>
            <a:r>
              <a:rPr lang="en-US" altLang="zh-CN" sz="1900" b="1">
                <a:latin typeface="微软雅黑" panose="020B0503020204020204" pitchFamily="34" charset="-122"/>
                <a:ea typeface="微软雅黑" panose="020B0503020204020204" pitchFamily="34" charset="-122"/>
              </a:rPr>
              <a:t>5     movl  </a:t>
            </a:r>
            <a:r>
              <a:rPr lang="en-US" altLang="zh-CN" sz="1900" b="1">
                <a:solidFill>
                  <a:srgbClr val="A50021"/>
                </a:solidFill>
                <a:latin typeface="微软雅黑" panose="020B0503020204020204" pitchFamily="34" charset="-122"/>
                <a:ea typeface="微软雅黑" panose="020B0503020204020204" pitchFamily="34" charset="-122"/>
              </a:rPr>
              <a:t>12(%esp),</a:t>
            </a:r>
            <a:r>
              <a:rPr lang="en-US" altLang="zh-CN" sz="1900" b="1">
                <a:latin typeface="微软雅黑" panose="020B0503020204020204" pitchFamily="34" charset="-122"/>
                <a:ea typeface="微软雅黑" panose="020B0503020204020204" pitchFamily="34" charset="-122"/>
              </a:rPr>
              <a:t> %ecx	//</a:t>
            </a:r>
            <a:r>
              <a:rPr lang="zh-CN" altLang="en-US" sz="1900" b="1">
                <a:latin typeface="微软雅黑" panose="020B0503020204020204" pitchFamily="34" charset="-122"/>
                <a:ea typeface="微软雅黑" panose="020B0503020204020204" pitchFamily="34" charset="-122"/>
              </a:rPr>
              <a:t>将所写字符串首址 </a:t>
            </a:r>
            <a:r>
              <a:rPr lang="en-US" altLang="zh-CN" sz="1900" b="1">
                <a:latin typeface="微软雅黑" panose="020B0503020204020204" pitchFamily="34" charset="-122"/>
                <a:ea typeface="微软雅黑" panose="020B0503020204020204" pitchFamily="34" charset="-122"/>
              </a:rPr>
              <a:t>buf </a:t>
            </a:r>
            <a:r>
              <a:rPr lang="zh-CN" altLang="en-US" sz="1900" b="1">
                <a:latin typeface="微软雅黑" panose="020B0503020204020204" pitchFamily="34" charset="-122"/>
                <a:ea typeface="微软雅黑" panose="020B0503020204020204" pitchFamily="34" charset="-122"/>
              </a:rPr>
              <a:t>送</a:t>
            </a:r>
            <a:r>
              <a:rPr lang="en-US" altLang="zh-CN" sz="1900" b="1">
                <a:latin typeface="微软雅黑" panose="020B0503020204020204" pitchFamily="34" charset="-122"/>
                <a:ea typeface="微软雅黑" panose="020B0503020204020204" pitchFamily="34" charset="-122"/>
              </a:rPr>
              <a:t>ECX</a:t>
            </a:r>
          </a:p>
          <a:p>
            <a:pPr>
              <a:lnSpc>
                <a:spcPct val="115000"/>
              </a:lnSpc>
            </a:pPr>
            <a:r>
              <a:rPr lang="en-US" altLang="zh-CN" sz="1900" b="1">
                <a:latin typeface="微软雅黑" panose="020B0503020204020204" pitchFamily="34" charset="-122"/>
                <a:ea typeface="微软雅黑" panose="020B0503020204020204" pitchFamily="34" charset="-122"/>
              </a:rPr>
              <a:t>6     movl  </a:t>
            </a:r>
            <a:r>
              <a:rPr lang="en-US" altLang="zh-CN" sz="1900" b="1">
                <a:solidFill>
                  <a:srgbClr val="A50021"/>
                </a:solidFill>
                <a:latin typeface="微软雅黑" panose="020B0503020204020204" pitchFamily="34" charset="-122"/>
                <a:ea typeface="微软雅黑" panose="020B0503020204020204" pitchFamily="34" charset="-122"/>
              </a:rPr>
              <a:t>16(%esp),</a:t>
            </a:r>
            <a:r>
              <a:rPr lang="en-US" altLang="zh-CN" sz="1900" b="1">
                <a:latin typeface="微软雅黑" panose="020B0503020204020204" pitchFamily="34" charset="-122"/>
                <a:ea typeface="微软雅黑" panose="020B0503020204020204" pitchFamily="34" charset="-122"/>
              </a:rPr>
              <a:t> %edx	//</a:t>
            </a:r>
            <a:r>
              <a:rPr lang="zh-CN" altLang="en-US" sz="1900" b="1">
                <a:latin typeface="微软雅黑" panose="020B0503020204020204" pitchFamily="34" charset="-122"/>
                <a:ea typeface="微软雅黑" panose="020B0503020204020204" pitchFamily="34" charset="-122"/>
              </a:rPr>
              <a:t>将所写字符个数 </a:t>
            </a:r>
            <a:r>
              <a:rPr lang="en-US" altLang="zh-CN" sz="1900" b="1">
                <a:latin typeface="微软雅黑" panose="020B0503020204020204" pitchFamily="34" charset="-122"/>
                <a:ea typeface="微软雅黑" panose="020B0503020204020204" pitchFamily="34" charset="-122"/>
              </a:rPr>
              <a:t>n </a:t>
            </a:r>
            <a:r>
              <a:rPr lang="zh-CN" altLang="en-US" sz="1900" b="1">
                <a:latin typeface="微软雅黑" panose="020B0503020204020204" pitchFamily="34" charset="-122"/>
                <a:ea typeface="微软雅黑" panose="020B0503020204020204" pitchFamily="34" charset="-122"/>
              </a:rPr>
              <a:t>送</a:t>
            </a:r>
            <a:r>
              <a:rPr lang="en-US" altLang="zh-CN" sz="1900" b="1">
                <a:latin typeface="微软雅黑" panose="020B0503020204020204" pitchFamily="34" charset="-122"/>
                <a:ea typeface="微软雅黑" panose="020B0503020204020204" pitchFamily="34" charset="-122"/>
              </a:rPr>
              <a:t>EDX</a:t>
            </a:r>
          </a:p>
          <a:p>
            <a:pPr>
              <a:lnSpc>
                <a:spcPct val="115000"/>
              </a:lnSpc>
            </a:pPr>
            <a:r>
              <a:rPr lang="en-US" altLang="zh-CN" sz="1900" b="1">
                <a:solidFill>
                  <a:schemeClr val="accent1"/>
                </a:solidFill>
                <a:latin typeface="微软雅黑" panose="020B0503020204020204" pitchFamily="34" charset="-122"/>
                <a:ea typeface="微软雅黑" panose="020B0503020204020204" pitchFamily="34" charset="-122"/>
              </a:rPr>
              <a:t>7     int	 $0x80			//</a:t>
            </a:r>
            <a:r>
              <a:rPr lang="zh-CN" altLang="en-US" sz="1900" b="1">
                <a:solidFill>
                  <a:schemeClr val="accent1"/>
                </a:solidFill>
                <a:latin typeface="微软雅黑" panose="020B0503020204020204" pitchFamily="34" charset="-122"/>
                <a:ea typeface="微软雅黑" panose="020B0503020204020204" pitchFamily="34" charset="-122"/>
                <a:hlinkClick r:id="" action="ppaction://hlinkshowjump?jump=nextslide"/>
              </a:rPr>
              <a:t>进入系统调用处理程序</a:t>
            </a:r>
            <a:r>
              <a:rPr lang="en-US" altLang="zh-CN" sz="1900" b="1">
                <a:solidFill>
                  <a:schemeClr val="accent1"/>
                </a:solidFill>
                <a:latin typeface="微软雅黑" panose="020B0503020204020204" pitchFamily="34" charset="-122"/>
                <a:ea typeface="微软雅黑" panose="020B0503020204020204" pitchFamily="34" charset="-122"/>
              </a:rPr>
              <a:t>system_call</a:t>
            </a:r>
            <a:r>
              <a:rPr lang="zh-CN" altLang="en-US" sz="1900" b="1">
                <a:solidFill>
                  <a:schemeClr val="accent1"/>
                </a:solidFill>
                <a:latin typeface="微软雅黑" panose="020B0503020204020204" pitchFamily="34" charset="-122"/>
                <a:ea typeface="微软雅黑" panose="020B0503020204020204" pitchFamily="34" charset="-122"/>
              </a:rPr>
              <a:t>执行</a:t>
            </a:r>
          </a:p>
          <a:p>
            <a:pPr>
              <a:lnSpc>
                <a:spcPct val="115000"/>
              </a:lnSpc>
            </a:pPr>
            <a:r>
              <a:rPr lang="en-US" altLang="zh-CN" sz="1900" b="1">
                <a:latin typeface="微软雅黑" panose="020B0503020204020204" pitchFamily="34" charset="-122"/>
                <a:ea typeface="微软雅黑" panose="020B0503020204020204" pitchFamily="34" charset="-122"/>
              </a:rPr>
              <a:t>8     cmpl  $-125, %eax	            //</a:t>
            </a:r>
            <a:r>
              <a:rPr lang="zh-CN" altLang="en-US" sz="1900" b="1">
                <a:latin typeface="微软雅黑" panose="020B0503020204020204" pitchFamily="34" charset="-122"/>
                <a:ea typeface="微软雅黑" panose="020B0503020204020204" pitchFamily="34" charset="-122"/>
              </a:rPr>
              <a:t>检查返回值</a:t>
            </a:r>
          </a:p>
          <a:p>
            <a:pPr>
              <a:lnSpc>
                <a:spcPct val="115000"/>
              </a:lnSpc>
            </a:pPr>
            <a:r>
              <a:rPr lang="en-US" altLang="zh-CN" sz="1900" b="1">
                <a:latin typeface="微软雅黑" panose="020B0503020204020204" pitchFamily="34" charset="-122"/>
                <a:ea typeface="微软雅黑" panose="020B0503020204020204" pitchFamily="34" charset="-122"/>
              </a:rPr>
              <a:t>9    </a:t>
            </a:r>
            <a:r>
              <a:rPr lang="en-US" altLang="zh-CN" sz="1900" b="1">
                <a:solidFill>
                  <a:srgbClr val="006600"/>
                </a:solidFill>
                <a:latin typeface="微软雅黑" panose="020B0503020204020204" pitchFamily="34" charset="-122"/>
                <a:ea typeface="微软雅黑" panose="020B0503020204020204" pitchFamily="34" charset="-122"/>
              </a:rPr>
              <a:t> jbe </a:t>
            </a:r>
            <a:r>
              <a:rPr lang="en-US" altLang="zh-CN" sz="1900" b="1">
                <a:latin typeface="微软雅黑" panose="020B0503020204020204" pitchFamily="34" charset="-122"/>
                <a:ea typeface="微软雅黑" panose="020B0503020204020204" pitchFamily="34" charset="-122"/>
              </a:rPr>
              <a:t>   .L1			//</a:t>
            </a:r>
            <a:r>
              <a:rPr lang="zh-CN" altLang="en-US" sz="1900" b="1">
                <a:latin typeface="微软雅黑" panose="020B0503020204020204" pitchFamily="34" charset="-122"/>
                <a:ea typeface="微软雅黑" panose="020B0503020204020204" pitchFamily="34" charset="-122"/>
              </a:rPr>
              <a:t>若无错误，则跳转至</a:t>
            </a:r>
            <a:r>
              <a:rPr lang="en-US" altLang="zh-CN" sz="1900" b="1">
                <a:latin typeface="微软雅黑" panose="020B0503020204020204" pitchFamily="34" charset="-122"/>
                <a:ea typeface="微软雅黑" panose="020B0503020204020204" pitchFamily="34" charset="-122"/>
              </a:rPr>
              <a:t>.L1</a:t>
            </a:r>
            <a:r>
              <a:rPr lang="zh-CN" altLang="en-US" sz="1900" b="1">
                <a:solidFill>
                  <a:srgbClr val="006600"/>
                </a:solidFill>
                <a:latin typeface="微软雅黑" panose="020B0503020204020204" pitchFamily="34" charset="-122"/>
                <a:ea typeface="微软雅黑" panose="020B0503020204020204" pitchFamily="34" charset="-122"/>
              </a:rPr>
              <a:t>（按无符号数比）</a:t>
            </a:r>
          </a:p>
          <a:p>
            <a:pPr>
              <a:lnSpc>
                <a:spcPct val="115000"/>
              </a:lnSpc>
            </a:pPr>
            <a:r>
              <a:rPr lang="en-US" altLang="zh-CN" sz="1900" b="1">
                <a:latin typeface="微软雅黑" panose="020B0503020204020204" pitchFamily="34" charset="-122"/>
                <a:ea typeface="微软雅黑" panose="020B0503020204020204" pitchFamily="34" charset="-122"/>
              </a:rPr>
              <a:t>10   negl  %eax		//</a:t>
            </a:r>
            <a:r>
              <a:rPr lang="zh-CN" altLang="en-US" sz="1900" b="1">
                <a:latin typeface="微软雅黑" panose="020B0503020204020204" pitchFamily="34" charset="-122"/>
                <a:ea typeface="微软雅黑" panose="020B0503020204020204" pitchFamily="34" charset="-122"/>
              </a:rPr>
              <a:t>将返回值取负送</a:t>
            </a:r>
            <a:r>
              <a:rPr lang="en-US" altLang="zh-CN" sz="1900" b="1">
                <a:latin typeface="微软雅黑" panose="020B0503020204020204" pitchFamily="34" charset="-122"/>
                <a:ea typeface="微软雅黑" panose="020B0503020204020204" pitchFamily="34" charset="-122"/>
              </a:rPr>
              <a:t>EAX</a:t>
            </a:r>
          </a:p>
          <a:p>
            <a:pPr>
              <a:lnSpc>
                <a:spcPct val="115000"/>
              </a:lnSpc>
            </a:pPr>
            <a:r>
              <a:rPr lang="en-US" altLang="zh-CN" sz="1900" b="1">
                <a:latin typeface="微软雅黑" panose="020B0503020204020204" pitchFamily="34" charset="-122"/>
                <a:ea typeface="微软雅黑" panose="020B0503020204020204" pitchFamily="34" charset="-122"/>
              </a:rPr>
              <a:t>11   movl   %eax, error  	//</a:t>
            </a:r>
            <a:r>
              <a:rPr lang="zh-CN" altLang="en-US" sz="1900" b="1">
                <a:latin typeface="微软雅黑" panose="020B0503020204020204" pitchFamily="34" charset="-122"/>
                <a:ea typeface="微软雅黑" panose="020B0503020204020204" pitchFamily="34" charset="-122"/>
              </a:rPr>
              <a:t>将</a:t>
            </a:r>
            <a:r>
              <a:rPr lang="en-US" altLang="zh-CN" sz="1900" b="1">
                <a:latin typeface="微软雅黑" panose="020B0503020204020204" pitchFamily="34" charset="-122"/>
                <a:ea typeface="微软雅黑" panose="020B0503020204020204" pitchFamily="34" charset="-122"/>
              </a:rPr>
              <a:t>EAX</a:t>
            </a:r>
            <a:r>
              <a:rPr lang="zh-CN" altLang="en-US" sz="1900" b="1">
                <a:latin typeface="微软雅黑" panose="020B0503020204020204" pitchFamily="34" charset="-122"/>
                <a:ea typeface="微软雅黑" panose="020B0503020204020204" pitchFamily="34" charset="-122"/>
              </a:rPr>
              <a:t>的值送</a:t>
            </a:r>
            <a:r>
              <a:rPr lang="en-US" altLang="zh-CN" sz="1900" b="1">
                <a:latin typeface="微软雅黑" panose="020B0503020204020204" pitchFamily="34" charset="-122"/>
                <a:ea typeface="微软雅黑" panose="020B0503020204020204" pitchFamily="34" charset="-122"/>
              </a:rPr>
              <a:t>error</a:t>
            </a:r>
          </a:p>
          <a:p>
            <a:pPr>
              <a:lnSpc>
                <a:spcPct val="115000"/>
              </a:lnSpc>
            </a:pPr>
            <a:r>
              <a:rPr lang="en-US" altLang="zh-CN" sz="1900" b="1">
                <a:latin typeface="微软雅黑" panose="020B0503020204020204" pitchFamily="34" charset="-122"/>
                <a:ea typeface="微软雅黑" panose="020B0503020204020204" pitchFamily="34" charset="-122"/>
              </a:rPr>
              <a:t>12   movl   $-1, %eax		//</a:t>
            </a:r>
            <a:r>
              <a:rPr lang="zh-CN" altLang="en-US" sz="1900" b="1">
                <a:latin typeface="微软雅黑" panose="020B0503020204020204" pitchFamily="34" charset="-122"/>
                <a:ea typeface="微软雅黑" panose="020B0503020204020204" pitchFamily="34" charset="-122"/>
              </a:rPr>
              <a:t>将</a:t>
            </a:r>
            <a:r>
              <a:rPr lang="en-US" altLang="zh-CN" sz="1900" b="1">
                <a:latin typeface="微软雅黑" panose="020B0503020204020204" pitchFamily="34" charset="-122"/>
                <a:ea typeface="微软雅黑" panose="020B0503020204020204" pitchFamily="34" charset="-122"/>
              </a:rPr>
              <a:t>write</a:t>
            </a:r>
            <a:r>
              <a:rPr lang="zh-CN" altLang="en-US" sz="1900" b="1">
                <a:latin typeface="微软雅黑" panose="020B0503020204020204" pitchFamily="34" charset="-122"/>
                <a:ea typeface="微软雅黑" panose="020B0503020204020204" pitchFamily="34" charset="-122"/>
              </a:rPr>
              <a:t>函数返回值置</a:t>
            </a:r>
            <a:r>
              <a:rPr lang="en-US" altLang="zh-CN" sz="1900" b="1">
                <a:latin typeface="微软雅黑" panose="020B0503020204020204" pitchFamily="34" charset="-122"/>
                <a:ea typeface="微软雅黑" panose="020B0503020204020204" pitchFamily="34" charset="-122"/>
              </a:rPr>
              <a:t>-1</a:t>
            </a:r>
          </a:p>
          <a:p>
            <a:pPr>
              <a:lnSpc>
                <a:spcPct val="115000"/>
              </a:lnSpc>
            </a:pPr>
            <a:r>
              <a:rPr lang="en-US" altLang="zh-CN" sz="1900" b="1">
                <a:latin typeface="微软雅黑" panose="020B0503020204020204" pitchFamily="34" charset="-122"/>
                <a:ea typeface="微软雅黑" panose="020B0503020204020204" pitchFamily="34" charset="-122"/>
              </a:rPr>
              <a:t>13 .L1: 	</a:t>
            </a:r>
          </a:p>
          <a:p>
            <a:pPr>
              <a:lnSpc>
                <a:spcPct val="115000"/>
              </a:lnSpc>
            </a:pPr>
            <a:r>
              <a:rPr lang="en-US" altLang="zh-CN" sz="1900" b="1">
                <a:latin typeface="微软雅黑" panose="020B0503020204020204" pitchFamily="34" charset="-122"/>
                <a:ea typeface="微软雅黑" panose="020B0503020204020204" pitchFamily="34" charset="-122"/>
              </a:rPr>
              <a:t>14    popl   %ebx</a:t>
            </a:r>
          </a:p>
          <a:p>
            <a:pPr>
              <a:lnSpc>
                <a:spcPct val="115000"/>
              </a:lnSpc>
            </a:pPr>
            <a:r>
              <a:rPr lang="en-US" altLang="zh-CN" sz="1900" b="1">
                <a:latin typeface="微软雅黑" panose="020B0503020204020204" pitchFamily="34" charset="-122"/>
                <a:ea typeface="微软雅黑" panose="020B0503020204020204" pitchFamily="34" charset="-122"/>
              </a:rPr>
              <a:t>15    ret</a:t>
            </a:r>
          </a:p>
        </p:txBody>
      </p:sp>
      <p:sp>
        <p:nvSpPr>
          <p:cNvPr id="39940" name="Rectangle 4">
            <a:extLst>
              <a:ext uri="{FF2B5EF4-FFF2-40B4-BE49-F238E27FC236}">
                <a16:creationId xmlns:a16="http://schemas.microsoft.com/office/drawing/2014/main" id="{8EB811D7-76A6-4B56-9582-A8AB1C4FB858}"/>
              </a:ext>
            </a:extLst>
          </p:cNvPr>
          <p:cNvSpPr>
            <a:spLocks noChangeArrowheads="1"/>
          </p:cNvSpPr>
          <p:nvPr/>
        </p:nvSpPr>
        <p:spPr bwMode="auto">
          <a:xfrm>
            <a:off x="328613" y="687388"/>
            <a:ext cx="8486775"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r>
              <a:rPr lang="zh-CN" altLang="en-US" sz="2200" b="1">
                <a:latin typeface="微软雅黑" panose="020B0503020204020204" pitchFamily="34" charset="-122"/>
                <a:ea typeface="微软雅黑" panose="020B0503020204020204" pitchFamily="34" charset="-122"/>
              </a:rPr>
              <a:t>用法：</a:t>
            </a:r>
            <a:r>
              <a:rPr lang="en-US" altLang="zh-CN" sz="2200" b="1">
                <a:latin typeface="微软雅黑" panose="020B0503020204020204" pitchFamily="34" charset="-122"/>
                <a:ea typeface="微软雅黑" panose="020B0503020204020204" pitchFamily="34" charset="-122"/>
              </a:rPr>
              <a:t>ssize_t write(int fd, const void * buf, size_t n);</a:t>
            </a:r>
          </a:p>
          <a:p>
            <a:pPr>
              <a:lnSpc>
                <a:spcPct val="130000"/>
              </a:lnSpc>
            </a:pPr>
            <a:r>
              <a:rPr lang="en-US" altLang="zh-CN" sz="1900" b="1">
                <a:solidFill>
                  <a:schemeClr val="accent2"/>
                </a:solidFill>
                <a:latin typeface="微软雅黑" panose="020B0503020204020204" pitchFamily="34" charset="-122"/>
                <a:ea typeface="微软雅黑" panose="020B0503020204020204" pitchFamily="34" charset="-122"/>
              </a:rPr>
              <a:t>size_t </a:t>
            </a:r>
            <a:r>
              <a:rPr lang="zh-CN" altLang="en-US" sz="1900" b="1">
                <a:solidFill>
                  <a:schemeClr val="accent2"/>
                </a:solidFill>
                <a:latin typeface="微软雅黑" panose="020B0503020204020204" pitchFamily="34" charset="-122"/>
                <a:ea typeface="微软雅黑" panose="020B0503020204020204" pitchFamily="34" charset="-122"/>
              </a:rPr>
              <a:t>和 </a:t>
            </a:r>
            <a:r>
              <a:rPr lang="en-US" altLang="zh-CN" sz="1900" b="1">
                <a:solidFill>
                  <a:schemeClr val="accent2"/>
                </a:solidFill>
                <a:latin typeface="微软雅黑" panose="020B0503020204020204" pitchFamily="34" charset="-122"/>
                <a:ea typeface="微软雅黑" panose="020B0503020204020204" pitchFamily="34" charset="-122"/>
              </a:rPr>
              <a:t>ssize_t </a:t>
            </a:r>
            <a:r>
              <a:rPr lang="zh-CN" altLang="en-US" sz="1900" b="1">
                <a:solidFill>
                  <a:schemeClr val="accent2"/>
                </a:solidFill>
                <a:latin typeface="微软雅黑" panose="020B0503020204020204" pitchFamily="34" charset="-122"/>
                <a:ea typeface="微软雅黑" panose="020B0503020204020204" pitchFamily="34" charset="-122"/>
              </a:rPr>
              <a:t>分别是 </a:t>
            </a:r>
            <a:r>
              <a:rPr lang="en-US" altLang="zh-CN" sz="1900" b="1">
                <a:solidFill>
                  <a:schemeClr val="accent2"/>
                </a:solidFill>
                <a:latin typeface="微软雅黑" panose="020B0503020204020204" pitchFamily="34" charset="-122"/>
                <a:ea typeface="微软雅黑" panose="020B0503020204020204" pitchFamily="34" charset="-122"/>
              </a:rPr>
              <a:t>unsigned int </a:t>
            </a:r>
            <a:r>
              <a:rPr lang="zh-CN" altLang="en-US" sz="1900" b="1">
                <a:solidFill>
                  <a:schemeClr val="accent2"/>
                </a:solidFill>
                <a:latin typeface="微软雅黑" panose="020B0503020204020204" pitchFamily="34" charset="-122"/>
                <a:ea typeface="微软雅黑" panose="020B0503020204020204" pitchFamily="34" charset="-122"/>
              </a:rPr>
              <a:t>和 </a:t>
            </a:r>
            <a:r>
              <a:rPr lang="en-US" altLang="zh-CN" sz="1900" b="1">
                <a:solidFill>
                  <a:schemeClr val="accent2"/>
                </a:solidFill>
                <a:latin typeface="微软雅黑" panose="020B0503020204020204" pitchFamily="34" charset="-122"/>
                <a:ea typeface="微软雅黑" panose="020B0503020204020204" pitchFamily="34" charset="-122"/>
              </a:rPr>
              <a:t>int</a:t>
            </a:r>
            <a:r>
              <a:rPr lang="zh-CN" altLang="en-US" sz="1900" b="1">
                <a:solidFill>
                  <a:schemeClr val="accent2"/>
                </a:solidFill>
                <a:latin typeface="微软雅黑" panose="020B0503020204020204" pitchFamily="34" charset="-122"/>
                <a:ea typeface="微软雅黑" panose="020B0503020204020204" pitchFamily="34" charset="-122"/>
              </a:rPr>
              <a:t>，因为返回值可能是</a:t>
            </a:r>
            <a:r>
              <a:rPr lang="en-US" altLang="zh-CN" sz="1900" b="1">
                <a:solidFill>
                  <a:schemeClr val="accent2"/>
                </a:solidFill>
                <a:latin typeface="微软雅黑" panose="020B0503020204020204" pitchFamily="34" charset="-122"/>
                <a:ea typeface="微软雅黑" panose="020B0503020204020204" pitchFamily="34" charset="-122"/>
              </a:rPr>
              <a:t>-1</a:t>
            </a:r>
            <a:r>
              <a:rPr lang="zh-CN" altLang="en-US" sz="1900" b="1">
                <a:solidFill>
                  <a:schemeClr val="accent2"/>
                </a:solidFill>
                <a:latin typeface="微软雅黑" panose="020B0503020204020204" pitchFamily="34" charset="-122"/>
                <a:ea typeface="微软雅黑" panose="020B0503020204020204" pitchFamily="34" charset="-122"/>
              </a:rPr>
              <a:t>。</a:t>
            </a:r>
          </a:p>
        </p:txBody>
      </p:sp>
      <p:sp>
        <p:nvSpPr>
          <p:cNvPr id="39941" name="Text Box 5">
            <a:extLst>
              <a:ext uri="{FF2B5EF4-FFF2-40B4-BE49-F238E27FC236}">
                <a16:creationId xmlns:a16="http://schemas.microsoft.com/office/drawing/2014/main" id="{6D173B21-DDE8-4DE3-AD1B-AB71722CF3BC}"/>
              </a:ext>
            </a:extLst>
          </p:cNvPr>
          <p:cNvSpPr txBox="1">
            <a:spLocks noChangeArrowheads="1"/>
          </p:cNvSpPr>
          <p:nvPr/>
        </p:nvSpPr>
        <p:spPr bwMode="auto">
          <a:xfrm>
            <a:off x="3773488" y="5684838"/>
            <a:ext cx="504825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rgbClr val="006600"/>
                </a:solidFill>
                <a:latin typeface="微软雅黑" panose="020B0503020204020204" pitchFamily="34" charset="-122"/>
                <a:ea typeface="微软雅黑" panose="020B0503020204020204" pitchFamily="34" charset="-122"/>
              </a:rPr>
              <a:t>内核执行</a:t>
            </a:r>
            <a:r>
              <a:rPr lang="en-US" altLang="zh-CN" sz="1900" b="1">
                <a:solidFill>
                  <a:srgbClr val="006600"/>
                </a:solidFill>
                <a:latin typeface="微软雅黑" panose="020B0503020204020204" pitchFamily="34" charset="-122"/>
                <a:ea typeface="微软雅黑" panose="020B0503020204020204" pitchFamily="34" charset="-122"/>
              </a:rPr>
              <a:t>write</a:t>
            </a:r>
            <a:r>
              <a:rPr lang="zh-CN" altLang="en-US" sz="1900" b="1">
                <a:solidFill>
                  <a:srgbClr val="006600"/>
                </a:solidFill>
                <a:latin typeface="微软雅黑" panose="020B0503020204020204" pitchFamily="34" charset="-122"/>
                <a:ea typeface="微软雅黑" panose="020B0503020204020204" pitchFamily="34" charset="-122"/>
              </a:rPr>
              <a:t>的结果在</a:t>
            </a:r>
            <a:r>
              <a:rPr lang="en-US" altLang="zh-CN" sz="1900" b="1">
                <a:solidFill>
                  <a:srgbClr val="006600"/>
                </a:solidFill>
                <a:latin typeface="微软雅黑" panose="020B0503020204020204" pitchFamily="34" charset="-122"/>
                <a:ea typeface="微软雅黑" panose="020B0503020204020204" pitchFamily="34" charset="-122"/>
              </a:rPr>
              <a:t>EAX</a:t>
            </a:r>
            <a:r>
              <a:rPr lang="zh-CN" altLang="en-US" sz="1900" b="1">
                <a:solidFill>
                  <a:srgbClr val="006600"/>
                </a:solidFill>
                <a:latin typeface="微软雅黑" panose="020B0503020204020204" pitchFamily="34" charset="-122"/>
                <a:ea typeface="微软雅黑" panose="020B0503020204020204" pitchFamily="34" charset="-122"/>
              </a:rPr>
              <a:t>中返回，正确时为所写字符数（最高位为</a:t>
            </a:r>
            <a:r>
              <a:rPr lang="en-US" altLang="zh-CN" sz="1900" b="1">
                <a:solidFill>
                  <a:srgbClr val="006600"/>
                </a:solidFill>
                <a:latin typeface="微软雅黑" panose="020B0503020204020204" pitchFamily="34" charset="-122"/>
                <a:ea typeface="微软雅黑" panose="020B0503020204020204" pitchFamily="34" charset="-122"/>
              </a:rPr>
              <a:t>0</a:t>
            </a:r>
            <a:r>
              <a:rPr lang="zh-CN" altLang="en-US" sz="1900" b="1">
                <a:solidFill>
                  <a:srgbClr val="006600"/>
                </a:solidFill>
                <a:latin typeface="微软雅黑" panose="020B0503020204020204" pitchFamily="34" charset="-122"/>
                <a:ea typeface="微软雅黑" panose="020B0503020204020204" pitchFamily="34" charset="-122"/>
              </a:rPr>
              <a:t>），出错时为错误码的负数（最高位为</a:t>
            </a:r>
            <a:r>
              <a:rPr lang="en-US" altLang="zh-CN" sz="1900" b="1">
                <a:solidFill>
                  <a:srgbClr val="006600"/>
                </a:solidFill>
                <a:latin typeface="微软雅黑" panose="020B0503020204020204" pitchFamily="34" charset="-122"/>
                <a:ea typeface="微软雅黑" panose="020B0503020204020204" pitchFamily="34" charset="-122"/>
              </a:rPr>
              <a:t>1</a:t>
            </a:r>
            <a:r>
              <a:rPr lang="zh-CN" altLang="en-US" sz="1900" b="1">
                <a:solidFill>
                  <a:srgbClr val="0066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A76369D-11B1-4562-9D04-6B249B013068}"/>
              </a:ext>
            </a:extLst>
          </p:cNvPr>
          <p:cNvSpPr>
            <a:spLocks noGrp="1" noChangeArrowheads="1"/>
          </p:cNvSpPr>
          <p:nvPr>
            <p:ph type="title"/>
          </p:nvPr>
        </p:nvSpPr>
        <p:spPr/>
        <p:txBody>
          <a:bodyPr/>
          <a:lstStyle/>
          <a:p>
            <a:r>
              <a:rPr lang="zh-CN" altLang="en-US"/>
              <a:t>回顾：软中断指令</a:t>
            </a:r>
            <a:r>
              <a:rPr lang="en-US" altLang="zh-CN"/>
              <a:t>int $0x80</a:t>
            </a:r>
            <a:r>
              <a:rPr lang="zh-CN" altLang="en-US"/>
              <a:t>的执行过程</a:t>
            </a:r>
            <a:r>
              <a:rPr lang="zh-CN" altLang="en-US" sz="3200"/>
              <a:t> </a:t>
            </a:r>
          </a:p>
        </p:txBody>
      </p:sp>
      <p:sp>
        <p:nvSpPr>
          <p:cNvPr id="40963" name="Rectangle 3">
            <a:extLst>
              <a:ext uri="{FF2B5EF4-FFF2-40B4-BE49-F238E27FC236}">
                <a16:creationId xmlns:a16="http://schemas.microsoft.com/office/drawing/2014/main" id="{878614B0-F9FD-4CCD-986F-A26CCF7404E7}"/>
              </a:ext>
            </a:extLst>
          </p:cNvPr>
          <p:cNvSpPr>
            <a:spLocks noGrp="1" noChangeArrowheads="1"/>
          </p:cNvSpPr>
          <p:nvPr>
            <p:ph type="body" idx="1"/>
          </p:nvPr>
        </p:nvSpPr>
        <p:spPr>
          <a:xfrm>
            <a:off x="250825" y="736600"/>
            <a:ext cx="8534400" cy="5184775"/>
          </a:xfrm>
        </p:spPr>
        <p:txBody>
          <a:bodyPr/>
          <a:lstStyle/>
          <a:p>
            <a:pPr marL="457200" indent="-457200">
              <a:lnSpc>
                <a:spcPct val="125000"/>
              </a:lnSpc>
              <a:buFontTx/>
              <a:buNone/>
            </a:pPr>
            <a:r>
              <a:rPr lang="zh-CN" altLang="en-US" sz="2000">
                <a:latin typeface="微软雅黑" panose="020B0503020204020204" pitchFamily="34" charset="-122"/>
                <a:ea typeface="微软雅黑" panose="020B0503020204020204" pitchFamily="34" charset="-122"/>
              </a:rPr>
              <a:t>它是陷阱类（</a:t>
            </a:r>
            <a:r>
              <a:rPr lang="zh-CN" altLang="en-US" sz="2000">
                <a:solidFill>
                  <a:srgbClr val="FF0000"/>
                </a:solidFill>
                <a:latin typeface="微软雅黑" panose="020B0503020204020204" pitchFamily="34" charset="-122"/>
                <a:ea typeface="微软雅黑" panose="020B0503020204020204" pitchFamily="34" charset="-122"/>
              </a:rPr>
              <a:t>编程异常</a:t>
            </a:r>
            <a:r>
              <a:rPr lang="zh-CN" altLang="en-US" sz="2000">
                <a:latin typeface="微软雅黑" panose="020B0503020204020204" pitchFamily="34" charset="-122"/>
                <a:ea typeface="微软雅黑" panose="020B0503020204020204" pitchFamily="34" charset="-122"/>
              </a:rPr>
              <a:t>）事件，因此它与异常响应过程一样。</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IDTi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i=128</a:t>
            </a:r>
            <a:r>
              <a:rPr lang="zh-CN" altLang="en-US" sz="2000">
                <a:latin typeface="微软雅黑" panose="020B0503020204020204" pitchFamily="34" charset="-122"/>
                <a:ea typeface="微软雅黑" panose="020B0503020204020204" pitchFamily="34" charset="-122"/>
              </a:rPr>
              <a:t>）中</a:t>
            </a:r>
            <a:r>
              <a:rPr lang="zh-CN" altLang="en-US" sz="2000">
                <a:latin typeface="微软雅黑" panose="020B0503020204020204" pitchFamily="34" charset="-122"/>
                <a:ea typeface="微软雅黑" panose="020B0503020204020204" pitchFamily="34" charset="-122"/>
                <a:hlinkClick r:id="rId2" action="ppaction://hlinksldjump"/>
              </a:rPr>
              <a:t>段选择符</a:t>
            </a:r>
            <a:r>
              <a:rPr lang="zh-CN" altLang="en-US" sz="2000">
                <a:solidFill>
                  <a:srgbClr val="990000"/>
                </a:solidFill>
                <a:latin typeface="微软雅黑" panose="020B0503020204020204" pitchFamily="34" charset="-122"/>
                <a:ea typeface="微软雅黑" panose="020B0503020204020204" pitchFamily="34" charset="-122"/>
              </a:rPr>
              <a:t>（</a:t>
            </a:r>
            <a:r>
              <a:rPr lang="en-US" altLang="zh-CN" sz="2000">
                <a:solidFill>
                  <a:srgbClr val="990000"/>
                </a:solidFill>
                <a:latin typeface="微软雅黑" panose="020B0503020204020204" pitchFamily="34" charset="-122"/>
                <a:ea typeface="微软雅黑" panose="020B0503020204020204" pitchFamily="34" charset="-122"/>
              </a:rPr>
              <a:t>0x60</a:t>
            </a:r>
            <a:r>
              <a:rPr lang="zh-CN" altLang="en-US" sz="2000">
                <a:solidFill>
                  <a:srgbClr val="99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所指</a:t>
            </a:r>
            <a:r>
              <a:rPr lang="en-US" altLang="zh-CN" sz="2000">
                <a:latin typeface="微软雅黑" panose="020B0503020204020204" pitchFamily="34" charset="-122"/>
                <a:ea typeface="微软雅黑" panose="020B0503020204020204" pitchFamily="34" charset="-122"/>
              </a:rPr>
              <a:t>GDT</a:t>
            </a:r>
            <a:r>
              <a:rPr lang="zh-CN" altLang="en-US" sz="2000">
                <a:latin typeface="微软雅黑" panose="020B0503020204020204" pitchFamily="34" charset="-122"/>
                <a:ea typeface="微软雅黑" panose="020B0503020204020204" pitchFamily="34" charset="-122"/>
              </a:rPr>
              <a:t>中的内核代码段描述符取出， 其</a:t>
            </a:r>
            <a:r>
              <a:rPr lang="en-US" altLang="zh-CN" sz="2000">
                <a:solidFill>
                  <a:srgbClr val="FF0000"/>
                </a:solidFill>
                <a:latin typeface="微软雅黑" panose="020B0503020204020204" pitchFamily="34" charset="-122"/>
                <a:ea typeface="微软雅黑" panose="020B0503020204020204" pitchFamily="34" charset="-122"/>
              </a:rPr>
              <a:t>DPL=0</a:t>
            </a:r>
            <a:r>
              <a:rPr lang="zh-CN" altLang="en-US" sz="2000">
                <a:latin typeface="微软雅黑" panose="020B0503020204020204" pitchFamily="34" charset="-122"/>
                <a:ea typeface="微软雅黑" panose="020B0503020204020204" pitchFamily="34" charset="-122"/>
              </a:rPr>
              <a:t>，此时</a:t>
            </a:r>
            <a:r>
              <a:rPr lang="en-US" altLang="zh-CN" sz="2000">
                <a:solidFill>
                  <a:srgbClr val="FF0000"/>
                </a:solidFill>
                <a:latin typeface="微软雅黑" panose="020B0503020204020204" pitchFamily="34" charset="-122"/>
                <a:ea typeface="微软雅黑" panose="020B0503020204020204" pitchFamily="34" charset="-122"/>
              </a:rPr>
              <a:t>CPL=3</a:t>
            </a:r>
            <a:r>
              <a:rPr lang="zh-CN" altLang="en-US" sz="2000">
                <a:latin typeface="微软雅黑" panose="020B0503020204020204" pitchFamily="34" charset="-122"/>
                <a:ea typeface="微软雅黑" panose="020B0503020204020204" pitchFamily="34" charset="-122"/>
              </a:rPr>
              <a:t>（因为</a:t>
            </a:r>
            <a:r>
              <a:rPr lang="en-US" altLang="zh-CN" sz="2000">
                <a:latin typeface="微软雅黑" panose="020B0503020204020204" pitchFamily="34" charset="-122"/>
                <a:ea typeface="微软雅黑" panose="020B0503020204020204" pitchFamily="34" charset="-122"/>
              </a:rPr>
              <a:t>int $0x80</a:t>
            </a:r>
            <a:r>
              <a:rPr lang="zh-CN" altLang="en-US" sz="2000">
                <a:latin typeface="微软雅黑" panose="020B0503020204020204" pitchFamily="34" charset="-122"/>
                <a:ea typeface="微软雅黑" panose="020B0503020204020204" pitchFamily="34" charset="-122"/>
              </a:rPr>
              <a:t>指令在用户进程中执行），因而</a:t>
            </a:r>
            <a:r>
              <a:rPr lang="en-US" altLang="zh-CN" sz="2000">
                <a:latin typeface="微软雅黑" panose="020B0503020204020204" pitchFamily="34" charset="-122"/>
                <a:ea typeface="微软雅黑" panose="020B0503020204020204" pitchFamily="34" charset="-122"/>
              </a:rPr>
              <a:t>CPL&gt;DPL</a:t>
            </a:r>
            <a:r>
              <a:rPr lang="zh-CN" altLang="en-US" sz="2000">
                <a:latin typeface="微软雅黑" panose="020B0503020204020204" pitchFamily="34" charset="-122"/>
                <a:ea typeface="微软雅黑" panose="020B0503020204020204" pitchFamily="34" charset="-122"/>
              </a:rPr>
              <a:t>且</a:t>
            </a:r>
            <a:r>
              <a:rPr lang="en-US" altLang="zh-CN" sz="2000">
                <a:latin typeface="微软雅黑" panose="020B0503020204020204" pitchFamily="34" charset="-122"/>
                <a:ea typeface="微软雅黑" panose="020B0503020204020204" pitchFamily="34" charset="-122"/>
                <a:hlinkClick r:id="rId3" action="ppaction://hlinksldjump"/>
              </a:rPr>
              <a:t>IDTi </a:t>
            </a:r>
            <a:r>
              <a:rPr lang="zh-CN" altLang="en-US" sz="2000">
                <a:latin typeface="微软雅黑" panose="020B0503020204020204" pitchFamily="34" charset="-122"/>
                <a:ea typeface="微软雅黑" panose="020B0503020204020204" pitchFamily="34" charset="-122"/>
                <a:hlinkClick r:id="rId3" action="ppaction://hlinksldjump"/>
              </a:rPr>
              <a:t>的 </a:t>
            </a:r>
            <a:r>
              <a:rPr lang="en-US" altLang="zh-CN" sz="2000">
                <a:latin typeface="微软雅黑" panose="020B0503020204020204" pitchFamily="34" charset="-122"/>
                <a:ea typeface="微软雅黑" panose="020B0503020204020204" pitchFamily="34" charset="-122"/>
                <a:hlinkClick r:id="rId3" action="ppaction://hlinksldjump"/>
              </a:rPr>
              <a:t>DPL</a:t>
            </a:r>
            <a:r>
              <a:rPr lang="en-US" altLang="zh-CN" sz="2000">
                <a:latin typeface="微软雅黑" panose="020B0503020204020204" pitchFamily="34" charset="-122"/>
                <a:ea typeface="微软雅黑" panose="020B0503020204020204" pitchFamily="34" charset="-122"/>
              </a:rPr>
              <a:t>=CPL</a:t>
            </a:r>
            <a:r>
              <a:rPr lang="zh-CN" altLang="en-US" sz="2000">
                <a:latin typeface="微软雅黑" panose="020B0503020204020204" pitchFamily="34" charset="-122"/>
                <a:ea typeface="微软雅黑" panose="020B0503020204020204" pitchFamily="34" charset="-122"/>
              </a:rPr>
              <a:t>，故未发生</a:t>
            </a:r>
            <a:r>
              <a:rPr lang="en-US" altLang="zh-CN" sz="2000">
                <a:latin typeface="微软雅黑" panose="020B0503020204020204" pitchFamily="34" charset="-122"/>
                <a:ea typeface="微软雅黑" panose="020B0503020204020204" pitchFamily="34" charset="-122"/>
                <a:hlinkClick r:id="rId4" action="ppaction://hlinksldjump"/>
              </a:rPr>
              <a:t>13</a:t>
            </a:r>
            <a:r>
              <a:rPr lang="zh-CN" altLang="en-US" sz="2000">
                <a:latin typeface="微软雅黑" panose="020B0503020204020204" pitchFamily="34" charset="-122"/>
                <a:ea typeface="微软雅黑" panose="020B0503020204020204" pitchFamily="34" charset="-122"/>
                <a:hlinkClick r:id="rId4" action="ppaction://hlinksldjump"/>
              </a:rPr>
              <a:t>号异常</a:t>
            </a:r>
            <a:r>
              <a:rPr lang="zh-CN" altLang="en-US" sz="2000">
                <a:latin typeface="微软雅黑" panose="020B0503020204020204" pitchFamily="34" charset="-122"/>
                <a:ea typeface="微软雅黑" panose="020B0503020204020204" pitchFamily="34" charset="-122"/>
              </a:rPr>
              <a:t>。</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读 </a:t>
            </a:r>
            <a:r>
              <a:rPr lang="en-US" altLang="zh-CN" sz="2000">
                <a:latin typeface="微软雅黑" panose="020B0503020204020204" pitchFamily="34" charset="-122"/>
                <a:ea typeface="微软雅黑" panose="020B0503020204020204" pitchFamily="34" charset="-122"/>
              </a:rPr>
              <a:t>TR </a:t>
            </a:r>
            <a:r>
              <a:rPr lang="zh-CN" altLang="en-US" sz="2000">
                <a:latin typeface="微软雅黑" panose="020B0503020204020204" pitchFamily="34" charset="-122"/>
                <a:ea typeface="微软雅黑" panose="020B0503020204020204" pitchFamily="34" charset="-122"/>
              </a:rPr>
              <a:t>寄存器，以访问</a:t>
            </a:r>
            <a:r>
              <a:rPr lang="en-US" altLang="zh-CN" sz="2000">
                <a:latin typeface="微软雅黑" panose="020B0503020204020204" pitchFamily="34" charset="-122"/>
                <a:ea typeface="微软雅黑" panose="020B0503020204020204" pitchFamily="34" charset="-122"/>
              </a:rPr>
              <a:t>TSS</a:t>
            </a:r>
            <a:r>
              <a:rPr lang="zh-CN" altLang="en-US" sz="2000">
                <a:latin typeface="微软雅黑" panose="020B0503020204020204" pitchFamily="34" charset="-122"/>
                <a:ea typeface="微软雅黑" panose="020B0503020204020204" pitchFamily="34" charset="-122"/>
              </a:rPr>
              <a:t>，从</a:t>
            </a:r>
            <a:r>
              <a:rPr lang="en-US" altLang="zh-CN" sz="2000">
                <a:latin typeface="微软雅黑" panose="020B0503020204020204" pitchFamily="34" charset="-122"/>
                <a:ea typeface="微软雅黑" panose="020B0503020204020204" pitchFamily="34" charset="-122"/>
              </a:rPr>
              <a:t>TSS</a:t>
            </a:r>
            <a:r>
              <a:rPr lang="zh-CN" altLang="en-US" sz="2000">
                <a:latin typeface="微软雅黑" panose="020B0503020204020204" pitchFamily="34" charset="-122"/>
                <a:ea typeface="微软雅黑" panose="020B0503020204020204" pitchFamily="34" charset="-122"/>
              </a:rPr>
              <a:t>中将内核栈的段寄存器内容和栈指针装入</a:t>
            </a:r>
            <a:r>
              <a:rPr lang="en-US" altLang="zh-CN" sz="2000">
                <a:latin typeface="微软雅黑" panose="020B0503020204020204" pitchFamily="34" charset="-122"/>
                <a:ea typeface="微软雅黑" panose="020B0503020204020204" pitchFamily="34" charset="-122"/>
              </a:rPr>
              <a:t>SS</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ESP</a:t>
            </a:r>
            <a:r>
              <a:rPr lang="zh-CN" altLang="en-US" sz="2000">
                <a:latin typeface="微软雅黑" panose="020B0503020204020204" pitchFamily="34" charset="-122"/>
                <a:ea typeface="微软雅黑" panose="020B0503020204020204" pitchFamily="34" charset="-122"/>
              </a:rPr>
              <a:t>；</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依次将执行完指令</a:t>
            </a:r>
            <a:r>
              <a:rPr lang="en-US" altLang="zh-CN" sz="2000">
                <a:latin typeface="微软雅黑" panose="020B0503020204020204" pitchFamily="34" charset="-122"/>
                <a:ea typeface="微软雅黑" panose="020B0503020204020204" pitchFamily="34" charset="-122"/>
              </a:rPr>
              <a:t>int $0x80</a:t>
            </a:r>
            <a:r>
              <a:rPr lang="zh-CN" altLang="en-US" sz="2000">
                <a:latin typeface="微软雅黑" panose="020B0503020204020204" pitchFamily="34" charset="-122"/>
                <a:ea typeface="微软雅黑" panose="020B0503020204020204" pitchFamily="34" charset="-122"/>
              </a:rPr>
              <a:t>时的</a:t>
            </a:r>
            <a:r>
              <a:rPr lang="en-US" altLang="zh-CN" sz="2000">
                <a:latin typeface="微软雅黑" panose="020B0503020204020204" pitchFamily="34" charset="-122"/>
                <a:ea typeface="微软雅黑" panose="020B0503020204020204" pitchFamily="34" charset="-122"/>
              </a:rPr>
              <a:t>SS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ESP</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EFLAGS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EIP</a:t>
            </a:r>
            <a:r>
              <a:rPr lang="zh-CN" altLang="en-US" sz="2000">
                <a:latin typeface="微软雅黑" panose="020B0503020204020204" pitchFamily="34" charset="-122"/>
                <a:ea typeface="微软雅黑" panose="020B0503020204020204" pitchFamily="34" charset="-122"/>
              </a:rPr>
              <a:t>的内容（即断点和程序状态）保存到内核栈中，即当前</a:t>
            </a:r>
            <a:r>
              <a:rPr lang="en-US" altLang="zh-CN" sz="2000">
                <a:latin typeface="微软雅黑" panose="020B0503020204020204" pitchFamily="34" charset="-122"/>
                <a:ea typeface="微软雅黑" panose="020B0503020204020204" pitchFamily="34" charset="-122"/>
              </a:rPr>
              <a:t>SS∶ESP</a:t>
            </a:r>
            <a:r>
              <a:rPr lang="zh-CN" altLang="en-US" sz="2000">
                <a:latin typeface="微软雅黑" panose="020B0503020204020204" pitchFamily="34" charset="-122"/>
                <a:ea typeface="微软雅黑" panose="020B0503020204020204" pitchFamily="34" charset="-122"/>
              </a:rPr>
              <a:t>所指之处；</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IDTi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i=128</a:t>
            </a:r>
            <a:r>
              <a:rPr lang="zh-CN" altLang="en-US" sz="2000">
                <a:latin typeface="微软雅黑" panose="020B0503020204020204" pitchFamily="34" charset="-122"/>
                <a:ea typeface="微软雅黑" panose="020B0503020204020204" pitchFamily="34" charset="-122"/>
              </a:rPr>
              <a:t>）中段选择符</a:t>
            </a:r>
            <a:r>
              <a:rPr lang="zh-CN" altLang="en-US" sz="2000">
                <a:solidFill>
                  <a:srgbClr val="990000"/>
                </a:solidFill>
                <a:latin typeface="微软雅黑" panose="020B0503020204020204" pitchFamily="34" charset="-122"/>
                <a:ea typeface="微软雅黑" panose="020B0503020204020204" pitchFamily="34" charset="-122"/>
              </a:rPr>
              <a:t>（</a:t>
            </a:r>
            <a:r>
              <a:rPr lang="en-US" altLang="zh-CN" sz="2000">
                <a:solidFill>
                  <a:srgbClr val="990000"/>
                </a:solidFill>
                <a:latin typeface="微软雅黑" panose="020B0503020204020204" pitchFamily="34" charset="-122"/>
                <a:ea typeface="微软雅黑" panose="020B0503020204020204" pitchFamily="34" charset="-122"/>
              </a:rPr>
              <a:t>0x60</a:t>
            </a:r>
            <a:r>
              <a:rPr lang="zh-CN" altLang="en-US" sz="2000">
                <a:solidFill>
                  <a:srgbClr val="99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装入</a:t>
            </a:r>
            <a:r>
              <a:rPr lang="en-US" altLang="zh-CN" sz="2000">
                <a:latin typeface="微软雅黑" panose="020B0503020204020204" pitchFamily="34" charset="-122"/>
                <a:ea typeface="微软雅黑" panose="020B0503020204020204" pitchFamily="34" charset="-122"/>
              </a:rPr>
              <a:t>CS</a:t>
            </a:r>
            <a:r>
              <a:rPr lang="zh-CN" altLang="en-US" sz="2000">
                <a:latin typeface="微软雅黑" panose="020B0503020204020204" pitchFamily="34" charset="-122"/>
                <a:ea typeface="微软雅黑" panose="020B0503020204020204" pitchFamily="34" charset="-122"/>
              </a:rPr>
              <a:t>，偏移地址装入</a:t>
            </a:r>
            <a:r>
              <a:rPr lang="en-US" altLang="zh-CN" sz="2000">
                <a:latin typeface="微软雅黑" panose="020B0503020204020204" pitchFamily="34" charset="-122"/>
                <a:ea typeface="微软雅黑" panose="020B0503020204020204" pitchFamily="34" charset="-122"/>
              </a:rPr>
              <a:t>EIP</a:t>
            </a:r>
            <a:r>
              <a:rPr lang="zh-CN" altLang="en-US" sz="2000">
                <a:latin typeface="微软雅黑" panose="020B0503020204020204" pitchFamily="34" charset="-122"/>
                <a:ea typeface="微软雅黑" panose="020B0503020204020204" pitchFamily="34" charset="-122"/>
              </a:rPr>
              <a:t>。</a:t>
            </a:r>
          </a:p>
          <a:p>
            <a:pPr marL="457200" indent="-457200">
              <a:lnSpc>
                <a:spcPct val="125000"/>
              </a:lnSpc>
              <a:buFontTx/>
              <a:buNone/>
            </a:pPr>
            <a:r>
              <a:rPr lang="zh-CN" altLang="en-US" sz="2000">
                <a:latin typeface="微软雅黑" panose="020B0503020204020204" pitchFamily="34" charset="-122"/>
                <a:ea typeface="微软雅黑" panose="020B0503020204020204" pitchFamily="34" charset="-122"/>
              </a:rPr>
              <a:t>      这里，</a:t>
            </a:r>
            <a:r>
              <a:rPr lang="en-US" altLang="zh-CN" sz="2000">
                <a:latin typeface="微软雅黑" panose="020B0503020204020204" pitchFamily="34" charset="-122"/>
                <a:ea typeface="微软雅黑" panose="020B0503020204020204" pitchFamily="34" charset="-122"/>
              </a:rPr>
              <a:t>CS:EIP</a:t>
            </a:r>
            <a:r>
              <a:rPr lang="zh-CN" altLang="en-US" sz="2000">
                <a:latin typeface="微软雅黑" panose="020B0503020204020204" pitchFamily="34" charset="-122"/>
                <a:ea typeface="微软雅黑" panose="020B0503020204020204" pitchFamily="34" charset="-122"/>
              </a:rPr>
              <a:t>即是</a:t>
            </a:r>
            <a:r>
              <a:rPr lang="zh-CN" altLang="en-US" sz="2000">
                <a:solidFill>
                  <a:srgbClr val="FF0000"/>
                </a:solidFill>
                <a:latin typeface="微软雅黑" panose="020B0503020204020204" pitchFamily="34" charset="-122"/>
                <a:ea typeface="微软雅黑" panose="020B0503020204020204" pitchFamily="34" charset="-122"/>
              </a:rPr>
              <a:t>系统调用处理程序</a:t>
            </a:r>
            <a:r>
              <a:rPr lang="en-US" altLang="zh-CN" sz="2000">
                <a:solidFill>
                  <a:srgbClr val="FF0000"/>
                </a:solidFill>
                <a:latin typeface="微软雅黑" panose="020B0503020204020204" pitchFamily="34" charset="-122"/>
                <a:ea typeface="微软雅黑" panose="020B0503020204020204" pitchFamily="34" charset="-122"/>
              </a:rPr>
              <a:t>system_call</a:t>
            </a:r>
            <a:r>
              <a:rPr lang="zh-CN" altLang="en-US" sz="2000">
                <a:solidFill>
                  <a:srgbClr val="008000"/>
                </a:solidFill>
                <a:latin typeface="微软雅黑" panose="020B0503020204020204" pitchFamily="34" charset="-122"/>
                <a:ea typeface="微软雅黑" panose="020B0503020204020204" pitchFamily="34" charset="-122"/>
              </a:rPr>
              <a:t>（所有系统调用的入口程序）</a:t>
            </a:r>
            <a:r>
              <a:rPr lang="zh-CN" altLang="en-US" sz="2000">
                <a:latin typeface="微软雅黑" panose="020B0503020204020204" pitchFamily="34" charset="-122"/>
                <a:ea typeface="微软雅黑" panose="020B0503020204020204" pitchFamily="34" charset="-122"/>
              </a:rPr>
              <a:t>第一条指令的逻辑地址。</a:t>
            </a:r>
          </a:p>
          <a:p>
            <a:pPr marL="457200" indent="-457200"/>
            <a:endParaRPr lang="zh-CN" altLang="en-US" sz="2000">
              <a:latin typeface="微软雅黑" panose="020B0503020204020204" pitchFamily="34" charset="-122"/>
              <a:ea typeface="微软雅黑" panose="020B0503020204020204" pitchFamily="34" charset="-122"/>
            </a:endParaRPr>
          </a:p>
        </p:txBody>
      </p:sp>
      <p:sp>
        <p:nvSpPr>
          <p:cNvPr id="40964" name="Rectangle 5">
            <a:extLst>
              <a:ext uri="{FF2B5EF4-FFF2-40B4-BE49-F238E27FC236}">
                <a16:creationId xmlns:a16="http://schemas.microsoft.com/office/drawing/2014/main" id="{69EC0A8C-EE81-4C27-B043-B57CF20550F8}"/>
              </a:ext>
            </a:extLst>
          </p:cNvPr>
          <p:cNvSpPr>
            <a:spLocks noChangeArrowheads="1"/>
          </p:cNvSpPr>
          <p:nvPr/>
        </p:nvSpPr>
        <p:spPr bwMode="auto">
          <a:xfrm>
            <a:off x="520700" y="5641975"/>
            <a:ext cx="8264525"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pPr>
            <a:r>
              <a:rPr lang="zh-CN" altLang="en-US" sz="2000" b="1">
                <a:solidFill>
                  <a:srgbClr val="0066CC"/>
                </a:solidFill>
                <a:latin typeface="微软雅黑" panose="020B0503020204020204" pitchFamily="34" charset="-122"/>
                <a:ea typeface="微软雅黑" panose="020B0503020204020204" pitchFamily="34" charset="-122"/>
              </a:rPr>
              <a:t>执行</a:t>
            </a:r>
            <a:r>
              <a:rPr lang="en-US" altLang="zh-CN" sz="2000" b="1">
                <a:solidFill>
                  <a:srgbClr val="0066CC"/>
                </a:solidFill>
                <a:latin typeface="微软雅黑" panose="020B0503020204020204" pitchFamily="34" charset="-122"/>
                <a:ea typeface="微软雅黑" panose="020B0503020204020204" pitchFamily="34" charset="-122"/>
              </a:rPr>
              <a:t>int $0x80</a:t>
            </a:r>
            <a:r>
              <a:rPr lang="zh-CN" altLang="en-US" sz="2000" b="1">
                <a:solidFill>
                  <a:srgbClr val="0066CC"/>
                </a:solidFill>
                <a:latin typeface="微软雅黑" panose="020B0503020204020204" pitchFamily="34" charset="-122"/>
                <a:ea typeface="微软雅黑" panose="020B0503020204020204" pitchFamily="34" charset="-122"/>
              </a:rPr>
              <a:t>需一连串的一致性和安全性检查，因而速度较慢。从</a:t>
            </a:r>
            <a:r>
              <a:rPr lang="en-US" altLang="zh-CN" sz="2000" b="1">
                <a:solidFill>
                  <a:srgbClr val="0066CC"/>
                </a:solidFill>
                <a:latin typeface="微软雅黑" panose="020B0503020204020204" pitchFamily="34" charset="-122"/>
                <a:ea typeface="微软雅黑" panose="020B0503020204020204" pitchFamily="34" charset="-122"/>
              </a:rPr>
              <a:t>Pentium II</a:t>
            </a:r>
            <a:r>
              <a:rPr lang="zh-CN" altLang="en-US" sz="2000" b="1">
                <a:solidFill>
                  <a:srgbClr val="0066CC"/>
                </a:solidFill>
                <a:latin typeface="微软雅黑" panose="020B0503020204020204" pitchFamily="34" charset="-122"/>
                <a:ea typeface="微软雅黑" panose="020B0503020204020204" pitchFamily="34" charset="-122"/>
              </a:rPr>
              <a:t>开始，</a:t>
            </a:r>
            <a:r>
              <a:rPr lang="en-US" altLang="zh-CN" sz="2000" b="1">
                <a:solidFill>
                  <a:srgbClr val="0066CC"/>
                </a:solidFill>
                <a:latin typeface="微软雅黑" panose="020B0503020204020204" pitchFamily="34" charset="-122"/>
                <a:ea typeface="微软雅黑" panose="020B0503020204020204" pitchFamily="34" charset="-122"/>
              </a:rPr>
              <a:t>Intel</a:t>
            </a:r>
            <a:r>
              <a:rPr lang="zh-CN" altLang="en-US" sz="2000" b="1">
                <a:solidFill>
                  <a:srgbClr val="0066CC"/>
                </a:solidFill>
                <a:latin typeface="微软雅黑" panose="020B0503020204020204" pitchFamily="34" charset="-122"/>
                <a:ea typeface="微软雅黑" panose="020B0503020204020204" pitchFamily="34" charset="-122"/>
              </a:rPr>
              <a:t>引入了指令</a:t>
            </a:r>
            <a:r>
              <a:rPr lang="en-US" altLang="zh-CN" sz="2000" b="1">
                <a:solidFill>
                  <a:srgbClr val="0066CC"/>
                </a:solidFill>
                <a:latin typeface="微软雅黑" panose="020B0503020204020204" pitchFamily="34" charset="-122"/>
                <a:ea typeface="微软雅黑" panose="020B0503020204020204" pitchFamily="34" charset="-122"/>
              </a:rPr>
              <a:t>sysenter</a:t>
            </a:r>
            <a:r>
              <a:rPr lang="zh-CN" altLang="en-US" sz="2000" b="1">
                <a:solidFill>
                  <a:srgbClr val="0066CC"/>
                </a:solidFill>
                <a:latin typeface="微软雅黑" panose="020B0503020204020204" pitchFamily="34" charset="-122"/>
                <a:ea typeface="微软雅黑" panose="020B0503020204020204" pitchFamily="34" charset="-122"/>
              </a:rPr>
              <a:t>和</a:t>
            </a:r>
            <a:r>
              <a:rPr lang="en-US" altLang="zh-CN" sz="2000" b="1">
                <a:solidFill>
                  <a:srgbClr val="0066CC"/>
                </a:solidFill>
                <a:latin typeface="微软雅黑" panose="020B0503020204020204" pitchFamily="34" charset="-122"/>
                <a:ea typeface="微软雅黑" panose="020B0503020204020204" pitchFamily="34" charset="-122"/>
              </a:rPr>
              <a:t>sysexit</a:t>
            </a:r>
            <a:r>
              <a:rPr lang="zh-CN" altLang="en-US" sz="2000" b="1">
                <a:solidFill>
                  <a:srgbClr val="0066CC"/>
                </a:solidFill>
                <a:latin typeface="微软雅黑" panose="020B0503020204020204" pitchFamily="34" charset="-122"/>
                <a:ea typeface="微软雅黑" panose="020B0503020204020204" pitchFamily="34" charset="-122"/>
              </a:rPr>
              <a:t>，分别用于</a:t>
            </a:r>
            <a:r>
              <a:rPr lang="zh-CN" altLang="en-US" sz="2000" b="1">
                <a:solidFill>
                  <a:srgbClr val="FF0000"/>
                </a:solidFill>
                <a:latin typeface="微软雅黑" panose="020B0503020204020204" pitchFamily="34" charset="-122"/>
                <a:ea typeface="微软雅黑" panose="020B0503020204020204" pitchFamily="34" charset="-122"/>
              </a:rPr>
              <a:t>从用户态到内核态</a:t>
            </a:r>
            <a:r>
              <a:rPr lang="zh-CN" altLang="en-US" sz="2000" b="1">
                <a:solidFill>
                  <a:srgbClr val="0066CC"/>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从用户态到内核态</a:t>
            </a:r>
            <a:r>
              <a:rPr lang="zh-CN" altLang="en-US" sz="2000" b="1">
                <a:solidFill>
                  <a:srgbClr val="0066CC"/>
                </a:solidFill>
                <a:latin typeface="微软雅黑" panose="020B0503020204020204" pitchFamily="34" charset="-122"/>
                <a:ea typeface="微软雅黑" panose="020B0503020204020204" pitchFamily="34" charset="-122"/>
              </a:rPr>
              <a:t>的快速切换</a:t>
            </a:r>
            <a:r>
              <a:rPr lang="zh-CN" altLang="en-US" sz="1800">
                <a:solidFill>
                  <a:srgbClr val="0066CC"/>
                </a:solidFill>
                <a:ea typeface="宋体" panose="02010600030101010101" pitchFamily="2" charset="-122"/>
              </a:rPr>
              <a:t>。 </a:t>
            </a:r>
          </a:p>
        </p:txBody>
      </p:sp>
      <p:sp>
        <p:nvSpPr>
          <p:cNvPr id="901126" name="Text Box 6">
            <a:extLst>
              <a:ext uri="{FF2B5EF4-FFF2-40B4-BE49-F238E27FC236}">
                <a16:creationId xmlns:a16="http://schemas.microsoft.com/office/drawing/2014/main" id="{D535C175-082C-4668-9691-3DFC86D5CC31}"/>
              </a:ext>
            </a:extLst>
          </p:cNvPr>
          <p:cNvSpPr txBox="1">
            <a:spLocks noChangeArrowheads="1"/>
          </p:cNvSpPr>
          <p:nvPr/>
        </p:nvSpPr>
        <p:spPr bwMode="auto">
          <a:xfrm>
            <a:off x="6096000" y="5240338"/>
            <a:ext cx="944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800" b="1">
                <a:latin typeface="Arial Black" panose="020B0A04020102020204" pitchFamily="34" charset="0"/>
                <a:ea typeface="宋体" panose="02010600030101010101" pitchFamily="2" charset="-122"/>
                <a:hlinkClick r:id="rId5" action="ppaction://hlinksldjump"/>
              </a:rPr>
              <a:t>BACK</a:t>
            </a:r>
            <a:endParaRPr lang="en-US" altLang="zh-CN" sz="1800" b="1">
              <a:latin typeface="Arial Black" panose="020B0A040201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26">
                                            <p:txEl>
                                              <p:pRg st="0" end="0"/>
                                            </p:txEl>
                                          </p:spTgt>
                                        </p:tgtEl>
                                        <p:attrNameLst>
                                          <p:attrName>style.visibility</p:attrName>
                                        </p:attrNameLst>
                                      </p:cBhvr>
                                      <p:to>
                                        <p:strVal val="visible"/>
                                      </p:to>
                                    </p:set>
                                    <p:animEffect transition="in" filter="blinds(horizontal)">
                                      <p:cBhvr>
                                        <p:cTn id="7" dur="500"/>
                                        <p:tgtEl>
                                          <p:spTgt spid="9011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C1B4711-B5FF-46FD-AF08-888A54183989}"/>
              </a:ext>
            </a:extLst>
          </p:cNvPr>
          <p:cNvSpPr>
            <a:spLocks noGrp="1" noChangeArrowheads="1"/>
          </p:cNvSpPr>
          <p:nvPr>
            <p:ph type="title"/>
          </p:nvPr>
        </p:nvSpPr>
        <p:spPr/>
        <p:txBody>
          <a:bodyPr/>
          <a:lstStyle/>
          <a:p>
            <a:r>
              <a:rPr lang="en-US" altLang="zh-CN"/>
              <a:t>I/O</a:t>
            </a:r>
            <a:r>
              <a:rPr lang="zh-CN" altLang="en-US"/>
              <a:t>操作的实现</a:t>
            </a:r>
          </a:p>
        </p:txBody>
      </p:sp>
      <p:sp>
        <p:nvSpPr>
          <p:cNvPr id="41987" name="Rectangle 3">
            <a:extLst>
              <a:ext uri="{FF2B5EF4-FFF2-40B4-BE49-F238E27FC236}">
                <a16:creationId xmlns:a16="http://schemas.microsoft.com/office/drawing/2014/main" id="{6BC36EE1-129D-4877-8611-F027ADF67CFE}"/>
              </a:ext>
            </a:extLst>
          </p:cNvPr>
          <p:cNvSpPr>
            <a:spLocks noGrp="1" noChangeArrowheads="1"/>
          </p:cNvSpPr>
          <p:nvPr>
            <p:ph type="body" idx="1"/>
          </p:nvPr>
        </p:nvSpPr>
        <p:spPr>
          <a:xfrm>
            <a:off x="436563" y="815975"/>
            <a:ext cx="8191500" cy="5605463"/>
          </a:xfrm>
        </p:spPr>
        <p:txBody>
          <a:bodyPr/>
          <a:lstStyle/>
          <a:p>
            <a:r>
              <a:rPr lang="zh-CN" altLang="en-US" sz="2200">
                <a:latin typeface="微软雅黑" panose="020B0503020204020204" pitchFamily="34" charset="-122"/>
                <a:ea typeface="微软雅黑" panose="020B0503020204020204" pitchFamily="34" charset="-122"/>
              </a:rPr>
              <a:t>分以下三个部分介绍</a:t>
            </a:r>
          </a:p>
          <a:p>
            <a:pPr lvl="1">
              <a:spcBef>
                <a:spcPct val="30000"/>
              </a:spcBef>
            </a:pPr>
            <a:r>
              <a:rPr lang="zh-CN" altLang="en-US" sz="2200">
                <a:latin typeface="微软雅黑" panose="020B0503020204020204" pitchFamily="34" charset="-122"/>
                <a:ea typeface="微软雅黑" panose="020B0503020204020204" pitchFamily="34" charset="-122"/>
              </a:rPr>
              <a:t>第一讲：用户空间</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软件</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子系统概述</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文件的基本概念</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用户空间的</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函数</a:t>
            </a:r>
          </a:p>
          <a:p>
            <a:pPr lvl="1">
              <a:spcBef>
                <a:spcPct val="30000"/>
              </a:spcBef>
            </a:pPr>
            <a:r>
              <a:rPr lang="zh-CN" altLang="en-US" sz="2200">
                <a:solidFill>
                  <a:schemeClr val="accent1"/>
                </a:solidFill>
                <a:latin typeface="微软雅黑" panose="020B0503020204020204" pitchFamily="34" charset="-122"/>
                <a:ea typeface="微软雅黑" panose="020B0503020204020204" pitchFamily="34" charset="-122"/>
              </a:rPr>
              <a:t>第二讲：</a:t>
            </a:r>
            <a:r>
              <a:rPr lang="en-US" altLang="zh-CN" sz="2200">
                <a:solidFill>
                  <a:schemeClr val="accent1"/>
                </a:solidFill>
                <a:latin typeface="微软雅黑" panose="020B0503020204020204" pitchFamily="34" charset="-122"/>
                <a:ea typeface="微软雅黑" panose="020B0503020204020204" pitchFamily="34" charset="-122"/>
              </a:rPr>
              <a:t>I/O</a:t>
            </a:r>
            <a:r>
              <a:rPr lang="zh-CN" altLang="en-US" sz="2200">
                <a:solidFill>
                  <a:schemeClr val="accent1"/>
                </a:solidFill>
                <a:latin typeface="微软雅黑" panose="020B0503020204020204" pitchFamily="34" charset="-122"/>
                <a:ea typeface="微软雅黑" panose="020B0503020204020204" pitchFamily="34" charset="-122"/>
              </a:rPr>
              <a:t>硬件和软件的接口</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设备和设备控制器</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端口及其编址方式</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控制方式</a:t>
            </a:r>
          </a:p>
          <a:p>
            <a:pPr lvl="1">
              <a:spcBef>
                <a:spcPct val="30000"/>
              </a:spcBef>
            </a:pPr>
            <a:r>
              <a:rPr lang="zh-CN" altLang="en-US" sz="2200">
                <a:latin typeface="微软雅黑" panose="020B0503020204020204" pitchFamily="34" charset="-122"/>
                <a:ea typeface="微软雅黑" panose="020B0503020204020204" pitchFamily="34" charset="-122"/>
              </a:rPr>
              <a:t>第三讲：内核空间</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软件</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与设备无关的</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软件</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设备驱动程序</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中断服务程序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BF6EA2A-819D-4E59-9ADC-5ADCD9E4CFD1}"/>
              </a:ext>
            </a:extLst>
          </p:cNvPr>
          <p:cNvSpPr>
            <a:spLocks noGrp="1" noChangeArrowheads="1"/>
          </p:cNvSpPr>
          <p:nvPr>
            <p:ph type="title"/>
          </p:nvPr>
        </p:nvSpPr>
        <p:spPr/>
        <p:txBody>
          <a:bodyPr/>
          <a:lstStyle/>
          <a:p>
            <a:r>
              <a:rPr lang="en-US" altLang="zh-CN"/>
              <a:t>I/O</a:t>
            </a:r>
            <a:r>
              <a:rPr lang="zh-CN" altLang="en-US"/>
              <a:t>硬件的组成</a:t>
            </a:r>
          </a:p>
        </p:txBody>
      </p:sp>
      <p:pic>
        <p:nvPicPr>
          <p:cNvPr id="43011" name="Picture 4">
            <a:extLst>
              <a:ext uri="{FF2B5EF4-FFF2-40B4-BE49-F238E27FC236}">
                <a16:creationId xmlns:a16="http://schemas.microsoft.com/office/drawing/2014/main" id="{2E474165-84B1-4D6C-8D5B-4B001C0BE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197100"/>
            <a:ext cx="84582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2998" name="Rectangle 6">
            <a:extLst>
              <a:ext uri="{FF2B5EF4-FFF2-40B4-BE49-F238E27FC236}">
                <a16:creationId xmlns:a16="http://schemas.microsoft.com/office/drawing/2014/main" id="{B99A0ED5-D763-4863-9B5D-356EC40FB0B0}"/>
              </a:ext>
            </a:extLst>
          </p:cNvPr>
          <p:cNvSpPr>
            <a:spLocks noChangeArrowheads="1"/>
          </p:cNvSpPr>
          <p:nvPr/>
        </p:nvSpPr>
        <p:spPr bwMode="auto">
          <a:xfrm>
            <a:off x="465138" y="4530725"/>
            <a:ext cx="7953375" cy="2179638"/>
          </a:xfrm>
          <a:prstGeom prst="rect">
            <a:avLst/>
          </a:prstGeom>
          <a:solidFill>
            <a:schemeClr val="accent1">
              <a:alpha val="18039"/>
            </a:schemeClr>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52999" name="Rectangle 7">
            <a:extLst>
              <a:ext uri="{FF2B5EF4-FFF2-40B4-BE49-F238E27FC236}">
                <a16:creationId xmlns:a16="http://schemas.microsoft.com/office/drawing/2014/main" id="{7E24D27E-B55A-4E40-BFCE-87C19288A368}"/>
              </a:ext>
            </a:extLst>
          </p:cNvPr>
          <p:cNvSpPr>
            <a:spLocks noChangeArrowheads="1"/>
          </p:cNvSpPr>
          <p:nvPr/>
        </p:nvSpPr>
        <p:spPr bwMode="auto">
          <a:xfrm>
            <a:off x="177800" y="709613"/>
            <a:ext cx="84994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2000" b="1">
                <a:latin typeface="微软雅黑" panose="020B0503020204020204" pitchFamily="34" charset="-122"/>
                <a:ea typeface="微软雅黑" panose="020B0503020204020204" pitchFamily="34" charset="-122"/>
              </a:rPr>
              <a:t>I/O</a:t>
            </a:r>
            <a:r>
              <a:rPr lang="zh-CN" altLang="en-US" sz="2000" b="1">
                <a:latin typeface="微软雅黑" panose="020B0503020204020204" pitchFamily="34" charset="-122"/>
                <a:ea typeface="微软雅黑" panose="020B0503020204020204" pitchFamily="34" charset="-122"/>
              </a:rPr>
              <a:t>硬件建立了外设与主机之间的“通路”：</a:t>
            </a:r>
          </a:p>
          <a:p>
            <a:pPr lvl="1">
              <a:lnSpc>
                <a:spcPct val="115000"/>
              </a:lnSpc>
            </a:pPr>
            <a:r>
              <a:rPr lang="zh-CN" altLang="en-US" sz="2000" b="1">
                <a:solidFill>
                  <a:schemeClr val="accent2"/>
                </a:solidFill>
                <a:latin typeface="微软雅黑" panose="020B0503020204020204" pitchFamily="34" charset="-122"/>
                <a:ea typeface="微软雅黑" panose="020B0503020204020204" pitchFamily="34" charset="-122"/>
              </a:rPr>
              <a:t>主机</a:t>
            </a:r>
            <a:r>
              <a:rPr lang="en-US" altLang="zh-CN" sz="2000" b="1">
                <a:solidFill>
                  <a:schemeClr val="accent2"/>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I/O</a:t>
            </a:r>
            <a:r>
              <a:rPr lang="zh-CN" altLang="en-US" sz="2000" b="1">
                <a:solidFill>
                  <a:srgbClr val="008000"/>
                </a:solidFill>
                <a:latin typeface="微软雅黑" panose="020B0503020204020204" pitchFamily="34" charset="-122"/>
                <a:ea typeface="微软雅黑" panose="020B0503020204020204" pitchFamily="34" charset="-122"/>
              </a:rPr>
              <a:t>总线（桥）</a:t>
            </a:r>
            <a:r>
              <a:rPr lang="en-US" altLang="zh-CN"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设备控制器</a:t>
            </a:r>
            <a:r>
              <a:rPr lang="en-US" altLang="zh-CN" sz="2000" b="1">
                <a:solidFill>
                  <a:schemeClr val="accent2"/>
                </a:solidFill>
                <a:latin typeface="微软雅黑" panose="020B0503020204020204" pitchFamily="34" charset="-122"/>
                <a:ea typeface="微软雅黑" panose="020B0503020204020204" pitchFamily="34" charset="-122"/>
              </a:rPr>
              <a:t>----</a:t>
            </a:r>
            <a:r>
              <a:rPr lang="zh-CN" altLang="en-US" sz="2000" b="1">
                <a:solidFill>
                  <a:srgbClr val="008000"/>
                </a:solidFill>
                <a:latin typeface="微软雅黑" panose="020B0503020204020204" pitchFamily="34" charset="-122"/>
                <a:ea typeface="微软雅黑" panose="020B0503020204020204" pitchFamily="34" charset="-122"/>
              </a:rPr>
              <a:t>电缆</a:t>
            </a:r>
            <a:r>
              <a:rPr lang="en-US" altLang="zh-CN"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外设</a:t>
            </a:r>
          </a:p>
          <a:p>
            <a:pPr>
              <a:lnSpc>
                <a:spcPct val="115000"/>
              </a:lnSpc>
            </a:pPr>
            <a:r>
              <a:rPr lang="zh-CN" altLang="en-US" sz="2000" b="1">
                <a:latin typeface="微软雅黑" panose="020B0503020204020204" pitchFamily="34" charset="-122"/>
                <a:ea typeface="微软雅黑" panose="020B0503020204020204" pitchFamily="34" charset="-122"/>
              </a:rPr>
              <a:t>如何把</a:t>
            </a:r>
            <a:r>
              <a:rPr lang="zh-CN" altLang="en-US" sz="2000" b="1">
                <a:solidFill>
                  <a:schemeClr val="accent1"/>
                </a:solidFill>
                <a:latin typeface="微软雅黑" panose="020B0503020204020204" pitchFamily="34" charset="-122"/>
                <a:ea typeface="微软雅黑" panose="020B0503020204020204" pitchFamily="34" charset="-122"/>
              </a:rPr>
              <a:t>用户</a:t>
            </a:r>
            <a:r>
              <a:rPr lang="en-US" altLang="zh-CN" sz="2000" b="1">
                <a:solidFill>
                  <a:schemeClr val="accent1"/>
                </a:solidFill>
                <a:latin typeface="微软雅黑" panose="020B0503020204020204" pitchFamily="34" charset="-122"/>
                <a:ea typeface="微软雅黑" panose="020B0503020204020204" pitchFamily="34" charset="-122"/>
              </a:rPr>
              <a:t>I/O</a:t>
            </a:r>
            <a:r>
              <a:rPr lang="zh-CN" altLang="en-US" sz="2000" b="1">
                <a:solidFill>
                  <a:schemeClr val="accent1"/>
                </a:solidFill>
                <a:latin typeface="微软雅黑" panose="020B0503020204020204" pitchFamily="34" charset="-122"/>
                <a:ea typeface="微软雅黑" panose="020B0503020204020204" pitchFamily="34" charset="-122"/>
              </a:rPr>
              <a:t>请求</a:t>
            </a:r>
            <a:r>
              <a:rPr lang="zh-CN" altLang="en-US" sz="2000" b="1">
                <a:latin typeface="微软雅黑" panose="020B0503020204020204" pitchFamily="34" charset="-122"/>
                <a:ea typeface="微软雅黑" panose="020B0503020204020204" pitchFamily="34" charset="-122"/>
              </a:rPr>
              <a:t>转换为对设备的控制命令并完成设备</a:t>
            </a:r>
            <a:r>
              <a:rPr lang="en-US" altLang="zh-CN" sz="2000" b="1">
                <a:latin typeface="微软雅黑" panose="020B0503020204020204" pitchFamily="34" charset="-122"/>
                <a:ea typeface="微软雅黑" panose="020B0503020204020204" pitchFamily="34" charset="-122"/>
              </a:rPr>
              <a:t>I/O</a:t>
            </a:r>
            <a:r>
              <a:rPr lang="zh-CN" altLang="en-US" sz="2000" b="1">
                <a:latin typeface="微软雅黑" panose="020B0503020204020204" pitchFamily="34" charset="-122"/>
                <a:ea typeface="微软雅黑" panose="020B0503020204020204" pitchFamily="34" charset="-122"/>
              </a:rPr>
              <a:t>任务，需要</a:t>
            </a:r>
            <a:r>
              <a:rPr lang="en-US" altLang="zh-CN" sz="2000" b="1">
                <a:latin typeface="微软雅黑" panose="020B0503020204020204" pitchFamily="34" charset="-122"/>
                <a:ea typeface="微软雅黑" panose="020B0503020204020204" pitchFamily="34" charset="-122"/>
              </a:rPr>
              <a:t>I/O</a:t>
            </a:r>
            <a:r>
              <a:rPr lang="zh-CN" altLang="en-US" sz="2000" b="1">
                <a:latin typeface="微软雅黑" panose="020B0503020204020204" pitchFamily="34" charset="-122"/>
                <a:ea typeface="微软雅黑" panose="020B0503020204020204" pitchFamily="34" charset="-122"/>
              </a:rPr>
              <a:t>软件与</a:t>
            </a:r>
            <a:r>
              <a:rPr lang="en-US" altLang="zh-CN" sz="2000" b="1">
                <a:latin typeface="微软雅黑" panose="020B0503020204020204" pitchFamily="34" charset="-122"/>
                <a:ea typeface="微软雅黑" panose="020B0503020204020204" pitchFamily="34" charset="-122"/>
              </a:rPr>
              <a:t>I/O</a:t>
            </a:r>
            <a:r>
              <a:rPr lang="zh-CN" altLang="en-US" sz="2000" b="1">
                <a:latin typeface="微软雅黑" panose="020B0503020204020204" pitchFamily="34" charset="-122"/>
                <a:ea typeface="微软雅黑" panose="020B0503020204020204" pitchFamily="34" charset="-122"/>
              </a:rPr>
              <a:t>硬件之间的协调工作</a:t>
            </a:r>
          </a:p>
        </p:txBody>
      </p:sp>
      <p:sp>
        <p:nvSpPr>
          <p:cNvPr id="853000" name="Text Box 8">
            <a:extLst>
              <a:ext uri="{FF2B5EF4-FFF2-40B4-BE49-F238E27FC236}">
                <a16:creationId xmlns:a16="http://schemas.microsoft.com/office/drawing/2014/main" id="{E129B88E-3920-4B5C-BA99-1786E1531D40}"/>
              </a:ext>
            </a:extLst>
          </p:cNvPr>
          <p:cNvSpPr txBox="1">
            <a:spLocks noChangeArrowheads="1"/>
          </p:cNvSpPr>
          <p:nvPr/>
        </p:nvSpPr>
        <p:spPr bwMode="auto">
          <a:xfrm>
            <a:off x="4529138" y="2119313"/>
            <a:ext cx="4122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如：</a:t>
            </a:r>
            <a:r>
              <a:rPr lang="en-US" altLang="zh-CN" sz="2000" b="1">
                <a:solidFill>
                  <a:schemeClr val="accent2"/>
                </a:solidFill>
                <a:latin typeface="微软雅黑" panose="020B0503020204020204" pitchFamily="34" charset="-122"/>
                <a:ea typeface="微软雅黑" panose="020B0503020204020204" pitchFamily="34" charset="-122"/>
              </a:rPr>
              <a:t>printf("hello, world\n");</a:t>
            </a:r>
            <a:endParaRPr lang="zh-CN" altLang="en-US" sz="2000" b="1">
              <a:latin typeface="微软雅黑" panose="020B0503020204020204" pitchFamily="34" charset="-122"/>
              <a:ea typeface="微软雅黑" panose="020B0503020204020204" pitchFamily="34" charset="-122"/>
            </a:endParaRPr>
          </a:p>
        </p:txBody>
      </p:sp>
      <p:sp>
        <p:nvSpPr>
          <p:cNvPr id="853001" name="Line 9">
            <a:extLst>
              <a:ext uri="{FF2B5EF4-FFF2-40B4-BE49-F238E27FC236}">
                <a16:creationId xmlns:a16="http://schemas.microsoft.com/office/drawing/2014/main" id="{F22238A6-A868-4616-8F35-AF91AD9FA4EF}"/>
              </a:ext>
            </a:extLst>
          </p:cNvPr>
          <p:cNvSpPr>
            <a:spLocks noChangeShapeType="1"/>
          </p:cNvSpPr>
          <p:nvPr/>
        </p:nvSpPr>
        <p:spPr bwMode="auto">
          <a:xfrm>
            <a:off x="2322513" y="1770063"/>
            <a:ext cx="3527425" cy="39211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2999">
                                            <p:txEl>
                                              <p:pRg st="0" end="0"/>
                                            </p:txEl>
                                          </p:spTgt>
                                        </p:tgtEl>
                                        <p:attrNameLst>
                                          <p:attrName>style.visibility</p:attrName>
                                        </p:attrNameLst>
                                      </p:cBhvr>
                                      <p:to>
                                        <p:strVal val="visible"/>
                                      </p:to>
                                    </p:set>
                                    <p:animEffect transition="in" filter="blinds(horizontal)">
                                      <p:cBhvr>
                                        <p:cTn id="7" dur="500"/>
                                        <p:tgtEl>
                                          <p:spTgt spid="8529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2999">
                                            <p:txEl>
                                              <p:pRg st="1" end="1"/>
                                            </p:txEl>
                                          </p:spTgt>
                                        </p:tgtEl>
                                        <p:attrNameLst>
                                          <p:attrName>style.visibility</p:attrName>
                                        </p:attrNameLst>
                                      </p:cBhvr>
                                      <p:to>
                                        <p:strVal val="visible"/>
                                      </p:to>
                                    </p:set>
                                    <p:animEffect transition="in" filter="blinds(horizontal)">
                                      <p:cBhvr>
                                        <p:cTn id="12" dur="500"/>
                                        <p:tgtEl>
                                          <p:spTgt spid="8529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52998"/>
                                        </p:tgtEl>
                                        <p:attrNameLst>
                                          <p:attrName>style.visibility</p:attrName>
                                        </p:attrNameLst>
                                      </p:cBhvr>
                                      <p:to>
                                        <p:strVal val="visible"/>
                                      </p:to>
                                    </p:set>
                                    <p:animEffect transition="in" filter="blinds(horizontal)">
                                      <p:cBhvr>
                                        <p:cTn id="17" dur="500"/>
                                        <p:tgtEl>
                                          <p:spTgt spid="8529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52999">
                                            <p:txEl>
                                              <p:pRg st="2" end="2"/>
                                            </p:txEl>
                                          </p:spTgt>
                                        </p:tgtEl>
                                        <p:attrNameLst>
                                          <p:attrName>style.visibility</p:attrName>
                                        </p:attrNameLst>
                                      </p:cBhvr>
                                      <p:to>
                                        <p:strVal val="visible"/>
                                      </p:to>
                                    </p:set>
                                    <p:animEffect transition="in" filter="blinds(horizontal)">
                                      <p:cBhvr>
                                        <p:cTn id="22" dur="500"/>
                                        <p:tgtEl>
                                          <p:spTgt spid="8529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3000"/>
                                        </p:tgtEl>
                                        <p:attrNameLst>
                                          <p:attrName>style.visibility</p:attrName>
                                        </p:attrNameLst>
                                      </p:cBhvr>
                                      <p:to>
                                        <p:strVal val="visible"/>
                                      </p:to>
                                    </p:set>
                                    <p:animEffect transition="in" filter="blinds(horizontal)">
                                      <p:cBhvr>
                                        <p:cTn id="27" dur="500"/>
                                        <p:tgtEl>
                                          <p:spTgt spid="8530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53001"/>
                                        </p:tgtEl>
                                        <p:attrNameLst>
                                          <p:attrName>style.visibility</p:attrName>
                                        </p:attrNameLst>
                                      </p:cBhvr>
                                      <p:to>
                                        <p:strVal val="visible"/>
                                      </p:to>
                                    </p:set>
                                    <p:animEffect transition="in" filter="blinds(horizontal)">
                                      <p:cBhvr>
                                        <p:cTn id="32" dur="500"/>
                                        <p:tgtEl>
                                          <p:spTgt spid="85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C01D56A9-FFB1-4672-AA8E-0951FEC73869}"/>
              </a:ext>
            </a:extLst>
          </p:cNvPr>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035" name="Rectangle 3">
            <a:extLst>
              <a:ext uri="{FF2B5EF4-FFF2-40B4-BE49-F238E27FC236}">
                <a16:creationId xmlns:a16="http://schemas.microsoft.com/office/drawing/2014/main" id="{15CEE471-495B-4B1A-8A4D-6BCC51E212C6}"/>
              </a:ext>
            </a:extLst>
          </p:cNvPr>
          <p:cNvSpPr>
            <a:spLocks noChangeArrowheads="1"/>
          </p:cNvSpPr>
          <p:nvPr/>
        </p:nvSpPr>
        <p:spPr bwMode="auto">
          <a:xfrm>
            <a:off x="57150" y="46038"/>
            <a:ext cx="8972550" cy="4603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nSpc>
                <a:spcPct val="115000"/>
              </a:lnSpc>
            </a:pPr>
            <a:r>
              <a:rPr lang="zh-CN" altLang="en-US" sz="2100" b="1">
                <a:solidFill>
                  <a:schemeClr val="accent2"/>
                </a:solidFill>
                <a:latin typeface="微软雅黑" panose="020B0503020204020204" pitchFamily="34" charset="-122"/>
                <a:ea typeface="微软雅黑" panose="020B0503020204020204" pitchFamily="34" charset="-122"/>
              </a:rPr>
              <a:t>主机</a:t>
            </a:r>
            <a:r>
              <a:rPr lang="en-US" altLang="zh-CN" sz="2100" b="1">
                <a:solidFill>
                  <a:schemeClr val="accent2"/>
                </a:solidFill>
                <a:latin typeface="微软雅黑" panose="020B0503020204020204" pitchFamily="34" charset="-122"/>
                <a:ea typeface="微软雅黑" panose="020B0503020204020204" pitchFamily="34" charset="-122"/>
              </a:rPr>
              <a:t>----</a:t>
            </a:r>
            <a:r>
              <a:rPr lang="en-US" altLang="zh-CN" sz="2100" b="1">
                <a:solidFill>
                  <a:srgbClr val="008000"/>
                </a:solidFill>
                <a:latin typeface="微软雅黑" panose="020B0503020204020204" pitchFamily="34" charset="-122"/>
                <a:ea typeface="微软雅黑" panose="020B0503020204020204" pitchFamily="34" charset="-122"/>
              </a:rPr>
              <a:t>I/O</a:t>
            </a:r>
            <a:r>
              <a:rPr lang="zh-CN" altLang="en-US" sz="2100" b="1">
                <a:solidFill>
                  <a:srgbClr val="008000"/>
                </a:solidFill>
                <a:latin typeface="微软雅黑" panose="020B0503020204020204" pitchFamily="34" charset="-122"/>
                <a:ea typeface="微软雅黑" panose="020B0503020204020204" pitchFamily="34" charset="-122"/>
              </a:rPr>
              <a:t>总线（桥）</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chemeClr val="accent2"/>
                </a:solidFill>
                <a:latin typeface="微软雅黑" panose="020B0503020204020204" pitchFamily="34" charset="-122"/>
                <a:ea typeface="微软雅黑" panose="020B0503020204020204" pitchFamily="34" charset="-122"/>
              </a:rPr>
              <a:t>设备控制器</a:t>
            </a:r>
            <a:r>
              <a:rPr lang="zh-CN" altLang="en-US" sz="2100" b="1">
                <a:solidFill>
                  <a:schemeClr val="accent1"/>
                </a:solidFill>
                <a:latin typeface="微软雅黑" panose="020B0503020204020204" pitchFamily="34" charset="-122"/>
                <a:ea typeface="微软雅黑" panose="020B0503020204020204" pitchFamily="34" charset="-122"/>
              </a:rPr>
              <a:t>（带连接器）</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rgbClr val="008000"/>
                </a:solidFill>
                <a:latin typeface="微软雅黑" panose="020B0503020204020204" pitchFamily="34" charset="-122"/>
                <a:ea typeface="微软雅黑" panose="020B0503020204020204" pitchFamily="34" charset="-122"/>
              </a:rPr>
              <a:t>电缆</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chemeClr val="accent2"/>
                </a:solidFill>
                <a:latin typeface="微软雅黑" panose="020B0503020204020204" pitchFamily="34" charset="-122"/>
                <a:ea typeface="微软雅黑" panose="020B0503020204020204" pitchFamily="34" charset="-122"/>
              </a:rPr>
              <a:t>外设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BDFE8AF-90D0-4D25-9636-F05A74159FB7}"/>
              </a:ext>
            </a:extLst>
          </p:cNvPr>
          <p:cNvSpPr>
            <a:spLocks noGrp="1" noChangeArrowheads="1"/>
          </p:cNvSpPr>
          <p:nvPr>
            <p:ph type="title"/>
          </p:nvPr>
        </p:nvSpPr>
        <p:spPr/>
        <p:txBody>
          <a:bodyPr/>
          <a:lstStyle/>
          <a:p>
            <a:r>
              <a:rPr lang="zh-CN" altLang="en-US"/>
              <a:t>连接外部设备的连接器</a:t>
            </a:r>
            <a:endParaRPr lang="en-US" altLang="zh-CN"/>
          </a:p>
        </p:txBody>
      </p:sp>
      <p:pic>
        <p:nvPicPr>
          <p:cNvPr id="45059" name="Picture 4">
            <a:extLst>
              <a:ext uri="{FF2B5EF4-FFF2-40B4-BE49-F238E27FC236}">
                <a16:creationId xmlns:a16="http://schemas.microsoft.com/office/drawing/2014/main" id="{AF82B4F0-3726-448A-82E2-A60B9A29D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812800"/>
            <a:ext cx="6867525"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5">
            <a:extLst>
              <a:ext uri="{FF2B5EF4-FFF2-40B4-BE49-F238E27FC236}">
                <a16:creationId xmlns:a16="http://schemas.microsoft.com/office/drawing/2014/main" id="{49003A21-07A6-4294-B805-D57E9565059A}"/>
              </a:ext>
            </a:extLst>
          </p:cNvPr>
          <p:cNvSpPr>
            <a:spLocks noChangeArrowheads="1"/>
          </p:cNvSpPr>
          <p:nvPr/>
        </p:nvSpPr>
        <p:spPr bwMode="auto">
          <a:xfrm>
            <a:off x="85725" y="5514975"/>
            <a:ext cx="89725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nSpc>
                <a:spcPct val="115000"/>
              </a:lnSpc>
            </a:pPr>
            <a:r>
              <a:rPr lang="zh-CN" altLang="en-US" sz="2100" b="1">
                <a:solidFill>
                  <a:schemeClr val="accent2"/>
                </a:solidFill>
                <a:latin typeface="微软雅黑" panose="020B0503020204020204" pitchFamily="34" charset="-122"/>
                <a:ea typeface="微软雅黑" panose="020B0503020204020204" pitchFamily="34" charset="-122"/>
              </a:rPr>
              <a:t>主机</a:t>
            </a:r>
            <a:r>
              <a:rPr lang="en-US" altLang="zh-CN" sz="2100" b="1">
                <a:solidFill>
                  <a:schemeClr val="accent2"/>
                </a:solidFill>
                <a:latin typeface="微软雅黑" panose="020B0503020204020204" pitchFamily="34" charset="-122"/>
                <a:ea typeface="微软雅黑" panose="020B0503020204020204" pitchFamily="34" charset="-122"/>
              </a:rPr>
              <a:t>----</a:t>
            </a:r>
            <a:r>
              <a:rPr lang="en-US" altLang="zh-CN" sz="2100" b="1">
                <a:solidFill>
                  <a:srgbClr val="008000"/>
                </a:solidFill>
                <a:latin typeface="微软雅黑" panose="020B0503020204020204" pitchFamily="34" charset="-122"/>
                <a:ea typeface="微软雅黑" panose="020B0503020204020204" pitchFamily="34" charset="-122"/>
              </a:rPr>
              <a:t>I/O</a:t>
            </a:r>
            <a:r>
              <a:rPr lang="zh-CN" altLang="en-US" sz="2100" b="1">
                <a:solidFill>
                  <a:srgbClr val="008000"/>
                </a:solidFill>
                <a:latin typeface="微软雅黑" panose="020B0503020204020204" pitchFamily="34" charset="-122"/>
                <a:ea typeface="微软雅黑" panose="020B0503020204020204" pitchFamily="34" charset="-122"/>
              </a:rPr>
              <a:t>总线（桥）</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chemeClr val="accent2"/>
                </a:solidFill>
                <a:latin typeface="微软雅黑" panose="020B0503020204020204" pitchFamily="34" charset="-122"/>
                <a:ea typeface="微软雅黑" panose="020B0503020204020204" pitchFamily="34" charset="-122"/>
              </a:rPr>
              <a:t>设备控制器</a:t>
            </a:r>
            <a:r>
              <a:rPr lang="zh-CN" altLang="en-US" sz="2100" b="1">
                <a:solidFill>
                  <a:schemeClr val="accent1"/>
                </a:solidFill>
                <a:latin typeface="微软雅黑" panose="020B0503020204020204" pitchFamily="34" charset="-122"/>
                <a:ea typeface="微软雅黑" panose="020B0503020204020204" pitchFamily="34" charset="-122"/>
              </a:rPr>
              <a:t>（带连接器）</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rgbClr val="008000"/>
                </a:solidFill>
                <a:latin typeface="微软雅黑" panose="020B0503020204020204" pitchFamily="34" charset="-122"/>
                <a:ea typeface="微软雅黑" panose="020B0503020204020204" pitchFamily="34" charset="-122"/>
              </a:rPr>
              <a:t>电缆</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chemeClr val="accent2"/>
                </a:solidFill>
                <a:latin typeface="微软雅黑" panose="020B0503020204020204" pitchFamily="34" charset="-122"/>
                <a:ea typeface="微软雅黑" panose="020B0503020204020204" pitchFamily="34" charset="-122"/>
              </a:rPr>
              <a:t>外设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B2D89BB-09D7-44DD-8BD0-954460AB59A6}"/>
              </a:ext>
            </a:extLst>
          </p:cNvPr>
          <p:cNvSpPr>
            <a:spLocks noGrp="1" noChangeArrowheads="1"/>
          </p:cNvSpPr>
          <p:nvPr>
            <p:ph type="title" idx="4294967295"/>
          </p:nvPr>
        </p:nvSpPr>
        <p:spPr>
          <a:xfrm>
            <a:off x="276225" y="128588"/>
            <a:ext cx="8377238" cy="523875"/>
          </a:xfrm>
        </p:spPr>
        <p:txBody>
          <a:bodyPr lIns="91440" tIns="45720" rIns="91440" bIns="45720" anchor="ctr"/>
          <a:lstStyle/>
          <a:p>
            <a:pPr eaLnBrk="1" hangingPunct="1"/>
            <a:r>
              <a:rPr lang="zh-CN" altLang="en-US"/>
              <a:t>复习：一个典型程序的转换处理过程</a:t>
            </a:r>
          </a:p>
        </p:txBody>
      </p:sp>
      <p:sp>
        <p:nvSpPr>
          <p:cNvPr id="6147" name="Rectangle 3">
            <a:extLst>
              <a:ext uri="{FF2B5EF4-FFF2-40B4-BE49-F238E27FC236}">
                <a16:creationId xmlns:a16="http://schemas.microsoft.com/office/drawing/2014/main" id="{D52F9FBB-F38F-4C63-9FFA-0F9133E64518}"/>
              </a:ext>
            </a:extLst>
          </p:cNvPr>
          <p:cNvSpPr>
            <a:spLocks noGrp="1" noChangeArrowheads="1"/>
          </p:cNvSpPr>
          <p:nvPr>
            <p:ph type="body" sz="half" idx="4294967295"/>
          </p:nvPr>
        </p:nvSpPr>
        <p:spPr>
          <a:xfrm>
            <a:off x="179388" y="1400175"/>
            <a:ext cx="3594100" cy="1920875"/>
          </a:xfrm>
        </p:spPr>
        <p:txBody>
          <a:bodyPr lIns="91440" tIns="45720" rIns="91440" bIns="45720"/>
          <a:lstStyle/>
          <a:p>
            <a:pPr eaLnBrk="1" hangingPunct="1">
              <a:spcBef>
                <a:spcPct val="0"/>
              </a:spcBef>
              <a:buClr>
                <a:schemeClr val="accent2"/>
              </a:buClr>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#include &lt;stdio.h&gt;</a:t>
            </a:r>
          </a:p>
          <a:p>
            <a:pPr eaLnBrk="1" hangingPunct="1">
              <a:spcBef>
                <a:spcPct val="0"/>
              </a:spcBef>
              <a:buClr>
                <a:schemeClr val="accent2"/>
              </a:buClr>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int main()</a:t>
            </a:r>
          </a:p>
          <a:p>
            <a:pPr eaLnBrk="1" hangingPunct="1">
              <a:spcBef>
                <a:spcPct val="0"/>
              </a:spcBef>
              <a:buClr>
                <a:schemeClr val="accent2"/>
              </a:buClr>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spcBef>
                <a:spcPct val="0"/>
              </a:spcBef>
              <a:buClr>
                <a:schemeClr val="accent2"/>
              </a:buClr>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   printf("hello, world\n");</a:t>
            </a:r>
          </a:p>
          <a:p>
            <a:pPr eaLnBrk="1" hangingPunct="1">
              <a:spcBef>
                <a:spcPct val="0"/>
              </a:spcBef>
              <a:buClr>
                <a:schemeClr val="accent2"/>
              </a:buClr>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spcBef>
                <a:spcPct val="0"/>
              </a:spcBef>
            </a:pPr>
            <a:endParaRPr lang="zh-CN" altLang="en-US" sz="200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148" name="Text Box 4">
            <a:extLst>
              <a:ext uri="{FF2B5EF4-FFF2-40B4-BE49-F238E27FC236}">
                <a16:creationId xmlns:a16="http://schemas.microsoft.com/office/drawing/2014/main" id="{9BE500E1-5B2B-4C8E-A463-BC39C1B48D4E}"/>
              </a:ext>
            </a:extLst>
          </p:cNvPr>
          <p:cNvSpPr txBox="1">
            <a:spLocks noChangeArrowheads="1"/>
          </p:cNvSpPr>
          <p:nvPr/>
        </p:nvSpPr>
        <p:spPr bwMode="auto">
          <a:xfrm>
            <a:off x="247650" y="833438"/>
            <a:ext cx="338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zh-CN" altLang="en-US" sz="2000" b="1">
                <a:latin typeface="微软雅黑" panose="020B0503020204020204" pitchFamily="34" charset="-122"/>
                <a:ea typeface="微软雅黑" panose="020B0503020204020204" pitchFamily="34" charset="-122"/>
                <a:cs typeface="Arial" panose="020B0604020202020204" pitchFamily="34" charset="0"/>
              </a:rPr>
              <a:t>经典的“ </a:t>
            </a:r>
            <a:r>
              <a:rPr lang="en-US" altLang="zh-CN" sz="2000" b="1">
                <a:latin typeface="微软雅黑" panose="020B0503020204020204" pitchFamily="34" charset="-122"/>
                <a:ea typeface="微软雅黑" panose="020B0503020204020204" pitchFamily="34" charset="-122"/>
                <a:cs typeface="Arial" panose="020B0604020202020204" pitchFamily="34" charset="0"/>
              </a:rPr>
              <a:t>hello.c ”</a:t>
            </a:r>
            <a:r>
              <a:rPr lang="zh-CN" altLang="en-US" sz="2000" b="1">
                <a:latin typeface="微软雅黑" panose="020B0503020204020204" pitchFamily="34" charset="-122"/>
                <a:ea typeface="微软雅黑" panose="020B0503020204020204" pitchFamily="34" charset="-122"/>
                <a:cs typeface="Arial" panose="020B0604020202020204" pitchFamily="34" charset="0"/>
              </a:rPr>
              <a:t>源程序</a:t>
            </a:r>
          </a:p>
        </p:txBody>
      </p:sp>
      <p:sp>
        <p:nvSpPr>
          <p:cNvPr id="6149" name="Rectangle 5">
            <a:extLst>
              <a:ext uri="{FF2B5EF4-FFF2-40B4-BE49-F238E27FC236}">
                <a16:creationId xmlns:a16="http://schemas.microsoft.com/office/drawing/2014/main" id="{FB1C0DDD-52D9-4C3C-B52E-D5841F5EB631}"/>
              </a:ext>
            </a:extLst>
          </p:cNvPr>
          <p:cNvSpPr>
            <a:spLocks noChangeArrowheads="1"/>
          </p:cNvSpPr>
          <p:nvPr/>
        </p:nvSpPr>
        <p:spPr bwMode="auto">
          <a:xfrm>
            <a:off x="3563938" y="1357313"/>
            <a:ext cx="53721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dist"/>
            <a:r>
              <a:rPr lang="en-US" altLang="zh-CN" b="1">
                <a:solidFill>
                  <a:srgbClr val="ED1611"/>
                </a:solidFill>
                <a:latin typeface="Times New Roman" panose="02020603050405020304" pitchFamily="18" charset="0"/>
                <a:ea typeface="宋体" panose="02010600030101010101" pitchFamily="2" charset="-122"/>
              </a:rPr>
              <a:t># i n c l u d e &lt;sp&gt; &lt; s t d i o .</a:t>
            </a:r>
          </a:p>
          <a:p>
            <a:pPr algn="dist"/>
            <a:r>
              <a:rPr lang="en-US" altLang="zh-CN" b="1">
                <a:latin typeface="Times New Roman" panose="02020603050405020304" pitchFamily="18" charset="0"/>
                <a:ea typeface="宋体" panose="02010600030101010101" pitchFamily="2" charset="-122"/>
              </a:rPr>
              <a:t>35 105 110 99 108 117 100 101 32 60 115 116 100 105 111 46</a:t>
            </a:r>
          </a:p>
          <a:p>
            <a:pPr algn="dist"/>
            <a:r>
              <a:rPr lang="en-US" altLang="zh-CN" b="1">
                <a:solidFill>
                  <a:srgbClr val="ED1611"/>
                </a:solidFill>
                <a:latin typeface="Times New Roman" panose="02020603050405020304" pitchFamily="18" charset="0"/>
                <a:ea typeface="宋体" panose="02010600030101010101" pitchFamily="2" charset="-122"/>
              </a:rPr>
              <a:t>h &gt; \n \n i n t &lt;sp&gt; m a i n ( ) \n {</a:t>
            </a:r>
          </a:p>
          <a:p>
            <a:pPr algn="dist"/>
            <a:r>
              <a:rPr lang="en-US" altLang="zh-CN" b="1">
                <a:latin typeface="Times New Roman" panose="02020603050405020304" pitchFamily="18" charset="0"/>
                <a:ea typeface="宋体" panose="02010600030101010101" pitchFamily="2" charset="-122"/>
              </a:rPr>
              <a:t>104 62 10 10 105 110 116 32 109 97 105 110 40 41 10 123</a:t>
            </a:r>
          </a:p>
          <a:p>
            <a:pPr algn="dist"/>
            <a:r>
              <a:rPr lang="en-US" altLang="zh-CN" b="1">
                <a:solidFill>
                  <a:srgbClr val="ED1611"/>
                </a:solidFill>
                <a:latin typeface="Times New Roman" panose="02020603050405020304" pitchFamily="18" charset="0"/>
                <a:ea typeface="宋体" panose="02010600030101010101" pitchFamily="2" charset="-122"/>
              </a:rPr>
              <a:t>\n &lt;sp&gt; &lt;sp&gt; &lt;sp&gt; &lt;sp&gt; p r i n t f ( " h e l</a:t>
            </a:r>
          </a:p>
          <a:p>
            <a:pPr algn="dist"/>
            <a:r>
              <a:rPr lang="en-US" altLang="zh-CN" b="1">
                <a:latin typeface="Times New Roman" panose="02020603050405020304" pitchFamily="18" charset="0"/>
                <a:ea typeface="宋体" panose="02010600030101010101" pitchFamily="2" charset="-122"/>
              </a:rPr>
              <a:t>10 32 32 32 32 112 114 105 110 116 102 40 34 104 101 108</a:t>
            </a:r>
          </a:p>
          <a:p>
            <a:pPr algn="dist"/>
            <a:r>
              <a:rPr lang="en-US" altLang="zh-CN" b="1">
                <a:solidFill>
                  <a:srgbClr val="ED1611"/>
                </a:solidFill>
                <a:latin typeface="Times New Roman" panose="02020603050405020304" pitchFamily="18" charset="0"/>
                <a:ea typeface="宋体" panose="02010600030101010101" pitchFamily="2" charset="-122"/>
              </a:rPr>
              <a:t>l o , &lt;sp&gt; w o r l d \ n " ) ; \n }</a:t>
            </a:r>
          </a:p>
          <a:p>
            <a:pPr algn="dist"/>
            <a:r>
              <a:rPr lang="en-US" altLang="zh-CN" b="1">
                <a:latin typeface="Times New Roman" panose="02020603050405020304" pitchFamily="18" charset="0"/>
                <a:ea typeface="宋体" panose="02010600030101010101" pitchFamily="2" charset="-122"/>
              </a:rPr>
              <a:t>108 111 44 32 119 111 114 108 100 92 110 34 41 59 10 125</a:t>
            </a:r>
          </a:p>
        </p:txBody>
      </p:sp>
      <p:sp>
        <p:nvSpPr>
          <p:cNvPr id="6150" name="Text Box 6">
            <a:extLst>
              <a:ext uri="{FF2B5EF4-FFF2-40B4-BE49-F238E27FC236}">
                <a16:creationId xmlns:a16="http://schemas.microsoft.com/office/drawing/2014/main" id="{08FF77C2-388D-4248-BF4C-A7EF3FF2D63D}"/>
              </a:ext>
            </a:extLst>
          </p:cNvPr>
          <p:cNvSpPr txBox="1">
            <a:spLocks noChangeArrowheads="1"/>
          </p:cNvSpPr>
          <p:nvPr/>
        </p:nvSpPr>
        <p:spPr bwMode="auto">
          <a:xfrm>
            <a:off x="3570288" y="998538"/>
            <a:ext cx="4992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sz="1800" b="1">
                <a:solidFill>
                  <a:schemeClr val="accent2"/>
                </a:solidFill>
                <a:ea typeface="宋体" panose="02010600030101010101" pitchFamily="2" charset="-122"/>
                <a:cs typeface="Arial" panose="020B0604020202020204" pitchFamily="34" charset="0"/>
              </a:rPr>
              <a:t>hello.c</a:t>
            </a:r>
            <a:r>
              <a:rPr lang="zh-CN" altLang="en-US" sz="1800" b="1">
                <a:solidFill>
                  <a:schemeClr val="accent2"/>
                </a:solidFill>
                <a:ea typeface="宋体" panose="02010600030101010101" pitchFamily="2" charset="-122"/>
                <a:cs typeface="Arial" panose="020B0604020202020204" pitchFamily="34" charset="0"/>
              </a:rPr>
              <a:t>的</a:t>
            </a:r>
            <a:r>
              <a:rPr lang="en-US" altLang="zh-CN" sz="1800" b="1">
                <a:solidFill>
                  <a:schemeClr val="accent2"/>
                </a:solidFill>
                <a:ea typeface="宋体" panose="02010600030101010101" pitchFamily="2" charset="-122"/>
                <a:cs typeface="Arial" panose="020B0604020202020204" pitchFamily="34" charset="0"/>
              </a:rPr>
              <a:t>ASCII</a:t>
            </a:r>
            <a:r>
              <a:rPr lang="zh-CN" altLang="en-US" sz="1800" b="1">
                <a:solidFill>
                  <a:schemeClr val="accent2"/>
                </a:solidFill>
                <a:ea typeface="宋体" panose="02010600030101010101" pitchFamily="2" charset="-122"/>
                <a:cs typeface="Arial" panose="020B0604020202020204" pitchFamily="34" charset="0"/>
              </a:rPr>
              <a:t>文本表示</a:t>
            </a:r>
          </a:p>
        </p:txBody>
      </p:sp>
      <p:graphicFrame>
        <p:nvGraphicFramePr>
          <p:cNvPr id="655369" name="Object 9">
            <a:extLst>
              <a:ext uri="{FF2B5EF4-FFF2-40B4-BE49-F238E27FC236}">
                <a16:creationId xmlns:a16="http://schemas.microsoft.com/office/drawing/2014/main" id="{8B51AAB3-269D-486B-831C-742AC0324980}"/>
              </a:ext>
            </a:extLst>
          </p:cNvPr>
          <p:cNvGraphicFramePr>
            <a:graphicFrameLocks noChangeAspect="1"/>
          </p:cNvGraphicFramePr>
          <p:nvPr>
            <p:ph sz="half" idx="4294967295"/>
          </p:nvPr>
        </p:nvGraphicFramePr>
        <p:xfrm>
          <a:off x="0" y="3721100"/>
          <a:ext cx="9144000" cy="3136900"/>
        </p:xfrm>
        <a:graphic>
          <a:graphicData uri="http://schemas.openxmlformats.org/presentationml/2006/ole">
            <mc:AlternateContent xmlns:mc="http://schemas.openxmlformats.org/markup-compatibility/2006">
              <mc:Choice xmlns:v="urn:schemas-microsoft-com:vml" Requires="v">
                <p:oleObj spid="_x0000_s6153" name="BMP 图像" r:id="rId3" imgW="7209524" imgH="1628571" progId="Paint.Picture">
                  <p:embed/>
                </p:oleObj>
              </mc:Choice>
              <mc:Fallback>
                <p:oleObj name="BMP 图像" r:id="rId3" imgW="7209524" imgH="1628571"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21100"/>
                        <a:ext cx="91440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69"/>
                                        </p:tgtEl>
                                        <p:attrNameLst>
                                          <p:attrName>style.visibility</p:attrName>
                                        </p:attrNameLst>
                                      </p:cBhvr>
                                      <p:to>
                                        <p:strVal val="visible"/>
                                      </p:to>
                                    </p:set>
                                    <p:animEffect transition="in" filter="blinds(horizontal)">
                                      <p:cBhvr>
                                        <p:cTn id="7" dur="500"/>
                                        <p:tgtEl>
                                          <p:spTgt spid="6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4EB4C1E-8C79-46EC-A0BF-C02B35CBF38F}"/>
              </a:ext>
            </a:extLst>
          </p:cNvPr>
          <p:cNvSpPr>
            <a:spLocks noGrp="1" noChangeArrowheads="1"/>
          </p:cNvSpPr>
          <p:nvPr>
            <p:ph type="title"/>
          </p:nvPr>
        </p:nvSpPr>
        <p:spPr/>
        <p:txBody>
          <a:bodyPr/>
          <a:lstStyle/>
          <a:p>
            <a:r>
              <a:rPr lang="zh-CN" altLang="en-US">
                <a:latin typeface="黑体" panose="02010609060101010101" pitchFamily="49" charset="-122"/>
              </a:rPr>
              <a:t>外部设备的通用模型</a:t>
            </a:r>
          </a:p>
        </p:txBody>
      </p:sp>
      <p:sp>
        <p:nvSpPr>
          <p:cNvPr id="911363" name="Rectangle 3">
            <a:extLst>
              <a:ext uri="{FF2B5EF4-FFF2-40B4-BE49-F238E27FC236}">
                <a16:creationId xmlns:a16="http://schemas.microsoft.com/office/drawing/2014/main" id="{B97AA705-7773-4B22-AFB4-F55C758F7083}"/>
              </a:ext>
            </a:extLst>
          </p:cNvPr>
          <p:cNvSpPr>
            <a:spLocks noGrp="1" noChangeArrowheads="1"/>
          </p:cNvSpPr>
          <p:nvPr>
            <p:ph type="body" idx="1"/>
          </p:nvPr>
        </p:nvSpPr>
        <p:spPr>
          <a:xfrm>
            <a:off x="76200" y="1200150"/>
            <a:ext cx="4449763" cy="4048125"/>
          </a:xfrm>
        </p:spPr>
        <p:txBody>
          <a:bodyPr/>
          <a:lstStyle/>
          <a:p>
            <a:pPr marL="342900" indent="-342900">
              <a:lnSpc>
                <a:spcPct val="130000"/>
              </a:lnSpc>
            </a:pPr>
            <a:r>
              <a:rPr lang="zh-CN" altLang="en-US" sz="2000">
                <a:latin typeface="微软雅黑" panose="020B0503020204020204" pitchFamily="34" charset="-122"/>
                <a:ea typeface="微软雅黑" panose="020B0503020204020204" pitchFamily="34" charset="-122"/>
              </a:rPr>
              <a:t>通过</a:t>
            </a:r>
            <a:r>
              <a:rPr lang="zh-CN" altLang="en-US" sz="2000">
                <a:solidFill>
                  <a:srgbClr val="D1390F"/>
                </a:solidFill>
                <a:latin typeface="微软雅黑" panose="020B0503020204020204" pitchFamily="34" charset="-122"/>
                <a:ea typeface="微软雅黑" panose="020B0503020204020204" pitchFamily="34" charset="-122"/>
              </a:rPr>
              <a:t>电缆</a:t>
            </a:r>
            <a:r>
              <a:rPr lang="zh-CN" altLang="en-US" sz="2000">
                <a:latin typeface="微软雅黑" panose="020B0503020204020204" pitchFamily="34" charset="-122"/>
                <a:ea typeface="微软雅黑" panose="020B0503020204020204" pitchFamily="34" charset="-122"/>
              </a:rPr>
              <a:t>与设备控制器（</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接口）进行数据、状态和控制信息的传送</a:t>
            </a:r>
          </a:p>
          <a:p>
            <a:pPr marL="342900" indent="-342900">
              <a:lnSpc>
                <a:spcPct val="130000"/>
              </a:lnSpc>
            </a:pPr>
            <a:r>
              <a:rPr lang="zh-CN" altLang="en-US" sz="2000">
                <a:solidFill>
                  <a:srgbClr val="D1390F"/>
                </a:solidFill>
                <a:latin typeface="微软雅黑" panose="020B0503020204020204" pitchFamily="34" charset="-122"/>
                <a:ea typeface="微软雅黑" panose="020B0503020204020204" pitchFamily="34" charset="-122"/>
              </a:rPr>
              <a:t>控制逻辑</a:t>
            </a:r>
            <a:r>
              <a:rPr lang="zh-CN" altLang="en-US" sz="2000">
                <a:latin typeface="微软雅黑" panose="020B0503020204020204" pitchFamily="34" charset="-122"/>
                <a:ea typeface="微软雅黑" panose="020B0503020204020204" pitchFamily="34" charset="-122"/>
              </a:rPr>
              <a:t>根据控制信息控制设备的操作，并检测设备状态</a:t>
            </a:r>
          </a:p>
          <a:p>
            <a:pPr marL="342900" indent="-342900">
              <a:lnSpc>
                <a:spcPct val="130000"/>
              </a:lnSpc>
            </a:pPr>
            <a:r>
              <a:rPr lang="zh-CN" altLang="en-US" sz="2000">
                <a:solidFill>
                  <a:srgbClr val="D1390F"/>
                </a:solidFill>
                <a:latin typeface="微软雅黑" panose="020B0503020204020204" pitchFamily="34" charset="-122"/>
                <a:ea typeface="微软雅黑" panose="020B0503020204020204" pitchFamily="34" charset="-122"/>
              </a:rPr>
              <a:t>缓冲器</a:t>
            </a:r>
            <a:r>
              <a:rPr lang="zh-CN" altLang="en-US" sz="2000">
                <a:latin typeface="微软雅黑" panose="020B0503020204020204" pitchFamily="34" charset="-122"/>
                <a:ea typeface="微软雅黑" panose="020B0503020204020204" pitchFamily="34" charset="-122"/>
              </a:rPr>
              <a:t>用于保存交换的数据信息</a:t>
            </a:r>
          </a:p>
          <a:p>
            <a:pPr marL="342900" indent="-342900">
              <a:lnSpc>
                <a:spcPct val="130000"/>
              </a:lnSpc>
            </a:pPr>
            <a:r>
              <a:rPr lang="zh-CN" altLang="en-US" sz="2000">
                <a:solidFill>
                  <a:srgbClr val="D1390F"/>
                </a:solidFill>
                <a:latin typeface="微软雅黑" panose="020B0503020204020204" pitchFamily="34" charset="-122"/>
                <a:ea typeface="微软雅黑" panose="020B0503020204020204" pitchFamily="34" charset="-122"/>
              </a:rPr>
              <a:t>变换器</a:t>
            </a:r>
            <a:r>
              <a:rPr lang="zh-CN" altLang="en-US" sz="2000">
                <a:latin typeface="微软雅黑" panose="020B0503020204020204" pitchFamily="34" charset="-122"/>
                <a:ea typeface="微软雅黑" panose="020B0503020204020204" pitchFamily="34" charset="-122"/>
              </a:rPr>
              <a:t>用于在电信号形式（内部数据）和其他形式的设备数据之间进行转换</a:t>
            </a:r>
          </a:p>
          <a:p>
            <a:pPr marL="342900" indent="-342900">
              <a:lnSpc>
                <a:spcPct val="130000"/>
              </a:lnSpc>
            </a:pPr>
            <a:endParaRPr lang="zh-CN" altLang="en-US" sz="2000">
              <a:latin typeface="微软雅黑" panose="020B0503020204020204" pitchFamily="34" charset="-122"/>
              <a:ea typeface="微软雅黑" panose="020B0503020204020204" pitchFamily="34" charset="-122"/>
            </a:endParaRPr>
          </a:p>
        </p:txBody>
      </p:sp>
      <p:sp>
        <p:nvSpPr>
          <p:cNvPr id="46084" name="Rectangle 4">
            <a:extLst>
              <a:ext uri="{FF2B5EF4-FFF2-40B4-BE49-F238E27FC236}">
                <a16:creationId xmlns:a16="http://schemas.microsoft.com/office/drawing/2014/main" id="{959BCDE8-C4A6-495B-8902-5653EB5800EB}"/>
              </a:ext>
            </a:extLst>
          </p:cNvPr>
          <p:cNvSpPr>
            <a:spLocks noChangeArrowheads="1"/>
          </p:cNvSpPr>
          <p:nvPr/>
        </p:nvSpPr>
        <p:spPr bwMode="auto">
          <a:xfrm>
            <a:off x="4627563" y="3290888"/>
            <a:ext cx="4191000" cy="2286000"/>
          </a:xfrm>
          <a:prstGeom prst="rect">
            <a:avLst/>
          </a:prstGeom>
          <a:solidFill>
            <a:schemeClr val="accent1">
              <a:alpha val="7843"/>
            </a:schemeClr>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46085" name="Text Box 5">
            <a:extLst>
              <a:ext uri="{FF2B5EF4-FFF2-40B4-BE49-F238E27FC236}">
                <a16:creationId xmlns:a16="http://schemas.microsoft.com/office/drawing/2014/main" id="{EFFB07DB-8516-407C-AF90-91C3B24F295A}"/>
              </a:ext>
            </a:extLst>
          </p:cNvPr>
          <p:cNvSpPr txBox="1">
            <a:spLocks noChangeArrowheads="1"/>
          </p:cNvSpPr>
          <p:nvPr/>
        </p:nvSpPr>
        <p:spPr bwMode="auto">
          <a:xfrm>
            <a:off x="4894263" y="4129088"/>
            <a:ext cx="1295400" cy="48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spcBef>
                <a:spcPct val="50000"/>
              </a:spcBef>
            </a:pPr>
            <a:r>
              <a:rPr kumimoji="1" lang="zh-CN" altLang="en-US" sz="2000" b="1">
                <a:solidFill>
                  <a:srgbClr val="D1390F"/>
                </a:solidFill>
                <a:latin typeface="Times New Roman" panose="02020603050405020304" pitchFamily="18" charset="0"/>
                <a:ea typeface="微软雅黑" panose="020B0503020204020204" pitchFamily="34" charset="-122"/>
              </a:rPr>
              <a:t>控制逻辑</a:t>
            </a:r>
          </a:p>
        </p:txBody>
      </p:sp>
      <p:sp>
        <p:nvSpPr>
          <p:cNvPr id="46086" name="Text Box 6">
            <a:extLst>
              <a:ext uri="{FF2B5EF4-FFF2-40B4-BE49-F238E27FC236}">
                <a16:creationId xmlns:a16="http://schemas.microsoft.com/office/drawing/2014/main" id="{59BE5A19-5287-47B3-8E47-9D96BE2A80BB}"/>
              </a:ext>
            </a:extLst>
          </p:cNvPr>
          <p:cNvSpPr txBox="1">
            <a:spLocks noChangeArrowheads="1"/>
          </p:cNvSpPr>
          <p:nvPr/>
        </p:nvSpPr>
        <p:spPr bwMode="auto">
          <a:xfrm>
            <a:off x="6799263" y="3976688"/>
            <a:ext cx="1600200" cy="1000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spcBef>
                <a:spcPct val="50000"/>
              </a:spcBef>
            </a:pPr>
            <a:r>
              <a:rPr kumimoji="1" lang="zh-CN" altLang="en-US" sz="2000" b="1">
                <a:solidFill>
                  <a:srgbClr val="D1390F"/>
                </a:solidFill>
                <a:latin typeface="Times New Roman" panose="02020603050405020304" pitchFamily="18" charset="0"/>
                <a:ea typeface="微软雅黑" panose="020B0503020204020204" pitchFamily="34" charset="-122"/>
              </a:rPr>
              <a:t>缓冲器</a:t>
            </a:r>
          </a:p>
          <a:p>
            <a:pPr algn="ctr" eaLnBrk="1" hangingPunct="1">
              <a:lnSpc>
                <a:spcPct val="120000"/>
              </a:lnSpc>
              <a:spcBef>
                <a:spcPct val="50000"/>
              </a:spcBef>
            </a:pPr>
            <a:r>
              <a:rPr kumimoji="1" lang="zh-CN" altLang="en-US" sz="2000" b="1">
                <a:solidFill>
                  <a:srgbClr val="D1390F"/>
                </a:solidFill>
                <a:latin typeface="Times New Roman" panose="02020603050405020304" pitchFamily="18" charset="0"/>
                <a:ea typeface="微软雅黑" panose="020B0503020204020204" pitchFamily="34" charset="-122"/>
              </a:rPr>
              <a:t>变换器</a:t>
            </a:r>
          </a:p>
        </p:txBody>
      </p:sp>
      <p:sp>
        <p:nvSpPr>
          <p:cNvPr id="46087" name="Line 7">
            <a:extLst>
              <a:ext uri="{FF2B5EF4-FFF2-40B4-BE49-F238E27FC236}">
                <a16:creationId xmlns:a16="http://schemas.microsoft.com/office/drawing/2014/main" id="{1E46373E-D195-4D07-9DC1-1324B3767BD9}"/>
              </a:ext>
            </a:extLst>
          </p:cNvPr>
          <p:cNvSpPr>
            <a:spLocks noChangeShapeType="1"/>
          </p:cNvSpPr>
          <p:nvPr/>
        </p:nvSpPr>
        <p:spPr bwMode="auto">
          <a:xfrm>
            <a:off x="6799263" y="4433888"/>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8">
            <a:extLst>
              <a:ext uri="{FF2B5EF4-FFF2-40B4-BE49-F238E27FC236}">
                <a16:creationId xmlns:a16="http://schemas.microsoft.com/office/drawing/2014/main" id="{204E16E9-FC46-4977-8E17-DFDB01B51CC2}"/>
              </a:ext>
            </a:extLst>
          </p:cNvPr>
          <p:cNvSpPr>
            <a:spLocks noChangeShapeType="1"/>
          </p:cNvSpPr>
          <p:nvPr/>
        </p:nvSpPr>
        <p:spPr bwMode="auto">
          <a:xfrm>
            <a:off x="6189663" y="4281488"/>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Line 9">
            <a:extLst>
              <a:ext uri="{FF2B5EF4-FFF2-40B4-BE49-F238E27FC236}">
                <a16:creationId xmlns:a16="http://schemas.microsoft.com/office/drawing/2014/main" id="{F127E711-A447-48ED-B232-62B77B928435}"/>
              </a:ext>
            </a:extLst>
          </p:cNvPr>
          <p:cNvSpPr>
            <a:spLocks noChangeShapeType="1"/>
          </p:cNvSpPr>
          <p:nvPr/>
        </p:nvSpPr>
        <p:spPr bwMode="auto">
          <a:xfrm>
            <a:off x="5046663" y="2833688"/>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0" name="Line 10">
            <a:extLst>
              <a:ext uri="{FF2B5EF4-FFF2-40B4-BE49-F238E27FC236}">
                <a16:creationId xmlns:a16="http://schemas.microsoft.com/office/drawing/2014/main" id="{F259FE60-0583-4D84-A53E-3241D6347974}"/>
              </a:ext>
            </a:extLst>
          </p:cNvPr>
          <p:cNvSpPr>
            <a:spLocks noChangeShapeType="1"/>
          </p:cNvSpPr>
          <p:nvPr/>
        </p:nvSpPr>
        <p:spPr bwMode="auto">
          <a:xfrm>
            <a:off x="5961063" y="2833688"/>
            <a:ext cx="0" cy="1295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Line 11">
            <a:extLst>
              <a:ext uri="{FF2B5EF4-FFF2-40B4-BE49-F238E27FC236}">
                <a16:creationId xmlns:a16="http://schemas.microsoft.com/office/drawing/2014/main" id="{551788A8-47DF-42EA-A7DC-D3C0B19680DC}"/>
              </a:ext>
            </a:extLst>
          </p:cNvPr>
          <p:cNvSpPr>
            <a:spLocks noChangeShapeType="1"/>
          </p:cNvSpPr>
          <p:nvPr/>
        </p:nvSpPr>
        <p:spPr bwMode="auto">
          <a:xfrm>
            <a:off x="7637463" y="2757488"/>
            <a:ext cx="0" cy="1219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Line 12">
            <a:extLst>
              <a:ext uri="{FF2B5EF4-FFF2-40B4-BE49-F238E27FC236}">
                <a16:creationId xmlns:a16="http://schemas.microsoft.com/office/drawing/2014/main" id="{0E63B9FD-5E49-482E-B7B8-9599B2C320A8}"/>
              </a:ext>
            </a:extLst>
          </p:cNvPr>
          <p:cNvSpPr>
            <a:spLocks noChangeShapeType="1"/>
          </p:cNvSpPr>
          <p:nvPr/>
        </p:nvSpPr>
        <p:spPr bwMode="auto">
          <a:xfrm>
            <a:off x="7637463" y="4967288"/>
            <a:ext cx="0" cy="1295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Rectangle 13">
            <a:extLst>
              <a:ext uri="{FF2B5EF4-FFF2-40B4-BE49-F238E27FC236}">
                <a16:creationId xmlns:a16="http://schemas.microsoft.com/office/drawing/2014/main" id="{9C18FEE4-8366-454B-BD4B-40BA995E0326}"/>
              </a:ext>
            </a:extLst>
          </p:cNvPr>
          <p:cNvSpPr>
            <a:spLocks noChangeArrowheads="1"/>
          </p:cNvSpPr>
          <p:nvPr/>
        </p:nvSpPr>
        <p:spPr bwMode="auto">
          <a:xfrm>
            <a:off x="5040313" y="2833688"/>
            <a:ext cx="1089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8000"/>
                </a:solidFill>
                <a:latin typeface="Times New Roman" panose="02020603050405020304" pitchFamily="18" charset="0"/>
                <a:ea typeface="微软雅黑" panose="020B0503020204020204" pitchFamily="34" charset="-122"/>
              </a:rPr>
              <a:t>控制</a:t>
            </a:r>
          </a:p>
        </p:txBody>
      </p:sp>
      <p:sp>
        <p:nvSpPr>
          <p:cNvPr id="46094" name="Rectangle 14">
            <a:extLst>
              <a:ext uri="{FF2B5EF4-FFF2-40B4-BE49-F238E27FC236}">
                <a16:creationId xmlns:a16="http://schemas.microsoft.com/office/drawing/2014/main" id="{788C0A30-20E5-4060-8504-65F90D95A989}"/>
              </a:ext>
            </a:extLst>
          </p:cNvPr>
          <p:cNvSpPr>
            <a:spLocks noChangeArrowheads="1"/>
          </p:cNvSpPr>
          <p:nvPr/>
        </p:nvSpPr>
        <p:spPr bwMode="auto">
          <a:xfrm>
            <a:off x="5961063" y="2833688"/>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8000"/>
                </a:solidFill>
                <a:latin typeface="Times New Roman" panose="02020603050405020304" pitchFamily="18" charset="0"/>
                <a:ea typeface="微软雅黑" panose="020B0503020204020204" pitchFamily="34" charset="-122"/>
              </a:rPr>
              <a:t>状态</a:t>
            </a:r>
          </a:p>
        </p:txBody>
      </p:sp>
      <p:sp>
        <p:nvSpPr>
          <p:cNvPr id="46095" name="Rectangle 15">
            <a:extLst>
              <a:ext uri="{FF2B5EF4-FFF2-40B4-BE49-F238E27FC236}">
                <a16:creationId xmlns:a16="http://schemas.microsoft.com/office/drawing/2014/main" id="{3A070EE7-77DB-4885-B590-ABCE510E5BB6}"/>
              </a:ext>
            </a:extLst>
          </p:cNvPr>
          <p:cNvSpPr>
            <a:spLocks noChangeArrowheads="1"/>
          </p:cNvSpPr>
          <p:nvPr/>
        </p:nvSpPr>
        <p:spPr bwMode="auto">
          <a:xfrm>
            <a:off x="7637463" y="283368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8000"/>
                </a:solidFill>
                <a:latin typeface="Times New Roman" panose="02020603050405020304" pitchFamily="18" charset="0"/>
                <a:ea typeface="微软雅黑" panose="020B0503020204020204" pitchFamily="34" charset="-122"/>
              </a:rPr>
              <a:t>数据</a:t>
            </a:r>
          </a:p>
        </p:txBody>
      </p:sp>
      <p:sp>
        <p:nvSpPr>
          <p:cNvPr id="46096" name="AutoShape 16">
            <a:extLst>
              <a:ext uri="{FF2B5EF4-FFF2-40B4-BE49-F238E27FC236}">
                <a16:creationId xmlns:a16="http://schemas.microsoft.com/office/drawing/2014/main" id="{53F03170-2436-4D1B-8B2E-750E52BE3D7F}"/>
              </a:ext>
            </a:extLst>
          </p:cNvPr>
          <p:cNvSpPr>
            <a:spLocks/>
          </p:cNvSpPr>
          <p:nvPr/>
        </p:nvSpPr>
        <p:spPr bwMode="auto">
          <a:xfrm rot="5426823">
            <a:off x="6492875" y="1004888"/>
            <a:ext cx="228600" cy="3276600"/>
          </a:xfrm>
          <a:prstGeom prst="leftBrace">
            <a:avLst>
              <a:gd name="adj1" fmla="val 119444"/>
              <a:gd name="adj2" fmla="val 506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46097" name="Text Box 17">
            <a:extLst>
              <a:ext uri="{FF2B5EF4-FFF2-40B4-BE49-F238E27FC236}">
                <a16:creationId xmlns:a16="http://schemas.microsoft.com/office/drawing/2014/main" id="{AC02C3CF-6CEA-4C2E-A637-49F68FAD740A}"/>
              </a:ext>
            </a:extLst>
          </p:cNvPr>
          <p:cNvSpPr txBox="1">
            <a:spLocks noChangeArrowheads="1"/>
          </p:cNvSpPr>
          <p:nvPr/>
        </p:nvSpPr>
        <p:spPr bwMode="auto">
          <a:xfrm>
            <a:off x="5788025" y="1069975"/>
            <a:ext cx="16589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设备控制器</a:t>
            </a:r>
          </a:p>
          <a:p>
            <a:pPr algn="ct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（连接器）</a:t>
            </a:r>
          </a:p>
          <a:p>
            <a:pPr algn="ctr" eaLnBrk="1" hangingPunct="1">
              <a:spcBef>
                <a:spcPct val="50000"/>
              </a:spcBef>
            </a:pPr>
            <a:r>
              <a:rPr kumimoji="1" lang="zh-CN" altLang="en-US" sz="2000" b="1">
                <a:solidFill>
                  <a:srgbClr val="008000"/>
                </a:solidFill>
                <a:latin typeface="微软雅黑" panose="020B0503020204020204" pitchFamily="34" charset="-122"/>
                <a:ea typeface="微软雅黑" panose="020B0503020204020204" pitchFamily="34" charset="-122"/>
              </a:rPr>
              <a:t>电缆</a:t>
            </a:r>
          </a:p>
        </p:txBody>
      </p:sp>
      <p:sp>
        <p:nvSpPr>
          <p:cNvPr id="46098" name="Rectangle 18">
            <a:extLst>
              <a:ext uri="{FF2B5EF4-FFF2-40B4-BE49-F238E27FC236}">
                <a16:creationId xmlns:a16="http://schemas.microsoft.com/office/drawing/2014/main" id="{5359A69C-8254-4E1D-88D0-BCAF53ED4332}"/>
              </a:ext>
            </a:extLst>
          </p:cNvPr>
          <p:cNvSpPr>
            <a:spLocks noChangeArrowheads="1"/>
          </p:cNvSpPr>
          <p:nvPr/>
        </p:nvSpPr>
        <p:spPr bwMode="auto">
          <a:xfrm>
            <a:off x="7637463" y="5653088"/>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8000"/>
                </a:solidFill>
                <a:latin typeface="Times New Roman" panose="02020603050405020304" pitchFamily="18" charset="0"/>
                <a:ea typeface="微软雅黑" panose="020B0503020204020204" pitchFamily="34" charset="-122"/>
              </a:rPr>
              <a:t>设备数据</a:t>
            </a:r>
          </a:p>
        </p:txBody>
      </p:sp>
      <p:sp>
        <p:nvSpPr>
          <p:cNvPr id="46099" name="Rectangle 19">
            <a:extLst>
              <a:ext uri="{FF2B5EF4-FFF2-40B4-BE49-F238E27FC236}">
                <a16:creationId xmlns:a16="http://schemas.microsoft.com/office/drawing/2014/main" id="{C17EC78C-F467-4611-AB47-1EAA0CE6DAD4}"/>
              </a:ext>
            </a:extLst>
          </p:cNvPr>
          <p:cNvSpPr>
            <a:spLocks noChangeArrowheads="1"/>
          </p:cNvSpPr>
          <p:nvPr/>
        </p:nvSpPr>
        <p:spPr bwMode="auto">
          <a:xfrm>
            <a:off x="7332663" y="6338888"/>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00FF"/>
                </a:solidFill>
                <a:latin typeface="Times New Roman" panose="02020603050405020304" pitchFamily="18" charset="0"/>
                <a:ea typeface="微软雅黑" panose="020B0503020204020204" pitchFamily="34" charset="-122"/>
              </a:rPr>
              <a:t>环境</a:t>
            </a:r>
          </a:p>
        </p:txBody>
      </p:sp>
      <p:sp>
        <p:nvSpPr>
          <p:cNvPr id="46100" name="Line 20">
            <a:extLst>
              <a:ext uri="{FF2B5EF4-FFF2-40B4-BE49-F238E27FC236}">
                <a16:creationId xmlns:a16="http://schemas.microsoft.com/office/drawing/2014/main" id="{1C5F6914-25BF-48DE-82AE-54246AA1740C}"/>
              </a:ext>
            </a:extLst>
          </p:cNvPr>
          <p:cNvSpPr>
            <a:spLocks noChangeShapeType="1"/>
          </p:cNvSpPr>
          <p:nvPr/>
        </p:nvSpPr>
        <p:spPr bwMode="auto">
          <a:xfrm>
            <a:off x="4948238" y="3556000"/>
            <a:ext cx="188912" cy="1444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1" name="Line 21">
            <a:extLst>
              <a:ext uri="{FF2B5EF4-FFF2-40B4-BE49-F238E27FC236}">
                <a16:creationId xmlns:a16="http://schemas.microsoft.com/office/drawing/2014/main" id="{50270932-ECD4-4E22-9828-BD75F18EF1EF}"/>
              </a:ext>
            </a:extLst>
          </p:cNvPr>
          <p:cNvSpPr>
            <a:spLocks noChangeShapeType="1"/>
          </p:cNvSpPr>
          <p:nvPr/>
        </p:nvSpPr>
        <p:spPr bwMode="auto">
          <a:xfrm>
            <a:off x="5861050" y="3641725"/>
            <a:ext cx="188913" cy="1444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Line 22">
            <a:extLst>
              <a:ext uri="{FF2B5EF4-FFF2-40B4-BE49-F238E27FC236}">
                <a16:creationId xmlns:a16="http://schemas.microsoft.com/office/drawing/2014/main" id="{1326606A-DDA5-4971-AC4B-181F76ACC343}"/>
              </a:ext>
            </a:extLst>
          </p:cNvPr>
          <p:cNvSpPr>
            <a:spLocks noChangeShapeType="1"/>
          </p:cNvSpPr>
          <p:nvPr/>
        </p:nvSpPr>
        <p:spPr bwMode="auto">
          <a:xfrm>
            <a:off x="7543800" y="3582988"/>
            <a:ext cx="188913" cy="144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Line 23">
            <a:extLst>
              <a:ext uri="{FF2B5EF4-FFF2-40B4-BE49-F238E27FC236}">
                <a16:creationId xmlns:a16="http://schemas.microsoft.com/office/drawing/2014/main" id="{0B6A69DC-79E7-4E00-B235-30EB0A014465}"/>
              </a:ext>
            </a:extLst>
          </p:cNvPr>
          <p:cNvSpPr>
            <a:spLocks noChangeShapeType="1"/>
          </p:cNvSpPr>
          <p:nvPr/>
        </p:nvSpPr>
        <p:spPr bwMode="auto">
          <a:xfrm>
            <a:off x="7531100" y="5310188"/>
            <a:ext cx="188913" cy="144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84" name="Text Box 24">
            <a:extLst>
              <a:ext uri="{FF2B5EF4-FFF2-40B4-BE49-F238E27FC236}">
                <a16:creationId xmlns:a16="http://schemas.microsoft.com/office/drawing/2014/main" id="{6231E0B3-4F1D-438B-9BDE-8B43F80CF720}"/>
              </a:ext>
            </a:extLst>
          </p:cNvPr>
          <p:cNvSpPr txBox="1">
            <a:spLocks noChangeArrowheads="1"/>
          </p:cNvSpPr>
          <p:nvPr/>
        </p:nvSpPr>
        <p:spPr bwMode="auto">
          <a:xfrm>
            <a:off x="250825" y="4929188"/>
            <a:ext cx="48196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FF"/>
                </a:solidFill>
                <a:ea typeface="微软雅黑" panose="020B0503020204020204" pitchFamily="34" charset="-122"/>
              </a:rPr>
              <a:t>所有设备都可抽象成该通用模型！</a:t>
            </a:r>
          </a:p>
          <a:p>
            <a:pPr>
              <a:spcBef>
                <a:spcPct val="50000"/>
              </a:spcBef>
            </a:pPr>
            <a:r>
              <a:rPr lang="zh-CN" altLang="en-US" sz="2000" b="1">
                <a:solidFill>
                  <a:srgbClr val="0000FF"/>
                </a:solidFill>
                <a:ea typeface="微软雅黑" panose="020B0503020204020204" pitchFamily="34" charset="-122"/>
              </a:rPr>
              <a:t>设备所用电缆中有三种信号线：</a:t>
            </a:r>
          </a:p>
          <a:p>
            <a:pPr>
              <a:spcBef>
                <a:spcPct val="50000"/>
              </a:spcBef>
            </a:pPr>
            <a:r>
              <a:rPr lang="zh-CN" altLang="en-US" sz="2000" b="1">
                <a:solidFill>
                  <a:srgbClr val="008000"/>
                </a:solidFill>
                <a:ea typeface="微软雅黑" panose="020B0503020204020204" pitchFamily="34" charset="-122"/>
              </a:rPr>
              <a:t>控制信号、状态信号、数据信号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363">
                                            <p:txEl>
                                              <p:pRg st="0" end="0"/>
                                            </p:txEl>
                                          </p:spTgt>
                                        </p:tgtEl>
                                        <p:attrNameLst>
                                          <p:attrName>style.visibility</p:attrName>
                                        </p:attrNameLst>
                                      </p:cBhvr>
                                      <p:to>
                                        <p:strVal val="visible"/>
                                      </p:to>
                                    </p:set>
                                    <p:animEffect transition="in" filter="blinds(horizontal)">
                                      <p:cBhvr>
                                        <p:cTn id="7" dur="500"/>
                                        <p:tgtEl>
                                          <p:spTgt spid="91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1363">
                                            <p:txEl>
                                              <p:pRg st="1" end="1"/>
                                            </p:txEl>
                                          </p:spTgt>
                                        </p:tgtEl>
                                        <p:attrNameLst>
                                          <p:attrName>style.visibility</p:attrName>
                                        </p:attrNameLst>
                                      </p:cBhvr>
                                      <p:to>
                                        <p:strVal val="visible"/>
                                      </p:to>
                                    </p:set>
                                    <p:animEffect transition="in" filter="blinds(horizontal)">
                                      <p:cBhvr>
                                        <p:cTn id="12" dur="500"/>
                                        <p:tgtEl>
                                          <p:spTgt spid="911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1363">
                                            <p:txEl>
                                              <p:pRg st="2" end="2"/>
                                            </p:txEl>
                                          </p:spTgt>
                                        </p:tgtEl>
                                        <p:attrNameLst>
                                          <p:attrName>style.visibility</p:attrName>
                                        </p:attrNameLst>
                                      </p:cBhvr>
                                      <p:to>
                                        <p:strVal val="visible"/>
                                      </p:to>
                                    </p:set>
                                    <p:animEffect transition="in" filter="blinds(horizontal)">
                                      <p:cBhvr>
                                        <p:cTn id="17" dur="500"/>
                                        <p:tgtEl>
                                          <p:spTgt spid="911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1363">
                                            <p:txEl>
                                              <p:pRg st="3" end="3"/>
                                            </p:txEl>
                                          </p:spTgt>
                                        </p:tgtEl>
                                        <p:attrNameLst>
                                          <p:attrName>style.visibility</p:attrName>
                                        </p:attrNameLst>
                                      </p:cBhvr>
                                      <p:to>
                                        <p:strVal val="visible"/>
                                      </p:to>
                                    </p:set>
                                    <p:animEffect transition="in" filter="blinds(horizontal)">
                                      <p:cBhvr>
                                        <p:cTn id="22" dur="500"/>
                                        <p:tgtEl>
                                          <p:spTgt spid="911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1384"/>
                                        </p:tgtEl>
                                        <p:attrNameLst>
                                          <p:attrName>style.visibility</p:attrName>
                                        </p:attrNameLst>
                                      </p:cBhvr>
                                      <p:to>
                                        <p:strVal val="visible"/>
                                      </p:to>
                                    </p:set>
                                    <p:animEffect transition="in" filter="blinds(horizontal)">
                                      <p:cBhvr>
                                        <p:cTn id="27" dur="500"/>
                                        <p:tgtEl>
                                          <p:spTgt spid="91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IO接口的结构">
            <a:extLst>
              <a:ext uri="{FF2B5EF4-FFF2-40B4-BE49-F238E27FC236}">
                <a16:creationId xmlns:a16="http://schemas.microsoft.com/office/drawing/2014/main" id="{064F51D9-C1A7-4B97-ACB3-8E1DF66E5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189038"/>
            <a:ext cx="7627938"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3">
            <a:extLst>
              <a:ext uri="{FF2B5EF4-FFF2-40B4-BE49-F238E27FC236}">
                <a16:creationId xmlns:a16="http://schemas.microsoft.com/office/drawing/2014/main" id="{536E8180-9C65-4BB7-814D-9316C24033EC}"/>
              </a:ext>
            </a:extLst>
          </p:cNvPr>
          <p:cNvSpPr>
            <a:spLocks noGrp="1" noChangeArrowheads="1"/>
          </p:cNvSpPr>
          <p:nvPr>
            <p:ph type="title"/>
          </p:nvPr>
        </p:nvSpPr>
        <p:spPr>
          <a:xfrm>
            <a:off x="1395413" y="144463"/>
            <a:ext cx="5945187" cy="528637"/>
          </a:xfrm>
        </p:spPr>
        <p:txBody>
          <a:bodyPr/>
          <a:lstStyle/>
          <a:p>
            <a:r>
              <a:rPr lang="zh-CN" altLang="en-US">
                <a:latin typeface="黑体" panose="02010609060101010101" pitchFamily="49" charset="-122"/>
                <a:cs typeface="Arial" panose="020B0604020202020204" pitchFamily="34" charset="0"/>
              </a:rPr>
              <a:t>设备控制器的结构</a:t>
            </a:r>
          </a:p>
        </p:txBody>
      </p:sp>
      <p:sp>
        <p:nvSpPr>
          <p:cNvPr id="860164" name="Rectangle 4">
            <a:extLst>
              <a:ext uri="{FF2B5EF4-FFF2-40B4-BE49-F238E27FC236}">
                <a16:creationId xmlns:a16="http://schemas.microsoft.com/office/drawing/2014/main" id="{727A711D-3FEA-48BB-8B58-9BCE116A26A9}"/>
              </a:ext>
            </a:extLst>
          </p:cNvPr>
          <p:cNvSpPr>
            <a:spLocks noGrp="1" noChangeArrowheads="1"/>
          </p:cNvSpPr>
          <p:nvPr>
            <p:ph type="body" idx="1"/>
          </p:nvPr>
        </p:nvSpPr>
        <p:spPr>
          <a:xfrm>
            <a:off x="128588" y="806450"/>
            <a:ext cx="8915400" cy="368300"/>
          </a:xfrm>
        </p:spPr>
        <p:txBody>
          <a:bodyPr/>
          <a:lstStyle/>
          <a:p>
            <a:pPr marL="342900" indent="-342900">
              <a:lnSpc>
                <a:spcPct val="110000"/>
              </a:lnSpc>
            </a:pPr>
            <a:r>
              <a:rPr lang="zh-CN" altLang="en-US" sz="1900">
                <a:ea typeface="黑体" panose="02010609060101010101" pitchFamily="49" charset="-122"/>
                <a:cs typeface="Arial" panose="020B0604020202020204" pitchFamily="34" charset="0"/>
              </a:rPr>
              <a:t>设备控制器的一般结构：</a:t>
            </a:r>
            <a:r>
              <a:rPr lang="zh-CN" altLang="en-US" sz="1900">
                <a:solidFill>
                  <a:srgbClr val="008000"/>
                </a:solidFill>
                <a:ea typeface="黑体" panose="02010609060101010101" pitchFamily="49" charset="-122"/>
                <a:cs typeface="Arial" panose="020B0604020202020204" pitchFamily="34" charset="0"/>
              </a:rPr>
              <a:t>不同</a:t>
            </a:r>
            <a:r>
              <a:rPr lang="en-US" altLang="zh-CN" sz="1900">
                <a:solidFill>
                  <a:srgbClr val="008000"/>
                </a:solidFill>
                <a:ea typeface="黑体" panose="02010609060101010101" pitchFamily="49" charset="-122"/>
                <a:cs typeface="Arial" panose="020B0604020202020204" pitchFamily="34" charset="0"/>
              </a:rPr>
              <a:t>I/O</a:t>
            </a:r>
            <a:r>
              <a:rPr lang="zh-CN" altLang="en-US" sz="1900">
                <a:solidFill>
                  <a:srgbClr val="008000"/>
                </a:solidFill>
                <a:ea typeface="黑体" panose="02010609060101010101" pitchFamily="49" charset="-122"/>
                <a:cs typeface="Arial" panose="020B0604020202020204" pitchFamily="34" charset="0"/>
              </a:rPr>
              <a:t>模块在复杂性和控制外设的数量上相差很大</a:t>
            </a:r>
          </a:p>
        </p:txBody>
      </p:sp>
      <p:sp>
        <p:nvSpPr>
          <p:cNvPr id="860165" name="Rectangle 5">
            <a:extLst>
              <a:ext uri="{FF2B5EF4-FFF2-40B4-BE49-F238E27FC236}">
                <a16:creationId xmlns:a16="http://schemas.microsoft.com/office/drawing/2014/main" id="{662CE08A-1B72-43B2-B4FE-72585559F2D3}"/>
              </a:ext>
            </a:extLst>
          </p:cNvPr>
          <p:cNvSpPr>
            <a:spLocks noChangeArrowheads="1"/>
          </p:cNvSpPr>
          <p:nvPr/>
        </p:nvSpPr>
        <p:spPr bwMode="auto">
          <a:xfrm>
            <a:off x="836613" y="5137150"/>
            <a:ext cx="76517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0000"/>
              </a:spcBef>
              <a:buSzPct val="100000"/>
            </a:pPr>
            <a:r>
              <a:rPr lang="zh-CN" altLang="en-US" sz="1900" b="1">
                <a:solidFill>
                  <a:srgbClr val="D1390F"/>
                </a:solidFill>
                <a:latin typeface="微软雅黑" panose="020B0503020204020204" pitchFamily="34" charset="-122"/>
                <a:ea typeface="微软雅黑" panose="020B0503020204020204" pitchFamily="34" charset="-122"/>
              </a:rPr>
              <a:t>通过发送命令字到</a:t>
            </a:r>
            <a:r>
              <a:rPr lang="en-US" altLang="zh-CN" sz="1900" b="1">
                <a:solidFill>
                  <a:srgbClr val="D1390F"/>
                </a:solidFill>
                <a:latin typeface="微软雅黑" panose="020B0503020204020204" pitchFamily="34" charset="-122"/>
                <a:ea typeface="微软雅黑" panose="020B0503020204020204" pitchFamily="34" charset="-122"/>
              </a:rPr>
              <a:t>I/O</a:t>
            </a:r>
            <a:r>
              <a:rPr lang="zh-CN" altLang="en-US" sz="1900" b="1">
                <a:solidFill>
                  <a:srgbClr val="D1390F"/>
                </a:solidFill>
                <a:latin typeface="微软雅黑" panose="020B0503020204020204" pitchFamily="34" charset="-122"/>
                <a:ea typeface="微软雅黑" panose="020B0503020204020204" pitchFamily="34" charset="-122"/>
              </a:rPr>
              <a:t>控制寄存器来向设备发送命令</a:t>
            </a:r>
          </a:p>
          <a:p>
            <a:pPr>
              <a:spcBef>
                <a:spcPct val="10000"/>
              </a:spcBef>
              <a:buSzPct val="100000"/>
            </a:pPr>
            <a:r>
              <a:rPr lang="zh-CN" altLang="en-US" sz="1900" b="1">
                <a:solidFill>
                  <a:srgbClr val="0000FF"/>
                </a:solidFill>
                <a:latin typeface="微软雅黑" panose="020B0503020204020204" pitchFamily="34" charset="-122"/>
                <a:ea typeface="微软雅黑" panose="020B0503020204020204" pitchFamily="34" charset="-122"/>
              </a:rPr>
              <a:t>通过从状态寄存器读取状态字来获取外设或</a:t>
            </a:r>
            <a:r>
              <a:rPr lang="en-US" altLang="zh-CN" sz="1900" b="1">
                <a:solidFill>
                  <a:srgbClr val="0000FF"/>
                </a:solidFill>
                <a:latin typeface="微软雅黑" panose="020B0503020204020204" pitchFamily="34" charset="-122"/>
                <a:ea typeface="微软雅黑" panose="020B0503020204020204" pitchFamily="34" charset="-122"/>
              </a:rPr>
              <a:t>I/O</a:t>
            </a:r>
            <a:r>
              <a:rPr lang="zh-CN" altLang="en-US" sz="1900" b="1">
                <a:solidFill>
                  <a:srgbClr val="0000FF"/>
                </a:solidFill>
                <a:latin typeface="微软雅黑" panose="020B0503020204020204" pitchFamily="34" charset="-122"/>
                <a:ea typeface="微软雅黑" panose="020B0503020204020204" pitchFamily="34" charset="-122"/>
              </a:rPr>
              <a:t>控制器的状态信息</a:t>
            </a:r>
          </a:p>
          <a:p>
            <a:pPr>
              <a:spcBef>
                <a:spcPct val="10000"/>
              </a:spcBef>
              <a:buSzPct val="100000"/>
            </a:pPr>
            <a:r>
              <a:rPr lang="zh-CN" altLang="en-US" sz="1900" b="1">
                <a:solidFill>
                  <a:srgbClr val="146C18"/>
                </a:solidFill>
                <a:latin typeface="微软雅黑" panose="020B0503020204020204" pitchFamily="34" charset="-122"/>
                <a:ea typeface="微软雅黑" panose="020B0503020204020204" pitchFamily="34" charset="-122"/>
              </a:rPr>
              <a:t>通过向</a:t>
            </a:r>
            <a:r>
              <a:rPr lang="en-US" altLang="zh-CN" sz="1900" b="1">
                <a:solidFill>
                  <a:srgbClr val="146C18"/>
                </a:solidFill>
                <a:latin typeface="微软雅黑" panose="020B0503020204020204" pitchFamily="34" charset="-122"/>
                <a:ea typeface="微软雅黑" panose="020B0503020204020204" pitchFamily="34" charset="-122"/>
              </a:rPr>
              <a:t>I/O</a:t>
            </a:r>
            <a:r>
              <a:rPr lang="zh-CN" altLang="en-US" sz="1900" b="1">
                <a:solidFill>
                  <a:srgbClr val="146C18"/>
                </a:solidFill>
                <a:latin typeface="微软雅黑" panose="020B0503020204020204" pitchFamily="34" charset="-122"/>
                <a:ea typeface="微软雅黑" panose="020B0503020204020204" pitchFamily="34" charset="-122"/>
              </a:rPr>
              <a:t>控制器发送或读取数据来和外设进行数据交换</a:t>
            </a:r>
          </a:p>
        </p:txBody>
      </p:sp>
      <p:sp>
        <p:nvSpPr>
          <p:cNvPr id="860166" name="Rectangle 6">
            <a:extLst>
              <a:ext uri="{FF2B5EF4-FFF2-40B4-BE49-F238E27FC236}">
                <a16:creationId xmlns:a16="http://schemas.microsoft.com/office/drawing/2014/main" id="{9CADFB55-FD3D-4594-A3DD-FB40A3DF9608}"/>
              </a:ext>
            </a:extLst>
          </p:cNvPr>
          <p:cNvSpPr>
            <a:spLocks noChangeArrowheads="1"/>
          </p:cNvSpPr>
          <p:nvPr/>
        </p:nvSpPr>
        <p:spPr bwMode="auto">
          <a:xfrm>
            <a:off x="2978150" y="3321050"/>
            <a:ext cx="1770063" cy="347663"/>
          </a:xfrm>
          <a:prstGeom prst="rect">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60167" name="Rectangle 7">
            <a:extLst>
              <a:ext uri="{FF2B5EF4-FFF2-40B4-BE49-F238E27FC236}">
                <a16:creationId xmlns:a16="http://schemas.microsoft.com/office/drawing/2014/main" id="{E7B0FCEC-2B29-4B58-A0B9-9E1CAF37BAEE}"/>
              </a:ext>
            </a:extLst>
          </p:cNvPr>
          <p:cNvSpPr>
            <a:spLocks noChangeArrowheads="1"/>
          </p:cNvSpPr>
          <p:nvPr/>
        </p:nvSpPr>
        <p:spPr bwMode="auto">
          <a:xfrm>
            <a:off x="2967038" y="3333750"/>
            <a:ext cx="1798637" cy="3476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60168" name="Rectangle 8">
            <a:extLst>
              <a:ext uri="{FF2B5EF4-FFF2-40B4-BE49-F238E27FC236}">
                <a16:creationId xmlns:a16="http://schemas.microsoft.com/office/drawing/2014/main" id="{91A5908F-9256-4061-BA3B-6CAF81F32390}"/>
              </a:ext>
            </a:extLst>
          </p:cNvPr>
          <p:cNvSpPr>
            <a:spLocks noChangeArrowheads="1"/>
          </p:cNvSpPr>
          <p:nvPr/>
        </p:nvSpPr>
        <p:spPr bwMode="auto">
          <a:xfrm>
            <a:off x="2978150" y="2519363"/>
            <a:ext cx="1697038" cy="347662"/>
          </a:xfrm>
          <a:prstGeom prst="rect">
            <a:avLst/>
          </a:prstGeom>
          <a:noFill/>
          <a:ln w="28575">
            <a:solidFill>
              <a:srgbClr val="146C1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60169" name="Text Box 9">
            <a:extLst>
              <a:ext uri="{FF2B5EF4-FFF2-40B4-BE49-F238E27FC236}">
                <a16:creationId xmlns:a16="http://schemas.microsoft.com/office/drawing/2014/main" id="{B836C73D-5E0A-4093-BB3F-D4600128905C}"/>
              </a:ext>
            </a:extLst>
          </p:cNvPr>
          <p:cNvSpPr txBox="1">
            <a:spLocks noChangeArrowheads="1"/>
          </p:cNvSpPr>
          <p:nvPr/>
        </p:nvSpPr>
        <p:spPr bwMode="auto">
          <a:xfrm>
            <a:off x="806450" y="6127750"/>
            <a:ext cx="72548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rgbClr val="990000"/>
                </a:solidFill>
                <a:latin typeface="微软雅黑" panose="020B0503020204020204" pitchFamily="34" charset="-122"/>
                <a:ea typeface="微软雅黑" panose="020B0503020204020204" pitchFamily="34" charset="-122"/>
              </a:rPr>
              <a:t>将</a:t>
            </a:r>
            <a:r>
              <a:rPr lang="en-US" altLang="zh-CN" sz="1900" b="1">
                <a:solidFill>
                  <a:srgbClr val="990000"/>
                </a:solidFill>
                <a:latin typeface="微软雅黑" panose="020B0503020204020204" pitchFamily="34" charset="-122"/>
                <a:ea typeface="微软雅黑" panose="020B0503020204020204" pitchFamily="34" charset="-122"/>
              </a:rPr>
              <a:t>I/O</a:t>
            </a:r>
            <a:r>
              <a:rPr lang="zh-CN" altLang="en-US" sz="1900" b="1">
                <a:solidFill>
                  <a:srgbClr val="990000"/>
                </a:solidFill>
                <a:latin typeface="微软雅黑" panose="020B0503020204020204" pitchFamily="34" charset="-122"/>
                <a:ea typeface="微软雅黑" panose="020B0503020204020204" pitchFamily="34" charset="-122"/>
              </a:rPr>
              <a:t>控制器中</a:t>
            </a:r>
            <a:r>
              <a:rPr lang="en-US" altLang="zh-CN" sz="1900" b="1">
                <a:solidFill>
                  <a:srgbClr val="990000"/>
                </a:solidFill>
                <a:latin typeface="微软雅黑" panose="020B0503020204020204" pitchFamily="34" charset="-122"/>
                <a:ea typeface="微软雅黑" panose="020B0503020204020204" pitchFamily="34" charset="-122"/>
              </a:rPr>
              <a:t>CPU</a:t>
            </a:r>
            <a:r>
              <a:rPr lang="zh-CN" altLang="en-US" sz="1900" b="1">
                <a:solidFill>
                  <a:srgbClr val="990000"/>
                </a:solidFill>
                <a:latin typeface="微软雅黑" panose="020B0503020204020204" pitchFamily="34" charset="-122"/>
                <a:ea typeface="微软雅黑" panose="020B0503020204020204" pitchFamily="34" charset="-122"/>
              </a:rPr>
              <a:t>能够访问的各类寄存器称为</a:t>
            </a:r>
            <a:r>
              <a:rPr lang="en-US" altLang="zh-CN" sz="1900" b="1">
                <a:solidFill>
                  <a:schemeClr val="accent1"/>
                </a:solidFill>
                <a:latin typeface="微软雅黑" panose="020B0503020204020204" pitchFamily="34" charset="-122"/>
                <a:ea typeface="微软雅黑" panose="020B0503020204020204" pitchFamily="34" charset="-122"/>
              </a:rPr>
              <a:t>I/O</a:t>
            </a:r>
            <a:r>
              <a:rPr lang="zh-CN" altLang="en-US" sz="1900" b="1">
                <a:solidFill>
                  <a:schemeClr val="accent1"/>
                </a:solidFill>
                <a:latin typeface="微软雅黑" panose="020B0503020204020204" pitchFamily="34" charset="-122"/>
                <a:ea typeface="微软雅黑" panose="020B0503020204020204" pitchFamily="34" charset="-122"/>
              </a:rPr>
              <a:t>端口</a:t>
            </a:r>
          </a:p>
          <a:p>
            <a:r>
              <a:rPr lang="zh-CN" altLang="en-US" sz="1900" b="1">
                <a:solidFill>
                  <a:srgbClr val="990000"/>
                </a:solidFill>
                <a:latin typeface="微软雅黑" panose="020B0503020204020204" pitchFamily="34" charset="-122"/>
                <a:ea typeface="微软雅黑" panose="020B0503020204020204" pitchFamily="34" charset="-122"/>
              </a:rPr>
              <a:t>对外设的访问通过向</a:t>
            </a:r>
            <a:r>
              <a:rPr lang="en-US" altLang="zh-CN" sz="1900" b="1">
                <a:solidFill>
                  <a:srgbClr val="990000"/>
                </a:solidFill>
                <a:latin typeface="微软雅黑" panose="020B0503020204020204" pitchFamily="34" charset="-122"/>
                <a:ea typeface="微软雅黑" panose="020B0503020204020204" pitchFamily="34" charset="-122"/>
              </a:rPr>
              <a:t>I/O</a:t>
            </a:r>
            <a:r>
              <a:rPr lang="zh-CN" altLang="en-US" sz="1900" b="1">
                <a:solidFill>
                  <a:srgbClr val="990000"/>
                </a:solidFill>
                <a:latin typeface="微软雅黑" panose="020B0503020204020204" pitchFamily="34" charset="-122"/>
                <a:ea typeface="微软雅黑" panose="020B0503020204020204" pitchFamily="34" charset="-122"/>
              </a:rPr>
              <a:t>端口发命令、读状态、读</a:t>
            </a:r>
            <a:r>
              <a:rPr lang="en-US" altLang="zh-CN" sz="1900" b="1">
                <a:solidFill>
                  <a:srgbClr val="990000"/>
                </a:solidFill>
                <a:latin typeface="微软雅黑" panose="020B0503020204020204" pitchFamily="34" charset="-122"/>
                <a:ea typeface="微软雅黑" panose="020B0503020204020204" pitchFamily="34" charset="-122"/>
              </a:rPr>
              <a:t>/</a:t>
            </a:r>
            <a:r>
              <a:rPr lang="zh-CN" altLang="en-US" sz="1900" b="1">
                <a:solidFill>
                  <a:srgbClr val="990000"/>
                </a:solidFill>
                <a:latin typeface="微软雅黑" panose="020B0503020204020204" pitchFamily="34" charset="-122"/>
                <a:ea typeface="微软雅黑" panose="020B0503020204020204" pitchFamily="34" charset="-122"/>
              </a:rPr>
              <a:t>写数据来进行</a:t>
            </a:r>
          </a:p>
        </p:txBody>
      </p:sp>
      <p:sp>
        <p:nvSpPr>
          <p:cNvPr id="860170" name="Rectangle 10">
            <a:extLst>
              <a:ext uri="{FF2B5EF4-FFF2-40B4-BE49-F238E27FC236}">
                <a16:creationId xmlns:a16="http://schemas.microsoft.com/office/drawing/2014/main" id="{1FD4DECD-76B5-44A6-BD86-30D9BB11942A}"/>
              </a:ext>
            </a:extLst>
          </p:cNvPr>
          <p:cNvSpPr>
            <a:spLocks noChangeArrowheads="1"/>
          </p:cNvSpPr>
          <p:nvPr/>
        </p:nvSpPr>
        <p:spPr bwMode="auto">
          <a:xfrm>
            <a:off x="3233738" y="1854200"/>
            <a:ext cx="3068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chemeClr val="accent1"/>
                </a:solidFill>
                <a:latin typeface="微软雅黑" panose="020B0503020204020204" pitchFamily="34" charset="-122"/>
                <a:ea typeface="微软雅黑" panose="020B0503020204020204" pitchFamily="34" charset="-122"/>
              </a:rPr>
              <a:t>设备控制器</a:t>
            </a:r>
            <a:r>
              <a:rPr lang="zh-CN" altLang="en-US" sz="1800" b="1">
                <a:latin typeface="微软雅黑" panose="020B0503020204020204" pitchFamily="34" charset="-122"/>
                <a:ea typeface="微软雅黑" panose="020B0503020204020204" pitchFamily="34" charset="-122"/>
              </a:rPr>
              <a:t>又称</a:t>
            </a:r>
            <a:r>
              <a:rPr lang="zh-CN" altLang="en-US" sz="1800" b="1">
                <a:solidFill>
                  <a:schemeClr val="accent1"/>
                </a:solidFill>
                <a:latin typeface="微软雅黑" panose="020B0503020204020204" pitchFamily="34" charset="-122"/>
                <a:ea typeface="微软雅黑" panose="020B0503020204020204" pitchFamily="34" charset="-122"/>
              </a:rPr>
              <a:t> </a:t>
            </a:r>
            <a:r>
              <a:rPr lang="en-US" altLang="zh-CN" sz="1800" b="1">
                <a:solidFill>
                  <a:schemeClr val="accent1"/>
                </a:solidFill>
                <a:latin typeface="微软雅黑" panose="020B0503020204020204" pitchFamily="34" charset="-122"/>
                <a:ea typeface="微软雅黑" panose="020B0503020204020204" pitchFamily="34" charset="-122"/>
              </a:rPr>
              <a:t>I/O</a:t>
            </a:r>
            <a:r>
              <a:rPr lang="zh-CN" altLang="en-US" sz="1800" b="1">
                <a:solidFill>
                  <a:schemeClr val="accent1"/>
                </a:solidFill>
                <a:latin typeface="微软雅黑" panose="020B0503020204020204" pitchFamily="34" charset="-122"/>
                <a:ea typeface="微软雅黑" panose="020B0503020204020204" pitchFamily="34" charset="-122"/>
              </a:rPr>
              <a:t>控制器</a:t>
            </a:r>
            <a:r>
              <a:rPr lang="zh-CN" altLang="en-US" sz="1800" b="1">
                <a:latin typeface="微软雅黑" panose="020B0503020204020204" pitchFamily="34" charset="-122"/>
                <a:ea typeface="微软雅黑" panose="020B0503020204020204" pitchFamily="34" charset="-122"/>
              </a:rPr>
              <a:t>简称</a:t>
            </a:r>
            <a:r>
              <a:rPr lang="zh-CN" altLang="en-US" sz="1800" b="1">
                <a:solidFill>
                  <a:schemeClr val="accent1"/>
                </a:solidFill>
                <a:latin typeface="微软雅黑" panose="020B0503020204020204" pitchFamily="34" charset="-122"/>
                <a:ea typeface="微软雅黑" panose="020B0503020204020204" pitchFamily="34" charset="-122"/>
              </a:rPr>
              <a:t> </a:t>
            </a:r>
            <a:r>
              <a:rPr lang="en-US" altLang="zh-CN" sz="1800" b="1">
                <a:solidFill>
                  <a:schemeClr val="accent1"/>
                </a:solidFill>
                <a:latin typeface="微软雅黑" panose="020B0503020204020204" pitchFamily="34" charset="-122"/>
                <a:ea typeface="微软雅黑" panose="020B0503020204020204" pitchFamily="34" charset="-122"/>
              </a:rPr>
              <a:t>I/O</a:t>
            </a:r>
            <a:r>
              <a:rPr lang="zh-CN" altLang="en-US" sz="1800" b="1">
                <a:solidFill>
                  <a:schemeClr val="accent1"/>
                </a:solidFill>
                <a:latin typeface="微软雅黑" panose="020B0503020204020204" pitchFamily="34" charset="-122"/>
                <a:ea typeface="微软雅黑" panose="020B0503020204020204" pitchFamily="34" charset="-122"/>
              </a:rPr>
              <a:t>模块 </a:t>
            </a:r>
            <a:r>
              <a:rPr lang="zh-CN" altLang="en-US" sz="1800" b="1">
                <a:latin typeface="微软雅黑" panose="020B0503020204020204" pitchFamily="34" charset="-122"/>
                <a:ea typeface="微软雅黑" panose="020B0503020204020204" pitchFamily="34" charset="-122"/>
              </a:rPr>
              <a:t>或</a:t>
            </a:r>
            <a:r>
              <a:rPr lang="zh-CN" altLang="en-US" sz="1800" b="1">
                <a:solidFill>
                  <a:schemeClr val="accent1"/>
                </a:solidFill>
                <a:latin typeface="微软雅黑" panose="020B0503020204020204" pitchFamily="34" charset="-122"/>
                <a:ea typeface="微软雅黑" panose="020B0503020204020204" pitchFamily="34" charset="-122"/>
              </a:rPr>
              <a:t> </a:t>
            </a:r>
            <a:r>
              <a:rPr lang="en-US" altLang="zh-CN" sz="1800" b="1">
                <a:solidFill>
                  <a:schemeClr val="accent1"/>
                </a:solidFill>
                <a:latin typeface="微软雅黑" panose="020B0503020204020204" pitchFamily="34" charset="-122"/>
                <a:ea typeface="微软雅黑" panose="020B0503020204020204" pitchFamily="34" charset="-122"/>
              </a:rPr>
              <a:t>I/O</a:t>
            </a:r>
            <a:r>
              <a:rPr lang="zh-CN" altLang="en-US" sz="1800" b="1">
                <a:solidFill>
                  <a:schemeClr val="accent1"/>
                </a:solidFill>
                <a:latin typeface="微软雅黑" panose="020B0503020204020204" pitchFamily="34" charset="-122"/>
                <a:ea typeface="微软雅黑" panose="020B0503020204020204" pitchFamily="34" charset="-122"/>
              </a:rPr>
              <a:t>接口</a:t>
            </a:r>
            <a:r>
              <a:rPr lang="zh-CN" altLang="en-US" sz="1800" b="1">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4">
                                            <p:txEl>
                                              <p:pRg st="0" end="0"/>
                                            </p:txEl>
                                          </p:spTgt>
                                        </p:tgtEl>
                                        <p:attrNameLst>
                                          <p:attrName>style.visibility</p:attrName>
                                        </p:attrNameLst>
                                      </p:cBhvr>
                                      <p:to>
                                        <p:strVal val="visible"/>
                                      </p:to>
                                    </p:set>
                                    <p:animEffect transition="in" filter="blinds(horizontal)">
                                      <p:cBhvr>
                                        <p:cTn id="7" dur="500"/>
                                        <p:tgtEl>
                                          <p:spTgt spid="8601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70"/>
                                        </p:tgtEl>
                                        <p:attrNameLst>
                                          <p:attrName>style.visibility</p:attrName>
                                        </p:attrNameLst>
                                      </p:cBhvr>
                                      <p:to>
                                        <p:strVal val="visible"/>
                                      </p:to>
                                    </p:set>
                                    <p:animEffect transition="in" filter="blinds(horizontal)">
                                      <p:cBhvr>
                                        <p:cTn id="12" dur="500"/>
                                        <p:tgtEl>
                                          <p:spTgt spid="8601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60165">
                                            <p:txEl>
                                              <p:pRg st="0" end="0"/>
                                            </p:txEl>
                                          </p:spTgt>
                                        </p:tgtEl>
                                        <p:attrNameLst>
                                          <p:attrName>style.visibility</p:attrName>
                                        </p:attrNameLst>
                                      </p:cBhvr>
                                      <p:to>
                                        <p:strVal val="visible"/>
                                      </p:to>
                                    </p:set>
                                    <p:animEffect transition="in" filter="checkerboard(across)">
                                      <p:cBhvr>
                                        <p:cTn id="17" dur="500"/>
                                        <p:tgtEl>
                                          <p:spTgt spid="86016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60166"/>
                                        </p:tgtEl>
                                        <p:attrNameLst>
                                          <p:attrName>style.visibility</p:attrName>
                                        </p:attrNameLst>
                                      </p:cBhvr>
                                      <p:to>
                                        <p:strVal val="visible"/>
                                      </p:to>
                                    </p:set>
                                    <p:animEffect transition="in" filter="checkerboard(across)">
                                      <p:cBhvr>
                                        <p:cTn id="22" dur="500"/>
                                        <p:tgtEl>
                                          <p:spTgt spid="860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60165">
                                            <p:txEl>
                                              <p:pRg st="1" end="1"/>
                                            </p:txEl>
                                          </p:spTgt>
                                        </p:tgtEl>
                                        <p:attrNameLst>
                                          <p:attrName>style.visibility</p:attrName>
                                        </p:attrNameLst>
                                      </p:cBhvr>
                                      <p:to>
                                        <p:strVal val="visible"/>
                                      </p:to>
                                    </p:set>
                                    <p:animEffect transition="in" filter="checkerboard(across)">
                                      <p:cBhvr>
                                        <p:cTn id="27" dur="500"/>
                                        <p:tgtEl>
                                          <p:spTgt spid="86016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60167"/>
                                        </p:tgtEl>
                                        <p:attrNameLst>
                                          <p:attrName>style.visibility</p:attrName>
                                        </p:attrNameLst>
                                      </p:cBhvr>
                                      <p:to>
                                        <p:strVal val="visible"/>
                                      </p:to>
                                    </p:set>
                                    <p:animEffect transition="in" filter="checkerboard(across)">
                                      <p:cBhvr>
                                        <p:cTn id="32" dur="500"/>
                                        <p:tgtEl>
                                          <p:spTgt spid="860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860165">
                                            <p:txEl>
                                              <p:pRg st="2" end="2"/>
                                            </p:txEl>
                                          </p:spTgt>
                                        </p:tgtEl>
                                        <p:attrNameLst>
                                          <p:attrName>style.visibility</p:attrName>
                                        </p:attrNameLst>
                                      </p:cBhvr>
                                      <p:to>
                                        <p:strVal val="visible"/>
                                      </p:to>
                                    </p:set>
                                    <p:animEffect transition="in" filter="checkerboard(across)">
                                      <p:cBhvr>
                                        <p:cTn id="37" dur="500"/>
                                        <p:tgtEl>
                                          <p:spTgt spid="86016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60168"/>
                                        </p:tgtEl>
                                        <p:attrNameLst>
                                          <p:attrName>style.visibility</p:attrName>
                                        </p:attrNameLst>
                                      </p:cBhvr>
                                      <p:to>
                                        <p:strVal val="visible"/>
                                      </p:to>
                                    </p:set>
                                    <p:animEffect transition="in" filter="checkerboard(across)">
                                      <p:cBhvr>
                                        <p:cTn id="42" dur="500"/>
                                        <p:tgtEl>
                                          <p:spTgt spid="8601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60169"/>
                                        </p:tgtEl>
                                        <p:attrNameLst>
                                          <p:attrName>style.visibility</p:attrName>
                                        </p:attrNameLst>
                                      </p:cBhvr>
                                      <p:to>
                                        <p:strVal val="visible"/>
                                      </p:to>
                                    </p:set>
                                    <p:animEffect transition="in" filter="blinds(horizontal)">
                                      <p:cBhvr>
                                        <p:cTn id="47" dur="500"/>
                                        <p:tgtEl>
                                          <p:spTgt spid="86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build="p"/>
      <p:bldP spid="860169" grpId="0"/>
      <p:bldP spid="86017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714DEB-3627-45D3-8095-EF263C4CF2DE}"/>
              </a:ext>
            </a:extLst>
          </p:cNvPr>
          <p:cNvSpPr>
            <a:spLocks noGrp="1" noChangeArrowheads="1"/>
          </p:cNvSpPr>
          <p:nvPr>
            <p:ph type="title"/>
          </p:nvPr>
        </p:nvSpPr>
        <p:spPr/>
        <p:txBody>
          <a:bodyPr/>
          <a:lstStyle/>
          <a:p>
            <a:r>
              <a:rPr lang="zh-CN" altLang="en-US"/>
              <a:t>显卡的外部连接特征</a:t>
            </a:r>
          </a:p>
        </p:txBody>
      </p:sp>
      <p:sp>
        <p:nvSpPr>
          <p:cNvPr id="48131" name="Rectangle 3">
            <a:extLst>
              <a:ext uri="{FF2B5EF4-FFF2-40B4-BE49-F238E27FC236}">
                <a16:creationId xmlns:a16="http://schemas.microsoft.com/office/drawing/2014/main" id="{91815682-5ABC-465E-95E4-8EE951840A30}"/>
              </a:ext>
            </a:extLst>
          </p:cNvPr>
          <p:cNvSpPr>
            <a:spLocks noGrp="1" noChangeArrowheads="1"/>
          </p:cNvSpPr>
          <p:nvPr>
            <p:ph type="body" idx="1"/>
          </p:nvPr>
        </p:nvSpPr>
        <p:spPr/>
        <p:txBody>
          <a:bodyPr/>
          <a:lstStyle/>
          <a:p>
            <a:endParaRPr lang="zh-CN" altLang="en-US">
              <a:ea typeface="宋体" panose="02010600030101010101" pitchFamily="2" charset="-122"/>
            </a:endParaRPr>
          </a:p>
        </p:txBody>
      </p:sp>
      <p:pic>
        <p:nvPicPr>
          <p:cNvPr id="48132" name="Picture 4" descr="001244897">
            <a:extLst>
              <a:ext uri="{FF2B5EF4-FFF2-40B4-BE49-F238E27FC236}">
                <a16:creationId xmlns:a16="http://schemas.microsoft.com/office/drawing/2014/main" id="{4F4ABE30-2470-4FDC-8C25-3E4C06F68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842963"/>
            <a:ext cx="776605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5">
            <a:extLst>
              <a:ext uri="{FF2B5EF4-FFF2-40B4-BE49-F238E27FC236}">
                <a16:creationId xmlns:a16="http://schemas.microsoft.com/office/drawing/2014/main" id="{35F420CD-AE15-4371-AE89-DE40B42CA5E8}"/>
              </a:ext>
            </a:extLst>
          </p:cNvPr>
          <p:cNvSpPr txBox="1">
            <a:spLocks noChangeArrowheads="1"/>
          </p:cNvSpPr>
          <p:nvPr/>
        </p:nvSpPr>
        <p:spPr bwMode="auto">
          <a:xfrm>
            <a:off x="204788" y="4021138"/>
            <a:ext cx="21034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sz="2000" b="1">
                <a:latin typeface="微软雅黑" panose="020B0503020204020204" pitchFamily="34" charset="-122"/>
                <a:ea typeface="微软雅黑" panose="020B0503020204020204" pitchFamily="34" charset="-122"/>
              </a:rPr>
              <a:t>VGA</a:t>
            </a:r>
            <a:r>
              <a:rPr lang="zh-CN" altLang="en-US" sz="2000" b="1">
                <a:latin typeface="微软雅黑" panose="020B0503020204020204" pitchFamily="34" charset="-122"/>
                <a:ea typeface="微软雅黑" panose="020B0503020204020204" pitchFamily="34" charset="-122"/>
              </a:rPr>
              <a:t>连接器</a:t>
            </a:r>
          </a:p>
          <a:p>
            <a:pPr algn="ctr">
              <a:spcBef>
                <a:spcPct val="50000"/>
              </a:spcBef>
            </a:pPr>
            <a:r>
              <a:rPr lang="zh-CN" altLang="en-US" sz="2000" b="1">
                <a:latin typeface="微软雅黑" panose="020B0503020204020204" pitchFamily="34" charset="-122"/>
                <a:ea typeface="微软雅黑" panose="020B0503020204020204" pitchFamily="34" charset="-122"/>
              </a:rPr>
              <a:t>连接到显示器</a:t>
            </a:r>
          </a:p>
        </p:txBody>
      </p:sp>
      <p:sp>
        <p:nvSpPr>
          <p:cNvPr id="48134" name="Rectangle 6">
            <a:extLst>
              <a:ext uri="{FF2B5EF4-FFF2-40B4-BE49-F238E27FC236}">
                <a16:creationId xmlns:a16="http://schemas.microsoft.com/office/drawing/2014/main" id="{B8A37B78-F077-4BA8-8B41-A9A469305712}"/>
              </a:ext>
            </a:extLst>
          </p:cNvPr>
          <p:cNvSpPr>
            <a:spLocks noChangeArrowheads="1"/>
          </p:cNvSpPr>
          <p:nvPr/>
        </p:nvSpPr>
        <p:spPr bwMode="auto">
          <a:xfrm>
            <a:off x="5799138" y="4879975"/>
            <a:ext cx="2379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latin typeface="微软雅黑" panose="020B0503020204020204" pitchFamily="34" charset="-122"/>
                <a:ea typeface="微软雅黑" panose="020B0503020204020204" pitchFamily="34" charset="-122"/>
              </a:rPr>
              <a:t>连接到 </a:t>
            </a:r>
            <a:r>
              <a:rPr lang="en-US" altLang="zh-CN" sz="2000" b="1">
                <a:latin typeface="微软雅黑" panose="020B0503020204020204" pitchFamily="34" charset="-122"/>
                <a:ea typeface="微软雅黑" panose="020B0503020204020204" pitchFamily="34" charset="-122"/>
              </a:rPr>
              <a:t>I/O</a:t>
            </a:r>
            <a:r>
              <a:rPr lang="zh-CN" altLang="en-US" sz="2000" b="1">
                <a:latin typeface="微软雅黑" panose="020B0503020204020204" pitchFamily="34" charset="-122"/>
                <a:ea typeface="微软雅黑" panose="020B0503020204020204" pitchFamily="34" charset="-122"/>
              </a:rPr>
              <a:t>总线</a:t>
            </a:r>
          </a:p>
          <a:p>
            <a:pPr algn="ctr"/>
            <a:r>
              <a:rPr lang="zh-CN" altLang="en-US" sz="2000" b="1">
                <a:latin typeface="微软雅黑" panose="020B0503020204020204" pitchFamily="34" charset="-122"/>
                <a:ea typeface="微软雅黑" panose="020B0503020204020204" pitchFamily="34" charset="-122"/>
              </a:rPr>
              <a:t>（主机侧）</a:t>
            </a:r>
          </a:p>
        </p:txBody>
      </p:sp>
      <p:sp>
        <p:nvSpPr>
          <p:cNvPr id="48135" name="Text Box 7">
            <a:extLst>
              <a:ext uri="{FF2B5EF4-FFF2-40B4-BE49-F238E27FC236}">
                <a16:creationId xmlns:a16="http://schemas.microsoft.com/office/drawing/2014/main" id="{46336438-0FD6-4200-9FCF-490E1E0319DC}"/>
              </a:ext>
            </a:extLst>
          </p:cNvPr>
          <p:cNvSpPr txBox="1">
            <a:spLocks noChangeArrowheads="1"/>
          </p:cNvSpPr>
          <p:nvPr/>
        </p:nvSpPr>
        <p:spPr bwMode="auto">
          <a:xfrm>
            <a:off x="777875" y="5967413"/>
            <a:ext cx="72548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rgbClr val="990000"/>
                </a:solidFill>
                <a:latin typeface="微软雅黑" panose="020B0503020204020204" pitchFamily="34" charset="-122"/>
                <a:ea typeface="微软雅黑" panose="020B0503020204020204" pitchFamily="34" charset="-122"/>
              </a:rPr>
              <a:t>将</a:t>
            </a:r>
            <a:r>
              <a:rPr lang="en-US" altLang="zh-CN" sz="1900" b="1">
                <a:solidFill>
                  <a:srgbClr val="990000"/>
                </a:solidFill>
                <a:latin typeface="微软雅黑" panose="020B0503020204020204" pitchFamily="34" charset="-122"/>
                <a:ea typeface="微软雅黑" panose="020B0503020204020204" pitchFamily="34" charset="-122"/>
              </a:rPr>
              <a:t>I/O</a:t>
            </a:r>
            <a:r>
              <a:rPr lang="zh-CN" altLang="en-US" sz="1900" b="1">
                <a:solidFill>
                  <a:srgbClr val="990000"/>
                </a:solidFill>
                <a:latin typeface="微软雅黑" panose="020B0503020204020204" pitchFamily="34" charset="-122"/>
                <a:ea typeface="微软雅黑" panose="020B0503020204020204" pitchFamily="34" charset="-122"/>
              </a:rPr>
              <a:t>控制器中</a:t>
            </a:r>
            <a:r>
              <a:rPr lang="en-US" altLang="zh-CN" sz="1900" b="1">
                <a:solidFill>
                  <a:srgbClr val="990000"/>
                </a:solidFill>
                <a:latin typeface="微软雅黑" panose="020B0503020204020204" pitchFamily="34" charset="-122"/>
                <a:ea typeface="微软雅黑" panose="020B0503020204020204" pitchFamily="34" charset="-122"/>
              </a:rPr>
              <a:t>CPU</a:t>
            </a:r>
            <a:r>
              <a:rPr lang="zh-CN" altLang="en-US" sz="1900" b="1">
                <a:solidFill>
                  <a:srgbClr val="990000"/>
                </a:solidFill>
                <a:latin typeface="微软雅黑" panose="020B0503020204020204" pitchFamily="34" charset="-122"/>
                <a:ea typeface="微软雅黑" panose="020B0503020204020204" pitchFamily="34" charset="-122"/>
              </a:rPr>
              <a:t>能够访问的各类寄存器称为</a:t>
            </a:r>
            <a:r>
              <a:rPr lang="en-US" altLang="zh-CN" sz="1900" b="1">
                <a:solidFill>
                  <a:schemeClr val="accent1"/>
                </a:solidFill>
                <a:latin typeface="微软雅黑" panose="020B0503020204020204" pitchFamily="34" charset="-122"/>
                <a:ea typeface="微软雅黑" panose="020B0503020204020204" pitchFamily="34" charset="-122"/>
              </a:rPr>
              <a:t>I/O</a:t>
            </a:r>
            <a:r>
              <a:rPr lang="zh-CN" altLang="en-US" sz="1900" b="1">
                <a:solidFill>
                  <a:schemeClr val="accent1"/>
                </a:solidFill>
                <a:latin typeface="微软雅黑" panose="020B0503020204020204" pitchFamily="34" charset="-122"/>
                <a:ea typeface="微软雅黑" panose="020B0503020204020204" pitchFamily="34" charset="-122"/>
              </a:rPr>
              <a:t>端口</a:t>
            </a:r>
          </a:p>
          <a:p>
            <a:r>
              <a:rPr lang="zh-CN" altLang="en-US" sz="1900" b="1">
                <a:solidFill>
                  <a:srgbClr val="990000"/>
                </a:solidFill>
                <a:latin typeface="微软雅黑" panose="020B0503020204020204" pitchFamily="34" charset="-122"/>
                <a:ea typeface="微软雅黑" panose="020B0503020204020204" pitchFamily="34" charset="-122"/>
              </a:rPr>
              <a:t>对外设的访问通过向</a:t>
            </a:r>
            <a:r>
              <a:rPr lang="en-US" altLang="zh-CN" sz="1900" b="1">
                <a:solidFill>
                  <a:srgbClr val="990000"/>
                </a:solidFill>
                <a:latin typeface="微软雅黑" panose="020B0503020204020204" pitchFamily="34" charset="-122"/>
                <a:ea typeface="微软雅黑" panose="020B0503020204020204" pitchFamily="34" charset="-122"/>
              </a:rPr>
              <a:t>I/O</a:t>
            </a:r>
            <a:r>
              <a:rPr lang="zh-CN" altLang="en-US" sz="1900" b="1">
                <a:solidFill>
                  <a:srgbClr val="990000"/>
                </a:solidFill>
                <a:latin typeface="微软雅黑" panose="020B0503020204020204" pitchFamily="34" charset="-122"/>
                <a:ea typeface="微软雅黑" panose="020B0503020204020204" pitchFamily="34" charset="-122"/>
              </a:rPr>
              <a:t>端口发命令、读状态、读</a:t>
            </a:r>
            <a:r>
              <a:rPr lang="en-US" altLang="zh-CN" sz="1900" b="1">
                <a:solidFill>
                  <a:srgbClr val="990000"/>
                </a:solidFill>
                <a:latin typeface="微软雅黑" panose="020B0503020204020204" pitchFamily="34" charset="-122"/>
                <a:ea typeface="微软雅黑" panose="020B0503020204020204" pitchFamily="34" charset="-122"/>
              </a:rPr>
              <a:t>/</a:t>
            </a:r>
            <a:r>
              <a:rPr lang="zh-CN" altLang="en-US" sz="1900" b="1">
                <a:solidFill>
                  <a:srgbClr val="990000"/>
                </a:solidFill>
                <a:latin typeface="微软雅黑" panose="020B0503020204020204" pitchFamily="34" charset="-122"/>
                <a:ea typeface="微软雅黑" panose="020B0503020204020204" pitchFamily="34" charset="-122"/>
              </a:rPr>
              <a:t>写数据来进行</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DE2AE3E-5430-4686-A361-A0D5853E52C4}"/>
              </a:ext>
            </a:extLst>
          </p:cNvPr>
          <p:cNvSpPr>
            <a:spLocks noGrp="1" noChangeArrowheads="1"/>
          </p:cNvSpPr>
          <p:nvPr>
            <p:ph type="title"/>
          </p:nvPr>
        </p:nvSpPr>
        <p:spPr>
          <a:xfrm>
            <a:off x="800100" y="142875"/>
            <a:ext cx="6707188" cy="528638"/>
          </a:xfrm>
        </p:spPr>
        <p:txBody>
          <a:bodyPr/>
          <a:lstStyle/>
          <a:p>
            <a:r>
              <a:rPr lang="en-US" altLang="zh-CN">
                <a:cs typeface="Arial" panose="020B0604020202020204" pitchFamily="34" charset="0"/>
              </a:rPr>
              <a:t>I/O</a:t>
            </a:r>
            <a:r>
              <a:rPr lang="zh-CN" altLang="en-US">
                <a:cs typeface="Arial" panose="020B0604020202020204" pitchFamily="34" charset="0"/>
              </a:rPr>
              <a:t>端口的寻址方式</a:t>
            </a:r>
          </a:p>
        </p:txBody>
      </p:sp>
      <p:sp>
        <p:nvSpPr>
          <p:cNvPr id="939011" name="Rectangle 3">
            <a:extLst>
              <a:ext uri="{FF2B5EF4-FFF2-40B4-BE49-F238E27FC236}">
                <a16:creationId xmlns:a16="http://schemas.microsoft.com/office/drawing/2014/main" id="{B7AEC95B-0839-45B9-A082-2D4210F9FC05}"/>
              </a:ext>
            </a:extLst>
          </p:cNvPr>
          <p:cNvSpPr>
            <a:spLocks noGrp="1" noChangeArrowheads="1"/>
          </p:cNvSpPr>
          <p:nvPr>
            <p:ph type="body" idx="1"/>
          </p:nvPr>
        </p:nvSpPr>
        <p:spPr>
          <a:xfrm>
            <a:off x="247650" y="2571750"/>
            <a:ext cx="8651875" cy="3852863"/>
          </a:xfrm>
        </p:spPr>
        <p:txBody>
          <a:bodyPr/>
          <a:lstStyle/>
          <a:p>
            <a:pPr marL="342900" indent="-342900">
              <a:lnSpc>
                <a:spcPct val="115000"/>
              </a:lnSpc>
              <a:spcBef>
                <a:spcPct val="25000"/>
              </a:spcBef>
              <a:buFontTx/>
              <a:buNone/>
            </a:pPr>
            <a:r>
              <a:rPr lang="zh-CN" altLang="en-US" sz="2200" b="0">
                <a:solidFill>
                  <a:srgbClr val="3333CC"/>
                </a:solidFill>
                <a:ea typeface="宋体" panose="02010600030101010101" pitchFamily="2" charset="-122"/>
              </a:rPr>
              <a:t>   </a:t>
            </a:r>
            <a:r>
              <a:rPr lang="zh-CN" altLang="en-US" sz="2000" b="0">
                <a:solidFill>
                  <a:srgbClr val="3333CC"/>
                </a:solidFill>
                <a:latin typeface="微软雅黑" panose="020B0503020204020204" pitchFamily="34" charset="-122"/>
                <a:ea typeface="微软雅黑" panose="020B0503020204020204" pitchFamily="34" charset="-122"/>
              </a:rPr>
              <a:t>  </a:t>
            </a:r>
            <a:r>
              <a:rPr lang="zh-CN" altLang="en-US" sz="2000">
                <a:solidFill>
                  <a:srgbClr val="D1390F"/>
                </a:solidFill>
                <a:latin typeface="微软雅黑" panose="020B0503020204020204" pitchFamily="34" charset="-122"/>
                <a:ea typeface="微软雅黑" panose="020B0503020204020204" pitchFamily="34" charset="-122"/>
              </a:rPr>
              <a:t>（</a:t>
            </a:r>
            <a:r>
              <a:rPr lang="en-US" altLang="zh-CN" sz="2000">
                <a:solidFill>
                  <a:srgbClr val="D1390F"/>
                </a:solidFill>
                <a:latin typeface="微软雅黑" panose="020B0503020204020204" pitchFamily="34" charset="-122"/>
                <a:ea typeface="微软雅黑" panose="020B0503020204020204" pitchFamily="34" charset="-122"/>
              </a:rPr>
              <a:t>1</a:t>
            </a:r>
            <a:r>
              <a:rPr lang="zh-CN" altLang="en-US" sz="2000">
                <a:solidFill>
                  <a:srgbClr val="D1390F"/>
                </a:solidFill>
                <a:latin typeface="微软雅黑" panose="020B0503020204020204" pitchFamily="34" charset="-122"/>
                <a:ea typeface="微软雅黑" panose="020B0503020204020204" pitchFamily="34" charset="-122"/>
              </a:rPr>
              <a:t>）统一编址方式（内存映射方式）</a:t>
            </a:r>
          </a:p>
          <a:p>
            <a:pPr marL="742950" lvl="1" indent="-285750" algn="just">
              <a:lnSpc>
                <a:spcPct val="115000"/>
              </a:lnSpc>
              <a:spcBef>
                <a:spcPct val="25000"/>
              </a:spcBef>
              <a:buFontTx/>
              <a:buNone/>
            </a:pPr>
            <a:r>
              <a:rPr lang="zh-CN" altLang="en-US" sz="2000">
                <a:solidFill>
                  <a:srgbClr val="006600"/>
                </a:solidFill>
                <a:latin typeface="微软雅黑" panose="020B0503020204020204" pitchFamily="34" charset="-122"/>
                <a:ea typeface="微软雅黑" panose="020B0503020204020204" pitchFamily="34" charset="-122"/>
              </a:rPr>
              <a:t>与主存空间统一编址，主存单元和</a:t>
            </a:r>
            <a:r>
              <a:rPr lang="en-US" altLang="zh-CN" sz="2000">
                <a:solidFill>
                  <a:srgbClr val="006600"/>
                </a:solidFill>
                <a:latin typeface="微软雅黑" panose="020B0503020204020204" pitchFamily="34" charset="-122"/>
                <a:ea typeface="微软雅黑" panose="020B0503020204020204" pitchFamily="34" charset="-122"/>
              </a:rPr>
              <a:t>I/O</a:t>
            </a:r>
            <a:r>
              <a:rPr lang="zh-CN" altLang="en-US" sz="2000">
                <a:solidFill>
                  <a:srgbClr val="006600"/>
                </a:solidFill>
                <a:latin typeface="微软雅黑" panose="020B0503020204020204" pitchFamily="34" charset="-122"/>
                <a:ea typeface="微软雅黑" panose="020B0503020204020204" pitchFamily="34" charset="-122"/>
              </a:rPr>
              <a:t>端口在同一个地址空间中。</a:t>
            </a:r>
          </a:p>
          <a:p>
            <a:pPr marL="742950" lvl="1" indent="-285750" algn="just">
              <a:lnSpc>
                <a:spcPct val="115000"/>
              </a:lnSpc>
              <a:spcBef>
                <a:spcPct val="25000"/>
              </a:spcBef>
              <a:buFontTx/>
              <a:buNone/>
            </a:pPr>
            <a:r>
              <a:rPr lang="zh-CN" altLang="en-US" sz="2000">
                <a:solidFill>
                  <a:srgbClr val="006600"/>
                </a:solidFill>
                <a:latin typeface="微软雅黑" panose="020B0503020204020204" pitchFamily="34" charset="-122"/>
                <a:ea typeface="微软雅黑" panose="020B0503020204020204" pitchFamily="34" charset="-122"/>
              </a:rPr>
              <a:t>     </a:t>
            </a:r>
            <a:r>
              <a:rPr lang="zh-CN" altLang="en-US" sz="2000">
                <a:solidFill>
                  <a:srgbClr val="990000"/>
                </a:solidFill>
                <a:latin typeface="微软雅黑" panose="020B0503020204020204" pitchFamily="34" charset="-122"/>
                <a:ea typeface="微软雅黑" panose="020B0503020204020204" pitchFamily="34" charset="-122"/>
              </a:rPr>
              <a:t>（将</a:t>
            </a:r>
            <a:r>
              <a:rPr lang="en-US" altLang="zh-CN" sz="2000">
                <a:solidFill>
                  <a:srgbClr val="990000"/>
                </a:solidFill>
                <a:latin typeface="微软雅黑" panose="020B0503020204020204" pitchFamily="34" charset="-122"/>
                <a:ea typeface="微软雅黑" panose="020B0503020204020204" pitchFamily="34" charset="-122"/>
              </a:rPr>
              <a:t>I/O</a:t>
            </a:r>
            <a:r>
              <a:rPr lang="zh-CN" altLang="en-US" sz="2000">
                <a:solidFill>
                  <a:srgbClr val="990000"/>
                </a:solidFill>
                <a:latin typeface="微软雅黑" panose="020B0503020204020204" pitchFamily="34" charset="-122"/>
                <a:ea typeface="微软雅黑" panose="020B0503020204020204" pitchFamily="34" charset="-122"/>
              </a:rPr>
              <a:t>端口映射到某个主存区域，故也称“存储器映射方式”）</a:t>
            </a:r>
          </a:p>
          <a:p>
            <a:pPr marL="742950" lvl="1" indent="-285750" algn="just">
              <a:lnSpc>
                <a:spcPct val="115000"/>
              </a:lnSpc>
              <a:spcBef>
                <a:spcPct val="25000"/>
              </a:spcBef>
              <a:buFontTx/>
              <a:buNone/>
            </a:pPr>
            <a:r>
              <a:rPr lang="zh-CN" altLang="en-US" sz="2000">
                <a:solidFill>
                  <a:srgbClr val="006600"/>
                </a:solidFill>
                <a:latin typeface="微软雅黑" panose="020B0503020204020204" pitchFamily="34" charset="-122"/>
                <a:ea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rPr>
              <a:t>例如，</a:t>
            </a:r>
            <a:r>
              <a:rPr lang="en-US" altLang="zh-CN" sz="2000">
                <a:solidFill>
                  <a:schemeClr val="tx1"/>
                </a:solidFill>
                <a:latin typeface="微软雅黑" panose="020B0503020204020204" pitchFamily="34" charset="-122"/>
                <a:ea typeface="微软雅黑" panose="020B0503020204020204" pitchFamily="34" charset="-122"/>
              </a:rPr>
              <a:t>RISC</a:t>
            </a:r>
            <a:r>
              <a:rPr lang="zh-CN" altLang="en-US" sz="2000">
                <a:solidFill>
                  <a:schemeClr val="tx1"/>
                </a:solidFill>
                <a:latin typeface="微软雅黑" panose="020B0503020204020204" pitchFamily="34" charset="-122"/>
                <a:ea typeface="微软雅黑" panose="020B0503020204020204" pitchFamily="34" charset="-122"/>
              </a:rPr>
              <a:t>机器、</a:t>
            </a:r>
            <a:r>
              <a:rPr lang="en-US" altLang="zh-CN" sz="2000">
                <a:solidFill>
                  <a:schemeClr val="tx1"/>
                </a:solidFill>
                <a:latin typeface="微软雅黑" panose="020B0503020204020204" pitchFamily="34" charset="-122"/>
                <a:ea typeface="微软雅黑" panose="020B0503020204020204" pitchFamily="34" charset="-122"/>
              </a:rPr>
              <a:t>Motorola</a:t>
            </a:r>
            <a:r>
              <a:rPr lang="zh-CN" altLang="en-US" sz="2000">
                <a:solidFill>
                  <a:schemeClr val="tx1"/>
                </a:solidFill>
                <a:latin typeface="微软雅黑" panose="020B0503020204020204" pitchFamily="34" charset="-122"/>
                <a:ea typeface="微软雅黑" panose="020B0503020204020204" pitchFamily="34" charset="-122"/>
              </a:rPr>
              <a:t>公司的处理器等采用该方案</a:t>
            </a:r>
          </a:p>
          <a:p>
            <a:pPr marL="742950" lvl="1" indent="-285750" algn="just">
              <a:lnSpc>
                <a:spcPct val="115000"/>
              </a:lnSpc>
              <a:spcBef>
                <a:spcPct val="25000"/>
              </a:spcBef>
              <a:buFontTx/>
              <a:buNone/>
            </a:pPr>
            <a:r>
              <a:rPr lang="zh-CN" altLang="en-US" sz="2000">
                <a:solidFill>
                  <a:schemeClr val="tx1"/>
                </a:solidFill>
                <a:latin typeface="微软雅黑" panose="020B0503020204020204" pitchFamily="34" charset="-122"/>
                <a:ea typeface="微软雅黑" panose="020B0503020204020204" pitchFamily="34" charset="-122"/>
              </a:rPr>
              <a:t>                  </a:t>
            </a:r>
            <a:r>
              <a:rPr lang="en-US" altLang="zh-CN" sz="2000">
                <a:solidFill>
                  <a:schemeClr val="tx1"/>
                </a:solidFill>
                <a:latin typeface="微软雅黑" panose="020B0503020204020204" pitchFamily="34" charset="-122"/>
                <a:ea typeface="微软雅黑" panose="020B0503020204020204" pitchFamily="34" charset="-122"/>
              </a:rPr>
              <a:t>VRAM</a:t>
            </a:r>
            <a:r>
              <a:rPr lang="zh-CN" altLang="en-US" sz="2000">
                <a:solidFill>
                  <a:schemeClr val="tx1"/>
                </a:solidFill>
                <a:latin typeface="微软雅黑" panose="020B0503020204020204" pitchFamily="34" charset="-122"/>
                <a:ea typeface="微软雅黑" panose="020B0503020204020204" pitchFamily="34" charset="-122"/>
              </a:rPr>
              <a:t>（显示存储器）通常也和主存统一编址</a:t>
            </a:r>
          </a:p>
          <a:p>
            <a:pPr marL="742950" lvl="1" indent="-285750" algn="just">
              <a:lnSpc>
                <a:spcPct val="115000"/>
              </a:lnSpc>
              <a:spcBef>
                <a:spcPct val="25000"/>
              </a:spcBef>
              <a:buFontTx/>
              <a:buNone/>
            </a:pPr>
            <a:r>
              <a:rPr lang="zh-CN" altLang="en-US" sz="2000">
                <a:solidFill>
                  <a:srgbClr val="D1390F"/>
                </a:solidFill>
                <a:latin typeface="微软雅黑" panose="020B0503020204020204" pitchFamily="34" charset="-122"/>
                <a:ea typeface="微软雅黑" panose="020B0503020204020204" pitchFamily="34" charset="-122"/>
              </a:rPr>
              <a:t>（</a:t>
            </a:r>
            <a:r>
              <a:rPr lang="en-US" altLang="zh-CN" sz="2000">
                <a:solidFill>
                  <a:srgbClr val="D1390F"/>
                </a:solidFill>
                <a:latin typeface="微软雅黑" panose="020B0503020204020204" pitchFamily="34" charset="-122"/>
                <a:ea typeface="微软雅黑" panose="020B0503020204020204" pitchFamily="34" charset="-122"/>
              </a:rPr>
              <a:t>2</a:t>
            </a:r>
            <a:r>
              <a:rPr lang="zh-CN" altLang="en-US" sz="2000">
                <a:solidFill>
                  <a:srgbClr val="D1390F"/>
                </a:solidFill>
                <a:latin typeface="微软雅黑" panose="020B0503020204020204" pitchFamily="34" charset="-122"/>
                <a:ea typeface="微软雅黑" panose="020B0503020204020204" pitchFamily="34" charset="-122"/>
              </a:rPr>
              <a:t>）独立编址方式（特殊</a:t>
            </a:r>
            <a:r>
              <a:rPr lang="en-US" altLang="zh-CN" sz="2000">
                <a:solidFill>
                  <a:srgbClr val="D1390F"/>
                </a:solidFill>
                <a:latin typeface="微软雅黑" panose="020B0503020204020204" pitchFamily="34" charset="-122"/>
                <a:ea typeface="微软雅黑" panose="020B0503020204020204" pitchFamily="34" charset="-122"/>
              </a:rPr>
              <a:t>I/O</a:t>
            </a:r>
            <a:r>
              <a:rPr lang="zh-CN" altLang="en-US" sz="2000">
                <a:solidFill>
                  <a:srgbClr val="D1390F"/>
                </a:solidFill>
                <a:latin typeface="微软雅黑" panose="020B0503020204020204" pitchFamily="34" charset="-122"/>
                <a:ea typeface="微软雅黑" panose="020B0503020204020204"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anose="020B0503020204020204" pitchFamily="34" charset="-122"/>
                <a:ea typeface="微软雅黑" panose="020B0503020204020204" pitchFamily="34" charset="-122"/>
              </a:rPr>
              <a:t> 单独编号，不和主存单元一起编，使成为一个独立的</a:t>
            </a:r>
            <a:r>
              <a:rPr lang="en-US" altLang="zh-CN" sz="2000">
                <a:solidFill>
                  <a:srgbClr val="006600"/>
                </a:solidFill>
                <a:latin typeface="微软雅黑" panose="020B0503020204020204" pitchFamily="34" charset="-122"/>
                <a:ea typeface="微软雅黑" panose="020B0503020204020204" pitchFamily="34" charset="-122"/>
              </a:rPr>
              <a:t>I/O</a:t>
            </a:r>
            <a:r>
              <a:rPr lang="zh-CN" altLang="en-US" sz="2000">
                <a:solidFill>
                  <a:srgbClr val="006600"/>
                </a:solidFill>
                <a:latin typeface="微软雅黑" panose="020B0503020204020204" pitchFamily="34" charset="-122"/>
                <a:ea typeface="微软雅黑" panose="020B0503020204020204" pitchFamily="34" charset="-122"/>
              </a:rPr>
              <a:t>地址空间</a:t>
            </a:r>
          </a:p>
          <a:p>
            <a:pPr marL="742950" lvl="1" indent="-285750" algn="just">
              <a:lnSpc>
                <a:spcPct val="115000"/>
              </a:lnSpc>
              <a:spcBef>
                <a:spcPct val="25000"/>
              </a:spcBef>
              <a:buFontTx/>
              <a:buNone/>
            </a:pPr>
            <a:r>
              <a:rPr lang="zh-CN" altLang="en-US" sz="2000">
                <a:solidFill>
                  <a:srgbClr val="006600"/>
                </a:solidFill>
                <a:latin typeface="微软雅黑" panose="020B0503020204020204" pitchFamily="34" charset="-122"/>
                <a:ea typeface="微软雅黑" panose="020B0503020204020204" pitchFamily="34" charset="-122"/>
              </a:rPr>
              <a:t>    </a:t>
            </a:r>
            <a:r>
              <a:rPr lang="zh-CN" altLang="en-US" sz="2000">
                <a:solidFill>
                  <a:srgbClr val="990000"/>
                </a:solidFill>
                <a:latin typeface="微软雅黑" panose="020B0503020204020204" pitchFamily="34" charset="-122"/>
                <a:ea typeface="微软雅黑" panose="020B0503020204020204" pitchFamily="34" charset="-122"/>
              </a:rPr>
              <a:t>（因为需专门</a:t>
            </a:r>
            <a:r>
              <a:rPr lang="en-US" altLang="zh-CN" sz="2000">
                <a:solidFill>
                  <a:srgbClr val="990000"/>
                </a:solidFill>
                <a:latin typeface="微软雅黑" panose="020B0503020204020204" pitchFamily="34" charset="-122"/>
                <a:ea typeface="微软雅黑" panose="020B0503020204020204" pitchFamily="34" charset="-122"/>
              </a:rPr>
              <a:t>I/O</a:t>
            </a:r>
            <a:r>
              <a:rPr lang="zh-CN" altLang="en-US" sz="2000">
                <a:solidFill>
                  <a:srgbClr val="990000"/>
                </a:solidFill>
                <a:latin typeface="微软雅黑" panose="020B0503020204020204" pitchFamily="34" charset="-122"/>
                <a:ea typeface="微软雅黑" panose="020B0503020204020204" pitchFamily="34" charset="-122"/>
              </a:rPr>
              <a:t>指令，故也称为“特殊</a:t>
            </a:r>
            <a:r>
              <a:rPr lang="en-US" altLang="zh-CN" sz="2000">
                <a:solidFill>
                  <a:srgbClr val="990000"/>
                </a:solidFill>
                <a:latin typeface="微软雅黑" panose="020B0503020204020204" pitchFamily="34" charset="-122"/>
                <a:ea typeface="微软雅黑" panose="020B0503020204020204" pitchFamily="34" charset="-122"/>
              </a:rPr>
              <a:t>I/O</a:t>
            </a:r>
            <a:r>
              <a:rPr lang="zh-CN" altLang="en-US" sz="2000">
                <a:solidFill>
                  <a:srgbClr val="990000"/>
                </a:solidFill>
                <a:latin typeface="微软雅黑" panose="020B0503020204020204" pitchFamily="34" charset="-122"/>
                <a:ea typeface="微软雅黑" panose="020B0503020204020204"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anose="020B0503020204020204" pitchFamily="34" charset="-122"/>
                <a:ea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rPr>
              <a:t>例如，</a:t>
            </a:r>
            <a:r>
              <a:rPr lang="en-US" altLang="zh-CN" sz="2000">
                <a:solidFill>
                  <a:schemeClr val="tx1"/>
                </a:solidFill>
                <a:latin typeface="微软雅黑" panose="020B0503020204020204" pitchFamily="34" charset="-122"/>
                <a:ea typeface="微软雅黑" panose="020B0503020204020204" pitchFamily="34" charset="-122"/>
              </a:rPr>
              <a:t>Intel</a:t>
            </a:r>
            <a:r>
              <a:rPr lang="zh-CN" altLang="en-US" sz="2000">
                <a:solidFill>
                  <a:schemeClr val="tx1"/>
                </a:solidFill>
                <a:latin typeface="微软雅黑" panose="020B0503020204020204" pitchFamily="34" charset="-122"/>
                <a:ea typeface="微软雅黑" panose="020B0503020204020204" pitchFamily="34" charset="-122"/>
              </a:rPr>
              <a:t>公司和</a:t>
            </a:r>
            <a:r>
              <a:rPr lang="en-US" altLang="zh-CN" sz="2000">
                <a:solidFill>
                  <a:schemeClr val="tx1"/>
                </a:solidFill>
                <a:latin typeface="微软雅黑" panose="020B0503020204020204" pitchFamily="34" charset="-122"/>
                <a:ea typeface="微软雅黑" panose="020B0503020204020204" pitchFamily="34" charset="-122"/>
              </a:rPr>
              <a:t>Zilog</a:t>
            </a:r>
            <a:r>
              <a:rPr lang="zh-CN" altLang="en-US" sz="2000">
                <a:solidFill>
                  <a:schemeClr val="tx1"/>
                </a:solidFill>
                <a:latin typeface="微软雅黑" panose="020B0503020204020204" pitchFamily="34" charset="-122"/>
                <a:ea typeface="微软雅黑" panose="020B0503020204020204" pitchFamily="34" charset="-122"/>
              </a:rPr>
              <a:t>公司的处理器就是独立编址方式</a:t>
            </a:r>
          </a:p>
        </p:txBody>
      </p:sp>
      <p:sp>
        <p:nvSpPr>
          <p:cNvPr id="939012" name="Rectangle 4">
            <a:extLst>
              <a:ext uri="{FF2B5EF4-FFF2-40B4-BE49-F238E27FC236}">
                <a16:creationId xmlns:a16="http://schemas.microsoft.com/office/drawing/2014/main" id="{445F8AF9-437A-443B-9F40-379F9CC88A42}"/>
              </a:ext>
            </a:extLst>
          </p:cNvPr>
          <p:cNvSpPr>
            <a:spLocks noChangeArrowheads="1"/>
          </p:cNvSpPr>
          <p:nvPr/>
        </p:nvSpPr>
        <p:spPr bwMode="auto">
          <a:xfrm>
            <a:off x="298450" y="860425"/>
            <a:ext cx="8485188"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05000"/>
              </a:lnSpc>
              <a:spcBef>
                <a:spcPct val="25000"/>
              </a:spcBef>
              <a:buClr>
                <a:schemeClr val="accent2"/>
              </a:buClr>
              <a:buSzPct val="80000"/>
              <a:buFont typeface="Wingdings" panose="05000000000000000000" pitchFamily="2" charset="2"/>
              <a:buChar char="l"/>
            </a:pPr>
            <a:r>
              <a:rPr kumimoji="1" lang="zh-CN" altLang="en-US" sz="1800" b="1">
                <a:solidFill>
                  <a:srgbClr val="3333CC"/>
                </a:solidFill>
                <a:ea typeface="宋体" panose="02010600030101010101" pitchFamily="2" charset="-122"/>
              </a:rPr>
              <a:t>  </a:t>
            </a:r>
            <a:r>
              <a:rPr kumimoji="1" lang="zh-CN" altLang="en-US" sz="2000" b="1">
                <a:solidFill>
                  <a:srgbClr val="3333CC"/>
                </a:solidFill>
                <a:latin typeface="微软雅黑" panose="020B0503020204020204" pitchFamily="34" charset="-122"/>
                <a:ea typeface="微软雅黑" panose="020B0503020204020204" pitchFamily="34" charset="-122"/>
              </a:rPr>
              <a:t>对</a:t>
            </a:r>
            <a:r>
              <a:rPr kumimoji="1" lang="en-US" altLang="zh-CN" sz="2000" b="1">
                <a:solidFill>
                  <a:srgbClr val="3333CC"/>
                </a:solidFill>
                <a:latin typeface="微软雅黑" panose="020B0503020204020204" pitchFamily="34" charset="-122"/>
                <a:ea typeface="微软雅黑" panose="020B0503020204020204" pitchFamily="34" charset="-122"/>
              </a:rPr>
              <a:t>I/O</a:t>
            </a:r>
            <a:r>
              <a:rPr kumimoji="1" lang="zh-CN" altLang="en-US" sz="2000" b="1">
                <a:solidFill>
                  <a:srgbClr val="3333CC"/>
                </a:solidFill>
                <a:latin typeface="微软雅黑" panose="020B0503020204020204" pitchFamily="34" charset="-122"/>
                <a:ea typeface="微软雅黑" panose="020B0503020204020204" pitchFamily="34" charset="-122"/>
              </a:rPr>
              <a:t>端口读写就是向</a:t>
            </a:r>
            <a:r>
              <a:rPr kumimoji="1" lang="en-US" altLang="zh-CN" sz="2000" b="1">
                <a:solidFill>
                  <a:srgbClr val="3333CC"/>
                </a:solidFill>
                <a:latin typeface="微软雅黑" panose="020B0503020204020204" pitchFamily="34" charset="-122"/>
                <a:ea typeface="微软雅黑" panose="020B0503020204020204" pitchFamily="34" charset="-122"/>
              </a:rPr>
              <a:t>I/O</a:t>
            </a:r>
            <a:r>
              <a:rPr kumimoji="1" lang="zh-CN" altLang="en-US" sz="2000" b="1">
                <a:solidFill>
                  <a:srgbClr val="3333CC"/>
                </a:solidFill>
                <a:latin typeface="微软雅黑" panose="020B0503020204020204" pitchFamily="34" charset="-122"/>
                <a:ea typeface="微软雅黑" panose="020B0503020204020204" pitchFamily="34" charset="-122"/>
              </a:rPr>
              <a:t>设备</a:t>
            </a:r>
            <a:r>
              <a:rPr kumimoji="1" lang="zh-CN" altLang="en-US" sz="2000" b="1">
                <a:solidFill>
                  <a:schemeClr val="accent1"/>
                </a:solidFill>
                <a:latin typeface="微软雅黑" panose="020B0503020204020204" pitchFamily="34" charset="-122"/>
                <a:ea typeface="微软雅黑" panose="020B0503020204020204" pitchFamily="34" charset="-122"/>
              </a:rPr>
              <a:t>送出命令</a:t>
            </a:r>
            <a:r>
              <a:rPr kumimoji="1" lang="zh-CN" altLang="en-US" sz="2000" b="1">
                <a:solidFill>
                  <a:srgbClr val="3333CC"/>
                </a:solidFill>
                <a:latin typeface="微软雅黑" panose="020B0503020204020204" pitchFamily="34" charset="-122"/>
                <a:ea typeface="微软雅黑" panose="020B0503020204020204" pitchFamily="34" charset="-122"/>
              </a:rPr>
              <a:t>或从设备</a:t>
            </a:r>
            <a:r>
              <a:rPr kumimoji="1" lang="zh-CN" altLang="en-US" sz="2000" b="1">
                <a:solidFill>
                  <a:schemeClr val="accent1"/>
                </a:solidFill>
                <a:latin typeface="微软雅黑" panose="020B0503020204020204" pitchFamily="34" charset="-122"/>
                <a:ea typeface="微软雅黑" panose="020B0503020204020204" pitchFamily="34" charset="-122"/>
              </a:rPr>
              <a:t>读状态</a:t>
            </a:r>
            <a:r>
              <a:rPr kumimoji="1" lang="zh-CN" altLang="en-US" sz="2000" b="1">
                <a:solidFill>
                  <a:srgbClr val="3333CC"/>
                </a:solidFill>
                <a:latin typeface="微软雅黑" panose="020B0503020204020204" pitchFamily="34" charset="-122"/>
                <a:ea typeface="微软雅黑" panose="020B0503020204020204" pitchFamily="34" charset="-122"/>
              </a:rPr>
              <a:t>或</a:t>
            </a:r>
            <a:r>
              <a:rPr kumimoji="1" lang="zh-CN" altLang="en-US" sz="2000" b="1">
                <a:solidFill>
                  <a:schemeClr val="accent1"/>
                </a:solidFill>
                <a:latin typeface="微软雅黑" panose="020B0503020204020204" pitchFamily="34" charset="-122"/>
                <a:ea typeface="微软雅黑" panose="020B0503020204020204" pitchFamily="34" charset="-122"/>
              </a:rPr>
              <a:t>读</a:t>
            </a:r>
            <a:r>
              <a:rPr kumimoji="1" lang="en-US" altLang="zh-CN" sz="2000" b="1">
                <a:solidFill>
                  <a:schemeClr val="accent1"/>
                </a:solidFill>
                <a:latin typeface="微软雅黑" panose="020B0503020204020204" pitchFamily="34" charset="-122"/>
                <a:ea typeface="微软雅黑" panose="020B0503020204020204" pitchFamily="34" charset="-122"/>
              </a:rPr>
              <a:t>/</a:t>
            </a:r>
            <a:r>
              <a:rPr kumimoji="1" lang="zh-CN" altLang="en-US" sz="2000" b="1">
                <a:solidFill>
                  <a:schemeClr val="accent1"/>
                </a:solidFill>
                <a:latin typeface="微软雅黑" panose="020B0503020204020204" pitchFamily="34" charset="-122"/>
                <a:ea typeface="微软雅黑" panose="020B0503020204020204" pitchFamily="34" charset="-122"/>
              </a:rPr>
              <a:t>写数据</a:t>
            </a:r>
          </a:p>
          <a:p>
            <a:pPr eaLnBrk="1" hangingPunct="1">
              <a:lnSpc>
                <a:spcPct val="105000"/>
              </a:lnSpc>
              <a:spcBef>
                <a:spcPct val="25000"/>
              </a:spcBef>
              <a:buClr>
                <a:schemeClr val="accent2"/>
              </a:buClr>
              <a:buSzPct val="80000"/>
              <a:buFont typeface="Wingdings" panose="05000000000000000000" pitchFamily="2" charset="2"/>
              <a:buChar char="l"/>
            </a:pPr>
            <a:r>
              <a:rPr kumimoji="1" lang="zh-CN" altLang="en-US" sz="2000" b="1">
                <a:solidFill>
                  <a:srgbClr val="3333CC"/>
                </a:solidFill>
                <a:latin typeface="微软雅黑" panose="020B0503020204020204" pitchFamily="34" charset="-122"/>
                <a:ea typeface="微软雅黑" panose="020B0503020204020204" pitchFamily="34" charset="-122"/>
              </a:rPr>
              <a:t>  一个</a:t>
            </a:r>
            <a:r>
              <a:rPr kumimoji="1" lang="en-US" altLang="zh-CN" sz="2000" b="1">
                <a:solidFill>
                  <a:srgbClr val="3333CC"/>
                </a:solidFill>
                <a:latin typeface="微软雅黑" panose="020B0503020204020204" pitchFamily="34" charset="-122"/>
                <a:ea typeface="微软雅黑" panose="020B0503020204020204" pitchFamily="34" charset="-122"/>
              </a:rPr>
              <a:t>I/O</a:t>
            </a:r>
            <a:r>
              <a:rPr kumimoji="1" lang="zh-CN" altLang="en-US" sz="2000" b="1">
                <a:solidFill>
                  <a:srgbClr val="3333CC"/>
                </a:solidFill>
                <a:latin typeface="微软雅黑" panose="020B0503020204020204" pitchFamily="34" charset="-122"/>
                <a:ea typeface="微软雅黑" panose="020B0503020204020204" pitchFamily="34" charset="-122"/>
              </a:rPr>
              <a:t>控制器可能会占有</a:t>
            </a:r>
            <a:r>
              <a:rPr kumimoji="1" lang="zh-CN" altLang="en-US" sz="2000" b="1">
                <a:solidFill>
                  <a:schemeClr val="accent1"/>
                </a:solidFill>
                <a:latin typeface="微软雅黑" panose="020B0503020204020204" pitchFamily="34" charset="-122"/>
                <a:ea typeface="微软雅黑" panose="020B0503020204020204" pitchFamily="34" charset="-122"/>
              </a:rPr>
              <a:t>多个端口地址</a:t>
            </a:r>
          </a:p>
          <a:p>
            <a:pPr eaLnBrk="1" hangingPunct="1">
              <a:lnSpc>
                <a:spcPct val="105000"/>
              </a:lnSpc>
              <a:spcBef>
                <a:spcPct val="25000"/>
              </a:spcBef>
              <a:buClr>
                <a:schemeClr val="accent2"/>
              </a:buClr>
              <a:buSzPct val="80000"/>
              <a:buFont typeface="Wingdings" panose="05000000000000000000" pitchFamily="2" charset="2"/>
              <a:buChar char="l"/>
            </a:pPr>
            <a:r>
              <a:rPr kumimoji="1" lang="en-US" altLang="zh-CN" sz="2000" b="1">
                <a:solidFill>
                  <a:srgbClr val="3333CC"/>
                </a:solidFill>
                <a:latin typeface="微软雅黑" panose="020B0503020204020204" pitchFamily="34" charset="-122"/>
                <a:ea typeface="微软雅黑" panose="020B0503020204020204" pitchFamily="34" charset="-122"/>
              </a:rPr>
              <a:t>  I/O</a:t>
            </a:r>
            <a:r>
              <a:rPr kumimoji="1" lang="zh-CN" altLang="en-US" sz="2000" b="1">
                <a:solidFill>
                  <a:srgbClr val="3333CC"/>
                </a:solidFill>
                <a:latin typeface="微软雅黑" panose="020B0503020204020204" pitchFamily="34" charset="-122"/>
                <a:ea typeface="微软雅黑" panose="020B0503020204020204" pitchFamily="34" charset="-122"/>
              </a:rPr>
              <a:t>端口必须编号后，</a:t>
            </a:r>
            <a:r>
              <a:rPr kumimoji="1" lang="en-US" altLang="zh-CN" sz="2000" b="1">
                <a:solidFill>
                  <a:srgbClr val="3333CC"/>
                </a:solidFill>
                <a:latin typeface="微软雅黑" panose="020B0503020204020204" pitchFamily="34" charset="-122"/>
                <a:ea typeface="微软雅黑" panose="020B0503020204020204" pitchFamily="34" charset="-122"/>
              </a:rPr>
              <a:t>CPU</a:t>
            </a:r>
            <a:r>
              <a:rPr kumimoji="1" lang="zh-CN" altLang="en-US" sz="2000" b="1">
                <a:solidFill>
                  <a:srgbClr val="3333CC"/>
                </a:solidFill>
                <a:latin typeface="微软雅黑" panose="020B0503020204020204" pitchFamily="34" charset="-122"/>
                <a:ea typeface="微软雅黑" panose="020B0503020204020204" pitchFamily="34" charset="-122"/>
              </a:rPr>
              <a:t>才能访问它</a:t>
            </a:r>
          </a:p>
          <a:p>
            <a:pPr eaLnBrk="1" hangingPunct="1">
              <a:lnSpc>
                <a:spcPct val="105000"/>
              </a:lnSpc>
              <a:spcBef>
                <a:spcPct val="25000"/>
              </a:spcBef>
              <a:buClr>
                <a:schemeClr val="accent2"/>
              </a:buClr>
              <a:buSzPct val="80000"/>
              <a:buFont typeface="Wingdings" panose="05000000000000000000" pitchFamily="2" charset="2"/>
              <a:buChar char="l"/>
            </a:pPr>
            <a:r>
              <a:rPr kumimoji="1" lang="en-US" altLang="zh-CN" sz="2000" b="1">
                <a:solidFill>
                  <a:srgbClr val="3333CC"/>
                </a:solidFill>
                <a:latin typeface="微软雅黑" panose="020B0503020204020204" pitchFamily="34" charset="-122"/>
                <a:ea typeface="微软雅黑" panose="020B0503020204020204" pitchFamily="34" charset="-122"/>
              </a:rPr>
              <a:t>  I/O</a:t>
            </a:r>
            <a:r>
              <a:rPr kumimoji="1" lang="zh-CN" altLang="en-US" sz="2000" b="1">
                <a:solidFill>
                  <a:srgbClr val="3333CC"/>
                </a:solidFill>
                <a:latin typeface="微软雅黑" panose="020B0503020204020204" pitchFamily="34" charset="-122"/>
                <a:ea typeface="微软雅黑" panose="020B0503020204020204" pitchFamily="34" charset="-122"/>
              </a:rPr>
              <a:t>设备的寻址方式就是</a:t>
            </a:r>
            <a:r>
              <a:rPr kumimoji="1" lang="en-US" altLang="zh-CN" sz="2000" b="1">
                <a:solidFill>
                  <a:schemeClr val="accent1"/>
                </a:solidFill>
                <a:latin typeface="微软雅黑" panose="020B0503020204020204" pitchFamily="34" charset="-122"/>
                <a:ea typeface="微软雅黑" panose="020B0503020204020204" pitchFamily="34" charset="-122"/>
              </a:rPr>
              <a:t>I/O</a:t>
            </a:r>
            <a:r>
              <a:rPr kumimoji="1" lang="zh-CN" altLang="en-US" sz="2000" b="1">
                <a:solidFill>
                  <a:schemeClr val="accent1"/>
                </a:solidFill>
                <a:latin typeface="微软雅黑" panose="020B0503020204020204" pitchFamily="34" charset="-122"/>
                <a:ea typeface="微软雅黑" panose="020B0503020204020204" pitchFamily="34" charset="-122"/>
              </a:rPr>
              <a:t>端口的编号方式</a:t>
            </a:r>
          </a:p>
        </p:txBody>
      </p:sp>
      <p:sp>
        <p:nvSpPr>
          <p:cNvPr id="939013" name="Text Box 5">
            <a:extLst>
              <a:ext uri="{FF2B5EF4-FFF2-40B4-BE49-F238E27FC236}">
                <a16:creationId xmlns:a16="http://schemas.microsoft.com/office/drawing/2014/main" id="{E2E329C9-E6F7-4B26-90B9-BCA2FDB87EB6}"/>
              </a:ext>
            </a:extLst>
          </p:cNvPr>
          <p:cNvSpPr txBox="1">
            <a:spLocks noChangeArrowheads="1"/>
          </p:cNvSpPr>
          <p:nvPr/>
        </p:nvSpPr>
        <p:spPr bwMode="auto">
          <a:xfrm>
            <a:off x="6038850" y="1484313"/>
            <a:ext cx="2771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教室和办公室可以连号（统一编址），也可单独编号（独立编址）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9012">
                                            <p:txEl>
                                              <p:pRg st="0" end="0"/>
                                            </p:txEl>
                                          </p:spTgt>
                                        </p:tgtEl>
                                        <p:attrNameLst>
                                          <p:attrName>style.visibility</p:attrName>
                                        </p:attrNameLst>
                                      </p:cBhvr>
                                      <p:to>
                                        <p:strVal val="visible"/>
                                      </p:to>
                                    </p:set>
                                    <p:animEffect transition="in" filter="blinds(horizontal)">
                                      <p:cBhvr>
                                        <p:cTn id="7" dur="500"/>
                                        <p:tgtEl>
                                          <p:spTgt spid="939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39012">
                                            <p:txEl>
                                              <p:pRg st="1" end="1"/>
                                            </p:txEl>
                                          </p:spTgt>
                                        </p:tgtEl>
                                        <p:attrNameLst>
                                          <p:attrName>style.visibility</p:attrName>
                                        </p:attrNameLst>
                                      </p:cBhvr>
                                      <p:to>
                                        <p:strVal val="visible"/>
                                      </p:to>
                                    </p:set>
                                    <p:animEffect transition="in" filter="blinds(horizontal)">
                                      <p:cBhvr>
                                        <p:cTn id="12" dur="500"/>
                                        <p:tgtEl>
                                          <p:spTgt spid="9390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39012">
                                            <p:txEl>
                                              <p:pRg st="2" end="2"/>
                                            </p:txEl>
                                          </p:spTgt>
                                        </p:tgtEl>
                                        <p:attrNameLst>
                                          <p:attrName>style.visibility</p:attrName>
                                        </p:attrNameLst>
                                      </p:cBhvr>
                                      <p:to>
                                        <p:strVal val="visible"/>
                                      </p:to>
                                    </p:set>
                                    <p:animEffect transition="in" filter="blinds(horizontal)">
                                      <p:cBhvr>
                                        <p:cTn id="17" dur="500"/>
                                        <p:tgtEl>
                                          <p:spTgt spid="9390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39012">
                                            <p:txEl>
                                              <p:pRg st="3" end="3"/>
                                            </p:txEl>
                                          </p:spTgt>
                                        </p:tgtEl>
                                        <p:attrNameLst>
                                          <p:attrName>style.visibility</p:attrName>
                                        </p:attrNameLst>
                                      </p:cBhvr>
                                      <p:to>
                                        <p:strVal val="visible"/>
                                      </p:to>
                                    </p:set>
                                    <p:animEffect transition="in" filter="blinds(horizontal)">
                                      <p:cBhvr>
                                        <p:cTn id="22" dur="500"/>
                                        <p:tgtEl>
                                          <p:spTgt spid="93901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9013"/>
                                        </p:tgtEl>
                                        <p:attrNameLst>
                                          <p:attrName>style.visibility</p:attrName>
                                        </p:attrNameLst>
                                      </p:cBhvr>
                                      <p:to>
                                        <p:strVal val="visible"/>
                                      </p:to>
                                    </p:set>
                                    <p:animEffect transition="in" filter="blinds(horizontal)">
                                      <p:cBhvr>
                                        <p:cTn id="27" dur="500"/>
                                        <p:tgtEl>
                                          <p:spTgt spid="9390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39011">
                                            <p:txEl>
                                              <p:pRg st="0" end="0"/>
                                            </p:txEl>
                                          </p:spTgt>
                                        </p:tgtEl>
                                        <p:attrNameLst>
                                          <p:attrName>style.visibility</p:attrName>
                                        </p:attrNameLst>
                                      </p:cBhvr>
                                      <p:to>
                                        <p:strVal val="visible"/>
                                      </p:to>
                                    </p:set>
                                    <p:animEffect transition="in" filter="blinds(horizontal)">
                                      <p:cBhvr>
                                        <p:cTn id="32" dur="500"/>
                                        <p:tgtEl>
                                          <p:spTgt spid="9390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39011">
                                            <p:txEl>
                                              <p:pRg st="1" end="1"/>
                                            </p:txEl>
                                          </p:spTgt>
                                        </p:tgtEl>
                                        <p:attrNameLst>
                                          <p:attrName>style.visibility</p:attrName>
                                        </p:attrNameLst>
                                      </p:cBhvr>
                                      <p:to>
                                        <p:strVal val="visible"/>
                                      </p:to>
                                    </p:set>
                                    <p:animEffect transition="in" filter="checkerboard(across)">
                                      <p:cBhvr>
                                        <p:cTn id="37" dur="500"/>
                                        <p:tgtEl>
                                          <p:spTgt spid="939011">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939011">
                                            <p:txEl>
                                              <p:pRg st="2" end="2"/>
                                            </p:txEl>
                                          </p:spTgt>
                                        </p:tgtEl>
                                        <p:attrNameLst>
                                          <p:attrName>style.visibility</p:attrName>
                                        </p:attrNameLst>
                                      </p:cBhvr>
                                      <p:to>
                                        <p:strVal val="visible"/>
                                      </p:to>
                                    </p:set>
                                    <p:animEffect transition="in" filter="checkerboard(across)">
                                      <p:cBhvr>
                                        <p:cTn id="42" dur="500"/>
                                        <p:tgtEl>
                                          <p:spTgt spid="939011">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39011">
                                            <p:txEl>
                                              <p:pRg st="3" end="3"/>
                                            </p:txEl>
                                          </p:spTgt>
                                        </p:tgtEl>
                                        <p:attrNameLst>
                                          <p:attrName>style.visibility</p:attrName>
                                        </p:attrNameLst>
                                      </p:cBhvr>
                                      <p:to>
                                        <p:strVal val="visible"/>
                                      </p:to>
                                    </p:set>
                                    <p:animEffect transition="in" filter="blinds(horizontal)">
                                      <p:cBhvr>
                                        <p:cTn id="47" dur="500"/>
                                        <p:tgtEl>
                                          <p:spTgt spid="939011">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939011">
                                            <p:txEl>
                                              <p:pRg st="4" end="4"/>
                                            </p:txEl>
                                          </p:spTgt>
                                        </p:tgtEl>
                                        <p:attrNameLst>
                                          <p:attrName>style.visibility</p:attrName>
                                        </p:attrNameLst>
                                      </p:cBhvr>
                                      <p:to>
                                        <p:strVal val="visible"/>
                                      </p:to>
                                    </p:set>
                                    <p:animEffect transition="in" filter="blinds(horizontal)">
                                      <p:cBhvr>
                                        <p:cTn id="52" dur="500"/>
                                        <p:tgtEl>
                                          <p:spTgt spid="939011">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939011">
                                            <p:txEl>
                                              <p:pRg st="5" end="5"/>
                                            </p:txEl>
                                          </p:spTgt>
                                        </p:tgtEl>
                                        <p:attrNameLst>
                                          <p:attrName>style.visibility</p:attrName>
                                        </p:attrNameLst>
                                      </p:cBhvr>
                                      <p:to>
                                        <p:strVal val="visible"/>
                                      </p:to>
                                    </p:set>
                                    <p:animEffect transition="in" filter="blinds(horizontal)">
                                      <p:cBhvr>
                                        <p:cTn id="57" dur="500"/>
                                        <p:tgtEl>
                                          <p:spTgt spid="939011">
                                            <p:txEl>
                                              <p:pRg st="5" end="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939011">
                                            <p:txEl>
                                              <p:pRg st="6" end="6"/>
                                            </p:txEl>
                                          </p:spTgt>
                                        </p:tgtEl>
                                        <p:attrNameLst>
                                          <p:attrName>style.visibility</p:attrName>
                                        </p:attrNameLst>
                                      </p:cBhvr>
                                      <p:to>
                                        <p:strVal val="visible"/>
                                      </p:to>
                                    </p:set>
                                    <p:animEffect transition="in" filter="checkerboard(across)">
                                      <p:cBhvr>
                                        <p:cTn id="62" dur="500"/>
                                        <p:tgtEl>
                                          <p:spTgt spid="939011">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939011">
                                            <p:txEl>
                                              <p:pRg st="7" end="7"/>
                                            </p:txEl>
                                          </p:spTgt>
                                        </p:tgtEl>
                                        <p:attrNameLst>
                                          <p:attrName>style.visibility</p:attrName>
                                        </p:attrNameLst>
                                      </p:cBhvr>
                                      <p:to>
                                        <p:strVal val="visible"/>
                                      </p:to>
                                    </p:set>
                                    <p:animEffect transition="in" filter="checkerboard(across)">
                                      <p:cBhvr>
                                        <p:cTn id="67" dur="500"/>
                                        <p:tgtEl>
                                          <p:spTgt spid="939011">
                                            <p:txEl>
                                              <p:pRg st="7" end="7"/>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939011">
                                            <p:txEl>
                                              <p:pRg st="8" end="8"/>
                                            </p:txEl>
                                          </p:spTgt>
                                        </p:tgtEl>
                                        <p:attrNameLst>
                                          <p:attrName>style.visibility</p:attrName>
                                        </p:attrNameLst>
                                      </p:cBhvr>
                                      <p:to>
                                        <p:strVal val="visible"/>
                                      </p:to>
                                    </p:set>
                                    <p:animEffect transition="in" filter="blinds(horizontal)">
                                      <p:cBhvr>
                                        <p:cTn id="72" dur="500"/>
                                        <p:tgtEl>
                                          <p:spTgt spid="939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7D8D6A2-4543-4A05-A624-5EA2BD4531FE}"/>
              </a:ext>
            </a:extLst>
          </p:cNvPr>
          <p:cNvSpPr>
            <a:spLocks noGrp="1" noChangeArrowheads="1"/>
          </p:cNvSpPr>
          <p:nvPr>
            <p:ph type="title"/>
          </p:nvPr>
        </p:nvSpPr>
        <p:spPr/>
        <p:txBody>
          <a:bodyPr/>
          <a:lstStyle/>
          <a:p>
            <a:r>
              <a:rPr lang="zh-CN" altLang="en-US"/>
              <a:t>驱动程序与</a:t>
            </a:r>
            <a:r>
              <a:rPr lang="en-US" altLang="zh-CN"/>
              <a:t>I/O</a:t>
            </a:r>
            <a:r>
              <a:rPr lang="zh-CN" altLang="en-US"/>
              <a:t>指令</a:t>
            </a:r>
          </a:p>
        </p:txBody>
      </p:sp>
      <p:sp>
        <p:nvSpPr>
          <p:cNvPr id="913411" name="Rectangle 3">
            <a:extLst>
              <a:ext uri="{FF2B5EF4-FFF2-40B4-BE49-F238E27FC236}">
                <a16:creationId xmlns:a16="http://schemas.microsoft.com/office/drawing/2014/main" id="{BB9A62B7-BDE0-4A39-B1D3-535D655A373F}"/>
              </a:ext>
            </a:extLst>
          </p:cNvPr>
          <p:cNvSpPr>
            <a:spLocks noGrp="1" noChangeArrowheads="1"/>
          </p:cNvSpPr>
          <p:nvPr>
            <p:ph type="body" idx="1"/>
          </p:nvPr>
        </p:nvSpPr>
        <p:spPr>
          <a:xfrm>
            <a:off x="349250" y="831850"/>
            <a:ext cx="8191500" cy="5283200"/>
          </a:xfrm>
        </p:spPr>
        <p:txBody>
          <a:bodyPr/>
          <a:lstStyle/>
          <a:p>
            <a:pPr>
              <a:lnSpc>
                <a:spcPct val="120000"/>
              </a:lnSpc>
            </a:pPr>
            <a:r>
              <a:rPr lang="zh-CN" altLang="en-US" sz="2000">
                <a:latin typeface="微软雅黑" panose="020B0503020204020204" pitchFamily="34" charset="-122"/>
                <a:ea typeface="微软雅黑" panose="020B0503020204020204" pitchFamily="34" charset="-122"/>
              </a:rPr>
              <a:t>控制外设进行输入</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输出的底层</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软件是</a:t>
            </a:r>
            <a:r>
              <a:rPr lang="zh-CN" altLang="en-US" sz="2000">
                <a:solidFill>
                  <a:schemeClr val="accent1"/>
                </a:solidFill>
                <a:latin typeface="微软雅黑" panose="020B0503020204020204" pitchFamily="34" charset="-122"/>
                <a:ea typeface="微软雅黑" panose="020B0503020204020204" pitchFamily="34" charset="-122"/>
              </a:rPr>
              <a:t>驱动程序</a:t>
            </a:r>
            <a:endParaRPr lang="en-US" altLang="zh-CN" sz="2000">
              <a:latin typeface="微软雅黑" panose="020B0503020204020204" pitchFamily="34" charset="-122"/>
              <a:ea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rPr>
              <a:t>驱动程序设计者应了解设备控制器及设备的工作原理，包括：</a:t>
            </a:r>
            <a:r>
              <a:rPr lang="zh-CN" altLang="en-US" sz="2000">
                <a:solidFill>
                  <a:srgbClr val="008000"/>
                </a:solidFill>
                <a:latin typeface="微软雅黑" panose="020B0503020204020204" pitchFamily="34" charset="-122"/>
                <a:ea typeface="微软雅黑" panose="020B0503020204020204" pitchFamily="34" charset="-122"/>
              </a:rPr>
              <a:t>设备控制器中有哪些用户可访问的寄存器、控制</a:t>
            </a:r>
            <a:r>
              <a:rPr lang="en-US" altLang="zh-CN" sz="2000">
                <a:solidFill>
                  <a:srgbClr val="008000"/>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状态寄存器中每一位的含义、设备控制器与外设之间的通信协议</a:t>
            </a:r>
            <a:r>
              <a:rPr lang="zh-CN" altLang="en-US" sz="2000">
                <a:latin typeface="微软雅黑" panose="020B0503020204020204" pitchFamily="34" charset="-122"/>
                <a:ea typeface="微软雅黑" panose="020B0503020204020204" pitchFamily="34" charset="-122"/>
              </a:rPr>
              <a:t>等，而关于外设的机械特性，程序员则无需了解。驱动程序通过访问</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端口</a:t>
            </a:r>
            <a:r>
              <a:rPr lang="zh-CN" altLang="en-US" sz="2000">
                <a:latin typeface="微软雅黑" panose="020B0503020204020204" pitchFamily="34" charset="-122"/>
                <a:ea typeface="微软雅黑" panose="020B0503020204020204" pitchFamily="34" charset="-122"/>
              </a:rPr>
              <a:t>控制外设进行</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a:t>
            </a:r>
          </a:p>
          <a:p>
            <a:pPr lvl="1">
              <a:lnSpc>
                <a:spcPct val="120000"/>
              </a:lnSpc>
            </a:pPr>
            <a:r>
              <a:rPr lang="zh-CN" altLang="en-US" sz="2000">
                <a:latin typeface="微软雅黑" panose="020B0503020204020204" pitchFamily="34" charset="-122"/>
                <a:ea typeface="微软雅黑" panose="020B0503020204020204" pitchFamily="34" charset="-122"/>
              </a:rPr>
              <a:t>将控制命令送到</a:t>
            </a:r>
            <a:r>
              <a:rPr lang="zh-CN" altLang="en-US" sz="2000">
                <a:solidFill>
                  <a:schemeClr val="accent1"/>
                </a:solidFill>
                <a:latin typeface="微软雅黑" panose="020B0503020204020204" pitchFamily="34" charset="-122"/>
                <a:ea typeface="微软雅黑" panose="020B0503020204020204" pitchFamily="34" charset="-122"/>
              </a:rPr>
              <a:t>控制寄存器</a:t>
            </a:r>
            <a:r>
              <a:rPr lang="zh-CN" altLang="en-US" sz="2000">
                <a:latin typeface="微软雅黑" panose="020B0503020204020204" pitchFamily="34" charset="-122"/>
                <a:ea typeface="微软雅黑" panose="020B0503020204020204" pitchFamily="34" charset="-122"/>
              </a:rPr>
              <a:t>来启动外设工作；</a:t>
            </a:r>
          </a:p>
          <a:p>
            <a:pPr lvl="1">
              <a:lnSpc>
                <a:spcPct val="120000"/>
              </a:lnSpc>
            </a:pPr>
            <a:r>
              <a:rPr lang="zh-CN" altLang="en-US" sz="2000">
                <a:latin typeface="微软雅黑" panose="020B0503020204020204" pitchFamily="34" charset="-122"/>
                <a:ea typeface="微软雅黑" panose="020B0503020204020204" pitchFamily="34" charset="-122"/>
              </a:rPr>
              <a:t>读取</a:t>
            </a:r>
            <a:r>
              <a:rPr lang="zh-CN" altLang="en-US" sz="2000">
                <a:solidFill>
                  <a:schemeClr val="accent1"/>
                </a:solidFill>
                <a:latin typeface="微软雅黑" panose="020B0503020204020204" pitchFamily="34" charset="-122"/>
                <a:ea typeface="微软雅黑" panose="020B0503020204020204" pitchFamily="34" charset="-122"/>
              </a:rPr>
              <a:t>状态寄存器</a:t>
            </a:r>
            <a:r>
              <a:rPr lang="zh-CN" altLang="en-US" sz="2000">
                <a:latin typeface="微软雅黑" panose="020B0503020204020204" pitchFamily="34" charset="-122"/>
                <a:ea typeface="微软雅黑" panose="020B0503020204020204" pitchFamily="34" charset="-122"/>
              </a:rPr>
              <a:t>了解外设和设备控制器的状态；</a:t>
            </a:r>
          </a:p>
          <a:p>
            <a:pPr lvl="1">
              <a:lnSpc>
                <a:spcPct val="120000"/>
              </a:lnSpc>
            </a:pPr>
            <a:r>
              <a:rPr lang="zh-CN" altLang="en-US" sz="2000">
                <a:latin typeface="微软雅黑" panose="020B0503020204020204" pitchFamily="34" charset="-122"/>
                <a:ea typeface="微软雅黑" panose="020B0503020204020204" pitchFamily="34" charset="-122"/>
              </a:rPr>
              <a:t>访问</a:t>
            </a:r>
            <a:r>
              <a:rPr lang="zh-CN" altLang="en-US" sz="2000">
                <a:solidFill>
                  <a:schemeClr val="accent1"/>
                </a:solidFill>
                <a:latin typeface="微软雅黑" panose="020B0503020204020204" pitchFamily="34" charset="-122"/>
                <a:ea typeface="微软雅黑" panose="020B0503020204020204" pitchFamily="34" charset="-122"/>
              </a:rPr>
              <a:t>数据缓冲寄存器</a:t>
            </a:r>
            <a:r>
              <a:rPr lang="zh-CN" altLang="en-US" sz="2000">
                <a:latin typeface="微软雅黑" panose="020B0503020204020204" pitchFamily="34" charset="-122"/>
                <a:ea typeface="微软雅黑" panose="020B0503020204020204" pitchFamily="34" charset="-122"/>
              </a:rPr>
              <a:t>进行数据的输入和输出。</a:t>
            </a:r>
          </a:p>
          <a:p>
            <a:pPr>
              <a:lnSpc>
                <a:spcPct val="120000"/>
              </a:lnSpc>
            </a:pPr>
            <a:r>
              <a:rPr lang="zh-CN" altLang="en-US" sz="2000">
                <a:latin typeface="微软雅黑" panose="020B0503020204020204" pitchFamily="34" charset="-122"/>
                <a:ea typeface="微软雅黑" panose="020B0503020204020204" pitchFamily="34" charset="-122"/>
              </a:rPr>
              <a:t>对</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端口</a:t>
            </a:r>
            <a:r>
              <a:rPr lang="zh-CN" altLang="en-US" sz="2000">
                <a:latin typeface="微软雅黑" panose="020B0503020204020204" pitchFamily="34" charset="-122"/>
                <a:ea typeface="微软雅黑" panose="020B0503020204020204" pitchFamily="34" charset="-122"/>
              </a:rPr>
              <a:t>的访问操作由</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指令完成，它们是一种特权指令</a:t>
            </a:r>
          </a:p>
          <a:p>
            <a:pPr>
              <a:lnSpc>
                <a:spcPct val="120000"/>
              </a:lnSpc>
            </a:pP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中的</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指令：</a:t>
            </a:r>
            <a:r>
              <a:rPr lang="en-US" altLang="zh-CN" sz="2000">
                <a:latin typeface="微软雅黑" panose="020B0503020204020204" pitchFamily="34" charset="-122"/>
                <a:ea typeface="微软雅黑" panose="020B0503020204020204" pitchFamily="34" charset="-122"/>
              </a:rPr>
              <a:t>in</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ins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out</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outs</a:t>
            </a:r>
            <a:endParaRPr lang="zh-CN" altLang="en-US" sz="2000">
              <a:latin typeface="微软雅黑" panose="020B0503020204020204" pitchFamily="34" charset="-122"/>
              <a:ea typeface="微软雅黑" panose="020B0503020204020204" pitchFamily="34" charset="-122"/>
            </a:endParaRPr>
          </a:p>
          <a:p>
            <a:pPr lvl="1">
              <a:lnSpc>
                <a:spcPct val="120000"/>
              </a:lnSpc>
            </a:pPr>
            <a:r>
              <a:rPr lang="en-US" altLang="zh-CN" sz="2000">
                <a:latin typeface="微软雅黑" panose="020B0503020204020204" pitchFamily="34" charset="-122"/>
                <a:ea typeface="微软雅黑" panose="020B0503020204020204" pitchFamily="34" charset="-122"/>
              </a:rPr>
              <a:t>in</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ins</a:t>
            </a:r>
            <a:r>
              <a:rPr lang="zh-CN" altLang="en-US" sz="2000">
                <a:latin typeface="微软雅黑" panose="020B0503020204020204" pitchFamily="34" charset="-122"/>
                <a:ea typeface="微软雅黑" panose="020B0503020204020204" pitchFamily="34" charset="-122"/>
              </a:rPr>
              <a:t>用于将</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端口</a:t>
            </a:r>
            <a:r>
              <a:rPr lang="zh-CN" altLang="en-US" sz="2000">
                <a:latin typeface="微软雅黑" panose="020B0503020204020204" pitchFamily="34" charset="-122"/>
                <a:ea typeface="微软雅黑" panose="020B0503020204020204" pitchFamily="34" charset="-122"/>
              </a:rPr>
              <a:t>的内容取到</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内的</a:t>
            </a:r>
            <a:r>
              <a:rPr lang="zh-CN" altLang="en-US" sz="2000">
                <a:solidFill>
                  <a:schemeClr val="accent1"/>
                </a:solidFill>
                <a:latin typeface="微软雅黑" panose="020B0503020204020204" pitchFamily="34" charset="-122"/>
                <a:ea typeface="微软雅黑" panose="020B0503020204020204" pitchFamily="34" charset="-122"/>
              </a:rPr>
              <a:t>通用寄存器</a:t>
            </a:r>
            <a:r>
              <a:rPr lang="zh-CN" altLang="en-US" sz="2000">
                <a:latin typeface="微软雅黑" panose="020B0503020204020204" pitchFamily="34" charset="-122"/>
                <a:ea typeface="微软雅黑" panose="020B0503020204020204" pitchFamily="34" charset="-122"/>
              </a:rPr>
              <a:t>中；</a:t>
            </a:r>
          </a:p>
          <a:p>
            <a:pPr lvl="1">
              <a:lnSpc>
                <a:spcPct val="120000"/>
              </a:lnSpc>
            </a:pPr>
            <a:r>
              <a:rPr lang="en-US" altLang="zh-CN" sz="2000">
                <a:latin typeface="微软雅黑" panose="020B0503020204020204" pitchFamily="34" charset="-122"/>
                <a:ea typeface="微软雅黑" panose="020B0503020204020204" pitchFamily="34" charset="-122"/>
              </a:rPr>
              <a:t>out</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outs</a:t>
            </a:r>
            <a:r>
              <a:rPr lang="zh-CN" altLang="en-US" sz="2000">
                <a:latin typeface="微软雅黑" panose="020B0503020204020204" pitchFamily="34" charset="-122"/>
                <a:ea typeface="微软雅黑" panose="020B0503020204020204" pitchFamily="34" charset="-122"/>
              </a:rPr>
              <a:t>用于将</a:t>
            </a:r>
            <a:r>
              <a:rPr lang="zh-CN" altLang="en-US" sz="2000">
                <a:solidFill>
                  <a:schemeClr val="accent1"/>
                </a:solidFill>
                <a:latin typeface="微软雅黑" panose="020B0503020204020204" pitchFamily="34" charset="-122"/>
                <a:ea typeface="微软雅黑" panose="020B0503020204020204" pitchFamily="34" charset="-122"/>
              </a:rPr>
              <a:t>通用寄存器</a:t>
            </a:r>
            <a:r>
              <a:rPr lang="zh-CN" altLang="en-US" sz="2000">
                <a:latin typeface="微软雅黑" panose="020B0503020204020204" pitchFamily="34" charset="-122"/>
                <a:ea typeface="微软雅黑" panose="020B0503020204020204" pitchFamily="34" charset="-122"/>
              </a:rPr>
              <a:t>内容输出到</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端口</a:t>
            </a:r>
            <a:r>
              <a:rPr lang="zh-CN" altLang="en-US" sz="2000">
                <a:latin typeface="微软雅黑" panose="020B0503020204020204" pitchFamily="34" charset="-122"/>
                <a:ea typeface="微软雅黑" panose="020B0503020204020204" pitchFamily="34" charset="-122"/>
              </a:rPr>
              <a:t>。</a:t>
            </a:r>
            <a:r>
              <a:rPr lang="zh-CN" altLang="en-US">
                <a:ea typeface="宋体" panose="02010600030101010101" pitchFamily="2" charset="-122"/>
              </a:rPr>
              <a:t> </a:t>
            </a:r>
          </a:p>
        </p:txBody>
      </p:sp>
      <p:sp>
        <p:nvSpPr>
          <p:cNvPr id="913412" name="Text Box 4">
            <a:extLst>
              <a:ext uri="{FF2B5EF4-FFF2-40B4-BE49-F238E27FC236}">
                <a16:creationId xmlns:a16="http://schemas.microsoft.com/office/drawing/2014/main" id="{8394A973-1AFE-4D35-AF2E-01FF8D844082}"/>
              </a:ext>
            </a:extLst>
          </p:cNvPr>
          <p:cNvSpPr txBox="1">
            <a:spLocks noChangeArrowheads="1"/>
          </p:cNvSpPr>
          <p:nvPr/>
        </p:nvSpPr>
        <p:spPr bwMode="auto">
          <a:xfrm>
            <a:off x="261938" y="6270625"/>
            <a:ext cx="8561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kumimoji="1" lang="zh-CN" altLang="en-US" sz="2000" b="1">
                <a:solidFill>
                  <a:schemeClr val="accent1"/>
                </a:solidFill>
                <a:latin typeface="微软雅黑" panose="020B0503020204020204" pitchFamily="34" charset="-122"/>
                <a:ea typeface="微软雅黑" panose="020B0503020204020204" pitchFamily="34" charset="-122"/>
              </a:rPr>
              <a:t>如 </a:t>
            </a:r>
            <a:r>
              <a:rPr kumimoji="1" lang="en-US" altLang="zh-CN" sz="2000" b="1">
                <a:solidFill>
                  <a:srgbClr val="008000"/>
                </a:solidFill>
                <a:latin typeface="微软雅黑" panose="020B0503020204020204" pitchFamily="34" charset="-122"/>
                <a:ea typeface="微软雅黑" panose="020B0503020204020204" pitchFamily="34" charset="-122"/>
              </a:rPr>
              <a:t>IN AL, DX</a:t>
            </a:r>
            <a:r>
              <a:rPr kumimoji="1" lang="zh-CN" altLang="en-US" sz="2000" b="1">
                <a:solidFill>
                  <a:schemeClr val="accent1"/>
                </a:solidFill>
                <a:latin typeface="微软雅黑" panose="020B0503020204020204" pitchFamily="34" charset="-122"/>
                <a:ea typeface="微软雅黑" panose="020B0503020204020204" pitchFamily="34" charset="-122"/>
              </a:rPr>
              <a:t>：</a:t>
            </a:r>
            <a:r>
              <a:rPr kumimoji="1" lang="en-US" altLang="zh-CN" sz="2000" b="1">
                <a:solidFill>
                  <a:schemeClr val="accent1"/>
                </a:solidFill>
                <a:latin typeface="微软雅黑" panose="020B0503020204020204" pitchFamily="34" charset="-122"/>
                <a:ea typeface="微软雅黑" panose="020B0503020204020204" pitchFamily="34" charset="-122"/>
              </a:rPr>
              <a:t>DX</a:t>
            </a:r>
            <a:r>
              <a:rPr kumimoji="1" lang="zh-CN" altLang="en-US" sz="2000" b="1">
                <a:solidFill>
                  <a:schemeClr val="accent1"/>
                </a:solidFill>
                <a:latin typeface="微软雅黑" panose="020B0503020204020204" pitchFamily="34" charset="-122"/>
                <a:ea typeface="微软雅黑" panose="020B0503020204020204" pitchFamily="34" charset="-122"/>
              </a:rPr>
              <a:t>中存放</a:t>
            </a:r>
            <a:r>
              <a:rPr kumimoji="1" lang="en-US" altLang="zh-CN" sz="2000" b="1">
                <a:solidFill>
                  <a:schemeClr val="accent1"/>
                </a:solidFill>
                <a:latin typeface="微软雅黑" panose="020B0503020204020204" pitchFamily="34" charset="-122"/>
                <a:ea typeface="微软雅黑" panose="020B0503020204020204" pitchFamily="34" charset="-122"/>
              </a:rPr>
              <a:t>I/O</a:t>
            </a:r>
            <a:r>
              <a:rPr kumimoji="1" lang="zh-CN" altLang="en-US" sz="2000" b="1">
                <a:solidFill>
                  <a:schemeClr val="accent1"/>
                </a:solidFill>
                <a:latin typeface="微软雅黑" panose="020B0503020204020204" pitchFamily="34" charset="-122"/>
                <a:ea typeface="微软雅黑" panose="020B0503020204020204" pitchFamily="34" charset="-122"/>
              </a:rPr>
              <a:t>端口地址，将</a:t>
            </a:r>
            <a:r>
              <a:rPr kumimoji="1" lang="en-US" altLang="zh-CN" sz="2000" b="1">
                <a:solidFill>
                  <a:schemeClr val="accent1"/>
                </a:solidFill>
                <a:latin typeface="微软雅黑" panose="020B0503020204020204" pitchFamily="34" charset="-122"/>
                <a:ea typeface="微软雅黑" panose="020B0503020204020204" pitchFamily="34" charset="-122"/>
              </a:rPr>
              <a:t>I/O</a:t>
            </a:r>
            <a:r>
              <a:rPr kumimoji="1" lang="zh-CN" altLang="en-US" sz="2000" b="1">
                <a:solidFill>
                  <a:schemeClr val="accent1"/>
                </a:solidFill>
                <a:latin typeface="微软雅黑" panose="020B0503020204020204" pitchFamily="34" charset="-122"/>
                <a:ea typeface="微软雅黑" panose="020B0503020204020204" pitchFamily="34" charset="-122"/>
              </a:rPr>
              <a:t>端口中的内容取到</a:t>
            </a:r>
            <a:r>
              <a:rPr kumimoji="1" lang="en-US" altLang="zh-CN" sz="2000" b="1">
                <a:solidFill>
                  <a:schemeClr val="accent1"/>
                </a:solidFill>
                <a:latin typeface="微软雅黑" panose="020B0503020204020204" pitchFamily="34" charset="-122"/>
                <a:ea typeface="微软雅黑" panose="020B0503020204020204" pitchFamily="34" charset="-122"/>
              </a:rPr>
              <a:t>AL</a:t>
            </a:r>
            <a:r>
              <a:rPr kumimoji="1" lang="zh-CN" altLang="en-US" sz="2000" b="1">
                <a:solidFill>
                  <a:schemeClr val="accent1"/>
                </a:solidFill>
                <a:latin typeface="微软雅黑" panose="020B0503020204020204" pitchFamily="34" charset="-122"/>
                <a:ea typeface="微软雅黑" panose="020B0503020204020204" pitchFamily="34" charset="-122"/>
              </a:rPr>
              <a:t>中</a:t>
            </a:r>
            <a:endParaRPr lang="zh-CN" altLang="en-US" sz="2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blinds(horizontal)">
                                      <p:cBhvr>
                                        <p:cTn id="7" dur="500"/>
                                        <p:tgtEl>
                                          <p:spTgt spid="91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1">
                                            <p:txEl>
                                              <p:pRg st="1" end="1"/>
                                            </p:txEl>
                                          </p:spTgt>
                                        </p:tgtEl>
                                        <p:attrNameLst>
                                          <p:attrName>style.visibility</p:attrName>
                                        </p:attrNameLst>
                                      </p:cBhvr>
                                      <p:to>
                                        <p:strVal val="visible"/>
                                      </p:to>
                                    </p:set>
                                    <p:animEffect transition="in" filter="blinds(horizontal)">
                                      <p:cBhvr>
                                        <p:cTn id="12" dur="500"/>
                                        <p:tgtEl>
                                          <p:spTgt spid="913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1">
                                            <p:txEl>
                                              <p:pRg st="2" end="2"/>
                                            </p:txEl>
                                          </p:spTgt>
                                        </p:tgtEl>
                                        <p:attrNameLst>
                                          <p:attrName>style.visibility</p:attrName>
                                        </p:attrNameLst>
                                      </p:cBhvr>
                                      <p:to>
                                        <p:strVal val="visible"/>
                                      </p:to>
                                    </p:set>
                                    <p:animEffect transition="in" filter="blinds(horizontal)">
                                      <p:cBhvr>
                                        <p:cTn id="17" dur="500"/>
                                        <p:tgtEl>
                                          <p:spTgt spid="91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3411">
                                            <p:txEl>
                                              <p:pRg st="3" end="3"/>
                                            </p:txEl>
                                          </p:spTgt>
                                        </p:tgtEl>
                                        <p:attrNameLst>
                                          <p:attrName>style.visibility</p:attrName>
                                        </p:attrNameLst>
                                      </p:cBhvr>
                                      <p:to>
                                        <p:strVal val="visible"/>
                                      </p:to>
                                    </p:set>
                                    <p:animEffect transition="in" filter="blinds(horizontal)">
                                      <p:cBhvr>
                                        <p:cTn id="22" dur="500"/>
                                        <p:tgtEl>
                                          <p:spTgt spid="913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13411">
                                            <p:txEl>
                                              <p:pRg st="4" end="4"/>
                                            </p:txEl>
                                          </p:spTgt>
                                        </p:tgtEl>
                                        <p:attrNameLst>
                                          <p:attrName>style.visibility</p:attrName>
                                        </p:attrNameLst>
                                      </p:cBhvr>
                                      <p:to>
                                        <p:strVal val="visible"/>
                                      </p:to>
                                    </p:set>
                                    <p:animEffect transition="in" filter="blinds(horizontal)">
                                      <p:cBhvr>
                                        <p:cTn id="27" dur="500"/>
                                        <p:tgtEl>
                                          <p:spTgt spid="913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13411">
                                            <p:txEl>
                                              <p:pRg st="5" end="5"/>
                                            </p:txEl>
                                          </p:spTgt>
                                        </p:tgtEl>
                                        <p:attrNameLst>
                                          <p:attrName>style.visibility</p:attrName>
                                        </p:attrNameLst>
                                      </p:cBhvr>
                                      <p:to>
                                        <p:strVal val="visible"/>
                                      </p:to>
                                    </p:set>
                                    <p:animEffect transition="in" filter="blinds(horizontal)">
                                      <p:cBhvr>
                                        <p:cTn id="32" dur="500"/>
                                        <p:tgtEl>
                                          <p:spTgt spid="913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13411">
                                            <p:txEl>
                                              <p:pRg st="6" end="6"/>
                                            </p:txEl>
                                          </p:spTgt>
                                        </p:tgtEl>
                                        <p:attrNameLst>
                                          <p:attrName>style.visibility</p:attrName>
                                        </p:attrNameLst>
                                      </p:cBhvr>
                                      <p:to>
                                        <p:strVal val="visible"/>
                                      </p:to>
                                    </p:set>
                                    <p:animEffect transition="in" filter="blinds(horizontal)">
                                      <p:cBhvr>
                                        <p:cTn id="37" dur="500"/>
                                        <p:tgtEl>
                                          <p:spTgt spid="9134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13411">
                                            <p:txEl>
                                              <p:pRg st="7" end="7"/>
                                            </p:txEl>
                                          </p:spTgt>
                                        </p:tgtEl>
                                        <p:attrNameLst>
                                          <p:attrName>style.visibility</p:attrName>
                                        </p:attrNameLst>
                                      </p:cBhvr>
                                      <p:to>
                                        <p:strVal val="visible"/>
                                      </p:to>
                                    </p:set>
                                    <p:animEffect transition="in" filter="blinds(horizontal)">
                                      <p:cBhvr>
                                        <p:cTn id="42" dur="500"/>
                                        <p:tgtEl>
                                          <p:spTgt spid="9134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13411">
                                            <p:txEl>
                                              <p:pRg st="8" end="8"/>
                                            </p:txEl>
                                          </p:spTgt>
                                        </p:tgtEl>
                                        <p:attrNameLst>
                                          <p:attrName>style.visibility</p:attrName>
                                        </p:attrNameLst>
                                      </p:cBhvr>
                                      <p:to>
                                        <p:strVal val="visible"/>
                                      </p:to>
                                    </p:set>
                                    <p:animEffect transition="in" filter="blinds(horizontal)">
                                      <p:cBhvr>
                                        <p:cTn id="47" dur="500"/>
                                        <p:tgtEl>
                                          <p:spTgt spid="9134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3412"/>
                                        </p:tgtEl>
                                        <p:attrNameLst>
                                          <p:attrName>style.visibility</p:attrName>
                                        </p:attrNameLst>
                                      </p:cBhvr>
                                      <p:to>
                                        <p:strVal val="visible"/>
                                      </p:to>
                                    </p:set>
                                    <p:animEffect transition="in" filter="blinds(horizontal)">
                                      <p:cBhvr>
                                        <p:cTn id="52" dur="500"/>
                                        <p:tgtEl>
                                          <p:spTgt spid="91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232E119-56CB-44BE-A9C3-2D5A52C625DD}"/>
              </a:ext>
            </a:extLst>
          </p:cNvPr>
          <p:cNvSpPr>
            <a:spLocks noGrp="1" noChangeArrowheads="1"/>
          </p:cNvSpPr>
          <p:nvPr>
            <p:ph type="title"/>
          </p:nvPr>
        </p:nvSpPr>
        <p:spPr>
          <a:xfrm>
            <a:off x="528638" y="157163"/>
            <a:ext cx="8183562" cy="528637"/>
          </a:xfrm>
        </p:spPr>
        <p:txBody>
          <a:bodyPr/>
          <a:lstStyle/>
          <a:p>
            <a:r>
              <a:rPr lang="zh-CN" altLang="en-US"/>
              <a:t>三种基本</a:t>
            </a:r>
            <a:r>
              <a:rPr lang="en-US" altLang="zh-CN"/>
              <a:t>I/O</a:t>
            </a:r>
            <a:r>
              <a:rPr lang="zh-CN" altLang="en-US"/>
              <a:t>方式</a:t>
            </a:r>
          </a:p>
        </p:txBody>
      </p:sp>
      <p:sp>
        <p:nvSpPr>
          <p:cNvPr id="862211" name="Rectangle 3">
            <a:extLst>
              <a:ext uri="{FF2B5EF4-FFF2-40B4-BE49-F238E27FC236}">
                <a16:creationId xmlns:a16="http://schemas.microsoft.com/office/drawing/2014/main" id="{2960297B-F1CB-42F2-8BD3-B19AF917E7E0}"/>
              </a:ext>
            </a:extLst>
          </p:cNvPr>
          <p:cNvSpPr>
            <a:spLocks noGrp="1" noChangeArrowheads="1"/>
          </p:cNvSpPr>
          <p:nvPr>
            <p:ph type="body" idx="1"/>
          </p:nvPr>
        </p:nvSpPr>
        <p:spPr>
          <a:xfrm>
            <a:off x="214313" y="671513"/>
            <a:ext cx="8512175" cy="5062537"/>
          </a:xfrm>
        </p:spPr>
        <p:txBody>
          <a:bodyPr/>
          <a:lstStyle/>
          <a:p>
            <a:pPr>
              <a:buFontTx/>
              <a:buNone/>
            </a:pPr>
            <a:endParaRPr lang="zh-CN" altLang="en-US" sz="1600">
              <a:ea typeface="宋体" panose="02010600030101010101" pitchFamily="2" charset="-122"/>
            </a:endParaRPr>
          </a:p>
          <a:p>
            <a:r>
              <a:rPr lang="zh-CN" altLang="en-US" sz="2100">
                <a:latin typeface="微软雅黑" panose="020B0503020204020204" pitchFamily="34" charset="-122"/>
                <a:ea typeface="微软雅黑" panose="020B0503020204020204" pitchFamily="34" charset="-122"/>
              </a:rPr>
              <a:t>程序直接控制方式（最简单的</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方式）</a:t>
            </a:r>
          </a:p>
          <a:p>
            <a:pPr lvl="1"/>
            <a:r>
              <a:rPr lang="zh-CN" altLang="en-US" sz="2100">
                <a:latin typeface="微软雅黑" panose="020B0503020204020204" pitchFamily="34" charset="-122"/>
                <a:ea typeface="微软雅黑" panose="020B0503020204020204" pitchFamily="34" charset="-122"/>
              </a:rPr>
              <a:t>无条件传送：对简单外设定时（同步）进行数据传送</a:t>
            </a:r>
          </a:p>
          <a:p>
            <a:pPr lvl="1"/>
            <a:r>
              <a:rPr lang="zh-CN" altLang="en-US" sz="2100">
                <a:latin typeface="微软雅黑" panose="020B0503020204020204" pitchFamily="34" charset="-122"/>
                <a:ea typeface="微软雅黑" panose="020B0503020204020204" pitchFamily="34" charset="-122"/>
              </a:rPr>
              <a:t>条件传送：</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主动查询，也称程序</a:t>
            </a:r>
            <a:r>
              <a:rPr lang="zh-CN" altLang="en-US" sz="2100">
                <a:solidFill>
                  <a:srgbClr val="2E9267"/>
                </a:solidFill>
                <a:latin typeface="微软雅黑" panose="020B0503020204020204" pitchFamily="34" charset="-122"/>
                <a:ea typeface="微软雅黑" panose="020B0503020204020204" pitchFamily="34" charset="-122"/>
              </a:rPr>
              <a:t>查询或轮询（</a:t>
            </a:r>
            <a:r>
              <a:rPr lang="en-US" altLang="zh-CN" sz="2100">
                <a:latin typeface="微软雅黑" panose="020B0503020204020204" pitchFamily="34" charset="-122"/>
                <a:ea typeface="微软雅黑" panose="020B0503020204020204" pitchFamily="34" charset="-122"/>
              </a:rPr>
              <a:t>Polling</a:t>
            </a:r>
            <a:r>
              <a:rPr lang="zh-CN" altLang="en-US" sz="2100">
                <a:latin typeface="微软雅黑" panose="020B0503020204020204" pitchFamily="34" charset="-122"/>
                <a:ea typeface="微软雅黑" panose="020B0503020204020204" pitchFamily="34" charset="-122"/>
              </a:rPr>
              <a:t>）</a:t>
            </a:r>
            <a:r>
              <a:rPr lang="zh-CN" altLang="en-US" sz="2100">
                <a:solidFill>
                  <a:srgbClr val="2E9267"/>
                </a:solidFill>
                <a:latin typeface="微软雅黑" panose="020B0503020204020204" pitchFamily="34" charset="-122"/>
                <a:ea typeface="微软雅黑" panose="020B0503020204020204" pitchFamily="34" charset="-122"/>
              </a:rPr>
              <a:t>方式</a:t>
            </a:r>
            <a:endParaRPr lang="en-US" altLang="zh-CN" sz="2100">
              <a:solidFill>
                <a:srgbClr val="CC0000"/>
              </a:solidFill>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I/O Interrupt </a:t>
            </a:r>
            <a:r>
              <a:rPr lang="en-US" altLang="zh-CN" sz="2100">
                <a:solidFill>
                  <a:srgbClr val="CC0000"/>
                </a:solidFill>
                <a:latin typeface="微软雅黑" panose="020B0503020204020204" pitchFamily="34" charset="-122"/>
                <a:ea typeface="微软雅黑" panose="020B0503020204020204" pitchFamily="34" charset="-122"/>
              </a:rPr>
              <a:t>(</a:t>
            </a:r>
            <a:r>
              <a:rPr lang="zh-CN" altLang="en-US" sz="2100">
                <a:solidFill>
                  <a:srgbClr val="CC0000"/>
                </a:solidFill>
                <a:latin typeface="微软雅黑" panose="020B0503020204020204" pitchFamily="34" charset="-122"/>
                <a:ea typeface="微软雅黑" panose="020B0503020204020204" pitchFamily="34" charset="-122"/>
              </a:rPr>
              <a:t>中断</a:t>
            </a:r>
            <a:r>
              <a:rPr lang="en-US" altLang="zh-CN" sz="2100">
                <a:solidFill>
                  <a:srgbClr val="CC0000"/>
                </a:solidFill>
                <a:latin typeface="微软雅黑" panose="020B0503020204020204" pitchFamily="34" charset="-122"/>
                <a:ea typeface="微软雅黑" panose="020B0503020204020204" pitchFamily="34" charset="-122"/>
              </a:rPr>
              <a:t>I/O</a:t>
            </a:r>
            <a:r>
              <a:rPr lang="zh-CN" altLang="en-US" sz="2100">
                <a:solidFill>
                  <a:srgbClr val="CC0000"/>
                </a:solidFill>
                <a:latin typeface="微软雅黑" panose="020B0503020204020204" pitchFamily="34" charset="-122"/>
                <a:ea typeface="微软雅黑" panose="020B0503020204020204" pitchFamily="34" charset="-122"/>
              </a:rPr>
              <a:t>方式</a:t>
            </a:r>
            <a:r>
              <a:rPr lang="en-US" altLang="zh-CN" sz="2100">
                <a:solidFill>
                  <a:srgbClr val="CC0000"/>
                </a:solidFill>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几乎所有系统都支持中断</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方式</a:t>
            </a:r>
          </a:p>
          <a:p>
            <a:pPr lvl="1"/>
            <a:r>
              <a:rPr lang="zh-CN" altLang="en-US" sz="2100">
                <a:latin typeface="微软雅黑" panose="020B0503020204020204" pitchFamily="34" charset="-122"/>
                <a:ea typeface="微软雅黑" panose="020B0503020204020204" pitchFamily="34" charset="-122"/>
              </a:rPr>
              <a:t>若一个</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设备需要</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干预，它就通过中断请求通知</a:t>
            </a:r>
            <a:r>
              <a:rPr lang="en-US" altLang="zh-CN" sz="2100">
                <a:latin typeface="微软雅黑" panose="020B0503020204020204" pitchFamily="34" charset="-122"/>
                <a:ea typeface="微软雅黑" panose="020B0503020204020204" pitchFamily="34" charset="-122"/>
              </a:rPr>
              <a:t>CPU</a:t>
            </a:r>
          </a:p>
          <a:p>
            <a:pPr lvl="1"/>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中止当前程序的执行，调出</a:t>
            </a:r>
            <a:r>
              <a:rPr lang="en-US" altLang="zh-CN" sz="2100">
                <a:latin typeface="微软雅黑" panose="020B0503020204020204" pitchFamily="34" charset="-122"/>
                <a:ea typeface="微软雅黑" panose="020B0503020204020204" pitchFamily="34" charset="-122"/>
              </a:rPr>
              <a:t>OS</a:t>
            </a:r>
            <a:r>
              <a:rPr lang="zh-CN" altLang="en-US" sz="2100">
                <a:latin typeface="微软雅黑" panose="020B0503020204020204" pitchFamily="34" charset="-122"/>
                <a:ea typeface="微软雅黑" panose="020B0503020204020204" pitchFamily="34" charset="-122"/>
              </a:rPr>
              <a:t>（中断处理程序）来执行</a:t>
            </a:r>
          </a:p>
          <a:p>
            <a:pPr lvl="1"/>
            <a:r>
              <a:rPr lang="zh-CN" altLang="en-US" sz="2100">
                <a:latin typeface="微软雅黑" panose="020B0503020204020204" pitchFamily="34" charset="-122"/>
                <a:ea typeface="微软雅黑" panose="020B0503020204020204" pitchFamily="34" charset="-122"/>
              </a:rPr>
              <a:t>处理结束后，再返回到被中止的程序继续执行</a:t>
            </a:r>
          </a:p>
          <a:p>
            <a:r>
              <a:rPr lang="en-US" altLang="zh-CN" sz="2100">
                <a:latin typeface="微软雅黑" panose="020B0503020204020204" pitchFamily="34" charset="-122"/>
                <a:ea typeface="微软雅黑" panose="020B0503020204020204" pitchFamily="34" charset="-122"/>
              </a:rPr>
              <a:t>Direct Memory Access </a:t>
            </a:r>
            <a:r>
              <a:rPr lang="en-US" altLang="zh-CN" sz="2100">
                <a:solidFill>
                  <a:srgbClr val="D1390F"/>
                </a:solidFill>
                <a:latin typeface="微软雅黑" panose="020B0503020204020204" pitchFamily="34" charset="-122"/>
                <a:ea typeface="微软雅黑" panose="020B0503020204020204" pitchFamily="34" charset="-122"/>
              </a:rPr>
              <a:t>(DMA</a:t>
            </a:r>
            <a:r>
              <a:rPr lang="zh-CN" altLang="en-US" sz="2100">
                <a:solidFill>
                  <a:srgbClr val="D1390F"/>
                </a:solidFill>
                <a:latin typeface="微软雅黑" panose="020B0503020204020204" pitchFamily="34" charset="-122"/>
                <a:ea typeface="微软雅黑" panose="020B0503020204020204" pitchFamily="34" charset="-122"/>
              </a:rPr>
              <a:t>方式</a:t>
            </a:r>
            <a:r>
              <a:rPr lang="en-US" altLang="zh-CN" sz="2100">
                <a:solidFill>
                  <a:srgbClr val="D1390F"/>
                </a:solidFill>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磁盘等高速外设所用的方式</a:t>
            </a:r>
          </a:p>
          <a:p>
            <a:pPr lvl="1"/>
            <a:r>
              <a:rPr lang="zh-CN" altLang="en-US" sz="2100">
                <a:latin typeface="微软雅黑" panose="020B0503020204020204" pitchFamily="34" charset="-122"/>
                <a:ea typeface="微软雅黑" panose="020B0503020204020204" pitchFamily="34" charset="-122"/>
              </a:rPr>
              <a:t>磁盘等高速外设</a:t>
            </a:r>
            <a:r>
              <a:rPr lang="zh-CN" altLang="en-US" sz="2100">
                <a:solidFill>
                  <a:schemeClr val="accent1"/>
                </a:solidFill>
                <a:latin typeface="微软雅黑" panose="020B0503020204020204" pitchFamily="34" charset="-122"/>
                <a:ea typeface="微软雅黑" panose="020B0503020204020204" pitchFamily="34" charset="-122"/>
              </a:rPr>
              <a:t>成批地直接和主存进行数据交换</a:t>
            </a:r>
          </a:p>
          <a:p>
            <a:pPr lvl="1"/>
            <a:r>
              <a:rPr lang="zh-CN" altLang="en-US" sz="2100">
                <a:latin typeface="微软雅黑" panose="020B0503020204020204" pitchFamily="34" charset="-122"/>
                <a:ea typeface="微软雅黑" panose="020B0503020204020204" pitchFamily="34" charset="-122"/>
              </a:rPr>
              <a:t>需要专门的</a:t>
            </a:r>
            <a:r>
              <a:rPr lang="en-US" altLang="zh-CN" sz="2100">
                <a:solidFill>
                  <a:schemeClr val="accent1"/>
                </a:solidFill>
                <a:latin typeface="微软雅黑" panose="020B0503020204020204" pitchFamily="34" charset="-122"/>
                <a:ea typeface="微软雅黑" panose="020B0503020204020204" pitchFamily="34" charset="-122"/>
              </a:rPr>
              <a:t>DMA</a:t>
            </a:r>
            <a:r>
              <a:rPr lang="zh-CN" altLang="en-US" sz="2100">
                <a:solidFill>
                  <a:schemeClr val="accent1"/>
                </a:solidFill>
                <a:latin typeface="微软雅黑" panose="020B0503020204020204" pitchFamily="34" charset="-122"/>
                <a:ea typeface="微软雅黑" panose="020B0503020204020204" pitchFamily="34" charset="-122"/>
              </a:rPr>
              <a:t>控制器</a:t>
            </a:r>
            <a:r>
              <a:rPr lang="zh-CN" altLang="en-US" sz="2100">
                <a:latin typeface="微软雅黑" panose="020B0503020204020204" pitchFamily="34" charset="-122"/>
                <a:ea typeface="微软雅黑" panose="020B0503020204020204" pitchFamily="34" charset="-122"/>
              </a:rPr>
              <a:t>控制总线，完成数据传送</a:t>
            </a:r>
          </a:p>
          <a:p>
            <a:pPr lvl="1"/>
            <a:r>
              <a:rPr lang="zh-CN" altLang="en-US" sz="2100">
                <a:latin typeface="微软雅黑" panose="020B0503020204020204" pitchFamily="34" charset="-122"/>
                <a:ea typeface="微软雅黑" panose="020B0503020204020204" pitchFamily="34" charset="-122"/>
              </a:rPr>
              <a:t>数据传送过程无需</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参与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7" dur="500"/>
                                        <p:tgtEl>
                                          <p:spTgt spid="8622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2" dur="500"/>
                                        <p:tgtEl>
                                          <p:spTgt spid="8622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17" dur="500"/>
                                        <p:tgtEl>
                                          <p:spTgt spid="862211">
                                            <p:txEl>
                                              <p:pRg st="5" end="5"/>
                                            </p:txEl>
                                          </p:spTgt>
                                        </p:tgtEl>
                                      </p:cBhvr>
                                    </p:animEffect>
                                  </p:childTnLst>
                                  <p:subTnLst>
                                    <p:animClr clrSpc="rgb" dir="cw">
                                      <p:cBhvr override="childStyle">
                                        <p:cTn dur="1" fill="hold" display="0" masterRel="nextClick" afterEffect="1"/>
                                        <p:tgtEl>
                                          <p:spTgt spid="862211">
                                            <p:txEl>
                                              <p:pRg st="5" end="5"/>
                                            </p:txEl>
                                          </p:spTgt>
                                        </p:tgtEl>
                                        <p:attrNameLst>
                                          <p:attrName>ppt_c</p:attrName>
                                        </p:attrNameLst>
                                      </p:cBhvr>
                                      <p:to>
                                        <a:srgbClr val="33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22" dur="500"/>
                                        <p:tgtEl>
                                          <p:spTgt spid="862211">
                                            <p:txEl>
                                              <p:pRg st="6" end="6"/>
                                            </p:txEl>
                                          </p:spTgt>
                                        </p:tgtEl>
                                      </p:cBhvr>
                                    </p:animEffect>
                                  </p:childTnLst>
                                  <p:subTnLst>
                                    <p:animClr clrSpc="rgb" dir="cw">
                                      <p:cBhvr override="childStyle">
                                        <p:cTn dur="1" fill="hold" display="0" masterRel="nextClick" afterEffect="1"/>
                                        <p:tgtEl>
                                          <p:spTgt spid="862211">
                                            <p:txEl>
                                              <p:pRg st="6" end="6"/>
                                            </p:txEl>
                                          </p:spTgt>
                                        </p:tgtEl>
                                        <p:attrNameLst>
                                          <p:attrName>ppt_c</p:attrName>
                                        </p:attrNameLst>
                                      </p:cBhvr>
                                      <p:to>
                                        <a:srgbClr val="33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27" dur="500"/>
                                        <p:tgtEl>
                                          <p:spTgt spid="862211">
                                            <p:txEl>
                                              <p:pRg st="7" end="7"/>
                                            </p:txEl>
                                          </p:spTgt>
                                        </p:tgtEl>
                                      </p:cBhvr>
                                    </p:animEffect>
                                  </p:childTnLst>
                                  <p:subTnLst>
                                    <p:animClr clrSpc="rgb" dir="cw">
                                      <p:cBhvr override="childStyle">
                                        <p:cTn dur="1" fill="hold" display="0" masterRel="nextClick" afterEffect="1"/>
                                        <p:tgtEl>
                                          <p:spTgt spid="862211">
                                            <p:txEl>
                                              <p:pRg st="7" end="7"/>
                                            </p:txEl>
                                          </p:spTgt>
                                        </p:tgtEl>
                                        <p:attrNameLst>
                                          <p:attrName>ppt_c</p:attrName>
                                        </p:attrNameLst>
                                      </p:cBhvr>
                                      <p:to>
                                        <a:srgbClr val="3399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9" end="9"/>
                                            </p:txEl>
                                          </p:spTgt>
                                        </p:tgtEl>
                                        <p:attrNameLst>
                                          <p:attrName>style.visibility</p:attrName>
                                        </p:attrNameLst>
                                      </p:cBhvr>
                                      <p:to>
                                        <p:strVal val="visible"/>
                                      </p:to>
                                    </p:set>
                                    <p:animEffect transition="in" filter="blinds(horizontal)">
                                      <p:cBhvr>
                                        <p:cTn id="32" dur="500"/>
                                        <p:tgtEl>
                                          <p:spTgt spid="862211">
                                            <p:txEl>
                                              <p:pRg st="9" end="9"/>
                                            </p:txEl>
                                          </p:spTgt>
                                        </p:tgtEl>
                                      </p:cBhvr>
                                    </p:animEffect>
                                  </p:childTnLst>
                                  <p:subTnLst>
                                    <p:animClr clrSpc="rgb" dir="cw">
                                      <p:cBhvr override="childStyle">
                                        <p:cTn dur="1" fill="hold" display="0" masterRel="nextClick" afterEffect="1"/>
                                        <p:tgtEl>
                                          <p:spTgt spid="862211">
                                            <p:txEl>
                                              <p:pRg st="9" end="9"/>
                                            </p:txEl>
                                          </p:spTgt>
                                        </p:tgtEl>
                                        <p:attrNameLst>
                                          <p:attrName>ppt_c</p:attrName>
                                        </p:attrNameLst>
                                      </p:cBhvr>
                                      <p:to>
                                        <a:srgbClr val="3399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10" end="10"/>
                                            </p:txEl>
                                          </p:spTgt>
                                        </p:tgtEl>
                                        <p:attrNameLst>
                                          <p:attrName>style.visibility</p:attrName>
                                        </p:attrNameLst>
                                      </p:cBhvr>
                                      <p:to>
                                        <p:strVal val="visible"/>
                                      </p:to>
                                    </p:set>
                                    <p:animEffect transition="in" filter="blinds(horizontal)">
                                      <p:cBhvr>
                                        <p:cTn id="37" dur="500"/>
                                        <p:tgtEl>
                                          <p:spTgt spid="862211">
                                            <p:txEl>
                                              <p:pRg st="10" end="10"/>
                                            </p:txEl>
                                          </p:spTgt>
                                        </p:tgtEl>
                                      </p:cBhvr>
                                    </p:animEffect>
                                  </p:childTnLst>
                                  <p:subTnLst>
                                    <p:animClr clrSpc="rgb" dir="cw">
                                      <p:cBhvr override="childStyle">
                                        <p:cTn dur="1" fill="hold" display="0" masterRel="nextClick" afterEffect="1"/>
                                        <p:tgtEl>
                                          <p:spTgt spid="862211">
                                            <p:txEl>
                                              <p:pRg st="10" end="10"/>
                                            </p:txEl>
                                          </p:spTgt>
                                        </p:tgtEl>
                                        <p:attrNameLst>
                                          <p:attrName>ppt_c</p:attrName>
                                        </p:attrNameLst>
                                      </p:cBhvr>
                                      <p:to>
                                        <a:srgbClr val="3399FF"/>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11" end="11"/>
                                            </p:txEl>
                                          </p:spTgt>
                                        </p:tgtEl>
                                        <p:attrNameLst>
                                          <p:attrName>style.visibility</p:attrName>
                                        </p:attrNameLst>
                                      </p:cBhvr>
                                      <p:to>
                                        <p:strVal val="visible"/>
                                      </p:to>
                                    </p:set>
                                    <p:animEffect transition="in" filter="blinds(horizontal)">
                                      <p:cBhvr>
                                        <p:cTn id="42" dur="500"/>
                                        <p:tgtEl>
                                          <p:spTgt spid="862211">
                                            <p:txEl>
                                              <p:pRg st="11" end="11"/>
                                            </p:txEl>
                                          </p:spTgt>
                                        </p:tgtEl>
                                      </p:cBhvr>
                                    </p:animEffect>
                                  </p:childTnLst>
                                  <p:subTnLst>
                                    <p:animClr clrSpc="rgb" dir="cw">
                                      <p:cBhvr override="childStyle">
                                        <p:cTn dur="1" fill="hold" display="0" masterRel="nextClick" afterEffect="1"/>
                                        <p:tgtEl>
                                          <p:spTgt spid="862211">
                                            <p:txEl>
                                              <p:pRg st="11" end="11"/>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7CEC9DA-4EDB-46F6-BF06-0567BD4C93EF}"/>
              </a:ext>
            </a:extLst>
          </p:cNvPr>
          <p:cNvSpPr>
            <a:spLocks noGrp="1" noChangeArrowheads="1"/>
          </p:cNvSpPr>
          <p:nvPr>
            <p:ph type="title"/>
          </p:nvPr>
        </p:nvSpPr>
        <p:spPr/>
        <p:txBody>
          <a:bodyPr/>
          <a:lstStyle/>
          <a:p>
            <a:r>
              <a:rPr lang="zh-CN" altLang="en-US"/>
              <a:t>以</a:t>
            </a:r>
            <a:r>
              <a:rPr lang="en-US" altLang="zh-CN"/>
              <a:t>hello</a:t>
            </a:r>
            <a:r>
              <a:rPr lang="zh-CN" altLang="en-US"/>
              <a:t>程序为例说明</a:t>
            </a:r>
          </a:p>
        </p:txBody>
      </p:sp>
      <p:sp>
        <p:nvSpPr>
          <p:cNvPr id="52227" name="Rectangle 3">
            <a:extLst>
              <a:ext uri="{FF2B5EF4-FFF2-40B4-BE49-F238E27FC236}">
                <a16:creationId xmlns:a16="http://schemas.microsoft.com/office/drawing/2014/main" id="{E3DC08FF-2714-4788-923C-BDF99B97612D}"/>
              </a:ext>
            </a:extLst>
          </p:cNvPr>
          <p:cNvSpPr>
            <a:spLocks noChangeArrowheads="1"/>
          </p:cNvSpPr>
          <p:nvPr/>
        </p:nvSpPr>
        <p:spPr bwMode="auto">
          <a:xfrm>
            <a:off x="307975" y="1341438"/>
            <a:ext cx="3671888"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#include &lt;stdio.h&gt;</a:t>
            </a:r>
          </a:p>
          <a:p>
            <a:pPr>
              <a:spcBef>
                <a:spcPct val="0"/>
              </a:spcBef>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int main()</a:t>
            </a:r>
          </a:p>
          <a:p>
            <a:pPr>
              <a:spcBef>
                <a:spcPct val="0"/>
              </a:spcBef>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a:p>
            <a:pPr>
              <a:spcBef>
                <a:spcPct val="0"/>
              </a:spcBef>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     printf("hello, world\n");</a:t>
            </a:r>
          </a:p>
          <a:p>
            <a:pPr>
              <a:spcBef>
                <a:spcPct val="0"/>
              </a:spcBef>
              <a:buFontTx/>
              <a:buNone/>
            </a:pP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a:p>
            <a:pPr>
              <a:spcBef>
                <a:spcPct val="0"/>
              </a:spcBef>
            </a:pPr>
            <a:endParaRPr lang="zh-CN" altLang="en-US" sz="200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228" name="Text Box 5">
            <a:extLst>
              <a:ext uri="{FF2B5EF4-FFF2-40B4-BE49-F238E27FC236}">
                <a16:creationId xmlns:a16="http://schemas.microsoft.com/office/drawing/2014/main" id="{2EA68B5B-70CB-4678-BDD6-F7928826E1FB}"/>
              </a:ext>
            </a:extLst>
          </p:cNvPr>
          <p:cNvSpPr txBox="1">
            <a:spLocks noChangeArrowheads="1"/>
          </p:cNvSpPr>
          <p:nvPr/>
        </p:nvSpPr>
        <p:spPr bwMode="auto">
          <a:xfrm>
            <a:off x="276225" y="812800"/>
            <a:ext cx="406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假定以下用户程序对应的进程为</a:t>
            </a:r>
            <a:r>
              <a:rPr lang="en-US" altLang="zh-CN" sz="2000" b="1">
                <a:latin typeface="微软雅黑" panose="020B0503020204020204" pitchFamily="34" charset="-122"/>
                <a:ea typeface="微软雅黑" panose="020B0503020204020204" pitchFamily="34" charset="-122"/>
              </a:rPr>
              <a:t>p</a:t>
            </a:r>
          </a:p>
        </p:txBody>
      </p:sp>
      <p:grpSp>
        <p:nvGrpSpPr>
          <p:cNvPr id="942112" name="Group 32">
            <a:extLst>
              <a:ext uri="{FF2B5EF4-FFF2-40B4-BE49-F238E27FC236}">
                <a16:creationId xmlns:a16="http://schemas.microsoft.com/office/drawing/2014/main" id="{CA8BE4C8-CE01-491C-9203-223AB77A26B0}"/>
              </a:ext>
            </a:extLst>
          </p:cNvPr>
          <p:cNvGrpSpPr>
            <a:grpSpLocks/>
          </p:cNvGrpSpPr>
          <p:nvPr/>
        </p:nvGrpSpPr>
        <p:grpSpPr bwMode="auto">
          <a:xfrm>
            <a:off x="192088" y="3055938"/>
            <a:ext cx="8737600" cy="3521075"/>
            <a:chOff x="121" y="1925"/>
            <a:chExt cx="5504" cy="2218"/>
          </a:xfrm>
        </p:grpSpPr>
        <p:sp>
          <p:nvSpPr>
            <p:cNvPr id="52234" name="AutoShape 6">
              <a:extLst>
                <a:ext uri="{FF2B5EF4-FFF2-40B4-BE49-F238E27FC236}">
                  <a16:creationId xmlns:a16="http://schemas.microsoft.com/office/drawing/2014/main" id="{80140D02-1A2E-479E-8A0B-CF49780796A8}"/>
                </a:ext>
              </a:extLst>
            </p:cNvPr>
            <p:cNvSpPr>
              <a:spLocks noChangeAspect="1" noChangeArrowheads="1"/>
            </p:cNvSpPr>
            <p:nvPr/>
          </p:nvSpPr>
          <p:spPr bwMode="auto">
            <a:xfrm>
              <a:off x="128" y="1925"/>
              <a:ext cx="5435" cy="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2235" name="Text Box 7">
              <a:extLst>
                <a:ext uri="{FF2B5EF4-FFF2-40B4-BE49-F238E27FC236}">
                  <a16:creationId xmlns:a16="http://schemas.microsoft.com/office/drawing/2014/main" id="{2E1C243A-51B8-42BB-A3EA-7331EB20601C}"/>
                </a:ext>
              </a:extLst>
            </p:cNvPr>
            <p:cNvSpPr txBox="1">
              <a:spLocks noChangeArrowheads="1"/>
            </p:cNvSpPr>
            <p:nvPr/>
          </p:nvSpPr>
          <p:spPr bwMode="auto">
            <a:xfrm>
              <a:off x="195" y="2403"/>
              <a:ext cx="731" cy="129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latin typeface="微软雅黑" panose="020B0503020204020204" pitchFamily="34" charset="-122"/>
                  <a:ea typeface="微软雅黑" panose="020B0503020204020204" pitchFamily="34" charset="-122"/>
                </a:rPr>
                <a:t>main()</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printf();</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p:txBody>
        </p:sp>
        <p:sp>
          <p:nvSpPr>
            <p:cNvPr id="52236" name="Text Box 8">
              <a:extLst>
                <a:ext uri="{FF2B5EF4-FFF2-40B4-BE49-F238E27FC236}">
                  <a16:creationId xmlns:a16="http://schemas.microsoft.com/office/drawing/2014/main" id="{015E87EA-D103-4007-86B6-3DF454197848}"/>
                </a:ext>
              </a:extLst>
            </p:cNvPr>
            <p:cNvSpPr txBox="1">
              <a:spLocks noChangeArrowheads="1"/>
            </p:cNvSpPr>
            <p:nvPr/>
          </p:nvSpPr>
          <p:spPr bwMode="auto">
            <a:xfrm>
              <a:off x="235" y="3789"/>
              <a:ext cx="678" cy="197"/>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latin typeface="Times New Roman" panose="02020603050405020304" pitchFamily="18" charset="0"/>
                  <a:ea typeface="微软雅黑" panose="020B0503020204020204" pitchFamily="34" charset="-122"/>
                </a:rPr>
                <a:t>用户程序</a:t>
              </a:r>
              <a:r>
                <a:rPr lang="en-US" altLang="zh-CN" sz="900" b="1">
                  <a:latin typeface="Times New Roman" panose="02020603050405020304" pitchFamily="18" charset="0"/>
                  <a:ea typeface="宋体" panose="02010600030101010101" pitchFamily="2" charset="-122"/>
                </a:rPr>
                <a:t> </a:t>
              </a:r>
              <a:endParaRPr lang="en-US" altLang="zh-CN" b="1">
                <a:ea typeface="宋体" panose="02010600030101010101" pitchFamily="2" charset="-122"/>
              </a:endParaRPr>
            </a:p>
          </p:txBody>
        </p:sp>
        <p:sp>
          <p:nvSpPr>
            <p:cNvPr id="52237" name="Text Box 9">
              <a:extLst>
                <a:ext uri="{FF2B5EF4-FFF2-40B4-BE49-F238E27FC236}">
                  <a16:creationId xmlns:a16="http://schemas.microsoft.com/office/drawing/2014/main" id="{57AE9622-BFA0-4D51-95F8-256D791FA209}"/>
                </a:ext>
              </a:extLst>
            </p:cNvPr>
            <p:cNvSpPr txBox="1">
              <a:spLocks noChangeArrowheads="1"/>
            </p:cNvSpPr>
            <p:nvPr/>
          </p:nvSpPr>
          <p:spPr bwMode="auto">
            <a:xfrm>
              <a:off x="1109" y="2406"/>
              <a:ext cx="778" cy="1296"/>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latin typeface="微软雅黑" panose="020B0503020204020204" pitchFamily="34" charset="-122"/>
                  <a:ea typeface="微软雅黑" panose="020B0503020204020204" pitchFamily="34" charset="-122"/>
                </a:rPr>
                <a:t>printf() </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xxxx();</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p:txBody>
        </p:sp>
        <p:sp>
          <p:nvSpPr>
            <p:cNvPr id="52238" name="Line 10">
              <a:extLst>
                <a:ext uri="{FF2B5EF4-FFF2-40B4-BE49-F238E27FC236}">
                  <a16:creationId xmlns:a16="http://schemas.microsoft.com/office/drawing/2014/main" id="{52808B52-051A-45FC-A680-63B04E14FF86}"/>
                </a:ext>
              </a:extLst>
            </p:cNvPr>
            <p:cNvSpPr>
              <a:spLocks noChangeShapeType="1"/>
            </p:cNvSpPr>
            <p:nvPr/>
          </p:nvSpPr>
          <p:spPr bwMode="auto">
            <a:xfrm flipV="1">
              <a:off x="865" y="2643"/>
              <a:ext cx="288" cy="362"/>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9" name="Text Box 11">
              <a:extLst>
                <a:ext uri="{FF2B5EF4-FFF2-40B4-BE49-F238E27FC236}">
                  <a16:creationId xmlns:a16="http://schemas.microsoft.com/office/drawing/2014/main" id="{34889AF5-390A-4CB7-9207-D788B9E967D2}"/>
                </a:ext>
              </a:extLst>
            </p:cNvPr>
            <p:cNvSpPr txBox="1">
              <a:spLocks noChangeArrowheads="1"/>
            </p:cNvSpPr>
            <p:nvPr/>
          </p:nvSpPr>
          <p:spPr bwMode="auto">
            <a:xfrm>
              <a:off x="3355" y="2420"/>
              <a:ext cx="1124" cy="125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latin typeface="微软雅黑" panose="020B0503020204020204" pitchFamily="34" charset="-122"/>
                  <a:ea typeface="微软雅黑" panose="020B0503020204020204" pitchFamily="34" charset="-122"/>
                </a:rPr>
                <a:t>system_call()</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xxxx();</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a:p>
              <a:pPr algn="just">
                <a:lnSpc>
                  <a:spcPct val="104000"/>
                </a:lnSpc>
              </a:pPr>
              <a:endParaRPr lang="en-US" altLang="zh-CN" sz="1900" b="1">
                <a:latin typeface="微软雅黑" panose="020B0503020204020204" pitchFamily="34" charset="-122"/>
                <a:ea typeface="微软雅黑" panose="020B0503020204020204" pitchFamily="34" charset="-122"/>
              </a:endParaRPr>
            </a:p>
          </p:txBody>
        </p:sp>
        <p:sp>
          <p:nvSpPr>
            <p:cNvPr id="52240" name="Text Box 12">
              <a:extLst>
                <a:ext uri="{FF2B5EF4-FFF2-40B4-BE49-F238E27FC236}">
                  <a16:creationId xmlns:a16="http://schemas.microsoft.com/office/drawing/2014/main" id="{CC47C446-7769-476A-A6BA-723D970A6028}"/>
                </a:ext>
              </a:extLst>
            </p:cNvPr>
            <p:cNvSpPr txBox="1">
              <a:spLocks noChangeArrowheads="1"/>
            </p:cNvSpPr>
            <p:nvPr/>
          </p:nvSpPr>
          <p:spPr bwMode="auto">
            <a:xfrm>
              <a:off x="2238" y="3721"/>
              <a:ext cx="632" cy="36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solidFill>
                    <a:schemeClr val="accent1"/>
                  </a:solidFill>
                  <a:latin typeface="Times New Roman" panose="02020603050405020304" pitchFamily="18" charset="0"/>
                  <a:ea typeface="微软雅黑" panose="020B0503020204020204" pitchFamily="34" charset="-122"/>
                </a:rPr>
                <a:t>系统调用封装函数</a:t>
              </a:r>
            </a:p>
          </p:txBody>
        </p:sp>
        <p:sp>
          <p:nvSpPr>
            <p:cNvPr id="52241" name="Text Box 13">
              <a:extLst>
                <a:ext uri="{FF2B5EF4-FFF2-40B4-BE49-F238E27FC236}">
                  <a16:creationId xmlns:a16="http://schemas.microsoft.com/office/drawing/2014/main" id="{3BC0D2DF-7E32-4200-9041-9CFE859F335E}"/>
                </a:ext>
              </a:extLst>
            </p:cNvPr>
            <p:cNvSpPr txBox="1">
              <a:spLocks noChangeArrowheads="1"/>
            </p:cNvSpPr>
            <p:nvPr/>
          </p:nvSpPr>
          <p:spPr bwMode="auto">
            <a:xfrm>
              <a:off x="3595" y="3720"/>
              <a:ext cx="614" cy="356"/>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latin typeface="Times New Roman" panose="02020603050405020304" pitchFamily="18" charset="0"/>
                  <a:ea typeface="微软雅黑" panose="020B0503020204020204" pitchFamily="34" charset="-122"/>
                </a:rPr>
                <a:t>系统调用处理程序</a:t>
              </a:r>
            </a:p>
          </p:txBody>
        </p:sp>
        <p:sp>
          <p:nvSpPr>
            <p:cNvPr id="52242" name="Rectangle 14">
              <a:extLst>
                <a:ext uri="{FF2B5EF4-FFF2-40B4-BE49-F238E27FC236}">
                  <a16:creationId xmlns:a16="http://schemas.microsoft.com/office/drawing/2014/main" id="{9DDBB838-E233-47E2-B8FF-4B620D92135C}"/>
                </a:ext>
              </a:extLst>
            </p:cNvPr>
            <p:cNvSpPr>
              <a:spLocks noChangeArrowheads="1"/>
            </p:cNvSpPr>
            <p:nvPr/>
          </p:nvSpPr>
          <p:spPr bwMode="auto">
            <a:xfrm>
              <a:off x="121" y="2246"/>
              <a:ext cx="2938" cy="1859"/>
            </a:xfrm>
            <a:prstGeom prst="rect">
              <a:avLst/>
            </a:prstGeom>
            <a:noFill/>
            <a:ln w="38100" cap="rnd" algn="ctr">
              <a:solidFill>
                <a:srgbClr val="0066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2243" name="Text Box 15">
              <a:extLst>
                <a:ext uri="{FF2B5EF4-FFF2-40B4-BE49-F238E27FC236}">
                  <a16:creationId xmlns:a16="http://schemas.microsoft.com/office/drawing/2014/main" id="{C82B650F-21A9-4AD2-9312-CAF30E7A606D}"/>
                </a:ext>
              </a:extLst>
            </p:cNvPr>
            <p:cNvSpPr txBox="1">
              <a:spLocks noChangeArrowheads="1"/>
            </p:cNvSpPr>
            <p:nvPr/>
          </p:nvSpPr>
          <p:spPr bwMode="auto">
            <a:xfrm>
              <a:off x="127" y="2001"/>
              <a:ext cx="2362" cy="22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chemeClr val="accent1"/>
                  </a:solidFill>
                  <a:latin typeface="微软雅黑" panose="020B0503020204020204" pitchFamily="34" charset="-122"/>
                  <a:ea typeface="微软雅黑" panose="020B0503020204020204" pitchFamily="34" charset="-122"/>
                </a:rPr>
                <a:t>用户空间、运行在用户态</a:t>
              </a:r>
              <a:r>
                <a:rPr lang="zh-CN" altLang="en-US" sz="2000" b="1">
                  <a:latin typeface="微软雅黑" panose="020B0503020204020204" pitchFamily="34" charset="-122"/>
                  <a:ea typeface="微软雅黑" panose="020B0503020204020204" pitchFamily="34" charset="-122"/>
                </a:rPr>
                <a:t> </a:t>
              </a:r>
            </a:p>
          </p:txBody>
        </p:sp>
        <p:sp>
          <p:nvSpPr>
            <p:cNvPr id="52244" name="Rectangle 16">
              <a:extLst>
                <a:ext uri="{FF2B5EF4-FFF2-40B4-BE49-F238E27FC236}">
                  <a16:creationId xmlns:a16="http://schemas.microsoft.com/office/drawing/2014/main" id="{934D90B0-DDAD-42BB-BAB6-5DA85746B464}"/>
                </a:ext>
              </a:extLst>
            </p:cNvPr>
            <p:cNvSpPr>
              <a:spLocks noChangeArrowheads="1"/>
            </p:cNvSpPr>
            <p:nvPr/>
          </p:nvSpPr>
          <p:spPr bwMode="auto">
            <a:xfrm>
              <a:off x="3268" y="2231"/>
              <a:ext cx="2357" cy="1885"/>
            </a:xfrm>
            <a:prstGeom prst="rect">
              <a:avLst/>
            </a:prstGeom>
            <a:noFill/>
            <a:ln w="28575" cap="rnd" algn="ctr">
              <a:solidFill>
                <a:srgbClr val="00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2245" name="Text Box 17">
              <a:extLst>
                <a:ext uri="{FF2B5EF4-FFF2-40B4-BE49-F238E27FC236}">
                  <a16:creationId xmlns:a16="http://schemas.microsoft.com/office/drawing/2014/main" id="{90A44287-50B2-4280-BD49-810DAB4B74AC}"/>
                </a:ext>
              </a:extLst>
            </p:cNvPr>
            <p:cNvSpPr txBox="1">
              <a:spLocks noChangeArrowheads="1"/>
            </p:cNvSpPr>
            <p:nvPr/>
          </p:nvSpPr>
          <p:spPr bwMode="auto">
            <a:xfrm>
              <a:off x="3301" y="1981"/>
              <a:ext cx="1975" cy="19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chemeClr val="accent1"/>
                  </a:solidFill>
                  <a:latin typeface="微软雅黑" panose="020B0503020204020204" pitchFamily="34" charset="-122"/>
                  <a:ea typeface="微软雅黑" panose="020B0503020204020204" pitchFamily="34" charset="-122"/>
                </a:rPr>
                <a:t>内核空间、运行在内核态</a:t>
              </a:r>
              <a:r>
                <a:rPr lang="zh-CN" altLang="en-US" sz="2000" b="1">
                  <a:latin typeface="微软雅黑" panose="020B0503020204020204" pitchFamily="34" charset="-122"/>
                  <a:ea typeface="微软雅黑" panose="020B0503020204020204" pitchFamily="34" charset="-122"/>
                </a:rPr>
                <a:t> </a:t>
              </a:r>
            </a:p>
          </p:txBody>
        </p:sp>
        <p:sp>
          <p:nvSpPr>
            <p:cNvPr id="52246" name="Text Box 18">
              <a:extLst>
                <a:ext uri="{FF2B5EF4-FFF2-40B4-BE49-F238E27FC236}">
                  <a16:creationId xmlns:a16="http://schemas.microsoft.com/office/drawing/2014/main" id="{51E9AB28-9728-4E97-AB9C-E1D93F7F41A3}"/>
                </a:ext>
              </a:extLst>
            </p:cNvPr>
            <p:cNvSpPr txBox="1">
              <a:spLocks noChangeArrowheads="1"/>
            </p:cNvSpPr>
            <p:nvPr/>
          </p:nvSpPr>
          <p:spPr bwMode="auto">
            <a:xfrm>
              <a:off x="2140" y="2375"/>
              <a:ext cx="841" cy="132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solidFill>
                    <a:schemeClr val="accent2"/>
                  </a:solidFill>
                  <a:latin typeface="微软雅黑" panose="020B0503020204020204" pitchFamily="34" charset="-122"/>
                  <a:ea typeface="微软雅黑" panose="020B0503020204020204" pitchFamily="34" charset="-122"/>
                </a:rPr>
                <a:t>write()</a:t>
              </a:r>
              <a:r>
                <a:rPr lang="en-US" altLang="zh-CN" sz="1900" b="1">
                  <a:latin typeface="微软雅黑" panose="020B0503020204020204" pitchFamily="34" charset="-122"/>
                  <a:ea typeface="微软雅黑" panose="020B0503020204020204" pitchFamily="34" charset="-122"/>
                </a:rPr>
                <a:t> </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solidFill>
                    <a:schemeClr val="accent1"/>
                  </a:solidFill>
                  <a:latin typeface="微软雅黑" panose="020B0503020204020204" pitchFamily="34" charset="-122"/>
                  <a:ea typeface="微软雅黑" panose="020B0503020204020204" pitchFamily="34" charset="-122"/>
                </a:rPr>
                <a:t>int $0x80</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p:txBody>
        </p:sp>
        <p:sp>
          <p:nvSpPr>
            <p:cNvPr id="52247" name="Line 19">
              <a:extLst>
                <a:ext uri="{FF2B5EF4-FFF2-40B4-BE49-F238E27FC236}">
                  <a16:creationId xmlns:a16="http://schemas.microsoft.com/office/drawing/2014/main" id="{C0126CD3-069F-46F3-9A1C-5762FEC74A2D}"/>
                </a:ext>
              </a:extLst>
            </p:cNvPr>
            <p:cNvSpPr>
              <a:spLocks noChangeShapeType="1"/>
            </p:cNvSpPr>
            <p:nvPr/>
          </p:nvSpPr>
          <p:spPr bwMode="auto">
            <a:xfrm flipV="1">
              <a:off x="1722" y="2589"/>
              <a:ext cx="458" cy="443"/>
            </a:xfrm>
            <a:prstGeom prst="line">
              <a:avLst/>
            </a:prstGeom>
            <a:noFill/>
            <a:ln w="381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8" name="Text Box 20">
              <a:extLst>
                <a:ext uri="{FF2B5EF4-FFF2-40B4-BE49-F238E27FC236}">
                  <a16:creationId xmlns:a16="http://schemas.microsoft.com/office/drawing/2014/main" id="{1D6C0A65-DD11-4054-A5DC-D31EF8799B9D}"/>
                </a:ext>
              </a:extLst>
            </p:cNvPr>
            <p:cNvSpPr txBox="1">
              <a:spLocks noChangeArrowheads="1"/>
            </p:cNvSpPr>
            <p:nvPr/>
          </p:nvSpPr>
          <p:spPr bwMode="auto">
            <a:xfrm>
              <a:off x="1211" y="3730"/>
              <a:ext cx="605" cy="36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en-US" altLang="zh-CN" sz="1900" b="1">
                  <a:latin typeface="微软雅黑" panose="020B0503020204020204" pitchFamily="34" charset="-122"/>
                  <a:ea typeface="微软雅黑" panose="020B0503020204020204" pitchFamily="34" charset="-122"/>
                </a:rPr>
                <a:t>I/O</a:t>
              </a:r>
              <a:r>
                <a:rPr lang="zh-CN" altLang="en-US" sz="1900" b="1">
                  <a:latin typeface="Times New Roman" panose="02020603050405020304" pitchFamily="18" charset="0"/>
                  <a:ea typeface="微软雅黑" panose="020B0503020204020204" pitchFamily="34" charset="-122"/>
                </a:rPr>
                <a:t>标准库函数</a:t>
              </a:r>
            </a:p>
          </p:txBody>
        </p:sp>
        <p:sp>
          <p:nvSpPr>
            <p:cNvPr id="52249" name="Line 21">
              <a:extLst>
                <a:ext uri="{FF2B5EF4-FFF2-40B4-BE49-F238E27FC236}">
                  <a16:creationId xmlns:a16="http://schemas.microsoft.com/office/drawing/2014/main" id="{82550D62-931C-4DF8-A2AD-E21311404F85}"/>
                </a:ext>
              </a:extLst>
            </p:cNvPr>
            <p:cNvSpPr>
              <a:spLocks noChangeShapeType="1"/>
            </p:cNvSpPr>
            <p:nvPr/>
          </p:nvSpPr>
          <p:spPr bwMode="auto">
            <a:xfrm flipV="1">
              <a:off x="2938" y="2661"/>
              <a:ext cx="463" cy="383"/>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Text Box 22">
              <a:extLst>
                <a:ext uri="{FF2B5EF4-FFF2-40B4-BE49-F238E27FC236}">
                  <a16:creationId xmlns:a16="http://schemas.microsoft.com/office/drawing/2014/main" id="{35DBBEB5-9ECC-49BB-BDB1-0C21BB2B93C3}"/>
                </a:ext>
              </a:extLst>
            </p:cNvPr>
            <p:cNvSpPr txBox="1">
              <a:spLocks noChangeArrowheads="1"/>
            </p:cNvSpPr>
            <p:nvPr/>
          </p:nvSpPr>
          <p:spPr bwMode="auto">
            <a:xfrm>
              <a:off x="4594" y="2435"/>
              <a:ext cx="942" cy="124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4000"/>
                </a:lnSpc>
              </a:pPr>
              <a:r>
                <a:rPr lang="en-US" altLang="zh-CN" sz="1900" b="1">
                  <a:solidFill>
                    <a:schemeClr val="accent2"/>
                  </a:solidFill>
                  <a:latin typeface="微软雅黑" panose="020B0503020204020204" pitchFamily="34" charset="-122"/>
                  <a:ea typeface="微软雅黑" panose="020B0503020204020204" pitchFamily="34" charset="-122"/>
                </a:rPr>
                <a:t>sys_write()</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endParaRPr lang="en-US" altLang="zh-CN" sz="900" b="1">
                <a:latin typeface="Times New Roman" panose="02020603050405020304" pitchFamily="18" charset="0"/>
                <a:ea typeface="宋体" panose="02010600030101010101" pitchFamily="2" charset="-122"/>
              </a:endParaRP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a:t>
              </a:r>
            </a:p>
            <a:p>
              <a:pPr algn="just">
                <a:lnSpc>
                  <a:spcPct val="104000"/>
                </a:lnSpc>
              </a:pPr>
              <a:r>
                <a:rPr lang="en-US" altLang="zh-CN" sz="1900" b="1">
                  <a:latin typeface="微软雅黑" panose="020B0503020204020204" pitchFamily="34" charset="-122"/>
                  <a:ea typeface="微软雅黑" panose="020B0503020204020204" pitchFamily="34" charset="-122"/>
                </a:rPr>
                <a:t>}       </a:t>
              </a:r>
            </a:p>
            <a:p>
              <a:pPr algn="just">
                <a:lnSpc>
                  <a:spcPct val="104000"/>
                </a:lnSpc>
              </a:pPr>
              <a:endParaRPr lang="en-US" altLang="zh-CN" sz="1900" b="1">
                <a:latin typeface="微软雅黑" panose="020B0503020204020204" pitchFamily="34" charset="-122"/>
                <a:ea typeface="微软雅黑" panose="020B0503020204020204" pitchFamily="34" charset="-122"/>
              </a:endParaRPr>
            </a:p>
          </p:txBody>
        </p:sp>
        <p:sp>
          <p:nvSpPr>
            <p:cNvPr id="52251" name="Text Box 23">
              <a:extLst>
                <a:ext uri="{FF2B5EF4-FFF2-40B4-BE49-F238E27FC236}">
                  <a16:creationId xmlns:a16="http://schemas.microsoft.com/office/drawing/2014/main" id="{2CAA5E69-0431-4BCF-9B4C-54E2644BF7AB}"/>
                </a:ext>
              </a:extLst>
            </p:cNvPr>
            <p:cNvSpPr txBox="1">
              <a:spLocks noChangeArrowheads="1"/>
            </p:cNvSpPr>
            <p:nvPr/>
          </p:nvSpPr>
          <p:spPr bwMode="auto">
            <a:xfrm>
              <a:off x="4773" y="3709"/>
              <a:ext cx="659" cy="401"/>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900" b="1">
                  <a:latin typeface="Times New Roman" panose="02020603050405020304" pitchFamily="18" charset="0"/>
                  <a:ea typeface="微软雅黑" panose="020B0503020204020204" pitchFamily="34" charset="-122"/>
                </a:rPr>
                <a:t>系统调用服务例程</a:t>
              </a:r>
            </a:p>
          </p:txBody>
        </p:sp>
        <p:sp>
          <p:nvSpPr>
            <p:cNvPr id="52252" name="Line 24">
              <a:extLst>
                <a:ext uri="{FF2B5EF4-FFF2-40B4-BE49-F238E27FC236}">
                  <a16:creationId xmlns:a16="http://schemas.microsoft.com/office/drawing/2014/main" id="{E07C8051-67D5-45A0-A954-715AF9A8A253}"/>
                </a:ext>
              </a:extLst>
            </p:cNvPr>
            <p:cNvSpPr>
              <a:spLocks noChangeShapeType="1"/>
            </p:cNvSpPr>
            <p:nvPr/>
          </p:nvSpPr>
          <p:spPr bwMode="auto">
            <a:xfrm flipV="1">
              <a:off x="4003" y="2623"/>
              <a:ext cx="704" cy="472"/>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5">
              <a:extLst>
                <a:ext uri="{FF2B5EF4-FFF2-40B4-BE49-F238E27FC236}">
                  <a16:creationId xmlns:a16="http://schemas.microsoft.com/office/drawing/2014/main" id="{A64D8031-42A5-4F18-9C00-2390FA48E958}"/>
                </a:ext>
              </a:extLst>
            </p:cNvPr>
            <p:cNvSpPr>
              <a:spLocks noChangeShapeType="1"/>
            </p:cNvSpPr>
            <p:nvPr/>
          </p:nvSpPr>
          <p:spPr bwMode="auto">
            <a:xfrm flipH="1" flipV="1">
              <a:off x="4276" y="3392"/>
              <a:ext cx="360" cy="21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26">
              <a:extLst>
                <a:ext uri="{FF2B5EF4-FFF2-40B4-BE49-F238E27FC236}">
                  <a16:creationId xmlns:a16="http://schemas.microsoft.com/office/drawing/2014/main" id="{BD61B393-F7C6-481D-88D8-34CEDA02EC35}"/>
                </a:ext>
              </a:extLst>
            </p:cNvPr>
            <p:cNvSpPr>
              <a:spLocks noChangeShapeType="1"/>
            </p:cNvSpPr>
            <p:nvPr/>
          </p:nvSpPr>
          <p:spPr bwMode="auto">
            <a:xfrm flipH="1" flipV="1">
              <a:off x="2684" y="3346"/>
              <a:ext cx="727" cy="26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27">
              <a:extLst>
                <a:ext uri="{FF2B5EF4-FFF2-40B4-BE49-F238E27FC236}">
                  <a16:creationId xmlns:a16="http://schemas.microsoft.com/office/drawing/2014/main" id="{7D147516-C188-4C2D-B1ED-0E7EC19CAE43}"/>
                </a:ext>
              </a:extLst>
            </p:cNvPr>
            <p:cNvSpPr>
              <a:spLocks noChangeShapeType="1"/>
            </p:cNvSpPr>
            <p:nvPr/>
          </p:nvSpPr>
          <p:spPr bwMode="auto">
            <a:xfrm flipH="1" flipV="1">
              <a:off x="1605" y="3336"/>
              <a:ext cx="611" cy="244"/>
            </a:xfrm>
            <a:prstGeom prst="line">
              <a:avLst/>
            </a:prstGeom>
            <a:noFill/>
            <a:ln w="381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28">
              <a:extLst>
                <a:ext uri="{FF2B5EF4-FFF2-40B4-BE49-F238E27FC236}">
                  <a16:creationId xmlns:a16="http://schemas.microsoft.com/office/drawing/2014/main" id="{1106663F-3474-4C8B-801A-AE020D8ACAA1}"/>
                </a:ext>
              </a:extLst>
            </p:cNvPr>
            <p:cNvSpPr>
              <a:spLocks noChangeShapeType="1"/>
            </p:cNvSpPr>
            <p:nvPr/>
          </p:nvSpPr>
          <p:spPr bwMode="auto">
            <a:xfrm flipH="1" flipV="1">
              <a:off x="683" y="3338"/>
              <a:ext cx="461" cy="20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942113" name="Group 33">
            <a:extLst>
              <a:ext uri="{FF2B5EF4-FFF2-40B4-BE49-F238E27FC236}">
                <a16:creationId xmlns:a16="http://schemas.microsoft.com/office/drawing/2014/main" id="{00CA279C-DFFB-4A48-9357-AE6458746EB7}"/>
              </a:ext>
            </a:extLst>
          </p:cNvPr>
          <p:cNvGrpSpPr>
            <a:grpSpLocks/>
          </p:cNvGrpSpPr>
          <p:nvPr/>
        </p:nvGrpSpPr>
        <p:grpSpPr bwMode="auto">
          <a:xfrm>
            <a:off x="4441825" y="2133600"/>
            <a:ext cx="4368800" cy="1698625"/>
            <a:chOff x="2798" y="1344"/>
            <a:chExt cx="2752" cy="1070"/>
          </a:xfrm>
        </p:grpSpPr>
        <p:sp>
          <p:nvSpPr>
            <p:cNvPr id="52232" name="Text Box 29">
              <a:extLst>
                <a:ext uri="{FF2B5EF4-FFF2-40B4-BE49-F238E27FC236}">
                  <a16:creationId xmlns:a16="http://schemas.microsoft.com/office/drawing/2014/main" id="{A71EEB5E-92E4-477E-B913-EE835CA6CCE3}"/>
                </a:ext>
              </a:extLst>
            </p:cNvPr>
            <p:cNvSpPr txBox="1">
              <a:spLocks noChangeArrowheads="1"/>
            </p:cNvSpPr>
            <p:nvPr/>
          </p:nvSpPr>
          <p:spPr bwMode="auto">
            <a:xfrm>
              <a:off x="2798" y="1344"/>
              <a:ext cx="2752"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100" b="1">
                  <a:latin typeface="微软雅黑" panose="020B0503020204020204" pitchFamily="34" charset="-122"/>
                  <a:ea typeface="微软雅黑" panose="020B0503020204020204" pitchFamily="34" charset="-122"/>
                </a:rPr>
                <a:t>可见：字符串输出最终是由内核中的</a:t>
              </a:r>
              <a:r>
                <a:rPr lang="en-US" altLang="zh-CN" sz="2100" b="1">
                  <a:solidFill>
                    <a:schemeClr val="accent1"/>
                  </a:solidFill>
                  <a:latin typeface="微软雅黑" panose="020B0503020204020204" pitchFamily="34" charset="-122"/>
                  <a:ea typeface="微软雅黑" panose="020B0503020204020204" pitchFamily="34" charset="-122"/>
                </a:rPr>
                <a:t>sys_write</a:t>
              </a:r>
              <a:r>
                <a:rPr lang="zh-CN" altLang="en-US" sz="2100" b="1">
                  <a:latin typeface="微软雅黑" panose="020B0503020204020204" pitchFamily="34" charset="-122"/>
                  <a:ea typeface="微软雅黑" panose="020B0503020204020204" pitchFamily="34" charset="-122"/>
                </a:rPr>
                <a:t>系统调用服务例程实现</a:t>
              </a:r>
              <a:endParaRPr lang="en-US" altLang="zh-CN" sz="2100" b="1">
                <a:latin typeface="微软雅黑" panose="020B0503020204020204" pitchFamily="34" charset="-122"/>
                <a:ea typeface="微软雅黑" panose="020B0503020204020204" pitchFamily="34" charset="-122"/>
              </a:endParaRPr>
            </a:p>
          </p:txBody>
        </p:sp>
        <p:sp>
          <p:nvSpPr>
            <p:cNvPr id="52233" name="Line 30">
              <a:extLst>
                <a:ext uri="{FF2B5EF4-FFF2-40B4-BE49-F238E27FC236}">
                  <a16:creationId xmlns:a16="http://schemas.microsoft.com/office/drawing/2014/main" id="{6386AD32-6B9D-4EE2-8A59-0DB1B4977398}"/>
                </a:ext>
              </a:extLst>
            </p:cNvPr>
            <p:cNvSpPr>
              <a:spLocks noChangeShapeType="1"/>
            </p:cNvSpPr>
            <p:nvPr/>
          </p:nvSpPr>
          <p:spPr bwMode="auto">
            <a:xfrm>
              <a:off x="3986" y="1822"/>
              <a:ext cx="1198" cy="59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42114" name="Text Box 34">
            <a:extLst>
              <a:ext uri="{FF2B5EF4-FFF2-40B4-BE49-F238E27FC236}">
                <a16:creationId xmlns:a16="http://schemas.microsoft.com/office/drawing/2014/main" id="{DA2D6710-015D-4840-8FE3-848EA02EAF4D}"/>
              </a:ext>
            </a:extLst>
          </p:cNvPr>
          <p:cNvSpPr txBox="1">
            <a:spLocks noChangeArrowheads="1"/>
          </p:cNvSpPr>
          <p:nvPr/>
        </p:nvSpPr>
        <p:spPr bwMode="auto">
          <a:xfrm>
            <a:off x="4529138" y="871538"/>
            <a:ext cx="433863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5000"/>
              </a:spcBef>
            </a:pPr>
            <a:r>
              <a:rPr lang="en-US" altLang="zh-CN" sz="2000" b="1">
                <a:solidFill>
                  <a:schemeClr val="accent1"/>
                </a:solidFill>
                <a:latin typeface="微软雅黑" panose="020B0503020204020204" pitchFamily="34" charset="-122"/>
                <a:ea typeface="微软雅黑" panose="020B0503020204020204" pitchFamily="34" charset="-122"/>
              </a:rPr>
              <a:t>sys_write</a:t>
            </a:r>
            <a:r>
              <a:rPr lang="zh-CN" altLang="en-US" sz="2000" b="1">
                <a:solidFill>
                  <a:schemeClr val="accent1"/>
                </a:solidFill>
                <a:latin typeface="微软雅黑" panose="020B0503020204020204" pitchFamily="34" charset="-122"/>
                <a:ea typeface="微软雅黑" panose="020B0503020204020204" pitchFamily="34" charset="-122"/>
              </a:rPr>
              <a:t>可用三种</a:t>
            </a:r>
            <a:r>
              <a:rPr lang="en-US" altLang="zh-CN" sz="2000" b="1">
                <a:solidFill>
                  <a:schemeClr val="accent1"/>
                </a:solidFill>
                <a:latin typeface="微软雅黑" panose="020B0503020204020204" pitchFamily="34" charset="-122"/>
                <a:ea typeface="微软雅黑" panose="020B0503020204020204" pitchFamily="34" charset="-122"/>
              </a:rPr>
              <a:t>I/O</a:t>
            </a:r>
            <a:r>
              <a:rPr lang="zh-CN" altLang="en-US" sz="2000" b="1">
                <a:solidFill>
                  <a:schemeClr val="accent1"/>
                </a:solidFill>
                <a:latin typeface="微软雅黑" panose="020B0503020204020204" pitchFamily="34" charset="-122"/>
                <a:ea typeface="微软雅黑" panose="020B0503020204020204" pitchFamily="34" charset="-122"/>
              </a:rPr>
              <a:t>方式实现：</a:t>
            </a:r>
          </a:p>
          <a:p>
            <a:pPr>
              <a:spcBef>
                <a:spcPct val="25000"/>
              </a:spcBef>
            </a:pPr>
            <a:r>
              <a:rPr lang="zh-CN" altLang="en-US" sz="2000" b="1">
                <a:solidFill>
                  <a:schemeClr val="accent2"/>
                </a:solidFill>
                <a:latin typeface="微软雅黑" panose="020B0503020204020204" pitchFamily="34" charset="-122"/>
                <a:ea typeface="微软雅黑" panose="020B0503020204020204" pitchFamily="34" charset="-122"/>
              </a:rPr>
              <a:t>程序查询、中断 和 </a:t>
            </a:r>
            <a:r>
              <a:rPr lang="en-US" altLang="zh-CN" sz="2000" b="1">
                <a:solidFill>
                  <a:schemeClr val="accent2"/>
                </a:solidFill>
                <a:latin typeface="微软雅黑" panose="020B0503020204020204" pitchFamily="34" charset="-122"/>
                <a:ea typeface="微软雅黑" panose="020B0503020204020204" pitchFamily="34" charset="-122"/>
              </a:rPr>
              <a:t>DMA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2112"/>
                                        </p:tgtEl>
                                        <p:attrNameLst>
                                          <p:attrName>style.visibility</p:attrName>
                                        </p:attrNameLst>
                                      </p:cBhvr>
                                      <p:to>
                                        <p:strVal val="visible"/>
                                      </p:to>
                                    </p:set>
                                    <p:animEffect transition="in" filter="blinds(horizontal)">
                                      <p:cBhvr>
                                        <p:cTn id="7" dur="500"/>
                                        <p:tgtEl>
                                          <p:spTgt spid="942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3"/>
                                        </p:tgtEl>
                                        <p:attrNameLst>
                                          <p:attrName>style.visibility</p:attrName>
                                        </p:attrNameLst>
                                      </p:cBhvr>
                                      <p:to>
                                        <p:strVal val="visible"/>
                                      </p:to>
                                    </p:set>
                                    <p:animEffect transition="in" filter="blinds(horizontal)">
                                      <p:cBhvr>
                                        <p:cTn id="12" dur="500"/>
                                        <p:tgtEl>
                                          <p:spTgt spid="942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4"/>
                                        </p:tgtEl>
                                        <p:attrNameLst>
                                          <p:attrName>style.visibility</p:attrName>
                                        </p:attrNameLst>
                                      </p:cBhvr>
                                      <p:to>
                                        <p:strVal val="visible"/>
                                      </p:to>
                                    </p:set>
                                    <p:animEffect transition="in" filter="blinds(horizontal)">
                                      <p:cBhvr>
                                        <p:cTn id="17" dur="500"/>
                                        <p:tgtEl>
                                          <p:spTgt spid="942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48955D-683D-46A4-B5B7-8BB2A326B204}"/>
              </a:ext>
            </a:extLst>
          </p:cNvPr>
          <p:cNvSpPr>
            <a:spLocks noGrp="1" noChangeArrowheads="1"/>
          </p:cNvSpPr>
          <p:nvPr>
            <p:ph type="title"/>
          </p:nvPr>
        </p:nvSpPr>
        <p:spPr/>
        <p:txBody>
          <a:bodyPr/>
          <a:lstStyle/>
          <a:p>
            <a:r>
              <a:rPr lang="zh-CN" altLang="en-US"/>
              <a:t>程序查询（</a:t>
            </a:r>
            <a:r>
              <a:rPr lang="en-US" altLang="zh-CN"/>
              <a:t>Polling</a:t>
            </a:r>
            <a:r>
              <a:rPr lang="zh-CN" altLang="en-US"/>
              <a:t>）方式</a:t>
            </a:r>
          </a:p>
        </p:txBody>
      </p:sp>
      <p:sp>
        <p:nvSpPr>
          <p:cNvPr id="914435" name="Rectangle 3">
            <a:extLst>
              <a:ext uri="{FF2B5EF4-FFF2-40B4-BE49-F238E27FC236}">
                <a16:creationId xmlns:a16="http://schemas.microsoft.com/office/drawing/2014/main" id="{6D08BB89-C53C-447E-BA82-A252C56EDE33}"/>
              </a:ext>
            </a:extLst>
          </p:cNvPr>
          <p:cNvSpPr>
            <a:spLocks noGrp="1" noChangeArrowheads="1"/>
          </p:cNvSpPr>
          <p:nvPr>
            <p:ph type="body" idx="1"/>
          </p:nvPr>
        </p:nvSpPr>
        <p:spPr>
          <a:xfrm>
            <a:off x="349250" y="776288"/>
            <a:ext cx="8191500" cy="1844675"/>
          </a:xfrm>
        </p:spPr>
        <p:txBody>
          <a:bodyPr/>
          <a:lstStyle/>
          <a:p>
            <a:pPr>
              <a:spcBef>
                <a:spcPct val="15000"/>
              </a:spcBef>
            </a:pP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设备（包括设备控制器）将自己的状态放到</a:t>
            </a:r>
            <a:r>
              <a:rPr lang="zh-CN" altLang="en-US" sz="2100">
                <a:solidFill>
                  <a:schemeClr val="accent1"/>
                </a:solidFill>
                <a:latin typeface="微软雅黑" panose="020B0503020204020204" pitchFamily="34" charset="-122"/>
                <a:ea typeface="微软雅黑" panose="020B0503020204020204" pitchFamily="34" charset="-122"/>
              </a:rPr>
              <a:t>状态寄存器</a:t>
            </a:r>
            <a:r>
              <a:rPr lang="zh-CN" altLang="en-US" sz="2100">
                <a:latin typeface="微软雅黑" panose="020B0503020204020204" pitchFamily="34" charset="-122"/>
                <a:ea typeface="微软雅黑" panose="020B0503020204020204" pitchFamily="34" charset="-122"/>
              </a:rPr>
              <a:t>中 </a:t>
            </a:r>
          </a:p>
          <a:p>
            <a:pPr lvl="1">
              <a:spcBef>
                <a:spcPct val="15000"/>
              </a:spcBef>
            </a:pPr>
            <a:r>
              <a:rPr lang="zh-CN" altLang="en-US" sz="2100">
                <a:latin typeface="微软雅黑" panose="020B0503020204020204" pitchFamily="34" charset="-122"/>
                <a:ea typeface="微软雅黑" panose="020B0503020204020204" pitchFamily="34" charset="-122"/>
              </a:rPr>
              <a:t>打印缺纸、打印机忙、未就绪等都是状态</a:t>
            </a:r>
          </a:p>
          <a:p>
            <a:pPr>
              <a:spcBef>
                <a:spcPct val="15000"/>
              </a:spcBef>
            </a:pPr>
            <a:r>
              <a:rPr lang="en-US" altLang="zh-CN" sz="2100">
                <a:latin typeface="微软雅黑" panose="020B0503020204020204" pitchFamily="34" charset="-122"/>
                <a:ea typeface="微软雅黑" panose="020B0503020204020204" pitchFamily="34" charset="-122"/>
              </a:rPr>
              <a:t>OS</a:t>
            </a:r>
            <a:r>
              <a:rPr lang="zh-CN" altLang="en-US" sz="2100">
                <a:latin typeface="微软雅黑" panose="020B0503020204020204" pitchFamily="34" charset="-122"/>
                <a:ea typeface="微软雅黑" panose="020B0503020204020204" pitchFamily="34" charset="-122"/>
              </a:rPr>
              <a:t>阶段性地查询状态寄存器中的特定状态，以决定下一步动作</a:t>
            </a:r>
          </a:p>
          <a:p>
            <a:pPr lvl="1">
              <a:spcBef>
                <a:spcPct val="15000"/>
              </a:spcBef>
            </a:pPr>
            <a:r>
              <a:rPr lang="zh-CN" altLang="en-US" sz="2100">
                <a:latin typeface="微软雅黑" panose="020B0503020204020204" pitchFamily="34" charset="-122"/>
                <a:ea typeface="微软雅黑" panose="020B0503020204020204" pitchFamily="34" charset="-122"/>
              </a:rPr>
              <a:t>如：未</a:t>
            </a:r>
            <a:r>
              <a:rPr lang="zh-CN" altLang="en-US" sz="2100">
                <a:solidFill>
                  <a:schemeClr val="accent1"/>
                </a:solidFill>
                <a:latin typeface="微软雅黑" panose="020B0503020204020204" pitchFamily="34" charset="-122"/>
                <a:ea typeface="微软雅黑" panose="020B0503020204020204" pitchFamily="34" charset="-122"/>
              </a:rPr>
              <a:t>“就绪”</a:t>
            </a:r>
            <a:r>
              <a:rPr lang="zh-CN" altLang="en-US" sz="2100">
                <a:latin typeface="微软雅黑" panose="020B0503020204020204" pitchFamily="34" charset="-122"/>
                <a:ea typeface="微软雅黑" panose="020B0503020204020204" pitchFamily="34" charset="-122"/>
              </a:rPr>
              <a:t>时，则一直</a:t>
            </a:r>
            <a:r>
              <a:rPr lang="zh-CN" altLang="en-US" sz="2100">
                <a:solidFill>
                  <a:schemeClr val="accent1"/>
                </a:solidFill>
                <a:latin typeface="微软雅黑" panose="020B0503020204020204" pitchFamily="34" charset="-122"/>
                <a:ea typeface="微软雅黑" panose="020B0503020204020204" pitchFamily="34" charset="-122"/>
              </a:rPr>
              <a:t>“等待”</a:t>
            </a:r>
          </a:p>
          <a:p>
            <a:pPr>
              <a:spcBef>
                <a:spcPct val="15000"/>
              </a:spcBef>
            </a:pPr>
            <a:r>
              <a:rPr lang="zh-CN" altLang="en-US" sz="2100">
                <a:solidFill>
                  <a:srgbClr val="A50021"/>
                </a:solidFill>
                <a:latin typeface="微软雅黑" panose="020B0503020204020204" pitchFamily="34" charset="-122"/>
                <a:ea typeface="微软雅黑" panose="020B0503020204020204" pitchFamily="34" charset="-122"/>
              </a:rPr>
              <a:t>例如：</a:t>
            </a:r>
            <a:r>
              <a:rPr lang="en-US" altLang="zh-CN" sz="2100">
                <a:solidFill>
                  <a:srgbClr val="A50021"/>
                </a:solidFill>
                <a:latin typeface="微软雅黑" panose="020B0503020204020204" pitchFamily="34" charset="-122"/>
                <a:ea typeface="微软雅黑" panose="020B0503020204020204" pitchFamily="34" charset="-122"/>
              </a:rPr>
              <a:t>sys_write</a:t>
            </a:r>
            <a:r>
              <a:rPr lang="zh-CN" altLang="en-US" sz="2100">
                <a:solidFill>
                  <a:srgbClr val="A50021"/>
                </a:solidFill>
                <a:latin typeface="微软雅黑" panose="020B0503020204020204" pitchFamily="34" charset="-122"/>
                <a:ea typeface="微软雅黑" panose="020B0503020204020204" pitchFamily="34" charset="-122"/>
              </a:rPr>
              <a:t>进行字符串打印的程序段大致过程如下： </a:t>
            </a:r>
          </a:p>
        </p:txBody>
      </p:sp>
      <p:sp>
        <p:nvSpPr>
          <p:cNvPr id="914436" name="Text Box 4">
            <a:extLst>
              <a:ext uri="{FF2B5EF4-FFF2-40B4-BE49-F238E27FC236}">
                <a16:creationId xmlns:a16="http://schemas.microsoft.com/office/drawing/2014/main" id="{A6C16423-D39C-46CB-9277-C3D9F23FC948}"/>
              </a:ext>
            </a:extLst>
          </p:cNvPr>
          <p:cNvSpPr txBox="1">
            <a:spLocks noChangeArrowheads="1"/>
          </p:cNvSpPr>
          <p:nvPr/>
        </p:nvSpPr>
        <p:spPr bwMode="auto">
          <a:xfrm>
            <a:off x="217488" y="2716213"/>
            <a:ext cx="8574087" cy="244951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en-US" altLang="zh-CN" sz="1800" b="1">
                <a:latin typeface="微软雅黑" panose="020B0503020204020204" pitchFamily="34" charset="-122"/>
                <a:ea typeface="微软雅黑" panose="020B0503020204020204" pitchFamily="34" charset="-122"/>
              </a:rPr>
              <a:t>copy_string_to_kernel ( strbuf, kernelbuf, n);  // </a:t>
            </a:r>
            <a:r>
              <a:rPr lang="zh-CN" altLang="en-US" sz="1800" b="1">
                <a:latin typeface="微软雅黑" panose="020B0503020204020204" pitchFamily="34" charset="-122"/>
                <a:ea typeface="微软雅黑" panose="020B0503020204020204" pitchFamily="34" charset="-122"/>
              </a:rPr>
              <a:t>将字符串复制到内核缓冲区</a:t>
            </a:r>
          </a:p>
          <a:p>
            <a:pPr>
              <a:lnSpc>
                <a:spcPct val="120000"/>
              </a:lnSpc>
            </a:pPr>
            <a:r>
              <a:rPr lang="en-US" altLang="zh-CN" sz="1800" b="1">
                <a:latin typeface="微软雅黑" panose="020B0503020204020204" pitchFamily="34" charset="-122"/>
                <a:ea typeface="微软雅黑" panose="020B0503020204020204" pitchFamily="34" charset="-122"/>
              </a:rPr>
              <a:t>for (i=0; i &lt; n; i++) {		             // </a:t>
            </a:r>
            <a:r>
              <a:rPr lang="zh-CN" altLang="en-US" sz="1800" b="1">
                <a:latin typeface="微软雅黑" panose="020B0503020204020204" pitchFamily="34" charset="-122"/>
                <a:ea typeface="微软雅黑" panose="020B0503020204020204" pitchFamily="34" charset="-122"/>
              </a:rPr>
              <a:t>对于每个打印字符循环执行</a:t>
            </a:r>
          </a:p>
          <a:p>
            <a:pPr>
              <a:lnSpc>
                <a:spcPct val="120000"/>
              </a:lnSpc>
            </a:pPr>
            <a:r>
              <a:rPr lang="zh-CN" altLang="en-US" sz="1800" b="1">
                <a:latin typeface="微软雅黑" panose="020B0503020204020204" pitchFamily="34" charset="-122"/>
                <a:ea typeface="微软雅黑" panose="020B0503020204020204" pitchFamily="34" charset="-122"/>
              </a:rPr>
              <a:t>   </a:t>
            </a:r>
            <a:r>
              <a:rPr lang="en-US" altLang="zh-CN" sz="1800" b="1">
                <a:latin typeface="微软雅黑" panose="020B0503020204020204" pitchFamily="34" charset="-122"/>
                <a:ea typeface="微软雅黑" panose="020B0503020204020204" pitchFamily="34" charset="-122"/>
              </a:rPr>
              <a:t>while ( printer_status != READY);  	// </a:t>
            </a:r>
            <a:r>
              <a:rPr lang="zh-CN" altLang="en-US" sz="1800" b="1">
                <a:solidFill>
                  <a:schemeClr val="accent1"/>
                </a:solidFill>
                <a:latin typeface="微软雅黑" panose="020B0503020204020204" pitchFamily="34" charset="-122"/>
                <a:ea typeface="微软雅黑" panose="020B0503020204020204" pitchFamily="34" charset="-122"/>
              </a:rPr>
              <a:t>等待直到打印机状态为“就绪”</a:t>
            </a:r>
          </a:p>
          <a:p>
            <a:pPr>
              <a:lnSpc>
                <a:spcPct val="120000"/>
              </a:lnSpc>
            </a:pPr>
            <a:r>
              <a:rPr lang="zh-CN" altLang="en-US" sz="1800" b="1">
                <a:latin typeface="微软雅黑" panose="020B0503020204020204" pitchFamily="34" charset="-122"/>
                <a:ea typeface="微软雅黑" panose="020B0503020204020204" pitchFamily="34" charset="-122"/>
              </a:rPr>
              <a:t>   *</a:t>
            </a:r>
            <a:r>
              <a:rPr lang="en-US" altLang="zh-CN" sz="1800" b="1">
                <a:latin typeface="微软雅黑" panose="020B0503020204020204" pitchFamily="34" charset="-122"/>
                <a:ea typeface="微软雅黑" panose="020B0503020204020204" pitchFamily="34" charset="-122"/>
              </a:rPr>
              <a:t>printer_data_port=kernelbuf[i];  	// </a:t>
            </a:r>
            <a:r>
              <a:rPr lang="zh-CN" altLang="en-US" sz="1800" b="1">
                <a:latin typeface="微软雅黑" panose="020B0503020204020204" pitchFamily="34" charset="-122"/>
                <a:ea typeface="微软雅黑" panose="020B0503020204020204" pitchFamily="34" charset="-122"/>
              </a:rPr>
              <a:t>向数据端口输出一个字符</a:t>
            </a:r>
          </a:p>
          <a:p>
            <a:pPr>
              <a:lnSpc>
                <a:spcPct val="120000"/>
              </a:lnSpc>
            </a:pPr>
            <a:r>
              <a:rPr lang="zh-CN" altLang="en-US" sz="1800" b="1">
                <a:latin typeface="微软雅黑" panose="020B0503020204020204" pitchFamily="34" charset="-122"/>
                <a:ea typeface="微软雅黑" panose="020B0503020204020204" pitchFamily="34" charset="-122"/>
              </a:rPr>
              <a:t>   *</a:t>
            </a:r>
            <a:r>
              <a:rPr lang="en-US" altLang="zh-CN" sz="1800" b="1">
                <a:latin typeface="微软雅黑" panose="020B0503020204020204" pitchFamily="34" charset="-122"/>
                <a:ea typeface="微软雅黑" panose="020B0503020204020204" pitchFamily="34" charset="-122"/>
              </a:rPr>
              <a:t>printer_control_port=START;	             // </a:t>
            </a:r>
            <a:r>
              <a:rPr lang="zh-CN" altLang="en-US" sz="1800" b="1">
                <a:latin typeface="微软雅黑" panose="020B0503020204020204" pitchFamily="34" charset="-122"/>
                <a:ea typeface="微软雅黑" panose="020B0503020204020204" pitchFamily="34" charset="-122"/>
              </a:rPr>
              <a:t>发送“启动打印”命令</a:t>
            </a:r>
          </a:p>
          <a:p>
            <a:pPr>
              <a:lnSpc>
                <a:spcPct val="120000"/>
              </a:lnSpc>
            </a:pPr>
            <a:r>
              <a:rPr lang="en-US" altLang="zh-CN" sz="1800" b="1">
                <a:latin typeface="微软雅黑" panose="020B0503020204020204" pitchFamily="34" charset="-122"/>
                <a:ea typeface="微软雅黑" panose="020B0503020204020204" pitchFamily="34" charset="-122"/>
              </a:rPr>
              <a:t>}</a:t>
            </a:r>
          </a:p>
          <a:p>
            <a:pPr>
              <a:lnSpc>
                <a:spcPct val="120000"/>
              </a:lnSpc>
            </a:pPr>
            <a:r>
              <a:rPr lang="en-US" altLang="zh-CN" sz="1800" b="1">
                <a:latin typeface="微软雅黑" panose="020B0503020204020204" pitchFamily="34" charset="-122"/>
                <a:ea typeface="微软雅黑" panose="020B0503020204020204" pitchFamily="34" charset="-122"/>
              </a:rPr>
              <a:t>return_to_user ( );  		             // </a:t>
            </a:r>
            <a:r>
              <a:rPr lang="zh-CN" altLang="en-US" sz="1800" b="1">
                <a:latin typeface="微软雅黑" panose="020B0503020204020204" pitchFamily="34" charset="-122"/>
                <a:ea typeface="微软雅黑" panose="020B0503020204020204" pitchFamily="34" charset="-122"/>
              </a:rPr>
              <a:t>返回用户态</a:t>
            </a:r>
          </a:p>
        </p:txBody>
      </p:sp>
      <p:sp>
        <p:nvSpPr>
          <p:cNvPr id="914437" name="Text Box 5">
            <a:extLst>
              <a:ext uri="{FF2B5EF4-FFF2-40B4-BE49-F238E27FC236}">
                <a16:creationId xmlns:a16="http://schemas.microsoft.com/office/drawing/2014/main" id="{DB7267ED-2A30-4813-A33B-BA058FA34A12}"/>
              </a:ext>
            </a:extLst>
          </p:cNvPr>
          <p:cNvSpPr txBox="1">
            <a:spLocks noChangeArrowheads="1"/>
          </p:cNvSpPr>
          <p:nvPr/>
        </p:nvSpPr>
        <p:spPr bwMode="auto">
          <a:xfrm>
            <a:off x="260350" y="5297488"/>
            <a:ext cx="74755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100" b="1">
                <a:solidFill>
                  <a:schemeClr val="accent1"/>
                </a:solidFill>
                <a:latin typeface="微软雅黑" panose="020B0503020204020204" pitchFamily="34" charset="-122"/>
                <a:ea typeface="微软雅黑" panose="020B0503020204020204" pitchFamily="34" charset="-122"/>
              </a:rPr>
              <a:t>如何判断“就绪”？如何“等待”？</a:t>
            </a:r>
          </a:p>
        </p:txBody>
      </p:sp>
      <p:sp>
        <p:nvSpPr>
          <p:cNvPr id="914438" name="Text Box 6">
            <a:extLst>
              <a:ext uri="{FF2B5EF4-FFF2-40B4-BE49-F238E27FC236}">
                <a16:creationId xmlns:a16="http://schemas.microsoft.com/office/drawing/2014/main" id="{4287C2B7-F737-4B81-884E-20EDE616809B}"/>
              </a:ext>
            </a:extLst>
          </p:cNvPr>
          <p:cNvSpPr txBox="1">
            <a:spLocks noChangeArrowheads="1"/>
          </p:cNvSpPr>
          <p:nvPr/>
        </p:nvSpPr>
        <p:spPr bwMode="auto">
          <a:xfrm>
            <a:off x="246063" y="5734050"/>
            <a:ext cx="77946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读取状态寄存器，判断特定位（</a:t>
            </a:r>
            <a:r>
              <a:rPr lang="en-US" altLang="zh-CN" sz="2000" b="1">
                <a:solidFill>
                  <a:schemeClr val="accent2"/>
                </a:solidFill>
                <a:latin typeface="微软雅黑" panose="020B0503020204020204" pitchFamily="34" charset="-122"/>
                <a:ea typeface="微软雅黑" panose="020B0503020204020204" pitchFamily="34" charset="-122"/>
              </a:rPr>
              <a:t>1-</a:t>
            </a:r>
            <a:r>
              <a:rPr lang="zh-CN" altLang="en-US" sz="2000" b="1">
                <a:solidFill>
                  <a:schemeClr val="accent2"/>
                </a:solidFill>
                <a:latin typeface="微软雅黑" panose="020B0503020204020204" pitchFamily="34" charset="-122"/>
                <a:ea typeface="微软雅黑" panose="020B0503020204020204" pitchFamily="34" charset="-122"/>
              </a:rPr>
              <a:t>就绪；</a:t>
            </a:r>
            <a:r>
              <a:rPr lang="en-US" altLang="zh-CN" sz="2000" b="1">
                <a:solidFill>
                  <a:schemeClr val="accent2"/>
                </a:solidFill>
                <a:latin typeface="微软雅黑" panose="020B0503020204020204" pitchFamily="34" charset="-122"/>
                <a:ea typeface="微软雅黑" panose="020B0503020204020204" pitchFamily="34" charset="-122"/>
              </a:rPr>
              <a:t>0-</a:t>
            </a:r>
            <a:r>
              <a:rPr lang="zh-CN" altLang="en-US" sz="2000" b="1">
                <a:solidFill>
                  <a:schemeClr val="accent2"/>
                </a:solidFill>
                <a:latin typeface="微软雅黑" panose="020B0503020204020204" pitchFamily="34" charset="-122"/>
                <a:ea typeface="微软雅黑" panose="020B0503020204020204" pitchFamily="34" charset="-122"/>
              </a:rPr>
              <a:t>未就绪）是否为</a:t>
            </a:r>
            <a:r>
              <a:rPr lang="en-US" altLang="zh-CN" sz="2000" b="1">
                <a:solidFill>
                  <a:schemeClr val="accent2"/>
                </a:solidFill>
                <a:latin typeface="微软雅黑" panose="020B0503020204020204" pitchFamily="34" charset="-122"/>
                <a:ea typeface="微软雅黑" panose="020B0503020204020204" pitchFamily="34" charset="-122"/>
              </a:rPr>
              <a:t>1</a:t>
            </a:r>
          </a:p>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等待：读状态、判断是否为</a:t>
            </a:r>
            <a:r>
              <a:rPr lang="en-US" altLang="zh-CN" sz="2000" b="1">
                <a:solidFill>
                  <a:schemeClr val="accent2"/>
                </a:solidFill>
                <a:latin typeface="微软雅黑" panose="020B0503020204020204" pitchFamily="34" charset="-122"/>
                <a:ea typeface="微软雅黑" panose="020B0503020204020204" pitchFamily="34" charset="-122"/>
              </a:rPr>
              <a:t>1</a:t>
            </a:r>
            <a:r>
              <a:rPr lang="zh-CN" altLang="en-US" sz="2000" b="1">
                <a:solidFill>
                  <a:schemeClr val="accent2"/>
                </a:solidFill>
                <a:latin typeface="微软雅黑" panose="020B0503020204020204" pitchFamily="34" charset="-122"/>
                <a:ea typeface="微软雅黑" panose="020B0503020204020204" pitchFamily="34" charset="-122"/>
              </a:rPr>
              <a:t>；不是，则继续读状态、判断、</a:t>
            </a:r>
            <a:r>
              <a:rPr lang="en-US" altLang="zh-CN" sz="2000" b="1">
                <a:solidFill>
                  <a:schemeClr val="accent2"/>
                </a:solidFill>
                <a:latin typeface="微软雅黑" panose="020B0503020204020204" pitchFamily="34" charset="-122"/>
                <a:ea typeface="微软雅黑" panose="020B0503020204020204" pitchFamily="34" charset="-122"/>
              </a:rPr>
              <a:t>…….</a:t>
            </a:r>
          </a:p>
        </p:txBody>
      </p:sp>
      <p:sp>
        <p:nvSpPr>
          <p:cNvPr id="914440" name="Line 8">
            <a:extLst>
              <a:ext uri="{FF2B5EF4-FFF2-40B4-BE49-F238E27FC236}">
                <a16:creationId xmlns:a16="http://schemas.microsoft.com/office/drawing/2014/main" id="{744E51B4-D407-44AD-B2FC-F0558B8EA6B9}"/>
              </a:ext>
            </a:extLst>
          </p:cNvPr>
          <p:cNvSpPr>
            <a:spLocks noChangeShapeType="1"/>
          </p:cNvSpPr>
          <p:nvPr/>
        </p:nvSpPr>
        <p:spPr bwMode="auto">
          <a:xfrm>
            <a:off x="652463" y="4106863"/>
            <a:ext cx="2017712"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1" name="Line 9">
            <a:extLst>
              <a:ext uri="{FF2B5EF4-FFF2-40B4-BE49-F238E27FC236}">
                <a16:creationId xmlns:a16="http://schemas.microsoft.com/office/drawing/2014/main" id="{0559DFA1-552D-4622-BE22-4F01058FB02F}"/>
              </a:ext>
            </a:extLst>
          </p:cNvPr>
          <p:cNvSpPr>
            <a:spLocks noChangeShapeType="1"/>
          </p:cNvSpPr>
          <p:nvPr/>
        </p:nvSpPr>
        <p:spPr bwMode="auto">
          <a:xfrm>
            <a:off x="688975" y="4443413"/>
            <a:ext cx="2322513"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Effect transition="in" filter="blinds(horizontal)">
                                      <p:cBhvr>
                                        <p:cTn id="7" dur="500"/>
                                        <p:tgtEl>
                                          <p:spTgt spid="914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4435">
                                            <p:txEl>
                                              <p:pRg st="1" end="1"/>
                                            </p:txEl>
                                          </p:spTgt>
                                        </p:tgtEl>
                                        <p:attrNameLst>
                                          <p:attrName>style.visibility</p:attrName>
                                        </p:attrNameLst>
                                      </p:cBhvr>
                                      <p:to>
                                        <p:strVal val="visible"/>
                                      </p:to>
                                    </p:set>
                                    <p:animEffect transition="in" filter="blinds(horizontal)">
                                      <p:cBhvr>
                                        <p:cTn id="12" dur="500"/>
                                        <p:tgtEl>
                                          <p:spTgt spid="914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4435">
                                            <p:txEl>
                                              <p:pRg st="2" end="2"/>
                                            </p:txEl>
                                          </p:spTgt>
                                        </p:tgtEl>
                                        <p:attrNameLst>
                                          <p:attrName>style.visibility</p:attrName>
                                        </p:attrNameLst>
                                      </p:cBhvr>
                                      <p:to>
                                        <p:strVal val="visible"/>
                                      </p:to>
                                    </p:set>
                                    <p:animEffect transition="in" filter="blinds(horizontal)">
                                      <p:cBhvr>
                                        <p:cTn id="17" dur="500"/>
                                        <p:tgtEl>
                                          <p:spTgt spid="914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4435">
                                            <p:txEl>
                                              <p:pRg st="3" end="3"/>
                                            </p:txEl>
                                          </p:spTgt>
                                        </p:tgtEl>
                                        <p:attrNameLst>
                                          <p:attrName>style.visibility</p:attrName>
                                        </p:attrNameLst>
                                      </p:cBhvr>
                                      <p:to>
                                        <p:strVal val="visible"/>
                                      </p:to>
                                    </p:set>
                                    <p:animEffect transition="in" filter="blinds(horizontal)">
                                      <p:cBhvr>
                                        <p:cTn id="22" dur="500"/>
                                        <p:tgtEl>
                                          <p:spTgt spid="914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14435">
                                            <p:txEl>
                                              <p:pRg st="4" end="4"/>
                                            </p:txEl>
                                          </p:spTgt>
                                        </p:tgtEl>
                                        <p:attrNameLst>
                                          <p:attrName>style.visibility</p:attrName>
                                        </p:attrNameLst>
                                      </p:cBhvr>
                                      <p:to>
                                        <p:strVal val="visible"/>
                                      </p:to>
                                    </p:set>
                                    <p:animEffect transition="in" filter="blinds(horizontal)">
                                      <p:cBhvr>
                                        <p:cTn id="27" dur="500"/>
                                        <p:tgtEl>
                                          <p:spTgt spid="914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4436"/>
                                        </p:tgtEl>
                                        <p:attrNameLst>
                                          <p:attrName>style.visibility</p:attrName>
                                        </p:attrNameLst>
                                      </p:cBhvr>
                                      <p:to>
                                        <p:strVal val="visible"/>
                                      </p:to>
                                    </p:set>
                                    <p:animEffect transition="in" filter="blinds(horizontal)">
                                      <p:cBhvr>
                                        <p:cTn id="32" dur="500"/>
                                        <p:tgtEl>
                                          <p:spTgt spid="9144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14440"/>
                                        </p:tgtEl>
                                        <p:attrNameLst>
                                          <p:attrName>style.visibility</p:attrName>
                                        </p:attrNameLst>
                                      </p:cBhvr>
                                      <p:to>
                                        <p:strVal val="visible"/>
                                      </p:to>
                                    </p:set>
                                    <p:animEffect transition="in" filter="blinds(horizontal)">
                                      <p:cBhvr>
                                        <p:cTn id="37" dur="500"/>
                                        <p:tgtEl>
                                          <p:spTgt spid="914440"/>
                                        </p:tgtEl>
                                      </p:cBhvr>
                                    </p:animEffect>
                                  </p:childTnLst>
                                </p:cTn>
                              </p:par>
                              <p:par>
                                <p:cTn id="38" presetID="3" presetClass="entr" presetSubtype="10" fill="hold" nodeType="withEffect">
                                  <p:stCondLst>
                                    <p:cond delay="0"/>
                                  </p:stCondLst>
                                  <p:childTnLst>
                                    <p:set>
                                      <p:cBhvr>
                                        <p:cTn id="39" dur="1" fill="hold">
                                          <p:stCondLst>
                                            <p:cond delay="0"/>
                                          </p:stCondLst>
                                        </p:cTn>
                                        <p:tgtEl>
                                          <p:spTgt spid="914441"/>
                                        </p:tgtEl>
                                        <p:attrNameLst>
                                          <p:attrName>style.visibility</p:attrName>
                                        </p:attrNameLst>
                                      </p:cBhvr>
                                      <p:to>
                                        <p:strVal val="visible"/>
                                      </p:to>
                                    </p:set>
                                    <p:animEffect transition="in" filter="blinds(horizontal)">
                                      <p:cBhvr>
                                        <p:cTn id="40" dur="500"/>
                                        <p:tgtEl>
                                          <p:spTgt spid="9144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14437"/>
                                        </p:tgtEl>
                                        <p:attrNameLst>
                                          <p:attrName>style.visibility</p:attrName>
                                        </p:attrNameLst>
                                      </p:cBhvr>
                                      <p:to>
                                        <p:strVal val="visible"/>
                                      </p:to>
                                    </p:set>
                                    <p:animEffect transition="in" filter="blinds(horizontal)">
                                      <p:cBhvr>
                                        <p:cTn id="45" dur="500"/>
                                        <p:tgtEl>
                                          <p:spTgt spid="9144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914438">
                                            <p:txEl>
                                              <p:pRg st="0" end="0"/>
                                            </p:txEl>
                                          </p:spTgt>
                                        </p:tgtEl>
                                        <p:attrNameLst>
                                          <p:attrName>style.visibility</p:attrName>
                                        </p:attrNameLst>
                                      </p:cBhvr>
                                      <p:to>
                                        <p:strVal val="visible"/>
                                      </p:to>
                                    </p:set>
                                    <p:animEffect transition="in" filter="blinds(horizontal)">
                                      <p:cBhvr>
                                        <p:cTn id="50" dur="500"/>
                                        <p:tgtEl>
                                          <p:spTgt spid="914438">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914438">
                                            <p:txEl>
                                              <p:pRg st="1" end="1"/>
                                            </p:txEl>
                                          </p:spTgt>
                                        </p:tgtEl>
                                        <p:attrNameLst>
                                          <p:attrName>style.visibility</p:attrName>
                                        </p:attrNameLst>
                                      </p:cBhvr>
                                      <p:to>
                                        <p:strVal val="visible"/>
                                      </p:to>
                                    </p:set>
                                    <p:animEffect transition="in" filter="blinds(horizontal)">
                                      <p:cBhvr>
                                        <p:cTn id="55" dur="500"/>
                                        <p:tgtEl>
                                          <p:spTgt spid="914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6" grpId="0" animBg="1"/>
      <p:bldP spid="91443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4EB26209-C677-46AF-89F2-A5EE93009E53}"/>
              </a:ext>
            </a:extLst>
          </p:cNvPr>
          <p:cNvSpPr txBox="1">
            <a:spLocks noChangeArrowheads="1"/>
          </p:cNvSpPr>
          <p:nvPr/>
        </p:nvSpPr>
        <p:spPr bwMode="auto">
          <a:xfrm>
            <a:off x="4505325" y="2601913"/>
            <a:ext cx="3309938" cy="1004887"/>
          </a:xfrm>
          <a:prstGeom prst="rect">
            <a:avLst/>
          </a:prstGeom>
          <a:solidFill>
            <a:srgbClr val="FFFF99">
              <a:alpha val="6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2400">
              <a:latin typeface="Times New Roman" panose="02020603050405020304" pitchFamily="18" charset="0"/>
              <a:ea typeface="宋体" panose="02010600030101010101" pitchFamily="2" charset="-122"/>
            </a:endParaRPr>
          </a:p>
          <a:p>
            <a:pPr eaLnBrk="1" hangingPunct="1">
              <a:spcBef>
                <a:spcPct val="50000"/>
              </a:spcBef>
            </a:pPr>
            <a:endParaRPr kumimoji="1" lang="zh-CN" altLang="en-US" sz="2400">
              <a:latin typeface="Times New Roman" panose="02020603050405020304" pitchFamily="18" charset="0"/>
              <a:ea typeface="宋体" panose="02010600030101010101" pitchFamily="2" charset="-122"/>
            </a:endParaRPr>
          </a:p>
        </p:txBody>
      </p:sp>
      <p:sp>
        <p:nvSpPr>
          <p:cNvPr id="54275" name="Rectangle 3">
            <a:extLst>
              <a:ext uri="{FF2B5EF4-FFF2-40B4-BE49-F238E27FC236}">
                <a16:creationId xmlns:a16="http://schemas.microsoft.com/office/drawing/2014/main" id="{F3EB9430-8869-4AA1-9D6B-03A5ADA3D348}"/>
              </a:ext>
            </a:extLst>
          </p:cNvPr>
          <p:cNvSpPr>
            <a:spLocks noGrp="1" noChangeArrowheads="1"/>
          </p:cNvSpPr>
          <p:nvPr>
            <p:ph type="title"/>
          </p:nvPr>
        </p:nvSpPr>
        <p:spPr>
          <a:xfrm>
            <a:off x="685800" y="142875"/>
            <a:ext cx="7494588" cy="528638"/>
          </a:xfrm>
        </p:spPr>
        <p:txBody>
          <a:bodyPr/>
          <a:lstStyle/>
          <a:p>
            <a:r>
              <a:rPr lang="zh-CN" altLang="en-US"/>
              <a:t>程序查询（</a:t>
            </a:r>
            <a:r>
              <a:rPr lang="en-US" altLang="zh-CN"/>
              <a:t>Polling</a:t>
            </a:r>
            <a:r>
              <a:rPr lang="zh-CN" altLang="en-US"/>
              <a:t>）方式</a:t>
            </a:r>
          </a:p>
        </p:txBody>
      </p:sp>
      <p:sp>
        <p:nvSpPr>
          <p:cNvPr id="54276" name="Rectangle 4">
            <a:extLst>
              <a:ext uri="{FF2B5EF4-FFF2-40B4-BE49-F238E27FC236}">
                <a16:creationId xmlns:a16="http://schemas.microsoft.com/office/drawing/2014/main" id="{D90728E2-34E8-40B8-8777-5619AD703BB5}"/>
              </a:ext>
            </a:extLst>
          </p:cNvPr>
          <p:cNvSpPr>
            <a:spLocks noGrp="1" noChangeArrowheads="1"/>
          </p:cNvSpPr>
          <p:nvPr>
            <p:ph type="body" idx="1"/>
          </p:nvPr>
        </p:nvSpPr>
        <p:spPr>
          <a:xfrm>
            <a:off x="277813" y="1082675"/>
            <a:ext cx="4025900" cy="355600"/>
          </a:xfrm>
        </p:spPr>
        <p:txBody>
          <a:bodyPr/>
          <a:lstStyle/>
          <a:p>
            <a:pPr marL="342900" indent="-342900"/>
            <a:r>
              <a:rPr lang="zh-CN" altLang="en-US" sz="2000">
                <a:ea typeface="微软雅黑" panose="020B0503020204020204" pitchFamily="34" charset="-122"/>
              </a:rPr>
              <a:t>举例：控制打印输出</a:t>
            </a:r>
          </a:p>
        </p:txBody>
      </p:sp>
      <p:sp>
        <p:nvSpPr>
          <p:cNvPr id="54277" name="Text Box 5">
            <a:extLst>
              <a:ext uri="{FF2B5EF4-FFF2-40B4-BE49-F238E27FC236}">
                <a16:creationId xmlns:a16="http://schemas.microsoft.com/office/drawing/2014/main" id="{23F43688-A24A-4F2F-B955-50B8E57741E4}"/>
              </a:ext>
            </a:extLst>
          </p:cNvPr>
          <p:cNvSpPr txBox="1">
            <a:spLocks noChangeArrowheads="1"/>
          </p:cNvSpPr>
          <p:nvPr/>
        </p:nvSpPr>
        <p:spPr bwMode="auto">
          <a:xfrm>
            <a:off x="246063" y="4603750"/>
            <a:ext cx="3600450" cy="2100263"/>
          </a:xfrm>
          <a:prstGeom prst="rect">
            <a:avLst/>
          </a:prstGeom>
          <a:solidFill>
            <a:srgbClr val="FFFF99">
              <a:alpha val="6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2400">
              <a:latin typeface="Times New Roman" panose="02020603050405020304" pitchFamily="18" charset="0"/>
              <a:ea typeface="宋体" panose="02010600030101010101" pitchFamily="2" charset="-122"/>
            </a:endParaRPr>
          </a:p>
          <a:p>
            <a:pPr eaLnBrk="1" hangingPunct="1">
              <a:spcBef>
                <a:spcPct val="50000"/>
              </a:spcBef>
            </a:pPr>
            <a:endParaRPr kumimoji="1" lang="zh-CN" altLang="en-US" sz="2400">
              <a:latin typeface="Times New Roman" panose="02020603050405020304" pitchFamily="18" charset="0"/>
              <a:ea typeface="宋体" panose="02010600030101010101" pitchFamily="2" charset="-122"/>
            </a:endParaRPr>
          </a:p>
          <a:p>
            <a:pPr eaLnBrk="1" hangingPunct="1">
              <a:spcBef>
                <a:spcPct val="50000"/>
              </a:spcBef>
            </a:pPr>
            <a:endParaRPr kumimoji="1" lang="zh-CN" altLang="en-US" sz="2400">
              <a:latin typeface="Times New Roman" panose="02020603050405020304" pitchFamily="18" charset="0"/>
              <a:ea typeface="宋体" panose="02010600030101010101" pitchFamily="2" charset="-122"/>
            </a:endParaRPr>
          </a:p>
          <a:p>
            <a:pPr eaLnBrk="1" hangingPunct="1">
              <a:spcBef>
                <a:spcPct val="50000"/>
              </a:spcBef>
            </a:pPr>
            <a:endParaRPr kumimoji="1" lang="zh-CN" altLang="en-US" sz="2400">
              <a:latin typeface="Times New Roman" panose="02020603050405020304" pitchFamily="18" charset="0"/>
              <a:ea typeface="宋体" panose="02010600030101010101" pitchFamily="2" charset="-122"/>
            </a:endParaRPr>
          </a:p>
        </p:txBody>
      </p:sp>
      <p:sp>
        <p:nvSpPr>
          <p:cNvPr id="54278" name="Oval 6">
            <a:extLst>
              <a:ext uri="{FF2B5EF4-FFF2-40B4-BE49-F238E27FC236}">
                <a16:creationId xmlns:a16="http://schemas.microsoft.com/office/drawing/2014/main" id="{6E82AC94-83CA-46C9-B5D3-25FF8B0FC8F6}"/>
              </a:ext>
            </a:extLst>
          </p:cNvPr>
          <p:cNvSpPr>
            <a:spLocks noChangeArrowheads="1"/>
          </p:cNvSpPr>
          <p:nvPr/>
        </p:nvSpPr>
        <p:spPr bwMode="auto">
          <a:xfrm>
            <a:off x="1465263" y="1901825"/>
            <a:ext cx="1276350" cy="404813"/>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kumimoji="1" lang="zh-CN" altLang="en-US" sz="2400">
              <a:solidFill>
                <a:srgbClr val="CCCC00"/>
              </a:solidFill>
              <a:latin typeface="Times New Roman" panose="02020603050405020304" pitchFamily="18" charset="0"/>
              <a:ea typeface="宋体" panose="02010600030101010101" pitchFamily="2" charset="-122"/>
            </a:endParaRPr>
          </a:p>
        </p:txBody>
      </p:sp>
      <p:sp>
        <p:nvSpPr>
          <p:cNvPr id="54279" name="Text Box 7">
            <a:extLst>
              <a:ext uri="{FF2B5EF4-FFF2-40B4-BE49-F238E27FC236}">
                <a16:creationId xmlns:a16="http://schemas.microsoft.com/office/drawing/2014/main" id="{1739BB63-EB26-4E2E-8591-937B56AAAD6E}"/>
              </a:ext>
            </a:extLst>
          </p:cNvPr>
          <p:cNvSpPr txBox="1">
            <a:spLocks noChangeArrowheads="1"/>
          </p:cNvSpPr>
          <p:nvPr/>
        </p:nvSpPr>
        <p:spPr bwMode="auto">
          <a:xfrm>
            <a:off x="1697038" y="18573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开始</a:t>
            </a:r>
          </a:p>
        </p:txBody>
      </p:sp>
      <p:sp>
        <p:nvSpPr>
          <p:cNvPr id="54280" name="Line 8">
            <a:extLst>
              <a:ext uri="{FF2B5EF4-FFF2-40B4-BE49-F238E27FC236}">
                <a16:creationId xmlns:a16="http://schemas.microsoft.com/office/drawing/2014/main" id="{F07AAFA9-B713-4B45-ACEC-2556CE7EAC1E}"/>
              </a:ext>
            </a:extLst>
          </p:cNvPr>
          <p:cNvSpPr>
            <a:spLocks noChangeShapeType="1"/>
          </p:cNvSpPr>
          <p:nvPr/>
        </p:nvSpPr>
        <p:spPr bwMode="auto">
          <a:xfrm flipH="1">
            <a:off x="2070100" y="2698750"/>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1" name="Text Box 9">
            <a:extLst>
              <a:ext uri="{FF2B5EF4-FFF2-40B4-BE49-F238E27FC236}">
                <a16:creationId xmlns:a16="http://schemas.microsoft.com/office/drawing/2014/main" id="{7376C3AA-6BBB-4C16-B430-766B29D6CE76}"/>
              </a:ext>
            </a:extLst>
          </p:cNvPr>
          <p:cNvSpPr txBox="1">
            <a:spLocks noChangeArrowheads="1"/>
          </p:cNvSpPr>
          <p:nvPr/>
        </p:nvSpPr>
        <p:spPr bwMode="auto">
          <a:xfrm>
            <a:off x="1171575" y="3063875"/>
            <a:ext cx="1801813"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读接口状态</a:t>
            </a:r>
          </a:p>
        </p:txBody>
      </p:sp>
      <p:sp>
        <p:nvSpPr>
          <p:cNvPr id="54282" name="Line 10">
            <a:extLst>
              <a:ext uri="{FF2B5EF4-FFF2-40B4-BE49-F238E27FC236}">
                <a16:creationId xmlns:a16="http://schemas.microsoft.com/office/drawing/2014/main" id="{CB0EF2D1-9FD0-470D-BE39-0D29D7F8F5F8}"/>
              </a:ext>
            </a:extLst>
          </p:cNvPr>
          <p:cNvSpPr>
            <a:spLocks noChangeShapeType="1"/>
          </p:cNvSpPr>
          <p:nvPr/>
        </p:nvSpPr>
        <p:spPr bwMode="auto">
          <a:xfrm>
            <a:off x="2051050" y="3525838"/>
            <a:ext cx="12700" cy="363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3" name="Text Box 11">
            <a:extLst>
              <a:ext uri="{FF2B5EF4-FFF2-40B4-BE49-F238E27FC236}">
                <a16:creationId xmlns:a16="http://schemas.microsoft.com/office/drawing/2014/main" id="{1012BD2F-8C1E-4979-8C40-6183F6970302}"/>
              </a:ext>
            </a:extLst>
          </p:cNvPr>
          <p:cNvSpPr txBox="1">
            <a:spLocks noChangeArrowheads="1"/>
          </p:cNvSpPr>
          <p:nvPr/>
        </p:nvSpPr>
        <p:spPr bwMode="auto">
          <a:xfrm>
            <a:off x="989013" y="4659313"/>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输出一个字符</a:t>
            </a:r>
          </a:p>
        </p:txBody>
      </p:sp>
      <p:sp>
        <p:nvSpPr>
          <p:cNvPr id="54284" name="AutoShape 12">
            <a:extLst>
              <a:ext uri="{FF2B5EF4-FFF2-40B4-BE49-F238E27FC236}">
                <a16:creationId xmlns:a16="http://schemas.microsoft.com/office/drawing/2014/main" id="{6406D825-5D4C-4CC0-923E-9B1005753BB2}"/>
              </a:ext>
            </a:extLst>
          </p:cNvPr>
          <p:cNvSpPr>
            <a:spLocks noChangeArrowheads="1"/>
          </p:cNvSpPr>
          <p:nvPr/>
        </p:nvSpPr>
        <p:spPr bwMode="auto">
          <a:xfrm>
            <a:off x="1290638" y="3862388"/>
            <a:ext cx="1643062" cy="442912"/>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4285" name="Text Box 13">
            <a:extLst>
              <a:ext uri="{FF2B5EF4-FFF2-40B4-BE49-F238E27FC236}">
                <a16:creationId xmlns:a16="http://schemas.microsoft.com/office/drawing/2014/main" id="{760D32B7-EFA8-4225-9DC5-7333C76B8D00}"/>
              </a:ext>
            </a:extLst>
          </p:cNvPr>
          <p:cNvSpPr txBox="1">
            <a:spLocks noChangeArrowheads="1"/>
          </p:cNvSpPr>
          <p:nvPr/>
        </p:nvSpPr>
        <p:spPr bwMode="auto">
          <a:xfrm>
            <a:off x="1627188" y="3876675"/>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就绪否</a:t>
            </a:r>
          </a:p>
        </p:txBody>
      </p:sp>
      <p:sp>
        <p:nvSpPr>
          <p:cNvPr id="54286" name="Line 14">
            <a:extLst>
              <a:ext uri="{FF2B5EF4-FFF2-40B4-BE49-F238E27FC236}">
                <a16:creationId xmlns:a16="http://schemas.microsoft.com/office/drawing/2014/main" id="{155C7272-82E0-4664-8723-20AB79378930}"/>
              </a:ext>
            </a:extLst>
          </p:cNvPr>
          <p:cNvSpPr>
            <a:spLocks noChangeShapeType="1"/>
          </p:cNvSpPr>
          <p:nvPr/>
        </p:nvSpPr>
        <p:spPr bwMode="auto">
          <a:xfrm flipH="1">
            <a:off x="2041525" y="4313238"/>
            <a:ext cx="0" cy="347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Text Box 15">
            <a:extLst>
              <a:ext uri="{FF2B5EF4-FFF2-40B4-BE49-F238E27FC236}">
                <a16:creationId xmlns:a16="http://schemas.microsoft.com/office/drawing/2014/main" id="{AA275F1E-A437-445F-A84B-35ACF5E7F661}"/>
              </a:ext>
            </a:extLst>
          </p:cNvPr>
          <p:cNvSpPr txBox="1">
            <a:spLocks noChangeArrowheads="1"/>
          </p:cNvSpPr>
          <p:nvPr/>
        </p:nvSpPr>
        <p:spPr bwMode="auto">
          <a:xfrm>
            <a:off x="979488" y="5451475"/>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读打印机状态</a:t>
            </a:r>
          </a:p>
        </p:txBody>
      </p:sp>
      <p:sp>
        <p:nvSpPr>
          <p:cNvPr id="54288" name="Line 16">
            <a:extLst>
              <a:ext uri="{FF2B5EF4-FFF2-40B4-BE49-F238E27FC236}">
                <a16:creationId xmlns:a16="http://schemas.microsoft.com/office/drawing/2014/main" id="{4F476FEA-FB41-4076-9268-29BDB44DDC61}"/>
              </a:ext>
            </a:extLst>
          </p:cNvPr>
          <p:cNvSpPr>
            <a:spLocks noChangeShapeType="1"/>
          </p:cNvSpPr>
          <p:nvPr/>
        </p:nvSpPr>
        <p:spPr bwMode="auto">
          <a:xfrm flipH="1">
            <a:off x="2032000" y="5132388"/>
            <a:ext cx="0" cy="333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9" name="Line 17">
            <a:extLst>
              <a:ext uri="{FF2B5EF4-FFF2-40B4-BE49-F238E27FC236}">
                <a16:creationId xmlns:a16="http://schemas.microsoft.com/office/drawing/2014/main" id="{D057CE11-19B9-4CCF-B76C-EEA5B965834C}"/>
              </a:ext>
            </a:extLst>
          </p:cNvPr>
          <p:cNvSpPr>
            <a:spLocks noChangeShapeType="1"/>
          </p:cNvSpPr>
          <p:nvPr/>
        </p:nvSpPr>
        <p:spPr bwMode="auto">
          <a:xfrm>
            <a:off x="3751263" y="2406650"/>
            <a:ext cx="2165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0" name="Line 18">
            <a:extLst>
              <a:ext uri="{FF2B5EF4-FFF2-40B4-BE49-F238E27FC236}">
                <a16:creationId xmlns:a16="http://schemas.microsoft.com/office/drawing/2014/main" id="{99664A5A-BD6C-4945-B2B3-2CC51ADF7C21}"/>
              </a:ext>
            </a:extLst>
          </p:cNvPr>
          <p:cNvSpPr>
            <a:spLocks noChangeShapeType="1"/>
          </p:cNvSpPr>
          <p:nvPr/>
        </p:nvSpPr>
        <p:spPr bwMode="auto">
          <a:xfrm>
            <a:off x="2030413" y="5927725"/>
            <a:ext cx="1587"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1" name="AutoShape 19">
            <a:extLst>
              <a:ext uri="{FF2B5EF4-FFF2-40B4-BE49-F238E27FC236}">
                <a16:creationId xmlns:a16="http://schemas.microsoft.com/office/drawing/2014/main" id="{75A7A538-C40B-4EB7-A4CD-7EA15B0AD070}"/>
              </a:ext>
            </a:extLst>
          </p:cNvPr>
          <p:cNvSpPr>
            <a:spLocks noChangeArrowheads="1"/>
          </p:cNvSpPr>
          <p:nvPr/>
        </p:nvSpPr>
        <p:spPr bwMode="auto">
          <a:xfrm>
            <a:off x="1147763" y="6203950"/>
            <a:ext cx="1643062" cy="442913"/>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4292" name="Text Box 20">
            <a:extLst>
              <a:ext uri="{FF2B5EF4-FFF2-40B4-BE49-F238E27FC236}">
                <a16:creationId xmlns:a16="http://schemas.microsoft.com/office/drawing/2014/main" id="{0C33FE51-3AF1-44BC-9E44-7EB55B709EDD}"/>
              </a:ext>
            </a:extLst>
          </p:cNvPr>
          <p:cNvSpPr txBox="1">
            <a:spLocks noChangeArrowheads="1"/>
          </p:cNvSpPr>
          <p:nvPr/>
        </p:nvSpPr>
        <p:spPr bwMode="auto">
          <a:xfrm>
            <a:off x="1484313" y="6246813"/>
            <a:ext cx="1116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1800" b="1">
                <a:latin typeface="Times New Roman" panose="02020603050405020304" pitchFamily="18" charset="0"/>
                <a:ea typeface="宋体" panose="02010600030101010101" pitchFamily="2" charset="-122"/>
              </a:rPr>
              <a:t>忙否</a:t>
            </a:r>
          </a:p>
        </p:txBody>
      </p:sp>
      <p:sp>
        <p:nvSpPr>
          <p:cNvPr id="54293" name="Text Box 21">
            <a:extLst>
              <a:ext uri="{FF2B5EF4-FFF2-40B4-BE49-F238E27FC236}">
                <a16:creationId xmlns:a16="http://schemas.microsoft.com/office/drawing/2014/main" id="{0B934C01-E1CD-403D-8587-5352D39AA3D7}"/>
              </a:ext>
            </a:extLst>
          </p:cNvPr>
          <p:cNvSpPr txBox="1">
            <a:spLocks noChangeArrowheads="1"/>
          </p:cNvSpPr>
          <p:nvPr/>
        </p:nvSpPr>
        <p:spPr bwMode="auto">
          <a:xfrm>
            <a:off x="4857750" y="2878138"/>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启动打印</a:t>
            </a:r>
          </a:p>
        </p:txBody>
      </p:sp>
      <p:sp>
        <p:nvSpPr>
          <p:cNvPr id="54294" name="Line 22">
            <a:extLst>
              <a:ext uri="{FF2B5EF4-FFF2-40B4-BE49-F238E27FC236}">
                <a16:creationId xmlns:a16="http://schemas.microsoft.com/office/drawing/2014/main" id="{8F6C0E3E-0080-4F0E-A7F1-1E3C036A8175}"/>
              </a:ext>
            </a:extLst>
          </p:cNvPr>
          <p:cNvSpPr>
            <a:spLocks noChangeShapeType="1"/>
          </p:cNvSpPr>
          <p:nvPr/>
        </p:nvSpPr>
        <p:spPr bwMode="auto">
          <a:xfrm flipH="1">
            <a:off x="5910263" y="2436813"/>
            <a:ext cx="0" cy="442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5" name="Text Box 23">
            <a:extLst>
              <a:ext uri="{FF2B5EF4-FFF2-40B4-BE49-F238E27FC236}">
                <a16:creationId xmlns:a16="http://schemas.microsoft.com/office/drawing/2014/main" id="{CE9733AA-FE44-4B65-82A0-9BE327807F4D}"/>
              </a:ext>
            </a:extLst>
          </p:cNvPr>
          <p:cNvSpPr txBox="1">
            <a:spLocks noChangeArrowheads="1"/>
          </p:cNvSpPr>
          <p:nvPr/>
        </p:nvSpPr>
        <p:spPr bwMode="auto">
          <a:xfrm>
            <a:off x="4835525" y="3783013"/>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读打印机状态</a:t>
            </a:r>
          </a:p>
        </p:txBody>
      </p:sp>
      <p:sp>
        <p:nvSpPr>
          <p:cNvPr id="54296" name="Line 24">
            <a:extLst>
              <a:ext uri="{FF2B5EF4-FFF2-40B4-BE49-F238E27FC236}">
                <a16:creationId xmlns:a16="http://schemas.microsoft.com/office/drawing/2014/main" id="{DABA81D5-7229-4122-945B-305869B685A5}"/>
              </a:ext>
            </a:extLst>
          </p:cNvPr>
          <p:cNvSpPr>
            <a:spLocks noChangeShapeType="1"/>
          </p:cNvSpPr>
          <p:nvPr/>
        </p:nvSpPr>
        <p:spPr bwMode="auto">
          <a:xfrm flipH="1">
            <a:off x="5888038" y="3341688"/>
            <a:ext cx="0" cy="442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7" name="Line 25">
            <a:extLst>
              <a:ext uri="{FF2B5EF4-FFF2-40B4-BE49-F238E27FC236}">
                <a16:creationId xmlns:a16="http://schemas.microsoft.com/office/drawing/2014/main" id="{C38988E8-51B2-4545-81D8-D7D36A041E08}"/>
              </a:ext>
            </a:extLst>
          </p:cNvPr>
          <p:cNvSpPr>
            <a:spLocks noChangeShapeType="1"/>
          </p:cNvSpPr>
          <p:nvPr/>
        </p:nvSpPr>
        <p:spPr bwMode="auto">
          <a:xfrm>
            <a:off x="5908675" y="4219575"/>
            <a:ext cx="1588"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8" name="AutoShape 26">
            <a:extLst>
              <a:ext uri="{FF2B5EF4-FFF2-40B4-BE49-F238E27FC236}">
                <a16:creationId xmlns:a16="http://schemas.microsoft.com/office/drawing/2014/main" id="{8292F204-B8AE-4119-9D5B-0F652FE8D7BB}"/>
              </a:ext>
            </a:extLst>
          </p:cNvPr>
          <p:cNvSpPr>
            <a:spLocks noChangeArrowheads="1"/>
          </p:cNvSpPr>
          <p:nvPr/>
        </p:nvSpPr>
        <p:spPr bwMode="auto">
          <a:xfrm>
            <a:off x="5097463" y="4511675"/>
            <a:ext cx="1643062" cy="442913"/>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4299" name="Line 27">
            <a:extLst>
              <a:ext uri="{FF2B5EF4-FFF2-40B4-BE49-F238E27FC236}">
                <a16:creationId xmlns:a16="http://schemas.microsoft.com/office/drawing/2014/main" id="{E4223065-0508-4DC3-B01D-4AB8740A2F2B}"/>
              </a:ext>
            </a:extLst>
          </p:cNvPr>
          <p:cNvSpPr>
            <a:spLocks noChangeShapeType="1"/>
          </p:cNvSpPr>
          <p:nvPr/>
        </p:nvSpPr>
        <p:spPr bwMode="auto">
          <a:xfrm flipH="1">
            <a:off x="5892800" y="4962525"/>
            <a:ext cx="0" cy="415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00" name="AutoShape 28">
            <a:extLst>
              <a:ext uri="{FF2B5EF4-FFF2-40B4-BE49-F238E27FC236}">
                <a16:creationId xmlns:a16="http://schemas.microsoft.com/office/drawing/2014/main" id="{69117C99-345C-4B02-9DD3-B94165676B87}"/>
              </a:ext>
            </a:extLst>
          </p:cNvPr>
          <p:cNvSpPr>
            <a:spLocks noChangeArrowheads="1"/>
          </p:cNvSpPr>
          <p:nvPr/>
        </p:nvSpPr>
        <p:spPr bwMode="auto">
          <a:xfrm>
            <a:off x="5119688" y="5364163"/>
            <a:ext cx="1643062" cy="442912"/>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4301" name="Text Box 29">
            <a:extLst>
              <a:ext uri="{FF2B5EF4-FFF2-40B4-BE49-F238E27FC236}">
                <a16:creationId xmlns:a16="http://schemas.microsoft.com/office/drawing/2014/main" id="{3E70A330-5132-46BF-96D5-1E90CD57292D}"/>
              </a:ext>
            </a:extLst>
          </p:cNvPr>
          <p:cNvSpPr txBox="1">
            <a:spLocks noChangeArrowheads="1"/>
          </p:cNvSpPr>
          <p:nvPr/>
        </p:nvSpPr>
        <p:spPr bwMode="auto">
          <a:xfrm>
            <a:off x="5413375" y="5378450"/>
            <a:ext cx="111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完成否</a:t>
            </a:r>
          </a:p>
        </p:txBody>
      </p:sp>
      <p:sp>
        <p:nvSpPr>
          <p:cNvPr id="54302" name="Oval 30">
            <a:extLst>
              <a:ext uri="{FF2B5EF4-FFF2-40B4-BE49-F238E27FC236}">
                <a16:creationId xmlns:a16="http://schemas.microsoft.com/office/drawing/2014/main" id="{391956CB-C717-4E95-BCF3-E957FA133196}"/>
              </a:ext>
            </a:extLst>
          </p:cNvPr>
          <p:cNvSpPr>
            <a:spLocks noChangeArrowheads="1"/>
          </p:cNvSpPr>
          <p:nvPr/>
        </p:nvSpPr>
        <p:spPr bwMode="auto">
          <a:xfrm>
            <a:off x="5243513" y="6184900"/>
            <a:ext cx="1290637" cy="415925"/>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4303" name="Text Box 31">
            <a:extLst>
              <a:ext uri="{FF2B5EF4-FFF2-40B4-BE49-F238E27FC236}">
                <a16:creationId xmlns:a16="http://schemas.microsoft.com/office/drawing/2014/main" id="{86297227-2E19-4768-AC96-A5A9A728C329}"/>
              </a:ext>
            </a:extLst>
          </p:cNvPr>
          <p:cNvSpPr txBox="1">
            <a:spLocks noChangeArrowheads="1"/>
          </p:cNvSpPr>
          <p:nvPr/>
        </p:nvSpPr>
        <p:spPr bwMode="auto">
          <a:xfrm>
            <a:off x="5487988" y="616426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结束</a:t>
            </a:r>
          </a:p>
        </p:txBody>
      </p:sp>
      <p:sp>
        <p:nvSpPr>
          <p:cNvPr id="54304" name="Line 32">
            <a:extLst>
              <a:ext uri="{FF2B5EF4-FFF2-40B4-BE49-F238E27FC236}">
                <a16:creationId xmlns:a16="http://schemas.microsoft.com/office/drawing/2014/main" id="{B0FFDCC6-D79C-4A3F-AAFA-3304A6E43B59}"/>
              </a:ext>
            </a:extLst>
          </p:cNvPr>
          <p:cNvSpPr>
            <a:spLocks noChangeShapeType="1"/>
          </p:cNvSpPr>
          <p:nvPr/>
        </p:nvSpPr>
        <p:spPr bwMode="auto">
          <a:xfrm>
            <a:off x="6726238" y="4738688"/>
            <a:ext cx="604837"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05" name="Text Box 33">
            <a:extLst>
              <a:ext uri="{FF2B5EF4-FFF2-40B4-BE49-F238E27FC236}">
                <a16:creationId xmlns:a16="http://schemas.microsoft.com/office/drawing/2014/main" id="{6F162D7B-1E7F-4A95-A8C8-0646E80D3623}"/>
              </a:ext>
            </a:extLst>
          </p:cNvPr>
          <p:cNvSpPr txBox="1">
            <a:spLocks noChangeArrowheads="1"/>
          </p:cNvSpPr>
          <p:nvPr/>
        </p:nvSpPr>
        <p:spPr bwMode="auto">
          <a:xfrm>
            <a:off x="7345363" y="4470400"/>
            <a:ext cx="145256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宋体" panose="02010600030101010101" pitchFamily="2" charset="-122"/>
              </a:rPr>
              <a:t>出错处理</a:t>
            </a:r>
          </a:p>
        </p:txBody>
      </p:sp>
      <p:sp>
        <p:nvSpPr>
          <p:cNvPr id="54306" name="Line 34">
            <a:extLst>
              <a:ext uri="{FF2B5EF4-FFF2-40B4-BE49-F238E27FC236}">
                <a16:creationId xmlns:a16="http://schemas.microsoft.com/office/drawing/2014/main" id="{9EF90488-F2D5-4D4E-9E6B-B38683C199BF}"/>
              </a:ext>
            </a:extLst>
          </p:cNvPr>
          <p:cNvSpPr>
            <a:spLocks noChangeShapeType="1"/>
          </p:cNvSpPr>
          <p:nvPr/>
        </p:nvSpPr>
        <p:spPr bwMode="auto">
          <a:xfrm flipH="1">
            <a:off x="604838" y="4076700"/>
            <a:ext cx="673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07" name="Line 35">
            <a:extLst>
              <a:ext uri="{FF2B5EF4-FFF2-40B4-BE49-F238E27FC236}">
                <a16:creationId xmlns:a16="http://schemas.microsoft.com/office/drawing/2014/main" id="{3F0C857A-A38A-4AC7-99C6-897E15C406C8}"/>
              </a:ext>
            </a:extLst>
          </p:cNvPr>
          <p:cNvSpPr>
            <a:spLocks noChangeShapeType="1"/>
          </p:cNvSpPr>
          <p:nvPr/>
        </p:nvSpPr>
        <p:spPr bwMode="auto">
          <a:xfrm>
            <a:off x="600075" y="2781300"/>
            <a:ext cx="0" cy="1319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08" name="Line 36">
            <a:extLst>
              <a:ext uri="{FF2B5EF4-FFF2-40B4-BE49-F238E27FC236}">
                <a16:creationId xmlns:a16="http://schemas.microsoft.com/office/drawing/2014/main" id="{D49FCF37-AF53-42FB-9FFD-2F7653FB234A}"/>
              </a:ext>
            </a:extLst>
          </p:cNvPr>
          <p:cNvSpPr>
            <a:spLocks noChangeShapeType="1"/>
          </p:cNvSpPr>
          <p:nvPr/>
        </p:nvSpPr>
        <p:spPr bwMode="auto">
          <a:xfrm>
            <a:off x="604838" y="2778125"/>
            <a:ext cx="1465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09" name="Text Box 37">
            <a:extLst>
              <a:ext uri="{FF2B5EF4-FFF2-40B4-BE49-F238E27FC236}">
                <a16:creationId xmlns:a16="http://schemas.microsoft.com/office/drawing/2014/main" id="{B9C8670F-A9C4-45A7-ABD7-30998A9DB9FE}"/>
              </a:ext>
            </a:extLst>
          </p:cNvPr>
          <p:cNvSpPr txBox="1">
            <a:spLocks noChangeArrowheads="1"/>
          </p:cNvSpPr>
          <p:nvPr/>
        </p:nvSpPr>
        <p:spPr bwMode="auto">
          <a:xfrm>
            <a:off x="815975" y="3700463"/>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N</a:t>
            </a:r>
          </a:p>
        </p:txBody>
      </p:sp>
      <p:sp>
        <p:nvSpPr>
          <p:cNvPr id="54310" name="Text Box 38">
            <a:extLst>
              <a:ext uri="{FF2B5EF4-FFF2-40B4-BE49-F238E27FC236}">
                <a16:creationId xmlns:a16="http://schemas.microsoft.com/office/drawing/2014/main" id="{080F82A6-4C07-4E6F-9ED0-E4AA7E3305FD}"/>
              </a:ext>
            </a:extLst>
          </p:cNvPr>
          <p:cNvSpPr txBox="1">
            <a:spLocks noChangeArrowheads="1"/>
          </p:cNvSpPr>
          <p:nvPr/>
        </p:nvSpPr>
        <p:spPr bwMode="auto">
          <a:xfrm>
            <a:off x="2084388" y="4270375"/>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Y</a:t>
            </a:r>
          </a:p>
        </p:txBody>
      </p:sp>
      <p:sp>
        <p:nvSpPr>
          <p:cNvPr id="54311" name="Text Box 39">
            <a:extLst>
              <a:ext uri="{FF2B5EF4-FFF2-40B4-BE49-F238E27FC236}">
                <a16:creationId xmlns:a16="http://schemas.microsoft.com/office/drawing/2014/main" id="{B5D6135B-C63C-47FE-A015-613322190B37}"/>
              </a:ext>
            </a:extLst>
          </p:cNvPr>
          <p:cNvSpPr txBox="1">
            <a:spLocks noChangeArrowheads="1"/>
          </p:cNvSpPr>
          <p:nvPr/>
        </p:nvSpPr>
        <p:spPr bwMode="auto">
          <a:xfrm>
            <a:off x="2822575" y="60452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N</a:t>
            </a:r>
          </a:p>
        </p:txBody>
      </p:sp>
      <p:sp>
        <p:nvSpPr>
          <p:cNvPr id="54312" name="Line 40">
            <a:extLst>
              <a:ext uri="{FF2B5EF4-FFF2-40B4-BE49-F238E27FC236}">
                <a16:creationId xmlns:a16="http://schemas.microsoft.com/office/drawing/2014/main" id="{9408F8DC-F402-4381-9E87-8536CE39C59A}"/>
              </a:ext>
            </a:extLst>
          </p:cNvPr>
          <p:cNvSpPr>
            <a:spLocks noChangeShapeType="1"/>
          </p:cNvSpPr>
          <p:nvPr/>
        </p:nvSpPr>
        <p:spPr bwMode="auto">
          <a:xfrm>
            <a:off x="574675" y="6421438"/>
            <a:ext cx="565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13" name="Text Box 41">
            <a:extLst>
              <a:ext uri="{FF2B5EF4-FFF2-40B4-BE49-F238E27FC236}">
                <a16:creationId xmlns:a16="http://schemas.microsoft.com/office/drawing/2014/main" id="{E469C0E5-3645-4A8E-BB8E-6FC178A7D2BB}"/>
              </a:ext>
            </a:extLst>
          </p:cNvPr>
          <p:cNvSpPr txBox="1">
            <a:spLocks noChangeArrowheads="1"/>
          </p:cNvSpPr>
          <p:nvPr/>
        </p:nvSpPr>
        <p:spPr bwMode="auto">
          <a:xfrm>
            <a:off x="622300" y="6049963"/>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Y</a:t>
            </a:r>
          </a:p>
        </p:txBody>
      </p:sp>
      <p:sp>
        <p:nvSpPr>
          <p:cNvPr id="54314" name="Line 42">
            <a:extLst>
              <a:ext uri="{FF2B5EF4-FFF2-40B4-BE49-F238E27FC236}">
                <a16:creationId xmlns:a16="http://schemas.microsoft.com/office/drawing/2014/main" id="{A10649D2-E2EC-46DC-ACC9-1710740E1A24}"/>
              </a:ext>
            </a:extLst>
          </p:cNvPr>
          <p:cNvSpPr>
            <a:spLocks noChangeShapeType="1"/>
          </p:cNvSpPr>
          <p:nvPr/>
        </p:nvSpPr>
        <p:spPr bwMode="auto">
          <a:xfrm flipH="1">
            <a:off x="558800" y="5257800"/>
            <a:ext cx="12700" cy="1173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15" name="Line 43">
            <a:extLst>
              <a:ext uri="{FF2B5EF4-FFF2-40B4-BE49-F238E27FC236}">
                <a16:creationId xmlns:a16="http://schemas.microsoft.com/office/drawing/2014/main" id="{E7C6DCC4-FDCA-4CAC-A4AC-2DBAA58E1938}"/>
              </a:ext>
            </a:extLst>
          </p:cNvPr>
          <p:cNvSpPr>
            <a:spLocks noChangeShapeType="1"/>
          </p:cNvSpPr>
          <p:nvPr/>
        </p:nvSpPr>
        <p:spPr bwMode="auto">
          <a:xfrm>
            <a:off x="576263" y="5260975"/>
            <a:ext cx="1465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16" name="Line 44">
            <a:extLst>
              <a:ext uri="{FF2B5EF4-FFF2-40B4-BE49-F238E27FC236}">
                <a16:creationId xmlns:a16="http://schemas.microsoft.com/office/drawing/2014/main" id="{ED1E38B2-E90E-4DC1-A794-69EE3A3F14CD}"/>
              </a:ext>
            </a:extLst>
          </p:cNvPr>
          <p:cNvSpPr>
            <a:spLocks noChangeShapeType="1"/>
          </p:cNvSpPr>
          <p:nvPr/>
        </p:nvSpPr>
        <p:spPr bwMode="auto">
          <a:xfrm flipV="1">
            <a:off x="2797175" y="6421438"/>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17" name="Line 46">
            <a:extLst>
              <a:ext uri="{FF2B5EF4-FFF2-40B4-BE49-F238E27FC236}">
                <a16:creationId xmlns:a16="http://schemas.microsoft.com/office/drawing/2014/main" id="{12AE4C54-DEFE-48A2-A474-AC5C73860E25}"/>
              </a:ext>
            </a:extLst>
          </p:cNvPr>
          <p:cNvSpPr>
            <a:spLocks noChangeShapeType="1"/>
          </p:cNvSpPr>
          <p:nvPr/>
        </p:nvSpPr>
        <p:spPr bwMode="auto">
          <a:xfrm>
            <a:off x="5880100" y="5813425"/>
            <a:ext cx="0" cy="376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18" name="Text Box 47">
            <a:extLst>
              <a:ext uri="{FF2B5EF4-FFF2-40B4-BE49-F238E27FC236}">
                <a16:creationId xmlns:a16="http://schemas.microsoft.com/office/drawing/2014/main" id="{7AC2F53F-A7F2-4DAB-92C1-31719F129D1D}"/>
              </a:ext>
            </a:extLst>
          </p:cNvPr>
          <p:cNvSpPr txBox="1">
            <a:spLocks noChangeArrowheads="1"/>
          </p:cNvSpPr>
          <p:nvPr/>
        </p:nvSpPr>
        <p:spPr bwMode="auto">
          <a:xfrm>
            <a:off x="5337175" y="4540250"/>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宋体" panose="02010600030101010101" pitchFamily="2" charset="-122"/>
              </a:rPr>
              <a:t>出错否</a:t>
            </a:r>
          </a:p>
        </p:txBody>
      </p:sp>
      <p:sp>
        <p:nvSpPr>
          <p:cNvPr id="54319" name="Text Box 48">
            <a:extLst>
              <a:ext uri="{FF2B5EF4-FFF2-40B4-BE49-F238E27FC236}">
                <a16:creationId xmlns:a16="http://schemas.microsoft.com/office/drawing/2014/main" id="{FD840B2D-DC3D-4CC1-ABFB-7665DDFCFDE9}"/>
              </a:ext>
            </a:extLst>
          </p:cNvPr>
          <p:cNvSpPr txBox="1">
            <a:spLocks noChangeArrowheads="1"/>
          </p:cNvSpPr>
          <p:nvPr/>
        </p:nvSpPr>
        <p:spPr bwMode="auto">
          <a:xfrm>
            <a:off x="5910263" y="5775325"/>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Y</a:t>
            </a:r>
          </a:p>
        </p:txBody>
      </p:sp>
      <p:sp>
        <p:nvSpPr>
          <p:cNvPr id="54320" name="Text Box 49">
            <a:extLst>
              <a:ext uri="{FF2B5EF4-FFF2-40B4-BE49-F238E27FC236}">
                <a16:creationId xmlns:a16="http://schemas.microsoft.com/office/drawing/2014/main" id="{B868DDEE-4FA7-4C60-B4FE-DFB584932534}"/>
              </a:ext>
            </a:extLst>
          </p:cNvPr>
          <p:cNvSpPr txBox="1">
            <a:spLocks noChangeArrowheads="1"/>
          </p:cNvSpPr>
          <p:nvPr/>
        </p:nvSpPr>
        <p:spPr bwMode="auto">
          <a:xfrm>
            <a:off x="4740275" y="519588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N</a:t>
            </a:r>
          </a:p>
        </p:txBody>
      </p:sp>
      <p:sp>
        <p:nvSpPr>
          <p:cNvPr id="54321" name="Line 50">
            <a:extLst>
              <a:ext uri="{FF2B5EF4-FFF2-40B4-BE49-F238E27FC236}">
                <a16:creationId xmlns:a16="http://schemas.microsoft.com/office/drawing/2014/main" id="{75E87A02-AECC-4E11-8DB9-67C618E92980}"/>
              </a:ext>
            </a:extLst>
          </p:cNvPr>
          <p:cNvSpPr>
            <a:spLocks noChangeShapeType="1"/>
          </p:cNvSpPr>
          <p:nvPr/>
        </p:nvSpPr>
        <p:spPr bwMode="auto">
          <a:xfrm flipH="1">
            <a:off x="4344988" y="5584825"/>
            <a:ext cx="752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22" name="Line 51">
            <a:extLst>
              <a:ext uri="{FF2B5EF4-FFF2-40B4-BE49-F238E27FC236}">
                <a16:creationId xmlns:a16="http://schemas.microsoft.com/office/drawing/2014/main" id="{376E68F2-02B6-49E8-84E6-06F9481753AB}"/>
              </a:ext>
            </a:extLst>
          </p:cNvPr>
          <p:cNvSpPr>
            <a:spLocks noChangeShapeType="1"/>
          </p:cNvSpPr>
          <p:nvPr/>
        </p:nvSpPr>
        <p:spPr bwMode="auto">
          <a:xfrm>
            <a:off x="4318000" y="2759075"/>
            <a:ext cx="0" cy="2832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23" name="Line 52">
            <a:extLst>
              <a:ext uri="{FF2B5EF4-FFF2-40B4-BE49-F238E27FC236}">
                <a16:creationId xmlns:a16="http://schemas.microsoft.com/office/drawing/2014/main" id="{5A27B164-F8FD-4FBF-84EA-3402A1B89795}"/>
              </a:ext>
            </a:extLst>
          </p:cNvPr>
          <p:cNvSpPr>
            <a:spLocks noChangeShapeType="1"/>
          </p:cNvSpPr>
          <p:nvPr/>
        </p:nvSpPr>
        <p:spPr bwMode="auto">
          <a:xfrm flipH="1">
            <a:off x="2070100" y="2778125"/>
            <a:ext cx="22463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24" name="Text Box 53">
            <a:extLst>
              <a:ext uri="{FF2B5EF4-FFF2-40B4-BE49-F238E27FC236}">
                <a16:creationId xmlns:a16="http://schemas.microsoft.com/office/drawing/2014/main" id="{9FC2A683-A122-4028-99AA-B0BEB5015508}"/>
              </a:ext>
            </a:extLst>
          </p:cNvPr>
          <p:cNvSpPr txBox="1">
            <a:spLocks noChangeArrowheads="1"/>
          </p:cNvSpPr>
          <p:nvPr/>
        </p:nvSpPr>
        <p:spPr bwMode="auto">
          <a:xfrm>
            <a:off x="5876925" y="490378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N</a:t>
            </a:r>
          </a:p>
        </p:txBody>
      </p:sp>
      <p:sp>
        <p:nvSpPr>
          <p:cNvPr id="54325" name="Text Box 54">
            <a:extLst>
              <a:ext uri="{FF2B5EF4-FFF2-40B4-BE49-F238E27FC236}">
                <a16:creationId xmlns:a16="http://schemas.microsoft.com/office/drawing/2014/main" id="{C3F34920-EEE7-4E61-99D7-5B8C030ACD9A}"/>
              </a:ext>
            </a:extLst>
          </p:cNvPr>
          <p:cNvSpPr txBox="1">
            <a:spLocks noChangeArrowheads="1"/>
          </p:cNvSpPr>
          <p:nvPr/>
        </p:nvSpPr>
        <p:spPr bwMode="auto">
          <a:xfrm>
            <a:off x="6748463" y="4356100"/>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Y</a:t>
            </a:r>
          </a:p>
        </p:txBody>
      </p:sp>
      <p:sp>
        <p:nvSpPr>
          <p:cNvPr id="54326" name="Text Box 55">
            <a:extLst>
              <a:ext uri="{FF2B5EF4-FFF2-40B4-BE49-F238E27FC236}">
                <a16:creationId xmlns:a16="http://schemas.microsoft.com/office/drawing/2014/main" id="{B0CDD41E-6A91-4696-A399-65BEEE95EC19}"/>
              </a:ext>
            </a:extLst>
          </p:cNvPr>
          <p:cNvSpPr txBox="1">
            <a:spLocks noChangeArrowheads="1"/>
          </p:cNvSpPr>
          <p:nvPr/>
        </p:nvSpPr>
        <p:spPr bwMode="auto">
          <a:xfrm>
            <a:off x="1708150" y="2335213"/>
            <a:ext cx="108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a:t>
            </a:r>
          </a:p>
        </p:txBody>
      </p:sp>
      <p:sp>
        <p:nvSpPr>
          <p:cNvPr id="54327" name="Line 56">
            <a:extLst>
              <a:ext uri="{FF2B5EF4-FFF2-40B4-BE49-F238E27FC236}">
                <a16:creationId xmlns:a16="http://schemas.microsoft.com/office/drawing/2014/main" id="{C8B043B7-06DC-4C20-9447-DF38D8BC39A1}"/>
              </a:ext>
            </a:extLst>
          </p:cNvPr>
          <p:cNvSpPr>
            <a:spLocks noChangeShapeType="1"/>
          </p:cNvSpPr>
          <p:nvPr/>
        </p:nvSpPr>
        <p:spPr bwMode="auto">
          <a:xfrm>
            <a:off x="2057400" y="2327275"/>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7561" name="Text Box 57">
            <a:extLst>
              <a:ext uri="{FF2B5EF4-FFF2-40B4-BE49-F238E27FC236}">
                <a16:creationId xmlns:a16="http://schemas.microsoft.com/office/drawing/2014/main" id="{F11E29A7-E874-4798-BF8F-0FFC779B4468}"/>
              </a:ext>
            </a:extLst>
          </p:cNvPr>
          <p:cNvSpPr txBox="1">
            <a:spLocks noChangeArrowheads="1"/>
          </p:cNvSpPr>
          <p:nvPr/>
        </p:nvSpPr>
        <p:spPr bwMode="auto">
          <a:xfrm>
            <a:off x="3667125" y="873125"/>
            <a:ext cx="4554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ea typeface="微软雅黑" panose="020B0503020204020204" pitchFamily="34" charset="-122"/>
              </a:rPr>
              <a:t>这里</a:t>
            </a:r>
            <a:r>
              <a:rPr lang="zh-CN" altLang="en-US" sz="2000" b="1">
                <a:solidFill>
                  <a:schemeClr val="accent1"/>
                </a:solidFill>
                <a:latin typeface="微软雅黑" panose="020B0503020204020204" pitchFamily="34" charset="-122"/>
                <a:ea typeface="微软雅黑" panose="020B0503020204020204" pitchFamily="34" charset="-122"/>
              </a:rPr>
              <a:t>“</a:t>
            </a:r>
            <a:r>
              <a:rPr lang="zh-CN" altLang="en-US" sz="2000" b="1">
                <a:solidFill>
                  <a:schemeClr val="accent1"/>
                </a:solidFill>
                <a:ea typeface="微软雅黑" panose="020B0503020204020204" pitchFamily="34" charset="-122"/>
              </a:rPr>
              <a:t>就绪</a:t>
            </a:r>
            <a:r>
              <a:rPr lang="zh-CN" altLang="en-US" sz="2000" b="1">
                <a:solidFill>
                  <a:schemeClr val="accent1"/>
                </a:solidFill>
                <a:latin typeface="微软雅黑" panose="020B0503020204020204" pitchFamily="34" charset="-122"/>
                <a:ea typeface="微软雅黑" panose="020B0503020204020204" pitchFamily="34" charset="-122"/>
              </a:rPr>
              <a:t>”</a:t>
            </a:r>
            <a:r>
              <a:rPr lang="zh-CN" altLang="en-US" sz="2000" b="1">
                <a:solidFill>
                  <a:schemeClr val="accent1"/>
                </a:solidFill>
                <a:ea typeface="微软雅黑" panose="020B0503020204020204" pitchFamily="34" charset="-122"/>
              </a:rPr>
              <a:t>的含义是什么？</a:t>
            </a:r>
          </a:p>
        </p:txBody>
      </p:sp>
      <p:sp>
        <p:nvSpPr>
          <p:cNvPr id="917562" name="Text Box 58">
            <a:extLst>
              <a:ext uri="{FF2B5EF4-FFF2-40B4-BE49-F238E27FC236}">
                <a16:creationId xmlns:a16="http://schemas.microsoft.com/office/drawing/2014/main" id="{47BBCD70-264B-4C1F-B8C8-92A0BF1D8B58}"/>
              </a:ext>
            </a:extLst>
          </p:cNvPr>
          <p:cNvSpPr txBox="1">
            <a:spLocks noChangeArrowheads="1"/>
          </p:cNvSpPr>
          <p:nvPr/>
        </p:nvSpPr>
        <p:spPr bwMode="auto">
          <a:xfrm>
            <a:off x="4352925" y="1322388"/>
            <a:ext cx="4457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146C18"/>
                </a:solidFill>
                <a:ea typeface="微软雅黑" panose="020B0503020204020204" pitchFamily="34" charset="-122"/>
              </a:rPr>
              <a:t>打印机控制器的数据缓冲中内容已被取走，现为</a:t>
            </a:r>
            <a:r>
              <a:rPr lang="zh-CN" altLang="en-US" sz="2000" b="1">
                <a:solidFill>
                  <a:srgbClr val="146C18"/>
                </a:solidFill>
                <a:latin typeface="微软雅黑" panose="020B0503020204020204" pitchFamily="34" charset="-122"/>
                <a:ea typeface="微软雅黑" panose="020B0503020204020204" pitchFamily="34" charset="-122"/>
              </a:rPr>
              <a:t>“</a:t>
            </a:r>
            <a:r>
              <a:rPr lang="zh-CN" altLang="en-US" sz="2000" b="1">
                <a:solidFill>
                  <a:srgbClr val="146C18"/>
                </a:solidFill>
                <a:ea typeface="微软雅黑" panose="020B0503020204020204" pitchFamily="34" charset="-122"/>
              </a:rPr>
              <a:t>空</a:t>
            </a:r>
            <a:r>
              <a:rPr lang="zh-CN" altLang="en-US" sz="2000" b="1">
                <a:solidFill>
                  <a:srgbClr val="146C18"/>
                </a:solidFill>
                <a:latin typeface="微软雅黑" panose="020B0503020204020204" pitchFamily="34" charset="-122"/>
                <a:ea typeface="微软雅黑" panose="020B0503020204020204" pitchFamily="34" charset="-122"/>
              </a:rPr>
              <a:t>”</a:t>
            </a:r>
            <a:r>
              <a:rPr lang="zh-CN" altLang="en-US" sz="2000" b="1">
                <a:solidFill>
                  <a:srgbClr val="146C18"/>
                </a:solidFill>
                <a:ea typeface="微软雅黑" panose="020B0503020204020204" pitchFamily="34" charset="-122"/>
              </a:rPr>
              <a:t>，可接受新的打印字符。</a:t>
            </a:r>
            <a:r>
              <a:rPr lang="zh-CN" altLang="en-US" sz="2000" b="1">
                <a:solidFill>
                  <a:schemeClr val="accent1"/>
                </a:solidFill>
                <a:ea typeface="微软雅黑" panose="020B0503020204020204" pitchFamily="34" charset="-122"/>
              </a:rPr>
              <a:t>由打印控制器自动设置</a:t>
            </a:r>
          </a:p>
        </p:txBody>
      </p:sp>
      <p:sp>
        <p:nvSpPr>
          <p:cNvPr id="54330" name="Line 59">
            <a:extLst>
              <a:ext uri="{FF2B5EF4-FFF2-40B4-BE49-F238E27FC236}">
                <a16:creationId xmlns:a16="http://schemas.microsoft.com/office/drawing/2014/main" id="{186B2371-31CD-427A-883D-5FDD0716E195}"/>
              </a:ext>
            </a:extLst>
          </p:cNvPr>
          <p:cNvSpPr>
            <a:spLocks noChangeShapeType="1"/>
          </p:cNvSpPr>
          <p:nvPr/>
        </p:nvSpPr>
        <p:spPr bwMode="auto">
          <a:xfrm>
            <a:off x="3730625" y="2409825"/>
            <a:ext cx="0" cy="4019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7564" name="Line 60">
            <a:extLst>
              <a:ext uri="{FF2B5EF4-FFF2-40B4-BE49-F238E27FC236}">
                <a16:creationId xmlns:a16="http://schemas.microsoft.com/office/drawing/2014/main" id="{9C058392-1AF8-499D-8C95-4DC6AB05D577}"/>
              </a:ext>
            </a:extLst>
          </p:cNvPr>
          <p:cNvSpPr>
            <a:spLocks noChangeShapeType="1"/>
          </p:cNvSpPr>
          <p:nvPr/>
        </p:nvSpPr>
        <p:spPr bwMode="auto">
          <a:xfrm flipH="1">
            <a:off x="2728913" y="1146175"/>
            <a:ext cx="1828800" cy="2728913"/>
          </a:xfrm>
          <a:prstGeom prst="line">
            <a:avLst/>
          </a:prstGeom>
          <a:noFill/>
          <a:ln w="1905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7561"/>
                                        </p:tgtEl>
                                        <p:attrNameLst>
                                          <p:attrName>style.visibility</p:attrName>
                                        </p:attrNameLst>
                                      </p:cBhvr>
                                      <p:to>
                                        <p:strVal val="visible"/>
                                      </p:to>
                                    </p:set>
                                    <p:animEffect transition="in" filter="blinds(horizontal)">
                                      <p:cBhvr>
                                        <p:cTn id="7" dur="500"/>
                                        <p:tgtEl>
                                          <p:spTgt spid="917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7564"/>
                                        </p:tgtEl>
                                        <p:attrNameLst>
                                          <p:attrName>style.visibility</p:attrName>
                                        </p:attrNameLst>
                                      </p:cBhvr>
                                      <p:to>
                                        <p:strVal val="visible"/>
                                      </p:to>
                                    </p:set>
                                    <p:animEffect transition="in" filter="blinds(horizontal)">
                                      <p:cBhvr>
                                        <p:cTn id="12" dur="500"/>
                                        <p:tgtEl>
                                          <p:spTgt spid="917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7562"/>
                                        </p:tgtEl>
                                        <p:attrNameLst>
                                          <p:attrName>style.visibility</p:attrName>
                                        </p:attrNameLst>
                                      </p:cBhvr>
                                      <p:to>
                                        <p:strVal val="visible"/>
                                      </p:to>
                                    </p:set>
                                    <p:animEffect transition="in" filter="blinds(horizontal)">
                                      <p:cBhvr>
                                        <p:cTn id="17" dur="500"/>
                                        <p:tgtEl>
                                          <p:spTgt spid="91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61" grpId="0"/>
      <p:bldP spid="91756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297EFBD-1FF9-4C40-BABF-93B9CB992AD4}"/>
              </a:ext>
            </a:extLst>
          </p:cNvPr>
          <p:cNvSpPr>
            <a:spLocks noChangeArrowheads="1"/>
          </p:cNvSpPr>
          <p:nvPr/>
        </p:nvSpPr>
        <p:spPr bwMode="auto">
          <a:xfrm>
            <a:off x="71438" y="769938"/>
            <a:ext cx="8955087"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88925">
              <a:tabLst>
                <a:tab pos="457200" algn="l"/>
              </a:tabLst>
              <a:defRPr sz="1600">
                <a:solidFill>
                  <a:schemeClr val="tx1"/>
                </a:solidFill>
                <a:latin typeface="Arial" panose="020B0604020202020204" pitchFamily="34" charset="0"/>
              </a:defRPr>
            </a:lvl1pPr>
            <a:lvl2pPr marL="742950" indent="-285750">
              <a:tabLst>
                <a:tab pos="457200" algn="l"/>
              </a:tabLst>
              <a:defRPr sz="1600">
                <a:solidFill>
                  <a:schemeClr val="tx1"/>
                </a:solidFill>
                <a:latin typeface="Arial" panose="020B0604020202020204" pitchFamily="34" charset="0"/>
              </a:defRPr>
            </a:lvl2pPr>
            <a:lvl3pPr marL="1143000" indent="-228600">
              <a:tabLst>
                <a:tab pos="457200" algn="l"/>
              </a:tabLst>
              <a:defRPr sz="1600">
                <a:solidFill>
                  <a:schemeClr val="tx1"/>
                </a:solidFill>
                <a:latin typeface="Arial" panose="020B0604020202020204" pitchFamily="34" charset="0"/>
              </a:defRPr>
            </a:lvl3pPr>
            <a:lvl4pPr marL="1600200" indent="-228600">
              <a:tabLst>
                <a:tab pos="457200" algn="l"/>
              </a:tabLst>
              <a:defRPr sz="1600">
                <a:solidFill>
                  <a:schemeClr val="tx1"/>
                </a:solidFill>
                <a:latin typeface="Arial" panose="020B0604020202020204" pitchFamily="34" charset="0"/>
              </a:defRPr>
            </a:lvl4pPr>
            <a:lvl5pPr marL="2057400" indent="-228600">
              <a:tabLst>
                <a:tab pos="4572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9pPr>
          </a:lstStyle>
          <a:p>
            <a:pPr algn="just" eaLnBrk="1" hangingPunct="1">
              <a:lnSpc>
                <a:spcPct val="105000"/>
              </a:lnSpc>
            </a:pPr>
            <a:r>
              <a:rPr kumimoji="1" lang="zh-CN" altLang="en-US" sz="2000" b="1">
                <a:solidFill>
                  <a:srgbClr val="A50021"/>
                </a:solidFill>
                <a:latin typeface="微软雅黑" panose="020B0503020204020204" pitchFamily="34" charset="-122"/>
                <a:ea typeface="微软雅黑" panose="020B0503020204020204" pitchFamily="34" charset="-122"/>
              </a:rPr>
              <a:t>功能：打印</a:t>
            </a:r>
            <a:r>
              <a:rPr kumimoji="1" lang="en-US" altLang="zh-CN" sz="2000" b="1">
                <a:solidFill>
                  <a:srgbClr val="A50021"/>
                </a:solidFill>
                <a:latin typeface="微软雅黑" panose="020B0503020204020204" pitchFamily="34" charset="-122"/>
                <a:ea typeface="微软雅黑" panose="020B0503020204020204" pitchFamily="34" charset="-122"/>
              </a:rPr>
              <a:t>AL</a:t>
            </a:r>
            <a:r>
              <a:rPr kumimoji="1" lang="zh-CN" altLang="en-US" sz="2000" b="1">
                <a:solidFill>
                  <a:srgbClr val="A50021"/>
                </a:solidFill>
                <a:latin typeface="微软雅黑" panose="020B0503020204020204" pitchFamily="34" charset="-122"/>
                <a:ea typeface="微软雅黑" panose="020B0503020204020204" pitchFamily="34" charset="-122"/>
              </a:rPr>
              <a:t>寄存器中的字符（上一张</a:t>
            </a:r>
            <a:r>
              <a:rPr kumimoji="1" lang="en-US" altLang="zh-CN" sz="2000" b="1">
                <a:solidFill>
                  <a:srgbClr val="A50021"/>
                </a:solidFill>
                <a:latin typeface="微软雅黑" panose="020B0503020204020204" pitchFamily="34" charset="-122"/>
                <a:ea typeface="微软雅黑" panose="020B0503020204020204" pitchFamily="34" charset="-122"/>
              </a:rPr>
              <a:t>PPT</a:t>
            </a:r>
            <a:r>
              <a:rPr kumimoji="1" lang="zh-CN" altLang="en-US" sz="2000" b="1">
                <a:solidFill>
                  <a:srgbClr val="A50021"/>
                </a:solidFill>
                <a:latin typeface="微软雅黑" panose="020B0503020204020204" pitchFamily="34" charset="-122"/>
                <a:ea typeface="微软雅黑" panose="020B0503020204020204" pitchFamily="34" charset="-122"/>
              </a:rPr>
              <a:t>中黄色部分）。</a:t>
            </a:r>
          </a:p>
          <a:p>
            <a:pPr algn="just" eaLnBrk="1" hangingPunct="1">
              <a:lnSpc>
                <a:spcPct val="105000"/>
              </a:lnSpc>
              <a:spcBef>
                <a:spcPct val="30000"/>
              </a:spcBef>
            </a:pPr>
            <a:r>
              <a:rPr kumimoji="1" lang="en-US" altLang="zh-CN" sz="2000" b="1">
                <a:latin typeface="微软雅黑" panose="020B0503020204020204" pitchFamily="34" charset="-122"/>
                <a:ea typeface="微软雅黑" panose="020B0503020204020204" pitchFamily="34" charset="-122"/>
              </a:rPr>
              <a:t>PRINT	PROC	NEAR</a:t>
            </a:r>
          </a:p>
          <a:p>
            <a:pPr algn="just">
              <a:lnSpc>
                <a:spcPct val="105000"/>
              </a:lnSpc>
            </a:pPr>
            <a:r>
              <a:rPr kumimoji="1" lang="en-US" altLang="zh-CN" sz="2000" b="1">
                <a:latin typeface="微软雅黑" panose="020B0503020204020204" pitchFamily="34" charset="-122"/>
                <a:ea typeface="微软雅黑" panose="020B0503020204020204" pitchFamily="34" charset="-122"/>
              </a:rPr>
              <a:t>			PUSH	AX              ; </a:t>
            </a:r>
            <a:r>
              <a:rPr kumimoji="1" lang="zh-CN" altLang="en-US" sz="2000" b="1">
                <a:latin typeface="微软雅黑" panose="020B0503020204020204" pitchFamily="34" charset="-122"/>
                <a:ea typeface="微软雅黑" panose="020B0503020204020204" pitchFamily="34" charset="-122"/>
              </a:rPr>
              <a:t>保留用到的寄存器</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latin typeface="微软雅黑" panose="020B0503020204020204" pitchFamily="34" charset="-122"/>
                <a:ea typeface="微软雅黑" panose="020B0503020204020204" pitchFamily="34" charset="-122"/>
              </a:rPr>
              <a:t>PUSH	DX	       ; </a:t>
            </a:r>
            <a:r>
              <a:rPr kumimoji="1" lang="zh-CN" altLang="en-US" sz="2000" b="1">
                <a:latin typeface="微软雅黑" panose="020B0503020204020204" pitchFamily="34" charset="-122"/>
                <a:ea typeface="微软雅黑" panose="020B0503020204020204" pitchFamily="34" charset="-122"/>
              </a:rPr>
              <a:t>保留用到的寄存器</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latin typeface="微软雅黑" panose="020B0503020204020204" pitchFamily="34" charset="-122"/>
                <a:ea typeface="微软雅黑" panose="020B0503020204020204" pitchFamily="34" charset="-122"/>
              </a:rPr>
              <a:t>MOV 	DX, 378H   ; </a:t>
            </a:r>
            <a:r>
              <a:rPr kumimoji="1" lang="zh-CN" altLang="en-US" sz="2000" b="1">
                <a:latin typeface="微软雅黑" panose="020B0503020204020204" pitchFamily="34" charset="-122"/>
                <a:ea typeface="微软雅黑" panose="020B0503020204020204" pitchFamily="34" charset="-122"/>
              </a:rPr>
              <a:t>数据锁存器口地址送</a:t>
            </a:r>
            <a:r>
              <a:rPr kumimoji="1" lang="en-US" altLang="zh-CN" sz="2000" b="1">
                <a:latin typeface="微软雅黑" panose="020B0503020204020204" pitchFamily="34" charset="-122"/>
                <a:ea typeface="微软雅黑" panose="020B0503020204020204" pitchFamily="34" charset="-122"/>
              </a:rPr>
              <a:t>DX</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solidFill>
                  <a:schemeClr val="accent1"/>
                </a:solidFill>
                <a:latin typeface="微软雅黑" panose="020B0503020204020204" pitchFamily="34" charset="-122"/>
                <a:ea typeface="微软雅黑" panose="020B0503020204020204" pitchFamily="34" charset="-122"/>
              </a:rPr>
              <a:t>OUT 	DX, AL	       ; </a:t>
            </a:r>
            <a:r>
              <a:rPr kumimoji="1" lang="zh-CN" altLang="en-US" sz="2000" b="1">
                <a:solidFill>
                  <a:schemeClr val="accent1"/>
                </a:solidFill>
                <a:latin typeface="微软雅黑" panose="020B0503020204020204" pitchFamily="34" charset="-122"/>
                <a:ea typeface="微软雅黑" panose="020B0503020204020204" pitchFamily="34" charset="-122"/>
              </a:rPr>
              <a:t>输出要打印的字符到数据锁存器</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latin typeface="微软雅黑" panose="020B0503020204020204" pitchFamily="34" charset="-122"/>
                <a:ea typeface="微软雅黑" panose="020B0503020204020204" pitchFamily="34" charset="-122"/>
              </a:rPr>
              <a:t>MOV     DX, 379H   ; </a:t>
            </a:r>
            <a:r>
              <a:rPr kumimoji="1" lang="zh-CN" altLang="en-US" sz="2000" b="1">
                <a:latin typeface="微软雅黑" panose="020B0503020204020204" pitchFamily="34" charset="-122"/>
                <a:ea typeface="微软雅黑" panose="020B0503020204020204" pitchFamily="34" charset="-122"/>
              </a:rPr>
              <a:t>状态寄存器口地址送</a:t>
            </a:r>
            <a:r>
              <a:rPr kumimoji="1" lang="en-US" altLang="zh-CN" sz="2000" b="1">
                <a:latin typeface="微软雅黑" panose="020B0503020204020204" pitchFamily="34" charset="-122"/>
                <a:ea typeface="微软雅黑" panose="020B0503020204020204" pitchFamily="34" charset="-122"/>
              </a:rPr>
              <a:t>DX</a:t>
            </a:r>
          </a:p>
          <a:p>
            <a:pPr algn="just">
              <a:lnSpc>
                <a:spcPct val="105000"/>
              </a:lnSpc>
            </a:pPr>
            <a:r>
              <a:rPr kumimoji="1" lang="en-US" altLang="zh-CN" sz="2000" b="1">
                <a:solidFill>
                  <a:schemeClr val="accent1"/>
                </a:solidFill>
                <a:latin typeface="微软雅黑" panose="020B0503020204020204" pitchFamily="34" charset="-122"/>
                <a:ea typeface="微软雅黑" panose="020B0503020204020204" pitchFamily="34" charset="-122"/>
              </a:rPr>
              <a:t>WAIT:	IN	AL, DX        ; </a:t>
            </a:r>
            <a:r>
              <a:rPr kumimoji="1" lang="zh-CN" altLang="en-US" sz="2000" b="1">
                <a:solidFill>
                  <a:schemeClr val="accent1"/>
                </a:solidFill>
                <a:latin typeface="微软雅黑" panose="020B0503020204020204" pitchFamily="34" charset="-122"/>
                <a:ea typeface="微软雅黑" panose="020B0503020204020204" pitchFamily="34" charset="-122"/>
              </a:rPr>
              <a:t>读打印机状态位</a:t>
            </a:r>
          </a:p>
          <a:p>
            <a:pPr algn="just">
              <a:lnSpc>
                <a:spcPct val="105000"/>
              </a:lnSpc>
            </a:pPr>
            <a:r>
              <a:rPr kumimoji="1" lang="zh-CN" altLang="en-US" sz="2000" b="1">
                <a:solidFill>
                  <a:schemeClr val="accent1"/>
                </a:solidFill>
                <a:latin typeface="微软雅黑" panose="020B0503020204020204" pitchFamily="34" charset="-122"/>
                <a:ea typeface="微软雅黑" panose="020B0503020204020204" pitchFamily="34" charset="-122"/>
              </a:rPr>
              <a:t>			</a:t>
            </a:r>
            <a:r>
              <a:rPr kumimoji="1" lang="en-US" altLang="zh-CN" sz="2000" b="1">
                <a:solidFill>
                  <a:schemeClr val="accent1"/>
                </a:solidFill>
                <a:latin typeface="微软雅黑" panose="020B0503020204020204" pitchFamily="34" charset="-122"/>
                <a:ea typeface="微软雅黑" panose="020B0503020204020204" pitchFamily="34" charset="-122"/>
              </a:rPr>
              <a:t>TEST 	AL, 80H      ; </a:t>
            </a:r>
            <a:r>
              <a:rPr kumimoji="1" lang="zh-CN" altLang="en-US" sz="2000" b="1">
                <a:solidFill>
                  <a:schemeClr val="accent1"/>
                </a:solidFill>
                <a:latin typeface="微软雅黑" panose="020B0503020204020204" pitchFamily="34" charset="-122"/>
                <a:ea typeface="微软雅黑" panose="020B0503020204020204" pitchFamily="34" charset="-122"/>
              </a:rPr>
              <a:t>检查忙位</a:t>
            </a:r>
          </a:p>
          <a:p>
            <a:pPr algn="just">
              <a:lnSpc>
                <a:spcPct val="105000"/>
              </a:lnSpc>
            </a:pPr>
            <a:r>
              <a:rPr kumimoji="1" lang="zh-CN" altLang="en-US" sz="2000" b="1">
                <a:solidFill>
                  <a:schemeClr val="accent1"/>
                </a:solidFill>
                <a:latin typeface="微软雅黑" panose="020B0503020204020204" pitchFamily="34" charset="-122"/>
                <a:ea typeface="微软雅黑" panose="020B0503020204020204" pitchFamily="34" charset="-122"/>
              </a:rPr>
              <a:t>			</a:t>
            </a:r>
            <a:r>
              <a:rPr kumimoji="1" lang="en-US" altLang="zh-CN" sz="2000" b="1">
                <a:solidFill>
                  <a:schemeClr val="accent1"/>
                </a:solidFill>
                <a:latin typeface="微软雅黑" panose="020B0503020204020204" pitchFamily="34" charset="-122"/>
                <a:ea typeface="微软雅黑" panose="020B0503020204020204" pitchFamily="34" charset="-122"/>
              </a:rPr>
              <a:t>JE	WAIT	        ; </a:t>
            </a:r>
            <a:r>
              <a:rPr kumimoji="1" lang="zh-CN" altLang="en-US" sz="2000" b="1">
                <a:solidFill>
                  <a:schemeClr val="accent1"/>
                </a:solidFill>
                <a:latin typeface="微软雅黑" panose="020B0503020204020204" pitchFamily="34" charset="-122"/>
                <a:ea typeface="微软雅黑" panose="020B0503020204020204" pitchFamily="34" charset="-122"/>
              </a:rPr>
              <a:t>等待直到打印机不忙</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latin typeface="微软雅黑" panose="020B0503020204020204" pitchFamily="34" charset="-122"/>
                <a:ea typeface="微软雅黑" panose="020B0503020204020204" pitchFamily="34" charset="-122"/>
              </a:rPr>
              <a:t>MOV     DX, 37AH  ; </a:t>
            </a:r>
            <a:r>
              <a:rPr kumimoji="1" lang="zh-CN" altLang="en-US" sz="2000" b="1">
                <a:latin typeface="微软雅黑" panose="020B0503020204020204" pitchFamily="34" charset="-122"/>
                <a:ea typeface="微软雅黑" panose="020B0503020204020204" pitchFamily="34" charset="-122"/>
              </a:rPr>
              <a:t>命令</a:t>
            </a:r>
            <a:r>
              <a:rPr kumimoji="1" lang="en-US" altLang="zh-CN" sz="2000" b="1">
                <a:latin typeface="微软雅黑" panose="020B0503020204020204" pitchFamily="34" charset="-122"/>
                <a:ea typeface="微软雅黑" panose="020B0503020204020204" pitchFamily="34" charset="-122"/>
              </a:rPr>
              <a:t>(</a:t>
            </a:r>
            <a:r>
              <a:rPr kumimoji="1" lang="zh-CN" altLang="en-US" sz="2000" b="1">
                <a:latin typeface="微软雅黑" panose="020B0503020204020204" pitchFamily="34" charset="-122"/>
                <a:ea typeface="微软雅黑" panose="020B0503020204020204" pitchFamily="34" charset="-122"/>
              </a:rPr>
              <a:t>控制</a:t>
            </a:r>
            <a:r>
              <a:rPr kumimoji="1" lang="en-US" altLang="zh-CN" sz="2000" b="1">
                <a:latin typeface="微软雅黑" panose="020B0503020204020204" pitchFamily="34" charset="-122"/>
                <a:ea typeface="微软雅黑" panose="020B0503020204020204" pitchFamily="34" charset="-122"/>
              </a:rPr>
              <a:t>)</a:t>
            </a:r>
            <a:r>
              <a:rPr kumimoji="1" lang="zh-CN" altLang="en-US" sz="2000" b="1">
                <a:latin typeface="微软雅黑" panose="020B0503020204020204" pitchFamily="34" charset="-122"/>
                <a:ea typeface="微软雅黑" panose="020B0503020204020204" pitchFamily="34" charset="-122"/>
              </a:rPr>
              <a:t>寄存器口地址送</a:t>
            </a:r>
            <a:r>
              <a:rPr kumimoji="1" lang="en-US" altLang="zh-CN" sz="2000" b="1">
                <a:latin typeface="微软雅黑" panose="020B0503020204020204" pitchFamily="34" charset="-122"/>
                <a:ea typeface="微软雅黑" panose="020B0503020204020204" pitchFamily="34" charset="-122"/>
              </a:rPr>
              <a:t>DX</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latin typeface="微软雅黑" panose="020B0503020204020204" pitchFamily="34" charset="-122"/>
                <a:ea typeface="微软雅黑" panose="020B0503020204020204" pitchFamily="34" charset="-122"/>
              </a:rPr>
              <a:t>MOV  	AL, 0DH      ; </a:t>
            </a:r>
            <a:r>
              <a:rPr kumimoji="1" lang="zh-CN" altLang="en-US" sz="2000" b="1">
                <a:latin typeface="微软雅黑" panose="020B0503020204020204" pitchFamily="34" charset="-122"/>
                <a:ea typeface="微软雅黑" panose="020B0503020204020204" pitchFamily="34" charset="-122"/>
              </a:rPr>
              <a:t>置选通位</a:t>
            </a:r>
            <a:r>
              <a:rPr kumimoji="1" lang="en-US" altLang="zh-CN" sz="2000" b="1">
                <a:latin typeface="微软雅黑" panose="020B0503020204020204" pitchFamily="34" charset="-122"/>
                <a:ea typeface="微软雅黑" panose="020B0503020204020204" pitchFamily="34" charset="-122"/>
              </a:rPr>
              <a:t>=1</a:t>
            </a:r>
            <a:r>
              <a:rPr kumimoji="1" lang="zh-CN" altLang="en-US" sz="2000" b="1">
                <a:solidFill>
                  <a:srgbClr val="008000"/>
                </a:solidFill>
                <a:latin typeface="微软雅黑" panose="020B0503020204020204" pitchFamily="34" charset="-122"/>
                <a:ea typeface="微软雅黑" panose="020B0503020204020204" pitchFamily="34" charset="-122"/>
              </a:rPr>
              <a:t>（表示启动打印）</a:t>
            </a:r>
          </a:p>
          <a:p>
            <a:pPr algn="just">
              <a:lnSpc>
                <a:spcPct val="105000"/>
              </a:lnSpc>
            </a:pPr>
            <a:r>
              <a:rPr kumimoji="1" lang="en-US" altLang="zh-CN" sz="2000" b="1">
                <a:latin typeface="微软雅黑" panose="020B0503020204020204" pitchFamily="34" charset="-122"/>
                <a:ea typeface="微软雅黑" panose="020B0503020204020204" pitchFamily="34" charset="-122"/>
              </a:rPr>
              <a:t>			</a:t>
            </a:r>
            <a:r>
              <a:rPr kumimoji="1" lang="en-US" altLang="zh-CN" sz="2000" b="1">
                <a:solidFill>
                  <a:schemeClr val="accent1"/>
                </a:solidFill>
                <a:latin typeface="微软雅黑" panose="020B0503020204020204" pitchFamily="34" charset="-122"/>
                <a:ea typeface="微软雅黑" panose="020B0503020204020204" pitchFamily="34" charset="-122"/>
              </a:rPr>
              <a:t>OUT	DX, AL	        ;</a:t>
            </a:r>
            <a:r>
              <a:rPr kumimoji="1" lang="zh-CN" altLang="en-US" sz="2000" b="1">
                <a:solidFill>
                  <a:schemeClr val="accent1"/>
                </a:solidFill>
                <a:latin typeface="微软雅黑" panose="020B0503020204020204" pitchFamily="34" charset="-122"/>
                <a:ea typeface="微软雅黑" panose="020B0503020204020204" pitchFamily="34" charset="-122"/>
              </a:rPr>
              <a:t>使命令寄存器中选通位置</a:t>
            </a:r>
            <a:r>
              <a:rPr kumimoji="1" lang="en-US" altLang="zh-CN" sz="2000" b="1">
                <a:solidFill>
                  <a:schemeClr val="accent1"/>
                </a:solidFill>
                <a:latin typeface="微软雅黑" panose="020B0503020204020204" pitchFamily="34" charset="-122"/>
                <a:ea typeface="微软雅黑" panose="020B0503020204020204" pitchFamily="34" charset="-122"/>
              </a:rPr>
              <a:t>1</a:t>
            </a:r>
            <a:endParaRPr kumimoji="1" lang="zh-CN" altLang="en-US" sz="2000" b="1">
              <a:latin typeface="微软雅黑" panose="020B0503020204020204" pitchFamily="34" charset="-122"/>
              <a:ea typeface="微软雅黑" panose="020B0503020204020204" pitchFamily="34" charset="-122"/>
            </a:endParaRPr>
          </a:p>
          <a:p>
            <a:pPr algn="just">
              <a:lnSpc>
                <a:spcPct val="105000"/>
              </a:lnSpc>
            </a:pPr>
            <a:r>
              <a:rPr kumimoji="1" lang="en-US" altLang="zh-CN" sz="2000" b="1">
                <a:latin typeface="微软雅黑" panose="020B0503020204020204" pitchFamily="34" charset="-122"/>
                <a:ea typeface="微软雅黑" panose="020B0503020204020204" pitchFamily="34" charset="-122"/>
              </a:rPr>
              <a:t>			POP	DX</a:t>
            </a:r>
          </a:p>
          <a:p>
            <a:pPr algn="just">
              <a:lnSpc>
                <a:spcPct val="105000"/>
              </a:lnSpc>
            </a:pPr>
            <a:r>
              <a:rPr kumimoji="1" lang="en-US" altLang="zh-CN" sz="2000" b="1">
                <a:latin typeface="微软雅黑" panose="020B0503020204020204" pitchFamily="34" charset="-122"/>
                <a:ea typeface="微软雅黑" panose="020B0503020204020204" pitchFamily="34" charset="-122"/>
              </a:rPr>
              <a:t>			POP	AX              ; </a:t>
            </a:r>
            <a:r>
              <a:rPr kumimoji="1" lang="zh-CN" altLang="en-US" sz="2000" b="1">
                <a:latin typeface="微软雅黑" panose="020B0503020204020204" pitchFamily="34" charset="-122"/>
                <a:ea typeface="微软雅黑" panose="020B0503020204020204" pitchFamily="34" charset="-122"/>
              </a:rPr>
              <a:t>恢复寄存器</a:t>
            </a:r>
          </a:p>
          <a:p>
            <a:pPr algn="just">
              <a:lnSpc>
                <a:spcPct val="105000"/>
              </a:lnSpc>
            </a:pPr>
            <a:r>
              <a:rPr kumimoji="1" lang="zh-CN" altLang="en-US" sz="2000" b="1">
                <a:latin typeface="微软雅黑" panose="020B0503020204020204" pitchFamily="34" charset="-122"/>
                <a:ea typeface="微软雅黑" panose="020B0503020204020204" pitchFamily="34" charset="-122"/>
              </a:rPr>
              <a:t>			</a:t>
            </a:r>
            <a:r>
              <a:rPr kumimoji="1" lang="en-US" altLang="zh-CN" sz="2000" b="1">
                <a:latin typeface="微软雅黑" panose="020B0503020204020204" pitchFamily="34" charset="-122"/>
                <a:ea typeface="微软雅黑" panose="020B0503020204020204" pitchFamily="34" charset="-122"/>
              </a:rPr>
              <a:t>RET</a:t>
            </a:r>
          </a:p>
          <a:p>
            <a:pPr algn="just">
              <a:lnSpc>
                <a:spcPct val="105000"/>
              </a:lnSpc>
            </a:pPr>
            <a:r>
              <a:rPr kumimoji="1" lang="en-US" altLang="zh-CN" sz="2000" b="1">
                <a:latin typeface="微软雅黑" panose="020B0503020204020204" pitchFamily="34" charset="-122"/>
                <a:ea typeface="微软雅黑" panose="020B0503020204020204" pitchFamily="34" charset="-122"/>
              </a:rPr>
              <a:t>PRINT	ENDP</a:t>
            </a:r>
          </a:p>
          <a:p>
            <a:endParaRPr kumimoji="1" lang="zh-CN" altLang="en-US" sz="2000" b="1">
              <a:latin typeface="Times New Roman" panose="02020603050405020304" pitchFamily="18" charset="0"/>
              <a:ea typeface="宋体" panose="02010600030101010101" pitchFamily="2" charset="-122"/>
            </a:endParaRPr>
          </a:p>
        </p:txBody>
      </p:sp>
      <p:sp>
        <p:nvSpPr>
          <p:cNvPr id="55299" name="Text Box 3">
            <a:extLst>
              <a:ext uri="{FF2B5EF4-FFF2-40B4-BE49-F238E27FC236}">
                <a16:creationId xmlns:a16="http://schemas.microsoft.com/office/drawing/2014/main" id="{843E5550-B8C4-49A2-8D63-D2555D0232D3}"/>
              </a:ext>
            </a:extLst>
          </p:cNvPr>
          <p:cNvSpPr txBox="1">
            <a:spLocks noChangeArrowheads="1"/>
          </p:cNvSpPr>
          <p:nvPr/>
        </p:nvSpPr>
        <p:spPr bwMode="auto">
          <a:xfrm>
            <a:off x="696913" y="28575"/>
            <a:ext cx="6951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3600" b="1">
                <a:solidFill>
                  <a:srgbClr val="D1390F"/>
                </a:solidFill>
                <a:latin typeface="Times New Roman" panose="02020603050405020304" pitchFamily="18" charset="0"/>
                <a:ea typeface="黑体" panose="02010609060101010101" pitchFamily="49" charset="-122"/>
              </a:rPr>
              <a:t>    打印输出标准子程序</a:t>
            </a:r>
          </a:p>
        </p:txBody>
      </p:sp>
      <p:sp>
        <p:nvSpPr>
          <p:cNvPr id="918532" name="Text Box 4">
            <a:extLst>
              <a:ext uri="{FF2B5EF4-FFF2-40B4-BE49-F238E27FC236}">
                <a16:creationId xmlns:a16="http://schemas.microsoft.com/office/drawing/2014/main" id="{D9880C54-1B0C-4C2B-A199-6222582B17DC}"/>
              </a:ext>
            </a:extLst>
          </p:cNvPr>
          <p:cNvSpPr txBox="1">
            <a:spLocks noChangeArrowheads="1"/>
          </p:cNvSpPr>
          <p:nvPr/>
        </p:nvSpPr>
        <p:spPr bwMode="auto">
          <a:xfrm>
            <a:off x="3641725" y="5899150"/>
            <a:ext cx="48339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回顾：过程</a:t>
            </a:r>
            <a:r>
              <a:rPr lang="en-US" altLang="zh-CN"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函数</a:t>
            </a:r>
            <a:r>
              <a:rPr lang="en-US" altLang="zh-CN"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子程序中的开始总是先要保护现场，最后总是要恢复现场！</a:t>
            </a:r>
            <a:endParaRPr lang="en-US" altLang="zh-CN" sz="2000" b="1">
              <a:solidFill>
                <a:schemeClr val="accent2"/>
              </a:solidFill>
              <a:latin typeface="微软雅黑" panose="020B0503020204020204" pitchFamily="34" charset="-122"/>
              <a:ea typeface="微软雅黑" panose="020B0503020204020204" pitchFamily="34" charset="-122"/>
            </a:endParaRPr>
          </a:p>
        </p:txBody>
      </p:sp>
      <p:grpSp>
        <p:nvGrpSpPr>
          <p:cNvPr id="918539" name="Group 11">
            <a:extLst>
              <a:ext uri="{FF2B5EF4-FFF2-40B4-BE49-F238E27FC236}">
                <a16:creationId xmlns:a16="http://schemas.microsoft.com/office/drawing/2014/main" id="{6DE8465C-3E46-4AE6-8807-B7DDD82BE92D}"/>
              </a:ext>
            </a:extLst>
          </p:cNvPr>
          <p:cNvGrpSpPr>
            <a:grpSpLocks/>
          </p:cNvGrpSpPr>
          <p:nvPr/>
        </p:nvGrpSpPr>
        <p:grpSpPr bwMode="auto">
          <a:xfrm>
            <a:off x="1582738" y="3308350"/>
            <a:ext cx="363537" cy="668338"/>
            <a:chOff x="997" y="1947"/>
            <a:chExt cx="274" cy="421"/>
          </a:xfrm>
        </p:grpSpPr>
        <p:sp>
          <p:nvSpPr>
            <p:cNvPr id="55302" name="Line 8">
              <a:extLst>
                <a:ext uri="{FF2B5EF4-FFF2-40B4-BE49-F238E27FC236}">
                  <a16:creationId xmlns:a16="http://schemas.microsoft.com/office/drawing/2014/main" id="{B9C886CA-94D9-4934-96CC-D69F83074F17}"/>
                </a:ext>
              </a:extLst>
            </p:cNvPr>
            <p:cNvSpPr>
              <a:spLocks noChangeShapeType="1"/>
            </p:cNvSpPr>
            <p:nvPr/>
          </p:nvSpPr>
          <p:spPr bwMode="auto">
            <a:xfrm>
              <a:off x="1015" y="2350"/>
              <a:ext cx="25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D1EC91DD-CD80-4042-B0A0-D522563D4C0B}"/>
                </a:ext>
              </a:extLst>
            </p:cNvPr>
            <p:cNvSpPr>
              <a:spLocks noChangeShapeType="1"/>
            </p:cNvSpPr>
            <p:nvPr/>
          </p:nvSpPr>
          <p:spPr bwMode="auto">
            <a:xfrm>
              <a:off x="1005" y="1967"/>
              <a:ext cx="0" cy="40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Line 10">
              <a:extLst>
                <a:ext uri="{FF2B5EF4-FFF2-40B4-BE49-F238E27FC236}">
                  <a16:creationId xmlns:a16="http://schemas.microsoft.com/office/drawing/2014/main" id="{008A9CF6-BC96-4BC5-AF65-49CC483F7AAE}"/>
                </a:ext>
              </a:extLst>
            </p:cNvPr>
            <p:cNvSpPr>
              <a:spLocks noChangeShapeType="1"/>
            </p:cNvSpPr>
            <p:nvPr/>
          </p:nvSpPr>
          <p:spPr bwMode="auto">
            <a:xfrm>
              <a:off x="997" y="1947"/>
              <a:ext cx="22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8539"/>
                                        </p:tgtEl>
                                        <p:attrNameLst>
                                          <p:attrName>style.visibility</p:attrName>
                                        </p:attrNameLst>
                                      </p:cBhvr>
                                      <p:to>
                                        <p:strVal val="visible"/>
                                      </p:to>
                                    </p:set>
                                    <p:animEffect transition="in" filter="blinds(horizontal)">
                                      <p:cBhvr>
                                        <p:cTn id="7" dur="500"/>
                                        <p:tgtEl>
                                          <p:spTgt spid="918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8532"/>
                                        </p:tgtEl>
                                        <p:attrNameLst>
                                          <p:attrName>style.visibility</p:attrName>
                                        </p:attrNameLst>
                                      </p:cBhvr>
                                      <p:to>
                                        <p:strVal val="visible"/>
                                      </p:to>
                                    </p:set>
                                    <p:animEffect transition="in" filter="blinds(horizontal)">
                                      <p:cBhvr>
                                        <p:cTn id="12" dur="500"/>
                                        <p:tgtEl>
                                          <p:spTgt spid="91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CEDD6A-FA0E-49DE-BC28-7C9B94644666}"/>
              </a:ext>
            </a:extLst>
          </p:cNvPr>
          <p:cNvSpPr>
            <a:spLocks noGrp="1" noChangeArrowheads="1"/>
          </p:cNvSpPr>
          <p:nvPr>
            <p:ph type="title" idx="4294967295"/>
          </p:nvPr>
        </p:nvSpPr>
        <p:spPr>
          <a:xfrm>
            <a:off x="250825" y="98425"/>
            <a:ext cx="6997700" cy="528638"/>
          </a:xfrm>
        </p:spPr>
        <p:txBody>
          <a:bodyPr lIns="91440" tIns="45720" rIns="91440" bIns="45720" anchor="ctr"/>
          <a:lstStyle/>
          <a:p>
            <a:pPr eaLnBrk="1" hangingPunct="1"/>
            <a:r>
              <a:rPr lang="zh-CN" altLang="en-US"/>
              <a:t>复习：</a:t>
            </a:r>
            <a:r>
              <a:rPr lang="en-US" altLang="zh-CN"/>
              <a:t>Hello</a:t>
            </a:r>
            <a:r>
              <a:rPr lang="zh-CN" altLang="en-US"/>
              <a:t>程序的数据流动过程</a:t>
            </a:r>
          </a:p>
        </p:txBody>
      </p:sp>
      <p:pic>
        <p:nvPicPr>
          <p:cNvPr id="7171" name="Picture 3">
            <a:extLst>
              <a:ext uri="{FF2B5EF4-FFF2-40B4-BE49-F238E27FC236}">
                <a16:creationId xmlns:a16="http://schemas.microsoft.com/office/drawing/2014/main" id="{5FEA92A8-0E47-4E5C-BF12-7AEA3D9C39C4}"/>
              </a:ext>
            </a:extLst>
          </p:cNvPr>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109663"/>
            <a:ext cx="8535988" cy="4981575"/>
          </a:xfrm>
          <a:noFill/>
        </p:spPr>
      </p:pic>
      <p:sp>
        <p:nvSpPr>
          <p:cNvPr id="657412" name="Line 4">
            <a:extLst>
              <a:ext uri="{FF2B5EF4-FFF2-40B4-BE49-F238E27FC236}">
                <a16:creationId xmlns:a16="http://schemas.microsoft.com/office/drawing/2014/main" id="{29DC25A0-58CC-4464-BFE8-09A78D146C11}"/>
              </a:ext>
            </a:extLst>
          </p:cNvPr>
          <p:cNvSpPr>
            <a:spLocks noChangeShapeType="1"/>
          </p:cNvSpPr>
          <p:nvPr/>
        </p:nvSpPr>
        <p:spPr bwMode="auto">
          <a:xfrm flipV="1">
            <a:off x="1643063" y="3978275"/>
            <a:ext cx="0" cy="60960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3" name="Line 5">
            <a:extLst>
              <a:ext uri="{FF2B5EF4-FFF2-40B4-BE49-F238E27FC236}">
                <a16:creationId xmlns:a16="http://schemas.microsoft.com/office/drawing/2014/main" id="{0D5EA8C8-1C4B-42A5-8972-2D6600838AF6}"/>
              </a:ext>
            </a:extLst>
          </p:cNvPr>
          <p:cNvSpPr>
            <a:spLocks noChangeShapeType="1"/>
          </p:cNvSpPr>
          <p:nvPr/>
        </p:nvSpPr>
        <p:spPr bwMode="auto">
          <a:xfrm>
            <a:off x="1628775" y="3992563"/>
            <a:ext cx="2974975" cy="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4" name="Line 6">
            <a:extLst>
              <a:ext uri="{FF2B5EF4-FFF2-40B4-BE49-F238E27FC236}">
                <a16:creationId xmlns:a16="http://schemas.microsoft.com/office/drawing/2014/main" id="{F85BB6BC-D05C-4C2D-9A00-7E06B98FCD45}"/>
              </a:ext>
            </a:extLst>
          </p:cNvPr>
          <p:cNvSpPr>
            <a:spLocks noChangeShapeType="1"/>
          </p:cNvSpPr>
          <p:nvPr/>
        </p:nvSpPr>
        <p:spPr bwMode="auto">
          <a:xfrm flipV="1">
            <a:off x="4589463" y="3354388"/>
            <a:ext cx="0" cy="625475"/>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5" name="Line 7">
            <a:extLst>
              <a:ext uri="{FF2B5EF4-FFF2-40B4-BE49-F238E27FC236}">
                <a16:creationId xmlns:a16="http://schemas.microsoft.com/office/drawing/2014/main" id="{A1F8B591-57E1-45AD-B2D9-98464B41F189}"/>
              </a:ext>
            </a:extLst>
          </p:cNvPr>
          <p:cNvSpPr>
            <a:spLocks noChangeShapeType="1"/>
          </p:cNvSpPr>
          <p:nvPr/>
        </p:nvSpPr>
        <p:spPr bwMode="auto">
          <a:xfrm flipH="1" flipV="1">
            <a:off x="2005013" y="3178175"/>
            <a:ext cx="2147887" cy="28575"/>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6" name="Line 8">
            <a:extLst>
              <a:ext uri="{FF2B5EF4-FFF2-40B4-BE49-F238E27FC236}">
                <a16:creationId xmlns:a16="http://schemas.microsoft.com/office/drawing/2014/main" id="{37F94AEF-DD4A-4394-9526-B664BD6F0ACA}"/>
              </a:ext>
            </a:extLst>
          </p:cNvPr>
          <p:cNvSpPr>
            <a:spLocks noChangeShapeType="1"/>
          </p:cNvSpPr>
          <p:nvPr/>
        </p:nvSpPr>
        <p:spPr bwMode="auto">
          <a:xfrm flipV="1">
            <a:off x="2005013" y="2427288"/>
            <a:ext cx="0" cy="739775"/>
          </a:xfrm>
          <a:prstGeom prst="line">
            <a:avLst/>
          </a:prstGeom>
          <a:noFill/>
          <a:ln w="38100">
            <a:solidFill>
              <a:srgbClr val="CC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9">
            <a:extLst>
              <a:ext uri="{FF2B5EF4-FFF2-40B4-BE49-F238E27FC236}">
                <a16:creationId xmlns:a16="http://schemas.microsoft.com/office/drawing/2014/main" id="{52398205-E0A2-4DB9-B296-CB62D882DD7D}"/>
              </a:ext>
            </a:extLst>
          </p:cNvPr>
          <p:cNvGrpSpPr>
            <a:grpSpLocks/>
          </p:cNvGrpSpPr>
          <p:nvPr/>
        </p:nvGrpSpPr>
        <p:grpSpPr bwMode="auto">
          <a:xfrm>
            <a:off x="1511300" y="4559300"/>
            <a:ext cx="1190625" cy="1268413"/>
            <a:chOff x="1051" y="2980"/>
            <a:chExt cx="750" cy="799"/>
          </a:xfrm>
        </p:grpSpPr>
        <p:sp>
          <p:nvSpPr>
            <p:cNvPr id="7198" name="Line 10">
              <a:extLst>
                <a:ext uri="{FF2B5EF4-FFF2-40B4-BE49-F238E27FC236}">
                  <a16:creationId xmlns:a16="http://schemas.microsoft.com/office/drawing/2014/main" id="{AD442863-237A-4B3D-9C27-FB2A07719E2A}"/>
                </a:ext>
              </a:extLst>
            </p:cNvPr>
            <p:cNvSpPr>
              <a:spLocks noChangeShapeType="1"/>
            </p:cNvSpPr>
            <p:nvPr/>
          </p:nvSpPr>
          <p:spPr bwMode="auto">
            <a:xfrm flipH="1" flipV="1">
              <a:off x="1134" y="2980"/>
              <a:ext cx="256" cy="33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99" name="Text Box 11">
              <a:extLst>
                <a:ext uri="{FF2B5EF4-FFF2-40B4-BE49-F238E27FC236}">
                  <a16:creationId xmlns:a16="http://schemas.microsoft.com/office/drawing/2014/main" id="{D4D63A48-9F0A-429B-BD2B-E67C095B0518}"/>
                </a:ext>
              </a:extLst>
            </p:cNvPr>
            <p:cNvSpPr txBox="1">
              <a:spLocks noChangeArrowheads="1"/>
            </p:cNvSpPr>
            <p:nvPr/>
          </p:nvSpPr>
          <p:spPr bwMode="auto">
            <a:xfrm>
              <a:off x="1051" y="3548"/>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sz="1800" b="1">
                  <a:solidFill>
                    <a:srgbClr val="B3110D"/>
                  </a:solidFill>
                  <a:latin typeface="Arial Black" panose="020B0A04020102020204" pitchFamily="34" charset="0"/>
                  <a:ea typeface="宋体" panose="02010600030101010101" pitchFamily="2" charset="-122"/>
                  <a:cs typeface="Arial" panose="020B0604020202020204" pitchFamily="34" charset="0"/>
                </a:rPr>
                <a:t>“hello”</a:t>
              </a:r>
            </a:p>
          </p:txBody>
        </p:sp>
      </p:grpSp>
      <p:sp>
        <p:nvSpPr>
          <p:cNvPr id="657420" name="Line 12">
            <a:extLst>
              <a:ext uri="{FF2B5EF4-FFF2-40B4-BE49-F238E27FC236}">
                <a16:creationId xmlns:a16="http://schemas.microsoft.com/office/drawing/2014/main" id="{FD737BE1-6F8C-4743-8C91-343479D0177C}"/>
              </a:ext>
            </a:extLst>
          </p:cNvPr>
          <p:cNvSpPr>
            <a:spLocks noChangeShapeType="1"/>
          </p:cNvSpPr>
          <p:nvPr/>
        </p:nvSpPr>
        <p:spPr bwMode="auto">
          <a:xfrm flipV="1">
            <a:off x="2236788" y="2279650"/>
            <a:ext cx="0" cy="59690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1" name="Line 13">
            <a:extLst>
              <a:ext uri="{FF2B5EF4-FFF2-40B4-BE49-F238E27FC236}">
                <a16:creationId xmlns:a16="http://schemas.microsoft.com/office/drawing/2014/main" id="{8931091C-814C-4FC1-9759-840B524A4752}"/>
              </a:ext>
            </a:extLst>
          </p:cNvPr>
          <p:cNvSpPr>
            <a:spLocks noChangeShapeType="1"/>
          </p:cNvSpPr>
          <p:nvPr/>
        </p:nvSpPr>
        <p:spPr bwMode="auto">
          <a:xfrm flipH="1" flipV="1">
            <a:off x="2206625" y="2860675"/>
            <a:ext cx="4340225" cy="14288"/>
          </a:xfrm>
          <a:prstGeom prst="line">
            <a:avLst/>
          </a:prstGeom>
          <a:noFill/>
          <a:ln w="38100">
            <a:solidFill>
              <a:srgbClr val="CC00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7422" name="Line 14">
            <a:extLst>
              <a:ext uri="{FF2B5EF4-FFF2-40B4-BE49-F238E27FC236}">
                <a16:creationId xmlns:a16="http://schemas.microsoft.com/office/drawing/2014/main" id="{8400C970-6AB2-4377-9B03-D4A54F41CAED}"/>
              </a:ext>
            </a:extLst>
          </p:cNvPr>
          <p:cNvSpPr>
            <a:spLocks noChangeShapeType="1"/>
          </p:cNvSpPr>
          <p:nvPr/>
        </p:nvSpPr>
        <p:spPr bwMode="auto">
          <a:xfrm flipV="1">
            <a:off x="5734050" y="3976688"/>
            <a:ext cx="0" cy="625475"/>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3" name="Line 15">
            <a:extLst>
              <a:ext uri="{FF2B5EF4-FFF2-40B4-BE49-F238E27FC236}">
                <a16:creationId xmlns:a16="http://schemas.microsoft.com/office/drawing/2014/main" id="{29E8E652-0D01-4D33-8222-8A5BBEFDF6E1}"/>
              </a:ext>
            </a:extLst>
          </p:cNvPr>
          <p:cNvSpPr>
            <a:spLocks noChangeShapeType="1"/>
          </p:cNvSpPr>
          <p:nvPr/>
        </p:nvSpPr>
        <p:spPr bwMode="auto">
          <a:xfrm>
            <a:off x="4732338" y="3990975"/>
            <a:ext cx="1031875" cy="0"/>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4" name="Line 16">
            <a:extLst>
              <a:ext uri="{FF2B5EF4-FFF2-40B4-BE49-F238E27FC236}">
                <a16:creationId xmlns:a16="http://schemas.microsoft.com/office/drawing/2014/main" id="{573568B1-2137-49D7-96E4-521C03A3F684}"/>
              </a:ext>
            </a:extLst>
          </p:cNvPr>
          <p:cNvSpPr>
            <a:spLocks noChangeShapeType="1"/>
          </p:cNvSpPr>
          <p:nvPr/>
        </p:nvSpPr>
        <p:spPr bwMode="auto">
          <a:xfrm flipV="1">
            <a:off x="4748213" y="3355975"/>
            <a:ext cx="0" cy="625475"/>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5" name="Line 17">
            <a:extLst>
              <a:ext uri="{FF2B5EF4-FFF2-40B4-BE49-F238E27FC236}">
                <a16:creationId xmlns:a16="http://schemas.microsoft.com/office/drawing/2014/main" id="{7FE750D6-4241-49A2-BFE5-3F8C4EBC012E}"/>
              </a:ext>
            </a:extLst>
          </p:cNvPr>
          <p:cNvSpPr>
            <a:spLocks noChangeShapeType="1"/>
          </p:cNvSpPr>
          <p:nvPr/>
        </p:nvSpPr>
        <p:spPr bwMode="auto">
          <a:xfrm flipH="1" flipV="1">
            <a:off x="5030788" y="3222625"/>
            <a:ext cx="1566862" cy="28575"/>
          </a:xfrm>
          <a:prstGeom prst="line">
            <a:avLst/>
          </a:prstGeom>
          <a:noFill/>
          <a:ln w="38100">
            <a:solidFill>
              <a:schemeClr val="accent2"/>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7426" name="Text Box 18">
            <a:extLst>
              <a:ext uri="{FF2B5EF4-FFF2-40B4-BE49-F238E27FC236}">
                <a16:creationId xmlns:a16="http://schemas.microsoft.com/office/drawing/2014/main" id="{BC35D410-1352-4DF8-BC41-CE8109F13FF1}"/>
              </a:ext>
            </a:extLst>
          </p:cNvPr>
          <p:cNvSpPr txBox="1">
            <a:spLocks noChangeArrowheads="1"/>
          </p:cNvSpPr>
          <p:nvPr/>
        </p:nvSpPr>
        <p:spPr bwMode="auto">
          <a:xfrm>
            <a:off x="6157913" y="5446713"/>
            <a:ext cx="1944687"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sz="18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Hello</a:t>
            </a:r>
            <a:r>
              <a:rPr lang="zh-CN" altLang="en-US" sz="18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可执行文件</a:t>
            </a:r>
          </a:p>
        </p:txBody>
      </p:sp>
      <p:sp>
        <p:nvSpPr>
          <p:cNvPr id="657427" name="Text Box 19">
            <a:extLst>
              <a:ext uri="{FF2B5EF4-FFF2-40B4-BE49-F238E27FC236}">
                <a16:creationId xmlns:a16="http://schemas.microsoft.com/office/drawing/2014/main" id="{D4AB2A7E-FFE9-48F9-9784-45448D4EAE18}"/>
              </a:ext>
            </a:extLst>
          </p:cNvPr>
          <p:cNvSpPr txBox="1">
            <a:spLocks noChangeArrowheads="1"/>
          </p:cNvSpPr>
          <p:nvPr/>
        </p:nvSpPr>
        <p:spPr bwMode="auto">
          <a:xfrm>
            <a:off x="4076700" y="908050"/>
            <a:ext cx="37893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5000"/>
              </a:spcBef>
            </a:pPr>
            <a:r>
              <a:rPr lang="en-US" altLang="zh-CN" sz="2000" b="1">
                <a:solidFill>
                  <a:srgbClr val="B3110D"/>
                </a:solidFill>
                <a:latin typeface="微软雅黑" panose="020B0503020204020204" pitchFamily="34" charset="-122"/>
                <a:ea typeface="微软雅黑" panose="020B0503020204020204" pitchFamily="34" charset="-122"/>
              </a:rPr>
              <a:t>Red</a:t>
            </a:r>
            <a:r>
              <a:rPr lang="zh-CN" altLang="en-US" sz="2000" b="1">
                <a:solidFill>
                  <a:srgbClr val="B3110D"/>
                </a:solidFill>
                <a:latin typeface="微软雅黑" panose="020B0503020204020204" pitchFamily="34" charset="-122"/>
                <a:ea typeface="微软雅黑" panose="020B0503020204020204" pitchFamily="34" charset="-122"/>
              </a:rPr>
              <a:t>：</a:t>
            </a:r>
            <a:r>
              <a:rPr lang="en-US" altLang="zh-CN" sz="2000" b="1">
                <a:solidFill>
                  <a:srgbClr val="B3110D"/>
                </a:solidFill>
                <a:latin typeface="微软雅黑" panose="020B0503020204020204" pitchFamily="34" charset="-122"/>
                <a:ea typeface="微软雅黑" panose="020B0503020204020204" pitchFamily="34" charset="-122"/>
              </a:rPr>
              <a:t>shell</a:t>
            </a:r>
            <a:r>
              <a:rPr lang="zh-CN" altLang="en-US" sz="2000" b="1">
                <a:solidFill>
                  <a:srgbClr val="B3110D"/>
                </a:solidFill>
                <a:latin typeface="微软雅黑" panose="020B0503020204020204" pitchFamily="34" charset="-122"/>
                <a:ea typeface="微软雅黑" panose="020B0503020204020204" pitchFamily="34" charset="-122"/>
              </a:rPr>
              <a:t>命令行处理</a:t>
            </a:r>
          </a:p>
          <a:p>
            <a:pPr>
              <a:spcBef>
                <a:spcPct val="15000"/>
              </a:spcBef>
            </a:pPr>
            <a:r>
              <a:rPr lang="en-US" altLang="zh-CN" sz="2000" b="1">
                <a:solidFill>
                  <a:schemeClr val="accent2"/>
                </a:solidFill>
                <a:latin typeface="微软雅黑" panose="020B0503020204020204" pitchFamily="34" charset="-122"/>
                <a:ea typeface="微软雅黑" panose="020B0503020204020204" pitchFamily="34" charset="-122"/>
              </a:rPr>
              <a:t>Blue</a:t>
            </a:r>
            <a:r>
              <a:rPr lang="zh-CN" altLang="en-US" sz="2000" b="1">
                <a:solidFill>
                  <a:schemeClr val="accent2"/>
                </a:solidFill>
                <a:latin typeface="微软雅黑" panose="020B0503020204020204" pitchFamily="34" charset="-122"/>
                <a:ea typeface="微软雅黑" panose="020B0503020204020204" pitchFamily="34" charset="-122"/>
              </a:rPr>
              <a:t>：可执行文件加载</a:t>
            </a:r>
          </a:p>
          <a:p>
            <a:pPr>
              <a:spcBef>
                <a:spcPct val="15000"/>
              </a:spcBef>
            </a:pPr>
            <a:r>
              <a:rPr lang="en-US" altLang="zh-CN" sz="2000" b="1">
                <a:solidFill>
                  <a:srgbClr val="008000"/>
                </a:solidFill>
                <a:latin typeface="微软雅黑" panose="020B0503020204020204" pitchFamily="34" charset="-122"/>
                <a:ea typeface="微软雅黑" panose="020B0503020204020204" pitchFamily="34" charset="-122"/>
              </a:rPr>
              <a:t>Cyan</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hello</a:t>
            </a:r>
            <a:r>
              <a:rPr lang="zh-CN" altLang="en-US" sz="2000" b="1">
                <a:solidFill>
                  <a:srgbClr val="008000"/>
                </a:solidFill>
                <a:latin typeface="微软雅黑" panose="020B0503020204020204" pitchFamily="34" charset="-122"/>
                <a:ea typeface="微软雅黑" panose="020B0503020204020204" pitchFamily="34" charset="-122"/>
              </a:rPr>
              <a:t>程序执行过程</a:t>
            </a:r>
          </a:p>
        </p:txBody>
      </p:sp>
      <p:sp>
        <p:nvSpPr>
          <p:cNvPr id="657428" name="Text Box 20">
            <a:extLst>
              <a:ext uri="{FF2B5EF4-FFF2-40B4-BE49-F238E27FC236}">
                <a16:creationId xmlns:a16="http://schemas.microsoft.com/office/drawing/2014/main" id="{A204E3F6-6B17-4F9C-887B-8D4E0E18B408}"/>
              </a:ext>
            </a:extLst>
          </p:cNvPr>
          <p:cNvSpPr txBox="1">
            <a:spLocks noChangeArrowheads="1"/>
          </p:cNvSpPr>
          <p:nvPr/>
        </p:nvSpPr>
        <p:spPr bwMode="auto">
          <a:xfrm>
            <a:off x="7532688" y="2600325"/>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b="1">
                <a:solidFill>
                  <a:srgbClr val="B3110D"/>
                </a:solidFill>
                <a:latin typeface="Arial Black" panose="020B0A04020102020204" pitchFamily="34" charset="0"/>
                <a:ea typeface="微软雅黑" panose="020B0503020204020204" pitchFamily="34" charset="-122"/>
                <a:cs typeface="Arial" panose="020B0604020202020204" pitchFamily="34" charset="0"/>
              </a:rPr>
              <a:t>“hello”</a:t>
            </a:r>
          </a:p>
        </p:txBody>
      </p:sp>
      <p:sp>
        <p:nvSpPr>
          <p:cNvPr id="657429" name="Text Box 21">
            <a:extLst>
              <a:ext uri="{FF2B5EF4-FFF2-40B4-BE49-F238E27FC236}">
                <a16:creationId xmlns:a16="http://schemas.microsoft.com/office/drawing/2014/main" id="{681CCB19-5EA9-4E63-91B1-A1760C543866}"/>
              </a:ext>
            </a:extLst>
          </p:cNvPr>
          <p:cNvSpPr txBox="1">
            <a:spLocks noChangeArrowheads="1"/>
          </p:cNvSpPr>
          <p:nvPr/>
        </p:nvSpPr>
        <p:spPr bwMode="auto">
          <a:xfrm>
            <a:off x="7472363" y="3019425"/>
            <a:ext cx="162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b="1">
                <a:solidFill>
                  <a:schemeClr val="accent2"/>
                </a:solidFill>
                <a:latin typeface="Arial Black" panose="020B0A04020102020204" pitchFamily="34" charset="0"/>
                <a:ea typeface="宋体" panose="02010600030101010101" pitchFamily="2" charset="-122"/>
                <a:cs typeface="Arial" panose="020B0604020202020204" pitchFamily="34" charset="0"/>
              </a:rPr>
              <a:t>“hello,world/n”</a:t>
            </a:r>
          </a:p>
        </p:txBody>
      </p:sp>
      <p:sp>
        <p:nvSpPr>
          <p:cNvPr id="657430" name="Text Box 22">
            <a:extLst>
              <a:ext uri="{FF2B5EF4-FFF2-40B4-BE49-F238E27FC236}">
                <a16:creationId xmlns:a16="http://schemas.microsoft.com/office/drawing/2014/main" id="{4AB364FF-19AF-4E7E-8E0E-AB4D013D6881}"/>
              </a:ext>
            </a:extLst>
          </p:cNvPr>
          <p:cNvSpPr txBox="1">
            <a:spLocks noChangeArrowheads="1"/>
          </p:cNvSpPr>
          <p:nvPr/>
        </p:nvSpPr>
        <p:spPr bwMode="auto">
          <a:xfrm>
            <a:off x="2857500" y="5445125"/>
            <a:ext cx="2163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en-US" altLang="zh-CN" sz="1800" b="1">
                <a:solidFill>
                  <a:srgbClr val="008000"/>
                </a:solidFill>
                <a:latin typeface="Arial Black" panose="020B0A04020102020204" pitchFamily="34" charset="0"/>
                <a:ea typeface="宋体" panose="02010600030101010101" pitchFamily="2" charset="-122"/>
                <a:cs typeface="Arial" panose="020B0604020202020204" pitchFamily="34" charset="0"/>
              </a:rPr>
              <a:t>“hello,world/n”</a:t>
            </a:r>
          </a:p>
        </p:txBody>
      </p:sp>
      <p:sp>
        <p:nvSpPr>
          <p:cNvPr id="657431" name="Line 23">
            <a:extLst>
              <a:ext uri="{FF2B5EF4-FFF2-40B4-BE49-F238E27FC236}">
                <a16:creationId xmlns:a16="http://schemas.microsoft.com/office/drawing/2014/main" id="{0DCAFB8A-709E-4FB8-A47C-FB6486E66FBF}"/>
              </a:ext>
            </a:extLst>
          </p:cNvPr>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2" name="Line 24">
            <a:extLst>
              <a:ext uri="{FF2B5EF4-FFF2-40B4-BE49-F238E27FC236}">
                <a16:creationId xmlns:a16="http://schemas.microsoft.com/office/drawing/2014/main" id="{072D38FC-34A0-44A9-9D54-BF78F17E4F47}"/>
              </a:ext>
            </a:extLst>
          </p:cNvPr>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7433" name="Line 25">
            <a:extLst>
              <a:ext uri="{FF2B5EF4-FFF2-40B4-BE49-F238E27FC236}">
                <a16:creationId xmlns:a16="http://schemas.microsoft.com/office/drawing/2014/main" id="{012E4E07-F788-4103-98B9-7DD53A800C25}"/>
              </a:ext>
            </a:extLst>
          </p:cNvPr>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4" name="Line 26">
            <a:extLst>
              <a:ext uri="{FF2B5EF4-FFF2-40B4-BE49-F238E27FC236}">
                <a16:creationId xmlns:a16="http://schemas.microsoft.com/office/drawing/2014/main" id="{7E4257D7-B03E-41DE-A279-1FE4852EABFF}"/>
              </a:ext>
            </a:extLst>
          </p:cNvPr>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5" name="Line 27">
            <a:extLst>
              <a:ext uri="{FF2B5EF4-FFF2-40B4-BE49-F238E27FC236}">
                <a16:creationId xmlns:a16="http://schemas.microsoft.com/office/drawing/2014/main" id="{274E03F8-505E-4A7D-9DDE-0A9E3DA27D37}"/>
              </a:ext>
            </a:extLst>
          </p:cNvPr>
          <p:cNvSpPr>
            <a:spLocks noChangeShapeType="1"/>
          </p:cNvSpPr>
          <p:nvPr/>
        </p:nvSpPr>
        <p:spPr bwMode="auto">
          <a:xfrm flipV="1">
            <a:off x="4195763" y="3338513"/>
            <a:ext cx="0" cy="46513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6" name="Line 28">
            <a:extLst>
              <a:ext uri="{FF2B5EF4-FFF2-40B4-BE49-F238E27FC236}">
                <a16:creationId xmlns:a16="http://schemas.microsoft.com/office/drawing/2014/main" id="{10EA6CEB-6537-4EA8-AFB8-638EED6CE5B4}"/>
              </a:ext>
            </a:extLst>
          </p:cNvPr>
          <p:cNvSpPr>
            <a:spLocks noChangeShapeType="1"/>
          </p:cNvSpPr>
          <p:nvPr/>
        </p:nvSpPr>
        <p:spPr bwMode="auto">
          <a:xfrm>
            <a:off x="3395663" y="3805238"/>
            <a:ext cx="798512" cy="0"/>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7" name="Line 29">
            <a:extLst>
              <a:ext uri="{FF2B5EF4-FFF2-40B4-BE49-F238E27FC236}">
                <a16:creationId xmlns:a16="http://schemas.microsoft.com/office/drawing/2014/main" id="{52C27832-97D1-4F61-B820-5D0BF8B599E5}"/>
              </a:ext>
            </a:extLst>
          </p:cNvPr>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7439" name="Text Box 31">
            <a:extLst>
              <a:ext uri="{FF2B5EF4-FFF2-40B4-BE49-F238E27FC236}">
                <a16:creationId xmlns:a16="http://schemas.microsoft.com/office/drawing/2014/main" id="{8ADB9B88-730A-4C72-B525-00D1D14F1AE0}"/>
              </a:ext>
            </a:extLst>
          </p:cNvPr>
          <p:cNvSpPr txBox="1">
            <a:spLocks noChangeArrowheads="1"/>
          </p:cNvSpPr>
          <p:nvPr/>
        </p:nvSpPr>
        <p:spPr bwMode="auto">
          <a:xfrm>
            <a:off x="157163" y="5967413"/>
            <a:ext cx="8731250"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CC0000"/>
                </a:solidFill>
                <a:latin typeface="微软雅黑" panose="020B0503020204020204" pitchFamily="34" charset="-122"/>
                <a:ea typeface="微软雅黑" panose="020B0503020204020204" pitchFamily="34" charset="-122"/>
              </a:rPr>
              <a:t>问题：</a:t>
            </a:r>
            <a:r>
              <a:rPr lang="en-US" altLang="zh-CN" sz="2000" b="1">
                <a:solidFill>
                  <a:srgbClr val="CC0000"/>
                </a:solidFill>
                <a:latin typeface="微软雅黑" panose="020B0503020204020204" pitchFamily="34" charset="-122"/>
                <a:ea typeface="微软雅黑" panose="020B0503020204020204" pitchFamily="34" charset="-122"/>
              </a:rPr>
              <a:t>hello</a:t>
            </a:r>
            <a:r>
              <a:rPr lang="zh-CN" altLang="en-US" sz="2000" b="1">
                <a:solidFill>
                  <a:srgbClr val="CC0000"/>
                </a:solidFill>
                <a:latin typeface="微软雅黑" panose="020B0503020204020204" pitchFamily="34" charset="-122"/>
                <a:ea typeface="微软雅黑" panose="020B0503020204020204" pitchFamily="34" charset="-122"/>
              </a:rPr>
              <a:t>程序何时被装？谁来装入？被谁启动？每次是否被装到相同的地方？</a:t>
            </a:r>
            <a:r>
              <a:rPr lang="en-US" altLang="zh-CN" sz="2000" b="1">
                <a:solidFill>
                  <a:srgbClr val="CC0000"/>
                </a:solidFill>
                <a:latin typeface="微软雅黑" panose="020B0503020204020204" pitchFamily="34" charset="-122"/>
                <a:ea typeface="微软雅黑" panose="020B0503020204020204" pitchFamily="34" charset="-122"/>
              </a:rPr>
              <a:t>Hello</a:t>
            </a:r>
            <a:r>
              <a:rPr lang="zh-CN" altLang="en-US" sz="2000" b="1">
                <a:solidFill>
                  <a:srgbClr val="CC0000"/>
                </a:solidFill>
                <a:latin typeface="微软雅黑" panose="020B0503020204020204" pitchFamily="34" charset="-122"/>
                <a:ea typeface="微软雅黑" panose="020B0503020204020204" pitchFamily="34" charset="-122"/>
              </a:rPr>
              <a:t>程序是否能直接访问硬件资源？</a:t>
            </a:r>
          </a:p>
        </p:txBody>
      </p:sp>
      <p:sp>
        <p:nvSpPr>
          <p:cNvPr id="7197" name="Rectangle 41">
            <a:extLst>
              <a:ext uri="{FF2B5EF4-FFF2-40B4-BE49-F238E27FC236}">
                <a16:creationId xmlns:a16="http://schemas.microsoft.com/office/drawing/2014/main" id="{6B5A935D-6C4D-4E2C-8A4C-7526F7B842D5}"/>
              </a:ext>
            </a:extLst>
          </p:cNvPr>
          <p:cNvSpPr>
            <a:spLocks noChangeArrowheads="1"/>
          </p:cNvSpPr>
          <p:nvPr/>
        </p:nvSpPr>
        <p:spPr bwMode="auto">
          <a:xfrm>
            <a:off x="7272338" y="368300"/>
            <a:ext cx="1844675"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en-US" altLang="zh-CN" sz="2000" b="1" i="1">
                <a:solidFill>
                  <a:srgbClr val="ED1611"/>
                </a:solidFill>
                <a:ea typeface="华文新魏" panose="02010800040101010101" pitchFamily="2" charset="-122"/>
                <a:cs typeface="Arial" panose="020B0604020202020204" pitchFamily="34" charset="0"/>
              </a:rPr>
              <a:t>Unix&gt;./hello</a:t>
            </a:r>
          </a:p>
          <a:p>
            <a:pPr eaLnBrk="1" hangingPunct="1"/>
            <a:r>
              <a:rPr kumimoji="1" lang="en-US" altLang="zh-CN" sz="2000" b="1" i="1">
                <a:solidFill>
                  <a:srgbClr val="008000"/>
                </a:solidFill>
                <a:ea typeface="华文新魏" panose="02010800040101010101" pitchFamily="2" charset="-122"/>
                <a:cs typeface="Arial" panose="020B0604020202020204" pitchFamily="34" charset="0"/>
              </a:rPr>
              <a:t>hello, world</a:t>
            </a:r>
          </a:p>
          <a:p>
            <a:pPr eaLnBrk="1" hangingPunct="1"/>
            <a:r>
              <a:rPr kumimoji="1" lang="en-US" altLang="zh-CN" sz="2000" b="1" i="1">
                <a:solidFill>
                  <a:srgbClr val="666699"/>
                </a:solidFill>
                <a:ea typeface="华文新魏" panose="02010800040101010101" pitchFamily="2" charset="-122"/>
                <a:cs typeface="Arial" panose="020B0604020202020204" pitchFamily="34" charset="0"/>
              </a:rPr>
              <a:t>unix&gt;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7427">
                                            <p:txEl>
                                              <p:pRg st="0" end="0"/>
                                            </p:txEl>
                                          </p:spTgt>
                                        </p:tgtEl>
                                        <p:attrNameLst>
                                          <p:attrName>style.visibility</p:attrName>
                                        </p:attrNameLst>
                                      </p:cBhvr>
                                      <p:to>
                                        <p:strVal val="visible"/>
                                      </p:to>
                                    </p:set>
                                    <p:animEffect transition="in" filter="blinds(horizontal)">
                                      <p:cBhvr>
                                        <p:cTn id="7" dur="500"/>
                                        <p:tgtEl>
                                          <p:spTgt spid="657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57412"/>
                                        </p:tgtEl>
                                        <p:attrNameLst>
                                          <p:attrName>style.visibility</p:attrName>
                                        </p:attrNameLst>
                                      </p:cBhvr>
                                      <p:to>
                                        <p:strVal val="visible"/>
                                      </p:to>
                                    </p:set>
                                    <p:animEffect transition="in" filter="slide(fromBottom)">
                                      <p:cBhvr>
                                        <p:cTn id="17" dur="500"/>
                                        <p:tgtEl>
                                          <p:spTgt spid="6574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657413"/>
                                        </p:tgtEl>
                                        <p:attrNameLst>
                                          <p:attrName>style.visibility</p:attrName>
                                        </p:attrNameLst>
                                      </p:cBhvr>
                                      <p:to>
                                        <p:strVal val="visible"/>
                                      </p:to>
                                    </p:set>
                                    <p:animEffect transition="in" filter="slide(fromLeft)">
                                      <p:cBhvr>
                                        <p:cTn id="22" dur="500"/>
                                        <p:tgtEl>
                                          <p:spTgt spid="6574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57414"/>
                                        </p:tgtEl>
                                        <p:attrNameLst>
                                          <p:attrName>style.visibility</p:attrName>
                                        </p:attrNameLst>
                                      </p:cBhvr>
                                      <p:to>
                                        <p:strVal val="visible"/>
                                      </p:to>
                                    </p:set>
                                    <p:animEffect transition="in" filter="slide(fromBottom)">
                                      <p:cBhvr>
                                        <p:cTn id="27" dur="500"/>
                                        <p:tgtEl>
                                          <p:spTgt spid="657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657415"/>
                                        </p:tgtEl>
                                        <p:attrNameLst>
                                          <p:attrName>style.visibility</p:attrName>
                                        </p:attrNameLst>
                                      </p:cBhvr>
                                      <p:to>
                                        <p:strVal val="visible"/>
                                      </p:to>
                                    </p:set>
                                    <p:animEffect transition="in" filter="slide(fromRight)">
                                      <p:cBhvr>
                                        <p:cTn id="32" dur="500"/>
                                        <p:tgtEl>
                                          <p:spTgt spid="6574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657416"/>
                                        </p:tgtEl>
                                        <p:attrNameLst>
                                          <p:attrName>style.visibility</p:attrName>
                                        </p:attrNameLst>
                                      </p:cBhvr>
                                      <p:to>
                                        <p:strVal val="visible"/>
                                      </p:to>
                                    </p:set>
                                    <p:animEffect transition="in" filter="slide(fromBottom)">
                                      <p:cBhvr>
                                        <p:cTn id="37" dur="500"/>
                                        <p:tgtEl>
                                          <p:spTgt spid="6574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657420"/>
                                        </p:tgtEl>
                                        <p:attrNameLst>
                                          <p:attrName>style.visibility</p:attrName>
                                        </p:attrNameLst>
                                      </p:cBhvr>
                                      <p:to>
                                        <p:strVal val="visible"/>
                                      </p:to>
                                    </p:set>
                                    <p:animEffect transition="in" filter="slide(fromTop)">
                                      <p:cBhvr>
                                        <p:cTn id="42" dur="500"/>
                                        <p:tgtEl>
                                          <p:spTgt spid="657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657421"/>
                                        </p:tgtEl>
                                        <p:attrNameLst>
                                          <p:attrName>style.visibility</p:attrName>
                                        </p:attrNameLst>
                                      </p:cBhvr>
                                      <p:to>
                                        <p:strVal val="visible"/>
                                      </p:to>
                                    </p:set>
                                    <p:animEffect transition="in" filter="slide(fromLeft)">
                                      <p:cBhvr>
                                        <p:cTn id="47" dur="500"/>
                                        <p:tgtEl>
                                          <p:spTgt spid="6574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7428"/>
                                        </p:tgtEl>
                                        <p:attrNameLst>
                                          <p:attrName>style.visibility</p:attrName>
                                        </p:attrNameLst>
                                      </p:cBhvr>
                                      <p:to>
                                        <p:strVal val="visible"/>
                                      </p:to>
                                    </p:set>
                                    <p:animEffect transition="in" filter="blinds(horizontal)">
                                      <p:cBhvr>
                                        <p:cTn id="52" dur="500"/>
                                        <p:tgtEl>
                                          <p:spTgt spid="6574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57427">
                                            <p:txEl>
                                              <p:pRg st="1" end="1"/>
                                            </p:txEl>
                                          </p:spTgt>
                                        </p:tgtEl>
                                        <p:attrNameLst>
                                          <p:attrName>style.visibility</p:attrName>
                                        </p:attrNameLst>
                                      </p:cBhvr>
                                      <p:to>
                                        <p:strVal val="visible"/>
                                      </p:to>
                                    </p:set>
                                    <p:animEffect transition="in" filter="blinds(horizontal)">
                                      <p:cBhvr>
                                        <p:cTn id="57" dur="500"/>
                                        <p:tgtEl>
                                          <p:spTgt spid="657427">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57426"/>
                                        </p:tgtEl>
                                        <p:attrNameLst>
                                          <p:attrName>style.visibility</p:attrName>
                                        </p:attrNameLst>
                                      </p:cBhvr>
                                      <p:to>
                                        <p:strVal val="visible"/>
                                      </p:to>
                                    </p:set>
                                    <p:animEffect transition="in" filter="blinds(horizontal)">
                                      <p:cBhvr>
                                        <p:cTn id="62" dur="500"/>
                                        <p:tgtEl>
                                          <p:spTgt spid="6574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657422"/>
                                        </p:tgtEl>
                                        <p:attrNameLst>
                                          <p:attrName>style.visibility</p:attrName>
                                        </p:attrNameLst>
                                      </p:cBhvr>
                                      <p:to>
                                        <p:strVal val="visible"/>
                                      </p:to>
                                    </p:set>
                                    <p:animEffect transition="in" filter="slide(fromBottom)">
                                      <p:cBhvr>
                                        <p:cTn id="67" dur="500"/>
                                        <p:tgtEl>
                                          <p:spTgt spid="6574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2" fill="hold" nodeType="clickEffect">
                                  <p:stCondLst>
                                    <p:cond delay="0"/>
                                  </p:stCondLst>
                                  <p:childTnLst>
                                    <p:set>
                                      <p:cBhvr>
                                        <p:cTn id="71" dur="1" fill="hold">
                                          <p:stCondLst>
                                            <p:cond delay="0"/>
                                          </p:stCondLst>
                                        </p:cTn>
                                        <p:tgtEl>
                                          <p:spTgt spid="657423"/>
                                        </p:tgtEl>
                                        <p:attrNameLst>
                                          <p:attrName>style.visibility</p:attrName>
                                        </p:attrNameLst>
                                      </p:cBhvr>
                                      <p:to>
                                        <p:strVal val="visible"/>
                                      </p:to>
                                    </p:set>
                                    <p:animEffect transition="in" filter="slide(fromRight)">
                                      <p:cBhvr>
                                        <p:cTn id="72" dur="500"/>
                                        <p:tgtEl>
                                          <p:spTgt spid="6574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nodeType="clickEffect">
                                  <p:stCondLst>
                                    <p:cond delay="0"/>
                                  </p:stCondLst>
                                  <p:childTnLst>
                                    <p:set>
                                      <p:cBhvr>
                                        <p:cTn id="76" dur="1" fill="hold">
                                          <p:stCondLst>
                                            <p:cond delay="0"/>
                                          </p:stCondLst>
                                        </p:cTn>
                                        <p:tgtEl>
                                          <p:spTgt spid="657424"/>
                                        </p:tgtEl>
                                        <p:attrNameLst>
                                          <p:attrName>style.visibility</p:attrName>
                                        </p:attrNameLst>
                                      </p:cBhvr>
                                      <p:to>
                                        <p:strVal val="visible"/>
                                      </p:to>
                                    </p:set>
                                    <p:animEffect transition="in" filter="slide(fromBottom)">
                                      <p:cBhvr>
                                        <p:cTn id="77" dur="500"/>
                                        <p:tgtEl>
                                          <p:spTgt spid="6574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nodeType="clickEffect">
                                  <p:stCondLst>
                                    <p:cond delay="0"/>
                                  </p:stCondLst>
                                  <p:childTnLst>
                                    <p:set>
                                      <p:cBhvr>
                                        <p:cTn id="81" dur="1" fill="hold">
                                          <p:stCondLst>
                                            <p:cond delay="0"/>
                                          </p:stCondLst>
                                        </p:cTn>
                                        <p:tgtEl>
                                          <p:spTgt spid="657425"/>
                                        </p:tgtEl>
                                        <p:attrNameLst>
                                          <p:attrName>style.visibility</p:attrName>
                                        </p:attrNameLst>
                                      </p:cBhvr>
                                      <p:to>
                                        <p:strVal val="visible"/>
                                      </p:to>
                                    </p:set>
                                    <p:animEffect transition="in" filter="slide(fromLeft)">
                                      <p:cBhvr>
                                        <p:cTn id="82" dur="500"/>
                                        <p:tgtEl>
                                          <p:spTgt spid="6574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57429"/>
                                        </p:tgtEl>
                                        <p:attrNameLst>
                                          <p:attrName>style.visibility</p:attrName>
                                        </p:attrNameLst>
                                      </p:cBhvr>
                                      <p:to>
                                        <p:strVal val="visible"/>
                                      </p:to>
                                    </p:set>
                                    <p:animEffect transition="in" filter="blinds(horizontal)">
                                      <p:cBhvr>
                                        <p:cTn id="87" dur="500"/>
                                        <p:tgtEl>
                                          <p:spTgt spid="6574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657427">
                                            <p:txEl>
                                              <p:pRg st="2" end="2"/>
                                            </p:txEl>
                                          </p:spTgt>
                                        </p:tgtEl>
                                        <p:attrNameLst>
                                          <p:attrName>style.visibility</p:attrName>
                                        </p:attrNameLst>
                                      </p:cBhvr>
                                      <p:to>
                                        <p:strVal val="visible"/>
                                      </p:to>
                                    </p:set>
                                    <p:animEffect transition="in" filter="blinds(horizontal)">
                                      <p:cBhvr>
                                        <p:cTn id="92" dur="500"/>
                                        <p:tgtEl>
                                          <p:spTgt spid="657427">
                                            <p:txEl>
                                              <p:pRg st="2" end="2"/>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nodeType="clickEffect">
                                  <p:stCondLst>
                                    <p:cond delay="0"/>
                                  </p:stCondLst>
                                  <p:childTnLst>
                                    <p:set>
                                      <p:cBhvr>
                                        <p:cTn id="96" dur="1" fill="hold">
                                          <p:stCondLst>
                                            <p:cond delay="0"/>
                                          </p:stCondLst>
                                        </p:cTn>
                                        <p:tgtEl>
                                          <p:spTgt spid="657431"/>
                                        </p:tgtEl>
                                        <p:attrNameLst>
                                          <p:attrName>style.visibility</p:attrName>
                                        </p:attrNameLst>
                                      </p:cBhvr>
                                      <p:to>
                                        <p:strVal val="visible"/>
                                      </p:to>
                                    </p:set>
                                    <p:animEffect transition="in" filter="slide(fromRight)">
                                      <p:cBhvr>
                                        <p:cTn id="97" dur="500"/>
                                        <p:tgtEl>
                                          <p:spTgt spid="6574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nodeType="clickEffect">
                                  <p:stCondLst>
                                    <p:cond delay="0"/>
                                  </p:stCondLst>
                                  <p:childTnLst>
                                    <p:set>
                                      <p:cBhvr>
                                        <p:cTn id="101" dur="1" fill="hold">
                                          <p:stCondLst>
                                            <p:cond delay="0"/>
                                          </p:stCondLst>
                                        </p:cTn>
                                        <p:tgtEl>
                                          <p:spTgt spid="657432"/>
                                        </p:tgtEl>
                                        <p:attrNameLst>
                                          <p:attrName>style.visibility</p:attrName>
                                        </p:attrNameLst>
                                      </p:cBhvr>
                                      <p:to>
                                        <p:strVal val="visible"/>
                                      </p:to>
                                    </p:set>
                                    <p:animEffect transition="in" filter="slide(fromBottom)">
                                      <p:cBhvr>
                                        <p:cTn id="102" dur="500"/>
                                        <p:tgtEl>
                                          <p:spTgt spid="65743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1" fill="hold" nodeType="clickEffect">
                                  <p:stCondLst>
                                    <p:cond delay="0"/>
                                  </p:stCondLst>
                                  <p:childTnLst>
                                    <p:set>
                                      <p:cBhvr>
                                        <p:cTn id="106" dur="1" fill="hold">
                                          <p:stCondLst>
                                            <p:cond delay="0"/>
                                          </p:stCondLst>
                                        </p:cTn>
                                        <p:tgtEl>
                                          <p:spTgt spid="657433"/>
                                        </p:tgtEl>
                                        <p:attrNameLst>
                                          <p:attrName>style.visibility</p:attrName>
                                        </p:attrNameLst>
                                      </p:cBhvr>
                                      <p:to>
                                        <p:strVal val="visible"/>
                                      </p:to>
                                    </p:set>
                                    <p:animEffect transition="in" filter="slide(fromTop)">
                                      <p:cBhvr>
                                        <p:cTn id="107" dur="500"/>
                                        <p:tgtEl>
                                          <p:spTgt spid="65743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nodeType="clickEffect">
                                  <p:stCondLst>
                                    <p:cond delay="0"/>
                                  </p:stCondLst>
                                  <p:childTnLst>
                                    <p:set>
                                      <p:cBhvr>
                                        <p:cTn id="111" dur="1" fill="hold">
                                          <p:stCondLst>
                                            <p:cond delay="0"/>
                                          </p:stCondLst>
                                        </p:cTn>
                                        <p:tgtEl>
                                          <p:spTgt spid="657434"/>
                                        </p:tgtEl>
                                        <p:attrNameLst>
                                          <p:attrName>style.visibility</p:attrName>
                                        </p:attrNameLst>
                                      </p:cBhvr>
                                      <p:to>
                                        <p:strVal val="visible"/>
                                      </p:to>
                                    </p:set>
                                    <p:animEffect transition="in" filter="slide(fromLeft)">
                                      <p:cBhvr>
                                        <p:cTn id="112" dur="500"/>
                                        <p:tgtEl>
                                          <p:spTgt spid="65743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1" fill="hold" nodeType="clickEffect">
                                  <p:stCondLst>
                                    <p:cond delay="0"/>
                                  </p:stCondLst>
                                  <p:childTnLst>
                                    <p:set>
                                      <p:cBhvr>
                                        <p:cTn id="116" dur="1" fill="hold">
                                          <p:stCondLst>
                                            <p:cond delay="0"/>
                                          </p:stCondLst>
                                        </p:cTn>
                                        <p:tgtEl>
                                          <p:spTgt spid="657435"/>
                                        </p:tgtEl>
                                        <p:attrNameLst>
                                          <p:attrName>style.visibility</p:attrName>
                                        </p:attrNameLst>
                                      </p:cBhvr>
                                      <p:to>
                                        <p:strVal val="visible"/>
                                      </p:to>
                                    </p:set>
                                    <p:animEffect transition="in" filter="slide(fromTop)">
                                      <p:cBhvr>
                                        <p:cTn id="117" dur="500"/>
                                        <p:tgtEl>
                                          <p:spTgt spid="65743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2" fill="hold" nodeType="clickEffect">
                                  <p:stCondLst>
                                    <p:cond delay="0"/>
                                  </p:stCondLst>
                                  <p:childTnLst>
                                    <p:set>
                                      <p:cBhvr>
                                        <p:cTn id="121" dur="1" fill="hold">
                                          <p:stCondLst>
                                            <p:cond delay="0"/>
                                          </p:stCondLst>
                                        </p:cTn>
                                        <p:tgtEl>
                                          <p:spTgt spid="657436"/>
                                        </p:tgtEl>
                                        <p:attrNameLst>
                                          <p:attrName>style.visibility</p:attrName>
                                        </p:attrNameLst>
                                      </p:cBhvr>
                                      <p:to>
                                        <p:strVal val="visible"/>
                                      </p:to>
                                    </p:set>
                                    <p:animEffect transition="in" filter="slide(fromRight)">
                                      <p:cBhvr>
                                        <p:cTn id="122" dur="500"/>
                                        <p:tgtEl>
                                          <p:spTgt spid="65743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1" fill="hold" nodeType="clickEffect">
                                  <p:stCondLst>
                                    <p:cond delay="0"/>
                                  </p:stCondLst>
                                  <p:childTnLst>
                                    <p:set>
                                      <p:cBhvr>
                                        <p:cTn id="126" dur="1" fill="hold">
                                          <p:stCondLst>
                                            <p:cond delay="0"/>
                                          </p:stCondLst>
                                        </p:cTn>
                                        <p:tgtEl>
                                          <p:spTgt spid="657437"/>
                                        </p:tgtEl>
                                        <p:attrNameLst>
                                          <p:attrName>style.visibility</p:attrName>
                                        </p:attrNameLst>
                                      </p:cBhvr>
                                      <p:to>
                                        <p:strVal val="visible"/>
                                      </p:to>
                                    </p:set>
                                    <p:animEffect transition="in" filter="slide(fromTop)">
                                      <p:cBhvr>
                                        <p:cTn id="127" dur="500"/>
                                        <p:tgtEl>
                                          <p:spTgt spid="65743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657430"/>
                                        </p:tgtEl>
                                        <p:attrNameLst>
                                          <p:attrName>style.visibility</p:attrName>
                                        </p:attrNameLst>
                                      </p:cBhvr>
                                      <p:to>
                                        <p:strVal val="visible"/>
                                      </p:to>
                                    </p:set>
                                    <p:animEffect transition="in" filter="blinds(horizontal)">
                                      <p:cBhvr>
                                        <p:cTn id="132" dur="500"/>
                                        <p:tgtEl>
                                          <p:spTgt spid="65743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657439">
                                            <p:txEl>
                                              <p:pRg st="0" end="0"/>
                                            </p:txEl>
                                          </p:spTgt>
                                        </p:tgtEl>
                                        <p:attrNameLst>
                                          <p:attrName>style.visibility</p:attrName>
                                        </p:attrNameLst>
                                      </p:cBhvr>
                                      <p:to>
                                        <p:strVal val="visible"/>
                                      </p:to>
                                    </p:set>
                                    <p:animEffect transition="in" filter="blinds(horizontal)">
                                      <p:cBhvr>
                                        <p:cTn id="137" dur="500"/>
                                        <p:tgtEl>
                                          <p:spTgt spid="6574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6" grpId="0" animBg="1"/>
      <p:bldP spid="657428" grpId="0"/>
      <p:bldP spid="657429" grpId="0"/>
      <p:bldP spid="6574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F5F823A-FAF9-4263-BCE1-2E6025B66B1A}"/>
              </a:ext>
            </a:extLst>
          </p:cNvPr>
          <p:cNvSpPr>
            <a:spLocks noGrp="1" noChangeArrowheads="1"/>
          </p:cNvSpPr>
          <p:nvPr>
            <p:ph type="title"/>
          </p:nvPr>
        </p:nvSpPr>
        <p:spPr>
          <a:xfrm>
            <a:off x="785813" y="149225"/>
            <a:ext cx="8070850" cy="528638"/>
          </a:xfrm>
        </p:spPr>
        <p:txBody>
          <a:bodyPr/>
          <a:lstStyle/>
          <a:p>
            <a:r>
              <a:rPr lang="zh-CN" altLang="en-US"/>
              <a:t>程序查询</a:t>
            </a:r>
            <a:r>
              <a:rPr lang="en-US" altLang="zh-CN"/>
              <a:t>I/O</a:t>
            </a:r>
            <a:r>
              <a:rPr lang="zh-CN" altLang="en-US"/>
              <a:t>方式</a:t>
            </a:r>
          </a:p>
        </p:txBody>
      </p:sp>
      <p:sp>
        <p:nvSpPr>
          <p:cNvPr id="919555" name="Rectangle 3">
            <a:extLst>
              <a:ext uri="{FF2B5EF4-FFF2-40B4-BE49-F238E27FC236}">
                <a16:creationId xmlns:a16="http://schemas.microsoft.com/office/drawing/2014/main" id="{E508659A-5FF1-4F4E-AB1C-2214B4CAD69E}"/>
              </a:ext>
            </a:extLst>
          </p:cNvPr>
          <p:cNvSpPr>
            <a:spLocks noGrp="1" noChangeArrowheads="1"/>
          </p:cNvSpPr>
          <p:nvPr>
            <p:ph type="body" idx="1"/>
          </p:nvPr>
        </p:nvSpPr>
        <p:spPr>
          <a:xfrm>
            <a:off x="57150" y="4783138"/>
            <a:ext cx="8943975" cy="1865312"/>
          </a:xfrm>
        </p:spPr>
        <p:txBody>
          <a:bodyPr/>
          <a:lstStyle/>
          <a:p>
            <a:pPr marL="342900" indent="-342900">
              <a:lnSpc>
                <a:spcPct val="90000"/>
              </a:lnSpc>
            </a:pPr>
            <a:r>
              <a:rPr lang="zh-CN" altLang="en-US" sz="2000">
                <a:latin typeface="微软雅黑" panose="020B0503020204020204" pitchFamily="34" charset="-122"/>
                <a:ea typeface="微软雅黑" panose="020B0503020204020204" pitchFamily="34" charset="-122"/>
              </a:rPr>
              <a:t>特点：</a:t>
            </a:r>
          </a:p>
          <a:p>
            <a:pPr marL="742950" lvl="1" indent="-285750">
              <a:lnSpc>
                <a:spcPct val="90000"/>
              </a:lnSpc>
            </a:pPr>
            <a:r>
              <a:rPr lang="zh-CN" altLang="en-US" sz="2000">
                <a:latin typeface="微软雅黑" panose="020B0503020204020204" pitchFamily="34" charset="-122"/>
                <a:ea typeface="微软雅黑" panose="020B0503020204020204" pitchFamily="34" charset="-122"/>
              </a:rPr>
              <a:t>简单、易控制、外围接口控制逻辑少；</a:t>
            </a:r>
          </a:p>
          <a:p>
            <a:pPr marL="742950" lvl="1" indent="-285750">
              <a:lnSpc>
                <a:spcPct val="90000"/>
              </a:lnSpc>
            </a:pP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与外设串行工作，效率低、速度慢，适合于慢速设备</a:t>
            </a:r>
          </a:p>
          <a:p>
            <a:pPr marL="742950" lvl="1" indent="-285750">
              <a:lnSpc>
                <a:spcPct val="90000"/>
              </a:lnSpc>
            </a:pPr>
            <a:r>
              <a:rPr lang="zh-CN" altLang="en-US" sz="2000">
                <a:latin typeface="微软雅黑" panose="020B0503020204020204" pitchFamily="34" charset="-122"/>
                <a:ea typeface="微软雅黑" panose="020B0503020204020204" pitchFamily="34" charset="-122"/>
              </a:rPr>
              <a:t>查询开销极大</a:t>
            </a:r>
            <a:r>
              <a:rPr lang="en-US" altLang="zh-CN" sz="2000">
                <a:latin typeface="微软雅黑" panose="020B0503020204020204" pitchFamily="34" charset="-122"/>
                <a:ea typeface="微软雅黑" panose="020B0503020204020204" pitchFamily="34" charset="-122"/>
              </a:rPr>
              <a:t> (CPU</a:t>
            </a:r>
            <a:r>
              <a:rPr lang="zh-CN" altLang="en-US" sz="2000">
                <a:latin typeface="微软雅黑" panose="020B0503020204020204" pitchFamily="34" charset="-122"/>
                <a:ea typeface="微软雅黑" panose="020B0503020204020204" pitchFamily="34" charset="-122"/>
              </a:rPr>
              <a:t>完全在等待“外设完成”）</a:t>
            </a:r>
          </a:p>
          <a:p>
            <a:pPr marL="342900" indent="-342900">
              <a:spcBef>
                <a:spcPct val="30000"/>
              </a:spcBef>
            </a:pPr>
            <a:r>
              <a:rPr lang="zh-CN" altLang="en-US" sz="2000">
                <a:latin typeface="微软雅黑" panose="020B0503020204020204" pitchFamily="34" charset="-122"/>
                <a:ea typeface="微软雅黑" panose="020B0503020204020204" pitchFamily="34" charset="-122"/>
              </a:rPr>
              <a:t>工作方式：</a:t>
            </a:r>
            <a:r>
              <a:rPr lang="zh-CN" altLang="en-US" sz="2000">
                <a:solidFill>
                  <a:srgbClr val="3333CC"/>
                </a:solidFill>
                <a:latin typeface="微软雅黑" panose="020B0503020204020204" pitchFamily="34" charset="-122"/>
                <a:ea typeface="微软雅黑" panose="020B0503020204020204" pitchFamily="34" charset="-122"/>
              </a:rPr>
              <a:t>完全串行或部分串行，</a:t>
            </a:r>
            <a:r>
              <a:rPr lang="en-US" altLang="zh-CN" sz="2000">
                <a:solidFill>
                  <a:srgbClr val="3333CC"/>
                </a:solidFill>
                <a:latin typeface="微软雅黑" panose="020B0503020204020204" pitchFamily="34" charset="-122"/>
                <a:ea typeface="微软雅黑" panose="020B0503020204020204" pitchFamily="34" charset="-122"/>
              </a:rPr>
              <a:t>CPU</a:t>
            </a:r>
            <a:r>
              <a:rPr lang="zh-CN" altLang="en-US" sz="2000">
                <a:solidFill>
                  <a:srgbClr val="3333CC"/>
                </a:solidFill>
                <a:latin typeface="微软雅黑" panose="020B0503020204020204" pitchFamily="34" charset="-122"/>
                <a:ea typeface="微软雅黑" panose="020B0503020204020204" pitchFamily="34" charset="-122"/>
              </a:rPr>
              <a:t>用</a:t>
            </a:r>
            <a:r>
              <a:rPr lang="en-US" altLang="zh-CN" sz="2000">
                <a:solidFill>
                  <a:srgbClr val="3333CC"/>
                </a:solidFill>
                <a:latin typeface="微软雅黑" panose="020B0503020204020204" pitchFamily="34" charset="-122"/>
                <a:ea typeface="微软雅黑" panose="020B0503020204020204" pitchFamily="34" charset="-122"/>
              </a:rPr>
              <a:t>100%</a:t>
            </a:r>
            <a:r>
              <a:rPr lang="zh-CN" altLang="en-US" sz="2000">
                <a:solidFill>
                  <a:srgbClr val="3333CC"/>
                </a:solidFill>
                <a:latin typeface="微软雅黑" panose="020B0503020204020204" pitchFamily="34" charset="-122"/>
                <a:ea typeface="微软雅黑" panose="020B0503020204020204" pitchFamily="34" charset="-122"/>
              </a:rPr>
              <a:t>的时间为</a:t>
            </a:r>
            <a:r>
              <a:rPr lang="en-US" altLang="zh-CN" sz="2000">
                <a:solidFill>
                  <a:srgbClr val="3333CC"/>
                </a:solidFill>
                <a:latin typeface="微软雅黑" panose="020B0503020204020204" pitchFamily="34" charset="-122"/>
                <a:ea typeface="微软雅黑" panose="020B0503020204020204" pitchFamily="34" charset="-122"/>
              </a:rPr>
              <a:t>I/O</a:t>
            </a:r>
            <a:r>
              <a:rPr lang="zh-CN" altLang="en-US" sz="2000">
                <a:solidFill>
                  <a:srgbClr val="3333CC"/>
                </a:solidFill>
                <a:latin typeface="微软雅黑" panose="020B0503020204020204" pitchFamily="34" charset="-122"/>
                <a:ea typeface="微软雅黑" panose="020B0503020204020204" pitchFamily="34" charset="-122"/>
              </a:rPr>
              <a:t>服务！</a:t>
            </a:r>
          </a:p>
        </p:txBody>
      </p:sp>
      <p:grpSp>
        <p:nvGrpSpPr>
          <p:cNvPr id="56324" name="Group 4">
            <a:extLst>
              <a:ext uri="{FF2B5EF4-FFF2-40B4-BE49-F238E27FC236}">
                <a16:creationId xmlns:a16="http://schemas.microsoft.com/office/drawing/2014/main" id="{63ACE5B0-4296-4E06-84C9-A7114F1AFA5F}"/>
              </a:ext>
            </a:extLst>
          </p:cNvPr>
          <p:cNvGrpSpPr>
            <a:grpSpLocks/>
          </p:cNvGrpSpPr>
          <p:nvPr/>
        </p:nvGrpSpPr>
        <p:grpSpPr bwMode="auto">
          <a:xfrm>
            <a:off x="258763" y="1220788"/>
            <a:ext cx="6450012" cy="2714625"/>
            <a:chOff x="922" y="1889"/>
            <a:chExt cx="3870" cy="2078"/>
          </a:xfrm>
        </p:grpSpPr>
        <p:sp>
          <p:nvSpPr>
            <p:cNvPr id="56329" name="Line 5">
              <a:extLst>
                <a:ext uri="{FF2B5EF4-FFF2-40B4-BE49-F238E27FC236}">
                  <a16:creationId xmlns:a16="http://schemas.microsoft.com/office/drawing/2014/main" id="{1082A215-DB98-4E2B-9ABF-0B5ECC57B762}"/>
                </a:ext>
              </a:extLst>
            </p:cNvPr>
            <p:cNvSpPr>
              <a:spLocks noChangeShapeType="1"/>
            </p:cNvSpPr>
            <p:nvPr/>
          </p:nvSpPr>
          <p:spPr bwMode="auto">
            <a:xfrm>
              <a:off x="1431" y="2786"/>
              <a:ext cx="374"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Line 6">
              <a:extLst>
                <a:ext uri="{FF2B5EF4-FFF2-40B4-BE49-F238E27FC236}">
                  <a16:creationId xmlns:a16="http://schemas.microsoft.com/office/drawing/2014/main" id="{4AAC41C7-B7E0-4EDC-BFA8-07EEB35880A7}"/>
                </a:ext>
              </a:extLst>
            </p:cNvPr>
            <p:cNvSpPr>
              <a:spLocks noChangeShapeType="1"/>
            </p:cNvSpPr>
            <p:nvPr/>
          </p:nvSpPr>
          <p:spPr bwMode="auto">
            <a:xfrm>
              <a:off x="1799" y="2168"/>
              <a:ext cx="0" cy="62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1" name="Text Box 7">
              <a:extLst>
                <a:ext uri="{FF2B5EF4-FFF2-40B4-BE49-F238E27FC236}">
                  <a16:creationId xmlns:a16="http://schemas.microsoft.com/office/drawing/2014/main" id="{64F25B24-4C15-450C-AB61-BBB0317B2CF3}"/>
                </a:ext>
              </a:extLst>
            </p:cNvPr>
            <p:cNvSpPr txBox="1">
              <a:spLocks noChangeArrowheads="1"/>
            </p:cNvSpPr>
            <p:nvPr/>
          </p:nvSpPr>
          <p:spPr bwMode="auto">
            <a:xfrm>
              <a:off x="945" y="2028"/>
              <a:ext cx="54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66FF"/>
                  </a:solidFill>
                  <a:latin typeface="Times New Roman" panose="02020603050405020304" pitchFamily="18" charset="0"/>
                  <a:ea typeface="黑体" panose="02010609060101010101" pitchFamily="49" charset="-122"/>
                </a:rPr>
                <a:t>外设</a:t>
              </a:r>
            </a:p>
          </p:txBody>
        </p:sp>
        <p:sp>
          <p:nvSpPr>
            <p:cNvPr id="56332" name="Text Box 8">
              <a:extLst>
                <a:ext uri="{FF2B5EF4-FFF2-40B4-BE49-F238E27FC236}">
                  <a16:creationId xmlns:a16="http://schemas.microsoft.com/office/drawing/2014/main" id="{EAF345C4-573B-4B21-A198-1F2F6ADF5559}"/>
                </a:ext>
              </a:extLst>
            </p:cNvPr>
            <p:cNvSpPr txBox="1">
              <a:spLocks noChangeArrowheads="1"/>
            </p:cNvSpPr>
            <p:nvPr/>
          </p:nvSpPr>
          <p:spPr bwMode="auto">
            <a:xfrm>
              <a:off x="922" y="2655"/>
              <a:ext cx="54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solidFill>
                    <a:schemeClr val="accent1"/>
                  </a:solidFill>
                  <a:ea typeface="宋体" panose="02010600030101010101" pitchFamily="2" charset="-122"/>
                </a:rPr>
                <a:t>CPU</a:t>
              </a:r>
            </a:p>
          </p:txBody>
        </p:sp>
        <p:sp>
          <p:nvSpPr>
            <p:cNvPr id="56333" name="Line 9">
              <a:extLst>
                <a:ext uri="{FF2B5EF4-FFF2-40B4-BE49-F238E27FC236}">
                  <a16:creationId xmlns:a16="http://schemas.microsoft.com/office/drawing/2014/main" id="{BBC7B21D-98A2-42CE-8D8A-30CA67E08852}"/>
                </a:ext>
              </a:extLst>
            </p:cNvPr>
            <p:cNvSpPr>
              <a:spLocks noChangeShapeType="1"/>
            </p:cNvSpPr>
            <p:nvPr/>
          </p:nvSpPr>
          <p:spPr bwMode="auto">
            <a:xfrm flipV="1">
              <a:off x="1796" y="2160"/>
              <a:ext cx="889"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4" name="Line 10">
              <a:extLst>
                <a:ext uri="{FF2B5EF4-FFF2-40B4-BE49-F238E27FC236}">
                  <a16:creationId xmlns:a16="http://schemas.microsoft.com/office/drawing/2014/main" id="{29F46BC4-6A5C-4053-B4E9-10C9D97F09F6}"/>
                </a:ext>
              </a:extLst>
            </p:cNvPr>
            <p:cNvSpPr>
              <a:spLocks noChangeShapeType="1"/>
            </p:cNvSpPr>
            <p:nvPr/>
          </p:nvSpPr>
          <p:spPr bwMode="auto">
            <a:xfrm>
              <a:off x="2689" y="2168"/>
              <a:ext cx="0" cy="635"/>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5" name="Line 11">
              <a:extLst>
                <a:ext uri="{FF2B5EF4-FFF2-40B4-BE49-F238E27FC236}">
                  <a16:creationId xmlns:a16="http://schemas.microsoft.com/office/drawing/2014/main" id="{D842338D-6386-4EA9-859E-BE191702EEA8}"/>
                </a:ext>
              </a:extLst>
            </p:cNvPr>
            <p:cNvSpPr>
              <a:spLocks noChangeShapeType="1"/>
            </p:cNvSpPr>
            <p:nvPr/>
          </p:nvSpPr>
          <p:spPr bwMode="auto">
            <a:xfrm>
              <a:off x="2689" y="2804"/>
              <a:ext cx="787"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Line 12">
              <a:extLst>
                <a:ext uri="{FF2B5EF4-FFF2-40B4-BE49-F238E27FC236}">
                  <a16:creationId xmlns:a16="http://schemas.microsoft.com/office/drawing/2014/main" id="{3D292530-AB47-47C4-BF91-9EEA591FE8D5}"/>
                </a:ext>
              </a:extLst>
            </p:cNvPr>
            <p:cNvSpPr>
              <a:spLocks noChangeShapeType="1"/>
            </p:cNvSpPr>
            <p:nvPr/>
          </p:nvSpPr>
          <p:spPr bwMode="auto">
            <a:xfrm>
              <a:off x="3464" y="2188"/>
              <a:ext cx="0" cy="62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7" name="Line 13">
              <a:extLst>
                <a:ext uri="{FF2B5EF4-FFF2-40B4-BE49-F238E27FC236}">
                  <a16:creationId xmlns:a16="http://schemas.microsoft.com/office/drawing/2014/main" id="{28CBA2B5-A20A-4771-A330-0755F63D258B}"/>
                </a:ext>
              </a:extLst>
            </p:cNvPr>
            <p:cNvSpPr>
              <a:spLocks noChangeShapeType="1"/>
            </p:cNvSpPr>
            <p:nvPr/>
          </p:nvSpPr>
          <p:spPr bwMode="auto">
            <a:xfrm flipV="1">
              <a:off x="3469" y="2180"/>
              <a:ext cx="847"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8" name="Line 14">
              <a:extLst>
                <a:ext uri="{FF2B5EF4-FFF2-40B4-BE49-F238E27FC236}">
                  <a16:creationId xmlns:a16="http://schemas.microsoft.com/office/drawing/2014/main" id="{5EA4F246-B96E-4504-8C77-97B12053A8E7}"/>
                </a:ext>
              </a:extLst>
            </p:cNvPr>
            <p:cNvSpPr>
              <a:spLocks noChangeShapeType="1"/>
            </p:cNvSpPr>
            <p:nvPr/>
          </p:nvSpPr>
          <p:spPr bwMode="auto">
            <a:xfrm>
              <a:off x="4314" y="2188"/>
              <a:ext cx="0" cy="635"/>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9" name="Line 15">
              <a:extLst>
                <a:ext uri="{FF2B5EF4-FFF2-40B4-BE49-F238E27FC236}">
                  <a16:creationId xmlns:a16="http://schemas.microsoft.com/office/drawing/2014/main" id="{66BE8CE1-3B5E-47A9-9625-3B684E29C923}"/>
                </a:ext>
              </a:extLst>
            </p:cNvPr>
            <p:cNvSpPr>
              <a:spLocks noChangeShapeType="1"/>
            </p:cNvSpPr>
            <p:nvPr/>
          </p:nvSpPr>
          <p:spPr bwMode="auto">
            <a:xfrm>
              <a:off x="4326" y="2810"/>
              <a:ext cx="466"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0" name="Text Box 16">
              <a:extLst>
                <a:ext uri="{FF2B5EF4-FFF2-40B4-BE49-F238E27FC236}">
                  <a16:creationId xmlns:a16="http://schemas.microsoft.com/office/drawing/2014/main" id="{F9C7BD76-D103-48D4-8478-2AFA4A039A5D}"/>
                </a:ext>
              </a:extLst>
            </p:cNvPr>
            <p:cNvSpPr txBox="1">
              <a:spLocks noChangeArrowheads="1"/>
            </p:cNvSpPr>
            <p:nvPr/>
          </p:nvSpPr>
          <p:spPr bwMode="auto">
            <a:xfrm>
              <a:off x="1618" y="2851"/>
              <a:ext cx="313"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latin typeface="Times New Roman" panose="02020603050405020304" pitchFamily="18" charset="0"/>
                  <a:ea typeface="黑体" panose="02010609060101010101" pitchFamily="49" charset="-122"/>
                </a:rPr>
                <a:t>启动</a:t>
              </a:r>
            </a:p>
          </p:txBody>
        </p:sp>
        <p:sp>
          <p:nvSpPr>
            <p:cNvPr id="56341" name="Freeform 17">
              <a:extLst>
                <a:ext uri="{FF2B5EF4-FFF2-40B4-BE49-F238E27FC236}">
                  <a16:creationId xmlns:a16="http://schemas.microsoft.com/office/drawing/2014/main" id="{3B5DB07B-AEF3-4377-9540-3317F8ACACE3}"/>
                </a:ext>
              </a:extLst>
            </p:cNvPr>
            <p:cNvSpPr>
              <a:spLocks/>
            </p:cNvSpPr>
            <p:nvPr/>
          </p:nvSpPr>
          <p:spPr bwMode="auto">
            <a:xfrm>
              <a:off x="1965" y="2563"/>
              <a:ext cx="539" cy="336"/>
            </a:xfrm>
            <a:custGeom>
              <a:avLst/>
              <a:gdLst>
                <a:gd name="T0" fmla="*/ 0 w 496"/>
                <a:gd name="T1" fmla="*/ 164 h 353"/>
                <a:gd name="T2" fmla="*/ 129 w 496"/>
                <a:gd name="T3" fmla="*/ 43 h 353"/>
                <a:gd name="T4" fmla="*/ 331 w 496"/>
                <a:gd name="T5" fmla="*/ 3 h 353"/>
                <a:gd name="T6" fmla="*/ 479 w 496"/>
                <a:gd name="T7" fmla="*/ 59 h 353"/>
                <a:gd name="T8" fmla="*/ 534 w 496"/>
                <a:gd name="T9" fmla="*/ 188 h 353"/>
                <a:gd name="T10" fmla="*/ 506 w 496"/>
                <a:gd name="T11" fmla="*/ 293 h 353"/>
                <a:gd name="T12" fmla="*/ 341 w 496"/>
                <a:gd name="T13" fmla="*/ 333 h 353"/>
                <a:gd name="T14" fmla="*/ 249 w 496"/>
                <a:gd name="T15" fmla="*/ 309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2" name="Text Box 18">
              <a:extLst>
                <a:ext uri="{FF2B5EF4-FFF2-40B4-BE49-F238E27FC236}">
                  <a16:creationId xmlns:a16="http://schemas.microsoft.com/office/drawing/2014/main" id="{B1324B03-CA45-4A80-9CC9-3CBBD9BE4B52}"/>
                </a:ext>
              </a:extLst>
            </p:cNvPr>
            <p:cNvSpPr txBox="1">
              <a:spLocks noChangeArrowheads="1"/>
            </p:cNvSpPr>
            <p:nvPr/>
          </p:nvSpPr>
          <p:spPr bwMode="auto">
            <a:xfrm>
              <a:off x="1991" y="3024"/>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3300"/>
                  </a:solidFill>
                  <a:latin typeface="Times New Roman" panose="02020603050405020304" pitchFamily="18" charset="0"/>
                  <a:ea typeface="黑体" panose="02010609060101010101" pitchFamily="49" charset="-122"/>
                </a:rPr>
                <a:t>探询</a:t>
              </a:r>
            </a:p>
          </p:txBody>
        </p:sp>
        <p:sp>
          <p:nvSpPr>
            <p:cNvPr id="56343" name="Text Box 19">
              <a:extLst>
                <a:ext uri="{FF2B5EF4-FFF2-40B4-BE49-F238E27FC236}">
                  <a16:creationId xmlns:a16="http://schemas.microsoft.com/office/drawing/2014/main" id="{CD93F2F2-D5B6-4C77-BD07-088E103CF688}"/>
                </a:ext>
              </a:extLst>
            </p:cNvPr>
            <p:cNvSpPr txBox="1">
              <a:spLocks noChangeArrowheads="1"/>
            </p:cNvSpPr>
            <p:nvPr/>
          </p:nvSpPr>
          <p:spPr bwMode="auto">
            <a:xfrm>
              <a:off x="2541" y="2851"/>
              <a:ext cx="288"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latin typeface="Times New Roman" panose="02020603050405020304" pitchFamily="18" charset="0"/>
                  <a:ea typeface="黑体" panose="02010609060101010101" pitchFamily="49" charset="-122"/>
                </a:rPr>
                <a:t>完成</a:t>
              </a:r>
            </a:p>
          </p:txBody>
        </p:sp>
        <p:sp>
          <p:nvSpPr>
            <p:cNvPr id="56344" name="Text Box 20">
              <a:extLst>
                <a:ext uri="{FF2B5EF4-FFF2-40B4-BE49-F238E27FC236}">
                  <a16:creationId xmlns:a16="http://schemas.microsoft.com/office/drawing/2014/main" id="{32E9B9F4-FA68-4C79-9CA4-5D89BCDD993A}"/>
                </a:ext>
              </a:extLst>
            </p:cNvPr>
            <p:cNvSpPr txBox="1">
              <a:spLocks noChangeArrowheads="1"/>
            </p:cNvSpPr>
            <p:nvPr/>
          </p:nvSpPr>
          <p:spPr bwMode="auto">
            <a:xfrm>
              <a:off x="3290" y="2858"/>
              <a:ext cx="31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latin typeface="Times New Roman" panose="02020603050405020304" pitchFamily="18" charset="0"/>
                  <a:ea typeface="黑体" panose="02010609060101010101" pitchFamily="49" charset="-122"/>
                </a:rPr>
                <a:t>启动</a:t>
              </a:r>
            </a:p>
          </p:txBody>
        </p:sp>
        <p:sp>
          <p:nvSpPr>
            <p:cNvPr id="56345" name="Freeform 21">
              <a:extLst>
                <a:ext uri="{FF2B5EF4-FFF2-40B4-BE49-F238E27FC236}">
                  <a16:creationId xmlns:a16="http://schemas.microsoft.com/office/drawing/2014/main" id="{BB8E3C60-5F18-4D84-AEEC-0CC3616EC87A}"/>
                </a:ext>
              </a:extLst>
            </p:cNvPr>
            <p:cNvSpPr>
              <a:spLocks/>
            </p:cNvSpPr>
            <p:nvPr/>
          </p:nvSpPr>
          <p:spPr bwMode="auto">
            <a:xfrm>
              <a:off x="3637" y="2568"/>
              <a:ext cx="539" cy="336"/>
            </a:xfrm>
            <a:custGeom>
              <a:avLst/>
              <a:gdLst>
                <a:gd name="T0" fmla="*/ 0 w 496"/>
                <a:gd name="T1" fmla="*/ 164 h 353"/>
                <a:gd name="T2" fmla="*/ 129 w 496"/>
                <a:gd name="T3" fmla="*/ 43 h 353"/>
                <a:gd name="T4" fmla="*/ 331 w 496"/>
                <a:gd name="T5" fmla="*/ 3 h 353"/>
                <a:gd name="T6" fmla="*/ 479 w 496"/>
                <a:gd name="T7" fmla="*/ 59 h 353"/>
                <a:gd name="T8" fmla="*/ 534 w 496"/>
                <a:gd name="T9" fmla="*/ 188 h 353"/>
                <a:gd name="T10" fmla="*/ 506 w 496"/>
                <a:gd name="T11" fmla="*/ 293 h 353"/>
                <a:gd name="T12" fmla="*/ 341 w 496"/>
                <a:gd name="T13" fmla="*/ 333 h 353"/>
                <a:gd name="T14" fmla="*/ 249 w 496"/>
                <a:gd name="T15" fmla="*/ 309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6" name="Text Box 22">
              <a:extLst>
                <a:ext uri="{FF2B5EF4-FFF2-40B4-BE49-F238E27FC236}">
                  <a16:creationId xmlns:a16="http://schemas.microsoft.com/office/drawing/2014/main" id="{94F1F97D-AD27-4EFF-908A-990765597225}"/>
                </a:ext>
              </a:extLst>
            </p:cNvPr>
            <p:cNvSpPr txBox="1">
              <a:spLocks noChangeArrowheads="1"/>
            </p:cNvSpPr>
            <p:nvPr/>
          </p:nvSpPr>
          <p:spPr bwMode="auto">
            <a:xfrm>
              <a:off x="3663" y="3030"/>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3300"/>
                  </a:solidFill>
                  <a:latin typeface="Times New Roman" panose="02020603050405020304" pitchFamily="18" charset="0"/>
                  <a:ea typeface="黑体" panose="02010609060101010101" pitchFamily="49" charset="-122"/>
                </a:rPr>
                <a:t>探询</a:t>
              </a:r>
            </a:p>
          </p:txBody>
        </p:sp>
        <p:sp>
          <p:nvSpPr>
            <p:cNvPr id="56347" name="Text Box 23">
              <a:extLst>
                <a:ext uri="{FF2B5EF4-FFF2-40B4-BE49-F238E27FC236}">
                  <a16:creationId xmlns:a16="http://schemas.microsoft.com/office/drawing/2014/main" id="{060CD43D-EB59-47F0-929C-40122C5133D0}"/>
                </a:ext>
              </a:extLst>
            </p:cNvPr>
            <p:cNvSpPr txBox="1">
              <a:spLocks noChangeArrowheads="1"/>
            </p:cNvSpPr>
            <p:nvPr/>
          </p:nvSpPr>
          <p:spPr bwMode="auto">
            <a:xfrm>
              <a:off x="4213" y="2858"/>
              <a:ext cx="28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latin typeface="Times New Roman" panose="02020603050405020304" pitchFamily="18" charset="0"/>
                  <a:ea typeface="黑体" panose="02010609060101010101" pitchFamily="49" charset="-122"/>
                </a:rPr>
                <a:t>完成</a:t>
              </a:r>
            </a:p>
          </p:txBody>
        </p:sp>
        <p:sp>
          <p:nvSpPr>
            <p:cNvPr id="56348" name="Text Box 24">
              <a:extLst>
                <a:ext uri="{FF2B5EF4-FFF2-40B4-BE49-F238E27FC236}">
                  <a16:creationId xmlns:a16="http://schemas.microsoft.com/office/drawing/2014/main" id="{2D2A0A88-F85B-4FBC-9A95-4D7AC974FE65}"/>
                </a:ext>
              </a:extLst>
            </p:cNvPr>
            <p:cNvSpPr txBox="1">
              <a:spLocks noChangeArrowheads="1"/>
            </p:cNvSpPr>
            <p:nvPr/>
          </p:nvSpPr>
          <p:spPr bwMode="auto">
            <a:xfrm>
              <a:off x="1195" y="3640"/>
              <a:ext cx="11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8000"/>
                  </a:solidFill>
                  <a:ea typeface="宋体" panose="02010600030101010101" pitchFamily="2" charset="-122"/>
                </a:rPr>
                <a:t>“</a:t>
              </a:r>
              <a:r>
                <a:rPr kumimoji="1" lang="zh-CN" altLang="en-US" sz="2200" b="1">
                  <a:solidFill>
                    <a:srgbClr val="CC3300"/>
                  </a:solidFill>
                  <a:latin typeface="Times New Roman" panose="02020603050405020304" pitchFamily="18" charset="0"/>
                  <a:ea typeface="黑体" panose="02010609060101010101" pitchFamily="49" charset="-122"/>
                </a:rPr>
                <a:t>踏步</a:t>
              </a:r>
              <a:r>
                <a:rPr kumimoji="1" lang="zh-CN" altLang="en-US" sz="2200" b="1">
                  <a:solidFill>
                    <a:srgbClr val="CC3300"/>
                  </a:solidFill>
                  <a:latin typeface="黑体" panose="02010609060101010101" pitchFamily="49" charset="-122"/>
                  <a:ea typeface="黑体" panose="02010609060101010101" pitchFamily="49" charset="-122"/>
                </a:rPr>
                <a:t>”</a:t>
              </a:r>
              <a:r>
                <a:rPr kumimoji="1" lang="zh-CN" altLang="en-US" sz="2200" b="1">
                  <a:solidFill>
                    <a:srgbClr val="CC3300"/>
                  </a:solidFill>
                  <a:latin typeface="Times New Roman" panose="02020603050405020304" pitchFamily="18" charset="0"/>
                  <a:ea typeface="黑体" panose="02010609060101010101" pitchFamily="49" charset="-122"/>
                </a:rPr>
                <a:t>现象</a:t>
              </a:r>
            </a:p>
          </p:txBody>
        </p:sp>
        <p:sp>
          <p:nvSpPr>
            <p:cNvPr id="56349" name="Line 25">
              <a:extLst>
                <a:ext uri="{FF2B5EF4-FFF2-40B4-BE49-F238E27FC236}">
                  <a16:creationId xmlns:a16="http://schemas.microsoft.com/office/drawing/2014/main" id="{FA642B0E-20C9-4D49-B4A1-A406F4F7D34F}"/>
                </a:ext>
              </a:extLst>
            </p:cNvPr>
            <p:cNvSpPr>
              <a:spLocks noChangeShapeType="1"/>
            </p:cNvSpPr>
            <p:nvPr/>
          </p:nvSpPr>
          <p:spPr bwMode="auto">
            <a:xfrm flipV="1">
              <a:off x="1991" y="3388"/>
              <a:ext cx="135" cy="2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0" name="Line 26">
              <a:extLst>
                <a:ext uri="{FF2B5EF4-FFF2-40B4-BE49-F238E27FC236}">
                  <a16:creationId xmlns:a16="http://schemas.microsoft.com/office/drawing/2014/main" id="{DCE57EE0-486D-4AD8-97A9-9C7409577F52}"/>
                </a:ext>
              </a:extLst>
            </p:cNvPr>
            <p:cNvSpPr>
              <a:spLocks noChangeShapeType="1"/>
            </p:cNvSpPr>
            <p:nvPr/>
          </p:nvSpPr>
          <p:spPr bwMode="auto">
            <a:xfrm flipV="1">
              <a:off x="2262" y="3380"/>
              <a:ext cx="144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1" name="Text Box 27">
              <a:extLst>
                <a:ext uri="{FF2B5EF4-FFF2-40B4-BE49-F238E27FC236}">
                  <a16:creationId xmlns:a16="http://schemas.microsoft.com/office/drawing/2014/main" id="{7DCEFF11-AC01-48EE-9C33-123BEDD76B79}"/>
                </a:ext>
              </a:extLst>
            </p:cNvPr>
            <p:cNvSpPr txBox="1">
              <a:spLocks noChangeArrowheads="1"/>
            </p:cNvSpPr>
            <p:nvPr/>
          </p:nvSpPr>
          <p:spPr bwMode="auto">
            <a:xfrm>
              <a:off x="1957" y="1889"/>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latin typeface="Times New Roman" panose="02020603050405020304" pitchFamily="18" charset="0"/>
                  <a:ea typeface="黑体" panose="02010609060101010101" pitchFamily="49" charset="-122"/>
                </a:rPr>
                <a:t>工作</a:t>
              </a:r>
            </a:p>
          </p:txBody>
        </p:sp>
        <p:sp>
          <p:nvSpPr>
            <p:cNvPr id="56352" name="Text Box 28">
              <a:extLst>
                <a:ext uri="{FF2B5EF4-FFF2-40B4-BE49-F238E27FC236}">
                  <a16:creationId xmlns:a16="http://schemas.microsoft.com/office/drawing/2014/main" id="{846618B9-D102-479B-914B-E8DB1A91F1D1}"/>
                </a:ext>
              </a:extLst>
            </p:cNvPr>
            <p:cNvSpPr txBox="1">
              <a:spLocks noChangeArrowheads="1"/>
            </p:cNvSpPr>
            <p:nvPr/>
          </p:nvSpPr>
          <p:spPr bwMode="auto">
            <a:xfrm>
              <a:off x="3678" y="1908"/>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latin typeface="Times New Roman" panose="02020603050405020304" pitchFamily="18" charset="0"/>
                  <a:ea typeface="黑体" panose="02010609060101010101" pitchFamily="49" charset="-122"/>
                </a:rPr>
                <a:t>工作</a:t>
              </a:r>
            </a:p>
          </p:txBody>
        </p:sp>
      </p:grpSp>
      <p:sp>
        <p:nvSpPr>
          <p:cNvPr id="919581" name="Text Box 29">
            <a:extLst>
              <a:ext uri="{FF2B5EF4-FFF2-40B4-BE49-F238E27FC236}">
                <a16:creationId xmlns:a16="http://schemas.microsoft.com/office/drawing/2014/main" id="{5E414D77-E670-4D6B-9E25-82882C94BA93}"/>
              </a:ext>
            </a:extLst>
          </p:cNvPr>
          <p:cNvSpPr txBox="1">
            <a:spLocks noChangeArrowheads="1"/>
          </p:cNvSpPr>
          <p:nvPr/>
        </p:nvSpPr>
        <p:spPr bwMode="auto">
          <a:xfrm>
            <a:off x="3565525" y="4360863"/>
            <a:ext cx="5392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D1390F"/>
                </a:solidFill>
                <a:latin typeface="微软雅黑" panose="020B0503020204020204" pitchFamily="34" charset="-122"/>
                <a:ea typeface="微软雅黑" panose="020B0503020204020204" pitchFamily="34" charset="-122"/>
              </a:rPr>
              <a:t>“</a:t>
            </a:r>
            <a:r>
              <a:rPr lang="zh-CN" altLang="en-US" sz="2000" b="1">
                <a:solidFill>
                  <a:srgbClr val="D1390F"/>
                </a:solidFill>
                <a:ea typeface="微软雅黑" panose="020B0503020204020204" pitchFamily="34" charset="-122"/>
              </a:rPr>
              <a:t>探询</a:t>
            </a:r>
            <a:r>
              <a:rPr lang="zh-CN" altLang="en-US" sz="2000" b="1">
                <a:solidFill>
                  <a:srgbClr val="D1390F"/>
                </a:solidFill>
                <a:latin typeface="微软雅黑" panose="020B0503020204020204" pitchFamily="34" charset="-122"/>
                <a:ea typeface="微软雅黑" panose="020B0503020204020204" pitchFamily="34" charset="-122"/>
              </a:rPr>
              <a:t>”</a:t>
            </a:r>
            <a:r>
              <a:rPr lang="zh-CN" altLang="en-US" sz="2000" b="1">
                <a:solidFill>
                  <a:srgbClr val="D1390F"/>
                </a:solidFill>
                <a:ea typeface="微软雅黑" panose="020B0503020204020204" pitchFamily="34" charset="-122"/>
              </a:rPr>
              <a:t>期间，可一直不断查询（</a:t>
            </a:r>
            <a:r>
              <a:rPr lang="zh-CN" altLang="en-US" sz="2000" b="1">
                <a:solidFill>
                  <a:schemeClr val="accent1"/>
                </a:solidFill>
                <a:ea typeface="微软雅黑" panose="020B0503020204020204" pitchFamily="34" charset="-122"/>
              </a:rPr>
              <a:t>独占查询</a:t>
            </a:r>
            <a:r>
              <a:rPr lang="zh-CN" altLang="en-US" sz="2000" b="1">
                <a:solidFill>
                  <a:srgbClr val="D1390F"/>
                </a:solidFill>
                <a:ea typeface="微软雅黑" panose="020B0503020204020204" pitchFamily="34" charset="-122"/>
              </a:rPr>
              <a:t>），也可</a:t>
            </a:r>
            <a:r>
              <a:rPr lang="zh-CN" altLang="en-US" sz="2000" b="1">
                <a:solidFill>
                  <a:schemeClr val="accent1"/>
                </a:solidFill>
                <a:ea typeface="微软雅黑" panose="020B0503020204020204" pitchFamily="34" charset="-122"/>
              </a:rPr>
              <a:t>定时查询</a:t>
            </a:r>
            <a:r>
              <a:rPr lang="zh-CN" altLang="en-US" sz="2000" b="1">
                <a:solidFill>
                  <a:srgbClr val="D1390F"/>
                </a:solidFill>
                <a:ea typeface="微软雅黑" panose="020B0503020204020204" pitchFamily="34" charset="-122"/>
              </a:rPr>
              <a:t>（需保证数据不丢失！）。</a:t>
            </a:r>
          </a:p>
        </p:txBody>
      </p:sp>
      <p:sp>
        <p:nvSpPr>
          <p:cNvPr id="919582" name="Text Box 30">
            <a:extLst>
              <a:ext uri="{FF2B5EF4-FFF2-40B4-BE49-F238E27FC236}">
                <a16:creationId xmlns:a16="http://schemas.microsoft.com/office/drawing/2014/main" id="{039A778E-578A-47A0-9068-04C243694D60}"/>
              </a:ext>
            </a:extLst>
          </p:cNvPr>
          <p:cNvSpPr txBox="1">
            <a:spLocks noChangeArrowheads="1"/>
          </p:cNvSpPr>
          <p:nvPr/>
        </p:nvSpPr>
        <p:spPr bwMode="auto">
          <a:xfrm>
            <a:off x="4598988" y="3240088"/>
            <a:ext cx="3643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此时，</a:t>
            </a:r>
            <a:r>
              <a:rPr lang="en-US" altLang="zh-CN" sz="2000" b="1">
                <a:solidFill>
                  <a:schemeClr val="accent1"/>
                </a:solidFill>
                <a:latin typeface="微软雅黑" panose="020B0503020204020204" pitchFamily="34" charset="-122"/>
                <a:ea typeface="微软雅黑" panose="020B0503020204020204" pitchFamily="34" charset="-122"/>
              </a:rPr>
              <a:t>CPU</a:t>
            </a:r>
            <a:r>
              <a:rPr lang="zh-CN" altLang="en-US" sz="2000" b="1">
                <a:solidFill>
                  <a:schemeClr val="accent1"/>
                </a:solidFill>
                <a:latin typeface="微软雅黑" panose="020B0503020204020204" pitchFamily="34" charset="-122"/>
                <a:ea typeface="微软雅黑" panose="020B0503020204020204" pitchFamily="34" charset="-122"/>
              </a:rPr>
              <a:t>处于停止状态吗？</a:t>
            </a:r>
          </a:p>
        </p:txBody>
      </p:sp>
      <p:sp>
        <p:nvSpPr>
          <p:cNvPr id="919583" name="Text Box 31">
            <a:extLst>
              <a:ext uri="{FF2B5EF4-FFF2-40B4-BE49-F238E27FC236}">
                <a16:creationId xmlns:a16="http://schemas.microsoft.com/office/drawing/2014/main" id="{87FF33BC-DC5C-4F9B-BEE0-28FE6B6C6E3D}"/>
              </a:ext>
            </a:extLst>
          </p:cNvPr>
          <p:cNvSpPr txBox="1">
            <a:spLocks noChangeArrowheads="1"/>
          </p:cNvSpPr>
          <p:nvPr/>
        </p:nvSpPr>
        <p:spPr bwMode="auto">
          <a:xfrm>
            <a:off x="4164013" y="3644900"/>
            <a:ext cx="4641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微软雅黑" panose="020B0503020204020204" pitchFamily="34" charset="-122"/>
                <a:ea typeface="微软雅黑" panose="020B0503020204020204" pitchFamily="34" charset="-122"/>
              </a:rPr>
              <a:t>不是！只是不断执行 “ </a:t>
            </a:r>
            <a:r>
              <a:rPr lang="en-US" altLang="zh-CN" sz="2000" b="1">
                <a:solidFill>
                  <a:schemeClr val="accent2"/>
                </a:solidFill>
                <a:latin typeface="微软雅黑" panose="020B0503020204020204" pitchFamily="34" charset="-122"/>
                <a:ea typeface="微软雅黑" panose="020B0503020204020204" pitchFamily="34" charset="-122"/>
              </a:rPr>
              <a:t>IN-TEST-JE” 3</a:t>
            </a:r>
            <a:r>
              <a:rPr lang="zh-CN" altLang="en-US" sz="2000" b="1">
                <a:solidFill>
                  <a:schemeClr val="accent2"/>
                </a:solidFill>
                <a:latin typeface="微软雅黑" panose="020B0503020204020204" pitchFamily="34" charset="-122"/>
                <a:ea typeface="微软雅黑" panose="020B0503020204020204" pitchFamily="34" charset="-122"/>
              </a:rPr>
              <a:t>条指令，称为“忙等待”！</a:t>
            </a:r>
          </a:p>
        </p:txBody>
      </p:sp>
      <p:sp>
        <p:nvSpPr>
          <p:cNvPr id="56328" name="Text Box 32">
            <a:extLst>
              <a:ext uri="{FF2B5EF4-FFF2-40B4-BE49-F238E27FC236}">
                <a16:creationId xmlns:a16="http://schemas.microsoft.com/office/drawing/2014/main" id="{CC9688C2-2367-4BEE-AF9C-978CE2619A8D}"/>
              </a:ext>
            </a:extLst>
          </p:cNvPr>
          <p:cNvSpPr txBox="1">
            <a:spLocks noChangeArrowheads="1"/>
          </p:cNvSpPr>
          <p:nvPr/>
        </p:nvSpPr>
        <p:spPr bwMode="auto">
          <a:xfrm>
            <a:off x="695325" y="779463"/>
            <a:ext cx="38496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200" b="1">
                <a:solidFill>
                  <a:schemeClr val="accent1"/>
                </a:solidFill>
                <a:latin typeface="微软雅黑" panose="020B0503020204020204" pitchFamily="34" charset="-122"/>
                <a:ea typeface="微软雅黑" panose="020B0503020204020204" pitchFamily="34" charset="-122"/>
              </a:rPr>
              <a:t>sys_write</a:t>
            </a:r>
            <a:r>
              <a:rPr kumimoji="1" lang="zh-CN" altLang="en-US" sz="2200" b="1">
                <a:solidFill>
                  <a:schemeClr val="accent1"/>
                </a:solidFill>
                <a:latin typeface="微软雅黑" panose="020B0503020204020204" pitchFamily="34" charset="-122"/>
                <a:ea typeface="微软雅黑" panose="020B0503020204020204" pitchFamily="34" charset="-122"/>
              </a:rPr>
              <a:t>系统调用服务例程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9581"/>
                                        </p:tgtEl>
                                        <p:attrNameLst>
                                          <p:attrName>style.visibility</p:attrName>
                                        </p:attrNameLst>
                                      </p:cBhvr>
                                      <p:to>
                                        <p:strVal val="visible"/>
                                      </p:to>
                                    </p:set>
                                    <p:animEffect transition="in" filter="blinds(horizontal)">
                                      <p:cBhvr>
                                        <p:cTn id="7" dur="500"/>
                                        <p:tgtEl>
                                          <p:spTgt spid="919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pRg st="1" end="1"/>
                                            </p:txEl>
                                          </p:spTgt>
                                        </p:tgtEl>
                                        <p:attrNameLst>
                                          <p:attrName>style.visibility</p:attrName>
                                        </p:attrNameLst>
                                      </p:cBhvr>
                                      <p:to>
                                        <p:strVal val="visible"/>
                                      </p:to>
                                    </p:set>
                                    <p:animEffect transition="in" filter="blinds(horizontal)">
                                      <p:cBhvr>
                                        <p:cTn id="12" dur="500"/>
                                        <p:tgtEl>
                                          <p:spTgt spid="91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pRg st="2" end="2"/>
                                            </p:txEl>
                                          </p:spTgt>
                                        </p:tgtEl>
                                        <p:attrNameLst>
                                          <p:attrName>style.visibility</p:attrName>
                                        </p:attrNameLst>
                                      </p:cBhvr>
                                      <p:to>
                                        <p:strVal val="visible"/>
                                      </p:to>
                                    </p:set>
                                    <p:animEffect transition="in" filter="blinds(horizontal)">
                                      <p:cBhvr>
                                        <p:cTn id="17" dur="500"/>
                                        <p:tgtEl>
                                          <p:spTgt spid="91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pRg st="3" end="3"/>
                                            </p:txEl>
                                          </p:spTgt>
                                        </p:tgtEl>
                                        <p:attrNameLst>
                                          <p:attrName>style.visibility</p:attrName>
                                        </p:attrNameLst>
                                      </p:cBhvr>
                                      <p:to>
                                        <p:strVal val="visible"/>
                                      </p:to>
                                    </p:set>
                                    <p:animEffect transition="in" filter="blinds(horizontal)">
                                      <p:cBhvr>
                                        <p:cTn id="22" dur="500"/>
                                        <p:tgtEl>
                                          <p:spTgt spid="91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19555">
                                            <p:txEl>
                                              <p:pRg st="4" end="4"/>
                                            </p:txEl>
                                          </p:spTgt>
                                        </p:tgtEl>
                                        <p:attrNameLst>
                                          <p:attrName>style.visibility</p:attrName>
                                        </p:attrNameLst>
                                      </p:cBhvr>
                                      <p:to>
                                        <p:strVal val="visible"/>
                                      </p:to>
                                    </p:set>
                                    <p:animEffect transition="in" filter="blinds(horizontal)">
                                      <p:cBhvr>
                                        <p:cTn id="27" dur="500"/>
                                        <p:tgtEl>
                                          <p:spTgt spid="91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19582">
                                            <p:txEl>
                                              <p:pRg st="0" end="0"/>
                                            </p:txEl>
                                          </p:spTgt>
                                        </p:tgtEl>
                                        <p:attrNameLst>
                                          <p:attrName>style.visibility</p:attrName>
                                        </p:attrNameLst>
                                      </p:cBhvr>
                                      <p:to>
                                        <p:strVal val="visible"/>
                                      </p:to>
                                    </p:set>
                                    <p:animEffect transition="in" filter="blinds(horizontal)">
                                      <p:cBhvr>
                                        <p:cTn id="32" dur="500"/>
                                        <p:tgtEl>
                                          <p:spTgt spid="91958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19583">
                                            <p:txEl>
                                              <p:pRg st="0" end="0"/>
                                            </p:txEl>
                                          </p:spTgt>
                                        </p:tgtEl>
                                        <p:attrNameLst>
                                          <p:attrName>style.visibility</p:attrName>
                                        </p:attrNameLst>
                                      </p:cBhvr>
                                      <p:to>
                                        <p:strVal val="visible"/>
                                      </p:to>
                                    </p:set>
                                    <p:animEffect transition="in" filter="blinds(horizontal)">
                                      <p:cBhvr>
                                        <p:cTn id="37" dur="500"/>
                                        <p:tgtEl>
                                          <p:spTgt spid="9195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8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50">
            <a:extLst>
              <a:ext uri="{FF2B5EF4-FFF2-40B4-BE49-F238E27FC236}">
                <a16:creationId xmlns:a16="http://schemas.microsoft.com/office/drawing/2014/main" id="{8F59EB54-14FD-4F94-A72B-21BB59CD09E0}"/>
              </a:ext>
            </a:extLst>
          </p:cNvPr>
          <p:cNvSpPr>
            <a:spLocks noChangeShapeType="1"/>
          </p:cNvSpPr>
          <p:nvPr/>
        </p:nvSpPr>
        <p:spPr bwMode="auto">
          <a:xfrm>
            <a:off x="1814513" y="4978400"/>
            <a:ext cx="1714500" cy="14288"/>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 name="Text Box 32">
            <a:extLst>
              <a:ext uri="{FF2B5EF4-FFF2-40B4-BE49-F238E27FC236}">
                <a16:creationId xmlns:a16="http://schemas.microsoft.com/office/drawing/2014/main" id="{1433E808-58A0-4787-BF39-614288577307}"/>
              </a:ext>
            </a:extLst>
          </p:cNvPr>
          <p:cNvSpPr txBox="1">
            <a:spLocks noChangeArrowheads="1"/>
          </p:cNvSpPr>
          <p:nvPr/>
        </p:nvSpPr>
        <p:spPr bwMode="auto">
          <a:xfrm>
            <a:off x="3243263" y="4957763"/>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57348" name="Rectangle 2">
            <a:extLst>
              <a:ext uri="{FF2B5EF4-FFF2-40B4-BE49-F238E27FC236}">
                <a16:creationId xmlns:a16="http://schemas.microsoft.com/office/drawing/2014/main" id="{33ED6D55-2616-4A51-A77A-E07D4482C515}"/>
              </a:ext>
            </a:extLst>
          </p:cNvPr>
          <p:cNvSpPr>
            <a:spLocks noGrp="1" noChangeArrowheads="1"/>
          </p:cNvSpPr>
          <p:nvPr>
            <p:ph type="title"/>
          </p:nvPr>
        </p:nvSpPr>
        <p:spPr>
          <a:xfrm>
            <a:off x="800100" y="128588"/>
            <a:ext cx="7432675" cy="528637"/>
          </a:xfrm>
        </p:spPr>
        <p:txBody>
          <a:bodyPr/>
          <a:lstStyle/>
          <a:p>
            <a:r>
              <a:rPr lang="zh-CN" altLang="en-US">
                <a:cs typeface="Arial" panose="020B0604020202020204" pitchFamily="34" charset="0"/>
              </a:rPr>
              <a:t>中断</a:t>
            </a:r>
            <a:r>
              <a:rPr lang="en-US" altLang="zh-CN">
                <a:cs typeface="Arial" panose="020B0604020202020204" pitchFamily="34" charset="0"/>
              </a:rPr>
              <a:t>I/O</a:t>
            </a:r>
            <a:r>
              <a:rPr lang="zh-CN" altLang="en-US">
                <a:cs typeface="Arial" panose="020B0604020202020204" pitchFamily="34" charset="0"/>
              </a:rPr>
              <a:t>方式</a:t>
            </a:r>
          </a:p>
        </p:txBody>
      </p:sp>
      <p:sp>
        <p:nvSpPr>
          <p:cNvPr id="57349" name="Rectangle 3">
            <a:extLst>
              <a:ext uri="{FF2B5EF4-FFF2-40B4-BE49-F238E27FC236}">
                <a16:creationId xmlns:a16="http://schemas.microsoft.com/office/drawing/2014/main" id="{5A98344B-F0EA-4F6B-B26B-A3692BC155F3}"/>
              </a:ext>
            </a:extLst>
          </p:cNvPr>
          <p:cNvSpPr>
            <a:spLocks noGrp="1" noChangeArrowheads="1"/>
          </p:cNvSpPr>
          <p:nvPr>
            <p:ph type="body" idx="1"/>
          </p:nvPr>
        </p:nvSpPr>
        <p:spPr>
          <a:xfrm>
            <a:off x="117475" y="749300"/>
            <a:ext cx="8712200" cy="2190750"/>
          </a:xfrm>
        </p:spPr>
        <p:txBody>
          <a:bodyPr/>
          <a:lstStyle/>
          <a:p>
            <a:pPr marL="342900" indent="-342900" algn="just"/>
            <a:r>
              <a:rPr lang="zh-CN" altLang="en-US" sz="2400">
                <a:latin typeface="微软雅黑" panose="020B0503020204020204" pitchFamily="34" charset="-122"/>
                <a:ea typeface="微软雅黑" panose="020B0503020204020204" pitchFamily="34" charset="-122"/>
              </a:rPr>
              <a:t>基本思想：</a:t>
            </a:r>
          </a:p>
          <a:p>
            <a:pPr marL="342900" indent="-342900" algn="just">
              <a:spcBef>
                <a:spcPct val="30000"/>
              </a:spcBef>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当外设准备好（</a:t>
            </a:r>
            <a:r>
              <a:rPr lang="en-US" altLang="zh-CN"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ready</a:t>
            </a:r>
            <a:r>
              <a:rPr lang="zh-CN" altLang="en-US"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）时，便向</a:t>
            </a:r>
            <a:r>
              <a:rPr lang="en-US" altLang="zh-CN"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发中断请求，</a:t>
            </a:r>
            <a:r>
              <a:rPr lang="en-US" altLang="zh-CN"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响应后，中止现行程序的执行，转入</a:t>
            </a:r>
            <a:r>
              <a:rPr lang="zh-CN" altLang="en-US" sz="220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“中断服务程序”</a:t>
            </a:r>
            <a:r>
              <a:rPr lang="zh-CN" altLang="en-US"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进行输入</a:t>
            </a:r>
            <a:r>
              <a:rPr lang="en-US" altLang="zh-CN"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200">
                <a:solidFill>
                  <a:srgbClr val="0000FF"/>
                </a:solidFill>
                <a:latin typeface="微软雅黑" panose="020B0503020204020204" pitchFamily="34" charset="-122"/>
                <a:ea typeface="微软雅黑" panose="020B0503020204020204" pitchFamily="34" charset="-122"/>
                <a:cs typeface="Arial" panose="020B0604020202020204" pitchFamily="34" charset="0"/>
              </a:rPr>
              <a:t>出操作，以实现主机和外设接口之间的数据传送，并启动外设工作。 “中断服务程序”执行完后，返回原被中止的程序断点</a:t>
            </a:r>
            <a:r>
              <a:rPr lang="zh-CN" altLang="en-US" sz="2200">
                <a:solidFill>
                  <a:srgbClr val="0000FF"/>
                </a:solidFill>
                <a:latin typeface="微软雅黑" panose="020B0503020204020204" pitchFamily="34" charset="-122"/>
                <a:ea typeface="微软雅黑" panose="020B0503020204020204" pitchFamily="34" charset="-122"/>
              </a:rPr>
              <a:t>处继续执行。此时，外设和</a:t>
            </a:r>
            <a:r>
              <a:rPr lang="en-US" altLang="zh-CN" sz="2200">
                <a:solidFill>
                  <a:srgbClr val="0000FF"/>
                </a:solidFill>
                <a:latin typeface="微软雅黑" panose="020B0503020204020204" pitchFamily="34" charset="-122"/>
                <a:ea typeface="微软雅黑" panose="020B0503020204020204" pitchFamily="34" charset="-122"/>
              </a:rPr>
              <a:t>CPU</a:t>
            </a:r>
            <a:r>
              <a:rPr lang="zh-CN" altLang="en-US" sz="2200">
                <a:solidFill>
                  <a:srgbClr val="0000FF"/>
                </a:solidFill>
                <a:latin typeface="微软雅黑" panose="020B0503020204020204" pitchFamily="34" charset="-122"/>
                <a:ea typeface="微软雅黑" panose="020B0503020204020204" pitchFamily="34" charset="-122"/>
              </a:rPr>
              <a:t>并行工作。</a:t>
            </a:r>
          </a:p>
        </p:txBody>
      </p:sp>
      <p:sp>
        <p:nvSpPr>
          <p:cNvPr id="57350" name="Line 4">
            <a:extLst>
              <a:ext uri="{FF2B5EF4-FFF2-40B4-BE49-F238E27FC236}">
                <a16:creationId xmlns:a16="http://schemas.microsoft.com/office/drawing/2014/main" id="{D767A01D-6766-4778-A5B3-C3D19ECFB133}"/>
              </a:ext>
            </a:extLst>
          </p:cNvPr>
          <p:cNvSpPr>
            <a:spLocks noChangeShapeType="1"/>
          </p:cNvSpPr>
          <p:nvPr/>
        </p:nvSpPr>
        <p:spPr bwMode="auto">
          <a:xfrm flipV="1">
            <a:off x="906463" y="4970463"/>
            <a:ext cx="917575" cy="1587"/>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1" name="Line 5">
            <a:extLst>
              <a:ext uri="{FF2B5EF4-FFF2-40B4-BE49-F238E27FC236}">
                <a16:creationId xmlns:a16="http://schemas.microsoft.com/office/drawing/2014/main" id="{9FB8AD34-B269-4352-BF2A-E52CCA3D5A0E}"/>
              </a:ext>
            </a:extLst>
          </p:cNvPr>
          <p:cNvSpPr>
            <a:spLocks noChangeShapeType="1"/>
          </p:cNvSpPr>
          <p:nvPr/>
        </p:nvSpPr>
        <p:spPr bwMode="auto">
          <a:xfrm>
            <a:off x="1819275" y="4002088"/>
            <a:ext cx="0" cy="995362"/>
          </a:xfrm>
          <a:prstGeom prst="line">
            <a:avLst/>
          </a:prstGeom>
          <a:noFill/>
          <a:ln w="38100">
            <a:solidFill>
              <a:schemeClr val="tx1"/>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Text Box 6">
            <a:extLst>
              <a:ext uri="{FF2B5EF4-FFF2-40B4-BE49-F238E27FC236}">
                <a16:creationId xmlns:a16="http://schemas.microsoft.com/office/drawing/2014/main" id="{2BAF1007-5075-4660-8789-C4A3340FE6D2}"/>
              </a:ext>
            </a:extLst>
          </p:cNvPr>
          <p:cNvSpPr txBox="1">
            <a:spLocks noChangeArrowheads="1"/>
          </p:cNvSpPr>
          <p:nvPr/>
        </p:nvSpPr>
        <p:spPr bwMode="auto">
          <a:xfrm>
            <a:off x="719138" y="37338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外设</a:t>
            </a:r>
          </a:p>
        </p:txBody>
      </p:sp>
      <p:sp>
        <p:nvSpPr>
          <p:cNvPr id="57353" name="Text Box 7">
            <a:extLst>
              <a:ext uri="{FF2B5EF4-FFF2-40B4-BE49-F238E27FC236}">
                <a16:creationId xmlns:a16="http://schemas.microsoft.com/office/drawing/2014/main" id="{402862F0-1D6A-4EB3-9EF8-ECE9C7976FDE}"/>
              </a:ext>
            </a:extLst>
          </p:cNvPr>
          <p:cNvSpPr txBox="1">
            <a:spLocks noChangeArrowheads="1"/>
          </p:cNvSpPr>
          <p:nvPr/>
        </p:nvSpPr>
        <p:spPr bwMode="auto">
          <a:xfrm>
            <a:off x="106363" y="4732338"/>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latin typeface="Times New Roman" panose="02020603050405020304" pitchFamily="18" charset="0"/>
                <a:ea typeface="黑体" panose="02010609060101010101" pitchFamily="49" charset="-122"/>
              </a:rPr>
              <a:t>CPU</a:t>
            </a:r>
          </a:p>
        </p:txBody>
      </p:sp>
      <p:sp>
        <p:nvSpPr>
          <p:cNvPr id="57354" name="Line 8">
            <a:extLst>
              <a:ext uri="{FF2B5EF4-FFF2-40B4-BE49-F238E27FC236}">
                <a16:creationId xmlns:a16="http://schemas.microsoft.com/office/drawing/2014/main" id="{675589B2-BA26-48DE-A45B-EF617ACA86C5}"/>
              </a:ext>
            </a:extLst>
          </p:cNvPr>
          <p:cNvSpPr>
            <a:spLocks noChangeShapeType="1"/>
          </p:cNvSpPr>
          <p:nvPr/>
        </p:nvSpPr>
        <p:spPr bwMode="auto">
          <a:xfrm flipV="1">
            <a:off x="1800225" y="3975100"/>
            <a:ext cx="1316038" cy="14288"/>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Line 9">
            <a:extLst>
              <a:ext uri="{FF2B5EF4-FFF2-40B4-BE49-F238E27FC236}">
                <a16:creationId xmlns:a16="http://schemas.microsoft.com/office/drawing/2014/main" id="{5F54D12B-8717-411A-AEFA-1ED30505A70A}"/>
              </a:ext>
            </a:extLst>
          </p:cNvPr>
          <p:cNvSpPr>
            <a:spLocks noChangeShapeType="1"/>
          </p:cNvSpPr>
          <p:nvPr/>
        </p:nvSpPr>
        <p:spPr bwMode="auto">
          <a:xfrm flipV="1">
            <a:off x="4705350" y="4960938"/>
            <a:ext cx="1422400" cy="1270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6" name="Line 10">
            <a:extLst>
              <a:ext uri="{FF2B5EF4-FFF2-40B4-BE49-F238E27FC236}">
                <a16:creationId xmlns:a16="http://schemas.microsoft.com/office/drawing/2014/main" id="{3A93503A-37CB-493C-B775-FADDF8E8D203}"/>
              </a:ext>
            </a:extLst>
          </p:cNvPr>
          <p:cNvSpPr>
            <a:spLocks noChangeShapeType="1"/>
          </p:cNvSpPr>
          <p:nvPr/>
        </p:nvSpPr>
        <p:spPr bwMode="auto">
          <a:xfrm>
            <a:off x="5691188" y="3954463"/>
            <a:ext cx="0" cy="995362"/>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7" name="Line 11">
            <a:extLst>
              <a:ext uri="{FF2B5EF4-FFF2-40B4-BE49-F238E27FC236}">
                <a16:creationId xmlns:a16="http://schemas.microsoft.com/office/drawing/2014/main" id="{147886D3-A641-4A74-B48E-7108CCB8726E}"/>
              </a:ext>
            </a:extLst>
          </p:cNvPr>
          <p:cNvSpPr>
            <a:spLocks noChangeShapeType="1"/>
          </p:cNvSpPr>
          <p:nvPr/>
        </p:nvSpPr>
        <p:spPr bwMode="auto">
          <a:xfrm flipV="1">
            <a:off x="4368800" y="3967163"/>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12">
            <a:extLst>
              <a:ext uri="{FF2B5EF4-FFF2-40B4-BE49-F238E27FC236}">
                <a16:creationId xmlns:a16="http://schemas.microsoft.com/office/drawing/2014/main" id="{04E67E88-1533-43AF-954C-1B46E210C131}"/>
              </a:ext>
            </a:extLst>
          </p:cNvPr>
          <p:cNvSpPr>
            <a:spLocks noChangeShapeType="1"/>
          </p:cNvSpPr>
          <p:nvPr/>
        </p:nvSpPr>
        <p:spPr bwMode="auto">
          <a:xfrm>
            <a:off x="7337425" y="5021263"/>
            <a:ext cx="126365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Text Box 13">
            <a:extLst>
              <a:ext uri="{FF2B5EF4-FFF2-40B4-BE49-F238E27FC236}">
                <a16:creationId xmlns:a16="http://schemas.microsoft.com/office/drawing/2014/main" id="{BAA3C31B-4C2A-40A8-82C7-B241A498CAD8}"/>
              </a:ext>
            </a:extLst>
          </p:cNvPr>
          <p:cNvSpPr txBox="1">
            <a:spLocks noChangeArrowheads="1"/>
          </p:cNvSpPr>
          <p:nvPr/>
        </p:nvSpPr>
        <p:spPr bwMode="auto">
          <a:xfrm>
            <a:off x="1584325" y="4986338"/>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黑体" panose="02010609060101010101" pitchFamily="49" charset="-122"/>
              </a:rPr>
              <a:t>启动</a:t>
            </a:r>
          </a:p>
        </p:txBody>
      </p:sp>
      <p:sp>
        <p:nvSpPr>
          <p:cNvPr id="57360" name="Text Box 14">
            <a:extLst>
              <a:ext uri="{FF2B5EF4-FFF2-40B4-BE49-F238E27FC236}">
                <a16:creationId xmlns:a16="http://schemas.microsoft.com/office/drawing/2014/main" id="{944E630A-E5A2-4FFE-AF7C-B0DC6B8F74A7}"/>
              </a:ext>
            </a:extLst>
          </p:cNvPr>
          <p:cNvSpPr txBox="1">
            <a:spLocks noChangeArrowheads="1"/>
          </p:cNvSpPr>
          <p:nvPr/>
        </p:nvSpPr>
        <p:spPr bwMode="auto">
          <a:xfrm>
            <a:off x="3044825" y="3444875"/>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57361" name="Text Box 15">
            <a:extLst>
              <a:ext uri="{FF2B5EF4-FFF2-40B4-BE49-F238E27FC236}">
                <a16:creationId xmlns:a16="http://schemas.microsoft.com/office/drawing/2014/main" id="{78AEE2A6-68CA-4701-A4EB-3525499D666F}"/>
              </a:ext>
            </a:extLst>
          </p:cNvPr>
          <p:cNvSpPr txBox="1">
            <a:spLocks noChangeArrowheads="1"/>
          </p:cNvSpPr>
          <p:nvPr/>
        </p:nvSpPr>
        <p:spPr bwMode="auto">
          <a:xfrm>
            <a:off x="6762750" y="4427538"/>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黑体" panose="02010609060101010101" pitchFamily="49" charset="-122"/>
              </a:rPr>
              <a:t>启动</a:t>
            </a:r>
          </a:p>
        </p:txBody>
      </p:sp>
      <p:sp>
        <p:nvSpPr>
          <p:cNvPr id="57362" name="Text Box 16">
            <a:extLst>
              <a:ext uri="{FF2B5EF4-FFF2-40B4-BE49-F238E27FC236}">
                <a16:creationId xmlns:a16="http://schemas.microsoft.com/office/drawing/2014/main" id="{84BBA22A-F8AB-4342-B34C-6D30244FCC00}"/>
              </a:ext>
            </a:extLst>
          </p:cNvPr>
          <p:cNvSpPr txBox="1">
            <a:spLocks noChangeArrowheads="1"/>
          </p:cNvSpPr>
          <p:nvPr/>
        </p:nvSpPr>
        <p:spPr bwMode="auto">
          <a:xfrm>
            <a:off x="5621338" y="3457575"/>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57363" name="Text Box 17">
            <a:extLst>
              <a:ext uri="{FF2B5EF4-FFF2-40B4-BE49-F238E27FC236}">
                <a16:creationId xmlns:a16="http://schemas.microsoft.com/office/drawing/2014/main" id="{38476440-00A3-4D85-8F14-C8FD9CD714CB}"/>
              </a:ext>
            </a:extLst>
          </p:cNvPr>
          <p:cNvSpPr txBox="1">
            <a:spLocks noChangeArrowheads="1"/>
          </p:cNvSpPr>
          <p:nvPr/>
        </p:nvSpPr>
        <p:spPr bwMode="auto">
          <a:xfrm>
            <a:off x="2192338" y="3579813"/>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57364" name="Text Box 18">
            <a:extLst>
              <a:ext uri="{FF2B5EF4-FFF2-40B4-BE49-F238E27FC236}">
                <a16:creationId xmlns:a16="http://schemas.microsoft.com/office/drawing/2014/main" id="{76CF62A9-B5A8-4853-8E8A-2EC5B4565D74}"/>
              </a:ext>
            </a:extLst>
          </p:cNvPr>
          <p:cNvSpPr txBox="1">
            <a:spLocks noChangeArrowheads="1"/>
          </p:cNvSpPr>
          <p:nvPr/>
        </p:nvSpPr>
        <p:spPr bwMode="auto">
          <a:xfrm>
            <a:off x="4570413" y="3540125"/>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57365" name="Line 19">
            <a:extLst>
              <a:ext uri="{FF2B5EF4-FFF2-40B4-BE49-F238E27FC236}">
                <a16:creationId xmlns:a16="http://schemas.microsoft.com/office/drawing/2014/main" id="{883C0822-58E1-4897-99BF-4A7F93D51D4C}"/>
              </a:ext>
            </a:extLst>
          </p:cNvPr>
          <p:cNvSpPr>
            <a:spLocks noChangeShapeType="1"/>
          </p:cNvSpPr>
          <p:nvPr/>
        </p:nvSpPr>
        <p:spPr bwMode="auto">
          <a:xfrm>
            <a:off x="3105150" y="3984625"/>
            <a:ext cx="1588" cy="996950"/>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6" name="Line 20">
            <a:extLst>
              <a:ext uri="{FF2B5EF4-FFF2-40B4-BE49-F238E27FC236}">
                <a16:creationId xmlns:a16="http://schemas.microsoft.com/office/drawing/2014/main" id="{949C6ED8-9C64-4CC9-9148-64A015663C85}"/>
              </a:ext>
            </a:extLst>
          </p:cNvPr>
          <p:cNvSpPr>
            <a:spLocks noChangeShapeType="1"/>
          </p:cNvSpPr>
          <p:nvPr/>
        </p:nvSpPr>
        <p:spPr bwMode="auto">
          <a:xfrm>
            <a:off x="3500438" y="4411663"/>
            <a:ext cx="0" cy="550862"/>
          </a:xfrm>
          <a:prstGeom prst="line">
            <a:avLst/>
          </a:prstGeom>
          <a:noFill/>
          <a:ln w="38100">
            <a:solidFill>
              <a:schemeClr val="tx1"/>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7" name="Line 21">
            <a:extLst>
              <a:ext uri="{FF2B5EF4-FFF2-40B4-BE49-F238E27FC236}">
                <a16:creationId xmlns:a16="http://schemas.microsoft.com/office/drawing/2014/main" id="{08786638-DF38-4837-B258-49C44A066BA7}"/>
              </a:ext>
            </a:extLst>
          </p:cNvPr>
          <p:cNvSpPr>
            <a:spLocks noChangeShapeType="1"/>
          </p:cNvSpPr>
          <p:nvPr/>
        </p:nvSpPr>
        <p:spPr bwMode="auto">
          <a:xfrm flipV="1">
            <a:off x="3513138" y="4410075"/>
            <a:ext cx="1208087" cy="1588"/>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Line 22">
            <a:extLst>
              <a:ext uri="{FF2B5EF4-FFF2-40B4-BE49-F238E27FC236}">
                <a16:creationId xmlns:a16="http://schemas.microsoft.com/office/drawing/2014/main" id="{F2F2A92F-1F77-4737-8D9A-732DD194854D}"/>
              </a:ext>
            </a:extLst>
          </p:cNvPr>
          <p:cNvSpPr>
            <a:spLocks noChangeShapeType="1"/>
          </p:cNvSpPr>
          <p:nvPr/>
        </p:nvSpPr>
        <p:spPr bwMode="auto">
          <a:xfrm flipH="1">
            <a:off x="4702175" y="4459288"/>
            <a:ext cx="3175" cy="538162"/>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Line 23">
            <a:extLst>
              <a:ext uri="{FF2B5EF4-FFF2-40B4-BE49-F238E27FC236}">
                <a16:creationId xmlns:a16="http://schemas.microsoft.com/office/drawing/2014/main" id="{44C09D00-E381-4345-94F5-BBE873AF1001}"/>
              </a:ext>
            </a:extLst>
          </p:cNvPr>
          <p:cNvSpPr>
            <a:spLocks noChangeShapeType="1"/>
          </p:cNvSpPr>
          <p:nvPr/>
        </p:nvSpPr>
        <p:spPr bwMode="auto">
          <a:xfrm flipV="1">
            <a:off x="4375150" y="3957638"/>
            <a:ext cx="0" cy="498475"/>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Line 24">
            <a:extLst>
              <a:ext uri="{FF2B5EF4-FFF2-40B4-BE49-F238E27FC236}">
                <a16:creationId xmlns:a16="http://schemas.microsoft.com/office/drawing/2014/main" id="{A7964156-3432-4801-896A-3519854DA470}"/>
              </a:ext>
            </a:extLst>
          </p:cNvPr>
          <p:cNvSpPr>
            <a:spLocks noChangeShapeType="1"/>
          </p:cNvSpPr>
          <p:nvPr/>
        </p:nvSpPr>
        <p:spPr bwMode="auto">
          <a:xfrm>
            <a:off x="8316913" y="3971925"/>
            <a:ext cx="0" cy="1047750"/>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1" name="Line 25">
            <a:extLst>
              <a:ext uri="{FF2B5EF4-FFF2-40B4-BE49-F238E27FC236}">
                <a16:creationId xmlns:a16="http://schemas.microsoft.com/office/drawing/2014/main" id="{50D11E47-A831-4CEC-BEB2-87014FEB05CE}"/>
              </a:ext>
            </a:extLst>
          </p:cNvPr>
          <p:cNvSpPr>
            <a:spLocks noChangeShapeType="1"/>
          </p:cNvSpPr>
          <p:nvPr/>
        </p:nvSpPr>
        <p:spPr bwMode="auto">
          <a:xfrm flipV="1">
            <a:off x="6981825" y="3984625"/>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2" name="Text Box 26">
            <a:extLst>
              <a:ext uri="{FF2B5EF4-FFF2-40B4-BE49-F238E27FC236}">
                <a16:creationId xmlns:a16="http://schemas.microsoft.com/office/drawing/2014/main" id="{7A14F4D4-202B-4741-BFB6-C7CFE0A39EB0}"/>
              </a:ext>
            </a:extLst>
          </p:cNvPr>
          <p:cNvSpPr txBox="1">
            <a:spLocks noChangeArrowheads="1"/>
          </p:cNvSpPr>
          <p:nvPr/>
        </p:nvSpPr>
        <p:spPr bwMode="auto">
          <a:xfrm>
            <a:off x="7242175" y="3529013"/>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57373" name="Line 27">
            <a:extLst>
              <a:ext uri="{FF2B5EF4-FFF2-40B4-BE49-F238E27FC236}">
                <a16:creationId xmlns:a16="http://schemas.microsoft.com/office/drawing/2014/main" id="{9CC74C5A-4F4A-403F-9B70-9921D245D570}"/>
              </a:ext>
            </a:extLst>
          </p:cNvPr>
          <p:cNvSpPr>
            <a:spLocks noChangeShapeType="1"/>
          </p:cNvSpPr>
          <p:nvPr/>
        </p:nvSpPr>
        <p:spPr bwMode="auto">
          <a:xfrm>
            <a:off x="6113463" y="4429125"/>
            <a:ext cx="0" cy="550863"/>
          </a:xfrm>
          <a:prstGeom prst="line">
            <a:avLst/>
          </a:prstGeom>
          <a:noFill/>
          <a:ln w="38100">
            <a:solidFill>
              <a:schemeClr val="tx1"/>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4" name="Line 28">
            <a:extLst>
              <a:ext uri="{FF2B5EF4-FFF2-40B4-BE49-F238E27FC236}">
                <a16:creationId xmlns:a16="http://schemas.microsoft.com/office/drawing/2014/main" id="{7F358DEA-DC63-46B3-9665-60BDF161316E}"/>
              </a:ext>
            </a:extLst>
          </p:cNvPr>
          <p:cNvSpPr>
            <a:spLocks noChangeShapeType="1"/>
          </p:cNvSpPr>
          <p:nvPr/>
        </p:nvSpPr>
        <p:spPr bwMode="auto">
          <a:xfrm flipV="1">
            <a:off x="6126163" y="4441825"/>
            <a:ext cx="1208087" cy="1588"/>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5" name="Line 29">
            <a:extLst>
              <a:ext uri="{FF2B5EF4-FFF2-40B4-BE49-F238E27FC236}">
                <a16:creationId xmlns:a16="http://schemas.microsoft.com/office/drawing/2014/main" id="{09A24DF2-907F-4E5E-AC3E-05ABD2B0EB97}"/>
              </a:ext>
            </a:extLst>
          </p:cNvPr>
          <p:cNvSpPr>
            <a:spLocks noChangeShapeType="1"/>
          </p:cNvSpPr>
          <p:nvPr/>
        </p:nvSpPr>
        <p:spPr bwMode="auto">
          <a:xfrm>
            <a:off x="7318375" y="4476750"/>
            <a:ext cx="11113" cy="523875"/>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6" name="Line 30">
            <a:extLst>
              <a:ext uri="{FF2B5EF4-FFF2-40B4-BE49-F238E27FC236}">
                <a16:creationId xmlns:a16="http://schemas.microsoft.com/office/drawing/2014/main" id="{3C0D5283-2D60-4AD2-9E87-D174B63B952B}"/>
              </a:ext>
            </a:extLst>
          </p:cNvPr>
          <p:cNvSpPr>
            <a:spLocks noChangeShapeType="1"/>
          </p:cNvSpPr>
          <p:nvPr/>
        </p:nvSpPr>
        <p:spPr bwMode="auto">
          <a:xfrm flipV="1">
            <a:off x="6988175" y="3975100"/>
            <a:ext cx="0" cy="498475"/>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7" name="Text Box 31">
            <a:extLst>
              <a:ext uri="{FF2B5EF4-FFF2-40B4-BE49-F238E27FC236}">
                <a16:creationId xmlns:a16="http://schemas.microsoft.com/office/drawing/2014/main" id="{4347818C-9099-48FE-A79E-490C131BAF53}"/>
              </a:ext>
            </a:extLst>
          </p:cNvPr>
          <p:cNvSpPr txBox="1">
            <a:spLocks noChangeArrowheads="1"/>
          </p:cNvSpPr>
          <p:nvPr/>
        </p:nvSpPr>
        <p:spPr bwMode="auto">
          <a:xfrm>
            <a:off x="2770188" y="4946650"/>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57378" name="Text Box 33">
            <a:extLst>
              <a:ext uri="{FF2B5EF4-FFF2-40B4-BE49-F238E27FC236}">
                <a16:creationId xmlns:a16="http://schemas.microsoft.com/office/drawing/2014/main" id="{281C3AAF-FFD8-4A46-819B-69C98DBE45D3}"/>
              </a:ext>
            </a:extLst>
          </p:cNvPr>
          <p:cNvSpPr txBox="1">
            <a:spLocks noChangeArrowheads="1"/>
          </p:cNvSpPr>
          <p:nvPr/>
        </p:nvSpPr>
        <p:spPr bwMode="auto">
          <a:xfrm>
            <a:off x="4087813" y="4398963"/>
            <a:ext cx="496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黑体" panose="02010609060101010101" pitchFamily="49" charset="-122"/>
              </a:rPr>
              <a:t>启动</a:t>
            </a:r>
          </a:p>
        </p:txBody>
      </p:sp>
      <p:sp>
        <p:nvSpPr>
          <p:cNvPr id="57379" name="Text Box 34">
            <a:extLst>
              <a:ext uri="{FF2B5EF4-FFF2-40B4-BE49-F238E27FC236}">
                <a16:creationId xmlns:a16="http://schemas.microsoft.com/office/drawing/2014/main" id="{E4F49CC0-42E5-4443-A078-809CE5FBF4D6}"/>
              </a:ext>
            </a:extLst>
          </p:cNvPr>
          <p:cNvSpPr txBox="1">
            <a:spLocks noChangeArrowheads="1"/>
          </p:cNvSpPr>
          <p:nvPr/>
        </p:nvSpPr>
        <p:spPr bwMode="auto">
          <a:xfrm>
            <a:off x="5413375" y="4933950"/>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57380" name="Text Box 35">
            <a:extLst>
              <a:ext uri="{FF2B5EF4-FFF2-40B4-BE49-F238E27FC236}">
                <a16:creationId xmlns:a16="http://schemas.microsoft.com/office/drawing/2014/main" id="{4D1FF763-142A-4725-AB64-B5F7A3718E95}"/>
              </a:ext>
            </a:extLst>
          </p:cNvPr>
          <p:cNvSpPr txBox="1">
            <a:spLocks noChangeArrowheads="1"/>
          </p:cNvSpPr>
          <p:nvPr/>
        </p:nvSpPr>
        <p:spPr bwMode="auto">
          <a:xfrm>
            <a:off x="5886450" y="4916488"/>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57381" name="Text Box 36">
            <a:extLst>
              <a:ext uri="{FF2B5EF4-FFF2-40B4-BE49-F238E27FC236}">
                <a16:creationId xmlns:a16="http://schemas.microsoft.com/office/drawing/2014/main" id="{091D90A7-2552-4286-8D19-5C6A5F9137E4}"/>
              </a:ext>
            </a:extLst>
          </p:cNvPr>
          <p:cNvSpPr txBox="1">
            <a:spLocks noChangeArrowheads="1"/>
          </p:cNvSpPr>
          <p:nvPr/>
        </p:nvSpPr>
        <p:spPr bwMode="auto">
          <a:xfrm>
            <a:off x="115888" y="3043238"/>
            <a:ext cx="344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accent1"/>
                </a:solidFill>
                <a:latin typeface="微软雅黑" panose="020B0503020204020204" pitchFamily="34" charset="-122"/>
                <a:ea typeface="微软雅黑" panose="020B0503020204020204" pitchFamily="34" charset="-122"/>
              </a:rPr>
              <a:t>sys_write</a:t>
            </a:r>
            <a:r>
              <a:rPr kumimoji="1" lang="zh-CN" altLang="en-US" sz="2000" b="1">
                <a:solidFill>
                  <a:schemeClr val="accent1"/>
                </a:solidFill>
                <a:latin typeface="微软雅黑" panose="020B0503020204020204" pitchFamily="34" charset="-122"/>
                <a:ea typeface="微软雅黑" panose="020B0503020204020204" pitchFamily="34" charset="-122"/>
              </a:rPr>
              <a:t>系统调用服务例程</a:t>
            </a:r>
          </a:p>
        </p:txBody>
      </p:sp>
      <p:sp>
        <p:nvSpPr>
          <p:cNvPr id="57382" name="Text Box 37">
            <a:extLst>
              <a:ext uri="{FF2B5EF4-FFF2-40B4-BE49-F238E27FC236}">
                <a16:creationId xmlns:a16="http://schemas.microsoft.com/office/drawing/2014/main" id="{F26BB09B-0FF8-45ED-8579-1A5E0B00D87F}"/>
              </a:ext>
            </a:extLst>
          </p:cNvPr>
          <p:cNvSpPr txBox="1">
            <a:spLocks noChangeArrowheads="1"/>
          </p:cNvSpPr>
          <p:nvPr/>
        </p:nvSpPr>
        <p:spPr bwMode="auto">
          <a:xfrm>
            <a:off x="4552950" y="4986338"/>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返回</a:t>
            </a:r>
          </a:p>
        </p:txBody>
      </p:sp>
      <p:sp>
        <p:nvSpPr>
          <p:cNvPr id="57383" name="Line 38">
            <a:extLst>
              <a:ext uri="{FF2B5EF4-FFF2-40B4-BE49-F238E27FC236}">
                <a16:creationId xmlns:a16="http://schemas.microsoft.com/office/drawing/2014/main" id="{FC426F0B-7804-4EF7-BD05-1F9873EE90C7}"/>
              </a:ext>
            </a:extLst>
          </p:cNvPr>
          <p:cNvSpPr>
            <a:spLocks noChangeShapeType="1"/>
          </p:cNvSpPr>
          <p:nvPr/>
        </p:nvSpPr>
        <p:spPr bwMode="auto">
          <a:xfrm flipH="1">
            <a:off x="3952875" y="3270250"/>
            <a:ext cx="890588" cy="1093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4" name="Line 39">
            <a:extLst>
              <a:ext uri="{FF2B5EF4-FFF2-40B4-BE49-F238E27FC236}">
                <a16:creationId xmlns:a16="http://schemas.microsoft.com/office/drawing/2014/main" id="{41FA2D05-97AC-4D65-9B69-762B9C0D3724}"/>
              </a:ext>
            </a:extLst>
          </p:cNvPr>
          <p:cNvSpPr>
            <a:spLocks noChangeShapeType="1"/>
          </p:cNvSpPr>
          <p:nvPr/>
        </p:nvSpPr>
        <p:spPr bwMode="auto">
          <a:xfrm>
            <a:off x="6451600" y="3343275"/>
            <a:ext cx="271463" cy="1074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16" name="Text Box 40">
            <a:extLst>
              <a:ext uri="{FF2B5EF4-FFF2-40B4-BE49-F238E27FC236}">
                <a16:creationId xmlns:a16="http://schemas.microsoft.com/office/drawing/2014/main" id="{807E5550-6038-4988-8914-A29F5F57AF0A}"/>
              </a:ext>
            </a:extLst>
          </p:cNvPr>
          <p:cNvSpPr txBox="1">
            <a:spLocks noChangeArrowheads="1"/>
          </p:cNvSpPr>
          <p:nvPr/>
        </p:nvSpPr>
        <p:spPr bwMode="auto">
          <a:xfrm>
            <a:off x="1308100" y="5937250"/>
            <a:ext cx="768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1"/>
                </a:solidFill>
                <a:ea typeface="黑体" panose="02010609060101010101" pitchFamily="49" charset="-122"/>
              </a:rPr>
              <a:t>上述哪段时间</a:t>
            </a:r>
            <a:r>
              <a:rPr lang="en-US" altLang="zh-CN" sz="2000" b="1">
                <a:solidFill>
                  <a:schemeClr val="accent1"/>
                </a:solidFill>
                <a:ea typeface="黑体" panose="02010609060101010101" pitchFamily="49" charset="-122"/>
              </a:rPr>
              <a:t>CPU</a:t>
            </a:r>
            <a:r>
              <a:rPr lang="zh-CN" altLang="en-US" sz="2000" b="1">
                <a:solidFill>
                  <a:schemeClr val="accent1"/>
                </a:solidFill>
                <a:ea typeface="黑体" panose="02010609060101010101" pitchFamily="49" charset="-122"/>
              </a:rPr>
              <a:t>和外设并行工作？</a:t>
            </a:r>
          </a:p>
          <a:p>
            <a:r>
              <a:rPr lang="zh-CN" altLang="en-US" sz="2000" b="1">
                <a:solidFill>
                  <a:schemeClr val="accent1"/>
                </a:solidFill>
                <a:ea typeface="黑体" panose="02010609060101010101" pitchFamily="49" charset="-122"/>
              </a:rPr>
              <a:t>程序切换（响应中断）由硬件完成，即执行“中断隐指令”，时间为</a:t>
            </a:r>
            <a:endParaRPr lang="en-US" altLang="zh-CN" b="1">
              <a:latin typeface="Times New Roman" panose="02020603050405020304" pitchFamily="18" charset="0"/>
              <a:ea typeface="宋体" panose="02010600030101010101" pitchFamily="2" charset="-122"/>
            </a:endParaRPr>
          </a:p>
        </p:txBody>
      </p:sp>
      <p:sp>
        <p:nvSpPr>
          <p:cNvPr id="920617" name="Line 41">
            <a:extLst>
              <a:ext uri="{FF2B5EF4-FFF2-40B4-BE49-F238E27FC236}">
                <a16:creationId xmlns:a16="http://schemas.microsoft.com/office/drawing/2014/main" id="{C9998DF8-E36B-4BA4-9E99-6114534CA333}"/>
              </a:ext>
            </a:extLst>
          </p:cNvPr>
          <p:cNvSpPr>
            <a:spLocks noChangeShapeType="1"/>
          </p:cNvSpPr>
          <p:nvPr/>
        </p:nvSpPr>
        <p:spPr bwMode="auto">
          <a:xfrm flipV="1">
            <a:off x="3135313" y="4995863"/>
            <a:ext cx="361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18" name="Line 42">
            <a:extLst>
              <a:ext uri="{FF2B5EF4-FFF2-40B4-BE49-F238E27FC236}">
                <a16:creationId xmlns:a16="http://schemas.microsoft.com/office/drawing/2014/main" id="{AD8511DC-8733-4AC2-87F8-A111C078A4FC}"/>
              </a:ext>
            </a:extLst>
          </p:cNvPr>
          <p:cNvSpPr>
            <a:spLocks noChangeShapeType="1"/>
          </p:cNvSpPr>
          <p:nvPr/>
        </p:nvSpPr>
        <p:spPr bwMode="auto">
          <a:xfrm flipV="1">
            <a:off x="5751513" y="4965700"/>
            <a:ext cx="361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19" name="Line 43">
            <a:extLst>
              <a:ext uri="{FF2B5EF4-FFF2-40B4-BE49-F238E27FC236}">
                <a16:creationId xmlns:a16="http://schemas.microsoft.com/office/drawing/2014/main" id="{D28BC48E-8669-4877-95DD-33496881C568}"/>
              </a:ext>
            </a:extLst>
          </p:cNvPr>
          <p:cNvSpPr>
            <a:spLocks noChangeShapeType="1"/>
          </p:cNvSpPr>
          <p:nvPr/>
        </p:nvSpPr>
        <p:spPr bwMode="auto">
          <a:xfrm flipV="1">
            <a:off x="8299450" y="5021263"/>
            <a:ext cx="361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0" name="Line 44">
            <a:extLst>
              <a:ext uri="{FF2B5EF4-FFF2-40B4-BE49-F238E27FC236}">
                <a16:creationId xmlns:a16="http://schemas.microsoft.com/office/drawing/2014/main" id="{B35EE4F0-B072-4BF1-9CA2-EAB8538635C0}"/>
              </a:ext>
            </a:extLst>
          </p:cNvPr>
          <p:cNvSpPr>
            <a:spLocks noChangeShapeType="1"/>
          </p:cNvSpPr>
          <p:nvPr/>
        </p:nvSpPr>
        <p:spPr bwMode="auto">
          <a:xfrm flipV="1">
            <a:off x="2190750" y="5022850"/>
            <a:ext cx="422275" cy="958850"/>
          </a:xfrm>
          <a:prstGeom prst="line">
            <a:avLst/>
          </a:prstGeom>
          <a:noFill/>
          <a:ln w="19050">
            <a:solidFill>
              <a:srgbClr val="AC2E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1" name="Line 45">
            <a:extLst>
              <a:ext uri="{FF2B5EF4-FFF2-40B4-BE49-F238E27FC236}">
                <a16:creationId xmlns:a16="http://schemas.microsoft.com/office/drawing/2014/main" id="{6017DE22-C59D-477B-9A54-BAF3881392AE}"/>
              </a:ext>
            </a:extLst>
          </p:cNvPr>
          <p:cNvSpPr>
            <a:spLocks noChangeShapeType="1"/>
          </p:cNvSpPr>
          <p:nvPr/>
        </p:nvSpPr>
        <p:spPr bwMode="auto">
          <a:xfrm flipV="1">
            <a:off x="2260600" y="4992688"/>
            <a:ext cx="2716213" cy="985837"/>
          </a:xfrm>
          <a:prstGeom prst="line">
            <a:avLst/>
          </a:prstGeom>
          <a:noFill/>
          <a:ln w="19050">
            <a:solidFill>
              <a:srgbClr val="AC2E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2" name="Line 46">
            <a:extLst>
              <a:ext uri="{FF2B5EF4-FFF2-40B4-BE49-F238E27FC236}">
                <a16:creationId xmlns:a16="http://schemas.microsoft.com/office/drawing/2014/main" id="{B01981A9-C396-44F0-AE0E-0AB7FA22FB2E}"/>
              </a:ext>
            </a:extLst>
          </p:cNvPr>
          <p:cNvSpPr>
            <a:spLocks noChangeShapeType="1"/>
          </p:cNvSpPr>
          <p:nvPr/>
        </p:nvSpPr>
        <p:spPr bwMode="auto">
          <a:xfrm flipV="1">
            <a:off x="2433638" y="5049838"/>
            <a:ext cx="5213350" cy="928687"/>
          </a:xfrm>
          <a:prstGeom prst="line">
            <a:avLst/>
          </a:prstGeom>
          <a:noFill/>
          <a:ln w="19050">
            <a:solidFill>
              <a:srgbClr val="AC2E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3" name="Line 47">
            <a:extLst>
              <a:ext uri="{FF2B5EF4-FFF2-40B4-BE49-F238E27FC236}">
                <a16:creationId xmlns:a16="http://schemas.microsoft.com/office/drawing/2014/main" id="{97829C51-BF0D-4694-885E-82E8C2552EE0}"/>
              </a:ext>
            </a:extLst>
          </p:cNvPr>
          <p:cNvSpPr>
            <a:spLocks noChangeShapeType="1"/>
          </p:cNvSpPr>
          <p:nvPr/>
        </p:nvSpPr>
        <p:spPr bwMode="auto">
          <a:xfrm flipV="1">
            <a:off x="8289925" y="5081588"/>
            <a:ext cx="144463" cy="11461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4" name="Line 48">
            <a:extLst>
              <a:ext uri="{FF2B5EF4-FFF2-40B4-BE49-F238E27FC236}">
                <a16:creationId xmlns:a16="http://schemas.microsoft.com/office/drawing/2014/main" id="{1612E1BF-7C82-452C-A18D-E4EC4DA642EC}"/>
              </a:ext>
            </a:extLst>
          </p:cNvPr>
          <p:cNvSpPr>
            <a:spLocks noChangeShapeType="1"/>
          </p:cNvSpPr>
          <p:nvPr/>
        </p:nvSpPr>
        <p:spPr bwMode="auto">
          <a:xfrm flipH="1" flipV="1">
            <a:off x="3402013" y="5043488"/>
            <a:ext cx="4876800" cy="12207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5" name="Line 49">
            <a:extLst>
              <a:ext uri="{FF2B5EF4-FFF2-40B4-BE49-F238E27FC236}">
                <a16:creationId xmlns:a16="http://schemas.microsoft.com/office/drawing/2014/main" id="{582B692A-A858-4760-88AD-337482EB4348}"/>
              </a:ext>
            </a:extLst>
          </p:cNvPr>
          <p:cNvSpPr>
            <a:spLocks noChangeShapeType="1"/>
          </p:cNvSpPr>
          <p:nvPr/>
        </p:nvSpPr>
        <p:spPr bwMode="auto">
          <a:xfrm flipH="1" flipV="1">
            <a:off x="5949950" y="5046663"/>
            <a:ext cx="2351088" cy="1206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5" name="Line 51">
            <a:extLst>
              <a:ext uri="{FF2B5EF4-FFF2-40B4-BE49-F238E27FC236}">
                <a16:creationId xmlns:a16="http://schemas.microsoft.com/office/drawing/2014/main" id="{4FB505BC-9754-40B9-BD9C-680627B05059}"/>
              </a:ext>
            </a:extLst>
          </p:cNvPr>
          <p:cNvSpPr>
            <a:spLocks noChangeShapeType="1"/>
          </p:cNvSpPr>
          <p:nvPr/>
        </p:nvSpPr>
        <p:spPr bwMode="auto">
          <a:xfrm>
            <a:off x="1465263" y="3468688"/>
            <a:ext cx="160337" cy="14668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6" name="Text Box 52">
            <a:extLst>
              <a:ext uri="{FF2B5EF4-FFF2-40B4-BE49-F238E27FC236}">
                <a16:creationId xmlns:a16="http://schemas.microsoft.com/office/drawing/2014/main" id="{2F396E04-2228-4985-B00A-FBD3A4C7C330}"/>
              </a:ext>
            </a:extLst>
          </p:cNvPr>
          <p:cNvSpPr txBox="1">
            <a:spLocks noChangeArrowheads="1"/>
          </p:cNvSpPr>
          <p:nvPr/>
        </p:nvSpPr>
        <p:spPr bwMode="auto">
          <a:xfrm>
            <a:off x="4749800" y="2916238"/>
            <a:ext cx="25415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A50021"/>
                </a:solidFill>
                <a:latin typeface="Times New Roman" panose="02020603050405020304" pitchFamily="18" charset="0"/>
                <a:ea typeface="黑体" panose="02010609060101010101" pitchFamily="49" charset="-122"/>
              </a:rPr>
              <a:t>中断服务程序</a:t>
            </a:r>
          </a:p>
        </p:txBody>
      </p:sp>
      <p:sp>
        <p:nvSpPr>
          <p:cNvPr id="57397" name="Line 53">
            <a:extLst>
              <a:ext uri="{FF2B5EF4-FFF2-40B4-BE49-F238E27FC236}">
                <a16:creationId xmlns:a16="http://schemas.microsoft.com/office/drawing/2014/main" id="{DDFCD779-4263-4FC8-B8FE-A358695F09AC}"/>
              </a:ext>
            </a:extLst>
          </p:cNvPr>
          <p:cNvSpPr>
            <a:spLocks noChangeShapeType="1"/>
          </p:cNvSpPr>
          <p:nvPr/>
        </p:nvSpPr>
        <p:spPr bwMode="auto">
          <a:xfrm flipV="1">
            <a:off x="1277938" y="5006975"/>
            <a:ext cx="536575" cy="40640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8" name="Text Box 54">
            <a:extLst>
              <a:ext uri="{FF2B5EF4-FFF2-40B4-BE49-F238E27FC236}">
                <a16:creationId xmlns:a16="http://schemas.microsoft.com/office/drawing/2014/main" id="{8E8215FA-48CA-4EC3-AA02-3D8DBD42F8C1}"/>
              </a:ext>
            </a:extLst>
          </p:cNvPr>
          <p:cNvSpPr txBox="1">
            <a:spLocks noChangeArrowheads="1"/>
          </p:cNvSpPr>
          <p:nvPr/>
        </p:nvSpPr>
        <p:spPr bwMode="auto">
          <a:xfrm>
            <a:off x="174625" y="5299075"/>
            <a:ext cx="137953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solidFill>
                  <a:schemeClr val="accent2"/>
                </a:solidFill>
                <a:latin typeface="微软雅黑" panose="020B0503020204020204" pitchFamily="34" charset="-122"/>
                <a:ea typeface="微软雅黑" panose="020B0503020204020204" pitchFamily="34" charset="-122"/>
              </a:rPr>
              <a:t>P </a:t>
            </a:r>
            <a:r>
              <a:rPr lang="zh-CN" altLang="en-US" sz="1900" b="1">
                <a:solidFill>
                  <a:schemeClr val="accent2"/>
                </a:solidFill>
                <a:latin typeface="微软雅黑" panose="020B0503020204020204" pitchFamily="34" charset="-122"/>
                <a:ea typeface="微软雅黑" panose="020B0503020204020204" pitchFamily="34" charset="-122"/>
              </a:rPr>
              <a:t>被阻塞，调其他进程</a:t>
            </a:r>
            <a:r>
              <a:rPr lang="en-US" altLang="zh-CN" sz="1900" b="1">
                <a:solidFill>
                  <a:schemeClr val="accent2"/>
                </a:solidFill>
                <a:latin typeface="微软雅黑" panose="020B0503020204020204" pitchFamily="34" charset="-122"/>
                <a:ea typeface="微软雅黑" panose="020B0503020204020204" pitchFamily="34" charset="-122"/>
              </a:rPr>
              <a:t>Q</a:t>
            </a:r>
            <a:r>
              <a:rPr lang="zh-CN" altLang="en-US" sz="1900" b="1">
                <a:solidFill>
                  <a:schemeClr val="accent2"/>
                </a:solidFill>
                <a:latin typeface="微软雅黑" panose="020B0503020204020204" pitchFamily="34" charset="-122"/>
                <a:ea typeface="微软雅黑" panose="020B0503020204020204" pitchFamily="34" charset="-122"/>
              </a:rPr>
              <a:t>执行</a:t>
            </a:r>
          </a:p>
        </p:txBody>
      </p:sp>
      <p:sp>
        <p:nvSpPr>
          <p:cNvPr id="57399" name="Text Box 55">
            <a:extLst>
              <a:ext uri="{FF2B5EF4-FFF2-40B4-BE49-F238E27FC236}">
                <a16:creationId xmlns:a16="http://schemas.microsoft.com/office/drawing/2014/main" id="{ACDAB321-DCB2-4393-87C9-FDE197B11A1C}"/>
              </a:ext>
            </a:extLst>
          </p:cNvPr>
          <p:cNvSpPr txBox="1">
            <a:spLocks noChangeArrowheads="1"/>
          </p:cNvSpPr>
          <p:nvPr/>
        </p:nvSpPr>
        <p:spPr bwMode="auto">
          <a:xfrm>
            <a:off x="2220913" y="4557713"/>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57400" name="Text Box 56">
            <a:extLst>
              <a:ext uri="{FF2B5EF4-FFF2-40B4-BE49-F238E27FC236}">
                <a16:creationId xmlns:a16="http://schemas.microsoft.com/office/drawing/2014/main" id="{34C624C2-7BB0-40B4-A25C-F1A2FECF2CF2}"/>
              </a:ext>
            </a:extLst>
          </p:cNvPr>
          <p:cNvSpPr txBox="1">
            <a:spLocks noChangeArrowheads="1"/>
          </p:cNvSpPr>
          <p:nvPr/>
        </p:nvSpPr>
        <p:spPr bwMode="auto">
          <a:xfrm>
            <a:off x="4999038" y="4535488"/>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57401" name="Text Box 57">
            <a:extLst>
              <a:ext uri="{FF2B5EF4-FFF2-40B4-BE49-F238E27FC236}">
                <a16:creationId xmlns:a16="http://schemas.microsoft.com/office/drawing/2014/main" id="{15899659-6F8D-4F50-B2CE-AE85691FB5EC}"/>
              </a:ext>
            </a:extLst>
          </p:cNvPr>
          <p:cNvSpPr txBox="1">
            <a:spLocks noChangeArrowheads="1"/>
          </p:cNvSpPr>
          <p:nvPr/>
        </p:nvSpPr>
        <p:spPr bwMode="auto">
          <a:xfrm>
            <a:off x="7580313" y="4564063"/>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57402" name="Text Box 58">
            <a:extLst>
              <a:ext uri="{FF2B5EF4-FFF2-40B4-BE49-F238E27FC236}">
                <a16:creationId xmlns:a16="http://schemas.microsoft.com/office/drawing/2014/main" id="{D8E4B9C7-9D45-4EF7-8C38-68FB7385810A}"/>
              </a:ext>
            </a:extLst>
          </p:cNvPr>
          <p:cNvSpPr txBox="1">
            <a:spLocks noChangeArrowheads="1"/>
          </p:cNvSpPr>
          <p:nvPr/>
        </p:nvSpPr>
        <p:spPr bwMode="auto">
          <a:xfrm>
            <a:off x="1065213" y="4549775"/>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1"/>
                </a:solidFill>
                <a:latin typeface="微软雅黑" panose="020B0503020204020204" pitchFamily="34" charset="-122"/>
                <a:ea typeface="微软雅黑" panose="020B0503020204020204" pitchFamily="34"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0616">
                                            <p:txEl>
                                              <p:pRg st="0" end="0"/>
                                            </p:txEl>
                                          </p:spTgt>
                                        </p:tgtEl>
                                        <p:attrNameLst>
                                          <p:attrName>style.visibility</p:attrName>
                                        </p:attrNameLst>
                                      </p:cBhvr>
                                      <p:to>
                                        <p:strVal val="visible"/>
                                      </p:to>
                                    </p:set>
                                    <p:animEffect transition="in" filter="blinds(horizontal)">
                                      <p:cBhvr>
                                        <p:cTn id="7" dur="500"/>
                                        <p:tgtEl>
                                          <p:spTgt spid="9206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0616">
                                            <p:txEl>
                                              <p:pRg st="1" end="1"/>
                                            </p:txEl>
                                          </p:spTgt>
                                        </p:tgtEl>
                                        <p:attrNameLst>
                                          <p:attrName>style.visibility</p:attrName>
                                        </p:attrNameLst>
                                      </p:cBhvr>
                                      <p:to>
                                        <p:strVal val="visible"/>
                                      </p:to>
                                    </p:set>
                                    <p:animEffect transition="in" filter="blinds(horizontal)">
                                      <p:cBhvr>
                                        <p:cTn id="12" dur="500"/>
                                        <p:tgtEl>
                                          <p:spTgt spid="9206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0620"/>
                                        </p:tgtEl>
                                        <p:attrNameLst>
                                          <p:attrName>style.visibility</p:attrName>
                                        </p:attrNameLst>
                                      </p:cBhvr>
                                      <p:to>
                                        <p:strVal val="visible"/>
                                      </p:to>
                                    </p:set>
                                    <p:animEffect transition="in" filter="blinds(horizontal)">
                                      <p:cBhvr>
                                        <p:cTn id="17" dur="500"/>
                                        <p:tgtEl>
                                          <p:spTgt spid="9206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0621"/>
                                        </p:tgtEl>
                                        <p:attrNameLst>
                                          <p:attrName>style.visibility</p:attrName>
                                        </p:attrNameLst>
                                      </p:cBhvr>
                                      <p:to>
                                        <p:strVal val="visible"/>
                                      </p:to>
                                    </p:set>
                                    <p:animEffect transition="in" filter="blinds(horizontal)">
                                      <p:cBhvr>
                                        <p:cTn id="22" dur="500"/>
                                        <p:tgtEl>
                                          <p:spTgt spid="9206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0622"/>
                                        </p:tgtEl>
                                        <p:attrNameLst>
                                          <p:attrName>style.visibility</p:attrName>
                                        </p:attrNameLst>
                                      </p:cBhvr>
                                      <p:to>
                                        <p:strVal val="visible"/>
                                      </p:to>
                                    </p:set>
                                    <p:animEffect transition="in" filter="blinds(horizontal)">
                                      <p:cBhvr>
                                        <p:cTn id="27" dur="500"/>
                                        <p:tgtEl>
                                          <p:spTgt spid="9206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20617"/>
                                        </p:tgtEl>
                                        <p:attrNameLst>
                                          <p:attrName>style.visibility</p:attrName>
                                        </p:attrNameLst>
                                      </p:cBhvr>
                                      <p:to>
                                        <p:strVal val="visible"/>
                                      </p:to>
                                    </p:set>
                                    <p:animEffect transition="in" filter="blinds(horizontal)">
                                      <p:cBhvr>
                                        <p:cTn id="32" dur="500"/>
                                        <p:tgtEl>
                                          <p:spTgt spid="920617"/>
                                        </p:tgtEl>
                                      </p:cBhvr>
                                    </p:animEffect>
                                  </p:childTnLst>
                                </p:cTn>
                              </p:par>
                              <p:par>
                                <p:cTn id="33" presetID="3" presetClass="entr" presetSubtype="10" fill="hold" nodeType="withEffect">
                                  <p:stCondLst>
                                    <p:cond delay="0"/>
                                  </p:stCondLst>
                                  <p:childTnLst>
                                    <p:set>
                                      <p:cBhvr>
                                        <p:cTn id="34" dur="1" fill="hold">
                                          <p:stCondLst>
                                            <p:cond delay="0"/>
                                          </p:stCondLst>
                                        </p:cTn>
                                        <p:tgtEl>
                                          <p:spTgt spid="920618"/>
                                        </p:tgtEl>
                                        <p:attrNameLst>
                                          <p:attrName>style.visibility</p:attrName>
                                        </p:attrNameLst>
                                      </p:cBhvr>
                                      <p:to>
                                        <p:strVal val="visible"/>
                                      </p:to>
                                    </p:set>
                                    <p:animEffect transition="in" filter="blinds(horizontal)">
                                      <p:cBhvr>
                                        <p:cTn id="35" dur="500"/>
                                        <p:tgtEl>
                                          <p:spTgt spid="920618"/>
                                        </p:tgtEl>
                                      </p:cBhvr>
                                    </p:animEffect>
                                  </p:childTnLst>
                                </p:cTn>
                              </p:par>
                              <p:par>
                                <p:cTn id="36" presetID="3" presetClass="entr" presetSubtype="10" fill="hold" nodeType="withEffect">
                                  <p:stCondLst>
                                    <p:cond delay="0"/>
                                  </p:stCondLst>
                                  <p:childTnLst>
                                    <p:set>
                                      <p:cBhvr>
                                        <p:cTn id="37" dur="1" fill="hold">
                                          <p:stCondLst>
                                            <p:cond delay="0"/>
                                          </p:stCondLst>
                                        </p:cTn>
                                        <p:tgtEl>
                                          <p:spTgt spid="920619"/>
                                        </p:tgtEl>
                                        <p:attrNameLst>
                                          <p:attrName>style.visibility</p:attrName>
                                        </p:attrNameLst>
                                      </p:cBhvr>
                                      <p:to>
                                        <p:strVal val="visible"/>
                                      </p:to>
                                    </p:set>
                                    <p:animEffect transition="in" filter="blinds(horizontal)">
                                      <p:cBhvr>
                                        <p:cTn id="38" dur="500"/>
                                        <p:tgtEl>
                                          <p:spTgt spid="9206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920623"/>
                                        </p:tgtEl>
                                        <p:attrNameLst>
                                          <p:attrName>style.visibility</p:attrName>
                                        </p:attrNameLst>
                                      </p:cBhvr>
                                      <p:to>
                                        <p:strVal val="visible"/>
                                      </p:to>
                                    </p:set>
                                    <p:animEffect transition="in" filter="blinds(horizontal)">
                                      <p:cBhvr>
                                        <p:cTn id="43" dur="500"/>
                                        <p:tgtEl>
                                          <p:spTgt spid="9206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920624"/>
                                        </p:tgtEl>
                                        <p:attrNameLst>
                                          <p:attrName>style.visibility</p:attrName>
                                        </p:attrNameLst>
                                      </p:cBhvr>
                                      <p:to>
                                        <p:strVal val="visible"/>
                                      </p:to>
                                    </p:set>
                                    <p:animEffect transition="in" filter="blinds(horizontal)">
                                      <p:cBhvr>
                                        <p:cTn id="48" dur="500"/>
                                        <p:tgtEl>
                                          <p:spTgt spid="9206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920625"/>
                                        </p:tgtEl>
                                        <p:attrNameLst>
                                          <p:attrName>style.visibility</p:attrName>
                                        </p:attrNameLst>
                                      </p:cBhvr>
                                      <p:to>
                                        <p:strVal val="visible"/>
                                      </p:to>
                                    </p:set>
                                    <p:animEffect transition="in" filter="blinds(horizontal)">
                                      <p:cBhvr>
                                        <p:cTn id="53" dur="500"/>
                                        <p:tgtEl>
                                          <p:spTgt spid="92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33FB7FD-010B-4775-95FE-2C081409E0EA}"/>
              </a:ext>
            </a:extLst>
          </p:cNvPr>
          <p:cNvSpPr>
            <a:spLocks noGrp="1" noChangeArrowheads="1"/>
          </p:cNvSpPr>
          <p:nvPr>
            <p:ph type="title"/>
          </p:nvPr>
        </p:nvSpPr>
        <p:spPr/>
        <p:txBody>
          <a:bodyPr/>
          <a:lstStyle/>
          <a:p>
            <a:r>
              <a:rPr lang="zh-CN" altLang="en-US">
                <a:cs typeface="Arial" panose="020B0604020202020204" pitchFamily="34" charset="0"/>
              </a:rPr>
              <a:t>中断</a:t>
            </a:r>
            <a:r>
              <a:rPr lang="en-US" altLang="zh-CN">
                <a:cs typeface="Arial" panose="020B0604020202020204" pitchFamily="34" charset="0"/>
              </a:rPr>
              <a:t>I/O</a:t>
            </a:r>
            <a:r>
              <a:rPr lang="zh-CN" altLang="en-US">
                <a:cs typeface="Arial" panose="020B0604020202020204" pitchFamily="34" charset="0"/>
              </a:rPr>
              <a:t>方式</a:t>
            </a:r>
          </a:p>
        </p:txBody>
      </p:sp>
      <p:sp>
        <p:nvSpPr>
          <p:cNvPr id="940037" name="Rectangle 5">
            <a:extLst>
              <a:ext uri="{FF2B5EF4-FFF2-40B4-BE49-F238E27FC236}">
                <a16:creationId xmlns:a16="http://schemas.microsoft.com/office/drawing/2014/main" id="{FCF1ABB2-8A4B-433C-A7B2-DC8F7D5F13A2}"/>
              </a:ext>
            </a:extLst>
          </p:cNvPr>
          <p:cNvSpPr>
            <a:spLocks noChangeArrowheads="1"/>
          </p:cNvSpPr>
          <p:nvPr/>
        </p:nvSpPr>
        <p:spPr bwMode="auto">
          <a:xfrm>
            <a:off x="142875" y="1422400"/>
            <a:ext cx="8796338"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latin typeface="微软雅黑" panose="020B0503020204020204" pitchFamily="34" charset="-122"/>
                <a:ea typeface="微软雅黑" panose="020B0503020204020204" pitchFamily="34" charset="-122"/>
              </a:rPr>
              <a:t>copy_string_to_kernel ( strbuf, kernelbuf, n);// </a:t>
            </a:r>
            <a:r>
              <a:rPr lang="zh-CN" altLang="en-US" sz="1900" b="1">
                <a:latin typeface="微软雅黑" panose="020B0503020204020204" pitchFamily="34" charset="-122"/>
                <a:ea typeface="微软雅黑" panose="020B0503020204020204" pitchFamily="34" charset="-122"/>
              </a:rPr>
              <a:t>将字符串复制到内核缓冲区</a:t>
            </a:r>
          </a:p>
          <a:p>
            <a:r>
              <a:rPr lang="en-US" altLang="zh-CN" sz="1900" b="1">
                <a:latin typeface="微软雅黑" panose="020B0503020204020204" pitchFamily="34" charset="-122"/>
                <a:ea typeface="微软雅黑" panose="020B0503020204020204" pitchFamily="34" charset="-122"/>
              </a:rPr>
              <a:t>enable_interrupts ( );     	       // </a:t>
            </a:r>
            <a:r>
              <a:rPr lang="zh-CN" altLang="en-US" sz="1900" b="1">
                <a:latin typeface="微软雅黑" panose="020B0503020204020204" pitchFamily="34" charset="-122"/>
                <a:ea typeface="微软雅黑" panose="020B0503020204020204" pitchFamily="34" charset="-122"/>
              </a:rPr>
              <a:t>开中断，允许外设发出中断请求</a:t>
            </a:r>
          </a:p>
          <a:p>
            <a:r>
              <a:rPr lang="en-US" altLang="zh-CN" sz="1900" b="1">
                <a:latin typeface="微软雅黑" panose="020B0503020204020204" pitchFamily="34" charset="-122"/>
                <a:ea typeface="微软雅黑" panose="020B0503020204020204" pitchFamily="34" charset="-122"/>
              </a:rPr>
              <a:t>while ( printer_status != READY);   // </a:t>
            </a:r>
            <a:r>
              <a:rPr lang="zh-CN" altLang="en-US" sz="1900" b="1">
                <a:latin typeface="微软雅黑" panose="020B0503020204020204" pitchFamily="34" charset="-122"/>
                <a:ea typeface="微软雅黑" panose="020B0503020204020204" pitchFamily="34" charset="-122"/>
              </a:rPr>
              <a:t>等待直到打印机状态为“就绪”</a:t>
            </a:r>
          </a:p>
          <a:p>
            <a:r>
              <a:rPr lang="zh-CN" altLang="en-US" sz="1900" b="1">
                <a:latin typeface="微软雅黑" panose="020B0503020204020204" pitchFamily="34" charset="-122"/>
                <a:ea typeface="微软雅黑" panose="020B0503020204020204" pitchFamily="34" charset="-122"/>
              </a:rPr>
              <a:t>*</a:t>
            </a:r>
            <a:r>
              <a:rPr lang="en-US" altLang="zh-CN" sz="1900" b="1">
                <a:latin typeface="微软雅黑" panose="020B0503020204020204" pitchFamily="34" charset="-122"/>
                <a:ea typeface="微软雅黑" panose="020B0503020204020204" pitchFamily="34" charset="-122"/>
              </a:rPr>
              <a:t>printer_data_port=kernbuf[i];      // </a:t>
            </a:r>
            <a:r>
              <a:rPr lang="zh-CN" altLang="en-US" sz="1900" b="1">
                <a:latin typeface="微软雅黑" panose="020B0503020204020204" pitchFamily="34" charset="-122"/>
                <a:ea typeface="微软雅黑" panose="020B0503020204020204" pitchFamily="34" charset="-122"/>
              </a:rPr>
              <a:t>向数据端口输出第一个字符</a:t>
            </a:r>
          </a:p>
          <a:p>
            <a:r>
              <a:rPr lang="zh-CN" altLang="en-US" sz="1900" b="1">
                <a:latin typeface="微软雅黑" panose="020B0503020204020204" pitchFamily="34" charset="-122"/>
                <a:ea typeface="微软雅黑" panose="020B0503020204020204" pitchFamily="34" charset="-122"/>
              </a:rPr>
              <a:t>*</a:t>
            </a:r>
            <a:r>
              <a:rPr lang="en-US" altLang="zh-CN" sz="1900" b="1">
                <a:latin typeface="微软雅黑" panose="020B0503020204020204" pitchFamily="34" charset="-122"/>
                <a:ea typeface="微软雅黑" panose="020B0503020204020204" pitchFamily="34" charset="-122"/>
              </a:rPr>
              <a:t>printer_control_port=START;	       // </a:t>
            </a:r>
            <a:r>
              <a:rPr lang="zh-CN" altLang="en-US" sz="1900" b="1">
                <a:solidFill>
                  <a:schemeClr val="accent1"/>
                </a:solidFill>
                <a:latin typeface="微软雅黑" panose="020B0503020204020204" pitchFamily="34" charset="-122"/>
                <a:ea typeface="微软雅黑" panose="020B0503020204020204" pitchFamily="34" charset="-122"/>
              </a:rPr>
              <a:t>发送“启动打印”命令</a:t>
            </a:r>
          </a:p>
          <a:p>
            <a:r>
              <a:rPr lang="en-US" altLang="zh-CN" sz="1900" b="1">
                <a:latin typeface="微软雅黑" panose="020B0503020204020204" pitchFamily="34" charset="-122"/>
                <a:ea typeface="微软雅黑" panose="020B0503020204020204" pitchFamily="34" charset="-122"/>
              </a:rPr>
              <a:t>scheduler ( );  			       // </a:t>
            </a:r>
            <a:r>
              <a:rPr lang="zh-CN" altLang="en-US" sz="1900" b="1">
                <a:latin typeface="微软雅黑" panose="020B0503020204020204" pitchFamily="34" charset="-122"/>
                <a:ea typeface="微软雅黑" panose="020B0503020204020204" pitchFamily="34" charset="-122"/>
              </a:rPr>
              <a:t>阻塞用户进程</a:t>
            </a: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，调度其他进程执行</a:t>
            </a:r>
          </a:p>
        </p:txBody>
      </p:sp>
      <p:sp>
        <p:nvSpPr>
          <p:cNvPr id="940038" name="Rectangle 6">
            <a:extLst>
              <a:ext uri="{FF2B5EF4-FFF2-40B4-BE49-F238E27FC236}">
                <a16:creationId xmlns:a16="http://schemas.microsoft.com/office/drawing/2014/main" id="{D6BCE484-7620-4870-A19A-1FE5DAA121A7}"/>
              </a:ext>
            </a:extLst>
          </p:cNvPr>
          <p:cNvSpPr>
            <a:spLocks noChangeArrowheads="1"/>
          </p:cNvSpPr>
          <p:nvPr/>
        </p:nvSpPr>
        <p:spPr bwMode="auto">
          <a:xfrm>
            <a:off x="171450" y="3756025"/>
            <a:ext cx="7404100" cy="298767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7145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latin typeface="微软雅黑" panose="020B0503020204020204" pitchFamily="34" charset="-122"/>
                <a:ea typeface="微软雅黑" panose="020B0503020204020204" pitchFamily="34" charset="-122"/>
              </a:rPr>
              <a:t>if (n==0) {		// </a:t>
            </a:r>
            <a:r>
              <a:rPr lang="zh-CN" altLang="en-US" sz="1900" b="1">
                <a:latin typeface="微软雅黑" panose="020B0503020204020204" pitchFamily="34" charset="-122"/>
                <a:ea typeface="微软雅黑" panose="020B0503020204020204" pitchFamily="34" charset="-122"/>
              </a:rPr>
              <a:t>若字符串打印完，则</a:t>
            </a:r>
          </a:p>
          <a:p>
            <a:r>
              <a:rPr lang="en-US" altLang="zh-CN" sz="1900" b="1">
                <a:latin typeface="微软雅黑" panose="020B0503020204020204" pitchFamily="34" charset="-122"/>
                <a:ea typeface="微软雅黑" panose="020B0503020204020204" pitchFamily="34" charset="-122"/>
              </a:rPr>
              <a:t>unblock_user ( );	// </a:t>
            </a:r>
            <a:r>
              <a:rPr lang="zh-CN" altLang="en-US" sz="1900" b="1">
                <a:latin typeface="微软雅黑" panose="020B0503020204020204" pitchFamily="34" charset="-122"/>
                <a:ea typeface="微软雅黑" panose="020B0503020204020204" pitchFamily="34" charset="-122"/>
              </a:rPr>
              <a:t>用户进程</a:t>
            </a: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解除阻塞，</a:t>
            </a: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进就绪队列</a:t>
            </a:r>
          </a:p>
          <a:p>
            <a:r>
              <a:rPr lang="en-US" altLang="zh-CN" sz="1900" b="1">
                <a:latin typeface="微软雅黑" panose="020B0503020204020204" pitchFamily="34" charset="-122"/>
                <a:ea typeface="微软雅黑" panose="020B0503020204020204" pitchFamily="34" charset="-122"/>
              </a:rPr>
              <a:t>} else {</a:t>
            </a:r>
          </a:p>
          <a:p>
            <a:r>
              <a:rPr lang="en-US" altLang="zh-CN" sz="1900" b="1">
                <a:latin typeface="微软雅黑" panose="020B0503020204020204" pitchFamily="34" charset="-122"/>
                <a:ea typeface="微软雅黑" panose="020B0503020204020204" pitchFamily="34" charset="-122"/>
              </a:rPr>
              <a:t>   *printer_data_port=kernelbuf[i];  // </a:t>
            </a:r>
            <a:r>
              <a:rPr lang="zh-CN" altLang="en-US" sz="1900" b="1">
                <a:latin typeface="微软雅黑" panose="020B0503020204020204" pitchFamily="34" charset="-122"/>
                <a:ea typeface="微软雅黑" panose="020B0503020204020204" pitchFamily="34" charset="-122"/>
              </a:rPr>
              <a:t>向数据端口输出一个字符</a:t>
            </a:r>
          </a:p>
          <a:p>
            <a:r>
              <a:rPr lang="zh-CN" altLang="en-US" sz="1900" b="1">
                <a:latin typeface="微软雅黑" panose="020B0503020204020204" pitchFamily="34" charset="-122"/>
                <a:ea typeface="微软雅黑" panose="020B0503020204020204" pitchFamily="34" charset="-122"/>
              </a:rPr>
              <a:t>   *</a:t>
            </a:r>
            <a:r>
              <a:rPr lang="en-US" altLang="zh-CN" sz="1900" b="1">
                <a:latin typeface="微软雅黑" panose="020B0503020204020204" pitchFamily="34" charset="-122"/>
                <a:ea typeface="微软雅黑" panose="020B0503020204020204" pitchFamily="34" charset="-122"/>
              </a:rPr>
              <a:t>printer_control_port=START;      // </a:t>
            </a:r>
            <a:r>
              <a:rPr lang="zh-CN" altLang="en-US" sz="1900" b="1">
                <a:solidFill>
                  <a:schemeClr val="accent1"/>
                </a:solidFill>
                <a:latin typeface="微软雅黑" panose="020B0503020204020204" pitchFamily="34" charset="-122"/>
                <a:ea typeface="微软雅黑" panose="020B0503020204020204" pitchFamily="34" charset="-122"/>
              </a:rPr>
              <a:t>发送“启动打印”命令</a:t>
            </a:r>
          </a:p>
          <a:p>
            <a:r>
              <a:rPr lang="en-US" altLang="zh-CN" sz="1900" b="1">
                <a:latin typeface="微软雅黑" panose="020B0503020204020204" pitchFamily="34" charset="-122"/>
                <a:ea typeface="微软雅黑" panose="020B0503020204020204" pitchFamily="34" charset="-122"/>
              </a:rPr>
              <a:t>    n = n-1; 		// </a:t>
            </a:r>
            <a:r>
              <a:rPr lang="zh-CN" altLang="en-US" sz="1900" b="1">
                <a:latin typeface="微软雅黑" panose="020B0503020204020204" pitchFamily="34" charset="-122"/>
                <a:ea typeface="微软雅黑" panose="020B0503020204020204" pitchFamily="34" charset="-122"/>
              </a:rPr>
              <a:t>未打印字符数减</a:t>
            </a:r>
            <a:r>
              <a:rPr lang="en-US" altLang="zh-CN" sz="1900" b="1">
                <a:latin typeface="微软雅黑" panose="020B0503020204020204" pitchFamily="34" charset="-122"/>
                <a:ea typeface="微软雅黑" panose="020B0503020204020204" pitchFamily="34" charset="-122"/>
              </a:rPr>
              <a:t>1</a:t>
            </a:r>
          </a:p>
          <a:p>
            <a:r>
              <a:rPr lang="en-US" altLang="zh-CN" sz="1900" b="1">
                <a:latin typeface="微软雅黑" panose="020B0503020204020204" pitchFamily="34" charset="-122"/>
                <a:ea typeface="微软雅黑" panose="020B0503020204020204" pitchFamily="34" charset="-122"/>
              </a:rPr>
              <a:t>    i = i+1; 		// </a:t>
            </a:r>
            <a:r>
              <a:rPr lang="zh-CN" altLang="en-US" sz="1900" b="1">
                <a:latin typeface="微软雅黑" panose="020B0503020204020204" pitchFamily="34" charset="-122"/>
                <a:ea typeface="微软雅黑" panose="020B0503020204020204" pitchFamily="34" charset="-122"/>
              </a:rPr>
              <a:t>下一个打印字符指针加</a:t>
            </a:r>
            <a:r>
              <a:rPr lang="en-US" altLang="zh-CN" sz="1900" b="1">
                <a:latin typeface="微软雅黑" panose="020B0503020204020204" pitchFamily="34" charset="-122"/>
                <a:ea typeface="微软雅黑" panose="020B0503020204020204" pitchFamily="34" charset="-122"/>
              </a:rPr>
              <a:t>1</a:t>
            </a:r>
          </a:p>
          <a:p>
            <a:r>
              <a:rPr lang="en-US" altLang="zh-CN" sz="1900" b="1">
                <a:latin typeface="微软雅黑" panose="020B0503020204020204" pitchFamily="34" charset="-122"/>
                <a:ea typeface="微软雅黑" panose="020B0503020204020204" pitchFamily="34" charset="-122"/>
              </a:rPr>
              <a:t>}</a:t>
            </a:r>
          </a:p>
          <a:p>
            <a:r>
              <a:rPr lang="en-US" altLang="zh-CN" sz="1900" b="1">
                <a:latin typeface="微软雅黑" panose="020B0503020204020204" pitchFamily="34" charset="-122"/>
                <a:ea typeface="微软雅黑" panose="020B0503020204020204" pitchFamily="34" charset="-122"/>
              </a:rPr>
              <a:t>acknowledge_interrupt();	// </a:t>
            </a:r>
            <a:r>
              <a:rPr lang="zh-CN" altLang="en-US" sz="1900" b="1">
                <a:latin typeface="微软雅黑" panose="020B0503020204020204" pitchFamily="34" charset="-122"/>
                <a:ea typeface="微软雅黑" panose="020B0503020204020204" pitchFamily="34" charset="-122"/>
              </a:rPr>
              <a:t>中断回答（清除中断请求）</a:t>
            </a:r>
          </a:p>
          <a:p>
            <a:r>
              <a:rPr lang="en-US" altLang="zh-CN" sz="1900" b="1">
                <a:latin typeface="微软雅黑" panose="020B0503020204020204" pitchFamily="34" charset="-122"/>
                <a:ea typeface="微软雅黑" panose="020B0503020204020204" pitchFamily="34" charset="-122"/>
              </a:rPr>
              <a:t>return_from_interrupt();  	// </a:t>
            </a:r>
            <a:r>
              <a:rPr lang="zh-CN" altLang="en-US" sz="1900" b="1">
                <a:latin typeface="微软雅黑" panose="020B0503020204020204" pitchFamily="34" charset="-122"/>
                <a:ea typeface="微软雅黑" panose="020B0503020204020204" pitchFamily="34" charset="-122"/>
              </a:rPr>
              <a:t>中断返回 </a:t>
            </a:r>
          </a:p>
        </p:txBody>
      </p:sp>
      <p:sp>
        <p:nvSpPr>
          <p:cNvPr id="940039" name="Text Box 7">
            <a:extLst>
              <a:ext uri="{FF2B5EF4-FFF2-40B4-BE49-F238E27FC236}">
                <a16:creationId xmlns:a16="http://schemas.microsoft.com/office/drawing/2014/main" id="{16448564-F34C-4524-A4BE-CCFF85889545}"/>
              </a:ext>
            </a:extLst>
          </p:cNvPr>
          <p:cNvSpPr txBox="1">
            <a:spLocks noChangeArrowheads="1"/>
          </p:cNvSpPr>
          <p:nvPr/>
        </p:nvSpPr>
        <p:spPr bwMode="auto">
          <a:xfrm>
            <a:off x="128588" y="755650"/>
            <a:ext cx="52244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100" b="1">
                <a:solidFill>
                  <a:srgbClr val="A50021"/>
                </a:solidFill>
                <a:latin typeface="微软雅黑" panose="020B0503020204020204" pitchFamily="34" charset="-122"/>
                <a:ea typeface="微软雅黑" panose="020B0503020204020204" pitchFamily="34" charset="-122"/>
              </a:rPr>
              <a:t>例子：采用中断方式进行字符串打印</a:t>
            </a:r>
          </a:p>
        </p:txBody>
      </p:sp>
      <p:sp>
        <p:nvSpPr>
          <p:cNvPr id="940040" name="Text Box 8">
            <a:extLst>
              <a:ext uri="{FF2B5EF4-FFF2-40B4-BE49-F238E27FC236}">
                <a16:creationId xmlns:a16="http://schemas.microsoft.com/office/drawing/2014/main" id="{45CE8DBD-7EAD-4655-9ED1-6438FE5E9A2F}"/>
              </a:ext>
            </a:extLst>
          </p:cNvPr>
          <p:cNvSpPr txBox="1">
            <a:spLocks noChangeArrowheads="1"/>
          </p:cNvSpPr>
          <p:nvPr/>
        </p:nvSpPr>
        <p:spPr bwMode="auto">
          <a:xfrm>
            <a:off x="4471988" y="963613"/>
            <a:ext cx="45577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sys_write</a:t>
            </a:r>
            <a:r>
              <a:rPr lang="zh-CN" altLang="en-US" sz="2100" b="1">
                <a:solidFill>
                  <a:schemeClr val="accent2"/>
                </a:solidFill>
                <a:latin typeface="微软雅黑" panose="020B0503020204020204" pitchFamily="34" charset="-122"/>
                <a:ea typeface="微软雅黑" panose="020B0503020204020204" pitchFamily="34" charset="-122"/>
              </a:rPr>
              <a:t>进行字符串打印的程序段</a:t>
            </a:r>
            <a:r>
              <a:rPr lang="en-US" altLang="zh-CN" sz="2100" b="1">
                <a:solidFill>
                  <a:schemeClr val="accent2"/>
                </a:solidFill>
                <a:latin typeface="微软雅黑" panose="020B0503020204020204" pitchFamily="34" charset="-122"/>
                <a:ea typeface="微软雅黑" panose="020B0503020204020204" pitchFamily="34" charset="-122"/>
              </a:rPr>
              <a:t>:</a:t>
            </a:r>
          </a:p>
        </p:txBody>
      </p:sp>
      <p:sp>
        <p:nvSpPr>
          <p:cNvPr id="940041" name="Text Box 9">
            <a:extLst>
              <a:ext uri="{FF2B5EF4-FFF2-40B4-BE49-F238E27FC236}">
                <a16:creationId xmlns:a16="http://schemas.microsoft.com/office/drawing/2014/main" id="{6509ABC9-D0E5-4838-8EAC-61F5F5087D2F}"/>
              </a:ext>
            </a:extLst>
          </p:cNvPr>
          <p:cNvSpPr txBox="1">
            <a:spLocks noChangeArrowheads="1"/>
          </p:cNvSpPr>
          <p:nvPr/>
        </p:nvSpPr>
        <p:spPr bwMode="auto">
          <a:xfrm>
            <a:off x="196850" y="3306763"/>
            <a:ext cx="4092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chemeClr val="accent2"/>
                </a:solidFill>
                <a:latin typeface="微软雅黑" panose="020B0503020204020204" pitchFamily="34" charset="-122"/>
                <a:ea typeface="微软雅黑" panose="020B0503020204020204" pitchFamily="34" charset="-122"/>
              </a:rPr>
              <a:t>字符打印</a:t>
            </a:r>
            <a:r>
              <a:rPr lang="en-US" altLang="zh-CN" sz="2100" b="1">
                <a:solidFill>
                  <a:schemeClr val="accent2"/>
                </a:solidFill>
                <a:latin typeface="微软雅黑" panose="020B0503020204020204" pitchFamily="34" charset="-122"/>
                <a:ea typeface="微软雅黑" panose="020B0503020204020204" pitchFamily="34" charset="-122"/>
              </a:rPr>
              <a:t>”</a:t>
            </a:r>
            <a:r>
              <a:rPr lang="zh-CN" altLang="en-US" sz="2100" b="1">
                <a:solidFill>
                  <a:schemeClr val="accent2"/>
                </a:solidFill>
                <a:latin typeface="微软雅黑" panose="020B0503020204020204" pitchFamily="34" charset="-122"/>
                <a:ea typeface="微软雅黑" panose="020B0503020204020204" pitchFamily="34" charset="-122"/>
              </a:rPr>
              <a:t>中断服务程序：</a:t>
            </a:r>
          </a:p>
        </p:txBody>
      </p:sp>
      <p:sp>
        <p:nvSpPr>
          <p:cNvPr id="940042" name="Text Box 10">
            <a:extLst>
              <a:ext uri="{FF2B5EF4-FFF2-40B4-BE49-F238E27FC236}">
                <a16:creationId xmlns:a16="http://schemas.microsoft.com/office/drawing/2014/main" id="{8D462064-B977-430A-9E7D-8600488D7900}"/>
              </a:ext>
            </a:extLst>
          </p:cNvPr>
          <p:cNvSpPr txBox="1">
            <a:spLocks noChangeArrowheads="1"/>
          </p:cNvSpPr>
          <p:nvPr/>
        </p:nvSpPr>
        <p:spPr bwMode="auto">
          <a:xfrm>
            <a:off x="7751763" y="3498850"/>
            <a:ext cx="1392237" cy="312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900" b="1">
                <a:solidFill>
                  <a:schemeClr val="accent1"/>
                </a:solidFill>
                <a:latin typeface="微软雅黑" panose="020B0503020204020204" pitchFamily="34" charset="-122"/>
                <a:ea typeface="微软雅黑" panose="020B0503020204020204" pitchFamily="34" charset="-122"/>
              </a:rPr>
              <a:t>sys_write</a:t>
            </a:r>
            <a:r>
              <a:rPr lang="zh-CN" altLang="en-US" sz="1900" b="1">
                <a:solidFill>
                  <a:schemeClr val="accent1"/>
                </a:solidFill>
                <a:latin typeface="微软雅黑" panose="020B0503020204020204" pitchFamily="34" charset="-122"/>
                <a:ea typeface="微软雅黑" panose="020B0503020204020204" pitchFamily="34" charset="-122"/>
              </a:rPr>
              <a:t>是如何调出来的？</a:t>
            </a:r>
          </a:p>
          <a:p>
            <a:pPr>
              <a:spcBef>
                <a:spcPct val="50000"/>
              </a:spcBef>
            </a:pPr>
            <a:r>
              <a:rPr lang="zh-CN" altLang="en-US" sz="1900" b="1">
                <a:solidFill>
                  <a:schemeClr val="accent2"/>
                </a:solidFill>
                <a:latin typeface="微软雅黑" panose="020B0503020204020204" pitchFamily="34" charset="-122"/>
                <a:ea typeface="微软雅黑" panose="020B0503020204020204" pitchFamily="34" charset="-122"/>
              </a:rPr>
              <a:t>系统调用！</a:t>
            </a:r>
          </a:p>
          <a:p>
            <a:pPr>
              <a:spcBef>
                <a:spcPct val="50000"/>
              </a:spcBef>
            </a:pPr>
            <a:r>
              <a:rPr lang="zh-CN" altLang="en-US" sz="1900" b="1">
                <a:solidFill>
                  <a:schemeClr val="accent1"/>
                </a:solidFill>
                <a:latin typeface="微软雅黑" panose="020B0503020204020204" pitchFamily="34" charset="-122"/>
                <a:ea typeface="微软雅黑" panose="020B0503020204020204" pitchFamily="34" charset="-122"/>
              </a:rPr>
              <a:t>中断服务程序是如何调出来的？</a:t>
            </a:r>
          </a:p>
          <a:p>
            <a:pPr>
              <a:spcBef>
                <a:spcPct val="50000"/>
              </a:spcBef>
            </a:pPr>
            <a:r>
              <a:rPr lang="zh-CN" altLang="en-US" sz="1900" b="1">
                <a:solidFill>
                  <a:schemeClr val="accent2"/>
                </a:solidFill>
                <a:latin typeface="微软雅黑" panose="020B0503020204020204" pitchFamily="34" charset="-122"/>
                <a:ea typeface="微软雅黑" panose="020B0503020204020204" pitchFamily="34" charset="-122"/>
              </a:rPr>
              <a:t>外设完成任务！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39"/>
                                        </p:tgtEl>
                                        <p:attrNameLst>
                                          <p:attrName>style.visibility</p:attrName>
                                        </p:attrNameLst>
                                      </p:cBhvr>
                                      <p:to>
                                        <p:strVal val="visible"/>
                                      </p:to>
                                    </p:set>
                                    <p:animEffect transition="in" filter="blinds(horizontal)">
                                      <p:cBhvr>
                                        <p:cTn id="7" dur="500"/>
                                        <p:tgtEl>
                                          <p:spTgt spid="940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0040">
                                            <p:txEl>
                                              <p:pRg st="0" end="0"/>
                                            </p:txEl>
                                          </p:spTgt>
                                        </p:tgtEl>
                                        <p:attrNameLst>
                                          <p:attrName>style.visibility</p:attrName>
                                        </p:attrNameLst>
                                      </p:cBhvr>
                                      <p:to>
                                        <p:strVal val="visible"/>
                                      </p:to>
                                    </p:set>
                                    <p:animEffect transition="in" filter="blinds(horizontal)">
                                      <p:cBhvr>
                                        <p:cTn id="12" dur="500"/>
                                        <p:tgtEl>
                                          <p:spTgt spid="9400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37"/>
                                        </p:tgtEl>
                                        <p:attrNameLst>
                                          <p:attrName>style.visibility</p:attrName>
                                        </p:attrNameLst>
                                      </p:cBhvr>
                                      <p:to>
                                        <p:strVal val="visible"/>
                                      </p:to>
                                    </p:set>
                                    <p:animEffect transition="in" filter="blinds(horizontal)">
                                      <p:cBhvr>
                                        <p:cTn id="17" dur="500"/>
                                        <p:tgtEl>
                                          <p:spTgt spid="940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0041"/>
                                        </p:tgtEl>
                                        <p:attrNameLst>
                                          <p:attrName>style.visibility</p:attrName>
                                        </p:attrNameLst>
                                      </p:cBhvr>
                                      <p:to>
                                        <p:strVal val="visible"/>
                                      </p:to>
                                    </p:set>
                                    <p:animEffect transition="in" filter="blinds(horizontal)">
                                      <p:cBhvr>
                                        <p:cTn id="22" dur="500"/>
                                        <p:tgtEl>
                                          <p:spTgt spid="940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0038"/>
                                        </p:tgtEl>
                                        <p:attrNameLst>
                                          <p:attrName>style.visibility</p:attrName>
                                        </p:attrNameLst>
                                      </p:cBhvr>
                                      <p:to>
                                        <p:strVal val="visible"/>
                                      </p:to>
                                    </p:set>
                                    <p:animEffect transition="in" filter="blinds(horizontal)">
                                      <p:cBhvr>
                                        <p:cTn id="27" dur="500"/>
                                        <p:tgtEl>
                                          <p:spTgt spid="940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40042">
                                            <p:txEl>
                                              <p:pRg st="0" end="0"/>
                                            </p:txEl>
                                          </p:spTgt>
                                        </p:tgtEl>
                                        <p:attrNameLst>
                                          <p:attrName>style.visibility</p:attrName>
                                        </p:attrNameLst>
                                      </p:cBhvr>
                                      <p:to>
                                        <p:strVal val="visible"/>
                                      </p:to>
                                    </p:set>
                                    <p:animEffect transition="in" filter="blinds(horizontal)">
                                      <p:cBhvr>
                                        <p:cTn id="32" dur="500"/>
                                        <p:tgtEl>
                                          <p:spTgt spid="94004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40042">
                                            <p:txEl>
                                              <p:pRg st="1" end="1"/>
                                            </p:txEl>
                                          </p:spTgt>
                                        </p:tgtEl>
                                        <p:attrNameLst>
                                          <p:attrName>style.visibility</p:attrName>
                                        </p:attrNameLst>
                                      </p:cBhvr>
                                      <p:to>
                                        <p:strVal val="visible"/>
                                      </p:to>
                                    </p:set>
                                    <p:animEffect transition="in" filter="blinds(horizontal)">
                                      <p:cBhvr>
                                        <p:cTn id="37" dur="500"/>
                                        <p:tgtEl>
                                          <p:spTgt spid="94004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40042">
                                            <p:txEl>
                                              <p:pRg st="2" end="2"/>
                                            </p:txEl>
                                          </p:spTgt>
                                        </p:tgtEl>
                                        <p:attrNameLst>
                                          <p:attrName>style.visibility</p:attrName>
                                        </p:attrNameLst>
                                      </p:cBhvr>
                                      <p:to>
                                        <p:strVal val="visible"/>
                                      </p:to>
                                    </p:set>
                                    <p:animEffect transition="in" filter="blinds(horizontal)">
                                      <p:cBhvr>
                                        <p:cTn id="42" dur="500"/>
                                        <p:tgtEl>
                                          <p:spTgt spid="94004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40042">
                                            <p:txEl>
                                              <p:pRg st="3" end="3"/>
                                            </p:txEl>
                                          </p:spTgt>
                                        </p:tgtEl>
                                        <p:attrNameLst>
                                          <p:attrName>style.visibility</p:attrName>
                                        </p:attrNameLst>
                                      </p:cBhvr>
                                      <p:to>
                                        <p:strVal val="visible"/>
                                      </p:to>
                                    </p:set>
                                    <p:animEffect transition="in" filter="blinds(horizontal)">
                                      <p:cBhvr>
                                        <p:cTn id="47" dur="500"/>
                                        <p:tgtEl>
                                          <p:spTgt spid="940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p:bldP spid="9400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A61C826-58DD-4237-B34A-A4596934477B}"/>
              </a:ext>
            </a:extLst>
          </p:cNvPr>
          <p:cNvSpPr>
            <a:spLocks noGrp="1" noChangeArrowheads="1"/>
          </p:cNvSpPr>
          <p:nvPr>
            <p:ph type="title"/>
          </p:nvPr>
        </p:nvSpPr>
        <p:spPr>
          <a:xfrm>
            <a:off x="657225" y="85725"/>
            <a:ext cx="7667625" cy="528638"/>
          </a:xfrm>
        </p:spPr>
        <p:txBody>
          <a:bodyPr/>
          <a:lstStyle/>
          <a:p>
            <a:r>
              <a:rPr lang="zh-CN" altLang="en-US"/>
              <a:t>中断控制器的基本结构</a:t>
            </a:r>
          </a:p>
        </p:txBody>
      </p:sp>
      <p:sp>
        <p:nvSpPr>
          <p:cNvPr id="59395" name="Text Box 3">
            <a:extLst>
              <a:ext uri="{FF2B5EF4-FFF2-40B4-BE49-F238E27FC236}">
                <a16:creationId xmlns:a16="http://schemas.microsoft.com/office/drawing/2014/main" id="{34C6F40D-F94C-49F4-932B-EC552923A9FA}"/>
              </a:ext>
            </a:extLst>
          </p:cNvPr>
          <p:cNvSpPr txBox="1">
            <a:spLocks noChangeArrowheads="1"/>
          </p:cNvSpPr>
          <p:nvPr/>
        </p:nvSpPr>
        <p:spPr bwMode="auto">
          <a:xfrm>
            <a:off x="1493838" y="4976813"/>
            <a:ext cx="2259012" cy="4365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200" b="1">
                <a:latin typeface="Times New Roman" panose="02020603050405020304" pitchFamily="18" charset="0"/>
                <a:ea typeface="黑体" panose="02010609060101010101" pitchFamily="49" charset="-122"/>
              </a:rPr>
              <a:t>屏蔽寄存器</a:t>
            </a:r>
          </a:p>
        </p:txBody>
      </p:sp>
      <p:sp>
        <p:nvSpPr>
          <p:cNvPr id="59396" name="Text Box 4">
            <a:extLst>
              <a:ext uri="{FF2B5EF4-FFF2-40B4-BE49-F238E27FC236}">
                <a16:creationId xmlns:a16="http://schemas.microsoft.com/office/drawing/2014/main" id="{115E06BA-3046-446D-8B68-93F324AA3120}"/>
              </a:ext>
            </a:extLst>
          </p:cNvPr>
          <p:cNvSpPr txBox="1">
            <a:spLocks noChangeArrowheads="1"/>
          </p:cNvSpPr>
          <p:nvPr/>
        </p:nvSpPr>
        <p:spPr bwMode="auto">
          <a:xfrm>
            <a:off x="4630738" y="5021263"/>
            <a:ext cx="2432050" cy="4365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200" b="1">
                <a:latin typeface="Times New Roman" panose="02020603050405020304" pitchFamily="18" charset="0"/>
                <a:ea typeface="黑体" panose="02010609060101010101" pitchFamily="49" charset="-122"/>
              </a:rPr>
              <a:t>中断请求寄存器</a:t>
            </a:r>
          </a:p>
        </p:txBody>
      </p:sp>
      <p:sp>
        <p:nvSpPr>
          <p:cNvPr id="59397" name="Line 5">
            <a:extLst>
              <a:ext uri="{FF2B5EF4-FFF2-40B4-BE49-F238E27FC236}">
                <a16:creationId xmlns:a16="http://schemas.microsoft.com/office/drawing/2014/main" id="{99BE209D-3057-4307-ACD4-24B5A70329FB}"/>
              </a:ext>
            </a:extLst>
          </p:cNvPr>
          <p:cNvSpPr>
            <a:spLocks noChangeShapeType="1"/>
          </p:cNvSpPr>
          <p:nvPr/>
        </p:nvSpPr>
        <p:spPr bwMode="auto">
          <a:xfrm>
            <a:off x="1612900" y="4262438"/>
            <a:ext cx="0" cy="7270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8" name="AutoShape 6">
            <a:extLst>
              <a:ext uri="{FF2B5EF4-FFF2-40B4-BE49-F238E27FC236}">
                <a16:creationId xmlns:a16="http://schemas.microsoft.com/office/drawing/2014/main" id="{E4BF30A9-3045-4D60-84C4-4E7AD557BBC8}"/>
              </a:ext>
            </a:extLst>
          </p:cNvPr>
          <p:cNvSpPr>
            <a:spLocks noChangeArrowheads="1"/>
          </p:cNvSpPr>
          <p:nvPr/>
        </p:nvSpPr>
        <p:spPr bwMode="auto">
          <a:xfrm rot="-5400000">
            <a:off x="1503363" y="3840163"/>
            <a:ext cx="442912" cy="442912"/>
          </a:xfrm>
          <a:prstGeom prst="flowChartDelay">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9399" name="Line 7">
            <a:extLst>
              <a:ext uri="{FF2B5EF4-FFF2-40B4-BE49-F238E27FC236}">
                <a16:creationId xmlns:a16="http://schemas.microsoft.com/office/drawing/2014/main" id="{B5407F64-6512-4C8A-8B16-919766B2FFED}"/>
              </a:ext>
            </a:extLst>
          </p:cNvPr>
          <p:cNvSpPr>
            <a:spLocks noChangeShapeType="1"/>
          </p:cNvSpPr>
          <p:nvPr/>
        </p:nvSpPr>
        <p:spPr bwMode="auto">
          <a:xfrm flipV="1">
            <a:off x="1852613" y="4262438"/>
            <a:ext cx="0" cy="471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0" name="Line 8">
            <a:extLst>
              <a:ext uri="{FF2B5EF4-FFF2-40B4-BE49-F238E27FC236}">
                <a16:creationId xmlns:a16="http://schemas.microsoft.com/office/drawing/2014/main" id="{ADC8C07D-1BC1-40AF-97AE-601C09A81550}"/>
              </a:ext>
            </a:extLst>
          </p:cNvPr>
          <p:cNvSpPr>
            <a:spLocks noChangeShapeType="1"/>
          </p:cNvSpPr>
          <p:nvPr/>
        </p:nvSpPr>
        <p:spPr bwMode="auto">
          <a:xfrm>
            <a:off x="1868488" y="4733925"/>
            <a:ext cx="2836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1" name="Line 9">
            <a:extLst>
              <a:ext uri="{FF2B5EF4-FFF2-40B4-BE49-F238E27FC236}">
                <a16:creationId xmlns:a16="http://schemas.microsoft.com/office/drawing/2014/main" id="{DACA39AA-3E56-4A0E-A1E9-87EBD576CE6A}"/>
              </a:ext>
            </a:extLst>
          </p:cNvPr>
          <p:cNvSpPr>
            <a:spLocks noChangeShapeType="1"/>
          </p:cNvSpPr>
          <p:nvPr/>
        </p:nvSpPr>
        <p:spPr bwMode="auto">
          <a:xfrm>
            <a:off x="4705350" y="4733925"/>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2" name="AutoShape 10">
            <a:extLst>
              <a:ext uri="{FF2B5EF4-FFF2-40B4-BE49-F238E27FC236}">
                <a16:creationId xmlns:a16="http://schemas.microsoft.com/office/drawing/2014/main" id="{E6D47111-A6DB-498D-AB12-30B91BC893D1}"/>
              </a:ext>
            </a:extLst>
          </p:cNvPr>
          <p:cNvSpPr>
            <a:spLocks noChangeArrowheads="1"/>
          </p:cNvSpPr>
          <p:nvPr/>
        </p:nvSpPr>
        <p:spPr bwMode="auto">
          <a:xfrm rot="-5400000">
            <a:off x="3517106" y="3820320"/>
            <a:ext cx="415925" cy="442912"/>
          </a:xfrm>
          <a:prstGeom prst="flowChartDelay">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9403" name="Line 11">
            <a:extLst>
              <a:ext uri="{FF2B5EF4-FFF2-40B4-BE49-F238E27FC236}">
                <a16:creationId xmlns:a16="http://schemas.microsoft.com/office/drawing/2014/main" id="{84B50780-1D34-41E6-AD6F-3F1406759D9D}"/>
              </a:ext>
            </a:extLst>
          </p:cNvPr>
          <p:cNvSpPr>
            <a:spLocks noChangeShapeType="1"/>
          </p:cNvSpPr>
          <p:nvPr/>
        </p:nvSpPr>
        <p:spPr bwMode="auto">
          <a:xfrm flipH="1">
            <a:off x="3598863" y="4248150"/>
            <a:ext cx="0" cy="7397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4" name="Line 12">
            <a:extLst>
              <a:ext uri="{FF2B5EF4-FFF2-40B4-BE49-F238E27FC236}">
                <a16:creationId xmlns:a16="http://schemas.microsoft.com/office/drawing/2014/main" id="{627909ED-6555-4007-8E6C-2BC743F2A6F3}"/>
              </a:ext>
            </a:extLst>
          </p:cNvPr>
          <p:cNvSpPr>
            <a:spLocks noChangeShapeType="1"/>
          </p:cNvSpPr>
          <p:nvPr/>
        </p:nvSpPr>
        <p:spPr bwMode="auto">
          <a:xfrm flipV="1">
            <a:off x="3857625" y="4248150"/>
            <a:ext cx="0" cy="28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5" name="Line 13">
            <a:extLst>
              <a:ext uri="{FF2B5EF4-FFF2-40B4-BE49-F238E27FC236}">
                <a16:creationId xmlns:a16="http://schemas.microsoft.com/office/drawing/2014/main" id="{867835EA-E0B7-47B2-8B34-C888060DEE0D}"/>
              </a:ext>
            </a:extLst>
          </p:cNvPr>
          <p:cNvSpPr>
            <a:spLocks noChangeShapeType="1"/>
          </p:cNvSpPr>
          <p:nvPr/>
        </p:nvSpPr>
        <p:spPr bwMode="auto">
          <a:xfrm>
            <a:off x="3857625" y="4530725"/>
            <a:ext cx="301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6" name="Line 14">
            <a:extLst>
              <a:ext uri="{FF2B5EF4-FFF2-40B4-BE49-F238E27FC236}">
                <a16:creationId xmlns:a16="http://schemas.microsoft.com/office/drawing/2014/main" id="{EF47811C-D791-4F21-BFF3-430DC865BC18}"/>
              </a:ext>
            </a:extLst>
          </p:cNvPr>
          <p:cNvSpPr>
            <a:spLocks noChangeShapeType="1"/>
          </p:cNvSpPr>
          <p:nvPr/>
        </p:nvSpPr>
        <p:spPr bwMode="auto">
          <a:xfrm>
            <a:off x="6869113" y="4532313"/>
            <a:ext cx="0" cy="484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9407" name="Group 15">
            <a:extLst>
              <a:ext uri="{FF2B5EF4-FFF2-40B4-BE49-F238E27FC236}">
                <a16:creationId xmlns:a16="http://schemas.microsoft.com/office/drawing/2014/main" id="{3B99C3BE-0821-4105-8556-BCCE34DBAB7E}"/>
              </a:ext>
            </a:extLst>
          </p:cNvPr>
          <p:cNvGrpSpPr>
            <a:grpSpLocks/>
          </p:cNvGrpSpPr>
          <p:nvPr/>
        </p:nvGrpSpPr>
        <p:grpSpPr bwMode="auto">
          <a:xfrm>
            <a:off x="1733550" y="3554413"/>
            <a:ext cx="2006600" cy="249237"/>
            <a:chOff x="1092" y="2239"/>
            <a:chExt cx="1264" cy="221"/>
          </a:xfrm>
        </p:grpSpPr>
        <p:sp>
          <p:nvSpPr>
            <p:cNvPr id="59445" name="Line 16">
              <a:extLst>
                <a:ext uri="{FF2B5EF4-FFF2-40B4-BE49-F238E27FC236}">
                  <a16:creationId xmlns:a16="http://schemas.microsoft.com/office/drawing/2014/main" id="{A6121A47-0AA3-46D6-9548-844698445FB8}"/>
                </a:ext>
              </a:extLst>
            </p:cNvPr>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6" name="Line 17">
              <a:extLst>
                <a:ext uri="{FF2B5EF4-FFF2-40B4-BE49-F238E27FC236}">
                  <a16:creationId xmlns:a16="http://schemas.microsoft.com/office/drawing/2014/main" id="{33B653F7-E61A-416E-8B01-7EFAAE511295}"/>
                </a:ext>
              </a:extLst>
            </p:cNvPr>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408" name="Text Box 18">
            <a:extLst>
              <a:ext uri="{FF2B5EF4-FFF2-40B4-BE49-F238E27FC236}">
                <a16:creationId xmlns:a16="http://schemas.microsoft.com/office/drawing/2014/main" id="{3FAB0763-B841-4CFF-B5CD-73560797DA7D}"/>
              </a:ext>
            </a:extLst>
          </p:cNvPr>
          <p:cNvSpPr txBox="1">
            <a:spLocks noChangeArrowheads="1"/>
          </p:cNvSpPr>
          <p:nvPr/>
        </p:nvSpPr>
        <p:spPr bwMode="auto">
          <a:xfrm>
            <a:off x="2309813" y="3814763"/>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a:t>
            </a:r>
          </a:p>
        </p:txBody>
      </p:sp>
      <p:sp>
        <p:nvSpPr>
          <p:cNvPr id="59409" name="Text Box 19">
            <a:extLst>
              <a:ext uri="{FF2B5EF4-FFF2-40B4-BE49-F238E27FC236}">
                <a16:creationId xmlns:a16="http://schemas.microsoft.com/office/drawing/2014/main" id="{1B874F63-71F4-432A-AB34-3D6C50129DC6}"/>
              </a:ext>
            </a:extLst>
          </p:cNvPr>
          <p:cNvSpPr txBox="1">
            <a:spLocks noChangeArrowheads="1"/>
          </p:cNvSpPr>
          <p:nvPr/>
        </p:nvSpPr>
        <p:spPr bwMode="auto">
          <a:xfrm>
            <a:off x="1544638" y="3113088"/>
            <a:ext cx="2447925" cy="4365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200" b="1">
                <a:latin typeface="黑体" panose="02010609060101010101" pitchFamily="49" charset="-122"/>
                <a:ea typeface="黑体" panose="02010609060101010101" pitchFamily="49" charset="-122"/>
              </a:rPr>
              <a:t>判 优 线 路</a:t>
            </a:r>
          </a:p>
        </p:txBody>
      </p:sp>
      <p:sp>
        <p:nvSpPr>
          <p:cNvPr id="59410" name="Line 20">
            <a:extLst>
              <a:ext uri="{FF2B5EF4-FFF2-40B4-BE49-F238E27FC236}">
                <a16:creationId xmlns:a16="http://schemas.microsoft.com/office/drawing/2014/main" id="{7F7AD5B6-8FD7-424A-8C31-A7C443B0D492}"/>
              </a:ext>
            </a:extLst>
          </p:cNvPr>
          <p:cNvSpPr>
            <a:spLocks noChangeShapeType="1"/>
          </p:cNvSpPr>
          <p:nvPr/>
        </p:nvSpPr>
        <p:spPr bwMode="auto">
          <a:xfrm flipV="1">
            <a:off x="2743200" y="2708275"/>
            <a:ext cx="0"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1" name="Text Box 21">
            <a:extLst>
              <a:ext uri="{FF2B5EF4-FFF2-40B4-BE49-F238E27FC236}">
                <a16:creationId xmlns:a16="http://schemas.microsoft.com/office/drawing/2014/main" id="{617DC6E6-DBF2-4169-B249-8CA30D4CE8A2}"/>
              </a:ext>
            </a:extLst>
          </p:cNvPr>
          <p:cNvSpPr txBox="1">
            <a:spLocks noChangeArrowheads="1"/>
          </p:cNvSpPr>
          <p:nvPr/>
        </p:nvSpPr>
        <p:spPr bwMode="auto">
          <a:xfrm>
            <a:off x="1355725" y="2251075"/>
            <a:ext cx="2770188" cy="436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latin typeface="Times New Roman" panose="02020603050405020304" pitchFamily="18" charset="0"/>
                <a:ea typeface="黑体" panose="02010609060101010101" pitchFamily="49" charset="-122"/>
              </a:rPr>
              <a:t>中断类型号形成线路</a:t>
            </a:r>
          </a:p>
        </p:txBody>
      </p:sp>
      <p:sp>
        <p:nvSpPr>
          <p:cNvPr id="59412" name="Line 22">
            <a:extLst>
              <a:ext uri="{FF2B5EF4-FFF2-40B4-BE49-F238E27FC236}">
                <a16:creationId xmlns:a16="http://schemas.microsoft.com/office/drawing/2014/main" id="{AEC3C451-0C03-4A08-913B-F078825734D4}"/>
              </a:ext>
            </a:extLst>
          </p:cNvPr>
          <p:cNvSpPr>
            <a:spLocks noChangeShapeType="1"/>
          </p:cNvSpPr>
          <p:nvPr/>
        </p:nvSpPr>
        <p:spPr bwMode="auto">
          <a:xfrm>
            <a:off x="3994150" y="3357563"/>
            <a:ext cx="184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3" name="Line 23">
            <a:extLst>
              <a:ext uri="{FF2B5EF4-FFF2-40B4-BE49-F238E27FC236}">
                <a16:creationId xmlns:a16="http://schemas.microsoft.com/office/drawing/2014/main" id="{2B703036-DE48-4E2C-B505-4FB16F6BCAD2}"/>
              </a:ext>
            </a:extLst>
          </p:cNvPr>
          <p:cNvSpPr>
            <a:spLocks noChangeShapeType="1"/>
          </p:cNvSpPr>
          <p:nvPr/>
        </p:nvSpPr>
        <p:spPr bwMode="auto">
          <a:xfrm>
            <a:off x="5837238" y="2851150"/>
            <a:ext cx="0" cy="52705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4" name="AutoShape 24">
            <a:extLst>
              <a:ext uri="{FF2B5EF4-FFF2-40B4-BE49-F238E27FC236}">
                <a16:creationId xmlns:a16="http://schemas.microsoft.com/office/drawing/2014/main" id="{FC15F492-B899-43C7-8F41-06A54E1D749E}"/>
              </a:ext>
            </a:extLst>
          </p:cNvPr>
          <p:cNvSpPr>
            <a:spLocks noChangeArrowheads="1"/>
          </p:cNvSpPr>
          <p:nvPr/>
        </p:nvSpPr>
        <p:spPr bwMode="auto">
          <a:xfrm>
            <a:off x="2667000" y="1704975"/>
            <a:ext cx="292100" cy="544513"/>
          </a:xfrm>
          <a:prstGeom prst="upArrow">
            <a:avLst>
              <a:gd name="adj1" fmla="val 50000"/>
              <a:gd name="adj2" fmla="val 4660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923673" name="Text Box 25">
            <a:extLst>
              <a:ext uri="{FF2B5EF4-FFF2-40B4-BE49-F238E27FC236}">
                <a16:creationId xmlns:a16="http://schemas.microsoft.com/office/drawing/2014/main" id="{01D93234-7074-43C2-9D19-AC2A77D232C3}"/>
              </a:ext>
            </a:extLst>
          </p:cNvPr>
          <p:cNvSpPr txBox="1">
            <a:spLocks noChangeArrowheads="1"/>
          </p:cNvSpPr>
          <p:nvPr/>
        </p:nvSpPr>
        <p:spPr bwMode="auto">
          <a:xfrm>
            <a:off x="723900" y="1728788"/>
            <a:ext cx="27590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Times New Roman" panose="02020603050405020304" pitchFamily="18" charset="0"/>
                <a:ea typeface="微软雅黑" panose="020B0503020204020204" pitchFamily="34" charset="-122"/>
              </a:rPr>
              <a:t>中断类型：</a:t>
            </a:r>
            <a:r>
              <a:rPr kumimoji="1" lang="en-US" altLang="zh-CN" sz="1900" b="1">
                <a:solidFill>
                  <a:schemeClr val="accent1"/>
                </a:solidFill>
                <a:latin typeface="微软雅黑" panose="020B0503020204020204" pitchFamily="34" charset="-122"/>
                <a:ea typeface="微软雅黑" panose="020B0503020204020204" pitchFamily="34" charset="-122"/>
              </a:rPr>
              <a:t>32+i</a:t>
            </a:r>
          </a:p>
        </p:txBody>
      </p:sp>
      <p:sp>
        <p:nvSpPr>
          <p:cNvPr id="59416" name="Text Box 26">
            <a:extLst>
              <a:ext uri="{FF2B5EF4-FFF2-40B4-BE49-F238E27FC236}">
                <a16:creationId xmlns:a16="http://schemas.microsoft.com/office/drawing/2014/main" id="{9A1913C7-EB20-4165-BB87-3A1398896927}"/>
              </a:ext>
            </a:extLst>
          </p:cNvPr>
          <p:cNvSpPr txBox="1">
            <a:spLocks noChangeArrowheads="1"/>
          </p:cNvSpPr>
          <p:nvPr/>
        </p:nvSpPr>
        <p:spPr bwMode="auto">
          <a:xfrm>
            <a:off x="5580063" y="1790700"/>
            <a:ext cx="24495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中断请求信号</a:t>
            </a:r>
            <a:r>
              <a:rPr kumimoji="1" lang="en-US" altLang="zh-CN" sz="1900" b="1">
                <a:solidFill>
                  <a:srgbClr val="0000FF"/>
                </a:solidFill>
                <a:latin typeface="微软雅黑" panose="020B0503020204020204" pitchFamily="34" charset="-122"/>
                <a:ea typeface="微软雅黑" panose="020B0503020204020204" pitchFamily="34" charset="-122"/>
              </a:rPr>
              <a:t>INT</a:t>
            </a:r>
          </a:p>
        </p:txBody>
      </p:sp>
      <p:sp>
        <p:nvSpPr>
          <p:cNvPr id="59417" name="Text Box 27">
            <a:extLst>
              <a:ext uri="{FF2B5EF4-FFF2-40B4-BE49-F238E27FC236}">
                <a16:creationId xmlns:a16="http://schemas.microsoft.com/office/drawing/2014/main" id="{26CD5847-E064-42A5-A28A-7B3BEAEAA5B5}"/>
              </a:ext>
            </a:extLst>
          </p:cNvPr>
          <p:cNvSpPr txBox="1">
            <a:spLocks noChangeArrowheads="1"/>
          </p:cNvSpPr>
          <p:nvPr/>
        </p:nvSpPr>
        <p:spPr bwMode="auto">
          <a:xfrm>
            <a:off x="5248275" y="2406650"/>
            <a:ext cx="114935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400" b="1">
                <a:latin typeface="Times New Roman" panose="02020603050405020304" pitchFamily="18" charset="0"/>
                <a:ea typeface="宋体" panose="02010600030101010101" pitchFamily="2" charset="-122"/>
              </a:rPr>
              <a:t>INTR</a:t>
            </a:r>
          </a:p>
        </p:txBody>
      </p:sp>
      <p:sp>
        <p:nvSpPr>
          <p:cNvPr id="59418" name="Line 28">
            <a:extLst>
              <a:ext uri="{FF2B5EF4-FFF2-40B4-BE49-F238E27FC236}">
                <a16:creationId xmlns:a16="http://schemas.microsoft.com/office/drawing/2014/main" id="{FF7D3E64-D3F8-4CCA-9F8C-C099DAA25605}"/>
              </a:ext>
            </a:extLst>
          </p:cNvPr>
          <p:cNvSpPr>
            <a:spLocks noChangeShapeType="1"/>
          </p:cNvSpPr>
          <p:nvPr/>
        </p:nvSpPr>
        <p:spPr bwMode="auto">
          <a:xfrm flipV="1">
            <a:off x="5835650" y="1704975"/>
            <a:ext cx="0" cy="6905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9" name="Line 29">
            <a:extLst>
              <a:ext uri="{FF2B5EF4-FFF2-40B4-BE49-F238E27FC236}">
                <a16:creationId xmlns:a16="http://schemas.microsoft.com/office/drawing/2014/main" id="{D75E0A39-A09C-44E9-AE3B-C4F7657FD38B}"/>
              </a:ext>
            </a:extLst>
          </p:cNvPr>
          <p:cNvSpPr>
            <a:spLocks noChangeShapeType="1"/>
          </p:cNvSpPr>
          <p:nvPr/>
        </p:nvSpPr>
        <p:spPr bwMode="auto">
          <a:xfrm>
            <a:off x="1192213" y="4546600"/>
            <a:ext cx="2543175" cy="1588"/>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0" name="Line 30">
            <a:extLst>
              <a:ext uri="{FF2B5EF4-FFF2-40B4-BE49-F238E27FC236}">
                <a16:creationId xmlns:a16="http://schemas.microsoft.com/office/drawing/2014/main" id="{892F4AF2-E196-4E68-B8A8-601FCF15645C}"/>
              </a:ext>
            </a:extLst>
          </p:cNvPr>
          <p:cNvSpPr>
            <a:spLocks noChangeShapeType="1"/>
          </p:cNvSpPr>
          <p:nvPr/>
        </p:nvSpPr>
        <p:spPr bwMode="auto">
          <a:xfrm flipV="1">
            <a:off x="1719263" y="4276725"/>
            <a:ext cx="0" cy="28257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1" name="Line 31">
            <a:extLst>
              <a:ext uri="{FF2B5EF4-FFF2-40B4-BE49-F238E27FC236}">
                <a16:creationId xmlns:a16="http://schemas.microsoft.com/office/drawing/2014/main" id="{825F3656-EE2D-407A-9DA1-EFAEA9DE21A5}"/>
              </a:ext>
            </a:extLst>
          </p:cNvPr>
          <p:cNvSpPr>
            <a:spLocks noChangeShapeType="1"/>
          </p:cNvSpPr>
          <p:nvPr/>
        </p:nvSpPr>
        <p:spPr bwMode="auto">
          <a:xfrm flipV="1">
            <a:off x="3740150" y="4252913"/>
            <a:ext cx="0" cy="296862"/>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2" name="Oval 32">
            <a:extLst>
              <a:ext uri="{FF2B5EF4-FFF2-40B4-BE49-F238E27FC236}">
                <a16:creationId xmlns:a16="http://schemas.microsoft.com/office/drawing/2014/main" id="{516CDE9E-2DAE-490B-83E6-71BB507C9F31}"/>
              </a:ext>
            </a:extLst>
          </p:cNvPr>
          <p:cNvSpPr>
            <a:spLocks noChangeArrowheads="1"/>
          </p:cNvSpPr>
          <p:nvPr/>
        </p:nvSpPr>
        <p:spPr bwMode="auto">
          <a:xfrm>
            <a:off x="1692275" y="4505325"/>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9423" name="Text Box 33">
            <a:extLst>
              <a:ext uri="{FF2B5EF4-FFF2-40B4-BE49-F238E27FC236}">
                <a16:creationId xmlns:a16="http://schemas.microsoft.com/office/drawing/2014/main" id="{DFE6F827-51AC-48DC-BD65-0008CF8EA7F6}"/>
              </a:ext>
            </a:extLst>
          </p:cNvPr>
          <p:cNvSpPr txBox="1">
            <a:spLocks noChangeArrowheads="1"/>
          </p:cNvSpPr>
          <p:nvPr/>
        </p:nvSpPr>
        <p:spPr bwMode="auto">
          <a:xfrm>
            <a:off x="58738" y="4156075"/>
            <a:ext cx="12271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900" b="1">
                <a:solidFill>
                  <a:srgbClr val="D1390F"/>
                </a:solidFill>
                <a:latin typeface="微软雅黑" panose="020B0503020204020204" pitchFamily="34" charset="-122"/>
                <a:ea typeface="微软雅黑" panose="020B0503020204020204" pitchFamily="34" charset="-122"/>
              </a:rPr>
              <a:t>CPU</a:t>
            </a:r>
            <a:r>
              <a:rPr lang="zh-CN" altLang="en-US" sz="1900" b="1">
                <a:solidFill>
                  <a:srgbClr val="D1390F"/>
                </a:solidFill>
                <a:latin typeface="微软雅黑" panose="020B0503020204020204" pitchFamily="34" charset="-122"/>
                <a:ea typeface="微软雅黑" panose="020B0503020204020204" pitchFamily="34" charset="-122"/>
              </a:rPr>
              <a:t>发出中</a:t>
            </a:r>
            <a:r>
              <a:rPr kumimoji="1" lang="zh-CN" altLang="en-US" sz="1900" b="1">
                <a:solidFill>
                  <a:srgbClr val="D1390F"/>
                </a:solidFill>
                <a:latin typeface="微软雅黑" panose="020B0503020204020204" pitchFamily="34" charset="-122"/>
                <a:ea typeface="微软雅黑" panose="020B0503020204020204" pitchFamily="34" charset="-122"/>
              </a:rPr>
              <a:t>断查询请求信号</a:t>
            </a:r>
          </a:p>
        </p:txBody>
      </p:sp>
      <p:sp>
        <p:nvSpPr>
          <p:cNvPr id="59424" name="AutoShape 34">
            <a:extLst>
              <a:ext uri="{FF2B5EF4-FFF2-40B4-BE49-F238E27FC236}">
                <a16:creationId xmlns:a16="http://schemas.microsoft.com/office/drawing/2014/main" id="{E78B282C-D265-4764-ABB2-18F9CEE92EA8}"/>
              </a:ext>
            </a:extLst>
          </p:cNvPr>
          <p:cNvSpPr>
            <a:spLocks noChangeArrowheads="1"/>
          </p:cNvSpPr>
          <p:nvPr/>
        </p:nvSpPr>
        <p:spPr bwMode="auto">
          <a:xfrm>
            <a:off x="2352675" y="5446713"/>
            <a:ext cx="425450" cy="336550"/>
          </a:xfrm>
          <a:prstGeom prst="up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59425" name="Line 35">
            <a:extLst>
              <a:ext uri="{FF2B5EF4-FFF2-40B4-BE49-F238E27FC236}">
                <a16:creationId xmlns:a16="http://schemas.microsoft.com/office/drawing/2014/main" id="{B4E79835-5A1C-4C9D-8D45-A973CFAD18F3}"/>
              </a:ext>
            </a:extLst>
          </p:cNvPr>
          <p:cNvSpPr>
            <a:spLocks noChangeShapeType="1"/>
          </p:cNvSpPr>
          <p:nvPr/>
        </p:nvSpPr>
        <p:spPr bwMode="auto">
          <a:xfrm flipV="1">
            <a:off x="4770438" y="5459413"/>
            <a:ext cx="0" cy="357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6" name="Line 36">
            <a:extLst>
              <a:ext uri="{FF2B5EF4-FFF2-40B4-BE49-F238E27FC236}">
                <a16:creationId xmlns:a16="http://schemas.microsoft.com/office/drawing/2014/main" id="{421D6DA8-1D52-491A-8E0A-5C3FA7EB8E23}"/>
              </a:ext>
            </a:extLst>
          </p:cNvPr>
          <p:cNvSpPr>
            <a:spLocks noChangeShapeType="1"/>
          </p:cNvSpPr>
          <p:nvPr/>
        </p:nvSpPr>
        <p:spPr bwMode="auto">
          <a:xfrm flipV="1">
            <a:off x="5057775" y="5470525"/>
            <a:ext cx="0" cy="357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7" name="Line 37">
            <a:extLst>
              <a:ext uri="{FF2B5EF4-FFF2-40B4-BE49-F238E27FC236}">
                <a16:creationId xmlns:a16="http://schemas.microsoft.com/office/drawing/2014/main" id="{152B97DF-07F1-4F2E-8A60-0157CE0BD8AD}"/>
              </a:ext>
            </a:extLst>
          </p:cNvPr>
          <p:cNvSpPr>
            <a:spLocks noChangeShapeType="1"/>
          </p:cNvSpPr>
          <p:nvPr/>
        </p:nvSpPr>
        <p:spPr bwMode="auto">
          <a:xfrm flipV="1">
            <a:off x="6205538" y="5495925"/>
            <a:ext cx="0" cy="357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8" name="Line 38">
            <a:extLst>
              <a:ext uri="{FF2B5EF4-FFF2-40B4-BE49-F238E27FC236}">
                <a16:creationId xmlns:a16="http://schemas.microsoft.com/office/drawing/2014/main" id="{B4E1A3DD-276B-4C1C-8633-0E19A8ED776B}"/>
              </a:ext>
            </a:extLst>
          </p:cNvPr>
          <p:cNvSpPr>
            <a:spLocks noChangeShapeType="1"/>
          </p:cNvSpPr>
          <p:nvPr/>
        </p:nvSpPr>
        <p:spPr bwMode="auto">
          <a:xfrm flipH="1" flipV="1">
            <a:off x="6519863" y="5473700"/>
            <a:ext cx="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9" name="Line 39">
            <a:extLst>
              <a:ext uri="{FF2B5EF4-FFF2-40B4-BE49-F238E27FC236}">
                <a16:creationId xmlns:a16="http://schemas.microsoft.com/office/drawing/2014/main" id="{E5474C5D-EAEB-4E85-B2E0-89D5CFFE7BF0}"/>
              </a:ext>
            </a:extLst>
          </p:cNvPr>
          <p:cNvSpPr>
            <a:spLocks noChangeShapeType="1"/>
          </p:cNvSpPr>
          <p:nvPr/>
        </p:nvSpPr>
        <p:spPr bwMode="auto">
          <a:xfrm flipV="1">
            <a:off x="6805613" y="5448300"/>
            <a:ext cx="14287" cy="357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30" name="Text Box 40">
            <a:extLst>
              <a:ext uri="{FF2B5EF4-FFF2-40B4-BE49-F238E27FC236}">
                <a16:creationId xmlns:a16="http://schemas.microsoft.com/office/drawing/2014/main" id="{011D1D89-69BC-409A-ACDC-8E7D7D515E12}"/>
              </a:ext>
            </a:extLst>
          </p:cNvPr>
          <p:cNvSpPr txBox="1">
            <a:spLocks noChangeArrowheads="1"/>
          </p:cNvSpPr>
          <p:nvPr/>
        </p:nvSpPr>
        <p:spPr bwMode="auto">
          <a:xfrm>
            <a:off x="5260975" y="5286375"/>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a:t>
            </a:r>
          </a:p>
        </p:txBody>
      </p:sp>
      <p:sp>
        <p:nvSpPr>
          <p:cNvPr id="59431" name="Text Box 43">
            <a:extLst>
              <a:ext uri="{FF2B5EF4-FFF2-40B4-BE49-F238E27FC236}">
                <a16:creationId xmlns:a16="http://schemas.microsoft.com/office/drawing/2014/main" id="{D9753319-9101-40DA-81C0-9CCA092F9C8B}"/>
              </a:ext>
            </a:extLst>
          </p:cNvPr>
          <p:cNvSpPr txBox="1">
            <a:spLocks noChangeArrowheads="1"/>
          </p:cNvSpPr>
          <p:nvPr/>
        </p:nvSpPr>
        <p:spPr bwMode="auto">
          <a:xfrm>
            <a:off x="2438400" y="1320800"/>
            <a:ext cx="3933825" cy="379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b="1">
                <a:latin typeface="Times New Roman" panose="02020603050405020304" pitchFamily="18" charset="0"/>
                <a:ea typeface="宋体" panose="02010600030101010101" pitchFamily="2" charset="-122"/>
              </a:rPr>
              <a:t>                                  </a:t>
            </a:r>
            <a:r>
              <a:rPr lang="en-US" altLang="zh-CN" sz="1800" b="1">
                <a:solidFill>
                  <a:srgbClr val="D1390F"/>
                </a:solidFill>
                <a:ea typeface="宋体" panose="02010600030101010101" pitchFamily="2" charset="-122"/>
                <a:cs typeface="Arial" panose="020B0604020202020204" pitchFamily="34" charset="0"/>
              </a:rPr>
              <a:t>CPU</a:t>
            </a:r>
          </a:p>
        </p:txBody>
      </p:sp>
      <p:sp>
        <p:nvSpPr>
          <p:cNvPr id="923692" name="Text Box 44">
            <a:extLst>
              <a:ext uri="{FF2B5EF4-FFF2-40B4-BE49-F238E27FC236}">
                <a16:creationId xmlns:a16="http://schemas.microsoft.com/office/drawing/2014/main" id="{B8ECF492-D444-449A-A86D-3313EF2E7CA6}"/>
              </a:ext>
            </a:extLst>
          </p:cNvPr>
          <p:cNvSpPr txBox="1">
            <a:spLocks noChangeArrowheads="1"/>
          </p:cNvSpPr>
          <p:nvPr/>
        </p:nvSpPr>
        <p:spPr bwMode="auto">
          <a:xfrm>
            <a:off x="260350" y="684213"/>
            <a:ext cx="444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0000"/>
              </a:spcBef>
            </a:pPr>
            <a:r>
              <a:rPr lang="zh-CN" altLang="en-US" sz="1900" b="1">
                <a:solidFill>
                  <a:srgbClr val="D1390F"/>
                </a:solidFill>
                <a:ea typeface="微软雅黑" panose="020B0503020204020204" pitchFamily="34" charset="-122"/>
              </a:rPr>
              <a:t>中断类型号送到什么线上？</a:t>
            </a:r>
          </a:p>
        </p:txBody>
      </p:sp>
      <p:sp>
        <p:nvSpPr>
          <p:cNvPr id="923693" name="Rectangle 45">
            <a:extLst>
              <a:ext uri="{FF2B5EF4-FFF2-40B4-BE49-F238E27FC236}">
                <a16:creationId xmlns:a16="http://schemas.microsoft.com/office/drawing/2014/main" id="{BF1328A9-AA4A-4949-BF62-2F8F3C6ED573}"/>
              </a:ext>
            </a:extLst>
          </p:cNvPr>
          <p:cNvSpPr>
            <a:spLocks noChangeArrowheads="1"/>
          </p:cNvSpPr>
          <p:nvPr/>
        </p:nvSpPr>
        <p:spPr bwMode="auto">
          <a:xfrm>
            <a:off x="279400" y="1017588"/>
            <a:ext cx="24526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chemeClr val="accent2"/>
                </a:solidFill>
                <a:ea typeface="微软雅黑" panose="020B0503020204020204" pitchFamily="34" charset="-122"/>
              </a:rPr>
              <a:t>数据线上！为什么？</a:t>
            </a:r>
          </a:p>
        </p:txBody>
      </p:sp>
      <p:sp>
        <p:nvSpPr>
          <p:cNvPr id="923694" name="Text Box 46">
            <a:extLst>
              <a:ext uri="{FF2B5EF4-FFF2-40B4-BE49-F238E27FC236}">
                <a16:creationId xmlns:a16="http://schemas.microsoft.com/office/drawing/2014/main" id="{ADC79EB9-D6D0-4398-841F-AFABED087FCA}"/>
              </a:ext>
            </a:extLst>
          </p:cNvPr>
          <p:cNvSpPr txBox="1">
            <a:spLocks noChangeArrowheads="1"/>
          </p:cNvSpPr>
          <p:nvPr/>
        </p:nvSpPr>
        <p:spPr bwMode="auto">
          <a:xfrm>
            <a:off x="4514850" y="3570288"/>
            <a:ext cx="35988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rgbClr val="D1390F"/>
                </a:solidFill>
                <a:ea typeface="黑体" panose="02010609060101010101" pitchFamily="49" charset="-122"/>
              </a:rPr>
              <a:t>中断查询信号何时发出？</a:t>
            </a:r>
          </a:p>
        </p:txBody>
      </p:sp>
      <p:sp>
        <p:nvSpPr>
          <p:cNvPr id="923695" name="Text Box 47">
            <a:extLst>
              <a:ext uri="{FF2B5EF4-FFF2-40B4-BE49-F238E27FC236}">
                <a16:creationId xmlns:a16="http://schemas.microsoft.com/office/drawing/2014/main" id="{25541065-8C08-4127-B19D-7A28350C5485}"/>
              </a:ext>
            </a:extLst>
          </p:cNvPr>
          <p:cNvSpPr txBox="1">
            <a:spLocks noChangeArrowheads="1"/>
          </p:cNvSpPr>
          <p:nvPr/>
        </p:nvSpPr>
        <p:spPr bwMode="auto">
          <a:xfrm>
            <a:off x="4514850" y="3854450"/>
            <a:ext cx="43275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chemeClr val="accent2"/>
                </a:solidFill>
                <a:ea typeface="黑体" panose="02010609060101010101" pitchFamily="49" charset="-122"/>
              </a:rPr>
              <a:t>每条指令最后一个控制信号启动查询！</a:t>
            </a:r>
          </a:p>
        </p:txBody>
      </p:sp>
      <p:sp>
        <p:nvSpPr>
          <p:cNvPr id="923696" name="Rectangle 48">
            <a:extLst>
              <a:ext uri="{FF2B5EF4-FFF2-40B4-BE49-F238E27FC236}">
                <a16:creationId xmlns:a16="http://schemas.microsoft.com/office/drawing/2014/main" id="{D4ED099E-76DD-49B5-BD8F-BFA9E1EAF8C6}"/>
              </a:ext>
            </a:extLst>
          </p:cNvPr>
          <p:cNvSpPr>
            <a:spLocks noChangeArrowheads="1"/>
          </p:cNvSpPr>
          <p:nvPr/>
        </p:nvSpPr>
        <p:spPr bwMode="auto">
          <a:xfrm>
            <a:off x="5059363" y="647700"/>
            <a:ext cx="3111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900" b="1">
                <a:solidFill>
                  <a:srgbClr val="D1390F"/>
                </a:solidFill>
                <a:ea typeface="微软雅黑" panose="020B0503020204020204" pitchFamily="34" charset="-122"/>
              </a:rPr>
              <a:t>何时采样中断请求信号？</a:t>
            </a:r>
            <a:endParaRPr kumimoji="1" lang="en-US" altLang="zh-CN" sz="1900" b="1">
              <a:solidFill>
                <a:srgbClr val="D1390F"/>
              </a:solidFill>
              <a:ea typeface="微软雅黑" panose="020B0503020204020204" pitchFamily="34" charset="-122"/>
            </a:endParaRPr>
          </a:p>
        </p:txBody>
      </p:sp>
      <p:sp>
        <p:nvSpPr>
          <p:cNvPr id="923697" name="Text Box 49">
            <a:extLst>
              <a:ext uri="{FF2B5EF4-FFF2-40B4-BE49-F238E27FC236}">
                <a16:creationId xmlns:a16="http://schemas.microsoft.com/office/drawing/2014/main" id="{0F6D2F66-BEF6-4B7D-8E45-5C44AEAE1B53}"/>
              </a:ext>
            </a:extLst>
          </p:cNvPr>
          <p:cNvSpPr txBox="1">
            <a:spLocks noChangeArrowheads="1"/>
          </p:cNvSpPr>
          <p:nvPr/>
        </p:nvSpPr>
        <p:spPr bwMode="auto">
          <a:xfrm>
            <a:off x="4995863" y="955675"/>
            <a:ext cx="39639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chemeClr val="accent2"/>
                </a:solidFill>
                <a:latin typeface="Times New Roman" panose="02020603050405020304" pitchFamily="18" charset="0"/>
                <a:ea typeface="微软雅黑" panose="020B0503020204020204" pitchFamily="34" charset="-122"/>
              </a:rPr>
              <a:t>中断查询信号发出后的固定时间内</a:t>
            </a:r>
          </a:p>
        </p:txBody>
      </p:sp>
      <p:sp>
        <p:nvSpPr>
          <p:cNvPr id="923698" name="Text Box 50">
            <a:extLst>
              <a:ext uri="{FF2B5EF4-FFF2-40B4-BE49-F238E27FC236}">
                <a16:creationId xmlns:a16="http://schemas.microsoft.com/office/drawing/2014/main" id="{AA9DDE57-CE62-4560-9F95-CF80E7AA9F7C}"/>
              </a:ext>
            </a:extLst>
          </p:cNvPr>
          <p:cNvSpPr txBox="1">
            <a:spLocks noChangeArrowheads="1"/>
          </p:cNvSpPr>
          <p:nvPr/>
        </p:nvSpPr>
        <p:spPr bwMode="auto">
          <a:xfrm>
            <a:off x="7954963" y="1525588"/>
            <a:ext cx="103505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900" b="1">
                <a:solidFill>
                  <a:srgbClr val="2E9267"/>
                </a:solidFill>
                <a:latin typeface="微软雅黑" panose="020B0503020204020204" pitchFamily="34" charset="-122"/>
                <a:ea typeface="微软雅黑" panose="020B0503020204020204" pitchFamily="34" charset="-122"/>
              </a:rPr>
              <a:t>CPU</a:t>
            </a:r>
            <a:r>
              <a:rPr lang="zh-CN" altLang="en-US" sz="1900" b="1">
                <a:solidFill>
                  <a:srgbClr val="2E9267"/>
                </a:solidFill>
                <a:latin typeface="微软雅黑" panose="020B0503020204020204" pitchFamily="34" charset="-122"/>
                <a:ea typeface="微软雅黑" panose="020B0503020204020204" pitchFamily="34" charset="-122"/>
              </a:rPr>
              <a:t>采样到</a:t>
            </a:r>
            <a:r>
              <a:rPr lang="en-US" altLang="zh-CN" sz="1900" b="1">
                <a:solidFill>
                  <a:srgbClr val="2E9267"/>
                </a:solidFill>
                <a:latin typeface="微软雅黑" panose="020B0503020204020204" pitchFamily="34" charset="-122"/>
                <a:ea typeface="微软雅黑" panose="020B0503020204020204" pitchFamily="34" charset="-122"/>
              </a:rPr>
              <a:t>INT</a:t>
            </a:r>
            <a:r>
              <a:rPr lang="zh-CN" altLang="en-US" sz="1900" b="1">
                <a:solidFill>
                  <a:srgbClr val="2E9267"/>
                </a:solidFill>
                <a:latin typeface="微软雅黑" panose="020B0503020204020204" pitchFamily="34" charset="-122"/>
                <a:ea typeface="微软雅黑" panose="020B0503020204020204" pitchFamily="34" charset="-122"/>
              </a:rPr>
              <a:t>信号有效，则进入</a:t>
            </a:r>
            <a:r>
              <a:rPr lang="zh-CN" altLang="en-US" sz="1900" b="1">
                <a:solidFill>
                  <a:schemeClr val="accent1"/>
                </a:solidFill>
                <a:latin typeface="微软雅黑" panose="020B0503020204020204" pitchFamily="34" charset="-122"/>
                <a:ea typeface="微软雅黑" panose="020B0503020204020204" pitchFamily="34" charset="-122"/>
              </a:rPr>
              <a:t>“中断响应周期”</a:t>
            </a:r>
            <a:r>
              <a:rPr lang="zh-CN" altLang="en-US" sz="1900" b="1">
                <a:solidFill>
                  <a:srgbClr val="2E9267"/>
                </a:solidFill>
                <a:latin typeface="微软雅黑" panose="020B0503020204020204" pitchFamily="34" charset="-122"/>
                <a:ea typeface="微软雅黑" panose="020B0503020204020204" pitchFamily="34" charset="-122"/>
              </a:rPr>
              <a:t>！</a:t>
            </a:r>
          </a:p>
        </p:txBody>
      </p:sp>
      <p:grpSp>
        <p:nvGrpSpPr>
          <p:cNvPr id="923703" name="Group 55">
            <a:extLst>
              <a:ext uri="{FF2B5EF4-FFF2-40B4-BE49-F238E27FC236}">
                <a16:creationId xmlns:a16="http://schemas.microsoft.com/office/drawing/2014/main" id="{CE598DF6-126D-4A5D-B6AD-4370E3711F88}"/>
              </a:ext>
            </a:extLst>
          </p:cNvPr>
          <p:cNvGrpSpPr>
            <a:grpSpLocks/>
          </p:cNvGrpSpPr>
          <p:nvPr/>
        </p:nvGrpSpPr>
        <p:grpSpPr bwMode="auto">
          <a:xfrm>
            <a:off x="1209675" y="2019300"/>
            <a:ext cx="7634288" cy="3884613"/>
            <a:chOff x="685" y="1265"/>
            <a:chExt cx="4846" cy="2492"/>
          </a:xfrm>
        </p:grpSpPr>
        <p:sp>
          <p:nvSpPr>
            <p:cNvPr id="59443" name="Freeform 56">
              <a:extLst>
                <a:ext uri="{FF2B5EF4-FFF2-40B4-BE49-F238E27FC236}">
                  <a16:creationId xmlns:a16="http://schemas.microsoft.com/office/drawing/2014/main" id="{4E0EF71F-62E3-4071-934D-CB65402A0295}"/>
                </a:ext>
              </a:extLst>
            </p:cNvPr>
            <p:cNvSpPr>
              <a:spLocks/>
            </p:cNvSpPr>
            <p:nvPr/>
          </p:nvSpPr>
          <p:spPr bwMode="auto">
            <a:xfrm>
              <a:off x="685" y="1265"/>
              <a:ext cx="4244" cy="2384"/>
            </a:xfrm>
            <a:custGeom>
              <a:avLst/>
              <a:gdLst>
                <a:gd name="T0" fmla="*/ 0 w 4563"/>
                <a:gd name="T1" fmla="*/ 88 h 2374"/>
                <a:gd name="T2" fmla="*/ 281 w 4563"/>
                <a:gd name="T3" fmla="*/ 61 h 2374"/>
                <a:gd name="T4" fmla="*/ 1071 w 4563"/>
                <a:gd name="T5" fmla="*/ 33 h 2374"/>
                <a:gd name="T6" fmla="*/ 1404 w 4563"/>
                <a:gd name="T7" fmla="*/ 6 h 2374"/>
                <a:gd name="T8" fmla="*/ 3104 w 4563"/>
                <a:gd name="T9" fmla="*/ 33 h 2374"/>
                <a:gd name="T10" fmla="*/ 3249 w 4563"/>
                <a:gd name="T11" fmla="*/ 61 h 2374"/>
                <a:gd name="T12" fmla="*/ 3300 w 4563"/>
                <a:gd name="T13" fmla="*/ 79 h 2374"/>
                <a:gd name="T14" fmla="*/ 3444 w 4563"/>
                <a:gd name="T15" fmla="*/ 162 h 2374"/>
                <a:gd name="T16" fmla="*/ 3520 w 4563"/>
                <a:gd name="T17" fmla="*/ 190 h 2374"/>
                <a:gd name="T18" fmla="*/ 3546 w 4563"/>
                <a:gd name="T19" fmla="*/ 199 h 2374"/>
                <a:gd name="T20" fmla="*/ 3623 w 4563"/>
                <a:gd name="T21" fmla="*/ 254 h 2374"/>
                <a:gd name="T22" fmla="*/ 3717 w 4563"/>
                <a:gd name="T23" fmla="*/ 345 h 2374"/>
                <a:gd name="T24" fmla="*/ 3776 w 4563"/>
                <a:gd name="T25" fmla="*/ 419 h 2374"/>
                <a:gd name="T26" fmla="*/ 3810 w 4563"/>
                <a:gd name="T27" fmla="*/ 474 h 2374"/>
                <a:gd name="T28" fmla="*/ 3826 w 4563"/>
                <a:gd name="T29" fmla="*/ 538 h 2374"/>
                <a:gd name="T30" fmla="*/ 3878 w 4563"/>
                <a:gd name="T31" fmla="*/ 685 h 2374"/>
                <a:gd name="T32" fmla="*/ 3912 w 4563"/>
                <a:gd name="T33" fmla="*/ 759 h 2374"/>
                <a:gd name="T34" fmla="*/ 3937 w 4563"/>
                <a:gd name="T35" fmla="*/ 842 h 2374"/>
                <a:gd name="T36" fmla="*/ 3980 w 4563"/>
                <a:gd name="T37" fmla="*/ 906 h 2374"/>
                <a:gd name="T38" fmla="*/ 4005 w 4563"/>
                <a:gd name="T39" fmla="*/ 952 h 2374"/>
                <a:gd name="T40" fmla="*/ 4056 w 4563"/>
                <a:gd name="T41" fmla="*/ 1061 h 2374"/>
                <a:gd name="T42" fmla="*/ 4064 w 4563"/>
                <a:gd name="T43" fmla="*/ 1090 h 2374"/>
                <a:gd name="T44" fmla="*/ 4082 w 4563"/>
                <a:gd name="T45" fmla="*/ 1108 h 2374"/>
                <a:gd name="T46" fmla="*/ 4124 w 4563"/>
                <a:gd name="T47" fmla="*/ 1227 h 2374"/>
                <a:gd name="T48" fmla="*/ 4175 w 4563"/>
                <a:gd name="T49" fmla="*/ 1420 h 2374"/>
                <a:gd name="T50" fmla="*/ 4201 w 4563"/>
                <a:gd name="T51" fmla="*/ 1576 h 2374"/>
                <a:gd name="T52" fmla="*/ 4167 w 4563"/>
                <a:gd name="T53" fmla="*/ 2025 h 2374"/>
                <a:gd name="T54" fmla="*/ 4048 w 4563"/>
                <a:gd name="T55" fmla="*/ 2154 h 2374"/>
                <a:gd name="T56" fmla="*/ 3971 w 4563"/>
                <a:gd name="T57" fmla="*/ 2191 h 2374"/>
                <a:gd name="T58" fmla="*/ 3826 w 4563"/>
                <a:gd name="T59" fmla="*/ 2255 h 2374"/>
                <a:gd name="T60" fmla="*/ 3699 w 4563"/>
                <a:gd name="T61" fmla="*/ 2311 h 2374"/>
                <a:gd name="T62" fmla="*/ 3588 w 4563"/>
                <a:gd name="T63" fmla="*/ 2338 h 2374"/>
                <a:gd name="T64" fmla="*/ 3385 w 4563"/>
                <a:gd name="T65" fmla="*/ 2384 h 2374"/>
                <a:gd name="T66" fmla="*/ 2526 w 4563"/>
                <a:gd name="T67" fmla="*/ 2347 h 2374"/>
                <a:gd name="T68" fmla="*/ 2270 w 4563"/>
                <a:gd name="T69" fmla="*/ 2302 h 2374"/>
                <a:gd name="T70" fmla="*/ 1471 w 4563"/>
                <a:gd name="T71" fmla="*/ 2329 h 2374"/>
                <a:gd name="T72" fmla="*/ 698 w 4563"/>
                <a:gd name="T73" fmla="*/ 2283 h 2374"/>
                <a:gd name="T74" fmla="*/ 366 w 4563"/>
                <a:gd name="T75" fmla="*/ 2264 h 2374"/>
                <a:gd name="T76" fmla="*/ 195 w 4563"/>
                <a:gd name="T77" fmla="*/ 2227 h 2374"/>
                <a:gd name="T78" fmla="*/ 119 w 4563"/>
                <a:gd name="T79" fmla="*/ 2200 h 2374"/>
                <a:gd name="T80" fmla="*/ 94 w 4563"/>
                <a:gd name="T81" fmla="*/ 2191 h 2374"/>
                <a:gd name="T82" fmla="*/ 68 w 4563"/>
                <a:gd name="T83" fmla="*/ 2118 h 2374"/>
                <a:gd name="T84" fmla="*/ 102 w 4563"/>
                <a:gd name="T85" fmla="*/ 1861 h 2374"/>
                <a:gd name="T86" fmla="*/ 127 w 4563"/>
                <a:gd name="T87" fmla="*/ 1777 h 2374"/>
                <a:gd name="T88" fmla="*/ 136 w 4563"/>
                <a:gd name="T89" fmla="*/ 1750 h 2374"/>
                <a:gd name="T90" fmla="*/ 86 w 4563"/>
                <a:gd name="T91" fmla="*/ 1347 h 2374"/>
                <a:gd name="T92" fmla="*/ 8 w 4563"/>
                <a:gd name="T93" fmla="*/ 318 h 2374"/>
                <a:gd name="T94" fmla="*/ 0 w 4563"/>
                <a:gd name="T95" fmla="*/ 88 h 23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3921"/>
              </a:srgbClr>
            </a:solidFill>
            <a:ln w="12700" cap="flat" cmpd="sng">
              <a:solidFill>
                <a:srgbClr val="AC2E0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4" name="AutoShape 57">
              <a:extLst>
                <a:ext uri="{FF2B5EF4-FFF2-40B4-BE49-F238E27FC236}">
                  <a16:creationId xmlns:a16="http://schemas.microsoft.com/office/drawing/2014/main" id="{F20B660F-3FDE-4C58-A1C4-00C62D6E88DD}"/>
                </a:ext>
              </a:extLst>
            </p:cNvPr>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D1390F"/>
                  </a:solidFill>
                  <a:latin typeface="Times New Roman" panose="02020603050405020304" pitchFamily="18" charset="0"/>
                  <a:ea typeface="黑体" panose="02010609060101010101" pitchFamily="49" charset="-122"/>
                </a:rPr>
                <a:t>中断控制器</a:t>
              </a:r>
            </a:p>
          </p:txBody>
        </p:sp>
      </p:grpSp>
      <p:sp>
        <p:nvSpPr>
          <p:cNvPr id="923706" name="Rectangle 58">
            <a:extLst>
              <a:ext uri="{FF2B5EF4-FFF2-40B4-BE49-F238E27FC236}">
                <a16:creationId xmlns:a16="http://schemas.microsoft.com/office/drawing/2014/main" id="{53F40119-A2E1-4B40-ADAD-97D21C480C1A}"/>
              </a:ext>
            </a:extLst>
          </p:cNvPr>
          <p:cNvSpPr>
            <a:spLocks noChangeArrowheads="1"/>
          </p:cNvSpPr>
          <p:nvPr/>
        </p:nvSpPr>
        <p:spPr bwMode="auto">
          <a:xfrm>
            <a:off x="4498975" y="5829300"/>
            <a:ext cx="27035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solidFill>
                  <a:srgbClr val="0000FF"/>
                </a:solidFill>
                <a:latin typeface="微软雅黑" panose="020B0503020204020204" pitchFamily="34" charset="-122"/>
                <a:ea typeface="微软雅黑" panose="020B0503020204020204" pitchFamily="34" charset="-122"/>
              </a:rPr>
              <a:t>IRQ0</a:t>
            </a:r>
            <a:r>
              <a:rPr lang="zh-CN" altLang="en-US" sz="1900" b="1">
                <a:solidFill>
                  <a:srgbClr val="0000FF"/>
                </a:solidFill>
                <a:latin typeface="微软雅黑" panose="020B0503020204020204" pitchFamily="34" charset="-122"/>
                <a:ea typeface="微软雅黑" panose="020B0503020204020204" pitchFamily="34" charset="-122"/>
              </a:rPr>
              <a:t>、</a:t>
            </a:r>
            <a:r>
              <a:rPr lang="en-US" altLang="zh-CN" sz="1900" b="1">
                <a:solidFill>
                  <a:srgbClr val="0000FF"/>
                </a:solidFill>
                <a:latin typeface="微软雅黑" panose="020B0503020204020204" pitchFamily="34" charset="-122"/>
                <a:ea typeface="微软雅黑" panose="020B0503020204020204" pitchFamily="34" charset="-122"/>
              </a:rPr>
              <a:t>… </a:t>
            </a:r>
            <a:r>
              <a:rPr lang="zh-CN" altLang="en-US" b="1">
                <a:solidFill>
                  <a:srgbClr val="0000FF"/>
                </a:solidFill>
                <a:ea typeface="宋体" panose="02010600030101010101" pitchFamily="2" charset="-122"/>
              </a:rPr>
              <a:t>、</a:t>
            </a:r>
            <a:r>
              <a:rPr lang="en-US" altLang="zh-CN" sz="1900" b="1">
                <a:solidFill>
                  <a:srgbClr val="0000FF"/>
                </a:solidFill>
                <a:latin typeface="微软雅黑" panose="020B0503020204020204" pitchFamily="34" charset="-122"/>
                <a:ea typeface="微软雅黑" panose="020B0503020204020204" pitchFamily="34" charset="-122"/>
              </a:rPr>
              <a:t>IRQ</a:t>
            </a:r>
            <a:r>
              <a:rPr lang="en-US" altLang="zh-CN" sz="1900" b="1">
                <a:solidFill>
                  <a:schemeClr val="accent1"/>
                </a:solidFill>
                <a:latin typeface="微软雅黑" panose="020B0503020204020204" pitchFamily="34" charset="-122"/>
                <a:ea typeface="微软雅黑" panose="020B0503020204020204" pitchFamily="34" charset="-122"/>
              </a:rPr>
              <a:t>i </a:t>
            </a:r>
            <a:r>
              <a:rPr lang="zh-CN" altLang="en-US" b="1">
                <a:solidFill>
                  <a:srgbClr val="0000FF"/>
                </a:solidFill>
                <a:ea typeface="宋体" panose="02010600030101010101" pitchFamily="2" charset="-122"/>
              </a:rPr>
              <a:t>、</a:t>
            </a:r>
            <a:r>
              <a:rPr lang="en-US" altLang="zh-CN" b="1">
                <a:ea typeface="宋体" panose="02010600030101010101" pitchFamily="2" charset="-122"/>
              </a:rPr>
              <a:t> </a:t>
            </a:r>
            <a:r>
              <a:rPr lang="en-US" altLang="zh-CN" sz="1900" b="1">
                <a:solidFill>
                  <a:srgbClr val="0000FF"/>
                </a:solidFill>
                <a:latin typeface="微软雅黑" panose="020B0503020204020204" pitchFamily="34" charset="-122"/>
                <a:ea typeface="微软雅黑" panose="020B0503020204020204" pitchFamily="34" charset="-122"/>
              </a:rPr>
              <a:t>…</a:t>
            </a:r>
          </a:p>
        </p:txBody>
      </p:sp>
      <p:sp>
        <p:nvSpPr>
          <p:cNvPr id="923707" name="Rectangle 59">
            <a:extLst>
              <a:ext uri="{FF2B5EF4-FFF2-40B4-BE49-F238E27FC236}">
                <a16:creationId xmlns:a16="http://schemas.microsoft.com/office/drawing/2014/main" id="{17B75B22-F98D-447D-A586-F541201DB267}"/>
              </a:ext>
            </a:extLst>
          </p:cNvPr>
          <p:cNvSpPr>
            <a:spLocks noChangeArrowheads="1"/>
          </p:cNvSpPr>
          <p:nvPr/>
        </p:nvSpPr>
        <p:spPr bwMode="auto">
          <a:xfrm>
            <a:off x="4083050" y="6202363"/>
            <a:ext cx="408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00FF"/>
                </a:solidFill>
                <a:ea typeface="微软雅黑" panose="020B0503020204020204" pitchFamily="34" charset="-122"/>
              </a:rPr>
              <a:t>来自不同外设，如</a:t>
            </a:r>
            <a:r>
              <a:rPr lang="en-US" altLang="zh-CN" sz="2000" b="1">
                <a:solidFill>
                  <a:srgbClr val="0000FF"/>
                </a:solidFill>
                <a:ea typeface="微软雅黑" panose="020B0503020204020204" pitchFamily="34" charset="-122"/>
              </a:rPr>
              <a:t>IRQ0</a:t>
            </a:r>
            <a:r>
              <a:rPr lang="zh-CN" altLang="en-US" sz="2000" b="1">
                <a:solidFill>
                  <a:srgbClr val="0000FF"/>
                </a:solidFill>
                <a:ea typeface="微软雅黑" panose="020B0503020204020204" pitchFamily="34" charset="-122"/>
              </a:rPr>
              <a:t>为键盘中断</a:t>
            </a:r>
          </a:p>
        </p:txBody>
      </p:sp>
      <p:sp>
        <p:nvSpPr>
          <p:cNvPr id="923708" name="Rectangle 60">
            <a:extLst>
              <a:ext uri="{FF2B5EF4-FFF2-40B4-BE49-F238E27FC236}">
                <a16:creationId xmlns:a16="http://schemas.microsoft.com/office/drawing/2014/main" id="{D2A4400B-2F4A-4BC3-A470-01C646BBF426}"/>
              </a:ext>
            </a:extLst>
          </p:cNvPr>
          <p:cNvSpPr>
            <a:spLocks noChangeArrowheads="1"/>
          </p:cNvSpPr>
          <p:nvPr/>
        </p:nvSpPr>
        <p:spPr bwMode="auto">
          <a:xfrm>
            <a:off x="1474788" y="5854700"/>
            <a:ext cx="217963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rgbClr val="D1390F"/>
                </a:solidFill>
                <a:latin typeface="微软雅黑" panose="020B0503020204020204" pitchFamily="34" charset="-122"/>
                <a:ea typeface="微软雅黑" panose="020B0503020204020204" pitchFamily="34" charset="-122"/>
              </a:rPr>
              <a:t>来自</a:t>
            </a:r>
            <a:r>
              <a:rPr lang="en-US" altLang="zh-CN" sz="1900" b="1">
                <a:solidFill>
                  <a:srgbClr val="D1390F"/>
                </a:solidFill>
                <a:latin typeface="微软雅黑" panose="020B0503020204020204" pitchFamily="34" charset="-122"/>
                <a:ea typeface="微软雅黑" panose="020B0503020204020204" pitchFamily="34" charset="-122"/>
              </a:rPr>
              <a:t>CPU</a:t>
            </a:r>
            <a:r>
              <a:rPr lang="zh-CN" altLang="en-US" sz="1900" b="1">
                <a:solidFill>
                  <a:srgbClr val="D1390F"/>
                </a:solidFill>
                <a:latin typeface="微软雅黑" panose="020B0503020204020204" pitchFamily="34" charset="-122"/>
                <a:ea typeface="微软雅黑" panose="020B0503020204020204" pitchFamily="34" charset="-122"/>
              </a:rPr>
              <a:t>，通过</a:t>
            </a:r>
            <a:r>
              <a:rPr lang="en-US" altLang="zh-CN" sz="1900" b="1">
                <a:solidFill>
                  <a:srgbClr val="D1390F"/>
                </a:solidFill>
                <a:latin typeface="微软雅黑" panose="020B0503020204020204" pitchFamily="34" charset="-122"/>
                <a:ea typeface="微软雅黑" panose="020B0503020204020204" pitchFamily="34" charset="-122"/>
              </a:rPr>
              <a:t>OUT</a:t>
            </a:r>
            <a:r>
              <a:rPr lang="zh-CN" altLang="en-US" sz="1900" b="1">
                <a:solidFill>
                  <a:srgbClr val="D1390F"/>
                </a:solidFill>
                <a:latin typeface="微软雅黑" panose="020B0503020204020204" pitchFamily="34" charset="-122"/>
                <a:ea typeface="微软雅黑" panose="020B0503020204020204" pitchFamily="34" charset="-122"/>
              </a:rPr>
              <a:t>指令设置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3703"/>
                                        </p:tgtEl>
                                        <p:attrNameLst>
                                          <p:attrName>style.visibility</p:attrName>
                                        </p:attrNameLst>
                                      </p:cBhvr>
                                      <p:to>
                                        <p:strVal val="visible"/>
                                      </p:to>
                                    </p:set>
                                    <p:animEffect transition="in" filter="blinds(horizontal)">
                                      <p:cBhvr>
                                        <p:cTn id="7" dur="500"/>
                                        <p:tgtEl>
                                          <p:spTgt spid="9237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3694"/>
                                        </p:tgtEl>
                                        <p:attrNameLst>
                                          <p:attrName>style.visibility</p:attrName>
                                        </p:attrNameLst>
                                      </p:cBhvr>
                                      <p:to>
                                        <p:strVal val="visible"/>
                                      </p:to>
                                    </p:set>
                                    <p:animEffect transition="in" filter="blinds(horizontal)">
                                      <p:cBhvr>
                                        <p:cTn id="12" dur="500"/>
                                        <p:tgtEl>
                                          <p:spTgt spid="923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695"/>
                                        </p:tgtEl>
                                        <p:attrNameLst>
                                          <p:attrName>style.visibility</p:attrName>
                                        </p:attrNameLst>
                                      </p:cBhvr>
                                      <p:to>
                                        <p:strVal val="visible"/>
                                      </p:to>
                                    </p:set>
                                    <p:animEffect transition="in" filter="blinds(horizontal)">
                                      <p:cBhvr>
                                        <p:cTn id="17" dur="500"/>
                                        <p:tgtEl>
                                          <p:spTgt spid="9236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3696">
                                            <p:txEl>
                                              <p:pRg st="0" end="0"/>
                                            </p:txEl>
                                          </p:spTgt>
                                        </p:tgtEl>
                                        <p:attrNameLst>
                                          <p:attrName>style.visibility</p:attrName>
                                        </p:attrNameLst>
                                      </p:cBhvr>
                                      <p:to>
                                        <p:strVal val="visible"/>
                                      </p:to>
                                    </p:set>
                                    <p:animEffect transition="in" filter="blinds(horizontal)">
                                      <p:cBhvr>
                                        <p:cTn id="22" dur="500"/>
                                        <p:tgtEl>
                                          <p:spTgt spid="92369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697"/>
                                        </p:tgtEl>
                                        <p:attrNameLst>
                                          <p:attrName>style.visibility</p:attrName>
                                        </p:attrNameLst>
                                      </p:cBhvr>
                                      <p:to>
                                        <p:strVal val="visible"/>
                                      </p:to>
                                    </p:set>
                                    <p:animEffect transition="in" filter="blinds(horizontal)">
                                      <p:cBhvr>
                                        <p:cTn id="27" dur="500"/>
                                        <p:tgtEl>
                                          <p:spTgt spid="9236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3698"/>
                                        </p:tgtEl>
                                        <p:attrNameLst>
                                          <p:attrName>style.visibility</p:attrName>
                                        </p:attrNameLst>
                                      </p:cBhvr>
                                      <p:to>
                                        <p:strVal val="visible"/>
                                      </p:to>
                                    </p:set>
                                    <p:animEffect transition="in" filter="blinds(horizontal)">
                                      <p:cBhvr>
                                        <p:cTn id="32" dur="500"/>
                                        <p:tgtEl>
                                          <p:spTgt spid="9236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3692"/>
                                        </p:tgtEl>
                                        <p:attrNameLst>
                                          <p:attrName>style.visibility</p:attrName>
                                        </p:attrNameLst>
                                      </p:cBhvr>
                                      <p:to>
                                        <p:strVal val="visible"/>
                                      </p:to>
                                    </p:set>
                                    <p:animEffect transition="in" filter="blinds(horizontal)">
                                      <p:cBhvr>
                                        <p:cTn id="37" dur="500"/>
                                        <p:tgtEl>
                                          <p:spTgt spid="9236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3693"/>
                                        </p:tgtEl>
                                        <p:attrNameLst>
                                          <p:attrName>style.visibility</p:attrName>
                                        </p:attrNameLst>
                                      </p:cBhvr>
                                      <p:to>
                                        <p:strVal val="visible"/>
                                      </p:to>
                                    </p:set>
                                    <p:animEffect transition="in" filter="blinds(horizontal)">
                                      <p:cBhvr>
                                        <p:cTn id="42" dur="500"/>
                                        <p:tgtEl>
                                          <p:spTgt spid="9236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3708"/>
                                        </p:tgtEl>
                                        <p:attrNameLst>
                                          <p:attrName>style.visibility</p:attrName>
                                        </p:attrNameLst>
                                      </p:cBhvr>
                                      <p:to>
                                        <p:strVal val="visible"/>
                                      </p:to>
                                    </p:set>
                                    <p:animEffect transition="in" filter="blinds(horizontal)">
                                      <p:cBhvr>
                                        <p:cTn id="47" dur="500"/>
                                        <p:tgtEl>
                                          <p:spTgt spid="9237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23706"/>
                                        </p:tgtEl>
                                        <p:attrNameLst>
                                          <p:attrName>style.visibility</p:attrName>
                                        </p:attrNameLst>
                                      </p:cBhvr>
                                      <p:to>
                                        <p:strVal val="visible"/>
                                      </p:to>
                                    </p:set>
                                    <p:animEffect transition="in" filter="blinds(horizontal)">
                                      <p:cBhvr>
                                        <p:cTn id="52" dur="500"/>
                                        <p:tgtEl>
                                          <p:spTgt spid="9237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23707"/>
                                        </p:tgtEl>
                                        <p:attrNameLst>
                                          <p:attrName>style.visibility</p:attrName>
                                        </p:attrNameLst>
                                      </p:cBhvr>
                                      <p:to>
                                        <p:strVal val="visible"/>
                                      </p:to>
                                    </p:set>
                                    <p:animEffect transition="in" filter="blinds(horizontal)">
                                      <p:cBhvr>
                                        <p:cTn id="57" dur="500"/>
                                        <p:tgtEl>
                                          <p:spTgt spid="9237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23673"/>
                                        </p:tgtEl>
                                        <p:attrNameLst>
                                          <p:attrName>style.visibility</p:attrName>
                                        </p:attrNameLst>
                                      </p:cBhvr>
                                      <p:to>
                                        <p:strVal val="visible"/>
                                      </p:to>
                                    </p:set>
                                    <p:animEffect transition="in" filter="blinds(horizontal)">
                                      <p:cBhvr>
                                        <p:cTn id="62" dur="500"/>
                                        <p:tgtEl>
                                          <p:spTgt spid="92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73" grpId="0"/>
      <p:bldP spid="923692" grpId="0"/>
      <p:bldP spid="923693" grpId="0"/>
      <p:bldP spid="923694" grpId="0"/>
      <p:bldP spid="923695" grpId="0"/>
      <p:bldP spid="923697" grpId="0"/>
      <p:bldP spid="923698" grpId="0"/>
      <p:bldP spid="923706" grpId="0"/>
      <p:bldP spid="923707" grpId="0"/>
      <p:bldP spid="92370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a:extLst>
              <a:ext uri="{FF2B5EF4-FFF2-40B4-BE49-F238E27FC236}">
                <a16:creationId xmlns:a16="http://schemas.microsoft.com/office/drawing/2014/main" id="{04648743-CBEC-4191-AE5F-077B5DA82A5F}"/>
              </a:ext>
            </a:extLst>
          </p:cNvPr>
          <p:cNvGraphicFramePr>
            <a:graphicFrameLocks noChangeAspect="1"/>
          </p:cNvGraphicFramePr>
          <p:nvPr/>
        </p:nvGraphicFramePr>
        <p:xfrm>
          <a:off x="0" y="958850"/>
          <a:ext cx="8824913" cy="5607050"/>
        </p:xfrm>
        <a:graphic>
          <a:graphicData uri="http://schemas.openxmlformats.org/presentationml/2006/ole">
            <mc:AlternateContent xmlns:mc="http://schemas.openxmlformats.org/markup-compatibility/2006">
              <mc:Choice xmlns:v="urn:schemas-microsoft-com:vml" Requires="v">
                <p:oleObj spid="_x0000_s60426" name="Picture" r:id="rId3" imgW="5914644" imgH="4276344" progId="Word.Picture.8">
                  <p:embed/>
                </p:oleObj>
              </mc:Choice>
              <mc:Fallback>
                <p:oleObj name="Picture" r:id="rId3" imgW="5914644" imgH="427634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8850"/>
                        <a:ext cx="88249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19" name="Rectangle 3">
            <a:extLst>
              <a:ext uri="{FF2B5EF4-FFF2-40B4-BE49-F238E27FC236}">
                <a16:creationId xmlns:a16="http://schemas.microsoft.com/office/drawing/2014/main" id="{F7B0A6B9-D61D-41B0-8F66-FC90256D1DE0}"/>
              </a:ext>
            </a:extLst>
          </p:cNvPr>
          <p:cNvSpPr>
            <a:spLocks noGrp="1" noChangeArrowheads="1"/>
          </p:cNvSpPr>
          <p:nvPr>
            <p:ph type="title"/>
          </p:nvPr>
        </p:nvSpPr>
        <p:spPr>
          <a:xfrm>
            <a:off x="236538" y="128588"/>
            <a:ext cx="5791200" cy="528637"/>
          </a:xfrm>
          <a:noFill/>
        </p:spPr>
        <p:txBody>
          <a:bodyPr/>
          <a:lstStyle/>
          <a:p>
            <a:r>
              <a:rPr lang="zh-CN" altLang="en-US">
                <a:ea typeface="宋体" panose="02010600030101010101" pitchFamily="2" charset="-122"/>
              </a:rPr>
              <a:t>中断优先权编码器</a:t>
            </a:r>
          </a:p>
        </p:txBody>
      </p:sp>
      <p:sp>
        <p:nvSpPr>
          <p:cNvPr id="60420" name="Text Box 4">
            <a:extLst>
              <a:ext uri="{FF2B5EF4-FFF2-40B4-BE49-F238E27FC236}">
                <a16:creationId xmlns:a16="http://schemas.microsoft.com/office/drawing/2014/main" id="{BDD05B03-6CB4-4BD6-8D14-06BB5A4F5F72}"/>
              </a:ext>
            </a:extLst>
          </p:cNvPr>
          <p:cNvSpPr txBox="1">
            <a:spLocks noChangeArrowheads="1"/>
          </p:cNvSpPr>
          <p:nvPr/>
        </p:nvSpPr>
        <p:spPr bwMode="auto">
          <a:xfrm>
            <a:off x="5187950" y="622300"/>
            <a:ext cx="2728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ea typeface="黑体" panose="02010609060101010101" pitchFamily="49" charset="-122"/>
              </a:rPr>
              <a:t>中     断     类    型    号</a:t>
            </a:r>
          </a:p>
        </p:txBody>
      </p:sp>
      <p:sp>
        <p:nvSpPr>
          <p:cNvPr id="60421" name="Text Box 5">
            <a:extLst>
              <a:ext uri="{FF2B5EF4-FFF2-40B4-BE49-F238E27FC236}">
                <a16:creationId xmlns:a16="http://schemas.microsoft.com/office/drawing/2014/main" id="{714887CB-0303-42B1-8248-D1A1F458B134}"/>
              </a:ext>
            </a:extLst>
          </p:cNvPr>
          <p:cNvSpPr txBox="1">
            <a:spLocks noChangeArrowheads="1"/>
          </p:cNvSpPr>
          <p:nvPr/>
        </p:nvSpPr>
        <p:spPr bwMode="auto">
          <a:xfrm>
            <a:off x="522288" y="1133475"/>
            <a:ext cx="536575" cy="10969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latin typeface="黑体" panose="02010609060101010101" pitchFamily="49" charset="-122"/>
                <a:ea typeface="黑体" panose="02010609060101010101" pitchFamily="49" charset="-122"/>
              </a:rPr>
              <a:t>编码器</a:t>
            </a:r>
          </a:p>
        </p:txBody>
      </p:sp>
      <p:sp>
        <p:nvSpPr>
          <p:cNvPr id="60422" name="Text Box 6">
            <a:extLst>
              <a:ext uri="{FF2B5EF4-FFF2-40B4-BE49-F238E27FC236}">
                <a16:creationId xmlns:a16="http://schemas.microsoft.com/office/drawing/2014/main" id="{165CA8F5-4E61-48A2-B1A7-62E2B174580E}"/>
              </a:ext>
            </a:extLst>
          </p:cNvPr>
          <p:cNvSpPr txBox="1">
            <a:spLocks noChangeArrowheads="1"/>
          </p:cNvSpPr>
          <p:nvPr/>
        </p:nvSpPr>
        <p:spPr bwMode="auto">
          <a:xfrm>
            <a:off x="498475" y="2546350"/>
            <a:ext cx="536575" cy="2101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latin typeface="黑体" panose="02010609060101010101" pitchFamily="49" charset="-122"/>
                <a:ea typeface="黑体" panose="02010609060101010101" pitchFamily="49" charset="-122"/>
              </a:rPr>
              <a:t>并行判优线路</a:t>
            </a:r>
          </a:p>
        </p:txBody>
      </p:sp>
      <p:sp>
        <p:nvSpPr>
          <p:cNvPr id="60423" name="Text Box 7">
            <a:extLst>
              <a:ext uri="{FF2B5EF4-FFF2-40B4-BE49-F238E27FC236}">
                <a16:creationId xmlns:a16="http://schemas.microsoft.com/office/drawing/2014/main" id="{1CA47623-FC97-4A0D-BEA2-72CE959ED1E9}"/>
              </a:ext>
            </a:extLst>
          </p:cNvPr>
          <p:cNvSpPr txBox="1">
            <a:spLocks noChangeArrowheads="1"/>
          </p:cNvSpPr>
          <p:nvPr/>
        </p:nvSpPr>
        <p:spPr bwMode="auto">
          <a:xfrm>
            <a:off x="147638" y="5219700"/>
            <a:ext cx="854075"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latin typeface="黑体" panose="02010609060101010101" pitchFamily="49" charset="-122"/>
                <a:ea typeface="黑体" panose="02010609060101010101" pitchFamily="49" charset="-122"/>
              </a:rPr>
              <a:t> 中断 </a:t>
            </a:r>
          </a:p>
          <a:p>
            <a:r>
              <a:rPr lang="zh-CN" altLang="en-US" sz="2200" b="1">
                <a:latin typeface="黑体" panose="02010609060101010101" pitchFamily="49" charset="-122"/>
                <a:ea typeface="黑体" panose="02010609060101010101" pitchFamily="49" charset="-122"/>
              </a:rPr>
              <a:t> 查询</a:t>
            </a:r>
          </a:p>
        </p:txBody>
      </p:sp>
      <p:sp>
        <p:nvSpPr>
          <p:cNvPr id="60424" name="Text Box 8">
            <a:extLst>
              <a:ext uri="{FF2B5EF4-FFF2-40B4-BE49-F238E27FC236}">
                <a16:creationId xmlns:a16="http://schemas.microsoft.com/office/drawing/2014/main" id="{CA1A5B5B-F185-454E-91FF-ECADB8CCF458}"/>
              </a:ext>
            </a:extLst>
          </p:cNvPr>
          <p:cNvSpPr txBox="1">
            <a:spLocks noChangeArrowheads="1"/>
          </p:cNvSpPr>
          <p:nvPr/>
        </p:nvSpPr>
        <p:spPr bwMode="auto">
          <a:xfrm>
            <a:off x="1527175" y="1749425"/>
            <a:ext cx="1624013"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zh-CN" altLang="en-US" sz="2200" b="1">
                <a:latin typeface="黑体" panose="02010609060101010101" pitchFamily="49" charset="-122"/>
                <a:ea typeface="黑体" panose="02010609060101010101" pitchFamily="49" charset="-122"/>
              </a:rPr>
              <a:t>中断类型号形成线路</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48601DD-27D3-4CDC-8E7C-9405A197126A}"/>
              </a:ext>
            </a:extLst>
          </p:cNvPr>
          <p:cNvSpPr>
            <a:spLocks noGrp="1" noChangeArrowheads="1"/>
          </p:cNvSpPr>
          <p:nvPr>
            <p:ph type="title"/>
          </p:nvPr>
        </p:nvSpPr>
        <p:spPr>
          <a:xfrm>
            <a:off x="236538" y="128588"/>
            <a:ext cx="8574087" cy="528637"/>
          </a:xfrm>
        </p:spPr>
        <p:txBody>
          <a:bodyPr/>
          <a:lstStyle/>
          <a:p>
            <a:r>
              <a:rPr lang="zh-CN" altLang="en-US">
                <a:cs typeface="Arial" panose="020B0604020202020204" pitchFamily="34" charset="0"/>
              </a:rPr>
              <a:t>中断</a:t>
            </a:r>
            <a:r>
              <a:rPr lang="en-US" altLang="zh-CN">
                <a:cs typeface="Arial" panose="020B0604020202020204" pitchFamily="34" charset="0"/>
              </a:rPr>
              <a:t>I/O</a:t>
            </a:r>
            <a:r>
              <a:rPr lang="zh-CN" altLang="en-US">
                <a:cs typeface="Arial" panose="020B0604020202020204" pitchFamily="34" charset="0"/>
              </a:rPr>
              <a:t>方式</a:t>
            </a:r>
          </a:p>
        </p:txBody>
      </p:sp>
      <p:sp>
        <p:nvSpPr>
          <p:cNvPr id="924675" name="Rectangle 3">
            <a:extLst>
              <a:ext uri="{FF2B5EF4-FFF2-40B4-BE49-F238E27FC236}">
                <a16:creationId xmlns:a16="http://schemas.microsoft.com/office/drawing/2014/main" id="{13353768-5544-471A-B8E6-D2CD92DBB266}"/>
              </a:ext>
            </a:extLst>
          </p:cNvPr>
          <p:cNvSpPr>
            <a:spLocks noGrp="1" noChangeArrowheads="1"/>
          </p:cNvSpPr>
          <p:nvPr>
            <p:ph type="body" idx="1"/>
          </p:nvPr>
        </p:nvSpPr>
        <p:spPr>
          <a:xfrm>
            <a:off x="307975" y="676275"/>
            <a:ext cx="8191500" cy="4402138"/>
          </a:xfrm>
        </p:spPr>
        <p:txBody>
          <a:bodyPr/>
          <a:lstStyle/>
          <a:p>
            <a:pPr marL="533400" indent="-533400">
              <a:lnSpc>
                <a:spcPct val="110000"/>
              </a:lnSpc>
              <a:spcBef>
                <a:spcPct val="10000"/>
              </a:spcBef>
            </a:pPr>
            <a:r>
              <a:rPr lang="zh-CN" altLang="en-US" sz="2200">
                <a:latin typeface="微软雅黑" panose="020B0503020204020204" pitchFamily="34" charset="-122"/>
                <a:ea typeface="微软雅黑" panose="020B0503020204020204" pitchFamily="34" charset="-122"/>
              </a:rPr>
              <a:t>中断过程</a:t>
            </a:r>
          </a:p>
          <a:p>
            <a:pPr marL="952500" lvl="1" indent="-495300">
              <a:lnSpc>
                <a:spcPct val="110000"/>
              </a:lnSpc>
              <a:spcBef>
                <a:spcPct val="10000"/>
              </a:spcBef>
            </a:pPr>
            <a:r>
              <a:rPr lang="zh-CN" altLang="en-US" sz="2200">
                <a:latin typeface="微软雅黑" panose="020B0503020204020204" pitchFamily="34" charset="-122"/>
                <a:ea typeface="微软雅黑" panose="020B0503020204020204" pitchFamily="34" charset="-122"/>
              </a:rPr>
              <a:t>中断检测（硬件实现）</a:t>
            </a:r>
          </a:p>
          <a:p>
            <a:pPr marL="952500" lvl="1" indent="-495300">
              <a:lnSpc>
                <a:spcPct val="110000"/>
              </a:lnSpc>
              <a:spcBef>
                <a:spcPct val="10000"/>
              </a:spcBef>
            </a:pPr>
            <a:r>
              <a:rPr lang="zh-CN" altLang="en-US" sz="2200">
                <a:latin typeface="微软雅黑" panose="020B0503020204020204" pitchFamily="34" charset="-122"/>
                <a:ea typeface="微软雅黑" panose="020B0503020204020204" pitchFamily="34" charset="-122"/>
              </a:rPr>
              <a:t>中断响应（硬件实现）</a:t>
            </a:r>
          </a:p>
          <a:p>
            <a:pPr marL="952500" lvl="1" indent="-495300">
              <a:lnSpc>
                <a:spcPct val="110000"/>
              </a:lnSpc>
              <a:spcBef>
                <a:spcPct val="10000"/>
              </a:spcBef>
            </a:pPr>
            <a:r>
              <a:rPr lang="zh-CN" altLang="en-US" sz="2200">
                <a:latin typeface="微软雅黑" panose="020B0503020204020204" pitchFamily="34" charset="-122"/>
                <a:ea typeface="微软雅黑" panose="020B0503020204020204" pitchFamily="34" charset="-122"/>
              </a:rPr>
              <a:t>中断处理（软件实现）</a:t>
            </a:r>
          </a:p>
          <a:p>
            <a:pPr marL="533400" indent="-533400">
              <a:lnSpc>
                <a:spcPct val="110000"/>
              </a:lnSpc>
              <a:spcBef>
                <a:spcPct val="10000"/>
              </a:spcBef>
            </a:pPr>
            <a:r>
              <a:rPr lang="zh-CN" altLang="en-US" sz="2200">
                <a:latin typeface="微软雅黑" panose="020B0503020204020204" pitchFamily="34" charset="-122"/>
                <a:ea typeface="微软雅黑" panose="020B0503020204020204" pitchFamily="34" charset="-122"/>
              </a:rPr>
              <a:t>中断响应</a:t>
            </a:r>
          </a:p>
          <a:p>
            <a:pPr marL="952500" lvl="1" indent="-495300">
              <a:lnSpc>
                <a:spcPct val="110000"/>
              </a:lnSpc>
              <a:spcBef>
                <a:spcPct val="10000"/>
              </a:spcBef>
            </a:pPr>
            <a:r>
              <a:rPr lang="zh-CN" altLang="en-US" sz="2200">
                <a:solidFill>
                  <a:srgbClr val="D1390F"/>
                </a:solidFill>
                <a:latin typeface="微软雅黑" panose="020B0503020204020204" pitchFamily="34" charset="-122"/>
                <a:ea typeface="微软雅黑" panose="020B0503020204020204" pitchFamily="34" charset="-122"/>
              </a:rPr>
              <a:t>中断响应是指主机发现外部中断请求，中止现行程序的执行，到调出中断服务程序这一过程。</a:t>
            </a:r>
          </a:p>
          <a:p>
            <a:pPr marL="952500" lvl="1" indent="-495300">
              <a:lnSpc>
                <a:spcPct val="110000"/>
              </a:lnSpc>
              <a:spcBef>
                <a:spcPct val="10000"/>
              </a:spcBef>
              <a:buFontTx/>
              <a:buNone/>
            </a:pPr>
            <a:r>
              <a:rPr lang="zh-CN" altLang="en-US" sz="2200">
                <a:solidFill>
                  <a:schemeClr val="tx1"/>
                </a:solidFill>
                <a:latin typeface="微软雅黑" panose="020B0503020204020204" pitchFamily="34" charset="-122"/>
                <a:ea typeface="微软雅黑" panose="020B0503020204020204" pitchFamily="34" charset="-122"/>
              </a:rPr>
              <a:t>中断响应的条件</a:t>
            </a:r>
          </a:p>
          <a:p>
            <a:pPr marL="1371600" lvl="2" indent="-457200">
              <a:lnSpc>
                <a:spcPct val="110000"/>
              </a:lnSpc>
              <a:spcBef>
                <a:spcPct val="10000"/>
              </a:spcBef>
              <a:buFontTx/>
              <a:buNone/>
            </a:pPr>
            <a:r>
              <a:rPr lang="en-US" altLang="zh-CN" sz="2200">
                <a:solidFill>
                  <a:schemeClr val="accent2"/>
                </a:solidFill>
                <a:latin typeface="微软雅黑" panose="020B0503020204020204" pitchFamily="34" charset="-122"/>
                <a:ea typeface="微软雅黑" panose="020B0503020204020204" pitchFamily="34" charset="-122"/>
              </a:rPr>
              <a:t>①  CPU</a:t>
            </a:r>
            <a:r>
              <a:rPr lang="zh-CN" altLang="en-US" sz="2200">
                <a:solidFill>
                  <a:schemeClr val="accent2"/>
                </a:solidFill>
                <a:latin typeface="微软雅黑" panose="020B0503020204020204" pitchFamily="34" charset="-122"/>
                <a:ea typeface="微软雅黑" panose="020B0503020204020204" pitchFamily="34" charset="-122"/>
              </a:rPr>
              <a:t>处于开中断状态</a:t>
            </a:r>
          </a:p>
          <a:p>
            <a:pPr marL="1371600" lvl="2" indent="-457200">
              <a:lnSpc>
                <a:spcPct val="110000"/>
              </a:lnSpc>
              <a:spcBef>
                <a:spcPct val="10000"/>
              </a:spcBef>
              <a:buFontTx/>
              <a:buNone/>
            </a:pPr>
            <a:r>
              <a:rPr lang="en-US" altLang="zh-CN" sz="2200">
                <a:solidFill>
                  <a:schemeClr val="accent2"/>
                </a:solidFill>
                <a:latin typeface="微软雅黑" panose="020B0503020204020204" pitchFamily="34" charset="-122"/>
                <a:ea typeface="微软雅黑" panose="020B0503020204020204" pitchFamily="34" charset="-122"/>
              </a:rPr>
              <a:t>②  </a:t>
            </a:r>
            <a:r>
              <a:rPr lang="zh-CN" altLang="en-US" sz="2200">
                <a:solidFill>
                  <a:schemeClr val="accent2"/>
                </a:solidFill>
                <a:latin typeface="微软雅黑" panose="020B0503020204020204" pitchFamily="34" charset="-122"/>
                <a:ea typeface="微软雅黑" panose="020B0503020204020204" pitchFamily="34" charset="-122"/>
              </a:rPr>
              <a:t>在一条指令执行完</a:t>
            </a:r>
          </a:p>
          <a:p>
            <a:pPr marL="1371600" lvl="2" indent="-457200">
              <a:lnSpc>
                <a:spcPct val="110000"/>
              </a:lnSpc>
              <a:spcBef>
                <a:spcPct val="10000"/>
              </a:spcBef>
              <a:buFontTx/>
              <a:buAutoNum type="circleNumDbPlain" startAt="3"/>
            </a:pPr>
            <a:r>
              <a:rPr lang="zh-CN" altLang="en-US" sz="2200">
                <a:solidFill>
                  <a:schemeClr val="accent2"/>
                </a:solidFill>
                <a:latin typeface="微软雅黑" panose="020B0503020204020204" pitchFamily="34" charset="-122"/>
                <a:ea typeface="微软雅黑" panose="020B0503020204020204" pitchFamily="34" charset="-122"/>
              </a:rPr>
              <a:t>至少要有一个未被屏蔽的中断请求</a:t>
            </a:r>
          </a:p>
        </p:txBody>
      </p:sp>
      <p:sp>
        <p:nvSpPr>
          <p:cNvPr id="61444" name="Line 4">
            <a:extLst>
              <a:ext uri="{FF2B5EF4-FFF2-40B4-BE49-F238E27FC236}">
                <a16:creationId xmlns:a16="http://schemas.microsoft.com/office/drawing/2014/main" id="{5152E72F-8830-402A-8537-4770BD9540AD}"/>
              </a:ext>
            </a:extLst>
          </p:cNvPr>
          <p:cNvSpPr>
            <a:spLocks noChangeShapeType="1"/>
          </p:cNvSpPr>
          <p:nvPr/>
        </p:nvSpPr>
        <p:spPr bwMode="auto">
          <a:xfrm>
            <a:off x="6238875" y="857250"/>
            <a:ext cx="0" cy="700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Line 5">
            <a:extLst>
              <a:ext uri="{FF2B5EF4-FFF2-40B4-BE49-F238E27FC236}">
                <a16:creationId xmlns:a16="http://schemas.microsoft.com/office/drawing/2014/main" id="{C464C72A-F736-45C0-893B-F05CE310B74F}"/>
              </a:ext>
            </a:extLst>
          </p:cNvPr>
          <p:cNvSpPr>
            <a:spLocks noChangeShapeType="1"/>
          </p:cNvSpPr>
          <p:nvPr/>
        </p:nvSpPr>
        <p:spPr bwMode="auto">
          <a:xfrm flipV="1">
            <a:off x="6292850" y="1004888"/>
            <a:ext cx="928688" cy="631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6" name="Line 6">
            <a:extLst>
              <a:ext uri="{FF2B5EF4-FFF2-40B4-BE49-F238E27FC236}">
                <a16:creationId xmlns:a16="http://schemas.microsoft.com/office/drawing/2014/main" id="{92C4F2AA-0222-4C62-B6C5-8919ABC8CA69}"/>
              </a:ext>
            </a:extLst>
          </p:cNvPr>
          <p:cNvSpPr>
            <a:spLocks noChangeShapeType="1"/>
          </p:cNvSpPr>
          <p:nvPr/>
        </p:nvSpPr>
        <p:spPr bwMode="auto">
          <a:xfrm>
            <a:off x="7210425" y="1112838"/>
            <a:ext cx="0" cy="1089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7" name="Line 7">
            <a:extLst>
              <a:ext uri="{FF2B5EF4-FFF2-40B4-BE49-F238E27FC236}">
                <a16:creationId xmlns:a16="http://schemas.microsoft.com/office/drawing/2014/main" id="{BEE87025-1A3D-405D-AE84-85009FD9E7B8}"/>
              </a:ext>
            </a:extLst>
          </p:cNvPr>
          <p:cNvSpPr>
            <a:spLocks noChangeShapeType="1"/>
          </p:cNvSpPr>
          <p:nvPr/>
        </p:nvSpPr>
        <p:spPr bwMode="auto">
          <a:xfrm flipH="1" flipV="1">
            <a:off x="6280150" y="1677988"/>
            <a:ext cx="900113" cy="550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8" name="Line 8">
            <a:extLst>
              <a:ext uri="{FF2B5EF4-FFF2-40B4-BE49-F238E27FC236}">
                <a16:creationId xmlns:a16="http://schemas.microsoft.com/office/drawing/2014/main" id="{CF83974F-8EB8-438E-8E90-3565DDD2FF35}"/>
              </a:ext>
            </a:extLst>
          </p:cNvPr>
          <p:cNvSpPr>
            <a:spLocks noChangeShapeType="1"/>
          </p:cNvSpPr>
          <p:nvPr/>
        </p:nvSpPr>
        <p:spPr bwMode="auto">
          <a:xfrm>
            <a:off x="6238875" y="1812925"/>
            <a:ext cx="0"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9" name="Text Box 9">
            <a:extLst>
              <a:ext uri="{FF2B5EF4-FFF2-40B4-BE49-F238E27FC236}">
                <a16:creationId xmlns:a16="http://schemas.microsoft.com/office/drawing/2014/main" id="{9F6187DC-3B15-4ED6-BED1-9DCAFAFF7370}"/>
              </a:ext>
            </a:extLst>
          </p:cNvPr>
          <p:cNvSpPr txBox="1">
            <a:spLocks noChangeArrowheads="1"/>
          </p:cNvSpPr>
          <p:nvPr/>
        </p:nvSpPr>
        <p:spPr bwMode="auto">
          <a:xfrm>
            <a:off x="7234238" y="1246188"/>
            <a:ext cx="750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latin typeface="Times New Roman" panose="02020603050405020304" pitchFamily="18" charset="0"/>
                <a:ea typeface="微软雅黑" panose="020B0503020204020204" pitchFamily="34" charset="-122"/>
              </a:rPr>
              <a:t>中断处理</a:t>
            </a:r>
          </a:p>
        </p:txBody>
      </p:sp>
      <p:sp>
        <p:nvSpPr>
          <p:cNvPr id="61450" name="Text Box 10">
            <a:extLst>
              <a:ext uri="{FF2B5EF4-FFF2-40B4-BE49-F238E27FC236}">
                <a16:creationId xmlns:a16="http://schemas.microsoft.com/office/drawing/2014/main" id="{6E53CB9B-9A5B-4967-A835-BEBA1232B010}"/>
              </a:ext>
            </a:extLst>
          </p:cNvPr>
          <p:cNvSpPr txBox="1">
            <a:spLocks noChangeArrowheads="1"/>
          </p:cNvSpPr>
          <p:nvPr/>
        </p:nvSpPr>
        <p:spPr bwMode="auto">
          <a:xfrm>
            <a:off x="5503863" y="1389063"/>
            <a:ext cx="898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latin typeface="Times New Roman" panose="02020603050405020304" pitchFamily="18" charset="0"/>
                <a:ea typeface="微软雅黑" panose="020B0503020204020204" pitchFamily="34" charset="-122"/>
              </a:rPr>
              <a:t>中断响应</a:t>
            </a:r>
          </a:p>
        </p:txBody>
      </p:sp>
      <p:sp>
        <p:nvSpPr>
          <p:cNvPr id="924683" name="Rectangle 11">
            <a:extLst>
              <a:ext uri="{FF2B5EF4-FFF2-40B4-BE49-F238E27FC236}">
                <a16:creationId xmlns:a16="http://schemas.microsoft.com/office/drawing/2014/main" id="{63A4A7F5-0F8A-4C54-A427-AF929A3B5BB2}"/>
              </a:ext>
            </a:extLst>
          </p:cNvPr>
          <p:cNvSpPr>
            <a:spLocks noChangeArrowheads="1"/>
          </p:cNvSpPr>
          <p:nvPr/>
        </p:nvSpPr>
        <p:spPr bwMode="auto">
          <a:xfrm>
            <a:off x="809625" y="5219700"/>
            <a:ext cx="7392988"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spcBef>
                <a:spcPct val="10000"/>
              </a:spcBef>
            </a:pPr>
            <a:r>
              <a:rPr lang="zh-CN" altLang="en-US" sz="2000" b="1">
                <a:solidFill>
                  <a:srgbClr val="D1390F"/>
                </a:solidFill>
                <a:ea typeface="微软雅黑" panose="020B0503020204020204" pitchFamily="34" charset="-122"/>
              </a:rPr>
              <a:t>问题：中断响应的时点与异常处理的时点是否相同？为什么？</a:t>
            </a:r>
          </a:p>
          <a:p>
            <a:pPr>
              <a:lnSpc>
                <a:spcPct val="120000"/>
              </a:lnSpc>
              <a:spcBef>
                <a:spcPct val="10000"/>
              </a:spcBef>
            </a:pPr>
            <a:r>
              <a:rPr lang="zh-CN" altLang="en-US" sz="2000" b="1">
                <a:solidFill>
                  <a:srgbClr val="146C18"/>
                </a:solidFill>
                <a:ea typeface="微软雅黑" panose="020B0503020204020204" pitchFamily="34" charset="-122"/>
              </a:rPr>
              <a:t>通常在指令执行结束时查询有无中断请求，有则立即响应；</a:t>
            </a:r>
          </a:p>
          <a:p>
            <a:pPr>
              <a:lnSpc>
                <a:spcPct val="120000"/>
              </a:lnSpc>
              <a:spcBef>
                <a:spcPct val="10000"/>
              </a:spcBef>
            </a:pPr>
            <a:r>
              <a:rPr lang="zh-CN" altLang="en-US" sz="2000" b="1">
                <a:solidFill>
                  <a:srgbClr val="146C18"/>
                </a:solidFill>
                <a:ea typeface="微软雅黑" panose="020B0503020204020204" pitchFamily="34" charset="-122"/>
              </a:rPr>
              <a:t>而异常发生在指令执行过程中，一旦发现则马上处理。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4675">
                                            <p:txEl>
                                              <p:pRg st="5" end="5"/>
                                            </p:txEl>
                                          </p:spTgt>
                                        </p:tgtEl>
                                        <p:attrNameLst>
                                          <p:attrName>style.visibility</p:attrName>
                                        </p:attrNameLst>
                                      </p:cBhvr>
                                      <p:to>
                                        <p:strVal val="visible"/>
                                      </p:to>
                                    </p:set>
                                    <p:animEffect transition="in" filter="blinds(horizontal)">
                                      <p:cBhvr>
                                        <p:cTn id="7" dur="500"/>
                                        <p:tgtEl>
                                          <p:spTgt spid="9246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4675">
                                            <p:txEl>
                                              <p:pRg st="6" end="6"/>
                                            </p:txEl>
                                          </p:spTgt>
                                        </p:tgtEl>
                                        <p:attrNameLst>
                                          <p:attrName>style.visibility</p:attrName>
                                        </p:attrNameLst>
                                      </p:cBhvr>
                                      <p:to>
                                        <p:strVal val="visible"/>
                                      </p:to>
                                    </p:set>
                                    <p:animEffect transition="in" filter="blinds(horizontal)">
                                      <p:cBhvr>
                                        <p:cTn id="12" dur="500"/>
                                        <p:tgtEl>
                                          <p:spTgt spid="9246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4675">
                                            <p:txEl>
                                              <p:pRg st="7" end="7"/>
                                            </p:txEl>
                                          </p:spTgt>
                                        </p:tgtEl>
                                        <p:attrNameLst>
                                          <p:attrName>style.visibility</p:attrName>
                                        </p:attrNameLst>
                                      </p:cBhvr>
                                      <p:to>
                                        <p:strVal val="visible"/>
                                      </p:to>
                                    </p:set>
                                    <p:animEffect transition="in" filter="blinds(horizontal)">
                                      <p:cBhvr>
                                        <p:cTn id="17" dur="500"/>
                                        <p:tgtEl>
                                          <p:spTgt spid="9246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4675">
                                            <p:txEl>
                                              <p:pRg st="8" end="8"/>
                                            </p:txEl>
                                          </p:spTgt>
                                        </p:tgtEl>
                                        <p:attrNameLst>
                                          <p:attrName>style.visibility</p:attrName>
                                        </p:attrNameLst>
                                      </p:cBhvr>
                                      <p:to>
                                        <p:strVal val="visible"/>
                                      </p:to>
                                    </p:set>
                                    <p:animEffect transition="in" filter="blinds(horizontal)">
                                      <p:cBhvr>
                                        <p:cTn id="22" dur="500"/>
                                        <p:tgtEl>
                                          <p:spTgt spid="92467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4675">
                                            <p:txEl>
                                              <p:pRg st="9" end="9"/>
                                            </p:txEl>
                                          </p:spTgt>
                                        </p:tgtEl>
                                        <p:attrNameLst>
                                          <p:attrName>style.visibility</p:attrName>
                                        </p:attrNameLst>
                                      </p:cBhvr>
                                      <p:to>
                                        <p:strVal val="visible"/>
                                      </p:to>
                                    </p:set>
                                    <p:animEffect transition="in" filter="blinds(horizontal)">
                                      <p:cBhvr>
                                        <p:cTn id="27" dur="500"/>
                                        <p:tgtEl>
                                          <p:spTgt spid="924675">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24683">
                                            <p:txEl>
                                              <p:pRg st="0" end="0"/>
                                            </p:txEl>
                                          </p:spTgt>
                                        </p:tgtEl>
                                        <p:attrNameLst>
                                          <p:attrName>style.visibility</p:attrName>
                                        </p:attrNameLst>
                                      </p:cBhvr>
                                      <p:to>
                                        <p:strVal val="visible"/>
                                      </p:to>
                                    </p:set>
                                    <p:animEffect transition="in" filter="blinds(horizontal)">
                                      <p:cBhvr>
                                        <p:cTn id="32" dur="500"/>
                                        <p:tgtEl>
                                          <p:spTgt spid="92468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24683">
                                            <p:txEl>
                                              <p:pRg st="1" end="1"/>
                                            </p:txEl>
                                          </p:spTgt>
                                        </p:tgtEl>
                                        <p:attrNameLst>
                                          <p:attrName>style.visibility</p:attrName>
                                        </p:attrNameLst>
                                      </p:cBhvr>
                                      <p:to>
                                        <p:strVal val="visible"/>
                                      </p:to>
                                    </p:set>
                                    <p:animEffect transition="in" filter="blinds(horizontal)">
                                      <p:cBhvr>
                                        <p:cTn id="37" dur="500"/>
                                        <p:tgtEl>
                                          <p:spTgt spid="924683">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24683">
                                            <p:txEl>
                                              <p:pRg st="2" end="2"/>
                                            </p:txEl>
                                          </p:spTgt>
                                        </p:tgtEl>
                                        <p:attrNameLst>
                                          <p:attrName>style.visibility</p:attrName>
                                        </p:attrNameLst>
                                      </p:cBhvr>
                                      <p:to>
                                        <p:strVal val="visible"/>
                                      </p:to>
                                    </p:set>
                                    <p:animEffect transition="in" filter="blinds(horizontal)">
                                      <p:cBhvr>
                                        <p:cTn id="42" dur="500"/>
                                        <p:tgtEl>
                                          <p:spTgt spid="924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6F7D47C-C361-4DB1-B333-78940EF3DC95}"/>
              </a:ext>
            </a:extLst>
          </p:cNvPr>
          <p:cNvSpPr>
            <a:spLocks noGrp="1" noChangeArrowheads="1"/>
          </p:cNvSpPr>
          <p:nvPr>
            <p:ph type="title"/>
          </p:nvPr>
        </p:nvSpPr>
        <p:spPr>
          <a:xfrm>
            <a:off x="800100" y="114300"/>
            <a:ext cx="5011738" cy="528638"/>
          </a:xfrm>
        </p:spPr>
        <p:txBody>
          <a:bodyPr/>
          <a:lstStyle/>
          <a:p>
            <a:r>
              <a:rPr lang="zh-CN" altLang="en-US">
                <a:cs typeface="Arial" panose="020B0604020202020204" pitchFamily="34" charset="0"/>
              </a:rPr>
              <a:t>中断处理过程</a:t>
            </a:r>
          </a:p>
        </p:txBody>
      </p:sp>
      <p:sp>
        <p:nvSpPr>
          <p:cNvPr id="928771" name="Rectangle 3">
            <a:extLst>
              <a:ext uri="{FF2B5EF4-FFF2-40B4-BE49-F238E27FC236}">
                <a16:creationId xmlns:a16="http://schemas.microsoft.com/office/drawing/2014/main" id="{CDEB39BE-8F00-4CC1-8D79-0EF9271201D7}"/>
              </a:ext>
            </a:extLst>
          </p:cNvPr>
          <p:cNvSpPr>
            <a:spLocks noGrp="1" noChangeArrowheads="1"/>
          </p:cNvSpPr>
          <p:nvPr>
            <p:ph type="body" idx="1"/>
          </p:nvPr>
        </p:nvSpPr>
        <p:spPr>
          <a:xfrm>
            <a:off x="400050" y="830263"/>
            <a:ext cx="8143875" cy="5559425"/>
          </a:xfrm>
        </p:spPr>
        <p:txBody>
          <a:bodyPr/>
          <a:lstStyle/>
          <a:p>
            <a:pPr marL="342900" indent="-342900">
              <a:lnSpc>
                <a:spcPct val="110000"/>
              </a:lnSpc>
              <a:spcBef>
                <a:spcPct val="10000"/>
              </a:spcBef>
              <a:buFontTx/>
              <a:buNone/>
            </a:pPr>
            <a:r>
              <a:rPr lang="zh-CN" altLang="en-US" sz="1900">
                <a:solidFill>
                  <a:srgbClr val="D1390F"/>
                </a:solidFill>
                <a:latin typeface="微软雅黑" panose="020B0503020204020204" pitchFamily="34" charset="-122"/>
                <a:ea typeface="微软雅黑" panose="020B0503020204020204" pitchFamily="34" charset="-122"/>
              </a:rPr>
              <a:t>中断响应</a:t>
            </a:r>
            <a:r>
              <a:rPr lang="zh-CN" altLang="en-US" sz="1900">
                <a:latin typeface="微软雅黑" panose="020B0503020204020204" pitchFamily="34" charset="-122"/>
                <a:ea typeface="微软雅黑" panose="020B0503020204020204" pitchFamily="34" charset="-122"/>
              </a:rPr>
              <a:t>的结果就是</a:t>
            </a:r>
            <a:r>
              <a:rPr lang="zh-CN" altLang="en-US" sz="1900">
                <a:solidFill>
                  <a:srgbClr val="D1390F"/>
                </a:solidFill>
                <a:latin typeface="微软雅黑" panose="020B0503020204020204" pitchFamily="34" charset="-122"/>
                <a:ea typeface="微软雅黑" panose="020B0503020204020204" pitchFamily="34" charset="-122"/>
              </a:rPr>
              <a:t>调出</a:t>
            </a:r>
            <a:r>
              <a:rPr lang="zh-CN" altLang="en-US" sz="1900">
                <a:latin typeface="微软雅黑" panose="020B0503020204020204" pitchFamily="34" charset="-122"/>
                <a:ea typeface="微软雅黑" panose="020B0503020204020204" pitchFamily="34" charset="-122"/>
              </a:rPr>
              <a:t>相应的中断服务程序 </a:t>
            </a:r>
            <a:endParaRPr lang="zh-CN" altLang="en-US" sz="1900">
              <a:solidFill>
                <a:srgbClr val="146C18"/>
              </a:solidFill>
              <a:latin typeface="微软雅黑" panose="020B0503020204020204" pitchFamily="34" charset="-122"/>
              <a:ea typeface="微软雅黑" panose="020B0503020204020204" pitchFamily="34" charset="-122"/>
            </a:endParaRPr>
          </a:p>
          <a:p>
            <a:pPr marL="342900" indent="-342900">
              <a:lnSpc>
                <a:spcPct val="110000"/>
              </a:lnSpc>
              <a:spcBef>
                <a:spcPct val="10000"/>
              </a:spcBef>
              <a:buFontTx/>
              <a:buNone/>
            </a:pPr>
            <a:r>
              <a:rPr lang="zh-CN" altLang="en-US" sz="1900">
                <a:solidFill>
                  <a:srgbClr val="D1390F"/>
                </a:solidFill>
                <a:latin typeface="微软雅黑" panose="020B0503020204020204" pitchFamily="34" charset="-122"/>
                <a:ea typeface="微软雅黑" panose="020B0503020204020204" pitchFamily="34" charset="-122"/>
              </a:rPr>
              <a:t>中断处理</a:t>
            </a:r>
            <a:r>
              <a:rPr lang="zh-CN" altLang="en-US" sz="1900">
                <a:latin typeface="微软雅黑" panose="020B0503020204020204" pitchFamily="34" charset="-122"/>
                <a:ea typeface="微软雅黑" panose="020B0503020204020204" pitchFamily="34" charset="-122"/>
              </a:rPr>
              <a:t>是指</a:t>
            </a:r>
            <a:r>
              <a:rPr lang="zh-CN" altLang="en-US" sz="1900">
                <a:solidFill>
                  <a:srgbClr val="D1390F"/>
                </a:solidFill>
                <a:latin typeface="微软雅黑" panose="020B0503020204020204" pitchFamily="34" charset="-122"/>
                <a:ea typeface="微软雅黑" panose="020B0503020204020204" pitchFamily="34" charset="-122"/>
              </a:rPr>
              <a:t>执行</a:t>
            </a:r>
            <a:r>
              <a:rPr lang="zh-CN" altLang="en-US" sz="1900">
                <a:latin typeface="微软雅黑" panose="020B0503020204020204" pitchFamily="34" charset="-122"/>
                <a:ea typeface="微软雅黑" panose="020B0503020204020204" pitchFamily="34" charset="-122"/>
              </a:rPr>
              <a:t>相应中断服务程序的过程</a:t>
            </a:r>
          </a:p>
          <a:p>
            <a:pPr marL="742950" lvl="1" indent="-285750">
              <a:lnSpc>
                <a:spcPct val="110000"/>
              </a:lnSpc>
              <a:spcBef>
                <a:spcPct val="10000"/>
              </a:spcBef>
            </a:pPr>
            <a:r>
              <a:rPr lang="zh-CN" altLang="en-US" sz="1900">
                <a:latin typeface="微软雅黑" panose="020B0503020204020204" pitchFamily="34" charset="-122"/>
                <a:ea typeface="微软雅黑" panose="020B0503020204020204" pitchFamily="34" charset="-122"/>
              </a:rPr>
              <a:t>不同的中断源其对应的中断服务程序不同。</a:t>
            </a:r>
          </a:p>
          <a:p>
            <a:pPr marL="742950" lvl="1" indent="-285750">
              <a:lnSpc>
                <a:spcPct val="110000"/>
              </a:lnSpc>
              <a:spcBef>
                <a:spcPct val="10000"/>
              </a:spcBef>
            </a:pPr>
            <a:r>
              <a:rPr lang="zh-CN" altLang="en-US" sz="1900">
                <a:latin typeface="微软雅黑" panose="020B0503020204020204" pitchFamily="34" charset="-122"/>
                <a:ea typeface="微软雅黑" panose="020B0503020204020204" pitchFamily="34" charset="-122"/>
              </a:rPr>
              <a:t>典型的</a:t>
            </a:r>
            <a:r>
              <a:rPr lang="zh-CN" altLang="en-US" sz="1900">
                <a:solidFill>
                  <a:schemeClr val="accent1"/>
                </a:solidFill>
                <a:latin typeface="微软雅黑" panose="020B0503020204020204" pitchFamily="34" charset="-122"/>
                <a:ea typeface="微软雅黑" panose="020B0503020204020204" pitchFamily="34" charset="-122"/>
              </a:rPr>
              <a:t>多重中断</a:t>
            </a:r>
            <a:r>
              <a:rPr lang="zh-CN" altLang="en-US" sz="1900">
                <a:latin typeface="微软雅黑" panose="020B0503020204020204" pitchFamily="34" charset="-122"/>
                <a:ea typeface="微软雅黑" panose="020B0503020204020204" pitchFamily="34" charset="-122"/>
              </a:rPr>
              <a:t>处理（中断服务程序）分为三个阶段：</a:t>
            </a:r>
          </a:p>
          <a:p>
            <a:pPr marL="1143000" lvl="2" indent="-228600">
              <a:lnSpc>
                <a:spcPct val="110000"/>
              </a:lnSpc>
              <a:spcBef>
                <a:spcPct val="10000"/>
              </a:spcBef>
            </a:pPr>
            <a:r>
              <a:rPr lang="zh-CN" altLang="en-US" sz="1900">
                <a:solidFill>
                  <a:schemeClr val="accent1"/>
                </a:solidFill>
                <a:latin typeface="微软雅黑" panose="020B0503020204020204" pitchFamily="34" charset="-122"/>
                <a:ea typeface="微软雅黑" panose="020B0503020204020204" pitchFamily="34" charset="-122"/>
              </a:rPr>
              <a:t>先行段（准备阶段）</a:t>
            </a:r>
          </a:p>
          <a:p>
            <a:pPr marL="1600200" lvl="3" indent="-228600">
              <a:lnSpc>
                <a:spcPct val="110000"/>
              </a:lnSpc>
              <a:spcBef>
                <a:spcPct val="10000"/>
              </a:spcBef>
              <a:buFontTx/>
              <a:buNone/>
            </a:pPr>
            <a:r>
              <a:rPr lang="zh-CN" altLang="en-US" sz="1900" b="1">
                <a:solidFill>
                  <a:srgbClr val="D1390F"/>
                </a:solidFill>
                <a:latin typeface="微软雅黑" panose="020B0503020204020204" pitchFamily="34" charset="-122"/>
                <a:ea typeface="微软雅黑" panose="020B0503020204020204" pitchFamily="34" charset="-122"/>
              </a:rPr>
              <a:t>保护现场及旧屏蔽字</a:t>
            </a:r>
          </a:p>
          <a:p>
            <a:pPr marL="1600200" lvl="3" indent="-228600">
              <a:lnSpc>
                <a:spcPct val="110000"/>
              </a:lnSpc>
              <a:spcBef>
                <a:spcPct val="10000"/>
              </a:spcBef>
              <a:buFontTx/>
              <a:buNone/>
            </a:pPr>
            <a:r>
              <a:rPr lang="zh-CN" altLang="en-US" sz="1900" b="1">
                <a:solidFill>
                  <a:srgbClr val="D1390F"/>
                </a:solidFill>
                <a:latin typeface="微软雅黑" panose="020B0503020204020204" pitchFamily="34" charset="-122"/>
                <a:ea typeface="微软雅黑" panose="020B0503020204020204" pitchFamily="34" charset="-122"/>
              </a:rPr>
              <a:t>查明原因（软件识别中断时）</a:t>
            </a:r>
          </a:p>
          <a:p>
            <a:pPr marL="1600200" lvl="3" indent="-228600">
              <a:lnSpc>
                <a:spcPct val="110000"/>
              </a:lnSpc>
              <a:spcBef>
                <a:spcPct val="10000"/>
              </a:spcBef>
              <a:buFontTx/>
              <a:buNone/>
            </a:pPr>
            <a:r>
              <a:rPr lang="zh-CN" altLang="en-US" sz="1900" b="1">
                <a:solidFill>
                  <a:srgbClr val="D1390F"/>
                </a:solidFill>
                <a:latin typeface="微软雅黑" panose="020B0503020204020204" pitchFamily="34" charset="-122"/>
                <a:ea typeface="微软雅黑" panose="020B0503020204020204" pitchFamily="34" charset="-122"/>
              </a:rPr>
              <a:t>设置新屏蔽字</a:t>
            </a:r>
          </a:p>
          <a:p>
            <a:pPr marL="1600200" lvl="3" indent="-228600">
              <a:lnSpc>
                <a:spcPct val="110000"/>
              </a:lnSpc>
              <a:spcBef>
                <a:spcPct val="10000"/>
              </a:spcBef>
              <a:buFontTx/>
              <a:buNone/>
            </a:pPr>
            <a:r>
              <a:rPr lang="zh-CN" altLang="en-US" sz="1900" b="1">
                <a:solidFill>
                  <a:schemeClr val="accent2"/>
                </a:solidFill>
                <a:latin typeface="微软雅黑" panose="020B0503020204020204" pitchFamily="34" charset="-122"/>
                <a:ea typeface="微软雅黑" panose="020B0503020204020204" pitchFamily="34" charset="-122"/>
              </a:rPr>
              <a:t>开中断</a:t>
            </a:r>
          </a:p>
          <a:p>
            <a:pPr marL="1143000" lvl="2" indent="-228600">
              <a:lnSpc>
                <a:spcPct val="110000"/>
              </a:lnSpc>
              <a:spcBef>
                <a:spcPct val="10000"/>
              </a:spcBef>
            </a:pPr>
            <a:r>
              <a:rPr lang="zh-CN" altLang="en-US" sz="1900">
                <a:solidFill>
                  <a:schemeClr val="accent1"/>
                </a:solidFill>
                <a:latin typeface="微软雅黑" panose="020B0503020204020204" pitchFamily="34" charset="-122"/>
                <a:ea typeface="微软雅黑" panose="020B0503020204020204" pitchFamily="34" charset="-122"/>
              </a:rPr>
              <a:t>本体段（具体的中断处理阶段）</a:t>
            </a:r>
          </a:p>
          <a:p>
            <a:pPr marL="1143000" lvl="2" indent="-228600">
              <a:lnSpc>
                <a:spcPct val="110000"/>
              </a:lnSpc>
              <a:spcBef>
                <a:spcPct val="10000"/>
              </a:spcBef>
            </a:pPr>
            <a:r>
              <a:rPr lang="zh-CN" altLang="en-US" sz="1900">
                <a:solidFill>
                  <a:schemeClr val="accent1"/>
                </a:solidFill>
                <a:latin typeface="微软雅黑" panose="020B0503020204020204" pitchFamily="34" charset="-122"/>
                <a:ea typeface="微软雅黑" panose="020B0503020204020204" pitchFamily="34" charset="-122"/>
              </a:rPr>
              <a:t>结束段（恢复阶段）</a:t>
            </a:r>
          </a:p>
          <a:p>
            <a:pPr marL="1600200" lvl="3" indent="-228600">
              <a:lnSpc>
                <a:spcPct val="110000"/>
              </a:lnSpc>
              <a:spcBef>
                <a:spcPct val="10000"/>
              </a:spcBef>
              <a:buFontTx/>
              <a:buNone/>
            </a:pPr>
            <a:r>
              <a:rPr lang="zh-CN" altLang="en-US" sz="1900" b="1">
                <a:solidFill>
                  <a:schemeClr val="accent2"/>
                </a:solidFill>
                <a:latin typeface="微软雅黑" panose="020B0503020204020204" pitchFamily="34" charset="-122"/>
                <a:ea typeface="微软雅黑" panose="020B0503020204020204" pitchFamily="34" charset="-122"/>
              </a:rPr>
              <a:t>关中断</a:t>
            </a:r>
          </a:p>
          <a:p>
            <a:pPr marL="1600200" lvl="3" indent="-228600">
              <a:lnSpc>
                <a:spcPct val="110000"/>
              </a:lnSpc>
              <a:spcBef>
                <a:spcPct val="10000"/>
              </a:spcBef>
              <a:buFontTx/>
              <a:buNone/>
            </a:pPr>
            <a:r>
              <a:rPr lang="zh-CN" altLang="en-US" sz="1900" b="1">
                <a:solidFill>
                  <a:srgbClr val="D1390F"/>
                </a:solidFill>
                <a:latin typeface="微软雅黑" panose="020B0503020204020204" pitchFamily="34" charset="-122"/>
                <a:ea typeface="微软雅黑" panose="020B0503020204020204" pitchFamily="34" charset="-122"/>
              </a:rPr>
              <a:t>恢复现场及旧屏蔽字</a:t>
            </a:r>
          </a:p>
          <a:p>
            <a:pPr marL="1600200" lvl="3" indent="-228600">
              <a:lnSpc>
                <a:spcPct val="110000"/>
              </a:lnSpc>
              <a:spcBef>
                <a:spcPct val="10000"/>
              </a:spcBef>
              <a:buFontTx/>
              <a:buNone/>
            </a:pPr>
            <a:r>
              <a:rPr lang="zh-CN" altLang="en-US" sz="1900" b="1">
                <a:solidFill>
                  <a:srgbClr val="D1390F"/>
                </a:solidFill>
                <a:latin typeface="微软雅黑" panose="020B0503020204020204" pitchFamily="34" charset="-122"/>
                <a:ea typeface="微软雅黑" panose="020B0503020204020204" pitchFamily="34" charset="-122"/>
              </a:rPr>
              <a:t>清“中断请求”</a:t>
            </a:r>
          </a:p>
          <a:p>
            <a:pPr marL="1600200" lvl="3" indent="-228600">
              <a:lnSpc>
                <a:spcPct val="110000"/>
              </a:lnSpc>
              <a:spcBef>
                <a:spcPct val="10000"/>
              </a:spcBef>
              <a:buFontTx/>
              <a:buNone/>
            </a:pPr>
            <a:r>
              <a:rPr lang="zh-CN" altLang="en-US" sz="1900" b="1">
                <a:solidFill>
                  <a:schemeClr val="accent2"/>
                </a:solidFill>
                <a:latin typeface="微软雅黑" panose="020B0503020204020204" pitchFamily="34" charset="-122"/>
                <a:ea typeface="微软雅黑" panose="020B0503020204020204" pitchFamily="34" charset="-122"/>
              </a:rPr>
              <a:t>开中断</a:t>
            </a:r>
          </a:p>
          <a:p>
            <a:pPr marL="1600200" lvl="3" indent="-228600">
              <a:lnSpc>
                <a:spcPct val="110000"/>
              </a:lnSpc>
              <a:spcBef>
                <a:spcPct val="10000"/>
              </a:spcBef>
              <a:buFontTx/>
              <a:buNone/>
            </a:pPr>
            <a:r>
              <a:rPr lang="zh-CN" altLang="en-US" sz="1900" b="1">
                <a:solidFill>
                  <a:srgbClr val="D1390F"/>
                </a:solidFill>
                <a:latin typeface="微软雅黑" panose="020B0503020204020204" pitchFamily="34" charset="-122"/>
                <a:ea typeface="微软雅黑" panose="020B0503020204020204" pitchFamily="34" charset="-122"/>
              </a:rPr>
              <a:t>中断返回</a:t>
            </a:r>
            <a:endParaRPr lang="zh-CN" altLang="en-US" sz="1900">
              <a:solidFill>
                <a:srgbClr val="D1390F"/>
              </a:solidFill>
              <a:latin typeface="微软雅黑" panose="020B0503020204020204" pitchFamily="34" charset="-122"/>
              <a:ea typeface="微软雅黑" panose="020B0503020204020204" pitchFamily="34" charset="-122"/>
            </a:endParaRPr>
          </a:p>
        </p:txBody>
      </p:sp>
      <p:grpSp>
        <p:nvGrpSpPr>
          <p:cNvPr id="928772" name="Group 4">
            <a:extLst>
              <a:ext uri="{FF2B5EF4-FFF2-40B4-BE49-F238E27FC236}">
                <a16:creationId xmlns:a16="http://schemas.microsoft.com/office/drawing/2014/main" id="{B560199C-0FA9-4A7A-A461-48A5A0106063}"/>
              </a:ext>
            </a:extLst>
          </p:cNvPr>
          <p:cNvGrpSpPr>
            <a:grpSpLocks/>
          </p:cNvGrpSpPr>
          <p:nvPr/>
        </p:nvGrpSpPr>
        <p:grpSpPr bwMode="auto">
          <a:xfrm>
            <a:off x="4978400" y="2613025"/>
            <a:ext cx="3365500" cy="884238"/>
            <a:chOff x="3136" y="1646"/>
            <a:chExt cx="2120" cy="557"/>
          </a:xfrm>
        </p:grpSpPr>
        <p:sp>
          <p:nvSpPr>
            <p:cNvPr id="62474" name="AutoShape 5">
              <a:extLst>
                <a:ext uri="{FF2B5EF4-FFF2-40B4-BE49-F238E27FC236}">
                  <a16:creationId xmlns:a16="http://schemas.microsoft.com/office/drawing/2014/main" id="{26D58661-947C-461B-9024-5EC532CC10A0}"/>
                </a:ext>
              </a:extLst>
            </p:cNvPr>
            <p:cNvSpPr>
              <a:spLocks/>
            </p:cNvSpPr>
            <p:nvPr/>
          </p:nvSpPr>
          <p:spPr bwMode="auto">
            <a:xfrm>
              <a:off x="3136" y="1646"/>
              <a:ext cx="238" cy="557"/>
            </a:xfrm>
            <a:prstGeom prst="rightBrace">
              <a:avLst>
                <a:gd name="adj1" fmla="val 1950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62475" name="Text Box 6">
              <a:extLst>
                <a:ext uri="{FF2B5EF4-FFF2-40B4-BE49-F238E27FC236}">
                  <a16:creationId xmlns:a16="http://schemas.microsoft.com/office/drawing/2014/main" id="{9E463256-0E86-4AC9-8A0C-D6931CB35DAA}"/>
                </a:ext>
              </a:extLst>
            </p:cNvPr>
            <p:cNvSpPr txBox="1">
              <a:spLocks noChangeArrowheads="1"/>
            </p:cNvSpPr>
            <p:nvPr/>
          </p:nvSpPr>
          <p:spPr bwMode="auto">
            <a:xfrm>
              <a:off x="3382" y="1703"/>
              <a:ext cx="187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rgbClr val="146C18"/>
                  </a:solidFill>
                  <a:ea typeface="黑体" panose="02010609060101010101" pitchFamily="49" charset="-122"/>
                </a:rPr>
                <a:t>处在“关中断</a:t>
              </a:r>
              <a:r>
                <a:rPr lang="en-US" altLang="zh-CN" sz="1900" b="1">
                  <a:solidFill>
                    <a:srgbClr val="146C18"/>
                  </a:solidFill>
                  <a:ea typeface="黑体" panose="02010609060101010101" pitchFamily="49" charset="-122"/>
                </a:rPr>
                <a:t>”</a:t>
              </a:r>
              <a:r>
                <a:rPr lang="zh-CN" altLang="en-US" sz="1900" b="1">
                  <a:solidFill>
                    <a:srgbClr val="146C18"/>
                  </a:solidFill>
                  <a:ea typeface="黑体" panose="02010609060101010101" pitchFamily="49" charset="-122"/>
                </a:rPr>
                <a:t>状态，</a:t>
              </a:r>
            </a:p>
            <a:p>
              <a:r>
                <a:rPr lang="zh-CN" altLang="en-US" sz="1900" b="1">
                  <a:solidFill>
                    <a:srgbClr val="146C18"/>
                  </a:solidFill>
                  <a:ea typeface="黑体" panose="02010609060101010101" pitchFamily="49" charset="-122"/>
                </a:rPr>
                <a:t>不允许被打断</a:t>
              </a:r>
            </a:p>
          </p:txBody>
        </p:sp>
      </p:grpSp>
      <p:grpSp>
        <p:nvGrpSpPr>
          <p:cNvPr id="928775" name="Group 7">
            <a:extLst>
              <a:ext uri="{FF2B5EF4-FFF2-40B4-BE49-F238E27FC236}">
                <a16:creationId xmlns:a16="http://schemas.microsoft.com/office/drawing/2014/main" id="{F993C30E-BF08-4C06-ADDC-05D1A1D594F8}"/>
              </a:ext>
            </a:extLst>
          </p:cNvPr>
          <p:cNvGrpSpPr>
            <a:grpSpLocks/>
          </p:cNvGrpSpPr>
          <p:nvPr/>
        </p:nvGrpSpPr>
        <p:grpSpPr bwMode="auto">
          <a:xfrm>
            <a:off x="4159250" y="4897438"/>
            <a:ext cx="4524375" cy="623887"/>
            <a:chOff x="2565" y="3103"/>
            <a:chExt cx="2530" cy="393"/>
          </a:xfrm>
        </p:grpSpPr>
        <p:sp>
          <p:nvSpPr>
            <p:cNvPr id="62472" name="AutoShape 8">
              <a:extLst>
                <a:ext uri="{FF2B5EF4-FFF2-40B4-BE49-F238E27FC236}">
                  <a16:creationId xmlns:a16="http://schemas.microsoft.com/office/drawing/2014/main" id="{4F5653C9-CC7D-4996-901E-1F7ED4B769A9}"/>
                </a:ext>
              </a:extLst>
            </p:cNvPr>
            <p:cNvSpPr>
              <a:spLocks/>
            </p:cNvSpPr>
            <p:nvPr/>
          </p:nvSpPr>
          <p:spPr bwMode="auto">
            <a:xfrm>
              <a:off x="2565" y="3103"/>
              <a:ext cx="183" cy="393"/>
            </a:xfrm>
            <a:prstGeom prst="rightBrace">
              <a:avLst>
                <a:gd name="adj1" fmla="val 1789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62473" name="Text Box 9">
              <a:extLst>
                <a:ext uri="{FF2B5EF4-FFF2-40B4-BE49-F238E27FC236}">
                  <a16:creationId xmlns:a16="http://schemas.microsoft.com/office/drawing/2014/main" id="{DA5E1BAB-5E24-4A2F-92BF-4B027E01E7F5}"/>
                </a:ext>
              </a:extLst>
            </p:cNvPr>
            <p:cNvSpPr txBox="1">
              <a:spLocks noChangeArrowheads="1"/>
            </p:cNvSpPr>
            <p:nvPr/>
          </p:nvSpPr>
          <p:spPr bwMode="auto">
            <a:xfrm>
              <a:off x="2756" y="3169"/>
              <a:ext cx="233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rgbClr val="146C18"/>
                  </a:solidFill>
                  <a:ea typeface="黑体" panose="02010609060101010101" pitchFamily="49" charset="-122"/>
                </a:rPr>
                <a:t>处在“禁止中断”状态，不允许被打断</a:t>
              </a:r>
            </a:p>
          </p:txBody>
        </p:sp>
      </p:grpSp>
      <p:sp>
        <p:nvSpPr>
          <p:cNvPr id="928778" name="Text Box 10">
            <a:extLst>
              <a:ext uri="{FF2B5EF4-FFF2-40B4-BE49-F238E27FC236}">
                <a16:creationId xmlns:a16="http://schemas.microsoft.com/office/drawing/2014/main" id="{482EB884-0D77-4FC7-8C34-B86DA60BA7CE}"/>
              </a:ext>
            </a:extLst>
          </p:cNvPr>
          <p:cNvSpPr txBox="1">
            <a:spLocks noChangeArrowheads="1"/>
          </p:cNvSpPr>
          <p:nvPr/>
        </p:nvSpPr>
        <p:spPr bwMode="auto">
          <a:xfrm>
            <a:off x="5114925" y="3794125"/>
            <a:ext cx="339248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rgbClr val="146C18"/>
                </a:solidFill>
                <a:ea typeface="黑体" panose="02010609060101010101" pitchFamily="49" charset="-122"/>
              </a:rPr>
              <a:t>处在“开中断”状态，可被新的</a:t>
            </a:r>
            <a:r>
              <a:rPr lang="zh-CN" altLang="en-US" sz="1900" b="1">
                <a:solidFill>
                  <a:schemeClr val="accent1"/>
                </a:solidFill>
                <a:ea typeface="黑体" panose="02010609060101010101" pitchFamily="49" charset="-122"/>
              </a:rPr>
              <a:t>处理优先级</a:t>
            </a:r>
            <a:r>
              <a:rPr lang="zh-CN" altLang="en-US" sz="1900" b="1">
                <a:solidFill>
                  <a:srgbClr val="146C18"/>
                </a:solidFill>
                <a:ea typeface="黑体" panose="02010609060101010101" pitchFamily="49" charset="-122"/>
              </a:rPr>
              <a:t>更高的中断打断</a:t>
            </a:r>
          </a:p>
        </p:txBody>
      </p:sp>
      <p:sp>
        <p:nvSpPr>
          <p:cNvPr id="928779" name="Text Box 11">
            <a:extLst>
              <a:ext uri="{FF2B5EF4-FFF2-40B4-BE49-F238E27FC236}">
                <a16:creationId xmlns:a16="http://schemas.microsoft.com/office/drawing/2014/main" id="{A17E08B8-CCA3-41DF-A59F-41975BB75492}"/>
              </a:ext>
            </a:extLst>
          </p:cNvPr>
          <p:cNvSpPr txBox="1">
            <a:spLocks noChangeArrowheads="1"/>
          </p:cNvSpPr>
          <p:nvPr/>
        </p:nvSpPr>
        <p:spPr bwMode="auto">
          <a:xfrm>
            <a:off x="3830638" y="5630863"/>
            <a:ext cx="492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单重中断</a:t>
            </a:r>
            <a:r>
              <a:rPr lang="zh-CN" altLang="en-US" sz="2000" b="1">
                <a:latin typeface="微软雅黑" panose="020B0503020204020204" pitchFamily="34" charset="-122"/>
                <a:ea typeface="微软雅黑" panose="020B0503020204020204" pitchFamily="34" charset="-122"/>
              </a:rPr>
              <a:t>不允许在中断处理时被新的中断打断，因而直到中断返回前才会开中断。单重中断系统无需设置中断屏蔽字。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Effect transition="in" filter="checkerboard(across)">
                                      <p:cBhvr>
                                        <p:cTn id="7" dur="500"/>
                                        <p:tgtEl>
                                          <p:spTgt spid="928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8771">
                                            <p:txEl>
                                              <p:pRg st="3" end="3"/>
                                            </p:txEl>
                                          </p:spTgt>
                                        </p:tgtEl>
                                        <p:attrNameLst>
                                          <p:attrName>style.visibility</p:attrName>
                                        </p:attrNameLst>
                                      </p:cBhvr>
                                      <p:to>
                                        <p:strVal val="visible"/>
                                      </p:to>
                                    </p:set>
                                    <p:animEffect transition="in" filter="checkerboard(across)">
                                      <p:cBhvr>
                                        <p:cTn id="12" dur="500"/>
                                        <p:tgtEl>
                                          <p:spTgt spid="9287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animEffect transition="in" filter="checkerboard(across)">
                                      <p:cBhvr>
                                        <p:cTn id="17" dur="500"/>
                                        <p:tgtEl>
                                          <p:spTgt spid="928771">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28771">
                                            <p:txEl>
                                              <p:pRg st="5" end="5"/>
                                            </p:txEl>
                                          </p:spTgt>
                                        </p:tgtEl>
                                        <p:attrNameLst>
                                          <p:attrName>style.visibility</p:attrName>
                                        </p:attrNameLst>
                                      </p:cBhvr>
                                      <p:to>
                                        <p:strVal val="visible"/>
                                      </p:to>
                                    </p:set>
                                    <p:animEffect transition="in" filter="checkerboard(across)">
                                      <p:cBhvr>
                                        <p:cTn id="20" dur="500"/>
                                        <p:tgtEl>
                                          <p:spTgt spid="928771">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8771">
                                            <p:txEl>
                                              <p:pRg st="6" end="6"/>
                                            </p:txEl>
                                          </p:spTgt>
                                        </p:tgtEl>
                                        <p:attrNameLst>
                                          <p:attrName>style.visibility</p:attrName>
                                        </p:attrNameLst>
                                      </p:cBhvr>
                                      <p:to>
                                        <p:strVal val="visible"/>
                                      </p:to>
                                    </p:set>
                                    <p:animEffect transition="in" filter="checkerboard(across)">
                                      <p:cBhvr>
                                        <p:cTn id="23" dur="500"/>
                                        <p:tgtEl>
                                          <p:spTgt spid="928771">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28771">
                                            <p:txEl>
                                              <p:pRg st="7" end="7"/>
                                            </p:txEl>
                                          </p:spTgt>
                                        </p:tgtEl>
                                        <p:attrNameLst>
                                          <p:attrName>style.visibility</p:attrName>
                                        </p:attrNameLst>
                                      </p:cBhvr>
                                      <p:to>
                                        <p:strVal val="visible"/>
                                      </p:to>
                                    </p:set>
                                    <p:animEffect transition="in" filter="checkerboard(across)">
                                      <p:cBhvr>
                                        <p:cTn id="26" dur="500"/>
                                        <p:tgtEl>
                                          <p:spTgt spid="928771">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28771">
                                            <p:txEl>
                                              <p:pRg st="8" end="8"/>
                                            </p:txEl>
                                          </p:spTgt>
                                        </p:tgtEl>
                                        <p:attrNameLst>
                                          <p:attrName>style.visibility</p:attrName>
                                        </p:attrNameLst>
                                      </p:cBhvr>
                                      <p:to>
                                        <p:strVal val="visible"/>
                                      </p:to>
                                    </p:set>
                                    <p:animEffect transition="in" filter="checkerboard(across)">
                                      <p:cBhvr>
                                        <p:cTn id="29" dur="500"/>
                                        <p:tgtEl>
                                          <p:spTgt spid="928771">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928771">
                                            <p:txEl>
                                              <p:pRg st="9" end="9"/>
                                            </p:txEl>
                                          </p:spTgt>
                                        </p:tgtEl>
                                        <p:attrNameLst>
                                          <p:attrName>style.visibility</p:attrName>
                                        </p:attrNameLst>
                                      </p:cBhvr>
                                      <p:to>
                                        <p:strVal val="visible"/>
                                      </p:to>
                                    </p:set>
                                    <p:animEffect transition="in" filter="checkerboard(across)">
                                      <p:cBhvr>
                                        <p:cTn id="34" dur="500"/>
                                        <p:tgtEl>
                                          <p:spTgt spid="928771">
                                            <p:txEl>
                                              <p:pRg st="9" end="9"/>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928771">
                                            <p:txEl>
                                              <p:pRg st="10" end="10"/>
                                            </p:txEl>
                                          </p:spTgt>
                                        </p:tgtEl>
                                        <p:attrNameLst>
                                          <p:attrName>style.visibility</p:attrName>
                                        </p:attrNameLst>
                                      </p:cBhvr>
                                      <p:to>
                                        <p:strVal val="visible"/>
                                      </p:to>
                                    </p:set>
                                    <p:animEffect transition="in" filter="checkerboard(across)">
                                      <p:cBhvr>
                                        <p:cTn id="39" dur="500"/>
                                        <p:tgtEl>
                                          <p:spTgt spid="928771">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1">
                                            <p:txEl>
                                              <p:pRg st="11" end="11"/>
                                            </p:txEl>
                                          </p:spTgt>
                                        </p:tgtEl>
                                        <p:attrNameLst>
                                          <p:attrName>style.visibility</p:attrName>
                                        </p:attrNameLst>
                                      </p:cBhvr>
                                      <p:to>
                                        <p:strVal val="visible"/>
                                      </p:to>
                                    </p:set>
                                    <p:animEffect transition="in" filter="checkerboard(across)">
                                      <p:cBhvr>
                                        <p:cTn id="42" dur="500"/>
                                        <p:tgtEl>
                                          <p:spTgt spid="928771">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928771">
                                            <p:txEl>
                                              <p:pRg st="12" end="12"/>
                                            </p:txEl>
                                          </p:spTgt>
                                        </p:tgtEl>
                                        <p:attrNameLst>
                                          <p:attrName>style.visibility</p:attrName>
                                        </p:attrNameLst>
                                      </p:cBhvr>
                                      <p:to>
                                        <p:strVal val="visible"/>
                                      </p:to>
                                    </p:set>
                                    <p:animEffect transition="in" filter="checkerboard(across)">
                                      <p:cBhvr>
                                        <p:cTn id="45" dur="500"/>
                                        <p:tgtEl>
                                          <p:spTgt spid="928771">
                                            <p:txEl>
                                              <p:pRg st="12" end="1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928771">
                                            <p:txEl>
                                              <p:pRg st="13" end="13"/>
                                            </p:txEl>
                                          </p:spTgt>
                                        </p:tgtEl>
                                        <p:attrNameLst>
                                          <p:attrName>style.visibility</p:attrName>
                                        </p:attrNameLst>
                                      </p:cBhvr>
                                      <p:to>
                                        <p:strVal val="visible"/>
                                      </p:to>
                                    </p:set>
                                    <p:animEffect transition="in" filter="checkerboard(across)">
                                      <p:cBhvr>
                                        <p:cTn id="48" dur="500"/>
                                        <p:tgtEl>
                                          <p:spTgt spid="928771">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928771">
                                            <p:txEl>
                                              <p:pRg st="14" end="14"/>
                                            </p:txEl>
                                          </p:spTgt>
                                        </p:tgtEl>
                                        <p:attrNameLst>
                                          <p:attrName>style.visibility</p:attrName>
                                        </p:attrNameLst>
                                      </p:cBhvr>
                                      <p:to>
                                        <p:strVal val="visible"/>
                                      </p:to>
                                    </p:set>
                                    <p:animEffect transition="in" filter="checkerboard(across)">
                                      <p:cBhvr>
                                        <p:cTn id="51" dur="500"/>
                                        <p:tgtEl>
                                          <p:spTgt spid="928771">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928771">
                                            <p:txEl>
                                              <p:pRg st="15" end="15"/>
                                            </p:txEl>
                                          </p:spTgt>
                                        </p:tgtEl>
                                        <p:attrNameLst>
                                          <p:attrName>style.visibility</p:attrName>
                                        </p:attrNameLst>
                                      </p:cBhvr>
                                      <p:to>
                                        <p:strVal val="visible"/>
                                      </p:to>
                                    </p:set>
                                    <p:animEffect transition="in" filter="checkerboard(across)">
                                      <p:cBhvr>
                                        <p:cTn id="54" dur="500"/>
                                        <p:tgtEl>
                                          <p:spTgt spid="928771">
                                            <p:txEl>
                                              <p:pRg st="15" end="1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928772"/>
                                        </p:tgtEl>
                                        <p:attrNameLst>
                                          <p:attrName>style.visibility</p:attrName>
                                        </p:attrNameLst>
                                      </p:cBhvr>
                                      <p:to>
                                        <p:strVal val="visible"/>
                                      </p:to>
                                    </p:set>
                                    <p:animEffect transition="in" filter="blinds(horizontal)">
                                      <p:cBhvr>
                                        <p:cTn id="59" dur="500"/>
                                        <p:tgtEl>
                                          <p:spTgt spid="92877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28778"/>
                                        </p:tgtEl>
                                        <p:attrNameLst>
                                          <p:attrName>style.visibility</p:attrName>
                                        </p:attrNameLst>
                                      </p:cBhvr>
                                      <p:to>
                                        <p:strVal val="visible"/>
                                      </p:to>
                                    </p:set>
                                    <p:animEffect transition="in" filter="blinds(horizontal)">
                                      <p:cBhvr>
                                        <p:cTn id="64" dur="500"/>
                                        <p:tgtEl>
                                          <p:spTgt spid="92877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928775"/>
                                        </p:tgtEl>
                                        <p:attrNameLst>
                                          <p:attrName>style.visibility</p:attrName>
                                        </p:attrNameLst>
                                      </p:cBhvr>
                                      <p:to>
                                        <p:strVal val="visible"/>
                                      </p:to>
                                    </p:set>
                                    <p:animEffect transition="in" filter="blinds(horizontal)">
                                      <p:cBhvr>
                                        <p:cTn id="69" dur="500"/>
                                        <p:tgtEl>
                                          <p:spTgt spid="92877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28779"/>
                                        </p:tgtEl>
                                        <p:attrNameLst>
                                          <p:attrName>style.visibility</p:attrName>
                                        </p:attrNameLst>
                                      </p:cBhvr>
                                      <p:to>
                                        <p:strVal val="visible"/>
                                      </p:to>
                                    </p:set>
                                    <p:animEffect transition="in" filter="blinds(horizontal)">
                                      <p:cBhvr>
                                        <p:cTn id="74" dur="500"/>
                                        <p:tgtEl>
                                          <p:spTgt spid="92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8" grpId="0"/>
      <p:bldP spid="92877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053DC24-70DF-4912-9876-6F13988DEA92}"/>
              </a:ext>
            </a:extLst>
          </p:cNvPr>
          <p:cNvSpPr>
            <a:spLocks noGrp="1" noChangeArrowheads="1"/>
          </p:cNvSpPr>
          <p:nvPr>
            <p:ph type="title"/>
          </p:nvPr>
        </p:nvSpPr>
        <p:spPr>
          <a:xfrm>
            <a:off x="757238" y="128588"/>
            <a:ext cx="7812087" cy="528637"/>
          </a:xfrm>
        </p:spPr>
        <p:txBody>
          <a:bodyPr/>
          <a:lstStyle/>
          <a:p>
            <a:r>
              <a:rPr lang="zh-CN" altLang="en-US">
                <a:cs typeface="Arial" panose="020B0604020202020204" pitchFamily="34" charset="0"/>
              </a:rPr>
              <a:t>多重中断的概念</a:t>
            </a:r>
          </a:p>
        </p:txBody>
      </p:sp>
      <p:sp>
        <p:nvSpPr>
          <p:cNvPr id="929795" name="Rectangle 3">
            <a:extLst>
              <a:ext uri="{FF2B5EF4-FFF2-40B4-BE49-F238E27FC236}">
                <a16:creationId xmlns:a16="http://schemas.microsoft.com/office/drawing/2014/main" id="{5F4A3691-9368-4F49-A2FA-5DB3ACD939F8}"/>
              </a:ext>
            </a:extLst>
          </p:cNvPr>
          <p:cNvSpPr>
            <a:spLocks noGrp="1" noChangeArrowheads="1"/>
          </p:cNvSpPr>
          <p:nvPr>
            <p:ph type="body" idx="1"/>
          </p:nvPr>
        </p:nvSpPr>
        <p:spPr>
          <a:xfrm>
            <a:off x="185738" y="874713"/>
            <a:ext cx="8782050" cy="5575300"/>
          </a:xfrm>
        </p:spPr>
        <p:txBody>
          <a:bodyPr/>
          <a:lstStyle/>
          <a:p>
            <a:pPr marL="342900" indent="-342900">
              <a:lnSpc>
                <a:spcPct val="120000"/>
              </a:lnSpc>
            </a:pPr>
            <a:r>
              <a:rPr lang="zh-CN" altLang="en-US" sz="2200">
                <a:latin typeface="微软雅黑" panose="020B0503020204020204" pitchFamily="34" charset="-122"/>
                <a:ea typeface="微软雅黑" panose="020B0503020204020204" pitchFamily="34" charset="-122"/>
              </a:rPr>
              <a:t>多重中断和中断处理优先权的动态分配</a:t>
            </a:r>
          </a:p>
          <a:p>
            <a:pPr marL="742950" lvl="1" indent="-285750">
              <a:lnSpc>
                <a:spcPct val="120000"/>
              </a:lnSpc>
            </a:pPr>
            <a:r>
              <a:rPr lang="zh-CN" altLang="en-US" sz="2200">
                <a:latin typeface="微软雅黑" panose="020B0503020204020204" pitchFamily="34" charset="-122"/>
                <a:ea typeface="微软雅黑" panose="020B0503020204020204" pitchFamily="34" charset="-122"/>
              </a:rPr>
              <a:t>多重中断的概念：</a:t>
            </a:r>
          </a:p>
          <a:p>
            <a:pPr marL="742950" lvl="1" indent="-285750">
              <a:lnSpc>
                <a:spcPct val="120000"/>
              </a:lnSpc>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008000"/>
                </a:solidFill>
                <a:latin typeface="微软雅黑" panose="020B0503020204020204" pitchFamily="34" charset="-122"/>
                <a:ea typeface="微软雅黑" panose="020B0503020204020204" pitchFamily="34"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marL="742950" lvl="1" indent="-285750">
              <a:lnSpc>
                <a:spcPct val="120000"/>
              </a:lnSpc>
            </a:pPr>
            <a:r>
              <a:rPr lang="zh-CN" altLang="en-US" sz="2200">
                <a:solidFill>
                  <a:srgbClr val="3333CC"/>
                </a:solidFill>
                <a:latin typeface="微软雅黑" panose="020B0503020204020204" pitchFamily="34" charset="-122"/>
                <a:ea typeface="微软雅黑" panose="020B0503020204020204" pitchFamily="34" charset="-122"/>
              </a:rPr>
              <a:t>中断优先级的概念：</a:t>
            </a:r>
          </a:p>
          <a:p>
            <a:pPr marL="742950" lvl="1" indent="-285750">
              <a:lnSpc>
                <a:spcPct val="120000"/>
              </a:lnSpc>
              <a:buFontTx/>
              <a:buNone/>
            </a:pPr>
            <a:r>
              <a:rPr lang="zh-CN" altLang="en-US" sz="2200">
                <a:solidFill>
                  <a:srgbClr val="CC3399"/>
                </a:solidFill>
                <a:latin typeface="微软雅黑" panose="020B0503020204020204" pitchFamily="34" charset="-122"/>
                <a:ea typeface="微软雅黑" panose="020B0503020204020204" pitchFamily="34" charset="-122"/>
              </a:rPr>
              <a:t>  </a:t>
            </a:r>
            <a:r>
              <a:rPr lang="zh-CN" altLang="en-US" sz="2200">
                <a:solidFill>
                  <a:srgbClr val="D1390F"/>
                </a:solidFill>
                <a:latin typeface="微软雅黑" panose="020B0503020204020204" pitchFamily="34" charset="-122"/>
                <a:ea typeface="微软雅黑" panose="020B0503020204020204" pitchFamily="34" charset="-122"/>
              </a:rPr>
              <a:t>中断响应优先级</a:t>
            </a:r>
            <a:r>
              <a:rPr lang="en-US" altLang="zh-CN" sz="2200">
                <a:solidFill>
                  <a:srgbClr val="008000"/>
                </a:solidFill>
                <a:latin typeface="微软雅黑" panose="020B0503020204020204" pitchFamily="34" charset="-122"/>
                <a:ea typeface="微软雅黑" panose="020B0503020204020204" pitchFamily="34" charset="-122"/>
              </a:rPr>
              <a:t>----</a:t>
            </a:r>
            <a:r>
              <a:rPr lang="zh-CN" altLang="en-US" sz="2200">
                <a:solidFill>
                  <a:srgbClr val="008000"/>
                </a:solidFill>
                <a:latin typeface="微软雅黑" panose="020B0503020204020204" pitchFamily="34" charset="-122"/>
                <a:ea typeface="微软雅黑" panose="020B0503020204020204" pitchFamily="34" charset="-122"/>
              </a:rPr>
              <a:t>由</a:t>
            </a:r>
            <a:r>
              <a:rPr lang="zh-CN" altLang="en-US" sz="2200">
                <a:solidFill>
                  <a:schemeClr val="accent1"/>
                </a:solidFill>
                <a:latin typeface="微软雅黑" panose="020B0503020204020204" pitchFamily="34" charset="-122"/>
                <a:ea typeface="微软雅黑" panose="020B0503020204020204" pitchFamily="34" charset="-122"/>
              </a:rPr>
              <a:t>查询程序或硬联排队线路决定</a:t>
            </a:r>
            <a:r>
              <a:rPr lang="zh-CN" altLang="en-US" sz="2200">
                <a:solidFill>
                  <a:srgbClr val="008000"/>
                </a:solidFill>
                <a:latin typeface="微软雅黑" panose="020B0503020204020204" pitchFamily="34" charset="-122"/>
                <a:ea typeface="微软雅黑" panose="020B0503020204020204" pitchFamily="34" charset="-122"/>
              </a:rPr>
              <a:t>的优先权，反映多个中断同时请求时选择哪个响应。</a:t>
            </a:r>
          </a:p>
          <a:p>
            <a:pPr marL="742950" lvl="1" indent="-285750">
              <a:lnSpc>
                <a:spcPct val="120000"/>
              </a:lnSpc>
              <a:buFontTx/>
              <a:buNone/>
            </a:pPr>
            <a:r>
              <a:rPr lang="zh-CN" altLang="en-US" sz="2200">
                <a:solidFill>
                  <a:srgbClr val="008000"/>
                </a:solidFill>
                <a:latin typeface="微软雅黑" panose="020B0503020204020204" pitchFamily="34" charset="-122"/>
                <a:ea typeface="微软雅黑" panose="020B0503020204020204" pitchFamily="34" charset="-122"/>
              </a:rPr>
              <a:t>  </a:t>
            </a:r>
            <a:r>
              <a:rPr lang="zh-CN" altLang="en-US" sz="2200">
                <a:solidFill>
                  <a:srgbClr val="D1390F"/>
                </a:solidFill>
                <a:latin typeface="微软雅黑" panose="020B0503020204020204" pitchFamily="34" charset="-122"/>
                <a:ea typeface="微软雅黑" panose="020B0503020204020204" pitchFamily="34" charset="-122"/>
              </a:rPr>
              <a:t>中断处理优先级</a:t>
            </a:r>
            <a:r>
              <a:rPr lang="en-US" altLang="zh-CN" sz="2200">
                <a:solidFill>
                  <a:srgbClr val="008000"/>
                </a:solidFill>
                <a:latin typeface="微软雅黑" panose="020B0503020204020204" pitchFamily="34" charset="-122"/>
                <a:ea typeface="微软雅黑" panose="020B0503020204020204" pitchFamily="34" charset="-122"/>
              </a:rPr>
              <a:t>----</a:t>
            </a:r>
            <a:r>
              <a:rPr lang="zh-CN" altLang="en-US" sz="2200">
                <a:solidFill>
                  <a:srgbClr val="008000"/>
                </a:solidFill>
                <a:latin typeface="微软雅黑" panose="020B0503020204020204" pitchFamily="34" charset="-122"/>
                <a:ea typeface="微软雅黑" panose="020B0503020204020204" pitchFamily="34" charset="-122"/>
              </a:rPr>
              <a:t>由各自的</a:t>
            </a:r>
            <a:r>
              <a:rPr lang="zh-CN" altLang="en-US" sz="2200">
                <a:solidFill>
                  <a:schemeClr val="accent1"/>
                </a:solidFill>
                <a:latin typeface="微软雅黑" panose="020B0503020204020204" pitchFamily="34" charset="-122"/>
                <a:ea typeface="微软雅黑" panose="020B0503020204020204" pitchFamily="34" charset="-122"/>
              </a:rPr>
              <a:t>中断屏蔽字来动态设定</a:t>
            </a:r>
            <a:r>
              <a:rPr lang="zh-CN" altLang="en-US" sz="2200">
                <a:solidFill>
                  <a:srgbClr val="008000"/>
                </a:solidFill>
                <a:latin typeface="微软雅黑" panose="020B0503020204020204" pitchFamily="34" charset="-122"/>
                <a:ea typeface="微软雅黑" panose="020B0503020204020204" pitchFamily="34" charset="-122"/>
              </a:rPr>
              <a:t>，反映本中断与其它中断间的关系。</a:t>
            </a:r>
          </a:p>
          <a:p>
            <a:pPr marL="742950" lvl="1" indent="-285750">
              <a:lnSpc>
                <a:spcPct val="120000"/>
              </a:lnSpc>
              <a:buFontTx/>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929796" name="Text Box 4">
            <a:extLst>
              <a:ext uri="{FF2B5EF4-FFF2-40B4-BE49-F238E27FC236}">
                <a16:creationId xmlns:a16="http://schemas.microsoft.com/office/drawing/2014/main" id="{F35BDD06-D06A-472A-B81D-173A3638B7A3}"/>
              </a:ext>
            </a:extLst>
          </p:cNvPr>
          <p:cNvSpPr txBox="1">
            <a:spLocks noChangeArrowheads="1"/>
          </p:cNvSpPr>
          <p:nvPr/>
        </p:nvSpPr>
        <p:spPr bwMode="auto">
          <a:xfrm>
            <a:off x="1497013" y="6154738"/>
            <a:ext cx="629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latin typeface="微软雅黑" panose="020B0503020204020204" pitchFamily="34" charset="-122"/>
                <a:ea typeface="微软雅黑" panose="020B0503020204020204" pitchFamily="34" charset="-122"/>
              </a:rPr>
              <a:t>回想一下，中断屏蔽字在何处用到的？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9795">
                                            <p:txEl>
                                              <p:pRg st="1" end="1"/>
                                            </p:txEl>
                                          </p:spTgt>
                                        </p:tgtEl>
                                        <p:attrNameLst>
                                          <p:attrName>style.visibility</p:attrName>
                                        </p:attrNameLst>
                                      </p:cBhvr>
                                      <p:to>
                                        <p:strVal val="visible"/>
                                      </p:to>
                                    </p:set>
                                    <p:animEffect transition="in" filter="checkerboard(across)">
                                      <p:cBhvr>
                                        <p:cTn id="7" dur="500"/>
                                        <p:tgtEl>
                                          <p:spTgt spid="9297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9795">
                                            <p:txEl>
                                              <p:pRg st="2" end="2"/>
                                            </p:txEl>
                                          </p:spTgt>
                                        </p:tgtEl>
                                        <p:attrNameLst>
                                          <p:attrName>style.visibility</p:attrName>
                                        </p:attrNameLst>
                                      </p:cBhvr>
                                      <p:to>
                                        <p:strVal val="visible"/>
                                      </p:to>
                                    </p:set>
                                    <p:animEffect transition="in" filter="checkerboard(across)">
                                      <p:cBhvr>
                                        <p:cTn id="10" dur="500"/>
                                        <p:tgtEl>
                                          <p:spTgt spid="9297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929795">
                                            <p:txEl>
                                              <p:pRg st="3" end="3"/>
                                            </p:txEl>
                                          </p:spTgt>
                                        </p:tgtEl>
                                        <p:attrNameLst>
                                          <p:attrName>style.visibility</p:attrName>
                                        </p:attrNameLst>
                                      </p:cBhvr>
                                      <p:to>
                                        <p:strVal val="visible"/>
                                      </p:to>
                                    </p:set>
                                    <p:animEffect transition="in" filter="checkerboard(across)">
                                      <p:cBhvr>
                                        <p:cTn id="15" dur="500"/>
                                        <p:tgtEl>
                                          <p:spTgt spid="92979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29795">
                                            <p:txEl>
                                              <p:pRg st="4" end="4"/>
                                            </p:txEl>
                                          </p:spTgt>
                                        </p:tgtEl>
                                        <p:attrNameLst>
                                          <p:attrName>style.visibility</p:attrName>
                                        </p:attrNameLst>
                                      </p:cBhvr>
                                      <p:to>
                                        <p:strVal val="visible"/>
                                      </p:to>
                                    </p:set>
                                    <p:animEffect transition="in" filter="checkerboard(across)">
                                      <p:cBhvr>
                                        <p:cTn id="18" dur="500"/>
                                        <p:tgtEl>
                                          <p:spTgt spid="92979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29795">
                                            <p:txEl>
                                              <p:pRg st="5" end="5"/>
                                            </p:txEl>
                                          </p:spTgt>
                                        </p:tgtEl>
                                        <p:attrNameLst>
                                          <p:attrName>style.visibility</p:attrName>
                                        </p:attrNameLst>
                                      </p:cBhvr>
                                      <p:to>
                                        <p:strVal val="visible"/>
                                      </p:to>
                                    </p:set>
                                    <p:animEffect transition="in" filter="checkerboard(across)">
                                      <p:cBhvr>
                                        <p:cTn id="21" dur="500"/>
                                        <p:tgtEl>
                                          <p:spTgt spid="929795">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9796"/>
                                        </p:tgtEl>
                                        <p:attrNameLst>
                                          <p:attrName>style.visibility</p:attrName>
                                        </p:attrNameLst>
                                      </p:cBhvr>
                                      <p:to>
                                        <p:strVal val="visible"/>
                                      </p:to>
                                    </p:set>
                                    <p:animEffect transition="in" filter="blinds(horizontal)">
                                      <p:cBhvr>
                                        <p:cTn id="26" dur="500"/>
                                        <p:tgtEl>
                                          <p:spTgt spid="92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65FE6C4-BA33-470D-BC72-AB80CBF8EDCE}"/>
              </a:ext>
            </a:extLst>
          </p:cNvPr>
          <p:cNvSpPr>
            <a:spLocks noGrp="1" noChangeArrowheads="1"/>
          </p:cNvSpPr>
          <p:nvPr>
            <p:ph type="title"/>
          </p:nvPr>
        </p:nvSpPr>
        <p:spPr>
          <a:xfrm>
            <a:off x="611188" y="131763"/>
            <a:ext cx="8023225" cy="528637"/>
          </a:xfrm>
        </p:spPr>
        <p:txBody>
          <a:bodyPr/>
          <a:lstStyle/>
          <a:p>
            <a:r>
              <a:rPr lang="zh-CN" altLang="en-US">
                <a:cs typeface="Arial" panose="020B0604020202020204" pitchFamily="34" charset="0"/>
              </a:rPr>
              <a:t>多重中断嵌套</a:t>
            </a:r>
          </a:p>
        </p:txBody>
      </p:sp>
      <p:pic>
        <p:nvPicPr>
          <p:cNvPr id="64515" name="Picture 3" descr="中断嵌套">
            <a:extLst>
              <a:ext uri="{FF2B5EF4-FFF2-40B4-BE49-F238E27FC236}">
                <a16:creationId xmlns:a16="http://schemas.microsoft.com/office/drawing/2014/main" id="{88BAE591-14FB-4733-9D6B-DC932E6AF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844550"/>
            <a:ext cx="8432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44" name="Text Box 4">
            <a:extLst>
              <a:ext uri="{FF2B5EF4-FFF2-40B4-BE49-F238E27FC236}">
                <a16:creationId xmlns:a16="http://schemas.microsoft.com/office/drawing/2014/main" id="{A5B6A797-8276-4B8A-8D77-68BFE318A159}"/>
              </a:ext>
            </a:extLst>
          </p:cNvPr>
          <p:cNvSpPr txBox="1">
            <a:spLocks noChangeArrowheads="1"/>
          </p:cNvSpPr>
          <p:nvPr/>
        </p:nvSpPr>
        <p:spPr bwMode="auto">
          <a:xfrm>
            <a:off x="814388" y="5851525"/>
            <a:ext cx="35988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0000"/>
              </a:spcBef>
            </a:pPr>
            <a:r>
              <a:rPr lang="zh-CN" altLang="en-US" sz="2000" b="1">
                <a:solidFill>
                  <a:srgbClr val="D1390F"/>
                </a:solidFill>
                <a:latin typeface="微软雅黑" panose="020B0503020204020204" pitchFamily="34" charset="-122"/>
                <a:ea typeface="微软雅黑" panose="020B0503020204020204" pitchFamily="34" charset="-122"/>
              </a:rPr>
              <a:t>中断处理优先级的顺序是：</a:t>
            </a:r>
          </a:p>
          <a:p>
            <a:pPr>
              <a:spcBef>
                <a:spcPct val="10000"/>
              </a:spcBef>
            </a:pPr>
            <a:r>
              <a:rPr lang="en-US" altLang="zh-CN" sz="2000" b="1">
                <a:solidFill>
                  <a:srgbClr val="D1390F"/>
                </a:solidFill>
                <a:latin typeface="微软雅黑" panose="020B0503020204020204" pitchFamily="34" charset="-122"/>
                <a:ea typeface="微软雅黑" panose="020B0503020204020204" pitchFamily="34" charset="-122"/>
              </a:rPr>
              <a:t>                  3# </a:t>
            </a:r>
            <a:r>
              <a:rPr lang="en-US" altLang="zh-CN" sz="2000" b="1">
                <a:solidFill>
                  <a:srgbClr val="D1390F"/>
                </a:solidFill>
                <a:latin typeface="微软雅黑" panose="020B0503020204020204" pitchFamily="34" charset="-122"/>
                <a:ea typeface="微软雅黑" panose="020B0503020204020204" pitchFamily="34" charset="-122"/>
                <a:cs typeface="Times New Roman" panose="02020603050405020304" pitchFamily="18" charset="0"/>
              </a:rPr>
              <a:t>&gt; 2# </a:t>
            </a:r>
            <a:r>
              <a:rPr lang="en-US" altLang="zh-CN" sz="2000" b="1">
                <a:solidFill>
                  <a:srgbClr val="D1390F"/>
                </a:solidFill>
                <a:latin typeface="微软雅黑" panose="020B0503020204020204" pitchFamily="34" charset="-122"/>
                <a:ea typeface="微软雅黑" panose="020B0503020204020204" pitchFamily="34" charset="-122"/>
              </a:rPr>
              <a:t>&gt; 1#</a:t>
            </a:r>
          </a:p>
        </p:txBody>
      </p:sp>
      <p:sp>
        <p:nvSpPr>
          <p:cNvPr id="931845" name="Text Box 5">
            <a:extLst>
              <a:ext uri="{FF2B5EF4-FFF2-40B4-BE49-F238E27FC236}">
                <a16:creationId xmlns:a16="http://schemas.microsoft.com/office/drawing/2014/main" id="{973D4A43-3FD7-44FF-BB3E-B2C4BC76292E}"/>
              </a:ext>
            </a:extLst>
          </p:cNvPr>
          <p:cNvSpPr txBox="1">
            <a:spLocks noChangeArrowheads="1"/>
          </p:cNvSpPr>
          <p:nvPr/>
        </p:nvSpPr>
        <p:spPr bwMode="auto">
          <a:xfrm>
            <a:off x="4667250" y="5813425"/>
            <a:ext cx="39179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0000"/>
              </a:spcBef>
            </a:pPr>
            <a:r>
              <a:rPr lang="en-US" altLang="zh-CN" sz="1900" b="1">
                <a:solidFill>
                  <a:srgbClr val="D1390F"/>
                </a:solidFill>
                <a:latin typeface="微软雅黑" panose="020B0503020204020204" pitchFamily="34" charset="-122"/>
                <a:ea typeface="微软雅黑" panose="020B0503020204020204" pitchFamily="34" charset="-122"/>
              </a:rPr>
              <a:t>1# </a:t>
            </a:r>
            <a:r>
              <a:rPr lang="zh-CN" altLang="en-US" sz="1900" b="1">
                <a:solidFill>
                  <a:srgbClr val="D1390F"/>
                </a:solidFill>
                <a:latin typeface="微软雅黑" panose="020B0503020204020204" pitchFamily="34" charset="-122"/>
                <a:ea typeface="微软雅黑" panose="020B0503020204020204" pitchFamily="34" charset="-122"/>
              </a:rPr>
              <a:t>对 </a:t>
            </a:r>
            <a:r>
              <a:rPr lang="en-US" altLang="zh-CN" sz="1900" b="1">
                <a:solidFill>
                  <a:srgbClr val="D1390F"/>
                </a:solidFill>
                <a:latin typeface="微软雅黑" panose="020B0503020204020204" pitchFamily="34" charset="-122"/>
                <a:ea typeface="微软雅黑" panose="020B0503020204020204" pitchFamily="34" charset="-122"/>
              </a:rPr>
              <a:t>2# </a:t>
            </a:r>
            <a:r>
              <a:rPr lang="zh-CN" altLang="en-US" sz="1900" b="1">
                <a:solidFill>
                  <a:srgbClr val="D1390F"/>
                </a:solidFill>
                <a:latin typeface="微软雅黑" panose="020B0503020204020204" pitchFamily="34" charset="-122"/>
                <a:ea typeface="微软雅黑" panose="020B0503020204020204" pitchFamily="34" charset="-122"/>
              </a:rPr>
              <a:t>开放（不屏蔽）</a:t>
            </a:r>
          </a:p>
          <a:p>
            <a:pPr>
              <a:spcBef>
                <a:spcPct val="10000"/>
              </a:spcBef>
            </a:pPr>
            <a:r>
              <a:rPr lang="en-US" altLang="zh-CN" sz="1900" b="1">
                <a:solidFill>
                  <a:srgbClr val="D1390F"/>
                </a:solidFill>
                <a:latin typeface="微软雅黑" panose="020B0503020204020204" pitchFamily="34" charset="-122"/>
                <a:ea typeface="微软雅黑" panose="020B0503020204020204" pitchFamily="34" charset="-122"/>
              </a:rPr>
              <a:t>2# </a:t>
            </a:r>
            <a:r>
              <a:rPr lang="zh-CN" altLang="en-US" sz="1900" b="1">
                <a:solidFill>
                  <a:srgbClr val="D1390F"/>
                </a:solidFill>
                <a:latin typeface="微软雅黑" panose="020B0503020204020204" pitchFamily="34" charset="-122"/>
                <a:ea typeface="微软雅黑" panose="020B0503020204020204" pitchFamily="34" charset="-122"/>
              </a:rPr>
              <a:t>对 </a:t>
            </a:r>
            <a:r>
              <a:rPr lang="en-US" altLang="zh-CN" sz="1900" b="1">
                <a:solidFill>
                  <a:srgbClr val="D1390F"/>
                </a:solidFill>
                <a:latin typeface="微软雅黑" panose="020B0503020204020204" pitchFamily="34" charset="-122"/>
                <a:ea typeface="微软雅黑" panose="020B0503020204020204" pitchFamily="34" charset="-122"/>
              </a:rPr>
              <a:t>3# </a:t>
            </a:r>
            <a:r>
              <a:rPr lang="zh-CN" altLang="en-US" sz="1900" b="1">
                <a:solidFill>
                  <a:srgbClr val="D1390F"/>
                </a:solidFill>
                <a:latin typeface="微软雅黑" panose="020B0503020204020204" pitchFamily="34" charset="-122"/>
                <a:ea typeface="微软雅黑" panose="020B0503020204020204" pitchFamily="34" charset="-122"/>
              </a:rPr>
              <a:t>开放（不屏蔽）</a:t>
            </a:r>
            <a:endParaRPr lang="en-US" altLang="zh-CN" sz="1900" b="1">
              <a:solidFill>
                <a:srgbClr val="D1390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31844">
                                            <p:txEl>
                                              <p:pRg st="0" end="0"/>
                                            </p:txEl>
                                          </p:spTgt>
                                        </p:tgtEl>
                                        <p:attrNameLst>
                                          <p:attrName>style.visibility</p:attrName>
                                        </p:attrNameLst>
                                      </p:cBhvr>
                                      <p:to>
                                        <p:strVal val="visible"/>
                                      </p:to>
                                    </p:set>
                                    <p:animEffect transition="in" filter="checkerboard(across)">
                                      <p:cBhvr>
                                        <p:cTn id="7" dur="500"/>
                                        <p:tgtEl>
                                          <p:spTgt spid="931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31844">
                                            <p:txEl>
                                              <p:pRg st="1" end="1"/>
                                            </p:txEl>
                                          </p:spTgt>
                                        </p:tgtEl>
                                        <p:attrNameLst>
                                          <p:attrName>style.visibility</p:attrName>
                                        </p:attrNameLst>
                                      </p:cBhvr>
                                      <p:to>
                                        <p:strVal val="visible"/>
                                      </p:to>
                                    </p:set>
                                    <p:animEffect transition="in" filter="checkerboard(across)">
                                      <p:cBhvr>
                                        <p:cTn id="12" dur="500"/>
                                        <p:tgtEl>
                                          <p:spTgt spid="931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31845">
                                            <p:txEl>
                                              <p:pRg st="0" end="0"/>
                                            </p:txEl>
                                          </p:spTgt>
                                        </p:tgtEl>
                                        <p:attrNameLst>
                                          <p:attrName>style.visibility</p:attrName>
                                        </p:attrNameLst>
                                      </p:cBhvr>
                                      <p:to>
                                        <p:strVal val="visible"/>
                                      </p:to>
                                    </p:set>
                                    <p:animEffect transition="in" filter="checkerboard(across)">
                                      <p:cBhvr>
                                        <p:cTn id="17" dur="500"/>
                                        <p:tgtEl>
                                          <p:spTgt spid="9318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31845">
                                            <p:txEl>
                                              <p:pRg st="1" end="1"/>
                                            </p:txEl>
                                          </p:spTgt>
                                        </p:tgtEl>
                                        <p:attrNameLst>
                                          <p:attrName>style.visibility</p:attrName>
                                        </p:attrNameLst>
                                      </p:cBhvr>
                                      <p:to>
                                        <p:strVal val="visible"/>
                                      </p:to>
                                    </p:set>
                                    <p:animEffect transition="in" filter="checkerboard(across)">
                                      <p:cBhvr>
                                        <p:cTn id="22" dur="500"/>
                                        <p:tgtEl>
                                          <p:spTgt spid="9318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4BF420C-FFCC-41D1-B97C-710462504C46}"/>
              </a:ext>
            </a:extLst>
          </p:cNvPr>
          <p:cNvSpPr>
            <a:spLocks noGrp="1" noChangeArrowheads="1"/>
          </p:cNvSpPr>
          <p:nvPr>
            <p:ph type="title"/>
          </p:nvPr>
        </p:nvSpPr>
        <p:spPr>
          <a:xfrm>
            <a:off x="758825" y="114300"/>
            <a:ext cx="7812088" cy="528638"/>
          </a:xfrm>
        </p:spPr>
        <p:txBody>
          <a:bodyPr/>
          <a:lstStyle/>
          <a:p>
            <a:r>
              <a:rPr lang="zh-CN" altLang="en-US">
                <a:latin typeface="黑体" panose="02010609060101010101" pitchFamily="49" charset="-122"/>
              </a:rPr>
              <a:t>轮询方式和中断方式的比较</a:t>
            </a:r>
          </a:p>
        </p:txBody>
      </p:sp>
      <p:sp>
        <p:nvSpPr>
          <p:cNvPr id="65539" name="Rectangle 3">
            <a:extLst>
              <a:ext uri="{FF2B5EF4-FFF2-40B4-BE49-F238E27FC236}">
                <a16:creationId xmlns:a16="http://schemas.microsoft.com/office/drawing/2014/main" id="{39049176-84B9-4DB0-A8B5-82E6641710C3}"/>
              </a:ext>
            </a:extLst>
          </p:cNvPr>
          <p:cNvSpPr>
            <a:spLocks noGrp="1" noChangeArrowheads="1"/>
          </p:cNvSpPr>
          <p:nvPr>
            <p:ph type="body" idx="1"/>
          </p:nvPr>
        </p:nvSpPr>
        <p:spPr>
          <a:xfrm>
            <a:off x="314325" y="744538"/>
            <a:ext cx="8547100" cy="1574800"/>
          </a:xfrm>
        </p:spPr>
        <p:txBody>
          <a:bodyPr/>
          <a:lstStyle/>
          <a:p>
            <a:pPr marL="342900" indent="-342900">
              <a:lnSpc>
                <a:spcPct val="125000"/>
              </a:lnSpc>
            </a:pPr>
            <a:r>
              <a:rPr lang="zh-CN" altLang="en-US" sz="2000">
                <a:latin typeface="微软雅黑" panose="020B0503020204020204" pitchFamily="34" charset="-122"/>
                <a:ea typeface="微软雅黑" panose="020B0503020204020204" pitchFamily="34" charset="-122"/>
              </a:rPr>
              <a:t>举例：假定某机控制一台设备输出一批数据。数据由主机输出到接口的数据缓冲器</a:t>
            </a:r>
            <a:r>
              <a:rPr lang="en-US" altLang="zh-CN" sz="2000">
                <a:latin typeface="微软雅黑" panose="020B0503020204020204" pitchFamily="34" charset="-122"/>
                <a:ea typeface="微软雅黑" panose="020B0503020204020204" pitchFamily="34" charset="-122"/>
              </a:rPr>
              <a:t>OBR</a:t>
            </a:r>
            <a:r>
              <a:rPr lang="zh-CN" altLang="en-US" sz="2000">
                <a:latin typeface="微软雅黑" panose="020B0503020204020204" pitchFamily="34" charset="-122"/>
                <a:ea typeface="微软雅黑" panose="020B0503020204020204" pitchFamily="34" charset="-122"/>
              </a:rPr>
              <a:t>，需要</a:t>
            </a:r>
            <a:r>
              <a:rPr lang="en-US" altLang="zh-CN" sz="2000">
                <a:latin typeface="微软雅黑" panose="020B0503020204020204" pitchFamily="34" charset="-122"/>
                <a:ea typeface="微软雅黑" panose="020B0503020204020204" pitchFamily="34" charset="-122"/>
              </a:rPr>
              <a:t>1μs</a:t>
            </a:r>
            <a:r>
              <a:rPr lang="zh-CN" altLang="en-US" sz="2000">
                <a:latin typeface="微软雅黑" panose="020B0503020204020204" pitchFamily="34" charset="-122"/>
                <a:ea typeface="微软雅黑" panose="020B0503020204020204" pitchFamily="34" charset="-122"/>
              </a:rPr>
              <a:t>。再由</a:t>
            </a:r>
            <a:r>
              <a:rPr lang="en-US" altLang="zh-CN" sz="2000">
                <a:latin typeface="微软雅黑" panose="020B0503020204020204" pitchFamily="34" charset="-122"/>
                <a:ea typeface="微软雅黑" panose="020B0503020204020204" pitchFamily="34" charset="-122"/>
              </a:rPr>
              <a:t>OBR</a:t>
            </a:r>
            <a:r>
              <a:rPr lang="zh-CN" altLang="en-US" sz="2000">
                <a:latin typeface="微软雅黑" panose="020B0503020204020204" pitchFamily="34" charset="-122"/>
                <a:ea typeface="微软雅黑" panose="020B0503020204020204" pitchFamily="34" charset="-122"/>
              </a:rPr>
              <a:t>输出到设备，需要</a:t>
            </a:r>
            <a:r>
              <a:rPr lang="en-US" altLang="zh-CN" sz="2000">
                <a:latin typeface="微软雅黑" panose="020B0503020204020204" pitchFamily="34" charset="-122"/>
                <a:ea typeface="微软雅黑" panose="020B0503020204020204" pitchFamily="34" charset="-122"/>
              </a:rPr>
              <a:t>1ms</a:t>
            </a:r>
            <a:r>
              <a:rPr lang="zh-CN" altLang="en-US" sz="2000">
                <a:latin typeface="微软雅黑" panose="020B0503020204020204" pitchFamily="34" charset="-122"/>
                <a:ea typeface="微软雅黑" panose="020B0503020204020204" pitchFamily="34" charset="-122"/>
              </a:rPr>
              <a:t>。设一条指令的执行时间为</a:t>
            </a:r>
            <a:r>
              <a:rPr lang="en-US" altLang="zh-CN" sz="2000">
                <a:latin typeface="微软雅黑" panose="020B0503020204020204" pitchFamily="34" charset="-122"/>
                <a:ea typeface="微软雅黑" panose="020B0503020204020204" pitchFamily="34" charset="-122"/>
              </a:rPr>
              <a:t>1μs(</a:t>
            </a:r>
            <a:r>
              <a:rPr lang="zh-CN" altLang="en-US" sz="2000">
                <a:latin typeface="微软雅黑" panose="020B0503020204020204" pitchFamily="34" charset="-122"/>
                <a:ea typeface="微软雅黑" panose="020B0503020204020204" pitchFamily="34" charset="-122"/>
              </a:rPr>
              <a:t>包括隐指令</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。试计算采用程序传送方式和中断传送方式的数据传输速度和对主机的占用率。</a:t>
            </a:r>
          </a:p>
        </p:txBody>
      </p:sp>
      <p:pic>
        <p:nvPicPr>
          <p:cNvPr id="65540" name="Picture 4" descr="举例">
            <a:extLst>
              <a:ext uri="{FF2B5EF4-FFF2-40B4-BE49-F238E27FC236}">
                <a16:creationId xmlns:a16="http://schemas.microsoft.com/office/drawing/2014/main" id="{CEA8E7A0-B359-42AE-B08E-7072F467C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2473325"/>
            <a:ext cx="53990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4133" name="Text Box 5">
            <a:extLst>
              <a:ext uri="{FF2B5EF4-FFF2-40B4-BE49-F238E27FC236}">
                <a16:creationId xmlns:a16="http://schemas.microsoft.com/office/drawing/2014/main" id="{D76FB3B1-5C30-4D3A-8AA5-443A711BE010}"/>
              </a:ext>
            </a:extLst>
          </p:cNvPr>
          <p:cNvSpPr txBox="1">
            <a:spLocks noChangeArrowheads="1"/>
          </p:cNvSpPr>
          <p:nvPr/>
        </p:nvSpPr>
        <p:spPr bwMode="auto">
          <a:xfrm>
            <a:off x="290513" y="4748213"/>
            <a:ext cx="7851775"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0000"/>
              </a:spcBef>
            </a:pPr>
            <a:r>
              <a:rPr lang="zh-CN" altLang="en-US" sz="2000" b="1">
                <a:solidFill>
                  <a:srgbClr val="D1390F"/>
                </a:solidFill>
                <a:latin typeface="微软雅黑" panose="020B0503020204020204" pitchFamily="34" charset="-122"/>
                <a:ea typeface="微软雅黑" panose="020B0503020204020204" pitchFamily="34" charset="-122"/>
              </a:rPr>
              <a:t>对主机占用率：</a:t>
            </a:r>
          </a:p>
          <a:p>
            <a:pPr>
              <a:spcBef>
                <a:spcPct val="30000"/>
              </a:spcBef>
            </a:pPr>
            <a:r>
              <a:rPr lang="zh-CN" altLang="en-US" sz="2000" b="1">
                <a:latin typeface="微软雅黑" panose="020B0503020204020204" pitchFamily="34" charset="-122"/>
                <a:ea typeface="微软雅黑" panose="020B0503020204020204" pitchFamily="34" charset="-122"/>
              </a:rPr>
              <a:t>在进行</a:t>
            </a:r>
            <a:r>
              <a:rPr lang="en-US" altLang="zh-CN" sz="2000" b="1">
                <a:latin typeface="微软雅黑" panose="020B0503020204020204" pitchFamily="34" charset="-122"/>
                <a:ea typeface="微软雅黑" panose="020B0503020204020204" pitchFamily="34" charset="-122"/>
              </a:rPr>
              <a:t>I/O</a:t>
            </a:r>
            <a:r>
              <a:rPr lang="zh-CN" altLang="en-US" sz="2000" b="1">
                <a:latin typeface="微软雅黑" panose="020B0503020204020204" pitchFamily="34" charset="-122"/>
                <a:ea typeface="微软雅黑" panose="020B0503020204020204" pitchFamily="34" charset="-122"/>
              </a:rPr>
              <a:t>操作过程中，处理器有多少时间花费在输入</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出操作上。</a:t>
            </a:r>
          </a:p>
          <a:p>
            <a:pPr>
              <a:spcBef>
                <a:spcPct val="30000"/>
              </a:spcBef>
            </a:pPr>
            <a:r>
              <a:rPr lang="zh-CN" altLang="en-US" sz="2000" b="1">
                <a:solidFill>
                  <a:srgbClr val="D1390F"/>
                </a:solidFill>
                <a:latin typeface="微软雅黑" panose="020B0503020204020204" pitchFamily="34" charset="-122"/>
                <a:ea typeface="微软雅黑" panose="020B0503020204020204" pitchFamily="34" charset="-122"/>
              </a:rPr>
              <a:t>数据传送速度（吞吐量、</a:t>
            </a:r>
            <a:r>
              <a:rPr lang="en-US" altLang="zh-CN" sz="2000" b="1">
                <a:solidFill>
                  <a:srgbClr val="D1390F"/>
                </a:solidFill>
                <a:latin typeface="微软雅黑" panose="020B0503020204020204" pitchFamily="34" charset="-122"/>
                <a:ea typeface="微软雅黑" panose="020B0503020204020204" pitchFamily="34" charset="-122"/>
              </a:rPr>
              <a:t>I/O</a:t>
            </a:r>
            <a:r>
              <a:rPr lang="zh-CN" altLang="en-US" sz="2000" b="1">
                <a:solidFill>
                  <a:srgbClr val="D1390F"/>
                </a:solidFill>
                <a:latin typeface="微软雅黑" panose="020B0503020204020204" pitchFamily="34" charset="-122"/>
                <a:ea typeface="微软雅黑" panose="020B0503020204020204" pitchFamily="34" charset="-122"/>
              </a:rPr>
              <a:t>带宽）：</a:t>
            </a:r>
          </a:p>
          <a:p>
            <a:pPr>
              <a:spcBef>
                <a:spcPct val="30000"/>
              </a:spcBef>
            </a:pPr>
            <a:r>
              <a:rPr lang="zh-CN" altLang="en-US" sz="2000" b="1">
                <a:latin typeface="微软雅黑" panose="020B0503020204020204" pitchFamily="34" charset="-122"/>
                <a:ea typeface="微软雅黑" panose="020B0503020204020204" pitchFamily="34" charset="-122"/>
              </a:rPr>
              <a:t>单位时间内传送的数据量。</a:t>
            </a:r>
          </a:p>
        </p:txBody>
      </p:sp>
      <p:sp>
        <p:nvSpPr>
          <p:cNvPr id="944134" name="Text Box 6">
            <a:extLst>
              <a:ext uri="{FF2B5EF4-FFF2-40B4-BE49-F238E27FC236}">
                <a16:creationId xmlns:a16="http://schemas.microsoft.com/office/drawing/2014/main" id="{C5E0D112-3074-4B80-8DEC-6AF3ED841154}"/>
              </a:ext>
            </a:extLst>
          </p:cNvPr>
          <p:cNvSpPr txBox="1">
            <a:spLocks noChangeArrowheads="1"/>
          </p:cNvSpPr>
          <p:nvPr/>
        </p:nvSpPr>
        <p:spPr bwMode="auto">
          <a:xfrm>
            <a:off x="4948238" y="5781675"/>
            <a:ext cx="3716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ea typeface="微软雅黑" panose="020B0503020204020204" pitchFamily="34" charset="-122"/>
              </a:rPr>
              <a:t>假定每个数据的传送都要重新启动！即是字符型设备</a:t>
            </a:r>
          </a:p>
        </p:txBody>
      </p:sp>
      <p:sp>
        <p:nvSpPr>
          <p:cNvPr id="944135" name="Text Box 7">
            <a:extLst>
              <a:ext uri="{FF2B5EF4-FFF2-40B4-BE49-F238E27FC236}">
                <a16:creationId xmlns:a16="http://schemas.microsoft.com/office/drawing/2014/main" id="{AF7C90A0-B49F-4174-9A06-4D969EEE3DC6}"/>
              </a:ext>
            </a:extLst>
          </p:cNvPr>
          <p:cNvSpPr txBox="1">
            <a:spLocks noChangeArrowheads="1"/>
          </p:cNvSpPr>
          <p:nvPr/>
        </p:nvSpPr>
        <p:spPr bwMode="auto">
          <a:xfrm>
            <a:off x="217488" y="2446338"/>
            <a:ext cx="3236912"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chemeClr val="accent1"/>
                </a:solidFill>
                <a:latin typeface="微软雅黑" panose="020B0503020204020204" pitchFamily="34" charset="-122"/>
                <a:ea typeface="微软雅黑" panose="020B0503020204020204" pitchFamily="34" charset="-122"/>
              </a:rPr>
              <a:t>问题：</a:t>
            </a:r>
            <a:r>
              <a:rPr lang="en-US" altLang="zh-CN" sz="1900" b="1">
                <a:solidFill>
                  <a:schemeClr val="accent1"/>
                </a:solidFill>
                <a:latin typeface="微软雅黑" panose="020B0503020204020204" pitchFamily="34" charset="-122"/>
                <a:ea typeface="微软雅黑" panose="020B0503020204020204" pitchFamily="34" charset="-122"/>
              </a:rPr>
              <a:t>CPU</a:t>
            </a:r>
            <a:r>
              <a:rPr lang="zh-CN" altLang="en-US" sz="1900" b="1">
                <a:solidFill>
                  <a:schemeClr val="accent1"/>
                </a:solidFill>
                <a:latin typeface="微软雅黑" panose="020B0503020204020204" pitchFamily="34" charset="-122"/>
                <a:ea typeface="微软雅黑" panose="020B0503020204020204" pitchFamily="34" charset="-122"/>
              </a:rPr>
              <a:t>如何把数据送到</a:t>
            </a:r>
            <a:r>
              <a:rPr lang="en-US" altLang="zh-CN" sz="1900" b="1">
                <a:solidFill>
                  <a:schemeClr val="accent1"/>
                </a:solidFill>
                <a:latin typeface="微软雅黑" panose="020B0503020204020204" pitchFamily="34" charset="-122"/>
                <a:ea typeface="微软雅黑" panose="020B0503020204020204" pitchFamily="34" charset="-122"/>
              </a:rPr>
              <a:t>OBR</a:t>
            </a:r>
            <a:r>
              <a:rPr lang="zh-CN" altLang="en-US" sz="1900" b="1">
                <a:solidFill>
                  <a:schemeClr val="accent1"/>
                </a:solidFill>
                <a:latin typeface="微软雅黑" panose="020B0503020204020204" pitchFamily="34" charset="-122"/>
                <a:ea typeface="微软雅黑" panose="020B0503020204020204" pitchFamily="34" charset="-122"/>
              </a:rPr>
              <a:t>，</a:t>
            </a:r>
            <a:r>
              <a:rPr lang="en-US" altLang="zh-CN" sz="1900" b="1">
                <a:solidFill>
                  <a:schemeClr val="accent1"/>
                </a:solidFill>
                <a:latin typeface="微软雅黑" panose="020B0503020204020204" pitchFamily="34" charset="-122"/>
                <a:ea typeface="微软雅黑" panose="020B0503020204020204" pitchFamily="34" charset="-122"/>
              </a:rPr>
              <a:t>I/O</a:t>
            </a:r>
            <a:r>
              <a:rPr lang="zh-CN" altLang="en-US" sz="1900" b="1">
                <a:solidFill>
                  <a:schemeClr val="accent1"/>
                </a:solidFill>
                <a:latin typeface="微软雅黑" panose="020B0503020204020204" pitchFamily="34" charset="-122"/>
                <a:ea typeface="微软雅黑" panose="020B0503020204020204" pitchFamily="34" charset="-122"/>
              </a:rPr>
              <a:t>接口如何把</a:t>
            </a:r>
            <a:r>
              <a:rPr lang="en-US" altLang="zh-CN" sz="1900" b="1">
                <a:solidFill>
                  <a:schemeClr val="accent1"/>
                </a:solidFill>
                <a:latin typeface="微软雅黑" panose="020B0503020204020204" pitchFamily="34" charset="-122"/>
                <a:ea typeface="微软雅黑" panose="020B0503020204020204" pitchFamily="34" charset="-122"/>
              </a:rPr>
              <a:t>OBR</a:t>
            </a:r>
            <a:r>
              <a:rPr lang="zh-CN" altLang="en-US" sz="1900" b="1">
                <a:solidFill>
                  <a:schemeClr val="accent1"/>
                </a:solidFill>
                <a:latin typeface="微软雅黑" panose="020B0503020204020204" pitchFamily="34" charset="-122"/>
                <a:ea typeface="微软雅黑" panose="020B0503020204020204" pitchFamily="34" charset="-122"/>
              </a:rPr>
              <a:t>中的数据送到设备？</a:t>
            </a:r>
          </a:p>
        </p:txBody>
      </p:sp>
      <p:sp>
        <p:nvSpPr>
          <p:cNvPr id="944136" name="Text Box 8">
            <a:extLst>
              <a:ext uri="{FF2B5EF4-FFF2-40B4-BE49-F238E27FC236}">
                <a16:creationId xmlns:a16="http://schemas.microsoft.com/office/drawing/2014/main" id="{5F345535-E97F-4C15-AA77-C942CC0C65EB}"/>
              </a:ext>
            </a:extLst>
          </p:cNvPr>
          <p:cNvSpPr txBox="1">
            <a:spLocks noChangeArrowheads="1"/>
          </p:cNvSpPr>
          <p:nvPr/>
        </p:nvSpPr>
        <p:spPr bwMode="auto">
          <a:xfrm>
            <a:off x="177800" y="3551238"/>
            <a:ext cx="3106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执行</a:t>
            </a:r>
            <a:r>
              <a:rPr lang="en-US" altLang="zh-CN" sz="2000" b="1">
                <a:solidFill>
                  <a:schemeClr val="accent2"/>
                </a:solidFill>
                <a:latin typeface="微软雅黑" panose="020B0503020204020204" pitchFamily="34" charset="-122"/>
                <a:ea typeface="微软雅黑" panose="020B0503020204020204" pitchFamily="34" charset="-122"/>
              </a:rPr>
              <a:t>I/O</a:t>
            </a:r>
            <a:r>
              <a:rPr lang="zh-CN" altLang="en-US" sz="2000" b="1">
                <a:solidFill>
                  <a:schemeClr val="accent2"/>
                </a:solidFill>
                <a:latin typeface="微软雅黑" panose="020B0503020204020204" pitchFamily="34" charset="-122"/>
                <a:ea typeface="微软雅黑" panose="020B0503020204020204" pitchFamily="34" charset="-122"/>
              </a:rPr>
              <a:t>指令来将数据送</a:t>
            </a:r>
            <a:r>
              <a:rPr lang="en-US" altLang="zh-CN" sz="2000" b="1">
                <a:solidFill>
                  <a:schemeClr val="accent2"/>
                </a:solidFill>
                <a:latin typeface="微软雅黑" panose="020B0503020204020204" pitchFamily="34" charset="-122"/>
                <a:ea typeface="微软雅黑" panose="020B0503020204020204" pitchFamily="34" charset="-122"/>
              </a:rPr>
              <a:t>OBR</a:t>
            </a:r>
            <a:r>
              <a:rPr lang="zh-CN" altLang="en-US" sz="2000" b="1">
                <a:solidFill>
                  <a:schemeClr val="accent2"/>
                </a:solidFill>
                <a:latin typeface="微软雅黑" panose="020B0503020204020204" pitchFamily="34" charset="-122"/>
                <a:ea typeface="微软雅黑" panose="020B0503020204020204" pitchFamily="34" charset="-122"/>
              </a:rPr>
              <a:t>；而</a:t>
            </a:r>
            <a:r>
              <a:rPr lang="en-US" altLang="zh-CN" sz="2000" b="1">
                <a:solidFill>
                  <a:schemeClr val="accent2"/>
                </a:solidFill>
                <a:latin typeface="微软雅黑" panose="020B0503020204020204" pitchFamily="34" charset="-122"/>
                <a:ea typeface="微软雅黑" panose="020B0503020204020204" pitchFamily="34" charset="-122"/>
              </a:rPr>
              <a:t>I/O</a:t>
            </a:r>
            <a:r>
              <a:rPr lang="zh-CN" altLang="en-US" sz="2000" b="1">
                <a:solidFill>
                  <a:schemeClr val="accent2"/>
                </a:solidFill>
                <a:latin typeface="微软雅黑" panose="020B0503020204020204" pitchFamily="34" charset="-122"/>
                <a:ea typeface="微软雅黑" panose="020B0503020204020204" pitchFamily="34" charset="-122"/>
              </a:rPr>
              <a:t>接口则是自动把数据送到设备。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4133">
                                            <p:txEl>
                                              <p:pRg st="0" end="0"/>
                                            </p:txEl>
                                          </p:spTgt>
                                        </p:tgtEl>
                                        <p:attrNameLst>
                                          <p:attrName>style.visibility</p:attrName>
                                        </p:attrNameLst>
                                      </p:cBhvr>
                                      <p:to>
                                        <p:strVal val="visible"/>
                                      </p:to>
                                    </p:set>
                                    <p:animEffect transition="in" filter="blinds(horizontal)">
                                      <p:cBhvr>
                                        <p:cTn id="7" dur="500"/>
                                        <p:tgtEl>
                                          <p:spTgt spid="94413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4133">
                                            <p:txEl>
                                              <p:pRg st="1" end="1"/>
                                            </p:txEl>
                                          </p:spTgt>
                                        </p:tgtEl>
                                        <p:attrNameLst>
                                          <p:attrName>style.visibility</p:attrName>
                                        </p:attrNameLst>
                                      </p:cBhvr>
                                      <p:to>
                                        <p:strVal val="visible"/>
                                      </p:to>
                                    </p:set>
                                    <p:animEffect transition="in" filter="blinds(horizontal)">
                                      <p:cBhvr>
                                        <p:cTn id="10" dur="500"/>
                                        <p:tgtEl>
                                          <p:spTgt spid="94413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44133">
                                            <p:txEl>
                                              <p:pRg st="2" end="2"/>
                                            </p:txEl>
                                          </p:spTgt>
                                        </p:tgtEl>
                                        <p:attrNameLst>
                                          <p:attrName>style.visibility</p:attrName>
                                        </p:attrNameLst>
                                      </p:cBhvr>
                                      <p:to>
                                        <p:strVal val="visible"/>
                                      </p:to>
                                    </p:set>
                                    <p:animEffect transition="in" filter="blinds(horizontal)">
                                      <p:cBhvr>
                                        <p:cTn id="15" dur="500"/>
                                        <p:tgtEl>
                                          <p:spTgt spid="94413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4133">
                                            <p:txEl>
                                              <p:pRg st="3" end="3"/>
                                            </p:txEl>
                                          </p:spTgt>
                                        </p:tgtEl>
                                        <p:attrNameLst>
                                          <p:attrName>style.visibility</p:attrName>
                                        </p:attrNameLst>
                                      </p:cBhvr>
                                      <p:to>
                                        <p:strVal val="visible"/>
                                      </p:to>
                                    </p:set>
                                    <p:animEffect transition="in" filter="blinds(horizontal)">
                                      <p:cBhvr>
                                        <p:cTn id="18" dur="500"/>
                                        <p:tgtEl>
                                          <p:spTgt spid="94413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4134"/>
                                        </p:tgtEl>
                                        <p:attrNameLst>
                                          <p:attrName>style.visibility</p:attrName>
                                        </p:attrNameLst>
                                      </p:cBhvr>
                                      <p:to>
                                        <p:strVal val="visible"/>
                                      </p:to>
                                    </p:set>
                                    <p:animEffect transition="in" filter="blinds(horizontal)">
                                      <p:cBhvr>
                                        <p:cTn id="23" dur="500"/>
                                        <p:tgtEl>
                                          <p:spTgt spid="9441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4135"/>
                                        </p:tgtEl>
                                        <p:attrNameLst>
                                          <p:attrName>style.visibility</p:attrName>
                                        </p:attrNameLst>
                                      </p:cBhvr>
                                      <p:to>
                                        <p:strVal val="visible"/>
                                      </p:to>
                                    </p:set>
                                    <p:animEffect transition="in" filter="blinds(horizontal)">
                                      <p:cBhvr>
                                        <p:cTn id="28" dur="500"/>
                                        <p:tgtEl>
                                          <p:spTgt spid="9441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4136"/>
                                        </p:tgtEl>
                                        <p:attrNameLst>
                                          <p:attrName>style.visibility</p:attrName>
                                        </p:attrNameLst>
                                      </p:cBhvr>
                                      <p:to>
                                        <p:strVal val="visible"/>
                                      </p:to>
                                    </p:set>
                                    <p:animEffect transition="in" filter="blinds(horizontal)">
                                      <p:cBhvr>
                                        <p:cTn id="33" dur="500"/>
                                        <p:tgtEl>
                                          <p:spTgt spid="94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4" grpId="0"/>
      <p:bldP spid="944135" grpId="0"/>
      <p:bldP spid="9441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F450A6D-12A4-4E3B-9340-951B215CDE93}"/>
              </a:ext>
            </a:extLst>
          </p:cNvPr>
          <p:cNvSpPr>
            <a:spLocks noGrp="1" noChangeArrowheads="1"/>
          </p:cNvSpPr>
          <p:nvPr>
            <p:ph type="title" idx="4294967295"/>
          </p:nvPr>
        </p:nvSpPr>
        <p:spPr>
          <a:xfrm>
            <a:off x="741363" y="187325"/>
            <a:ext cx="7691437" cy="469900"/>
          </a:xfrm>
        </p:spPr>
        <p:txBody>
          <a:bodyPr lIns="91440" tIns="45720" rIns="91440" bIns="45720" anchor="ctr"/>
          <a:lstStyle/>
          <a:p>
            <a:pPr eaLnBrk="1" hangingPunct="1"/>
            <a:r>
              <a:rPr lang="zh-CN" altLang="en-US"/>
              <a:t>操作系统在程序执行过程中的作用</a:t>
            </a:r>
          </a:p>
        </p:txBody>
      </p:sp>
      <p:sp>
        <p:nvSpPr>
          <p:cNvPr id="658435" name="Rectangle 3">
            <a:extLst>
              <a:ext uri="{FF2B5EF4-FFF2-40B4-BE49-F238E27FC236}">
                <a16:creationId xmlns:a16="http://schemas.microsoft.com/office/drawing/2014/main" id="{B8365422-5117-4F1F-9895-324D10E91498}"/>
              </a:ext>
            </a:extLst>
          </p:cNvPr>
          <p:cNvSpPr>
            <a:spLocks noGrp="1" noChangeArrowheads="1"/>
          </p:cNvSpPr>
          <p:nvPr>
            <p:ph type="body" sz="half" idx="4294967295"/>
          </p:nvPr>
        </p:nvSpPr>
        <p:spPr>
          <a:xfrm>
            <a:off x="284163" y="922338"/>
            <a:ext cx="8505825" cy="5095875"/>
          </a:xfrm>
        </p:spPr>
        <p:txBody>
          <a:bodyPr lIns="91440" tIns="45720" rIns="91440" bIns="45720"/>
          <a:lstStyle/>
          <a:p>
            <a:pPr eaLnBrk="1" hangingPunct="1">
              <a:spcBef>
                <a:spcPct val="45000"/>
              </a:spcBef>
            </a:pPr>
            <a:r>
              <a:rPr lang="en-US" altLang="zh-CN" sz="2100">
                <a:latin typeface="微软雅黑" panose="020B0503020204020204" pitchFamily="34" charset="-122"/>
                <a:ea typeface="微软雅黑" panose="020B0503020204020204" pitchFamily="34" charset="-122"/>
              </a:rPr>
              <a:t>Shell</a:t>
            </a:r>
            <a:r>
              <a:rPr lang="zh-CN" altLang="en-US" sz="2100">
                <a:latin typeface="微软雅黑" panose="020B0503020204020204" pitchFamily="34" charset="-122"/>
                <a:ea typeface="微软雅黑" panose="020B0503020204020204" pitchFamily="34" charset="-122"/>
              </a:rPr>
              <a:t>进程生成子进程，子进程调用</a:t>
            </a:r>
            <a:r>
              <a:rPr lang="en-US" altLang="zh-CN" sz="2100">
                <a:latin typeface="微软雅黑" panose="020B0503020204020204" pitchFamily="34" charset="-122"/>
                <a:ea typeface="微软雅黑" panose="020B0503020204020204" pitchFamily="34" charset="-122"/>
              </a:rPr>
              <a:t>execve</a:t>
            </a:r>
            <a:r>
              <a:rPr lang="zh-CN" altLang="en-US" sz="2100">
                <a:latin typeface="微软雅黑" panose="020B0503020204020204" pitchFamily="34" charset="-122"/>
                <a:ea typeface="微软雅黑" panose="020B0503020204020204" pitchFamily="34" charset="-122"/>
              </a:rPr>
              <a:t>系统调用启动加载器，以装入</a:t>
            </a:r>
            <a:r>
              <a:rPr lang="en-US" altLang="zh-CN" sz="2100">
                <a:latin typeface="微软雅黑" panose="020B0503020204020204" pitchFamily="34" charset="-122"/>
                <a:ea typeface="微软雅黑" panose="020B0503020204020204" pitchFamily="34" charset="-122"/>
              </a:rPr>
              <a:t>Hello</a:t>
            </a:r>
            <a:r>
              <a:rPr lang="zh-CN" altLang="en-US" sz="2100">
                <a:latin typeface="微软雅黑" panose="020B0503020204020204" pitchFamily="34" charset="-122"/>
                <a:ea typeface="微软雅黑" panose="020B0503020204020204" pitchFamily="34" charset="-122"/>
              </a:rPr>
              <a:t>程序，最后跳转到第一条指令执行</a:t>
            </a:r>
          </a:p>
          <a:p>
            <a:pPr eaLnBrk="1" hangingPunct="1">
              <a:spcBef>
                <a:spcPct val="45000"/>
              </a:spcBef>
            </a:pPr>
            <a:r>
              <a:rPr lang="zh-CN" altLang="en-US" sz="2100">
                <a:latin typeface="微软雅黑" panose="020B0503020204020204" pitchFamily="34" charset="-122"/>
                <a:ea typeface="微软雅黑" panose="020B0503020204020204" pitchFamily="34" charset="-122"/>
              </a:rPr>
              <a:t>在</a:t>
            </a:r>
            <a:r>
              <a:rPr lang="en-US" altLang="zh-CN" sz="2100">
                <a:latin typeface="微软雅黑" panose="020B0503020204020204" pitchFamily="34" charset="-122"/>
                <a:ea typeface="微软雅黑" panose="020B0503020204020204" pitchFamily="34" charset="-122"/>
              </a:rPr>
              <a:t>Hello</a:t>
            </a:r>
            <a:r>
              <a:rPr lang="zh-CN" altLang="en-US" sz="2100">
                <a:latin typeface="微软雅黑" panose="020B0503020204020204" pitchFamily="34" charset="-122"/>
                <a:ea typeface="微软雅黑" panose="020B0503020204020204" pitchFamily="34" charset="-122"/>
              </a:rPr>
              <a:t>程序执行过程中，</a:t>
            </a:r>
            <a:r>
              <a:rPr lang="en-US" altLang="zh-CN" sz="2100">
                <a:latin typeface="微软雅黑" panose="020B0503020204020204" pitchFamily="34" charset="-122"/>
                <a:ea typeface="微软雅黑" panose="020B0503020204020204" pitchFamily="34" charset="-122"/>
              </a:rPr>
              <a:t>Hello</a:t>
            </a:r>
            <a:r>
              <a:rPr lang="zh-CN" altLang="en-US" sz="2100">
                <a:latin typeface="微软雅黑" panose="020B0503020204020204" pitchFamily="34" charset="-122"/>
                <a:ea typeface="微软雅黑" panose="020B0503020204020204" pitchFamily="34" charset="-122"/>
              </a:rPr>
              <a:t>本身不会直接访问键盘、显示器、磁盘和主存储器等硬件资源，而是依靠</a:t>
            </a:r>
            <a:r>
              <a:rPr lang="en-US" altLang="zh-CN" sz="2100">
                <a:latin typeface="微软雅黑" panose="020B0503020204020204" pitchFamily="34" charset="-122"/>
                <a:ea typeface="微软雅黑" panose="020B0503020204020204" pitchFamily="34" charset="-122"/>
              </a:rPr>
              <a:t>OS</a:t>
            </a:r>
            <a:r>
              <a:rPr lang="zh-CN" altLang="en-US" sz="2100">
                <a:latin typeface="微软雅黑" panose="020B0503020204020204" pitchFamily="34" charset="-122"/>
                <a:ea typeface="微软雅黑" panose="020B0503020204020204" pitchFamily="34" charset="-122"/>
              </a:rPr>
              <a:t>提供的服务来间接访问。</a:t>
            </a:r>
          </a:p>
          <a:p>
            <a:pPr eaLnBrk="1" hangingPunct="1">
              <a:spcBef>
                <a:spcPct val="45000"/>
              </a:spcBef>
            </a:pPr>
            <a:endParaRPr lang="zh-CN" altLang="en-US" sz="2100">
              <a:latin typeface="微软雅黑" panose="020B0503020204020204" pitchFamily="34" charset="-122"/>
              <a:ea typeface="微软雅黑" panose="020B0503020204020204" pitchFamily="34" charset="-122"/>
            </a:endParaRPr>
          </a:p>
          <a:p>
            <a:pPr eaLnBrk="1" hangingPunct="1">
              <a:spcBef>
                <a:spcPct val="45000"/>
              </a:spcBef>
            </a:pPr>
            <a:r>
              <a:rPr lang="zh-CN" altLang="en-US" sz="2100">
                <a:solidFill>
                  <a:srgbClr val="FF0000"/>
                </a:solidFill>
                <a:latin typeface="微软雅黑" panose="020B0503020204020204" pitchFamily="34" charset="-122"/>
                <a:ea typeface="微软雅黑" panose="020B0503020204020204" pitchFamily="34" charset="-122"/>
              </a:rPr>
              <a:t>操作系统</a:t>
            </a:r>
            <a:r>
              <a:rPr lang="zh-CN" altLang="en-US" sz="2100">
                <a:latin typeface="微软雅黑" panose="020B0503020204020204" pitchFamily="34" charset="-122"/>
                <a:ea typeface="微软雅黑" panose="020B0503020204020204" pitchFamily="34" charset="-122"/>
              </a:rPr>
              <a:t>是在应用程序和硬件之间插入的一个</a:t>
            </a:r>
            <a:r>
              <a:rPr lang="zh-CN" altLang="en-US" sz="2100">
                <a:solidFill>
                  <a:srgbClr val="FF0000"/>
                </a:solidFill>
                <a:latin typeface="微软雅黑" panose="020B0503020204020204" pitchFamily="34" charset="-122"/>
                <a:ea typeface="微软雅黑" panose="020B0503020204020204" pitchFamily="34" charset="-122"/>
              </a:rPr>
              <a:t>中间软件层</a:t>
            </a:r>
            <a:r>
              <a:rPr lang="zh-CN" altLang="en-US" sz="2100">
                <a:latin typeface="微软雅黑" panose="020B0503020204020204" pitchFamily="34" charset="-122"/>
                <a:ea typeface="微软雅黑" panose="020B0503020204020204" pitchFamily="34" charset="-122"/>
              </a:rPr>
              <a:t>。</a:t>
            </a:r>
          </a:p>
          <a:p>
            <a:pPr eaLnBrk="1" hangingPunct="1">
              <a:spcBef>
                <a:spcPct val="45000"/>
              </a:spcBef>
            </a:pPr>
            <a:r>
              <a:rPr lang="zh-CN" altLang="en-US" sz="2100">
                <a:latin typeface="微软雅黑" panose="020B0503020204020204" pitchFamily="34" charset="-122"/>
                <a:ea typeface="微软雅黑" panose="020B0503020204020204" pitchFamily="34" charset="-122"/>
              </a:rPr>
              <a:t>操作系统的两个主要的作用：</a:t>
            </a:r>
          </a:p>
          <a:p>
            <a:pPr lvl="1" eaLnBrk="1" hangingPunct="1">
              <a:spcBef>
                <a:spcPct val="45000"/>
              </a:spcBef>
            </a:pPr>
            <a:r>
              <a:rPr lang="zh-CN" altLang="en-US" sz="2100">
                <a:latin typeface="微软雅黑" panose="020B0503020204020204" pitchFamily="34" charset="-122"/>
                <a:ea typeface="微软雅黑" panose="020B0503020204020204" pitchFamily="34" charset="-122"/>
              </a:rPr>
              <a:t>硬件资源管理，以达到以下两个目的：</a:t>
            </a:r>
          </a:p>
          <a:p>
            <a:pPr lvl="2" eaLnBrk="1" hangingPunct="1">
              <a:spcBef>
                <a:spcPct val="45000"/>
              </a:spcBef>
            </a:pPr>
            <a:r>
              <a:rPr lang="zh-CN" altLang="en-US" sz="2100">
                <a:solidFill>
                  <a:srgbClr val="B3110D"/>
                </a:solidFill>
                <a:latin typeface="微软雅黑" panose="020B0503020204020204" pitchFamily="34" charset="-122"/>
                <a:ea typeface="微软雅黑" panose="020B0503020204020204" pitchFamily="34" charset="-122"/>
              </a:rPr>
              <a:t>统筹安排和调度硬件资源，以防止硬件资源被用户程序滥用</a:t>
            </a:r>
          </a:p>
          <a:p>
            <a:pPr lvl="2" eaLnBrk="1" hangingPunct="1">
              <a:spcBef>
                <a:spcPct val="45000"/>
              </a:spcBef>
            </a:pPr>
            <a:r>
              <a:rPr lang="zh-CN" altLang="en-US" sz="2100">
                <a:solidFill>
                  <a:srgbClr val="B3110D"/>
                </a:solidFill>
                <a:latin typeface="微软雅黑" panose="020B0503020204020204" pitchFamily="34" charset="-122"/>
                <a:ea typeface="微软雅黑" panose="020B0503020204020204" pitchFamily="34" charset="-122"/>
              </a:rPr>
              <a:t>对于广泛使用的复杂低级设备，为用户程序提供一个简单一致的使用接口</a:t>
            </a:r>
          </a:p>
          <a:p>
            <a:pPr lvl="1" eaLnBrk="1" hangingPunct="1">
              <a:spcBef>
                <a:spcPct val="45000"/>
              </a:spcBef>
            </a:pPr>
            <a:r>
              <a:rPr lang="zh-CN" altLang="en-US" sz="2100">
                <a:latin typeface="微软雅黑" panose="020B0503020204020204" pitchFamily="34" charset="-122"/>
                <a:ea typeface="微软雅黑" panose="020B0503020204020204" pitchFamily="34" charset="-122"/>
              </a:rPr>
              <a:t>为用户</a:t>
            </a:r>
            <a:r>
              <a:rPr lang="zh-CN" altLang="en-US" sz="2100">
                <a:solidFill>
                  <a:srgbClr val="FF0000"/>
                </a:solidFill>
                <a:latin typeface="微软雅黑" panose="020B0503020204020204" pitchFamily="34" charset="-122"/>
                <a:ea typeface="微软雅黑" panose="020B0503020204020204" pitchFamily="34" charset="-122"/>
              </a:rPr>
              <a:t>（最终用户、用户程序）</a:t>
            </a:r>
            <a:r>
              <a:rPr lang="zh-CN" altLang="en-US" sz="2100">
                <a:latin typeface="微软雅黑" panose="020B0503020204020204" pitchFamily="34" charset="-122"/>
                <a:ea typeface="微软雅黑" panose="020B0503020204020204" pitchFamily="34" charset="-122"/>
              </a:rPr>
              <a:t>使用系统提供一个操作接口</a:t>
            </a:r>
          </a:p>
        </p:txBody>
      </p:sp>
      <p:sp>
        <p:nvSpPr>
          <p:cNvPr id="658437" name="Text Box 5">
            <a:extLst>
              <a:ext uri="{FF2B5EF4-FFF2-40B4-BE49-F238E27FC236}">
                <a16:creationId xmlns:a16="http://schemas.microsoft.com/office/drawing/2014/main" id="{90B9DABD-513B-4AA9-8116-DE5B643D69CC}"/>
              </a:ext>
            </a:extLst>
          </p:cNvPr>
          <p:cNvSpPr txBox="1">
            <a:spLocks noChangeArrowheads="1"/>
          </p:cNvSpPr>
          <p:nvPr/>
        </p:nvSpPr>
        <p:spPr bwMode="auto">
          <a:xfrm>
            <a:off x="900113" y="2513013"/>
            <a:ext cx="69881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黑体" panose="02010609060101010101" pitchFamily="49" charset="-122"/>
              </a:rPr>
              <a:t>例如，利用</a:t>
            </a:r>
            <a:r>
              <a:rPr kumimoji="1" lang="en-US" altLang="zh-CN" sz="2200" b="1">
                <a:solidFill>
                  <a:srgbClr val="0000FF"/>
                </a:solidFill>
                <a:ea typeface="黑体" panose="02010609060101010101" pitchFamily="49" charset="-122"/>
              </a:rPr>
              <a:t>printf()</a:t>
            </a:r>
            <a:r>
              <a:rPr kumimoji="1" lang="zh-CN" altLang="en-US" sz="2200" b="1">
                <a:solidFill>
                  <a:srgbClr val="0000FF"/>
                </a:solidFill>
                <a:ea typeface="黑体" panose="02010609060101010101" pitchFamily="49" charset="-122"/>
              </a:rPr>
              <a:t>函数最终调出内核服务程序访问硬件。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blinds(horizontal)">
                                      <p:cBhvr>
                                        <p:cTn id="7" dur="500"/>
                                        <p:tgtEl>
                                          <p:spTgt spid="65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12" dur="500"/>
                                        <p:tgtEl>
                                          <p:spTgt spid="65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8437"/>
                                        </p:tgtEl>
                                        <p:attrNameLst>
                                          <p:attrName>style.visibility</p:attrName>
                                        </p:attrNameLst>
                                      </p:cBhvr>
                                      <p:to>
                                        <p:strVal val="visible"/>
                                      </p:to>
                                    </p:set>
                                    <p:animEffect transition="in" filter="blinds(horizontal)">
                                      <p:cBhvr>
                                        <p:cTn id="17" dur="500"/>
                                        <p:tgtEl>
                                          <p:spTgt spid="65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22" dur="500"/>
                                        <p:tgtEl>
                                          <p:spTgt spid="65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8435">
                                            <p:txEl>
                                              <p:pRg st="4" end="4"/>
                                            </p:txEl>
                                          </p:spTgt>
                                        </p:tgtEl>
                                        <p:attrNameLst>
                                          <p:attrName>style.visibility</p:attrName>
                                        </p:attrNameLst>
                                      </p:cBhvr>
                                      <p:to>
                                        <p:strVal val="visible"/>
                                      </p:to>
                                    </p:set>
                                    <p:animEffect transition="in" filter="blinds(horizontal)">
                                      <p:cBhvr>
                                        <p:cTn id="27" dur="500"/>
                                        <p:tgtEl>
                                          <p:spTgt spid="658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58435">
                                            <p:txEl>
                                              <p:pRg st="5" end="5"/>
                                            </p:txEl>
                                          </p:spTgt>
                                        </p:tgtEl>
                                        <p:attrNameLst>
                                          <p:attrName>style.visibility</p:attrName>
                                        </p:attrNameLst>
                                      </p:cBhvr>
                                      <p:to>
                                        <p:strVal val="visible"/>
                                      </p:to>
                                    </p:set>
                                    <p:animEffect transition="in" filter="blinds(horizontal)">
                                      <p:cBhvr>
                                        <p:cTn id="32" dur="500"/>
                                        <p:tgtEl>
                                          <p:spTgt spid="658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58435">
                                            <p:txEl>
                                              <p:pRg st="6" end="6"/>
                                            </p:txEl>
                                          </p:spTgt>
                                        </p:tgtEl>
                                        <p:attrNameLst>
                                          <p:attrName>style.visibility</p:attrName>
                                        </p:attrNameLst>
                                      </p:cBhvr>
                                      <p:to>
                                        <p:strVal val="visible"/>
                                      </p:to>
                                    </p:set>
                                    <p:animEffect transition="in" filter="blinds(horizontal)">
                                      <p:cBhvr>
                                        <p:cTn id="37" dur="500"/>
                                        <p:tgtEl>
                                          <p:spTgt spid="6584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58435">
                                            <p:txEl>
                                              <p:pRg st="7" end="7"/>
                                            </p:txEl>
                                          </p:spTgt>
                                        </p:tgtEl>
                                        <p:attrNameLst>
                                          <p:attrName>style.visibility</p:attrName>
                                        </p:attrNameLst>
                                      </p:cBhvr>
                                      <p:to>
                                        <p:strVal val="visible"/>
                                      </p:to>
                                    </p:set>
                                    <p:animEffect transition="in" filter="blinds(horizontal)">
                                      <p:cBhvr>
                                        <p:cTn id="42" dur="500"/>
                                        <p:tgtEl>
                                          <p:spTgt spid="6584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58435">
                                            <p:txEl>
                                              <p:pRg st="8" end="8"/>
                                            </p:txEl>
                                          </p:spTgt>
                                        </p:tgtEl>
                                        <p:attrNameLst>
                                          <p:attrName>style.visibility</p:attrName>
                                        </p:attrNameLst>
                                      </p:cBhvr>
                                      <p:to>
                                        <p:strVal val="visible"/>
                                      </p:to>
                                    </p:set>
                                    <p:animEffect transition="in" filter="blinds(horizontal)">
                                      <p:cBhvr>
                                        <p:cTn id="47" dur="500"/>
                                        <p:tgtEl>
                                          <p:spTgt spid="65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B6607E4-D2BF-491E-A349-35A385E47B05}"/>
              </a:ext>
            </a:extLst>
          </p:cNvPr>
          <p:cNvSpPr>
            <a:spLocks noGrp="1" noChangeArrowheads="1"/>
          </p:cNvSpPr>
          <p:nvPr>
            <p:ph type="title"/>
          </p:nvPr>
        </p:nvSpPr>
        <p:spPr>
          <a:xfrm>
            <a:off x="400050" y="128588"/>
            <a:ext cx="8493125" cy="528637"/>
          </a:xfrm>
        </p:spPr>
        <p:txBody>
          <a:bodyPr/>
          <a:lstStyle/>
          <a:p>
            <a:r>
              <a:rPr lang="zh-CN" altLang="en-US">
                <a:latin typeface="黑体" panose="02010609060101010101" pitchFamily="49" charset="-122"/>
              </a:rPr>
              <a:t>轮询方式和中断方式的比较</a:t>
            </a:r>
          </a:p>
        </p:txBody>
      </p:sp>
      <p:sp>
        <p:nvSpPr>
          <p:cNvPr id="945155" name="Rectangle 3">
            <a:extLst>
              <a:ext uri="{FF2B5EF4-FFF2-40B4-BE49-F238E27FC236}">
                <a16:creationId xmlns:a16="http://schemas.microsoft.com/office/drawing/2014/main" id="{F6113A44-8DB0-4516-9057-A4C2555D469B}"/>
              </a:ext>
            </a:extLst>
          </p:cNvPr>
          <p:cNvSpPr>
            <a:spLocks noGrp="1" noChangeArrowheads="1"/>
          </p:cNvSpPr>
          <p:nvPr>
            <p:ph type="body" idx="1"/>
          </p:nvPr>
        </p:nvSpPr>
        <p:spPr>
          <a:xfrm>
            <a:off x="177800" y="860425"/>
            <a:ext cx="7826375" cy="1654175"/>
          </a:xfrm>
        </p:spPr>
        <p:txBody>
          <a:bodyPr/>
          <a:lstStyle/>
          <a:p>
            <a:pPr marL="342900" indent="-342900">
              <a:spcBef>
                <a:spcPct val="0"/>
              </a:spcBef>
              <a:buFontTx/>
              <a:buNone/>
            </a:pPr>
            <a:r>
              <a:rPr lang="zh-CN" altLang="en-US" sz="2100" b="0">
                <a:solidFill>
                  <a:srgbClr val="3333CC"/>
                </a:solidFill>
                <a:latin typeface="微软雅黑" panose="020B0503020204020204" pitchFamily="34" charset="-122"/>
                <a:ea typeface="微软雅黑" panose="020B0503020204020204" pitchFamily="34" charset="-122"/>
              </a:rPr>
              <a:t>（</a:t>
            </a:r>
            <a:r>
              <a:rPr lang="en-US" altLang="zh-CN" sz="2100">
                <a:solidFill>
                  <a:srgbClr val="3333CC"/>
                </a:solidFill>
                <a:latin typeface="微软雅黑" panose="020B0503020204020204" pitchFamily="34" charset="-122"/>
                <a:ea typeface="微软雅黑" panose="020B0503020204020204" pitchFamily="34" charset="-122"/>
              </a:rPr>
              <a:t>1</a:t>
            </a:r>
            <a:r>
              <a:rPr lang="zh-CN" altLang="en-US" sz="2100">
                <a:solidFill>
                  <a:srgbClr val="3333CC"/>
                </a:solidFill>
                <a:latin typeface="微软雅黑" panose="020B0503020204020204" pitchFamily="34" charset="-122"/>
                <a:ea typeface="微软雅黑" panose="020B0503020204020204" pitchFamily="34" charset="-122"/>
              </a:rPr>
              <a:t>）程序直接控制传送方式</a:t>
            </a:r>
          </a:p>
          <a:p>
            <a:pPr marL="342900" indent="-342900">
              <a:spcBef>
                <a:spcPct val="0"/>
              </a:spcBef>
              <a:buFontTx/>
              <a:buNone/>
            </a:pPr>
            <a:r>
              <a:rPr lang="zh-CN" altLang="en-US" sz="2100">
                <a:solidFill>
                  <a:srgbClr val="3333CC"/>
                </a:solidFill>
                <a:latin typeface="微软雅黑" panose="020B0503020204020204" pitchFamily="34" charset="-122"/>
                <a:ea typeface="微软雅黑" panose="020B0503020204020204" pitchFamily="34" charset="-122"/>
              </a:rPr>
              <a:t>  若查询程序有</a:t>
            </a:r>
            <a:r>
              <a:rPr lang="en-US" altLang="zh-CN" sz="2100">
                <a:solidFill>
                  <a:srgbClr val="3333CC"/>
                </a:solidFill>
                <a:latin typeface="微软雅黑" panose="020B0503020204020204" pitchFamily="34" charset="-122"/>
                <a:ea typeface="微软雅黑" panose="020B0503020204020204" pitchFamily="34" charset="-122"/>
              </a:rPr>
              <a:t>10</a:t>
            </a:r>
            <a:r>
              <a:rPr lang="zh-CN" altLang="en-US" sz="2100">
                <a:solidFill>
                  <a:srgbClr val="3333CC"/>
                </a:solidFill>
                <a:latin typeface="微软雅黑" panose="020B0503020204020204" pitchFamily="34" charset="-122"/>
                <a:ea typeface="微软雅黑" panose="020B0503020204020204" pitchFamily="34" charset="-122"/>
              </a:rPr>
              <a:t>条，第</a:t>
            </a:r>
            <a:r>
              <a:rPr lang="en-US" altLang="zh-CN" sz="2100">
                <a:solidFill>
                  <a:srgbClr val="3333CC"/>
                </a:solidFill>
                <a:latin typeface="微软雅黑" panose="020B0503020204020204" pitchFamily="34" charset="-122"/>
                <a:ea typeface="微软雅黑" panose="020B0503020204020204" pitchFamily="34" charset="-122"/>
              </a:rPr>
              <a:t>5</a:t>
            </a:r>
            <a:r>
              <a:rPr lang="zh-CN" altLang="en-US" sz="2100">
                <a:solidFill>
                  <a:srgbClr val="3333CC"/>
                </a:solidFill>
                <a:latin typeface="微软雅黑" panose="020B0503020204020204" pitchFamily="34" charset="-122"/>
                <a:ea typeface="微软雅黑" panose="020B0503020204020204" pitchFamily="34" charset="-122"/>
              </a:rPr>
              <a:t>条为启动设备的指令，则：</a:t>
            </a:r>
          </a:p>
          <a:p>
            <a:pPr marL="342900" indent="-342900">
              <a:spcBef>
                <a:spcPct val="0"/>
              </a:spcBef>
              <a:buFontTx/>
              <a:buNone/>
            </a:pPr>
            <a:r>
              <a:rPr lang="zh-CN" altLang="en-US" sz="2100">
                <a:solidFill>
                  <a:srgbClr val="56C61E"/>
                </a:solidFill>
                <a:latin typeface="微软雅黑" panose="020B0503020204020204" pitchFamily="34" charset="-122"/>
                <a:ea typeface="微软雅黑" panose="020B0503020204020204" pitchFamily="34" charset="-122"/>
              </a:rPr>
              <a:t>  </a:t>
            </a:r>
            <a:r>
              <a:rPr lang="zh-CN" altLang="en-US" sz="2100">
                <a:solidFill>
                  <a:srgbClr val="146C18"/>
                </a:solidFill>
                <a:latin typeface="微软雅黑" panose="020B0503020204020204" pitchFamily="34" charset="-122"/>
                <a:ea typeface="微软雅黑" panose="020B0503020204020204" pitchFamily="34" charset="-122"/>
              </a:rPr>
              <a:t>数据传输率为：</a:t>
            </a:r>
            <a:r>
              <a:rPr lang="en-US" altLang="zh-CN" sz="2100">
                <a:solidFill>
                  <a:srgbClr val="146C18"/>
                </a:solidFill>
                <a:latin typeface="微软雅黑" panose="020B0503020204020204" pitchFamily="34" charset="-122"/>
                <a:ea typeface="微软雅黑" panose="020B0503020204020204" pitchFamily="34" charset="-122"/>
              </a:rPr>
              <a:t>1/(1000+5) μs</a:t>
            </a:r>
            <a:r>
              <a:rPr lang="zh-CN" altLang="en-US" sz="2100">
                <a:solidFill>
                  <a:srgbClr val="146C18"/>
                </a:solidFill>
                <a:latin typeface="微软雅黑" panose="020B0503020204020204" pitchFamily="34" charset="-122"/>
                <a:ea typeface="微软雅黑" panose="020B0503020204020204" pitchFamily="34" charset="-122"/>
              </a:rPr>
              <a:t>，约为每秒</a:t>
            </a:r>
            <a:r>
              <a:rPr lang="en-US" altLang="zh-CN" sz="2100">
                <a:solidFill>
                  <a:srgbClr val="146C18"/>
                </a:solidFill>
                <a:latin typeface="微软雅黑" panose="020B0503020204020204" pitchFamily="34" charset="-122"/>
                <a:ea typeface="微软雅黑" panose="020B0503020204020204" pitchFamily="34" charset="-122"/>
              </a:rPr>
              <a:t>995</a:t>
            </a:r>
            <a:r>
              <a:rPr lang="zh-CN" altLang="en-US" sz="2100">
                <a:solidFill>
                  <a:srgbClr val="146C18"/>
                </a:solidFill>
                <a:latin typeface="微软雅黑" panose="020B0503020204020204" pitchFamily="34" charset="-122"/>
                <a:ea typeface="微软雅黑" panose="020B0503020204020204" pitchFamily="34" charset="-122"/>
              </a:rPr>
              <a:t>个数据。</a:t>
            </a:r>
          </a:p>
          <a:p>
            <a:pPr marL="342900" indent="-342900">
              <a:spcBef>
                <a:spcPct val="0"/>
              </a:spcBef>
              <a:buFontTx/>
              <a:buNone/>
            </a:pPr>
            <a:r>
              <a:rPr lang="zh-CN" altLang="en-US" sz="2100">
                <a:solidFill>
                  <a:srgbClr val="146C18"/>
                </a:solidFill>
                <a:latin typeface="微软雅黑" panose="020B0503020204020204" pitchFamily="34" charset="-122"/>
                <a:ea typeface="微软雅黑" panose="020B0503020204020204" pitchFamily="34" charset="-122"/>
              </a:rPr>
              <a:t>  主机占用率</a:t>
            </a:r>
            <a:r>
              <a:rPr lang="en-US" altLang="zh-CN" sz="2100">
                <a:solidFill>
                  <a:srgbClr val="146C18"/>
                </a:solidFill>
                <a:latin typeface="微软雅黑" panose="020B0503020204020204" pitchFamily="34" charset="-122"/>
                <a:ea typeface="微软雅黑" panose="020B0503020204020204" pitchFamily="34" charset="-122"/>
              </a:rPr>
              <a:t>=100%</a:t>
            </a:r>
          </a:p>
          <a:p>
            <a:pPr marL="342900" indent="-342900">
              <a:spcBef>
                <a:spcPct val="0"/>
              </a:spcBef>
            </a:pPr>
            <a:endParaRPr lang="zh-CN" altLang="en-US" sz="2100">
              <a:solidFill>
                <a:srgbClr val="146C18"/>
              </a:solidFill>
              <a:latin typeface="微软雅黑" panose="020B0503020204020204" pitchFamily="34" charset="-122"/>
              <a:ea typeface="微软雅黑" panose="020B0503020204020204" pitchFamily="34" charset="-122"/>
            </a:endParaRPr>
          </a:p>
        </p:txBody>
      </p:sp>
      <p:sp>
        <p:nvSpPr>
          <p:cNvPr id="945156" name="Rectangle 4">
            <a:extLst>
              <a:ext uri="{FF2B5EF4-FFF2-40B4-BE49-F238E27FC236}">
                <a16:creationId xmlns:a16="http://schemas.microsoft.com/office/drawing/2014/main" id="{1C0F4F4A-30A4-4FAC-8AAC-12C1330BBCC5}"/>
              </a:ext>
            </a:extLst>
          </p:cNvPr>
          <p:cNvSpPr>
            <a:spLocks noChangeArrowheads="1"/>
          </p:cNvSpPr>
          <p:nvPr/>
        </p:nvSpPr>
        <p:spPr bwMode="auto">
          <a:xfrm>
            <a:off x="142875" y="2498725"/>
            <a:ext cx="3668713" cy="294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30000"/>
              </a:spcBef>
              <a:buClr>
                <a:schemeClr val="accent1"/>
              </a:buClr>
              <a:buSzPct val="80000"/>
              <a:buFont typeface="Wingdings" panose="05000000000000000000" pitchFamily="2" charset="2"/>
              <a:buNone/>
            </a:pPr>
            <a:r>
              <a:rPr kumimoji="1" lang="zh-CN" altLang="en-US" sz="2100" b="1">
                <a:solidFill>
                  <a:srgbClr val="3333CC"/>
                </a:solidFill>
                <a:latin typeface="微软雅黑" panose="020B0503020204020204" pitchFamily="34" charset="-122"/>
                <a:ea typeface="微软雅黑" panose="020B0503020204020204" pitchFamily="34" charset="-122"/>
              </a:rPr>
              <a:t>（</a:t>
            </a:r>
            <a:r>
              <a:rPr kumimoji="1" lang="en-US" altLang="zh-CN" sz="2100" b="1">
                <a:solidFill>
                  <a:srgbClr val="3333CC"/>
                </a:solidFill>
                <a:latin typeface="微软雅黑" panose="020B0503020204020204" pitchFamily="34" charset="-122"/>
                <a:ea typeface="微软雅黑" panose="020B0503020204020204" pitchFamily="34" charset="-122"/>
              </a:rPr>
              <a:t>2</a:t>
            </a:r>
            <a:r>
              <a:rPr kumimoji="1" lang="zh-CN" altLang="en-US" sz="2100" b="1">
                <a:solidFill>
                  <a:srgbClr val="3333CC"/>
                </a:solidFill>
                <a:latin typeface="微软雅黑" panose="020B0503020204020204" pitchFamily="34" charset="-122"/>
                <a:ea typeface="微软雅黑" panose="020B0503020204020204" pitchFamily="34" charset="-122"/>
              </a:rPr>
              <a:t>）中断传送方式</a:t>
            </a:r>
          </a:p>
          <a:p>
            <a:pPr eaLnBrk="1" hangingPunct="1">
              <a:spcBef>
                <a:spcPct val="30000"/>
              </a:spcBef>
              <a:buClr>
                <a:schemeClr val="accent1"/>
              </a:buClr>
              <a:buSzPct val="80000"/>
              <a:buFont typeface="Wingdings" panose="05000000000000000000" pitchFamily="2" charset="2"/>
              <a:buNone/>
            </a:pPr>
            <a:r>
              <a:rPr kumimoji="1" lang="zh-CN" altLang="en-US" sz="2100" b="1">
                <a:solidFill>
                  <a:srgbClr val="3333CC"/>
                </a:solidFill>
                <a:latin typeface="微软雅黑" panose="020B0503020204020204" pitchFamily="34" charset="-122"/>
                <a:ea typeface="微软雅黑" panose="020B0503020204020204" pitchFamily="34" charset="-122"/>
              </a:rPr>
              <a:t>若中断服务程序有</a:t>
            </a:r>
            <a:r>
              <a:rPr kumimoji="1" lang="en-US" altLang="zh-CN" sz="2100" b="1">
                <a:solidFill>
                  <a:srgbClr val="3333CC"/>
                </a:solidFill>
                <a:latin typeface="微软雅黑" panose="020B0503020204020204" pitchFamily="34" charset="-122"/>
                <a:ea typeface="微软雅黑" panose="020B0503020204020204" pitchFamily="34" charset="-122"/>
              </a:rPr>
              <a:t>30</a:t>
            </a:r>
            <a:r>
              <a:rPr kumimoji="1" lang="zh-CN" altLang="en-US" sz="2100" b="1">
                <a:solidFill>
                  <a:srgbClr val="3333CC"/>
                </a:solidFill>
                <a:latin typeface="微软雅黑" panose="020B0503020204020204" pitchFamily="34" charset="-122"/>
                <a:ea typeface="微软雅黑" panose="020B0503020204020204" pitchFamily="34" charset="-122"/>
              </a:rPr>
              <a:t>条，在第</a:t>
            </a:r>
            <a:r>
              <a:rPr kumimoji="1" lang="en-US" altLang="zh-CN" sz="2100" b="1">
                <a:solidFill>
                  <a:srgbClr val="3333CC"/>
                </a:solidFill>
                <a:latin typeface="微软雅黑" panose="020B0503020204020204" pitchFamily="34" charset="-122"/>
                <a:ea typeface="微软雅黑" panose="020B0503020204020204" pitchFamily="34" charset="-122"/>
              </a:rPr>
              <a:t>20</a:t>
            </a:r>
            <a:r>
              <a:rPr kumimoji="1" lang="zh-CN" altLang="en-US" sz="2100" b="1">
                <a:solidFill>
                  <a:srgbClr val="3333CC"/>
                </a:solidFill>
                <a:latin typeface="微软雅黑" panose="020B0503020204020204" pitchFamily="34" charset="-122"/>
                <a:ea typeface="微软雅黑" panose="020B0503020204020204" pitchFamily="34" charset="-122"/>
              </a:rPr>
              <a:t>条启动设备，则：</a:t>
            </a:r>
          </a:p>
          <a:p>
            <a:pPr eaLnBrk="1" hangingPunct="1">
              <a:spcBef>
                <a:spcPct val="30000"/>
              </a:spcBef>
              <a:buClr>
                <a:schemeClr val="accent1"/>
              </a:buClr>
              <a:buSzPct val="80000"/>
              <a:buFont typeface="Wingdings" panose="05000000000000000000" pitchFamily="2" charset="2"/>
              <a:buNone/>
            </a:pPr>
            <a:r>
              <a:rPr kumimoji="1" lang="zh-CN" altLang="en-US" sz="2100" b="1">
                <a:solidFill>
                  <a:srgbClr val="146C18"/>
                </a:solidFill>
                <a:latin typeface="微软雅黑" panose="020B0503020204020204" pitchFamily="34" charset="-122"/>
                <a:ea typeface="微软雅黑" panose="020B0503020204020204" pitchFamily="34" charset="-122"/>
              </a:rPr>
              <a:t>数据传输率为：</a:t>
            </a:r>
            <a:r>
              <a:rPr kumimoji="1" lang="en-US" altLang="zh-CN" sz="2100" b="1">
                <a:solidFill>
                  <a:srgbClr val="146C18"/>
                </a:solidFill>
                <a:latin typeface="微软雅黑" panose="020B0503020204020204" pitchFamily="34" charset="-122"/>
                <a:ea typeface="微软雅黑" panose="020B0503020204020204" pitchFamily="34" charset="-122"/>
              </a:rPr>
              <a:t>1/(1000+1+20)μs</a:t>
            </a:r>
            <a:r>
              <a:rPr kumimoji="1" lang="zh-CN" altLang="en-US" sz="2100" b="1">
                <a:solidFill>
                  <a:srgbClr val="146C18"/>
                </a:solidFill>
                <a:latin typeface="微软雅黑" panose="020B0503020204020204" pitchFamily="34" charset="-122"/>
                <a:ea typeface="微软雅黑" panose="020B0503020204020204" pitchFamily="34" charset="-122"/>
              </a:rPr>
              <a:t>，约为每秒</a:t>
            </a:r>
            <a:r>
              <a:rPr kumimoji="1" lang="en-US" altLang="zh-CN" sz="2100" b="1">
                <a:solidFill>
                  <a:srgbClr val="146C18"/>
                </a:solidFill>
                <a:latin typeface="微软雅黑" panose="020B0503020204020204" pitchFamily="34" charset="-122"/>
                <a:ea typeface="微软雅黑" panose="020B0503020204020204" pitchFamily="34" charset="-122"/>
              </a:rPr>
              <a:t>979</a:t>
            </a:r>
            <a:r>
              <a:rPr kumimoji="1" lang="zh-CN" altLang="en-US" sz="2100" b="1">
                <a:solidFill>
                  <a:srgbClr val="146C18"/>
                </a:solidFill>
                <a:latin typeface="微软雅黑" panose="020B0503020204020204" pitchFamily="34" charset="-122"/>
                <a:ea typeface="微软雅黑" panose="020B0503020204020204" pitchFamily="34" charset="-122"/>
              </a:rPr>
              <a:t>个数据。</a:t>
            </a:r>
          </a:p>
          <a:p>
            <a:pPr eaLnBrk="1" hangingPunct="1">
              <a:spcBef>
                <a:spcPct val="30000"/>
              </a:spcBef>
              <a:buClr>
                <a:schemeClr val="accent1"/>
              </a:buClr>
              <a:buSzPct val="80000"/>
              <a:buFont typeface="Wingdings" panose="05000000000000000000" pitchFamily="2" charset="2"/>
              <a:buNone/>
            </a:pPr>
            <a:r>
              <a:rPr kumimoji="1" lang="zh-CN" altLang="en-US" sz="2100" b="1">
                <a:solidFill>
                  <a:srgbClr val="146C18"/>
                </a:solidFill>
                <a:latin typeface="微软雅黑" panose="020B0503020204020204" pitchFamily="34" charset="-122"/>
                <a:ea typeface="微软雅黑" panose="020B0503020204020204" pitchFamily="34" charset="-122"/>
              </a:rPr>
              <a:t>主机占用率为：</a:t>
            </a:r>
            <a:r>
              <a:rPr kumimoji="1" lang="en-US" altLang="zh-CN" sz="2100" b="1">
                <a:solidFill>
                  <a:srgbClr val="146C18"/>
                </a:solidFill>
                <a:latin typeface="微软雅黑" panose="020B0503020204020204" pitchFamily="34" charset="-122"/>
                <a:ea typeface="微软雅黑" panose="020B0503020204020204" pitchFamily="34" charset="-122"/>
              </a:rPr>
              <a:t>(1+30)/(1000+1+20)=3%</a:t>
            </a:r>
          </a:p>
        </p:txBody>
      </p:sp>
      <p:grpSp>
        <p:nvGrpSpPr>
          <p:cNvPr id="945157" name="Group 5">
            <a:extLst>
              <a:ext uri="{FF2B5EF4-FFF2-40B4-BE49-F238E27FC236}">
                <a16:creationId xmlns:a16="http://schemas.microsoft.com/office/drawing/2014/main" id="{F87381E4-57A2-4AAF-9AF3-8FB94CBAF489}"/>
              </a:ext>
            </a:extLst>
          </p:cNvPr>
          <p:cNvGrpSpPr>
            <a:grpSpLocks/>
          </p:cNvGrpSpPr>
          <p:nvPr/>
        </p:nvGrpSpPr>
        <p:grpSpPr bwMode="auto">
          <a:xfrm>
            <a:off x="3862388" y="2017713"/>
            <a:ext cx="5048250" cy="1943100"/>
            <a:chOff x="2433" y="1411"/>
            <a:chExt cx="3143" cy="1192"/>
          </a:xfrm>
        </p:grpSpPr>
        <p:grpSp>
          <p:nvGrpSpPr>
            <p:cNvPr id="66600" name="Group 6">
              <a:extLst>
                <a:ext uri="{FF2B5EF4-FFF2-40B4-BE49-F238E27FC236}">
                  <a16:creationId xmlns:a16="http://schemas.microsoft.com/office/drawing/2014/main" id="{EBAF8FF7-86D2-4090-9B71-94689BCCD60C}"/>
                </a:ext>
              </a:extLst>
            </p:cNvPr>
            <p:cNvGrpSpPr>
              <a:grpSpLocks/>
            </p:cNvGrpSpPr>
            <p:nvPr/>
          </p:nvGrpSpPr>
          <p:grpSpPr bwMode="auto">
            <a:xfrm>
              <a:off x="2433" y="1411"/>
              <a:ext cx="3143" cy="886"/>
              <a:chOff x="2433" y="1411"/>
              <a:chExt cx="3143" cy="886"/>
            </a:xfrm>
          </p:grpSpPr>
          <p:sp>
            <p:nvSpPr>
              <p:cNvPr id="66602" name="Line 7">
                <a:extLst>
                  <a:ext uri="{FF2B5EF4-FFF2-40B4-BE49-F238E27FC236}">
                    <a16:creationId xmlns:a16="http://schemas.microsoft.com/office/drawing/2014/main" id="{9ECDA9AC-6256-441A-8CCE-7705FEB01CC4}"/>
                  </a:ext>
                </a:extLst>
              </p:cNvPr>
              <p:cNvSpPr>
                <a:spLocks noChangeShapeType="1"/>
              </p:cNvSpPr>
              <p:nvPr/>
            </p:nvSpPr>
            <p:spPr bwMode="auto">
              <a:xfrm flipV="1">
                <a:off x="2859" y="2030"/>
                <a:ext cx="639" cy="1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3" name="Line 8">
                <a:extLst>
                  <a:ext uri="{FF2B5EF4-FFF2-40B4-BE49-F238E27FC236}">
                    <a16:creationId xmlns:a16="http://schemas.microsoft.com/office/drawing/2014/main" id="{2EAC1385-765E-4B80-B91A-F6CA54380514}"/>
                  </a:ext>
                </a:extLst>
              </p:cNvPr>
              <p:cNvSpPr>
                <a:spLocks noChangeShapeType="1"/>
              </p:cNvSpPr>
              <p:nvPr/>
            </p:nvSpPr>
            <p:spPr bwMode="auto">
              <a:xfrm>
                <a:off x="3165" y="1643"/>
                <a:ext cx="0" cy="40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4" name="Text Box 9">
                <a:extLst>
                  <a:ext uri="{FF2B5EF4-FFF2-40B4-BE49-F238E27FC236}">
                    <a16:creationId xmlns:a16="http://schemas.microsoft.com/office/drawing/2014/main" id="{373FB40C-983D-4DC9-830D-1B9F8BA29258}"/>
                  </a:ext>
                </a:extLst>
              </p:cNvPr>
              <p:cNvSpPr txBox="1">
                <a:spLocks noChangeArrowheads="1"/>
              </p:cNvSpPr>
              <p:nvPr/>
            </p:nvSpPr>
            <p:spPr bwMode="auto">
              <a:xfrm>
                <a:off x="2698" y="1411"/>
                <a:ext cx="67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66FF"/>
                    </a:solidFill>
                    <a:latin typeface="Times New Roman" panose="02020603050405020304" pitchFamily="18" charset="0"/>
                    <a:ea typeface="宋体" panose="02010600030101010101" pitchFamily="2" charset="-122"/>
                  </a:rPr>
                  <a:t>外设</a:t>
                </a:r>
              </a:p>
            </p:txBody>
          </p:sp>
          <p:sp>
            <p:nvSpPr>
              <p:cNvPr id="66605" name="Text Box 10">
                <a:extLst>
                  <a:ext uri="{FF2B5EF4-FFF2-40B4-BE49-F238E27FC236}">
                    <a16:creationId xmlns:a16="http://schemas.microsoft.com/office/drawing/2014/main" id="{0E3305F2-B3B9-4B65-B21A-519D4C3CB8EB}"/>
                  </a:ext>
                </a:extLst>
              </p:cNvPr>
              <p:cNvSpPr txBox="1">
                <a:spLocks noChangeArrowheads="1"/>
              </p:cNvSpPr>
              <p:nvPr/>
            </p:nvSpPr>
            <p:spPr bwMode="auto">
              <a:xfrm>
                <a:off x="2433" y="1850"/>
                <a:ext cx="74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accent1"/>
                    </a:solidFill>
                    <a:ea typeface="宋体" panose="02010600030101010101" pitchFamily="2" charset="-122"/>
                  </a:rPr>
                  <a:t>CPU</a:t>
                </a:r>
              </a:p>
            </p:txBody>
          </p:sp>
          <p:sp>
            <p:nvSpPr>
              <p:cNvPr id="66606" name="Line 11">
                <a:extLst>
                  <a:ext uri="{FF2B5EF4-FFF2-40B4-BE49-F238E27FC236}">
                    <a16:creationId xmlns:a16="http://schemas.microsoft.com/office/drawing/2014/main" id="{167FA44E-EBBE-4B79-8C34-ED6B5DB24896}"/>
                  </a:ext>
                </a:extLst>
              </p:cNvPr>
              <p:cNvSpPr>
                <a:spLocks noChangeShapeType="1"/>
              </p:cNvSpPr>
              <p:nvPr/>
            </p:nvSpPr>
            <p:spPr bwMode="auto">
              <a:xfrm flipV="1">
                <a:off x="3163" y="1637"/>
                <a:ext cx="738"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7" name="Line 12">
                <a:extLst>
                  <a:ext uri="{FF2B5EF4-FFF2-40B4-BE49-F238E27FC236}">
                    <a16:creationId xmlns:a16="http://schemas.microsoft.com/office/drawing/2014/main" id="{2C68951E-3D15-44A2-BEC3-728DC8FF7D72}"/>
                  </a:ext>
                </a:extLst>
              </p:cNvPr>
              <p:cNvSpPr>
                <a:spLocks noChangeShapeType="1"/>
              </p:cNvSpPr>
              <p:nvPr/>
            </p:nvSpPr>
            <p:spPr bwMode="auto">
              <a:xfrm>
                <a:off x="3905" y="1643"/>
                <a:ext cx="0" cy="411"/>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8" name="Line 13">
                <a:extLst>
                  <a:ext uri="{FF2B5EF4-FFF2-40B4-BE49-F238E27FC236}">
                    <a16:creationId xmlns:a16="http://schemas.microsoft.com/office/drawing/2014/main" id="{743993AC-BFFF-4134-83A0-2D48717714AB}"/>
                  </a:ext>
                </a:extLst>
              </p:cNvPr>
              <p:cNvSpPr>
                <a:spLocks noChangeShapeType="1"/>
              </p:cNvSpPr>
              <p:nvPr/>
            </p:nvSpPr>
            <p:spPr bwMode="auto">
              <a:xfrm>
                <a:off x="3905" y="2054"/>
                <a:ext cx="653"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9" name="Line 14">
                <a:extLst>
                  <a:ext uri="{FF2B5EF4-FFF2-40B4-BE49-F238E27FC236}">
                    <a16:creationId xmlns:a16="http://schemas.microsoft.com/office/drawing/2014/main" id="{5D7FDC6B-59B6-40DA-9896-495F06AA1387}"/>
                  </a:ext>
                </a:extLst>
              </p:cNvPr>
              <p:cNvSpPr>
                <a:spLocks noChangeShapeType="1"/>
              </p:cNvSpPr>
              <p:nvPr/>
            </p:nvSpPr>
            <p:spPr bwMode="auto">
              <a:xfrm>
                <a:off x="4327" y="1655"/>
                <a:ext cx="0" cy="40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0" name="Line 15">
                <a:extLst>
                  <a:ext uri="{FF2B5EF4-FFF2-40B4-BE49-F238E27FC236}">
                    <a16:creationId xmlns:a16="http://schemas.microsoft.com/office/drawing/2014/main" id="{417EA28B-EA10-4398-B219-173A32316A05}"/>
                  </a:ext>
                </a:extLst>
              </p:cNvPr>
              <p:cNvSpPr>
                <a:spLocks noChangeShapeType="1"/>
              </p:cNvSpPr>
              <p:nvPr/>
            </p:nvSpPr>
            <p:spPr bwMode="auto">
              <a:xfrm flipV="1">
                <a:off x="4331" y="1650"/>
                <a:ext cx="723" cy="1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1" name="Line 16">
                <a:extLst>
                  <a:ext uri="{FF2B5EF4-FFF2-40B4-BE49-F238E27FC236}">
                    <a16:creationId xmlns:a16="http://schemas.microsoft.com/office/drawing/2014/main" id="{BCCEFBE1-2821-4F2F-A8FC-F924AC8D0FC0}"/>
                  </a:ext>
                </a:extLst>
              </p:cNvPr>
              <p:cNvSpPr>
                <a:spLocks noChangeShapeType="1"/>
              </p:cNvSpPr>
              <p:nvPr/>
            </p:nvSpPr>
            <p:spPr bwMode="auto">
              <a:xfrm>
                <a:off x="5052" y="1655"/>
                <a:ext cx="0" cy="41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2" name="Line 17">
                <a:extLst>
                  <a:ext uri="{FF2B5EF4-FFF2-40B4-BE49-F238E27FC236}">
                    <a16:creationId xmlns:a16="http://schemas.microsoft.com/office/drawing/2014/main" id="{C01E335C-14D8-4B83-BC78-3AB558CB71C7}"/>
                  </a:ext>
                </a:extLst>
              </p:cNvPr>
              <p:cNvSpPr>
                <a:spLocks noChangeShapeType="1"/>
              </p:cNvSpPr>
              <p:nvPr/>
            </p:nvSpPr>
            <p:spPr bwMode="auto">
              <a:xfrm>
                <a:off x="5062" y="2058"/>
                <a:ext cx="387"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3" name="Text Box 18">
                <a:extLst>
                  <a:ext uri="{FF2B5EF4-FFF2-40B4-BE49-F238E27FC236}">
                    <a16:creationId xmlns:a16="http://schemas.microsoft.com/office/drawing/2014/main" id="{F7D4D303-767B-4A56-ADB5-1B3EBD9FD785}"/>
                  </a:ext>
                </a:extLst>
              </p:cNvPr>
              <p:cNvSpPr txBox="1">
                <a:spLocks noChangeArrowheads="1"/>
              </p:cNvSpPr>
              <p:nvPr/>
            </p:nvSpPr>
            <p:spPr bwMode="auto">
              <a:xfrm>
                <a:off x="3898" y="1773"/>
                <a:ext cx="62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5</a:t>
                </a:r>
                <a:r>
                  <a:rPr kumimoji="1" lang="en-US" altLang="zh-CN" sz="2400">
                    <a:latin typeface="Times New Roman" panose="02020603050405020304" pitchFamily="18" charset="0"/>
                    <a:ea typeface="华文行楷" panose="02010800040101010101" pitchFamily="2" charset="-122"/>
                  </a:rPr>
                  <a:t>μ</a:t>
                </a:r>
                <a:r>
                  <a:rPr kumimoji="1" lang="en-US" altLang="zh-CN" sz="2000">
                    <a:latin typeface="Times New Roman" panose="02020603050405020304" pitchFamily="18" charset="0"/>
                    <a:ea typeface="宋体" panose="02010600030101010101" pitchFamily="2" charset="-122"/>
                  </a:rPr>
                  <a:t>s</a:t>
                </a:r>
              </a:p>
            </p:txBody>
          </p:sp>
          <p:sp>
            <p:nvSpPr>
              <p:cNvPr id="66614" name="Line 19">
                <a:extLst>
                  <a:ext uri="{FF2B5EF4-FFF2-40B4-BE49-F238E27FC236}">
                    <a16:creationId xmlns:a16="http://schemas.microsoft.com/office/drawing/2014/main" id="{D2009C8F-BC9D-4EFA-A459-E8FC8E1E64CB}"/>
                  </a:ext>
                </a:extLst>
              </p:cNvPr>
              <p:cNvSpPr>
                <a:spLocks noChangeShapeType="1"/>
              </p:cNvSpPr>
              <p:nvPr/>
            </p:nvSpPr>
            <p:spPr bwMode="auto">
              <a:xfrm>
                <a:off x="3164" y="2112"/>
                <a:ext cx="0" cy="1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5" name="Line 20">
                <a:extLst>
                  <a:ext uri="{FF2B5EF4-FFF2-40B4-BE49-F238E27FC236}">
                    <a16:creationId xmlns:a16="http://schemas.microsoft.com/office/drawing/2014/main" id="{519022DE-08C6-4E8D-960B-23CD9A04420A}"/>
                  </a:ext>
                </a:extLst>
              </p:cNvPr>
              <p:cNvSpPr>
                <a:spLocks noChangeShapeType="1"/>
              </p:cNvSpPr>
              <p:nvPr/>
            </p:nvSpPr>
            <p:spPr bwMode="auto">
              <a:xfrm>
                <a:off x="4335" y="2117"/>
                <a:ext cx="0"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6" name="Line 21">
                <a:extLst>
                  <a:ext uri="{FF2B5EF4-FFF2-40B4-BE49-F238E27FC236}">
                    <a16:creationId xmlns:a16="http://schemas.microsoft.com/office/drawing/2014/main" id="{122E0358-90FD-44E5-AF91-DE46AF82F16A}"/>
                  </a:ext>
                </a:extLst>
              </p:cNvPr>
              <p:cNvSpPr>
                <a:spLocks noChangeShapeType="1"/>
              </p:cNvSpPr>
              <p:nvPr/>
            </p:nvSpPr>
            <p:spPr bwMode="auto">
              <a:xfrm>
                <a:off x="5383" y="2092"/>
                <a:ext cx="0"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7" name="Line 22">
                <a:extLst>
                  <a:ext uri="{FF2B5EF4-FFF2-40B4-BE49-F238E27FC236}">
                    <a16:creationId xmlns:a16="http://schemas.microsoft.com/office/drawing/2014/main" id="{83788B35-63D2-4778-8A50-B08636AB2B46}"/>
                  </a:ext>
                </a:extLst>
              </p:cNvPr>
              <p:cNvSpPr>
                <a:spLocks noChangeShapeType="1"/>
              </p:cNvSpPr>
              <p:nvPr/>
            </p:nvSpPr>
            <p:spPr bwMode="auto">
              <a:xfrm>
                <a:off x="5384" y="1647"/>
                <a:ext cx="0" cy="40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8" name="Line 23">
                <a:extLst>
                  <a:ext uri="{FF2B5EF4-FFF2-40B4-BE49-F238E27FC236}">
                    <a16:creationId xmlns:a16="http://schemas.microsoft.com/office/drawing/2014/main" id="{7B385E1D-2E40-4B67-8312-1EF95342DE58}"/>
                  </a:ext>
                </a:extLst>
              </p:cNvPr>
              <p:cNvSpPr>
                <a:spLocks noChangeShapeType="1"/>
              </p:cNvSpPr>
              <p:nvPr/>
            </p:nvSpPr>
            <p:spPr bwMode="auto">
              <a:xfrm>
                <a:off x="5371" y="1654"/>
                <a:ext cx="205"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9" name="Line 24">
                <a:extLst>
                  <a:ext uri="{FF2B5EF4-FFF2-40B4-BE49-F238E27FC236}">
                    <a16:creationId xmlns:a16="http://schemas.microsoft.com/office/drawing/2014/main" id="{16F22034-18CB-4676-AA90-2758ECCA2B88}"/>
                  </a:ext>
                </a:extLst>
              </p:cNvPr>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0" name="Line 25">
                <a:extLst>
                  <a:ext uri="{FF2B5EF4-FFF2-40B4-BE49-F238E27FC236}">
                    <a16:creationId xmlns:a16="http://schemas.microsoft.com/office/drawing/2014/main" id="{F0C008E9-F64B-451B-ABEE-0DF3F9978292}"/>
                  </a:ext>
                </a:extLst>
              </p:cNvPr>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1" name="Text Box 26">
                <a:extLst>
                  <a:ext uri="{FF2B5EF4-FFF2-40B4-BE49-F238E27FC236}">
                    <a16:creationId xmlns:a16="http://schemas.microsoft.com/office/drawing/2014/main" id="{D6A254D6-CB78-4216-A19F-6168BEA81C14}"/>
                  </a:ext>
                </a:extLst>
              </p:cNvPr>
              <p:cNvSpPr txBox="1">
                <a:spLocks noChangeArrowheads="1"/>
              </p:cNvSpPr>
              <p:nvPr/>
            </p:nvSpPr>
            <p:spPr bwMode="auto">
              <a:xfrm>
                <a:off x="3255" y="1414"/>
                <a:ext cx="62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1ms</a:t>
                </a:r>
              </a:p>
            </p:txBody>
          </p:sp>
        </p:grpSp>
        <p:sp>
          <p:nvSpPr>
            <p:cNvPr id="66601" name="Rectangle 27">
              <a:extLst>
                <a:ext uri="{FF2B5EF4-FFF2-40B4-BE49-F238E27FC236}">
                  <a16:creationId xmlns:a16="http://schemas.microsoft.com/office/drawing/2014/main" id="{4C9B9D1A-A29F-41B5-B200-86B4F2DEAD02}"/>
                </a:ext>
              </a:extLst>
            </p:cNvPr>
            <p:cNvSpPr>
              <a:spLocks noChangeArrowheads="1"/>
            </p:cNvSpPr>
            <p:nvPr/>
          </p:nvSpPr>
          <p:spPr bwMode="auto">
            <a:xfrm>
              <a:off x="3699" y="2323"/>
              <a:ext cx="126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400" b="1">
                  <a:solidFill>
                    <a:srgbClr val="CC3300"/>
                  </a:solidFill>
                  <a:latin typeface="Times New Roman" panose="02020603050405020304" pitchFamily="18" charset="0"/>
                  <a:ea typeface="黑体" panose="02010609060101010101" pitchFamily="49" charset="-122"/>
                </a:rPr>
                <a:t>轮询方式</a:t>
              </a:r>
            </a:p>
          </p:txBody>
        </p:sp>
      </p:grpSp>
      <p:sp>
        <p:nvSpPr>
          <p:cNvPr id="945207" name="Text Box 55">
            <a:extLst>
              <a:ext uri="{FF2B5EF4-FFF2-40B4-BE49-F238E27FC236}">
                <a16:creationId xmlns:a16="http://schemas.microsoft.com/office/drawing/2014/main" id="{11F3A2B8-AC2C-47B5-A25C-84D67E537053}"/>
              </a:ext>
            </a:extLst>
          </p:cNvPr>
          <p:cNvSpPr txBox="1">
            <a:spLocks noChangeArrowheads="1"/>
          </p:cNvSpPr>
          <p:nvPr/>
        </p:nvSpPr>
        <p:spPr bwMode="auto">
          <a:xfrm>
            <a:off x="436563" y="5537200"/>
            <a:ext cx="4378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ea typeface="微软雅黑" panose="020B0503020204020204" pitchFamily="34" charset="-122"/>
              </a:rPr>
              <a:t>为什么中断服务程序比查询程序长？</a:t>
            </a:r>
          </a:p>
        </p:txBody>
      </p:sp>
      <p:sp>
        <p:nvSpPr>
          <p:cNvPr id="945208" name="Text Box 56">
            <a:extLst>
              <a:ext uri="{FF2B5EF4-FFF2-40B4-BE49-F238E27FC236}">
                <a16:creationId xmlns:a16="http://schemas.microsoft.com/office/drawing/2014/main" id="{708330A1-EA55-4070-A3FF-DD1332685AF0}"/>
              </a:ext>
            </a:extLst>
          </p:cNvPr>
          <p:cNvSpPr txBox="1">
            <a:spLocks noChangeArrowheads="1"/>
          </p:cNvSpPr>
          <p:nvPr/>
        </p:nvSpPr>
        <p:spPr bwMode="auto">
          <a:xfrm>
            <a:off x="320675" y="5970588"/>
            <a:ext cx="6219825" cy="701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ea typeface="微软雅黑" panose="020B0503020204020204" pitchFamily="34" charset="-122"/>
              </a:rPr>
              <a:t>因为中断服务程序有额外开销，如：保存现场、保存旧屏蔽字、设置新屏蔽字、开中断、查询中断源等</a:t>
            </a:r>
          </a:p>
        </p:txBody>
      </p:sp>
      <p:grpSp>
        <p:nvGrpSpPr>
          <p:cNvPr id="945213" name="Group 61">
            <a:extLst>
              <a:ext uri="{FF2B5EF4-FFF2-40B4-BE49-F238E27FC236}">
                <a16:creationId xmlns:a16="http://schemas.microsoft.com/office/drawing/2014/main" id="{1BA87218-2394-4D3F-B743-4575235B19A7}"/>
              </a:ext>
            </a:extLst>
          </p:cNvPr>
          <p:cNvGrpSpPr>
            <a:grpSpLocks/>
          </p:cNvGrpSpPr>
          <p:nvPr/>
        </p:nvGrpSpPr>
        <p:grpSpPr bwMode="auto">
          <a:xfrm>
            <a:off x="3649663" y="3887788"/>
            <a:ext cx="5208587" cy="1885950"/>
            <a:chOff x="2299" y="2449"/>
            <a:chExt cx="3281" cy="1188"/>
          </a:xfrm>
        </p:grpSpPr>
        <p:grpSp>
          <p:nvGrpSpPr>
            <p:cNvPr id="66569" name="Group 28">
              <a:extLst>
                <a:ext uri="{FF2B5EF4-FFF2-40B4-BE49-F238E27FC236}">
                  <a16:creationId xmlns:a16="http://schemas.microsoft.com/office/drawing/2014/main" id="{0345A311-3C67-4851-B49C-FD5490F7A60A}"/>
                </a:ext>
              </a:extLst>
            </p:cNvPr>
            <p:cNvGrpSpPr>
              <a:grpSpLocks/>
            </p:cNvGrpSpPr>
            <p:nvPr/>
          </p:nvGrpSpPr>
          <p:grpSpPr bwMode="auto">
            <a:xfrm>
              <a:off x="2299" y="2449"/>
              <a:ext cx="3281" cy="1188"/>
              <a:chOff x="2444" y="2674"/>
              <a:chExt cx="3281" cy="1188"/>
            </a:xfrm>
          </p:grpSpPr>
          <p:sp>
            <p:nvSpPr>
              <p:cNvPr id="66574" name="Line 29">
                <a:extLst>
                  <a:ext uri="{FF2B5EF4-FFF2-40B4-BE49-F238E27FC236}">
                    <a16:creationId xmlns:a16="http://schemas.microsoft.com/office/drawing/2014/main" id="{EB2BC8E2-0150-479A-B0C2-F0E50737108D}"/>
                  </a:ext>
                </a:extLst>
              </p:cNvPr>
              <p:cNvSpPr>
                <a:spLocks noChangeShapeType="1"/>
              </p:cNvSpPr>
              <p:nvPr/>
            </p:nvSpPr>
            <p:spPr bwMode="auto">
              <a:xfrm flipV="1">
                <a:off x="2870" y="3316"/>
                <a:ext cx="1054" cy="1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30">
                <a:extLst>
                  <a:ext uri="{FF2B5EF4-FFF2-40B4-BE49-F238E27FC236}">
                    <a16:creationId xmlns:a16="http://schemas.microsoft.com/office/drawing/2014/main" id="{D56F0262-534F-4FD3-9521-10849A3B46DE}"/>
                  </a:ext>
                </a:extLst>
              </p:cNvPr>
              <p:cNvSpPr>
                <a:spLocks noChangeShapeType="1"/>
              </p:cNvSpPr>
              <p:nvPr/>
            </p:nvSpPr>
            <p:spPr bwMode="auto">
              <a:xfrm>
                <a:off x="3176" y="2913"/>
                <a:ext cx="0" cy="40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Text Box 31">
                <a:extLst>
                  <a:ext uri="{FF2B5EF4-FFF2-40B4-BE49-F238E27FC236}">
                    <a16:creationId xmlns:a16="http://schemas.microsoft.com/office/drawing/2014/main" id="{C98DADE3-39C1-45D4-AD99-101093A0E3F1}"/>
                  </a:ext>
                </a:extLst>
              </p:cNvPr>
              <p:cNvSpPr txBox="1">
                <a:spLocks noChangeArrowheads="1"/>
              </p:cNvSpPr>
              <p:nvPr/>
            </p:nvSpPr>
            <p:spPr bwMode="auto">
              <a:xfrm>
                <a:off x="2709" y="2681"/>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66FF"/>
                    </a:solidFill>
                    <a:latin typeface="Times New Roman" panose="02020603050405020304" pitchFamily="18" charset="0"/>
                    <a:ea typeface="宋体" panose="02010600030101010101" pitchFamily="2" charset="-122"/>
                  </a:rPr>
                  <a:t>外设</a:t>
                </a:r>
              </a:p>
            </p:txBody>
          </p:sp>
          <p:sp>
            <p:nvSpPr>
              <p:cNvPr id="66577" name="Text Box 32">
                <a:extLst>
                  <a:ext uri="{FF2B5EF4-FFF2-40B4-BE49-F238E27FC236}">
                    <a16:creationId xmlns:a16="http://schemas.microsoft.com/office/drawing/2014/main" id="{70B26E55-8BFA-4F3B-A21A-43E447D70870}"/>
                  </a:ext>
                </a:extLst>
              </p:cNvPr>
              <p:cNvSpPr txBox="1">
                <a:spLocks noChangeArrowheads="1"/>
              </p:cNvSpPr>
              <p:nvPr/>
            </p:nvSpPr>
            <p:spPr bwMode="auto">
              <a:xfrm>
                <a:off x="2444" y="3120"/>
                <a:ext cx="7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accent1"/>
                    </a:solidFill>
                    <a:ea typeface="宋体" panose="02010600030101010101" pitchFamily="2" charset="-122"/>
                  </a:rPr>
                  <a:t>CPU</a:t>
                </a:r>
              </a:p>
            </p:txBody>
          </p:sp>
          <p:sp>
            <p:nvSpPr>
              <p:cNvPr id="66578" name="Line 33">
                <a:extLst>
                  <a:ext uri="{FF2B5EF4-FFF2-40B4-BE49-F238E27FC236}">
                    <a16:creationId xmlns:a16="http://schemas.microsoft.com/office/drawing/2014/main" id="{54BC1838-7469-4658-B1D0-0A8C65EC5018}"/>
                  </a:ext>
                </a:extLst>
              </p:cNvPr>
              <p:cNvSpPr>
                <a:spLocks noChangeShapeType="1"/>
              </p:cNvSpPr>
              <p:nvPr/>
            </p:nvSpPr>
            <p:spPr bwMode="auto">
              <a:xfrm flipV="1">
                <a:off x="3174" y="2907"/>
                <a:ext cx="738"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9" name="Line 34">
                <a:extLst>
                  <a:ext uri="{FF2B5EF4-FFF2-40B4-BE49-F238E27FC236}">
                    <a16:creationId xmlns:a16="http://schemas.microsoft.com/office/drawing/2014/main" id="{303D921D-BCBD-4726-8045-7779D6962CC7}"/>
                  </a:ext>
                </a:extLst>
              </p:cNvPr>
              <p:cNvSpPr>
                <a:spLocks noChangeShapeType="1"/>
              </p:cNvSpPr>
              <p:nvPr/>
            </p:nvSpPr>
            <p:spPr bwMode="auto">
              <a:xfrm>
                <a:off x="3916" y="2913"/>
                <a:ext cx="0" cy="411"/>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0" name="Line 35">
                <a:extLst>
                  <a:ext uri="{FF2B5EF4-FFF2-40B4-BE49-F238E27FC236}">
                    <a16:creationId xmlns:a16="http://schemas.microsoft.com/office/drawing/2014/main" id="{FBD62EBE-8F96-4335-BD91-18C1BE5C06A5}"/>
                  </a:ext>
                </a:extLst>
              </p:cNvPr>
              <p:cNvSpPr>
                <a:spLocks noChangeShapeType="1"/>
              </p:cNvSpPr>
              <p:nvPr/>
            </p:nvSpPr>
            <p:spPr bwMode="auto">
              <a:xfrm>
                <a:off x="3916" y="3316"/>
                <a:ext cx="152" cy="9"/>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1" name="Line 36">
                <a:extLst>
                  <a:ext uri="{FF2B5EF4-FFF2-40B4-BE49-F238E27FC236}">
                    <a16:creationId xmlns:a16="http://schemas.microsoft.com/office/drawing/2014/main" id="{3D9D5870-64DA-4309-9529-AD66FA648072}"/>
                  </a:ext>
                </a:extLst>
              </p:cNvPr>
              <p:cNvSpPr>
                <a:spLocks noChangeShapeType="1"/>
              </p:cNvSpPr>
              <p:nvPr/>
            </p:nvSpPr>
            <p:spPr bwMode="auto">
              <a:xfrm flipH="1">
                <a:off x="4050" y="3072"/>
                <a:ext cx="1" cy="25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2" name="Line 37">
                <a:extLst>
                  <a:ext uri="{FF2B5EF4-FFF2-40B4-BE49-F238E27FC236}">
                    <a16:creationId xmlns:a16="http://schemas.microsoft.com/office/drawing/2014/main" id="{17E0A865-96A0-4560-86DA-5F32ABF48C38}"/>
                  </a:ext>
                </a:extLst>
              </p:cNvPr>
              <p:cNvSpPr>
                <a:spLocks noChangeShapeType="1"/>
              </p:cNvSpPr>
              <p:nvPr/>
            </p:nvSpPr>
            <p:spPr bwMode="auto">
              <a:xfrm flipV="1">
                <a:off x="4342" y="2920"/>
                <a:ext cx="723" cy="1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3" name="Line 38">
                <a:extLst>
                  <a:ext uri="{FF2B5EF4-FFF2-40B4-BE49-F238E27FC236}">
                    <a16:creationId xmlns:a16="http://schemas.microsoft.com/office/drawing/2014/main" id="{A4981CED-94E4-4857-9551-15B3D90AB553}"/>
                  </a:ext>
                </a:extLst>
              </p:cNvPr>
              <p:cNvSpPr>
                <a:spLocks noChangeShapeType="1"/>
              </p:cNvSpPr>
              <p:nvPr/>
            </p:nvSpPr>
            <p:spPr bwMode="auto">
              <a:xfrm>
                <a:off x="5063" y="2925"/>
                <a:ext cx="0" cy="41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Line 39">
                <a:extLst>
                  <a:ext uri="{FF2B5EF4-FFF2-40B4-BE49-F238E27FC236}">
                    <a16:creationId xmlns:a16="http://schemas.microsoft.com/office/drawing/2014/main" id="{789B0EB9-C313-4111-9955-51A9BEC7F312}"/>
                  </a:ext>
                </a:extLst>
              </p:cNvPr>
              <p:cNvSpPr>
                <a:spLocks noChangeShapeType="1"/>
              </p:cNvSpPr>
              <p:nvPr/>
            </p:nvSpPr>
            <p:spPr bwMode="auto">
              <a:xfrm>
                <a:off x="5073" y="3328"/>
                <a:ext cx="15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5" name="Line 40">
                <a:extLst>
                  <a:ext uri="{FF2B5EF4-FFF2-40B4-BE49-F238E27FC236}">
                    <a16:creationId xmlns:a16="http://schemas.microsoft.com/office/drawing/2014/main" id="{8A9E4F5C-269E-40B2-9065-FE054414DE4F}"/>
                  </a:ext>
                </a:extLst>
              </p:cNvPr>
              <p:cNvSpPr>
                <a:spLocks noChangeShapeType="1"/>
              </p:cNvSpPr>
              <p:nvPr/>
            </p:nvSpPr>
            <p:spPr bwMode="auto">
              <a:xfrm>
                <a:off x="3175" y="3382"/>
                <a:ext cx="0" cy="1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41">
                <a:extLst>
                  <a:ext uri="{FF2B5EF4-FFF2-40B4-BE49-F238E27FC236}">
                    <a16:creationId xmlns:a16="http://schemas.microsoft.com/office/drawing/2014/main" id="{632B8135-EB2F-45E5-9F9C-5F00D9E83EC5}"/>
                  </a:ext>
                </a:extLst>
              </p:cNvPr>
              <p:cNvSpPr>
                <a:spLocks noChangeShapeType="1"/>
              </p:cNvSpPr>
              <p:nvPr/>
            </p:nvSpPr>
            <p:spPr bwMode="auto">
              <a:xfrm>
                <a:off x="4346" y="3268"/>
                <a:ext cx="0" cy="2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42">
                <a:extLst>
                  <a:ext uri="{FF2B5EF4-FFF2-40B4-BE49-F238E27FC236}">
                    <a16:creationId xmlns:a16="http://schemas.microsoft.com/office/drawing/2014/main" id="{4DDCB3C4-4C78-4C2A-88D0-BB8E4BFC1312}"/>
                  </a:ext>
                </a:extLst>
              </p:cNvPr>
              <p:cNvSpPr>
                <a:spLocks noChangeShapeType="1"/>
              </p:cNvSpPr>
              <p:nvPr/>
            </p:nvSpPr>
            <p:spPr bwMode="auto">
              <a:xfrm>
                <a:off x="5496" y="3385"/>
                <a:ext cx="0"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43">
                <a:extLst>
                  <a:ext uri="{FF2B5EF4-FFF2-40B4-BE49-F238E27FC236}">
                    <a16:creationId xmlns:a16="http://schemas.microsoft.com/office/drawing/2014/main" id="{14C9DE01-865C-40EC-A4A8-1BF6D8E78EA2}"/>
                  </a:ext>
                </a:extLst>
              </p:cNvPr>
              <p:cNvSpPr>
                <a:spLocks noChangeShapeType="1"/>
              </p:cNvSpPr>
              <p:nvPr/>
            </p:nvSpPr>
            <p:spPr bwMode="auto">
              <a:xfrm>
                <a:off x="5227" y="3053"/>
                <a:ext cx="0" cy="27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Line 44">
                <a:extLst>
                  <a:ext uri="{FF2B5EF4-FFF2-40B4-BE49-F238E27FC236}">
                    <a16:creationId xmlns:a16="http://schemas.microsoft.com/office/drawing/2014/main" id="{862F977C-6042-4734-B2D4-7DB4D6771D48}"/>
                  </a:ext>
                </a:extLst>
              </p:cNvPr>
              <p:cNvSpPr>
                <a:spLocks noChangeShapeType="1"/>
              </p:cNvSpPr>
              <p:nvPr/>
            </p:nvSpPr>
            <p:spPr bwMode="auto">
              <a:xfrm>
                <a:off x="5520" y="2891"/>
                <a:ext cx="205"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0" name="Line 45">
                <a:extLst>
                  <a:ext uri="{FF2B5EF4-FFF2-40B4-BE49-F238E27FC236}">
                    <a16:creationId xmlns:a16="http://schemas.microsoft.com/office/drawing/2014/main" id="{454876CC-A1D2-4826-8CAC-982D08342528}"/>
                  </a:ext>
                </a:extLst>
              </p:cNvPr>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1" name="Line 46">
                <a:extLst>
                  <a:ext uri="{FF2B5EF4-FFF2-40B4-BE49-F238E27FC236}">
                    <a16:creationId xmlns:a16="http://schemas.microsoft.com/office/drawing/2014/main" id="{E3EBF676-EDBD-4695-9663-711EC6D3BC19}"/>
                  </a:ext>
                </a:extLst>
              </p:cNvPr>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2" name="Text Box 47">
                <a:extLst>
                  <a:ext uri="{FF2B5EF4-FFF2-40B4-BE49-F238E27FC236}">
                    <a16:creationId xmlns:a16="http://schemas.microsoft.com/office/drawing/2014/main" id="{F59BB16D-D46A-423E-A982-4A43E17D6EF2}"/>
                  </a:ext>
                </a:extLst>
              </p:cNvPr>
              <p:cNvSpPr txBox="1">
                <a:spLocks noChangeArrowheads="1"/>
              </p:cNvSpPr>
              <p:nvPr/>
            </p:nvSpPr>
            <p:spPr bwMode="auto">
              <a:xfrm>
                <a:off x="3342" y="2674"/>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1ms</a:t>
                </a:r>
              </a:p>
            </p:txBody>
          </p:sp>
          <p:sp>
            <p:nvSpPr>
              <p:cNvPr id="66593" name="Line 48">
                <a:extLst>
                  <a:ext uri="{FF2B5EF4-FFF2-40B4-BE49-F238E27FC236}">
                    <a16:creationId xmlns:a16="http://schemas.microsoft.com/office/drawing/2014/main" id="{D5AF1BA5-A506-425F-90F9-2B5C794EE385}"/>
                  </a:ext>
                </a:extLst>
              </p:cNvPr>
              <p:cNvSpPr>
                <a:spLocks noChangeShapeType="1"/>
              </p:cNvSpPr>
              <p:nvPr/>
            </p:nvSpPr>
            <p:spPr bwMode="auto">
              <a:xfrm>
                <a:off x="4049" y="3080"/>
                <a:ext cx="416" cy="0"/>
              </a:xfrm>
              <a:prstGeom prst="line">
                <a:avLst/>
              </a:prstGeom>
              <a:noFill/>
              <a:ln w="28575">
                <a:solidFill>
                  <a:srgbClr val="56C6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4" name="Line 49">
                <a:extLst>
                  <a:ext uri="{FF2B5EF4-FFF2-40B4-BE49-F238E27FC236}">
                    <a16:creationId xmlns:a16="http://schemas.microsoft.com/office/drawing/2014/main" id="{79B2FFC1-5A5A-40F6-868B-4D93090D6855}"/>
                  </a:ext>
                </a:extLst>
              </p:cNvPr>
              <p:cNvSpPr>
                <a:spLocks noChangeShapeType="1"/>
              </p:cNvSpPr>
              <p:nvPr/>
            </p:nvSpPr>
            <p:spPr bwMode="auto">
              <a:xfrm>
                <a:off x="4346" y="2928"/>
                <a:ext cx="0" cy="14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5" name="Line 50">
                <a:extLst>
                  <a:ext uri="{FF2B5EF4-FFF2-40B4-BE49-F238E27FC236}">
                    <a16:creationId xmlns:a16="http://schemas.microsoft.com/office/drawing/2014/main" id="{950295A9-7B2C-4429-BD91-5B289C0F1BA6}"/>
                  </a:ext>
                </a:extLst>
              </p:cNvPr>
              <p:cNvSpPr>
                <a:spLocks noChangeShapeType="1"/>
              </p:cNvSpPr>
              <p:nvPr/>
            </p:nvSpPr>
            <p:spPr bwMode="auto">
              <a:xfrm>
                <a:off x="4452" y="3074"/>
                <a:ext cx="8" cy="25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6" name="Line 51">
                <a:extLst>
                  <a:ext uri="{FF2B5EF4-FFF2-40B4-BE49-F238E27FC236}">
                    <a16:creationId xmlns:a16="http://schemas.microsoft.com/office/drawing/2014/main" id="{7BD4D42B-E461-4D27-BF2C-27D74A83DC57}"/>
                  </a:ext>
                </a:extLst>
              </p:cNvPr>
              <p:cNvSpPr>
                <a:spLocks noChangeShapeType="1"/>
              </p:cNvSpPr>
              <p:nvPr/>
            </p:nvSpPr>
            <p:spPr bwMode="auto">
              <a:xfrm flipV="1">
                <a:off x="4458" y="3319"/>
                <a:ext cx="758" cy="4"/>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Line 52">
                <a:extLst>
                  <a:ext uri="{FF2B5EF4-FFF2-40B4-BE49-F238E27FC236}">
                    <a16:creationId xmlns:a16="http://schemas.microsoft.com/office/drawing/2014/main" id="{3473C7BD-06A9-4A72-9963-F6C96C555C0F}"/>
                  </a:ext>
                </a:extLst>
              </p:cNvPr>
              <p:cNvSpPr>
                <a:spLocks noChangeShapeType="1"/>
              </p:cNvSpPr>
              <p:nvPr/>
            </p:nvSpPr>
            <p:spPr bwMode="auto">
              <a:xfrm>
                <a:off x="5229" y="3057"/>
                <a:ext cx="416" cy="0"/>
              </a:xfrm>
              <a:prstGeom prst="line">
                <a:avLst/>
              </a:prstGeom>
              <a:noFill/>
              <a:ln w="28575">
                <a:solidFill>
                  <a:srgbClr val="56C6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8" name="Line 53">
                <a:extLst>
                  <a:ext uri="{FF2B5EF4-FFF2-40B4-BE49-F238E27FC236}">
                    <a16:creationId xmlns:a16="http://schemas.microsoft.com/office/drawing/2014/main" id="{4C082C96-3FF0-4176-8E2C-25649FB6E511}"/>
                  </a:ext>
                </a:extLst>
              </p:cNvPr>
              <p:cNvSpPr>
                <a:spLocks noChangeShapeType="1"/>
              </p:cNvSpPr>
              <p:nvPr/>
            </p:nvSpPr>
            <p:spPr bwMode="auto">
              <a:xfrm>
                <a:off x="5526" y="2897"/>
                <a:ext cx="0" cy="14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9" name="Rectangle 54">
                <a:extLst>
                  <a:ext uri="{FF2B5EF4-FFF2-40B4-BE49-F238E27FC236}">
                    <a16:creationId xmlns:a16="http://schemas.microsoft.com/office/drawing/2014/main" id="{A500E342-835B-4D76-BECD-C9E6E27982F2}"/>
                  </a:ext>
                </a:extLst>
              </p:cNvPr>
              <p:cNvSpPr>
                <a:spLocks noChangeArrowheads="1"/>
              </p:cNvSpPr>
              <p:nvPr/>
            </p:nvSpPr>
            <p:spPr bwMode="auto">
              <a:xfrm>
                <a:off x="3706" y="3593"/>
                <a:ext cx="8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rgbClr val="CC3300"/>
                    </a:solidFill>
                    <a:latin typeface="Times New Roman" panose="02020603050405020304" pitchFamily="18" charset="0"/>
                    <a:ea typeface="黑体" panose="02010609060101010101" pitchFamily="49" charset="-122"/>
                  </a:rPr>
                  <a:t>中断方式</a:t>
                </a:r>
              </a:p>
            </p:txBody>
          </p:sp>
        </p:grpSp>
        <p:sp>
          <p:nvSpPr>
            <p:cNvPr id="66570" name="Line 57">
              <a:extLst>
                <a:ext uri="{FF2B5EF4-FFF2-40B4-BE49-F238E27FC236}">
                  <a16:creationId xmlns:a16="http://schemas.microsoft.com/office/drawing/2014/main" id="{E6726741-B07D-4C12-A91D-C37329819423}"/>
                </a:ext>
              </a:extLst>
            </p:cNvPr>
            <p:cNvSpPr>
              <a:spLocks noChangeShapeType="1"/>
            </p:cNvSpPr>
            <p:nvPr/>
          </p:nvSpPr>
          <p:spPr bwMode="auto">
            <a:xfrm flipV="1">
              <a:off x="3026" y="3099"/>
              <a:ext cx="750" cy="10"/>
            </a:xfrm>
            <a:prstGeom prst="line">
              <a:avLst/>
            </a:prstGeom>
            <a:noFill/>
            <a:ln w="508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1" name="Line 58">
              <a:extLst>
                <a:ext uri="{FF2B5EF4-FFF2-40B4-BE49-F238E27FC236}">
                  <a16:creationId xmlns:a16="http://schemas.microsoft.com/office/drawing/2014/main" id="{1AC4CBE3-DA08-4E05-B299-4F878FF6827C}"/>
                </a:ext>
              </a:extLst>
            </p:cNvPr>
            <p:cNvSpPr>
              <a:spLocks noChangeShapeType="1"/>
            </p:cNvSpPr>
            <p:nvPr/>
          </p:nvSpPr>
          <p:spPr bwMode="auto">
            <a:xfrm>
              <a:off x="4309" y="3103"/>
              <a:ext cx="613" cy="8"/>
            </a:xfrm>
            <a:prstGeom prst="line">
              <a:avLst/>
            </a:prstGeom>
            <a:noFill/>
            <a:ln w="508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2" name="Line 59">
              <a:extLst>
                <a:ext uri="{FF2B5EF4-FFF2-40B4-BE49-F238E27FC236}">
                  <a16:creationId xmlns:a16="http://schemas.microsoft.com/office/drawing/2014/main" id="{0976A3AA-7104-41B6-B594-3287FDFAC3A2}"/>
                </a:ext>
              </a:extLst>
            </p:cNvPr>
            <p:cNvSpPr>
              <a:spLocks noChangeShapeType="1"/>
            </p:cNvSpPr>
            <p:nvPr/>
          </p:nvSpPr>
          <p:spPr bwMode="auto">
            <a:xfrm>
              <a:off x="3767" y="3090"/>
              <a:ext cx="156" cy="9"/>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3" name="Line 60">
              <a:extLst>
                <a:ext uri="{FF2B5EF4-FFF2-40B4-BE49-F238E27FC236}">
                  <a16:creationId xmlns:a16="http://schemas.microsoft.com/office/drawing/2014/main" id="{5BF79433-6CBD-4469-9EC9-EE4A947E4DF2}"/>
                </a:ext>
              </a:extLst>
            </p:cNvPr>
            <p:cNvSpPr>
              <a:spLocks noChangeShapeType="1"/>
            </p:cNvSpPr>
            <p:nvPr/>
          </p:nvSpPr>
          <p:spPr bwMode="auto">
            <a:xfrm>
              <a:off x="4922" y="3093"/>
              <a:ext cx="156" cy="9"/>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Effect transition="in" filter="blinds(horizontal)">
                                      <p:cBhvr>
                                        <p:cTn id="7" dur="500"/>
                                        <p:tgtEl>
                                          <p:spTgt spid="945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5157"/>
                                        </p:tgtEl>
                                        <p:attrNameLst>
                                          <p:attrName>style.visibility</p:attrName>
                                        </p:attrNameLst>
                                      </p:cBhvr>
                                      <p:to>
                                        <p:strVal val="visible"/>
                                      </p:to>
                                    </p:set>
                                    <p:animEffect transition="in" filter="blinds(horizontal)">
                                      <p:cBhvr>
                                        <p:cTn id="12" dur="500"/>
                                        <p:tgtEl>
                                          <p:spTgt spid="945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45155">
                                            <p:txEl>
                                              <p:pRg st="2" end="2"/>
                                            </p:txEl>
                                          </p:spTgt>
                                        </p:tgtEl>
                                        <p:attrNameLst>
                                          <p:attrName>style.visibility</p:attrName>
                                        </p:attrNameLst>
                                      </p:cBhvr>
                                      <p:to>
                                        <p:strVal val="visible"/>
                                      </p:to>
                                    </p:set>
                                    <p:animEffect transition="in" filter="blinds(horizontal)">
                                      <p:cBhvr>
                                        <p:cTn id="17" dur="500"/>
                                        <p:tgtEl>
                                          <p:spTgt spid="945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45155">
                                            <p:txEl>
                                              <p:pRg st="3" end="3"/>
                                            </p:txEl>
                                          </p:spTgt>
                                        </p:tgtEl>
                                        <p:attrNameLst>
                                          <p:attrName>style.visibility</p:attrName>
                                        </p:attrNameLst>
                                      </p:cBhvr>
                                      <p:to>
                                        <p:strVal val="visible"/>
                                      </p:to>
                                    </p:set>
                                    <p:animEffect transition="in" filter="blinds(horizontal)">
                                      <p:cBhvr>
                                        <p:cTn id="22" dur="500"/>
                                        <p:tgtEl>
                                          <p:spTgt spid="945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45156">
                                            <p:txEl>
                                              <p:pRg st="1" end="1"/>
                                            </p:txEl>
                                          </p:spTgt>
                                        </p:tgtEl>
                                        <p:attrNameLst>
                                          <p:attrName>style.visibility</p:attrName>
                                        </p:attrNameLst>
                                      </p:cBhvr>
                                      <p:to>
                                        <p:strVal val="visible"/>
                                      </p:to>
                                    </p:set>
                                    <p:animEffect transition="in" filter="blinds(horizontal)">
                                      <p:cBhvr>
                                        <p:cTn id="27" dur="500"/>
                                        <p:tgtEl>
                                          <p:spTgt spid="94515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45213"/>
                                        </p:tgtEl>
                                        <p:attrNameLst>
                                          <p:attrName>style.visibility</p:attrName>
                                        </p:attrNameLst>
                                      </p:cBhvr>
                                      <p:to>
                                        <p:strVal val="visible"/>
                                      </p:to>
                                    </p:set>
                                    <p:animEffect transition="in" filter="blinds(horizontal)">
                                      <p:cBhvr>
                                        <p:cTn id="32" dur="500"/>
                                        <p:tgtEl>
                                          <p:spTgt spid="9452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45156">
                                            <p:txEl>
                                              <p:pRg st="2" end="2"/>
                                            </p:txEl>
                                          </p:spTgt>
                                        </p:tgtEl>
                                        <p:attrNameLst>
                                          <p:attrName>style.visibility</p:attrName>
                                        </p:attrNameLst>
                                      </p:cBhvr>
                                      <p:to>
                                        <p:strVal val="visible"/>
                                      </p:to>
                                    </p:set>
                                    <p:animEffect transition="in" filter="blinds(horizontal)">
                                      <p:cBhvr>
                                        <p:cTn id="37" dur="500"/>
                                        <p:tgtEl>
                                          <p:spTgt spid="94515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45156">
                                            <p:txEl>
                                              <p:pRg st="3" end="3"/>
                                            </p:txEl>
                                          </p:spTgt>
                                        </p:tgtEl>
                                        <p:attrNameLst>
                                          <p:attrName>style.visibility</p:attrName>
                                        </p:attrNameLst>
                                      </p:cBhvr>
                                      <p:to>
                                        <p:strVal val="visible"/>
                                      </p:to>
                                    </p:set>
                                    <p:animEffect transition="in" filter="blinds(horizontal)">
                                      <p:cBhvr>
                                        <p:cTn id="42" dur="500"/>
                                        <p:tgtEl>
                                          <p:spTgt spid="94515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45207"/>
                                        </p:tgtEl>
                                        <p:attrNameLst>
                                          <p:attrName>style.visibility</p:attrName>
                                        </p:attrNameLst>
                                      </p:cBhvr>
                                      <p:to>
                                        <p:strVal val="visible"/>
                                      </p:to>
                                    </p:set>
                                    <p:animEffect transition="in" filter="blinds(horizontal)">
                                      <p:cBhvr>
                                        <p:cTn id="47" dur="500"/>
                                        <p:tgtEl>
                                          <p:spTgt spid="9452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5208"/>
                                        </p:tgtEl>
                                        <p:attrNameLst>
                                          <p:attrName>style.visibility</p:attrName>
                                        </p:attrNameLst>
                                      </p:cBhvr>
                                      <p:to>
                                        <p:strVal val="visible"/>
                                      </p:to>
                                    </p:set>
                                    <p:animEffect transition="in" filter="blinds(horizontal)">
                                      <p:cBhvr>
                                        <p:cTn id="52" dur="500"/>
                                        <p:tgtEl>
                                          <p:spTgt spid="945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207" grpId="0"/>
      <p:bldP spid="94520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810EB1D-E8B1-4DD3-9117-BE2DB96E75E7}"/>
              </a:ext>
            </a:extLst>
          </p:cNvPr>
          <p:cNvSpPr>
            <a:spLocks noGrp="1" noChangeArrowheads="1"/>
          </p:cNvSpPr>
          <p:nvPr>
            <p:ph type="title"/>
          </p:nvPr>
        </p:nvSpPr>
        <p:spPr>
          <a:xfrm>
            <a:off x="742950" y="100013"/>
            <a:ext cx="7891463" cy="528637"/>
          </a:xfrm>
        </p:spPr>
        <p:txBody>
          <a:bodyPr/>
          <a:lstStyle/>
          <a:p>
            <a:r>
              <a:rPr lang="en-US" altLang="zh-CN">
                <a:cs typeface="Arial" panose="020B0604020202020204" pitchFamily="34" charset="0"/>
              </a:rPr>
              <a:t>DMA</a:t>
            </a:r>
            <a:r>
              <a:rPr lang="zh-CN" altLang="en-US">
                <a:cs typeface="Arial" panose="020B0604020202020204" pitchFamily="34" charset="0"/>
              </a:rPr>
              <a:t>方式的基本要点</a:t>
            </a:r>
          </a:p>
        </p:txBody>
      </p:sp>
      <p:sp>
        <p:nvSpPr>
          <p:cNvPr id="948227" name="Rectangle 3">
            <a:extLst>
              <a:ext uri="{FF2B5EF4-FFF2-40B4-BE49-F238E27FC236}">
                <a16:creationId xmlns:a16="http://schemas.microsoft.com/office/drawing/2014/main" id="{57D327F4-2B0E-402D-B4B3-5434CFFB8996}"/>
              </a:ext>
            </a:extLst>
          </p:cNvPr>
          <p:cNvSpPr>
            <a:spLocks noGrp="1" noChangeArrowheads="1"/>
          </p:cNvSpPr>
          <p:nvPr>
            <p:ph type="body" idx="1"/>
          </p:nvPr>
        </p:nvSpPr>
        <p:spPr>
          <a:xfrm>
            <a:off x="185738" y="931863"/>
            <a:ext cx="8648700" cy="5362575"/>
          </a:xfrm>
        </p:spPr>
        <p:txBody>
          <a:bodyPr/>
          <a:lstStyle/>
          <a:p>
            <a:pPr marL="342900" indent="-342900" algn="just">
              <a:lnSpc>
                <a:spcPct val="115000"/>
              </a:lnSpc>
              <a:spcBef>
                <a:spcPct val="15000"/>
              </a:spcBef>
            </a:pP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方式的基本思想</a:t>
            </a:r>
          </a:p>
          <a:p>
            <a:pPr marL="742950" lvl="1" indent="-28575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在高速</a:t>
            </a:r>
            <a:r>
              <a:rPr lang="zh-CN" altLang="en-US" sz="2100">
                <a:solidFill>
                  <a:schemeClr val="accent1"/>
                </a:solidFill>
                <a:latin typeface="微软雅黑" panose="020B0503020204020204" pitchFamily="34" charset="-122"/>
                <a:ea typeface="微软雅黑" panose="020B0503020204020204" pitchFamily="34" charset="-122"/>
              </a:rPr>
              <a:t>外设和主存间直接传送</a:t>
            </a:r>
            <a:r>
              <a:rPr lang="zh-CN" altLang="en-US" sz="2100">
                <a:latin typeface="微软雅黑" panose="020B0503020204020204" pitchFamily="34" charset="-122"/>
                <a:ea typeface="微软雅黑" panose="020B0503020204020204" pitchFamily="34" charset="-122"/>
              </a:rPr>
              <a:t>数据</a:t>
            </a:r>
          </a:p>
          <a:p>
            <a:pPr marL="742950" lvl="1" indent="-28575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由专门硬件</a:t>
            </a:r>
            <a:r>
              <a:rPr lang="zh-CN" altLang="en-US" sz="2100">
                <a:solidFill>
                  <a:srgbClr val="D1390F"/>
                </a:solidFill>
                <a:latin typeface="微软雅黑" panose="020B0503020204020204" pitchFamily="34" charset="-122"/>
                <a:ea typeface="微软雅黑" panose="020B0503020204020204" pitchFamily="34" charset="-122"/>
              </a:rPr>
              <a:t>（即：</a:t>
            </a:r>
            <a:r>
              <a:rPr lang="en-US" altLang="zh-CN" sz="2100">
                <a:solidFill>
                  <a:srgbClr val="D1390F"/>
                </a:solidFill>
                <a:latin typeface="微软雅黑" panose="020B0503020204020204" pitchFamily="34" charset="-122"/>
                <a:ea typeface="微软雅黑" panose="020B0503020204020204" pitchFamily="34" charset="-122"/>
              </a:rPr>
              <a:t>DMA</a:t>
            </a:r>
            <a:r>
              <a:rPr lang="zh-CN" altLang="en-US" sz="2100">
                <a:solidFill>
                  <a:srgbClr val="D1390F"/>
                </a:solidFill>
                <a:latin typeface="微软雅黑" panose="020B0503020204020204" pitchFamily="34" charset="-122"/>
                <a:ea typeface="微软雅黑" panose="020B0503020204020204" pitchFamily="34" charset="-122"/>
              </a:rPr>
              <a:t>控制器）</a:t>
            </a:r>
            <a:r>
              <a:rPr lang="zh-CN" altLang="en-US" sz="2100">
                <a:latin typeface="微软雅黑" panose="020B0503020204020204" pitchFamily="34" charset="-122"/>
                <a:ea typeface="微软雅黑" panose="020B0503020204020204" pitchFamily="34" charset="-122"/>
              </a:rPr>
              <a:t>控制总线进行传输</a:t>
            </a:r>
            <a:endParaRPr lang="en-US" altLang="zh-CN" sz="2100">
              <a:latin typeface="微软雅黑" panose="020B0503020204020204" pitchFamily="34" charset="-122"/>
              <a:ea typeface="微软雅黑" panose="020B0503020204020204" pitchFamily="34" charset="-122"/>
            </a:endParaRPr>
          </a:p>
          <a:p>
            <a:pPr marL="342900" indent="-342900" algn="just">
              <a:lnSpc>
                <a:spcPct val="115000"/>
              </a:lnSpc>
              <a:spcBef>
                <a:spcPct val="15000"/>
              </a:spcBef>
            </a:pP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方式适用场合</a:t>
            </a:r>
          </a:p>
          <a:p>
            <a:pPr marL="742950" lvl="1" indent="-28575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高速设备（如：磁盘、光盘等）</a:t>
            </a:r>
          </a:p>
          <a:p>
            <a:pPr marL="742950" lvl="1" indent="-28575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成批数据交换，且数据间间隔时间短，一旦启动，数据连续读写</a:t>
            </a:r>
          </a:p>
          <a:p>
            <a:pPr marL="342900" indent="-34290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采用“请求</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响应”方式</a:t>
            </a:r>
          </a:p>
          <a:p>
            <a:pPr marL="742950" lvl="1" indent="-28575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每当高速设备准备好数据就进行一次“</a:t>
            </a: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请求”，</a:t>
            </a: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控制器接受到</a:t>
            </a: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请求后，申请总线使用权</a:t>
            </a:r>
          </a:p>
          <a:p>
            <a:pPr marL="742950" lvl="1" indent="-285750" algn="just">
              <a:lnSpc>
                <a:spcPct val="115000"/>
              </a:lnSpc>
              <a:spcBef>
                <a:spcPct val="15000"/>
              </a:spcBef>
            </a:pP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控制器的总线使用优先级比</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高，为什么？</a:t>
            </a:r>
          </a:p>
          <a:p>
            <a:pPr marL="342900" indent="-34290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与中断控制方式结合使用</a:t>
            </a:r>
          </a:p>
          <a:p>
            <a:pPr marL="742950" lvl="1" indent="-285750" algn="just">
              <a:lnSpc>
                <a:spcPct val="115000"/>
              </a:lnSpc>
              <a:spcBef>
                <a:spcPct val="15000"/>
              </a:spcBef>
            </a:pPr>
            <a:r>
              <a:rPr lang="zh-CN" altLang="en-US" sz="2100">
                <a:latin typeface="微软雅黑" panose="020B0503020204020204" pitchFamily="34" charset="-122"/>
                <a:ea typeface="微软雅黑" panose="020B0503020204020204" pitchFamily="34" charset="-122"/>
              </a:rPr>
              <a:t>在</a:t>
            </a: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控制器控制总线进行数据传送时，</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执行其他程序</a:t>
            </a:r>
          </a:p>
          <a:p>
            <a:pPr marL="742950" lvl="1" indent="-285750" algn="just">
              <a:lnSpc>
                <a:spcPct val="115000"/>
              </a:lnSpc>
              <a:spcBef>
                <a:spcPct val="15000"/>
              </a:spcBef>
            </a:pP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传送结束时，要通过“</a:t>
            </a:r>
            <a:r>
              <a:rPr lang="en-US" altLang="zh-CN" sz="2100">
                <a:solidFill>
                  <a:srgbClr val="D1390F"/>
                </a:solidFill>
                <a:latin typeface="微软雅黑" panose="020B0503020204020204" pitchFamily="34" charset="-122"/>
                <a:ea typeface="微软雅黑" panose="020B0503020204020204" pitchFamily="34" charset="-122"/>
              </a:rPr>
              <a:t>DMA</a:t>
            </a:r>
            <a:r>
              <a:rPr lang="zh-CN" altLang="en-US" sz="2100">
                <a:solidFill>
                  <a:srgbClr val="D1390F"/>
                </a:solidFill>
                <a:latin typeface="微软雅黑" panose="020B0503020204020204" pitchFamily="34" charset="-122"/>
                <a:ea typeface="微软雅黑" panose="020B0503020204020204" pitchFamily="34" charset="-122"/>
              </a:rPr>
              <a:t>结束中断</a:t>
            </a:r>
            <a:r>
              <a:rPr lang="zh-CN" altLang="en-US" sz="2100">
                <a:latin typeface="微软雅黑" panose="020B0503020204020204" pitchFamily="34" charset="-122"/>
                <a:ea typeface="微软雅黑" panose="020B0503020204020204" pitchFamily="34" charset="-122"/>
              </a:rPr>
              <a:t>”告知</a:t>
            </a:r>
            <a:r>
              <a:rPr lang="en-US" altLang="zh-CN" sz="2100">
                <a:latin typeface="微软雅黑" panose="020B0503020204020204" pitchFamily="34" charset="-122"/>
                <a:ea typeface="微软雅黑" panose="020B0503020204020204" pitchFamily="34" charset="-122"/>
              </a:rPr>
              <a:t>CPU</a:t>
            </a:r>
            <a:endParaRPr lang="zh-CN" altLang="en-US" sz="21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48227">
                                            <p:txEl>
                                              <p:pRg st="1" end="1"/>
                                            </p:txEl>
                                          </p:spTgt>
                                        </p:tgtEl>
                                        <p:attrNameLst>
                                          <p:attrName>style.visibility</p:attrName>
                                        </p:attrNameLst>
                                      </p:cBhvr>
                                      <p:to>
                                        <p:strVal val="visible"/>
                                      </p:to>
                                    </p:set>
                                    <p:animEffect transition="in" filter="checkerboard(across)">
                                      <p:cBhvr>
                                        <p:cTn id="7" dur="500"/>
                                        <p:tgtEl>
                                          <p:spTgt spid="948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48227">
                                            <p:txEl>
                                              <p:pRg st="2" end="2"/>
                                            </p:txEl>
                                          </p:spTgt>
                                        </p:tgtEl>
                                        <p:attrNameLst>
                                          <p:attrName>style.visibility</p:attrName>
                                        </p:attrNameLst>
                                      </p:cBhvr>
                                      <p:to>
                                        <p:strVal val="visible"/>
                                      </p:to>
                                    </p:set>
                                    <p:animEffect transition="in" filter="checkerboard(across)">
                                      <p:cBhvr>
                                        <p:cTn id="12" dur="500"/>
                                        <p:tgtEl>
                                          <p:spTgt spid="9482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48227">
                                            <p:txEl>
                                              <p:pRg st="4" end="4"/>
                                            </p:txEl>
                                          </p:spTgt>
                                        </p:tgtEl>
                                        <p:attrNameLst>
                                          <p:attrName>style.visibility</p:attrName>
                                        </p:attrNameLst>
                                      </p:cBhvr>
                                      <p:to>
                                        <p:strVal val="visible"/>
                                      </p:to>
                                    </p:set>
                                    <p:animEffect transition="in" filter="checkerboard(across)">
                                      <p:cBhvr>
                                        <p:cTn id="17" dur="500"/>
                                        <p:tgtEl>
                                          <p:spTgt spid="9482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48227">
                                            <p:txEl>
                                              <p:pRg st="5" end="5"/>
                                            </p:txEl>
                                          </p:spTgt>
                                        </p:tgtEl>
                                        <p:attrNameLst>
                                          <p:attrName>style.visibility</p:attrName>
                                        </p:attrNameLst>
                                      </p:cBhvr>
                                      <p:to>
                                        <p:strVal val="visible"/>
                                      </p:to>
                                    </p:set>
                                    <p:animEffect transition="in" filter="checkerboard(across)">
                                      <p:cBhvr>
                                        <p:cTn id="22" dur="500"/>
                                        <p:tgtEl>
                                          <p:spTgt spid="9482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48227">
                                            <p:txEl>
                                              <p:pRg st="7" end="7"/>
                                            </p:txEl>
                                          </p:spTgt>
                                        </p:tgtEl>
                                        <p:attrNameLst>
                                          <p:attrName>style.visibility</p:attrName>
                                        </p:attrNameLst>
                                      </p:cBhvr>
                                      <p:to>
                                        <p:strVal val="visible"/>
                                      </p:to>
                                    </p:set>
                                    <p:animEffect transition="in" filter="checkerboard(across)">
                                      <p:cBhvr>
                                        <p:cTn id="27" dur="500"/>
                                        <p:tgtEl>
                                          <p:spTgt spid="94822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48227">
                                            <p:txEl>
                                              <p:pRg st="8" end="8"/>
                                            </p:txEl>
                                          </p:spTgt>
                                        </p:tgtEl>
                                        <p:attrNameLst>
                                          <p:attrName>style.visibility</p:attrName>
                                        </p:attrNameLst>
                                      </p:cBhvr>
                                      <p:to>
                                        <p:strVal val="visible"/>
                                      </p:to>
                                    </p:set>
                                    <p:animEffect transition="in" filter="checkerboard(across)">
                                      <p:cBhvr>
                                        <p:cTn id="32" dur="500"/>
                                        <p:tgtEl>
                                          <p:spTgt spid="948227">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48227">
                                            <p:txEl>
                                              <p:pRg st="10" end="10"/>
                                            </p:txEl>
                                          </p:spTgt>
                                        </p:tgtEl>
                                        <p:attrNameLst>
                                          <p:attrName>style.visibility</p:attrName>
                                        </p:attrNameLst>
                                      </p:cBhvr>
                                      <p:to>
                                        <p:strVal val="visible"/>
                                      </p:to>
                                    </p:set>
                                    <p:animEffect transition="in" filter="checkerboard(across)">
                                      <p:cBhvr>
                                        <p:cTn id="37" dur="500"/>
                                        <p:tgtEl>
                                          <p:spTgt spid="948227">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948227">
                                            <p:txEl>
                                              <p:pRg st="11" end="11"/>
                                            </p:txEl>
                                          </p:spTgt>
                                        </p:tgtEl>
                                        <p:attrNameLst>
                                          <p:attrName>style.visibility</p:attrName>
                                        </p:attrNameLst>
                                      </p:cBhvr>
                                      <p:to>
                                        <p:strVal val="visible"/>
                                      </p:to>
                                    </p:set>
                                    <p:animEffect transition="in" filter="checkerboard(across)">
                                      <p:cBhvr>
                                        <p:cTn id="42" dur="500"/>
                                        <p:tgtEl>
                                          <p:spTgt spid="9482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7">
            <a:extLst>
              <a:ext uri="{FF2B5EF4-FFF2-40B4-BE49-F238E27FC236}">
                <a16:creationId xmlns:a16="http://schemas.microsoft.com/office/drawing/2014/main" id="{9130C390-4C26-4604-BF0B-72D4D9CF98C0}"/>
              </a:ext>
            </a:extLst>
          </p:cNvPr>
          <p:cNvSpPr>
            <a:spLocks noGrp="1" noChangeArrowheads="1"/>
          </p:cNvSpPr>
          <p:nvPr>
            <p:ph type="title" idx="4294967295"/>
          </p:nvPr>
        </p:nvSpPr>
        <p:spPr>
          <a:xfrm>
            <a:off x="371475" y="96838"/>
            <a:ext cx="7591425" cy="569912"/>
          </a:xfrm>
        </p:spPr>
        <p:txBody>
          <a:bodyPr lIns="91440" tIns="45720" rIns="91440" bIns="45720" anchor="ctr"/>
          <a:lstStyle/>
          <a:p>
            <a:r>
              <a:rPr lang="zh-CN" altLang="en-US">
                <a:latin typeface="黑体" panose="02010609060101010101" pitchFamily="49" charset="-122"/>
              </a:rPr>
              <a:t>读一个磁盘扇区 </a:t>
            </a:r>
            <a:r>
              <a:rPr lang="en-US" altLang="zh-CN">
                <a:latin typeface="黑体" panose="02010609060101010101" pitchFamily="49" charset="-122"/>
              </a:rPr>
              <a:t>- </a:t>
            </a:r>
            <a:r>
              <a:rPr lang="zh-CN" altLang="en-US">
                <a:latin typeface="黑体" panose="02010609060101010101" pitchFamily="49" charset="-122"/>
              </a:rPr>
              <a:t>第一步</a:t>
            </a:r>
          </a:p>
        </p:txBody>
      </p:sp>
      <p:sp>
        <p:nvSpPr>
          <p:cNvPr id="68611" name="Rectangle 4">
            <a:extLst>
              <a:ext uri="{FF2B5EF4-FFF2-40B4-BE49-F238E27FC236}">
                <a16:creationId xmlns:a16="http://schemas.microsoft.com/office/drawing/2014/main" id="{F30783BE-D6D7-4E9B-9043-CF5F7AE8F76E}"/>
              </a:ext>
            </a:extLst>
          </p:cNvPr>
          <p:cNvSpPr>
            <a:spLocks noChangeArrowheads="1"/>
          </p:cNvSpPr>
          <p:nvPr/>
        </p:nvSpPr>
        <p:spPr bwMode="auto">
          <a:xfrm>
            <a:off x="6291263" y="2846388"/>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Main</a:t>
            </a:r>
          </a:p>
          <a:p>
            <a:pPr algn="ctr"/>
            <a:r>
              <a:rPr lang="en-US" altLang="zh-CN" b="1">
                <a:latin typeface="Arial Narrow" panose="020B0606020202030204" pitchFamily="34" charset="0"/>
                <a:ea typeface="宋体" panose="02010600030101010101" pitchFamily="2" charset="-122"/>
              </a:rPr>
              <a:t>memory</a:t>
            </a:r>
          </a:p>
        </p:txBody>
      </p:sp>
      <p:sp>
        <p:nvSpPr>
          <p:cNvPr id="68612" name="AutoShape 5">
            <a:extLst>
              <a:ext uri="{FF2B5EF4-FFF2-40B4-BE49-F238E27FC236}">
                <a16:creationId xmlns:a16="http://schemas.microsoft.com/office/drawing/2014/main" id="{6183C0F6-27DB-4CE9-8967-08B3D6A08537}"/>
              </a:ext>
            </a:extLst>
          </p:cNvPr>
          <p:cNvSpPr>
            <a:spLocks noChangeArrowheads="1"/>
          </p:cNvSpPr>
          <p:nvPr/>
        </p:nvSpPr>
        <p:spPr bwMode="auto">
          <a:xfrm>
            <a:off x="4767263" y="2981325"/>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13" name="Rectangle 6">
            <a:extLst>
              <a:ext uri="{FF2B5EF4-FFF2-40B4-BE49-F238E27FC236}">
                <a16:creationId xmlns:a16="http://schemas.microsoft.com/office/drawing/2014/main" id="{89209557-B517-4977-BD4A-45AC0347F7FC}"/>
              </a:ext>
            </a:extLst>
          </p:cNvPr>
          <p:cNvSpPr>
            <a:spLocks noChangeArrowheads="1"/>
          </p:cNvSpPr>
          <p:nvPr/>
        </p:nvSpPr>
        <p:spPr bwMode="auto">
          <a:xfrm>
            <a:off x="3852863" y="3013075"/>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b="1">
              <a:latin typeface="Arial Narrow" panose="020B0606020202030204" pitchFamily="34" charset="0"/>
              <a:ea typeface="宋体" panose="02010600030101010101" pitchFamily="2" charset="-122"/>
            </a:endParaRPr>
          </a:p>
        </p:txBody>
      </p:sp>
      <p:sp>
        <p:nvSpPr>
          <p:cNvPr id="68614" name="AutoShape 7">
            <a:extLst>
              <a:ext uri="{FF2B5EF4-FFF2-40B4-BE49-F238E27FC236}">
                <a16:creationId xmlns:a16="http://schemas.microsoft.com/office/drawing/2014/main" id="{A1753148-DD96-4B74-97CC-EB508F98814A}"/>
              </a:ext>
            </a:extLst>
          </p:cNvPr>
          <p:cNvSpPr>
            <a:spLocks noChangeArrowheads="1"/>
          </p:cNvSpPr>
          <p:nvPr/>
        </p:nvSpPr>
        <p:spPr bwMode="auto">
          <a:xfrm>
            <a:off x="2395538" y="2981325"/>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15" name="Rectangle 8">
            <a:extLst>
              <a:ext uri="{FF2B5EF4-FFF2-40B4-BE49-F238E27FC236}">
                <a16:creationId xmlns:a16="http://schemas.microsoft.com/office/drawing/2014/main" id="{DD28B509-01A2-424D-840D-3BE6161F4CAB}"/>
              </a:ext>
            </a:extLst>
          </p:cNvPr>
          <p:cNvSpPr>
            <a:spLocks noChangeArrowheads="1"/>
          </p:cNvSpPr>
          <p:nvPr/>
        </p:nvSpPr>
        <p:spPr bwMode="auto">
          <a:xfrm>
            <a:off x="1411288" y="1685925"/>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16" name="Rectangle 9">
            <a:extLst>
              <a:ext uri="{FF2B5EF4-FFF2-40B4-BE49-F238E27FC236}">
                <a16:creationId xmlns:a16="http://schemas.microsoft.com/office/drawing/2014/main" id="{0350A3B4-5297-4027-9B27-6533528B6725}"/>
              </a:ext>
            </a:extLst>
          </p:cNvPr>
          <p:cNvSpPr>
            <a:spLocks noChangeArrowheads="1"/>
          </p:cNvSpPr>
          <p:nvPr/>
        </p:nvSpPr>
        <p:spPr bwMode="auto">
          <a:xfrm>
            <a:off x="1411288" y="1838325"/>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17" name="Rectangle 10">
            <a:extLst>
              <a:ext uri="{FF2B5EF4-FFF2-40B4-BE49-F238E27FC236}">
                <a16:creationId xmlns:a16="http://schemas.microsoft.com/office/drawing/2014/main" id="{EAF6FC62-5FD7-4D65-B624-2E28C4DCC4DB}"/>
              </a:ext>
            </a:extLst>
          </p:cNvPr>
          <p:cNvSpPr>
            <a:spLocks noChangeArrowheads="1"/>
          </p:cNvSpPr>
          <p:nvPr/>
        </p:nvSpPr>
        <p:spPr bwMode="auto">
          <a:xfrm>
            <a:off x="1411288" y="1990725"/>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18" name="Rectangle 11">
            <a:extLst>
              <a:ext uri="{FF2B5EF4-FFF2-40B4-BE49-F238E27FC236}">
                <a16:creationId xmlns:a16="http://schemas.microsoft.com/office/drawing/2014/main" id="{34555E22-EB2F-4973-836B-D6C882CA0581}"/>
              </a:ext>
            </a:extLst>
          </p:cNvPr>
          <p:cNvSpPr>
            <a:spLocks noChangeArrowheads="1"/>
          </p:cNvSpPr>
          <p:nvPr/>
        </p:nvSpPr>
        <p:spPr bwMode="auto">
          <a:xfrm>
            <a:off x="1411288" y="2143125"/>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19" name="Rectangle 12">
            <a:extLst>
              <a:ext uri="{FF2B5EF4-FFF2-40B4-BE49-F238E27FC236}">
                <a16:creationId xmlns:a16="http://schemas.microsoft.com/office/drawing/2014/main" id="{F8A42724-7A08-4356-B757-F0451AE4A09F}"/>
              </a:ext>
            </a:extLst>
          </p:cNvPr>
          <p:cNvSpPr>
            <a:spLocks noChangeArrowheads="1"/>
          </p:cNvSpPr>
          <p:nvPr/>
        </p:nvSpPr>
        <p:spPr bwMode="auto">
          <a:xfrm>
            <a:off x="1411288" y="2295525"/>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0" name="AutoShape 13">
            <a:extLst>
              <a:ext uri="{FF2B5EF4-FFF2-40B4-BE49-F238E27FC236}">
                <a16:creationId xmlns:a16="http://schemas.microsoft.com/office/drawing/2014/main" id="{F7C9CD39-9118-47E1-8234-F5EC435E192E}"/>
              </a:ext>
            </a:extLst>
          </p:cNvPr>
          <p:cNvSpPr>
            <a:spLocks noChangeArrowheads="1"/>
          </p:cNvSpPr>
          <p:nvPr/>
        </p:nvSpPr>
        <p:spPr bwMode="auto">
          <a:xfrm>
            <a:off x="2184400" y="16859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1" name="AutoShape 14">
            <a:extLst>
              <a:ext uri="{FF2B5EF4-FFF2-40B4-BE49-F238E27FC236}">
                <a16:creationId xmlns:a16="http://schemas.microsoft.com/office/drawing/2014/main" id="{E95902B2-B5ED-4B9B-B98A-19B3961E5C3B}"/>
              </a:ext>
            </a:extLst>
          </p:cNvPr>
          <p:cNvSpPr>
            <a:spLocks noChangeArrowheads="1"/>
          </p:cNvSpPr>
          <p:nvPr/>
        </p:nvSpPr>
        <p:spPr bwMode="auto">
          <a:xfrm flipH="1">
            <a:off x="2095500" y="20669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2" name="Rectangle 15">
            <a:extLst>
              <a:ext uri="{FF2B5EF4-FFF2-40B4-BE49-F238E27FC236}">
                <a16:creationId xmlns:a16="http://schemas.microsoft.com/office/drawing/2014/main" id="{81859FF2-14FF-4AD3-9A45-9A83B5F96172}"/>
              </a:ext>
            </a:extLst>
          </p:cNvPr>
          <p:cNvSpPr>
            <a:spLocks noChangeArrowheads="1"/>
          </p:cNvSpPr>
          <p:nvPr/>
        </p:nvSpPr>
        <p:spPr bwMode="auto">
          <a:xfrm>
            <a:off x="2628900" y="1550988"/>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ALU</a:t>
            </a:r>
          </a:p>
        </p:txBody>
      </p:sp>
      <p:sp>
        <p:nvSpPr>
          <p:cNvPr id="68623" name="Text Box 16">
            <a:extLst>
              <a:ext uri="{FF2B5EF4-FFF2-40B4-BE49-F238E27FC236}">
                <a16:creationId xmlns:a16="http://schemas.microsoft.com/office/drawing/2014/main" id="{34EF7F21-9FC6-42F3-BA83-32AC94B7C921}"/>
              </a:ext>
            </a:extLst>
          </p:cNvPr>
          <p:cNvSpPr txBox="1">
            <a:spLocks noChangeArrowheads="1"/>
          </p:cNvSpPr>
          <p:nvPr/>
        </p:nvSpPr>
        <p:spPr bwMode="auto">
          <a:xfrm>
            <a:off x="1135063" y="1381125"/>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Register file</a:t>
            </a:r>
          </a:p>
        </p:txBody>
      </p:sp>
      <p:sp>
        <p:nvSpPr>
          <p:cNvPr id="68624" name="AutoShape 17">
            <a:extLst>
              <a:ext uri="{FF2B5EF4-FFF2-40B4-BE49-F238E27FC236}">
                <a16:creationId xmlns:a16="http://schemas.microsoft.com/office/drawing/2014/main" id="{C6E3D5AC-80CB-4FF0-9D20-FEF0CCCBFC78}"/>
              </a:ext>
            </a:extLst>
          </p:cNvPr>
          <p:cNvSpPr>
            <a:spLocks noChangeArrowheads="1"/>
          </p:cNvSpPr>
          <p:nvPr/>
        </p:nvSpPr>
        <p:spPr bwMode="auto">
          <a:xfrm>
            <a:off x="1485900" y="2524125"/>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5" name="Rectangle 18">
            <a:extLst>
              <a:ext uri="{FF2B5EF4-FFF2-40B4-BE49-F238E27FC236}">
                <a16:creationId xmlns:a16="http://schemas.microsoft.com/office/drawing/2014/main" id="{1AFE6FB1-7DE9-4A24-885B-9825EE5EA890}"/>
              </a:ext>
            </a:extLst>
          </p:cNvPr>
          <p:cNvSpPr>
            <a:spLocks noChangeArrowheads="1"/>
          </p:cNvSpPr>
          <p:nvPr/>
        </p:nvSpPr>
        <p:spPr bwMode="auto">
          <a:xfrm>
            <a:off x="342900" y="1304925"/>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6" name="Text Box 19">
            <a:extLst>
              <a:ext uri="{FF2B5EF4-FFF2-40B4-BE49-F238E27FC236}">
                <a16:creationId xmlns:a16="http://schemas.microsoft.com/office/drawing/2014/main" id="{AF656C2F-0306-418C-A2D5-8C1D9F3C29FF}"/>
              </a:ext>
            </a:extLst>
          </p:cNvPr>
          <p:cNvSpPr txBox="1">
            <a:spLocks noChangeArrowheads="1"/>
          </p:cNvSpPr>
          <p:nvPr/>
        </p:nvSpPr>
        <p:spPr bwMode="auto">
          <a:xfrm>
            <a:off x="228600" y="100012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Arial Narrow" panose="020B0606020202030204" pitchFamily="34" charset="0"/>
                <a:ea typeface="宋体" panose="02010600030101010101" pitchFamily="2" charset="-122"/>
              </a:rPr>
              <a:t>CPU chip</a:t>
            </a:r>
          </a:p>
        </p:txBody>
      </p:sp>
      <p:sp>
        <p:nvSpPr>
          <p:cNvPr id="68627" name="AutoShape 20">
            <a:extLst>
              <a:ext uri="{FF2B5EF4-FFF2-40B4-BE49-F238E27FC236}">
                <a16:creationId xmlns:a16="http://schemas.microsoft.com/office/drawing/2014/main" id="{D637B925-464C-49AB-BED3-A064ACED1683}"/>
              </a:ext>
            </a:extLst>
          </p:cNvPr>
          <p:cNvSpPr>
            <a:spLocks noChangeArrowheads="1"/>
          </p:cNvSpPr>
          <p:nvPr/>
        </p:nvSpPr>
        <p:spPr bwMode="auto">
          <a:xfrm>
            <a:off x="4076700" y="3667125"/>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8" name="AutoShape 21">
            <a:extLst>
              <a:ext uri="{FF2B5EF4-FFF2-40B4-BE49-F238E27FC236}">
                <a16:creationId xmlns:a16="http://schemas.microsoft.com/office/drawing/2014/main" id="{01147CA5-5BE0-4E3A-B24D-62ADDC54EA2D}"/>
              </a:ext>
            </a:extLst>
          </p:cNvPr>
          <p:cNvSpPr>
            <a:spLocks noChangeArrowheads="1"/>
          </p:cNvSpPr>
          <p:nvPr/>
        </p:nvSpPr>
        <p:spPr bwMode="auto">
          <a:xfrm flipV="1">
            <a:off x="5181600" y="4403725"/>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29" name="Rectangle 22">
            <a:extLst>
              <a:ext uri="{FF2B5EF4-FFF2-40B4-BE49-F238E27FC236}">
                <a16:creationId xmlns:a16="http://schemas.microsoft.com/office/drawing/2014/main" id="{32697C2D-ABE6-4515-A6FD-1A3E5D9ADAB0}"/>
              </a:ext>
            </a:extLst>
          </p:cNvPr>
          <p:cNvSpPr>
            <a:spLocks noChangeArrowheads="1"/>
          </p:cNvSpPr>
          <p:nvPr/>
        </p:nvSpPr>
        <p:spPr bwMode="auto">
          <a:xfrm>
            <a:off x="4762500" y="5145088"/>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Disk </a:t>
            </a:r>
          </a:p>
          <a:p>
            <a:pPr algn="ctr"/>
            <a:r>
              <a:rPr lang="en-US" altLang="zh-CN" b="1">
                <a:latin typeface="Arial Narrow" panose="020B0606020202030204" pitchFamily="34" charset="0"/>
                <a:ea typeface="宋体" panose="02010600030101010101" pitchFamily="2" charset="-122"/>
              </a:rPr>
              <a:t>controller</a:t>
            </a:r>
          </a:p>
        </p:txBody>
      </p:sp>
      <p:sp>
        <p:nvSpPr>
          <p:cNvPr id="68630" name="AutoShape 23">
            <a:extLst>
              <a:ext uri="{FF2B5EF4-FFF2-40B4-BE49-F238E27FC236}">
                <a16:creationId xmlns:a16="http://schemas.microsoft.com/office/drawing/2014/main" id="{3094C3F6-918E-453E-96D1-77F72D252D89}"/>
              </a:ext>
            </a:extLst>
          </p:cNvPr>
          <p:cNvSpPr>
            <a:spLocks noChangeArrowheads="1"/>
          </p:cNvSpPr>
          <p:nvPr/>
        </p:nvSpPr>
        <p:spPr bwMode="auto">
          <a:xfrm flipV="1">
            <a:off x="2851150" y="4403725"/>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31" name="Rectangle 24">
            <a:extLst>
              <a:ext uri="{FF2B5EF4-FFF2-40B4-BE49-F238E27FC236}">
                <a16:creationId xmlns:a16="http://schemas.microsoft.com/office/drawing/2014/main" id="{A38BEA36-7A6D-442B-9F22-F3628B291045}"/>
              </a:ext>
            </a:extLst>
          </p:cNvPr>
          <p:cNvSpPr>
            <a:spLocks noChangeArrowheads="1"/>
          </p:cNvSpPr>
          <p:nvPr/>
        </p:nvSpPr>
        <p:spPr bwMode="auto">
          <a:xfrm>
            <a:off x="2432050" y="5145088"/>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Graphics</a:t>
            </a:r>
          </a:p>
          <a:p>
            <a:pPr algn="ctr"/>
            <a:r>
              <a:rPr lang="en-US" altLang="zh-CN" b="1">
                <a:latin typeface="Arial Narrow" panose="020B0606020202030204" pitchFamily="34" charset="0"/>
                <a:ea typeface="宋体" panose="02010600030101010101" pitchFamily="2" charset="-122"/>
              </a:rPr>
              <a:t>adapter</a:t>
            </a:r>
          </a:p>
        </p:txBody>
      </p:sp>
      <p:sp>
        <p:nvSpPr>
          <p:cNvPr id="68632" name="AutoShape 25">
            <a:extLst>
              <a:ext uri="{FF2B5EF4-FFF2-40B4-BE49-F238E27FC236}">
                <a16:creationId xmlns:a16="http://schemas.microsoft.com/office/drawing/2014/main" id="{E44355F8-D2C1-4AD4-A71D-4A2BFEB85DA5}"/>
              </a:ext>
            </a:extLst>
          </p:cNvPr>
          <p:cNvSpPr>
            <a:spLocks noChangeArrowheads="1"/>
          </p:cNvSpPr>
          <p:nvPr/>
        </p:nvSpPr>
        <p:spPr bwMode="auto">
          <a:xfrm flipV="1">
            <a:off x="1174750" y="4403725"/>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33" name="Rectangle 26">
            <a:extLst>
              <a:ext uri="{FF2B5EF4-FFF2-40B4-BE49-F238E27FC236}">
                <a16:creationId xmlns:a16="http://schemas.microsoft.com/office/drawing/2014/main" id="{3001F62C-994B-4AC2-8C06-DB569692726A}"/>
              </a:ext>
            </a:extLst>
          </p:cNvPr>
          <p:cNvSpPr>
            <a:spLocks noChangeArrowheads="1"/>
          </p:cNvSpPr>
          <p:nvPr/>
        </p:nvSpPr>
        <p:spPr bwMode="auto">
          <a:xfrm>
            <a:off x="831850" y="5056188"/>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USB</a:t>
            </a:r>
          </a:p>
          <a:p>
            <a:pPr algn="ctr"/>
            <a:r>
              <a:rPr lang="en-US" altLang="zh-CN" b="1">
                <a:latin typeface="Arial Narrow" panose="020B0606020202030204" pitchFamily="34" charset="0"/>
                <a:ea typeface="宋体" panose="02010600030101010101" pitchFamily="2" charset="-122"/>
              </a:rPr>
              <a:t>controller</a:t>
            </a:r>
          </a:p>
        </p:txBody>
      </p:sp>
      <p:sp>
        <p:nvSpPr>
          <p:cNvPr id="68634" name="Line 27">
            <a:extLst>
              <a:ext uri="{FF2B5EF4-FFF2-40B4-BE49-F238E27FC236}">
                <a16:creationId xmlns:a16="http://schemas.microsoft.com/office/drawing/2014/main" id="{5A0F883A-FCF2-4875-B1DB-998ECBA22833}"/>
              </a:ext>
            </a:extLst>
          </p:cNvPr>
          <p:cNvSpPr>
            <a:spLocks noChangeShapeType="1"/>
          </p:cNvSpPr>
          <p:nvPr/>
        </p:nvSpPr>
        <p:spPr bwMode="auto">
          <a:xfrm>
            <a:off x="1060450" y="5648325"/>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35" name="Line 28">
            <a:extLst>
              <a:ext uri="{FF2B5EF4-FFF2-40B4-BE49-F238E27FC236}">
                <a16:creationId xmlns:a16="http://schemas.microsoft.com/office/drawing/2014/main" id="{8A923177-E334-469F-BBCD-59FE20CE53E0}"/>
              </a:ext>
            </a:extLst>
          </p:cNvPr>
          <p:cNvSpPr>
            <a:spLocks noChangeShapeType="1"/>
          </p:cNvSpPr>
          <p:nvPr/>
        </p:nvSpPr>
        <p:spPr bwMode="auto">
          <a:xfrm>
            <a:off x="1822450" y="5648325"/>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36" name="Text Box 29">
            <a:extLst>
              <a:ext uri="{FF2B5EF4-FFF2-40B4-BE49-F238E27FC236}">
                <a16:creationId xmlns:a16="http://schemas.microsoft.com/office/drawing/2014/main" id="{6812EF69-172C-40B8-B1B9-294CCC9FDB50}"/>
              </a:ext>
            </a:extLst>
          </p:cNvPr>
          <p:cNvSpPr txBox="1">
            <a:spLocks noChangeArrowheads="1"/>
          </p:cNvSpPr>
          <p:nvPr/>
        </p:nvSpPr>
        <p:spPr bwMode="auto">
          <a:xfrm>
            <a:off x="684213" y="5892800"/>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mouse</a:t>
            </a:r>
          </a:p>
        </p:txBody>
      </p:sp>
      <p:sp>
        <p:nvSpPr>
          <p:cNvPr id="68637" name="Text Box 30">
            <a:extLst>
              <a:ext uri="{FF2B5EF4-FFF2-40B4-BE49-F238E27FC236}">
                <a16:creationId xmlns:a16="http://schemas.microsoft.com/office/drawing/2014/main" id="{71E95EDE-CC63-4750-963A-EDF72AE26955}"/>
              </a:ext>
            </a:extLst>
          </p:cNvPr>
          <p:cNvSpPr txBox="1">
            <a:spLocks noChangeArrowheads="1"/>
          </p:cNvSpPr>
          <p:nvPr/>
        </p:nvSpPr>
        <p:spPr bwMode="auto">
          <a:xfrm>
            <a:off x="1384300" y="5816600"/>
            <a:ext cx="922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keyboard</a:t>
            </a:r>
          </a:p>
        </p:txBody>
      </p:sp>
      <p:sp>
        <p:nvSpPr>
          <p:cNvPr id="68638" name="Line 31">
            <a:extLst>
              <a:ext uri="{FF2B5EF4-FFF2-40B4-BE49-F238E27FC236}">
                <a16:creationId xmlns:a16="http://schemas.microsoft.com/office/drawing/2014/main" id="{AADEA288-5C3C-44D2-8AAF-76FDD0176200}"/>
              </a:ext>
            </a:extLst>
          </p:cNvPr>
          <p:cNvSpPr>
            <a:spLocks noChangeShapeType="1"/>
          </p:cNvSpPr>
          <p:nvPr/>
        </p:nvSpPr>
        <p:spPr bwMode="auto">
          <a:xfrm>
            <a:off x="3117850" y="5648325"/>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9" name="Text Box 32">
            <a:extLst>
              <a:ext uri="{FF2B5EF4-FFF2-40B4-BE49-F238E27FC236}">
                <a16:creationId xmlns:a16="http://schemas.microsoft.com/office/drawing/2014/main" id="{692B3649-6621-4138-9538-989CA6235196}"/>
              </a:ext>
            </a:extLst>
          </p:cNvPr>
          <p:cNvSpPr txBox="1">
            <a:spLocks noChangeArrowheads="1"/>
          </p:cNvSpPr>
          <p:nvPr/>
        </p:nvSpPr>
        <p:spPr bwMode="auto">
          <a:xfrm>
            <a:off x="2624138" y="5892800"/>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Monitor</a:t>
            </a:r>
          </a:p>
        </p:txBody>
      </p:sp>
      <p:sp>
        <p:nvSpPr>
          <p:cNvPr id="68640" name="Line 33">
            <a:extLst>
              <a:ext uri="{FF2B5EF4-FFF2-40B4-BE49-F238E27FC236}">
                <a16:creationId xmlns:a16="http://schemas.microsoft.com/office/drawing/2014/main" id="{63F6CD8C-320F-4B56-A27C-AE6A2BFCD3D8}"/>
              </a:ext>
            </a:extLst>
          </p:cNvPr>
          <p:cNvSpPr>
            <a:spLocks noChangeShapeType="1"/>
          </p:cNvSpPr>
          <p:nvPr/>
        </p:nvSpPr>
        <p:spPr bwMode="auto">
          <a:xfrm>
            <a:off x="5422900" y="5648325"/>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1" name="AutoShape 34">
            <a:extLst>
              <a:ext uri="{FF2B5EF4-FFF2-40B4-BE49-F238E27FC236}">
                <a16:creationId xmlns:a16="http://schemas.microsoft.com/office/drawing/2014/main" id="{D969661E-C020-4C28-8AD8-86F24D2AC3BF}"/>
              </a:ext>
            </a:extLst>
          </p:cNvPr>
          <p:cNvSpPr>
            <a:spLocks noChangeArrowheads="1"/>
          </p:cNvSpPr>
          <p:nvPr/>
        </p:nvSpPr>
        <p:spPr bwMode="auto">
          <a:xfrm>
            <a:off x="5124450" y="6046788"/>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Disk</a:t>
            </a:r>
          </a:p>
        </p:txBody>
      </p:sp>
      <p:sp>
        <p:nvSpPr>
          <p:cNvPr id="68642" name="AutoShape 35">
            <a:extLst>
              <a:ext uri="{FF2B5EF4-FFF2-40B4-BE49-F238E27FC236}">
                <a16:creationId xmlns:a16="http://schemas.microsoft.com/office/drawing/2014/main" id="{63EF22E9-D912-4190-9585-EDF605A81AA0}"/>
              </a:ext>
            </a:extLst>
          </p:cNvPr>
          <p:cNvSpPr>
            <a:spLocks noChangeArrowheads="1"/>
          </p:cNvSpPr>
          <p:nvPr/>
        </p:nvSpPr>
        <p:spPr bwMode="auto">
          <a:xfrm>
            <a:off x="266700" y="4187825"/>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43" name="Rectangle 36">
            <a:extLst>
              <a:ext uri="{FF2B5EF4-FFF2-40B4-BE49-F238E27FC236}">
                <a16:creationId xmlns:a16="http://schemas.microsoft.com/office/drawing/2014/main" id="{95C6BDCC-69B6-4135-A72F-5AF11FFF3818}"/>
              </a:ext>
            </a:extLst>
          </p:cNvPr>
          <p:cNvSpPr>
            <a:spLocks noChangeArrowheads="1"/>
          </p:cNvSpPr>
          <p:nvPr/>
        </p:nvSpPr>
        <p:spPr bwMode="auto">
          <a:xfrm>
            <a:off x="1343025" y="435768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44" name="Rectangle 37">
            <a:extLst>
              <a:ext uri="{FF2B5EF4-FFF2-40B4-BE49-F238E27FC236}">
                <a16:creationId xmlns:a16="http://schemas.microsoft.com/office/drawing/2014/main" id="{3F7722CF-E637-4785-84A6-90504C5B3D63}"/>
              </a:ext>
            </a:extLst>
          </p:cNvPr>
          <p:cNvSpPr>
            <a:spLocks noChangeArrowheads="1"/>
          </p:cNvSpPr>
          <p:nvPr/>
        </p:nvSpPr>
        <p:spPr bwMode="auto">
          <a:xfrm>
            <a:off x="3019425" y="43481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45" name="Rectangle 38">
            <a:extLst>
              <a:ext uri="{FF2B5EF4-FFF2-40B4-BE49-F238E27FC236}">
                <a16:creationId xmlns:a16="http://schemas.microsoft.com/office/drawing/2014/main" id="{2E3D758D-D62E-4144-8085-C79C213D4BEA}"/>
              </a:ext>
            </a:extLst>
          </p:cNvPr>
          <p:cNvSpPr>
            <a:spLocks noChangeArrowheads="1"/>
          </p:cNvSpPr>
          <p:nvPr/>
        </p:nvSpPr>
        <p:spPr bwMode="auto">
          <a:xfrm>
            <a:off x="5353050" y="4338638"/>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46" name="Text Box 39">
            <a:extLst>
              <a:ext uri="{FF2B5EF4-FFF2-40B4-BE49-F238E27FC236}">
                <a16:creationId xmlns:a16="http://schemas.microsoft.com/office/drawing/2014/main" id="{06B386B6-3CA9-4F36-B160-76EDFECAC0A0}"/>
              </a:ext>
            </a:extLst>
          </p:cNvPr>
          <p:cNvSpPr txBox="1">
            <a:spLocks noChangeArrowheads="1"/>
          </p:cNvSpPr>
          <p:nvPr/>
        </p:nvSpPr>
        <p:spPr bwMode="auto">
          <a:xfrm>
            <a:off x="5553075" y="3984625"/>
            <a:ext cx="74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Arial Narrow" panose="020B0606020202030204" pitchFamily="34" charset="0"/>
                <a:ea typeface="宋体" panose="02010600030101010101" pitchFamily="2" charset="-122"/>
              </a:rPr>
              <a:t>I/O bus</a:t>
            </a:r>
          </a:p>
        </p:txBody>
      </p:sp>
      <p:sp>
        <p:nvSpPr>
          <p:cNvPr id="68647" name="Rectangle 40">
            <a:extLst>
              <a:ext uri="{FF2B5EF4-FFF2-40B4-BE49-F238E27FC236}">
                <a16:creationId xmlns:a16="http://schemas.microsoft.com/office/drawing/2014/main" id="{E17A3CE7-BB5D-4A9E-A901-9BC78AABE862}"/>
              </a:ext>
            </a:extLst>
          </p:cNvPr>
          <p:cNvSpPr>
            <a:spLocks noChangeArrowheads="1"/>
          </p:cNvSpPr>
          <p:nvPr/>
        </p:nvSpPr>
        <p:spPr bwMode="auto">
          <a:xfrm>
            <a:off x="4243388" y="4276725"/>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68648" name="Line 41">
            <a:extLst>
              <a:ext uri="{FF2B5EF4-FFF2-40B4-BE49-F238E27FC236}">
                <a16:creationId xmlns:a16="http://schemas.microsoft.com/office/drawing/2014/main" id="{22732211-076D-4E6E-8F73-773A36222A0A}"/>
              </a:ext>
            </a:extLst>
          </p:cNvPr>
          <p:cNvSpPr>
            <a:spLocks noChangeShapeType="1"/>
          </p:cNvSpPr>
          <p:nvPr/>
        </p:nvSpPr>
        <p:spPr bwMode="auto">
          <a:xfrm>
            <a:off x="2355850" y="3222625"/>
            <a:ext cx="2012950"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9" name="Line 42">
            <a:extLst>
              <a:ext uri="{FF2B5EF4-FFF2-40B4-BE49-F238E27FC236}">
                <a16:creationId xmlns:a16="http://schemas.microsoft.com/office/drawing/2014/main" id="{6AF51764-11EA-434B-A9A9-717936F95390}"/>
              </a:ext>
            </a:extLst>
          </p:cNvPr>
          <p:cNvSpPr>
            <a:spLocks noChangeShapeType="1"/>
          </p:cNvSpPr>
          <p:nvPr/>
        </p:nvSpPr>
        <p:spPr bwMode="auto">
          <a:xfrm>
            <a:off x="4332288" y="3222625"/>
            <a:ext cx="0" cy="11350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50" name="Line 43">
            <a:extLst>
              <a:ext uri="{FF2B5EF4-FFF2-40B4-BE49-F238E27FC236}">
                <a16:creationId xmlns:a16="http://schemas.microsoft.com/office/drawing/2014/main" id="{88475CCE-1AA9-4903-BC24-C638A7BC87A0}"/>
              </a:ext>
            </a:extLst>
          </p:cNvPr>
          <p:cNvSpPr>
            <a:spLocks noChangeShapeType="1"/>
          </p:cNvSpPr>
          <p:nvPr/>
        </p:nvSpPr>
        <p:spPr bwMode="auto">
          <a:xfrm flipV="1">
            <a:off x="4294188" y="4386263"/>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51" name="Line 44">
            <a:extLst>
              <a:ext uri="{FF2B5EF4-FFF2-40B4-BE49-F238E27FC236}">
                <a16:creationId xmlns:a16="http://schemas.microsoft.com/office/drawing/2014/main" id="{BC03BBAE-FCC7-4C38-8C7F-5D4C9A16E6F7}"/>
              </a:ext>
            </a:extLst>
          </p:cNvPr>
          <p:cNvSpPr>
            <a:spLocks noChangeShapeType="1"/>
          </p:cNvSpPr>
          <p:nvPr/>
        </p:nvSpPr>
        <p:spPr bwMode="auto">
          <a:xfrm>
            <a:off x="5429250" y="4344988"/>
            <a:ext cx="0" cy="782637"/>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52" name="Rectangle 45">
            <a:extLst>
              <a:ext uri="{FF2B5EF4-FFF2-40B4-BE49-F238E27FC236}">
                <a16:creationId xmlns:a16="http://schemas.microsoft.com/office/drawing/2014/main" id="{E5B4ED3F-EE4D-4A6B-89BD-B39A1B1658D6}"/>
              </a:ext>
            </a:extLst>
          </p:cNvPr>
          <p:cNvSpPr>
            <a:spLocks noChangeArrowheads="1"/>
          </p:cNvSpPr>
          <p:nvPr/>
        </p:nvSpPr>
        <p:spPr bwMode="auto">
          <a:xfrm>
            <a:off x="495300" y="3030538"/>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Bus interface</a:t>
            </a:r>
          </a:p>
        </p:txBody>
      </p:sp>
      <p:sp>
        <p:nvSpPr>
          <p:cNvPr id="854061" name="Text Box 46">
            <a:extLst>
              <a:ext uri="{FF2B5EF4-FFF2-40B4-BE49-F238E27FC236}">
                <a16:creationId xmlns:a16="http://schemas.microsoft.com/office/drawing/2014/main" id="{2087A926-F36F-44EB-9D6C-531AA1A3800A}"/>
              </a:ext>
            </a:extLst>
          </p:cNvPr>
          <p:cNvSpPr txBox="1">
            <a:spLocks noChangeArrowheads="1"/>
          </p:cNvSpPr>
          <p:nvPr/>
        </p:nvSpPr>
        <p:spPr bwMode="auto">
          <a:xfrm>
            <a:off x="4298950" y="731838"/>
            <a:ext cx="448627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spcBef>
                <a:spcPct val="10000"/>
              </a:spcBef>
            </a:pPr>
            <a:r>
              <a:rPr lang="en-US" altLang="zh-CN" sz="2000" b="1">
                <a:latin typeface="微软雅黑" panose="020B0503020204020204" pitchFamily="34" charset="-122"/>
                <a:ea typeface="微软雅黑" panose="020B0503020204020204" pitchFamily="34" charset="-122"/>
              </a:rPr>
              <a:t>CPU</a:t>
            </a:r>
            <a:r>
              <a:rPr lang="zh-CN" altLang="en-US" sz="2000" b="1">
                <a:latin typeface="微软雅黑" panose="020B0503020204020204" pitchFamily="34" charset="-122"/>
                <a:ea typeface="微软雅黑" panose="020B0503020204020204" pitchFamily="34" charset="-122"/>
              </a:rPr>
              <a:t>对</a:t>
            </a:r>
            <a:r>
              <a:rPr lang="en-US" altLang="zh-CN" sz="2000" b="1">
                <a:latin typeface="微软雅黑" panose="020B0503020204020204" pitchFamily="34" charset="-122"/>
                <a:ea typeface="微软雅黑" panose="020B0503020204020204" pitchFamily="34" charset="-122"/>
              </a:rPr>
              <a:t>DMA</a:t>
            </a:r>
            <a:r>
              <a:rPr lang="zh-CN" altLang="en-US" sz="2000" b="1">
                <a:latin typeface="微软雅黑" panose="020B0503020204020204" pitchFamily="34" charset="-122"/>
                <a:ea typeface="微软雅黑" panose="020B0503020204020204" pitchFamily="34" charset="-122"/>
              </a:rPr>
              <a:t>控制器初始化：</a:t>
            </a:r>
          </a:p>
          <a:p>
            <a:pPr>
              <a:lnSpc>
                <a:spcPct val="115000"/>
              </a:lnSpc>
              <a:spcBef>
                <a:spcPct val="10000"/>
              </a:spcBef>
            </a:pPr>
            <a:r>
              <a:rPr lang="zh-CN" altLang="en-US" sz="2000" b="1">
                <a:solidFill>
                  <a:srgbClr val="D1390F"/>
                </a:solidFill>
                <a:latin typeface="微软雅黑" panose="020B0503020204020204" pitchFamily="34" charset="-122"/>
                <a:ea typeface="微软雅黑" panose="020B0503020204020204" pitchFamily="34" charset="-122"/>
              </a:rPr>
              <a:t>将</a:t>
            </a:r>
            <a:r>
              <a:rPr lang="zh-CN" altLang="en-US" sz="2000" b="1">
                <a:solidFill>
                  <a:schemeClr val="accent2"/>
                </a:solidFill>
                <a:latin typeface="微软雅黑" panose="020B0503020204020204" pitchFamily="34" charset="-122"/>
                <a:ea typeface="微软雅黑" panose="020B0503020204020204" pitchFamily="34" charset="-122"/>
              </a:rPr>
              <a:t>传送方向（读）</a:t>
            </a:r>
            <a:r>
              <a:rPr lang="zh-CN" altLang="en-US" sz="2000" b="1">
                <a:solidFill>
                  <a:srgbClr val="D1390F"/>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传送数据个数</a:t>
            </a:r>
            <a:r>
              <a:rPr lang="zh-CN" altLang="en-US" sz="2000" b="1">
                <a:solidFill>
                  <a:srgbClr val="D1390F"/>
                </a:solidFill>
                <a:latin typeface="微软雅黑" panose="020B0503020204020204" pitchFamily="34" charset="-122"/>
                <a:ea typeface="微软雅黑" panose="020B0503020204020204" pitchFamily="34" charset="-122"/>
              </a:rPr>
              <a:t>、 </a:t>
            </a:r>
            <a:r>
              <a:rPr lang="zh-CN" altLang="en-US" sz="2000" b="1">
                <a:solidFill>
                  <a:schemeClr val="accent2"/>
                </a:solidFill>
                <a:latin typeface="微软雅黑" panose="020B0503020204020204" pitchFamily="34" charset="-122"/>
                <a:ea typeface="微软雅黑" panose="020B0503020204020204" pitchFamily="34" charset="-122"/>
              </a:rPr>
              <a:t>磁盘逻辑块号</a:t>
            </a:r>
            <a:r>
              <a:rPr lang="zh-CN" altLang="en-US" sz="2000" b="1">
                <a:solidFill>
                  <a:srgbClr val="D1390F"/>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主存起始地址</a:t>
            </a:r>
            <a:r>
              <a:rPr lang="zh-CN" altLang="en-US" sz="2000" b="1">
                <a:solidFill>
                  <a:srgbClr val="D1390F"/>
                </a:solidFill>
                <a:latin typeface="微软雅黑" panose="020B0503020204020204" pitchFamily="34" charset="-122"/>
                <a:ea typeface="微软雅黑" panose="020B0503020204020204" pitchFamily="34" charset="-122"/>
              </a:rPr>
              <a:t>等参数送到</a:t>
            </a:r>
            <a:r>
              <a:rPr lang="en-US" altLang="zh-CN" sz="2000" b="1">
                <a:solidFill>
                  <a:srgbClr val="D1390F"/>
                </a:solidFill>
                <a:latin typeface="微软雅黑" panose="020B0503020204020204" pitchFamily="34" charset="-122"/>
                <a:ea typeface="微软雅黑" panose="020B0503020204020204" pitchFamily="34" charset="-122"/>
              </a:rPr>
              <a:t>DMA</a:t>
            </a:r>
            <a:r>
              <a:rPr lang="zh-CN" altLang="en-US" sz="2000" b="1">
                <a:solidFill>
                  <a:srgbClr val="D1390F"/>
                </a:solidFill>
                <a:latin typeface="微软雅黑" panose="020B0503020204020204" pitchFamily="34" charset="-122"/>
                <a:ea typeface="微软雅黑" panose="020B0503020204020204" pitchFamily="34" charset="-122"/>
              </a:rPr>
              <a:t>控制器</a:t>
            </a:r>
          </a:p>
          <a:p>
            <a:pPr>
              <a:lnSpc>
                <a:spcPct val="115000"/>
              </a:lnSpc>
              <a:spcBef>
                <a:spcPct val="10000"/>
              </a:spcBef>
            </a:pPr>
            <a:r>
              <a:rPr lang="zh-CN" altLang="en-US" sz="2000" b="1">
                <a:latin typeface="微软雅黑" panose="020B0503020204020204" pitchFamily="34" charset="-122"/>
                <a:ea typeface="微软雅黑" panose="020B0503020204020204" pitchFamily="34" charset="-122"/>
              </a:rPr>
              <a:t>发送</a:t>
            </a:r>
            <a:r>
              <a:rPr lang="zh-CN" altLang="en-US" sz="2000" b="1">
                <a:solidFill>
                  <a:schemeClr val="accent1"/>
                </a:solidFill>
                <a:latin typeface="微软雅黑" panose="020B0503020204020204" pitchFamily="34" charset="-122"/>
                <a:ea typeface="微软雅黑" panose="020B0503020204020204" pitchFamily="34" charset="-122"/>
              </a:rPr>
              <a:t>”启动</a:t>
            </a:r>
            <a:r>
              <a:rPr lang="en-US" altLang="zh-CN" sz="2000" b="1">
                <a:solidFill>
                  <a:schemeClr val="accent1"/>
                </a:solidFill>
                <a:latin typeface="微软雅黑" panose="020B0503020204020204" pitchFamily="34" charset="-122"/>
                <a:ea typeface="微软雅黑" panose="020B0503020204020204" pitchFamily="34" charset="-122"/>
              </a:rPr>
              <a:t>DMA</a:t>
            </a:r>
            <a:r>
              <a:rPr lang="zh-CN" altLang="en-US" sz="2000" b="1">
                <a:solidFill>
                  <a:schemeClr val="accent1"/>
                </a:solidFill>
                <a:latin typeface="微软雅黑" panose="020B0503020204020204" pitchFamily="34" charset="-122"/>
                <a:ea typeface="微软雅黑" panose="020B0503020204020204" pitchFamily="34" charset="-122"/>
              </a:rPr>
              <a:t>传送“</a:t>
            </a:r>
            <a:r>
              <a:rPr lang="zh-CN" altLang="en-US" sz="2000" b="1">
                <a:latin typeface="微软雅黑" panose="020B0503020204020204" pitchFamily="34" charset="-122"/>
                <a:ea typeface="微软雅黑" panose="020B0503020204020204" pitchFamily="34" charset="-122"/>
              </a:rPr>
              <a:t>命令</a:t>
            </a:r>
          </a:p>
        </p:txBody>
      </p:sp>
      <p:sp>
        <p:nvSpPr>
          <p:cNvPr id="854062" name="Text Box 46">
            <a:extLst>
              <a:ext uri="{FF2B5EF4-FFF2-40B4-BE49-F238E27FC236}">
                <a16:creationId xmlns:a16="http://schemas.microsoft.com/office/drawing/2014/main" id="{D975C4C3-22C1-4DF0-B18B-C6F4FA8B1161}"/>
              </a:ext>
            </a:extLst>
          </p:cNvPr>
          <p:cNvSpPr txBox="1">
            <a:spLocks noChangeArrowheads="1"/>
          </p:cNvSpPr>
          <p:nvPr/>
        </p:nvSpPr>
        <p:spPr bwMode="auto">
          <a:xfrm>
            <a:off x="3875088" y="4078288"/>
            <a:ext cx="1046162" cy="708025"/>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chemeClr val="accent1"/>
                </a:solidFill>
                <a:latin typeface="微软雅黑" panose="020B0503020204020204" pitchFamily="34" charset="-122"/>
                <a:ea typeface="微软雅黑" panose="020B0503020204020204" pitchFamily="34" charset="-122"/>
              </a:rPr>
              <a:t>DMA</a:t>
            </a:r>
          </a:p>
          <a:p>
            <a:pPr algn="ctr"/>
            <a:r>
              <a:rPr lang="zh-CN" altLang="en-US" sz="2000" b="1">
                <a:solidFill>
                  <a:schemeClr val="accent1"/>
                </a:solidFill>
                <a:latin typeface="微软雅黑" panose="020B0503020204020204" pitchFamily="34" charset="-122"/>
                <a:ea typeface="微软雅黑" panose="020B0503020204020204" pitchFamily="34" charset="-122"/>
              </a:rPr>
              <a:t>控制器</a:t>
            </a:r>
          </a:p>
        </p:txBody>
      </p:sp>
      <p:grpSp>
        <p:nvGrpSpPr>
          <p:cNvPr id="854065" name="Group 49">
            <a:extLst>
              <a:ext uri="{FF2B5EF4-FFF2-40B4-BE49-F238E27FC236}">
                <a16:creationId xmlns:a16="http://schemas.microsoft.com/office/drawing/2014/main" id="{C29DDCD6-2AD9-4FF8-B1C1-5D0419107C13}"/>
              </a:ext>
            </a:extLst>
          </p:cNvPr>
          <p:cNvGrpSpPr>
            <a:grpSpLocks/>
          </p:cNvGrpSpPr>
          <p:nvPr/>
        </p:nvGrpSpPr>
        <p:grpSpPr bwMode="auto">
          <a:xfrm>
            <a:off x="4949825" y="4645025"/>
            <a:ext cx="3656013" cy="1057275"/>
            <a:chOff x="3118" y="2926"/>
            <a:chExt cx="2303" cy="666"/>
          </a:xfrm>
        </p:grpSpPr>
        <p:sp>
          <p:nvSpPr>
            <p:cNvPr id="68656" name="Text Box 47">
              <a:extLst>
                <a:ext uri="{FF2B5EF4-FFF2-40B4-BE49-F238E27FC236}">
                  <a16:creationId xmlns:a16="http://schemas.microsoft.com/office/drawing/2014/main" id="{45CC8EAC-7302-464A-AB5B-3C64446783B3}"/>
                </a:ext>
              </a:extLst>
            </p:cNvPr>
            <p:cNvSpPr txBox="1">
              <a:spLocks noChangeArrowheads="1"/>
            </p:cNvSpPr>
            <p:nvPr/>
          </p:nvSpPr>
          <p:spPr bwMode="auto">
            <a:xfrm>
              <a:off x="4178" y="3054"/>
              <a:ext cx="124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传送数据个数被送到计数器中</a:t>
              </a:r>
            </a:p>
          </p:txBody>
        </p:sp>
        <p:sp>
          <p:nvSpPr>
            <p:cNvPr id="68657" name="Line 48">
              <a:extLst>
                <a:ext uri="{FF2B5EF4-FFF2-40B4-BE49-F238E27FC236}">
                  <a16:creationId xmlns:a16="http://schemas.microsoft.com/office/drawing/2014/main" id="{1ED1822A-FBED-40A2-AB8B-1BBDBE9E5C25}"/>
                </a:ext>
              </a:extLst>
            </p:cNvPr>
            <p:cNvSpPr>
              <a:spLocks noChangeShapeType="1"/>
            </p:cNvSpPr>
            <p:nvPr/>
          </p:nvSpPr>
          <p:spPr bwMode="auto">
            <a:xfrm flipH="1" flipV="1">
              <a:off x="3118" y="2926"/>
              <a:ext cx="1051" cy="29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4062"/>
                                        </p:tgtEl>
                                        <p:attrNameLst>
                                          <p:attrName>style.visibility</p:attrName>
                                        </p:attrNameLst>
                                      </p:cBhvr>
                                      <p:to>
                                        <p:strVal val="visible"/>
                                      </p:to>
                                    </p:set>
                                    <p:animEffect transition="in" filter="blinds(horizontal)">
                                      <p:cBhvr>
                                        <p:cTn id="7" dur="500"/>
                                        <p:tgtEl>
                                          <p:spTgt spid="854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4061">
                                            <p:txEl>
                                              <p:pRg st="0" end="0"/>
                                            </p:txEl>
                                          </p:spTgt>
                                        </p:tgtEl>
                                        <p:attrNameLst>
                                          <p:attrName>style.visibility</p:attrName>
                                        </p:attrNameLst>
                                      </p:cBhvr>
                                      <p:to>
                                        <p:strVal val="visible"/>
                                      </p:to>
                                    </p:set>
                                    <p:animEffect transition="in" filter="blinds(horizontal)">
                                      <p:cBhvr>
                                        <p:cTn id="12" dur="500"/>
                                        <p:tgtEl>
                                          <p:spTgt spid="8540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54061">
                                            <p:txEl>
                                              <p:pRg st="1" end="1"/>
                                            </p:txEl>
                                          </p:spTgt>
                                        </p:tgtEl>
                                        <p:attrNameLst>
                                          <p:attrName>style.visibility</p:attrName>
                                        </p:attrNameLst>
                                      </p:cBhvr>
                                      <p:to>
                                        <p:strVal val="visible"/>
                                      </p:to>
                                    </p:set>
                                    <p:animEffect transition="in" filter="blinds(horizontal)">
                                      <p:cBhvr>
                                        <p:cTn id="17" dur="500"/>
                                        <p:tgtEl>
                                          <p:spTgt spid="85406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54061">
                                            <p:txEl>
                                              <p:pRg st="2" end="2"/>
                                            </p:txEl>
                                          </p:spTgt>
                                        </p:tgtEl>
                                        <p:attrNameLst>
                                          <p:attrName>style.visibility</p:attrName>
                                        </p:attrNameLst>
                                      </p:cBhvr>
                                      <p:to>
                                        <p:strVal val="visible"/>
                                      </p:to>
                                    </p:set>
                                    <p:animEffect transition="in" filter="blinds(horizontal)">
                                      <p:cBhvr>
                                        <p:cTn id="22" dur="500"/>
                                        <p:tgtEl>
                                          <p:spTgt spid="85406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54065"/>
                                        </p:tgtEl>
                                        <p:attrNameLst>
                                          <p:attrName>style.visibility</p:attrName>
                                        </p:attrNameLst>
                                      </p:cBhvr>
                                      <p:to>
                                        <p:strVal val="visible"/>
                                      </p:to>
                                    </p:set>
                                    <p:animEffect transition="in" filter="blinds(horizontal)">
                                      <p:cBhvr>
                                        <p:cTn id="27" dur="500"/>
                                        <p:tgtEl>
                                          <p:spTgt spid="854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6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7">
            <a:extLst>
              <a:ext uri="{FF2B5EF4-FFF2-40B4-BE49-F238E27FC236}">
                <a16:creationId xmlns:a16="http://schemas.microsoft.com/office/drawing/2014/main" id="{06C87CDC-2AA1-4063-8B65-E61CCDE387A6}"/>
              </a:ext>
            </a:extLst>
          </p:cNvPr>
          <p:cNvSpPr>
            <a:spLocks noGrp="1" noChangeArrowheads="1"/>
          </p:cNvSpPr>
          <p:nvPr>
            <p:ph type="title" idx="4294967295"/>
          </p:nvPr>
        </p:nvSpPr>
        <p:spPr>
          <a:xfrm>
            <a:off x="357188" y="131763"/>
            <a:ext cx="7591425" cy="569912"/>
          </a:xfrm>
        </p:spPr>
        <p:txBody>
          <a:bodyPr lIns="91440" tIns="45720" rIns="91440" bIns="45720" anchor="ctr"/>
          <a:lstStyle/>
          <a:p>
            <a:r>
              <a:rPr lang="zh-CN" altLang="en-US">
                <a:latin typeface="黑体" panose="02010609060101010101" pitchFamily="49" charset="-122"/>
              </a:rPr>
              <a:t>读一个磁盘扇区</a:t>
            </a:r>
            <a:r>
              <a:rPr lang="en-US" altLang="zh-CN">
                <a:latin typeface="黑体" panose="02010609060101010101" pitchFamily="49" charset="-122"/>
              </a:rPr>
              <a:t>–</a:t>
            </a:r>
            <a:r>
              <a:rPr lang="zh-CN" altLang="en-US">
                <a:latin typeface="黑体" panose="02010609060101010101" pitchFamily="49" charset="-122"/>
              </a:rPr>
              <a:t>第二步</a:t>
            </a:r>
            <a:endParaRPr lang="en-US" altLang="zh-CN">
              <a:latin typeface="黑体" panose="02010609060101010101" pitchFamily="49" charset="-122"/>
            </a:endParaRPr>
          </a:p>
        </p:txBody>
      </p:sp>
      <p:sp>
        <p:nvSpPr>
          <p:cNvPr id="70659" name="Rectangle 4">
            <a:extLst>
              <a:ext uri="{FF2B5EF4-FFF2-40B4-BE49-F238E27FC236}">
                <a16:creationId xmlns:a16="http://schemas.microsoft.com/office/drawing/2014/main" id="{564BCCBF-45E2-401A-9702-A90AD2CF04C0}"/>
              </a:ext>
            </a:extLst>
          </p:cNvPr>
          <p:cNvSpPr>
            <a:spLocks noChangeArrowheads="1"/>
          </p:cNvSpPr>
          <p:nvPr/>
        </p:nvSpPr>
        <p:spPr bwMode="auto">
          <a:xfrm>
            <a:off x="6294438" y="280035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Main</a:t>
            </a:r>
          </a:p>
          <a:p>
            <a:pPr algn="ctr"/>
            <a:r>
              <a:rPr lang="en-US" altLang="zh-CN" b="1">
                <a:latin typeface="Arial Narrow" panose="020B0606020202030204" pitchFamily="34" charset="0"/>
                <a:ea typeface="宋体" panose="02010600030101010101" pitchFamily="2" charset="-122"/>
              </a:rPr>
              <a:t>memory</a:t>
            </a:r>
          </a:p>
        </p:txBody>
      </p:sp>
      <p:sp>
        <p:nvSpPr>
          <p:cNvPr id="70660" name="AutoShape 5">
            <a:extLst>
              <a:ext uri="{FF2B5EF4-FFF2-40B4-BE49-F238E27FC236}">
                <a16:creationId xmlns:a16="http://schemas.microsoft.com/office/drawing/2014/main" id="{77DBF05A-50BE-4D4C-AFAA-9CA6BC08B540}"/>
              </a:ext>
            </a:extLst>
          </p:cNvPr>
          <p:cNvSpPr>
            <a:spLocks noChangeArrowheads="1"/>
          </p:cNvSpPr>
          <p:nvPr/>
        </p:nvSpPr>
        <p:spPr bwMode="auto">
          <a:xfrm>
            <a:off x="4770438" y="295275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1" name="Rectangle 6">
            <a:extLst>
              <a:ext uri="{FF2B5EF4-FFF2-40B4-BE49-F238E27FC236}">
                <a16:creationId xmlns:a16="http://schemas.microsoft.com/office/drawing/2014/main" id="{432FD1F2-EA8B-41BE-9D82-8B1E9AD83DC9}"/>
              </a:ext>
            </a:extLst>
          </p:cNvPr>
          <p:cNvSpPr>
            <a:spLocks noChangeArrowheads="1"/>
          </p:cNvSpPr>
          <p:nvPr/>
        </p:nvSpPr>
        <p:spPr bwMode="auto">
          <a:xfrm>
            <a:off x="3856038" y="298450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b="1">
              <a:latin typeface="Arial Narrow" panose="020B0606020202030204" pitchFamily="34" charset="0"/>
              <a:ea typeface="宋体" panose="02010600030101010101" pitchFamily="2" charset="-122"/>
            </a:endParaRPr>
          </a:p>
        </p:txBody>
      </p:sp>
      <p:sp>
        <p:nvSpPr>
          <p:cNvPr id="70662" name="AutoShape 7">
            <a:extLst>
              <a:ext uri="{FF2B5EF4-FFF2-40B4-BE49-F238E27FC236}">
                <a16:creationId xmlns:a16="http://schemas.microsoft.com/office/drawing/2014/main" id="{3F1D7227-771C-404C-8DAF-AD211E1C849B}"/>
              </a:ext>
            </a:extLst>
          </p:cNvPr>
          <p:cNvSpPr>
            <a:spLocks noChangeArrowheads="1"/>
          </p:cNvSpPr>
          <p:nvPr/>
        </p:nvSpPr>
        <p:spPr bwMode="auto">
          <a:xfrm>
            <a:off x="2398713" y="295275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3" name="Rectangle 8">
            <a:extLst>
              <a:ext uri="{FF2B5EF4-FFF2-40B4-BE49-F238E27FC236}">
                <a16:creationId xmlns:a16="http://schemas.microsoft.com/office/drawing/2014/main" id="{AC6B7788-A730-469E-9506-F5F12020870E}"/>
              </a:ext>
            </a:extLst>
          </p:cNvPr>
          <p:cNvSpPr>
            <a:spLocks noChangeArrowheads="1"/>
          </p:cNvSpPr>
          <p:nvPr/>
        </p:nvSpPr>
        <p:spPr bwMode="auto">
          <a:xfrm>
            <a:off x="1414463" y="165735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4" name="Rectangle 9">
            <a:extLst>
              <a:ext uri="{FF2B5EF4-FFF2-40B4-BE49-F238E27FC236}">
                <a16:creationId xmlns:a16="http://schemas.microsoft.com/office/drawing/2014/main" id="{1F4027DD-9D3D-4049-A3D0-67917E8E6025}"/>
              </a:ext>
            </a:extLst>
          </p:cNvPr>
          <p:cNvSpPr>
            <a:spLocks noChangeArrowheads="1"/>
          </p:cNvSpPr>
          <p:nvPr/>
        </p:nvSpPr>
        <p:spPr bwMode="auto">
          <a:xfrm>
            <a:off x="1414463" y="180975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5" name="Rectangle 10">
            <a:extLst>
              <a:ext uri="{FF2B5EF4-FFF2-40B4-BE49-F238E27FC236}">
                <a16:creationId xmlns:a16="http://schemas.microsoft.com/office/drawing/2014/main" id="{A23689E0-ECA9-43F0-802A-FB5950A4AC24}"/>
              </a:ext>
            </a:extLst>
          </p:cNvPr>
          <p:cNvSpPr>
            <a:spLocks noChangeArrowheads="1"/>
          </p:cNvSpPr>
          <p:nvPr/>
        </p:nvSpPr>
        <p:spPr bwMode="auto">
          <a:xfrm>
            <a:off x="1414463" y="196215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6" name="Rectangle 11">
            <a:extLst>
              <a:ext uri="{FF2B5EF4-FFF2-40B4-BE49-F238E27FC236}">
                <a16:creationId xmlns:a16="http://schemas.microsoft.com/office/drawing/2014/main" id="{30DFC636-E00C-464F-B45C-230832C5022E}"/>
              </a:ext>
            </a:extLst>
          </p:cNvPr>
          <p:cNvSpPr>
            <a:spLocks noChangeArrowheads="1"/>
          </p:cNvSpPr>
          <p:nvPr/>
        </p:nvSpPr>
        <p:spPr bwMode="auto">
          <a:xfrm>
            <a:off x="1414463" y="211455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7" name="Rectangle 12">
            <a:extLst>
              <a:ext uri="{FF2B5EF4-FFF2-40B4-BE49-F238E27FC236}">
                <a16:creationId xmlns:a16="http://schemas.microsoft.com/office/drawing/2014/main" id="{C7DADDC0-03D9-4612-BAA3-23CE3121AB09}"/>
              </a:ext>
            </a:extLst>
          </p:cNvPr>
          <p:cNvSpPr>
            <a:spLocks noChangeArrowheads="1"/>
          </p:cNvSpPr>
          <p:nvPr/>
        </p:nvSpPr>
        <p:spPr bwMode="auto">
          <a:xfrm>
            <a:off x="1414463" y="226695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8" name="AutoShape 13">
            <a:extLst>
              <a:ext uri="{FF2B5EF4-FFF2-40B4-BE49-F238E27FC236}">
                <a16:creationId xmlns:a16="http://schemas.microsoft.com/office/drawing/2014/main" id="{CCFCE8CB-7294-4F5D-9B03-0A0A149B42A8}"/>
              </a:ext>
            </a:extLst>
          </p:cNvPr>
          <p:cNvSpPr>
            <a:spLocks noChangeArrowheads="1"/>
          </p:cNvSpPr>
          <p:nvPr/>
        </p:nvSpPr>
        <p:spPr bwMode="auto">
          <a:xfrm>
            <a:off x="2187575" y="16573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69" name="AutoShape 14">
            <a:extLst>
              <a:ext uri="{FF2B5EF4-FFF2-40B4-BE49-F238E27FC236}">
                <a16:creationId xmlns:a16="http://schemas.microsoft.com/office/drawing/2014/main" id="{E7B40FF3-7654-4A5A-A682-2D66014E4B18}"/>
              </a:ext>
            </a:extLst>
          </p:cNvPr>
          <p:cNvSpPr>
            <a:spLocks noChangeArrowheads="1"/>
          </p:cNvSpPr>
          <p:nvPr/>
        </p:nvSpPr>
        <p:spPr bwMode="auto">
          <a:xfrm flipH="1">
            <a:off x="2098675" y="20383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70" name="Rectangle 15">
            <a:extLst>
              <a:ext uri="{FF2B5EF4-FFF2-40B4-BE49-F238E27FC236}">
                <a16:creationId xmlns:a16="http://schemas.microsoft.com/office/drawing/2014/main" id="{68133B9A-007A-4304-BAF7-D19BE45339CA}"/>
              </a:ext>
            </a:extLst>
          </p:cNvPr>
          <p:cNvSpPr>
            <a:spLocks noChangeArrowheads="1"/>
          </p:cNvSpPr>
          <p:nvPr/>
        </p:nvSpPr>
        <p:spPr bwMode="auto">
          <a:xfrm>
            <a:off x="2632075" y="150495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ALU</a:t>
            </a:r>
          </a:p>
        </p:txBody>
      </p:sp>
      <p:sp>
        <p:nvSpPr>
          <p:cNvPr id="70671" name="Text Box 16">
            <a:extLst>
              <a:ext uri="{FF2B5EF4-FFF2-40B4-BE49-F238E27FC236}">
                <a16:creationId xmlns:a16="http://schemas.microsoft.com/office/drawing/2014/main" id="{24A67438-F1C8-40CC-B2E1-EC0DDA89637D}"/>
              </a:ext>
            </a:extLst>
          </p:cNvPr>
          <p:cNvSpPr txBox="1">
            <a:spLocks noChangeArrowheads="1"/>
          </p:cNvSpPr>
          <p:nvPr/>
        </p:nvSpPr>
        <p:spPr bwMode="auto">
          <a:xfrm>
            <a:off x="1138238" y="1336675"/>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Register file</a:t>
            </a:r>
          </a:p>
        </p:txBody>
      </p:sp>
      <p:sp>
        <p:nvSpPr>
          <p:cNvPr id="70672" name="AutoShape 17">
            <a:extLst>
              <a:ext uri="{FF2B5EF4-FFF2-40B4-BE49-F238E27FC236}">
                <a16:creationId xmlns:a16="http://schemas.microsoft.com/office/drawing/2014/main" id="{6AB62837-06E4-45EF-B532-7A7E8FBF0B8D}"/>
              </a:ext>
            </a:extLst>
          </p:cNvPr>
          <p:cNvSpPr>
            <a:spLocks noChangeArrowheads="1"/>
          </p:cNvSpPr>
          <p:nvPr/>
        </p:nvSpPr>
        <p:spPr bwMode="auto">
          <a:xfrm>
            <a:off x="1489075" y="249555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73" name="Rectangle 18">
            <a:extLst>
              <a:ext uri="{FF2B5EF4-FFF2-40B4-BE49-F238E27FC236}">
                <a16:creationId xmlns:a16="http://schemas.microsoft.com/office/drawing/2014/main" id="{CE7909B2-617E-4CCA-86D0-FD08BFA5335A}"/>
              </a:ext>
            </a:extLst>
          </p:cNvPr>
          <p:cNvSpPr>
            <a:spLocks noChangeArrowheads="1"/>
          </p:cNvSpPr>
          <p:nvPr/>
        </p:nvSpPr>
        <p:spPr bwMode="auto">
          <a:xfrm>
            <a:off x="346075" y="127635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74" name="Text Box 19">
            <a:extLst>
              <a:ext uri="{FF2B5EF4-FFF2-40B4-BE49-F238E27FC236}">
                <a16:creationId xmlns:a16="http://schemas.microsoft.com/office/drawing/2014/main" id="{721712D3-E45B-4852-9A0F-AB4E4EE878B7}"/>
              </a:ext>
            </a:extLst>
          </p:cNvPr>
          <p:cNvSpPr txBox="1">
            <a:spLocks noChangeArrowheads="1"/>
          </p:cNvSpPr>
          <p:nvPr/>
        </p:nvSpPr>
        <p:spPr bwMode="auto">
          <a:xfrm>
            <a:off x="247650" y="97155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Arial Narrow" panose="020B0606020202030204" pitchFamily="34" charset="0"/>
                <a:ea typeface="宋体" panose="02010600030101010101" pitchFamily="2" charset="-122"/>
              </a:rPr>
              <a:t>CPU chip</a:t>
            </a:r>
          </a:p>
        </p:txBody>
      </p:sp>
      <p:sp>
        <p:nvSpPr>
          <p:cNvPr id="70675" name="AutoShape 20">
            <a:extLst>
              <a:ext uri="{FF2B5EF4-FFF2-40B4-BE49-F238E27FC236}">
                <a16:creationId xmlns:a16="http://schemas.microsoft.com/office/drawing/2014/main" id="{EAAD7394-95E7-445B-8C71-C142B3F3AF89}"/>
              </a:ext>
            </a:extLst>
          </p:cNvPr>
          <p:cNvSpPr>
            <a:spLocks noChangeArrowheads="1"/>
          </p:cNvSpPr>
          <p:nvPr/>
        </p:nvSpPr>
        <p:spPr bwMode="auto">
          <a:xfrm>
            <a:off x="4079875" y="363855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76" name="AutoShape 21">
            <a:extLst>
              <a:ext uri="{FF2B5EF4-FFF2-40B4-BE49-F238E27FC236}">
                <a16:creationId xmlns:a16="http://schemas.microsoft.com/office/drawing/2014/main" id="{9DEB20FA-28B3-4D10-B142-8BB073497015}"/>
              </a:ext>
            </a:extLst>
          </p:cNvPr>
          <p:cNvSpPr>
            <a:spLocks noChangeArrowheads="1"/>
          </p:cNvSpPr>
          <p:nvPr/>
        </p:nvSpPr>
        <p:spPr bwMode="auto">
          <a:xfrm flipV="1">
            <a:off x="5184775" y="437515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77" name="Rectangle 22">
            <a:extLst>
              <a:ext uri="{FF2B5EF4-FFF2-40B4-BE49-F238E27FC236}">
                <a16:creationId xmlns:a16="http://schemas.microsoft.com/office/drawing/2014/main" id="{6AFEE43C-BCD7-4B1E-AD23-033DD2BF3932}"/>
              </a:ext>
            </a:extLst>
          </p:cNvPr>
          <p:cNvSpPr>
            <a:spLocks noChangeArrowheads="1"/>
          </p:cNvSpPr>
          <p:nvPr/>
        </p:nvSpPr>
        <p:spPr bwMode="auto">
          <a:xfrm>
            <a:off x="4765675" y="50990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Disk </a:t>
            </a:r>
          </a:p>
          <a:p>
            <a:pPr algn="ctr"/>
            <a:r>
              <a:rPr lang="en-US" altLang="zh-CN" b="1">
                <a:latin typeface="Arial Narrow" panose="020B0606020202030204" pitchFamily="34" charset="0"/>
                <a:ea typeface="宋体" panose="02010600030101010101" pitchFamily="2" charset="-122"/>
              </a:rPr>
              <a:t>controller</a:t>
            </a:r>
          </a:p>
        </p:txBody>
      </p:sp>
      <p:sp>
        <p:nvSpPr>
          <p:cNvPr id="70678" name="AutoShape 23">
            <a:extLst>
              <a:ext uri="{FF2B5EF4-FFF2-40B4-BE49-F238E27FC236}">
                <a16:creationId xmlns:a16="http://schemas.microsoft.com/office/drawing/2014/main" id="{DF3DF3CE-DC18-4FBB-8EE4-A83495E6518E}"/>
              </a:ext>
            </a:extLst>
          </p:cNvPr>
          <p:cNvSpPr>
            <a:spLocks noChangeArrowheads="1"/>
          </p:cNvSpPr>
          <p:nvPr/>
        </p:nvSpPr>
        <p:spPr bwMode="auto">
          <a:xfrm flipV="1">
            <a:off x="2854325" y="437515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79" name="Rectangle 24">
            <a:extLst>
              <a:ext uri="{FF2B5EF4-FFF2-40B4-BE49-F238E27FC236}">
                <a16:creationId xmlns:a16="http://schemas.microsoft.com/office/drawing/2014/main" id="{3B3CF75A-B7A4-43C1-B38A-87080F076C94}"/>
              </a:ext>
            </a:extLst>
          </p:cNvPr>
          <p:cNvSpPr>
            <a:spLocks noChangeArrowheads="1"/>
          </p:cNvSpPr>
          <p:nvPr/>
        </p:nvSpPr>
        <p:spPr bwMode="auto">
          <a:xfrm>
            <a:off x="2435225" y="50990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Graphics</a:t>
            </a:r>
          </a:p>
          <a:p>
            <a:pPr algn="ctr"/>
            <a:r>
              <a:rPr lang="en-US" altLang="zh-CN" b="1">
                <a:latin typeface="Arial Narrow" panose="020B0606020202030204" pitchFamily="34" charset="0"/>
                <a:ea typeface="宋体" panose="02010600030101010101" pitchFamily="2" charset="-122"/>
              </a:rPr>
              <a:t>adapter</a:t>
            </a:r>
          </a:p>
        </p:txBody>
      </p:sp>
      <p:sp>
        <p:nvSpPr>
          <p:cNvPr id="70680" name="AutoShape 25">
            <a:extLst>
              <a:ext uri="{FF2B5EF4-FFF2-40B4-BE49-F238E27FC236}">
                <a16:creationId xmlns:a16="http://schemas.microsoft.com/office/drawing/2014/main" id="{7CD65DF2-4813-47D0-B7E2-51F410701186}"/>
              </a:ext>
            </a:extLst>
          </p:cNvPr>
          <p:cNvSpPr>
            <a:spLocks noChangeArrowheads="1"/>
          </p:cNvSpPr>
          <p:nvPr/>
        </p:nvSpPr>
        <p:spPr bwMode="auto">
          <a:xfrm flipV="1">
            <a:off x="1177925" y="437515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81" name="Rectangle 26">
            <a:extLst>
              <a:ext uri="{FF2B5EF4-FFF2-40B4-BE49-F238E27FC236}">
                <a16:creationId xmlns:a16="http://schemas.microsoft.com/office/drawing/2014/main" id="{0E774F98-CC5B-4D4C-BD76-673E43EA7D31}"/>
              </a:ext>
            </a:extLst>
          </p:cNvPr>
          <p:cNvSpPr>
            <a:spLocks noChangeArrowheads="1"/>
          </p:cNvSpPr>
          <p:nvPr/>
        </p:nvSpPr>
        <p:spPr bwMode="auto">
          <a:xfrm>
            <a:off x="835025" y="508635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USB</a:t>
            </a:r>
          </a:p>
          <a:p>
            <a:pPr algn="ctr"/>
            <a:r>
              <a:rPr lang="en-US" altLang="zh-CN" b="1">
                <a:latin typeface="Arial Narrow" panose="020B0606020202030204" pitchFamily="34" charset="0"/>
                <a:ea typeface="宋体" panose="02010600030101010101" pitchFamily="2" charset="-122"/>
              </a:rPr>
              <a:t>controller</a:t>
            </a:r>
          </a:p>
        </p:txBody>
      </p:sp>
      <p:sp>
        <p:nvSpPr>
          <p:cNvPr id="70682" name="Line 27">
            <a:extLst>
              <a:ext uri="{FF2B5EF4-FFF2-40B4-BE49-F238E27FC236}">
                <a16:creationId xmlns:a16="http://schemas.microsoft.com/office/drawing/2014/main" id="{FF70C6B5-5610-46DE-A5DD-3CB0E0F58606}"/>
              </a:ext>
            </a:extLst>
          </p:cNvPr>
          <p:cNvSpPr>
            <a:spLocks noChangeShapeType="1"/>
          </p:cNvSpPr>
          <p:nvPr/>
        </p:nvSpPr>
        <p:spPr bwMode="auto">
          <a:xfrm>
            <a:off x="1063625" y="56197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83" name="Line 28">
            <a:extLst>
              <a:ext uri="{FF2B5EF4-FFF2-40B4-BE49-F238E27FC236}">
                <a16:creationId xmlns:a16="http://schemas.microsoft.com/office/drawing/2014/main" id="{BB19F0B1-E4F9-43BD-ADC3-7D6B1EAB29E7}"/>
              </a:ext>
            </a:extLst>
          </p:cNvPr>
          <p:cNvSpPr>
            <a:spLocks noChangeShapeType="1"/>
          </p:cNvSpPr>
          <p:nvPr/>
        </p:nvSpPr>
        <p:spPr bwMode="auto">
          <a:xfrm>
            <a:off x="1825625" y="56197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84" name="Text Box 29">
            <a:extLst>
              <a:ext uri="{FF2B5EF4-FFF2-40B4-BE49-F238E27FC236}">
                <a16:creationId xmlns:a16="http://schemas.microsoft.com/office/drawing/2014/main" id="{F3F851B2-F18E-4C14-99EF-5993A58914EF}"/>
              </a:ext>
            </a:extLst>
          </p:cNvPr>
          <p:cNvSpPr txBox="1">
            <a:spLocks noChangeArrowheads="1"/>
          </p:cNvSpPr>
          <p:nvPr/>
        </p:nvSpPr>
        <p:spPr bwMode="auto">
          <a:xfrm>
            <a:off x="631825" y="5848350"/>
            <a:ext cx="709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Mouse</a:t>
            </a:r>
          </a:p>
        </p:txBody>
      </p:sp>
      <p:sp>
        <p:nvSpPr>
          <p:cNvPr id="70685" name="Text Box 30">
            <a:extLst>
              <a:ext uri="{FF2B5EF4-FFF2-40B4-BE49-F238E27FC236}">
                <a16:creationId xmlns:a16="http://schemas.microsoft.com/office/drawing/2014/main" id="{B123F0EA-1FF4-4AF6-A2C9-9C14A0C7E927}"/>
              </a:ext>
            </a:extLst>
          </p:cNvPr>
          <p:cNvSpPr txBox="1">
            <a:spLocks noChangeArrowheads="1"/>
          </p:cNvSpPr>
          <p:nvPr/>
        </p:nvSpPr>
        <p:spPr bwMode="auto">
          <a:xfrm>
            <a:off x="1311275" y="5848350"/>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Keyboard</a:t>
            </a:r>
          </a:p>
        </p:txBody>
      </p:sp>
      <p:sp>
        <p:nvSpPr>
          <p:cNvPr id="70686" name="Line 31">
            <a:extLst>
              <a:ext uri="{FF2B5EF4-FFF2-40B4-BE49-F238E27FC236}">
                <a16:creationId xmlns:a16="http://schemas.microsoft.com/office/drawing/2014/main" id="{C91D1F21-B571-40FB-86B3-DAD0327722AF}"/>
              </a:ext>
            </a:extLst>
          </p:cNvPr>
          <p:cNvSpPr>
            <a:spLocks noChangeShapeType="1"/>
          </p:cNvSpPr>
          <p:nvPr/>
        </p:nvSpPr>
        <p:spPr bwMode="auto">
          <a:xfrm>
            <a:off x="3121025" y="56197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7" name="Text Box 32">
            <a:extLst>
              <a:ext uri="{FF2B5EF4-FFF2-40B4-BE49-F238E27FC236}">
                <a16:creationId xmlns:a16="http://schemas.microsoft.com/office/drawing/2014/main" id="{CDD82F6B-53AD-4B03-9765-C9B9F120B7E1}"/>
              </a:ext>
            </a:extLst>
          </p:cNvPr>
          <p:cNvSpPr txBox="1">
            <a:spLocks noChangeArrowheads="1"/>
          </p:cNvSpPr>
          <p:nvPr/>
        </p:nvSpPr>
        <p:spPr bwMode="auto">
          <a:xfrm>
            <a:off x="2627313" y="5848350"/>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Monitor</a:t>
            </a:r>
          </a:p>
        </p:txBody>
      </p:sp>
      <p:sp>
        <p:nvSpPr>
          <p:cNvPr id="70688" name="AutoShape 33">
            <a:extLst>
              <a:ext uri="{FF2B5EF4-FFF2-40B4-BE49-F238E27FC236}">
                <a16:creationId xmlns:a16="http://schemas.microsoft.com/office/drawing/2014/main" id="{7C2759C9-CE71-427A-9FE3-07220F069A6E}"/>
              </a:ext>
            </a:extLst>
          </p:cNvPr>
          <p:cNvSpPr>
            <a:spLocks noChangeArrowheads="1"/>
          </p:cNvSpPr>
          <p:nvPr/>
        </p:nvSpPr>
        <p:spPr bwMode="auto">
          <a:xfrm>
            <a:off x="5121275" y="600075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Disk</a:t>
            </a:r>
          </a:p>
        </p:txBody>
      </p:sp>
      <p:sp>
        <p:nvSpPr>
          <p:cNvPr id="70689" name="AutoShape 34">
            <a:extLst>
              <a:ext uri="{FF2B5EF4-FFF2-40B4-BE49-F238E27FC236}">
                <a16:creationId xmlns:a16="http://schemas.microsoft.com/office/drawing/2014/main" id="{0F8C0F13-CB85-40AC-BD93-0580475720C2}"/>
              </a:ext>
            </a:extLst>
          </p:cNvPr>
          <p:cNvSpPr>
            <a:spLocks noChangeArrowheads="1"/>
          </p:cNvSpPr>
          <p:nvPr/>
        </p:nvSpPr>
        <p:spPr bwMode="auto">
          <a:xfrm>
            <a:off x="269875" y="4159250"/>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90" name="Rectangle 35">
            <a:extLst>
              <a:ext uri="{FF2B5EF4-FFF2-40B4-BE49-F238E27FC236}">
                <a16:creationId xmlns:a16="http://schemas.microsoft.com/office/drawing/2014/main" id="{CB2E2AED-DCC2-42F0-A8AD-D9E5676FCE7C}"/>
              </a:ext>
            </a:extLst>
          </p:cNvPr>
          <p:cNvSpPr>
            <a:spLocks noChangeArrowheads="1"/>
          </p:cNvSpPr>
          <p:nvPr/>
        </p:nvSpPr>
        <p:spPr bwMode="auto">
          <a:xfrm>
            <a:off x="1346200" y="432911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91" name="Rectangle 36">
            <a:extLst>
              <a:ext uri="{FF2B5EF4-FFF2-40B4-BE49-F238E27FC236}">
                <a16:creationId xmlns:a16="http://schemas.microsoft.com/office/drawing/2014/main" id="{CD9C45AE-9751-47CA-ABB8-4BE699FF8D68}"/>
              </a:ext>
            </a:extLst>
          </p:cNvPr>
          <p:cNvSpPr>
            <a:spLocks noChangeArrowheads="1"/>
          </p:cNvSpPr>
          <p:nvPr/>
        </p:nvSpPr>
        <p:spPr bwMode="auto">
          <a:xfrm>
            <a:off x="3022600" y="431958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92" name="Rectangle 37">
            <a:extLst>
              <a:ext uri="{FF2B5EF4-FFF2-40B4-BE49-F238E27FC236}">
                <a16:creationId xmlns:a16="http://schemas.microsoft.com/office/drawing/2014/main" id="{BFFF0AFD-0A72-4BAD-BF41-9BDAAFE3B596}"/>
              </a:ext>
            </a:extLst>
          </p:cNvPr>
          <p:cNvSpPr>
            <a:spLocks noChangeArrowheads="1"/>
          </p:cNvSpPr>
          <p:nvPr/>
        </p:nvSpPr>
        <p:spPr bwMode="auto">
          <a:xfrm>
            <a:off x="5356225" y="431006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93" name="Text Box 38">
            <a:extLst>
              <a:ext uri="{FF2B5EF4-FFF2-40B4-BE49-F238E27FC236}">
                <a16:creationId xmlns:a16="http://schemas.microsoft.com/office/drawing/2014/main" id="{28440BB8-DEAE-4B58-9483-DFAF161EE238}"/>
              </a:ext>
            </a:extLst>
          </p:cNvPr>
          <p:cNvSpPr txBox="1">
            <a:spLocks noChangeArrowheads="1"/>
          </p:cNvSpPr>
          <p:nvPr/>
        </p:nvSpPr>
        <p:spPr bwMode="auto">
          <a:xfrm>
            <a:off x="5556250" y="3956050"/>
            <a:ext cx="74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Arial Narrow" panose="020B0606020202030204" pitchFamily="34" charset="0"/>
                <a:ea typeface="宋体" panose="02010600030101010101" pitchFamily="2" charset="-122"/>
              </a:rPr>
              <a:t>I/O bus</a:t>
            </a:r>
          </a:p>
        </p:txBody>
      </p:sp>
      <p:sp>
        <p:nvSpPr>
          <p:cNvPr id="70694" name="Rectangle 39">
            <a:extLst>
              <a:ext uri="{FF2B5EF4-FFF2-40B4-BE49-F238E27FC236}">
                <a16:creationId xmlns:a16="http://schemas.microsoft.com/office/drawing/2014/main" id="{DACDC225-F957-4842-A725-D6FF03C454F9}"/>
              </a:ext>
            </a:extLst>
          </p:cNvPr>
          <p:cNvSpPr>
            <a:spLocks noChangeArrowheads="1"/>
          </p:cNvSpPr>
          <p:nvPr/>
        </p:nvSpPr>
        <p:spPr bwMode="auto">
          <a:xfrm>
            <a:off x="4246563" y="424815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0695" name="Line 40">
            <a:extLst>
              <a:ext uri="{FF2B5EF4-FFF2-40B4-BE49-F238E27FC236}">
                <a16:creationId xmlns:a16="http://schemas.microsoft.com/office/drawing/2014/main" id="{EFDD0B90-DB22-4430-A3FE-EF8C2EB468FF}"/>
              </a:ext>
            </a:extLst>
          </p:cNvPr>
          <p:cNvSpPr>
            <a:spLocks noChangeShapeType="1"/>
          </p:cNvSpPr>
          <p:nvPr/>
        </p:nvSpPr>
        <p:spPr bwMode="auto">
          <a:xfrm>
            <a:off x="4297363" y="3194050"/>
            <a:ext cx="1965325"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96" name="Line 41">
            <a:extLst>
              <a:ext uri="{FF2B5EF4-FFF2-40B4-BE49-F238E27FC236}">
                <a16:creationId xmlns:a16="http://schemas.microsoft.com/office/drawing/2014/main" id="{4C9E9D07-89D8-4927-A90C-3CC14DB220F6}"/>
              </a:ext>
            </a:extLst>
          </p:cNvPr>
          <p:cNvSpPr>
            <a:spLocks noChangeShapeType="1"/>
          </p:cNvSpPr>
          <p:nvPr/>
        </p:nvSpPr>
        <p:spPr bwMode="auto">
          <a:xfrm>
            <a:off x="4335463" y="3194050"/>
            <a:ext cx="0" cy="11350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97" name="Line 42">
            <a:extLst>
              <a:ext uri="{FF2B5EF4-FFF2-40B4-BE49-F238E27FC236}">
                <a16:creationId xmlns:a16="http://schemas.microsoft.com/office/drawing/2014/main" id="{4BA5239A-96A5-4B99-A22F-985CCAC5EB1D}"/>
              </a:ext>
            </a:extLst>
          </p:cNvPr>
          <p:cNvSpPr>
            <a:spLocks noChangeShapeType="1"/>
          </p:cNvSpPr>
          <p:nvPr/>
        </p:nvSpPr>
        <p:spPr bwMode="auto">
          <a:xfrm flipV="1">
            <a:off x="4297363" y="435768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98" name="Line 43">
            <a:extLst>
              <a:ext uri="{FF2B5EF4-FFF2-40B4-BE49-F238E27FC236}">
                <a16:creationId xmlns:a16="http://schemas.microsoft.com/office/drawing/2014/main" id="{5F543C10-F0AC-4CAD-810A-4A03A07184A9}"/>
              </a:ext>
            </a:extLst>
          </p:cNvPr>
          <p:cNvSpPr>
            <a:spLocks noChangeShapeType="1"/>
          </p:cNvSpPr>
          <p:nvPr/>
        </p:nvSpPr>
        <p:spPr bwMode="auto">
          <a:xfrm flipH="1">
            <a:off x="5432425" y="4329113"/>
            <a:ext cx="0" cy="1671637"/>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99" name="Rectangle 44">
            <a:extLst>
              <a:ext uri="{FF2B5EF4-FFF2-40B4-BE49-F238E27FC236}">
                <a16:creationId xmlns:a16="http://schemas.microsoft.com/office/drawing/2014/main" id="{AB071EFE-2B46-4B7A-8438-83D3DA1AB3C1}"/>
              </a:ext>
            </a:extLst>
          </p:cNvPr>
          <p:cNvSpPr>
            <a:spLocks noChangeArrowheads="1"/>
          </p:cNvSpPr>
          <p:nvPr/>
        </p:nvSpPr>
        <p:spPr bwMode="auto">
          <a:xfrm>
            <a:off x="498475" y="298450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Bus interface</a:t>
            </a:r>
          </a:p>
        </p:txBody>
      </p:sp>
      <p:sp>
        <p:nvSpPr>
          <p:cNvPr id="70700" name="Text Box 46">
            <a:extLst>
              <a:ext uri="{FF2B5EF4-FFF2-40B4-BE49-F238E27FC236}">
                <a16:creationId xmlns:a16="http://schemas.microsoft.com/office/drawing/2014/main" id="{38654478-0605-4F19-9C93-6FAF8E6953AB}"/>
              </a:ext>
            </a:extLst>
          </p:cNvPr>
          <p:cNvSpPr txBox="1">
            <a:spLocks noChangeArrowheads="1"/>
          </p:cNvSpPr>
          <p:nvPr/>
        </p:nvSpPr>
        <p:spPr bwMode="auto">
          <a:xfrm>
            <a:off x="3876675" y="906463"/>
            <a:ext cx="49037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200" b="1">
                <a:latin typeface="微软雅黑" panose="020B0503020204020204" pitchFamily="34" charset="-122"/>
                <a:ea typeface="微软雅黑" panose="020B0503020204020204" pitchFamily="34" charset="-122"/>
              </a:rPr>
              <a:t>磁盘控制器读相应的扇区，并由</a:t>
            </a:r>
            <a:r>
              <a:rPr lang="en-US" altLang="zh-CN" sz="2200" b="1">
                <a:latin typeface="微软雅黑" panose="020B0503020204020204" pitchFamily="34" charset="-122"/>
                <a:ea typeface="微软雅黑" panose="020B0503020204020204" pitchFamily="34" charset="-122"/>
              </a:rPr>
              <a:t>DMA</a:t>
            </a:r>
            <a:r>
              <a:rPr lang="zh-CN" altLang="en-US" sz="2200" b="1">
                <a:latin typeface="微软雅黑" panose="020B0503020204020204" pitchFamily="34" charset="-122"/>
                <a:ea typeface="微软雅黑" panose="020B0503020204020204" pitchFamily="34" charset="-122"/>
              </a:rPr>
              <a:t>控制器控制总线把数据从磁盘控制器送主存，</a:t>
            </a:r>
            <a:r>
              <a:rPr lang="zh-CN" altLang="en-US" sz="2200" b="1">
                <a:solidFill>
                  <a:schemeClr val="accent2"/>
                </a:solidFill>
                <a:latin typeface="微软雅黑" panose="020B0503020204020204" pitchFamily="34" charset="-122"/>
                <a:ea typeface="微软雅黑" panose="020B0503020204020204" pitchFamily="34" charset="-122"/>
              </a:rPr>
              <a:t>此时，</a:t>
            </a:r>
            <a:r>
              <a:rPr lang="en-US" altLang="zh-CN" sz="2200" b="1">
                <a:solidFill>
                  <a:schemeClr val="accent2"/>
                </a:solidFill>
                <a:latin typeface="微软雅黑" panose="020B0503020204020204" pitchFamily="34" charset="-122"/>
                <a:ea typeface="微软雅黑" panose="020B0503020204020204" pitchFamily="34" charset="-122"/>
              </a:rPr>
              <a:t>CPU</a:t>
            </a:r>
            <a:r>
              <a:rPr lang="zh-CN" altLang="en-US" sz="2200" b="1">
                <a:solidFill>
                  <a:schemeClr val="accent2"/>
                </a:solidFill>
                <a:latin typeface="微软雅黑" panose="020B0503020204020204" pitchFamily="34" charset="-122"/>
                <a:ea typeface="微软雅黑" panose="020B0503020204020204" pitchFamily="34" charset="-122"/>
              </a:rPr>
              <a:t>执行其他进程</a:t>
            </a:r>
          </a:p>
        </p:txBody>
      </p:sp>
      <p:sp>
        <p:nvSpPr>
          <p:cNvPr id="70701" name="Text Box 45">
            <a:extLst>
              <a:ext uri="{FF2B5EF4-FFF2-40B4-BE49-F238E27FC236}">
                <a16:creationId xmlns:a16="http://schemas.microsoft.com/office/drawing/2014/main" id="{F832C80E-5C00-470A-AC1A-22E901DBE446}"/>
              </a:ext>
            </a:extLst>
          </p:cNvPr>
          <p:cNvSpPr txBox="1">
            <a:spLocks noChangeArrowheads="1"/>
          </p:cNvSpPr>
          <p:nvPr/>
        </p:nvSpPr>
        <p:spPr bwMode="auto">
          <a:xfrm>
            <a:off x="3875088" y="4078288"/>
            <a:ext cx="1046162" cy="708025"/>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chemeClr val="accent1"/>
                </a:solidFill>
                <a:latin typeface="微软雅黑" panose="020B0503020204020204" pitchFamily="34" charset="-122"/>
                <a:ea typeface="微软雅黑" panose="020B0503020204020204" pitchFamily="34" charset="-122"/>
              </a:rPr>
              <a:t>DMA</a:t>
            </a:r>
          </a:p>
          <a:p>
            <a:pPr algn="ctr"/>
            <a:r>
              <a:rPr lang="zh-CN" altLang="en-US" sz="2000" b="1">
                <a:solidFill>
                  <a:schemeClr val="accent1"/>
                </a:solidFill>
                <a:latin typeface="微软雅黑" panose="020B0503020204020204" pitchFamily="34" charset="-122"/>
                <a:ea typeface="微软雅黑" panose="020B0503020204020204" pitchFamily="34" charset="-122"/>
              </a:rPr>
              <a:t>控制器</a:t>
            </a:r>
          </a:p>
        </p:txBody>
      </p:sp>
      <p:grpSp>
        <p:nvGrpSpPr>
          <p:cNvPr id="856110" name="Group 46">
            <a:extLst>
              <a:ext uri="{FF2B5EF4-FFF2-40B4-BE49-F238E27FC236}">
                <a16:creationId xmlns:a16="http://schemas.microsoft.com/office/drawing/2014/main" id="{E2848BE7-7B6A-4476-AE5C-B13353EC3098}"/>
              </a:ext>
            </a:extLst>
          </p:cNvPr>
          <p:cNvGrpSpPr>
            <a:grpSpLocks/>
          </p:cNvGrpSpPr>
          <p:nvPr/>
        </p:nvGrpSpPr>
        <p:grpSpPr bwMode="auto">
          <a:xfrm>
            <a:off x="4949825" y="4645025"/>
            <a:ext cx="3656013" cy="1057275"/>
            <a:chOff x="3118" y="2926"/>
            <a:chExt cx="2303" cy="666"/>
          </a:xfrm>
        </p:grpSpPr>
        <p:sp>
          <p:nvSpPr>
            <p:cNvPr id="70703" name="Text Box 47">
              <a:extLst>
                <a:ext uri="{FF2B5EF4-FFF2-40B4-BE49-F238E27FC236}">
                  <a16:creationId xmlns:a16="http://schemas.microsoft.com/office/drawing/2014/main" id="{9D8B875F-3661-40DA-B64A-0F6C8EFEEA35}"/>
                </a:ext>
              </a:extLst>
            </p:cNvPr>
            <p:cNvSpPr txBox="1">
              <a:spLocks noChangeArrowheads="1"/>
            </p:cNvSpPr>
            <p:nvPr/>
          </p:nvSpPr>
          <p:spPr bwMode="auto">
            <a:xfrm>
              <a:off x="4178" y="3054"/>
              <a:ext cx="124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每传送一个数据，则计数器减</a:t>
              </a:r>
              <a:r>
                <a:rPr lang="en-US" altLang="zh-CN" sz="2000" b="1">
                  <a:solidFill>
                    <a:schemeClr val="accent1"/>
                  </a:solidFill>
                  <a:latin typeface="微软雅黑" panose="020B0503020204020204" pitchFamily="34" charset="-122"/>
                  <a:ea typeface="微软雅黑" panose="020B0503020204020204" pitchFamily="34" charset="-122"/>
                </a:rPr>
                <a:t>1</a:t>
              </a:r>
            </a:p>
          </p:txBody>
        </p:sp>
        <p:sp>
          <p:nvSpPr>
            <p:cNvPr id="70704" name="Line 48">
              <a:extLst>
                <a:ext uri="{FF2B5EF4-FFF2-40B4-BE49-F238E27FC236}">
                  <a16:creationId xmlns:a16="http://schemas.microsoft.com/office/drawing/2014/main" id="{E686745F-4EB3-46BA-8CAF-4604B4257741}"/>
                </a:ext>
              </a:extLst>
            </p:cNvPr>
            <p:cNvSpPr>
              <a:spLocks noChangeShapeType="1"/>
            </p:cNvSpPr>
            <p:nvPr/>
          </p:nvSpPr>
          <p:spPr bwMode="auto">
            <a:xfrm flipH="1" flipV="1">
              <a:off x="3118" y="2926"/>
              <a:ext cx="1051" cy="29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6110"/>
                                        </p:tgtEl>
                                        <p:attrNameLst>
                                          <p:attrName>style.visibility</p:attrName>
                                        </p:attrNameLst>
                                      </p:cBhvr>
                                      <p:to>
                                        <p:strVal val="visible"/>
                                      </p:to>
                                    </p:set>
                                    <p:animEffect transition="in" filter="blinds(horizontal)">
                                      <p:cBhvr>
                                        <p:cTn id="7" dur="500"/>
                                        <p:tgtEl>
                                          <p:spTgt spid="856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8">
            <a:extLst>
              <a:ext uri="{FF2B5EF4-FFF2-40B4-BE49-F238E27FC236}">
                <a16:creationId xmlns:a16="http://schemas.microsoft.com/office/drawing/2014/main" id="{8C9594A0-2CDB-447E-A949-5A399C3834A3}"/>
              </a:ext>
            </a:extLst>
          </p:cNvPr>
          <p:cNvSpPr>
            <a:spLocks noGrp="1" noChangeArrowheads="1"/>
          </p:cNvSpPr>
          <p:nvPr>
            <p:ph type="title" idx="4294967295"/>
          </p:nvPr>
        </p:nvSpPr>
        <p:spPr>
          <a:xfrm>
            <a:off x="341313" y="153988"/>
            <a:ext cx="7591425" cy="569912"/>
          </a:xfrm>
        </p:spPr>
        <p:txBody>
          <a:bodyPr lIns="91440" tIns="45720" rIns="91440" bIns="45720" anchor="ctr"/>
          <a:lstStyle/>
          <a:p>
            <a:r>
              <a:rPr lang="zh-CN" altLang="en-US">
                <a:latin typeface="黑体" panose="02010609060101010101" pitchFamily="49" charset="-122"/>
              </a:rPr>
              <a:t>读一个磁盘扇区</a:t>
            </a:r>
            <a:r>
              <a:rPr lang="en-US" altLang="zh-CN">
                <a:latin typeface="黑体" panose="02010609060101010101" pitchFamily="49" charset="-122"/>
              </a:rPr>
              <a:t>–</a:t>
            </a:r>
            <a:r>
              <a:rPr lang="zh-CN" altLang="en-US">
                <a:latin typeface="黑体" panose="02010609060101010101" pitchFamily="49" charset="-122"/>
              </a:rPr>
              <a:t>第三步</a:t>
            </a:r>
            <a:endParaRPr lang="en-US" altLang="zh-CN">
              <a:latin typeface="黑体" panose="02010609060101010101" pitchFamily="49" charset="-122"/>
            </a:endParaRPr>
          </a:p>
        </p:txBody>
      </p:sp>
      <p:sp>
        <p:nvSpPr>
          <p:cNvPr id="72707" name="Rectangle 4">
            <a:extLst>
              <a:ext uri="{FF2B5EF4-FFF2-40B4-BE49-F238E27FC236}">
                <a16:creationId xmlns:a16="http://schemas.microsoft.com/office/drawing/2014/main" id="{4875F293-9036-4C85-9445-ECAFAD138625}"/>
              </a:ext>
            </a:extLst>
          </p:cNvPr>
          <p:cNvSpPr>
            <a:spLocks noChangeArrowheads="1"/>
          </p:cNvSpPr>
          <p:nvPr/>
        </p:nvSpPr>
        <p:spPr bwMode="auto">
          <a:xfrm>
            <a:off x="6294438" y="2814638"/>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Main</a:t>
            </a:r>
          </a:p>
          <a:p>
            <a:pPr algn="ctr"/>
            <a:r>
              <a:rPr lang="en-US" altLang="zh-CN" b="1">
                <a:latin typeface="Arial Narrow" panose="020B0606020202030204" pitchFamily="34" charset="0"/>
                <a:ea typeface="宋体" panose="02010600030101010101" pitchFamily="2" charset="-122"/>
              </a:rPr>
              <a:t>memory</a:t>
            </a:r>
          </a:p>
        </p:txBody>
      </p:sp>
      <p:sp>
        <p:nvSpPr>
          <p:cNvPr id="72708" name="AutoShape 5">
            <a:extLst>
              <a:ext uri="{FF2B5EF4-FFF2-40B4-BE49-F238E27FC236}">
                <a16:creationId xmlns:a16="http://schemas.microsoft.com/office/drawing/2014/main" id="{A917B37E-A53E-4723-8DAB-F1B7256D63A5}"/>
              </a:ext>
            </a:extLst>
          </p:cNvPr>
          <p:cNvSpPr>
            <a:spLocks noChangeArrowheads="1"/>
          </p:cNvSpPr>
          <p:nvPr/>
        </p:nvSpPr>
        <p:spPr bwMode="auto">
          <a:xfrm>
            <a:off x="4770438" y="2967038"/>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09" name="Rectangle 6">
            <a:extLst>
              <a:ext uri="{FF2B5EF4-FFF2-40B4-BE49-F238E27FC236}">
                <a16:creationId xmlns:a16="http://schemas.microsoft.com/office/drawing/2014/main" id="{EA6CF1AE-7034-4227-93C3-6A2B81FCD607}"/>
              </a:ext>
            </a:extLst>
          </p:cNvPr>
          <p:cNvSpPr>
            <a:spLocks noChangeArrowheads="1"/>
          </p:cNvSpPr>
          <p:nvPr/>
        </p:nvSpPr>
        <p:spPr bwMode="auto">
          <a:xfrm>
            <a:off x="3856038" y="2998788"/>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b="1">
              <a:latin typeface="Arial Narrow" panose="020B0606020202030204" pitchFamily="34" charset="0"/>
              <a:ea typeface="宋体" panose="02010600030101010101" pitchFamily="2" charset="-122"/>
            </a:endParaRPr>
          </a:p>
        </p:txBody>
      </p:sp>
      <p:sp>
        <p:nvSpPr>
          <p:cNvPr id="72710" name="AutoShape 7">
            <a:extLst>
              <a:ext uri="{FF2B5EF4-FFF2-40B4-BE49-F238E27FC236}">
                <a16:creationId xmlns:a16="http://schemas.microsoft.com/office/drawing/2014/main" id="{C8C0BDDB-CCA4-4D36-BA64-DE98E7815F32}"/>
              </a:ext>
            </a:extLst>
          </p:cNvPr>
          <p:cNvSpPr>
            <a:spLocks noChangeArrowheads="1"/>
          </p:cNvSpPr>
          <p:nvPr/>
        </p:nvSpPr>
        <p:spPr bwMode="auto">
          <a:xfrm>
            <a:off x="2398713" y="2967038"/>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1" name="Rectangle 8">
            <a:extLst>
              <a:ext uri="{FF2B5EF4-FFF2-40B4-BE49-F238E27FC236}">
                <a16:creationId xmlns:a16="http://schemas.microsoft.com/office/drawing/2014/main" id="{F639E67B-82AC-4B8C-8895-86B3FFFECEF0}"/>
              </a:ext>
            </a:extLst>
          </p:cNvPr>
          <p:cNvSpPr>
            <a:spLocks noChangeArrowheads="1"/>
          </p:cNvSpPr>
          <p:nvPr/>
        </p:nvSpPr>
        <p:spPr bwMode="auto">
          <a:xfrm>
            <a:off x="1414463" y="1671638"/>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2" name="Rectangle 9">
            <a:extLst>
              <a:ext uri="{FF2B5EF4-FFF2-40B4-BE49-F238E27FC236}">
                <a16:creationId xmlns:a16="http://schemas.microsoft.com/office/drawing/2014/main" id="{0ADC9EED-039F-48DD-A433-3177915E0219}"/>
              </a:ext>
            </a:extLst>
          </p:cNvPr>
          <p:cNvSpPr>
            <a:spLocks noChangeArrowheads="1"/>
          </p:cNvSpPr>
          <p:nvPr/>
        </p:nvSpPr>
        <p:spPr bwMode="auto">
          <a:xfrm>
            <a:off x="1414463" y="1824038"/>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3" name="Rectangle 10">
            <a:extLst>
              <a:ext uri="{FF2B5EF4-FFF2-40B4-BE49-F238E27FC236}">
                <a16:creationId xmlns:a16="http://schemas.microsoft.com/office/drawing/2014/main" id="{892D3765-7A25-412C-A01F-863AD9EDE6C7}"/>
              </a:ext>
            </a:extLst>
          </p:cNvPr>
          <p:cNvSpPr>
            <a:spLocks noChangeArrowheads="1"/>
          </p:cNvSpPr>
          <p:nvPr/>
        </p:nvSpPr>
        <p:spPr bwMode="auto">
          <a:xfrm>
            <a:off x="1414463" y="1976438"/>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4" name="Rectangle 11">
            <a:extLst>
              <a:ext uri="{FF2B5EF4-FFF2-40B4-BE49-F238E27FC236}">
                <a16:creationId xmlns:a16="http://schemas.microsoft.com/office/drawing/2014/main" id="{8BEDF77C-AACD-4E0E-9533-3B558009C08E}"/>
              </a:ext>
            </a:extLst>
          </p:cNvPr>
          <p:cNvSpPr>
            <a:spLocks noChangeArrowheads="1"/>
          </p:cNvSpPr>
          <p:nvPr/>
        </p:nvSpPr>
        <p:spPr bwMode="auto">
          <a:xfrm>
            <a:off x="1414463" y="2128838"/>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5" name="Rectangle 12">
            <a:extLst>
              <a:ext uri="{FF2B5EF4-FFF2-40B4-BE49-F238E27FC236}">
                <a16:creationId xmlns:a16="http://schemas.microsoft.com/office/drawing/2014/main" id="{D8155CE7-E4E3-451A-BF7F-79EEC9704441}"/>
              </a:ext>
            </a:extLst>
          </p:cNvPr>
          <p:cNvSpPr>
            <a:spLocks noChangeArrowheads="1"/>
          </p:cNvSpPr>
          <p:nvPr/>
        </p:nvSpPr>
        <p:spPr bwMode="auto">
          <a:xfrm>
            <a:off x="1414463" y="2281238"/>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6" name="AutoShape 13">
            <a:extLst>
              <a:ext uri="{FF2B5EF4-FFF2-40B4-BE49-F238E27FC236}">
                <a16:creationId xmlns:a16="http://schemas.microsoft.com/office/drawing/2014/main" id="{0F86A95E-0579-4C13-A8CF-1963610E86B7}"/>
              </a:ext>
            </a:extLst>
          </p:cNvPr>
          <p:cNvSpPr>
            <a:spLocks noChangeArrowheads="1"/>
          </p:cNvSpPr>
          <p:nvPr/>
        </p:nvSpPr>
        <p:spPr bwMode="auto">
          <a:xfrm>
            <a:off x="2187575" y="1671638"/>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7" name="AutoShape 14">
            <a:extLst>
              <a:ext uri="{FF2B5EF4-FFF2-40B4-BE49-F238E27FC236}">
                <a16:creationId xmlns:a16="http://schemas.microsoft.com/office/drawing/2014/main" id="{29E72EBE-369F-4BCF-8C94-0DDB841C0E69}"/>
              </a:ext>
            </a:extLst>
          </p:cNvPr>
          <p:cNvSpPr>
            <a:spLocks noChangeArrowheads="1"/>
          </p:cNvSpPr>
          <p:nvPr/>
        </p:nvSpPr>
        <p:spPr bwMode="auto">
          <a:xfrm flipH="1">
            <a:off x="2098675" y="2052638"/>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18" name="Rectangle 15">
            <a:extLst>
              <a:ext uri="{FF2B5EF4-FFF2-40B4-BE49-F238E27FC236}">
                <a16:creationId xmlns:a16="http://schemas.microsoft.com/office/drawing/2014/main" id="{AEBCE810-8743-47B6-94C2-7A44BBB89F2A}"/>
              </a:ext>
            </a:extLst>
          </p:cNvPr>
          <p:cNvSpPr>
            <a:spLocks noChangeArrowheads="1"/>
          </p:cNvSpPr>
          <p:nvPr/>
        </p:nvSpPr>
        <p:spPr bwMode="auto">
          <a:xfrm>
            <a:off x="2632075" y="1519238"/>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ALU</a:t>
            </a:r>
          </a:p>
        </p:txBody>
      </p:sp>
      <p:sp>
        <p:nvSpPr>
          <p:cNvPr id="72719" name="Text Box 16">
            <a:extLst>
              <a:ext uri="{FF2B5EF4-FFF2-40B4-BE49-F238E27FC236}">
                <a16:creationId xmlns:a16="http://schemas.microsoft.com/office/drawing/2014/main" id="{F35ECC16-785C-4415-AFE8-581F13F7A633}"/>
              </a:ext>
            </a:extLst>
          </p:cNvPr>
          <p:cNvSpPr txBox="1">
            <a:spLocks noChangeArrowheads="1"/>
          </p:cNvSpPr>
          <p:nvPr/>
        </p:nvSpPr>
        <p:spPr bwMode="auto">
          <a:xfrm>
            <a:off x="1138238" y="1350963"/>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Register file</a:t>
            </a:r>
          </a:p>
        </p:txBody>
      </p:sp>
      <p:sp>
        <p:nvSpPr>
          <p:cNvPr id="72720" name="AutoShape 17">
            <a:extLst>
              <a:ext uri="{FF2B5EF4-FFF2-40B4-BE49-F238E27FC236}">
                <a16:creationId xmlns:a16="http://schemas.microsoft.com/office/drawing/2014/main" id="{6475115D-2A7A-449F-8745-D28BC32413D1}"/>
              </a:ext>
            </a:extLst>
          </p:cNvPr>
          <p:cNvSpPr>
            <a:spLocks noChangeArrowheads="1"/>
          </p:cNvSpPr>
          <p:nvPr/>
        </p:nvSpPr>
        <p:spPr bwMode="auto">
          <a:xfrm>
            <a:off x="1489075" y="2509838"/>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21" name="Rectangle 18">
            <a:extLst>
              <a:ext uri="{FF2B5EF4-FFF2-40B4-BE49-F238E27FC236}">
                <a16:creationId xmlns:a16="http://schemas.microsoft.com/office/drawing/2014/main" id="{95A2ABD0-4F74-483A-A492-A03AB277B348}"/>
              </a:ext>
            </a:extLst>
          </p:cNvPr>
          <p:cNvSpPr>
            <a:spLocks noChangeArrowheads="1"/>
          </p:cNvSpPr>
          <p:nvPr/>
        </p:nvSpPr>
        <p:spPr bwMode="auto">
          <a:xfrm>
            <a:off x="346075" y="1290638"/>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22" name="Text Box 19">
            <a:extLst>
              <a:ext uri="{FF2B5EF4-FFF2-40B4-BE49-F238E27FC236}">
                <a16:creationId xmlns:a16="http://schemas.microsoft.com/office/drawing/2014/main" id="{1FC7FCEF-215A-4C98-A467-2DC91D03CA13}"/>
              </a:ext>
            </a:extLst>
          </p:cNvPr>
          <p:cNvSpPr txBox="1">
            <a:spLocks noChangeArrowheads="1"/>
          </p:cNvSpPr>
          <p:nvPr/>
        </p:nvSpPr>
        <p:spPr bwMode="auto">
          <a:xfrm>
            <a:off x="247650" y="985838"/>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Arial Narrow" panose="020B0606020202030204" pitchFamily="34" charset="0"/>
                <a:ea typeface="宋体" panose="02010600030101010101" pitchFamily="2" charset="-122"/>
              </a:rPr>
              <a:t>CPU chip</a:t>
            </a:r>
          </a:p>
        </p:txBody>
      </p:sp>
      <p:sp>
        <p:nvSpPr>
          <p:cNvPr id="72723" name="AutoShape 20">
            <a:extLst>
              <a:ext uri="{FF2B5EF4-FFF2-40B4-BE49-F238E27FC236}">
                <a16:creationId xmlns:a16="http://schemas.microsoft.com/office/drawing/2014/main" id="{E9041A1C-940D-4320-91C6-BAA6843563BD}"/>
              </a:ext>
            </a:extLst>
          </p:cNvPr>
          <p:cNvSpPr>
            <a:spLocks noChangeArrowheads="1"/>
          </p:cNvSpPr>
          <p:nvPr/>
        </p:nvSpPr>
        <p:spPr bwMode="auto">
          <a:xfrm>
            <a:off x="4079875" y="3652838"/>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24" name="AutoShape 21">
            <a:extLst>
              <a:ext uri="{FF2B5EF4-FFF2-40B4-BE49-F238E27FC236}">
                <a16:creationId xmlns:a16="http://schemas.microsoft.com/office/drawing/2014/main" id="{9A3A449E-A05C-47B3-A17D-683237027832}"/>
              </a:ext>
            </a:extLst>
          </p:cNvPr>
          <p:cNvSpPr>
            <a:spLocks noChangeArrowheads="1"/>
          </p:cNvSpPr>
          <p:nvPr/>
        </p:nvSpPr>
        <p:spPr bwMode="auto">
          <a:xfrm flipV="1">
            <a:off x="5184775" y="4389438"/>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25" name="Rectangle 22">
            <a:extLst>
              <a:ext uri="{FF2B5EF4-FFF2-40B4-BE49-F238E27FC236}">
                <a16:creationId xmlns:a16="http://schemas.microsoft.com/office/drawing/2014/main" id="{226F7617-A1D3-4CDE-A7E4-6CDC177175CF}"/>
              </a:ext>
            </a:extLst>
          </p:cNvPr>
          <p:cNvSpPr>
            <a:spLocks noChangeArrowheads="1"/>
          </p:cNvSpPr>
          <p:nvPr/>
        </p:nvSpPr>
        <p:spPr bwMode="auto">
          <a:xfrm>
            <a:off x="4765675" y="5113338"/>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Disk </a:t>
            </a:r>
          </a:p>
          <a:p>
            <a:pPr algn="ctr"/>
            <a:r>
              <a:rPr lang="en-US" altLang="zh-CN" b="1">
                <a:latin typeface="Arial Narrow" panose="020B0606020202030204" pitchFamily="34" charset="0"/>
                <a:ea typeface="宋体" panose="02010600030101010101" pitchFamily="2" charset="-122"/>
              </a:rPr>
              <a:t>controller</a:t>
            </a:r>
          </a:p>
        </p:txBody>
      </p:sp>
      <p:sp>
        <p:nvSpPr>
          <p:cNvPr id="72726" name="AutoShape 23">
            <a:extLst>
              <a:ext uri="{FF2B5EF4-FFF2-40B4-BE49-F238E27FC236}">
                <a16:creationId xmlns:a16="http://schemas.microsoft.com/office/drawing/2014/main" id="{0148700B-4DA3-4DAC-9232-A84590B5E844}"/>
              </a:ext>
            </a:extLst>
          </p:cNvPr>
          <p:cNvSpPr>
            <a:spLocks noChangeArrowheads="1"/>
          </p:cNvSpPr>
          <p:nvPr/>
        </p:nvSpPr>
        <p:spPr bwMode="auto">
          <a:xfrm flipV="1">
            <a:off x="2854325" y="4389438"/>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27" name="Rectangle 24">
            <a:extLst>
              <a:ext uri="{FF2B5EF4-FFF2-40B4-BE49-F238E27FC236}">
                <a16:creationId xmlns:a16="http://schemas.microsoft.com/office/drawing/2014/main" id="{22D99555-E496-42A7-9E70-96A30B5844C9}"/>
              </a:ext>
            </a:extLst>
          </p:cNvPr>
          <p:cNvSpPr>
            <a:spLocks noChangeArrowheads="1"/>
          </p:cNvSpPr>
          <p:nvPr/>
        </p:nvSpPr>
        <p:spPr bwMode="auto">
          <a:xfrm>
            <a:off x="2435225" y="5113338"/>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Graphics</a:t>
            </a:r>
          </a:p>
          <a:p>
            <a:pPr algn="ctr"/>
            <a:r>
              <a:rPr lang="en-US" altLang="zh-CN" b="1">
                <a:latin typeface="Arial Narrow" panose="020B0606020202030204" pitchFamily="34" charset="0"/>
                <a:ea typeface="宋体" panose="02010600030101010101" pitchFamily="2" charset="-122"/>
              </a:rPr>
              <a:t>adapter</a:t>
            </a:r>
          </a:p>
        </p:txBody>
      </p:sp>
      <p:sp>
        <p:nvSpPr>
          <p:cNvPr id="72728" name="AutoShape 25">
            <a:extLst>
              <a:ext uri="{FF2B5EF4-FFF2-40B4-BE49-F238E27FC236}">
                <a16:creationId xmlns:a16="http://schemas.microsoft.com/office/drawing/2014/main" id="{78BD35D2-92AD-4207-9277-FE709BFD7B56}"/>
              </a:ext>
            </a:extLst>
          </p:cNvPr>
          <p:cNvSpPr>
            <a:spLocks noChangeArrowheads="1"/>
          </p:cNvSpPr>
          <p:nvPr/>
        </p:nvSpPr>
        <p:spPr bwMode="auto">
          <a:xfrm flipV="1">
            <a:off x="1177925" y="4389438"/>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29" name="Rectangle 26">
            <a:extLst>
              <a:ext uri="{FF2B5EF4-FFF2-40B4-BE49-F238E27FC236}">
                <a16:creationId xmlns:a16="http://schemas.microsoft.com/office/drawing/2014/main" id="{61B6CCF5-7ACA-4E78-AE00-30E424BE1EDC}"/>
              </a:ext>
            </a:extLst>
          </p:cNvPr>
          <p:cNvSpPr>
            <a:spLocks noChangeArrowheads="1"/>
          </p:cNvSpPr>
          <p:nvPr/>
        </p:nvSpPr>
        <p:spPr bwMode="auto">
          <a:xfrm>
            <a:off x="835025" y="5100638"/>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USB</a:t>
            </a:r>
          </a:p>
          <a:p>
            <a:pPr algn="ctr"/>
            <a:r>
              <a:rPr lang="en-US" altLang="zh-CN" b="1">
                <a:latin typeface="Arial Narrow" panose="020B0606020202030204" pitchFamily="34" charset="0"/>
                <a:ea typeface="宋体" panose="02010600030101010101" pitchFamily="2" charset="-122"/>
              </a:rPr>
              <a:t>controller</a:t>
            </a:r>
          </a:p>
        </p:txBody>
      </p:sp>
      <p:sp>
        <p:nvSpPr>
          <p:cNvPr id="72730" name="Line 27">
            <a:extLst>
              <a:ext uri="{FF2B5EF4-FFF2-40B4-BE49-F238E27FC236}">
                <a16:creationId xmlns:a16="http://schemas.microsoft.com/office/drawing/2014/main" id="{4D3EC3F7-5049-4C72-8096-7EF58A7FA81F}"/>
              </a:ext>
            </a:extLst>
          </p:cNvPr>
          <p:cNvSpPr>
            <a:spLocks noChangeShapeType="1"/>
          </p:cNvSpPr>
          <p:nvPr/>
        </p:nvSpPr>
        <p:spPr bwMode="auto">
          <a:xfrm>
            <a:off x="1063625" y="5634038"/>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31" name="Line 28">
            <a:extLst>
              <a:ext uri="{FF2B5EF4-FFF2-40B4-BE49-F238E27FC236}">
                <a16:creationId xmlns:a16="http://schemas.microsoft.com/office/drawing/2014/main" id="{E2AD1EC3-0770-4CE3-B2F8-94AD8118B9AD}"/>
              </a:ext>
            </a:extLst>
          </p:cNvPr>
          <p:cNvSpPr>
            <a:spLocks noChangeShapeType="1"/>
          </p:cNvSpPr>
          <p:nvPr/>
        </p:nvSpPr>
        <p:spPr bwMode="auto">
          <a:xfrm>
            <a:off x="1825625" y="5634038"/>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32" name="Text Box 29">
            <a:extLst>
              <a:ext uri="{FF2B5EF4-FFF2-40B4-BE49-F238E27FC236}">
                <a16:creationId xmlns:a16="http://schemas.microsoft.com/office/drawing/2014/main" id="{11723DFA-55FD-4A64-90F9-34E00502B61F}"/>
              </a:ext>
            </a:extLst>
          </p:cNvPr>
          <p:cNvSpPr txBox="1">
            <a:spLocks noChangeArrowheads="1"/>
          </p:cNvSpPr>
          <p:nvPr/>
        </p:nvSpPr>
        <p:spPr bwMode="auto">
          <a:xfrm>
            <a:off x="631825" y="5862638"/>
            <a:ext cx="709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Mouse</a:t>
            </a:r>
          </a:p>
        </p:txBody>
      </p:sp>
      <p:sp>
        <p:nvSpPr>
          <p:cNvPr id="72733" name="Text Box 30">
            <a:extLst>
              <a:ext uri="{FF2B5EF4-FFF2-40B4-BE49-F238E27FC236}">
                <a16:creationId xmlns:a16="http://schemas.microsoft.com/office/drawing/2014/main" id="{043D16E3-6036-4225-AE96-28CCD17F1B31}"/>
              </a:ext>
            </a:extLst>
          </p:cNvPr>
          <p:cNvSpPr txBox="1">
            <a:spLocks noChangeArrowheads="1"/>
          </p:cNvSpPr>
          <p:nvPr/>
        </p:nvSpPr>
        <p:spPr bwMode="auto">
          <a:xfrm>
            <a:off x="1311275" y="5862638"/>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Keyboard</a:t>
            </a:r>
          </a:p>
        </p:txBody>
      </p:sp>
      <p:sp>
        <p:nvSpPr>
          <p:cNvPr id="72734" name="Line 31">
            <a:extLst>
              <a:ext uri="{FF2B5EF4-FFF2-40B4-BE49-F238E27FC236}">
                <a16:creationId xmlns:a16="http://schemas.microsoft.com/office/drawing/2014/main" id="{56E0D0E6-4C5F-43D6-BC2D-CA10AAAED903}"/>
              </a:ext>
            </a:extLst>
          </p:cNvPr>
          <p:cNvSpPr>
            <a:spLocks noChangeShapeType="1"/>
          </p:cNvSpPr>
          <p:nvPr/>
        </p:nvSpPr>
        <p:spPr bwMode="auto">
          <a:xfrm>
            <a:off x="3121025" y="5634038"/>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5" name="Text Box 32">
            <a:extLst>
              <a:ext uri="{FF2B5EF4-FFF2-40B4-BE49-F238E27FC236}">
                <a16:creationId xmlns:a16="http://schemas.microsoft.com/office/drawing/2014/main" id="{4EF5BCBA-5FB7-421E-AB6A-93F729FE1D0D}"/>
              </a:ext>
            </a:extLst>
          </p:cNvPr>
          <p:cNvSpPr txBox="1">
            <a:spLocks noChangeArrowheads="1"/>
          </p:cNvSpPr>
          <p:nvPr/>
        </p:nvSpPr>
        <p:spPr bwMode="auto">
          <a:xfrm>
            <a:off x="2627313" y="586263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Monitor</a:t>
            </a:r>
          </a:p>
        </p:txBody>
      </p:sp>
      <p:sp>
        <p:nvSpPr>
          <p:cNvPr id="72736" name="Line 33">
            <a:extLst>
              <a:ext uri="{FF2B5EF4-FFF2-40B4-BE49-F238E27FC236}">
                <a16:creationId xmlns:a16="http://schemas.microsoft.com/office/drawing/2014/main" id="{84B1C63F-A11C-46E7-BAF5-6799210DE3CC}"/>
              </a:ext>
            </a:extLst>
          </p:cNvPr>
          <p:cNvSpPr>
            <a:spLocks noChangeShapeType="1"/>
          </p:cNvSpPr>
          <p:nvPr/>
        </p:nvSpPr>
        <p:spPr bwMode="auto">
          <a:xfrm>
            <a:off x="5426075" y="5634038"/>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7" name="AutoShape 34">
            <a:extLst>
              <a:ext uri="{FF2B5EF4-FFF2-40B4-BE49-F238E27FC236}">
                <a16:creationId xmlns:a16="http://schemas.microsoft.com/office/drawing/2014/main" id="{10B91AFA-55F7-4F5C-9696-26823DCAD745}"/>
              </a:ext>
            </a:extLst>
          </p:cNvPr>
          <p:cNvSpPr>
            <a:spLocks noChangeArrowheads="1"/>
          </p:cNvSpPr>
          <p:nvPr/>
        </p:nvSpPr>
        <p:spPr bwMode="auto">
          <a:xfrm>
            <a:off x="5121275" y="6015038"/>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Disk</a:t>
            </a:r>
          </a:p>
        </p:txBody>
      </p:sp>
      <p:sp>
        <p:nvSpPr>
          <p:cNvPr id="72738" name="AutoShape 35">
            <a:extLst>
              <a:ext uri="{FF2B5EF4-FFF2-40B4-BE49-F238E27FC236}">
                <a16:creationId xmlns:a16="http://schemas.microsoft.com/office/drawing/2014/main" id="{B3C02692-EA0E-488E-97D8-4CF2B8999815}"/>
              </a:ext>
            </a:extLst>
          </p:cNvPr>
          <p:cNvSpPr>
            <a:spLocks noChangeArrowheads="1"/>
          </p:cNvSpPr>
          <p:nvPr/>
        </p:nvSpPr>
        <p:spPr bwMode="auto">
          <a:xfrm>
            <a:off x="269875" y="4173538"/>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39" name="Rectangle 36">
            <a:extLst>
              <a:ext uri="{FF2B5EF4-FFF2-40B4-BE49-F238E27FC236}">
                <a16:creationId xmlns:a16="http://schemas.microsoft.com/office/drawing/2014/main" id="{14AB0D5E-3FBB-407C-B62A-2CF10C0D86C3}"/>
              </a:ext>
            </a:extLst>
          </p:cNvPr>
          <p:cNvSpPr>
            <a:spLocks noChangeArrowheads="1"/>
          </p:cNvSpPr>
          <p:nvPr/>
        </p:nvSpPr>
        <p:spPr bwMode="auto">
          <a:xfrm>
            <a:off x="1346200" y="4343400"/>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40" name="Rectangle 37">
            <a:extLst>
              <a:ext uri="{FF2B5EF4-FFF2-40B4-BE49-F238E27FC236}">
                <a16:creationId xmlns:a16="http://schemas.microsoft.com/office/drawing/2014/main" id="{3C9E875B-01FC-4160-8327-BCA1E66D3CAA}"/>
              </a:ext>
            </a:extLst>
          </p:cNvPr>
          <p:cNvSpPr>
            <a:spLocks noChangeArrowheads="1"/>
          </p:cNvSpPr>
          <p:nvPr/>
        </p:nvSpPr>
        <p:spPr bwMode="auto">
          <a:xfrm>
            <a:off x="3022600" y="4333875"/>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41" name="Rectangle 38">
            <a:extLst>
              <a:ext uri="{FF2B5EF4-FFF2-40B4-BE49-F238E27FC236}">
                <a16:creationId xmlns:a16="http://schemas.microsoft.com/office/drawing/2014/main" id="{9242897C-DAE8-497D-A92A-0F10BDD0C696}"/>
              </a:ext>
            </a:extLst>
          </p:cNvPr>
          <p:cNvSpPr>
            <a:spLocks noChangeArrowheads="1"/>
          </p:cNvSpPr>
          <p:nvPr/>
        </p:nvSpPr>
        <p:spPr bwMode="auto">
          <a:xfrm>
            <a:off x="5356225" y="432435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42" name="Text Box 39">
            <a:extLst>
              <a:ext uri="{FF2B5EF4-FFF2-40B4-BE49-F238E27FC236}">
                <a16:creationId xmlns:a16="http://schemas.microsoft.com/office/drawing/2014/main" id="{7C393C60-7010-4EF3-9ED1-1BCD17B0611E}"/>
              </a:ext>
            </a:extLst>
          </p:cNvPr>
          <p:cNvSpPr txBox="1">
            <a:spLocks noChangeArrowheads="1"/>
          </p:cNvSpPr>
          <p:nvPr/>
        </p:nvSpPr>
        <p:spPr bwMode="auto">
          <a:xfrm>
            <a:off x="5556250" y="3970338"/>
            <a:ext cx="74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Arial Narrow" panose="020B0606020202030204" pitchFamily="34" charset="0"/>
                <a:ea typeface="宋体" panose="02010600030101010101" pitchFamily="2" charset="-122"/>
              </a:rPr>
              <a:t>I/O bus</a:t>
            </a:r>
          </a:p>
        </p:txBody>
      </p:sp>
      <p:sp>
        <p:nvSpPr>
          <p:cNvPr id="72743" name="Rectangle 40">
            <a:extLst>
              <a:ext uri="{FF2B5EF4-FFF2-40B4-BE49-F238E27FC236}">
                <a16:creationId xmlns:a16="http://schemas.microsoft.com/office/drawing/2014/main" id="{15CCA453-1930-442D-9091-0024878F2D00}"/>
              </a:ext>
            </a:extLst>
          </p:cNvPr>
          <p:cNvSpPr>
            <a:spLocks noChangeArrowheads="1"/>
          </p:cNvSpPr>
          <p:nvPr/>
        </p:nvSpPr>
        <p:spPr bwMode="auto">
          <a:xfrm>
            <a:off x="4246563" y="4262438"/>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CN" sz="2400" b="1">
              <a:latin typeface="Arial Narrow" panose="020B0606020202030204" pitchFamily="34" charset="0"/>
              <a:ea typeface="宋体" panose="02010600030101010101" pitchFamily="2" charset="-122"/>
            </a:endParaRPr>
          </a:p>
        </p:txBody>
      </p:sp>
      <p:sp>
        <p:nvSpPr>
          <p:cNvPr id="72744" name="Line 41">
            <a:extLst>
              <a:ext uri="{FF2B5EF4-FFF2-40B4-BE49-F238E27FC236}">
                <a16:creationId xmlns:a16="http://schemas.microsoft.com/office/drawing/2014/main" id="{4DF38D0D-BD29-4333-A598-0D672DEAA31F}"/>
              </a:ext>
            </a:extLst>
          </p:cNvPr>
          <p:cNvSpPr>
            <a:spLocks noChangeShapeType="1"/>
          </p:cNvSpPr>
          <p:nvPr/>
        </p:nvSpPr>
        <p:spPr bwMode="auto">
          <a:xfrm flipH="1">
            <a:off x="3343275" y="2522538"/>
            <a:ext cx="1017588"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45" name="Line 42">
            <a:extLst>
              <a:ext uri="{FF2B5EF4-FFF2-40B4-BE49-F238E27FC236}">
                <a16:creationId xmlns:a16="http://schemas.microsoft.com/office/drawing/2014/main" id="{DC052C34-3966-4D36-B640-6BE881AD64CD}"/>
              </a:ext>
            </a:extLst>
          </p:cNvPr>
          <p:cNvSpPr>
            <a:spLocks noChangeShapeType="1"/>
          </p:cNvSpPr>
          <p:nvPr/>
        </p:nvSpPr>
        <p:spPr bwMode="auto">
          <a:xfrm>
            <a:off x="4335463" y="2509838"/>
            <a:ext cx="0" cy="1833562"/>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46" name="Line 43">
            <a:extLst>
              <a:ext uri="{FF2B5EF4-FFF2-40B4-BE49-F238E27FC236}">
                <a16:creationId xmlns:a16="http://schemas.microsoft.com/office/drawing/2014/main" id="{59E9F1EB-2649-41BD-A885-879C4424D6F0}"/>
              </a:ext>
            </a:extLst>
          </p:cNvPr>
          <p:cNvSpPr>
            <a:spLocks noChangeShapeType="1"/>
          </p:cNvSpPr>
          <p:nvPr/>
        </p:nvSpPr>
        <p:spPr bwMode="auto">
          <a:xfrm flipV="1">
            <a:off x="4297363" y="4371975"/>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47" name="Line 44">
            <a:extLst>
              <a:ext uri="{FF2B5EF4-FFF2-40B4-BE49-F238E27FC236}">
                <a16:creationId xmlns:a16="http://schemas.microsoft.com/office/drawing/2014/main" id="{59D27F70-2922-4BD2-B4C6-667D65B1B350}"/>
              </a:ext>
            </a:extLst>
          </p:cNvPr>
          <p:cNvSpPr>
            <a:spLocks noChangeShapeType="1"/>
          </p:cNvSpPr>
          <p:nvPr/>
        </p:nvSpPr>
        <p:spPr bwMode="auto">
          <a:xfrm flipH="1">
            <a:off x="5426075" y="4343400"/>
            <a:ext cx="6350" cy="782638"/>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48" name="Rectangle 45">
            <a:extLst>
              <a:ext uri="{FF2B5EF4-FFF2-40B4-BE49-F238E27FC236}">
                <a16:creationId xmlns:a16="http://schemas.microsoft.com/office/drawing/2014/main" id="{896D01C7-733D-4164-BB29-525CA3764C97}"/>
              </a:ext>
            </a:extLst>
          </p:cNvPr>
          <p:cNvSpPr>
            <a:spLocks noChangeArrowheads="1"/>
          </p:cNvSpPr>
          <p:nvPr/>
        </p:nvSpPr>
        <p:spPr bwMode="auto">
          <a:xfrm>
            <a:off x="498475" y="2998788"/>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Arial Narrow" panose="020B0606020202030204" pitchFamily="34" charset="0"/>
                <a:ea typeface="宋体" panose="02010600030101010101" pitchFamily="2" charset="-122"/>
              </a:rPr>
              <a:t>Bus interface</a:t>
            </a:r>
          </a:p>
        </p:txBody>
      </p:sp>
      <p:sp>
        <p:nvSpPr>
          <p:cNvPr id="72749" name="Text Box 47">
            <a:extLst>
              <a:ext uri="{FF2B5EF4-FFF2-40B4-BE49-F238E27FC236}">
                <a16:creationId xmlns:a16="http://schemas.microsoft.com/office/drawing/2014/main" id="{CE10DE5E-CD66-4218-BCEC-D776A19D63F6}"/>
              </a:ext>
            </a:extLst>
          </p:cNvPr>
          <p:cNvSpPr txBox="1">
            <a:spLocks noChangeArrowheads="1"/>
          </p:cNvSpPr>
          <p:nvPr/>
        </p:nvSpPr>
        <p:spPr bwMode="auto">
          <a:xfrm>
            <a:off x="3783013" y="974725"/>
            <a:ext cx="51689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200" b="1">
                <a:latin typeface="微软雅黑" panose="020B0503020204020204" pitchFamily="34" charset="-122"/>
                <a:ea typeface="微软雅黑" panose="020B0503020204020204" pitchFamily="34" charset="-122"/>
              </a:rPr>
              <a:t>当</a:t>
            </a:r>
            <a:r>
              <a:rPr lang="en-US" altLang="zh-CN" sz="2200" b="1">
                <a:latin typeface="微软雅黑" panose="020B0503020204020204" pitchFamily="34" charset="-122"/>
                <a:ea typeface="微软雅黑" panose="020B0503020204020204" pitchFamily="34" charset="-122"/>
              </a:rPr>
              <a:t>DMA</a:t>
            </a:r>
            <a:r>
              <a:rPr lang="zh-CN" altLang="en-US" sz="2200" b="1">
                <a:latin typeface="微软雅黑" panose="020B0503020204020204" pitchFamily="34" charset="-122"/>
                <a:ea typeface="微软雅黑" panose="020B0503020204020204" pitchFamily="34" charset="-122"/>
              </a:rPr>
              <a:t>传送结束</a:t>
            </a:r>
            <a:r>
              <a:rPr lang="en-US" altLang="zh-CN" sz="2200" b="1">
                <a:latin typeface="微软雅黑" panose="020B0503020204020204" pitchFamily="34" charset="-122"/>
                <a:ea typeface="微软雅黑" panose="020B0503020204020204" pitchFamily="34" charset="-122"/>
              </a:rPr>
              <a:t>(</a:t>
            </a:r>
            <a:r>
              <a:rPr lang="zh-CN" altLang="en-US" sz="2200" b="1">
                <a:latin typeface="微软雅黑" panose="020B0503020204020204" pitchFamily="34" charset="-122"/>
                <a:ea typeface="微软雅黑" panose="020B0503020204020204" pitchFamily="34" charset="-122"/>
              </a:rPr>
              <a:t>计数为</a:t>
            </a:r>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DMA</a:t>
            </a:r>
            <a:r>
              <a:rPr lang="zh-CN" altLang="en-US" sz="2200" b="1">
                <a:latin typeface="微软雅黑" panose="020B0503020204020204" pitchFamily="34" charset="-122"/>
                <a:ea typeface="微软雅黑" panose="020B0503020204020204" pitchFamily="34" charset="-122"/>
              </a:rPr>
              <a:t>控制器向</a:t>
            </a:r>
            <a:r>
              <a:rPr lang="en-US" altLang="zh-CN" sz="2200" b="1">
                <a:latin typeface="微软雅黑" panose="020B0503020204020204" pitchFamily="34" charset="-122"/>
                <a:ea typeface="微软雅黑" panose="020B0503020204020204" pitchFamily="34" charset="-122"/>
              </a:rPr>
              <a:t>CPU</a:t>
            </a:r>
            <a:r>
              <a:rPr lang="zh-CN" altLang="en-US" sz="2200" b="1">
                <a:latin typeface="微软雅黑" panose="020B0503020204020204" pitchFamily="34" charset="-122"/>
                <a:ea typeface="微软雅黑" panose="020B0503020204020204" pitchFamily="34" charset="-122"/>
              </a:rPr>
              <a:t>发出“</a:t>
            </a:r>
            <a:r>
              <a:rPr lang="en-US" altLang="zh-CN" sz="2200" b="1">
                <a:solidFill>
                  <a:schemeClr val="accent1"/>
                </a:solidFill>
                <a:latin typeface="微软雅黑" panose="020B0503020204020204" pitchFamily="34" charset="-122"/>
                <a:ea typeface="微软雅黑" panose="020B0503020204020204" pitchFamily="34" charset="-122"/>
              </a:rPr>
              <a:t>DMA</a:t>
            </a:r>
            <a:r>
              <a:rPr lang="zh-CN" altLang="en-US" sz="2200" b="1">
                <a:solidFill>
                  <a:schemeClr val="accent1"/>
                </a:solidFill>
                <a:latin typeface="微软雅黑" panose="020B0503020204020204" pitchFamily="34" charset="-122"/>
                <a:ea typeface="微软雅黑" panose="020B0503020204020204" pitchFamily="34" charset="-122"/>
              </a:rPr>
              <a:t>结束中断请求</a:t>
            </a:r>
            <a:r>
              <a:rPr lang="zh-CN" altLang="en-US" sz="2200" b="1">
                <a:latin typeface="微软雅黑" panose="020B0503020204020204" pitchFamily="34" charset="-122"/>
                <a:ea typeface="微软雅黑" panose="020B0503020204020204" pitchFamily="34" charset="-122"/>
              </a:rPr>
              <a:t>”，要求</a:t>
            </a:r>
            <a:r>
              <a:rPr lang="en-US" altLang="zh-CN" sz="2200" b="1">
                <a:latin typeface="微软雅黑" panose="020B0503020204020204" pitchFamily="34" charset="-122"/>
                <a:ea typeface="微软雅黑" panose="020B0503020204020204" pitchFamily="34" charset="-122"/>
              </a:rPr>
              <a:t>CPU</a:t>
            </a:r>
            <a:r>
              <a:rPr lang="zh-CN" altLang="en-US" sz="2200" b="1">
                <a:latin typeface="微软雅黑" panose="020B0503020204020204" pitchFamily="34" charset="-122"/>
                <a:ea typeface="微软雅黑" panose="020B0503020204020204" pitchFamily="34" charset="-122"/>
              </a:rPr>
              <a:t>进行相应的后处理。</a:t>
            </a:r>
          </a:p>
        </p:txBody>
      </p:sp>
      <p:sp>
        <p:nvSpPr>
          <p:cNvPr id="72750" name="Text Box 46">
            <a:extLst>
              <a:ext uri="{FF2B5EF4-FFF2-40B4-BE49-F238E27FC236}">
                <a16:creationId xmlns:a16="http://schemas.microsoft.com/office/drawing/2014/main" id="{9BBAC499-0C36-4859-8438-94AC9DBF4E16}"/>
              </a:ext>
            </a:extLst>
          </p:cNvPr>
          <p:cNvSpPr txBox="1">
            <a:spLocks noChangeArrowheads="1"/>
          </p:cNvSpPr>
          <p:nvPr/>
        </p:nvSpPr>
        <p:spPr bwMode="auto">
          <a:xfrm>
            <a:off x="3875088" y="4078288"/>
            <a:ext cx="1046162" cy="708025"/>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chemeClr val="accent1"/>
                </a:solidFill>
                <a:latin typeface="微软雅黑" panose="020B0503020204020204" pitchFamily="34" charset="-122"/>
                <a:ea typeface="微软雅黑" panose="020B0503020204020204" pitchFamily="34" charset="-122"/>
              </a:rPr>
              <a:t>DMA</a:t>
            </a:r>
          </a:p>
          <a:p>
            <a:pPr algn="ctr"/>
            <a:r>
              <a:rPr lang="zh-CN" altLang="en-US" sz="2000" b="1">
                <a:solidFill>
                  <a:schemeClr val="accent1"/>
                </a:solidFill>
                <a:latin typeface="微软雅黑" panose="020B0503020204020204" pitchFamily="34" charset="-122"/>
                <a:ea typeface="微软雅黑" panose="020B0503020204020204" pitchFamily="34" charset="-122"/>
              </a:rPr>
              <a:t>控制器</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1CF6F88-FE39-464D-95E4-BCDE0EEDFE52}"/>
              </a:ext>
            </a:extLst>
          </p:cNvPr>
          <p:cNvSpPr>
            <a:spLocks noGrp="1" noChangeArrowheads="1"/>
          </p:cNvSpPr>
          <p:nvPr>
            <p:ph type="title"/>
          </p:nvPr>
        </p:nvSpPr>
        <p:spPr/>
        <p:txBody>
          <a:bodyPr/>
          <a:lstStyle/>
          <a:p>
            <a:r>
              <a:rPr lang="en-US" altLang="zh-CN">
                <a:cs typeface="Arial" panose="020B0604020202020204" pitchFamily="34" charset="0"/>
              </a:rPr>
              <a:t>DMA</a:t>
            </a:r>
            <a:r>
              <a:rPr lang="zh-CN" altLang="en-US">
                <a:cs typeface="Arial" panose="020B0604020202020204" pitchFamily="34" charset="0"/>
              </a:rPr>
              <a:t>方式下</a:t>
            </a:r>
            <a:r>
              <a:rPr lang="en-US" altLang="zh-CN">
                <a:cs typeface="Arial" panose="020B0604020202020204" pitchFamily="34" charset="0"/>
              </a:rPr>
              <a:t>CPU</a:t>
            </a:r>
            <a:r>
              <a:rPr lang="zh-CN" altLang="en-US">
                <a:cs typeface="Arial" panose="020B0604020202020204" pitchFamily="34" charset="0"/>
              </a:rPr>
              <a:t>的工作</a:t>
            </a:r>
          </a:p>
        </p:txBody>
      </p:sp>
      <p:sp>
        <p:nvSpPr>
          <p:cNvPr id="949252" name="Rectangle 4">
            <a:extLst>
              <a:ext uri="{FF2B5EF4-FFF2-40B4-BE49-F238E27FC236}">
                <a16:creationId xmlns:a16="http://schemas.microsoft.com/office/drawing/2014/main" id="{DA83D639-0152-4F33-97A4-69DCF24CA137}"/>
              </a:ext>
            </a:extLst>
          </p:cNvPr>
          <p:cNvSpPr>
            <a:spLocks noChangeArrowheads="1"/>
          </p:cNvSpPr>
          <p:nvPr/>
        </p:nvSpPr>
        <p:spPr bwMode="auto">
          <a:xfrm>
            <a:off x="203200" y="1592263"/>
            <a:ext cx="8747125" cy="136842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en-US" altLang="zh-CN" sz="1900" b="1">
                <a:latin typeface="微软雅黑" panose="020B0503020204020204" pitchFamily="34" charset="-122"/>
                <a:ea typeface="微软雅黑" panose="020B0503020204020204" pitchFamily="34" charset="-122"/>
              </a:rPr>
              <a:t>copy_string_to_kernel(strbuf, kernelbuf, n);  // </a:t>
            </a:r>
            <a:r>
              <a:rPr lang="zh-CN" altLang="en-US" sz="1900" b="1">
                <a:latin typeface="微软雅黑" panose="020B0503020204020204" pitchFamily="34" charset="-122"/>
                <a:ea typeface="微软雅黑" panose="020B0503020204020204" pitchFamily="34" charset="-122"/>
              </a:rPr>
              <a:t>将字符串复制到内核缓冲区</a:t>
            </a:r>
          </a:p>
          <a:p>
            <a:pPr>
              <a:lnSpc>
                <a:spcPct val="110000"/>
              </a:lnSpc>
            </a:pPr>
            <a:r>
              <a:rPr lang="en-US" altLang="zh-CN" sz="1900" b="1">
                <a:latin typeface="微软雅黑" panose="020B0503020204020204" pitchFamily="34" charset="-122"/>
                <a:ea typeface="微软雅黑" panose="020B0503020204020204" pitchFamily="34" charset="-122"/>
              </a:rPr>
              <a:t>initialize_DMA ( );     		// </a:t>
            </a:r>
            <a:r>
              <a:rPr lang="zh-CN" altLang="en-US" sz="1900" b="1">
                <a:latin typeface="微软雅黑" panose="020B0503020204020204" pitchFamily="34" charset="-122"/>
                <a:ea typeface="微软雅黑" panose="020B0503020204020204" pitchFamily="34" charset="-122"/>
              </a:rPr>
              <a:t>初始化</a:t>
            </a:r>
            <a:r>
              <a:rPr lang="en-US" altLang="zh-CN" sz="1900" b="1">
                <a:latin typeface="微软雅黑" panose="020B0503020204020204" pitchFamily="34" charset="-122"/>
                <a:ea typeface="微软雅黑" panose="020B0503020204020204" pitchFamily="34" charset="-122"/>
              </a:rPr>
              <a:t>DMA</a:t>
            </a:r>
            <a:r>
              <a:rPr lang="zh-CN" altLang="en-US" sz="1900" b="1">
                <a:latin typeface="微软雅黑" panose="020B0503020204020204" pitchFamily="34" charset="-122"/>
                <a:ea typeface="微软雅黑" panose="020B0503020204020204" pitchFamily="34" charset="-122"/>
              </a:rPr>
              <a:t>控制器（准备传送参数）</a:t>
            </a:r>
          </a:p>
          <a:p>
            <a:pPr>
              <a:lnSpc>
                <a:spcPct val="110000"/>
              </a:lnSpc>
            </a:pPr>
            <a:r>
              <a:rPr lang="zh-CN" altLang="en-US" sz="1900" b="1">
                <a:latin typeface="微软雅黑" panose="020B0503020204020204" pitchFamily="34" charset="-122"/>
                <a:ea typeface="微软雅黑" panose="020B0503020204020204" pitchFamily="34" charset="-122"/>
              </a:rPr>
              <a:t>*</a:t>
            </a:r>
            <a:r>
              <a:rPr lang="en-US" altLang="zh-CN" sz="1900" b="1">
                <a:latin typeface="微软雅黑" panose="020B0503020204020204" pitchFamily="34" charset="-122"/>
                <a:ea typeface="微软雅黑" panose="020B0503020204020204" pitchFamily="34" charset="-122"/>
              </a:rPr>
              <a:t>DMA_control_port=START;	// </a:t>
            </a:r>
            <a:r>
              <a:rPr lang="zh-CN" altLang="en-US" sz="1900" b="1">
                <a:latin typeface="微软雅黑" panose="020B0503020204020204" pitchFamily="34" charset="-122"/>
                <a:ea typeface="微软雅黑" panose="020B0503020204020204" pitchFamily="34" charset="-122"/>
              </a:rPr>
              <a:t>发送</a:t>
            </a:r>
            <a:r>
              <a:rPr lang="zh-CN" altLang="en-US" sz="1900" b="1">
                <a:solidFill>
                  <a:schemeClr val="accent1"/>
                </a:solidFill>
                <a:latin typeface="微软雅黑" panose="020B0503020204020204" pitchFamily="34" charset="-122"/>
                <a:ea typeface="微软雅黑" panose="020B0503020204020204" pitchFamily="34" charset="-122"/>
              </a:rPr>
              <a:t>“启动</a:t>
            </a:r>
            <a:r>
              <a:rPr lang="en-US" altLang="zh-CN" sz="1900" b="1">
                <a:solidFill>
                  <a:schemeClr val="accent1"/>
                </a:solidFill>
                <a:latin typeface="微软雅黑" panose="020B0503020204020204" pitchFamily="34" charset="-122"/>
                <a:ea typeface="微软雅黑" panose="020B0503020204020204" pitchFamily="34" charset="-122"/>
              </a:rPr>
              <a:t>DMA</a:t>
            </a:r>
            <a:r>
              <a:rPr lang="zh-CN" altLang="en-US" sz="1900" b="1">
                <a:solidFill>
                  <a:schemeClr val="accent1"/>
                </a:solidFill>
                <a:latin typeface="微软雅黑" panose="020B0503020204020204" pitchFamily="34" charset="-122"/>
                <a:ea typeface="微软雅黑" panose="020B0503020204020204" pitchFamily="34" charset="-122"/>
              </a:rPr>
              <a:t>传送”</a:t>
            </a:r>
            <a:r>
              <a:rPr lang="zh-CN" altLang="en-US" sz="1900" b="1">
                <a:latin typeface="微软雅黑" panose="020B0503020204020204" pitchFamily="34" charset="-122"/>
                <a:ea typeface="微软雅黑" panose="020B0503020204020204" pitchFamily="34" charset="-122"/>
              </a:rPr>
              <a:t>命令</a:t>
            </a:r>
          </a:p>
          <a:p>
            <a:pPr>
              <a:lnSpc>
                <a:spcPct val="110000"/>
              </a:lnSpc>
            </a:pPr>
            <a:r>
              <a:rPr lang="en-US" altLang="zh-CN" sz="1900" b="1">
                <a:latin typeface="微软雅黑" panose="020B0503020204020204" pitchFamily="34" charset="-122"/>
                <a:ea typeface="微软雅黑" panose="020B0503020204020204" pitchFamily="34" charset="-122"/>
              </a:rPr>
              <a:t>scheduler ( );  			// </a:t>
            </a:r>
            <a:r>
              <a:rPr lang="zh-CN" altLang="en-US" sz="1900" b="1">
                <a:latin typeface="微软雅黑" panose="020B0503020204020204" pitchFamily="34" charset="-122"/>
                <a:ea typeface="微软雅黑" panose="020B0503020204020204" pitchFamily="34" charset="-122"/>
              </a:rPr>
              <a:t>阻塞用户进程</a:t>
            </a: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，调度其他进程执行</a:t>
            </a:r>
          </a:p>
        </p:txBody>
      </p:sp>
      <p:sp>
        <p:nvSpPr>
          <p:cNvPr id="949253" name="Rectangle 5">
            <a:extLst>
              <a:ext uri="{FF2B5EF4-FFF2-40B4-BE49-F238E27FC236}">
                <a16:creationId xmlns:a16="http://schemas.microsoft.com/office/drawing/2014/main" id="{BF079C71-85CA-400E-A62B-9E076F0278C4}"/>
              </a:ext>
            </a:extLst>
          </p:cNvPr>
          <p:cNvSpPr>
            <a:spLocks noChangeArrowheads="1"/>
          </p:cNvSpPr>
          <p:nvPr/>
        </p:nvSpPr>
        <p:spPr bwMode="auto">
          <a:xfrm>
            <a:off x="376238" y="4813300"/>
            <a:ext cx="7926387" cy="9652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latin typeface="微软雅黑" panose="020B0503020204020204" pitchFamily="34" charset="-122"/>
                <a:ea typeface="微软雅黑" panose="020B0503020204020204" pitchFamily="34" charset="-122"/>
              </a:rPr>
              <a:t>acknowledge_interrupt();	// </a:t>
            </a:r>
            <a:r>
              <a:rPr lang="zh-CN" altLang="en-US" sz="1900" b="1">
                <a:latin typeface="微软雅黑" panose="020B0503020204020204" pitchFamily="34" charset="-122"/>
                <a:ea typeface="微软雅黑" panose="020B0503020204020204" pitchFamily="34" charset="-122"/>
              </a:rPr>
              <a:t>中断回答（清除中断请求）</a:t>
            </a:r>
          </a:p>
          <a:p>
            <a:r>
              <a:rPr lang="en-US" altLang="zh-CN" sz="1900" b="1">
                <a:latin typeface="微软雅黑" panose="020B0503020204020204" pitchFamily="34" charset="-122"/>
                <a:ea typeface="微软雅黑" panose="020B0503020204020204" pitchFamily="34" charset="-122"/>
              </a:rPr>
              <a:t>unblock_user ( );		// </a:t>
            </a:r>
            <a:r>
              <a:rPr lang="zh-CN" altLang="en-US" sz="1900" b="1">
                <a:latin typeface="微软雅黑" panose="020B0503020204020204" pitchFamily="34" charset="-122"/>
                <a:ea typeface="微软雅黑" panose="020B0503020204020204" pitchFamily="34" charset="-122"/>
              </a:rPr>
              <a:t>用户进程</a:t>
            </a: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解除阻塞，进入就绪队列</a:t>
            </a:r>
          </a:p>
          <a:p>
            <a:r>
              <a:rPr lang="en-US" altLang="zh-CN" sz="1900" b="1">
                <a:latin typeface="微软雅黑" panose="020B0503020204020204" pitchFamily="34" charset="-122"/>
                <a:ea typeface="微软雅黑" panose="020B0503020204020204" pitchFamily="34" charset="-122"/>
              </a:rPr>
              <a:t>return_from_interrupt();  	// </a:t>
            </a:r>
            <a:r>
              <a:rPr lang="zh-CN" altLang="en-US" sz="1900" b="1">
                <a:latin typeface="微软雅黑" panose="020B0503020204020204" pitchFamily="34" charset="-122"/>
                <a:ea typeface="微软雅黑" panose="020B0503020204020204" pitchFamily="34" charset="-122"/>
              </a:rPr>
              <a:t>中断返回</a:t>
            </a:r>
          </a:p>
        </p:txBody>
      </p:sp>
      <p:sp>
        <p:nvSpPr>
          <p:cNvPr id="949254" name="Text Box 6">
            <a:extLst>
              <a:ext uri="{FF2B5EF4-FFF2-40B4-BE49-F238E27FC236}">
                <a16:creationId xmlns:a16="http://schemas.microsoft.com/office/drawing/2014/main" id="{3C6E2C6F-0985-4A07-BD61-2A3860A4C81F}"/>
              </a:ext>
            </a:extLst>
          </p:cNvPr>
          <p:cNvSpPr txBox="1">
            <a:spLocks noChangeArrowheads="1"/>
          </p:cNvSpPr>
          <p:nvPr/>
        </p:nvSpPr>
        <p:spPr bwMode="auto">
          <a:xfrm>
            <a:off x="128588" y="798513"/>
            <a:ext cx="52244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100" b="1">
                <a:solidFill>
                  <a:srgbClr val="A50021"/>
                </a:solidFill>
                <a:latin typeface="微软雅黑" panose="020B0503020204020204" pitchFamily="34" charset="-122"/>
                <a:ea typeface="微软雅黑" panose="020B0503020204020204" pitchFamily="34" charset="-122"/>
              </a:rPr>
              <a:t>例子：采用</a:t>
            </a:r>
            <a:r>
              <a:rPr lang="en-US" altLang="zh-CN" sz="2100" b="1">
                <a:solidFill>
                  <a:srgbClr val="A50021"/>
                </a:solidFill>
                <a:latin typeface="微软雅黑" panose="020B0503020204020204" pitchFamily="34" charset="-122"/>
                <a:ea typeface="微软雅黑" panose="020B0503020204020204" pitchFamily="34" charset="-122"/>
              </a:rPr>
              <a:t>DMA</a:t>
            </a:r>
            <a:r>
              <a:rPr lang="zh-CN" altLang="en-US" sz="2100" b="1">
                <a:solidFill>
                  <a:srgbClr val="A50021"/>
                </a:solidFill>
                <a:latin typeface="微软雅黑" panose="020B0503020204020204" pitchFamily="34" charset="-122"/>
                <a:ea typeface="微软雅黑" panose="020B0503020204020204" pitchFamily="34" charset="-122"/>
              </a:rPr>
              <a:t>方式进行字符串输出</a:t>
            </a:r>
          </a:p>
        </p:txBody>
      </p:sp>
      <p:sp>
        <p:nvSpPr>
          <p:cNvPr id="949255" name="Text Box 7">
            <a:extLst>
              <a:ext uri="{FF2B5EF4-FFF2-40B4-BE49-F238E27FC236}">
                <a16:creationId xmlns:a16="http://schemas.microsoft.com/office/drawing/2014/main" id="{B913EE39-5836-4E68-82DB-242EB3FC1C85}"/>
              </a:ext>
            </a:extLst>
          </p:cNvPr>
          <p:cNvSpPr txBox="1">
            <a:spLocks noChangeArrowheads="1"/>
          </p:cNvSpPr>
          <p:nvPr/>
        </p:nvSpPr>
        <p:spPr bwMode="auto">
          <a:xfrm>
            <a:off x="4471988" y="1077913"/>
            <a:ext cx="45577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sys_write</a:t>
            </a:r>
            <a:r>
              <a:rPr lang="zh-CN" altLang="en-US" sz="2100" b="1">
                <a:solidFill>
                  <a:schemeClr val="accent2"/>
                </a:solidFill>
                <a:latin typeface="微软雅黑" panose="020B0503020204020204" pitchFamily="34" charset="-122"/>
                <a:ea typeface="微软雅黑" panose="020B0503020204020204" pitchFamily="34" charset="-122"/>
              </a:rPr>
              <a:t>进行字符串输出的程序段</a:t>
            </a:r>
            <a:r>
              <a:rPr lang="en-US" altLang="zh-CN" sz="2100" b="1">
                <a:solidFill>
                  <a:schemeClr val="accent2"/>
                </a:solidFill>
                <a:latin typeface="微软雅黑" panose="020B0503020204020204" pitchFamily="34" charset="-122"/>
                <a:ea typeface="微软雅黑" panose="020B0503020204020204" pitchFamily="34" charset="-122"/>
              </a:rPr>
              <a:t>:</a:t>
            </a:r>
          </a:p>
        </p:txBody>
      </p:sp>
      <p:sp>
        <p:nvSpPr>
          <p:cNvPr id="949256" name="Text Box 8">
            <a:extLst>
              <a:ext uri="{FF2B5EF4-FFF2-40B4-BE49-F238E27FC236}">
                <a16:creationId xmlns:a16="http://schemas.microsoft.com/office/drawing/2014/main" id="{C536FF98-0ECF-4759-A877-46A0F388B0C5}"/>
              </a:ext>
            </a:extLst>
          </p:cNvPr>
          <p:cNvSpPr txBox="1">
            <a:spLocks noChangeArrowheads="1"/>
          </p:cNvSpPr>
          <p:nvPr/>
        </p:nvSpPr>
        <p:spPr bwMode="auto">
          <a:xfrm>
            <a:off x="298450" y="4302125"/>
            <a:ext cx="45577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100" b="1">
                <a:solidFill>
                  <a:schemeClr val="accent2"/>
                </a:solidFill>
                <a:latin typeface="微软雅黑" panose="020B0503020204020204" pitchFamily="34" charset="-122"/>
                <a:ea typeface="微软雅黑" panose="020B0503020204020204" pitchFamily="34" charset="-122"/>
              </a:rPr>
              <a:t>”DMA</a:t>
            </a:r>
            <a:r>
              <a:rPr lang="zh-CN" altLang="en-US" sz="2100" b="1">
                <a:solidFill>
                  <a:schemeClr val="accent2"/>
                </a:solidFill>
                <a:latin typeface="微软雅黑" panose="020B0503020204020204" pitchFamily="34" charset="-122"/>
                <a:ea typeface="微软雅黑" panose="020B0503020204020204" pitchFamily="34" charset="-122"/>
              </a:rPr>
              <a:t>结束“中断服务程序：</a:t>
            </a:r>
          </a:p>
        </p:txBody>
      </p:sp>
      <p:sp>
        <p:nvSpPr>
          <p:cNvPr id="949257" name="Rectangle 9">
            <a:extLst>
              <a:ext uri="{FF2B5EF4-FFF2-40B4-BE49-F238E27FC236}">
                <a16:creationId xmlns:a16="http://schemas.microsoft.com/office/drawing/2014/main" id="{73DF234C-24D4-42C7-98F8-02A56E7529E2}"/>
              </a:ext>
            </a:extLst>
          </p:cNvPr>
          <p:cNvSpPr>
            <a:spLocks noChangeArrowheads="1"/>
          </p:cNvSpPr>
          <p:nvPr/>
        </p:nvSpPr>
        <p:spPr bwMode="auto">
          <a:xfrm>
            <a:off x="377825" y="5856288"/>
            <a:ext cx="7715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en-US" altLang="zh-CN" sz="2000" b="1">
                <a:solidFill>
                  <a:schemeClr val="accent1"/>
                </a:solidFill>
                <a:latin typeface="微软雅黑" panose="020B0503020204020204" pitchFamily="34" charset="-122"/>
                <a:ea typeface="微软雅黑" panose="020B0503020204020204" pitchFamily="34" charset="-122"/>
              </a:rPr>
              <a:t>CPU</a:t>
            </a:r>
            <a:r>
              <a:rPr lang="zh-CN" altLang="en-US" sz="2000" b="1">
                <a:solidFill>
                  <a:schemeClr val="accent1"/>
                </a:solidFill>
                <a:latin typeface="微软雅黑" panose="020B0503020204020204" pitchFamily="34" charset="-122"/>
                <a:ea typeface="微软雅黑" panose="020B0503020204020204" pitchFamily="34" charset="-122"/>
              </a:rPr>
              <a:t>仅在</a:t>
            </a:r>
            <a:r>
              <a:rPr lang="en-US" altLang="zh-CN" sz="2000" b="1">
                <a:solidFill>
                  <a:schemeClr val="accent1"/>
                </a:solidFill>
                <a:latin typeface="微软雅黑" panose="020B0503020204020204" pitchFamily="34" charset="-122"/>
                <a:ea typeface="微软雅黑" panose="020B0503020204020204" pitchFamily="34" charset="-122"/>
              </a:rPr>
              <a:t>DMA</a:t>
            </a:r>
            <a:r>
              <a:rPr lang="zh-CN" altLang="en-US" sz="2000" b="1">
                <a:solidFill>
                  <a:schemeClr val="accent1"/>
                </a:solidFill>
                <a:latin typeface="微软雅黑" panose="020B0503020204020204" pitchFamily="34" charset="-122"/>
                <a:ea typeface="微软雅黑" panose="020B0503020204020204" pitchFamily="34" charset="-122"/>
              </a:rPr>
              <a:t>控制器初始化和处理“</a:t>
            </a:r>
            <a:r>
              <a:rPr lang="en-US" altLang="zh-CN" sz="2000" b="1">
                <a:solidFill>
                  <a:schemeClr val="accent1"/>
                </a:solidFill>
                <a:latin typeface="微软雅黑" panose="020B0503020204020204" pitchFamily="34" charset="-122"/>
                <a:ea typeface="微软雅黑" panose="020B0503020204020204" pitchFamily="34" charset="-122"/>
              </a:rPr>
              <a:t>DMA</a:t>
            </a:r>
            <a:r>
              <a:rPr lang="zh-CN" altLang="en-US" sz="2000" b="1">
                <a:solidFill>
                  <a:schemeClr val="accent1"/>
                </a:solidFill>
                <a:latin typeface="微软雅黑" panose="020B0503020204020204" pitchFamily="34" charset="-122"/>
                <a:ea typeface="微软雅黑" panose="020B0503020204020204" pitchFamily="34" charset="-122"/>
              </a:rPr>
              <a:t>结束中断“时介入，在</a:t>
            </a:r>
            <a:r>
              <a:rPr lang="en-US" altLang="zh-CN" sz="2000" b="1">
                <a:solidFill>
                  <a:schemeClr val="accent1"/>
                </a:solidFill>
                <a:latin typeface="微软雅黑" panose="020B0503020204020204" pitchFamily="34" charset="-122"/>
                <a:ea typeface="微软雅黑" panose="020B0503020204020204" pitchFamily="34" charset="-122"/>
              </a:rPr>
              <a:t>DMA</a:t>
            </a:r>
            <a:r>
              <a:rPr lang="zh-CN" altLang="en-US" sz="2000" b="1">
                <a:solidFill>
                  <a:schemeClr val="accent1"/>
                </a:solidFill>
                <a:latin typeface="微软雅黑" panose="020B0503020204020204" pitchFamily="34" charset="-122"/>
                <a:ea typeface="微软雅黑" panose="020B0503020204020204" pitchFamily="34" charset="-122"/>
              </a:rPr>
              <a:t>传送过程中不参与，因而</a:t>
            </a:r>
            <a:r>
              <a:rPr lang="en-US" altLang="zh-CN" sz="2000" b="1">
                <a:solidFill>
                  <a:schemeClr val="accent1"/>
                </a:solidFill>
                <a:latin typeface="微软雅黑" panose="020B0503020204020204" pitchFamily="34" charset="-122"/>
                <a:ea typeface="微软雅黑" panose="020B0503020204020204" pitchFamily="34" charset="-122"/>
              </a:rPr>
              <a:t>CPU</a:t>
            </a:r>
            <a:r>
              <a:rPr lang="zh-CN" altLang="en-US" sz="2000" b="1">
                <a:solidFill>
                  <a:schemeClr val="accent1"/>
                </a:solidFill>
                <a:latin typeface="微软雅黑" panose="020B0503020204020204" pitchFamily="34" charset="-122"/>
                <a:ea typeface="微软雅黑" panose="020B0503020204020204" pitchFamily="34" charset="-122"/>
              </a:rPr>
              <a:t>用于</a:t>
            </a:r>
            <a:r>
              <a:rPr lang="en-US" altLang="zh-CN" sz="2000" b="1">
                <a:solidFill>
                  <a:schemeClr val="accent1"/>
                </a:solidFill>
                <a:latin typeface="微软雅黑" panose="020B0503020204020204" pitchFamily="34" charset="-122"/>
                <a:ea typeface="微软雅黑" panose="020B0503020204020204" pitchFamily="34" charset="-122"/>
              </a:rPr>
              <a:t>I/O</a:t>
            </a:r>
            <a:r>
              <a:rPr lang="zh-CN" altLang="en-US" sz="2000" b="1">
                <a:solidFill>
                  <a:schemeClr val="accent1"/>
                </a:solidFill>
                <a:latin typeface="微软雅黑" panose="020B0503020204020204" pitchFamily="34" charset="-122"/>
                <a:ea typeface="微软雅黑" panose="020B0503020204020204" pitchFamily="34" charset="-122"/>
              </a:rPr>
              <a:t>的开销非常小。</a:t>
            </a:r>
          </a:p>
        </p:txBody>
      </p:sp>
      <p:sp>
        <p:nvSpPr>
          <p:cNvPr id="949259" name="Rectangle 11">
            <a:extLst>
              <a:ext uri="{FF2B5EF4-FFF2-40B4-BE49-F238E27FC236}">
                <a16:creationId xmlns:a16="http://schemas.microsoft.com/office/drawing/2014/main" id="{D9839E61-6CFA-4967-B0A5-F9B2692716C3}"/>
              </a:ext>
            </a:extLst>
          </p:cNvPr>
          <p:cNvSpPr>
            <a:spLocks noChangeArrowheads="1"/>
          </p:cNvSpPr>
          <p:nvPr/>
        </p:nvSpPr>
        <p:spPr bwMode="auto">
          <a:xfrm>
            <a:off x="211138" y="3116263"/>
            <a:ext cx="8716962"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05000"/>
              </a:lnSpc>
            </a:pPr>
            <a:r>
              <a:rPr lang="en-US" altLang="zh-CN" sz="2000" b="1">
                <a:solidFill>
                  <a:schemeClr val="accent2"/>
                </a:solidFill>
                <a:latin typeface="微软雅黑" panose="020B0503020204020204" pitchFamily="34" charset="-122"/>
                <a:ea typeface="微软雅黑" panose="020B0503020204020204" pitchFamily="34" charset="-122"/>
              </a:rPr>
              <a:t>DMA</a:t>
            </a:r>
            <a:r>
              <a:rPr lang="zh-CN" altLang="en-US" sz="2000" b="1">
                <a:solidFill>
                  <a:schemeClr val="accent2"/>
                </a:solidFill>
                <a:latin typeface="微软雅黑" panose="020B0503020204020204" pitchFamily="34" charset="-122"/>
                <a:ea typeface="微软雅黑" panose="020B0503020204020204" pitchFamily="34" charset="-122"/>
              </a:rPr>
              <a:t>控制器接受到“启动”命令后，控制总线进行</a:t>
            </a:r>
            <a:r>
              <a:rPr lang="en-US" altLang="zh-CN" sz="2000" b="1">
                <a:solidFill>
                  <a:schemeClr val="accent2"/>
                </a:solidFill>
                <a:latin typeface="微软雅黑" panose="020B0503020204020204" pitchFamily="34" charset="-122"/>
                <a:ea typeface="微软雅黑" panose="020B0503020204020204" pitchFamily="34" charset="-122"/>
              </a:rPr>
              <a:t>DMA</a:t>
            </a:r>
            <a:r>
              <a:rPr lang="zh-CN" altLang="en-US" sz="2000" b="1">
                <a:solidFill>
                  <a:schemeClr val="accent2"/>
                </a:solidFill>
                <a:latin typeface="微软雅黑" panose="020B0503020204020204" pitchFamily="34" charset="-122"/>
                <a:ea typeface="微软雅黑" panose="020B0503020204020204" pitchFamily="34" charset="-122"/>
              </a:rPr>
              <a:t>传送。通常用”</a:t>
            </a:r>
            <a:r>
              <a:rPr lang="zh-CN" altLang="en-US" sz="2000" b="1">
                <a:solidFill>
                  <a:schemeClr val="accent1"/>
                </a:solidFill>
                <a:latin typeface="微软雅黑" panose="020B0503020204020204" pitchFamily="34" charset="-122"/>
                <a:ea typeface="微软雅黑" panose="020B0503020204020204" pitchFamily="34" charset="-122"/>
              </a:rPr>
              <a:t>周期挪用法</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solidFill>
                  <a:srgbClr val="A50021"/>
                </a:solidFill>
                <a:latin typeface="微软雅黑" panose="020B0503020204020204" pitchFamily="34" charset="-122"/>
                <a:ea typeface="微软雅黑" panose="020B0503020204020204" pitchFamily="34" charset="-122"/>
              </a:rPr>
              <a:t>设备每准备好一个数据，挪用一次”存储周期“，使用一次总线事务进行数据传送，计数器减</a:t>
            </a:r>
            <a:r>
              <a:rPr lang="en-US" altLang="zh-CN" sz="2000" b="1">
                <a:solidFill>
                  <a:srgbClr val="A50021"/>
                </a:solidFill>
                <a:latin typeface="微软雅黑" panose="020B0503020204020204" pitchFamily="34" charset="-122"/>
                <a:ea typeface="微软雅黑" panose="020B0503020204020204" pitchFamily="34" charset="-122"/>
              </a:rPr>
              <a:t>1</a:t>
            </a:r>
            <a:r>
              <a:rPr lang="zh-CN" altLang="en-US" sz="2000" b="1">
                <a:solidFill>
                  <a:schemeClr val="accent2"/>
                </a:solidFill>
                <a:latin typeface="微软雅黑" panose="020B0503020204020204" pitchFamily="34" charset="-122"/>
                <a:ea typeface="微软雅黑" panose="020B0503020204020204" pitchFamily="34" charset="-122"/>
              </a:rPr>
              <a:t>。计数器为</a:t>
            </a:r>
            <a:r>
              <a:rPr lang="en-US" altLang="zh-CN" sz="2000" b="1">
                <a:solidFill>
                  <a:schemeClr val="accent2"/>
                </a:solidFill>
                <a:latin typeface="微软雅黑" panose="020B0503020204020204" pitchFamily="34" charset="-122"/>
                <a:ea typeface="微软雅黑" panose="020B0503020204020204" pitchFamily="34" charset="-122"/>
              </a:rPr>
              <a:t>0</a:t>
            </a:r>
            <a:r>
              <a:rPr lang="zh-CN" altLang="en-US" sz="2000" b="1">
                <a:solidFill>
                  <a:schemeClr val="accent2"/>
                </a:solidFill>
                <a:latin typeface="微软雅黑" panose="020B0503020204020204" pitchFamily="34" charset="-122"/>
                <a:ea typeface="微软雅黑" panose="020B0503020204020204" pitchFamily="34" charset="-122"/>
              </a:rPr>
              <a:t>时，发送</a:t>
            </a:r>
            <a:r>
              <a:rPr lang="en-US" altLang="zh-CN" sz="2000" b="1">
                <a:solidFill>
                  <a:srgbClr val="008000"/>
                </a:solidFill>
                <a:latin typeface="微软雅黑" panose="020B0503020204020204" pitchFamily="34" charset="-122"/>
                <a:ea typeface="微软雅黑" panose="020B0503020204020204" pitchFamily="34" charset="-122"/>
              </a:rPr>
              <a:t>DMA</a:t>
            </a:r>
            <a:r>
              <a:rPr lang="zh-CN" altLang="en-US" sz="2000" b="1">
                <a:solidFill>
                  <a:srgbClr val="008000"/>
                </a:solidFill>
                <a:latin typeface="微软雅黑" panose="020B0503020204020204" pitchFamily="34" charset="-122"/>
                <a:ea typeface="微软雅黑" panose="020B0503020204020204" pitchFamily="34" charset="-122"/>
              </a:rPr>
              <a:t>结束</a:t>
            </a:r>
            <a:r>
              <a:rPr lang="zh-CN" altLang="en-US" sz="2000" b="1">
                <a:solidFill>
                  <a:schemeClr val="accent2"/>
                </a:solidFill>
                <a:latin typeface="微软雅黑" panose="020B0503020204020204" pitchFamily="34" charset="-122"/>
                <a:ea typeface="微软雅黑" panose="020B0503020204020204" pitchFamily="34" charset="-122"/>
              </a:rPr>
              <a:t>中断请求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9254"/>
                                        </p:tgtEl>
                                        <p:attrNameLst>
                                          <p:attrName>style.visibility</p:attrName>
                                        </p:attrNameLst>
                                      </p:cBhvr>
                                      <p:to>
                                        <p:strVal val="visible"/>
                                      </p:to>
                                    </p:set>
                                    <p:animEffect transition="in" filter="blinds(horizontal)">
                                      <p:cBhvr>
                                        <p:cTn id="7" dur="500"/>
                                        <p:tgtEl>
                                          <p:spTgt spid="949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9255">
                                            <p:txEl>
                                              <p:pRg st="0" end="0"/>
                                            </p:txEl>
                                          </p:spTgt>
                                        </p:tgtEl>
                                        <p:attrNameLst>
                                          <p:attrName>style.visibility</p:attrName>
                                        </p:attrNameLst>
                                      </p:cBhvr>
                                      <p:to>
                                        <p:strVal val="visible"/>
                                      </p:to>
                                    </p:set>
                                    <p:animEffect transition="in" filter="blinds(horizontal)">
                                      <p:cBhvr>
                                        <p:cTn id="12" dur="500"/>
                                        <p:tgtEl>
                                          <p:spTgt spid="9492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9252"/>
                                        </p:tgtEl>
                                        <p:attrNameLst>
                                          <p:attrName>style.visibility</p:attrName>
                                        </p:attrNameLst>
                                      </p:cBhvr>
                                      <p:to>
                                        <p:strVal val="visible"/>
                                      </p:to>
                                    </p:set>
                                    <p:animEffect transition="in" filter="blinds(horizontal)">
                                      <p:cBhvr>
                                        <p:cTn id="17" dur="500"/>
                                        <p:tgtEl>
                                          <p:spTgt spid="949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9259"/>
                                        </p:tgtEl>
                                        <p:attrNameLst>
                                          <p:attrName>style.visibility</p:attrName>
                                        </p:attrNameLst>
                                      </p:cBhvr>
                                      <p:to>
                                        <p:strVal val="visible"/>
                                      </p:to>
                                    </p:set>
                                    <p:animEffect transition="in" filter="blinds(horizontal)">
                                      <p:cBhvr>
                                        <p:cTn id="22" dur="500"/>
                                        <p:tgtEl>
                                          <p:spTgt spid="9492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49256">
                                            <p:txEl>
                                              <p:pRg st="0" end="0"/>
                                            </p:txEl>
                                          </p:spTgt>
                                        </p:tgtEl>
                                        <p:attrNameLst>
                                          <p:attrName>style.visibility</p:attrName>
                                        </p:attrNameLst>
                                      </p:cBhvr>
                                      <p:to>
                                        <p:strVal val="visible"/>
                                      </p:to>
                                    </p:set>
                                    <p:animEffect transition="in" filter="blinds(horizontal)">
                                      <p:cBhvr>
                                        <p:cTn id="27" dur="500"/>
                                        <p:tgtEl>
                                          <p:spTgt spid="94925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9253"/>
                                        </p:tgtEl>
                                        <p:attrNameLst>
                                          <p:attrName>style.visibility</p:attrName>
                                        </p:attrNameLst>
                                      </p:cBhvr>
                                      <p:to>
                                        <p:strVal val="visible"/>
                                      </p:to>
                                    </p:set>
                                    <p:animEffect transition="in" filter="blinds(horizontal)">
                                      <p:cBhvr>
                                        <p:cTn id="32" dur="500"/>
                                        <p:tgtEl>
                                          <p:spTgt spid="9492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49257"/>
                                        </p:tgtEl>
                                        <p:attrNameLst>
                                          <p:attrName>style.visibility</p:attrName>
                                        </p:attrNameLst>
                                      </p:cBhvr>
                                      <p:to>
                                        <p:strVal val="visible"/>
                                      </p:to>
                                    </p:set>
                                    <p:animEffect transition="in" filter="blinds(horizontal)">
                                      <p:cBhvr>
                                        <p:cTn id="37" dur="500"/>
                                        <p:tgtEl>
                                          <p:spTgt spid="94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2" grpId="0" animBg="1"/>
      <p:bldP spid="949253" grpId="0" animBg="1"/>
      <p:bldP spid="949254" grpId="0"/>
      <p:bldP spid="949257" grpId="0"/>
      <p:bldP spid="9492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D7AA4D3-1AFC-4C0E-84E9-DBC622245B81}"/>
              </a:ext>
            </a:extLst>
          </p:cNvPr>
          <p:cNvSpPr>
            <a:spLocks noGrp="1" noChangeArrowheads="1"/>
          </p:cNvSpPr>
          <p:nvPr>
            <p:ph type="title"/>
          </p:nvPr>
        </p:nvSpPr>
        <p:spPr>
          <a:xfrm>
            <a:off x="307975" y="100013"/>
            <a:ext cx="7707313" cy="422275"/>
          </a:xfrm>
        </p:spPr>
        <p:txBody>
          <a:bodyPr/>
          <a:lstStyle/>
          <a:p>
            <a:r>
              <a:rPr lang="zh-CN" altLang="en-US">
                <a:ea typeface="宋体" panose="02010600030101010101" pitchFamily="2" charset="-122"/>
              </a:rPr>
              <a:t>例：中断、</a:t>
            </a:r>
            <a:r>
              <a:rPr lang="en-US" altLang="zh-CN">
                <a:ea typeface="宋体" panose="02010600030101010101" pitchFamily="2" charset="-122"/>
              </a:rPr>
              <a:t>DMA</a:t>
            </a:r>
            <a:r>
              <a:rPr lang="zh-CN" altLang="en-US">
                <a:ea typeface="宋体" panose="02010600030101010101" pitchFamily="2" charset="-122"/>
              </a:rPr>
              <a:t>方式下</a:t>
            </a:r>
            <a:r>
              <a:rPr lang="en-US" altLang="zh-CN">
                <a:ea typeface="宋体" panose="02010600030101010101" pitchFamily="2" charset="-122"/>
              </a:rPr>
              <a:t>CPU</a:t>
            </a:r>
            <a:r>
              <a:rPr lang="zh-CN" altLang="en-US">
                <a:ea typeface="宋体" panose="02010600030101010101" pitchFamily="2" charset="-122"/>
              </a:rPr>
              <a:t>的开销</a:t>
            </a:r>
          </a:p>
        </p:txBody>
      </p:sp>
      <p:sp>
        <p:nvSpPr>
          <p:cNvPr id="946179" name="Rectangle 3">
            <a:extLst>
              <a:ext uri="{FF2B5EF4-FFF2-40B4-BE49-F238E27FC236}">
                <a16:creationId xmlns:a16="http://schemas.microsoft.com/office/drawing/2014/main" id="{071B26D1-C3F0-4101-BFF0-1D4D12C8F6E5}"/>
              </a:ext>
            </a:extLst>
          </p:cNvPr>
          <p:cNvSpPr>
            <a:spLocks noGrp="1" noChangeArrowheads="1"/>
          </p:cNvSpPr>
          <p:nvPr>
            <p:ph type="body" idx="1"/>
          </p:nvPr>
        </p:nvSpPr>
        <p:spPr>
          <a:xfrm>
            <a:off x="100013" y="766763"/>
            <a:ext cx="8605837" cy="5854700"/>
          </a:xfrm>
        </p:spPr>
        <p:txBody>
          <a:bodyPr/>
          <a:lstStyle/>
          <a:p>
            <a:pPr marL="342900" indent="-342900" algn="just">
              <a:lnSpc>
                <a:spcPct val="115000"/>
              </a:lnSpc>
              <a:spcBef>
                <a:spcPct val="20000"/>
              </a:spcBef>
              <a:buFontTx/>
              <a:buNone/>
            </a:pPr>
            <a:r>
              <a:rPr lang="zh-CN" altLang="en-US" sz="1200">
                <a:ea typeface="宋体" panose="02010600030101010101" pitchFamily="2" charset="-122"/>
              </a:rPr>
              <a:t>       </a:t>
            </a:r>
            <a:r>
              <a:rPr lang="zh-CN" altLang="en-US">
                <a:latin typeface="微软雅黑" panose="020B0503020204020204" pitchFamily="34" charset="-122"/>
                <a:ea typeface="微软雅黑" panose="020B0503020204020204" pitchFamily="34" charset="-122"/>
                <a:cs typeface="Arial" panose="020B0604020202020204" pitchFamily="34" charset="0"/>
              </a:rPr>
              <a:t>设处理器按</a:t>
            </a:r>
            <a:r>
              <a:rPr lang="en-US" altLang="zh-CN">
                <a:latin typeface="微软雅黑" panose="020B0503020204020204" pitchFamily="34" charset="-122"/>
                <a:ea typeface="微软雅黑" panose="020B0503020204020204" pitchFamily="34" charset="-122"/>
                <a:cs typeface="Arial" panose="020B0604020202020204" pitchFamily="34" charset="0"/>
              </a:rPr>
              <a:t>500MHz</a:t>
            </a:r>
            <a:r>
              <a:rPr lang="zh-CN" altLang="en-US">
                <a:latin typeface="微软雅黑" panose="020B0503020204020204" pitchFamily="34" charset="-122"/>
                <a:ea typeface="微软雅黑" panose="020B0503020204020204" pitchFamily="34" charset="-122"/>
                <a:cs typeface="Arial" panose="020B0604020202020204" pitchFamily="34" charset="0"/>
              </a:rPr>
              <a:t>的速度执行，硬盘控制器中有一个</a:t>
            </a:r>
            <a:r>
              <a:rPr lang="en-US" altLang="zh-CN">
                <a:latin typeface="微软雅黑" panose="020B0503020204020204" pitchFamily="34" charset="-122"/>
                <a:ea typeface="微软雅黑" panose="020B0503020204020204" pitchFamily="34" charset="-122"/>
                <a:cs typeface="Arial" panose="020B0604020202020204" pitchFamily="34" charset="0"/>
              </a:rPr>
              <a:t>16B</a:t>
            </a:r>
            <a:r>
              <a:rPr lang="zh-CN" altLang="en-US">
                <a:latin typeface="微软雅黑" panose="020B0503020204020204" pitchFamily="34" charset="-122"/>
                <a:ea typeface="微软雅黑" panose="020B0503020204020204" pitchFamily="34" charset="-122"/>
                <a:cs typeface="Arial" panose="020B0604020202020204" pitchFamily="34" charset="0"/>
              </a:rPr>
              <a:t>的数据缓存器，磁盘传输速率为</a:t>
            </a:r>
            <a:r>
              <a:rPr lang="en-US" altLang="zh-CN">
                <a:latin typeface="微软雅黑" panose="020B0503020204020204" pitchFamily="34" charset="-122"/>
                <a:ea typeface="微软雅黑" panose="020B0503020204020204" pitchFamily="34" charset="-122"/>
                <a:cs typeface="Arial" panose="020B0604020202020204" pitchFamily="34" charset="0"/>
              </a:rPr>
              <a:t>4MB/Sec</a:t>
            </a:r>
            <a:r>
              <a:rPr lang="zh-CN" altLang="en-US">
                <a:latin typeface="微软雅黑" panose="020B0503020204020204" pitchFamily="34" charset="-122"/>
                <a:ea typeface="微软雅黑" panose="020B0503020204020204" pitchFamily="34" charset="-122"/>
                <a:cs typeface="Arial" panose="020B0604020202020204" pitchFamily="34" charset="0"/>
              </a:rPr>
              <a:t>，在磁盘传输数据过程中，要求没有任何数据被错过，并假定</a:t>
            </a:r>
            <a:r>
              <a:rPr lang="en-US" altLang="zh-CN">
                <a:latin typeface="微软雅黑" panose="020B0503020204020204" pitchFamily="34" charset="-122"/>
                <a:ea typeface="微软雅黑" panose="020B0503020204020204" pitchFamily="34" charset="-122"/>
                <a:cs typeface="Arial" panose="020B0604020202020204" pitchFamily="34" charset="0"/>
              </a:rPr>
              <a:t>CPU</a:t>
            </a:r>
            <a:r>
              <a:rPr lang="zh-CN" altLang="en-US">
                <a:latin typeface="微软雅黑" panose="020B0503020204020204" pitchFamily="34" charset="-122"/>
                <a:ea typeface="微软雅黑" panose="020B0503020204020204" pitchFamily="34" charset="-122"/>
                <a:cs typeface="Arial" panose="020B0604020202020204" pitchFamily="34" charset="0"/>
              </a:rPr>
              <a:t>访存和</a:t>
            </a:r>
            <a:r>
              <a:rPr lang="en-US" altLang="zh-CN">
                <a:latin typeface="微软雅黑" panose="020B0503020204020204" pitchFamily="34" charset="-122"/>
                <a:ea typeface="微软雅黑" panose="020B0503020204020204" pitchFamily="34" charset="-122"/>
                <a:cs typeface="Arial" panose="020B0604020202020204" pitchFamily="34" charset="0"/>
              </a:rPr>
              <a:t>DMA</a:t>
            </a:r>
            <a:r>
              <a:rPr lang="zh-CN" altLang="en-US">
                <a:latin typeface="微软雅黑" panose="020B0503020204020204" pitchFamily="34" charset="-122"/>
                <a:ea typeface="微软雅黑" panose="020B0503020204020204" pitchFamily="34" charset="-122"/>
                <a:cs typeface="Arial" panose="020B0604020202020204" pitchFamily="34" charset="0"/>
              </a:rPr>
              <a:t>访存没有冲突。</a:t>
            </a:r>
          </a:p>
          <a:p>
            <a:pPr marL="342900" indent="-342900" algn="just">
              <a:lnSpc>
                <a:spcPct val="115000"/>
              </a:lnSpc>
              <a:spcBef>
                <a:spcPct val="20000"/>
              </a:spcBef>
              <a:buFontTx/>
              <a:buNone/>
            </a:pP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1</a:t>
            </a:r>
            <a:r>
              <a:rPr lang="zh-CN" altLang="en-US">
                <a:latin typeface="微软雅黑" panose="020B0503020204020204" pitchFamily="34" charset="-122"/>
                <a:ea typeface="微软雅黑" panose="020B0503020204020204" pitchFamily="34" charset="-122"/>
                <a:cs typeface="Arial" panose="020B0604020202020204" pitchFamily="34" charset="0"/>
              </a:rPr>
              <a:t>）若用中断方式，每次传送的开销（包括用于中断响应和处理的时间）是</a:t>
            </a:r>
            <a:r>
              <a:rPr lang="en-US" altLang="zh-CN">
                <a:latin typeface="微软雅黑" panose="020B0503020204020204" pitchFamily="34" charset="-122"/>
                <a:ea typeface="微软雅黑" panose="020B0503020204020204" pitchFamily="34" charset="-122"/>
                <a:cs typeface="Arial" panose="020B0604020202020204" pitchFamily="34" charset="0"/>
              </a:rPr>
              <a:t>500</a:t>
            </a:r>
            <a:r>
              <a:rPr lang="zh-CN" altLang="en-US">
                <a:latin typeface="微软雅黑" panose="020B0503020204020204" pitchFamily="34" charset="-122"/>
                <a:ea typeface="微软雅黑" panose="020B0503020204020204" pitchFamily="34" charset="-122"/>
                <a:cs typeface="Arial" panose="020B0604020202020204" pitchFamily="34" charset="0"/>
              </a:rPr>
              <a:t>个时钟周期。如果硬盘仅用</a:t>
            </a:r>
            <a:r>
              <a:rPr lang="en-US" altLang="zh-CN">
                <a:latin typeface="微软雅黑" panose="020B0503020204020204" pitchFamily="34" charset="-122"/>
                <a:ea typeface="微软雅黑" panose="020B0503020204020204" pitchFamily="34" charset="-122"/>
                <a:cs typeface="Arial" panose="020B0604020202020204" pitchFamily="34" charset="0"/>
              </a:rPr>
              <a:t>5%</a:t>
            </a:r>
            <a:r>
              <a:rPr lang="zh-CN" altLang="en-US">
                <a:latin typeface="微软雅黑" panose="020B0503020204020204" pitchFamily="34" charset="-122"/>
                <a:ea typeface="微软雅黑" panose="020B0503020204020204" pitchFamily="34" charset="-122"/>
                <a:cs typeface="Arial" panose="020B0604020202020204" pitchFamily="34" charset="0"/>
              </a:rPr>
              <a:t>的时间进行传送，那么处理器用在硬盘</a:t>
            </a:r>
            <a:r>
              <a:rPr lang="en-US" altLang="zh-CN">
                <a:latin typeface="微软雅黑" panose="020B0503020204020204" pitchFamily="34" charset="-122"/>
                <a:ea typeface="微软雅黑" panose="020B0503020204020204" pitchFamily="34" charset="-122"/>
                <a:cs typeface="Arial" panose="020B0604020202020204" pitchFamily="34" charset="0"/>
              </a:rPr>
              <a:t>I/O</a:t>
            </a:r>
            <a:r>
              <a:rPr lang="zh-CN" altLang="en-US">
                <a:latin typeface="微软雅黑" panose="020B0503020204020204" pitchFamily="34" charset="-122"/>
                <a:ea typeface="微软雅黑" panose="020B0503020204020204" pitchFamily="34" charset="-122"/>
                <a:cs typeface="Arial" panose="020B0604020202020204" pitchFamily="34" charset="0"/>
              </a:rPr>
              <a:t>操作上所花的时间百分比（主机占用率）为多少？</a:t>
            </a:r>
          </a:p>
          <a:p>
            <a:pPr marL="342900" indent="-342900" algn="just">
              <a:lnSpc>
                <a:spcPct val="115000"/>
              </a:lnSpc>
              <a:spcBef>
                <a:spcPct val="20000"/>
              </a:spcBef>
              <a:buFontTx/>
              <a:buNone/>
            </a:pP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2</a:t>
            </a:r>
            <a:r>
              <a:rPr lang="zh-CN" altLang="en-US">
                <a:latin typeface="微软雅黑" panose="020B0503020204020204" pitchFamily="34" charset="-122"/>
                <a:ea typeface="微软雅黑" panose="020B0503020204020204" pitchFamily="34" charset="-122"/>
                <a:cs typeface="Arial" panose="020B0604020202020204" pitchFamily="34" charset="0"/>
              </a:rPr>
              <a:t>）若用</a:t>
            </a:r>
            <a:r>
              <a:rPr lang="en-US" altLang="zh-CN">
                <a:latin typeface="微软雅黑" panose="020B0503020204020204" pitchFamily="34" charset="-122"/>
                <a:ea typeface="微软雅黑" panose="020B0503020204020204" pitchFamily="34" charset="-122"/>
                <a:cs typeface="Arial" panose="020B0604020202020204" pitchFamily="34" charset="0"/>
              </a:rPr>
              <a:t>DMA</a:t>
            </a:r>
            <a:r>
              <a:rPr lang="zh-CN" altLang="en-US">
                <a:latin typeface="微软雅黑" panose="020B0503020204020204" pitchFamily="34" charset="-122"/>
                <a:ea typeface="微软雅黑" panose="020B0503020204020204" pitchFamily="34" charset="-122"/>
                <a:cs typeface="Arial" panose="020B0604020202020204" pitchFamily="34" charset="0"/>
              </a:rPr>
              <a:t>方式，处理器用</a:t>
            </a:r>
            <a:r>
              <a:rPr lang="en-US" altLang="zh-CN">
                <a:latin typeface="微软雅黑" panose="020B0503020204020204" pitchFamily="34" charset="-122"/>
                <a:ea typeface="微软雅黑" panose="020B0503020204020204" pitchFamily="34" charset="-122"/>
                <a:cs typeface="Arial" panose="020B0604020202020204" pitchFamily="34" charset="0"/>
              </a:rPr>
              <a:t>1000</a:t>
            </a:r>
            <a:r>
              <a:rPr lang="zh-CN" altLang="en-US">
                <a:latin typeface="微软雅黑" panose="020B0503020204020204" pitchFamily="34" charset="-122"/>
                <a:ea typeface="微软雅黑" panose="020B0503020204020204" pitchFamily="34" charset="-122"/>
                <a:cs typeface="Arial" panose="020B0604020202020204" pitchFamily="34" charset="0"/>
              </a:rPr>
              <a:t>个时钟进行</a:t>
            </a:r>
            <a:r>
              <a:rPr lang="en-US" altLang="zh-CN">
                <a:latin typeface="微软雅黑" panose="020B0503020204020204" pitchFamily="34" charset="-122"/>
                <a:ea typeface="微软雅黑" panose="020B0503020204020204" pitchFamily="34" charset="-122"/>
                <a:cs typeface="Arial" panose="020B0604020202020204" pitchFamily="34" charset="0"/>
              </a:rPr>
              <a:t>DMA</a:t>
            </a:r>
            <a:r>
              <a:rPr lang="zh-CN" altLang="en-US">
                <a:latin typeface="微软雅黑" panose="020B0503020204020204" pitchFamily="34" charset="-122"/>
                <a:ea typeface="微软雅黑" panose="020B0503020204020204" pitchFamily="34" charset="-122"/>
                <a:cs typeface="Arial" panose="020B0604020202020204" pitchFamily="34" charset="0"/>
              </a:rPr>
              <a:t>传送初始化，在</a:t>
            </a:r>
            <a:r>
              <a:rPr lang="en-US" altLang="zh-CN">
                <a:latin typeface="微软雅黑" panose="020B0503020204020204" pitchFamily="34" charset="-122"/>
                <a:ea typeface="微软雅黑" panose="020B0503020204020204" pitchFamily="34" charset="-122"/>
                <a:cs typeface="Arial" panose="020B0604020202020204" pitchFamily="34" charset="0"/>
              </a:rPr>
              <a:t>DMA</a:t>
            </a:r>
            <a:r>
              <a:rPr lang="zh-CN" altLang="en-US">
                <a:latin typeface="微软雅黑" panose="020B0503020204020204" pitchFamily="34" charset="-122"/>
                <a:ea typeface="微软雅黑" panose="020B0503020204020204" pitchFamily="34" charset="-122"/>
                <a:cs typeface="Arial" panose="020B0604020202020204" pitchFamily="34" charset="0"/>
              </a:rPr>
              <a:t>完成后的中断处理需要</a:t>
            </a:r>
            <a:r>
              <a:rPr lang="en-US" altLang="zh-CN">
                <a:latin typeface="微软雅黑" panose="020B0503020204020204" pitchFamily="34" charset="-122"/>
                <a:ea typeface="微软雅黑" panose="020B0503020204020204" pitchFamily="34" charset="-122"/>
                <a:cs typeface="Arial" panose="020B0604020202020204" pitchFamily="34" charset="0"/>
              </a:rPr>
              <a:t>500</a:t>
            </a:r>
            <a:r>
              <a:rPr lang="zh-CN" altLang="en-US">
                <a:latin typeface="微软雅黑" panose="020B0503020204020204" pitchFamily="34" charset="-122"/>
                <a:ea typeface="微软雅黑" panose="020B0503020204020204" pitchFamily="34" charset="-122"/>
                <a:cs typeface="Arial" panose="020B0604020202020204" pitchFamily="34" charset="0"/>
              </a:rPr>
              <a:t>个时钟。如果每次</a:t>
            </a:r>
            <a:r>
              <a:rPr lang="en-US" altLang="zh-CN">
                <a:latin typeface="微软雅黑" panose="020B0503020204020204" pitchFamily="34" charset="-122"/>
                <a:ea typeface="微软雅黑" panose="020B0503020204020204" pitchFamily="34" charset="-122"/>
                <a:cs typeface="Arial" panose="020B0604020202020204" pitchFamily="34" charset="0"/>
              </a:rPr>
              <a:t>DMA</a:t>
            </a:r>
            <a:r>
              <a:rPr lang="zh-CN" altLang="en-US">
                <a:latin typeface="微软雅黑" panose="020B0503020204020204" pitchFamily="34" charset="-122"/>
                <a:ea typeface="微软雅黑" panose="020B0503020204020204" pitchFamily="34" charset="-122"/>
                <a:cs typeface="Arial" panose="020B0604020202020204" pitchFamily="34" charset="0"/>
              </a:rPr>
              <a:t>传送</a:t>
            </a:r>
            <a:r>
              <a:rPr lang="en-US" altLang="zh-CN">
                <a:latin typeface="微软雅黑" panose="020B0503020204020204" pitchFamily="34" charset="-122"/>
                <a:ea typeface="微软雅黑" panose="020B0503020204020204" pitchFamily="34" charset="-122"/>
                <a:cs typeface="Arial" panose="020B0604020202020204" pitchFamily="34" charset="0"/>
              </a:rPr>
              <a:t>8000B</a:t>
            </a:r>
            <a:r>
              <a:rPr lang="zh-CN" altLang="en-US">
                <a:latin typeface="微软雅黑" panose="020B0503020204020204" pitchFamily="34" charset="-122"/>
                <a:ea typeface="微软雅黑" panose="020B0503020204020204" pitchFamily="34" charset="-122"/>
                <a:cs typeface="Arial" panose="020B0604020202020204" pitchFamily="34" charset="0"/>
              </a:rPr>
              <a:t>的数据块，那么当硬盘进行传送的时间占</a:t>
            </a:r>
            <a:r>
              <a:rPr lang="en-US" altLang="zh-CN">
                <a:latin typeface="微软雅黑" panose="020B0503020204020204" pitchFamily="34" charset="-122"/>
                <a:ea typeface="微软雅黑" panose="020B0503020204020204" pitchFamily="34" charset="-122"/>
                <a:cs typeface="Arial" panose="020B0604020202020204" pitchFamily="34" charset="0"/>
              </a:rPr>
              <a:t>100%</a:t>
            </a:r>
            <a:r>
              <a:rPr lang="zh-CN" altLang="en-US">
                <a:latin typeface="微软雅黑" panose="020B0503020204020204" pitchFamily="34" charset="-122"/>
                <a:ea typeface="微软雅黑" panose="020B0503020204020204" pitchFamily="34" charset="-122"/>
                <a:cs typeface="Arial" panose="020B0604020202020204" pitchFamily="34" charset="0"/>
              </a:rPr>
              <a:t>（即：硬盘一直进行读写，并传输数据）时，处理器用在硬盘</a:t>
            </a:r>
            <a:r>
              <a:rPr lang="en-US" altLang="zh-CN">
                <a:latin typeface="微软雅黑" panose="020B0503020204020204" pitchFamily="34" charset="-122"/>
                <a:ea typeface="微软雅黑" panose="020B0503020204020204" pitchFamily="34" charset="-122"/>
                <a:cs typeface="Arial" panose="020B0604020202020204" pitchFamily="34" charset="0"/>
              </a:rPr>
              <a:t>I/O</a:t>
            </a:r>
            <a:r>
              <a:rPr lang="zh-CN" altLang="en-US">
                <a:latin typeface="微软雅黑" panose="020B0503020204020204" pitchFamily="34" charset="-122"/>
                <a:ea typeface="微软雅黑" panose="020B0503020204020204" pitchFamily="34" charset="-122"/>
                <a:cs typeface="Arial" panose="020B0604020202020204" pitchFamily="34" charset="0"/>
              </a:rPr>
              <a:t>操作上的时间百分比（主机占用率）为多少？</a:t>
            </a:r>
          </a:p>
          <a:p>
            <a:pPr marL="342900" indent="-342900" algn="just">
              <a:lnSpc>
                <a:spcPct val="105000"/>
              </a:lnSpc>
              <a:spcBef>
                <a:spcPct val="20000"/>
              </a:spcBef>
              <a:buFontTx/>
              <a:buNone/>
            </a:pPr>
            <a:r>
              <a:rPr lang="zh-CN" altLang="en-US">
                <a:solidFill>
                  <a:schemeClr val="accent1"/>
                </a:solidFill>
                <a:latin typeface="微软雅黑" panose="020B0503020204020204" pitchFamily="34" charset="-122"/>
                <a:ea typeface="微软雅黑" panose="020B0503020204020204" pitchFamily="34" charset="-122"/>
                <a:cs typeface="Arial" panose="020B0604020202020204" pitchFamily="34" charset="0"/>
              </a:rPr>
              <a:t>      想象一下：假定大仓库门口有一个箱子，可放</a:t>
            </a:r>
            <a:r>
              <a:rPr lang="en-US" altLang="zh-CN">
                <a:solidFill>
                  <a:schemeClr val="accent1"/>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a:solidFill>
                  <a:schemeClr val="accent1"/>
                </a:solidFill>
                <a:latin typeface="微软雅黑" panose="020B0503020204020204" pitchFamily="34" charset="-122"/>
                <a:ea typeface="微软雅黑" panose="020B0503020204020204" pitchFamily="34" charset="-122"/>
                <a:cs typeface="Arial" panose="020B0604020202020204" pitchFamily="34" charset="0"/>
              </a:rPr>
              <a:t>个零件。要将大仓库中的一批零件运到小仓库中，可以有几种方法？</a:t>
            </a:r>
          </a:p>
          <a:p>
            <a:pPr marL="342900" indent="-342900" algn="just">
              <a:lnSpc>
                <a:spcPct val="105000"/>
              </a:lnSpc>
              <a:spcBef>
                <a:spcPct val="20000"/>
              </a:spcBef>
              <a:buFontTx/>
              <a:buNone/>
            </a:pPr>
            <a:r>
              <a:rPr lang="zh-CN" altLang="en-US">
                <a:solidFill>
                  <a:srgbClr val="146C18"/>
                </a:solidFill>
                <a:latin typeface="微软雅黑" panose="020B0503020204020204" pitchFamily="34" charset="-122"/>
                <a:ea typeface="微软雅黑" panose="020B0503020204020204" pitchFamily="34" charset="-122"/>
                <a:cs typeface="Arial" panose="020B0604020202020204" pitchFamily="34" charset="0"/>
              </a:rPr>
              <a:t>      中断方式：</a:t>
            </a:r>
            <a:r>
              <a:rPr lang="zh-CN" altLang="en-US">
                <a:solidFill>
                  <a:schemeClr val="accent2"/>
                </a:solidFill>
                <a:latin typeface="微软雅黑" panose="020B0503020204020204" pitchFamily="34" charset="-122"/>
                <a:ea typeface="微软雅黑" panose="020B0503020204020204" pitchFamily="34" charset="-122"/>
                <a:cs typeface="Arial" panose="020B0604020202020204" pitchFamily="34" charset="0"/>
              </a:rPr>
              <a:t>每装满一个箱子就喊车床上的技工来运到车间，再从车间运到小仓库</a:t>
            </a:r>
          </a:p>
          <a:p>
            <a:pPr marL="342900" indent="-342900" algn="just">
              <a:lnSpc>
                <a:spcPct val="105000"/>
              </a:lnSpc>
              <a:spcBef>
                <a:spcPct val="20000"/>
              </a:spcBef>
              <a:buFontTx/>
              <a:buNone/>
            </a:pPr>
            <a:r>
              <a:rPr lang="en-US" altLang="zh-CN">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a:solidFill>
                  <a:srgbClr val="146C18"/>
                </a:solidFill>
                <a:latin typeface="微软雅黑" panose="020B0503020204020204" pitchFamily="34" charset="-122"/>
                <a:ea typeface="微软雅黑" panose="020B0503020204020204" pitchFamily="34" charset="-122"/>
                <a:cs typeface="Arial" panose="020B0604020202020204" pitchFamily="34" charset="0"/>
              </a:rPr>
              <a:t>DMA</a:t>
            </a:r>
            <a:r>
              <a:rPr lang="zh-CN" altLang="en-US">
                <a:solidFill>
                  <a:srgbClr val="146C18"/>
                </a:solidFill>
                <a:latin typeface="微软雅黑" panose="020B0503020204020204" pitchFamily="34" charset="-122"/>
                <a:ea typeface="微软雅黑" panose="020B0503020204020204" pitchFamily="34" charset="-122"/>
                <a:cs typeface="Arial" panose="020B0604020202020204" pitchFamily="34" charset="0"/>
              </a:rPr>
              <a:t>方式：</a:t>
            </a:r>
            <a:r>
              <a:rPr lang="zh-CN" altLang="en-US">
                <a:solidFill>
                  <a:schemeClr val="accent2"/>
                </a:solidFill>
                <a:latin typeface="微软雅黑" panose="020B0503020204020204" pitchFamily="34" charset="-122"/>
                <a:ea typeface="微软雅黑" panose="020B0503020204020204" pitchFamily="34" charset="-122"/>
                <a:cs typeface="Arial" panose="020B0604020202020204" pitchFamily="34" charset="0"/>
              </a:rPr>
              <a:t>车床技工停下来告诉搬运工说，一次要</a:t>
            </a:r>
            <a:r>
              <a:rPr lang="en-US" altLang="zh-CN">
                <a:solidFill>
                  <a:schemeClr val="accent2"/>
                </a:solidFill>
                <a:latin typeface="微软雅黑" panose="020B0503020204020204" pitchFamily="34" charset="-122"/>
                <a:ea typeface="微软雅黑" panose="020B0503020204020204" pitchFamily="34" charset="-122"/>
                <a:cs typeface="Arial" panose="020B0604020202020204" pitchFamily="34" charset="0"/>
              </a:rPr>
              <a:t>8000</a:t>
            </a:r>
            <a:r>
              <a:rPr lang="zh-CN" altLang="en-US">
                <a:solidFill>
                  <a:schemeClr val="accent2"/>
                </a:solidFill>
                <a:latin typeface="微软雅黑" panose="020B0503020204020204" pitchFamily="34" charset="-122"/>
                <a:ea typeface="微软雅黑" panose="020B0503020204020204" pitchFamily="34" charset="-122"/>
                <a:cs typeface="Arial" panose="020B0604020202020204" pitchFamily="34" charset="0"/>
              </a:rPr>
              <a:t>个零件放到小仓库固定的地方，然后回到车床工作；搬运工开始分两组工作，一组从大仓库搬货到箱子中，另一组将箱子直接运到小仓库指定地方，搬完</a:t>
            </a:r>
            <a:r>
              <a:rPr lang="en-US" altLang="zh-CN">
                <a:solidFill>
                  <a:schemeClr val="accent2"/>
                </a:solidFill>
                <a:latin typeface="微软雅黑" panose="020B0503020204020204" pitchFamily="34" charset="-122"/>
                <a:ea typeface="微软雅黑" panose="020B0503020204020204" pitchFamily="34" charset="-122"/>
                <a:cs typeface="Arial" panose="020B0604020202020204" pitchFamily="34" charset="0"/>
              </a:rPr>
              <a:t>8000</a:t>
            </a:r>
            <a:r>
              <a:rPr lang="zh-CN" altLang="en-US">
                <a:solidFill>
                  <a:schemeClr val="accent2"/>
                </a:solidFill>
                <a:latin typeface="微软雅黑" panose="020B0503020204020204" pitchFamily="34" charset="-122"/>
                <a:ea typeface="微软雅黑" panose="020B0503020204020204" pitchFamily="34" charset="-122"/>
                <a:cs typeface="Arial" panose="020B0604020202020204" pitchFamily="34" charset="0"/>
              </a:rPr>
              <a:t>个后， 搬运工告知技工已完成任务，技工进行相应处理。</a:t>
            </a:r>
            <a:endParaRPr lang="en-US" altLang="zh-CN">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algn="just">
              <a:lnSpc>
                <a:spcPct val="105000"/>
              </a:lnSpc>
              <a:spcBef>
                <a:spcPct val="20000"/>
              </a:spcBef>
              <a:buFontTx/>
              <a:buNone/>
            </a:pPr>
            <a:r>
              <a:rPr lang="zh-CN" altLang="en-US">
                <a:solidFill>
                  <a:srgbClr val="D1390F"/>
                </a:solidFill>
                <a:latin typeface="微软雅黑" panose="020B0503020204020204" pitchFamily="34" charset="-122"/>
                <a:ea typeface="微软雅黑" panose="020B0503020204020204" pitchFamily="34" charset="-122"/>
                <a:cs typeface="Arial" panose="020B0604020202020204" pitchFamily="34" charset="0"/>
              </a:rPr>
              <a:t>                            上述两种方式中，哪种方式的生产效率更高呢？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6179">
                                            <p:txEl>
                                              <p:pRg st="3" end="3"/>
                                            </p:txEl>
                                          </p:spTgt>
                                        </p:tgtEl>
                                        <p:attrNameLst>
                                          <p:attrName>style.visibility</p:attrName>
                                        </p:attrNameLst>
                                      </p:cBhvr>
                                      <p:to>
                                        <p:strVal val="visible"/>
                                      </p:to>
                                    </p:set>
                                    <p:animEffect transition="in" filter="blinds(horizontal)">
                                      <p:cBhvr>
                                        <p:cTn id="7" dur="500"/>
                                        <p:tgtEl>
                                          <p:spTgt spid="9461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6179">
                                            <p:txEl>
                                              <p:pRg st="4" end="4"/>
                                            </p:txEl>
                                          </p:spTgt>
                                        </p:tgtEl>
                                        <p:attrNameLst>
                                          <p:attrName>style.visibility</p:attrName>
                                        </p:attrNameLst>
                                      </p:cBhvr>
                                      <p:to>
                                        <p:strVal val="visible"/>
                                      </p:to>
                                    </p:set>
                                    <p:animEffect transition="in" filter="blinds(horizontal)">
                                      <p:cBhvr>
                                        <p:cTn id="12" dur="500"/>
                                        <p:tgtEl>
                                          <p:spTgt spid="9461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46179">
                                            <p:txEl>
                                              <p:pRg st="5" end="5"/>
                                            </p:txEl>
                                          </p:spTgt>
                                        </p:tgtEl>
                                        <p:attrNameLst>
                                          <p:attrName>style.visibility</p:attrName>
                                        </p:attrNameLst>
                                      </p:cBhvr>
                                      <p:to>
                                        <p:strVal val="visible"/>
                                      </p:to>
                                    </p:set>
                                    <p:animEffect transition="in" filter="blinds(horizontal)">
                                      <p:cBhvr>
                                        <p:cTn id="17" dur="500"/>
                                        <p:tgtEl>
                                          <p:spTgt spid="94617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46179">
                                            <p:txEl>
                                              <p:pRg st="6" end="6"/>
                                            </p:txEl>
                                          </p:spTgt>
                                        </p:tgtEl>
                                        <p:attrNameLst>
                                          <p:attrName>style.visibility</p:attrName>
                                        </p:attrNameLst>
                                      </p:cBhvr>
                                      <p:to>
                                        <p:strVal val="visible"/>
                                      </p:to>
                                    </p:set>
                                    <p:animEffect transition="in" filter="blinds(horizontal)">
                                      <p:cBhvr>
                                        <p:cTn id="22" dur="500"/>
                                        <p:tgtEl>
                                          <p:spTgt spid="946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F6D616A-D1EA-4279-BC79-278E13E77A3C}"/>
              </a:ext>
            </a:extLst>
          </p:cNvPr>
          <p:cNvSpPr>
            <a:spLocks noGrp="1" noChangeArrowheads="1"/>
          </p:cNvSpPr>
          <p:nvPr>
            <p:ph type="title"/>
          </p:nvPr>
        </p:nvSpPr>
        <p:spPr>
          <a:xfrm>
            <a:off x="800100" y="100013"/>
            <a:ext cx="7267575" cy="422275"/>
          </a:xfrm>
        </p:spPr>
        <p:txBody>
          <a:bodyPr/>
          <a:lstStyle/>
          <a:p>
            <a:r>
              <a:rPr lang="zh-CN" altLang="en-US">
                <a:ea typeface="宋体" panose="02010600030101010101" pitchFamily="2" charset="-122"/>
              </a:rPr>
              <a:t>例：中断、</a:t>
            </a:r>
            <a:r>
              <a:rPr lang="en-US" altLang="zh-CN">
                <a:ea typeface="宋体" panose="02010600030101010101" pitchFamily="2" charset="-122"/>
              </a:rPr>
              <a:t>DMA</a:t>
            </a:r>
            <a:r>
              <a:rPr lang="zh-CN" altLang="en-US">
                <a:ea typeface="宋体" panose="02010600030101010101" pitchFamily="2" charset="-122"/>
              </a:rPr>
              <a:t>方式下</a:t>
            </a:r>
            <a:r>
              <a:rPr lang="en-US" altLang="zh-CN">
                <a:ea typeface="宋体" panose="02010600030101010101" pitchFamily="2" charset="-122"/>
              </a:rPr>
              <a:t>CPU</a:t>
            </a:r>
            <a:r>
              <a:rPr lang="zh-CN" altLang="en-US">
                <a:ea typeface="宋体" panose="02010600030101010101" pitchFamily="2" charset="-122"/>
              </a:rPr>
              <a:t>的开销</a:t>
            </a:r>
          </a:p>
        </p:txBody>
      </p:sp>
      <p:sp>
        <p:nvSpPr>
          <p:cNvPr id="947203" name="Rectangle 3">
            <a:extLst>
              <a:ext uri="{FF2B5EF4-FFF2-40B4-BE49-F238E27FC236}">
                <a16:creationId xmlns:a16="http://schemas.microsoft.com/office/drawing/2014/main" id="{B61C9AC5-3D49-4A86-A8D3-3317DE226FA2}"/>
              </a:ext>
            </a:extLst>
          </p:cNvPr>
          <p:cNvSpPr>
            <a:spLocks noGrp="1" noChangeArrowheads="1"/>
          </p:cNvSpPr>
          <p:nvPr>
            <p:ph type="body" idx="1"/>
          </p:nvPr>
        </p:nvSpPr>
        <p:spPr>
          <a:xfrm>
            <a:off x="114300" y="1154113"/>
            <a:ext cx="8915400" cy="5348287"/>
          </a:xfrm>
        </p:spPr>
        <p:txBody>
          <a:bodyPr/>
          <a:lstStyle/>
          <a:p>
            <a:pPr marL="342900" indent="-342900" algn="just">
              <a:lnSpc>
                <a:spcPct val="115000"/>
              </a:lnSpc>
              <a:spcBef>
                <a:spcPct val="0"/>
              </a:spcBef>
            </a:pPr>
            <a:r>
              <a:rPr lang="zh-CN" altLang="en-US" sz="2000">
                <a:solidFill>
                  <a:srgbClr val="D1390F"/>
                </a:solidFill>
                <a:latin typeface="微软雅黑" panose="020B0503020204020204" pitchFamily="34" charset="-122"/>
                <a:ea typeface="微软雅黑" panose="020B0503020204020204" pitchFamily="34" charset="-122"/>
              </a:rPr>
              <a:t>中断传送：</a:t>
            </a:r>
          </a:p>
          <a:p>
            <a:pPr marL="742950" lvl="1" indent="-285750" algn="just">
              <a:lnSpc>
                <a:spcPct val="115000"/>
              </a:lnSpc>
              <a:spcBef>
                <a:spcPct val="0"/>
              </a:spcBef>
            </a:pPr>
            <a:r>
              <a:rPr lang="zh-CN" altLang="en-US" sz="2000">
                <a:latin typeface="微软雅黑" panose="020B0503020204020204" pitchFamily="34" charset="-122"/>
                <a:ea typeface="微软雅黑" panose="020B0503020204020204" pitchFamily="34" charset="-122"/>
              </a:rPr>
              <a:t>硬盘每次中断，可以以</a:t>
            </a:r>
            <a:r>
              <a:rPr lang="en-US" altLang="zh-CN" sz="2000">
                <a:latin typeface="微软雅黑" panose="020B0503020204020204" pitchFamily="34" charset="-122"/>
                <a:ea typeface="微软雅黑" panose="020B0503020204020204" pitchFamily="34" charset="-122"/>
              </a:rPr>
              <a:t>16</a:t>
            </a:r>
            <a:r>
              <a:rPr lang="zh-CN" altLang="en-US" sz="2000">
                <a:latin typeface="微软雅黑" panose="020B0503020204020204" pitchFamily="34" charset="-122"/>
                <a:ea typeface="微软雅黑" panose="020B0503020204020204" pitchFamily="34" charset="-122"/>
              </a:rPr>
              <a:t>字节为单位进行传送，为保证没有任何数据被错过，应达到每秒</a:t>
            </a:r>
            <a:r>
              <a:rPr lang="en-US" altLang="zh-CN" sz="2000">
                <a:latin typeface="微软雅黑" panose="020B0503020204020204" pitchFamily="34" charset="-122"/>
                <a:ea typeface="微软雅黑" panose="020B0503020204020204" pitchFamily="34" charset="-122"/>
              </a:rPr>
              <a:t>4MB /16B=250k</a:t>
            </a:r>
            <a:r>
              <a:rPr lang="zh-CN" altLang="en-US" sz="2000">
                <a:latin typeface="微软雅黑" panose="020B0503020204020204" pitchFamily="34" charset="-122"/>
                <a:ea typeface="微软雅黑" panose="020B0503020204020204" pitchFamily="34" charset="-122"/>
              </a:rPr>
              <a:t>次中断的速度；</a:t>
            </a:r>
          </a:p>
          <a:p>
            <a:pPr marL="742950" lvl="1" indent="-285750" algn="just">
              <a:lnSpc>
                <a:spcPct val="115000"/>
              </a:lnSpc>
              <a:spcBef>
                <a:spcPct val="0"/>
              </a:spcBef>
            </a:pPr>
            <a:r>
              <a:rPr lang="zh-CN" altLang="en-US" sz="2000">
                <a:latin typeface="微软雅黑" panose="020B0503020204020204" pitchFamily="34" charset="-122"/>
                <a:ea typeface="微软雅黑" panose="020B0503020204020204" pitchFamily="34" charset="-122"/>
              </a:rPr>
              <a:t>每秒钟用于中断的时钟周期数为</a:t>
            </a:r>
            <a:r>
              <a:rPr lang="en-US" altLang="zh-CN" sz="2000">
                <a:latin typeface="微软雅黑" panose="020B0503020204020204" pitchFamily="34" charset="-122"/>
                <a:ea typeface="微软雅黑" panose="020B0503020204020204" pitchFamily="34" charset="-122"/>
              </a:rPr>
              <a:t>250kx500=125x10</a:t>
            </a:r>
            <a:r>
              <a:rPr lang="en-US" altLang="zh-CN" sz="2000" baseline="30000">
                <a:latin typeface="微软雅黑" panose="020B0503020204020204" pitchFamily="34" charset="-122"/>
                <a:ea typeface="微软雅黑" panose="020B0503020204020204" pitchFamily="34" charset="-122"/>
              </a:rPr>
              <a:t>6</a:t>
            </a:r>
            <a:r>
              <a:rPr lang="zh-CN" altLang="en-US" sz="2000">
                <a:latin typeface="微软雅黑" panose="020B0503020204020204" pitchFamily="34" charset="-122"/>
                <a:ea typeface="微软雅黑" panose="020B0503020204020204" pitchFamily="34" charset="-122"/>
              </a:rPr>
              <a:t>；</a:t>
            </a:r>
          </a:p>
          <a:p>
            <a:pPr marL="742950" lvl="1" indent="-285750" algn="just">
              <a:lnSpc>
                <a:spcPct val="115000"/>
              </a:lnSpc>
              <a:spcBef>
                <a:spcPct val="0"/>
              </a:spcBef>
            </a:pPr>
            <a:r>
              <a:rPr lang="zh-CN" altLang="en-US" sz="2000">
                <a:latin typeface="微软雅黑" panose="020B0503020204020204" pitchFamily="34" charset="-122"/>
                <a:ea typeface="微软雅黑" panose="020B0503020204020204" pitchFamily="34" charset="-122"/>
              </a:rPr>
              <a:t>在一次数据传输中，处理器花费在</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上的时间的百分比为：</a:t>
            </a:r>
            <a:r>
              <a:rPr lang="en-US" altLang="zh-CN" sz="2000">
                <a:latin typeface="微软雅黑" panose="020B0503020204020204" pitchFamily="34" charset="-122"/>
                <a:ea typeface="微软雅黑" panose="020B0503020204020204" pitchFamily="34" charset="-122"/>
              </a:rPr>
              <a:t>125x10</a:t>
            </a:r>
            <a:r>
              <a:rPr lang="en-US" altLang="zh-CN" sz="2000" baseline="30000">
                <a:latin typeface="微软雅黑" panose="020B0503020204020204" pitchFamily="34" charset="-122"/>
                <a:ea typeface="微软雅黑" panose="020B0503020204020204" pitchFamily="34" charset="-122"/>
              </a:rPr>
              <a:t>6</a:t>
            </a:r>
            <a:r>
              <a:rPr lang="en-US" altLang="zh-CN" sz="2000">
                <a:latin typeface="微软雅黑" panose="020B0503020204020204" pitchFamily="34" charset="-122"/>
                <a:ea typeface="微软雅黑" panose="020B0503020204020204" pitchFamily="34" charset="-122"/>
              </a:rPr>
              <a:t>/(500x10</a:t>
            </a:r>
            <a:r>
              <a:rPr lang="en-US" altLang="zh-CN" sz="2000" baseline="30000">
                <a:latin typeface="微软雅黑" panose="020B0503020204020204" pitchFamily="34" charset="-122"/>
                <a:ea typeface="微软雅黑" panose="020B0503020204020204" pitchFamily="34" charset="-122"/>
              </a:rPr>
              <a:t>6</a:t>
            </a:r>
            <a:r>
              <a:rPr lang="en-US" altLang="zh-CN" sz="2000">
                <a:latin typeface="微软雅黑" panose="020B0503020204020204" pitchFamily="34" charset="-122"/>
                <a:ea typeface="微软雅黑" panose="020B0503020204020204" pitchFamily="34" charset="-122"/>
              </a:rPr>
              <a:t>)=25%</a:t>
            </a:r>
            <a:r>
              <a:rPr lang="zh-CN" altLang="en-US" sz="2000">
                <a:latin typeface="微软雅黑" panose="020B0503020204020204" pitchFamily="34" charset="-122"/>
                <a:ea typeface="微软雅黑" panose="020B0503020204020204" pitchFamily="34" charset="-122"/>
              </a:rPr>
              <a:t>；</a:t>
            </a:r>
          </a:p>
          <a:p>
            <a:pPr marL="742950" lvl="1" indent="-285750" algn="just">
              <a:lnSpc>
                <a:spcPct val="115000"/>
              </a:lnSpc>
              <a:spcBef>
                <a:spcPct val="0"/>
              </a:spcBef>
            </a:pPr>
            <a:r>
              <a:rPr lang="zh-CN" altLang="en-US" sz="2000">
                <a:latin typeface="微软雅黑" panose="020B0503020204020204" pitchFamily="34" charset="-122"/>
                <a:ea typeface="微软雅黑" panose="020B0503020204020204" pitchFamily="34" charset="-122"/>
              </a:rPr>
              <a:t>假定硬盘仅用其中</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的时间来传送数据，则处理器花费在</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方面的百分比为</a:t>
            </a:r>
            <a:r>
              <a:rPr lang="en-US" altLang="zh-CN" sz="2000">
                <a:latin typeface="微软雅黑" panose="020B0503020204020204" pitchFamily="34" charset="-122"/>
                <a:ea typeface="微软雅黑" panose="020B0503020204020204" pitchFamily="34" charset="-122"/>
              </a:rPr>
              <a:t>25%x5%=1.25% </a:t>
            </a:r>
            <a:r>
              <a:rPr lang="zh-CN" altLang="en-US" sz="2000">
                <a:latin typeface="微软雅黑" panose="020B0503020204020204" pitchFamily="34" charset="-122"/>
                <a:ea typeface="微软雅黑" panose="020B0503020204020204" pitchFamily="34" charset="-122"/>
              </a:rPr>
              <a:t>。</a:t>
            </a:r>
          </a:p>
          <a:p>
            <a:pPr marL="342900" indent="-342900" algn="just">
              <a:lnSpc>
                <a:spcPct val="115000"/>
              </a:lnSpc>
              <a:spcBef>
                <a:spcPct val="0"/>
              </a:spcBef>
            </a:pPr>
            <a:r>
              <a:rPr lang="en-US" altLang="zh-CN" sz="2000">
                <a:solidFill>
                  <a:srgbClr val="D1390F"/>
                </a:solidFill>
                <a:latin typeface="微软雅黑" panose="020B0503020204020204" pitchFamily="34" charset="-122"/>
                <a:ea typeface="微软雅黑" panose="020B0503020204020204" pitchFamily="34" charset="-122"/>
              </a:rPr>
              <a:t>DMA</a:t>
            </a:r>
            <a:r>
              <a:rPr lang="zh-CN" altLang="en-US" sz="2000">
                <a:solidFill>
                  <a:srgbClr val="D1390F"/>
                </a:solidFill>
                <a:latin typeface="微软雅黑" panose="020B0503020204020204" pitchFamily="34" charset="-122"/>
                <a:ea typeface="微软雅黑" panose="020B0503020204020204" pitchFamily="34" charset="-122"/>
              </a:rPr>
              <a:t>传送：</a:t>
            </a:r>
          </a:p>
          <a:p>
            <a:pPr marL="742950" lvl="1" indent="-285750">
              <a:lnSpc>
                <a:spcPct val="115000"/>
              </a:lnSpc>
              <a:spcBef>
                <a:spcPct val="0"/>
              </a:spcBef>
            </a:pPr>
            <a:r>
              <a:rPr lang="zh-CN" altLang="en-US" sz="2000">
                <a:latin typeface="微软雅黑" panose="020B0503020204020204" pitchFamily="34" charset="-122"/>
                <a:ea typeface="微软雅黑" panose="020B0503020204020204" pitchFamily="34" charset="-122"/>
              </a:rPr>
              <a:t>每次</a:t>
            </a:r>
            <a:r>
              <a:rPr lang="en-US" altLang="zh-CN" sz="2000">
                <a:latin typeface="微软雅黑" panose="020B0503020204020204" pitchFamily="34" charset="-122"/>
                <a:ea typeface="微软雅黑" panose="020B0503020204020204" pitchFamily="34" charset="-122"/>
              </a:rPr>
              <a:t>DMA</a:t>
            </a:r>
            <a:r>
              <a:rPr lang="zh-CN" altLang="en-US" sz="2000">
                <a:latin typeface="微软雅黑" panose="020B0503020204020204" pitchFamily="34" charset="-122"/>
                <a:ea typeface="微软雅黑" panose="020B0503020204020204" pitchFamily="34" charset="-122"/>
              </a:rPr>
              <a:t>传送将花费</a:t>
            </a:r>
            <a:r>
              <a:rPr lang="en-US" altLang="zh-CN" sz="2000">
                <a:latin typeface="微软雅黑" panose="020B0503020204020204" pitchFamily="34" charset="-122"/>
                <a:ea typeface="微软雅黑" panose="020B0503020204020204" pitchFamily="34" charset="-122"/>
              </a:rPr>
              <a:t>8000B/(4MB/Sec)≈2x10</a:t>
            </a:r>
            <a:r>
              <a:rPr lang="en-US" altLang="zh-CN" sz="2000" baseline="30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秒；</a:t>
            </a:r>
          </a:p>
          <a:p>
            <a:pPr marL="742950" lvl="1" indent="-285750">
              <a:lnSpc>
                <a:spcPct val="115000"/>
              </a:lnSpc>
              <a:spcBef>
                <a:spcPct val="0"/>
              </a:spcBef>
            </a:pPr>
            <a:r>
              <a:rPr lang="zh-CN" altLang="en-US" sz="2000">
                <a:latin typeface="微软雅黑" panose="020B0503020204020204" pitchFamily="34" charset="-122"/>
                <a:ea typeface="微软雅黑" panose="020B0503020204020204" pitchFamily="34" charset="-122"/>
              </a:rPr>
              <a:t>一秒钟内有</a:t>
            </a:r>
            <a:r>
              <a:rPr lang="en-US" altLang="zh-CN" sz="2000">
                <a:latin typeface="微软雅黑" panose="020B0503020204020204" pitchFamily="34" charset="-122"/>
                <a:ea typeface="微软雅黑" panose="020B0503020204020204" pitchFamily="34" charset="-122"/>
              </a:rPr>
              <a:t>1/(2x10</a:t>
            </a:r>
            <a:r>
              <a:rPr lang="en-US" altLang="zh-CN" sz="2000" baseline="30000">
                <a:latin typeface="微软雅黑" panose="020B0503020204020204" pitchFamily="34" charset="-122"/>
                <a:ea typeface="微软雅黑" panose="020B0503020204020204" pitchFamily="34" charset="-122"/>
              </a:rPr>
              <a:t>-3 </a:t>
            </a:r>
            <a:r>
              <a:rPr lang="en-US" altLang="zh-CN" sz="2000">
                <a:latin typeface="微软雅黑" panose="020B0503020204020204" pitchFamily="34" charset="-122"/>
                <a:ea typeface="微软雅黑" panose="020B0503020204020204" pitchFamily="34" charset="-122"/>
              </a:rPr>
              <a:t>)=500</a:t>
            </a:r>
            <a:r>
              <a:rPr lang="zh-CN" altLang="en-US" sz="2000">
                <a:latin typeface="微软雅黑" panose="020B0503020204020204" pitchFamily="34" charset="-122"/>
                <a:ea typeface="微软雅黑" panose="020B0503020204020204" pitchFamily="34" charset="-122"/>
              </a:rPr>
              <a:t>次</a:t>
            </a:r>
            <a:r>
              <a:rPr lang="en-US" altLang="zh-CN" sz="2000">
                <a:latin typeface="微软雅黑" panose="020B0503020204020204" pitchFamily="34" charset="-122"/>
                <a:ea typeface="微软雅黑" panose="020B0503020204020204" pitchFamily="34" charset="-122"/>
              </a:rPr>
              <a:t>DMA</a:t>
            </a:r>
            <a:r>
              <a:rPr lang="zh-CN" altLang="en-US" sz="2000">
                <a:latin typeface="微软雅黑" panose="020B0503020204020204" pitchFamily="34" charset="-122"/>
                <a:ea typeface="微软雅黑" panose="020B0503020204020204" pitchFamily="34" charset="-122"/>
              </a:rPr>
              <a:t>传送；</a:t>
            </a:r>
          </a:p>
          <a:p>
            <a:pPr marL="742950" lvl="1" indent="-285750">
              <a:lnSpc>
                <a:spcPct val="115000"/>
              </a:lnSpc>
              <a:spcBef>
                <a:spcPct val="0"/>
              </a:spcBef>
            </a:pPr>
            <a:r>
              <a:rPr lang="zh-CN" altLang="en-US" sz="2000">
                <a:latin typeface="微软雅黑" panose="020B0503020204020204" pitchFamily="34" charset="-122"/>
                <a:ea typeface="微软雅黑" panose="020B0503020204020204" pitchFamily="34" charset="-122"/>
              </a:rPr>
              <a:t>如果硬盘一直在传送数据的话，处理器必须每秒钟花 </a:t>
            </a:r>
            <a:r>
              <a:rPr lang="en-US" altLang="zh-CN" sz="2000">
                <a:latin typeface="微软雅黑" panose="020B0503020204020204" pitchFamily="34" charset="-122"/>
                <a:ea typeface="微软雅黑" panose="020B0503020204020204" pitchFamily="34" charset="-122"/>
              </a:rPr>
              <a:t>(1000+500)x500=750x10</a:t>
            </a:r>
            <a:r>
              <a:rPr lang="en-US" altLang="zh-CN" sz="2000" baseline="30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个时钟周期来为硬盘</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操作服务；</a:t>
            </a:r>
          </a:p>
          <a:p>
            <a:pPr marL="742950" lvl="1" indent="-285750">
              <a:lnSpc>
                <a:spcPct val="115000"/>
              </a:lnSpc>
              <a:spcBef>
                <a:spcPct val="0"/>
              </a:spcBef>
            </a:pPr>
            <a:r>
              <a:rPr lang="zh-CN" altLang="en-US" sz="2000">
                <a:latin typeface="微软雅黑" panose="020B0503020204020204" pitchFamily="34" charset="-122"/>
                <a:ea typeface="微软雅黑" panose="020B0503020204020204" pitchFamily="34" charset="-122"/>
              </a:rPr>
              <a:t>在硬盘</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操作上处理器花费的时间占：</a:t>
            </a:r>
          </a:p>
          <a:p>
            <a:pPr marL="342900" indent="-342900">
              <a:lnSpc>
                <a:spcPct val="115000"/>
              </a:lnSpc>
              <a:spcBef>
                <a:spcPct val="0"/>
              </a:spcBef>
              <a:buFontTx/>
              <a:buNone/>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750x10</a:t>
            </a:r>
            <a:r>
              <a:rPr lang="en-US" altLang="zh-CN" sz="2000" baseline="30000">
                <a:latin typeface="微软雅黑" panose="020B0503020204020204" pitchFamily="34" charset="-122"/>
                <a:ea typeface="微软雅黑" panose="020B0503020204020204" pitchFamily="34" charset="-122"/>
              </a:rPr>
              <a:t>3</a:t>
            </a:r>
            <a:r>
              <a:rPr lang="en-US" altLang="zh-CN" sz="2000">
                <a:latin typeface="微软雅黑" panose="020B0503020204020204" pitchFamily="34" charset="-122"/>
                <a:ea typeface="微软雅黑" panose="020B0503020204020204" pitchFamily="34" charset="-122"/>
              </a:rPr>
              <a:t>/(500x10</a:t>
            </a:r>
            <a:r>
              <a:rPr lang="en-US" altLang="zh-CN" sz="2000" baseline="30000">
                <a:latin typeface="微软雅黑" panose="020B0503020204020204" pitchFamily="34" charset="-122"/>
                <a:ea typeface="微软雅黑" panose="020B0503020204020204" pitchFamily="34" charset="-122"/>
              </a:rPr>
              <a:t>6</a:t>
            </a:r>
            <a:r>
              <a:rPr lang="en-US" altLang="zh-CN" sz="2000">
                <a:latin typeface="微软雅黑" panose="020B0503020204020204" pitchFamily="34" charset="-122"/>
                <a:ea typeface="微软雅黑" panose="020B0503020204020204" pitchFamily="34" charset="-122"/>
              </a:rPr>
              <a:t>)=1.5x10</a:t>
            </a:r>
            <a:r>
              <a:rPr lang="en-US" altLang="zh-CN" sz="2000" baseline="30000">
                <a:latin typeface="微软雅黑" panose="020B0503020204020204" pitchFamily="34" charset="-122"/>
                <a:ea typeface="微软雅黑" panose="020B0503020204020204" pitchFamily="34" charset="-122"/>
              </a:rPr>
              <a:t>-3</a:t>
            </a:r>
            <a:r>
              <a:rPr lang="en-US" altLang="zh-CN" sz="2000">
                <a:latin typeface="微软雅黑" panose="020B0503020204020204" pitchFamily="34" charset="-122"/>
                <a:ea typeface="微软雅黑" panose="020B0503020204020204" pitchFamily="34" charset="-122"/>
              </a:rPr>
              <a:t>=0.15%</a:t>
            </a:r>
            <a:r>
              <a:rPr lang="en-US" altLang="zh-CN" sz="2200" b="0">
                <a:latin typeface="微软雅黑" panose="020B0503020204020204" pitchFamily="34" charset="-122"/>
                <a:ea typeface="微软雅黑" panose="020B0503020204020204" pitchFamily="34" charset="-122"/>
              </a:rPr>
              <a:t> </a:t>
            </a:r>
            <a:r>
              <a:rPr lang="zh-CN" altLang="en-US" sz="2200" b="0">
                <a:latin typeface="微软雅黑" panose="020B0503020204020204" pitchFamily="34" charset="-122"/>
                <a:ea typeface="微软雅黑" panose="020B0503020204020204" pitchFamily="34" charset="-122"/>
              </a:rPr>
              <a:t>。</a:t>
            </a:r>
          </a:p>
        </p:txBody>
      </p:sp>
      <p:sp>
        <p:nvSpPr>
          <p:cNvPr id="76804" name="Text Box 4">
            <a:extLst>
              <a:ext uri="{FF2B5EF4-FFF2-40B4-BE49-F238E27FC236}">
                <a16:creationId xmlns:a16="http://schemas.microsoft.com/office/drawing/2014/main" id="{E665E723-1826-45E4-9B35-95D98EF8E27B}"/>
              </a:ext>
            </a:extLst>
          </p:cNvPr>
          <p:cNvSpPr txBox="1">
            <a:spLocks noChangeArrowheads="1"/>
          </p:cNvSpPr>
          <p:nvPr/>
        </p:nvSpPr>
        <p:spPr bwMode="auto">
          <a:xfrm>
            <a:off x="377825" y="739775"/>
            <a:ext cx="8562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latin typeface="微软雅黑" panose="020B0503020204020204" pitchFamily="34" charset="-122"/>
                <a:ea typeface="微软雅黑" panose="020B0503020204020204" pitchFamily="34" charset="-122"/>
              </a:rPr>
              <a:t>一旦磁盘被启动传送，就以</a:t>
            </a:r>
            <a:r>
              <a:rPr lang="en-US" altLang="zh-CN" sz="1900" b="1">
                <a:latin typeface="微软雅黑" panose="020B0503020204020204" pitchFamily="34" charset="-122"/>
                <a:ea typeface="微软雅黑" panose="020B0503020204020204" pitchFamily="34" charset="-122"/>
              </a:rPr>
              <a:t>4MB/s</a:t>
            </a:r>
            <a:r>
              <a:rPr lang="zh-CN" altLang="en-US" sz="1900" b="1">
                <a:latin typeface="微软雅黑" panose="020B0503020204020204" pitchFamily="34" charset="-122"/>
                <a:ea typeface="微软雅黑" panose="020B0503020204020204" pitchFamily="34" charset="-122"/>
              </a:rPr>
              <a:t>的速度进行，主机要保证没有数据丢失！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7203">
                                            <p:txEl>
                                              <p:pRg st="1" end="1"/>
                                            </p:txEl>
                                          </p:spTgt>
                                        </p:tgtEl>
                                        <p:attrNameLst>
                                          <p:attrName>style.visibility</p:attrName>
                                        </p:attrNameLst>
                                      </p:cBhvr>
                                      <p:to>
                                        <p:strVal val="visible"/>
                                      </p:to>
                                    </p:set>
                                    <p:animEffect transition="in" filter="blinds(horizontal)">
                                      <p:cBhvr>
                                        <p:cTn id="7" dur="500"/>
                                        <p:tgtEl>
                                          <p:spTgt spid="947203">
                                            <p:txEl>
                                              <p:pRg st="1" end="1"/>
                                            </p:txEl>
                                          </p:spTgt>
                                        </p:tgtEl>
                                      </p:cBhvr>
                                    </p:animEffect>
                                  </p:childTnLst>
                                  <p:subTnLst>
                                    <p:animClr clrSpc="rgb" dir="cw">
                                      <p:cBhvr override="childStyle">
                                        <p:cTn dur="1" fill="hold" display="0" masterRel="nextClick" afterEffect="1"/>
                                        <p:tgtEl>
                                          <p:spTgt spid="947203">
                                            <p:txEl>
                                              <p:pRg st="1" end="1"/>
                                            </p:txEl>
                                          </p:spTgt>
                                        </p:tgtEl>
                                        <p:attrNameLst>
                                          <p:attrName>ppt_c</p:attrName>
                                        </p:attrNameLst>
                                      </p:cBhvr>
                                      <p:to>
                                        <a:srgbClr val="33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7203">
                                            <p:txEl>
                                              <p:pRg st="2" end="2"/>
                                            </p:txEl>
                                          </p:spTgt>
                                        </p:tgtEl>
                                        <p:attrNameLst>
                                          <p:attrName>style.visibility</p:attrName>
                                        </p:attrNameLst>
                                      </p:cBhvr>
                                      <p:to>
                                        <p:strVal val="visible"/>
                                      </p:to>
                                    </p:set>
                                    <p:animEffect transition="in" filter="blinds(horizontal)">
                                      <p:cBhvr>
                                        <p:cTn id="12" dur="500"/>
                                        <p:tgtEl>
                                          <p:spTgt spid="947203">
                                            <p:txEl>
                                              <p:pRg st="2" end="2"/>
                                            </p:txEl>
                                          </p:spTgt>
                                        </p:tgtEl>
                                      </p:cBhvr>
                                    </p:animEffect>
                                  </p:childTnLst>
                                  <p:subTnLst>
                                    <p:animClr clrSpc="rgb" dir="cw">
                                      <p:cBhvr override="childStyle">
                                        <p:cTn dur="1" fill="hold" display="0" masterRel="nextClick" afterEffect="1"/>
                                        <p:tgtEl>
                                          <p:spTgt spid="947203">
                                            <p:txEl>
                                              <p:pRg st="2" end="2"/>
                                            </p:txEl>
                                          </p:spTgt>
                                        </p:tgtEl>
                                        <p:attrNameLst>
                                          <p:attrName>ppt_c</p:attrName>
                                        </p:attrNameLst>
                                      </p:cBhvr>
                                      <p:to>
                                        <a:srgbClr val="33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47203">
                                            <p:txEl>
                                              <p:pRg st="3" end="3"/>
                                            </p:txEl>
                                          </p:spTgt>
                                        </p:tgtEl>
                                        <p:attrNameLst>
                                          <p:attrName>style.visibility</p:attrName>
                                        </p:attrNameLst>
                                      </p:cBhvr>
                                      <p:to>
                                        <p:strVal val="visible"/>
                                      </p:to>
                                    </p:set>
                                    <p:animEffect transition="in" filter="blinds(horizontal)">
                                      <p:cBhvr>
                                        <p:cTn id="17" dur="500"/>
                                        <p:tgtEl>
                                          <p:spTgt spid="947203">
                                            <p:txEl>
                                              <p:pRg st="3" end="3"/>
                                            </p:txEl>
                                          </p:spTgt>
                                        </p:tgtEl>
                                      </p:cBhvr>
                                    </p:animEffect>
                                  </p:childTnLst>
                                  <p:subTnLst>
                                    <p:animClr clrSpc="rgb" dir="cw">
                                      <p:cBhvr override="childStyle">
                                        <p:cTn dur="1" fill="hold" display="0" masterRel="nextClick" afterEffect="1"/>
                                        <p:tgtEl>
                                          <p:spTgt spid="947203">
                                            <p:txEl>
                                              <p:pRg st="3" end="3"/>
                                            </p:txEl>
                                          </p:spTgt>
                                        </p:tgtEl>
                                        <p:attrNameLst>
                                          <p:attrName>ppt_c</p:attrName>
                                        </p:attrNameLst>
                                      </p:cBhvr>
                                      <p:to>
                                        <a:srgbClr val="33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47203">
                                            <p:txEl>
                                              <p:pRg st="4" end="4"/>
                                            </p:txEl>
                                          </p:spTgt>
                                        </p:tgtEl>
                                        <p:attrNameLst>
                                          <p:attrName>style.visibility</p:attrName>
                                        </p:attrNameLst>
                                      </p:cBhvr>
                                      <p:to>
                                        <p:strVal val="visible"/>
                                      </p:to>
                                    </p:set>
                                    <p:animEffect transition="in" filter="blinds(horizontal)">
                                      <p:cBhvr>
                                        <p:cTn id="22" dur="500"/>
                                        <p:tgtEl>
                                          <p:spTgt spid="947203">
                                            <p:txEl>
                                              <p:pRg st="4" end="4"/>
                                            </p:txEl>
                                          </p:spTgt>
                                        </p:tgtEl>
                                      </p:cBhvr>
                                    </p:animEffect>
                                  </p:childTnLst>
                                  <p:subTnLst>
                                    <p:animClr clrSpc="rgb" dir="cw">
                                      <p:cBhvr override="childStyle">
                                        <p:cTn dur="1" fill="hold" display="0" masterRel="nextClick" afterEffect="1"/>
                                        <p:tgtEl>
                                          <p:spTgt spid="947203">
                                            <p:txEl>
                                              <p:pRg st="4" end="4"/>
                                            </p:txEl>
                                          </p:spTgt>
                                        </p:tgtEl>
                                        <p:attrNameLst>
                                          <p:attrName>ppt_c</p:attrName>
                                        </p:attrNameLst>
                                      </p:cBhvr>
                                      <p:to>
                                        <a:srgbClr val="33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47203">
                                            <p:txEl>
                                              <p:pRg st="6" end="6"/>
                                            </p:txEl>
                                          </p:spTgt>
                                        </p:tgtEl>
                                        <p:attrNameLst>
                                          <p:attrName>style.visibility</p:attrName>
                                        </p:attrNameLst>
                                      </p:cBhvr>
                                      <p:to>
                                        <p:strVal val="visible"/>
                                      </p:to>
                                    </p:set>
                                    <p:animEffect transition="in" filter="blinds(horizontal)">
                                      <p:cBhvr>
                                        <p:cTn id="27" dur="500"/>
                                        <p:tgtEl>
                                          <p:spTgt spid="947203">
                                            <p:txEl>
                                              <p:pRg st="6" end="6"/>
                                            </p:txEl>
                                          </p:spTgt>
                                        </p:tgtEl>
                                      </p:cBhvr>
                                    </p:animEffect>
                                  </p:childTnLst>
                                  <p:subTnLst>
                                    <p:animClr clrSpc="rgb" dir="cw">
                                      <p:cBhvr override="childStyle">
                                        <p:cTn dur="1" fill="hold" display="0" masterRel="nextClick" afterEffect="1"/>
                                        <p:tgtEl>
                                          <p:spTgt spid="947203">
                                            <p:txEl>
                                              <p:pRg st="6" end="6"/>
                                            </p:txEl>
                                          </p:spTgt>
                                        </p:tgtEl>
                                        <p:attrNameLst>
                                          <p:attrName>ppt_c</p:attrName>
                                        </p:attrNameLst>
                                      </p:cBhvr>
                                      <p:to>
                                        <a:srgbClr val="3399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47203">
                                            <p:txEl>
                                              <p:pRg st="7" end="7"/>
                                            </p:txEl>
                                          </p:spTgt>
                                        </p:tgtEl>
                                        <p:attrNameLst>
                                          <p:attrName>style.visibility</p:attrName>
                                        </p:attrNameLst>
                                      </p:cBhvr>
                                      <p:to>
                                        <p:strVal val="visible"/>
                                      </p:to>
                                    </p:set>
                                    <p:animEffect transition="in" filter="blinds(horizontal)">
                                      <p:cBhvr>
                                        <p:cTn id="32" dur="500"/>
                                        <p:tgtEl>
                                          <p:spTgt spid="947203">
                                            <p:txEl>
                                              <p:pRg st="7" end="7"/>
                                            </p:txEl>
                                          </p:spTgt>
                                        </p:tgtEl>
                                      </p:cBhvr>
                                    </p:animEffect>
                                  </p:childTnLst>
                                  <p:subTnLst>
                                    <p:animClr clrSpc="rgb" dir="cw">
                                      <p:cBhvr override="childStyle">
                                        <p:cTn dur="1" fill="hold" display="0" masterRel="nextClick" afterEffect="1"/>
                                        <p:tgtEl>
                                          <p:spTgt spid="947203">
                                            <p:txEl>
                                              <p:pRg st="7" end="7"/>
                                            </p:txEl>
                                          </p:spTgt>
                                        </p:tgtEl>
                                        <p:attrNameLst>
                                          <p:attrName>ppt_c</p:attrName>
                                        </p:attrNameLst>
                                      </p:cBhvr>
                                      <p:to>
                                        <a:srgbClr val="3399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47203">
                                            <p:txEl>
                                              <p:pRg st="8" end="8"/>
                                            </p:txEl>
                                          </p:spTgt>
                                        </p:tgtEl>
                                        <p:attrNameLst>
                                          <p:attrName>style.visibility</p:attrName>
                                        </p:attrNameLst>
                                      </p:cBhvr>
                                      <p:to>
                                        <p:strVal val="visible"/>
                                      </p:to>
                                    </p:set>
                                    <p:animEffect transition="in" filter="blinds(horizontal)">
                                      <p:cBhvr>
                                        <p:cTn id="37" dur="500"/>
                                        <p:tgtEl>
                                          <p:spTgt spid="947203">
                                            <p:txEl>
                                              <p:pRg st="8" end="8"/>
                                            </p:txEl>
                                          </p:spTgt>
                                        </p:tgtEl>
                                      </p:cBhvr>
                                    </p:animEffect>
                                  </p:childTnLst>
                                  <p:subTnLst>
                                    <p:animClr clrSpc="rgb" dir="cw">
                                      <p:cBhvr override="childStyle">
                                        <p:cTn dur="1" fill="hold" display="0" masterRel="nextClick" afterEffect="1"/>
                                        <p:tgtEl>
                                          <p:spTgt spid="947203">
                                            <p:txEl>
                                              <p:pRg st="8" end="8"/>
                                            </p:txEl>
                                          </p:spTgt>
                                        </p:tgtEl>
                                        <p:attrNameLst>
                                          <p:attrName>ppt_c</p:attrName>
                                        </p:attrNameLst>
                                      </p:cBhvr>
                                      <p:to>
                                        <a:srgbClr val="3399FF"/>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47203">
                                            <p:txEl>
                                              <p:pRg st="9" end="9"/>
                                            </p:txEl>
                                          </p:spTgt>
                                        </p:tgtEl>
                                        <p:attrNameLst>
                                          <p:attrName>style.visibility</p:attrName>
                                        </p:attrNameLst>
                                      </p:cBhvr>
                                      <p:to>
                                        <p:strVal val="visible"/>
                                      </p:to>
                                    </p:set>
                                    <p:animEffect transition="in" filter="blinds(horizontal)">
                                      <p:cBhvr>
                                        <p:cTn id="42" dur="500"/>
                                        <p:tgtEl>
                                          <p:spTgt spid="947203">
                                            <p:txEl>
                                              <p:pRg st="9" end="9"/>
                                            </p:txEl>
                                          </p:spTgt>
                                        </p:tgtEl>
                                      </p:cBhvr>
                                    </p:animEffect>
                                  </p:childTnLst>
                                  <p:subTnLst>
                                    <p:animClr clrSpc="rgb" dir="cw">
                                      <p:cBhvr override="childStyle">
                                        <p:cTn dur="1" fill="hold" display="0" masterRel="nextClick" afterEffect="1"/>
                                        <p:tgtEl>
                                          <p:spTgt spid="947203">
                                            <p:txEl>
                                              <p:pRg st="9" end="9"/>
                                            </p:txEl>
                                          </p:spTgt>
                                        </p:tgtEl>
                                        <p:attrNameLst>
                                          <p:attrName>ppt_c</p:attrName>
                                        </p:attrNameLst>
                                      </p:cBhvr>
                                      <p:to>
                                        <a:srgbClr val="3399FF"/>
                                      </p:to>
                                    </p:animClr>
                                  </p:subTnLst>
                                </p:cTn>
                              </p:par>
                              <p:par>
                                <p:cTn id="43" presetID="3" presetClass="entr" presetSubtype="10" fill="hold" nodeType="withEffect">
                                  <p:stCondLst>
                                    <p:cond delay="0"/>
                                  </p:stCondLst>
                                  <p:childTnLst>
                                    <p:set>
                                      <p:cBhvr>
                                        <p:cTn id="44" dur="1" fill="hold">
                                          <p:stCondLst>
                                            <p:cond delay="0"/>
                                          </p:stCondLst>
                                        </p:cTn>
                                        <p:tgtEl>
                                          <p:spTgt spid="947203">
                                            <p:txEl>
                                              <p:pRg st="10" end="10"/>
                                            </p:txEl>
                                          </p:spTgt>
                                        </p:tgtEl>
                                        <p:attrNameLst>
                                          <p:attrName>style.visibility</p:attrName>
                                        </p:attrNameLst>
                                      </p:cBhvr>
                                      <p:to>
                                        <p:strVal val="visible"/>
                                      </p:to>
                                    </p:set>
                                    <p:animEffect transition="in" filter="blinds(horizontal)">
                                      <p:cBhvr>
                                        <p:cTn id="45" dur="500"/>
                                        <p:tgtEl>
                                          <p:spTgt spid="947203">
                                            <p:txEl>
                                              <p:pRg st="10" end="10"/>
                                            </p:txEl>
                                          </p:spTgt>
                                        </p:tgtEl>
                                      </p:cBhvr>
                                    </p:animEffect>
                                  </p:childTnLst>
                                  <p:subTnLst>
                                    <p:animClr clrSpc="rgb" dir="cw">
                                      <p:cBhvr override="childStyle">
                                        <p:cTn dur="1" fill="hold" display="0" masterRel="nextClick" afterEffect="1"/>
                                        <p:tgtEl>
                                          <p:spTgt spid="947203">
                                            <p:txEl>
                                              <p:pRg st="10" end="10"/>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D23193F-0C76-4D93-AB84-0B6E4E983A1D}"/>
              </a:ext>
            </a:extLst>
          </p:cNvPr>
          <p:cNvSpPr>
            <a:spLocks noGrp="1" noChangeArrowheads="1"/>
          </p:cNvSpPr>
          <p:nvPr>
            <p:ph type="title"/>
          </p:nvPr>
        </p:nvSpPr>
        <p:spPr/>
        <p:txBody>
          <a:bodyPr/>
          <a:lstStyle/>
          <a:p>
            <a:r>
              <a:rPr lang="en-US" altLang="zh-CN"/>
              <a:t>I/O</a:t>
            </a:r>
            <a:r>
              <a:rPr lang="zh-CN" altLang="en-US"/>
              <a:t>操作的实现</a:t>
            </a:r>
          </a:p>
        </p:txBody>
      </p:sp>
      <p:sp>
        <p:nvSpPr>
          <p:cNvPr id="77827" name="Rectangle 3">
            <a:extLst>
              <a:ext uri="{FF2B5EF4-FFF2-40B4-BE49-F238E27FC236}">
                <a16:creationId xmlns:a16="http://schemas.microsoft.com/office/drawing/2014/main" id="{3145918B-0A91-4269-BF96-DB5DAE80F85B}"/>
              </a:ext>
            </a:extLst>
          </p:cNvPr>
          <p:cNvSpPr>
            <a:spLocks noGrp="1" noChangeArrowheads="1"/>
          </p:cNvSpPr>
          <p:nvPr>
            <p:ph type="body" idx="1"/>
          </p:nvPr>
        </p:nvSpPr>
        <p:spPr>
          <a:xfrm>
            <a:off x="436563" y="815975"/>
            <a:ext cx="8191500" cy="5605463"/>
          </a:xfrm>
        </p:spPr>
        <p:txBody>
          <a:bodyPr/>
          <a:lstStyle/>
          <a:p>
            <a:r>
              <a:rPr lang="zh-CN" altLang="en-US" sz="2200">
                <a:latin typeface="微软雅黑" panose="020B0503020204020204" pitchFamily="34" charset="-122"/>
                <a:ea typeface="微软雅黑" panose="020B0503020204020204" pitchFamily="34" charset="-122"/>
              </a:rPr>
              <a:t>分以下三个部分介绍</a:t>
            </a:r>
          </a:p>
          <a:p>
            <a:pPr lvl="1">
              <a:spcBef>
                <a:spcPct val="30000"/>
              </a:spcBef>
            </a:pPr>
            <a:r>
              <a:rPr lang="zh-CN" altLang="en-US" sz="2200">
                <a:latin typeface="微软雅黑" panose="020B0503020204020204" pitchFamily="34" charset="-122"/>
                <a:ea typeface="微软雅黑" panose="020B0503020204020204" pitchFamily="34" charset="-122"/>
              </a:rPr>
              <a:t>第一讲：用户空间</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软件</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子系统概述</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文件的基本概念</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用户空间的</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函数</a:t>
            </a:r>
          </a:p>
          <a:p>
            <a:pPr lvl="1">
              <a:spcBef>
                <a:spcPct val="30000"/>
              </a:spcBef>
            </a:pPr>
            <a:r>
              <a:rPr lang="zh-CN" altLang="en-US" sz="2200">
                <a:latin typeface="微软雅黑" panose="020B0503020204020204" pitchFamily="34" charset="-122"/>
                <a:ea typeface="微软雅黑" panose="020B0503020204020204" pitchFamily="34" charset="-122"/>
              </a:rPr>
              <a:t>第二讲：</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硬件和软件的接口</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设备和设备控制器</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端口及其编址方式</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控制方式</a:t>
            </a:r>
          </a:p>
          <a:p>
            <a:pPr lvl="1">
              <a:spcBef>
                <a:spcPct val="30000"/>
              </a:spcBef>
            </a:pPr>
            <a:r>
              <a:rPr lang="zh-CN" altLang="en-US" sz="2200">
                <a:solidFill>
                  <a:schemeClr val="accent1"/>
                </a:solidFill>
                <a:latin typeface="微软雅黑" panose="020B0503020204020204" pitchFamily="34" charset="-122"/>
                <a:ea typeface="微软雅黑" panose="020B0503020204020204" pitchFamily="34" charset="-122"/>
              </a:rPr>
              <a:t>第三讲：内核空间</a:t>
            </a:r>
            <a:r>
              <a:rPr lang="en-US" altLang="zh-CN" sz="2200">
                <a:solidFill>
                  <a:schemeClr val="accent1"/>
                </a:solidFill>
                <a:latin typeface="微软雅黑" panose="020B0503020204020204" pitchFamily="34" charset="-122"/>
                <a:ea typeface="微软雅黑" panose="020B0503020204020204" pitchFamily="34" charset="-122"/>
              </a:rPr>
              <a:t>I/O</a:t>
            </a:r>
            <a:r>
              <a:rPr lang="zh-CN" altLang="en-US" sz="2200">
                <a:solidFill>
                  <a:schemeClr val="accent1"/>
                </a:solidFill>
                <a:latin typeface="微软雅黑" panose="020B0503020204020204" pitchFamily="34" charset="-122"/>
                <a:ea typeface="微软雅黑" panose="020B0503020204020204" pitchFamily="34" charset="-122"/>
              </a:rPr>
              <a:t>软件</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与设备无关的</a:t>
            </a:r>
            <a:r>
              <a:rPr lang="en-US" altLang="zh-CN" sz="2200">
                <a:solidFill>
                  <a:srgbClr val="006600"/>
                </a:solidFill>
                <a:latin typeface="微软雅黑" panose="020B0503020204020204" pitchFamily="34" charset="-122"/>
                <a:ea typeface="微软雅黑" panose="020B0503020204020204" pitchFamily="34" charset="-122"/>
              </a:rPr>
              <a:t>I/O</a:t>
            </a:r>
            <a:r>
              <a:rPr lang="zh-CN" altLang="en-US" sz="2200">
                <a:solidFill>
                  <a:srgbClr val="006600"/>
                </a:solidFill>
                <a:latin typeface="微软雅黑" panose="020B0503020204020204" pitchFamily="34" charset="-122"/>
                <a:ea typeface="微软雅黑" panose="020B0503020204020204" pitchFamily="34" charset="-122"/>
              </a:rPr>
              <a:t>软件</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设备驱动程序</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中断服务程序</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6CD6F96-64B3-40B8-B102-34DEB125D3AB}"/>
              </a:ext>
            </a:extLst>
          </p:cNvPr>
          <p:cNvSpPr>
            <a:spLocks noGrp="1" noChangeArrowheads="1"/>
          </p:cNvSpPr>
          <p:nvPr>
            <p:ph type="title"/>
          </p:nvPr>
        </p:nvSpPr>
        <p:spPr/>
        <p:txBody>
          <a:bodyPr/>
          <a:lstStyle/>
          <a:p>
            <a:r>
              <a:rPr lang="zh-CN" altLang="en-US"/>
              <a:t>内核空间</a:t>
            </a:r>
            <a:r>
              <a:rPr lang="en-US" altLang="zh-CN"/>
              <a:t>I/O</a:t>
            </a:r>
            <a:r>
              <a:rPr lang="zh-CN" altLang="en-US"/>
              <a:t>软件</a:t>
            </a:r>
          </a:p>
        </p:txBody>
      </p:sp>
      <p:sp>
        <p:nvSpPr>
          <p:cNvPr id="951299" name="Rectangle 3">
            <a:extLst>
              <a:ext uri="{FF2B5EF4-FFF2-40B4-BE49-F238E27FC236}">
                <a16:creationId xmlns:a16="http://schemas.microsoft.com/office/drawing/2014/main" id="{DDCBE510-1D95-425A-A21B-187B5A7157EA}"/>
              </a:ext>
            </a:extLst>
          </p:cNvPr>
          <p:cNvSpPr>
            <a:spLocks noGrp="1" noChangeArrowheads="1"/>
          </p:cNvSpPr>
          <p:nvPr>
            <p:ph type="body" idx="1"/>
          </p:nvPr>
        </p:nvSpPr>
        <p:spPr>
          <a:xfrm>
            <a:off x="436563" y="735013"/>
            <a:ext cx="8191500" cy="3330575"/>
          </a:xfrm>
        </p:spPr>
        <p:txBody>
          <a:bodyPr/>
          <a:lstStyle/>
          <a:p>
            <a:pPr>
              <a:lnSpc>
                <a:spcPct val="115000"/>
              </a:lnSpc>
              <a:spcBef>
                <a:spcPct val="15000"/>
              </a:spcBef>
            </a:pPr>
            <a:r>
              <a:rPr lang="zh-CN" altLang="en-US" sz="2100">
                <a:latin typeface="微软雅黑" panose="020B0503020204020204" pitchFamily="34" charset="-122"/>
                <a:ea typeface="微软雅黑" panose="020B0503020204020204" pitchFamily="34" charset="-122"/>
              </a:rPr>
              <a:t>所有用户程序提出的</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请求，最终都</a:t>
            </a:r>
            <a:r>
              <a:rPr lang="zh-CN" altLang="en-US" sz="2100">
                <a:solidFill>
                  <a:schemeClr val="accent1"/>
                </a:solidFill>
                <a:latin typeface="微软雅黑" panose="020B0503020204020204" pitchFamily="34" charset="-122"/>
                <a:ea typeface="微软雅黑" panose="020B0503020204020204" pitchFamily="34" charset="-122"/>
              </a:rPr>
              <a:t>通过系统调用实现</a:t>
            </a:r>
          </a:p>
          <a:p>
            <a:pPr>
              <a:lnSpc>
                <a:spcPct val="115000"/>
              </a:lnSpc>
              <a:spcBef>
                <a:spcPct val="15000"/>
              </a:spcBef>
            </a:pPr>
            <a:r>
              <a:rPr lang="zh-CN" altLang="en-US" sz="2100">
                <a:latin typeface="微软雅黑" panose="020B0503020204020204" pitchFamily="34" charset="-122"/>
                <a:ea typeface="微软雅黑" panose="020B0503020204020204" pitchFamily="34" charset="-122"/>
              </a:rPr>
              <a:t>通过系统调用封装函数中的</a:t>
            </a:r>
            <a:r>
              <a:rPr lang="zh-CN" altLang="en-US" sz="2100">
                <a:solidFill>
                  <a:schemeClr val="accent1"/>
                </a:solidFill>
                <a:latin typeface="微软雅黑" panose="020B0503020204020204" pitchFamily="34" charset="-122"/>
                <a:ea typeface="微软雅黑" panose="020B0503020204020204" pitchFamily="34" charset="-122"/>
              </a:rPr>
              <a:t>陷阱指令</a:t>
            </a:r>
            <a:r>
              <a:rPr lang="zh-CN" altLang="en-US" sz="2100">
                <a:latin typeface="微软雅黑" panose="020B0503020204020204" pitchFamily="34" charset="-122"/>
                <a:ea typeface="微软雅黑" panose="020B0503020204020204" pitchFamily="34" charset="-122"/>
              </a:rPr>
              <a:t>转入内核</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软件执行</a:t>
            </a:r>
          </a:p>
          <a:p>
            <a:pPr>
              <a:lnSpc>
                <a:spcPct val="115000"/>
              </a:lnSpc>
              <a:spcBef>
                <a:spcPct val="15000"/>
              </a:spcBef>
            </a:pPr>
            <a:r>
              <a:rPr lang="zh-CN" altLang="en-US" sz="2100">
                <a:solidFill>
                  <a:schemeClr val="accent1"/>
                </a:solidFill>
                <a:latin typeface="微软雅黑" panose="020B0503020204020204" pitchFamily="34" charset="-122"/>
                <a:ea typeface="微软雅黑" panose="020B0503020204020204" pitchFamily="34" charset="-122"/>
              </a:rPr>
              <a:t>内核空间</a:t>
            </a:r>
            <a:r>
              <a:rPr lang="en-US" altLang="zh-CN" sz="2100">
                <a:solidFill>
                  <a:schemeClr val="accent1"/>
                </a:solidFill>
                <a:latin typeface="微软雅黑" panose="020B0503020204020204" pitchFamily="34" charset="-122"/>
                <a:ea typeface="微软雅黑" panose="020B0503020204020204" pitchFamily="34" charset="-122"/>
              </a:rPr>
              <a:t>I/O</a:t>
            </a:r>
            <a:r>
              <a:rPr lang="zh-CN" altLang="en-US" sz="2100">
                <a:solidFill>
                  <a:schemeClr val="accent1"/>
                </a:solidFill>
                <a:latin typeface="微软雅黑" panose="020B0503020204020204" pitchFamily="34" charset="-122"/>
                <a:ea typeface="微软雅黑" panose="020B0503020204020204" pitchFamily="34" charset="-122"/>
              </a:rPr>
              <a:t>软件</a:t>
            </a:r>
            <a:r>
              <a:rPr lang="zh-CN" altLang="en-US" sz="2100">
                <a:latin typeface="微软雅黑" panose="020B0503020204020204" pitchFamily="34" charset="-122"/>
                <a:ea typeface="微软雅黑" panose="020B0503020204020204" pitchFamily="34" charset="-122"/>
              </a:rPr>
              <a:t>实现相应系统调用的服务功能</a:t>
            </a:r>
          </a:p>
          <a:p>
            <a:pPr>
              <a:lnSpc>
                <a:spcPct val="115000"/>
              </a:lnSpc>
              <a:spcBef>
                <a:spcPct val="15000"/>
              </a:spcBef>
            </a:pPr>
            <a:r>
              <a:rPr lang="zh-CN" altLang="en-US" sz="2100">
                <a:latin typeface="微软雅黑" panose="020B0503020204020204" pitchFamily="34" charset="-122"/>
                <a:ea typeface="微软雅黑" panose="020B0503020204020204" pitchFamily="34" charset="-122"/>
              </a:rPr>
              <a:t>内核空间的</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软件分三个层次</a:t>
            </a:r>
          </a:p>
          <a:p>
            <a:pPr lvl="1">
              <a:lnSpc>
                <a:spcPct val="115000"/>
              </a:lnSpc>
              <a:spcBef>
                <a:spcPct val="15000"/>
              </a:spcBef>
            </a:pPr>
            <a:r>
              <a:rPr lang="zh-CN" altLang="en-US" sz="2100">
                <a:latin typeface="微软雅黑" panose="020B0503020204020204" pitchFamily="34" charset="-122"/>
                <a:ea typeface="微软雅黑" panose="020B0503020204020204" pitchFamily="34" charset="-122"/>
              </a:rPr>
              <a:t>设备无关软件层</a:t>
            </a:r>
          </a:p>
          <a:p>
            <a:pPr lvl="1">
              <a:lnSpc>
                <a:spcPct val="115000"/>
              </a:lnSpc>
              <a:spcBef>
                <a:spcPct val="15000"/>
              </a:spcBef>
            </a:pPr>
            <a:r>
              <a:rPr lang="zh-CN" altLang="en-US" sz="2100">
                <a:latin typeface="微软雅黑" panose="020B0503020204020204" pitchFamily="34" charset="-122"/>
                <a:ea typeface="微软雅黑" panose="020B0503020204020204" pitchFamily="34" charset="-122"/>
              </a:rPr>
              <a:t>设备驱动程序层</a:t>
            </a:r>
          </a:p>
          <a:p>
            <a:pPr lvl="1">
              <a:lnSpc>
                <a:spcPct val="115000"/>
              </a:lnSpc>
              <a:spcBef>
                <a:spcPct val="15000"/>
              </a:spcBef>
            </a:pPr>
            <a:r>
              <a:rPr lang="zh-CN" altLang="en-US" sz="2100">
                <a:solidFill>
                  <a:srgbClr val="A50021"/>
                </a:solidFill>
                <a:latin typeface="微软雅黑" panose="020B0503020204020204" pitchFamily="34" charset="-122"/>
                <a:ea typeface="微软雅黑" panose="020B0503020204020204" pitchFamily="34" charset="-122"/>
              </a:rPr>
              <a:t>中断服务程序层</a:t>
            </a:r>
          </a:p>
          <a:p>
            <a:pPr>
              <a:lnSpc>
                <a:spcPct val="115000"/>
              </a:lnSpc>
              <a:spcBef>
                <a:spcPct val="15000"/>
              </a:spcBef>
            </a:pPr>
            <a:r>
              <a:rPr lang="zh-CN" altLang="en-US" sz="2100">
                <a:latin typeface="微软雅黑" panose="020B0503020204020204" pitchFamily="34" charset="-122"/>
                <a:ea typeface="微软雅黑" panose="020B0503020204020204" pitchFamily="34" charset="-122"/>
              </a:rPr>
              <a:t>设备驱动程序层、中断服务程序层与</a:t>
            </a:r>
            <a:r>
              <a:rPr lang="en-US" altLang="zh-CN" sz="2100">
                <a:solidFill>
                  <a:schemeClr val="accent1"/>
                </a:solidFill>
                <a:latin typeface="微软雅黑" panose="020B0503020204020204" pitchFamily="34" charset="-122"/>
                <a:ea typeface="微软雅黑" panose="020B0503020204020204" pitchFamily="34" charset="-122"/>
              </a:rPr>
              <a:t>I/O</a:t>
            </a:r>
            <a:r>
              <a:rPr lang="zh-CN" altLang="en-US" sz="2100">
                <a:solidFill>
                  <a:schemeClr val="accent1"/>
                </a:solidFill>
                <a:latin typeface="微软雅黑" panose="020B0503020204020204" pitchFamily="34" charset="-122"/>
                <a:ea typeface="微软雅黑" panose="020B0503020204020204" pitchFamily="34" charset="-122"/>
              </a:rPr>
              <a:t>硬件</a:t>
            </a:r>
            <a:r>
              <a:rPr lang="zh-CN" altLang="en-US" sz="2100">
                <a:latin typeface="微软雅黑" panose="020B0503020204020204" pitchFamily="34" charset="-122"/>
                <a:ea typeface="微软雅黑" panose="020B0503020204020204" pitchFamily="34" charset="-122"/>
              </a:rPr>
              <a:t>密切相关</a:t>
            </a:r>
          </a:p>
        </p:txBody>
      </p:sp>
      <p:grpSp>
        <p:nvGrpSpPr>
          <p:cNvPr id="951358" name="Group 62">
            <a:extLst>
              <a:ext uri="{FF2B5EF4-FFF2-40B4-BE49-F238E27FC236}">
                <a16:creationId xmlns:a16="http://schemas.microsoft.com/office/drawing/2014/main" id="{453A295F-F95F-4F99-88B3-A816F52A9A8D}"/>
              </a:ext>
            </a:extLst>
          </p:cNvPr>
          <p:cNvGrpSpPr>
            <a:grpSpLocks/>
          </p:cNvGrpSpPr>
          <p:nvPr/>
        </p:nvGrpSpPr>
        <p:grpSpPr bwMode="auto">
          <a:xfrm>
            <a:off x="3209925" y="2298700"/>
            <a:ext cx="4918075" cy="1006475"/>
            <a:chOff x="2022" y="1448"/>
            <a:chExt cx="3098" cy="634"/>
          </a:xfrm>
        </p:grpSpPr>
        <p:sp>
          <p:nvSpPr>
            <p:cNvPr id="78900" name="AutoShape 4">
              <a:extLst>
                <a:ext uri="{FF2B5EF4-FFF2-40B4-BE49-F238E27FC236}">
                  <a16:creationId xmlns:a16="http://schemas.microsoft.com/office/drawing/2014/main" id="{8989D420-0F8F-49A7-A717-08F35ED94905}"/>
                </a:ext>
              </a:extLst>
            </p:cNvPr>
            <p:cNvSpPr>
              <a:spLocks/>
            </p:cNvSpPr>
            <p:nvPr/>
          </p:nvSpPr>
          <p:spPr bwMode="auto">
            <a:xfrm>
              <a:off x="2022" y="1556"/>
              <a:ext cx="201" cy="494"/>
            </a:xfrm>
            <a:prstGeom prst="rightBrace">
              <a:avLst>
                <a:gd name="adj1" fmla="val 20481"/>
                <a:gd name="adj2" fmla="val 50000"/>
              </a:avLst>
            </a:prstGeom>
            <a:noFill/>
            <a:ln w="50800">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78901" name="Text Box 5">
              <a:extLst>
                <a:ext uri="{FF2B5EF4-FFF2-40B4-BE49-F238E27FC236}">
                  <a16:creationId xmlns:a16="http://schemas.microsoft.com/office/drawing/2014/main" id="{5F21B475-D70C-4A6A-A354-352CB7491B0D}"/>
                </a:ext>
              </a:extLst>
            </p:cNvPr>
            <p:cNvSpPr txBox="1">
              <a:spLocks noChangeArrowheads="1"/>
            </p:cNvSpPr>
            <p:nvPr/>
          </p:nvSpPr>
          <p:spPr bwMode="auto">
            <a:xfrm>
              <a:off x="2204" y="1448"/>
              <a:ext cx="29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系统调用服务例程</a:t>
              </a:r>
              <a:r>
                <a:rPr lang="zh-CN" altLang="en-US" sz="2000" b="1">
                  <a:solidFill>
                    <a:srgbClr val="A50021"/>
                  </a:solidFill>
                  <a:latin typeface="微软雅黑" panose="020B0503020204020204" pitchFamily="34" charset="-122"/>
                  <a:ea typeface="微软雅黑" panose="020B0503020204020204" pitchFamily="34" charset="-122"/>
                </a:rPr>
                <a:t>，被陷阱指令调出执行，一旦发送“启动”命令，则所代表的进程被送等待队列（即被阻塞）</a:t>
              </a:r>
            </a:p>
          </p:txBody>
        </p:sp>
      </p:grpSp>
      <p:sp>
        <p:nvSpPr>
          <p:cNvPr id="951337" name="Line 41">
            <a:extLst>
              <a:ext uri="{FF2B5EF4-FFF2-40B4-BE49-F238E27FC236}">
                <a16:creationId xmlns:a16="http://schemas.microsoft.com/office/drawing/2014/main" id="{206DF702-2505-4A71-96B6-1D389055F3D4}"/>
              </a:ext>
            </a:extLst>
          </p:cNvPr>
          <p:cNvSpPr>
            <a:spLocks noChangeShapeType="1"/>
          </p:cNvSpPr>
          <p:nvPr/>
        </p:nvSpPr>
        <p:spPr bwMode="auto">
          <a:xfrm>
            <a:off x="2405063" y="3633788"/>
            <a:ext cx="1547812" cy="1658937"/>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338" name="Line 42">
            <a:extLst>
              <a:ext uri="{FF2B5EF4-FFF2-40B4-BE49-F238E27FC236}">
                <a16:creationId xmlns:a16="http://schemas.microsoft.com/office/drawing/2014/main" id="{1C2D5ADC-38AA-44BD-B2AD-3FAF0EAF73A3}"/>
              </a:ext>
            </a:extLst>
          </p:cNvPr>
          <p:cNvSpPr>
            <a:spLocks noChangeShapeType="1"/>
          </p:cNvSpPr>
          <p:nvPr/>
        </p:nvSpPr>
        <p:spPr bwMode="auto">
          <a:xfrm>
            <a:off x="2459038" y="3633788"/>
            <a:ext cx="4264025" cy="1712912"/>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350" name="Line 54">
            <a:extLst>
              <a:ext uri="{FF2B5EF4-FFF2-40B4-BE49-F238E27FC236}">
                <a16:creationId xmlns:a16="http://schemas.microsoft.com/office/drawing/2014/main" id="{DE3FBD19-5111-464E-850F-DCAC1F32AAA7}"/>
              </a:ext>
            </a:extLst>
          </p:cNvPr>
          <p:cNvSpPr>
            <a:spLocks noChangeShapeType="1"/>
          </p:cNvSpPr>
          <p:nvPr/>
        </p:nvSpPr>
        <p:spPr bwMode="auto">
          <a:xfrm flipH="1">
            <a:off x="1219200" y="2655888"/>
            <a:ext cx="2859088" cy="3221037"/>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1359" name="Group 63">
            <a:extLst>
              <a:ext uri="{FF2B5EF4-FFF2-40B4-BE49-F238E27FC236}">
                <a16:creationId xmlns:a16="http://schemas.microsoft.com/office/drawing/2014/main" id="{412FBF62-325F-4426-B4AE-4035130E2B6A}"/>
              </a:ext>
            </a:extLst>
          </p:cNvPr>
          <p:cNvGrpSpPr>
            <a:grpSpLocks/>
          </p:cNvGrpSpPr>
          <p:nvPr/>
        </p:nvGrpSpPr>
        <p:grpSpPr bwMode="auto">
          <a:xfrm>
            <a:off x="309563" y="4373563"/>
            <a:ext cx="8351837" cy="2363787"/>
            <a:chOff x="195" y="2755"/>
            <a:chExt cx="5261" cy="1489"/>
          </a:xfrm>
        </p:grpSpPr>
        <p:sp>
          <p:nvSpPr>
            <p:cNvPr id="78857" name="Line 7">
              <a:extLst>
                <a:ext uri="{FF2B5EF4-FFF2-40B4-BE49-F238E27FC236}">
                  <a16:creationId xmlns:a16="http://schemas.microsoft.com/office/drawing/2014/main" id="{6F228C26-C813-4F69-A7C6-1F44AEF44442}"/>
                </a:ext>
              </a:extLst>
            </p:cNvPr>
            <p:cNvSpPr>
              <a:spLocks noChangeShapeType="1"/>
            </p:cNvSpPr>
            <p:nvPr/>
          </p:nvSpPr>
          <p:spPr bwMode="auto">
            <a:xfrm flipV="1">
              <a:off x="571" y="3716"/>
              <a:ext cx="578" cy="1"/>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8">
              <a:extLst>
                <a:ext uri="{FF2B5EF4-FFF2-40B4-BE49-F238E27FC236}">
                  <a16:creationId xmlns:a16="http://schemas.microsoft.com/office/drawing/2014/main" id="{1A595635-E02C-4A14-AF5B-30108E83F624}"/>
                </a:ext>
              </a:extLst>
            </p:cNvPr>
            <p:cNvSpPr>
              <a:spLocks noChangeShapeType="1"/>
            </p:cNvSpPr>
            <p:nvPr/>
          </p:nvSpPr>
          <p:spPr bwMode="auto">
            <a:xfrm>
              <a:off x="1146" y="3106"/>
              <a:ext cx="0" cy="627"/>
            </a:xfrm>
            <a:prstGeom prst="line">
              <a:avLst/>
            </a:prstGeom>
            <a:noFill/>
            <a:ln w="38100">
              <a:solidFill>
                <a:schemeClr val="tx1"/>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Text Box 9">
              <a:extLst>
                <a:ext uri="{FF2B5EF4-FFF2-40B4-BE49-F238E27FC236}">
                  <a16:creationId xmlns:a16="http://schemas.microsoft.com/office/drawing/2014/main" id="{FCE58B23-12AA-46F2-8043-A72F1C04FD04}"/>
                </a:ext>
              </a:extLst>
            </p:cNvPr>
            <p:cNvSpPr txBox="1">
              <a:spLocks noChangeArrowheads="1"/>
            </p:cNvSpPr>
            <p:nvPr/>
          </p:nvSpPr>
          <p:spPr bwMode="auto">
            <a:xfrm>
              <a:off x="453" y="2937"/>
              <a:ext cx="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外设</a:t>
              </a:r>
            </a:p>
          </p:txBody>
        </p:sp>
        <p:sp>
          <p:nvSpPr>
            <p:cNvPr id="78860" name="Text Box 10">
              <a:extLst>
                <a:ext uri="{FF2B5EF4-FFF2-40B4-BE49-F238E27FC236}">
                  <a16:creationId xmlns:a16="http://schemas.microsoft.com/office/drawing/2014/main" id="{5B13978A-D446-4485-A05A-C80305A0B09B}"/>
                </a:ext>
              </a:extLst>
            </p:cNvPr>
            <p:cNvSpPr txBox="1">
              <a:spLocks noChangeArrowheads="1"/>
            </p:cNvSpPr>
            <p:nvPr/>
          </p:nvSpPr>
          <p:spPr bwMode="auto">
            <a:xfrm>
              <a:off x="195" y="3447"/>
              <a:ext cx="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latin typeface="Times New Roman" panose="02020603050405020304" pitchFamily="18" charset="0"/>
                  <a:ea typeface="黑体" panose="02010609060101010101" pitchFamily="49" charset="-122"/>
                </a:rPr>
                <a:t>CPU</a:t>
              </a:r>
            </a:p>
          </p:txBody>
        </p:sp>
        <p:sp>
          <p:nvSpPr>
            <p:cNvPr id="78861" name="Line 11">
              <a:extLst>
                <a:ext uri="{FF2B5EF4-FFF2-40B4-BE49-F238E27FC236}">
                  <a16:creationId xmlns:a16="http://schemas.microsoft.com/office/drawing/2014/main" id="{169DBEE4-3781-40F6-96CC-1F1D80D16DD1}"/>
                </a:ext>
              </a:extLst>
            </p:cNvPr>
            <p:cNvSpPr>
              <a:spLocks noChangeShapeType="1"/>
            </p:cNvSpPr>
            <p:nvPr/>
          </p:nvSpPr>
          <p:spPr bwMode="auto">
            <a:xfrm flipV="1">
              <a:off x="1134" y="3089"/>
              <a:ext cx="829" cy="9"/>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2">
              <a:extLst>
                <a:ext uri="{FF2B5EF4-FFF2-40B4-BE49-F238E27FC236}">
                  <a16:creationId xmlns:a16="http://schemas.microsoft.com/office/drawing/2014/main" id="{22EB8A4A-FECE-4D22-A9FA-185C1DD64186}"/>
                </a:ext>
              </a:extLst>
            </p:cNvPr>
            <p:cNvSpPr>
              <a:spLocks noChangeShapeType="1"/>
            </p:cNvSpPr>
            <p:nvPr/>
          </p:nvSpPr>
          <p:spPr bwMode="auto">
            <a:xfrm flipV="1">
              <a:off x="2964" y="3710"/>
              <a:ext cx="896" cy="8"/>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3">
              <a:extLst>
                <a:ext uri="{FF2B5EF4-FFF2-40B4-BE49-F238E27FC236}">
                  <a16:creationId xmlns:a16="http://schemas.microsoft.com/office/drawing/2014/main" id="{0EB16A3E-935D-4900-901E-6C06460D7896}"/>
                </a:ext>
              </a:extLst>
            </p:cNvPr>
            <p:cNvSpPr>
              <a:spLocks noChangeShapeType="1"/>
            </p:cNvSpPr>
            <p:nvPr/>
          </p:nvSpPr>
          <p:spPr bwMode="auto">
            <a:xfrm>
              <a:off x="3585" y="3076"/>
              <a:ext cx="0" cy="627"/>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4">
              <a:extLst>
                <a:ext uri="{FF2B5EF4-FFF2-40B4-BE49-F238E27FC236}">
                  <a16:creationId xmlns:a16="http://schemas.microsoft.com/office/drawing/2014/main" id="{374F3220-F6BD-475E-8A02-749274AEDEB0}"/>
                </a:ext>
              </a:extLst>
            </p:cNvPr>
            <p:cNvSpPr>
              <a:spLocks noChangeShapeType="1"/>
            </p:cNvSpPr>
            <p:nvPr/>
          </p:nvSpPr>
          <p:spPr bwMode="auto">
            <a:xfrm flipV="1">
              <a:off x="2752" y="3084"/>
              <a:ext cx="847"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5">
              <a:extLst>
                <a:ext uri="{FF2B5EF4-FFF2-40B4-BE49-F238E27FC236}">
                  <a16:creationId xmlns:a16="http://schemas.microsoft.com/office/drawing/2014/main" id="{DE6B832E-884B-4EDE-8F0A-2DD3424F8406}"/>
                </a:ext>
              </a:extLst>
            </p:cNvPr>
            <p:cNvSpPr>
              <a:spLocks noChangeShapeType="1"/>
            </p:cNvSpPr>
            <p:nvPr/>
          </p:nvSpPr>
          <p:spPr bwMode="auto">
            <a:xfrm>
              <a:off x="4622" y="3748"/>
              <a:ext cx="796"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Text Box 16">
              <a:extLst>
                <a:ext uri="{FF2B5EF4-FFF2-40B4-BE49-F238E27FC236}">
                  <a16:creationId xmlns:a16="http://schemas.microsoft.com/office/drawing/2014/main" id="{1150448A-097C-4834-A77F-0E5C228BFD5A}"/>
                </a:ext>
              </a:extLst>
            </p:cNvPr>
            <p:cNvSpPr txBox="1">
              <a:spLocks noChangeArrowheads="1"/>
            </p:cNvSpPr>
            <p:nvPr/>
          </p:nvSpPr>
          <p:spPr bwMode="auto">
            <a:xfrm>
              <a:off x="998" y="3726"/>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黑体" panose="02010609060101010101" pitchFamily="49" charset="-122"/>
                </a:rPr>
                <a:t>启动</a:t>
              </a:r>
            </a:p>
          </p:txBody>
        </p:sp>
        <p:sp>
          <p:nvSpPr>
            <p:cNvPr id="78867" name="Text Box 17">
              <a:extLst>
                <a:ext uri="{FF2B5EF4-FFF2-40B4-BE49-F238E27FC236}">
                  <a16:creationId xmlns:a16="http://schemas.microsoft.com/office/drawing/2014/main" id="{26F3846A-DD6D-4F62-97E7-DA55649F1D82}"/>
                </a:ext>
              </a:extLst>
            </p:cNvPr>
            <p:cNvSpPr txBox="1">
              <a:spLocks noChangeArrowheads="1"/>
            </p:cNvSpPr>
            <p:nvPr/>
          </p:nvSpPr>
          <p:spPr bwMode="auto">
            <a:xfrm>
              <a:off x="1918" y="2755"/>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78868" name="Text Box 18">
              <a:extLst>
                <a:ext uri="{FF2B5EF4-FFF2-40B4-BE49-F238E27FC236}">
                  <a16:creationId xmlns:a16="http://schemas.microsoft.com/office/drawing/2014/main" id="{EA4F7239-F11E-4B16-B751-9CD8756A0A6B}"/>
                </a:ext>
              </a:extLst>
            </p:cNvPr>
            <p:cNvSpPr txBox="1">
              <a:spLocks noChangeArrowheads="1"/>
            </p:cNvSpPr>
            <p:nvPr/>
          </p:nvSpPr>
          <p:spPr bwMode="auto">
            <a:xfrm>
              <a:off x="4260" y="3374"/>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黑体" panose="02010609060101010101" pitchFamily="49" charset="-122"/>
                </a:rPr>
                <a:t>启动</a:t>
              </a:r>
            </a:p>
          </p:txBody>
        </p:sp>
        <p:sp>
          <p:nvSpPr>
            <p:cNvPr id="78869" name="Text Box 19">
              <a:extLst>
                <a:ext uri="{FF2B5EF4-FFF2-40B4-BE49-F238E27FC236}">
                  <a16:creationId xmlns:a16="http://schemas.microsoft.com/office/drawing/2014/main" id="{2DBF1D5C-73FC-4BC5-A18C-6BD01DC43B3B}"/>
                </a:ext>
              </a:extLst>
            </p:cNvPr>
            <p:cNvSpPr txBox="1">
              <a:spLocks noChangeArrowheads="1"/>
            </p:cNvSpPr>
            <p:nvPr/>
          </p:nvSpPr>
          <p:spPr bwMode="auto">
            <a:xfrm>
              <a:off x="3541" y="2763"/>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78870" name="Text Box 20">
              <a:extLst>
                <a:ext uri="{FF2B5EF4-FFF2-40B4-BE49-F238E27FC236}">
                  <a16:creationId xmlns:a16="http://schemas.microsoft.com/office/drawing/2014/main" id="{B9574D14-BE3B-4E3F-B303-BE8483AEC9B8}"/>
                </a:ext>
              </a:extLst>
            </p:cNvPr>
            <p:cNvSpPr txBox="1">
              <a:spLocks noChangeArrowheads="1"/>
            </p:cNvSpPr>
            <p:nvPr/>
          </p:nvSpPr>
          <p:spPr bwMode="auto">
            <a:xfrm>
              <a:off x="1381" y="2840"/>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78871" name="Text Box 21">
              <a:extLst>
                <a:ext uri="{FF2B5EF4-FFF2-40B4-BE49-F238E27FC236}">
                  <a16:creationId xmlns:a16="http://schemas.microsoft.com/office/drawing/2014/main" id="{BF380F12-A916-49FB-8190-3DACFDD7CA12}"/>
                </a:ext>
              </a:extLst>
            </p:cNvPr>
            <p:cNvSpPr txBox="1">
              <a:spLocks noChangeArrowheads="1"/>
            </p:cNvSpPr>
            <p:nvPr/>
          </p:nvSpPr>
          <p:spPr bwMode="auto">
            <a:xfrm>
              <a:off x="2879" y="2815"/>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78872" name="Line 22">
              <a:extLst>
                <a:ext uri="{FF2B5EF4-FFF2-40B4-BE49-F238E27FC236}">
                  <a16:creationId xmlns:a16="http://schemas.microsoft.com/office/drawing/2014/main" id="{912AF258-5F69-4A78-9C09-EBE84DCFC4DF}"/>
                </a:ext>
              </a:extLst>
            </p:cNvPr>
            <p:cNvSpPr>
              <a:spLocks noChangeShapeType="1"/>
            </p:cNvSpPr>
            <p:nvPr/>
          </p:nvSpPr>
          <p:spPr bwMode="auto">
            <a:xfrm>
              <a:off x="1956" y="3095"/>
              <a:ext cx="1" cy="628"/>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3" name="Line 23">
              <a:extLst>
                <a:ext uri="{FF2B5EF4-FFF2-40B4-BE49-F238E27FC236}">
                  <a16:creationId xmlns:a16="http://schemas.microsoft.com/office/drawing/2014/main" id="{A616E8E4-B628-498D-9047-9F66B6622CF8}"/>
                </a:ext>
              </a:extLst>
            </p:cNvPr>
            <p:cNvSpPr>
              <a:spLocks noChangeShapeType="1"/>
            </p:cNvSpPr>
            <p:nvPr/>
          </p:nvSpPr>
          <p:spPr bwMode="auto">
            <a:xfrm>
              <a:off x="2205" y="3364"/>
              <a:ext cx="0" cy="347"/>
            </a:xfrm>
            <a:prstGeom prst="line">
              <a:avLst/>
            </a:prstGeom>
            <a:noFill/>
            <a:ln w="38100">
              <a:solidFill>
                <a:schemeClr val="tx1"/>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4">
              <a:extLst>
                <a:ext uri="{FF2B5EF4-FFF2-40B4-BE49-F238E27FC236}">
                  <a16:creationId xmlns:a16="http://schemas.microsoft.com/office/drawing/2014/main" id="{DF8BE8E5-112C-4C46-A98B-8FC5BDCA2D7F}"/>
                </a:ext>
              </a:extLst>
            </p:cNvPr>
            <p:cNvSpPr>
              <a:spLocks noChangeShapeType="1"/>
            </p:cNvSpPr>
            <p:nvPr/>
          </p:nvSpPr>
          <p:spPr bwMode="auto">
            <a:xfrm flipV="1">
              <a:off x="2213" y="3363"/>
              <a:ext cx="761" cy="1"/>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5">
              <a:extLst>
                <a:ext uri="{FF2B5EF4-FFF2-40B4-BE49-F238E27FC236}">
                  <a16:creationId xmlns:a16="http://schemas.microsoft.com/office/drawing/2014/main" id="{CC36BEC2-EA15-4D6F-95B8-CE50E9959316}"/>
                </a:ext>
              </a:extLst>
            </p:cNvPr>
            <p:cNvSpPr>
              <a:spLocks noChangeShapeType="1"/>
            </p:cNvSpPr>
            <p:nvPr/>
          </p:nvSpPr>
          <p:spPr bwMode="auto">
            <a:xfrm flipH="1">
              <a:off x="2962" y="3394"/>
              <a:ext cx="2" cy="339"/>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6">
              <a:extLst>
                <a:ext uri="{FF2B5EF4-FFF2-40B4-BE49-F238E27FC236}">
                  <a16:creationId xmlns:a16="http://schemas.microsoft.com/office/drawing/2014/main" id="{B72AE6AA-5F47-4592-A040-F7AC05649854}"/>
                </a:ext>
              </a:extLst>
            </p:cNvPr>
            <p:cNvSpPr>
              <a:spLocks noChangeShapeType="1"/>
            </p:cNvSpPr>
            <p:nvPr/>
          </p:nvSpPr>
          <p:spPr bwMode="auto">
            <a:xfrm flipV="1">
              <a:off x="2756" y="3078"/>
              <a:ext cx="0" cy="314"/>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Line 27">
              <a:extLst>
                <a:ext uri="{FF2B5EF4-FFF2-40B4-BE49-F238E27FC236}">
                  <a16:creationId xmlns:a16="http://schemas.microsoft.com/office/drawing/2014/main" id="{88A73900-B3D6-4472-B49C-25E127765C13}"/>
                </a:ext>
              </a:extLst>
            </p:cNvPr>
            <p:cNvSpPr>
              <a:spLocks noChangeShapeType="1"/>
            </p:cNvSpPr>
            <p:nvPr/>
          </p:nvSpPr>
          <p:spPr bwMode="auto">
            <a:xfrm>
              <a:off x="5239" y="3087"/>
              <a:ext cx="0" cy="660"/>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8" name="Line 28">
              <a:extLst>
                <a:ext uri="{FF2B5EF4-FFF2-40B4-BE49-F238E27FC236}">
                  <a16:creationId xmlns:a16="http://schemas.microsoft.com/office/drawing/2014/main" id="{504F3CB2-81B0-4BF5-9A05-A6A6D2A69080}"/>
                </a:ext>
              </a:extLst>
            </p:cNvPr>
            <p:cNvSpPr>
              <a:spLocks noChangeShapeType="1"/>
            </p:cNvSpPr>
            <p:nvPr/>
          </p:nvSpPr>
          <p:spPr bwMode="auto">
            <a:xfrm flipV="1">
              <a:off x="4398" y="3095"/>
              <a:ext cx="847"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9" name="Text Box 29">
              <a:extLst>
                <a:ext uri="{FF2B5EF4-FFF2-40B4-BE49-F238E27FC236}">
                  <a16:creationId xmlns:a16="http://schemas.microsoft.com/office/drawing/2014/main" id="{EDB342B6-D4D8-4F42-A47A-4D9E1A53E67C}"/>
                </a:ext>
              </a:extLst>
            </p:cNvPr>
            <p:cNvSpPr txBox="1">
              <a:spLocks noChangeArrowheads="1"/>
            </p:cNvSpPr>
            <p:nvPr/>
          </p:nvSpPr>
          <p:spPr bwMode="auto">
            <a:xfrm>
              <a:off x="4562" y="2808"/>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78880" name="Line 30">
              <a:extLst>
                <a:ext uri="{FF2B5EF4-FFF2-40B4-BE49-F238E27FC236}">
                  <a16:creationId xmlns:a16="http://schemas.microsoft.com/office/drawing/2014/main" id="{02204648-64C1-42CD-A175-E37323ACB1D9}"/>
                </a:ext>
              </a:extLst>
            </p:cNvPr>
            <p:cNvSpPr>
              <a:spLocks noChangeShapeType="1"/>
            </p:cNvSpPr>
            <p:nvPr/>
          </p:nvSpPr>
          <p:spPr bwMode="auto">
            <a:xfrm>
              <a:off x="3851" y="3375"/>
              <a:ext cx="0" cy="347"/>
            </a:xfrm>
            <a:prstGeom prst="line">
              <a:avLst/>
            </a:prstGeom>
            <a:noFill/>
            <a:ln w="38100">
              <a:solidFill>
                <a:schemeClr val="tx1"/>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1" name="Line 31">
              <a:extLst>
                <a:ext uri="{FF2B5EF4-FFF2-40B4-BE49-F238E27FC236}">
                  <a16:creationId xmlns:a16="http://schemas.microsoft.com/office/drawing/2014/main" id="{5ABC226A-E4C6-474C-B623-643859040148}"/>
                </a:ext>
              </a:extLst>
            </p:cNvPr>
            <p:cNvSpPr>
              <a:spLocks noChangeShapeType="1"/>
            </p:cNvSpPr>
            <p:nvPr/>
          </p:nvSpPr>
          <p:spPr bwMode="auto">
            <a:xfrm flipV="1">
              <a:off x="3859" y="3383"/>
              <a:ext cx="761" cy="1"/>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2" name="Line 32">
              <a:extLst>
                <a:ext uri="{FF2B5EF4-FFF2-40B4-BE49-F238E27FC236}">
                  <a16:creationId xmlns:a16="http://schemas.microsoft.com/office/drawing/2014/main" id="{3E93E994-D213-43BF-B3C8-6446CDE9FF1E}"/>
                </a:ext>
              </a:extLst>
            </p:cNvPr>
            <p:cNvSpPr>
              <a:spLocks noChangeShapeType="1"/>
            </p:cNvSpPr>
            <p:nvPr/>
          </p:nvSpPr>
          <p:spPr bwMode="auto">
            <a:xfrm>
              <a:off x="4610" y="3405"/>
              <a:ext cx="7" cy="330"/>
            </a:xfrm>
            <a:prstGeom prst="line">
              <a:avLst/>
            </a:prstGeom>
            <a:noFill/>
            <a:ln w="38100">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3" name="Line 33">
              <a:extLst>
                <a:ext uri="{FF2B5EF4-FFF2-40B4-BE49-F238E27FC236}">
                  <a16:creationId xmlns:a16="http://schemas.microsoft.com/office/drawing/2014/main" id="{770C807E-222A-4E4C-B3B9-B83CACAE3077}"/>
                </a:ext>
              </a:extLst>
            </p:cNvPr>
            <p:cNvSpPr>
              <a:spLocks noChangeShapeType="1"/>
            </p:cNvSpPr>
            <p:nvPr/>
          </p:nvSpPr>
          <p:spPr bwMode="auto">
            <a:xfrm flipV="1">
              <a:off x="4402" y="3089"/>
              <a:ext cx="0" cy="314"/>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4" name="Text Box 34">
              <a:extLst>
                <a:ext uri="{FF2B5EF4-FFF2-40B4-BE49-F238E27FC236}">
                  <a16:creationId xmlns:a16="http://schemas.microsoft.com/office/drawing/2014/main" id="{263D65F5-48DC-480C-8F85-CCB6A1B62FE6}"/>
                </a:ext>
              </a:extLst>
            </p:cNvPr>
            <p:cNvSpPr txBox="1">
              <a:spLocks noChangeArrowheads="1"/>
            </p:cNvSpPr>
            <p:nvPr/>
          </p:nvSpPr>
          <p:spPr bwMode="auto">
            <a:xfrm>
              <a:off x="1745" y="3701"/>
              <a:ext cx="3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78885" name="Text Box 35">
              <a:extLst>
                <a:ext uri="{FF2B5EF4-FFF2-40B4-BE49-F238E27FC236}">
                  <a16:creationId xmlns:a16="http://schemas.microsoft.com/office/drawing/2014/main" id="{7A632795-C944-4B05-BE48-BE8CCFBC87A2}"/>
                </a:ext>
              </a:extLst>
            </p:cNvPr>
            <p:cNvSpPr txBox="1">
              <a:spLocks noChangeArrowheads="1"/>
            </p:cNvSpPr>
            <p:nvPr/>
          </p:nvSpPr>
          <p:spPr bwMode="auto">
            <a:xfrm>
              <a:off x="2043" y="3690"/>
              <a:ext cx="3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78886" name="Text Box 36">
              <a:extLst>
                <a:ext uri="{FF2B5EF4-FFF2-40B4-BE49-F238E27FC236}">
                  <a16:creationId xmlns:a16="http://schemas.microsoft.com/office/drawing/2014/main" id="{B9FEE617-EC33-4C45-8CB2-389394E0FD73}"/>
                </a:ext>
              </a:extLst>
            </p:cNvPr>
            <p:cNvSpPr txBox="1">
              <a:spLocks noChangeArrowheads="1"/>
            </p:cNvSpPr>
            <p:nvPr/>
          </p:nvSpPr>
          <p:spPr bwMode="auto">
            <a:xfrm>
              <a:off x="2575" y="3356"/>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黑体" panose="02010609060101010101" pitchFamily="49" charset="-122"/>
                </a:rPr>
                <a:t>启动</a:t>
              </a:r>
            </a:p>
          </p:txBody>
        </p:sp>
        <p:sp>
          <p:nvSpPr>
            <p:cNvPr id="78887" name="Text Box 37">
              <a:extLst>
                <a:ext uri="{FF2B5EF4-FFF2-40B4-BE49-F238E27FC236}">
                  <a16:creationId xmlns:a16="http://schemas.microsoft.com/office/drawing/2014/main" id="{8E765A31-163F-4225-9F1A-FF55277AB692}"/>
                </a:ext>
              </a:extLst>
            </p:cNvPr>
            <p:cNvSpPr txBox="1">
              <a:spLocks noChangeArrowheads="1"/>
            </p:cNvSpPr>
            <p:nvPr/>
          </p:nvSpPr>
          <p:spPr bwMode="auto">
            <a:xfrm>
              <a:off x="3410" y="3693"/>
              <a:ext cx="3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78888" name="Text Box 38">
              <a:extLst>
                <a:ext uri="{FF2B5EF4-FFF2-40B4-BE49-F238E27FC236}">
                  <a16:creationId xmlns:a16="http://schemas.microsoft.com/office/drawing/2014/main" id="{8B18DC12-AE36-4AA3-8AD0-44580D6A554C}"/>
                </a:ext>
              </a:extLst>
            </p:cNvPr>
            <p:cNvSpPr txBox="1">
              <a:spLocks noChangeArrowheads="1"/>
            </p:cNvSpPr>
            <p:nvPr/>
          </p:nvSpPr>
          <p:spPr bwMode="auto">
            <a:xfrm>
              <a:off x="3708" y="3682"/>
              <a:ext cx="3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78889" name="Text Box 40">
              <a:extLst>
                <a:ext uri="{FF2B5EF4-FFF2-40B4-BE49-F238E27FC236}">
                  <a16:creationId xmlns:a16="http://schemas.microsoft.com/office/drawing/2014/main" id="{6BFCAF2B-180D-46F9-8779-6FDF0C73E234}"/>
                </a:ext>
              </a:extLst>
            </p:cNvPr>
            <p:cNvSpPr txBox="1">
              <a:spLocks noChangeArrowheads="1"/>
            </p:cNvSpPr>
            <p:nvPr/>
          </p:nvSpPr>
          <p:spPr bwMode="auto">
            <a:xfrm>
              <a:off x="2868" y="3726"/>
              <a:ext cx="3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返回</a:t>
              </a:r>
            </a:p>
          </p:txBody>
        </p:sp>
        <p:sp>
          <p:nvSpPr>
            <p:cNvPr id="78890" name="Line 44">
              <a:extLst>
                <a:ext uri="{FF2B5EF4-FFF2-40B4-BE49-F238E27FC236}">
                  <a16:creationId xmlns:a16="http://schemas.microsoft.com/office/drawing/2014/main" id="{EE56865A-81CA-4F43-93AD-71D9F3E27DFB}"/>
                </a:ext>
              </a:extLst>
            </p:cNvPr>
            <p:cNvSpPr>
              <a:spLocks noChangeShapeType="1"/>
            </p:cNvSpPr>
            <p:nvPr/>
          </p:nvSpPr>
          <p:spPr bwMode="auto">
            <a:xfrm flipV="1">
              <a:off x="1993" y="3713"/>
              <a:ext cx="22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1" name="Line 45">
              <a:extLst>
                <a:ext uri="{FF2B5EF4-FFF2-40B4-BE49-F238E27FC236}">
                  <a16:creationId xmlns:a16="http://schemas.microsoft.com/office/drawing/2014/main" id="{7ABD8F5D-710D-4228-B3DC-2164168FFFBD}"/>
                </a:ext>
              </a:extLst>
            </p:cNvPr>
            <p:cNvSpPr>
              <a:spLocks noChangeShapeType="1"/>
            </p:cNvSpPr>
            <p:nvPr/>
          </p:nvSpPr>
          <p:spPr bwMode="auto">
            <a:xfrm flipV="1">
              <a:off x="3623" y="3713"/>
              <a:ext cx="22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2" name="Line 46">
              <a:extLst>
                <a:ext uri="{FF2B5EF4-FFF2-40B4-BE49-F238E27FC236}">
                  <a16:creationId xmlns:a16="http://schemas.microsoft.com/office/drawing/2014/main" id="{3C0E0DEF-993A-4624-9F92-8B7290F62DE7}"/>
                </a:ext>
              </a:extLst>
            </p:cNvPr>
            <p:cNvSpPr>
              <a:spLocks noChangeShapeType="1"/>
            </p:cNvSpPr>
            <p:nvPr/>
          </p:nvSpPr>
          <p:spPr bwMode="auto">
            <a:xfrm flipV="1">
              <a:off x="5228" y="3748"/>
              <a:ext cx="22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3" name="Line 53">
              <a:extLst>
                <a:ext uri="{FF2B5EF4-FFF2-40B4-BE49-F238E27FC236}">
                  <a16:creationId xmlns:a16="http://schemas.microsoft.com/office/drawing/2014/main" id="{B87A7037-F812-49DF-8AC3-71E5A5232588}"/>
                </a:ext>
              </a:extLst>
            </p:cNvPr>
            <p:cNvSpPr>
              <a:spLocks noChangeShapeType="1"/>
            </p:cNvSpPr>
            <p:nvPr/>
          </p:nvSpPr>
          <p:spPr bwMode="auto">
            <a:xfrm>
              <a:off x="1143" y="3712"/>
              <a:ext cx="833" cy="0"/>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4" name="Line 56">
              <a:extLst>
                <a:ext uri="{FF2B5EF4-FFF2-40B4-BE49-F238E27FC236}">
                  <a16:creationId xmlns:a16="http://schemas.microsoft.com/office/drawing/2014/main" id="{946EDE06-33C4-4F3E-950C-B4671821FF64}"/>
                </a:ext>
              </a:extLst>
            </p:cNvPr>
            <p:cNvSpPr>
              <a:spLocks noChangeShapeType="1"/>
            </p:cNvSpPr>
            <p:nvPr/>
          </p:nvSpPr>
          <p:spPr bwMode="auto">
            <a:xfrm flipV="1">
              <a:off x="777" y="3739"/>
              <a:ext cx="366" cy="229"/>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5" name="Text Box 57">
              <a:extLst>
                <a:ext uri="{FF2B5EF4-FFF2-40B4-BE49-F238E27FC236}">
                  <a16:creationId xmlns:a16="http://schemas.microsoft.com/office/drawing/2014/main" id="{88DD7CA3-B465-419E-99F7-DC47FB2E83B6}"/>
                </a:ext>
              </a:extLst>
            </p:cNvPr>
            <p:cNvSpPr txBox="1">
              <a:spLocks noChangeArrowheads="1"/>
            </p:cNvSpPr>
            <p:nvPr/>
          </p:nvSpPr>
          <p:spPr bwMode="auto">
            <a:xfrm>
              <a:off x="219" y="3944"/>
              <a:ext cx="7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900" b="1">
                  <a:solidFill>
                    <a:schemeClr val="accent2"/>
                  </a:solidFill>
                  <a:latin typeface="微软雅黑" panose="020B0503020204020204" pitchFamily="34" charset="-122"/>
                  <a:ea typeface="微软雅黑" panose="020B0503020204020204" pitchFamily="34" charset="-122"/>
                </a:rPr>
                <a:t>P </a:t>
              </a:r>
              <a:r>
                <a:rPr lang="zh-CN" altLang="en-US" sz="1900" b="1">
                  <a:solidFill>
                    <a:schemeClr val="accent2"/>
                  </a:solidFill>
                  <a:latin typeface="微软雅黑" panose="020B0503020204020204" pitchFamily="34" charset="-122"/>
                  <a:ea typeface="微软雅黑" panose="020B0503020204020204" pitchFamily="34" charset="-122"/>
                </a:rPr>
                <a:t>被阻塞</a:t>
              </a:r>
            </a:p>
          </p:txBody>
        </p:sp>
        <p:sp>
          <p:nvSpPr>
            <p:cNvPr id="78896" name="Text Box 58">
              <a:extLst>
                <a:ext uri="{FF2B5EF4-FFF2-40B4-BE49-F238E27FC236}">
                  <a16:creationId xmlns:a16="http://schemas.microsoft.com/office/drawing/2014/main" id="{01474F60-B4DC-46E5-BDDA-281242B21503}"/>
                </a:ext>
              </a:extLst>
            </p:cNvPr>
            <p:cNvSpPr txBox="1">
              <a:spLocks noChangeArrowheads="1"/>
            </p:cNvSpPr>
            <p:nvPr/>
          </p:nvSpPr>
          <p:spPr bwMode="auto">
            <a:xfrm>
              <a:off x="1399" y="3456"/>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78897" name="Text Box 59">
              <a:extLst>
                <a:ext uri="{FF2B5EF4-FFF2-40B4-BE49-F238E27FC236}">
                  <a16:creationId xmlns:a16="http://schemas.microsoft.com/office/drawing/2014/main" id="{B9F5FFED-0FB5-4458-81CD-06753096E0CA}"/>
                </a:ext>
              </a:extLst>
            </p:cNvPr>
            <p:cNvSpPr txBox="1">
              <a:spLocks noChangeArrowheads="1"/>
            </p:cNvSpPr>
            <p:nvPr/>
          </p:nvSpPr>
          <p:spPr bwMode="auto">
            <a:xfrm>
              <a:off x="3149" y="3442"/>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78898" name="Text Box 60">
              <a:extLst>
                <a:ext uri="{FF2B5EF4-FFF2-40B4-BE49-F238E27FC236}">
                  <a16:creationId xmlns:a16="http://schemas.microsoft.com/office/drawing/2014/main" id="{BB01F04B-CF46-45E5-A1E2-05022FBB9520}"/>
                </a:ext>
              </a:extLst>
            </p:cNvPr>
            <p:cNvSpPr txBox="1">
              <a:spLocks noChangeArrowheads="1"/>
            </p:cNvSpPr>
            <p:nvPr/>
          </p:nvSpPr>
          <p:spPr bwMode="auto">
            <a:xfrm>
              <a:off x="4775" y="3460"/>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78899" name="Text Box 61">
              <a:extLst>
                <a:ext uri="{FF2B5EF4-FFF2-40B4-BE49-F238E27FC236}">
                  <a16:creationId xmlns:a16="http://schemas.microsoft.com/office/drawing/2014/main" id="{63113DC0-0884-4AD3-8F35-1762E0E71A49}"/>
                </a:ext>
              </a:extLst>
            </p:cNvPr>
            <p:cNvSpPr txBox="1">
              <a:spLocks noChangeArrowheads="1"/>
            </p:cNvSpPr>
            <p:nvPr/>
          </p:nvSpPr>
          <p:spPr bwMode="auto">
            <a:xfrm>
              <a:off x="671" y="3451"/>
              <a:ext cx="2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1"/>
                  </a:solidFill>
                  <a:latin typeface="微软雅黑" panose="020B0503020204020204" pitchFamily="34" charset="-122"/>
                  <a:ea typeface="微软雅黑" panose="020B0503020204020204" pitchFamily="34" charset="-122"/>
                </a:rPr>
                <a:t>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1299">
                                            <p:txEl>
                                              <p:pRg st="0" end="0"/>
                                            </p:txEl>
                                          </p:spTgt>
                                        </p:tgtEl>
                                        <p:attrNameLst>
                                          <p:attrName>style.visibility</p:attrName>
                                        </p:attrNameLst>
                                      </p:cBhvr>
                                      <p:to>
                                        <p:strVal val="visible"/>
                                      </p:to>
                                    </p:set>
                                    <p:animEffect transition="in" filter="blinds(horizontal)">
                                      <p:cBhvr>
                                        <p:cTn id="7" dur="500"/>
                                        <p:tgtEl>
                                          <p:spTgt spid="95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1299">
                                            <p:txEl>
                                              <p:pRg st="1" end="1"/>
                                            </p:txEl>
                                          </p:spTgt>
                                        </p:tgtEl>
                                        <p:attrNameLst>
                                          <p:attrName>style.visibility</p:attrName>
                                        </p:attrNameLst>
                                      </p:cBhvr>
                                      <p:to>
                                        <p:strVal val="visible"/>
                                      </p:to>
                                    </p:set>
                                    <p:animEffect transition="in" filter="blinds(horizontal)">
                                      <p:cBhvr>
                                        <p:cTn id="12" dur="500"/>
                                        <p:tgtEl>
                                          <p:spTgt spid="951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1299">
                                            <p:txEl>
                                              <p:pRg st="2" end="2"/>
                                            </p:txEl>
                                          </p:spTgt>
                                        </p:tgtEl>
                                        <p:attrNameLst>
                                          <p:attrName>style.visibility</p:attrName>
                                        </p:attrNameLst>
                                      </p:cBhvr>
                                      <p:to>
                                        <p:strVal val="visible"/>
                                      </p:to>
                                    </p:set>
                                    <p:animEffect transition="in" filter="blinds(horizontal)">
                                      <p:cBhvr>
                                        <p:cTn id="17" dur="500"/>
                                        <p:tgtEl>
                                          <p:spTgt spid="951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1299">
                                            <p:txEl>
                                              <p:pRg st="3" end="3"/>
                                            </p:txEl>
                                          </p:spTgt>
                                        </p:tgtEl>
                                        <p:attrNameLst>
                                          <p:attrName>style.visibility</p:attrName>
                                        </p:attrNameLst>
                                      </p:cBhvr>
                                      <p:to>
                                        <p:strVal val="visible"/>
                                      </p:to>
                                    </p:set>
                                    <p:animEffect transition="in" filter="blinds(horizontal)">
                                      <p:cBhvr>
                                        <p:cTn id="22" dur="500"/>
                                        <p:tgtEl>
                                          <p:spTgt spid="951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51299">
                                            <p:txEl>
                                              <p:pRg st="4" end="4"/>
                                            </p:txEl>
                                          </p:spTgt>
                                        </p:tgtEl>
                                        <p:attrNameLst>
                                          <p:attrName>style.visibility</p:attrName>
                                        </p:attrNameLst>
                                      </p:cBhvr>
                                      <p:to>
                                        <p:strVal val="visible"/>
                                      </p:to>
                                    </p:set>
                                    <p:animEffect transition="in" filter="blinds(horizontal)">
                                      <p:cBhvr>
                                        <p:cTn id="27" dur="500"/>
                                        <p:tgtEl>
                                          <p:spTgt spid="951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51299">
                                            <p:txEl>
                                              <p:pRg st="5" end="5"/>
                                            </p:txEl>
                                          </p:spTgt>
                                        </p:tgtEl>
                                        <p:attrNameLst>
                                          <p:attrName>style.visibility</p:attrName>
                                        </p:attrNameLst>
                                      </p:cBhvr>
                                      <p:to>
                                        <p:strVal val="visible"/>
                                      </p:to>
                                    </p:set>
                                    <p:animEffect transition="in" filter="blinds(horizontal)">
                                      <p:cBhvr>
                                        <p:cTn id="32" dur="500"/>
                                        <p:tgtEl>
                                          <p:spTgt spid="951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51358"/>
                                        </p:tgtEl>
                                        <p:attrNameLst>
                                          <p:attrName>style.visibility</p:attrName>
                                        </p:attrNameLst>
                                      </p:cBhvr>
                                      <p:to>
                                        <p:strVal val="visible"/>
                                      </p:to>
                                    </p:set>
                                    <p:animEffect transition="in" filter="blinds(horizontal)">
                                      <p:cBhvr>
                                        <p:cTn id="37" dur="500"/>
                                        <p:tgtEl>
                                          <p:spTgt spid="9513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51299">
                                            <p:txEl>
                                              <p:pRg st="6" end="6"/>
                                            </p:txEl>
                                          </p:spTgt>
                                        </p:tgtEl>
                                        <p:attrNameLst>
                                          <p:attrName>style.visibility</p:attrName>
                                        </p:attrNameLst>
                                      </p:cBhvr>
                                      <p:to>
                                        <p:strVal val="visible"/>
                                      </p:to>
                                    </p:set>
                                    <p:animEffect transition="in" filter="blinds(horizontal)">
                                      <p:cBhvr>
                                        <p:cTn id="42" dur="500"/>
                                        <p:tgtEl>
                                          <p:spTgt spid="95129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51299">
                                            <p:txEl>
                                              <p:pRg st="7" end="7"/>
                                            </p:txEl>
                                          </p:spTgt>
                                        </p:tgtEl>
                                        <p:attrNameLst>
                                          <p:attrName>style.visibility</p:attrName>
                                        </p:attrNameLst>
                                      </p:cBhvr>
                                      <p:to>
                                        <p:strVal val="visible"/>
                                      </p:to>
                                    </p:set>
                                    <p:animEffect transition="in" filter="blinds(horizontal)">
                                      <p:cBhvr>
                                        <p:cTn id="47" dur="500"/>
                                        <p:tgtEl>
                                          <p:spTgt spid="95129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951359"/>
                                        </p:tgtEl>
                                        <p:attrNameLst>
                                          <p:attrName>style.visibility</p:attrName>
                                        </p:attrNameLst>
                                      </p:cBhvr>
                                      <p:to>
                                        <p:strVal val="visible"/>
                                      </p:to>
                                    </p:set>
                                    <p:animEffect transition="in" filter="blinds(horizontal)">
                                      <p:cBhvr>
                                        <p:cTn id="52" dur="500"/>
                                        <p:tgtEl>
                                          <p:spTgt spid="95135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951350"/>
                                        </p:tgtEl>
                                        <p:attrNameLst>
                                          <p:attrName>style.visibility</p:attrName>
                                        </p:attrNameLst>
                                      </p:cBhvr>
                                      <p:to>
                                        <p:strVal val="visible"/>
                                      </p:to>
                                    </p:set>
                                    <p:animEffect transition="in" filter="blinds(horizontal)">
                                      <p:cBhvr>
                                        <p:cTn id="57" dur="500"/>
                                        <p:tgtEl>
                                          <p:spTgt spid="9513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51337"/>
                                        </p:tgtEl>
                                        <p:attrNameLst>
                                          <p:attrName>style.visibility</p:attrName>
                                        </p:attrNameLst>
                                      </p:cBhvr>
                                      <p:to>
                                        <p:strVal val="visible"/>
                                      </p:to>
                                    </p:set>
                                    <p:animEffect transition="in" filter="blinds(horizontal)">
                                      <p:cBhvr>
                                        <p:cTn id="62" dur="500"/>
                                        <p:tgtEl>
                                          <p:spTgt spid="9513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951338"/>
                                        </p:tgtEl>
                                        <p:attrNameLst>
                                          <p:attrName>style.visibility</p:attrName>
                                        </p:attrNameLst>
                                      </p:cBhvr>
                                      <p:to>
                                        <p:strVal val="visible"/>
                                      </p:to>
                                    </p:set>
                                    <p:animEffect transition="in" filter="blinds(horizontal)">
                                      <p:cBhvr>
                                        <p:cTn id="67" dur="500"/>
                                        <p:tgtEl>
                                          <p:spTgt spid="95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D529C25-DCD3-4B84-818E-7CECABA7FC54}"/>
              </a:ext>
            </a:extLst>
          </p:cNvPr>
          <p:cNvSpPr>
            <a:spLocks noGrp="1" noChangeArrowheads="1"/>
          </p:cNvSpPr>
          <p:nvPr>
            <p:ph type="title"/>
          </p:nvPr>
        </p:nvSpPr>
        <p:spPr/>
        <p:txBody>
          <a:bodyPr/>
          <a:lstStyle/>
          <a:p>
            <a:r>
              <a:rPr lang="en-US" altLang="zh-CN"/>
              <a:t>I/O</a:t>
            </a:r>
            <a:r>
              <a:rPr lang="zh-CN" altLang="en-US"/>
              <a:t>子系统概述</a:t>
            </a:r>
          </a:p>
        </p:txBody>
      </p:sp>
      <p:sp>
        <p:nvSpPr>
          <p:cNvPr id="844803" name="Rectangle 3">
            <a:extLst>
              <a:ext uri="{FF2B5EF4-FFF2-40B4-BE49-F238E27FC236}">
                <a16:creationId xmlns:a16="http://schemas.microsoft.com/office/drawing/2014/main" id="{DA9DBEE5-7ADF-4097-B130-9926999225DC}"/>
              </a:ext>
            </a:extLst>
          </p:cNvPr>
          <p:cNvSpPr>
            <a:spLocks noGrp="1" noChangeArrowheads="1"/>
          </p:cNvSpPr>
          <p:nvPr>
            <p:ph type="body" idx="1"/>
          </p:nvPr>
        </p:nvSpPr>
        <p:spPr>
          <a:xfrm>
            <a:off x="247650" y="862013"/>
            <a:ext cx="5027613" cy="5321300"/>
          </a:xfrm>
        </p:spPr>
        <p:txBody>
          <a:bodyPr/>
          <a:lstStyle/>
          <a:p>
            <a:pPr>
              <a:lnSpc>
                <a:spcPct val="120000"/>
              </a:lnSpc>
              <a:spcBef>
                <a:spcPct val="40000"/>
              </a:spcBef>
            </a:pPr>
            <a:r>
              <a:rPr lang="zh-CN" altLang="en-US" sz="2200">
                <a:latin typeface="微软雅黑" panose="020B0503020204020204" pitchFamily="34" charset="-122"/>
                <a:ea typeface="微软雅黑" panose="020B0503020204020204" pitchFamily="34" charset="-122"/>
              </a:rPr>
              <a:t>所有高级语言的运行时（</a:t>
            </a:r>
            <a:r>
              <a:rPr lang="en-US" altLang="zh-CN" sz="2200">
                <a:latin typeface="微软雅黑" panose="020B0503020204020204" pitchFamily="34" charset="-122"/>
                <a:ea typeface="微软雅黑" panose="020B0503020204020204" pitchFamily="34" charset="-122"/>
              </a:rPr>
              <a:t>runtime</a:t>
            </a:r>
            <a:r>
              <a:rPr lang="zh-CN" altLang="en-US" sz="2200">
                <a:latin typeface="微软雅黑" panose="020B0503020204020204" pitchFamily="34" charset="-122"/>
                <a:ea typeface="微软雅黑" panose="020B0503020204020204" pitchFamily="34" charset="-122"/>
              </a:rPr>
              <a:t>）都提供了执行</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功能的机制</a:t>
            </a:r>
          </a:p>
          <a:p>
            <a:pPr>
              <a:lnSpc>
                <a:spcPct val="120000"/>
              </a:lnSpc>
              <a:spcBef>
                <a:spcPct val="40000"/>
              </a:spcBef>
              <a:buFontTx/>
              <a:buNone/>
            </a:pPr>
            <a:r>
              <a:rPr lang="zh-CN" altLang="en-US" sz="2200">
                <a:solidFill>
                  <a:schemeClr val="accent2"/>
                </a:solidFill>
                <a:latin typeface="微软雅黑" panose="020B0503020204020204" pitchFamily="34" charset="-122"/>
                <a:ea typeface="微软雅黑" panose="020B0503020204020204" pitchFamily="34" charset="-122"/>
              </a:rPr>
              <a:t>  例如，</a:t>
            </a:r>
            <a:r>
              <a:rPr lang="en-US" altLang="zh-CN" sz="2200">
                <a:solidFill>
                  <a:schemeClr val="accent2"/>
                </a:solidFill>
                <a:latin typeface="微软雅黑" panose="020B0503020204020204" pitchFamily="34" charset="-122"/>
                <a:ea typeface="微软雅黑" panose="020B0503020204020204" pitchFamily="34" charset="-122"/>
              </a:rPr>
              <a:t>C</a:t>
            </a:r>
            <a:r>
              <a:rPr lang="zh-CN" altLang="en-US" sz="2200">
                <a:solidFill>
                  <a:schemeClr val="accent2"/>
                </a:solidFill>
                <a:latin typeface="微软雅黑" panose="020B0503020204020204" pitchFamily="34" charset="-122"/>
                <a:ea typeface="微软雅黑" panose="020B0503020204020204" pitchFamily="34" charset="-122"/>
              </a:rPr>
              <a:t>语言中提供了包含像</a:t>
            </a:r>
            <a:r>
              <a:rPr lang="en-US" altLang="zh-CN" sz="2200">
                <a:solidFill>
                  <a:srgbClr val="FF0000"/>
                </a:solidFill>
                <a:latin typeface="微软雅黑" panose="020B0503020204020204" pitchFamily="34" charset="-122"/>
                <a:ea typeface="微软雅黑" panose="020B0503020204020204" pitchFamily="34" charset="-122"/>
              </a:rPr>
              <a:t>printf()</a:t>
            </a:r>
            <a:r>
              <a:rPr lang="zh-CN" altLang="en-US" sz="2200">
                <a:solidFill>
                  <a:schemeClr val="accent2"/>
                </a:solidFill>
                <a:latin typeface="微软雅黑" panose="020B0503020204020204" pitchFamily="34" charset="-122"/>
                <a:ea typeface="微软雅黑" panose="020B0503020204020204" pitchFamily="34" charset="-122"/>
              </a:rPr>
              <a:t>和</a:t>
            </a:r>
            <a:r>
              <a:rPr lang="en-US" altLang="zh-CN" sz="2200">
                <a:solidFill>
                  <a:srgbClr val="FF0000"/>
                </a:solidFill>
                <a:latin typeface="微软雅黑" panose="020B0503020204020204" pitchFamily="34" charset="-122"/>
                <a:ea typeface="微软雅黑" panose="020B0503020204020204" pitchFamily="34" charset="-122"/>
              </a:rPr>
              <a:t>scanf()</a:t>
            </a:r>
            <a:r>
              <a:rPr lang="zh-CN" altLang="en-US" sz="2200">
                <a:solidFill>
                  <a:schemeClr val="accent2"/>
                </a:solidFill>
                <a:latin typeface="微软雅黑" panose="020B0503020204020204" pitchFamily="34" charset="-122"/>
                <a:ea typeface="微软雅黑" panose="020B0503020204020204" pitchFamily="34" charset="-122"/>
              </a:rPr>
              <a:t>等这样的标准</a:t>
            </a:r>
            <a:r>
              <a:rPr lang="en-US" altLang="zh-CN" sz="2200">
                <a:solidFill>
                  <a:schemeClr val="accent2"/>
                </a:solidFill>
                <a:latin typeface="微软雅黑" panose="020B0503020204020204" pitchFamily="34" charset="-122"/>
                <a:ea typeface="微软雅黑" panose="020B0503020204020204" pitchFamily="34" charset="-122"/>
              </a:rPr>
              <a:t>I/O</a:t>
            </a:r>
            <a:r>
              <a:rPr lang="zh-CN" altLang="en-US" sz="2200">
                <a:solidFill>
                  <a:schemeClr val="accent2"/>
                </a:solidFill>
                <a:latin typeface="微软雅黑" panose="020B0503020204020204" pitchFamily="34" charset="-122"/>
                <a:ea typeface="微软雅黑" panose="020B0503020204020204" pitchFamily="34" charset="-122"/>
              </a:rPr>
              <a:t>库函数，</a:t>
            </a:r>
            <a:r>
              <a:rPr lang="en-US" altLang="zh-CN" sz="2200">
                <a:solidFill>
                  <a:schemeClr val="accent2"/>
                </a:solidFill>
                <a:latin typeface="微软雅黑" panose="020B0503020204020204" pitchFamily="34" charset="-122"/>
                <a:ea typeface="微软雅黑" panose="020B0503020204020204" pitchFamily="34" charset="-122"/>
              </a:rPr>
              <a:t>C++</a:t>
            </a:r>
            <a:r>
              <a:rPr lang="zh-CN" altLang="en-US" sz="2200">
                <a:solidFill>
                  <a:schemeClr val="accent2"/>
                </a:solidFill>
                <a:latin typeface="微软雅黑" panose="020B0503020204020204" pitchFamily="34" charset="-122"/>
                <a:ea typeface="微软雅黑" panose="020B0503020204020204" pitchFamily="34" charset="-122"/>
              </a:rPr>
              <a:t>语言中提供了如 </a:t>
            </a:r>
            <a:r>
              <a:rPr lang="en-US" altLang="zh-CN" sz="2200">
                <a:solidFill>
                  <a:srgbClr val="FF0000"/>
                </a:solidFill>
                <a:latin typeface="微软雅黑" panose="020B0503020204020204" pitchFamily="34" charset="-122"/>
                <a:ea typeface="微软雅黑" panose="020B0503020204020204" pitchFamily="34" charset="-122"/>
              </a:rPr>
              <a:t>&lt;&lt;</a:t>
            </a:r>
            <a:r>
              <a:rPr lang="zh-CN" altLang="en-US" sz="2200">
                <a:solidFill>
                  <a:schemeClr val="accent2"/>
                </a:solidFill>
                <a:latin typeface="微软雅黑" panose="020B0503020204020204" pitchFamily="34" charset="-122"/>
                <a:ea typeface="微软雅黑" panose="020B0503020204020204" pitchFamily="34" charset="-122"/>
              </a:rPr>
              <a:t>（输入）和 </a:t>
            </a:r>
            <a:r>
              <a:rPr lang="en-US" altLang="zh-CN" sz="2200">
                <a:solidFill>
                  <a:srgbClr val="FF0000"/>
                </a:solidFill>
                <a:latin typeface="微软雅黑" panose="020B0503020204020204" pitchFamily="34" charset="-122"/>
                <a:ea typeface="微软雅黑" panose="020B0503020204020204" pitchFamily="34" charset="-122"/>
              </a:rPr>
              <a:t>&gt;&gt;</a:t>
            </a:r>
            <a:r>
              <a:rPr lang="zh-CN" altLang="en-US" sz="2200">
                <a:solidFill>
                  <a:schemeClr val="accent2"/>
                </a:solidFill>
                <a:latin typeface="微软雅黑" panose="020B0503020204020204" pitchFamily="34" charset="-122"/>
                <a:ea typeface="微软雅黑" panose="020B0503020204020204" pitchFamily="34" charset="-122"/>
              </a:rPr>
              <a:t>（输出）这样的重载操作符。</a:t>
            </a:r>
          </a:p>
          <a:p>
            <a:pPr>
              <a:lnSpc>
                <a:spcPct val="120000"/>
              </a:lnSpc>
              <a:spcBef>
                <a:spcPct val="40000"/>
              </a:spcBef>
            </a:pPr>
            <a:r>
              <a:rPr lang="zh-CN" altLang="en-US" sz="2200">
                <a:latin typeface="微软雅黑" panose="020B0503020204020204" pitchFamily="34" charset="-122"/>
                <a:ea typeface="微软雅黑" panose="020B0503020204020204" pitchFamily="34" charset="-122"/>
              </a:rPr>
              <a:t>从高级语言程序中通过</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函数或</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操作符提出</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请求，到设备响应并完成</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请求，涉及到多层次</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软件和</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硬件的协作。</a:t>
            </a:r>
          </a:p>
          <a:p>
            <a:pPr>
              <a:lnSpc>
                <a:spcPct val="120000"/>
              </a:lnSpc>
              <a:spcBef>
                <a:spcPct val="40000"/>
              </a:spcBef>
            </a:pP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子系统也采用层次结构</a:t>
            </a:r>
          </a:p>
          <a:p>
            <a:endParaRPr lang="zh-CN" altLang="en-US" sz="2200">
              <a:latin typeface="微软雅黑" panose="020B0503020204020204" pitchFamily="34" charset="-122"/>
              <a:ea typeface="微软雅黑" panose="020B0503020204020204" pitchFamily="34" charset="-122"/>
            </a:endParaRPr>
          </a:p>
        </p:txBody>
      </p:sp>
      <p:pic>
        <p:nvPicPr>
          <p:cNvPr id="844813" name="Picture 13">
            <a:extLst>
              <a:ext uri="{FF2B5EF4-FFF2-40B4-BE49-F238E27FC236}">
                <a16:creationId xmlns:a16="http://schemas.microsoft.com/office/drawing/2014/main" id="{D92D53CC-B297-440D-A57F-6D2EDFF7D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175" y="898525"/>
            <a:ext cx="3424238" cy="545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4814" name="Rectangle 14">
            <a:extLst>
              <a:ext uri="{FF2B5EF4-FFF2-40B4-BE49-F238E27FC236}">
                <a16:creationId xmlns:a16="http://schemas.microsoft.com/office/drawing/2014/main" id="{5D54F31B-4356-44F8-A31F-741CF984AB8D}"/>
              </a:ext>
            </a:extLst>
          </p:cNvPr>
          <p:cNvSpPr>
            <a:spLocks noChangeArrowheads="1"/>
          </p:cNvSpPr>
          <p:nvPr/>
        </p:nvSpPr>
        <p:spPr bwMode="auto">
          <a:xfrm>
            <a:off x="5529263" y="5457825"/>
            <a:ext cx="2220912" cy="782638"/>
          </a:xfrm>
          <a:prstGeom prst="rect">
            <a:avLst/>
          </a:prstGeom>
          <a:solidFill>
            <a:schemeClr val="accent1">
              <a:alpha val="25882"/>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44815" name="Rectangle 15">
            <a:extLst>
              <a:ext uri="{FF2B5EF4-FFF2-40B4-BE49-F238E27FC236}">
                <a16:creationId xmlns:a16="http://schemas.microsoft.com/office/drawing/2014/main" id="{8536A034-E0AD-4D11-8F0E-FEE3789CBFF2}"/>
              </a:ext>
            </a:extLst>
          </p:cNvPr>
          <p:cNvSpPr>
            <a:spLocks noChangeArrowheads="1"/>
          </p:cNvSpPr>
          <p:nvPr/>
        </p:nvSpPr>
        <p:spPr bwMode="auto">
          <a:xfrm>
            <a:off x="5529263" y="942975"/>
            <a:ext cx="2192337" cy="1887538"/>
          </a:xfrm>
          <a:prstGeom prst="rect">
            <a:avLst/>
          </a:prstGeom>
          <a:solidFill>
            <a:srgbClr val="0000FF">
              <a:alpha val="2509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44816" name="Rectangle 16">
            <a:extLst>
              <a:ext uri="{FF2B5EF4-FFF2-40B4-BE49-F238E27FC236}">
                <a16:creationId xmlns:a16="http://schemas.microsoft.com/office/drawing/2014/main" id="{12C6EC30-CD70-40F6-A723-5168764F5BE4}"/>
              </a:ext>
            </a:extLst>
          </p:cNvPr>
          <p:cNvSpPr>
            <a:spLocks noChangeArrowheads="1"/>
          </p:cNvSpPr>
          <p:nvPr/>
        </p:nvSpPr>
        <p:spPr bwMode="auto">
          <a:xfrm>
            <a:off x="5535613" y="2863850"/>
            <a:ext cx="2192337" cy="2554288"/>
          </a:xfrm>
          <a:prstGeom prst="rect">
            <a:avLst/>
          </a:prstGeom>
          <a:solidFill>
            <a:srgbClr val="99CC00">
              <a:alpha val="2509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44817" name="Rectangle 17">
            <a:extLst>
              <a:ext uri="{FF2B5EF4-FFF2-40B4-BE49-F238E27FC236}">
                <a16:creationId xmlns:a16="http://schemas.microsoft.com/office/drawing/2014/main" id="{17981C4B-C0F7-424A-80CE-593BB9248186}"/>
              </a:ext>
            </a:extLst>
          </p:cNvPr>
          <p:cNvSpPr>
            <a:spLocks noChangeArrowheads="1"/>
          </p:cNvSpPr>
          <p:nvPr/>
        </p:nvSpPr>
        <p:spPr bwMode="auto">
          <a:xfrm>
            <a:off x="276225" y="5888038"/>
            <a:ext cx="4900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6600"/>
                </a:solidFill>
                <a:latin typeface="微软雅黑" panose="020B0503020204020204" pitchFamily="34" charset="-122"/>
                <a:ea typeface="微软雅黑" panose="020B0503020204020204" pitchFamily="34" charset="-122"/>
              </a:rPr>
              <a:t>从用户</a:t>
            </a:r>
            <a:r>
              <a:rPr lang="en-US" altLang="zh-CN" sz="2000" b="1">
                <a:solidFill>
                  <a:srgbClr val="006600"/>
                </a:solidFill>
                <a:latin typeface="微软雅黑" panose="020B0503020204020204" pitchFamily="34" charset="-122"/>
                <a:ea typeface="微软雅黑" panose="020B0503020204020204" pitchFamily="34" charset="-122"/>
              </a:rPr>
              <a:t>I/O</a:t>
            </a:r>
            <a:r>
              <a:rPr lang="zh-CN" altLang="en-US" sz="2000" b="1">
                <a:solidFill>
                  <a:srgbClr val="006600"/>
                </a:solidFill>
                <a:latin typeface="微软雅黑" panose="020B0503020204020204" pitchFamily="34" charset="-122"/>
                <a:ea typeface="微软雅黑" panose="020B0503020204020204" pitchFamily="34" charset="-122"/>
              </a:rPr>
              <a:t>软件切换到内核</a:t>
            </a:r>
            <a:r>
              <a:rPr lang="en-US" altLang="zh-CN" sz="2000" b="1">
                <a:solidFill>
                  <a:srgbClr val="006600"/>
                </a:solidFill>
                <a:latin typeface="微软雅黑" panose="020B0503020204020204" pitchFamily="34" charset="-122"/>
                <a:ea typeface="微软雅黑" panose="020B0503020204020204" pitchFamily="34" charset="-122"/>
              </a:rPr>
              <a:t>I/O</a:t>
            </a:r>
            <a:r>
              <a:rPr lang="zh-CN" altLang="en-US" sz="2000" b="1">
                <a:solidFill>
                  <a:srgbClr val="006600"/>
                </a:solidFill>
                <a:latin typeface="微软雅黑" panose="020B0503020204020204" pitchFamily="34" charset="-122"/>
                <a:ea typeface="微软雅黑" panose="020B0503020204020204" pitchFamily="34" charset="-122"/>
              </a:rPr>
              <a:t>软件的唯一办法是“异常”机制：</a:t>
            </a:r>
            <a:r>
              <a:rPr lang="zh-CN" altLang="en-US" sz="2000" b="1">
                <a:solidFill>
                  <a:schemeClr val="accent1"/>
                </a:solidFill>
                <a:latin typeface="微软雅黑" panose="020B0503020204020204" pitchFamily="34" charset="-122"/>
                <a:ea typeface="微软雅黑" panose="020B0503020204020204" pitchFamily="34" charset="-122"/>
              </a:rPr>
              <a:t>系统调用（自陷）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Effect transition="in" filter="blinds(horizontal)">
                                      <p:cBhvr>
                                        <p:cTn id="7" dur="500"/>
                                        <p:tgtEl>
                                          <p:spTgt spid="84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4803">
                                            <p:txEl>
                                              <p:pRg st="1" end="1"/>
                                            </p:txEl>
                                          </p:spTgt>
                                        </p:tgtEl>
                                        <p:attrNameLst>
                                          <p:attrName>style.visibility</p:attrName>
                                        </p:attrNameLst>
                                      </p:cBhvr>
                                      <p:to>
                                        <p:strVal val="visible"/>
                                      </p:to>
                                    </p:set>
                                    <p:animEffect transition="in" filter="blinds(horizontal)">
                                      <p:cBhvr>
                                        <p:cTn id="12" dur="500"/>
                                        <p:tgtEl>
                                          <p:spTgt spid="84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4803">
                                            <p:txEl>
                                              <p:pRg st="2" end="2"/>
                                            </p:txEl>
                                          </p:spTgt>
                                        </p:tgtEl>
                                        <p:attrNameLst>
                                          <p:attrName>style.visibility</p:attrName>
                                        </p:attrNameLst>
                                      </p:cBhvr>
                                      <p:to>
                                        <p:strVal val="visible"/>
                                      </p:to>
                                    </p:set>
                                    <p:animEffect transition="in" filter="blinds(horizontal)">
                                      <p:cBhvr>
                                        <p:cTn id="17" dur="500"/>
                                        <p:tgtEl>
                                          <p:spTgt spid="84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4803">
                                            <p:txEl>
                                              <p:pRg st="3" end="3"/>
                                            </p:txEl>
                                          </p:spTgt>
                                        </p:tgtEl>
                                        <p:attrNameLst>
                                          <p:attrName>style.visibility</p:attrName>
                                        </p:attrNameLst>
                                      </p:cBhvr>
                                      <p:to>
                                        <p:strVal val="visible"/>
                                      </p:to>
                                    </p:set>
                                    <p:animEffect transition="in" filter="blinds(horizontal)">
                                      <p:cBhvr>
                                        <p:cTn id="22" dur="500"/>
                                        <p:tgtEl>
                                          <p:spTgt spid="84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44813"/>
                                        </p:tgtEl>
                                        <p:attrNameLst>
                                          <p:attrName>style.visibility</p:attrName>
                                        </p:attrNameLst>
                                      </p:cBhvr>
                                      <p:to>
                                        <p:strVal val="visible"/>
                                      </p:to>
                                    </p:set>
                                    <p:animEffect transition="in" filter="blinds(horizontal)">
                                      <p:cBhvr>
                                        <p:cTn id="27" dur="500"/>
                                        <p:tgtEl>
                                          <p:spTgt spid="8448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44815"/>
                                        </p:tgtEl>
                                        <p:attrNameLst>
                                          <p:attrName>style.visibility</p:attrName>
                                        </p:attrNameLst>
                                      </p:cBhvr>
                                      <p:to>
                                        <p:strVal val="visible"/>
                                      </p:to>
                                    </p:set>
                                    <p:animEffect transition="in" filter="blinds(horizontal)">
                                      <p:cBhvr>
                                        <p:cTn id="32" dur="500"/>
                                        <p:tgtEl>
                                          <p:spTgt spid="8448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44816"/>
                                        </p:tgtEl>
                                        <p:attrNameLst>
                                          <p:attrName>style.visibility</p:attrName>
                                        </p:attrNameLst>
                                      </p:cBhvr>
                                      <p:to>
                                        <p:strVal val="visible"/>
                                      </p:to>
                                    </p:set>
                                    <p:animEffect transition="in" filter="blinds(horizontal)">
                                      <p:cBhvr>
                                        <p:cTn id="37" dur="500"/>
                                        <p:tgtEl>
                                          <p:spTgt spid="8448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44814"/>
                                        </p:tgtEl>
                                        <p:attrNameLst>
                                          <p:attrName>style.visibility</p:attrName>
                                        </p:attrNameLst>
                                      </p:cBhvr>
                                      <p:to>
                                        <p:strVal val="visible"/>
                                      </p:to>
                                    </p:set>
                                    <p:animEffect transition="in" filter="blinds(horizontal)">
                                      <p:cBhvr>
                                        <p:cTn id="42" dur="500"/>
                                        <p:tgtEl>
                                          <p:spTgt spid="8448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44817"/>
                                        </p:tgtEl>
                                        <p:attrNameLst>
                                          <p:attrName>style.visibility</p:attrName>
                                        </p:attrNameLst>
                                      </p:cBhvr>
                                      <p:to>
                                        <p:strVal val="visible"/>
                                      </p:to>
                                    </p:set>
                                    <p:animEffect transition="in" filter="blinds(horizontal)">
                                      <p:cBhvr>
                                        <p:cTn id="47" dur="500"/>
                                        <p:tgtEl>
                                          <p:spTgt spid="84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027113D3-C9AC-4362-A08A-068644210542}"/>
              </a:ext>
            </a:extLst>
          </p:cNvPr>
          <p:cNvSpPr>
            <a:spLocks noGrp="1" noChangeArrowheads="1"/>
          </p:cNvSpPr>
          <p:nvPr>
            <p:ph type="body" idx="1"/>
          </p:nvPr>
        </p:nvSpPr>
        <p:spPr>
          <a:xfrm>
            <a:off x="495300" y="1366838"/>
            <a:ext cx="8191500" cy="325437"/>
          </a:xfrm>
        </p:spPr>
        <p:txBody>
          <a:bodyPr/>
          <a:lstStyle/>
          <a:p>
            <a:endParaRPr lang="zh-CN" altLang="en-US">
              <a:ea typeface="宋体" panose="02010600030101010101" pitchFamily="2" charset="-122"/>
            </a:endParaRPr>
          </a:p>
        </p:txBody>
      </p:sp>
      <p:pic>
        <p:nvPicPr>
          <p:cNvPr id="79875" name="图片 22">
            <a:extLst>
              <a:ext uri="{FF2B5EF4-FFF2-40B4-BE49-F238E27FC236}">
                <a16:creationId xmlns:a16="http://schemas.microsoft.com/office/drawing/2014/main" id="{F9B36F95-55AB-4EC2-A0DB-99058AC93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71438"/>
            <a:ext cx="8674100" cy="661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26" name="TextBox 7">
            <a:extLst>
              <a:ext uri="{FF2B5EF4-FFF2-40B4-BE49-F238E27FC236}">
                <a16:creationId xmlns:a16="http://schemas.microsoft.com/office/drawing/2014/main" id="{E7AA6F47-F3B3-400B-BEAA-C07385324A0F}"/>
              </a:ext>
            </a:extLst>
          </p:cNvPr>
          <p:cNvSpPr txBox="1">
            <a:spLocks noChangeArrowheads="1"/>
          </p:cNvSpPr>
          <p:nvPr/>
        </p:nvSpPr>
        <p:spPr bwMode="auto">
          <a:xfrm>
            <a:off x="4675188" y="301625"/>
            <a:ext cx="2259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zh-CN" altLang="en-US" sz="2000" b="1">
                <a:solidFill>
                  <a:srgbClr val="FF0000"/>
                </a:solidFill>
                <a:latin typeface="微软雅黑" panose="020B0503020204020204" pitchFamily="34" charset="-122"/>
                <a:ea typeface="微软雅黑" panose="020B0503020204020204" pitchFamily="34" charset="-122"/>
              </a:rPr>
              <a:t>在</a:t>
            </a:r>
            <a:r>
              <a:rPr lang="en-US" altLang="zh-CN" sz="2000" b="1">
                <a:solidFill>
                  <a:srgbClr val="FF0000"/>
                </a:solidFill>
                <a:latin typeface="微软雅黑" panose="020B0503020204020204" pitchFamily="34" charset="-122"/>
                <a:ea typeface="微软雅黑" panose="020B0503020204020204" pitchFamily="34" charset="-122"/>
              </a:rPr>
              <a:t>Linux</a:t>
            </a:r>
            <a:r>
              <a:rPr lang="zh-CN" altLang="en-US" sz="2000" b="1">
                <a:solidFill>
                  <a:srgbClr val="FF0000"/>
                </a:solidFill>
                <a:latin typeface="微软雅黑" panose="020B0503020204020204" pitchFamily="34" charset="-122"/>
                <a:ea typeface="微软雅黑" panose="020B0503020204020204" pitchFamily="34" charset="-122"/>
              </a:rPr>
              <a:t>内核中单向调用</a:t>
            </a:r>
            <a:r>
              <a:rPr lang="en-US" altLang="zh-CN" sz="2000" b="1">
                <a:solidFill>
                  <a:srgbClr val="FF0000"/>
                </a:solidFill>
                <a:latin typeface="微软雅黑" panose="020B0503020204020204" pitchFamily="34" charset="-122"/>
                <a:ea typeface="微软雅黑" panose="020B0503020204020204" pitchFamily="34" charset="-122"/>
              </a:rPr>
              <a:t>20</a:t>
            </a:r>
            <a:r>
              <a:rPr lang="zh-CN" altLang="en-US" sz="2000" b="1">
                <a:solidFill>
                  <a:srgbClr val="FF0000"/>
                </a:solidFill>
                <a:latin typeface="微软雅黑" panose="020B0503020204020204" pitchFamily="34" charset="-122"/>
                <a:ea typeface="微软雅黑" panose="020B0503020204020204" pitchFamily="34" charset="-122"/>
              </a:rPr>
              <a:t>次以上</a:t>
            </a:r>
          </a:p>
        </p:txBody>
      </p:sp>
      <p:sp>
        <p:nvSpPr>
          <p:cNvPr id="79877" name="Text Box 8">
            <a:extLst>
              <a:ext uri="{FF2B5EF4-FFF2-40B4-BE49-F238E27FC236}">
                <a16:creationId xmlns:a16="http://schemas.microsoft.com/office/drawing/2014/main" id="{12074B95-6C13-4FCA-A82C-EDED89B1C46D}"/>
              </a:ext>
            </a:extLst>
          </p:cNvPr>
          <p:cNvSpPr txBox="1">
            <a:spLocks noChangeArrowheads="1"/>
          </p:cNvSpPr>
          <p:nvPr/>
        </p:nvSpPr>
        <p:spPr bwMode="auto">
          <a:xfrm>
            <a:off x="1393825" y="277813"/>
            <a:ext cx="654050" cy="2444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zh-CN" sz="2000" b="1">
                <a:latin typeface="Arial Black" panose="020B0A04020102020204" pitchFamily="34" charset="0"/>
                <a:ea typeface="微软雅黑" panose="020B0503020204020204" pitchFamily="34" charset="-122"/>
              </a:rPr>
              <a:t>read</a:t>
            </a:r>
          </a:p>
        </p:txBody>
      </p:sp>
      <p:sp>
        <p:nvSpPr>
          <p:cNvPr id="79878" name="Text Box 9">
            <a:extLst>
              <a:ext uri="{FF2B5EF4-FFF2-40B4-BE49-F238E27FC236}">
                <a16:creationId xmlns:a16="http://schemas.microsoft.com/office/drawing/2014/main" id="{FF652460-3020-4444-85CE-AAA7E5605165}"/>
              </a:ext>
            </a:extLst>
          </p:cNvPr>
          <p:cNvSpPr txBox="1">
            <a:spLocks noChangeArrowheads="1"/>
          </p:cNvSpPr>
          <p:nvPr/>
        </p:nvSpPr>
        <p:spPr bwMode="auto">
          <a:xfrm>
            <a:off x="1238250" y="1298575"/>
            <a:ext cx="1044575" cy="261938"/>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700" b="1">
                <a:latin typeface="Arial Black" panose="020B0A04020102020204" pitchFamily="34" charset="0"/>
                <a:ea typeface="微软雅黑" panose="020B0503020204020204" pitchFamily="34" charset="-122"/>
              </a:rPr>
              <a:t>sys_read</a:t>
            </a:r>
          </a:p>
        </p:txBody>
      </p:sp>
      <p:sp>
        <p:nvSpPr>
          <p:cNvPr id="79879" name="Text Box 10">
            <a:extLst>
              <a:ext uri="{FF2B5EF4-FFF2-40B4-BE49-F238E27FC236}">
                <a16:creationId xmlns:a16="http://schemas.microsoft.com/office/drawing/2014/main" id="{40D3688C-C3D6-4DFA-A3FF-8EE366685669}"/>
              </a:ext>
            </a:extLst>
          </p:cNvPr>
          <p:cNvSpPr txBox="1">
            <a:spLocks noChangeArrowheads="1"/>
          </p:cNvSpPr>
          <p:nvPr/>
        </p:nvSpPr>
        <p:spPr bwMode="auto">
          <a:xfrm>
            <a:off x="1800225" y="709613"/>
            <a:ext cx="2382838" cy="350837"/>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700" b="1">
                <a:latin typeface="微软雅黑" panose="020B0503020204020204" pitchFamily="34" charset="-122"/>
                <a:ea typeface="微软雅黑" panose="020B0503020204020204" pitchFamily="34" charset="-122"/>
              </a:rPr>
              <a:t>Int 0x80</a:t>
            </a:r>
            <a:r>
              <a:rPr lang="zh-CN" altLang="en-US" sz="1700" b="1">
                <a:latin typeface="微软雅黑" panose="020B0503020204020204" pitchFamily="34" charset="-122"/>
                <a:ea typeface="微软雅黑" panose="020B0503020204020204" pitchFamily="34" charset="-122"/>
              </a:rPr>
              <a:t>触发系统调用</a:t>
            </a:r>
          </a:p>
        </p:txBody>
      </p:sp>
      <p:sp>
        <p:nvSpPr>
          <p:cNvPr id="952327" name="Oval 7">
            <a:extLst>
              <a:ext uri="{FF2B5EF4-FFF2-40B4-BE49-F238E27FC236}">
                <a16:creationId xmlns:a16="http://schemas.microsoft.com/office/drawing/2014/main" id="{3173E80F-63D9-4F79-92E0-8375F5949882}"/>
              </a:ext>
            </a:extLst>
          </p:cNvPr>
          <p:cNvSpPr>
            <a:spLocks noChangeArrowheads="1"/>
          </p:cNvSpPr>
          <p:nvPr/>
        </p:nvSpPr>
        <p:spPr bwMode="auto">
          <a:xfrm>
            <a:off x="1684338" y="652463"/>
            <a:ext cx="2613025" cy="463550"/>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952331" name="Text Box 11">
            <a:extLst>
              <a:ext uri="{FF2B5EF4-FFF2-40B4-BE49-F238E27FC236}">
                <a16:creationId xmlns:a16="http://schemas.microsoft.com/office/drawing/2014/main" id="{4DD89DBD-15A0-4476-98D7-8A0B4FFFC6CB}"/>
              </a:ext>
            </a:extLst>
          </p:cNvPr>
          <p:cNvSpPr txBox="1">
            <a:spLocks noChangeArrowheads="1"/>
          </p:cNvSpPr>
          <p:nvPr/>
        </p:nvSpPr>
        <p:spPr bwMode="auto">
          <a:xfrm>
            <a:off x="2278063" y="2905125"/>
            <a:ext cx="565150" cy="228282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2"/>
                </a:solidFill>
                <a:latin typeface="微软雅黑" panose="020B0503020204020204" pitchFamily="34" charset="-122"/>
                <a:ea typeface="微软雅黑" panose="020B0503020204020204" pitchFamily="34" charset="-122"/>
              </a:rPr>
              <a:t>与设备无关层</a:t>
            </a:r>
          </a:p>
        </p:txBody>
      </p:sp>
      <p:sp>
        <p:nvSpPr>
          <p:cNvPr id="952332" name="Text Box 12">
            <a:extLst>
              <a:ext uri="{FF2B5EF4-FFF2-40B4-BE49-F238E27FC236}">
                <a16:creationId xmlns:a16="http://schemas.microsoft.com/office/drawing/2014/main" id="{CE89A037-5DF3-4380-894A-3F1265EEBD2E}"/>
              </a:ext>
            </a:extLst>
          </p:cNvPr>
          <p:cNvSpPr txBox="1">
            <a:spLocks noChangeArrowheads="1"/>
          </p:cNvSpPr>
          <p:nvPr/>
        </p:nvSpPr>
        <p:spPr bwMode="auto">
          <a:xfrm>
            <a:off x="500063" y="5837238"/>
            <a:ext cx="1739900" cy="4572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2"/>
                </a:solidFill>
                <a:latin typeface="微软雅黑" panose="020B0503020204020204" pitchFamily="34" charset="-122"/>
                <a:ea typeface="微软雅黑" panose="020B0503020204020204" pitchFamily="34" charset="-122"/>
              </a:rPr>
              <a:t>设备驱动层</a:t>
            </a:r>
          </a:p>
        </p:txBody>
      </p:sp>
      <p:sp>
        <p:nvSpPr>
          <p:cNvPr id="952334" name="Text Box 14">
            <a:extLst>
              <a:ext uri="{FF2B5EF4-FFF2-40B4-BE49-F238E27FC236}">
                <a16:creationId xmlns:a16="http://schemas.microsoft.com/office/drawing/2014/main" id="{D057FEC4-9850-4E97-BD93-9AD2F76B218B}"/>
              </a:ext>
            </a:extLst>
          </p:cNvPr>
          <p:cNvSpPr txBox="1">
            <a:spLocks noChangeArrowheads="1"/>
          </p:cNvSpPr>
          <p:nvPr/>
        </p:nvSpPr>
        <p:spPr bwMode="auto">
          <a:xfrm>
            <a:off x="479425" y="1771650"/>
            <a:ext cx="768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zh-CN" altLang="en-US" sz="2000" b="1">
                <a:solidFill>
                  <a:schemeClr val="accent1"/>
                </a:solidFill>
                <a:latin typeface="微软雅黑" panose="020B0503020204020204" pitchFamily="34" charset="-122"/>
                <a:ea typeface="微软雅黑" panose="020B0503020204020204" pitchFamily="34" charset="-122"/>
              </a:rPr>
              <a:t>文件系统层</a:t>
            </a:r>
          </a:p>
        </p:txBody>
      </p:sp>
      <p:sp>
        <p:nvSpPr>
          <p:cNvPr id="952335" name="Text Box 15">
            <a:extLst>
              <a:ext uri="{FF2B5EF4-FFF2-40B4-BE49-F238E27FC236}">
                <a16:creationId xmlns:a16="http://schemas.microsoft.com/office/drawing/2014/main" id="{80E05B94-33A8-4508-898D-904E5D2710AF}"/>
              </a:ext>
            </a:extLst>
          </p:cNvPr>
          <p:cNvSpPr txBox="1">
            <a:spLocks noChangeArrowheads="1"/>
          </p:cNvSpPr>
          <p:nvPr/>
        </p:nvSpPr>
        <p:spPr bwMode="auto">
          <a:xfrm>
            <a:off x="392113" y="3468688"/>
            <a:ext cx="1682750" cy="3810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a:solidFill>
                  <a:schemeClr val="accent1"/>
                </a:solidFill>
                <a:latin typeface="微软雅黑" panose="020B0503020204020204" pitchFamily="34" charset="-122"/>
                <a:ea typeface="微软雅黑" panose="020B0503020204020204" pitchFamily="34" charset="-122"/>
              </a:rPr>
              <a:t>通用</a:t>
            </a:r>
            <a:r>
              <a:rPr lang="zh-CN" altLang="en-US" sz="1900" b="1">
                <a:solidFill>
                  <a:srgbClr val="008000"/>
                </a:solidFill>
                <a:latin typeface="微软雅黑" panose="020B0503020204020204" pitchFamily="34" charset="-122"/>
                <a:ea typeface="微软雅黑" panose="020B0503020204020204" pitchFamily="34" charset="-122"/>
              </a:rPr>
              <a:t>块设备</a:t>
            </a:r>
            <a:r>
              <a:rPr lang="zh-CN" altLang="en-US" sz="1900" b="1">
                <a:solidFill>
                  <a:schemeClr val="accent1"/>
                </a:solidFill>
                <a:latin typeface="微软雅黑" panose="020B0503020204020204" pitchFamily="34" charset="-122"/>
                <a:ea typeface="微软雅黑" panose="020B0503020204020204" pitchFamily="34" charset="-122"/>
              </a:rPr>
              <a:t>层</a:t>
            </a:r>
          </a:p>
        </p:txBody>
      </p:sp>
      <p:sp>
        <p:nvSpPr>
          <p:cNvPr id="952336" name="Text Box 16">
            <a:extLst>
              <a:ext uri="{FF2B5EF4-FFF2-40B4-BE49-F238E27FC236}">
                <a16:creationId xmlns:a16="http://schemas.microsoft.com/office/drawing/2014/main" id="{C4BDF87E-3904-419D-A2A9-164D0012C43C}"/>
              </a:ext>
            </a:extLst>
          </p:cNvPr>
          <p:cNvSpPr txBox="1">
            <a:spLocks noChangeArrowheads="1"/>
          </p:cNvSpPr>
          <p:nvPr/>
        </p:nvSpPr>
        <p:spPr bwMode="auto">
          <a:xfrm>
            <a:off x="411163" y="4098925"/>
            <a:ext cx="1682750" cy="3810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900" b="1">
                <a:solidFill>
                  <a:schemeClr val="accent1"/>
                </a:solidFill>
                <a:latin typeface="微软雅黑" panose="020B0503020204020204" pitchFamily="34" charset="-122"/>
                <a:ea typeface="微软雅黑" panose="020B0503020204020204" pitchFamily="34" charset="-122"/>
              </a:rPr>
              <a:t>I/O</a:t>
            </a:r>
            <a:r>
              <a:rPr lang="zh-CN" altLang="en-US" sz="1900" b="1">
                <a:solidFill>
                  <a:schemeClr val="accent1"/>
                </a:solidFill>
                <a:latin typeface="微软雅黑" panose="020B0503020204020204" pitchFamily="34" charset="-122"/>
                <a:ea typeface="微软雅黑" panose="020B0503020204020204" pitchFamily="34" charset="-122"/>
              </a:rPr>
              <a:t>调度层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27"/>
                                        </p:tgtEl>
                                        <p:attrNameLst>
                                          <p:attrName>style.visibility</p:attrName>
                                        </p:attrNameLst>
                                      </p:cBhvr>
                                      <p:to>
                                        <p:strVal val="visible"/>
                                      </p:to>
                                    </p:set>
                                    <p:animEffect transition="in" filter="blinds(horizontal)">
                                      <p:cBhvr>
                                        <p:cTn id="7" dur="500"/>
                                        <p:tgtEl>
                                          <p:spTgt spid="952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26"/>
                                        </p:tgtEl>
                                        <p:attrNameLst>
                                          <p:attrName>style.visibility</p:attrName>
                                        </p:attrNameLst>
                                      </p:cBhvr>
                                      <p:to>
                                        <p:strVal val="visible"/>
                                      </p:to>
                                    </p:set>
                                    <p:animEffect transition="in" filter="blinds(horizontal)">
                                      <p:cBhvr>
                                        <p:cTn id="12" dur="500"/>
                                        <p:tgtEl>
                                          <p:spTgt spid="952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31"/>
                                        </p:tgtEl>
                                        <p:attrNameLst>
                                          <p:attrName>style.visibility</p:attrName>
                                        </p:attrNameLst>
                                      </p:cBhvr>
                                      <p:to>
                                        <p:strVal val="visible"/>
                                      </p:to>
                                    </p:set>
                                    <p:animEffect transition="in" filter="blinds(horizontal)">
                                      <p:cBhvr>
                                        <p:cTn id="17" dur="500"/>
                                        <p:tgtEl>
                                          <p:spTgt spid="952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34"/>
                                        </p:tgtEl>
                                        <p:attrNameLst>
                                          <p:attrName>style.visibility</p:attrName>
                                        </p:attrNameLst>
                                      </p:cBhvr>
                                      <p:to>
                                        <p:strVal val="visible"/>
                                      </p:to>
                                    </p:set>
                                    <p:animEffect transition="in" filter="blinds(horizontal)">
                                      <p:cBhvr>
                                        <p:cTn id="22" dur="500"/>
                                        <p:tgtEl>
                                          <p:spTgt spid="9523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35"/>
                                        </p:tgtEl>
                                        <p:attrNameLst>
                                          <p:attrName>style.visibility</p:attrName>
                                        </p:attrNameLst>
                                      </p:cBhvr>
                                      <p:to>
                                        <p:strVal val="visible"/>
                                      </p:to>
                                    </p:set>
                                    <p:animEffect transition="in" filter="blinds(horizontal)">
                                      <p:cBhvr>
                                        <p:cTn id="27" dur="500"/>
                                        <p:tgtEl>
                                          <p:spTgt spid="952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336"/>
                                        </p:tgtEl>
                                        <p:attrNameLst>
                                          <p:attrName>style.visibility</p:attrName>
                                        </p:attrNameLst>
                                      </p:cBhvr>
                                      <p:to>
                                        <p:strVal val="visible"/>
                                      </p:to>
                                    </p:set>
                                    <p:animEffect transition="in" filter="blinds(horizontal)">
                                      <p:cBhvr>
                                        <p:cTn id="32" dur="500"/>
                                        <p:tgtEl>
                                          <p:spTgt spid="952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52332"/>
                                        </p:tgtEl>
                                        <p:attrNameLst>
                                          <p:attrName>style.visibility</p:attrName>
                                        </p:attrNameLst>
                                      </p:cBhvr>
                                      <p:to>
                                        <p:strVal val="visible"/>
                                      </p:to>
                                    </p:set>
                                    <p:animEffect transition="in" filter="blinds(horizontal)">
                                      <p:cBhvr>
                                        <p:cTn id="37" dur="500"/>
                                        <p:tgtEl>
                                          <p:spTgt spid="95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6" grpId="0"/>
      <p:bldP spid="952331" grpId="0" animBg="1"/>
      <p:bldP spid="952332" grpId="0" animBg="1"/>
      <p:bldP spid="952334" grpId="0"/>
      <p:bldP spid="952335" grpId="0" animBg="1"/>
      <p:bldP spid="95233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F1C5CAC-E82F-46D3-AB57-B8576F82D734}"/>
              </a:ext>
            </a:extLst>
          </p:cNvPr>
          <p:cNvSpPr>
            <a:spLocks noGrp="1" noChangeArrowheads="1"/>
          </p:cNvSpPr>
          <p:nvPr>
            <p:ph type="title"/>
          </p:nvPr>
        </p:nvSpPr>
        <p:spPr/>
        <p:txBody>
          <a:bodyPr/>
          <a:lstStyle/>
          <a:p>
            <a:r>
              <a:rPr lang="zh-CN" altLang="en-US"/>
              <a:t>设备无关</a:t>
            </a:r>
            <a:r>
              <a:rPr lang="en-US" altLang="zh-CN"/>
              <a:t>I/O</a:t>
            </a:r>
            <a:r>
              <a:rPr lang="zh-CN" altLang="en-US"/>
              <a:t>软件层</a:t>
            </a:r>
          </a:p>
        </p:txBody>
      </p:sp>
      <p:sp>
        <p:nvSpPr>
          <p:cNvPr id="953347" name="Rectangle 3">
            <a:extLst>
              <a:ext uri="{FF2B5EF4-FFF2-40B4-BE49-F238E27FC236}">
                <a16:creationId xmlns:a16="http://schemas.microsoft.com/office/drawing/2014/main" id="{4D9B2E0A-A4DA-4AE5-B550-D5B1255820FD}"/>
              </a:ext>
            </a:extLst>
          </p:cNvPr>
          <p:cNvSpPr>
            <a:spLocks noGrp="1" noChangeArrowheads="1"/>
          </p:cNvSpPr>
          <p:nvPr>
            <p:ph type="body" idx="1"/>
          </p:nvPr>
        </p:nvSpPr>
        <p:spPr>
          <a:xfrm>
            <a:off x="176213" y="706438"/>
            <a:ext cx="8772525" cy="5965825"/>
          </a:xfrm>
        </p:spPr>
        <p:txBody>
          <a:bodyPr/>
          <a:lstStyle/>
          <a:p>
            <a:pPr>
              <a:lnSpc>
                <a:spcPct val="105000"/>
              </a:lnSpc>
              <a:spcBef>
                <a:spcPct val="20000"/>
              </a:spcBef>
            </a:pPr>
            <a:r>
              <a:rPr lang="zh-CN" altLang="en-US" sz="1900">
                <a:latin typeface="微软雅黑" panose="020B0503020204020204" pitchFamily="34" charset="-122"/>
                <a:ea typeface="微软雅黑" panose="020B0503020204020204" pitchFamily="34" charset="-122"/>
              </a:rPr>
              <a:t>设备驱动程序统一接口</a:t>
            </a:r>
          </a:p>
          <a:p>
            <a:pPr lvl="1">
              <a:lnSpc>
                <a:spcPct val="105000"/>
              </a:lnSpc>
              <a:spcBef>
                <a:spcPct val="20000"/>
              </a:spcBef>
            </a:pPr>
            <a:r>
              <a:rPr lang="zh-CN" altLang="en-US" sz="1900">
                <a:latin typeface="微软雅黑" panose="020B0503020204020204" pitchFamily="34" charset="-122"/>
                <a:ea typeface="微软雅黑" panose="020B0503020204020204" pitchFamily="34" charset="-122"/>
              </a:rPr>
              <a:t>操作系统为</a:t>
            </a:r>
            <a:r>
              <a:rPr lang="zh-CN" altLang="en-US" sz="1900">
                <a:solidFill>
                  <a:schemeClr val="accent1"/>
                </a:solidFill>
                <a:latin typeface="微软雅黑" panose="020B0503020204020204" pitchFamily="34" charset="-122"/>
                <a:ea typeface="微软雅黑" panose="020B0503020204020204" pitchFamily="34" charset="-122"/>
              </a:rPr>
              <a:t>所有外设的设备驱动程序规定一个统一接口</a:t>
            </a:r>
            <a:r>
              <a:rPr lang="zh-CN" altLang="en-US" sz="1900">
                <a:latin typeface="微软雅黑" panose="020B0503020204020204" pitchFamily="34" charset="-122"/>
                <a:ea typeface="微软雅黑" panose="020B0503020204020204" pitchFamily="34" charset="-122"/>
              </a:rPr>
              <a:t>，这样，新设备的驱动程序只要按统一接口规范来编制，就可在</a:t>
            </a:r>
            <a:r>
              <a:rPr lang="zh-CN" altLang="en-US" sz="1900">
                <a:solidFill>
                  <a:schemeClr val="accent1"/>
                </a:solidFill>
                <a:latin typeface="微软雅黑" panose="020B0503020204020204" pitchFamily="34" charset="-122"/>
                <a:ea typeface="微软雅黑" panose="020B0503020204020204" pitchFamily="34" charset="-122"/>
              </a:rPr>
              <a:t>不修改操作系统</a:t>
            </a:r>
            <a:r>
              <a:rPr lang="zh-CN" altLang="en-US" sz="1900">
                <a:latin typeface="微软雅黑" panose="020B0503020204020204" pitchFamily="34" charset="-122"/>
                <a:ea typeface="微软雅黑" panose="020B0503020204020204" pitchFamily="34" charset="-122"/>
              </a:rPr>
              <a:t>的情况下，添加新设备驱动程序并使用新的外设进行</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a:t>
            </a:r>
          </a:p>
          <a:p>
            <a:pPr lvl="1">
              <a:lnSpc>
                <a:spcPct val="105000"/>
              </a:lnSpc>
              <a:spcBef>
                <a:spcPct val="20000"/>
              </a:spcBef>
            </a:pPr>
            <a:r>
              <a:rPr lang="zh-CN" altLang="en-US" sz="1900">
                <a:solidFill>
                  <a:schemeClr val="accent1"/>
                </a:solidFill>
                <a:latin typeface="微软雅黑" panose="020B0503020204020204" pitchFamily="34" charset="-122"/>
                <a:ea typeface="微软雅黑" panose="020B0503020204020204" pitchFamily="34" charset="-122"/>
              </a:rPr>
              <a:t>所有设备都抽象成文件</a:t>
            </a:r>
            <a:r>
              <a:rPr lang="zh-CN" altLang="en-US" sz="1900">
                <a:latin typeface="微软雅黑" panose="020B0503020204020204" pitchFamily="34" charset="-122"/>
                <a:ea typeface="微软雅黑" panose="020B0503020204020204" pitchFamily="34" charset="-122"/>
              </a:rPr>
              <a:t>，设备名和文件名在形式上没有差别，</a:t>
            </a:r>
            <a:r>
              <a:rPr lang="zh-CN" altLang="en-US" sz="1900">
                <a:solidFill>
                  <a:schemeClr val="accent1"/>
                </a:solidFill>
                <a:latin typeface="微软雅黑" panose="020B0503020204020204" pitchFamily="34" charset="-122"/>
                <a:ea typeface="微软雅黑" panose="020B0503020204020204" pitchFamily="34" charset="-122"/>
              </a:rPr>
              <a:t>设备和文件具有统一的接口</a:t>
            </a:r>
            <a:r>
              <a:rPr lang="zh-CN" altLang="en-US" sz="1900">
                <a:latin typeface="微软雅黑" panose="020B0503020204020204" pitchFamily="34" charset="-122"/>
                <a:ea typeface="微软雅黑" panose="020B0503020204020204" pitchFamily="34" charset="-122"/>
              </a:rPr>
              <a:t>，不同设备名和文件名被映射到对应设备驱动程序。</a:t>
            </a:r>
          </a:p>
          <a:p>
            <a:pPr>
              <a:lnSpc>
                <a:spcPct val="105000"/>
              </a:lnSpc>
              <a:spcBef>
                <a:spcPct val="20000"/>
              </a:spcBef>
            </a:pPr>
            <a:r>
              <a:rPr lang="zh-CN" altLang="en-US" sz="1900">
                <a:latin typeface="微软雅黑" panose="020B0503020204020204" pitchFamily="34" charset="-122"/>
                <a:ea typeface="微软雅黑" panose="020B0503020204020204" pitchFamily="34" charset="-122"/>
              </a:rPr>
              <a:t>缓冲处理</a:t>
            </a:r>
          </a:p>
          <a:p>
            <a:pPr lvl="1">
              <a:lnSpc>
                <a:spcPct val="105000"/>
              </a:lnSpc>
              <a:spcBef>
                <a:spcPct val="20000"/>
              </a:spcBef>
            </a:pPr>
            <a:r>
              <a:rPr lang="zh-CN" altLang="en-US" sz="1900">
                <a:latin typeface="微软雅黑" panose="020B0503020204020204" pitchFamily="34" charset="-122"/>
                <a:ea typeface="微软雅黑" panose="020B0503020204020204" pitchFamily="34" charset="-122"/>
              </a:rPr>
              <a:t>每个设备的</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都需</a:t>
            </a:r>
            <a:r>
              <a:rPr lang="zh-CN" altLang="en-US" sz="1900">
                <a:solidFill>
                  <a:schemeClr val="accent1"/>
                </a:solidFill>
                <a:latin typeface="微软雅黑" panose="020B0503020204020204" pitchFamily="34" charset="-122"/>
                <a:ea typeface="微软雅黑" panose="020B0503020204020204" pitchFamily="34" charset="-122"/>
              </a:rPr>
              <a:t>使用内核缓冲区</a:t>
            </a:r>
            <a:r>
              <a:rPr lang="zh-CN" altLang="en-US" sz="1900">
                <a:latin typeface="微软雅黑" panose="020B0503020204020204" pitchFamily="34" charset="-122"/>
                <a:ea typeface="微软雅黑" panose="020B0503020204020204" pitchFamily="34" charset="-122"/>
              </a:rPr>
              <a:t>，因而缓冲区的申请和管理等处理是所有设备公共的，可包含在与设备无关的</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软件部分</a:t>
            </a:r>
          </a:p>
          <a:p>
            <a:pPr>
              <a:lnSpc>
                <a:spcPct val="105000"/>
              </a:lnSpc>
              <a:spcBef>
                <a:spcPct val="20000"/>
              </a:spcBef>
            </a:pPr>
            <a:r>
              <a:rPr lang="zh-CN" altLang="en-US" sz="1900">
                <a:latin typeface="微软雅黑" panose="020B0503020204020204" pitchFamily="34" charset="-122"/>
                <a:ea typeface="微软雅黑" panose="020B0503020204020204" pitchFamily="34" charset="-122"/>
              </a:rPr>
              <a:t>错误报告</a:t>
            </a:r>
          </a:p>
          <a:p>
            <a:pPr lvl="1">
              <a:lnSpc>
                <a:spcPct val="105000"/>
              </a:lnSpc>
              <a:spcBef>
                <a:spcPct val="20000"/>
              </a:spcBef>
            </a:pP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操作在内核态执行时所发生的错误信息，都通过与设备无关的</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软件返回给用户进程，也即：</a:t>
            </a:r>
            <a:r>
              <a:rPr lang="zh-CN" altLang="en-US" sz="1900">
                <a:solidFill>
                  <a:schemeClr val="accent1"/>
                </a:solidFill>
                <a:latin typeface="微软雅黑" panose="020B0503020204020204" pitchFamily="34" charset="-122"/>
                <a:ea typeface="微软雅黑" panose="020B0503020204020204" pitchFamily="34" charset="-122"/>
              </a:rPr>
              <a:t>错误处理框架与设备无关</a:t>
            </a:r>
            <a:r>
              <a:rPr lang="zh-CN" altLang="en-US" sz="1900">
                <a:latin typeface="微软雅黑" panose="020B0503020204020204" pitchFamily="34" charset="-122"/>
                <a:ea typeface="微软雅黑" panose="020B0503020204020204" pitchFamily="34" charset="-122"/>
              </a:rPr>
              <a:t>。</a:t>
            </a:r>
          </a:p>
          <a:p>
            <a:pPr lvl="1">
              <a:lnSpc>
                <a:spcPct val="105000"/>
              </a:lnSpc>
              <a:spcBef>
                <a:spcPct val="20000"/>
              </a:spcBef>
            </a:pPr>
            <a:r>
              <a:rPr lang="zh-CN" altLang="en-US" sz="1900">
                <a:solidFill>
                  <a:schemeClr val="accent1"/>
                </a:solidFill>
                <a:latin typeface="微软雅黑" panose="020B0503020204020204" pitchFamily="34" charset="-122"/>
                <a:ea typeface="微软雅黑" panose="020B0503020204020204" pitchFamily="34" charset="-122"/>
              </a:rPr>
              <a:t>直接返回编程等错误，无需设备驱动程序处理</a:t>
            </a:r>
            <a:r>
              <a:rPr lang="zh-CN" altLang="en-US" sz="1900">
                <a:latin typeface="微软雅黑" panose="020B0503020204020204" pitchFamily="34" charset="-122"/>
                <a:ea typeface="微软雅黑" panose="020B0503020204020204" pitchFamily="34" charset="-122"/>
              </a:rPr>
              <a:t>，如，请求了不可能的</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操作；写信息到一个输入设备或从一个输出设备读信息；指定了一个无效缓冲区地址或者参数；指定了不存在的设备等。</a:t>
            </a:r>
          </a:p>
          <a:p>
            <a:pPr lvl="1">
              <a:lnSpc>
                <a:spcPct val="105000"/>
              </a:lnSpc>
              <a:spcBef>
                <a:spcPct val="20000"/>
              </a:spcBef>
            </a:pPr>
            <a:r>
              <a:rPr lang="zh-CN" altLang="en-US" sz="1900">
                <a:latin typeface="微软雅黑" panose="020B0503020204020204" pitchFamily="34" charset="-122"/>
                <a:ea typeface="微软雅黑" panose="020B0503020204020204" pitchFamily="34" charset="-122"/>
              </a:rPr>
              <a:t>有些错误由设备驱动程序检测出来并处理，若驱动程序无法处理，则将错误信息返回给设备无关</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软件，再由设备无关</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软件返回给用户进程，如写一个已被破坏的磁盘扇区；打印机缺纸；读一个已关闭的设备等。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3347">
                                            <p:txEl>
                                              <p:pRg st="1" end="1"/>
                                            </p:txEl>
                                          </p:spTgt>
                                        </p:tgtEl>
                                        <p:attrNameLst>
                                          <p:attrName>style.visibility</p:attrName>
                                        </p:attrNameLst>
                                      </p:cBhvr>
                                      <p:to>
                                        <p:strVal val="visible"/>
                                      </p:to>
                                    </p:set>
                                    <p:animEffect transition="in" filter="blinds(horizontal)">
                                      <p:cBhvr>
                                        <p:cTn id="7" dur="500"/>
                                        <p:tgtEl>
                                          <p:spTgt spid="9533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3347">
                                            <p:txEl>
                                              <p:pRg st="2" end="2"/>
                                            </p:txEl>
                                          </p:spTgt>
                                        </p:tgtEl>
                                        <p:attrNameLst>
                                          <p:attrName>style.visibility</p:attrName>
                                        </p:attrNameLst>
                                      </p:cBhvr>
                                      <p:to>
                                        <p:strVal val="visible"/>
                                      </p:to>
                                    </p:set>
                                    <p:animEffect transition="in" filter="blinds(horizontal)">
                                      <p:cBhvr>
                                        <p:cTn id="12" dur="500"/>
                                        <p:tgtEl>
                                          <p:spTgt spid="953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3347">
                                            <p:txEl>
                                              <p:pRg st="4" end="4"/>
                                            </p:txEl>
                                          </p:spTgt>
                                        </p:tgtEl>
                                        <p:attrNameLst>
                                          <p:attrName>style.visibility</p:attrName>
                                        </p:attrNameLst>
                                      </p:cBhvr>
                                      <p:to>
                                        <p:strVal val="visible"/>
                                      </p:to>
                                    </p:set>
                                    <p:animEffect transition="in" filter="blinds(horizontal)">
                                      <p:cBhvr>
                                        <p:cTn id="17" dur="500"/>
                                        <p:tgtEl>
                                          <p:spTgt spid="9533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3347">
                                            <p:txEl>
                                              <p:pRg st="6" end="6"/>
                                            </p:txEl>
                                          </p:spTgt>
                                        </p:tgtEl>
                                        <p:attrNameLst>
                                          <p:attrName>style.visibility</p:attrName>
                                        </p:attrNameLst>
                                      </p:cBhvr>
                                      <p:to>
                                        <p:strVal val="visible"/>
                                      </p:to>
                                    </p:set>
                                    <p:animEffect transition="in" filter="blinds(horizontal)">
                                      <p:cBhvr>
                                        <p:cTn id="22" dur="500"/>
                                        <p:tgtEl>
                                          <p:spTgt spid="95334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53347">
                                            <p:txEl>
                                              <p:pRg st="7" end="7"/>
                                            </p:txEl>
                                          </p:spTgt>
                                        </p:tgtEl>
                                        <p:attrNameLst>
                                          <p:attrName>style.visibility</p:attrName>
                                        </p:attrNameLst>
                                      </p:cBhvr>
                                      <p:to>
                                        <p:strVal val="visible"/>
                                      </p:to>
                                    </p:set>
                                    <p:animEffect transition="in" filter="blinds(horizontal)">
                                      <p:cBhvr>
                                        <p:cTn id="27" dur="500"/>
                                        <p:tgtEl>
                                          <p:spTgt spid="95334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53347">
                                            <p:txEl>
                                              <p:pRg st="8" end="8"/>
                                            </p:txEl>
                                          </p:spTgt>
                                        </p:tgtEl>
                                        <p:attrNameLst>
                                          <p:attrName>style.visibility</p:attrName>
                                        </p:attrNameLst>
                                      </p:cBhvr>
                                      <p:to>
                                        <p:strVal val="visible"/>
                                      </p:to>
                                    </p:set>
                                    <p:animEffect transition="in" filter="blinds(horizontal)">
                                      <p:cBhvr>
                                        <p:cTn id="32" dur="500"/>
                                        <p:tgtEl>
                                          <p:spTgt spid="953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CBA965-D4ED-45C7-9663-54E1BBD03E61}"/>
              </a:ext>
            </a:extLst>
          </p:cNvPr>
          <p:cNvSpPr>
            <a:spLocks noGrp="1" noChangeArrowheads="1"/>
          </p:cNvSpPr>
          <p:nvPr>
            <p:ph type="title"/>
          </p:nvPr>
        </p:nvSpPr>
        <p:spPr/>
        <p:txBody>
          <a:bodyPr/>
          <a:lstStyle/>
          <a:p>
            <a:r>
              <a:rPr lang="zh-CN" altLang="en-US"/>
              <a:t>设备无关</a:t>
            </a:r>
            <a:r>
              <a:rPr lang="en-US" altLang="zh-CN"/>
              <a:t>I/O</a:t>
            </a:r>
            <a:r>
              <a:rPr lang="zh-CN" altLang="en-US"/>
              <a:t>软件层</a:t>
            </a:r>
          </a:p>
        </p:txBody>
      </p:sp>
      <p:sp>
        <p:nvSpPr>
          <p:cNvPr id="954371" name="Rectangle 3">
            <a:extLst>
              <a:ext uri="{FF2B5EF4-FFF2-40B4-BE49-F238E27FC236}">
                <a16:creationId xmlns:a16="http://schemas.microsoft.com/office/drawing/2014/main" id="{58E86F29-A6CD-4ADD-86FB-C4D3BD113521}"/>
              </a:ext>
            </a:extLst>
          </p:cNvPr>
          <p:cNvSpPr>
            <a:spLocks noGrp="1" noChangeArrowheads="1"/>
          </p:cNvSpPr>
          <p:nvPr>
            <p:ph type="body" idx="1"/>
          </p:nvPr>
        </p:nvSpPr>
        <p:spPr>
          <a:xfrm>
            <a:off x="379413" y="903288"/>
            <a:ext cx="8350250" cy="5059362"/>
          </a:xfrm>
        </p:spPr>
        <p:txBody>
          <a:bodyPr/>
          <a:lstStyle/>
          <a:p>
            <a:pPr>
              <a:lnSpc>
                <a:spcPct val="135000"/>
              </a:lnSpc>
              <a:spcBef>
                <a:spcPct val="25000"/>
              </a:spcBef>
            </a:pPr>
            <a:r>
              <a:rPr lang="zh-CN" altLang="en-US" sz="2400">
                <a:ea typeface="微软雅黑" panose="020B0503020204020204" pitchFamily="34" charset="-122"/>
              </a:rPr>
              <a:t>打开与关闭文件</a:t>
            </a:r>
          </a:p>
          <a:p>
            <a:pPr lvl="1">
              <a:lnSpc>
                <a:spcPct val="135000"/>
              </a:lnSpc>
              <a:spcBef>
                <a:spcPct val="25000"/>
              </a:spcBef>
            </a:pPr>
            <a:r>
              <a:rPr lang="zh-CN" altLang="en-US" sz="2000">
                <a:latin typeface="微软雅黑" panose="020B0503020204020204" pitchFamily="34" charset="-122"/>
                <a:ea typeface="微软雅黑" panose="020B0503020204020204" pitchFamily="34" charset="-122"/>
              </a:rPr>
              <a:t>对设备或文件进行打开或关闭等</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函数所对应的系统调用，并</a:t>
            </a:r>
            <a:r>
              <a:rPr lang="zh-CN" altLang="en-US" sz="2000">
                <a:solidFill>
                  <a:schemeClr val="accent1"/>
                </a:solidFill>
                <a:latin typeface="微软雅黑" panose="020B0503020204020204" pitchFamily="34" charset="-122"/>
                <a:ea typeface="微软雅黑" panose="020B0503020204020204" pitchFamily="34" charset="-122"/>
              </a:rPr>
              <a:t>不涉及具体的</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操作</a:t>
            </a:r>
            <a:r>
              <a:rPr lang="zh-CN" altLang="en-US" sz="2000">
                <a:latin typeface="微软雅黑" panose="020B0503020204020204" pitchFamily="34" charset="-122"/>
                <a:ea typeface="微软雅黑" panose="020B0503020204020204" pitchFamily="34" charset="-122"/>
              </a:rPr>
              <a:t>，只要直接对主存中的一些数据结构进行修改即可，这部分工作也由设备无关软件来处理。</a:t>
            </a:r>
          </a:p>
          <a:p>
            <a:pPr>
              <a:lnSpc>
                <a:spcPct val="135000"/>
              </a:lnSpc>
              <a:spcBef>
                <a:spcPct val="25000"/>
              </a:spcBef>
            </a:pPr>
            <a:r>
              <a:rPr lang="zh-CN" altLang="en-US" sz="2400">
                <a:ea typeface="微软雅黑" panose="020B0503020204020204" pitchFamily="34" charset="-122"/>
              </a:rPr>
              <a:t>逻辑块大小处理</a:t>
            </a:r>
            <a:r>
              <a:rPr lang="zh-CN" altLang="en-US" sz="2000">
                <a:ea typeface="宋体" panose="02010600030101010101" pitchFamily="2" charset="-122"/>
              </a:rPr>
              <a:t> </a:t>
            </a:r>
          </a:p>
          <a:p>
            <a:pPr lvl="1">
              <a:lnSpc>
                <a:spcPct val="135000"/>
              </a:lnSpc>
              <a:spcBef>
                <a:spcPct val="25000"/>
              </a:spcBef>
            </a:pPr>
            <a:r>
              <a:rPr lang="zh-CN" altLang="en-US" sz="2000">
                <a:latin typeface="微软雅黑" panose="020B0503020204020204" pitchFamily="34" charset="-122"/>
                <a:ea typeface="微软雅黑" panose="020B0503020204020204" pitchFamily="34" charset="-122"/>
              </a:rPr>
              <a:t>为了为所有的</a:t>
            </a:r>
            <a:r>
              <a:rPr lang="zh-CN" altLang="en-US" sz="2000">
                <a:solidFill>
                  <a:schemeClr val="accent1"/>
                </a:solidFill>
                <a:latin typeface="微软雅黑" panose="020B0503020204020204" pitchFamily="34" charset="-122"/>
                <a:ea typeface="微软雅黑" panose="020B0503020204020204" pitchFamily="34" charset="-122"/>
              </a:rPr>
              <a:t>块设备</a:t>
            </a:r>
            <a:r>
              <a:rPr lang="zh-CN" altLang="en-US" sz="2000">
                <a:latin typeface="微软雅黑" panose="020B0503020204020204" pitchFamily="34" charset="-122"/>
                <a:ea typeface="微软雅黑" panose="020B0503020204020204" pitchFamily="34" charset="-122"/>
              </a:rPr>
              <a:t>和所有的</a:t>
            </a:r>
            <a:r>
              <a:rPr lang="zh-CN" altLang="en-US" sz="2000">
                <a:solidFill>
                  <a:schemeClr val="accent1"/>
                </a:solidFill>
                <a:latin typeface="微软雅黑" panose="020B0503020204020204" pitchFamily="34" charset="-122"/>
                <a:ea typeface="微软雅黑" panose="020B0503020204020204" pitchFamily="34" charset="-122"/>
              </a:rPr>
              <a:t>字符设备</a:t>
            </a:r>
            <a:r>
              <a:rPr lang="zh-CN" altLang="en-US" sz="2000">
                <a:solidFill>
                  <a:srgbClr val="008000"/>
                </a:solidFill>
                <a:latin typeface="微软雅黑" panose="020B0503020204020204" pitchFamily="34" charset="-122"/>
                <a:ea typeface="微软雅黑" panose="020B0503020204020204" pitchFamily="34" charset="-122"/>
              </a:rPr>
              <a:t>分别提供一个统一的抽象视图</a:t>
            </a:r>
            <a:r>
              <a:rPr lang="zh-CN" altLang="en-US" sz="2000">
                <a:latin typeface="微软雅黑" panose="020B0503020204020204" pitchFamily="34" charset="-122"/>
                <a:ea typeface="微软雅黑" panose="020B0503020204020204" pitchFamily="34" charset="-122"/>
              </a:rPr>
              <a:t>，以</a:t>
            </a:r>
            <a:r>
              <a:rPr lang="zh-CN" altLang="en-US" sz="2000">
                <a:solidFill>
                  <a:srgbClr val="008000"/>
                </a:solidFill>
                <a:latin typeface="微软雅黑" panose="020B0503020204020204" pitchFamily="34" charset="-122"/>
                <a:ea typeface="微软雅黑" panose="020B0503020204020204" pitchFamily="34" charset="-122"/>
              </a:rPr>
              <a:t>隐藏</a:t>
            </a:r>
            <a:r>
              <a:rPr lang="zh-CN" altLang="en-US" sz="2000">
                <a:latin typeface="微软雅黑" panose="020B0503020204020204" pitchFamily="34" charset="-122"/>
                <a:ea typeface="微软雅黑" panose="020B0503020204020204" pitchFamily="34" charset="-122"/>
              </a:rPr>
              <a:t>不同块设备或不同字符设备之间的</a:t>
            </a:r>
            <a:r>
              <a:rPr lang="zh-CN" altLang="en-US" sz="2000">
                <a:solidFill>
                  <a:srgbClr val="008000"/>
                </a:solidFill>
                <a:latin typeface="微软雅黑" panose="020B0503020204020204" pitchFamily="34" charset="-122"/>
                <a:ea typeface="微软雅黑" panose="020B0503020204020204" pitchFamily="34" charset="-122"/>
              </a:rPr>
              <a:t>差异</a:t>
            </a:r>
            <a:r>
              <a:rPr lang="zh-CN" altLang="en-US" sz="2000">
                <a:latin typeface="微软雅黑" panose="020B0503020204020204" pitchFamily="34" charset="-122"/>
                <a:ea typeface="微软雅黑" panose="020B0503020204020204" pitchFamily="34" charset="-122"/>
              </a:rPr>
              <a:t>，与设备无关的</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软件为所有块设备或所有字符设备</a:t>
            </a:r>
            <a:r>
              <a:rPr lang="zh-CN" altLang="en-US" sz="2000">
                <a:solidFill>
                  <a:schemeClr val="accent1"/>
                </a:solidFill>
                <a:latin typeface="微软雅黑" panose="020B0503020204020204" pitchFamily="34" charset="-122"/>
                <a:ea typeface="微软雅黑" panose="020B0503020204020204" pitchFamily="34" charset="-122"/>
              </a:rPr>
              <a:t>设置统一的逻辑块大小</a:t>
            </a:r>
            <a:r>
              <a:rPr lang="zh-CN" altLang="en-US" sz="2000">
                <a:latin typeface="微软雅黑" panose="020B0503020204020204" pitchFamily="34" charset="-122"/>
                <a:ea typeface="微软雅黑" panose="020B0503020204020204" pitchFamily="34" charset="-122"/>
              </a:rPr>
              <a:t>。</a:t>
            </a:r>
          </a:p>
          <a:p>
            <a:pPr lvl="1">
              <a:lnSpc>
                <a:spcPct val="135000"/>
              </a:lnSpc>
              <a:spcBef>
                <a:spcPct val="25000"/>
              </a:spcBef>
            </a:pPr>
            <a:r>
              <a:rPr lang="zh-CN" altLang="en-US" sz="2000">
                <a:latin typeface="微软雅黑" panose="020B0503020204020204" pitchFamily="34" charset="-122"/>
                <a:ea typeface="微软雅黑" panose="020B0503020204020204" pitchFamily="34" charset="-122"/>
              </a:rPr>
              <a:t>对于块设备，不管磁盘扇区和光盘扇区有多大，所有</a:t>
            </a:r>
            <a:r>
              <a:rPr lang="zh-CN" altLang="en-US" sz="2000">
                <a:solidFill>
                  <a:schemeClr val="accent1"/>
                </a:solidFill>
                <a:latin typeface="微软雅黑" panose="020B0503020204020204" pitchFamily="34" charset="-122"/>
                <a:ea typeface="微软雅黑" panose="020B0503020204020204" pitchFamily="34" charset="-122"/>
              </a:rPr>
              <a:t>逻辑数据块的大小相同</a:t>
            </a:r>
            <a:r>
              <a:rPr lang="zh-CN" altLang="en-US" sz="2000">
                <a:latin typeface="微软雅黑" panose="020B0503020204020204" pitchFamily="34" charset="-122"/>
                <a:ea typeface="微软雅黑" panose="020B0503020204020204" pitchFamily="34" charset="-122"/>
              </a:rPr>
              <a:t>，这样，</a:t>
            </a:r>
            <a:r>
              <a:rPr lang="zh-CN" altLang="en-US" sz="2000">
                <a:solidFill>
                  <a:schemeClr val="accent1"/>
                </a:solidFill>
                <a:latin typeface="微软雅黑" panose="020B0503020204020204" pitchFamily="34" charset="-122"/>
                <a:ea typeface="微软雅黑" panose="020B0503020204020204" pitchFamily="34" charset="-122"/>
              </a:rPr>
              <a:t>高层</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软件就只需处理简化的抽象设备，从而在高层软件中简化了数据定位等处理</a:t>
            </a:r>
            <a:r>
              <a:rPr lang="zh-CN" altLang="en-US" sz="200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4371">
                                            <p:txEl>
                                              <p:pRg st="1" end="1"/>
                                            </p:txEl>
                                          </p:spTgt>
                                        </p:tgtEl>
                                        <p:attrNameLst>
                                          <p:attrName>style.visibility</p:attrName>
                                        </p:attrNameLst>
                                      </p:cBhvr>
                                      <p:to>
                                        <p:strVal val="visible"/>
                                      </p:to>
                                    </p:set>
                                    <p:animEffect transition="in" filter="blinds(horizontal)">
                                      <p:cBhvr>
                                        <p:cTn id="7" dur="500"/>
                                        <p:tgtEl>
                                          <p:spTgt spid="954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4371">
                                            <p:txEl>
                                              <p:pRg st="3" end="3"/>
                                            </p:txEl>
                                          </p:spTgt>
                                        </p:tgtEl>
                                        <p:attrNameLst>
                                          <p:attrName>style.visibility</p:attrName>
                                        </p:attrNameLst>
                                      </p:cBhvr>
                                      <p:to>
                                        <p:strVal val="visible"/>
                                      </p:to>
                                    </p:set>
                                    <p:animEffect transition="in" filter="blinds(horizontal)">
                                      <p:cBhvr>
                                        <p:cTn id="12" dur="500"/>
                                        <p:tgtEl>
                                          <p:spTgt spid="954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4371">
                                            <p:txEl>
                                              <p:pRg st="4" end="4"/>
                                            </p:txEl>
                                          </p:spTgt>
                                        </p:tgtEl>
                                        <p:attrNameLst>
                                          <p:attrName>style.visibility</p:attrName>
                                        </p:attrNameLst>
                                      </p:cBhvr>
                                      <p:to>
                                        <p:strVal val="visible"/>
                                      </p:to>
                                    </p:set>
                                    <p:animEffect transition="in" filter="blinds(horizontal)">
                                      <p:cBhvr>
                                        <p:cTn id="17" dur="500"/>
                                        <p:tgtEl>
                                          <p:spTgt spid="954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07909A3-E59A-4BD7-838A-58DE40C640EE}"/>
              </a:ext>
            </a:extLst>
          </p:cNvPr>
          <p:cNvSpPr>
            <a:spLocks noGrp="1" noChangeArrowheads="1"/>
          </p:cNvSpPr>
          <p:nvPr>
            <p:ph type="title"/>
          </p:nvPr>
        </p:nvSpPr>
        <p:spPr/>
        <p:txBody>
          <a:bodyPr/>
          <a:lstStyle/>
          <a:p>
            <a:r>
              <a:rPr lang="zh-CN" altLang="en-US"/>
              <a:t>设备驱动程序</a:t>
            </a:r>
          </a:p>
        </p:txBody>
      </p:sp>
      <p:sp>
        <p:nvSpPr>
          <p:cNvPr id="955395" name="Rectangle 3">
            <a:extLst>
              <a:ext uri="{FF2B5EF4-FFF2-40B4-BE49-F238E27FC236}">
                <a16:creationId xmlns:a16="http://schemas.microsoft.com/office/drawing/2014/main" id="{227B4E0E-1374-471C-B471-2B77D5977D69}"/>
              </a:ext>
            </a:extLst>
          </p:cNvPr>
          <p:cNvSpPr>
            <a:spLocks noGrp="1" noChangeArrowheads="1"/>
          </p:cNvSpPr>
          <p:nvPr>
            <p:ph type="body" idx="1"/>
          </p:nvPr>
        </p:nvSpPr>
        <p:spPr>
          <a:xfrm>
            <a:off x="134938" y="874713"/>
            <a:ext cx="8851900" cy="5697537"/>
          </a:xfrm>
        </p:spPr>
        <p:txBody>
          <a:bodyPr/>
          <a:lstStyle/>
          <a:p>
            <a:r>
              <a:rPr lang="zh-CN" altLang="en-US" sz="2000">
                <a:latin typeface="微软雅黑" panose="020B0503020204020204" pitchFamily="34" charset="-122"/>
                <a:ea typeface="微软雅黑" panose="020B0503020204020204" pitchFamily="34" charset="-122"/>
              </a:rPr>
              <a:t>每个外设具体的</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操作需通过执行设备驱动程序来完成</a:t>
            </a:r>
          </a:p>
          <a:p>
            <a:r>
              <a:rPr lang="zh-CN" altLang="en-US" sz="2000">
                <a:latin typeface="微软雅黑" panose="020B0503020204020204" pitchFamily="34" charset="-122"/>
                <a:ea typeface="微软雅黑" panose="020B0503020204020204" pitchFamily="34" charset="-122"/>
              </a:rPr>
              <a:t>外设种类繁多、其控制接口不一，导致不同外设的</a:t>
            </a:r>
            <a:r>
              <a:rPr lang="zh-CN" altLang="en-US" sz="2000">
                <a:solidFill>
                  <a:schemeClr val="accent1"/>
                </a:solidFill>
                <a:latin typeface="微软雅黑" panose="020B0503020204020204" pitchFamily="34" charset="-122"/>
                <a:ea typeface="微软雅黑" panose="020B0503020204020204" pitchFamily="34" charset="-122"/>
              </a:rPr>
              <a:t>设备驱动程序千差万别</a:t>
            </a:r>
            <a:r>
              <a:rPr lang="zh-CN" altLang="en-US" sz="2000">
                <a:latin typeface="微软雅黑" panose="020B0503020204020204" pitchFamily="34" charset="-122"/>
                <a:ea typeface="微软雅黑" panose="020B0503020204020204" pitchFamily="34" charset="-122"/>
              </a:rPr>
              <a:t>，因而设备驱动程序与设备相关</a:t>
            </a:r>
          </a:p>
          <a:p>
            <a:r>
              <a:rPr lang="zh-CN" altLang="en-US" sz="2000">
                <a:latin typeface="微软雅黑" panose="020B0503020204020204" pitchFamily="34" charset="-122"/>
                <a:ea typeface="微软雅黑" panose="020B0503020204020204" pitchFamily="34" charset="-122"/>
              </a:rPr>
              <a:t>每个外设或每类外设都有一个</a:t>
            </a:r>
            <a:r>
              <a:rPr lang="zh-CN" altLang="en-US" sz="2000">
                <a:solidFill>
                  <a:schemeClr val="accent1"/>
                </a:solidFill>
                <a:latin typeface="微软雅黑" panose="020B0503020204020204" pitchFamily="34" charset="-122"/>
                <a:ea typeface="微软雅黑" panose="020B0503020204020204" pitchFamily="34" charset="-122"/>
              </a:rPr>
              <a:t>设备控制器</a:t>
            </a:r>
            <a:r>
              <a:rPr lang="zh-CN" altLang="en-US" sz="2000">
                <a:latin typeface="微软雅黑" panose="020B0503020204020204" pitchFamily="34" charset="-122"/>
                <a:ea typeface="微软雅黑" panose="020B0503020204020204" pitchFamily="34" charset="-122"/>
              </a:rPr>
              <a:t>，其中包含各种</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端口</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通过执行设备驱动程序中的</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指令</a:t>
            </a:r>
            <a:r>
              <a:rPr lang="zh-CN" altLang="en-US" sz="2000">
                <a:latin typeface="微软雅黑" panose="020B0503020204020204" pitchFamily="34" charset="-122"/>
                <a:ea typeface="微软雅黑" panose="020B0503020204020204" pitchFamily="34" charset="-122"/>
              </a:rPr>
              <a:t>访问个各种</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端口</a:t>
            </a:r>
          </a:p>
          <a:p>
            <a:r>
              <a:rPr lang="zh-CN" altLang="en-US" sz="2000">
                <a:latin typeface="微软雅黑" panose="020B0503020204020204" pitchFamily="34" charset="-122"/>
                <a:ea typeface="微软雅黑" panose="020B0503020204020204" pitchFamily="34" charset="-122"/>
              </a:rPr>
              <a:t>设备所采用的</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控制方式不同，驱动程序的实现方式也不同</a:t>
            </a:r>
          </a:p>
          <a:p>
            <a:pPr lvl="1"/>
            <a:r>
              <a:rPr lang="zh-CN" altLang="en-US" sz="1900">
                <a:solidFill>
                  <a:schemeClr val="accent1"/>
                </a:solidFill>
                <a:latin typeface="微软雅黑" panose="020B0503020204020204" pitchFamily="34" charset="-122"/>
                <a:ea typeface="微软雅黑" panose="020B0503020204020204" pitchFamily="34" charset="-122"/>
              </a:rPr>
              <a:t>程序直接控制：</a:t>
            </a:r>
            <a:r>
              <a:rPr lang="zh-CN" altLang="en-US" sz="1900">
                <a:latin typeface="微软雅黑" panose="020B0503020204020204" pitchFamily="34" charset="-122"/>
                <a:ea typeface="微软雅黑" panose="020B0503020204020204" pitchFamily="34" charset="-122"/>
              </a:rPr>
              <a:t>驱动程序完成用户程序的</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请求后才结束。这种情况下，用户进程在</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过程中不会被阻塞，内核空间的</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软件一直代表用户进程在内核态进行</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处理</a:t>
            </a:r>
            <a:r>
              <a:rPr lang="zh-CN" altLang="en-US">
                <a:ea typeface="宋体" panose="02010600030101010101" pitchFamily="2" charset="-122"/>
              </a:rPr>
              <a:t> </a:t>
            </a:r>
            <a:r>
              <a:rPr lang="zh-CN" altLang="en-US" sz="2000">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（干等！）</a:t>
            </a:r>
          </a:p>
          <a:p>
            <a:pPr lvl="1"/>
            <a:r>
              <a:rPr lang="zh-CN" altLang="en-US" sz="1900">
                <a:solidFill>
                  <a:schemeClr val="accent1"/>
                </a:solidFill>
                <a:latin typeface="微软雅黑" panose="020B0503020204020204" pitchFamily="34" charset="-122"/>
                <a:ea typeface="微软雅黑" panose="020B0503020204020204" pitchFamily="34" charset="-122"/>
              </a:rPr>
              <a:t>中断控制：</a:t>
            </a:r>
            <a:r>
              <a:rPr lang="zh-CN" altLang="en-US" sz="1900">
                <a:latin typeface="微软雅黑" panose="020B0503020204020204" pitchFamily="34" charset="-122"/>
                <a:ea typeface="微软雅黑" panose="020B0503020204020204" pitchFamily="34" charset="-122"/>
              </a:rPr>
              <a:t>驱动程序启动第一次</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操作后，将调出其他进程执行，而当前用户进程被阻塞。在</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执行其他进程的同时，外设进行</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操作，此时，</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和外设并行工作。外设完成</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时，向</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发中断请求，然后</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调出相应中断服务程序执行。在中断服务程序中再次启动</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a:t>
            </a:r>
          </a:p>
          <a:p>
            <a:pPr lvl="1"/>
            <a:r>
              <a:rPr lang="en-US" altLang="zh-CN" sz="1900">
                <a:solidFill>
                  <a:schemeClr val="accent1"/>
                </a:solidFill>
                <a:latin typeface="微软雅黑" panose="020B0503020204020204" pitchFamily="34" charset="-122"/>
                <a:ea typeface="微软雅黑" panose="020B0503020204020204" pitchFamily="34" charset="-122"/>
              </a:rPr>
              <a:t>DMA</a:t>
            </a:r>
            <a:r>
              <a:rPr lang="zh-CN" altLang="en-US" sz="1900">
                <a:solidFill>
                  <a:schemeClr val="accent1"/>
                </a:solidFill>
                <a:latin typeface="微软雅黑" panose="020B0503020204020204" pitchFamily="34" charset="-122"/>
                <a:ea typeface="微软雅黑" panose="020B0503020204020204" pitchFamily="34" charset="-122"/>
              </a:rPr>
              <a:t>控制：</a:t>
            </a:r>
            <a:r>
              <a:rPr lang="zh-CN" altLang="en-US" sz="1900">
                <a:latin typeface="微软雅黑" panose="020B0503020204020204" pitchFamily="34" charset="-122"/>
                <a:ea typeface="微软雅黑" panose="020B0503020204020204" pitchFamily="34" charset="-122"/>
              </a:rPr>
              <a:t>驱动程序对</a:t>
            </a:r>
            <a:r>
              <a:rPr lang="en-US" altLang="zh-CN" sz="1900">
                <a:latin typeface="微软雅黑" panose="020B0503020204020204" pitchFamily="34" charset="-122"/>
                <a:ea typeface="微软雅黑" panose="020B0503020204020204" pitchFamily="34" charset="-122"/>
              </a:rPr>
              <a:t>DMA</a:t>
            </a:r>
            <a:r>
              <a:rPr lang="zh-CN" altLang="en-US" sz="1900">
                <a:latin typeface="微软雅黑" panose="020B0503020204020204" pitchFamily="34" charset="-122"/>
                <a:ea typeface="微软雅黑" panose="020B0503020204020204" pitchFamily="34" charset="-122"/>
              </a:rPr>
              <a:t>控制器初始化后，便发送“启动</a:t>
            </a:r>
            <a:r>
              <a:rPr lang="en-US" altLang="zh-CN" sz="1900">
                <a:latin typeface="微软雅黑" panose="020B0503020204020204" pitchFamily="34" charset="-122"/>
                <a:ea typeface="微软雅黑" panose="020B0503020204020204" pitchFamily="34" charset="-122"/>
              </a:rPr>
              <a:t>DMA</a:t>
            </a:r>
            <a:r>
              <a:rPr lang="zh-CN" altLang="en-US" sz="1900">
                <a:latin typeface="微软雅黑" panose="020B0503020204020204" pitchFamily="34" charset="-122"/>
                <a:ea typeface="微软雅黑" panose="020B0503020204020204" pitchFamily="34" charset="-122"/>
              </a:rPr>
              <a:t>传送”命令，外设开始进行</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操作并在外设和主存间传送数据。同时</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执行处理器调度程序，转其他进程执行，当前用户进程被阻塞。</a:t>
            </a:r>
            <a:r>
              <a:rPr lang="en-US" altLang="zh-CN" sz="1900">
                <a:latin typeface="微软雅黑" panose="020B0503020204020204" pitchFamily="34" charset="-122"/>
                <a:ea typeface="微软雅黑" panose="020B0503020204020204" pitchFamily="34" charset="-122"/>
              </a:rPr>
              <a:t>DMA</a:t>
            </a:r>
            <a:r>
              <a:rPr lang="zh-CN" altLang="en-US" sz="1900">
                <a:latin typeface="微软雅黑" panose="020B0503020204020204" pitchFamily="34" charset="-122"/>
                <a:ea typeface="微软雅黑" panose="020B0503020204020204" pitchFamily="34" charset="-122"/>
              </a:rPr>
              <a:t>控制器完成所有</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任务后，向</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发送一个“</a:t>
            </a:r>
            <a:r>
              <a:rPr lang="en-US" altLang="zh-CN" sz="1900">
                <a:latin typeface="微软雅黑" panose="020B0503020204020204" pitchFamily="34" charset="-122"/>
                <a:ea typeface="微软雅黑" panose="020B0503020204020204" pitchFamily="34" charset="-122"/>
              </a:rPr>
              <a:t>DMA</a:t>
            </a:r>
            <a:r>
              <a:rPr lang="zh-CN" altLang="en-US" sz="1900">
                <a:latin typeface="微软雅黑" panose="020B0503020204020204" pitchFamily="34" charset="-122"/>
                <a:ea typeface="微软雅黑" panose="020B0503020204020204" pitchFamily="34" charset="-122"/>
              </a:rPr>
              <a:t>完成”中断请求信号。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5395">
                                            <p:txEl>
                                              <p:pRg st="0" end="0"/>
                                            </p:txEl>
                                          </p:spTgt>
                                        </p:tgtEl>
                                        <p:attrNameLst>
                                          <p:attrName>style.visibility</p:attrName>
                                        </p:attrNameLst>
                                      </p:cBhvr>
                                      <p:to>
                                        <p:strVal val="visible"/>
                                      </p:to>
                                    </p:set>
                                    <p:animEffect transition="in" filter="blinds(horizontal)">
                                      <p:cBhvr>
                                        <p:cTn id="7" dur="500"/>
                                        <p:tgtEl>
                                          <p:spTgt spid="955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5395">
                                            <p:txEl>
                                              <p:pRg st="1" end="1"/>
                                            </p:txEl>
                                          </p:spTgt>
                                        </p:tgtEl>
                                        <p:attrNameLst>
                                          <p:attrName>style.visibility</p:attrName>
                                        </p:attrNameLst>
                                      </p:cBhvr>
                                      <p:to>
                                        <p:strVal val="visible"/>
                                      </p:to>
                                    </p:set>
                                    <p:animEffect transition="in" filter="blinds(horizontal)">
                                      <p:cBhvr>
                                        <p:cTn id="12" dur="500"/>
                                        <p:tgtEl>
                                          <p:spTgt spid="955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5395">
                                            <p:txEl>
                                              <p:pRg st="2" end="2"/>
                                            </p:txEl>
                                          </p:spTgt>
                                        </p:tgtEl>
                                        <p:attrNameLst>
                                          <p:attrName>style.visibility</p:attrName>
                                        </p:attrNameLst>
                                      </p:cBhvr>
                                      <p:to>
                                        <p:strVal val="visible"/>
                                      </p:to>
                                    </p:set>
                                    <p:animEffect transition="in" filter="blinds(horizontal)">
                                      <p:cBhvr>
                                        <p:cTn id="17" dur="500"/>
                                        <p:tgtEl>
                                          <p:spTgt spid="955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5395">
                                            <p:txEl>
                                              <p:pRg st="3" end="3"/>
                                            </p:txEl>
                                          </p:spTgt>
                                        </p:tgtEl>
                                        <p:attrNameLst>
                                          <p:attrName>style.visibility</p:attrName>
                                        </p:attrNameLst>
                                      </p:cBhvr>
                                      <p:to>
                                        <p:strVal val="visible"/>
                                      </p:to>
                                    </p:set>
                                    <p:animEffect transition="in" filter="blinds(horizontal)">
                                      <p:cBhvr>
                                        <p:cTn id="22" dur="500"/>
                                        <p:tgtEl>
                                          <p:spTgt spid="955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55395">
                                            <p:txEl>
                                              <p:pRg st="4" end="4"/>
                                            </p:txEl>
                                          </p:spTgt>
                                        </p:tgtEl>
                                        <p:attrNameLst>
                                          <p:attrName>style.visibility</p:attrName>
                                        </p:attrNameLst>
                                      </p:cBhvr>
                                      <p:to>
                                        <p:strVal val="visible"/>
                                      </p:to>
                                    </p:set>
                                    <p:animEffect transition="in" filter="blinds(horizontal)">
                                      <p:cBhvr>
                                        <p:cTn id="27" dur="500"/>
                                        <p:tgtEl>
                                          <p:spTgt spid="955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55395">
                                            <p:txEl>
                                              <p:pRg st="5" end="5"/>
                                            </p:txEl>
                                          </p:spTgt>
                                        </p:tgtEl>
                                        <p:attrNameLst>
                                          <p:attrName>style.visibility</p:attrName>
                                        </p:attrNameLst>
                                      </p:cBhvr>
                                      <p:to>
                                        <p:strVal val="visible"/>
                                      </p:to>
                                    </p:set>
                                    <p:animEffect transition="in" filter="blinds(horizontal)">
                                      <p:cBhvr>
                                        <p:cTn id="32" dur="500"/>
                                        <p:tgtEl>
                                          <p:spTgt spid="955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55395">
                                            <p:txEl>
                                              <p:pRg st="6" end="6"/>
                                            </p:txEl>
                                          </p:spTgt>
                                        </p:tgtEl>
                                        <p:attrNameLst>
                                          <p:attrName>style.visibility</p:attrName>
                                        </p:attrNameLst>
                                      </p:cBhvr>
                                      <p:to>
                                        <p:strVal val="visible"/>
                                      </p:to>
                                    </p:set>
                                    <p:animEffect transition="in" filter="blinds(horizontal)">
                                      <p:cBhvr>
                                        <p:cTn id="37" dur="500"/>
                                        <p:tgtEl>
                                          <p:spTgt spid="955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10499DE-5697-4283-B5AC-6F8B4B18F51F}"/>
              </a:ext>
            </a:extLst>
          </p:cNvPr>
          <p:cNvSpPr>
            <a:spLocks noGrp="1" noChangeArrowheads="1"/>
          </p:cNvSpPr>
          <p:nvPr>
            <p:ph type="title"/>
          </p:nvPr>
        </p:nvSpPr>
        <p:spPr/>
        <p:txBody>
          <a:bodyPr/>
          <a:lstStyle/>
          <a:p>
            <a:pPr algn="l"/>
            <a:r>
              <a:rPr lang="zh-CN" altLang="en-US"/>
              <a:t>中断服务程序</a:t>
            </a:r>
          </a:p>
        </p:txBody>
      </p:sp>
      <p:sp>
        <p:nvSpPr>
          <p:cNvPr id="956419" name="Rectangle 3">
            <a:extLst>
              <a:ext uri="{FF2B5EF4-FFF2-40B4-BE49-F238E27FC236}">
                <a16:creationId xmlns:a16="http://schemas.microsoft.com/office/drawing/2014/main" id="{E2722ACB-799C-4695-8809-F9FCA1BAA54D}"/>
              </a:ext>
            </a:extLst>
          </p:cNvPr>
          <p:cNvSpPr>
            <a:spLocks noGrp="1" noChangeArrowheads="1"/>
          </p:cNvSpPr>
          <p:nvPr>
            <p:ph type="body" idx="1"/>
          </p:nvPr>
        </p:nvSpPr>
        <p:spPr>
          <a:xfrm>
            <a:off x="190500" y="903288"/>
            <a:ext cx="3243263" cy="4292600"/>
          </a:xfrm>
        </p:spPr>
        <p:txBody>
          <a:bodyPr/>
          <a:lstStyle/>
          <a:p>
            <a:pPr>
              <a:lnSpc>
                <a:spcPct val="125000"/>
              </a:lnSpc>
            </a:pPr>
            <a:r>
              <a:rPr lang="zh-CN" altLang="en-US" sz="2100">
                <a:latin typeface="微软雅黑" panose="020B0503020204020204" pitchFamily="34" charset="-122"/>
                <a:ea typeface="微软雅黑" panose="020B0503020204020204" pitchFamily="34" charset="-122"/>
              </a:rPr>
              <a:t>中断控制和</a:t>
            </a:r>
            <a:r>
              <a:rPr lang="en-US" altLang="zh-CN" sz="2100">
                <a:latin typeface="微软雅黑" panose="020B0503020204020204" pitchFamily="34" charset="-122"/>
                <a:ea typeface="微软雅黑" panose="020B0503020204020204" pitchFamily="34" charset="-122"/>
              </a:rPr>
              <a:t>DMA</a:t>
            </a:r>
            <a:r>
              <a:rPr lang="zh-CN" altLang="en-US" sz="2100">
                <a:latin typeface="微软雅黑" panose="020B0503020204020204" pitchFamily="34" charset="-122"/>
                <a:ea typeface="微软雅黑" panose="020B0503020204020204" pitchFamily="34" charset="-122"/>
              </a:rPr>
              <a:t>控制两种方式下都需进行中断处理</a:t>
            </a:r>
          </a:p>
          <a:p>
            <a:pPr>
              <a:lnSpc>
                <a:spcPct val="125000"/>
              </a:lnSpc>
            </a:pPr>
            <a:r>
              <a:rPr lang="zh-CN" altLang="en-US" sz="2100">
                <a:solidFill>
                  <a:schemeClr val="accent1"/>
                </a:solidFill>
                <a:latin typeface="微软雅黑" panose="020B0503020204020204" pitchFamily="34" charset="-122"/>
                <a:ea typeface="微软雅黑" panose="020B0503020204020204" pitchFamily="34" charset="-122"/>
              </a:rPr>
              <a:t>中断控制方式：</a:t>
            </a:r>
            <a:r>
              <a:rPr lang="zh-CN" altLang="en-US" sz="2100">
                <a:latin typeface="微软雅黑" panose="020B0503020204020204" pitchFamily="34" charset="-122"/>
                <a:ea typeface="微软雅黑" panose="020B0503020204020204" pitchFamily="34" charset="-122"/>
              </a:rPr>
              <a:t>中断服务程序主要进行</a:t>
            </a:r>
            <a:r>
              <a:rPr lang="zh-CN" altLang="en-US" sz="2100">
                <a:solidFill>
                  <a:schemeClr val="accent2"/>
                </a:solidFill>
                <a:latin typeface="微软雅黑" panose="020B0503020204020204" pitchFamily="34" charset="-122"/>
                <a:ea typeface="微软雅黑" panose="020B0503020204020204" pitchFamily="34" charset="-122"/>
              </a:rPr>
              <a:t>从数缓器取数或写数据到数缓器</a:t>
            </a:r>
            <a:r>
              <a:rPr lang="zh-CN" altLang="en-US" sz="2100">
                <a:latin typeface="微软雅黑" panose="020B0503020204020204" pitchFamily="34" charset="-122"/>
                <a:ea typeface="微软雅黑" panose="020B0503020204020204" pitchFamily="34" charset="-122"/>
              </a:rPr>
              <a:t>，然后启动外设工作</a:t>
            </a:r>
          </a:p>
          <a:p>
            <a:pPr>
              <a:lnSpc>
                <a:spcPct val="125000"/>
              </a:lnSpc>
            </a:pPr>
            <a:r>
              <a:rPr lang="en-US" altLang="zh-CN" sz="2100">
                <a:solidFill>
                  <a:schemeClr val="accent1"/>
                </a:solidFill>
                <a:latin typeface="微软雅黑" panose="020B0503020204020204" pitchFamily="34" charset="-122"/>
                <a:ea typeface="微软雅黑" panose="020B0503020204020204" pitchFamily="34" charset="-122"/>
              </a:rPr>
              <a:t>DMA</a:t>
            </a:r>
            <a:r>
              <a:rPr lang="zh-CN" altLang="en-US" sz="2100">
                <a:solidFill>
                  <a:schemeClr val="accent1"/>
                </a:solidFill>
                <a:latin typeface="微软雅黑" panose="020B0503020204020204" pitchFamily="34" charset="-122"/>
                <a:ea typeface="微软雅黑" panose="020B0503020204020204" pitchFamily="34" charset="-122"/>
              </a:rPr>
              <a:t>控制方式：</a:t>
            </a:r>
            <a:r>
              <a:rPr lang="zh-CN" altLang="en-US" sz="2100">
                <a:latin typeface="微软雅黑" panose="020B0503020204020204" pitchFamily="34" charset="-122"/>
                <a:ea typeface="微软雅黑" panose="020B0503020204020204" pitchFamily="34" charset="-122"/>
              </a:rPr>
              <a:t>中断服务程序进行</a:t>
            </a:r>
            <a:r>
              <a:rPr lang="zh-CN" altLang="en-US" sz="2100">
                <a:solidFill>
                  <a:schemeClr val="accent2"/>
                </a:solidFill>
                <a:latin typeface="微软雅黑" panose="020B0503020204020204" pitchFamily="34" charset="-122"/>
                <a:ea typeface="微软雅黑" panose="020B0503020204020204" pitchFamily="34" charset="-122"/>
              </a:rPr>
              <a:t>数据校验</a:t>
            </a:r>
            <a:r>
              <a:rPr lang="zh-CN" altLang="en-US" sz="2100">
                <a:latin typeface="微软雅黑" panose="020B0503020204020204" pitchFamily="34" charset="-122"/>
                <a:ea typeface="微软雅黑" panose="020B0503020204020204" pitchFamily="34" charset="-122"/>
              </a:rPr>
              <a:t>等后处理工作</a:t>
            </a:r>
          </a:p>
        </p:txBody>
      </p:sp>
      <p:pic>
        <p:nvPicPr>
          <p:cNvPr id="956421" name="Picture 5">
            <a:extLst>
              <a:ext uri="{FF2B5EF4-FFF2-40B4-BE49-F238E27FC236}">
                <a16:creationId xmlns:a16="http://schemas.microsoft.com/office/drawing/2014/main" id="{3776A9EF-3C53-49BC-9DC7-85628DED1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638" y="0"/>
            <a:ext cx="51768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Line 6">
            <a:extLst>
              <a:ext uri="{FF2B5EF4-FFF2-40B4-BE49-F238E27FC236}">
                <a16:creationId xmlns:a16="http://schemas.microsoft.com/office/drawing/2014/main" id="{E07C4CA2-C434-437B-BE27-F7999C5D7816}"/>
              </a:ext>
            </a:extLst>
          </p:cNvPr>
          <p:cNvSpPr>
            <a:spLocks noChangeShapeType="1"/>
          </p:cNvSpPr>
          <p:nvPr/>
        </p:nvSpPr>
        <p:spPr bwMode="auto">
          <a:xfrm>
            <a:off x="3046413" y="2655888"/>
            <a:ext cx="1060450" cy="75565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4" name="Rectangle 7">
            <a:extLst>
              <a:ext uri="{FF2B5EF4-FFF2-40B4-BE49-F238E27FC236}">
                <a16:creationId xmlns:a16="http://schemas.microsoft.com/office/drawing/2014/main" id="{0F9E1B49-F32B-41EE-AFED-72E9FE82E1F1}"/>
              </a:ext>
            </a:extLst>
          </p:cNvPr>
          <p:cNvSpPr>
            <a:spLocks noChangeArrowheads="1"/>
          </p:cNvSpPr>
          <p:nvPr/>
        </p:nvSpPr>
        <p:spPr bwMode="auto">
          <a:xfrm>
            <a:off x="4137025" y="3309938"/>
            <a:ext cx="2989263" cy="420687"/>
          </a:xfrm>
          <a:prstGeom prst="rect">
            <a:avLst/>
          </a:prstGeom>
          <a:solidFill>
            <a:schemeClr val="accent1">
              <a:alpha val="14117"/>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83975" name="Line 8">
            <a:extLst>
              <a:ext uri="{FF2B5EF4-FFF2-40B4-BE49-F238E27FC236}">
                <a16:creationId xmlns:a16="http://schemas.microsoft.com/office/drawing/2014/main" id="{E190DF23-FE48-4AD1-B10B-FC2B68C46358}"/>
              </a:ext>
            </a:extLst>
          </p:cNvPr>
          <p:cNvSpPr>
            <a:spLocks noChangeShapeType="1"/>
          </p:cNvSpPr>
          <p:nvPr/>
        </p:nvSpPr>
        <p:spPr bwMode="auto">
          <a:xfrm flipV="1">
            <a:off x="3221038" y="3570288"/>
            <a:ext cx="901700" cy="725487"/>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6" name="Rectangle 9">
            <a:extLst>
              <a:ext uri="{FF2B5EF4-FFF2-40B4-BE49-F238E27FC236}">
                <a16:creationId xmlns:a16="http://schemas.microsoft.com/office/drawing/2014/main" id="{ABBBE340-D8DE-4428-8A43-F5D6E98F632C}"/>
              </a:ext>
            </a:extLst>
          </p:cNvPr>
          <p:cNvSpPr>
            <a:spLocks noChangeArrowheads="1"/>
          </p:cNvSpPr>
          <p:nvPr/>
        </p:nvSpPr>
        <p:spPr bwMode="auto">
          <a:xfrm>
            <a:off x="3817938" y="465138"/>
            <a:ext cx="3743325" cy="623887"/>
          </a:xfrm>
          <a:prstGeom prst="rect">
            <a:avLst/>
          </a:prstGeom>
          <a:solidFill>
            <a:schemeClr val="accent2">
              <a:alpha val="27843"/>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956426" name="Rectangle 10">
            <a:extLst>
              <a:ext uri="{FF2B5EF4-FFF2-40B4-BE49-F238E27FC236}">
                <a16:creationId xmlns:a16="http://schemas.microsoft.com/office/drawing/2014/main" id="{069886B8-E91C-4195-BD2B-DD2ECCA4AEDD}"/>
              </a:ext>
            </a:extLst>
          </p:cNvPr>
          <p:cNvSpPr>
            <a:spLocks noChangeArrowheads="1"/>
          </p:cNvSpPr>
          <p:nvPr/>
        </p:nvSpPr>
        <p:spPr bwMode="auto">
          <a:xfrm>
            <a:off x="230188" y="5402263"/>
            <a:ext cx="343058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900" b="1">
                <a:solidFill>
                  <a:srgbClr val="008000"/>
                </a:solidFill>
                <a:latin typeface="微软雅黑" panose="020B0503020204020204" pitchFamily="34" charset="-122"/>
                <a:ea typeface="微软雅黑" panose="020B0503020204020204" pitchFamily="34" charset="-122"/>
              </a:rPr>
              <a:t>在内核</a:t>
            </a:r>
            <a:r>
              <a:rPr lang="en-US" altLang="zh-CN" sz="1900" b="1">
                <a:solidFill>
                  <a:srgbClr val="008000"/>
                </a:solidFill>
                <a:latin typeface="微软雅黑" panose="020B0503020204020204" pitchFamily="34" charset="-122"/>
                <a:ea typeface="微软雅黑" panose="020B0503020204020204" pitchFamily="34" charset="-122"/>
              </a:rPr>
              <a:t>I/O</a:t>
            </a:r>
            <a:r>
              <a:rPr lang="zh-CN" altLang="en-US" sz="1900" b="1">
                <a:solidFill>
                  <a:srgbClr val="008000"/>
                </a:solidFill>
                <a:latin typeface="微软雅黑" panose="020B0503020204020204" pitchFamily="34" charset="-122"/>
                <a:ea typeface="微软雅黑" panose="020B0503020204020204" pitchFamily="34" charset="-122"/>
              </a:rPr>
              <a:t>软件中用到的</a:t>
            </a:r>
            <a:r>
              <a:rPr lang="en-US" altLang="zh-CN" sz="1900" b="1">
                <a:solidFill>
                  <a:schemeClr val="accent1"/>
                </a:solidFill>
                <a:latin typeface="微软雅黑" panose="020B0503020204020204" pitchFamily="34" charset="-122"/>
                <a:ea typeface="微软雅黑" panose="020B0503020204020204" pitchFamily="34" charset="-122"/>
              </a:rPr>
              <a:t>I/O</a:t>
            </a:r>
            <a:r>
              <a:rPr lang="zh-CN" altLang="en-US" sz="1900" b="1">
                <a:solidFill>
                  <a:schemeClr val="accent1"/>
                </a:solidFill>
                <a:latin typeface="微软雅黑" panose="020B0503020204020204" pitchFamily="34" charset="-122"/>
                <a:ea typeface="微软雅黑" panose="020B0503020204020204" pitchFamily="34" charset="-122"/>
              </a:rPr>
              <a:t>指令、“开中断”和“关中断”等指令都是特权指令</a:t>
            </a:r>
            <a:r>
              <a:rPr lang="zh-CN" altLang="en-US" sz="1900" b="1">
                <a:solidFill>
                  <a:srgbClr val="008000"/>
                </a:solidFill>
                <a:latin typeface="微软雅黑" panose="020B0503020204020204" pitchFamily="34" charset="-122"/>
                <a:ea typeface="微软雅黑" panose="020B0503020204020204" pitchFamily="34" charset="-122"/>
              </a:rPr>
              <a:t>，只能在操作系统内核程序中使用</a:t>
            </a:r>
            <a:r>
              <a:rPr lang="zh-CN" altLang="en-US" sz="1900" b="1">
                <a:solidFill>
                  <a:srgbClr val="008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Effect transition="in" filter="blinds(horizontal)">
                                      <p:cBhvr>
                                        <p:cTn id="7" dur="500"/>
                                        <p:tgtEl>
                                          <p:spTgt spid="95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6419">
                                            <p:txEl>
                                              <p:pRg st="1" end="1"/>
                                            </p:txEl>
                                          </p:spTgt>
                                        </p:tgtEl>
                                        <p:attrNameLst>
                                          <p:attrName>style.visibility</p:attrName>
                                        </p:attrNameLst>
                                      </p:cBhvr>
                                      <p:to>
                                        <p:strVal val="visible"/>
                                      </p:to>
                                    </p:set>
                                    <p:animEffect transition="in" filter="blinds(horizontal)">
                                      <p:cBhvr>
                                        <p:cTn id="12" dur="500"/>
                                        <p:tgtEl>
                                          <p:spTgt spid="956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6419">
                                            <p:txEl>
                                              <p:pRg st="2" end="2"/>
                                            </p:txEl>
                                          </p:spTgt>
                                        </p:tgtEl>
                                        <p:attrNameLst>
                                          <p:attrName>style.visibility</p:attrName>
                                        </p:attrNameLst>
                                      </p:cBhvr>
                                      <p:to>
                                        <p:strVal val="visible"/>
                                      </p:to>
                                    </p:set>
                                    <p:animEffect transition="in" filter="blinds(horizontal)">
                                      <p:cBhvr>
                                        <p:cTn id="17" dur="500"/>
                                        <p:tgtEl>
                                          <p:spTgt spid="956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6421"/>
                                        </p:tgtEl>
                                        <p:attrNameLst>
                                          <p:attrName>style.visibility</p:attrName>
                                        </p:attrNameLst>
                                      </p:cBhvr>
                                      <p:to>
                                        <p:strVal val="visible"/>
                                      </p:to>
                                    </p:set>
                                    <p:animEffect transition="in" filter="blinds(horizontal)">
                                      <p:cBhvr>
                                        <p:cTn id="22" dur="500"/>
                                        <p:tgtEl>
                                          <p:spTgt spid="956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6426"/>
                                        </p:tgtEl>
                                        <p:attrNameLst>
                                          <p:attrName>style.visibility</p:attrName>
                                        </p:attrNameLst>
                                      </p:cBhvr>
                                      <p:to>
                                        <p:strVal val="visible"/>
                                      </p:to>
                                    </p:set>
                                    <p:animEffect transition="in" filter="blinds(horizontal)">
                                      <p:cBhvr>
                                        <p:cTn id="27" dur="500"/>
                                        <p:tgtEl>
                                          <p:spTgt spid="95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65056E6-07DC-489F-BB6B-EDDD7C794628}"/>
              </a:ext>
            </a:extLst>
          </p:cNvPr>
          <p:cNvSpPr>
            <a:spLocks noGrp="1" noChangeArrowheads="1"/>
          </p:cNvSpPr>
          <p:nvPr>
            <p:ph type="title"/>
          </p:nvPr>
        </p:nvSpPr>
        <p:spPr/>
        <p:txBody>
          <a:bodyPr/>
          <a:lstStyle/>
          <a:p>
            <a:r>
              <a:rPr lang="zh-CN" altLang="en-US"/>
              <a:t>本章小结</a:t>
            </a:r>
          </a:p>
        </p:txBody>
      </p:sp>
      <p:sp>
        <p:nvSpPr>
          <p:cNvPr id="957443" name="Rectangle 3">
            <a:extLst>
              <a:ext uri="{FF2B5EF4-FFF2-40B4-BE49-F238E27FC236}">
                <a16:creationId xmlns:a16="http://schemas.microsoft.com/office/drawing/2014/main" id="{35A3CEAA-5ACA-40AE-9D1C-E1DBCF8D90E8}"/>
              </a:ext>
            </a:extLst>
          </p:cNvPr>
          <p:cNvSpPr>
            <a:spLocks noGrp="1" noChangeArrowheads="1"/>
          </p:cNvSpPr>
          <p:nvPr>
            <p:ph type="body" idx="1"/>
          </p:nvPr>
        </p:nvSpPr>
        <p:spPr>
          <a:xfrm>
            <a:off x="625475" y="525463"/>
            <a:ext cx="8191500" cy="5462587"/>
          </a:xfrm>
        </p:spPr>
        <p:txBody>
          <a:bodyPr/>
          <a:lstStyle/>
          <a:p>
            <a:pPr>
              <a:buFontTx/>
              <a:buNone/>
            </a:pPr>
            <a:endParaRPr lang="zh-CN" altLang="en-US" sz="2200">
              <a:latin typeface="微软雅黑" panose="020B0503020204020204" pitchFamily="34" charset="-122"/>
              <a:ea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rPr>
              <a:t>用户程序通常通过调用编程语言提供的库函数或操作系统提供的</a:t>
            </a:r>
            <a:r>
              <a:rPr lang="en-US" altLang="zh-CN" sz="2200">
                <a:latin typeface="微软雅黑" panose="020B0503020204020204" pitchFamily="34" charset="-122"/>
                <a:ea typeface="微软雅黑" panose="020B0503020204020204" pitchFamily="34" charset="-122"/>
              </a:rPr>
              <a:t>API</a:t>
            </a:r>
            <a:r>
              <a:rPr lang="zh-CN" altLang="en-US" sz="2200">
                <a:latin typeface="微软雅黑" panose="020B0503020204020204" pitchFamily="34" charset="-122"/>
                <a:ea typeface="微软雅黑" panose="020B0503020204020204" pitchFamily="34" charset="-122"/>
              </a:rPr>
              <a:t>函数来实现</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a:t>
            </a:r>
          </a:p>
          <a:p>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库函数最终可能会调用系统调用的封装函数，通过封装函数中的陷阱指令使用户进程从用户态转到内核态执行</a:t>
            </a:r>
          </a:p>
          <a:p>
            <a:r>
              <a:rPr lang="zh-CN" altLang="en-US" sz="2200">
                <a:latin typeface="微软雅黑" panose="020B0503020204020204" pitchFamily="34" charset="-122"/>
                <a:ea typeface="微软雅黑" panose="020B0503020204020204" pitchFamily="34" charset="-122"/>
              </a:rPr>
              <a:t>在内核态中执行的内核空间</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软件主要包含三个层次：</a:t>
            </a:r>
          </a:p>
          <a:p>
            <a:pPr lvl="1"/>
            <a:r>
              <a:rPr lang="zh-CN" altLang="en-US" sz="2200">
                <a:latin typeface="微软雅黑" panose="020B0503020204020204" pitchFamily="34" charset="-122"/>
                <a:ea typeface="微软雅黑" panose="020B0503020204020204" pitchFamily="34" charset="-122"/>
              </a:rPr>
              <a:t>与设备无关的操作系统软件</a:t>
            </a:r>
          </a:p>
          <a:p>
            <a:pPr lvl="1"/>
            <a:r>
              <a:rPr lang="zh-CN" altLang="en-US" sz="2200">
                <a:latin typeface="微软雅黑" panose="020B0503020204020204" pitchFamily="34" charset="-122"/>
                <a:ea typeface="微软雅黑" panose="020B0503020204020204" pitchFamily="34" charset="-122"/>
              </a:rPr>
              <a:t>设备驱动程序</a:t>
            </a:r>
          </a:p>
          <a:p>
            <a:pPr lvl="1"/>
            <a:r>
              <a:rPr lang="zh-CN" altLang="en-US" sz="2200">
                <a:latin typeface="微软雅黑" panose="020B0503020204020204" pitchFamily="34" charset="-122"/>
                <a:ea typeface="微软雅黑" panose="020B0503020204020204" pitchFamily="34" charset="-122"/>
              </a:rPr>
              <a:t>中断服务程序</a:t>
            </a:r>
          </a:p>
          <a:p>
            <a:r>
              <a:rPr lang="zh-CN" altLang="en-US" sz="2200">
                <a:latin typeface="微软雅黑" panose="020B0503020204020204" pitchFamily="34" charset="-122"/>
                <a:ea typeface="微软雅黑" panose="020B0503020204020204" pitchFamily="34" charset="-122"/>
              </a:rPr>
              <a:t>具体</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操作通过设备驱动程序和中断服务程序控制</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硬件来实现</a:t>
            </a:r>
          </a:p>
          <a:p>
            <a:r>
              <a:rPr lang="zh-CN" altLang="en-US" sz="2200">
                <a:latin typeface="微软雅黑" panose="020B0503020204020204" pitchFamily="34" charset="-122"/>
                <a:ea typeface="微软雅黑" panose="020B0503020204020204" pitchFamily="34" charset="-122"/>
              </a:rPr>
              <a:t>设备驱动程序的实现主要取决于具体的</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控制方式：</a:t>
            </a:r>
          </a:p>
          <a:p>
            <a:pPr lvl="1"/>
            <a:r>
              <a:rPr lang="zh-CN" altLang="en-US" sz="2200">
                <a:latin typeface="微软雅黑" panose="020B0503020204020204" pitchFamily="34" charset="-122"/>
                <a:ea typeface="微软雅黑" panose="020B0503020204020204" pitchFamily="34" charset="-122"/>
              </a:rPr>
              <a:t>程序查询方式、中断方式、</a:t>
            </a:r>
            <a:r>
              <a:rPr lang="en-US" altLang="zh-CN" sz="2200">
                <a:latin typeface="微软雅黑" panose="020B0503020204020204" pitchFamily="34" charset="-122"/>
                <a:ea typeface="微软雅黑" panose="020B0503020204020204" pitchFamily="34" charset="-122"/>
              </a:rPr>
              <a:t>DMA</a:t>
            </a:r>
            <a:r>
              <a:rPr lang="zh-CN" altLang="en-US" sz="2200">
                <a:latin typeface="微软雅黑" panose="020B0503020204020204" pitchFamily="34" charset="-122"/>
                <a:ea typeface="微软雅黑" panose="020B0503020204020204" pitchFamily="34" charset="-122"/>
              </a:rPr>
              <a:t>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7443">
                                            <p:txEl>
                                              <p:pRg st="1" end="1"/>
                                            </p:txEl>
                                          </p:spTgt>
                                        </p:tgtEl>
                                        <p:attrNameLst>
                                          <p:attrName>style.visibility</p:attrName>
                                        </p:attrNameLst>
                                      </p:cBhvr>
                                      <p:to>
                                        <p:strVal val="visible"/>
                                      </p:to>
                                    </p:set>
                                    <p:animEffect transition="in" filter="blinds(horizontal)">
                                      <p:cBhvr>
                                        <p:cTn id="7" dur="500"/>
                                        <p:tgtEl>
                                          <p:spTgt spid="957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7443">
                                            <p:txEl>
                                              <p:pRg st="2" end="2"/>
                                            </p:txEl>
                                          </p:spTgt>
                                        </p:tgtEl>
                                        <p:attrNameLst>
                                          <p:attrName>style.visibility</p:attrName>
                                        </p:attrNameLst>
                                      </p:cBhvr>
                                      <p:to>
                                        <p:strVal val="visible"/>
                                      </p:to>
                                    </p:set>
                                    <p:animEffect transition="in" filter="blinds(horizontal)">
                                      <p:cBhvr>
                                        <p:cTn id="12" dur="500"/>
                                        <p:tgtEl>
                                          <p:spTgt spid="957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7443">
                                            <p:txEl>
                                              <p:pRg st="3" end="3"/>
                                            </p:txEl>
                                          </p:spTgt>
                                        </p:tgtEl>
                                        <p:attrNameLst>
                                          <p:attrName>style.visibility</p:attrName>
                                        </p:attrNameLst>
                                      </p:cBhvr>
                                      <p:to>
                                        <p:strVal val="visible"/>
                                      </p:to>
                                    </p:set>
                                    <p:animEffect transition="in" filter="blinds(horizontal)">
                                      <p:cBhvr>
                                        <p:cTn id="17" dur="500"/>
                                        <p:tgtEl>
                                          <p:spTgt spid="957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7443">
                                            <p:txEl>
                                              <p:pRg st="4" end="4"/>
                                            </p:txEl>
                                          </p:spTgt>
                                        </p:tgtEl>
                                        <p:attrNameLst>
                                          <p:attrName>style.visibility</p:attrName>
                                        </p:attrNameLst>
                                      </p:cBhvr>
                                      <p:to>
                                        <p:strVal val="visible"/>
                                      </p:to>
                                    </p:set>
                                    <p:animEffect transition="in" filter="blinds(horizontal)">
                                      <p:cBhvr>
                                        <p:cTn id="22" dur="500"/>
                                        <p:tgtEl>
                                          <p:spTgt spid="95744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57443">
                                            <p:txEl>
                                              <p:pRg st="5" end="5"/>
                                            </p:txEl>
                                          </p:spTgt>
                                        </p:tgtEl>
                                        <p:attrNameLst>
                                          <p:attrName>style.visibility</p:attrName>
                                        </p:attrNameLst>
                                      </p:cBhvr>
                                      <p:to>
                                        <p:strVal val="visible"/>
                                      </p:to>
                                    </p:set>
                                    <p:animEffect transition="in" filter="blinds(horizontal)">
                                      <p:cBhvr>
                                        <p:cTn id="25" dur="500"/>
                                        <p:tgtEl>
                                          <p:spTgt spid="95744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57443">
                                            <p:txEl>
                                              <p:pRg st="6" end="6"/>
                                            </p:txEl>
                                          </p:spTgt>
                                        </p:tgtEl>
                                        <p:attrNameLst>
                                          <p:attrName>style.visibility</p:attrName>
                                        </p:attrNameLst>
                                      </p:cBhvr>
                                      <p:to>
                                        <p:strVal val="visible"/>
                                      </p:to>
                                    </p:set>
                                    <p:animEffect transition="in" filter="blinds(horizontal)">
                                      <p:cBhvr>
                                        <p:cTn id="28" dur="500"/>
                                        <p:tgtEl>
                                          <p:spTgt spid="95744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957443">
                                            <p:txEl>
                                              <p:pRg st="7" end="7"/>
                                            </p:txEl>
                                          </p:spTgt>
                                        </p:tgtEl>
                                        <p:attrNameLst>
                                          <p:attrName>style.visibility</p:attrName>
                                        </p:attrNameLst>
                                      </p:cBhvr>
                                      <p:to>
                                        <p:strVal val="visible"/>
                                      </p:to>
                                    </p:set>
                                    <p:animEffect transition="in" filter="blinds(horizontal)">
                                      <p:cBhvr>
                                        <p:cTn id="33" dur="500"/>
                                        <p:tgtEl>
                                          <p:spTgt spid="95744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957443">
                                            <p:txEl>
                                              <p:pRg st="8" end="8"/>
                                            </p:txEl>
                                          </p:spTgt>
                                        </p:tgtEl>
                                        <p:attrNameLst>
                                          <p:attrName>style.visibility</p:attrName>
                                        </p:attrNameLst>
                                      </p:cBhvr>
                                      <p:to>
                                        <p:strVal val="visible"/>
                                      </p:to>
                                    </p:set>
                                    <p:animEffect transition="in" filter="blinds(horizontal)">
                                      <p:cBhvr>
                                        <p:cTn id="38" dur="500"/>
                                        <p:tgtEl>
                                          <p:spTgt spid="95744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957443">
                                            <p:txEl>
                                              <p:pRg st="9" end="9"/>
                                            </p:txEl>
                                          </p:spTgt>
                                        </p:tgtEl>
                                        <p:attrNameLst>
                                          <p:attrName>style.visibility</p:attrName>
                                        </p:attrNameLst>
                                      </p:cBhvr>
                                      <p:to>
                                        <p:strVal val="visible"/>
                                      </p:to>
                                    </p:set>
                                    <p:animEffect transition="in" filter="blinds(horizontal)">
                                      <p:cBhvr>
                                        <p:cTn id="43" dur="500"/>
                                        <p:tgtEl>
                                          <p:spTgt spid="9574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116E1BB-69CE-44E1-B2E2-FB31572CB037}"/>
              </a:ext>
            </a:extLst>
          </p:cNvPr>
          <p:cNvSpPr>
            <a:spLocks noGrp="1" noChangeArrowheads="1"/>
          </p:cNvSpPr>
          <p:nvPr>
            <p:ph type="title"/>
          </p:nvPr>
        </p:nvSpPr>
        <p:spPr/>
        <p:txBody>
          <a:bodyPr/>
          <a:lstStyle/>
          <a:p>
            <a:r>
              <a:rPr lang="zh-CN" altLang="en-US"/>
              <a:t> 本章作业</a:t>
            </a:r>
          </a:p>
        </p:txBody>
      </p:sp>
      <p:sp>
        <p:nvSpPr>
          <p:cNvPr id="86019" name="Rectangle 3">
            <a:extLst>
              <a:ext uri="{FF2B5EF4-FFF2-40B4-BE49-F238E27FC236}">
                <a16:creationId xmlns:a16="http://schemas.microsoft.com/office/drawing/2014/main" id="{17187D44-C71C-4EEA-A0BD-8FD41EFD0EA8}"/>
              </a:ext>
            </a:extLst>
          </p:cNvPr>
          <p:cNvSpPr>
            <a:spLocks noGrp="1" noChangeArrowheads="1"/>
          </p:cNvSpPr>
          <p:nvPr>
            <p:ph type="body" idx="1"/>
          </p:nvPr>
        </p:nvSpPr>
        <p:spPr>
          <a:xfrm>
            <a:off x="495300" y="1295400"/>
            <a:ext cx="8191500" cy="415925"/>
          </a:xfrm>
        </p:spPr>
        <p:txBody>
          <a:bodyPr/>
          <a:lstStyle/>
          <a:p>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E171F3D-8199-4448-BBAA-ABD2D4720CC3}"/>
              </a:ext>
            </a:extLst>
          </p:cNvPr>
          <p:cNvSpPr>
            <a:spLocks noGrp="1" noChangeArrowheads="1"/>
          </p:cNvSpPr>
          <p:nvPr>
            <p:ph type="title"/>
          </p:nvPr>
        </p:nvSpPr>
        <p:spPr/>
        <p:txBody>
          <a:bodyPr/>
          <a:lstStyle/>
          <a:p>
            <a:r>
              <a:rPr lang="en-US" altLang="zh-CN"/>
              <a:t>I/O</a:t>
            </a:r>
            <a:r>
              <a:rPr lang="zh-CN" altLang="en-US"/>
              <a:t>子系统概述</a:t>
            </a:r>
          </a:p>
        </p:txBody>
      </p:sp>
      <p:sp>
        <p:nvSpPr>
          <p:cNvPr id="861187" name="Rectangle 3">
            <a:extLst>
              <a:ext uri="{FF2B5EF4-FFF2-40B4-BE49-F238E27FC236}">
                <a16:creationId xmlns:a16="http://schemas.microsoft.com/office/drawing/2014/main" id="{1710A51F-12F9-42E7-AB39-D070CFA98068}"/>
              </a:ext>
            </a:extLst>
          </p:cNvPr>
          <p:cNvSpPr>
            <a:spLocks noGrp="1" noChangeArrowheads="1"/>
          </p:cNvSpPr>
          <p:nvPr>
            <p:ph type="body" idx="1"/>
          </p:nvPr>
        </p:nvSpPr>
        <p:spPr>
          <a:xfrm>
            <a:off x="406400" y="825500"/>
            <a:ext cx="8439150" cy="5233988"/>
          </a:xfrm>
        </p:spPr>
        <p:txBody>
          <a:bodyPr/>
          <a:lstStyle/>
          <a:p>
            <a:pPr>
              <a:lnSpc>
                <a:spcPct val="115000"/>
              </a:lnSpc>
              <a:buFontTx/>
              <a:buNone/>
            </a:pPr>
            <a:r>
              <a:rPr lang="zh-CN" altLang="en-US" sz="2000">
                <a:ea typeface="黑体" panose="02010609060101010101" pitchFamily="49" charset="-122"/>
              </a:rPr>
              <a:t>  </a:t>
            </a:r>
            <a:r>
              <a:rPr lang="zh-CN" altLang="en-US" sz="2200">
                <a:latin typeface="微软雅黑" panose="020B0503020204020204" pitchFamily="34" charset="-122"/>
                <a:ea typeface="微软雅黑" panose="020B0503020204020204" pitchFamily="34" charset="-122"/>
              </a:rPr>
              <a:t>各类用户的</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请求需要通过某种方式传给</a:t>
            </a: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a:t>
            </a:r>
          </a:p>
          <a:p>
            <a:pPr>
              <a:lnSpc>
                <a:spcPct val="115000"/>
              </a:lnSpc>
              <a:buFontTx/>
              <a:buNone/>
            </a:pPr>
            <a:r>
              <a:rPr lang="zh-CN" altLang="en-US" sz="2200">
                <a:latin typeface="微软雅黑" panose="020B0503020204020204" pitchFamily="34" charset="-122"/>
                <a:ea typeface="微软雅黑" panose="020B0503020204020204" pitchFamily="34" charset="-122"/>
                <a:sym typeface="Wingdings 2" panose="05020102010507070707" pitchFamily="18" charset="2"/>
              </a:rPr>
              <a:t>   </a:t>
            </a:r>
            <a:r>
              <a:rPr lang="zh-CN" altLang="en-US" sz="2200">
                <a:solidFill>
                  <a:schemeClr val="accent2"/>
                </a:solidFill>
                <a:latin typeface="微软雅黑" panose="020B0503020204020204" pitchFamily="34" charset="-122"/>
                <a:ea typeface="微软雅黑" panose="020B0503020204020204" pitchFamily="34" charset="-122"/>
              </a:rPr>
              <a:t>最终用户：键盘、鼠标通过操作界面传递给</a:t>
            </a:r>
            <a:r>
              <a:rPr lang="en-US" altLang="zh-CN" sz="2200">
                <a:solidFill>
                  <a:schemeClr val="accent2"/>
                </a:solidFill>
                <a:latin typeface="微软雅黑" panose="020B0503020204020204" pitchFamily="34" charset="-122"/>
                <a:ea typeface="微软雅黑" panose="020B0503020204020204" pitchFamily="34" charset="-122"/>
              </a:rPr>
              <a:t>OS</a:t>
            </a:r>
          </a:p>
          <a:p>
            <a:pPr>
              <a:lnSpc>
                <a:spcPct val="115000"/>
              </a:lnSpc>
              <a:buFontTx/>
              <a:buNone/>
            </a:pPr>
            <a:r>
              <a:rPr lang="zh-CN" altLang="en-US"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   </a:t>
            </a:r>
            <a:r>
              <a:rPr lang="zh-CN" altLang="en-US" sz="2200">
                <a:solidFill>
                  <a:schemeClr val="accent2"/>
                </a:solidFill>
                <a:latin typeface="微软雅黑" panose="020B0503020204020204" pitchFamily="34" charset="-122"/>
                <a:ea typeface="微软雅黑" panose="020B0503020204020204" pitchFamily="34" charset="-122"/>
              </a:rPr>
              <a:t>用户程序：通过函数（高级语言）转换为系统调用传递给</a:t>
            </a:r>
            <a:r>
              <a:rPr lang="en-US" altLang="zh-CN" sz="2200">
                <a:solidFill>
                  <a:schemeClr val="accent2"/>
                </a:solidFill>
                <a:latin typeface="微软雅黑" panose="020B0503020204020204" pitchFamily="34" charset="-122"/>
                <a:ea typeface="微软雅黑" panose="020B0503020204020204" pitchFamily="34" charset="-122"/>
              </a:rPr>
              <a:t>OS</a:t>
            </a:r>
            <a:endParaRPr lang="zh-CN" altLang="en-US" sz="2200">
              <a:latin typeface="微软雅黑" panose="020B0503020204020204" pitchFamily="34" charset="-122"/>
              <a:ea typeface="微软雅黑" panose="020B0503020204020204" pitchFamily="34" charset="-122"/>
            </a:endParaRPr>
          </a:p>
          <a:p>
            <a:pPr>
              <a:lnSpc>
                <a:spcPct val="115000"/>
              </a:lnSpc>
              <a:buFontTx/>
              <a:buNone/>
            </a:pPr>
            <a:r>
              <a:rPr lang="en-US" altLang="zh-CN" sz="2200">
                <a:latin typeface="微软雅黑" panose="020B0503020204020204" pitchFamily="34" charset="-122"/>
                <a:ea typeface="微软雅黑" panose="020B0503020204020204" pitchFamily="34" charset="-122"/>
              </a:rPr>
              <a:t>   I/O</a:t>
            </a:r>
            <a:r>
              <a:rPr lang="zh-CN" altLang="en-US" sz="2200">
                <a:latin typeface="微软雅黑" panose="020B0503020204020204" pitchFamily="34" charset="-122"/>
                <a:ea typeface="微软雅黑" panose="020B0503020204020204" pitchFamily="34" charset="-122"/>
              </a:rPr>
              <a:t>软件被组织成从高到低的四个层次，层次越低，则越接近设备而越远离用户程序。这四个层次依次为：</a:t>
            </a:r>
            <a:endParaRPr lang="zh-CN" altLang="en-US" sz="2200">
              <a:latin typeface="微软雅黑" panose="020B0503020204020204" pitchFamily="34" charset="-122"/>
              <a:ea typeface="微软雅黑" panose="020B0503020204020204" pitchFamily="34" charset="-122"/>
              <a:sym typeface="Wingdings 2" panose="05020102010507070707" pitchFamily="18" charset="2"/>
            </a:endParaRPr>
          </a:p>
          <a:p>
            <a:pPr>
              <a:lnSpc>
                <a:spcPct val="115000"/>
              </a:lnSpc>
              <a:buFontTx/>
              <a:buNone/>
            </a:pPr>
            <a:r>
              <a:rPr lang="zh-CN" altLang="en-US" sz="2200">
                <a:latin typeface="微软雅黑" panose="020B0503020204020204" pitchFamily="34" charset="-122"/>
                <a:ea typeface="微软雅黑" panose="020B0503020204020204" pitchFamily="34" charset="-122"/>
                <a:sym typeface="Wingdings 2" panose="05020102010507070707" pitchFamily="18" charset="2"/>
              </a:rPr>
              <a:t>	</a:t>
            </a:r>
            <a:r>
              <a:rPr lang="en-US" altLang="zh-CN" sz="2200">
                <a:latin typeface="微软雅黑" panose="020B0503020204020204" pitchFamily="34" charset="-122"/>
                <a:ea typeface="微软雅黑" panose="020B0503020204020204" pitchFamily="34" charset="-122"/>
                <a:sym typeface="Wingdings 2" panose="05020102010507070707" pitchFamily="18" charset="2"/>
              </a:rPr>
              <a:t>(1) </a:t>
            </a:r>
            <a:r>
              <a:rPr lang="zh-CN" altLang="en-US" sz="2200">
                <a:solidFill>
                  <a:srgbClr val="009900"/>
                </a:solidFill>
                <a:latin typeface="微软雅黑" panose="020B0503020204020204" pitchFamily="34" charset="-122"/>
                <a:ea typeface="微软雅黑" panose="020B0503020204020204" pitchFamily="34" charset="-122"/>
              </a:rPr>
              <a:t>用户层</a:t>
            </a:r>
            <a:r>
              <a:rPr lang="en-US" altLang="zh-CN" sz="2200">
                <a:solidFill>
                  <a:srgbClr val="009900"/>
                </a:solidFill>
                <a:latin typeface="微软雅黑" panose="020B0503020204020204" pitchFamily="34" charset="-122"/>
                <a:ea typeface="微软雅黑" panose="020B0503020204020204" pitchFamily="34" charset="-122"/>
              </a:rPr>
              <a:t>I/O</a:t>
            </a:r>
            <a:r>
              <a:rPr lang="zh-CN" altLang="en-US" sz="2200">
                <a:solidFill>
                  <a:srgbClr val="009900"/>
                </a:solidFill>
                <a:latin typeface="微软雅黑" panose="020B0503020204020204" pitchFamily="34" charset="-122"/>
                <a:ea typeface="微软雅黑" panose="020B0503020204020204" pitchFamily="34" charset="-122"/>
              </a:rPr>
              <a:t>软件（</a:t>
            </a:r>
            <a:r>
              <a:rPr lang="en-US" altLang="zh-CN" sz="2200">
                <a:solidFill>
                  <a:srgbClr val="009900"/>
                </a:solidFill>
                <a:latin typeface="微软雅黑" panose="020B0503020204020204" pitchFamily="34" charset="-122"/>
                <a:ea typeface="微软雅黑" panose="020B0503020204020204" pitchFamily="34" charset="-122"/>
              </a:rPr>
              <a:t>I/O</a:t>
            </a:r>
            <a:r>
              <a:rPr lang="zh-CN" altLang="en-US" sz="2200">
                <a:solidFill>
                  <a:srgbClr val="009900"/>
                </a:solidFill>
                <a:latin typeface="微软雅黑" panose="020B0503020204020204" pitchFamily="34" charset="-122"/>
                <a:ea typeface="微软雅黑" panose="020B0503020204020204" pitchFamily="34" charset="-122"/>
              </a:rPr>
              <a:t>函数调用系统调用）</a:t>
            </a:r>
            <a:endParaRPr lang="zh-CN" altLang="en-US" sz="2200">
              <a:solidFill>
                <a:srgbClr val="009900"/>
              </a:solidFill>
              <a:latin typeface="微软雅黑" panose="020B0503020204020204" pitchFamily="34" charset="-122"/>
              <a:ea typeface="微软雅黑" panose="020B0503020204020204" pitchFamily="34" charset="-122"/>
              <a:sym typeface="Wingdings 2" panose="05020102010507070707" pitchFamily="18" charset="2"/>
            </a:endParaRPr>
          </a:p>
          <a:p>
            <a:pPr>
              <a:lnSpc>
                <a:spcPct val="115000"/>
              </a:lnSpc>
              <a:buFontTx/>
              <a:buNone/>
            </a:pPr>
            <a:r>
              <a:rPr lang="zh-CN" altLang="en-US"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	</a:t>
            </a:r>
            <a:r>
              <a:rPr lang="en-US" altLang="zh-CN"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(2) </a:t>
            </a:r>
            <a:r>
              <a:rPr lang="zh-CN" altLang="en-US" sz="2200">
                <a:solidFill>
                  <a:schemeClr val="accent2"/>
                </a:solidFill>
                <a:latin typeface="微软雅黑" panose="020B0503020204020204" pitchFamily="34" charset="-122"/>
                <a:ea typeface="微软雅黑" panose="020B0503020204020204" pitchFamily="34" charset="-122"/>
              </a:rPr>
              <a:t>与设备无关的操作系统</a:t>
            </a:r>
            <a:r>
              <a:rPr lang="en-US" altLang="zh-CN" sz="2200">
                <a:solidFill>
                  <a:schemeClr val="accent2"/>
                </a:solidFill>
                <a:latin typeface="微软雅黑" panose="020B0503020204020204" pitchFamily="34" charset="-122"/>
                <a:ea typeface="微软雅黑" panose="020B0503020204020204" pitchFamily="34" charset="-122"/>
              </a:rPr>
              <a:t>I/O</a:t>
            </a:r>
            <a:r>
              <a:rPr lang="zh-CN" altLang="en-US" sz="2200">
                <a:solidFill>
                  <a:schemeClr val="accent2"/>
                </a:solidFill>
                <a:latin typeface="微软雅黑" panose="020B0503020204020204" pitchFamily="34" charset="-122"/>
                <a:ea typeface="微软雅黑" panose="020B0503020204020204" pitchFamily="34" charset="-122"/>
              </a:rPr>
              <a:t>软件</a:t>
            </a:r>
            <a:endParaRPr lang="zh-CN" altLang="en-US"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endParaRPr>
          </a:p>
          <a:p>
            <a:pPr>
              <a:lnSpc>
                <a:spcPct val="115000"/>
              </a:lnSpc>
              <a:buFontTx/>
              <a:buNone/>
            </a:pPr>
            <a:r>
              <a:rPr lang="zh-CN" altLang="en-US"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	</a:t>
            </a:r>
            <a:r>
              <a:rPr lang="en-US" altLang="zh-CN"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(3) </a:t>
            </a:r>
            <a:r>
              <a:rPr lang="zh-CN" altLang="en-US" sz="2200">
                <a:solidFill>
                  <a:schemeClr val="accent2"/>
                </a:solidFill>
                <a:latin typeface="微软雅黑" panose="020B0503020204020204" pitchFamily="34" charset="-122"/>
                <a:ea typeface="微软雅黑" panose="020B0503020204020204" pitchFamily="34" charset="-122"/>
              </a:rPr>
              <a:t>设备驱动程序</a:t>
            </a:r>
            <a:endParaRPr lang="zh-CN" altLang="en-US"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endParaRPr>
          </a:p>
          <a:p>
            <a:pPr>
              <a:lnSpc>
                <a:spcPct val="115000"/>
              </a:lnSpc>
              <a:buFontTx/>
              <a:buNone/>
            </a:pPr>
            <a:r>
              <a:rPr lang="zh-CN" altLang="en-US"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	</a:t>
            </a:r>
            <a:r>
              <a:rPr lang="en-US" altLang="zh-CN" sz="2200">
                <a:solidFill>
                  <a:schemeClr val="accent2"/>
                </a:solidFill>
                <a:latin typeface="微软雅黑" panose="020B0503020204020204" pitchFamily="34" charset="-122"/>
                <a:ea typeface="微软雅黑" panose="020B0503020204020204" pitchFamily="34" charset="-122"/>
                <a:sym typeface="Wingdings 2" panose="05020102010507070707" pitchFamily="18" charset="2"/>
              </a:rPr>
              <a:t>(4) </a:t>
            </a:r>
            <a:r>
              <a:rPr lang="en-US" altLang="zh-CN" sz="2200">
                <a:solidFill>
                  <a:schemeClr val="accent2"/>
                </a:solidFill>
                <a:latin typeface="微软雅黑" panose="020B0503020204020204" pitchFamily="34" charset="-122"/>
                <a:ea typeface="微软雅黑" panose="020B0503020204020204" pitchFamily="34" charset="-122"/>
              </a:rPr>
              <a:t>I/O</a:t>
            </a:r>
            <a:r>
              <a:rPr lang="zh-CN" altLang="en-US" sz="2200">
                <a:solidFill>
                  <a:schemeClr val="accent2"/>
                </a:solidFill>
                <a:latin typeface="微软雅黑" panose="020B0503020204020204" pitchFamily="34" charset="-122"/>
                <a:ea typeface="微软雅黑" panose="020B0503020204020204" pitchFamily="34" charset="-122"/>
              </a:rPr>
              <a:t>中断处理程序</a:t>
            </a:r>
          </a:p>
          <a:p>
            <a:pPr>
              <a:lnSpc>
                <a:spcPct val="115000"/>
              </a:lnSpc>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chemeClr val="accent1"/>
                </a:solidFill>
                <a:latin typeface="微软雅黑" panose="020B0503020204020204" pitchFamily="34" charset="-122"/>
                <a:ea typeface="微软雅黑" panose="020B0503020204020204" pitchFamily="34" charset="-122"/>
              </a:rPr>
              <a:t>大部分</a:t>
            </a:r>
            <a:r>
              <a:rPr lang="en-US" altLang="zh-CN" sz="2200">
                <a:solidFill>
                  <a:schemeClr val="accent1"/>
                </a:solidFill>
                <a:latin typeface="微软雅黑" panose="020B0503020204020204" pitchFamily="34" charset="-122"/>
                <a:ea typeface="微软雅黑" panose="020B0503020204020204" pitchFamily="34" charset="-122"/>
              </a:rPr>
              <a:t>I/O</a:t>
            </a:r>
            <a:r>
              <a:rPr lang="zh-CN" altLang="en-US" sz="2200">
                <a:solidFill>
                  <a:schemeClr val="accent1"/>
                </a:solidFill>
                <a:latin typeface="微软雅黑" panose="020B0503020204020204" pitchFamily="34" charset="-122"/>
                <a:ea typeface="微软雅黑" panose="020B0503020204020204" pitchFamily="34" charset="-122"/>
              </a:rPr>
              <a:t>软件都属于操作系统内核态程序</a:t>
            </a:r>
            <a:r>
              <a:rPr lang="zh-CN" altLang="en-US" sz="2200">
                <a:latin typeface="微软雅黑" panose="020B0503020204020204" pitchFamily="34" charset="-122"/>
                <a:ea typeface="微软雅黑" panose="020B0503020204020204" pitchFamily="34" charset="-122"/>
              </a:rPr>
              <a:t>，最初的</a:t>
            </a:r>
            <a:r>
              <a:rPr lang="en-US" altLang="zh-CN" sz="2200">
                <a:latin typeface="微软雅黑" panose="020B0503020204020204" pitchFamily="34" charset="-122"/>
                <a:ea typeface="微软雅黑" panose="020B0503020204020204" pitchFamily="34" charset="-122"/>
              </a:rPr>
              <a:t>I/O</a:t>
            </a:r>
            <a:r>
              <a:rPr lang="zh-CN" altLang="en-US" sz="2200">
                <a:latin typeface="微软雅黑" panose="020B0503020204020204" pitchFamily="34" charset="-122"/>
                <a:ea typeface="微软雅黑" panose="020B0503020204020204" pitchFamily="34" charset="-122"/>
              </a:rPr>
              <a:t>请求在用  户程序中提出。 </a:t>
            </a:r>
          </a:p>
        </p:txBody>
      </p:sp>
      <p:sp>
        <p:nvSpPr>
          <p:cNvPr id="861193" name="Rectangle 9">
            <a:extLst>
              <a:ext uri="{FF2B5EF4-FFF2-40B4-BE49-F238E27FC236}">
                <a16:creationId xmlns:a16="http://schemas.microsoft.com/office/drawing/2014/main" id="{E0A10139-845E-48ED-A265-E7DA310DEDF5}"/>
              </a:ext>
            </a:extLst>
          </p:cNvPr>
          <p:cNvSpPr>
            <a:spLocks noChangeArrowheads="1"/>
          </p:cNvSpPr>
          <p:nvPr/>
        </p:nvSpPr>
        <p:spPr bwMode="auto">
          <a:xfrm>
            <a:off x="6721475" y="4132263"/>
            <a:ext cx="196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a:solidFill>
                  <a:schemeClr val="accent1"/>
                </a:solidFill>
                <a:latin typeface="微软雅黑" panose="020B0503020204020204" pitchFamily="34" charset="-122"/>
                <a:ea typeface="微软雅黑" panose="020B0503020204020204" pitchFamily="34" charset="-122"/>
              </a:rPr>
              <a:t>OS</a:t>
            </a:r>
            <a:r>
              <a:rPr lang="zh-CN" altLang="en-US" sz="2200" b="1">
                <a:solidFill>
                  <a:schemeClr val="accent1"/>
                </a:solidFill>
                <a:latin typeface="微软雅黑" panose="020B0503020204020204" pitchFamily="34" charset="-122"/>
                <a:ea typeface="微软雅黑" panose="020B0503020204020204" pitchFamily="34" charset="-122"/>
              </a:rPr>
              <a:t>在</a:t>
            </a:r>
            <a:r>
              <a:rPr lang="en-US" altLang="zh-CN" sz="2200" b="1">
                <a:solidFill>
                  <a:schemeClr val="accent1"/>
                </a:solidFill>
                <a:latin typeface="微软雅黑" panose="020B0503020204020204" pitchFamily="34" charset="-122"/>
                <a:ea typeface="微软雅黑" panose="020B0503020204020204" pitchFamily="34" charset="-122"/>
              </a:rPr>
              <a:t>I/O</a:t>
            </a:r>
            <a:r>
              <a:rPr lang="zh-CN" altLang="en-US" sz="2200" b="1">
                <a:solidFill>
                  <a:schemeClr val="accent1"/>
                </a:solidFill>
                <a:latin typeface="微软雅黑" panose="020B0503020204020204" pitchFamily="34" charset="-122"/>
                <a:ea typeface="微软雅黑" panose="020B0503020204020204" pitchFamily="34" charset="-122"/>
              </a:rPr>
              <a:t>系统中极其重要！</a:t>
            </a:r>
          </a:p>
        </p:txBody>
      </p:sp>
      <p:grpSp>
        <p:nvGrpSpPr>
          <p:cNvPr id="861196" name="Group 12">
            <a:extLst>
              <a:ext uri="{FF2B5EF4-FFF2-40B4-BE49-F238E27FC236}">
                <a16:creationId xmlns:a16="http://schemas.microsoft.com/office/drawing/2014/main" id="{1B6C3987-AA11-44B6-A37D-CFAB89E2D37E}"/>
              </a:ext>
            </a:extLst>
          </p:cNvPr>
          <p:cNvGrpSpPr>
            <a:grpSpLocks/>
          </p:cNvGrpSpPr>
          <p:nvPr/>
        </p:nvGrpSpPr>
        <p:grpSpPr bwMode="auto">
          <a:xfrm>
            <a:off x="5124450" y="3933825"/>
            <a:ext cx="1262063" cy="1235075"/>
            <a:chOff x="2972" y="2459"/>
            <a:chExt cx="795" cy="851"/>
          </a:xfrm>
        </p:grpSpPr>
        <p:sp>
          <p:nvSpPr>
            <p:cNvPr id="10246" name="AutoShape 10">
              <a:extLst>
                <a:ext uri="{FF2B5EF4-FFF2-40B4-BE49-F238E27FC236}">
                  <a16:creationId xmlns:a16="http://schemas.microsoft.com/office/drawing/2014/main" id="{DBB85D46-BF69-4E5F-A2CD-4E26953BC4D4}"/>
                </a:ext>
              </a:extLst>
            </p:cNvPr>
            <p:cNvSpPr>
              <a:spLocks/>
            </p:cNvSpPr>
            <p:nvPr/>
          </p:nvSpPr>
          <p:spPr bwMode="auto">
            <a:xfrm>
              <a:off x="2972" y="2459"/>
              <a:ext cx="301" cy="851"/>
            </a:xfrm>
            <a:prstGeom prst="rightBrace">
              <a:avLst>
                <a:gd name="adj1" fmla="val 23560"/>
                <a:gd name="adj2" fmla="val 50000"/>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10247" name="Text Box 11">
              <a:extLst>
                <a:ext uri="{FF2B5EF4-FFF2-40B4-BE49-F238E27FC236}">
                  <a16:creationId xmlns:a16="http://schemas.microsoft.com/office/drawing/2014/main" id="{3887BB4C-4A74-498A-8B37-C23E5A2E7C7D}"/>
                </a:ext>
              </a:extLst>
            </p:cNvPr>
            <p:cNvSpPr txBox="1">
              <a:spLocks noChangeArrowheads="1"/>
            </p:cNvSpPr>
            <p:nvPr/>
          </p:nvSpPr>
          <p:spPr bwMode="auto">
            <a:xfrm>
              <a:off x="3282" y="2762"/>
              <a:ext cx="48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400" b="1">
                  <a:solidFill>
                    <a:schemeClr val="accent1"/>
                  </a:solidFill>
                  <a:latin typeface="微软雅黑" panose="020B0503020204020204" pitchFamily="34" charset="-122"/>
                  <a:ea typeface="微软雅黑" panose="020B0503020204020204" pitchFamily="34" charset="-122"/>
                </a:rPr>
                <a:t>OS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linds(horizontal)">
                                      <p:cBhvr>
                                        <p:cTn id="7" dur="500"/>
                                        <p:tgtEl>
                                          <p:spTgt spid="86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linds(horizontal)">
                                      <p:cBhvr>
                                        <p:cTn id="12" dur="500"/>
                                        <p:tgtEl>
                                          <p:spTgt spid="86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Effect transition="in" filter="blinds(horizontal)">
                                      <p:cBhvr>
                                        <p:cTn id="17" dur="500"/>
                                        <p:tgtEl>
                                          <p:spTgt spid="86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61187">
                                            <p:txEl>
                                              <p:pRg st="3" end="3"/>
                                            </p:txEl>
                                          </p:spTgt>
                                        </p:tgtEl>
                                        <p:attrNameLst>
                                          <p:attrName>style.visibility</p:attrName>
                                        </p:attrNameLst>
                                      </p:cBhvr>
                                      <p:to>
                                        <p:strVal val="visible"/>
                                      </p:to>
                                    </p:set>
                                    <p:animEffect transition="in" filter="blinds(horizontal)">
                                      <p:cBhvr>
                                        <p:cTn id="22" dur="500"/>
                                        <p:tgtEl>
                                          <p:spTgt spid="861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61187">
                                            <p:txEl>
                                              <p:pRg st="4" end="4"/>
                                            </p:txEl>
                                          </p:spTgt>
                                        </p:tgtEl>
                                        <p:attrNameLst>
                                          <p:attrName>style.visibility</p:attrName>
                                        </p:attrNameLst>
                                      </p:cBhvr>
                                      <p:to>
                                        <p:strVal val="visible"/>
                                      </p:to>
                                    </p:set>
                                    <p:animEffect transition="in" filter="blinds(horizontal)">
                                      <p:cBhvr>
                                        <p:cTn id="27" dur="500"/>
                                        <p:tgtEl>
                                          <p:spTgt spid="861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61187">
                                            <p:txEl>
                                              <p:pRg st="5" end="5"/>
                                            </p:txEl>
                                          </p:spTgt>
                                        </p:tgtEl>
                                        <p:attrNameLst>
                                          <p:attrName>style.visibility</p:attrName>
                                        </p:attrNameLst>
                                      </p:cBhvr>
                                      <p:to>
                                        <p:strVal val="visible"/>
                                      </p:to>
                                    </p:set>
                                    <p:animEffect transition="in" filter="blinds(horizontal)">
                                      <p:cBhvr>
                                        <p:cTn id="32" dur="500"/>
                                        <p:tgtEl>
                                          <p:spTgt spid="8611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1187">
                                            <p:txEl>
                                              <p:pRg st="6" end="6"/>
                                            </p:txEl>
                                          </p:spTgt>
                                        </p:tgtEl>
                                        <p:attrNameLst>
                                          <p:attrName>style.visibility</p:attrName>
                                        </p:attrNameLst>
                                      </p:cBhvr>
                                      <p:to>
                                        <p:strVal val="visible"/>
                                      </p:to>
                                    </p:set>
                                    <p:animEffect transition="in" filter="blinds(horizontal)">
                                      <p:cBhvr>
                                        <p:cTn id="37" dur="500"/>
                                        <p:tgtEl>
                                          <p:spTgt spid="8611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61187">
                                            <p:txEl>
                                              <p:pRg st="7" end="7"/>
                                            </p:txEl>
                                          </p:spTgt>
                                        </p:tgtEl>
                                        <p:attrNameLst>
                                          <p:attrName>style.visibility</p:attrName>
                                        </p:attrNameLst>
                                      </p:cBhvr>
                                      <p:to>
                                        <p:strVal val="visible"/>
                                      </p:to>
                                    </p:set>
                                    <p:animEffect transition="in" filter="blinds(horizontal)">
                                      <p:cBhvr>
                                        <p:cTn id="42" dur="500"/>
                                        <p:tgtEl>
                                          <p:spTgt spid="8611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61196"/>
                                        </p:tgtEl>
                                        <p:attrNameLst>
                                          <p:attrName>style.visibility</p:attrName>
                                        </p:attrNameLst>
                                      </p:cBhvr>
                                      <p:to>
                                        <p:strVal val="visible"/>
                                      </p:to>
                                    </p:set>
                                    <p:animEffect transition="in" filter="blinds(horizontal)">
                                      <p:cBhvr>
                                        <p:cTn id="47" dur="500"/>
                                        <p:tgtEl>
                                          <p:spTgt spid="8611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61187">
                                            <p:txEl>
                                              <p:pRg st="8" end="8"/>
                                            </p:txEl>
                                          </p:spTgt>
                                        </p:tgtEl>
                                        <p:attrNameLst>
                                          <p:attrName>style.visibility</p:attrName>
                                        </p:attrNameLst>
                                      </p:cBhvr>
                                      <p:to>
                                        <p:strVal val="visible"/>
                                      </p:to>
                                    </p:set>
                                    <p:animEffect transition="in" filter="blinds(horizontal)">
                                      <p:cBhvr>
                                        <p:cTn id="52" dur="500"/>
                                        <p:tgtEl>
                                          <p:spTgt spid="86118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61193"/>
                                        </p:tgtEl>
                                        <p:attrNameLst>
                                          <p:attrName>style.visibility</p:attrName>
                                        </p:attrNameLst>
                                      </p:cBhvr>
                                      <p:to>
                                        <p:strVal val="visible"/>
                                      </p:to>
                                    </p:set>
                                    <p:animEffect transition="in" filter="blinds(horizontal)">
                                      <p:cBhvr>
                                        <p:cTn id="57" dur="500"/>
                                        <p:tgtEl>
                                          <p:spTgt spid="86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F4BED7-7B30-42BA-AD09-46D1BB1F5438}"/>
              </a:ext>
            </a:extLst>
          </p:cNvPr>
          <p:cNvSpPr>
            <a:spLocks noGrp="1" noChangeArrowheads="1"/>
          </p:cNvSpPr>
          <p:nvPr>
            <p:ph type="title"/>
          </p:nvPr>
        </p:nvSpPr>
        <p:spPr/>
        <p:txBody>
          <a:bodyPr/>
          <a:lstStyle/>
          <a:p>
            <a:r>
              <a:rPr lang="zh-CN" altLang="en-US"/>
              <a:t>用户</a:t>
            </a:r>
            <a:r>
              <a:rPr lang="en-US" altLang="zh-CN"/>
              <a:t>I/O</a:t>
            </a:r>
            <a:r>
              <a:rPr lang="zh-CN" altLang="en-US"/>
              <a:t>软件</a:t>
            </a:r>
          </a:p>
        </p:txBody>
      </p:sp>
      <p:sp>
        <p:nvSpPr>
          <p:cNvPr id="880643" name="Rectangle 3">
            <a:extLst>
              <a:ext uri="{FF2B5EF4-FFF2-40B4-BE49-F238E27FC236}">
                <a16:creationId xmlns:a16="http://schemas.microsoft.com/office/drawing/2014/main" id="{837029EA-B845-4BE0-AF71-551E2EC09182}"/>
              </a:ext>
            </a:extLst>
          </p:cNvPr>
          <p:cNvSpPr>
            <a:spLocks noGrp="1" noChangeArrowheads="1"/>
          </p:cNvSpPr>
          <p:nvPr>
            <p:ph type="body" idx="1"/>
          </p:nvPr>
        </p:nvSpPr>
        <p:spPr>
          <a:xfrm>
            <a:off x="379413" y="844550"/>
            <a:ext cx="8539162" cy="5507038"/>
          </a:xfrm>
        </p:spPr>
        <p:txBody>
          <a:bodyPr/>
          <a:lstStyle/>
          <a:p>
            <a:pPr>
              <a:lnSpc>
                <a:spcPct val="120000"/>
              </a:lnSpc>
              <a:spcBef>
                <a:spcPct val="30000"/>
              </a:spcBef>
              <a:buFontTx/>
              <a:buNone/>
            </a:pPr>
            <a:r>
              <a:rPr lang="zh-CN" altLang="en-US" sz="1900">
                <a:latin typeface="微软雅黑" panose="020B0503020204020204" pitchFamily="34" charset="-122"/>
                <a:ea typeface="微软雅黑" panose="020B0503020204020204" pitchFamily="34" charset="-122"/>
              </a:rPr>
              <a:t>用户软件可用以下两种方式提出</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请求：</a:t>
            </a:r>
          </a:p>
          <a:p>
            <a:pPr>
              <a:lnSpc>
                <a:spcPct val="120000"/>
              </a:lnSpc>
              <a:spcBef>
                <a:spcPct val="30000"/>
              </a:spcBef>
              <a:buFontTx/>
              <a:buNone/>
            </a:pPr>
            <a:r>
              <a:rPr lang="zh-CN" altLang="en-US" sz="1900">
                <a:solidFill>
                  <a:schemeClr val="accent1"/>
                </a:solidFill>
                <a:latin typeface="微软雅黑" panose="020B0503020204020204" pitchFamily="34" charset="-122"/>
                <a:ea typeface="微软雅黑" panose="020B0503020204020204" pitchFamily="34" charset="-122"/>
              </a:rPr>
              <a:t>（</a:t>
            </a:r>
            <a:r>
              <a:rPr lang="en-US" altLang="zh-CN" sz="1900">
                <a:solidFill>
                  <a:schemeClr val="accent1"/>
                </a:solidFill>
                <a:latin typeface="微软雅黑" panose="020B0503020204020204" pitchFamily="34" charset="-122"/>
                <a:ea typeface="微软雅黑" panose="020B0503020204020204" pitchFamily="34" charset="-122"/>
              </a:rPr>
              <a:t>1</a:t>
            </a:r>
            <a:r>
              <a:rPr lang="zh-CN" altLang="en-US" sz="1900">
                <a:solidFill>
                  <a:schemeClr val="accent1"/>
                </a:solidFill>
                <a:latin typeface="微软雅黑" panose="020B0503020204020204" pitchFamily="34" charset="-122"/>
                <a:ea typeface="微软雅黑" panose="020B0503020204020204" pitchFamily="34" charset="-122"/>
              </a:rPr>
              <a:t>）使用高级语言提供的标准</a:t>
            </a:r>
            <a:r>
              <a:rPr lang="en-US" altLang="zh-CN" sz="1900">
                <a:solidFill>
                  <a:schemeClr val="accent1"/>
                </a:solidFill>
                <a:latin typeface="微软雅黑" panose="020B0503020204020204" pitchFamily="34" charset="-122"/>
                <a:ea typeface="微软雅黑" panose="020B0503020204020204" pitchFamily="34" charset="-122"/>
              </a:rPr>
              <a:t>I/O</a:t>
            </a:r>
            <a:r>
              <a:rPr lang="zh-CN" altLang="en-US" sz="1900">
                <a:solidFill>
                  <a:schemeClr val="accent1"/>
                </a:solidFill>
                <a:latin typeface="微软雅黑" panose="020B0503020204020204" pitchFamily="34" charset="-122"/>
                <a:ea typeface="微软雅黑" panose="020B0503020204020204" pitchFamily="34" charset="-122"/>
              </a:rPr>
              <a:t>库函数。</a:t>
            </a:r>
            <a:r>
              <a:rPr lang="zh-CN" altLang="en-US" sz="1900">
                <a:latin typeface="微软雅黑" panose="020B0503020204020204" pitchFamily="34" charset="-122"/>
                <a:ea typeface="微软雅黑" panose="020B0503020204020204" pitchFamily="34" charset="-122"/>
              </a:rPr>
              <a:t>例如，在</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语言程序中可以直接使用像</a:t>
            </a:r>
            <a:r>
              <a:rPr lang="en-US" altLang="zh-CN" sz="1900">
                <a:latin typeface="微软雅黑" panose="020B0503020204020204" pitchFamily="34" charset="-122"/>
                <a:ea typeface="微软雅黑" panose="020B0503020204020204" pitchFamily="34" charset="-122"/>
              </a:rPr>
              <a:t>fopen</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fread</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fwrite</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fclose</a:t>
            </a:r>
            <a:r>
              <a:rPr lang="zh-CN" altLang="en-US" sz="1900">
                <a:latin typeface="微软雅黑" panose="020B0503020204020204" pitchFamily="34" charset="-122"/>
                <a:ea typeface="微软雅黑" panose="020B0503020204020204" pitchFamily="34" charset="-122"/>
              </a:rPr>
              <a:t>等文件操作函数，或</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putc</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scanf</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getc</a:t>
            </a:r>
            <a:r>
              <a:rPr lang="zh-CN" altLang="en-US" sz="1900">
                <a:latin typeface="微软雅黑" panose="020B0503020204020204" pitchFamily="34" charset="-122"/>
                <a:ea typeface="微软雅黑" panose="020B0503020204020204" pitchFamily="34" charset="-122"/>
              </a:rPr>
              <a:t>等控制台</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函数。 </a:t>
            </a:r>
            <a:r>
              <a:rPr lang="zh-CN" altLang="en-US" sz="1900">
                <a:solidFill>
                  <a:schemeClr val="accent2"/>
                </a:solidFill>
                <a:latin typeface="微软雅黑" panose="020B0503020204020204" pitchFamily="34" charset="-122"/>
                <a:ea typeface="微软雅黑" panose="020B0503020204020204" pitchFamily="34" charset="-122"/>
              </a:rPr>
              <a:t>程序移植性很好！</a:t>
            </a:r>
          </a:p>
          <a:p>
            <a:pPr>
              <a:lnSpc>
                <a:spcPct val="120000"/>
              </a:lnSpc>
              <a:spcBef>
                <a:spcPct val="30000"/>
              </a:spcBef>
              <a:buFontTx/>
              <a:buNone/>
            </a:pPr>
            <a:r>
              <a:rPr lang="zh-CN" altLang="en-US" sz="1900">
                <a:latin typeface="微软雅黑" panose="020B0503020204020204" pitchFamily="34" charset="-122"/>
                <a:ea typeface="微软雅黑" panose="020B0503020204020204" pitchFamily="34" charset="-122"/>
              </a:rPr>
              <a:t>   但是，使用标准</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库函数</a:t>
            </a:r>
            <a:r>
              <a:rPr lang="zh-CN" altLang="en-US" sz="1900">
                <a:solidFill>
                  <a:schemeClr val="accent2"/>
                </a:solidFill>
                <a:latin typeface="微软雅黑" panose="020B0503020204020204" pitchFamily="34" charset="-122"/>
                <a:ea typeface="微软雅黑" panose="020B0503020204020204" pitchFamily="34" charset="-122"/>
              </a:rPr>
              <a:t>有以下几个方面的不足</a:t>
            </a:r>
            <a:r>
              <a:rPr lang="zh-CN" altLang="en-US" sz="1900">
                <a:latin typeface="微软雅黑" panose="020B0503020204020204" pitchFamily="34" charset="-122"/>
                <a:ea typeface="微软雅黑" panose="020B0503020204020204" pitchFamily="34" charset="-122"/>
              </a:rPr>
              <a:t>：</a:t>
            </a:r>
          </a:p>
          <a:p>
            <a:pPr>
              <a:lnSpc>
                <a:spcPct val="120000"/>
              </a:lnSpc>
              <a:spcBef>
                <a:spcPct val="30000"/>
              </a:spcBef>
              <a:buFontTx/>
              <a:buNone/>
            </a:pPr>
            <a:r>
              <a:rPr lang="en-US" altLang="zh-CN" sz="1900">
                <a:latin typeface="微软雅黑" panose="020B0503020204020204" pitchFamily="34" charset="-122"/>
                <a:ea typeface="微软雅黑" panose="020B0503020204020204" pitchFamily="34" charset="-122"/>
              </a:rPr>
              <a:t>   (a) </a:t>
            </a:r>
            <a:r>
              <a:rPr lang="zh-CN" altLang="en-US" sz="1900">
                <a:latin typeface="微软雅黑" panose="020B0503020204020204" pitchFamily="34" charset="-122"/>
                <a:ea typeface="微软雅黑" panose="020B0503020204020204" pitchFamily="34" charset="-122"/>
              </a:rPr>
              <a:t>标准</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库函数</a:t>
            </a:r>
            <a:r>
              <a:rPr lang="zh-CN" altLang="en-US" sz="1900">
                <a:solidFill>
                  <a:schemeClr val="accent2"/>
                </a:solidFill>
                <a:latin typeface="微软雅黑" panose="020B0503020204020204" pitchFamily="34" charset="-122"/>
                <a:ea typeface="微软雅黑" panose="020B0503020204020204" pitchFamily="34" charset="-122"/>
              </a:rPr>
              <a:t>不能保证文件的安全性（无加</a:t>
            </a:r>
            <a:r>
              <a:rPr lang="en-US" altLang="zh-CN" sz="1900">
                <a:solidFill>
                  <a:schemeClr val="accent2"/>
                </a:solidFill>
                <a:latin typeface="微软雅黑" panose="020B0503020204020204" pitchFamily="34" charset="-122"/>
                <a:ea typeface="微软雅黑" panose="020B0503020204020204" pitchFamily="34" charset="-122"/>
              </a:rPr>
              <a:t>/</a:t>
            </a:r>
            <a:r>
              <a:rPr lang="zh-CN" altLang="en-US" sz="1900">
                <a:solidFill>
                  <a:schemeClr val="accent2"/>
                </a:solidFill>
                <a:latin typeface="微软雅黑" panose="020B0503020204020204" pitchFamily="34" charset="-122"/>
                <a:ea typeface="微软雅黑" panose="020B0503020204020204" pitchFamily="34" charset="-122"/>
              </a:rPr>
              <a:t>解锁机制）</a:t>
            </a:r>
          </a:p>
          <a:p>
            <a:pPr>
              <a:lnSpc>
                <a:spcPct val="120000"/>
              </a:lnSpc>
              <a:spcBef>
                <a:spcPct val="30000"/>
              </a:spcBef>
              <a:buFontTx/>
              <a:buNone/>
            </a:pPr>
            <a:r>
              <a:rPr lang="en-US" altLang="zh-CN" sz="1900">
                <a:latin typeface="微软雅黑" panose="020B0503020204020204" pitchFamily="34" charset="-122"/>
                <a:ea typeface="微软雅黑" panose="020B0503020204020204" pitchFamily="34" charset="-122"/>
              </a:rPr>
              <a:t>   (b) </a:t>
            </a:r>
            <a:r>
              <a:rPr lang="zh-CN" altLang="en-US" sz="1900">
                <a:latin typeface="微软雅黑" panose="020B0503020204020204" pitchFamily="34" charset="-122"/>
                <a:ea typeface="微软雅黑" panose="020B0503020204020204" pitchFamily="34" charset="-122"/>
              </a:rPr>
              <a:t>所有</a:t>
            </a:r>
            <a:r>
              <a:rPr lang="en-US" altLang="zh-CN" sz="1900">
                <a:solidFill>
                  <a:schemeClr val="accent2"/>
                </a:solidFill>
                <a:latin typeface="微软雅黑" panose="020B0503020204020204" pitchFamily="34" charset="-122"/>
                <a:ea typeface="微软雅黑" panose="020B0503020204020204" pitchFamily="34" charset="-122"/>
              </a:rPr>
              <a:t>I/O</a:t>
            </a:r>
            <a:r>
              <a:rPr lang="zh-CN" altLang="en-US" sz="1900">
                <a:solidFill>
                  <a:schemeClr val="accent2"/>
                </a:solidFill>
                <a:latin typeface="微软雅黑" panose="020B0503020204020204" pitchFamily="34" charset="-122"/>
                <a:ea typeface="微软雅黑" panose="020B0503020204020204" pitchFamily="34" charset="-122"/>
              </a:rPr>
              <a:t>都是同步的</a:t>
            </a:r>
            <a:r>
              <a:rPr lang="zh-CN" altLang="en-US" sz="1900">
                <a:latin typeface="微软雅黑" panose="020B0503020204020204" pitchFamily="34" charset="-122"/>
                <a:ea typeface="微软雅黑" panose="020B0503020204020204" pitchFamily="34" charset="-122"/>
              </a:rPr>
              <a:t>，程序必须等待</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操作完成后才能继续执行</a:t>
            </a:r>
          </a:p>
          <a:p>
            <a:pPr>
              <a:lnSpc>
                <a:spcPct val="120000"/>
              </a:lnSpc>
              <a:spcBef>
                <a:spcPct val="30000"/>
              </a:spcBef>
              <a:buFontTx/>
              <a:buNone/>
            </a:pPr>
            <a:r>
              <a:rPr lang="zh-CN" altLang="en-US" sz="1900">
                <a:latin typeface="微软雅黑" panose="020B0503020204020204" pitchFamily="34" charset="-122"/>
                <a:ea typeface="微软雅黑" panose="020B0503020204020204" pitchFamily="34" charset="-122"/>
              </a:rPr>
              <a:t>   </a:t>
            </a:r>
            <a:r>
              <a:rPr lang="en-US" altLang="zh-CN" sz="1900">
                <a:latin typeface="微软雅黑" panose="020B0503020204020204" pitchFamily="34" charset="-122"/>
                <a:ea typeface="微软雅黑" panose="020B0503020204020204" pitchFamily="34" charset="-122"/>
              </a:rPr>
              <a:t>(c) </a:t>
            </a:r>
            <a:r>
              <a:rPr lang="zh-CN" altLang="en-US" sz="1900">
                <a:latin typeface="微软雅黑" panose="020B0503020204020204" pitchFamily="34" charset="-122"/>
                <a:ea typeface="微软雅黑" panose="020B0503020204020204" pitchFamily="34" charset="-122"/>
              </a:rPr>
              <a:t>有时不适合甚至无法使用标准</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库函数实现</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功能，如，</a:t>
            </a:r>
            <a:r>
              <a:rPr lang="zh-CN" altLang="en-US" sz="1900">
                <a:solidFill>
                  <a:schemeClr val="accent2"/>
                </a:solidFill>
                <a:latin typeface="微软雅黑" panose="020B0503020204020204" pitchFamily="34" charset="-122"/>
                <a:ea typeface="微软雅黑" panose="020B0503020204020204" pitchFamily="34" charset="-122"/>
              </a:rPr>
              <a:t>不提供读取文件元数据的函数</a:t>
            </a:r>
            <a:r>
              <a:rPr lang="zh-CN" altLang="en-US" sz="1900">
                <a:latin typeface="微软雅黑" panose="020B0503020204020204" pitchFamily="34" charset="-122"/>
                <a:ea typeface="微软雅黑" panose="020B0503020204020204" pitchFamily="34" charset="-122"/>
              </a:rPr>
              <a:t>（元数据包括文件大小和文件创建时间等）</a:t>
            </a:r>
          </a:p>
          <a:p>
            <a:pPr>
              <a:lnSpc>
                <a:spcPct val="120000"/>
              </a:lnSpc>
              <a:spcBef>
                <a:spcPct val="30000"/>
              </a:spcBef>
              <a:buFontTx/>
              <a:buNone/>
            </a:pPr>
            <a:r>
              <a:rPr lang="en-US" altLang="zh-CN" sz="1900">
                <a:latin typeface="微软雅黑" panose="020B0503020204020204" pitchFamily="34" charset="-122"/>
                <a:ea typeface="微软雅黑" panose="020B0503020204020204" pitchFamily="34" charset="-122"/>
              </a:rPr>
              <a:t>    (d) </a:t>
            </a:r>
            <a:r>
              <a:rPr lang="zh-CN" altLang="en-US" sz="1900">
                <a:latin typeface="微软雅黑" panose="020B0503020204020204" pitchFamily="34" charset="-122"/>
                <a:ea typeface="微软雅黑" panose="020B0503020204020204" pitchFamily="34" charset="-122"/>
              </a:rPr>
              <a:t>用它进行网络编程会造成易于</a:t>
            </a:r>
            <a:r>
              <a:rPr lang="zh-CN" altLang="en-US" sz="1900">
                <a:solidFill>
                  <a:schemeClr val="accent2"/>
                </a:solidFill>
                <a:latin typeface="微软雅黑" panose="020B0503020204020204" pitchFamily="34" charset="-122"/>
                <a:ea typeface="微软雅黑" panose="020B0503020204020204" pitchFamily="34" charset="-122"/>
              </a:rPr>
              <a:t>出现缓冲区溢出</a:t>
            </a:r>
            <a:r>
              <a:rPr lang="zh-CN" altLang="en-US" sz="1900">
                <a:latin typeface="微软雅黑" panose="020B0503020204020204" pitchFamily="34" charset="-122"/>
                <a:ea typeface="微软雅黑" panose="020B0503020204020204" pitchFamily="34" charset="-122"/>
              </a:rPr>
              <a:t>等风险</a:t>
            </a:r>
          </a:p>
          <a:p>
            <a:pPr>
              <a:lnSpc>
                <a:spcPct val="120000"/>
              </a:lnSpc>
              <a:spcBef>
                <a:spcPct val="30000"/>
              </a:spcBef>
              <a:buFontTx/>
              <a:buNone/>
            </a:pPr>
            <a:r>
              <a:rPr lang="zh-CN" altLang="en-US" sz="1900">
                <a:solidFill>
                  <a:schemeClr val="accent1"/>
                </a:solidFill>
                <a:latin typeface="微软雅黑" panose="020B0503020204020204" pitchFamily="34" charset="-122"/>
                <a:ea typeface="微软雅黑" panose="020B0503020204020204" pitchFamily="34" charset="-122"/>
              </a:rPr>
              <a:t>（</a:t>
            </a:r>
            <a:r>
              <a:rPr lang="en-US" altLang="zh-CN" sz="1900">
                <a:solidFill>
                  <a:schemeClr val="accent1"/>
                </a:solidFill>
                <a:latin typeface="微软雅黑" panose="020B0503020204020204" pitchFamily="34" charset="-122"/>
                <a:ea typeface="微软雅黑" panose="020B0503020204020204" pitchFamily="34" charset="-122"/>
              </a:rPr>
              <a:t>2</a:t>
            </a:r>
            <a:r>
              <a:rPr lang="zh-CN" altLang="en-US" sz="1900">
                <a:solidFill>
                  <a:schemeClr val="accent1"/>
                </a:solidFill>
                <a:latin typeface="微软雅黑" panose="020B0503020204020204" pitchFamily="34" charset="-122"/>
                <a:ea typeface="微软雅黑" panose="020B0503020204020204" pitchFamily="34" charset="-122"/>
              </a:rPr>
              <a:t>）使用</a:t>
            </a:r>
            <a:r>
              <a:rPr lang="en-US" altLang="zh-CN" sz="1900">
                <a:solidFill>
                  <a:schemeClr val="accent1"/>
                </a:solidFill>
                <a:latin typeface="微软雅黑" panose="020B0503020204020204" pitchFamily="34" charset="-122"/>
                <a:ea typeface="微软雅黑" panose="020B0503020204020204" pitchFamily="34" charset="-122"/>
              </a:rPr>
              <a:t>OS</a:t>
            </a:r>
            <a:r>
              <a:rPr lang="zh-CN" altLang="en-US" sz="1900">
                <a:solidFill>
                  <a:schemeClr val="accent1"/>
                </a:solidFill>
                <a:latin typeface="微软雅黑" panose="020B0503020204020204" pitchFamily="34" charset="-122"/>
                <a:ea typeface="微软雅黑" panose="020B0503020204020204" pitchFamily="34" charset="-122"/>
              </a:rPr>
              <a:t>提供的</a:t>
            </a:r>
            <a:r>
              <a:rPr lang="en-US" altLang="zh-CN" sz="1900">
                <a:solidFill>
                  <a:schemeClr val="accent1"/>
                </a:solidFill>
                <a:latin typeface="微软雅黑" panose="020B0503020204020204" pitchFamily="34" charset="-122"/>
                <a:ea typeface="微软雅黑" panose="020B0503020204020204" pitchFamily="34" charset="-122"/>
              </a:rPr>
              <a:t>API</a:t>
            </a:r>
            <a:r>
              <a:rPr lang="zh-CN" altLang="en-US" sz="1900">
                <a:solidFill>
                  <a:schemeClr val="accent1"/>
                </a:solidFill>
                <a:latin typeface="微软雅黑" panose="020B0503020204020204" pitchFamily="34" charset="-122"/>
                <a:ea typeface="微软雅黑" panose="020B0503020204020204" pitchFamily="34" charset="-122"/>
              </a:rPr>
              <a:t>函数或系统调用。</a:t>
            </a:r>
            <a:r>
              <a:rPr lang="zh-CN" altLang="en-US" sz="1900">
                <a:latin typeface="微软雅黑" panose="020B0503020204020204" pitchFamily="34" charset="-122"/>
                <a:ea typeface="微软雅黑" panose="020B0503020204020204" pitchFamily="34" charset="-122"/>
              </a:rPr>
              <a:t>例如，在</a:t>
            </a:r>
            <a:r>
              <a:rPr lang="en-US" altLang="zh-CN" sz="1900">
                <a:latin typeface="微软雅黑" panose="020B0503020204020204" pitchFamily="34" charset="-122"/>
                <a:ea typeface="微软雅黑" panose="020B0503020204020204" pitchFamily="34" charset="-122"/>
              </a:rPr>
              <a:t>Windows</a:t>
            </a:r>
            <a:r>
              <a:rPr lang="zh-CN" altLang="en-US" sz="1900">
                <a:latin typeface="微软雅黑" panose="020B0503020204020204" pitchFamily="34" charset="-122"/>
                <a:ea typeface="微软雅黑" panose="020B0503020204020204" pitchFamily="34" charset="-122"/>
              </a:rPr>
              <a:t>中直接使用像</a:t>
            </a:r>
            <a:r>
              <a:rPr lang="en-US" altLang="zh-CN" sz="1900">
                <a:latin typeface="微软雅黑" panose="020B0503020204020204" pitchFamily="34" charset="-122"/>
                <a:ea typeface="微软雅黑" panose="020B0503020204020204" pitchFamily="34" charset="-122"/>
              </a:rPr>
              <a:t>CreateFile</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ReadFile</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WriteFile</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CloseHandle</a:t>
            </a:r>
            <a:r>
              <a:rPr lang="zh-CN" altLang="en-US" sz="1900">
                <a:latin typeface="微软雅黑" panose="020B0503020204020204" pitchFamily="34" charset="-122"/>
                <a:ea typeface="微软雅黑" panose="020B0503020204020204" pitchFamily="34" charset="-122"/>
              </a:rPr>
              <a:t>等文件操作</a:t>
            </a:r>
            <a:r>
              <a:rPr lang="en-US" altLang="zh-CN" sz="1900">
                <a:latin typeface="微软雅黑" panose="020B0503020204020204" pitchFamily="34" charset="-122"/>
                <a:ea typeface="微软雅黑" panose="020B0503020204020204" pitchFamily="34" charset="-122"/>
              </a:rPr>
              <a:t>API</a:t>
            </a:r>
            <a:r>
              <a:rPr lang="zh-CN" altLang="en-US" sz="1900">
                <a:latin typeface="微软雅黑" panose="020B0503020204020204" pitchFamily="34" charset="-122"/>
                <a:ea typeface="微软雅黑" panose="020B0503020204020204" pitchFamily="34" charset="-122"/>
              </a:rPr>
              <a:t>函数，或</a:t>
            </a:r>
            <a:r>
              <a:rPr lang="en-US" altLang="zh-CN" sz="1900">
                <a:latin typeface="微软雅黑" panose="020B0503020204020204" pitchFamily="34" charset="-122"/>
                <a:ea typeface="微软雅黑" panose="020B0503020204020204" pitchFamily="34" charset="-122"/>
              </a:rPr>
              <a:t>ReadConsole</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WriteConsole</a:t>
            </a:r>
            <a:r>
              <a:rPr lang="zh-CN" altLang="en-US" sz="1900">
                <a:latin typeface="微软雅黑" panose="020B0503020204020204" pitchFamily="34" charset="-122"/>
                <a:ea typeface="微软雅黑" panose="020B0503020204020204" pitchFamily="34" charset="-122"/>
              </a:rPr>
              <a:t>等控制台</a:t>
            </a:r>
            <a:r>
              <a:rPr lang="en-US" altLang="zh-CN" sz="1900">
                <a:latin typeface="微软雅黑" panose="020B0503020204020204" pitchFamily="34" charset="-122"/>
                <a:ea typeface="微软雅黑" panose="020B0503020204020204" pitchFamily="34" charset="-122"/>
              </a:rPr>
              <a:t>I/O</a:t>
            </a:r>
            <a:r>
              <a:rPr lang="zh-CN" altLang="en-US" sz="1900">
                <a:latin typeface="微软雅黑" panose="020B0503020204020204" pitchFamily="34" charset="-122"/>
                <a:ea typeface="微软雅黑" panose="020B0503020204020204" pitchFamily="34" charset="-122"/>
              </a:rPr>
              <a:t>的</a:t>
            </a:r>
            <a:r>
              <a:rPr lang="en-US" altLang="zh-CN" sz="1900">
                <a:latin typeface="微软雅黑" panose="020B0503020204020204" pitchFamily="34" charset="-122"/>
                <a:ea typeface="微软雅黑" panose="020B0503020204020204" pitchFamily="34" charset="-122"/>
              </a:rPr>
              <a:t>API</a:t>
            </a:r>
            <a:r>
              <a:rPr lang="zh-CN" altLang="en-US" sz="1900">
                <a:latin typeface="微软雅黑" panose="020B0503020204020204" pitchFamily="34" charset="-122"/>
                <a:ea typeface="微软雅黑" panose="020B0503020204020204" pitchFamily="34" charset="-122"/>
              </a:rPr>
              <a:t>函数。对于</a:t>
            </a:r>
            <a:r>
              <a:rPr lang="en-US" altLang="zh-CN" sz="1900">
                <a:latin typeface="微软雅黑" panose="020B0503020204020204" pitchFamily="34" charset="-122"/>
                <a:ea typeface="微软雅黑" panose="020B0503020204020204" pitchFamily="34" charset="-122"/>
              </a:rPr>
              <a:t>Unix</a:t>
            </a:r>
            <a:r>
              <a:rPr lang="zh-CN" altLang="en-US" sz="1900">
                <a:latin typeface="微软雅黑" panose="020B0503020204020204" pitchFamily="34" charset="-122"/>
                <a:ea typeface="微软雅黑" panose="020B0503020204020204" pitchFamily="34" charset="-122"/>
              </a:rPr>
              <a:t>或</a:t>
            </a:r>
            <a:r>
              <a:rPr lang="en-US" altLang="zh-CN" sz="1900">
                <a:latin typeface="微软雅黑" panose="020B0503020204020204" pitchFamily="34" charset="-122"/>
                <a:ea typeface="微软雅黑" panose="020B0503020204020204" pitchFamily="34" charset="-122"/>
              </a:rPr>
              <a:t>Linux</a:t>
            </a:r>
            <a:r>
              <a:rPr lang="zh-CN" altLang="en-US" sz="1900">
                <a:latin typeface="微软雅黑" panose="020B0503020204020204" pitchFamily="34" charset="-122"/>
                <a:ea typeface="微软雅黑" panose="020B0503020204020204" pitchFamily="34" charset="-122"/>
              </a:rPr>
              <a:t>用户程序，则直接使用像</a:t>
            </a:r>
            <a:r>
              <a:rPr lang="en-US" altLang="zh-CN" sz="1900">
                <a:latin typeface="微软雅黑" panose="020B0503020204020204" pitchFamily="34" charset="-122"/>
                <a:ea typeface="微软雅黑" panose="020B0503020204020204" pitchFamily="34" charset="-122"/>
              </a:rPr>
              <a:t>open</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read</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write</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close</a:t>
            </a:r>
            <a:r>
              <a:rPr lang="zh-CN" altLang="en-US" sz="1900">
                <a:latin typeface="微软雅黑" panose="020B0503020204020204" pitchFamily="34" charset="-122"/>
                <a:ea typeface="微软雅黑" panose="020B0503020204020204" pitchFamily="34" charset="-122"/>
              </a:rPr>
              <a:t>等系统调用封装函数。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43">
                                            <p:txEl>
                                              <p:pRg st="1" end="1"/>
                                            </p:txEl>
                                          </p:spTgt>
                                        </p:tgtEl>
                                        <p:attrNameLst>
                                          <p:attrName>style.visibility</p:attrName>
                                        </p:attrNameLst>
                                      </p:cBhvr>
                                      <p:to>
                                        <p:strVal val="visible"/>
                                      </p:to>
                                    </p:set>
                                    <p:animEffect transition="in" filter="blinds(horizontal)">
                                      <p:cBhvr>
                                        <p:cTn id="7" dur="500"/>
                                        <p:tgtEl>
                                          <p:spTgt spid="880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643">
                                            <p:txEl>
                                              <p:pRg st="2" end="2"/>
                                            </p:txEl>
                                          </p:spTgt>
                                        </p:tgtEl>
                                        <p:attrNameLst>
                                          <p:attrName>style.visibility</p:attrName>
                                        </p:attrNameLst>
                                      </p:cBhvr>
                                      <p:to>
                                        <p:strVal val="visible"/>
                                      </p:to>
                                    </p:set>
                                    <p:animEffect transition="in" filter="blinds(horizontal)">
                                      <p:cBhvr>
                                        <p:cTn id="12" dur="500"/>
                                        <p:tgtEl>
                                          <p:spTgt spid="880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blinds(horizontal)">
                                      <p:cBhvr>
                                        <p:cTn id="17" dur="500"/>
                                        <p:tgtEl>
                                          <p:spTgt spid="88064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blinds(horizontal)">
                                      <p:cBhvr>
                                        <p:cTn id="20" dur="500"/>
                                        <p:tgtEl>
                                          <p:spTgt spid="88064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80643">
                                            <p:txEl>
                                              <p:pRg st="5" end="5"/>
                                            </p:txEl>
                                          </p:spTgt>
                                        </p:tgtEl>
                                        <p:attrNameLst>
                                          <p:attrName>style.visibility</p:attrName>
                                        </p:attrNameLst>
                                      </p:cBhvr>
                                      <p:to>
                                        <p:strVal val="visible"/>
                                      </p:to>
                                    </p:set>
                                    <p:animEffect transition="in" filter="blinds(horizontal)">
                                      <p:cBhvr>
                                        <p:cTn id="23" dur="500"/>
                                        <p:tgtEl>
                                          <p:spTgt spid="88064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80643">
                                            <p:txEl>
                                              <p:pRg st="6" end="6"/>
                                            </p:txEl>
                                          </p:spTgt>
                                        </p:tgtEl>
                                        <p:attrNameLst>
                                          <p:attrName>style.visibility</p:attrName>
                                        </p:attrNameLst>
                                      </p:cBhvr>
                                      <p:to>
                                        <p:strVal val="visible"/>
                                      </p:to>
                                    </p:set>
                                    <p:animEffect transition="in" filter="blinds(horizontal)">
                                      <p:cBhvr>
                                        <p:cTn id="26" dur="500"/>
                                        <p:tgtEl>
                                          <p:spTgt spid="88064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880643">
                                            <p:txEl>
                                              <p:pRg st="7" end="7"/>
                                            </p:txEl>
                                          </p:spTgt>
                                        </p:tgtEl>
                                        <p:attrNameLst>
                                          <p:attrName>style.visibility</p:attrName>
                                        </p:attrNameLst>
                                      </p:cBhvr>
                                      <p:to>
                                        <p:strVal val="visible"/>
                                      </p:to>
                                    </p:set>
                                    <p:animEffect transition="in" filter="blinds(horizontal)">
                                      <p:cBhvr>
                                        <p:cTn id="31" dur="500"/>
                                        <p:tgtEl>
                                          <p:spTgt spid="880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2184127894</TotalTime>
  <Pages>40</Pages>
  <Words>10444</Words>
  <Application>Microsoft Office PowerPoint</Application>
  <PresentationFormat>全屏显示(4:3)</PresentationFormat>
  <Paragraphs>1065</Paragraphs>
  <Slides>76</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1" baseType="lpstr">
      <vt:lpstr>Arial</vt:lpstr>
      <vt:lpstr>黑体</vt:lpstr>
      <vt:lpstr>Times New Roman</vt:lpstr>
      <vt:lpstr>微软雅黑</vt:lpstr>
      <vt:lpstr>宋体</vt:lpstr>
      <vt:lpstr>Arial Black</vt:lpstr>
      <vt:lpstr>华文新魏</vt:lpstr>
      <vt:lpstr>Wingdings 2</vt:lpstr>
      <vt:lpstr>Wingdings</vt:lpstr>
      <vt:lpstr>Calibri</vt:lpstr>
      <vt:lpstr>华文行楷</vt:lpstr>
      <vt:lpstr>Arial Narrow</vt:lpstr>
      <vt:lpstr>lecture1</vt:lpstr>
      <vt:lpstr>画笔图片</vt:lpstr>
      <vt:lpstr>Microsoft Word Picture</vt:lpstr>
      <vt:lpstr>  I/O操作的实现  用户空间I/O软件 I/O硬件与软件的接口 内核空间I/O软件 </vt:lpstr>
      <vt:lpstr>I/O和文件操作</vt:lpstr>
      <vt:lpstr>I/O操作的实现</vt:lpstr>
      <vt:lpstr>复习：一个典型程序的转换处理过程</vt:lpstr>
      <vt:lpstr>复习：Hello程序的数据流动过程</vt:lpstr>
      <vt:lpstr>操作系统在程序执行过程中的作用</vt:lpstr>
      <vt:lpstr>I/O子系统概述</vt:lpstr>
      <vt:lpstr>I/O子系统概述</vt:lpstr>
      <vt:lpstr>用户I/O软件</vt:lpstr>
      <vt:lpstr>用户I/O软件</vt:lpstr>
      <vt:lpstr>系统I/O软件</vt:lpstr>
      <vt:lpstr>系统调用和API</vt:lpstr>
      <vt:lpstr>系统调用及其参数传递</vt:lpstr>
      <vt:lpstr>用户程序、C函数和内核</vt:lpstr>
      <vt:lpstr>Linux系统中printf()函数的执行过程</vt:lpstr>
      <vt:lpstr>Linux系统下的write()封装函数 </vt:lpstr>
      <vt:lpstr>PowerPoint 演示文稿</vt:lpstr>
      <vt:lpstr>用户空间中的I/O函数</vt:lpstr>
      <vt:lpstr>用户空间中的I/O函数</vt:lpstr>
      <vt:lpstr>文件的基本概念</vt:lpstr>
      <vt:lpstr>文件的创建和打开</vt:lpstr>
      <vt:lpstr>文件的读/写</vt:lpstr>
      <vt:lpstr>文件的定位和关闭</vt:lpstr>
      <vt:lpstr>典型的stdio.h的部分内容</vt:lpstr>
      <vt:lpstr>带缓冲I/O的实现</vt:lpstr>
      <vt:lpstr>带缓冲I/O的实现</vt:lpstr>
      <vt:lpstr>stdout和stderr的差别</vt:lpstr>
      <vt:lpstr>stdout 和 stderr 的差别</vt:lpstr>
      <vt:lpstr>stdio.h中更多的定义</vt:lpstr>
      <vt:lpstr>文件的创建和打开</vt:lpstr>
      <vt:lpstr>_fillbuf()函数的实现</vt:lpstr>
      <vt:lpstr>PowerPoint 演示文稿</vt:lpstr>
      <vt:lpstr>举例：文件复制功能的实现</vt:lpstr>
      <vt:lpstr>Linux系统下的write()封装函数 </vt:lpstr>
      <vt:lpstr>回顾：软中断指令int $0x80的执行过程 </vt:lpstr>
      <vt:lpstr>I/O操作的实现</vt:lpstr>
      <vt:lpstr>I/O硬件的组成</vt:lpstr>
      <vt:lpstr>PowerPoint 演示文稿</vt:lpstr>
      <vt:lpstr>连接外部设备的连接器</vt:lpstr>
      <vt:lpstr>外部设备的通用模型</vt:lpstr>
      <vt:lpstr>设备控制器的结构</vt:lpstr>
      <vt:lpstr>显卡的外部连接特征</vt:lpstr>
      <vt:lpstr>I/O端口的寻址方式</vt:lpstr>
      <vt:lpstr>驱动程序与I/O指令</vt:lpstr>
      <vt:lpstr>三种基本I/O方式</vt:lpstr>
      <vt:lpstr>以hello程序为例说明</vt:lpstr>
      <vt:lpstr>程序查询（Polling）方式</vt:lpstr>
      <vt:lpstr>程序查询（Polling）方式</vt:lpstr>
      <vt:lpstr>PowerPoint 演示文稿</vt:lpstr>
      <vt:lpstr>程序查询I/O方式</vt:lpstr>
      <vt:lpstr>中断I/O方式</vt:lpstr>
      <vt:lpstr>中断I/O方式</vt:lpstr>
      <vt:lpstr>中断控制器的基本结构</vt:lpstr>
      <vt:lpstr>中断优先权编码器</vt:lpstr>
      <vt:lpstr>中断I/O方式</vt:lpstr>
      <vt:lpstr>中断处理过程</vt:lpstr>
      <vt:lpstr>多重中断的概念</vt:lpstr>
      <vt:lpstr>多重中断嵌套</vt:lpstr>
      <vt:lpstr>轮询方式和中断方式的比较</vt:lpstr>
      <vt:lpstr>轮询方式和中断方式的比较</vt:lpstr>
      <vt:lpstr>DMA方式的基本要点</vt:lpstr>
      <vt:lpstr>读一个磁盘扇区 - 第一步</vt:lpstr>
      <vt:lpstr>读一个磁盘扇区–第二步</vt:lpstr>
      <vt:lpstr>读一个磁盘扇区–第三步</vt:lpstr>
      <vt:lpstr>DMA方式下CPU的工作</vt:lpstr>
      <vt:lpstr>例：中断、DMA方式下CPU的开销</vt:lpstr>
      <vt:lpstr>例：中断、DMA方式下CPU的开销</vt:lpstr>
      <vt:lpstr>I/O操作的实现</vt:lpstr>
      <vt:lpstr>内核空间I/O软件</vt:lpstr>
      <vt:lpstr>PowerPoint 演示文稿</vt:lpstr>
      <vt:lpstr>设备无关I/O软件层</vt:lpstr>
      <vt:lpstr>设备无关I/O软件层</vt:lpstr>
      <vt:lpstr>设备驱动程序</vt:lpstr>
      <vt:lpstr>中断服务程序</vt:lpstr>
      <vt:lpstr>本章小结</vt:lpstr>
      <vt:lpstr> 本章作业</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keywords/>
  <dc:description/>
  <cp:lastModifiedBy>幽弥狂</cp:lastModifiedBy>
  <cp:revision>1769</cp:revision>
  <cp:lastPrinted>1998-02-02T13:15:44Z</cp:lastPrinted>
  <dcterms:created xsi:type="dcterms:W3CDTF">1996-09-09T11:33:30Z</dcterms:created>
  <dcterms:modified xsi:type="dcterms:W3CDTF">2019-09-17T18:26:24Z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