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605" r:id="rId3"/>
    <p:sldId id="875" r:id="rId4"/>
    <p:sldId id="1069" r:id="rId5"/>
    <p:sldId id="1070" r:id="rId6"/>
    <p:sldId id="1071" r:id="rId7"/>
    <p:sldId id="1072" r:id="rId8"/>
    <p:sldId id="1073" r:id="rId9"/>
    <p:sldId id="1074" r:id="rId10"/>
    <p:sldId id="1079" r:id="rId11"/>
    <p:sldId id="956" r:id="rId12"/>
    <p:sldId id="957" r:id="rId13"/>
    <p:sldId id="1075" r:id="rId14"/>
    <p:sldId id="960" r:id="rId15"/>
    <p:sldId id="1077" r:id="rId16"/>
    <p:sldId id="913" r:id="rId17"/>
    <p:sldId id="961" r:id="rId18"/>
    <p:sldId id="963" r:id="rId19"/>
    <p:sldId id="1078" r:id="rId20"/>
    <p:sldId id="1065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CC"/>
    <a:srgbClr val="0066FF"/>
    <a:srgbClr val="FF3300"/>
    <a:srgbClr val="008000"/>
    <a:srgbClr val="3333CC"/>
    <a:srgbClr val="005024"/>
    <a:srgbClr val="0076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87583" autoAdjust="0"/>
  </p:normalViewPr>
  <p:slideViewPr>
    <p:cSldViewPr>
      <p:cViewPr>
        <p:scale>
          <a:sx n="66" d="100"/>
          <a:sy n="66" d="100"/>
        </p:scale>
        <p:origin x="-3114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6D61E5-81AA-4409-8AF4-C35B9F900E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/>
            <a:endParaRPr lang="en-US" altLang="zh-CN" sz="2300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85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26C16-9AF7-4C29-8B1B-12AA01A237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70A8A-1D7C-4120-8CAC-439F73EEBB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5E703-A37A-4FF6-B2FC-E9E597ED2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72959-4F3B-4C06-B980-320D7CB24F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D7C0-8370-4ADB-B165-C93C58426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F8791-4035-4B95-9219-58EBD79BC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136EB-EE95-4CA9-97EE-DAF2F84718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9A679-ADAB-4384-9169-62C4A513E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B7ADE-09CB-4B03-B47F-5531046C8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D6CB-AE60-4720-AFF0-6F0AF1B83E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58496-8B70-408D-A76A-E108B89337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19DC9C-C739-450C-9F31-5E7C643471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>第三章 程序的转换与机器级表示</a:t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程序转换概述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指令系统</a:t>
            </a: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语言程序的机器级表示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复杂数据类型的分配和访问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越界访问和缓冲区溢出、</a:t>
            </a: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280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指令和数据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63600"/>
            <a:ext cx="8596313" cy="2970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程序启动前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，指令和数据都存放在存储器中，形式上没有差别，都是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0/1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序列</a:t>
            </a:r>
          </a:p>
          <a:p>
            <a:pPr>
              <a:lnSpc>
                <a:spcPct val="12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采用”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存储程序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“工作方式：</a:t>
            </a:r>
          </a:p>
          <a:p>
            <a:pPr lvl="1">
              <a:lnSpc>
                <a:spcPct val="12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程序由指令组成，程序被启动后，计算机能自动取出一条一条指令执行，在执行过程中无需人的干预。</a:t>
            </a:r>
          </a:p>
          <a:p>
            <a:pPr>
              <a:lnSpc>
                <a:spcPct val="120000"/>
              </a:lnSpc>
            </a:pP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指令执行过程中</a:t>
            </a:r>
            <a:r>
              <a:rPr lang="zh-CN" altLang="en-US" sz="2200" smtClean="0">
                <a:solidFill>
                  <a:srgbClr val="005024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指令和数据被从存储器取到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，存放在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内的寄存器中</a:t>
            </a:r>
          </a:p>
          <a:p>
            <a:pPr>
              <a:lnSpc>
                <a:spcPct val="105000"/>
              </a:lnSpc>
              <a:buFontTx/>
              <a:buNone/>
            </a:pP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431800" y="4194175"/>
            <a:ext cx="8505825" cy="2439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  <a:latin typeface="Arial" pitchFamily="34" charset="0"/>
              </a:rPr>
              <a:t>指令中需给出的信息</a:t>
            </a:r>
            <a:r>
              <a:rPr lang="zh-CN" altLang="en-US" sz="2200">
                <a:latin typeface="Arial" pitchFamily="34" charset="0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  <a:latin typeface="Arial" pitchFamily="34" charset="0"/>
              </a:rPr>
              <a:t>操作性质（操作码）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  <a:latin typeface="Arial" pitchFamily="34" charset="0"/>
              </a:rPr>
              <a:t>源操作数</a:t>
            </a:r>
            <a:r>
              <a:rPr lang="en-US" altLang="zh-CN" sz="2200">
                <a:solidFill>
                  <a:srgbClr val="3333CC"/>
                </a:solidFill>
                <a:latin typeface="Arial" pitchFamily="34" charset="0"/>
              </a:rPr>
              <a:t>1 </a:t>
            </a:r>
            <a:r>
              <a:rPr lang="zh-CN" altLang="en-US" sz="2200">
                <a:latin typeface="Arial" pitchFamily="34" charset="0"/>
              </a:rPr>
              <a:t>或</a:t>
            </a:r>
            <a:r>
              <a:rPr lang="en-US" altLang="zh-CN" sz="2200">
                <a:latin typeface="Arial" pitchFamily="34" charset="0"/>
              </a:rPr>
              <a:t>/</a:t>
            </a:r>
            <a:r>
              <a:rPr lang="zh-CN" altLang="en-US" sz="2200">
                <a:latin typeface="Arial" pitchFamily="34" charset="0"/>
              </a:rPr>
              <a:t>和</a:t>
            </a:r>
            <a:r>
              <a:rPr lang="zh-CN" altLang="en-US" sz="2200">
                <a:solidFill>
                  <a:srgbClr val="3333CC"/>
                </a:solidFill>
                <a:latin typeface="Arial" pitchFamily="34" charset="0"/>
              </a:rPr>
              <a:t> 源操作数</a:t>
            </a:r>
            <a:r>
              <a:rPr lang="en-US" altLang="zh-CN" sz="2200">
                <a:solidFill>
                  <a:srgbClr val="3333CC"/>
                </a:solidFill>
                <a:latin typeface="Arial" pitchFamily="34" charset="0"/>
              </a:rPr>
              <a:t>2   </a:t>
            </a:r>
            <a:r>
              <a:rPr lang="en-US" altLang="zh-CN" sz="2200">
                <a:solidFill>
                  <a:srgbClr val="007635"/>
                </a:solidFill>
                <a:latin typeface="Arial" pitchFamily="34" charset="0"/>
              </a:rPr>
              <a:t> </a:t>
            </a:r>
            <a:r>
              <a:rPr lang="zh-CN" altLang="en-US" sz="2200">
                <a:solidFill>
                  <a:srgbClr val="007635"/>
                </a:solidFill>
                <a:latin typeface="Arial" pitchFamily="34" charset="0"/>
              </a:rPr>
              <a:t>（立即数、寄存器编号、</a:t>
            </a:r>
            <a:r>
              <a:rPr lang="zh-CN" altLang="en-US" sz="2200">
                <a:solidFill>
                  <a:srgbClr val="FF3300"/>
                </a:solidFill>
                <a:latin typeface="Arial" pitchFamily="34" charset="0"/>
              </a:rPr>
              <a:t>存储地址</a:t>
            </a:r>
            <a:r>
              <a:rPr lang="zh-CN" altLang="en-US" sz="2200">
                <a:solidFill>
                  <a:srgbClr val="007635"/>
                </a:solidFill>
                <a:latin typeface="Arial" pitchFamily="34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  <a:latin typeface="Arial" pitchFamily="34" charset="0"/>
              </a:rPr>
              <a:t>目的操作数地址   </a:t>
            </a:r>
            <a:r>
              <a:rPr lang="zh-CN" altLang="en-US" sz="2200">
                <a:solidFill>
                  <a:srgbClr val="007635"/>
                </a:solidFill>
                <a:latin typeface="Arial" pitchFamily="34" charset="0"/>
              </a:rPr>
              <a:t>（寄存器编号、</a:t>
            </a:r>
            <a:r>
              <a:rPr lang="zh-CN" altLang="en-US" sz="2200">
                <a:solidFill>
                  <a:srgbClr val="FF3300"/>
                </a:solidFill>
                <a:latin typeface="Arial" pitchFamily="34" charset="0"/>
              </a:rPr>
              <a:t>存储地址</a:t>
            </a:r>
            <a:r>
              <a:rPr lang="zh-CN" altLang="en-US" sz="2200">
                <a:solidFill>
                  <a:srgbClr val="007635"/>
                </a:solidFill>
                <a:latin typeface="Arial" pitchFamily="34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>
                <a:latin typeface="Arial" pitchFamily="34" charset="0"/>
              </a:rPr>
              <a:t>存储地址的描述与</a:t>
            </a:r>
            <a:r>
              <a:rPr lang="zh-CN" altLang="en-US" sz="2200">
                <a:solidFill>
                  <a:srgbClr val="CC3300"/>
                </a:solidFill>
                <a:latin typeface="Arial" pitchFamily="34" charset="0"/>
              </a:rPr>
              <a:t>操作数的数据结构</a:t>
            </a:r>
            <a:r>
              <a:rPr lang="zh-CN" altLang="en-US" sz="2200">
                <a:latin typeface="Arial" pitchFamily="34" charset="0"/>
              </a:rPr>
              <a:t>有关！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>
                <a:latin typeface="黑体"/>
              </a:rPr>
              <a:t>“</a:t>
            </a:r>
            <a:r>
              <a:rPr lang="zh-CN" altLang="en-US" sz="3600" smtClean="0"/>
              <a:t>指令</a:t>
            </a:r>
            <a:r>
              <a:rPr lang="zh-CN" altLang="en-US" sz="3600" smtClean="0">
                <a:latin typeface="黑体"/>
              </a:rPr>
              <a:t>”</a:t>
            </a:r>
            <a:r>
              <a:rPr lang="zh-CN" altLang="en-US" sz="3600" smtClean="0"/>
              <a:t>的概念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54088"/>
            <a:ext cx="8513763" cy="54895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计算机中的指令有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微指令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机器指令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伪（宏）指令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之分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机器指令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处于硬件和软件的交界面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相当于一个菜谱指定的一个完整做菜过程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本章中提及的指令都指机器指令</a:t>
            </a:r>
            <a:endParaRPr lang="zh-CN" altLang="en-US" sz="22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微指令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是微程序级命令，属于硬件范畴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相当于洗、切、煮、炒等做菜“微过程“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伪指令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是由若干机器指令组成的指令序列，属于软件范畴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    相当于由多个菜谱合成一个”大菜“的过程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是机器指令的汇编表示形式，即符号表示</a:t>
            </a:r>
            <a:endParaRPr lang="zh-CN" altLang="en-US" sz="2200" smtClean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机器指令和汇编指令一一对应，它们都与具体机器结构有关，都属于</a:t>
            </a: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机器级指令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9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96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18" name="Picture 1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863" y="998538"/>
            <a:ext cx="82296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8019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975"/>
            <a:ext cx="8001000" cy="641350"/>
          </a:xfr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3600" smtClean="0"/>
              <a:t>程序的转换</a:t>
            </a:r>
            <a:endParaRPr lang="en-US" altLang="zh-CN" sz="3600" smtClean="0"/>
          </a:p>
        </p:txBody>
      </p:sp>
      <p:sp>
        <p:nvSpPr>
          <p:cNvPr id="598020" name="Text Box 1029"/>
          <p:cNvSpPr txBox="1">
            <a:spLocks noChangeArrowheads="1"/>
          </p:cNvSpPr>
          <p:nvPr/>
        </p:nvSpPr>
        <p:spPr bwMode="auto">
          <a:xfrm>
            <a:off x="3444875" y="5464175"/>
            <a:ext cx="5648325" cy="86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pt-BR" altLang="zh-CN">
                <a:latin typeface="Arial" pitchFamily="34" charset="0"/>
                <a:ea typeface="宋体" pitchFamily="2" charset="-122"/>
              </a:rPr>
              <a:t>… , EXTop=1,ALUSelA=1,ALUSelB=11,ALUop=add,</a:t>
            </a:r>
          </a:p>
          <a:p>
            <a:pPr algn="just"/>
            <a:r>
              <a:rPr lang="pt-BR" altLang="zh-CN">
                <a:latin typeface="Arial" pitchFamily="34" charset="0"/>
                <a:ea typeface="宋体" pitchFamily="2" charset="-122"/>
              </a:rPr>
              <a:t>IorD=1,Read,MemtoReg=1,RegWr=1,......</a:t>
            </a:r>
            <a:endParaRPr lang="en-US" altLang="zh-CN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8021" name="Text Box 1030"/>
          <p:cNvSpPr txBox="1">
            <a:spLocks noChangeArrowheads="1"/>
          </p:cNvSpPr>
          <p:nvPr/>
        </p:nvSpPr>
        <p:spPr bwMode="auto">
          <a:xfrm>
            <a:off x="4873625" y="1143000"/>
            <a:ext cx="2079625" cy="1193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2000">
                <a:latin typeface="Arial" pitchFamily="34" charset="0"/>
                <a:ea typeface="宋体" pitchFamily="2" charset="-122"/>
              </a:rPr>
              <a:t>temp = v[k];</a:t>
            </a:r>
          </a:p>
          <a:p>
            <a:pPr algn="just"/>
            <a:r>
              <a:rPr lang="en-US" altLang="zh-CN" sz="2000">
                <a:latin typeface="Arial" pitchFamily="34" charset="0"/>
                <a:ea typeface="宋体" pitchFamily="2" charset="-122"/>
              </a:rPr>
              <a:t>v[k] = v[k+1];</a:t>
            </a:r>
          </a:p>
          <a:p>
            <a:pPr algn="just"/>
            <a:r>
              <a:rPr lang="en-US" altLang="zh-CN" sz="2000">
                <a:latin typeface="Arial" pitchFamily="34" charset="0"/>
                <a:ea typeface="宋体" pitchFamily="2" charset="-122"/>
              </a:rPr>
              <a:t>v[k+1] = temp;</a:t>
            </a:r>
          </a:p>
        </p:txBody>
      </p:sp>
      <p:sp>
        <p:nvSpPr>
          <p:cNvPr id="598022" name="Text Box 1031"/>
          <p:cNvSpPr txBox="1">
            <a:spLocks noChangeArrowheads="1"/>
          </p:cNvSpPr>
          <p:nvPr/>
        </p:nvSpPr>
        <p:spPr bwMode="auto">
          <a:xfrm>
            <a:off x="4976813" y="2619375"/>
            <a:ext cx="2681287" cy="129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lw $15, 0($2)</a:t>
            </a:r>
          </a:p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lw $16, 4($2)</a:t>
            </a:r>
          </a:p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sw $16, 0($2)</a:t>
            </a:r>
          </a:p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sw $15, 4($2)</a:t>
            </a:r>
          </a:p>
          <a:p>
            <a:pPr algn="ctr"/>
            <a:endParaRPr lang="en-US" altLang="zh-CN" sz="2000">
              <a:solidFill>
                <a:schemeClr val="accent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8023" name="Text Box 1032"/>
          <p:cNvSpPr txBox="1">
            <a:spLocks noChangeArrowheads="1"/>
          </p:cNvSpPr>
          <p:nvPr/>
        </p:nvSpPr>
        <p:spPr bwMode="auto">
          <a:xfrm>
            <a:off x="3905250" y="3895725"/>
            <a:ext cx="4616450" cy="1068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100011 </a:t>
            </a: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宋体" pitchFamily="2" charset="-122"/>
              </a:rPr>
              <a:t>00010</a:t>
            </a:r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01111</a:t>
            </a:r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0000 0000 0000 0000</a:t>
            </a:r>
          </a:p>
          <a:p>
            <a:pPr algn="just"/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100011</a:t>
            </a: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宋体" pitchFamily="2" charset="-122"/>
              </a:rPr>
              <a:t> 00010</a:t>
            </a:r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10000</a:t>
            </a:r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0000 0000 0000 0100</a:t>
            </a:r>
          </a:p>
          <a:p>
            <a:pPr algn="just"/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101011 </a:t>
            </a: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宋体" pitchFamily="2" charset="-122"/>
              </a:rPr>
              <a:t>00010</a:t>
            </a:r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10000</a:t>
            </a:r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0000 0000 0000 0000</a:t>
            </a:r>
          </a:p>
          <a:p>
            <a:pPr algn="just"/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101011 </a:t>
            </a: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宋体" pitchFamily="2" charset="-122"/>
              </a:rPr>
              <a:t>00010</a:t>
            </a:r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01111</a:t>
            </a:r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0000 0000 0000 0100</a:t>
            </a:r>
          </a:p>
          <a:p>
            <a:pPr algn="ctr"/>
            <a:endParaRPr lang="en-US" altLang="zh-CN" sz="14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7818" name="Line 1034"/>
          <p:cNvSpPr>
            <a:spLocks noChangeShapeType="1"/>
          </p:cNvSpPr>
          <p:nvPr/>
        </p:nvSpPr>
        <p:spPr bwMode="auto">
          <a:xfrm>
            <a:off x="0" y="4699000"/>
            <a:ext cx="3898900" cy="0"/>
          </a:xfrm>
          <a:prstGeom prst="line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25400" y="2578100"/>
            <a:ext cx="508000" cy="2082800"/>
            <a:chOff x="16" y="1624"/>
            <a:chExt cx="320" cy="1312"/>
          </a:xfrm>
        </p:grpSpPr>
        <p:sp>
          <p:nvSpPr>
            <p:cNvPr id="598026" name="Line 1035"/>
            <p:cNvSpPr>
              <a:spLocks noChangeShapeType="1"/>
            </p:cNvSpPr>
            <p:nvPr/>
          </p:nvSpPr>
          <p:spPr bwMode="auto">
            <a:xfrm flipV="1">
              <a:off x="176" y="2064"/>
              <a:ext cx="0" cy="8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27" name="Text Box 1036"/>
            <p:cNvSpPr txBox="1">
              <a:spLocks noChangeArrowheads="1"/>
            </p:cNvSpPr>
            <p:nvPr/>
          </p:nvSpPr>
          <p:spPr bwMode="auto">
            <a:xfrm>
              <a:off x="16" y="1624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  <a:latin typeface="Times New Roman" pitchFamily="18" charset="0"/>
                  <a:ea typeface="宋体" pitchFamily="2" charset="-122"/>
                </a:rPr>
                <a:t>软件</a:t>
              </a:r>
            </a:p>
          </p:txBody>
        </p:sp>
      </p:grpSp>
      <p:grpSp>
        <p:nvGrpSpPr>
          <p:cNvPr id="3" name="Group 1041"/>
          <p:cNvGrpSpPr>
            <a:grpSpLocks/>
          </p:cNvGrpSpPr>
          <p:nvPr/>
        </p:nvGrpSpPr>
        <p:grpSpPr bwMode="auto">
          <a:xfrm>
            <a:off x="25400" y="4711700"/>
            <a:ext cx="508000" cy="1333500"/>
            <a:chOff x="16" y="2968"/>
            <a:chExt cx="320" cy="840"/>
          </a:xfrm>
        </p:grpSpPr>
        <p:sp>
          <p:nvSpPr>
            <p:cNvPr id="598029" name="Line 1039"/>
            <p:cNvSpPr>
              <a:spLocks noChangeShapeType="1"/>
            </p:cNvSpPr>
            <p:nvPr/>
          </p:nvSpPr>
          <p:spPr bwMode="auto">
            <a:xfrm flipH="1">
              <a:off x="176" y="2968"/>
              <a:ext cx="0" cy="38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30" name="Text Box 1040"/>
            <p:cNvSpPr txBox="1">
              <a:spLocks noChangeArrowheads="1"/>
            </p:cNvSpPr>
            <p:nvPr/>
          </p:nvSpPr>
          <p:spPr bwMode="auto">
            <a:xfrm>
              <a:off x="16" y="3366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  <a:latin typeface="Times New Roman" pitchFamily="18" charset="0"/>
                  <a:ea typeface="宋体" pitchFamily="2" charset="-122"/>
                </a:rPr>
                <a:t>硬件</a:t>
              </a:r>
            </a:p>
          </p:txBody>
        </p:sp>
      </p:grpSp>
      <p:grpSp>
        <p:nvGrpSpPr>
          <p:cNvPr id="598033" name="Group 17"/>
          <p:cNvGrpSpPr>
            <a:grpSpLocks/>
          </p:cNvGrpSpPr>
          <p:nvPr/>
        </p:nvGrpSpPr>
        <p:grpSpPr bwMode="auto">
          <a:xfrm>
            <a:off x="6507163" y="2168525"/>
            <a:ext cx="1981200" cy="608013"/>
            <a:chOff x="4184" y="1395"/>
            <a:chExt cx="1248" cy="383"/>
          </a:xfrm>
        </p:grpSpPr>
        <p:sp>
          <p:nvSpPr>
            <p:cNvPr id="598031" name="Line 15"/>
            <p:cNvSpPr>
              <a:spLocks noChangeShapeType="1"/>
            </p:cNvSpPr>
            <p:nvPr/>
          </p:nvSpPr>
          <p:spPr bwMode="auto">
            <a:xfrm flipH="1">
              <a:off x="4184" y="1552"/>
              <a:ext cx="482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8032" name="Text Box 16"/>
            <p:cNvSpPr txBox="1">
              <a:spLocks noChangeArrowheads="1"/>
            </p:cNvSpPr>
            <p:nvPr/>
          </p:nvSpPr>
          <p:spPr bwMode="auto">
            <a:xfrm>
              <a:off x="4666" y="1395"/>
              <a:ext cx="7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pitchFamily="34" charset="0"/>
                </a:rPr>
                <a:t>汇编指令</a:t>
              </a:r>
            </a:p>
          </p:txBody>
        </p:sp>
      </p:grpSp>
      <p:grpSp>
        <p:nvGrpSpPr>
          <p:cNvPr id="598034" name="Group 18"/>
          <p:cNvGrpSpPr>
            <a:grpSpLocks/>
          </p:cNvGrpSpPr>
          <p:nvPr/>
        </p:nvGrpSpPr>
        <p:grpSpPr bwMode="auto">
          <a:xfrm>
            <a:off x="6821488" y="3249613"/>
            <a:ext cx="1981200" cy="608012"/>
            <a:chOff x="4184" y="1395"/>
            <a:chExt cx="1248" cy="383"/>
          </a:xfrm>
        </p:grpSpPr>
        <p:sp>
          <p:nvSpPr>
            <p:cNvPr id="598035" name="Line 19"/>
            <p:cNvSpPr>
              <a:spLocks noChangeShapeType="1"/>
            </p:cNvSpPr>
            <p:nvPr/>
          </p:nvSpPr>
          <p:spPr bwMode="auto">
            <a:xfrm flipH="1">
              <a:off x="4184" y="1552"/>
              <a:ext cx="482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8036" name="Text Box 20"/>
            <p:cNvSpPr txBox="1">
              <a:spLocks noChangeArrowheads="1"/>
            </p:cNvSpPr>
            <p:nvPr/>
          </p:nvSpPr>
          <p:spPr bwMode="auto">
            <a:xfrm>
              <a:off x="4666" y="1395"/>
              <a:ext cx="7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pitchFamily="34" charset="0"/>
                </a:rPr>
                <a:t>机器指令</a:t>
              </a:r>
            </a:p>
          </p:txBody>
        </p:sp>
      </p:grpSp>
      <p:sp>
        <p:nvSpPr>
          <p:cNvPr id="598037" name="Text Box 21"/>
          <p:cNvSpPr txBox="1">
            <a:spLocks noChangeArrowheads="1"/>
          </p:cNvSpPr>
          <p:nvPr/>
        </p:nvSpPr>
        <p:spPr bwMode="auto">
          <a:xfrm>
            <a:off x="5651500" y="6491288"/>
            <a:ext cx="2790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8040" name="Text Box 24"/>
          <p:cNvSpPr txBox="1">
            <a:spLocks noChangeArrowheads="1"/>
          </p:cNvSpPr>
          <p:nvPr/>
        </p:nvSpPr>
        <p:spPr bwMode="auto">
          <a:xfrm>
            <a:off x="4076700" y="6173788"/>
            <a:ext cx="355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 1 1 11 100 1 0 1 1 …</a:t>
            </a:r>
            <a:endParaRPr lang="zh-CN" altLang="en-US" sz="2000"/>
          </a:p>
        </p:txBody>
      </p:sp>
      <p:grpSp>
        <p:nvGrpSpPr>
          <p:cNvPr id="598042" name="Group 26"/>
          <p:cNvGrpSpPr>
            <a:grpSpLocks/>
          </p:cNvGrpSpPr>
          <p:nvPr/>
        </p:nvGrpSpPr>
        <p:grpSpPr bwMode="auto">
          <a:xfrm>
            <a:off x="2501900" y="6219825"/>
            <a:ext cx="1620838" cy="396875"/>
            <a:chOff x="1576" y="3918"/>
            <a:chExt cx="1021" cy="250"/>
          </a:xfrm>
        </p:grpSpPr>
        <p:sp>
          <p:nvSpPr>
            <p:cNvPr id="598038" name="Text Box 22"/>
            <p:cNvSpPr txBox="1">
              <a:spLocks noChangeArrowheads="1"/>
            </p:cNvSpPr>
            <p:nvPr/>
          </p:nvSpPr>
          <p:spPr bwMode="auto">
            <a:xfrm>
              <a:off x="1576" y="3918"/>
              <a:ext cx="7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pitchFamily="34" charset="0"/>
                </a:rPr>
                <a:t>微指令</a:t>
              </a:r>
            </a:p>
          </p:txBody>
        </p:sp>
        <p:sp>
          <p:nvSpPr>
            <p:cNvPr id="598041" name="Line 25"/>
            <p:cNvSpPr>
              <a:spLocks noChangeShapeType="1"/>
            </p:cNvSpPr>
            <p:nvPr/>
          </p:nvSpPr>
          <p:spPr bwMode="auto">
            <a:xfrm flipV="1">
              <a:off x="2143" y="3974"/>
              <a:ext cx="454" cy="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机器级指令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229600" cy="5788025"/>
          </a:xfrm>
        </p:spPr>
        <p:txBody>
          <a:bodyPr/>
          <a:lstStyle/>
          <a:p>
            <a:r>
              <a:rPr lang="zh-CN" altLang="en-US" sz="2200" smtClean="0">
                <a:solidFill>
                  <a:srgbClr val="CC3300"/>
                </a:solidFill>
                <a:ea typeface="微软雅黑" pitchFamily="34" charset="-122"/>
              </a:rPr>
              <a:t>机器指令</a:t>
            </a:r>
            <a:r>
              <a:rPr lang="zh-CN" altLang="en-US" sz="2200" smtClean="0">
                <a:ea typeface="微软雅黑" pitchFamily="34" charset="-122"/>
              </a:rPr>
              <a:t>和</a:t>
            </a:r>
            <a:r>
              <a:rPr lang="zh-CN" altLang="en-US" sz="2200" smtClean="0">
                <a:solidFill>
                  <a:srgbClr val="CC3300"/>
                </a:solidFill>
                <a:ea typeface="微软雅黑" pitchFamily="34" charset="-122"/>
              </a:rPr>
              <a:t>汇编指令</a:t>
            </a:r>
            <a:r>
              <a:rPr lang="zh-CN" altLang="en-US" sz="2200" smtClean="0">
                <a:ea typeface="微软雅黑" pitchFamily="34" charset="-122"/>
              </a:rPr>
              <a:t>一一对应，都是机器级指令</a:t>
            </a:r>
          </a:p>
          <a:p>
            <a:r>
              <a:rPr lang="zh-CN" altLang="en-US" sz="2200" smtClean="0">
                <a:ea typeface="微软雅黑" pitchFamily="34" charset="-122"/>
              </a:rPr>
              <a:t>机器指令是一个</a:t>
            </a:r>
            <a:r>
              <a:rPr lang="en-US" altLang="zh-CN" sz="2200" smtClean="0">
                <a:ea typeface="微软雅黑" pitchFamily="34" charset="-122"/>
              </a:rPr>
              <a:t>0/1</a:t>
            </a:r>
            <a:r>
              <a:rPr lang="zh-CN" altLang="en-US" sz="2200" smtClean="0">
                <a:ea typeface="微软雅黑" pitchFamily="34" charset="-122"/>
              </a:rPr>
              <a:t>序列，由若干</a:t>
            </a:r>
            <a:r>
              <a:rPr lang="zh-CN" altLang="en-US" sz="2200" smtClean="0">
                <a:solidFill>
                  <a:srgbClr val="FF0000"/>
                </a:solidFill>
                <a:ea typeface="微软雅黑" pitchFamily="34" charset="-122"/>
              </a:rPr>
              <a:t>字段</a:t>
            </a:r>
            <a:r>
              <a:rPr lang="zh-CN" altLang="en-US" sz="2200" smtClean="0">
                <a:ea typeface="微软雅黑" pitchFamily="34" charset="-122"/>
              </a:rPr>
              <a:t>组成</a:t>
            </a:r>
          </a:p>
          <a:p>
            <a:endParaRPr lang="zh-CN" altLang="en-US" sz="2200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r>
              <a:rPr lang="zh-CN" altLang="en-US" sz="2200" smtClean="0">
                <a:ea typeface="微软雅黑" pitchFamily="34" charset="-122"/>
              </a:rPr>
              <a:t>汇编指令是机器指令的符号表示（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</a:rPr>
              <a:t>可能有不同的格式</a:t>
            </a:r>
            <a:r>
              <a:rPr lang="zh-CN" altLang="en-US" sz="2200" smtClean="0">
                <a:ea typeface="微软雅黑" pitchFamily="34" charset="-122"/>
              </a:rPr>
              <a:t>）</a:t>
            </a:r>
          </a:p>
          <a:p>
            <a:endParaRPr lang="en-US" altLang="zh-CN" sz="2200" smtClean="0">
              <a:ea typeface="微软雅黑" pitchFamily="34" charset="-122"/>
            </a:endParaRPr>
          </a:p>
          <a:p>
            <a:endParaRPr lang="en-US" altLang="zh-CN" smtClean="0"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movb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%bx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等都是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助记符</a:t>
            </a:r>
          </a:p>
          <a:p>
            <a:pPr lvl="1">
              <a:buFontTx/>
              <a:buNone/>
            </a:pPr>
            <a:r>
              <a:rPr lang="zh-CN" altLang="en-US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指令的功能为：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M[</a:t>
            </a:r>
            <a:r>
              <a:rPr lang="en-US" altLang="zh-CN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R[bx]+R[di]-6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4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←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R[cl]</a:t>
            </a:r>
            <a:r>
              <a:rPr lang="en-US" altLang="zh-CN" sz="24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4452" name="Group 4"/>
          <p:cNvGrpSpPr>
            <a:grpSpLocks/>
          </p:cNvGrpSpPr>
          <p:nvPr/>
        </p:nvGrpSpPr>
        <p:grpSpPr bwMode="auto">
          <a:xfrm>
            <a:off x="1196975" y="1900238"/>
            <a:ext cx="6840538" cy="1560512"/>
            <a:chOff x="867" y="1253"/>
            <a:chExt cx="4026" cy="983"/>
          </a:xfrm>
        </p:grpSpPr>
        <p:pic>
          <p:nvPicPr>
            <p:cNvPr id="74445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7" y="1253"/>
              <a:ext cx="3799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4454" name="Text Box 6"/>
            <p:cNvSpPr txBox="1">
              <a:spLocks noChangeArrowheads="1"/>
            </p:cNvSpPr>
            <p:nvPr/>
          </p:nvSpPr>
          <p:spPr bwMode="auto">
            <a:xfrm>
              <a:off x="867" y="1986"/>
              <a:ext cx="40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07635"/>
                  </a:solidFill>
                </a:rPr>
                <a:t>操作码            寻址方式  寄存器编号            立即数</a:t>
              </a:r>
              <a:r>
                <a:rPr lang="en-US" altLang="zh-CN" sz="2000">
                  <a:solidFill>
                    <a:srgbClr val="007635"/>
                  </a:solidFill>
                </a:rPr>
                <a:t>(</a:t>
              </a:r>
              <a:r>
                <a:rPr lang="zh-CN" altLang="en-US" sz="2000">
                  <a:solidFill>
                    <a:srgbClr val="007635"/>
                  </a:solidFill>
                </a:rPr>
                <a:t>位移量</a:t>
              </a:r>
              <a:r>
                <a:rPr lang="en-US" altLang="zh-CN" sz="2000">
                  <a:solidFill>
                    <a:srgbClr val="007635"/>
                  </a:solidFill>
                </a:rPr>
                <a:t>)</a:t>
              </a:r>
            </a:p>
          </p:txBody>
        </p:sp>
        <p:sp>
          <p:nvSpPr>
            <p:cNvPr id="744455" name="Line 7"/>
            <p:cNvSpPr>
              <a:spLocks noChangeShapeType="1"/>
            </p:cNvSpPr>
            <p:nvPr/>
          </p:nvSpPr>
          <p:spPr bwMode="auto">
            <a:xfrm flipV="1">
              <a:off x="1207" y="1735"/>
              <a:ext cx="114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56" name="Line 8"/>
            <p:cNvSpPr>
              <a:spLocks noChangeShapeType="1"/>
            </p:cNvSpPr>
            <p:nvPr/>
          </p:nvSpPr>
          <p:spPr bwMode="auto">
            <a:xfrm flipV="1">
              <a:off x="2171" y="1735"/>
              <a:ext cx="0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57" name="Line 9"/>
            <p:cNvSpPr>
              <a:spLocks noChangeShapeType="1"/>
            </p:cNvSpPr>
            <p:nvPr/>
          </p:nvSpPr>
          <p:spPr bwMode="auto">
            <a:xfrm flipH="1" flipV="1">
              <a:off x="2795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58" name="Line 10"/>
            <p:cNvSpPr>
              <a:spLocks noChangeShapeType="1"/>
            </p:cNvSpPr>
            <p:nvPr/>
          </p:nvSpPr>
          <p:spPr bwMode="auto">
            <a:xfrm flipV="1">
              <a:off x="2852" y="1735"/>
              <a:ext cx="340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59" name="Line 11"/>
            <p:cNvSpPr>
              <a:spLocks noChangeShapeType="1"/>
            </p:cNvSpPr>
            <p:nvPr/>
          </p:nvSpPr>
          <p:spPr bwMode="auto">
            <a:xfrm flipV="1">
              <a:off x="4269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4460" name="Group 12"/>
          <p:cNvGrpSpPr>
            <a:grpSpLocks/>
          </p:cNvGrpSpPr>
          <p:nvPr/>
        </p:nvGrpSpPr>
        <p:grpSpPr bwMode="auto">
          <a:xfrm>
            <a:off x="1150938" y="4149725"/>
            <a:ext cx="7470775" cy="862013"/>
            <a:chOff x="725" y="2755"/>
            <a:chExt cx="4706" cy="543"/>
          </a:xfrm>
        </p:grpSpPr>
        <p:sp>
          <p:nvSpPr>
            <p:cNvPr id="744461" name="Rectangle 13"/>
            <p:cNvSpPr>
              <a:spLocks noChangeArrowheads="1"/>
            </p:cNvSpPr>
            <p:nvPr/>
          </p:nvSpPr>
          <p:spPr bwMode="auto">
            <a:xfrm>
              <a:off x="725" y="2755"/>
              <a:ext cx="1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mov [bx+di-6], cl</a:t>
              </a:r>
              <a:endParaRPr lang="zh-CN" altLang="en-US" sz="240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44462" name="Rectangle 14"/>
            <p:cNvSpPr>
              <a:spLocks noChangeArrowheads="1"/>
            </p:cNvSpPr>
            <p:nvPr/>
          </p:nvSpPr>
          <p:spPr bwMode="auto">
            <a:xfrm>
              <a:off x="2993" y="2779"/>
              <a:ext cx="24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movb %cl, -6(%bx,%di)</a:t>
              </a:r>
              <a:endParaRPr lang="zh-CN" altLang="en-US" sz="240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44463" name="Text Box 15"/>
            <p:cNvSpPr txBox="1">
              <a:spLocks noChangeArrowheads="1"/>
            </p:cNvSpPr>
            <p:nvPr/>
          </p:nvSpPr>
          <p:spPr bwMode="auto">
            <a:xfrm>
              <a:off x="2511" y="278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Arial" pitchFamily="34" charset="0"/>
                </a:rPr>
                <a:t>或</a:t>
              </a:r>
            </a:p>
          </p:txBody>
        </p:sp>
        <p:sp>
          <p:nvSpPr>
            <p:cNvPr id="744464" name="Text Box 16"/>
            <p:cNvSpPr txBox="1">
              <a:spLocks noChangeArrowheads="1"/>
            </p:cNvSpPr>
            <p:nvPr/>
          </p:nvSpPr>
          <p:spPr bwMode="auto">
            <a:xfrm>
              <a:off x="1151" y="3067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Intel</a:t>
              </a:r>
              <a:r>
                <a:rPr lang="zh-CN" altLang="en-US">
                  <a:solidFill>
                    <a:srgbClr val="0000FF"/>
                  </a:solidFill>
                </a:rPr>
                <a:t>格式</a:t>
              </a:r>
            </a:p>
          </p:txBody>
        </p:sp>
        <p:sp>
          <p:nvSpPr>
            <p:cNvPr id="744465" name="Text Box 17"/>
            <p:cNvSpPr txBox="1">
              <a:spLocks noChangeArrowheads="1"/>
            </p:cNvSpPr>
            <p:nvPr/>
          </p:nvSpPr>
          <p:spPr bwMode="auto">
            <a:xfrm>
              <a:off x="3560" y="3067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AT&amp;T </a:t>
              </a:r>
              <a:r>
                <a:rPr lang="zh-CN" altLang="en-US">
                  <a:solidFill>
                    <a:srgbClr val="0000FF"/>
                  </a:solidFill>
                </a:rPr>
                <a:t>格式</a:t>
              </a:r>
            </a:p>
          </p:txBody>
        </p:sp>
      </p:grpSp>
      <p:sp>
        <p:nvSpPr>
          <p:cNvPr id="744466" name="Text Box 18"/>
          <p:cNvSpPr txBox="1">
            <a:spLocks noChangeArrowheads="1"/>
          </p:cNvSpPr>
          <p:nvPr/>
        </p:nvSpPr>
        <p:spPr bwMode="auto">
          <a:xfrm>
            <a:off x="6642100" y="1223963"/>
            <a:ext cx="19796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solidFill>
                  <a:srgbClr val="005024"/>
                </a:solidFill>
              </a:rPr>
              <a:t>补码</a:t>
            </a:r>
            <a:r>
              <a:rPr lang="en-US" altLang="zh-CN" sz="1900">
                <a:solidFill>
                  <a:srgbClr val="FF0000"/>
                </a:solidFill>
              </a:rPr>
              <a:t>11111010</a:t>
            </a:r>
            <a:r>
              <a:rPr lang="zh-CN" altLang="en-US" sz="1900">
                <a:solidFill>
                  <a:srgbClr val="005024"/>
                </a:solidFill>
              </a:rPr>
              <a:t>的真值为多少？</a:t>
            </a:r>
            <a:endParaRPr lang="en-US" altLang="zh-CN" sz="1900">
              <a:solidFill>
                <a:srgbClr val="005024"/>
              </a:solidFill>
            </a:endParaRPr>
          </a:p>
        </p:txBody>
      </p:sp>
      <p:grpSp>
        <p:nvGrpSpPr>
          <p:cNvPr id="744467" name="Group 19"/>
          <p:cNvGrpSpPr>
            <a:grpSpLocks/>
          </p:cNvGrpSpPr>
          <p:nvPr/>
        </p:nvGrpSpPr>
        <p:grpSpPr bwMode="auto">
          <a:xfrm>
            <a:off x="0" y="5903913"/>
            <a:ext cx="6345238" cy="666750"/>
            <a:chOff x="0" y="3719"/>
            <a:chExt cx="3997" cy="420"/>
          </a:xfrm>
        </p:grpSpPr>
        <p:sp>
          <p:nvSpPr>
            <p:cNvPr id="744468" name="Text Box 20"/>
            <p:cNvSpPr txBox="1">
              <a:spLocks noChangeArrowheads="1"/>
            </p:cNvSpPr>
            <p:nvPr/>
          </p:nvSpPr>
          <p:spPr bwMode="auto">
            <a:xfrm>
              <a:off x="0" y="3889"/>
              <a:ext cx="3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CC3300"/>
                  </a:solidFill>
                </a:rPr>
                <a:t>寄存器传送语言 </a:t>
              </a:r>
              <a:r>
                <a:rPr lang="en-US" altLang="zh-CN" sz="2000">
                  <a:solidFill>
                    <a:srgbClr val="CC3300"/>
                  </a:solidFill>
                </a:rPr>
                <a:t>RTL</a:t>
              </a:r>
              <a:r>
                <a:rPr lang="zh-CN" altLang="en-US" sz="2000">
                  <a:solidFill>
                    <a:srgbClr val="CC3300"/>
                  </a:solidFill>
                </a:rPr>
                <a:t>（</a:t>
              </a:r>
              <a:r>
                <a:rPr lang="en-US" altLang="zh-CN" sz="2000">
                  <a:solidFill>
                    <a:srgbClr val="CC3300"/>
                  </a:solidFill>
                </a:rPr>
                <a:t>Register Transfer Language</a:t>
              </a:r>
              <a:r>
                <a:rPr lang="zh-CN" altLang="en-US" sz="2000">
                  <a:solidFill>
                    <a:srgbClr val="CC3300"/>
                  </a:solidFill>
                </a:rPr>
                <a:t>）</a:t>
              </a:r>
              <a:r>
                <a:rPr lang="zh-CN" altLang="en-US" b="0">
                  <a:latin typeface="Arial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744469" name="Line 21"/>
            <p:cNvSpPr>
              <a:spLocks noChangeShapeType="1"/>
            </p:cNvSpPr>
            <p:nvPr/>
          </p:nvSpPr>
          <p:spPr bwMode="auto">
            <a:xfrm flipV="1">
              <a:off x="1531" y="3719"/>
              <a:ext cx="199" cy="1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70" name="Text Box 22"/>
          <p:cNvSpPr txBox="1">
            <a:spLocks noChangeArrowheads="1"/>
          </p:cNvSpPr>
          <p:nvPr/>
        </p:nvSpPr>
        <p:spPr bwMode="auto">
          <a:xfrm>
            <a:off x="6551613" y="5049838"/>
            <a:ext cx="2249487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R</a:t>
            </a:r>
            <a:r>
              <a:rPr lang="zh-CN" altLang="en-US" sz="2000">
                <a:solidFill>
                  <a:srgbClr val="CC3300"/>
                </a:solidFill>
              </a:rPr>
              <a:t>：寄存器内容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7635"/>
                </a:solidFill>
              </a:rPr>
              <a:t>M</a:t>
            </a:r>
            <a:r>
              <a:rPr lang="zh-CN" altLang="en-US" sz="2000">
                <a:solidFill>
                  <a:srgbClr val="007635"/>
                </a:solidFill>
              </a:rPr>
              <a:t>：存储单元内容</a:t>
            </a:r>
          </a:p>
        </p:txBody>
      </p:sp>
      <p:sp>
        <p:nvSpPr>
          <p:cNvPr id="744471" name="Text Box 23"/>
          <p:cNvSpPr txBox="1">
            <a:spLocks noChangeArrowheads="1"/>
          </p:cNvSpPr>
          <p:nvPr/>
        </p:nvSpPr>
        <p:spPr bwMode="auto">
          <a:xfrm>
            <a:off x="6643688" y="6038850"/>
            <a:ext cx="2114550" cy="6413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注：也有用</a:t>
            </a:r>
            <a:r>
              <a:rPr lang="en-US" altLang="zh-CN"/>
              <a:t>(x)</a:t>
            </a:r>
            <a:r>
              <a:rPr lang="zh-CN" altLang="en-US"/>
              <a:t>表示地址</a:t>
            </a:r>
            <a:r>
              <a:rPr lang="en-US" altLang="zh-CN"/>
              <a:t>x</a:t>
            </a:r>
            <a:r>
              <a:rPr lang="zh-CN" altLang="en-US"/>
              <a:t>中的内容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66" grpId="0"/>
      <p:bldP spid="744470" grpId="0" animBg="1"/>
      <p:bldP spid="7444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145" name="Group 33"/>
          <p:cNvGrpSpPr>
            <a:grpSpLocks/>
          </p:cNvGrpSpPr>
          <p:nvPr/>
        </p:nvGrpSpPr>
        <p:grpSpPr bwMode="auto">
          <a:xfrm>
            <a:off x="1511300" y="2619375"/>
            <a:ext cx="6751638" cy="3016250"/>
            <a:chOff x="1689" y="1054"/>
            <a:chExt cx="4253" cy="1900"/>
          </a:xfrm>
        </p:grpSpPr>
        <p:sp>
          <p:nvSpPr>
            <p:cNvPr id="602117" name="Rectangle 4"/>
            <p:cNvSpPr>
              <a:spLocks noChangeArrowheads="1"/>
            </p:cNvSpPr>
            <p:nvPr/>
          </p:nvSpPr>
          <p:spPr bwMode="auto">
            <a:xfrm>
              <a:off x="3626" y="2064"/>
              <a:ext cx="27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I/O</a:t>
              </a:r>
            </a:p>
          </p:txBody>
        </p:sp>
        <p:sp>
          <p:nvSpPr>
            <p:cNvPr id="602118" name="Rectangle 5"/>
            <p:cNvSpPr>
              <a:spLocks noChangeArrowheads="1"/>
            </p:cNvSpPr>
            <p:nvPr/>
          </p:nvSpPr>
          <p:spPr bwMode="auto">
            <a:xfrm>
              <a:off x="2280" y="2762"/>
              <a:ext cx="16" cy="192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2119" name="Rectangle 6"/>
            <p:cNvSpPr>
              <a:spLocks noChangeArrowheads="1"/>
            </p:cNvSpPr>
            <p:nvPr/>
          </p:nvSpPr>
          <p:spPr bwMode="auto">
            <a:xfrm>
              <a:off x="2080" y="2054"/>
              <a:ext cx="38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CPU</a:t>
              </a:r>
            </a:p>
          </p:txBody>
        </p:sp>
        <p:sp>
          <p:nvSpPr>
            <p:cNvPr id="602120" name="Rectangle 7"/>
            <p:cNvSpPr>
              <a:spLocks noChangeArrowheads="1"/>
            </p:cNvSpPr>
            <p:nvPr/>
          </p:nvSpPr>
          <p:spPr bwMode="auto">
            <a:xfrm>
              <a:off x="2060" y="2041"/>
              <a:ext cx="1960" cy="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2121" name="Line 8"/>
            <p:cNvSpPr>
              <a:spLocks noChangeShapeType="1"/>
            </p:cNvSpPr>
            <p:nvPr/>
          </p:nvSpPr>
          <p:spPr bwMode="auto">
            <a:xfrm>
              <a:off x="3469" y="2041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2" name="Rectangle 9"/>
            <p:cNvSpPr>
              <a:spLocks noChangeArrowheads="1"/>
            </p:cNvSpPr>
            <p:nvPr/>
          </p:nvSpPr>
          <p:spPr bwMode="auto">
            <a:xfrm>
              <a:off x="2300" y="1519"/>
              <a:ext cx="70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Compiler</a:t>
              </a:r>
            </a:p>
          </p:txBody>
        </p:sp>
        <p:sp>
          <p:nvSpPr>
            <p:cNvPr id="602123" name="Rectangle 10"/>
            <p:cNvSpPr>
              <a:spLocks noChangeArrowheads="1"/>
            </p:cNvSpPr>
            <p:nvPr/>
          </p:nvSpPr>
          <p:spPr bwMode="auto">
            <a:xfrm>
              <a:off x="2299" y="1553"/>
              <a:ext cx="712" cy="1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2124" name="Rectangle 11"/>
            <p:cNvSpPr>
              <a:spLocks noChangeArrowheads="1"/>
            </p:cNvSpPr>
            <p:nvPr/>
          </p:nvSpPr>
          <p:spPr bwMode="auto">
            <a:xfrm>
              <a:off x="3032" y="1460"/>
              <a:ext cx="760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Operating</a:t>
              </a:r>
            </a:p>
          </p:txBody>
        </p:sp>
        <p:sp>
          <p:nvSpPr>
            <p:cNvPr id="602125" name="Rectangle 12"/>
            <p:cNvSpPr>
              <a:spLocks noChangeArrowheads="1"/>
            </p:cNvSpPr>
            <p:nvPr/>
          </p:nvSpPr>
          <p:spPr bwMode="auto">
            <a:xfrm>
              <a:off x="3208" y="1635"/>
              <a:ext cx="59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System</a:t>
              </a:r>
            </a:p>
          </p:txBody>
        </p:sp>
        <p:sp>
          <p:nvSpPr>
            <p:cNvPr id="602126" name="Line 13"/>
            <p:cNvSpPr>
              <a:spLocks noChangeShapeType="1"/>
            </p:cNvSpPr>
            <p:nvPr/>
          </p:nvSpPr>
          <p:spPr bwMode="auto">
            <a:xfrm flipV="1">
              <a:off x="2720" y="1395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7" name="Line 14"/>
            <p:cNvSpPr>
              <a:spLocks noChangeShapeType="1"/>
            </p:cNvSpPr>
            <p:nvPr/>
          </p:nvSpPr>
          <p:spPr bwMode="auto">
            <a:xfrm>
              <a:off x="2724" y="1399"/>
              <a:ext cx="1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8" name="Line 15"/>
            <p:cNvSpPr>
              <a:spLocks noChangeShapeType="1"/>
            </p:cNvSpPr>
            <p:nvPr/>
          </p:nvSpPr>
          <p:spPr bwMode="auto">
            <a:xfrm>
              <a:off x="3912" y="1403"/>
              <a:ext cx="0" cy="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9" name="Rectangle 16"/>
            <p:cNvSpPr>
              <a:spLocks noChangeArrowheads="1"/>
            </p:cNvSpPr>
            <p:nvPr/>
          </p:nvSpPr>
          <p:spPr bwMode="auto">
            <a:xfrm>
              <a:off x="2171" y="1113"/>
              <a:ext cx="864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Application</a:t>
              </a:r>
            </a:p>
          </p:txBody>
        </p:sp>
        <p:sp>
          <p:nvSpPr>
            <p:cNvPr id="602130" name="Line 17"/>
            <p:cNvSpPr>
              <a:spLocks noChangeShapeType="1"/>
            </p:cNvSpPr>
            <p:nvPr/>
          </p:nvSpPr>
          <p:spPr bwMode="auto">
            <a:xfrm flipV="1">
              <a:off x="2024" y="1054"/>
              <a:ext cx="0" cy="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31" name="Line 18"/>
            <p:cNvSpPr>
              <a:spLocks noChangeShapeType="1"/>
            </p:cNvSpPr>
            <p:nvPr/>
          </p:nvSpPr>
          <p:spPr bwMode="auto">
            <a:xfrm>
              <a:off x="2044" y="1063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32" name="Line 19"/>
            <p:cNvSpPr>
              <a:spLocks noChangeShapeType="1"/>
            </p:cNvSpPr>
            <p:nvPr/>
          </p:nvSpPr>
          <p:spPr bwMode="auto">
            <a:xfrm>
              <a:off x="3752" y="1063"/>
              <a:ext cx="0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33" name="Rectangle 20"/>
            <p:cNvSpPr>
              <a:spLocks noChangeArrowheads="1"/>
            </p:cNvSpPr>
            <p:nvPr/>
          </p:nvSpPr>
          <p:spPr bwMode="auto">
            <a:xfrm>
              <a:off x="2456" y="2351"/>
              <a:ext cx="1040" cy="20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Digital Design</a:t>
              </a:r>
            </a:p>
          </p:txBody>
        </p:sp>
        <p:sp>
          <p:nvSpPr>
            <p:cNvPr id="602134" name="Rectangle 21"/>
            <p:cNvSpPr>
              <a:spLocks noChangeArrowheads="1"/>
            </p:cNvSpPr>
            <p:nvPr/>
          </p:nvSpPr>
          <p:spPr bwMode="auto">
            <a:xfrm>
              <a:off x="2164" y="2303"/>
              <a:ext cx="1672" cy="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2135" name="Rectangle 22"/>
            <p:cNvSpPr>
              <a:spLocks noChangeArrowheads="1"/>
            </p:cNvSpPr>
            <p:nvPr/>
          </p:nvSpPr>
          <p:spPr bwMode="auto">
            <a:xfrm>
              <a:off x="2320" y="2605"/>
              <a:ext cx="1056" cy="20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Circuit Design</a:t>
              </a:r>
            </a:p>
          </p:txBody>
        </p:sp>
        <p:sp>
          <p:nvSpPr>
            <p:cNvPr id="602136" name="Rectangle 23"/>
            <p:cNvSpPr>
              <a:spLocks noChangeArrowheads="1"/>
            </p:cNvSpPr>
            <p:nvPr/>
          </p:nvSpPr>
          <p:spPr bwMode="auto">
            <a:xfrm>
              <a:off x="2260" y="2539"/>
              <a:ext cx="1416" cy="2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2137" name="Rectangle 25" descr="50%"/>
            <p:cNvSpPr>
              <a:spLocks noChangeArrowheads="1"/>
            </p:cNvSpPr>
            <p:nvPr/>
          </p:nvSpPr>
          <p:spPr bwMode="auto">
            <a:xfrm>
              <a:off x="1892" y="1928"/>
              <a:ext cx="2472" cy="96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2138" name="Rectangle 26"/>
            <p:cNvSpPr>
              <a:spLocks noChangeArrowheads="1"/>
            </p:cNvSpPr>
            <p:nvPr/>
          </p:nvSpPr>
          <p:spPr bwMode="auto">
            <a:xfrm>
              <a:off x="4392" y="1818"/>
              <a:ext cx="1088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Instruction Set</a:t>
              </a:r>
            </a:p>
            <a:p>
              <a:pPr>
                <a:lnSpc>
                  <a:spcPct val="85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 Architecture</a:t>
              </a:r>
            </a:p>
          </p:txBody>
        </p:sp>
        <p:sp>
          <p:nvSpPr>
            <p:cNvPr id="602139" name="Rectangle 37"/>
            <p:cNvSpPr>
              <a:spLocks noChangeArrowheads="1"/>
            </p:cNvSpPr>
            <p:nvPr/>
          </p:nvSpPr>
          <p:spPr bwMode="auto">
            <a:xfrm>
              <a:off x="2889" y="2063"/>
              <a:ext cx="320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MM</a:t>
              </a:r>
            </a:p>
          </p:txBody>
        </p:sp>
        <p:sp>
          <p:nvSpPr>
            <p:cNvPr id="602140" name="Line 38"/>
            <p:cNvSpPr>
              <a:spLocks noChangeShapeType="1"/>
            </p:cNvSpPr>
            <p:nvPr/>
          </p:nvSpPr>
          <p:spPr bwMode="auto">
            <a:xfrm>
              <a:off x="2654" y="2040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5" name="Oval 1029"/>
            <p:cNvSpPr>
              <a:spLocks noChangeArrowheads="1"/>
            </p:cNvSpPr>
            <p:nvPr/>
          </p:nvSpPr>
          <p:spPr bwMode="auto">
            <a:xfrm>
              <a:off x="1689" y="1706"/>
              <a:ext cx="4253" cy="677"/>
            </a:xfrm>
            <a:prstGeom prst="ellipse">
              <a:avLst/>
            </a:prstGeom>
            <a:solidFill>
              <a:schemeClr val="hlink">
                <a:alpha val="7843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2142" name="Rectangle 1031"/>
            <p:cNvSpPr>
              <a:spLocks noChangeArrowheads="1"/>
            </p:cNvSpPr>
            <p:nvPr/>
          </p:nvSpPr>
          <p:spPr bwMode="auto">
            <a:xfrm>
              <a:off x="2271" y="1708"/>
              <a:ext cx="86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Assembler</a:t>
              </a:r>
            </a:p>
          </p:txBody>
        </p:sp>
        <p:sp>
          <p:nvSpPr>
            <p:cNvPr id="602143" name="Rectangle 1032"/>
            <p:cNvSpPr>
              <a:spLocks noChangeArrowheads="1"/>
            </p:cNvSpPr>
            <p:nvPr/>
          </p:nvSpPr>
          <p:spPr bwMode="auto">
            <a:xfrm>
              <a:off x="2182" y="1731"/>
              <a:ext cx="883" cy="1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指令集体系结构</a:t>
            </a:r>
            <a:r>
              <a:rPr lang="en-US" altLang="zh-CN" sz="3600" smtClean="0"/>
              <a:t>ISA</a:t>
            </a:r>
            <a:endParaRPr lang="zh-CN" altLang="en-US" sz="3600" smtClean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728663"/>
            <a:ext cx="8370888" cy="2520950"/>
          </a:xfrm>
        </p:spPr>
        <p:txBody>
          <a:bodyPr/>
          <a:lstStyle/>
          <a:p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Instruction Set Architecture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）位于软件和硬件之间</a:t>
            </a:r>
          </a:p>
          <a:p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硬件的功能通过</a:t>
            </a:r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提供出来</a:t>
            </a:r>
          </a:p>
          <a:p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软件通过</a:t>
            </a:r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规定的</a:t>
            </a:r>
            <a:r>
              <a:rPr lang="en-US" altLang="zh-CN" sz="23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3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en-US" altLang="zh-CN" sz="23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使用硬件</a:t>
            </a:r>
          </a:p>
        </p:txBody>
      </p:sp>
      <p:sp>
        <p:nvSpPr>
          <p:cNvPr id="602144" name="Rectangle 32"/>
          <p:cNvSpPr>
            <a:spLocks noChangeArrowheads="1"/>
          </p:cNvSpPr>
          <p:nvPr/>
        </p:nvSpPr>
        <p:spPr bwMode="auto">
          <a:xfrm>
            <a:off x="161925" y="2168525"/>
            <a:ext cx="8802688" cy="4408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300"/>
              <a:t>ISA</a:t>
            </a:r>
            <a:r>
              <a:rPr lang="zh-CN" altLang="en-US" sz="2300"/>
              <a:t>规定了：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可执行的指令的集合，包括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指令格式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、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操作种类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以及每种操作对应的操作数的相应规定；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指令可以接受的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操作数的类型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操作数所能存放的寄存器组的结构，包括每个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寄存器的名称、编号、长度和用途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操作数所能存放的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存储空间的大小和编址方式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操作数在存储空间存放时按照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大端还是小端方式存放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指令获取操作数的方式，即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寻址方式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指令执行过程的控制方式，包括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程序计数器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、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条件码定义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的体系结构是怎样的呢？</a:t>
            </a:r>
          </a:p>
        </p:txBody>
      </p:sp>
      <p:sp>
        <p:nvSpPr>
          <p:cNvPr id="746499" name="Text Box 3"/>
          <p:cNvSpPr txBox="1">
            <a:spLocks noChangeArrowheads="1"/>
          </p:cNvSpPr>
          <p:nvPr/>
        </p:nvSpPr>
        <p:spPr bwMode="auto">
          <a:xfrm>
            <a:off x="657225" y="2978150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46500" name="Group 4"/>
          <p:cNvGrpSpPr>
            <a:grpSpLocks/>
          </p:cNvGrpSpPr>
          <p:nvPr/>
        </p:nvGrpSpPr>
        <p:grpSpPr bwMode="auto">
          <a:xfrm>
            <a:off x="341313" y="2168525"/>
            <a:ext cx="4949825" cy="4591050"/>
            <a:chOff x="215" y="1338"/>
            <a:chExt cx="3118" cy="2892"/>
          </a:xfrm>
        </p:grpSpPr>
        <p:sp>
          <p:nvSpPr>
            <p:cNvPr id="746501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6502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CPU</a:t>
              </a:r>
            </a:p>
          </p:txBody>
        </p:sp>
      </p:grpSp>
      <p:sp>
        <p:nvSpPr>
          <p:cNvPr id="746503" name="Text Box 7"/>
          <p:cNvSpPr txBox="1">
            <a:spLocks noChangeArrowheads="1"/>
          </p:cNvSpPr>
          <p:nvPr/>
        </p:nvSpPr>
        <p:spPr bwMode="auto">
          <a:xfrm>
            <a:off x="2681288" y="306863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46504" name="Group 8"/>
          <p:cNvGrpSpPr>
            <a:grpSpLocks/>
          </p:cNvGrpSpPr>
          <p:nvPr/>
        </p:nvGrpSpPr>
        <p:grpSpPr bwMode="auto">
          <a:xfrm>
            <a:off x="7767638" y="3429000"/>
            <a:ext cx="1125537" cy="831850"/>
            <a:chOff x="4893" y="2132"/>
            <a:chExt cx="709" cy="524"/>
          </a:xfrm>
        </p:grpSpPr>
        <p:sp>
          <p:nvSpPr>
            <p:cNvPr id="746505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46506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46507" name="Group 11"/>
          <p:cNvGrpSpPr>
            <a:grpSpLocks/>
          </p:cNvGrpSpPr>
          <p:nvPr/>
        </p:nvGrpSpPr>
        <p:grpSpPr bwMode="auto">
          <a:xfrm>
            <a:off x="7767638" y="4822825"/>
            <a:ext cx="1125537" cy="831850"/>
            <a:chOff x="4893" y="3010"/>
            <a:chExt cx="709" cy="524"/>
          </a:xfrm>
        </p:grpSpPr>
        <p:sp>
          <p:nvSpPr>
            <p:cNvPr id="746508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46509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6510" name="Text Box 14"/>
          <p:cNvSpPr txBox="1">
            <a:spLocks noChangeArrowheads="1"/>
          </p:cNvSpPr>
          <p:nvPr/>
        </p:nvSpPr>
        <p:spPr bwMode="auto">
          <a:xfrm>
            <a:off x="3986213" y="306863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46511" name="Text Box 15"/>
          <p:cNvSpPr txBox="1">
            <a:spLocks noChangeArrowheads="1"/>
          </p:cNvSpPr>
          <p:nvPr/>
        </p:nvSpPr>
        <p:spPr bwMode="auto">
          <a:xfrm>
            <a:off x="4032250" y="6083300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46512" name="Line 16"/>
          <p:cNvSpPr>
            <a:spLocks noChangeShapeType="1"/>
          </p:cNvSpPr>
          <p:nvPr/>
        </p:nvSpPr>
        <p:spPr bwMode="auto">
          <a:xfrm>
            <a:off x="2141538" y="3248025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6513" name="Line 17"/>
          <p:cNvSpPr>
            <a:spLocks noChangeShapeType="1"/>
          </p:cNvSpPr>
          <p:nvPr/>
        </p:nvSpPr>
        <p:spPr bwMode="auto">
          <a:xfrm>
            <a:off x="3716338" y="3248025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6514" name="Line 18"/>
          <p:cNvSpPr>
            <a:spLocks noChangeShapeType="1"/>
          </p:cNvSpPr>
          <p:nvPr/>
        </p:nvSpPr>
        <p:spPr bwMode="auto">
          <a:xfrm>
            <a:off x="4392613" y="5588000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6515" name="Group 19"/>
          <p:cNvGrpSpPr>
            <a:grpSpLocks/>
          </p:cNvGrpSpPr>
          <p:nvPr/>
        </p:nvGrpSpPr>
        <p:grpSpPr bwMode="auto">
          <a:xfrm>
            <a:off x="2771775" y="3833813"/>
            <a:ext cx="765175" cy="1484312"/>
            <a:chOff x="3135" y="2472"/>
            <a:chExt cx="454" cy="935"/>
          </a:xfrm>
        </p:grpSpPr>
        <p:grpSp>
          <p:nvGrpSpPr>
            <p:cNvPr id="746516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4651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651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651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652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652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652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652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652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652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46526" name="Group 30"/>
          <p:cNvGrpSpPr>
            <a:grpSpLocks/>
          </p:cNvGrpSpPr>
          <p:nvPr/>
        </p:nvGrpSpPr>
        <p:grpSpPr bwMode="auto">
          <a:xfrm>
            <a:off x="3492500" y="4238625"/>
            <a:ext cx="404813" cy="809625"/>
            <a:chOff x="2030" y="2415"/>
            <a:chExt cx="341" cy="510"/>
          </a:xfrm>
        </p:grpSpPr>
        <p:sp>
          <p:nvSpPr>
            <p:cNvPr id="746527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28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6529" name="Text Box 33"/>
          <p:cNvSpPr txBox="1">
            <a:spLocks noChangeArrowheads="1"/>
          </p:cNvSpPr>
          <p:nvPr/>
        </p:nvSpPr>
        <p:spPr bwMode="auto">
          <a:xfrm>
            <a:off x="1781175" y="3743325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46530" name="Line 34"/>
          <p:cNvSpPr>
            <a:spLocks noChangeShapeType="1"/>
          </p:cNvSpPr>
          <p:nvPr/>
        </p:nvSpPr>
        <p:spPr bwMode="auto">
          <a:xfrm flipH="1">
            <a:off x="2232025" y="4329113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6531" name="Group 35"/>
          <p:cNvGrpSpPr>
            <a:grpSpLocks/>
          </p:cNvGrpSpPr>
          <p:nvPr/>
        </p:nvGrpSpPr>
        <p:grpSpPr bwMode="auto">
          <a:xfrm>
            <a:off x="1511300" y="3429000"/>
            <a:ext cx="227013" cy="855663"/>
            <a:chOff x="895" y="1905"/>
            <a:chExt cx="143" cy="539"/>
          </a:xfrm>
        </p:grpSpPr>
        <p:sp>
          <p:nvSpPr>
            <p:cNvPr id="746532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33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6534" name="Line 38"/>
          <p:cNvSpPr>
            <a:spLocks noChangeShapeType="1"/>
          </p:cNvSpPr>
          <p:nvPr/>
        </p:nvSpPr>
        <p:spPr bwMode="auto">
          <a:xfrm flipV="1">
            <a:off x="4527550" y="3473450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6535" name="Group 39"/>
          <p:cNvGrpSpPr>
            <a:grpSpLocks/>
          </p:cNvGrpSpPr>
          <p:nvPr/>
        </p:nvGrpSpPr>
        <p:grpSpPr bwMode="auto">
          <a:xfrm>
            <a:off x="2501900" y="4686300"/>
            <a:ext cx="1530350" cy="1487488"/>
            <a:chOff x="1576" y="2924"/>
            <a:chExt cx="964" cy="937"/>
          </a:xfrm>
        </p:grpSpPr>
        <p:sp>
          <p:nvSpPr>
            <p:cNvPr id="746536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37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38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6539" name="Group 43"/>
          <p:cNvGrpSpPr>
            <a:grpSpLocks/>
          </p:cNvGrpSpPr>
          <p:nvPr/>
        </p:nvGrpSpPr>
        <p:grpSpPr bwMode="auto">
          <a:xfrm>
            <a:off x="3357563" y="5453063"/>
            <a:ext cx="493712" cy="719137"/>
            <a:chOff x="2115" y="3405"/>
            <a:chExt cx="311" cy="453"/>
          </a:xfrm>
        </p:grpSpPr>
        <p:sp>
          <p:nvSpPr>
            <p:cNvPr id="746540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41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6542" name="Group 46"/>
          <p:cNvGrpSpPr>
            <a:grpSpLocks/>
          </p:cNvGrpSpPr>
          <p:nvPr/>
        </p:nvGrpSpPr>
        <p:grpSpPr bwMode="auto">
          <a:xfrm>
            <a:off x="1150938" y="3470275"/>
            <a:ext cx="4725987" cy="2298700"/>
            <a:chOff x="725" y="2158"/>
            <a:chExt cx="2977" cy="1448"/>
          </a:xfrm>
        </p:grpSpPr>
        <p:sp>
          <p:nvSpPr>
            <p:cNvPr id="746543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44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45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6546" name="Text Box 50"/>
          <p:cNvSpPr txBox="1">
            <a:spLocks noChangeArrowheads="1"/>
          </p:cNvSpPr>
          <p:nvPr/>
        </p:nvSpPr>
        <p:spPr bwMode="auto">
          <a:xfrm>
            <a:off x="657225" y="612933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46547" name="Line 51"/>
          <p:cNvSpPr>
            <a:spLocks noChangeShapeType="1"/>
          </p:cNvSpPr>
          <p:nvPr/>
        </p:nvSpPr>
        <p:spPr bwMode="auto">
          <a:xfrm flipH="1">
            <a:off x="1692275" y="6353175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6548" name="Line 52"/>
          <p:cNvSpPr>
            <a:spLocks noChangeShapeType="1"/>
          </p:cNvSpPr>
          <p:nvPr/>
        </p:nvSpPr>
        <p:spPr bwMode="auto">
          <a:xfrm flipV="1">
            <a:off x="836613" y="3429000"/>
            <a:ext cx="0" cy="2700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6549" name="Group 53"/>
          <p:cNvGrpSpPr>
            <a:grpSpLocks/>
          </p:cNvGrpSpPr>
          <p:nvPr/>
        </p:nvGrpSpPr>
        <p:grpSpPr bwMode="auto">
          <a:xfrm>
            <a:off x="5292725" y="2663825"/>
            <a:ext cx="1262063" cy="3870325"/>
            <a:chOff x="3333" y="1650"/>
            <a:chExt cx="795" cy="2438"/>
          </a:xfrm>
        </p:grpSpPr>
        <p:sp>
          <p:nvSpPr>
            <p:cNvPr id="746550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46551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6552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46553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6554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46555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6556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6557" name="Group 61"/>
          <p:cNvGrpSpPr>
            <a:grpSpLocks/>
          </p:cNvGrpSpPr>
          <p:nvPr/>
        </p:nvGrpSpPr>
        <p:grpSpPr bwMode="auto">
          <a:xfrm>
            <a:off x="3490913" y="3513138"/>
            <a:ext cx="1755775" cy="2127250"/>
            <a:chOff x="2199" y="2185"/>
            <a:chExt cx="1106" cy="1340"/>
          </a:xfrm>
        </p:grpSpPr>
        <p:sp>
          <p:nvSpPr>
            <p:cNvPr id="746558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46559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46560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46561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6562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563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564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6565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46566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46567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46568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46569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6570" name="Group 74"/>
          <p:cNvGrpSpPr>
            <a:grpSpLocks/>
          </p:cNvGrpSpPr>
          <p:nvPr/>
        </p:nvGrpSpPr>
        <p:grpSpPr bwMode="auto">
          <a:xfrm>
            <a:off x="6551613" y="2528888"/>
            <a:ext cx="1397000" cy="4049712"/>
            <a:chOff x="4127" y="1565"/>
            <a:chExt cx="880" cy="2551"/>
          </a:xfrm>
        </p:grpSpPr>
        <p:grpSp>
          <p:nvGrpSpPr>
            <p:cNvPr id="746571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46572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46573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46574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6575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576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577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578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579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580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581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6582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46583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46584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46585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46586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46587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46588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46589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46590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6591" name="Text Box 95"/>
          <p:cNvSpPr txBox="1">
            <a:spLocks noChangeArrowheads="1"/>
          </p:cNvSpPr>
          <p:nvPr/>
        </p:nvSpPr>
        <p:spPr bwMode="auto">
          <a:xfrm>
            <a:off x="115888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46592" name="Text Box 96"/>
          <p:cNvSpPr txBox="1">
            <a:spLocks noChangeArrowheads="1"/>
          </p:cNvSpPr>
          <p:nvPr/>
        </p:nvSpPr>
        <p:spPr bwMode="auto">
          <a:xfrm>
            <a:off x="161925" y="863600"/>
            <a:ext cx="8893175" cy="1230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/>
              <a:t>你妈会做的菜和厨师会做的菜不一样，同一个菜谱的做法也可能不同</a:t>
            </a:r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2200">
                <a:solidFill>
                  <a:srgbClr val="0066FF"/>
                </a:solidFill>
              </a:rPr>
              <a:t>如同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不同架构支持的指令集不同，同一种指令的实现方式和功能也可能不同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6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6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98425"/>
            <a:ext cx="8229600" cy="561975"/>
          </a:xfrm>
        </p:spPr>
        <p:txBody>
          <a:bodyPr lIns="38100" tIns="38100" rIns="38100" bIns="38100"/>
          <a:lstStyle/>
          <a:p>
            <a:pPr marL="119063" indent="-119063" eaLnBrk="1" hangingPunct="1"/>
            <a:r>
              <a:rPr lang="zh-CN" altLang="en-US" sz="3200" smtClean="0"/>
              <a:t>高级语言程序转换为机器代码的过程</a:t>
            </a:r>
            <a:r>
              <a:rPr lang="zh-CN" altLang="en-US" smtClean="0"/>
              <a:t> </a:t>
            </a:r>
            <a:endParaRPr lang="en-US" altLang="zh-CN" smtClean="0"/>
          </a:p>
        </p:txBody>
      </p:sp>
      <p:sp>
        <p:nvSpPr>
          <p:cNvPr id="55194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3608388"/>
            <a:ext cx="8408987" cy="3195637"/>
          </a:xfrm>
        </p:spPr>
        <p:txBody>
          <a:bodyPr lIns="38100" tIns="38100" rIns="38100" bIns="38100"/>
          <a:lstStyle/>
          <a:p>
            <a:pPr marL="317500" lvl="1" indent="0" eaLnBrk="1" hangingPunct="1">
              <a:spcBef>
                <a:spcPct val="25000"/>
              </a:spcBef>
              <a:buFontTx/>
              <a:buNone/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预处理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：在高级语言源程序中插入所有用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#include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命令指定的文件和用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#define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声明指定的宏。</a:t>
            </a:r>
          </a:p>
          <a:p>
            <a:pPr marL="317500" lvl="1" indent="0" eaLnBrk="1" hangingPunct="1">
              <a:spcBef>
                <a:spcPct val="25000"/>
              </a:spcBef>
              <a:buFontTx/>
              <a:buNone/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：将预处理后的源程序文件编译生成相应的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汇编语言程序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17500" lvl="1" indent="0" eaLnBrk="1" hangingPunct="1">
              <a:spcBef>
                <a:spcPct val="25000"/>
              </a:spcBef>
              <a:buFontTx/>
              <a:buNone/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汇编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：由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汇编程序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汇编语言源程序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文件转换为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可重定位的机器语言目标代码文件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17500" lvl="1" indent="0" eaLnBrk="1" hangingPunct="1">
              <a:spcBef>
                <a:spcPct val="25000"/>
              </a:spcBef>
              <a:buFontTx/>
              <a:buNone/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链接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：由链接器将多个可重定位的机器语言目标文件以及库例程（如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printf()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库函数）链接起来，生成最终的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可执行目标文件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。 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194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8663"/>
            <a:ext cx="9144000" cy="2879725"/>
          </a:xfrm>
          <a:prstGeom prst="rect">
            <a:avLst/>
          </a:prstGeom>
          <a:noFill/>
        </p:spPr>
      </p:pic>
      <p:sp>
        <p:nvSpPr>
          <p:cNvPr id="551945" name="Text Box 9"/>
          <p:cNvSpPr txBox="1">
            <a:spLocks noChangeArrowheads="1"/>
          </p:cNvSpPr>
          <p:nvPr/>
        </p:nvSpPr>
        <p:spPr bwMode="auto">
          <a:xfrm>
            <a:off x="161925" y="857250"/>
            <a:ext cx="544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用</a:t>
            </a:r>
            <a:r>
              <a:rPr lang="en-US" altLang="zh-CN" sz="2400">
                <a:solidFill>
                  <a:srgbClr val="FF3300"/>
                </a:solidFill>
              </a:rPr>
              <a:t>GCC</a:t>
            </a:r>
            <a:r>
              <a:rPr lang="zh-CN" altLang="en-US" sz="2400">
                <a:solidFill>
                  <a:srgbClr val="FF3300"/>
                </a:solidFill>
              </a:rPr>
              <a:t>编译器套件进行转换的过程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1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1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1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         GCC</a:t>
            </a:r>
            <a:r>
              <a:rPr lang="zh-CN" altLang="en-US" sz="3600" smtClean="0"/>
              <a:t>使用举例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684213"/>
            <a:ext cx="7978775" cy="17113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两个源程序文件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test1.c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test2.c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，最终生成可执行文件为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test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gcc -O1 test1.c test2.c -o test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选项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-O1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表示一级优化，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-O2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为二级优化，选项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-o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指出输出文件名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目标文件可用“</a:t>
            </a:r>
            <a:r>
              <a:rPr lang="en-US" altLang="zh-CN" smtClean="0"/>
              <a:t>objdump -d test.o”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反汇编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汇编语言程序</a:t>
            </a:r>
          </a:p>
        </p:txBody>
      </p:sp>
      <p:pic>
        <p:nvPicPr>
          <p:cNvPr id="6051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8" y="53975"/>
            <a:ext cx="3176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5191" name="Rectangle 7"/>
          <p:cNvSpPr>
            <a:spLocks noChangeArrowheads="1"/>
          </p:cNvSpPr>
          <p:nvPr/>
        </p:nvSpPr>
        <p:spPr bwMode="auto">
          <a:xfrm>
            <a:off x="71438" y="3736975"/>
            <a:ext cx="32702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add: 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pushl	%ebp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%esp, %ebp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subl 	$16, %esp 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12(%ebp), %eax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8(%ebp), %edx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leal  	(%edx, %eax), %eax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%eax, -4(%ebp)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-4(%ebp), %eax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leave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ret</a:t>
            </a:r>
          </a:p>
        </p:txBody>
      </p:sp>
      <p:sp>
        <p:nvSpPr>
          <p:cNvPr id="605193" name="Rectangle 9"/>
          <p:cNvSpPr>
            <a:spLocks noChangeArrowheads="1"/>
          </p:cNvSpPr>
          <p:nvPr/>
        </p:nvSpPr>
        <p:spPr bwMode="auto">
          <a:xfrm>
            <a:off x="3806825" y="2354263"/>
            <a:ext cx="5221288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00000000 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0: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1:    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3:    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6:    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9:    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c:    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f:     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12:  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15:  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16:  c3             ret </a:t>
            </a:r>
          </a:p>
        </p:txBody>
      </p:sp>
      <p:sp>
        <p:nvSpPr>
          <p:cNvPr id="605196" name="Line 12"/>
          <p:cNvSpPr>
            <a:spLocks noChangeShapeType="1"/>
          </p:cNvSpPr>
          <p:nvPr/>
        </p:nvSpPr>
        <p:spPr bwMode="auto">
          <a:xfrm>
            <a:off x="971550" y="2798763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5197" name="Rectangle 13"/>
          <p:cNvSpPr>
            <a:spLocks noChangeArrowheads="1"/>
          </p:cNvSpPr>
          <p:nvPr/>
        </p:nvSpPr>
        <p:spPr bwMode="auto">
          <a:xfrm>
            <a:off x="1016000" y="2754313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gcc -E test.c -o test.i </a:t>
            </a:r>
          </a:p>
          <a:p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gcc -S test.i -o test.s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605198" name="Rectangle 14"/>
          <p:cNvSpPr>
            <a:spLocks noChangeArrowheads="1"/>
          </p:cNvSpPr>
          <p:nvPr/>
        </p:nvSpPr>
        <p:spPr bwMode="auto">
          <a:xfrm>
            <a:off x="971550" y="3384550"/>
            <a:ext cx="263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gcc –S test.c –o test.s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605199" name="Text Box 15"/>
          <p:cNvSpPr txBox="1">
            <a:spLocks noChangeArrowheads="1"/>
          </p:cNvSpPr>
          <p:nvPr/>
        </p:nvSpPr>
        <p:spPr bwMode="auto">
          <a:xfrm>
            <a:off x="0" y="3429000"/>
            <a:ext cx="836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test.s</a:t>
            </a:r>
          </a:p>
        </p:txBody>
      </p:sp>
      <p:grpSp>
        <p:nvGrpSpPr>
          <p:cNvPr id="605215" name="Group 31"/>
          <p:cNvGrpSpPr>
            <a:grpSpLocks/>
          </p:cNvGrpSpPr>
          <p:nvPr/>
        </p:nvGrpSpPr>
        <p:grpSpPr bwMode="auto">
          <a:xfrm>
            <a:off x="3581400" y="2741613"/>
            <a:ext cx="1079500" cy="3567112"/>
            <a:chOff x="2200" y="1630"/>
            <a:chExt cx="680" cy="2392"/>
          </a:xfrm>
        </p:grpSpPr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2568" y="1630"/>
              <a:ext cx="312" cy="1871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5207" name="Group 23"/>
            <p:cNvGrpSpPr>
              <a:grpSpLocks/>
            </p:cNvGrpSpPr>
            <p:nvPr/>
          </p:nvGrpSpPr>
          <p:grpSpPr bwMode="auto">
            <a:xfrm>
              <a:off x="2200" y="3492"/>
              <a:ext cx="567" cy="530"/>
              <a:chOff x="2143" y="3634"/>
              <a:chExt cx="567" cy="530"/>
            </a:xfrm>
          </p:grpSpPr>
          <p:sp>
            <p:nvSpPr>
              <p:cNvPr id="605205" name="Text Box 21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pitchFamily="34" charset="0"/>
                  </a:rPr>
                  <a:t>位移量</a:t>
                </a:r>
              </a:p>
            </p:txBody>
          </p:sp>
          <p:sp>
            <p:nvSpPr>
              <p:cNvPr id="605206" name="Line 22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05216" name="Group 32"/>
          <p:cNvGrpSpPr>
            <a:grpSpLocks/>
          </p:cNvGrpSpPr>
          <p:nvPr/>
        </p:nvGrpSpPr>
        <p:grpSpPr bwMode="auto">
          <a:xfrm>
            <a:off x="4437063" y="2743200"/>
            <a:ext cx="1349375" cy="3611563"/>
            <a:chOff x="2710" y="1621"/>
            <a:chExt cx="850" cy="2409"/>
          </a:xfrm>
        </p:grpSpPr>
        <p:sp>
          <p:nvSpPr>
            <p:cNvPr id="605201" name="Rectangle 17"/>
            <p:cNvSpPr>
              <a:spLocks noChangeArrowheads="1"/>
            </p:cNvSpPr>
            <p:nvPr/>
          </p:nvSpPr>
          <p:spPr bwMode="auto">
            <a:xfrm>
              <a:off x="2880" y="1621"/>
              <a:ext cx="680" cy="1871"/>
            </a:xfrm>
            <a:prstGeom prst="rect">
              <a:avLst/>
            </a:prstGeom>
            <a:solidFill>
              <a:schemeClr val="accent1">
                <a:alpha val="25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5208" name="Group 24"/>
            <p:cNvGrpSpPr>
              <a:grpSpLocks/>
            </p:cNvGrpSpPr>
            <p:nvPr/>
          </p:nvGrpSpPr>
          <p:grpSpPr bwMode="auto">
            <a:xfrm>
              <a:off x="2710" y="3501"/>
              <a:ext cx="737" cy="529"/>
              <a:chOff x="2143" y="3634"/>
              <a:chExt cx="567" cy="529"/>
            </a:xfrm>
          </p:grpSpPr>
          <p:sp>
            <p:nvSpPr>
              <p:cNvPr id="605209" name="Text Box 25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pitchFamily="34" charset="0"/>
                  </a:rPr>
                  <a:t>机器指令</a:t>
                </a:r>
              </a:p>
            </p:txBody>
          </p:sp>
          <p:sp>
            <p:nvSpPr>
              <p:cNvPr id="605210" name="Line 26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05217" name="Group 33"/>
          <p:cNvGrpSpPr>
            <a:grpSpLocks/>
          </p:cNvGrpSpPr>
          <p:nvPr/>
        </p:nvGrpSpPr>
        <p:grpSpPr bwMode="auto">
          <a:xfrm>
            <a:off x="5832475" y="2732088"/>
            <a:ext cx="3149600" cy="3622675"/>
            <a:chOff x="3776" y="1621"/>
            <a:chExt cx="1984" cy="2430"/>
          </a:xfrm>
        </p:grpSpPr>
        <p:sp>
          <p:nvSpPr>
            <p:cNvPr id="605202" name="Rectangle 18"/>
            <p:cNvSpPr>
              <a:spLocks noChangeArrowheads="1"/>
            </p:cNvSpPr>
            <p:nvPr/>
          </p:nvSpPr>
          <p:spPr bwMode="auto">
            <a:xfrm>
              <a:off x="3776" y="1621"/>
              <a:ext cx="1984" cy="1900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5211" name="Group 27"/>
            <p:cNvGrpSpPr>
              <a:grpSpLocks/>
            </p:cNvGrpSpPr>
            <p:nvPr/>
          </p:nvGrpSpPr>
          <p:grpSpPr bwMode="auto">
            <a:xfrm>
              <a:off x="4059" y="3521"/>
              <a:ext cx="737" cy="530"/>
              <a:chOff x="2143" y="3634"/>
              <a:chExt cx="567" cy="530"/>
            </a:xfrm>
          </p:grpSpPr>
          <p:sp>
            <p:nvSpPr>
              <p:cNvPr id="605212" name="Text Box 28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pitchFamily="34" charset="0"/>
                  </a:rPr>
                  <a:t>汇编指令</a:t>
                </a:r>
              </a:p>
            </p:txBody>
          </p:sp>
          <p:sp>
            <p:nvSpPr>
              <p:cNvPr id="605213" name="Line 29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05214" name="Text Box 30"/>
          <p:cNvSpPr txBox="1">
            <a:spLocks noChangeArrowheads="1"/>
          </p:cNvSpPr>
          <p:nvPr/>
        </p:nvSpPr>
        <p:spPr bwMode="auto">
          <a:xfrm>
            <a:off x="1646238" y="640715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7635"/>
                </a:solidFill>
                <a:latin typeface="Arial" pitchFamily="34" charset="0"/>
              </a:rPr>
              <a:t>编译得到的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与</a:t>
            </a:r>
            <a:r>
              <a:rPr lang="zh-CN" altLang="en-US" sz="2000">
                <a:solidFill>
                  <a:srgbClr val="007635"/>
                </a:solidFill>
                <a:latin typeface="Arial" pitchFamily="34" charset="0"/>
              </a:rPr>
              <a:t>反汇编得到的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汇编指令形式稍有差异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0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0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1" grpId="0"/>
      <p:bldP spid="605193" grpId="0"/>
      <p:bldP spid="605196" grpId="0" animBg="1"/>
      <p:bldP spid="605197" grpId="0"/>
      <p:bldP spid="605198" grpId="0"/>
      <p:bldP spid="605199" grpId="0"/>
      <p:bldP spid="6052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</a:t>
            </a:r>
            <a:r>
              <a:rPr lang="zh-CN" altLang="en-US" sz="3600" smtClean="0"/>
              <a:t>两种目标文件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73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8" y="98425"/>
            <a:ext cx="3176587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0" y="2979738"/>
            <a:ext cx="560705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00000000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 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0: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1:    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3:    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6:    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9:    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c:    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f:     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12:  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15:  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16:  c3             ret </a:t>
            </a:r>
          </a:p>
        </p:txBody>
      </p:sp>
      <p:sp>
        <p:nvSpPr>
          <p:cNvPr id="607255" name="Text Box 23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test.o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中的代码从地址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0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开始，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中的代码从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开始！</a:t>
            </a:r>
          </a:p>
        </p:txBody>
      </p:sp>
      <p:sp>
        <p:nvSpPr>
          <p:cNvPr id="607256" name="Rectangle 24"/>
          <p:cNvSpPr>
            <a:spLocks noChangeArrowheads="1"/>
          </p:cNvSpPr>
          <p:nvPr/>
        </p:nvSpPr>
        <p:spPr bwMode="auto">
          <a:xfrm>
            <a:off x="5157788" y="2990850"/>
            <a:ext cx="3779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080483d4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&lt;add&gt;: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80483d4:    55                push ...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80483d5:    89 e5    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80483d7:    83 ec 10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80483da:    8b 45 0c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80483dd:    8b 55 08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80483e0:    8d 04 02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80483e3:    89 45 fc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80483e6:    8b 45 fc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80483e9:    c9         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80483ea:    c3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               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ret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      </a:t>
            </a:r>
          </a:p>
        </p:txBody>
      </p:sp>
      <p:sp>
        <p:nvSpPr>
          <p:cNvPr id="607257" name="Rectangle 25"/>
          <p:cNvSpPr>
            <a:spLocks noChangeArrowheads="1"/>
          </p:cNvSpPr>
          <p:nvPr/>
        </p:nvSpPr>
        <p:spPr bwMode="auto">
          <a:xfrm>
            <a:off x="250825" y="2573338"/>
            <a:ext cx="441166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007635"/>
                </a:solidFill>
              </a:rPr>
              <a:t>“objdump -d test.o”</a:t>
            </a:r>
            <a:r>
              <a:rPr lang="zh-CN" altLang="en-US" sz="2200">
                <a:solidFill>
                  <a:srgbClr val="007635"/>
                </a:solidFill>
              </a:rPr>
              <a:t>结果</a:t>
            </a:r>
          </a:p>
        </p:txBody>
      </p:sp>
      <p:sp>
        <p:nvSpPr>
          <p:cNvPr id="607258" name="Rectangle 26"/>
          <p:cNvSpPr>
            <a:spLocks noChangeArrowheads="1"/>
          </p:cNvSpPr>
          <p:nvPr/>
        </p:nvSpPr>
        <p:spPr bwMode="auto">
          <a:xfrm>
            <a:off x="5516563" y="3294063"/>
            <a:ext cx="1169987" cy="2970212"/>
          </a:xfrm>
          <a:prstGeom prst="rect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431800" y="3294063"/>
            <a:ext cx="495300" cy="2925762"/>
          </a:xfrm>
          <a:prstGeom prst="rect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60" name="Text Box 28"/>
          <p:cNvSpPr txBox="1">
            <a:spLocks noChangeArrowheads="1"/>
          </p:cNvSpPr>
          <p:nvPr/>
        </p:nvSpPr>
        <p:spPr bwMode="auto">
          <a:xfrm>
            <a:off x="3627438" y="1089025"/>
            <a:ext cx="4319587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3333CC"/>
                </a:solidFill>
              </a:rPr>
              <a:t>test.o</a:t>
            </a:r>
            <a:r>
              <a:rPr lang="zh-CN" altLang="en-US" sz="2400">
                <a:solidFill>
                  <a:srgbClr val="3333CC"/>
                </a:solidFill>
              </a:rPr>
              <a:t>：可重定位目标文件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3333CC"/>
                </a:solidFill>
              </a:rPr>
              <a:t>test</a:t>
            </a:r>
            <a:r>
              <a:rPr lang="zh-CN" altLang="en-US" sz="2400">
                <a:solidFill>
                  <a:srgbClr val="3333CC"/>
                </a:solidFill>
              </a:rPr>
              <a:t>：可执行目标文件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8" grpId="0"/>
      <p:bldP spid="607255" grpId="0"/>
      <p:bldP spid="607256" grpId="0"/>
      <p:bldP spid="607258" grpId="0" animBg="1"/>
      <p:bldP spid="607259" grpId="0" animBg="1"/>
      <p:bldP spid="6072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6175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/>
              <a:t>可执行文件的存储器映像</a:t>
            </a:r>
          </a:p>
        </p:txBody>
      </p:sp>
      <p:sp>
        <p:nvSpPr>
          <p:cNvPr id="747523" name="Text Box 12"/>
          <p:cNvSpPr txBox="1">
            <a:spLocks noChangeArrowheads="1"/>
          </p:cNvSpPr>
          <p:nvPr/>
        </p:nvSpPr>
        <p:spPr bwMode="auto">
          <a:xfrm>
            <a:off x="3184525" y="1444625"/>
            <a:ext cx="322263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cs typeface="msgothic"/>
              </a:rPr>
              <a:t>0</a:t>
            </a:r>
          </a:p>
        </p:txBody>
      </p:sp>
      <p:sp>
        <p:nvSpPr>
          <p:cNvPr id="747524" name="Text Box 25"/>
          <p:cNvSpPr txBox="1">
            <a:spLocks noChangeArrowheads="1"/>
          </p:cNvSpPr>
          <p:nvPr/>
        </p:nvSpPr>
        <p:spPr bwMode="auto">
          <a:xfrm>
            <a:off x="7921625" y="1849438"/>
            <a:ext cx="939800" cy="620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cs typeface="msgothic"/>
              </a:rPr>
              <a:t>%esp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cs typeface="msgothic"/>
              </a:rPr>
              <a:t>(</a:t>
            </a:r>
            <a:r>
              <a:rPr lang="zh-CN" altLang="en-GB">
                <a:cs typeface="msgothic"/>
              </a:rPr>
              <a:t>栈顶</a:t>
            </a:r>
            <a:r>
              <a:rPr lang="en-GB" altLang="zh-CN">
                <a:cs typeface="msgothic"/>
              </a:rPr>
              <a:t>)</a:t>
            </a:r>
          </a:p>
        </p:txBody>
      </p:sp>
      <p:sp>
        <p:nvSpPr>
          <p:cNvPr id="747525" name="Line 26"/>
          <p:cNvSpPr>
            <a:spLocks noChangeShapeType="1"/>
          </p:cNvSpPr>
          <p:nvPr/>
        </p:nvSpPr>
        <p:spPr bwMode="auto">
          <a:xfrm flipH="1">
            <a:off x="7542213" y="20177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526" name="Line 28"/>
          <p:cNvSpPr>
            <a:spLocks noChangeShapeType="1"/>
          </p:cNvSpPr>
          <p:nvPr/>
        </p:nvSpPr>
        <p:spPr bwMode="auto">
          <a:xfrm flipV="1">
            <a:off x="7615238" y="914400"/>
            <a:ext cx="1587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527" name="Text Box 29"/>
          <p:cNvSpPr txBox="1">
            <a:spLocks noChangeArrowheads="1"/>
          </p:cNvSpPr>
          <p:nvPr/>
        </p:nvSpPr>
        <p:spPr bwMode="auto">
          <a:xfrm>
            <a:off x="7945438" y="4073525"/>
            <a:ext cx="5873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900">
                <a:cs typeface="msgothic"/>
              </a:rPr>
              <a:t>brk</a:t>
            </a:r>
          </a:p>
        </p:txBody>
      </p:sp>
      <p:sp>
        <p:nvSpPr>
          <p:cNvPr id="747528" name="Line 30"/>
          <p:cNvSpPr>
            <a:spLocks noChangeShapeType="1"/>
          </p:cNvSpPr>
          <p:nvPr/>
        </p:nvSpPr>
        <p:spPr bwMode="auto">
          <a:xfrm flipH="1">
            <a:off x="7561263" y="42402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529" name="Text Box 31"/>
          <p:cNvSpPr txBox="1">
            <a:spLocks noChangeArrowheads="1"/>
          </p:cNvSpPr>
          <p:nvPr/>
        </p:nvSpPr>
        <p:spPr bwMode="auto">
          <a:xfrm>
            <a:off x="3187700" y="1190625"/>
            <a:ext cx="1565275" cy="322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cs typeface="msgothic"/>
              </a:rPr>
              <a:t>0xC00000000</a:t>
            </a:r>
          </a:p>
        </p:txBody>
      </p:sp>
      <p:sp>
        <p:nvSpPr>
          <p:cNvPr id="747530" name="Text Box 32"/>
          <p:cNvSpPr txBox="1">
            <a:spLocks noChangeArrowheads="1"/>
          </p:cNvSpPr>
          <p:nvPr/>
        </p:nvSpPr>
        <p:spPr bwMode="auto">
          <a:xfrm>
            <a:off x="3306763" y="6030913"/>
            <a:ext cx="1428750" cy="322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cs typeface="msgothic"/>
              </a:rPr>
              <a:t>0x08048000</a:t>
            </a:r>
          </a:p>
        </p:txBody>
      </p:sp>
      <p:grpSp>
        <p:nvGrpSpPr>
          <p:cNvPr id="747531" name="Group 11"/>
          <p:cNvGrpSpPr>
            <a:grpSpLocks/>
          </p:cNvGrpSpPr>
          <p:nvPr/>
        </p:nvGrpSpPr>
        <p:grpSpPr bwMode="auto">
          <a:xfrm>
            <a:off x="4392613" y="928688"/>
            <a:ext cx="3098800" cy="5929312"/>
            <a:chOff x="2785" y="795"/>
            <a:chExt cx="1924" cy="3516"/>
          </a:xfrm>
        </p:grpSpPr>
        <p:sp>
          <p:nvSpPr>
            <p:cNvPr id="747532" name="Rectangle 14"/>
            <p:cNvSpPr>
              <a:spLocks noChangeArrowheads="1"/>
            </p:cNvSpPr>
            <p:nvPr/>
          </p:nvSpPr>
          <p:spPr bwMode="auto">
            <a:xfrm>
              <a:off x="2952" y="795"/>
              <a:ext cx="1757" cy="307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Kernel virtual memory</a:t>
              </a:r>
            </a:p>
          </p:txBody>
        </p:sp>
        <p:sp>
          <p:nvSpPr>
            <p:cNvPr id="747533" name="Rectangle 15"/>
            <p:cNvSpPr>
              <a:spLocks noChangeArrowheads="1"/>
            </p:cNvSpPr>
            <p:nvPr/>
          </p:nvSpPr>
          <p:spPr bwMode="auto">
            <a:xfrm>
              <a:off x="2952" y="1867"/>
              <a:ext cx="1757" cy="42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Memory-mapped region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 for shared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libraries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2952" y="2286"/>
              <a:ext cx="1757" cy="4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Arial Narrow" pitchFamily="34" charset="0"/>
                <a:ea typeface="+mn-ea"/>
              </a:endParaRPr>
            </a:p>
          </p:txBody>
        </p:sp>
        <p:sp>
          <p:nvSpPr>
            <p:cNvPr id="747535" name="Rectangle 17"/>
            <p:cNvSpPr>
              <a:spLocks noChangeArrowheads="1"/>
            </p:cNvSpPr>
            <p:nvPr/>
          </p:nvSpPr>
          <p:spPr bwMode="auto">
            <a:xfrm>
              <a:off x="2952" y="2741"/>
              <a:ext cx="1757" cy="42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(created by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malloc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)</a:t>
              </a:r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2952" y="1294"/>
              <a:ext cx="1757" cy="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Arial Narrow" pitchFamily="34" charset="0"/>
                <a:ea typeface="+mn-ea"/>
              </a:endParaRPr>
            </a:p>
          </p:txBody>
        </p:sp>
        <p:sp>
          <p:nvSpPr>
            <p:cNvPr id="747537" name="Line 19"/>
            <p:cNvSpPr>
              <a:spLocks noChangeShapeType="1"/>
            </p:cNvSpPr>
            <p:nvPr/>
          </p:nvSpPr>
          <p:spPr bwMode="auto">
            <a:xfrm flipV="1">
              <a:off x="3828" y="2493"/>
              <a:ext cx="1" cy="242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38" name="Rectangle 20"/>
            <p:cNvSpPr>
              <a:spLocks noChangeArrowheads="1"/>
            </p:cNvSpPr>
            <p:nvPr/>
          </p:nvSpPr>
          <p:spPr bwMode="auto">
            <a:xfrm>
              <a:off x="2952" y="1083"/>
              <a:ext cx="1757" cy="35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Use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r </a:t>
              </a:r>
              <a:r>
                <a:rPr lang="en-GB" altLang="zh-CN">
                  <a:cs typeface="msgothic"/>
                </a:rPr>
                <a:t>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latin typeface="Calibri" pitchFamily="34" charset="0"/>
                  <a:cs typeface="msgothic"/>
                </a:rPr>
                <a:t>(</a:t>
              </a:r>
              <a:r>
                <a:rPr lang="en-GB" altLang="zh-CN">
                  <a:cs typeface="msgothic"/>
                </a:rPr>
                <a:t>created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at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runtime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)</a:t>
              </a:r>
            </a:p>
          </p:txBody>
        </p:sp>
        <p:sp>
          <p:nvSpPr>
            <p:cNvPr id="747539" name="Line 21"/>
            <p:cNvSpPr>
              <a:spLocks noChangeShapeType="1"/>
            </p:cNvSpPr>
            <p:nvPr/>
          </p:nvSpPr>
          <p:spPr bwMode="auto">
            <a:xfrm flipV="1">
              <a:off x="3828" y="1725"/>
              <a:ext cx="1" cy="146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40" name="Line 22"/>
            <p:cNvSpPr>
              <a:spLocks noChangeShapeType="1"/>
            </p:cNvSpPr>
            <p:nvPr/>
          </p:nvSpPr>
          <p:spPr bwMode="auto">
            <a:xfrm>
              <a:off x="3828" y="1438"/>
              <a:ext cx="1" cy="144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2952" y="3977"/>
              <a:ext cx="1757" cy="2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Unused</a:t>
              </a:r>
            </a:p>
          </p:txBody>
        </p:sp>
        <p:sp>
          <p:nvSpPr>
            <p:cNvPr id="747542" name="Text Box 24"/>
            <p:cNvSpPr txBox="1">
              <a:spLocks noChangeArrowheads="1"/>
            </p:cNvSpPr>
            <p:nvPr/>
          </p:nvSpPr>
          <p:spPr bwMode="auto">
            <a:xfrm>
              <a:off x="2785" y="4114"/>
              <a:ext cx="196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latin typeface="Arial Black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2952" y="3161"/>
              <a:ext cx="1757" cy="4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Read/write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(.data, .bss)</a:t>
              </a:r>
            </a:p>
          </p:txBody>
        </p:sp>
        <p:sp>
          <p:nvSpPr>
            <p:cNvPr id="747544" name="Rectangle 35"/>
            <p:cNvSpPr>
              <a:spLocks noChangeArrowheads="1"/>
            </p:cNvSpPr>
            <p:nvPr/>
          </p:nvSpPr>
          <p:spPr bwMode="auto">
            <a:xfrm>
              <a:off x="2952" y="3555"/>
              <a:ext cx="1757" cy="422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(.init, .text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, </a:t>
              </a:r>
              <a:r>
                <a:rPr lang="en-GB" altLang="zh-CN">
                  <a:cs typeface="msgothic"/>
                </a:rPr>
                <a:t>.rodata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)</a:t>
              </a:r>
            </a:p>
          </p:txBody>
        </p:sp>
      </p:grpSp>
      <p:sp>
        <p:nvSpPr>
          <p:cNvPr id="747545" name="AutoShape 36"/>
          <p:cNvSpPr>
            <a:spLocks/>
          </p:cNvSpPr>
          <p:nvPr/>
        </p:nvSpPr>
        <p:spPr bwMode="auto">
          <a:xfrm>
            <a:off x="7524750" y="5026025"/>
            <a:ext cx="222250" cy="1295400"/>
          </a:xfrm>
          <a:prstGeom prst="rightBrace">
            <a:avLst>
              <a:gd name="adj1" fmla="val 48571"/>
              <a:gd name="adj2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7546" name="Text Box 37"/>
          <p:cNvSpPr txBox="1">
            <a:spLocks noChangeArrowheads="1"/>
          </p:cNvSpPr>
          <p:nvPr/>
        </p:nvSpPr>
        <p:spPr bwMode="auto">
          <a:xfrm>
            <a:off x="7764463" y="4994275"/>
            <a:ext cx="746125" cy="1222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900">
                <a:solidFill>
                  <a:srgbClr val="FF0000"/>
                </a:solidFill>
                <a:latin typeface="Calibri" pitchFamily="34" charset="0"/>
                <a:cs typeface="msgothic"/>
              </a:rPr>
              <a:t>从可执行文件装入</a:t>
            </a:r>
          </a:p>
        </p:txBody>
      </p:sp>
      <p:sp>
        <p:nvSpPr>
          <p:cNvPr id="747547" name="Line 27"/>
          <p:cNvSpPr>
            <a:spLocks noChangeShapeType="1"/>
          </p:cNvSpPr>
          <p:nvPr/>
        </p:nvSpPr>
        <p:spPr bwMode="auto">
          <a:xfrm>
            <a:off x="3240088" y="3333750"/>
            <a:ext cx="1422400" cy="26019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48" name="Line 28"/>
          <p:cNvSpPr>
            <a:spLocks noChangeShapeType="1"/>
          </p:cNvSpPr>
          <p:nvPr/>
        </p:nvSpPr>
        <p:spPr bwMode="auto">
          <a:xfrm>
            <a:off x="3241675" y="4349750"/>
            <a:ext cx="1420813" cy="9699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49" name="Text Box 29"/>
          <p:cNvSpPr txBox="1">
            <a:spLocks noChangeArrowheads="1"/>
          </p:cNvSpPr>
          <p:nvPr/>
        </p:nvSpPr>
        <p:spPr bwMode="auto">
          <a:xfrm>
            <a:off x="292100" y="827088"/>
            <a:ext cx="32686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solidFill>
                  <a:srgbClr val="FF0000"/>
                </a:solidFill>
              </a:rPr>
              <a:t>程序</a:t>
            </a:r>
            <a:r>
              <a:rPr lang="en-US" altLang="zh-CN" sz="1900">
                <a:solidFill>
                  <a:srgbClr val="FF0000"/>
                </a:solidFill>
              </a:rPr>
              <a:t>(</a:t>
            </a:r>
            <a:r>
              <a:rPr lang="zh-CN" altLang="en-US" sz="1900">
                <a:solidFill>
                  <a:srgbClr val="FF0000"/>
                </a:solidFill>
              </a:rPr>
              <a:t>段</a:t>
            </a:r>
            <a:r>
              <a:rPr lang="en-US" altLang="zh-CN" sz="1900">
                <a:solidFill>
                  <a:srgbClr val="FF0000"/>
                </a:solidFill>
              </a:rPr>
              <a:t>)</a:t>
            </a:r>
            <a:r>
              <a:rPr lang="zh-CN" altLang="en-US" sz="1900">
                <a:solidFill>
                  <a:srgbClr val="FF0000"/>
                </a:solidFill>
              </a:rPr>
              <a:t>头表描述如何映射</a:t>
            </a:r>
          </a:p>
        </p:txBody>
      </p:sp>
      <p:grpSp>
        <p:nvGrpSpPr>
          <p:cNvPr id="747550" name="Group 30"/>
          <p:cNvGrpSpPr>
            <a:grpSpLocks/>
          </p:cNvGrpSpPr>
          <p:nvPr/>
        </p:nvGrpSpPr>
        <p:grpSpPr bwMode="auto">
          <a:xfrm>
            <a:off x="219075" y="1554163"/>
            <a:ext cx="2971800" cy="5043487"/>
            <a:chOff x="201" y="943"/>
            <a:chExt cx="1872" cy="3177"/>
          </a:xfrm>
        </p:grpSpPr>
        <p:sp>
          <p:nvSpPr>
            <p:cNvPr id="33794" name="Rectangle 2"/>
            <p:cNvSpPr>
              <a:spLocks noChangeArrowheads="1"/>
            </p:cNvSpPr>
            <p:nvPr/>
          </p:nvSpPr>
          <p:spPr bwMode="auto">
            <a:xfrm>
              <a:off x="201" y="943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ELF header</a:t>
              </a:r>
            </a:p>
          </p:txBody>
        </p:sp>
        <p:sp>
          <p:nvSpPr>
            <p:cNvPr id="33795" name="Rectangle 3"/>
            <p:cNvSpPr>
              <a:spLocks noChangeArrowheads="1"/>
            </p:cNvSpPr>
            <p:nvPr/>
          </p:nvSpPr>
          <p:spPr bwMode="auto">
            <a:xfrm>
              <a:off x="201" y="1217"/>
              <a:ext cx="1872" cy="438"/>
            </a:xfrm>
            <a:prstGeom prst="rect">
              <a:avLst/>
            </a:prstGeom>
            <a:solidFill>
              <a:srgbClr val="FF0000">
                <a:alpha val="24001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Segment header table</a:t>
              </a:r>
            </a:p>
          </p:txBody>
        </p:sp>
        <p:sp>
          <p:nvSpPr>
            <p:cNvPr id="747553" name="Rectangle 4"/>
            <p:cNvSpPr>
              <a:spLocks noChangeArrowheads="1"/>
            </p:cNvSpPr>
            <p:nvPr/>
          </p:nvSpPr>
          <p:spPr bwMode="auto">
            <a:xfrm>
              <a:off x="201" y="1929"/>
              <a:ext cx="1872" cy="274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.text section</a:t>
              </a: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201" y="2477"/>
              <a:ext cx="1872" cy="2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.data section</a:t>
              </a:r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201" y="2751"/>
              <a:ext cx="1872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.bss section</a:t>
              </a:r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201" y="3024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.symtab</a:t>
              </a:r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201" y="3298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.debug</a:t>
              </a:r>
            </a:p>
          </p:txBody>
        </p:sp>
        <p:sp>
          <p:nvSpPr>
            <p:cNvPr id="747558" name="Rectangle 5"/>
            <p:cNvSpPr>
              <a:spLocks noChangeArrowheads="1"/>
            </p:cNvSpPr>
            <p:nvPr/>
          </p:nvSpPr>
          <p:spPr bwMode="auto">
            <a:xfrm>
              <a:off x="201" y="2203"/>
              <a:ext cx="1872" cy="274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.rodata section</a:t>
              </a: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01" y="3572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.line</a:t>
              </a:r>
            </a:p>
          </p:txBody>
        </p:sp>
        <p:sp>
          <p:nvSpPr>
            <p:cNvPr id="747560" name="Rectangle 4"/>
            <p:cNvSpPr>
              <a:spLocks noChangeArrowheads="1"/>
            </p:cNvSpPr>
            <p:nvPr/>
          </p:nvSpPr>
          <p:spPr bwMode="auto">
            <a:xfrm>
              <a:off x="201" y="1655"/>
              <a:ext cx="1872" cy="274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.init section</a:t>
              </a: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201" y="3846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.strtab</a:t>
              </a:r>
            </a:p>
          </p:txBody>
        </p:sp>
      </p:grpSp>
      <p:sp>
        <p:nvSpPr>
          <p:cNvPr id="747562" name="Text Box 42"/>
          <p:cNvSpPr txBox="1">
            <a:spLocks noChangeArrowheads="1"/>
          </p:cNvSpPr>
          <p:nvPr/>
        </p:nvSpPr>
        <p:spPr bwMode="auto">
          <a:xfrm>
            <a:off x="7493000" y="1508125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栈区</a:t>
            </a:r>
          </a:p>
        </p:txBody>
      </p:sp>
      <p:sp>
        <p:nvSpPr>
          <p:cNvPr id="747563" name="Text Box 43"/>
          <p:cNvSpPr txBox="1">
            <a:spLocks noChangeArrowheads="1"/>
          </p:cNvSpPr>
          <p:nvPr/>
        </p:nvSpPr>
        <p:spPr bwMode="auto">
          <a:xfrm>
            <a:off x="7510463" y="4416425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堆区</a:t>
            </a:r>
          </a:p>
        </p:txBody>
      </p:sp>
      <p:sp>
        <p:nvSpPr>
          <p:cNvPr id="747564" name="Text Box 44"/>
          <p:cNvSpPr txBox="1">
            <a:spLocks noChangeArrowheads="1"/>
          </p:cNvSpPr>
          <p:nvPr/>
        </p:nvSpPr>
        <p:spPr bwMode="auto">
          <a:xfrm>
            <a:off x="7561263" y="2789238"/>
            <a:ext cx="111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共享库的代码</a:t>
            </a:r>
          </a:p>
        </p:txBody>
      </p:sp>
      <p:sp>
        <p:nvSpPr>
          <p:cNvPr id="747565" name="Text Box 45"/>
          <p:cNvSpPr txBox="1">
            <a:spLocks noChangeArrowheads="1"/>
          </p:cNvSpPr>
          <p:nvPr/>
        </p:nvSpPr>
        <p:spPr bwMode="auto">
          <a:xfrm>
            <a:off x="7658100" y="976313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内核区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4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4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4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4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5" grpId="0" animBg="1"/>
      <p:bldP spid="747546" grpId="0"/>
      <p:bldP spid="747547" grpId="0" animBg="1"/>
      <p:bldP spid="747548" grpId="0" animBg="1"/>
      <p:bldP spid="747562" grpId="0"/>
      <p:bldP spid="747563" grpId="0"/>
      <p:bldP spid="747564" grpId="0"/>
      <p:bldP spid="7475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程序的转换与机器级表示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819150"/>
            <a:ext cx="8640763" cy="567055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了解高级语言与汇编语言、汇编语言与机器语言之间的关系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掌握有关指令格式、操作数类型、寻址方式、操作类型等内容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了解高级语言源程序中的语句与机器级代码之间的对应关系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了解复杂数据类型（数组、结构等）的机器级实现</a:t>
            </a: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主要教学内容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语言程序与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机器级指令之间的对应关系。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主要包括：程序转换概述、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指令系统、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语言中控制语句和过程调用等机器级实现、复杂数据类型（数组、结构等）的机器级实现等。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本章所用的机器级表示主要以汇编语言形式表示为主。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总结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773113"/>
            <a:ext cx="8596312" cy="5805487"/>
          </a:xfrm>
        </p:spPr>
        <p:txBody>
          <a:bodyPr/>
          <a:lstStyle/>
          <a:p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高级语言程序总是转换为机器代码才能在机器上执行</a:t>
            </a:r>
          </a:p>
          <a:p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转换过程：预处理、编译、汇编、链接</a:t>
            </a:r>
          </a:p>
          <a:p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机器代码是二进制代码，可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为汇编代码表示</a:t>
            </a:r>
          </a:p>
          <a:p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规定了一台机器的指令系统涉及到的所有方面</a:t>
            </a:r>
          </a:p>
          <a:p>
            <a:pPr>
              <a:buFontTx/>
              <a:buNone/>
            </a:pP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   例如：</a:t>
            </a:r>
            <a:endParaRPr lang="en-US" altLang="zh-CN" sz="26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所有指令的指令格式、功能</a:t>
            </a:r>
          </a:p>
          <a:p>
            <a:pPr lvl="1"/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通用寄存器的个数、位数、编号和功能</a:t>
            </a:r>
          </a:p>
          <a:p>
            <a:pPr lvl="1"/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存储地址空间大小、编址方式、大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小端</a:t>
            </a:r>
          </a:p>
          <a:p>
            <a:pPr lvl="1"/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指令寻址方式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程序的机器级表示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940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指令系统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语言程序的机器级表示 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过程调用的机器级表示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循环结构的机器级表示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第四讲：复杂数据类型的分配和访问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第五讲：越界访问和缓冲区溢出 </a:t>
            </a:r>
          </a:p>
        </p:txBody>
      </p:sp>
      <p:sp>
        <p:nvSpPr>
          <p:cNvPr id="505860" name="Text Box 4"/>
          <p:cNvSpPr txBox="1">
            <a:spLocks noChangeArrowheads="1"/>
          </p:cNvSpPr>
          <p:nvPr/>
        </p:nvSpPr>
        <p:spPr bwMode="auto">
          <a:xfrm>
            <a:off x="6416675" y="1042988"/>
            <a:ext cx="23399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从高级语言程序出发，用其对应的机器级代码以及内存（栈）中信息的变化来说明底层实现</a:t>
            </a:r>
            <a:endParaRPr lang="en-US" altLang="zh-CN" sz="20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05861" name="AutoShape 5"/>
          <p:cNvSpPr>
            <a:spLocks/>
          </p:cNvSpPr>
          <p:nvPr/>
        </p:nvSpPr>
        <p:spPr bwMode="auto">
          <a:xfrm>
            <a:off x="5472113" y="311467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62" name="Text Box 6"/>
          <p:cNvSpPr txBox="1">
            <a:spLocks noChangeArrowheads="1"/>
          </p:cNvSpPr>
          <p:nvPr/>
        </p:nvSpPr>
        <p:spPr bwMode="auto">
          <a:xfrm>
            <a:off x="6146800" y="3878263"/>
            <a:ext cx="23860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围绕</a:t>
            </a:r>
            <a:r>
              <a:rPr lang="en-US" altLang="zh-CN" sz="2000"/>
              <a:t>C</a:t>
            </a:r>
            <a:r>
              <a:rPr lang="zh-CN" altLang="en-US" sz="2000"/>
              <a:t>语言中的语句和复杂数据类型，解释其在底层机器级的实现方法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回顾：冯</a:t>
            </a:r>
            <a:r>
              <a:rPr lang="en-US" altLang="zh-CN" sz="3600" smtClean="0"/>
              <a:t>.</a:t>
            </a:r>
            <a:r>
              <a:rPr lang="zh-CN" altLang="en-US" sz="3600" smtClean="0"/>
              <a:t>诺依曼结构计算机模型</a:t>
            </a:r>
          </a:p>
        </p:txBody>
      </p:sp>
      <p:sp>
        <p:nvSpPr>
          <p:cNvPr id="738307" name="Text Box 3"/>
          <p:cNvSpPr txBox="1">
            <a:spLocks noChangeArrowheads="1"/>
          </p:cNvSpPr>
          <p:nvPr/>
        </p:nvSpPr>
        <p:spPr bwMode="auto">
          <a:xfrm>
            <a:off x="569913" y="2033588"/>
            <a:ext cx="1500187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38308" name="Group 4"/>
          <p:cNvGrpSpPr>
            <a:grpSpLocks/>
          </p:cNvGrpSpPr>
          <p:nvPr/>
        </p:nvGrpSpPr>
        <p:grpSpPr bwMode="auto">
          <a:xfrm>
            <a:off x="250825" y="1223963"/>
            <a:ext cx="5130800" cy="4591050"/>
            <a:chOff x="215" y="1338"/>
            <a:chExt cx="3118" cy="2892"/>
          </a:xfrm>
        </p:grpSpPr>
        <p:sp>
          <p:nvSpPr>
            <p:cNvPr id="738309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0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</a:rPr>
                <a:t>CPU</a:t>
              </a:r>
            </a:p>
          </p:txBody>
        </p:sp>
      </p:grpSp>
      <p:sp>
        <p:nvSpPr>
          <p:cNvPr id="738311" name="Text Box 7"/>
          <p:cNvSpPr txBox="1">
            <a:spLocks noChangeArrowheads="1"/>
          </p:cNvSpPr>
          <p:nvPr/>
        </p:nvSpPr>
        <p:spPr bwMode="auto">
          <a:xfrm>
            <a:off x="2616200" y="2124075"/>
            <a:ext cx="104457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38312" name="Group 8"/>
          <p:cNvGrpSpPr>
            <a:grpSpLocks/>
          </p:cNvGrpSpPr>
          <p:nvPr/>
        </p:nvGrpSpPr>
        <p:grpSpPr bwMode="auto">
          <a:xfrm>
            <a:off x="7889875" y="2484438"/>
            <a:ext cx="1138238" cy="831850"/>
            <a:chOff x="4893" y="2132"/>
            <a:chExt cx="709" cy="524"/>
          </a:xfrm>
        </p:grpSpPr>
        <p:sp>
          <p:nvSpPr>
            <p:cNvPr id="738313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38314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38315" name="Group 11"/>
          <p:cNvGrpSpPr>
            <a:grpSpLocks/>
          </p:cNvGrpSpPr>
          <p:nvPr/>
        </p:nvGrpSpPr>
        <p:grpSpPr bwMode="auto">
          <a:xfrm>
            <a:off x="7889875" y="3878263"/>
            <a:ext cx="1138238" cy="831850"/>
            <a:chOff x="4893" y="3010"/>
            <a:chExt cx="709" cy="524"/>
          </a:xfrm>
        </p:grpSpPr>
        <p:sp>
          <p:nvSpPr>
            <p:cNvPr id="738316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38317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318" name="Text Box 14"/>
          <p:cNvSpPr txBox="1">
            <a:spLocks noChangeArrowheads="1"/>
          </p:cNvSpPr>
          <p:nvPr/>
        </p:nvSpPr>
        <p:spPr bwMode="auto">
          <a:xfrm>
            <a:off x="3933825" y="2124075"/>
            <a:ext cx="1090613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38319" name="Text Box 15"/>
          <p:cNvSpPr txBox="1">
            <a:spLocks noChangeArrowheads="1"/>
          </p:cNvSpPr>
          <p:nvPr/>
        </p:nvSpPr>
        <p:spPr bwMode="auto">
          <a:xfrm>
            <a:off x="3981450" y="5138738"/>
            <a:ext cx="1090613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38320" name="Line 16"/>
          <p:cNvSpPr>
            <a:spLocks noChangeShapeType="1"/>
          </p:cNvSpPr>
          <p:nvPr/>
        </p:nvSpPr>
        <p:spPr bwMode="auto">
          <a:xfrm>
            <a:off x="2070100" y="2303463"/>
            <a:ext cx="54610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21" name="Line 17"/>
          <p:cNvSpPr>
            <a:spLocks noChangeShapeType="1"/>
          </p:cNvSpPr>
          <p:nvPr/>
        </p:nvSpPr>
        <p:spPr bwMode="auto">
          <a:xfrm>
            <a:off x="3660775" y="2303463"/>
            <a:ext cx="274638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22" name="Line 18"/>
          <p:cNvSpPr>
            <a:spLocks noChangeShapeType="1"/>
          </p:cNvSpPr>
          <p:nvPr/>
        </p:nvSpPr>
        <p:spPr bwMode="auto">
          <a:xfrm>
            <a:off x="4344988" y="464343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8323" name="Group 19"/>
          <p:cNvGrpSpPr>
            <a:grpSpLocks/>
          </p:cNvGrpSpPr>
          <p:nvPr/>
        </p:nvGrpSpPr>
        <p:grpSpPr bwMode="auto">
          <a:xfrm>
            <a:off x="2706688" y="2889250"/>
            <a:ext cx="773112" cy="1484313"/>
            <a:chOff x="3135" y="2472"/>
            <a:chExt cx="454" cy="935"/>
          </a:xfrm>
        </p:grpSpPr>
        <p:grpSp>
          <p:nvGrpSpPr>
            <p:cNvPr id="738324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3832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832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832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832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832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833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833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833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8333" name="Rectangle 25"/>
            <p:cNvSpPr>
              <a:spLocks noChangeArrowheads="1"/>
            </p:cNvSpPr>
            <p:nvPr/>
          </p:nvSpPr>
          <p:spPr bwMode="auto">
            <a:xfrm rot="16200000" flipH="1">
              <a:off x="3032" y="2831"/>
              <a:ext cx="510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38334" name="Group 30"/>
          <p:cNvGrpSpPr>
            <a:grpSpLocks/>
          </p:cNvGrpSpPr>
          <p:nvPr/>
        </p:nvGrpSpPr>
        <p:grpSpPr bwMode="auto">
          <a:xfrm>
            <a:off x="3435350" y="3294063"/>
            <a:ext cx="409575" cy="809625"/>
            <a:chOff x="2030" y="2415"/>
            <a:chExt cx="341" cy="510"/>
          </a:xfrm>
        </p:grpSpPr>
        <p:sp>
          <p:nvSpPr>
            <p:cNvPr id="738335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36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8337" name="Text Box 33"/>
          <p:cNvSpPr txBox="1">
            <a:spLocks noChangeArrowheads="1"/>
          </p:cNvSpPr>
          <p:nvPr/>
        </p:nvSpPr>
        <p:spPr bwMode="auto">
          <a:xfrm>
            <a:off x="1706563" y="2798763"/>
            <a:ext cx="455612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38338" name="Line 34"/>
          <p:cNvSpPr>
            <a:spLocks noChangeShapeType="1"/>
          </p:cNvSpPr>
          <p:nvPr/>
        </p:nvSpPr>
        <p:spPr bwMode="auto">
          <a:xfrm flipH="1">
            <a:off x="2162175" y="3384550"/>
            <a:ext cx="544513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8339" name="Group 35"/>
          <p:cNvGrpSpPr>
            <a:grpSpLocks/>
          </p:cNvGrpSpPr>
          <p:nvPr/>
        </p:nvGrpSpPr>
        <p:grpSpPr bwMode="auto">
          <a:xfrm>
            <a:off x="1433513" y="2484438"/>
            <a:ext cx="228600" cy="855662"/>
            <a:chOff x="895" y="1905"/>
            <a:chExt cx="143" cy="539"/>
          </a:xfrm>
        </p:grpSpPr>
        <p:sp>
          <p:nvSpPr>
            <p:cNvPr id="738340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41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8342" name="Line 38"/>
          <p:cNvSpPr>
            <a:spLocks noChangeShapeType="1"/>
          </p:cNvSpPr>
          <p:nvPr/>
        </p:nvSpPr>
        <p:spPr bwMode="auto">
          <a:xfrm flipV="1">
            <a:off x="4481513" y="252888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8343" name="Group 39"/>
          <p:cNvGrpSpPr>
            <a:grpSpLocks/>
          </p:cNvGrpSpPr>
          <p:nvPr/>
        </p:nvGrpSpPr>
        <p:grpSpPr bwMode="auto">
          <a:xfrm>
            <a:off x="2433638" y="3741738"/>
            <a:ext cx="1547812" cy="1487487"/>
            <a:chOff x="1576" y="2924"/>
            <a:chExt cx="964" cy="937"/>
          </a:xfrm>
        </p:grpSpPr>
        <p:sp>
          <p:nvSpPr>
            <p:cNvPr id="738344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45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46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8347" name="Group 43"/>
          <p:cNvGrpSpPr>
            <a:grpSpLocks/>
          </p:cNvGrpSpPr>
          <p:nvPr/>
        </p:nvGrpSpPr>
        <p:grpSpPr bwMode="auto">
          <a:xfrm>
            <a:off x="3298825" y="4508500"/>
            <a:ext cx="498475" cy="719138"/>
            <a:chOff x="2115" y="3405"/>
            <a:chExt cx="311" cy="453"/>
          </a:xfrm>
        </p:grpSpPr>
        <p:sp>
          <p:nvSpPr>
            <p:cNvPr id="738348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49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8350" name="Group 46"/>
          <p:cNvGrpSpPr>
            <a:grpSpLocks/>
          </p:cNvGrpSpPr>
          <p:nvPr/>
        </p:nvGrpSpPr>
        <p:grpSpPr bwMode="auto">
          <a:xfrm>
            <a:off x="1068388" y="2525713"/>
            <a:ext cx="4776787" cy="2298700"/>
            <a:chOff x="725" y="2158"/>
            <a:chExt cx="2977" cy="1448"/>
          </a:xfrm>
        </p:grpSpPr>
        <p:sp>
          <p:nvSpPr>
            <p:cNvPr id="738351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52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53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8354" name="Text Box 50"/>
          <p:cNvSpPr txBox="1">
            <a:spLocks noChangeArrowheads="1"/>
          </p:cNvSpPr>
          <p:nvPr/>
        </p:nvSpPr>
        <p:spPr bwMode="auto">
          <a:xfrm>
            <a:off x="569913" y="5184775"/>
            <a:ext cx="1046162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38355" name="Line 51"/>
          <p:cNvSpPr>
            <a:spLocks noChangeShapeType="1"/>
          </p:cNvSpPr>
          <p:nvPr/>
        </p:nvSpPr>
        <p:spPr bwMode="auto">
          <a:xfrm flipH="1">
            <a:off x="1616075" y="5408613"/>
            <a:ext cx="23669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56" name="Line 52"/>
          <p:cNvSpPr>
            <a:spLocks noChangeShapeType="1"/>
          </p:cNvSpPr>
          <p:nvPr/>
        </p:nvSpPr>
        <p:spPr bwMode="auto">
          <a:xfrm flipV="1">
            <a:off x="750888" y="248443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8357" name="Group 53"/>
          <p:cNvGrpSpPr>
            <a:grpSpLocks/>
          </p:cNvGrpSpPr>
          <p:nvPr/>
        </p:nvGrpSpPr>
        <p:grpSpPr bwMode="auto">
          <a:xfrm>
            <a:off x="5381625" y="1719263"/>
            <a:ext cx="1274763" cy="3870325"/>
            <a:chOff x="3333" y="1650"/>
            <a:chExt cx="795" cy="2438"/>
          </a:xfrm>
        </p:grpSpPr>
        <p:sp>
          <p:nvSpPr>
            <p:cNvPr id="738358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38359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60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38361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62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38363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64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8365" name="Text Box 61"/>
          <p:cNvSpPr txBox="1">
            <a:spLocks noChangeArrowheads="1"/>
          </p:cNvSpPr>
          <p:nvPr/>
        </p:nvSpPr>
        <p:spPr bwMode="auto">
          <a:xfrm>
            <a:off x="3446463" y="2573338"/>
            <a:ext cx="11826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/>
              <a:t>GPRs</a:t>
            </a:r>
          </a:p>
        </p:txBody>
      </p:sp>
      <p:sp>
        <p:nvSpPr>
          <p:cNvPr id="738366" name="Rectangle 62"/>
          <p:cNvSpPr>
            <a:spLocks noChangeArrowheads="1"/>
          </p:cNvSpPr>
          <p:nvPr/>
        </p:nvSpPr>
        <p:spPr bwMode="auto">
          <a:xfrm>
            <a:off x="3852863" y="3073400"/>
            <a:ext cx="1046162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8367" name="Line 63"/>
          <p:cNvSpPr>
            <a:spLocks noChangeShapeType="1"/>
          </p:cNvSpPr>
          <p:nvPr/>
        </p:nvSpPr>
        <p:spPr bwMode="auto">
          <a:xfrm>
            <a:off x="3852863" y="3429000"/>
            <a:ext cx="104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68" name="Line 64"/>
          <p:cNvSpPr>
            <a:spLocks noChangeShapeType="1"/>
          </p:cNvSpPr>
          <p:nvPr/>
        </p:nvSpPr>
        <p:spPr bwMode="auto">
          <a:xfrm>
            <a:off x="3852863" y="3833813"/>
            <a:ext cx="104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69" name="Line 65"/>
          <p:cNvSpPr>
            <a:spLocks noChangeShapeType="1"/>
          </p:cNvSpPr>
          <p:nvPr/>
        </p:nvSpPr>
        <p:spPr bwMode="auto">
          <a:xfrm>
            <a:off x="3852863" y="4243388"/>
            <a:ext cx="104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70" name="Text Box 66"/>
          <p:cNvSpPr txBox="1">
            <a:spLocks noChangeArrowheads="1"/>
          </p:cNvSpPr>
          <p:nvPr/>
        </p:nvSpPr>
        <p:spPr bwMode="auto">
          <a:xfrm>
            <a:off x="4927600" y="3068638"/>
            <a:ext cx="3190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38371" name="Text Box 67"/>
          <p:cNvSpPr txBox="1">
            <a:spLocks noChangeArrowheads="1"/>
          </p:cNvSpPr>
          <p:nvPr/>
        </p:nvSpPr>
        <p:spPr bwMode="auto">
          <a:xfrm>
            <a:off x="4927600" y="3473450"/>
            <a:ext cx="3190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38372" name="Text Box 68"/>
          <p:cNvSpPr txBox="1">
            <a:spLocks noChangeArrowheads="1"/>
          </p:cNvSpPr>
          <p:nvPr/>
        </p:nvSpPr>
        <p:spPr bwMode="auto">
          <a:xfrm>
            <a:off x="4886325" y="3743325"/>
            <a:ext cx="4349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738373" name="Text Box 69"/>
          <p:cNvSpPr txBox="1">
            <a:spLocks noChangeArrowheads="1"/>
          </p:cNvSpPr>
          <p:nvPr/>
        </p:nvSpPr>
        <p:spPr bwMode="auto">
          <a:xfrm>
            <a:off x="4841875" y="4329113"/>
            <a:ext cx="7064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K-1</a:t>
            </a:r>
          </a:p>
        </p:txBody>
      </p:sp>
      <p:sp>
        <p:nvSpPr>
          <p:cNvPr id="738374" name="Rectangle 70"/>
          <p:cNvSpPr>
            <a:spLocks noChangeArrowheads="1"/>
          </p:cNvSpPr>
          <p:nvPr/>
        </p:nvSpPr>
        <p:spPr bwMode="auto">
          <a:xfrm>
            <a:off x="3851275" y="3068638"/>
            <a:ext cx="1046163" cy="1574800"/>
          </a:xfrm>
          <a:prstGeom prst="rect">
            <a:avLst/>
          </a:prstGeom>
          <a:solidFill>
            <a:srgbClr val="008000">
              <a:alpha val="17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8375" name="Text Box 71"/>
          <p:cNvSpPr txBox="1">
            <a:spLocks noChangeArrowheads="1"/>
          </p:cNvSpPr>
          <p:nvPr/>
        </p:nvSpPr>
        <p:spPr bwMode="auto">
          <a:xfrm>
            <a:off x="6642100" y="1584325"/>
            <a:ext cx="1146175" cy="457200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/>
              <a:t>存储器</a:t>
            </a:r>
          </a:p>
        </p:txBody>
      </p:sp>
      <p:grpSp>
        <p:nvGrpSpPr>
          <p:cNvPr id="738376" name="Group 72"/>
          <p:cNvGrpSpPr>
            <a:grpSpLocks/>
          </p:cNvGrpSpPr>
          <p:nvPr/>
        </p:nvGrpSpPr>
        <p:grpSpPr bwMode="auto">
          <a:xfrm>
            <a:off x="6642100" y="2079625"/>
            <a:ext cx="1146175" cy="3509963"/>
            <a:chOff x="3447" y="1423"/>
            <a:chExt cx="879" cy="2211"/>
          </a:xfrm>
        </p:grpSpPr>
        <p:sp>
          <p:nvSpPr>
            <p:cNvPr id="738377" name="Rectangle 73"/>
            <p:cNvSpPr>
              <a:spLocks noChangeArrowheads="1"/>
            </p:cNvSpPr>
            <p:nvPr/>
          </p:nvSpPr>
          <p:spPr bwMode="auto">
            <a:xfrm>
              <a:off x="3447" y="1423"/>
              <a:ext cx="879" cy="221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78" name="Line 74"/>
            <p:cNvSpPr>
              <a:spLocks noChangeShapeType="1"/>
            </p:cNvSpPr>
            <p:nvPr/>
          </p:nvSpPr>
          <p:spPr bwMode="auto">
            <a:xfrm>
              <a:off x="3447" y="1678"/>
              <a:ext cx="8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79" name="Line 75"/>
            <p:cNvSpPr>
              <a:spLocks noChangeShapeType="1"/>
            </p:cNvSpPr>
            <p:nvPr/>
          </p:nvSpPr>
          <p:spPr bwMode="auto">
            <a:xfrm>
              <a:off x="3447" y="1962"/>
              <a:ext cx="8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80" name="Line 76"/>
            <p:cNvSpPr>
              <a:spLocks noChangeShapeType="1"/>
            </p:cNvSpPr>
            <p:nvPr/>
          </p:nvSpPr>
          <p:spPr bwMode="auto">
            <a:xfrm>
              <a:off x="3447" y="2245"/>
              <a:ext cx="8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81" name="Line 77"/>
            <p:cNvSpPr>
              <a:spLocks noChangeShapeType="1"/>
            </p:cNvSpPr>
            <p:nvPr/>
          </p:nvSpPr>
          <p:spPr bwMode="auto">
            <a:xfrm>
              <a:off x="3447" y="2529"/>
              <a:ext cx="8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82" name="Line 78"/>
            <p:cNvSpPr>
              <a:spLocks noChangeShapeType="1"/>
            </p:cNvSpPr>
            <p:nvPr/>
          </p:nvSpPr>
          <p:spPr bwMode="auto">
            <a:xfrm>
              <a:off x="3447" y="2812"/>
              <a:ext cx="8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83" name="Line 79"/>
            <p:cNvSpPr>
              <a:spLocks noChangeShapeType="1"/>
            </p:cNvSpPr>
            <p:nvPr/>
          </p:nvSpPr>
          <p:spPr bwMode="auto">
            <a:xfrm>
              <a:off x="3447" y="3096"/>
              <a:ext cx="8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84" name="Line 80"/>
            <p:cNvSpPr>
              <a:spLocks noChangeShapeType="1"/>
            </p:cNvSpPr>
            <p:nvPr/>
          </p:nvSpPr>
          <p:spPr bwMode="auto">
            <a:xfrm>
              <a:off x="3447" y="3379"/>
              <a:ext cx="8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8385" name="Text Box 81"/>
          <p:cNvSpPr txBox="1">
            <a:spLocks noChangeArrowheads="1"/>
          </p:cNvSpPr>
          <p:nvPr/>
        </p:nvSpPr>
        <p:spPr bwMode="auto">
          <a:xfrm>
            <a:off x="7743825" y="2181225"/>
            <a:ext cx="3095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38386" name="Text Box 82"/>
          <p:cNvSpPr txBox="1">
            <a:spLocks noChangeArrowheads="1"/>
          </p:cNvSpPr>
          <p:nvPr/>
        </p:nvSpPr>
        <p:spPr bwMode="auto">
          <a:xfrm>
            <a:off x="7745413" y="2528888"/>
            <a:ext cx="3095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38387" name="Text Box 83"/>
          <p:cNvSpPr txBox="1">
            <a:spLocks noChangeArrowheads="1"/>
          </p:cNvSpPr>
          <p:nvPr/>
        </p:nvSpPr>
        <p:spPr bwMode="auto">
          <a:xfrm>
            <a:off x="7745413" y="3024188"/>
            <a:ext cx="3095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38388" name="Text Box 84"/>
          <p:cNvSpPr txBox="1">
            <a:spLocks noChangeArrowheads="1"/>
          </p:cNvSpPr>
          <p:nvPr/>
        </p:nvSpPr>
        <p:spPr bwMode="auto">
          <a:xfrm>
            <a:off x="7743825" y="3473450"/>
            <a:ext cx="3095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738389" name="Text Box 85"/>
          <p:cNvSpPr txBox="1">
            <a:spLocks noChangeArrowheads="1"/>
          </p:cNvSpPr>
          <p:nvPr/>
        </p:nvSpPr>
        <p:spPr bwMode="auto">
          <a:xfrm>
            <a:off x="7745413" y="3833813"/>
            <a:ext cx="3095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38390" name="Text Box 86"/>
          <p:cNvSpPr txBox="1">
            <a:spLocks noChangeArrowheads="1"/>
          </p:cNvSpPr>
          <p:nvPr/>
        </p:nvSpPr>
        <p:spPr bwMode="auto">
          <a:xfrm>
            <a:off x="7745413" y="4373563"/>
            <a:ext cx="3095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38391" name="Text Box 87"/>
          <p:cNvSpPr txBox="1">
            <a:spLocks noChangeArrowheads="1"/>
          </p:cNvSpPr>
          <p:nvPr/>
        </p:nvSpPr>
        <p:spPr bwMode="auto">
          <a:xfrm>
            <a:off x="7743825" y="4689475"/>
            <a:ext cx="608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738392" name="Text Box 88"/>
          <p:cNvSpPr txBox="1">
            <a:spLocks noChangeArrowheads="1"/>
          </p:cNvSpPr>
          <p:nvPr/>
        </p:nvSpPr>
        <p:spPr bwMode="auto">
          <a:xfrm>
            <a:off x="7743825" y="5267325"/>
            <a:ext cx="742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N-1</a:t>
            </a:r>
          </a:p>
        </p:txBody>
      </p:sp>
      <p:sp>
        <p:nvSpPr>
          <p:cNvPr id="738393" name="Rectangle 89"/>
          <p:cNvSpPr>
            <a:spLocks noChangeArrowheads="1"/>
          </p:cNvSpPr>
          <p:nvPr/>
        </p:nvSpPr>
        <p:spPr bwMode="auto">
          <a:xfrm>
            <a:off x="6642100" y="2079625"/>
            <a:ext cx="1136650" cy="3509963"/>
          </a:xfrm>
          <a:prstGeom prst="rect">
            <a:avLst/>
          </a:prstGeom>
          <a:solidFill>
            <a:srgbClr val="008000">
              <a:alpha val="17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8394" name="Line 90"/>
          <p:cNvSpPr>
            <a:spLocks noChangeShapeType="1"/>
          </p:cNvSpPr>
          <p:nvPr/>
        </p:nvSpPr>
        <p:spPr bwMode="auto">
          <a:xfrm>
            <a:off x="4392613" y="3924300"/>
            <a:ext cx="0" cy="26987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95" name="Line 91"/>
          <p:cNvSpPr>
            <a:spLocks noChangeShapeType="1"/>
          </p:cNvSpPr>
          <p:nvPr/>
        </p:nvSpPr>
        <p:spPr bwMode="auto">
          <a:xfrm>
            <a:off x="7227888" y="4868863"/>
            <a:ext cx="0" cy="26987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回顾：冯</a:t>
            </a:r>
            <a:r>
              <a:rPr lang="en-US" altLang="zh-CN" sz="3600" smtClean="0"/>
              <a:t>.</a:t>
            </a:r>
            <a:r>
              <a:rPr lang="zh-CN" altLang="en-US" sz="3600" smtClean="0"/>
              <a:t>诺依曼结构计算机模型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657225" y="203358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39332" name="Group 4"/>
          <p:cNvGrpSpPr>
            <a:grpSpLocks/>
          </p:cNvGrpSpPr>
          <p:nvPr/>
        </p:nvGrpSpPr>
        <p:grpSpPr bwMode="auto">
          <a:xfrm>
            <a:off x="341313" y="1223963"/>
            <a:ext cx="4949825" cy="4591050"/>
            <a:chOff x="215" y="1338"/>
            <a:chExt cx="3118" cy="2892"/>
          </a:xfrm>
        </p:grpSpPr>
        <p:sp>
          <p:nvSpPr>
            <p:cNvPr id="739333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34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</a:rPr>
                <a:t>CPU</a:t>
              </a:r>
            </a:p>
          </p:txBody>
        </p:sp>
      </p:grpSp>
      <p:sp>
        <p:nvSpPr>
          <p:cNvPr id="739335" name="Text Box 7"/>
          <p:cNvSpPr txBox="1">
            <a:spLocks noChangeArrowheads="1"/>
          </p:cNvSpPr>
          <p:nvPr/>
        </p:nvSpPr>
        <p:spPr bwMode="auto">
          <a:xfrm>
            <a:off x="2681288" y="212407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39336" name="Group 8"/>
          <p:cNvGrpSpPr>
            <a:grpSpLocks/>
          </p:cNvGrpSpPr>
          <p:nvPr/>
        </p:nvGrpSpPr>
        <p:grpSpPr bwMode="auto">
          <a:xfrm>
            <a:off x="7767638" y="2484438"/>
            <a:ext cx="1125537" cy="831850"/>
            <a:chOff x="4893" y="2132"/>
            <a:chExt cx="709" cy="524"/>
          </a:xfrm>
        </p:grpSpPr>
        <p:sp>
          <p:nvSpPr>
            <p:cNvPr id="739337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39338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39339" name="Group 11"/>
          <p:cNvGrpSpPr>
            <a:grpSpLocks/>
          </p:cNvGrpSpPr>
          <p:nvPr/>
        </p:nvGrpSpPr>
        <p:grpSpPr bwMode="auto">
          <a:xfrm>
            <a:off x="7767638" y="3878263"/>
            <a:ext cx="1125537" cy="831850"/>
            <a:chOff x="4893" y="3010"/>
            <a:chExt cx="709" cy="524"/>
          </a:xfrm>
        </p:grpSpPr>
        <p:sp>
          <p:nvSpPr>
            <p:cNvPr id="739340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39341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9342" name="Text Box 14"/>
          <p:cNvSpPr txBox="1">
            <a:spLocks noChangeArrowheads="1"/>
          </p:cNvSpPr>
          <p:nvPr/>
        </p:nvSpPr>
        <p:spPr bwMode="auto">
          <a:xfrm>
            <a:off x="3986213" y="2124075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39343" name="Text Box 15"/>
          <p:cNvSpPr txBox="1">
            <a:spLocks noChangeArrowheads="1"/>
          </p:cNvSpPr>
          <p:nvPr/>
        </p:nvSpPr>
        <p:spPr bwMode="auto">
          <a:xfrm>
            <a:off x="4032250" y="513873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39344" name="Line 16"/>
          <p:cNvSpPr>
            <a:spLocks noChangeShapeType="1"/>
          </p:cNvSpPr>
          <p:nvPr/>
        </p:nvSpPr>
        <p:spPr bwMode="auto">
          <a:xfrm>
            <a:off x="2141538" y="2303463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9345" name="Line 17"/>
          <p:cNvSpPr>
            <a:spLocks noChangeShapeType="1"/>
          </p:cNvSpPr>
          <p:nvPr/>
        </p:nvSpPr>
        <p:spPr bwMode="auto">
          <a:xfrm>
            <a:off x="3716338" y="230346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9346" name="Line 18"/>
          <p:cNvSpPr>
            <a:spLocks noChangeShapeType="1"/>
          </p:cNvSpPr>
          <p:nvPr/>
        </p:nvSpPr>
        <p:spPr bwMode="auto">
          <a:xfrm>
            <a:off x="4392613" y="464343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9347" name="Group 19"/>
          <p:cNvGrpSpPr>
            <a:grpSpLocks/>
          </p:cNvGrpSpPr>
          <p:nvPr/>
        </p:nvGrpSpPr>
        <p:grpSpPr bwMode="auto">
          <a:xfrm>
            <a:off x="2771775" y="2889250"/>
            <a:ext cx="765175" cy="1484313"/>
            <a:chOff x="3135" y="2472"/>
            <a:chExt cx="454" cy="935"/>
          </a:xfrm>
        </p:grpSpPr>
        <p:grpSp>
          <p:nvGrpSpPr>
            <p:cNvPr id="739348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39349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9350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9351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9352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9353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9354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9355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9356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9357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39358" name="Group 30"/>
          <p:cNvGrpSpPr>
            <a:grpSpLocks/>
          </p:cNvGrpSpPr>
          <p:nvPr/>
        </p:nvGrpSpPr>
        <p:grpSpPr bwMode="auto">
          <a:xfrm>
            <a:off x="3492500" y="3294063"/>
            <a:ext cx="404813" cy="809625"/>
            <a:chOff x="2030" y="2415"/>
            <a:chExt cx="341" cy="510"/>
          </a:xfrm>
        </p:grpSpPr>
        <p:sp>
          <p:nvSpPr>
            <p:cNvPr id="739359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360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9361" name="Text Box 33"/>
          <p:cNvSpPr txBox="1">
            <a:spLocks noChangeArrowheads="1"/>
          </p:cNvSpPr>
          <p:nvPr/>
        </p:nvSpPr>
        <p:spPr bwMode="auto">
          <a:xfrm>
            <a:off x="1781175" y="279876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39362" name="Line 34"/>
          <p:cNvSpPr>
            <a:spLocks noChangeShapeType="1"/>
          </p:cNvSpPr>
          <p:nvPr/>
        </p:nvSpPr>
        <p:spPr bwMode="auto">
          <a:xfrm flipH="1">
            <a:off x="2232025" y="338455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9363" name="Group 35"/>
          <p:cNvGrpSpPr>
            <a:grpSpLocks/>
          </p:cNvGrpSpPr>
          <p:nvPr/>
        </p:nvGrpSpPr>
        <p:grpSpPr bwMode="auto">
          <a:xfrm>
            <a:off x="1511300" y="2484438"/>
            <a:ext cx="227013" cy="855662"/>
            <a:chOff x="895" y="1905"/>
            <a:chExt cx="143" cy="539"/>
          </a:xfrm>
        </p:grpSpPr>
        <p:sp>
          <p:nvSpPr>
            <p:cNvPr id="739364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365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9366" name="Line 38"/>
          <p:cNvSpPr>
            <a:spLocks noChangeShapeType="1"/>
          </p:cNvSpPr>
          <p:nvPr/>
        </p:nvSpPr>
        <p:spPr bwMode="auto">
          <a:xfrm flipV="1">
            <a:off x="4527550" y="252888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9367" name="Group 39"/>
          <p:cNvGrpSpPr>
            <a:grpSpLocks/>
          </p:cNvGrpSpPr>
          <p:nvPr/>
        </p:nvGrpSpPr>
        <p:grpSpPr bwMode="auto">
          <a:xfrm>
            <a:off x="2501900" y="3741738"/>
            <a:ext cx="1530350" cy="1487487"/>
            <a:chOff x="1576" y="2924"/>
            <a:chExt cx="964" cy="937"/>
          </a:xfrm>
        </p:grpSpPr>
        <p:sp>
          <p:nvSpPr>
            <p:cNvPr id="739368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369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370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9371" name="Group 43"/>
          <p:cNvGrpSpPr>
            <a:grpSpLocks/>
          </p:cNvGrpSpPr>
          <p:nvPr/>
        </p:nvGrpSpPr>
        <p:grpSpPr bwMode="auto">
          <a:xfrm>
            <a:off x="3357563" y="4508500"/>
            <a:ext cx="493712" cy="719138"/>
            <a:chOff x="2115" y="3405"/>
            <a:chExt cx="311" cy="453"/>
          </a:xfrm>
        </p:grpSpPr>
        <p:sp>
          <p:nvSpPr>
            <p:cNvPr id="739372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373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9374" name="Group 46"/>
          <p:cNvGrpSpPr>
            <a:grpSpLocks/>
          </p:cNvGrpSpPr>
          <p:nvPr/>
        </p:nvGrpSpPr>
        <p:grpSpPr bwMode="auto">
          <a:xfrm>
            <a:off x="1150938" y="2525713"/>
            <a:ext cx="4725987" cy="2298700"/>
            <a:chOff x="725" y="2158"/>
            <a:chExt cx="2977" cy="1448"/>
          </a:xfrm>
        </p:grpSpPr>
        <p:sp>
          <p:nvSpPr>
            <p:cNvPr id="739375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376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377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9378" name="Text Box 50"/>
          <p:cNvSpPr txBox="1">
            <a:spLocks noChangeArrowheads="1"/>
          </p:cNvSpPr>
          <p:nvPr/>
        </p:nvSpPr>
        <p:spPr bwMode="auto">
          <a:xfrm>
            <a:off x="657225" y="518477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39379" name="Line 51"/>
          <p:cNvSpPr>
            <a:spLocks noChangeShapeType="1"/>
          </p:cNvSpPr>
          <p:nvPr/>
        </p:nvSpPr>
        <p:spPr bwMode="auto">
          <a:xfrm flipH="1">
            <a:off x="1692275" y="540861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9380" name="Line 52"/>
          <p:cNvSpPr>
            <a:spLocks noChangeShapeType="1"/>
          </p:cNvSpPr>
          <p:nvPr/>
        </p:nvSpPr>
        <p:spPr bwMode="auto">
          <a:xfrm flipV="1">
            <a:off x="836613" y="248443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9381" name="Group 53"/>
          <p:cNvGrpSpPr>
            <a:grpSpLocks/>
          </p:cNvGrpSpPr>
          <p:nvPr/>
        </p:nvGrpSpPr>
        <p:grpSpPr bwMode="auto">
          <a:xfrm>
            <a:off x="5292725" y="1719263"/>
            <a:ext cx="1262063" cy="3870325"/>
            <a:chOff x="3333" y="1650"/>
            <a:chExt cx="795" cy="2438"/>
          </a:xfrm>
        </p:grpSpPr>
        <p:sp>
          <p:nvSpPr>
            <p:cNvPr id="739382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39383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84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39385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86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39387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88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9389" name="Group 61"/>
          <p:cNvGrpSpPr>
            <a:grpSpLocks/>
          </p:cNvGrpSpPr>
          <p:nvPr/>
        </p:nvGrpSpPr>
        <p:grpSpPr bwMode="auto">
          <a:xfrm>
            <a:off x="3490913" y="2568575"/>
            <a:ext cx="1755775" cy="2127250"/>
            <a:chOff x="2199" y="2185"/>
            <a:chExt cx="1106" cy="1340"/>
          </a:xfrm>
        </p:grpSpPr>
        <p:sp>
          <p:nvSpPr>
            <p:cNvPr id="739390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39391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39392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39393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9394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395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396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39397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39398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39399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39400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39401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9402" name="Group 74"/>
          <p:cNvGrpSpPr>
            <a:grpSpLocks/>
          </p:cNvGrpSpPr>
          <p:nvPr/>
        </p:nvGrpSpPr>
        <p:grpSpPr bwMode="auto">
          <a:xfrm>
            <a:off x="6551613" y="1584325"/>
            <a:ext cx="1397000" cy="4049713"/>
            <a:chOff x="4127" y="1565"/>
            <a:chExt cx="880" cy="2551"/>
          </a:xfrm>
        </p:grpSpPr>
        <p:grpSp>
          <p:nvGrpSpPr>
            <p:cNvPr id="739403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39404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39405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39406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9407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408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409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410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411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412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413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39414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39415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39416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39417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39418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39419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39420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39421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39422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9423" name="Text Box 95"/>
          <p:cNvSpPr txBox="1">
            <a:spLocks noChangeArrowheads="1"/>
          </p:cNvSpPr>
          <p:nvPr/>
        </p:nvSpPr>
        <p:spPr bwMode="auto">
          <a:xfrm>
            <a:off x="206375" y="773113"/>
            <a:ext cx="6345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</a:pPr>
            <a:r>
              <a:rPr lang="zh-CN" altLang="en-US" sz="2400"/>
              <a:t>你还记得冯</a:t>
            </a:r>
            <a:r>
              <a:rPr lang="en-US" altLang="zh-CN" sz="2400"/>
              <a:t>.</a:t>
            </a:r>
            <a:r>
              <a:rPr lang="zh-CN" altLang="en-US" sz="2400"/>
              <a:t>诺依曼计算机结构的特点吗？</a:t>
            </a:r>
          </a:p>
        </p:txBody>
      </p:sp>
      <p:sp>
        <p:nvSpPr>
          <p:cNvPr id="739424" name="Rectangle 96"/>
          <p:cNvSpPr>
            <a:spLocks noChangeArrowheads="1"/>
          </p:cNvSpPr>
          <p:nvPr/>
        </p:nvSpPr>
        <p:spPr bwMode="auto">
          <a:xfrm>
            <a:off x="6821488" y="5949950"/>
            <a:ext cx="18605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工厂、饭店？</a:t>
            </a:r>
          </a:p>
        </p:txBody>
      </p:sp>
      <p:sp>
        <p:nvSpPr>
          <p:cNvPr id="739425" name="Text Box 97"/>
          <p:cNvSpPr txBox="1">
            <a:spLocks noChangeArrowheads="1"/>
          </p:cNvSpPr>
          <p:nvPr/>
        </p:nvSpPr>
        <p:spPr bwMode="auto">
          <a:xfrm>
            <a:off x="341313" y="6400800"/>
            <a:ext cx="68849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3333CC"/>
                </a:solidFill>
              </a:rPr>
              <a:t>计算机是如何工作的呢？</a:t>
            </a:r>
          </a:p>
        </p:txBody>
      </p:sp>
      <p:sp>
        <p:nvSpPr>
          <p:cNvPr id="739426" name="Text Box 98"/>
          <p:cNvSpPr txBox="1">
            <a:spLocks noChangeArrowheads="1"/>
          </p:cNvSpPr>
          <p:nvPr/>
        </p:nvSpPr>
        <p:spPr bwMode="auto">
          <a:xfrm>
            <a:off x="296863" y="5949950"/>
            <a:ext cx="63452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</a:pPr>
            <a:r>
              <a:rPr lang="zh-CN" altLang="en-US" sz="2400"/>
              <a:t>你能想到计算机相当于现实生活中的什么呢？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9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3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3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3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3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3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3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3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3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animBg="1"/>
      <p:bldP spid="739335" grpId="0" animBg="1"/>
      <p:bldP spid="739342" grpId="0" animBg="1"/>
      <p:bldP spid="739343" grpId="0" animBg="1"/>
      <p:bldP spid="739344" grpId="0" animBg="1"/>
      <p:bldP spid="739345" grpId="0" animBg="1"/>
      <p:bldP spid="739346" grpId="0" animBg="1"/>
      <p:bldP spid="739361" grpId="0" animBg="1"/>
      <p:bldP spid="739362" grpId="0" animBg="1"/>
      <p:bldP spid="739366" grpId="0" animBg="1"/>
      <p:bldP spid="739378" grpId="0" animBg="1"/>
      <p:bldP spid="739379" grpId="0" animBg="1"/>
      <p:bldP spid="739380" grpId="0" animBg="1"/>
      <p:bldP spid="739424" grpId="0"/>
      <p:bldP spid="7394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计算机是如何工作的？</a:t>
            </a:r>
          </a:p>
        </p:txBody>
      </p:sp>
      <p:sp>
        <p:nvSpPr>
          <p:cNvPr id="740355" name="Text Box 3"/>
          <p:cNvSpPr txBox="1">
            <a:spLocks noChangeArrowheads="1"/>
          </p:cNvSpPr>
          <p:nvPr/>
        </p:nvSpPr>
        <p:spPr bwMode="auto">
          <a:xfrm>
            <a:off x="657225" y="2843213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40356" name="Group 4"/>
          <p:cNvGrpSpPr>
            <a:grpSpLocks/>
          </p:cNvGrpSpPr>
          <p:nvPr/>
        </p:nvGrpSpPr>
        <p:grpSpPr bwMode="auto">
          <a:xfrm>
            <a:off x="341313" y="2033588"/>
            <a:ext cx="4949825" cy="4591050"/>
            <a:chOff x="215" y="1338"/>
            <a:chExt cx="3118" cy="2892"/>
          </a:xfrm>
        </p:grpSpPr>
        <p:sp>
          <p:nvSpPr>
            <p:cNvPr id="740357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358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CPU</a:t>
              </a:r>
            </a:p>
          </p:txBody>
        </p:sp>
      </p:grp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2681288" y="2933700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40360" name="Group 8"/>
          <p:cNvGrpSpPr>
            <a:grpSpLocks/>
          </p:cNvGrpSpPr>
          <p:nvPr/>
        </p:nvGrpSpPr>
        <p:grpSpPr bwMode="auto">
          <a:xfrm>
            <a:off x="7767638" y="3294063"/>
            <a:ext cx="1125537" cy="831850"/>
            <a:chOff x="4893" y="2132"/>
            <a:chExt cx="709" cy="524"/>
          </a:xfrm>
        </p:grpSpPr>
        <p:sp>
          <p:nvSpPr>
            <p:cNvPr id="740361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40362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40363" name="Group 11"/>
          <p:cNvGrpSpPr>
            <a:grpSpLocks/>
          </p:cNvGrpSpPr>
          <p:nvPr/>
        </p:nvGrpSpPr>
        <p:grpSpPr bwMode="auto">
          <a:xfrm>
            <a:off x="7767638" y="4687888"/>
            <a:ext cx="1125537" cy="831850"/>
            <a:chOff x="4893" y="3010"/>
            <a:chExt cx="709" cy="524"/>
          </a:xfrm>
        </p:grpSpPr>
        <p:sp>
          <p:nvSpPr>
            <p:cNvPr id="740364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40365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3986213" y="2933700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40367" name="Text Box 15"/>
          <p:cNvSpPr txBox="1">
            <a:spLocks noChangeArrowheads="1"/>
          </p:cNvSpPr>
          <p:nvPr/>
        </p:nvSpPr>
        <p:spPr bwMode="auto">
          <a:xfrm>
            <a:off x="4032250" y="5948363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2141538" y="3113088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69" name="Line 17"/>
          <p:cNvSpPr>
            <a:spLocks noChangeShapeType="1"/>
          </p:cNvSpPr>
          <p:nvPr/>
        </p:nvSpPr>
        <p:spPr bwMode="auto">
          <a:xfrm>
            <a:off x="3716338" y="3113088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70" name="Line 18"/>
          <p:cNvSpPr>
            <a:spLocks noChangeShapeType="1"/>
          </p:cNvSpPr>
          <p:nvPr/>
        </p:nvSpPr>
        <p:spPr bwMode="auto">
          <a:xfrm>
            <a:off x="4392613" y="5453063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0371" name="Group 19"/>
          <p:cNvGrpSpPr>
            <a:grpSpLocks/>
          </p:cNvGrpSpPr>
          <p:nvPr/>
        </p:nvGrpSpPr>
        <p:grpSpPr bwMode="auto">
          <a:xfrm>
            <a:off x="2771775" y="3698875"/>
            <a:ext cx="765175" cy="1484313"/>
            <a:chOff x="3135" y="2472"/>
            <a:chExt cx="454" cy="935"/>
          </a:xfrm>
        </p:grpSpPr>
        <p:grpSp>
          <p:nvGrpSpPr>
            <p:cNvPr id="740372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4037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037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037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037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037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037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037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038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0381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40382" name="Group 30"/>
          <p:cNvGrpSpPr>
            <a:grpSpLocks/>
          </p:cNvGrpSpPr>
          <p:nvPr/>
        </p:nvGrpSpPr>
        <p:grpSpPr bwMode="auto">
          <a:xfrm>
            <a:off x="3492500" y="4103688"/>
            <a:ext cx="404813" cy="809625"/>
            <a:chOff x="2030" y="2415"/>
            <a:chExt cx="341" cy="510"/>
          </a:xfrm>
        </p:grpSpPr>
        <p:sp>
          <p:nvSpPr>
            <p:cNvPr id="740383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84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0385" name="Text Box 33"/>
          <p:cNvSpPr txBox="1">
            <a:spLocks noChangeArrowheads="1"/>
          </p:cNvSpPr>
          <p:nvPr/>
        </p:nvSpPr>
        <p:spPr bwMode="auto">
          <a:xfrm>
            <a:off x="1781175" y="3608388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40386" name="Line 34"/>
          <p:cNvSpPr>
            <a:spLocks noChangeShapeType="1"/>
          </p:cNvSpPr>
          <p:nvPr/>
        </p:nvSpPr>
        <p:spPr bwMode="auto">
          <a:xfrm flipH="1">
            <a:off x="2232025" y="4194175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0387" name="Group 35"/>
          <p:cNvGrpSpPr>
            <a:grpSpLocks/>
          </p:cNvGrpSpPr>
          <p:nvPr/>
        </p:nvGrpSpPr>
        <p:grpSpPr bwMode="auto">
          <a:xfrm>
            <a:off x="1511300" y="3294063"/>
            <a:ext cx="227013" cy="855662"/>
            <a:chOff x="895" y="1905"/>
            <a:chExt cx="143" cy="539"/>
          </a:xfrm>
        </p:grpSpPr>
        <p:sp>
          <p:nvSpPr>
            <p:cNvPr id="740388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89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0390" name="Line 38"/>
          <p:cNvSpPr>
            <a:spLocks noChangeShapeType="1"/>
          </p:cNvSpPr>
          <p:nvPr/>
        </p:nvSpPr>
        <p:spPr bwMode="auto">
          <a:xfrm flipV="1">
            <a:off x="4527550" y="3338513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0391" name="Group 39"/>
          <p:cNvGrpSpPr>
            <a:grpSpLocks/>
          </p:cNvGrpSpPr>
          <p:nvPr/>
        </p:nvGrpSpPr>
        <p:grpSpPr bwMode="auto">
          <a:xfrm>
            <a:off x="2501900" y="4551363"/>
            <a:ext cx="1530350" cy="1487487"/>
            <a:chOff x="1576" y="2924"/>
            <a:chExt cx="964" cy="937"/>
          </a:xfrm>
        </p:grpSpPr>
        <p:sp>
          <p:nvSpPr>
            <p:cNvPr id="740392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93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94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0395" name="Group 43"/>
          <p:cNvGrpSpPr>
            <a:grpSpLocks/>
          </p:cNvGrpSpPr>
          <p:nvPr/>
        </p:nvGrpSpPr>
        <p:grpSpPr bwMode="auto">
          <a:xfrm>
            <a:off x="3357563" y="5318125"/>
            <a:ext cx="493712" cy="719138"/>
            <a:chOff x="2115" y="3405"/>
            <a:chExt cx="311" cy="453"/>
          </a:xfrm>
        </p:grpSpPr>
        <p:sp>
          <p:nvSpPr>
            <p:cNvPr id="740396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97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0398" name="Group 46"/>
          <p:cNvGrpSpPr>
            <a:grpSpLocks/>
          </p:cNvGrpSpPr>
          <p:nvPr/>
        </p:nvGrpSpPr>
        <p:grpSpPr bwMode="auto">
          <a:xfrm>
            <a:off x="1150938" y="3335338"/>
            <a:ext cx="4725987" cy="2298700"/>
            <a:chOff x="725" y="2158"/>
            <a:chExt cx="2977" cy="1448"/>
          </a:xfrm>
        </p:grpSpPr>
        <p:sp>
          <p:nvSpPr>
            <p:cNvPr id="740399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400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401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0402" name="Text Box 50"/>
          <p:cNvSpPr txBox="1">
            <a:spLocks noChangeArrowheads="1"/>
          </p:cNvSpPr>
          <p:nvPr/>
        </p:nvSpPr>
        <p:spPr bwMode="auto">
          <a:xfrm>
            <a:off x="657225" y="5994400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40403" name="Line 51"/>
          <p:cNvSpPr>
            <a:spLocks noChangeShapeType="1"/>
          </p:cNvSpPr>
          <p:nvPr/>
        </p:nvSpPr>
        <p:spPr bwMode="auto">
          <a:xfrm flipH="1">
            <a:off x="1692275" y="6218238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404" name="Line 52"/>
          <p:cNvSpPr>
            <a:spLocks noChangeShapeType="1"/>
          </p:cNvSpPr>
          <p:nvPr/>
        </p:nvSpPr>
        <p:spPr bwMode="auto">
          <a:xfrm flipV="1">
            <a:off x="836613" y="3294063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0405" name="Group 53"/>
          <p:cNvGrpSpPr>
            <a:grpSpLocks/>
          </p:cNvGrpSpPr>
          <p:nvPr/>
        </p:nvGrpSpPr>
        <p:grpSpPr bwMode="auto">
          <a:xfrm>
            <a:off x="5292725" y="2528888"/>
            <a:ext cx="1262063" cy="3870325"/>
            <a:chOff x="3333" y="1650"/>
            <a:chExt cx="795" cy="2438"/>
          </a:xfrm>
        </p:grpSpPr>
        <p:sp>
          <p:nvSpPr>
            <p:cNvPr id="740406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40407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408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40409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410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40411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412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0413" name="Group 61"/>
          <p:cNvGrpSpPr>
            <a:grpSpLocks/>
          </p:cNvGrpSpPr>
          <p:nvPr/>
        </p:nvGrpSpPr>
        <p:grpSpPr bwMode="auto">
          <a:xfrm>
            <a:off x="3490913" y="3378200"/>
            <a:ext cx="1755775" cy="2127250"/>
            <a:chOff x="2199" y="2185"/>
            <a:chExt cx="1106" cy="1340"/>
          </a:xfrm>
        </p:grpSpPr>
        <p:sp>
          <p:nvSpPr>
            <p:cNvPr id="740414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40415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40416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40417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0418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419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420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0421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40422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40423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40424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40425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0426" name="Group 74"/>
          <p:cNvGrpSpPr>
            <a:grpSpLocks/>
          </p:cNvGrpSpPr>
          <p:nvPr/>
        </p:nvGrpSpPr>
        <p:grpSpPr bwMode="auto">
          <a:xfrm>
            <a:off x="6551613" y="2393950"/>
            <a:ext cx="1397000" cy="4049713"/>
            <a:chOff x="4127" y="1565"/>
            <a:chExt cx="880" cy="2551"/>
          </a:xfrm>
        </p:grpSpPr>
        <p:grpSp>
          <p:nvGrpSpPr>
            <p:cNvPr id="740427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40428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40429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40430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0431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432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433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434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435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436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437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0438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40439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40440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40441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40442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40443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40444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40445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40446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0447" name="Text Box 95"/>
          <p:cNvSpPr txBox="1">
            <a:spLocks noChangeArrowheads="1"/>
          </p:cNvSpPr>
          <p:nvPr/>
        </p:nvSpPr>
        <p:spPr bwMode="auto">
          <a:xfrm>
            <a:off x="206375" y="850900"/>
            <a:ext cx="8235950" cy="868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先想象一下妈妈是怎样做一桌你喜欢（</a:t>
            </a:r>
            <a:r>
              <a:rPr lang="zh-CN" altLang="en-US" sz="2400">
                <a:solidFill>
                  <a:srgbClr val="FF3300"/>
                </a:solidFill>
              </a:rPr>
              <a:t>指定</a:t>
            </a:r>
            <a:r>
              <a:rPr lang="zh-CN" altLang="en-US" sz="2400"/>
              <a:t>）的菜的？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</a:t>
            </a:r>
          </a:p>
        </p:txBody>
      </p:sp>
      <p:sp>
        <p:nvSpPr>
          <p:cNvPr id="740448" name="Text Box 96"/>
          <p:cNvSpPr txBox="1">
            <a:spLocks noChangeArrowheads="1"/>
          </p:cNvSpPr>
          <p:nvPr/>
        </p:nvSpPr>
        <p:spPr bwMode="auto">
          <a:xfrm>
            <a:off x="250825" y="1449388"/>
            <a:ext cx="868680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chemeClr val="accent2"/>
                </a:solidFill>
              </a:rPr>
              <a:t>厨房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en-US" altLang="zh-CN" sz="2200">
                <a:solidFill>
                  <a:srgbClr val="FF3300"/>
                </a:solidFill>
              </a:rPr>
              <a:t>CPU</a:t>
            </a:r>
            <a:r>
              <a:rPr lang="zh-CN" altLang="en-US" sz="2200">
                <a:solidFill>
                  <a:schemeClr val="accent2"/>
                </a:solidFill>
              </a:rPr>
              <a:t>，你妈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zh-CN" altLang="en-US" sz="2200">
                <a:solidFill>
                  <a:srgbClr val="FF3300"/>
                </a:solidFill>
              </a:rPr>
              <a:t>控制器</a:t>
            </a:r>
            <a:r>
              <a:rPr lang="zh-CN" altLang="en-US" sz="2200">
                <a:solidFill>
                  <a:schemeClr val="accent2"/>
                </a:solidFill>
              </a:rPr>
              <a:t>，盘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en-US" altLang="zh-CN" sz="2200">
                <a:solidFill>
                  <a:srgbClr val="FF3300"/>
                </a:solidFill>
              </a:rPr>
              <a:t>GPRs</a:t>
            </a:r>
            <a:r>
              <a:rPr lang="zh-CN" altLang="en-US" sz="2200">
                <a:solidFill>
                  <a:schemeClr val="accent2"/>
                </a:solidFill>
              </a:rPr>
              <a:t>，锅灶等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en-US" altLang="zh-CN" sz="2200">
                <a:solidFill>
                  <a:srgbClr val="FF3300"/>
                </a:solidFill>
              </a:rPr>
              <a:t>ALU </a:t>
            </a:r>
            <a:r>
              <a:rPr lang="zh-CN" altLang="en-US" sz="2200">
                <a:solidFill>
                  <a:schemeClr val="accent2"/>
                </a:solidFill>
              </a:rPr>
              <a:t>，架子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zh-CN" altLang="en-US" sz="2200">
                <a:solidFill>
                  <a:srgbClr val="FF3300"/>
                </a:solidFill>
              </a:rPr>
              <a:t>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0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4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计算机是如何工作的？</a:t>
            </a:r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115888" y="955675"/>
            <a:ext cx="8893175" cy="5581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200"/>
              <a:t>做菜前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    原材料（</a:t>
            </a:r>
            <a:r>
              <a:rPr lang="zh-CN" altLang="en-US" sz="2200">
                <a:solidFill>
                  <a:srgbClr val="FF3300"/>
                </a:solidFill>
              </a:rPr>
              <a:t>数据</a:t>
            </a:r>
            <a:r>
              <a:rPr lang="zh-CN" altLang="en-US" sz="2200">
                <a:solidFill>
                  <a:srgbClr val="3333CC"/>
                </a:solidFill>
              </a:rPr>
              <a:t>）和菜谱（</a:t>
            </a:r>
            <a:r>
              <a:rPr lang="zh-CN" altLang="en-US" sz="2200">
                <a:solidFill>
                  <a:srgbClr val="FF3300"/>
                </a:solidFill>
              </a:rPr>
              <a:t>指令</a:t>
            </a:r>
            <a:r>
              <a:rPr lang="zh-CN" altLang="en-US" sz="2200">
                <a:solidFill>
                  <a:srgbClr val="3333CC"/>
                </a:solidFill>
              </a:rPr>
              <a:t>）都</a:t>
            </a:r>
            <a:r>
              <a:rPr lang="zh-CN" altLang="en-US" sz="2200">
                <a:solidFill>
                  <a:srgbClr val="FF3300"/>
                </a:solidFill>
              </a:rPr>
              <a:t>按序</a:t>
            </a:r>
            <a:r>
              <a:rPr lang="zh-CN" altLang="en-US" sz="2200">
                <a:solidFill>
                  <a:srgbClr val="3333CC"/>
                </a:solidFill>
              </a:rPr>
              <a:t>放在厨房外的架子（</a:t>
            </a:r>
            <a:r>
              <a:rPr lang="zh-CN" altLang="en-US" sz="2200">
                <a:solidFill>
                  <a:srgbClr val="FF3300"/>
                </a:solidFill>
              </a:rPr>
              <a:t>存储器</a:t>
            </a:r>
            <a:r>
              <a:rPr lang="zh-CN" altLang="en-US" sz="2200">
                <a:solidFill>
                  <a:srgbClr val="3333CC"/>
                </a:solidFill>
              </a:rPr>
              <a:t>）上， 每个架子有编号（</a:t>
            </a:r>
            <a:r>
              <a:rPr lang="zh-CN" altLang="en-US" sz="2200">
                <a:solidFill>
                  <a:srgbClr val="FF3300"/>
                </a:solidFill>
              </a:rPr>
              <a:t>存储单元地址</a:t>
            </a:r>
            <a:r>
              <a:rPr lang="zh-CN" altLang="en-US" sz="2200">
                <a:solidFill>
                  <a:srgbClr val="3333CC"/>
                </a:solidFill>
              </a:rPr>
              <a:t>）。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    菜谱上信息：原料位置、做法、做好的菜放在哪里等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    </a:t>
            </a:r>
            <a:r>
              <a:rPr lang="zh-CN" altLang="en-US" sz="2200">
                <a:solidFill>
                  <a:srgbClr val="005024"/>
                </a:solidFill>
              </a:rPr>
              <a:t>例如，把</a:t>
            </a:r>
            <a:r>
              <a:rPr lang="en-US" altLang="zh-CN" sz="2200">
                <a:solidFill>
                  <a:srgbClr val="005024"/>
                </a:solidFill>
              </a:rPr>
              <a:t>10</a:t>
            </a:r>
            <a:r>
              <a:rPr lang="zh-CN" altLang="en-US" sz="2200">
                <a:solidFill>
                  <a:srgbClr val="005024"/>
                </a:solidFill>
              </a:rPr>
              <a:t>、</a:t>
            </a:r>
            <a:r>
              <a:rPr lang="en-US" altLang="zh-CN" sz="2200">
                <a:solidFill>
                  <a:srgbClr val="005024"/>
                </a:solidFill>
              </a:rPr>
              <a:t>11</a:t>
            </a:r>
            <a:r>
              <a:rPr lang="zh-CN" altLang="en-US" sz="2200">
                <a:solidFill>
                  <a:srgbClr val="005024"/>
                </a:solidFill>
              </a:rPr>
              <a:t>号架上的原料一起炒，并装入</a:t>
            </a:r>
            <a:r>
              <a:rPr lang="en-US" altLang="zh-CN" sz="2200">
                <a:solidFill>
                  <a:srgbClr val="005024"/>
                </a:solidFill>
              </a:rPr>
              <a:t>3</a:t>
            </a:r>
            <a:r>
              <a:rPr lang="zh-CN" altLang="en-US" sz="2200">
                <a:solidFill>
                  <a:srgbClr val="005024"/>
                </a:solidFill>
              </a:rPr>
              <a:t>号盘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然后，我告诉妈妈从第</a:t>
            </a:r>
            <a:r>
              <a:rPr lang="en-US" altLang="zh-CN" sz="2200">
                <a:solidFill>
                  <a:srgbClr val="3333CC"/>
                </a:solidFill>
              </a:rPr>
              <a:t>5</a:t>
            </a:r>
            <a:r>
              <a:rPr lang="zh-CN" altLang="en-US" sz="2200">
                <a:solidFill>
                  <a:srgbClr val="3333CC"/>
                </a:solidFill>
              </a:rPr>
              <a:t>个架上（</a:t>
            </a:r>
            <a:r>
              <a:rPr lang="zh-CN" altLang="en-US" sz="2200">
                <a:solidFill>
                  <a:srgbClr val="FF3300"/>
                </a:solidFill>
              </a:rPr>
              <a:t>起始</a:t>
            </a:r>
            <a:r>
              <a:rPr lang="en-US" altLang="zh-CN" sz="2200">
                <a:solidFill>
                  <a:srgbClr val="FF3300"/>
                </a:solidFill>
              </a:rPr>
              <a:t>PC=5</a:t>
            </a:r>
            <a:r>
              <a:rPr lang="zh-CN" altLang="en-US" sz="2200">
                <a:solidFill>
                  <a:srgbClr val="3333CC"/>
                </a:solidFill>
              </a:rPr>
              <a:t>）指定菜谱开始做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200"/>
              <a:t>开始做菜</a:t>
            </a:r>
            <a:endParaRPr lang="zh-CN" altLang="en-US" sz="220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第一步：从</a:t>
            </a:r>
            <a:r>
              <a:rPr lang="en-US" altLang="zh-CN" sz="2200">
                <a:solidFill>
                  <a:srgbClr val="3333CC"/>
                </a:solidFill>
              </a:rPr>
              <a:t>5</a:t>
            </a:r>
            <a:r>
              <a:rPr lang="zh-CN" altLang="en-US" sz="2200">
                <a:solidFill>
                  <a:srgbClr val="3333CC"/>
                </a:solidFill>
              </a:rPr>
              <a:t>号架上取菜谱（</a:t>
            </a:r>
            <a:r>
              <a:rPr lang="zh-CN" altLang="en-US" sz="2200">
                <a:solidFill>
                  <a:srgbClr val="FF3300"/>
                </a:solidFill>
              </a:rPr>
              <a:t>根据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取指令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第二步：看菜谱（</a:t>
            </a:r>
            <a:r>
              <a:rPr lang="zh-CN" altLang="en-US" sz="2200">
                <a:solidFill>
                  <a:srgbClr val="FF3300"/>
                </a:solidFill>
              </a:rPr>
              <a:t>指令译码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第三步：从架上或盘中取原材料（</a:t>
            </a:r>
            <a:r>
              <a:rPr lang="zh-CN" altLang="en-US" sz="2200">
                <a:solidFill>
                  <a:srgbClr val="FF3300"/>
                </a:solidFill>
              </a:rPr>
              <a:t>取操作数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第四步：洗、切、炒等具体操作（</a:t>
            </a:r>
            <a:r>
              <a:rPr lang="zh-CN" altLang="en-US" sz="2200">
                <a:solidFill>
                  <a:srgbClr val="FF3300"/>
                </a:solidFill>
              </a:rPr>
              <a:t>指令执行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第五步：装盘或直接送桌（</a:t>
            </a:r>
            <a:r>
              <a:rPr lang="zh-CN" altLang="en-US" sz="2200">
                <a:solidFill>
                  <a:srgbClr val="FF3300"/>
                </a:solidFill>
              </a:rPr>
              <a:t>回写结果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第六步：算出下一菜谱所在架子号</a:t>
            </a:r>
            <a:r>
              <a:rPr lang="en-US" altLang="zh-CN" sz="2200">
                <a:solidFill>
                  <a:srgbClr val="3333CC"/>
                </a:solidFill>
              </a:rPr>
              <a:t>6=5+1</a:t>
            </a:r>
            <a:r>
              <a:rPr lang="zh-CN" altLang="en-US" sz="2200">
                <a:solidFill>
                  <a:srgbClr val="3333CC"/>
                </a:solidFill>
              </a:rPr>
              <a:t>（</a:t>
            </a:r>
            <a:r>
              <a:rPr lang="zh-CN" altLang="en-US" sz="2200">
                <a:solidFill>
                  <a:srgbClr val="FF3300"/>
                </a:solidFill>
              </a:rPr>
              <a:t>修改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的值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</a:t>
            </a:r>
            <a:r>
              <a:rPr lang="zh-CN" altLang="en-US" sz="2200">
                <a:solidFill>
                  <a:schemeClr val="tx2"/>
                </a:solidFill>
              </a:rPr>
              <a:t>继续做下一道菜（</a:t>
            </a:r>
            <a:r>
              <a:rPr lang="zh-CN" altLang="en-US" sz="2200">
                <a:solidFill>
                  <a:srgbClr val="FF3300"/>
                </a:solidFill>
              </a:rPr>
              <a:t>执行下一条指令</a:t>
            </a:r>
            <a:r>
              <a:rPr lang="zh-CN" altLang="en-US" sz="2200">
                <a:solidFill>
                  <a:schemeClr val="tx2"/>
                </a:solidFill>
              </a:rPr>
              <a:t>）</a:t>
            </a:r>
            <a:endParaRPr lang="zh-CN" altLang="en-US" sz="2200">
              <a:solidFill>
                <a:srgbClr val="3333CC"/>
              </a:solidFill>
            </a:endParaRPr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2816225" y="773113"/>
            <a:ext cx="53546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008000"/>
                </a:solidFill>
              </a:rPr>
              <a:t>类似“存储程序”工作方式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4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4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4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4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4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计算机是如何工作的？</a:t>
            </a:r>
          </a:p>
        </p:txBody>
      </p:sp>
      <p:sp>
        <p:nvSpPr>
          <p:cNvPr id="742403" name="Text Box 3"/>
          <p:cNvSpPr txBox="1">
            <a:spLocks noChangeArrowheads="1"/>
          </p:cNvSpPr>
          <p:nvPr/>
        </p:nvSpPr>
        <p:spPr bwMode="auto">
          <a:xfrm>
            <a:off x="657225" y="2933700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42404" name="Group 4"/>
          <p:cNvGrpSpPr>
            <a:grpSpLocks/>
          </p:cNvGrpSpPr>
          <p:nvPr/>
        </p:nvGrpSpPr>
        <p:grpSpPr bwMode="auto">
          <a:xfrm>
            <a:off x="341313" y="2124075"/>
            <a:ext cx="4949825" cy="4591050"/>
            <a:chOff x="215" y="1338"/>
            <a:chExt cx="3118" cy="2892"/>
          </a:xfrm>
        </p:grpSpPr>
        <p:sp>
          <p:nvSpPr>
            <p:cNvPr id="742405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406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CPU</a:t>
              </a:r>
            </a:p>
          </p:txBody>
        </p:sp>
      </p:grpSp>
      <p:sp>
        <p:nvSpPr>
          <p:cNvPr id="742407" name="Text Box 7"/>
          <p:cNvSpPr txBox="1">
            <a:spLocks noChangeArrowheads="1"/>
          </p:cNvSpPr>
          <p:nvPr/>
        </p:nvSpPr>
        <p:spPr bwMode="auto">
          <a:xfrm>
            <a:off x="2681288" y="302418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42408" name="Group 8"/>
          <p:cNvGrpSpPr>
            <a:grpSpLocks/>
          </p:cNvGrpSpPr>
          <p:nvPr/>
        </p:nvGrpSpPr>
        <p:grpSpPr bwMode="auto">
          <a:xfrm>
            <a:off x="7767638" y="3384550"/>
            <a:ext cx="1125537" cy="831850"/>
            <a:chOff x="4893" y="2132"/>
            <a:chExt cx="709" cy="524"/>
          </a:xfrm>
        </p:grpSpPr>
        <p:sp>
          <p:nvSpPr>
            <p:cNvPr id="742409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42410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42411" name="Group 11"/>
          <p:cNvGrpSpPr>
            <a:grpSpLocks/>
          </p:cNvGrpSpPr>
          <p:nvPr/>
        </p:nvGrpSpPr>
        <p:grpSpPr bwMode="auto">
          <a:xfrm>
            <a:off x="7767638" y="4778375"/>
            <a:ext cx="1125537" cy="831850"/>
            <a:chOff x="4893" y="3010"/>
            <a:chExt cx="709" cy="524"/>
          </a:xfrm>
        </p:grpSpPr>
        <p:sp>
          <p:nvSpPr>
            <p:cNvPr id="742412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42413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2414" name="Text Box 14"/>
          <p:cNvSpPr txBox="1">
            <a:spLocks noChangeArrowheads="1"/>
          </p:cNvSpPr>
          <p:nvPr/>
        </p:nvSpPr>
        <p:spPr bwMode="auto">
          <a:xfrm>
            <a:off x="3986213" y="30241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42415" name="Text Box 15"/>
          <p:cNvSpPr txBox="1">
            <a:spLocks noChangeArrowheads="1"/>
          </p:cNvSpPr>
          <p:nvPr/>
        </p:nvSpPr>
        <p:spPr bwMode="auto">
          <a:xfrm>
            <a:off x="4032250" y="6038850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42416" name="Line 16"/>
          <p:cNvSpPr>
            <a:spLocks noChangeShapeType="1"/>
          </p:cNvSpPr>
          <p:nvPr/>
        </p:nvSpPr>
        <p:spPr bwMode="auto">
          <a:xfrm>
            <a:off x="2141538" y="3203575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2417" name="Line 17"/>
          <p:cNvSpPr>
            <a:spLocks noChangeShapeType="1"/>
          </p:cNvSpPr>
          <p:nvPr/>
        </p:nvSpPr>
        <p:spPr bwMode="auto">
          <a:xfrm>
            <a:off x="3716338" y="3203575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2418" name="Line 18"/>
          <p:cNvSpPr>
            <a:spLocks noChangeShapeType="1"/>
          </p:cNvSpPr>
          <p:nvPr/>
        </p:nvSpPr>
        <p:spPr bwMode="auto">
          <a:xfrm>
            <a:off x="4392613" y="5543550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2419" name="Group 19"/>
          <p:cNvGrpSpPr>
            <a:grpSpLocks/>
          </p:cNvGrpSpPr>
          <p:nvPr/>
        </p:nvGrpSpPr>
        <p:grpSpPr bwMode="auto">
          <a:xfrm>
            <a:off x="2771775" y="3789363"/>
            <a:ext cx="765175" cy="1484312"/>
            <a:chOff x="3135" y="2472"/>
            <a:chExt cx="454" cy="935"/>
          </a:xfrm>
        </p:grpSpPr>
        <p:grpSp>
          <p:nvGrpSpPr>
            <p:cNvPr id="742420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4242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242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242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242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242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242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242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242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242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42430" name="Group 30"/>
          <p:cNvGrpSpPr>
            <a:grpSpLocks/>
          </p:cNvGrpSpPr>
          <p:nvPr/>
        </p:nvGrpSpPr>
        <p:grpSpPr bwMode="auto">
          <a:xfrm>
            <a:off x="3492500" y="4194175"/>
            <a:ext cx="404813" cy="809625"/>
            <a:chOff x="2030" y="2415"/>
            <a:chExt cx="341" cy="510"/>
          </a:xfrm>
        </p:grpSpPr>
        <p:sp>
          <p:nvSpPr>
            <p:cNvPr id="742431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32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2433" name="Text Box 33"/>
          <p:cNvSpPr txBox="1">
            <a:spLocks noChangeArrowheads="1"/>
          </p:cNvSpPr>
          <p:nvPr/>
        </p:nvSpPr>
        <p:spPr bwMode="auto">
          <a:xfrm>
            <a:off x="1781175" y="3698875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42434" name="Line 34"/>
          <p:cNvSpPr>
            <a:spLocks noChangeShapeType="1"/>
          </p:cNvSpPr>
          <p:nvPr/>
        </p:nvSpPr>
        <p:spPr bwMode="auto">
          <a:xfrm flipH="1">
            <a:off x="2232025" y="4284663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2435" name="Group 35"/>
          <p:cNvGrpSpPr>
            <a:grpSpLocks/>
          </p:cNvGrpSpPr>
          <p:nvPr/>
        </p:nvGrpSpPr>
        <p:grpSpPr bwMode="auto">
          <a:xfrm>
            <a:off x="1511300" y="3384550"/>
            <a:ext cx="227013" cy="855663"/>
            <a:chOff x="895" y="1905"/>
            <a:chExt cx="143" cy="539"/>
          </a:xfrm>
        </p:grpSpPr>
        <p:sp>
          <p:nvSpPr>
            <p:cNvPr id="742436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37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2438" name="Line 38"/>
          <p:cNvSpPr>
            <a:spLocks noChangeShapeType="1"/>
          </p:cNvSpPr>
          <p:nvPr/>
        </p:nvSpPr>
        <p:spPr bwMode="auto">
          <a:xfrm flipV="1">
            <a:off x="4527550" y="3429000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2439" name="Group 39"/>
          <p:cNvGrpSpPr>
            <a:grpSpLocks/>
          </p:cNvGrpSpPr>
          <p:nvPr/>
        </p:nvGrpSpPr>
        <p:grpSpPr bwMode="auto">
          <a:xfrm>
            <a:off x="2501900" y="4641850"/>
            <a:ext cx="1530350" cy="1487488"/>
            <a:chOff x="1576" y="2924"/>
            <a:chExt cx="964" cy="937"/>
          </a:xfrm>
        </p:grpSpPr>
        <p:sp>
          <p:nvSpPr>
            <p:cNvPr id="742440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41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42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2443" name="Group 43"/>
          <p:cNvGrpSpPr>
            <a:grpSpLocks/>
          </p:cNvGrpSpPr>
          <p:nvPr/>
        </p:nvGrpSpPr>
        <p:grpSpPr bwMode="auto">
          <a:xfrm>
            <a:off x="3357563" y="5408613"/>
            <a:ext cx="493712" cy="719137"/>
            <a:chOff x="2115" y="3405"/>
            <a:chExt cx="311" cy="453"/>
          </a:xfrm>
        </p:grpSpPr>
        <p:sp>
          <p:nvSpPr>
            <p:cNvPr id="742444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45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2446" name="Group 46"/>
          <p:cNvGrpSpPr>
            <a:grpSpLocks/>
          </p:cNvGrpSpPr>
          <p:nvPr/>
        </p:nvGrpSpPr>
        <p:grpSpPr bwMode="auto">
          <a:xfrm>
            <a:off x="1150938" y="3425825"/>
            <a:ext cx="4725987" cy="2298700"/>
            <a:chOff x="725" y="2158"/>
            <a:chExt cx="2977" cy="1448"/>
          </a:xfrm>
        </p:grpSpPr>
        <p:sp>
          <p:nvSpPr>
            <p:cNvPr id="742447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48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49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2450" name="Text Box 50"/>
          <p:cNvSpPr txBox="1">
            <a:spLocks noChangeArrowheads="1"/>
          </p:cNvSpPr>
          <p:nvPr/>
        </p:nvSpPr>
        <p:spPr bwMode="auto">
          <a:xfrm>
            <a:off x="657225" y="608488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42451" name="Line 51"/>
          <p:cNvSpPr>
            <a:spLocks noChangeShapeType="1"/>
          </p:cNvSpPr>
          <p:nvPr/>
        </p:nvSpPr>
        <p:spPr bwMode="auto">
          <a:xfrm flipH="1">
            <a:off x="1692275" y="6308725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2452" name="Line 52"/>
          <p:cNvSpPr>
            <a:spLocks noChangeShapeType="1"/>
          </p:cNvSpPr>
          <p:nvPr/>
        </p:nvSpPr>
        <p:spPr bwMode="auto">
          <a:xfrm flipV="1">
            <a:off x="836613" y="3384550"/>
            <a:ext cx="0" cy="2700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2453" name="Group 53"/>
          <p:cNvGrpSpPr>
            <a:grpSpLocks/>
          </p:cNvGrpSpPr>
          <p:nvPr/>
        </p:nvGrpSpPr>
        <p:grpSpPr bwMode="auto">
          <a:xfrm>
            <a:off x="5292725" y="2619375"/>
            <a:ext cx="1262063" cy="3870325"/>
            <a:chOff x="3333" y="1650"/>
            <a:chExt cx="795" cy="2438"/>
          </a:xfrm>
        </p:grpSpPr>
        <p:sp>
          <p:nvSpPr>
            <p:cNvPr id="742454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42455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456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42457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458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42459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460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2461" name="Group 61"/>
          <p:cNvGrpSpPr>
            <a:grpSpLocks/>
          </p:cNvGrpSpPr>
          <p:nvPr/>
        </p:nvGrpSpPr>
        <p:grpSpPr bwMode="auto">
          <a:xfrm>
            <a:off x="3490913" y="3468688"/>
            <a:ext cx="1755775" cy="2127250"/>
            <a:chOff x="2199" y="2185"/>
            <a:chExt cx="1106" cy="1340"/>
          </a:xfrm>
        </p:grpSpPr>
        <p:sp>
          <p:nvSpPr>
            <p:cNvPr id="742462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42463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42464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42465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2466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467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468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2469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42470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42471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42472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42473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2474" name="Group 74"/>
          <p:cNvGrpSpPr>
            <a:grpSpLocks/>
          </p:cNvGrpSpPr>
          <p:nvPr/>
        </p:nvGrpSpPr>
        <p:grpSpPr bwMode="auto">
          <a:xfrm>
            <a:off x="6551613" y="2484438"/>
            <a:ext cx="1397000" cy="4049712"/>
            <a:chOff x="4127" y="1565"/>
            <a:chExt cx="880" cy="2551"/>
          </a:xfrm>
        </p:grpSpPr>
        <p:grpSp>
          <p:nvGrpSpPr>
            <p:cNvPr id="742475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42476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42477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4247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2479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480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481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482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483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484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485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2486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42487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42488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42489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42490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42491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42492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42493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42494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2495" name="Text Box 95"/>
          <p:cNvSpPr txBox="1">
            <a:spLocks noChangeArrowheads="1"/>
          </p:cNvSpPr>
          <p:nvPr/>
        </p:nvSpPr>
        <p:spPr bwMode="auto">
          <a:xfrm>
            <a:off x="161925" y="863600"/>
            <a:ext cx="8893175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/>
              <a:t>如果你知道你妈妈是如何做菜的，你就已经知道计算机是如何工作的！</a:t>
            </a:r>
            <a:endParaRPr lang="zh-CN" altLang="en-US" sz="2200">
              <a:solidFill>
                <a:srgbClr val="3333CC"/>
              </a:solidFill>
            </a:endParaRPr>
          </a:p>
        </p:txBody>
      </p:sp>
      <p:sp>
        <p:nvSpPr>
          <p:cNvPr id="742496" name="Text Box 96"/>
          <p:cNvSpPr txBox="1">
            <a:spLocks noChangeArrowheads="1"/>
          </p:cNvSpPr>
          <p:nvPr/>
        </p:nvSpPr>
        <p:spPr bwMode="auto">
          <a:xfrm>
            <a:off x="250825" y="1538288"/>
            <a:ext cx="5672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你能告诉我计算机是如何工作的吗？</a:t>
            </a:r>
          </a:p>
        </p:txBody>
      </p:sp>
      <p:sp>
        <p:nvSpPr>
          <p:cNvPr id="742497" name="Rectangle 97"/>
          <p:cNvSpPr>
            <a:spLocks noChangeArrowheads="1"/>
          </p:cNvSpPr>
          <p:nvPr/>
        </p:nvSpPr>
        <p:spPr bwMode="auto">
          <a:xfrm>
            <a:off x="5111750" y="1538288"/>
            <a:ext cx="3671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008000"/>
                </a:solidFill>
              </a:rPr>
              <a:t>“存储程序”工作方式！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2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96" grpId="0"/>
      <p:bldP spid="7424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计算机是如何工作的？</a:t>
            </a:r>
          </a:p>
        </p:txBody>
      </p:sp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115888" y="1465263"/>
            <a:ext cx="8893175" cy="5113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200"/>
              <a:t>程序在执行前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>
                <a:solidFill>
                  <a:srgbClr val="FF3300"/>
                </a:solidFill>
              </a:rPr>
              <a:t>	</a:t>
            </a:r>
            <a:r>
              <a:rPr lang="zh-CN" altLang="en-US" sz="2200">
                <a:solidFill>
                  <a:srgbClr val="FF3300"/>
                </a:solidFill>
              </a:rPr>
              <a:t>数据和指令事先存放在存储器中，每条指令和每个数据都有地址，指令按序存放，指令由</a:t>
            </a:r>
            <a:r>
              <a:rPr lang="en-US" altLang="zh-CN" sz="2200">
                <a:solidFill>
                  <a:srgbClr val="FF3300"/>
                </a:solidFill>
              </a:rPr>
              <a:t>OP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ADDR</a:t>
            </a:r>
            <a:r>
              <a:rPr lang="zh-CN" altLang="en-US" sz="2200">
                <a:solidFill>
                  <a:srgbClr val="FF3300"/>
                </a:solidFill>
              </a:rPr>
              <a:t>字段组成，程序起始地址置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	（原材料和菜谱都放在厨房外的架子上， 每个架子有编号。妈妈从第</a:t>
            </a:r>
            <a:r>
              <a:rPr lang="en-US" altLang="zh-CN" sz="2200">
                <a:solidFill>
                  <a:srgbClr val="3333CC"/>
                </a:solidFill>
              </a:rPr>
              <a:t>5</a:t>
            </a:r>
            <a:r>
              <a:rPr lang="zh-CN" altLang="en-US" sz="2200">
                <a:solidFill>
                  <a:srgbClr val="3333CC"/>
                </a:solidFill>
              </a:rPr>
              <a:t>个架上指定菜谱开始做）</a:t>
            </a:r>
            <a:endParaRPr lang="en-US" altLang="zh-CN" sz="2200">
              <a:solidFill>
                <a:srgbClr val="3333CC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200"/>
              <a:t>开始执行程序</a:t>
            </a:r>
            <a:endParaRPr lang="zh-CN" altLang="en-US" sz="220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第一步：</a:t>
            </a:r>
            <a:r>
              <a:rPr lang="zh-CN" altLang="en-US" sz="2200">
                <a:solidFill>
                  <a:srgbClr val="FF3300"/>
                </a:solidFill>
              </a:rPr>
              <a:t>根据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取指令</a:t>
            </a:r>
            <a:r>
              <a:rPr lang="zh-CN" altLang="en-US" sz="2200">
                <a:solidFill>
                  <a:srgbClr val="3333CC"/>
                </a:solidFill>
              </a:rPr>
              <a:t>（从</a:t>
            </a:r>
            <a:r>
              <a:rPr lang="en-US" altLang="zh-CN" sz="2200">
                <a:solidFill>
                  <a:srgbClr val="3333CC"/>
                </a:solidFill>
              </a:rPr>
              <a:t>5</a:t>
            </a:r>
            <a:r>
              <a:rPr lang="zh-CN" altLang="en-US" sz="2200">
                <a:solidFill>
                  <a:srgbClr val="3333CC"/>
                </a:solidFill>
              </a:rPr>
              <a:t>号架上取菜谱）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第二步：</a:t>
            </a:r>
            <a:r>
              <a:rPr lang="zh-CN" altLang="en-US" sz="2200">
                <a:solidFill>
                  <a:srgbClr val="FF3300"/>
                </a:solidFill>
              </a:rPr>
              <a:t>指令译码</a:t>
            </a:r>
            <a:r>
              <a:rPr lang="zh-CN" altLang="en-US" sz="2200">
                <a:solidFill>
                  <a:srgbClr val="3333CC"/>
                </a:solidFill>
              </a:rPr>
              <a:t>（看菜谱）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第三步：</a:t>
            </a:r>
            <a:r>
              <a:rPr lang="zh-CN" altLang="en-US" sz="2200">
                <a:solidFill>
                  <a:srgbClr val="FF3300"/>
                </a:solidFill>
              </a:rPr>
              <a:t>取操作数</a:t>
            </a:r>
            <a:r>
              <a:rPr lang="zh-CN" altLang="en-US" sz="2200">
                <a:solidFill>
                  <a:srgbClr val="3333CC"/>
                </a:solidFill>
              </a:rPr>
              <a:t>（从架上或盘中取原材料）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第四步：</a:t>
            </a:r>
            <a:r>
              <a:rPr lang="zh-CN" altLang="en-US" sz="2200">
                <a:solidFill>
                  <a:srgbClr val="FF3300"/>
                </a:solidFill>
              </a:rPr>
              <a:t>指令执行</a:t>
            </a:r>
            <a:r>
              <a:rPr lang="zh-CN" altLang="en-US" sz="2200">
                <a:solidFill>
                  <a:srgbClr val="3333CC"/>
                </a:solidFill>
              </a:rPr>
              <a:t>（洗、切、炒等具体操作）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第五步：</a:t>
            </a:r>
            <a:r>
              <a:rPr lang="zh-CN" altLang="en-US" sz="2200">
                <a:solidFill>
                  <a:srgbClr val="FF3300"/>
                </a:solidFill>
              </a:rPr>
              <a:t>回写结果</a:t>
            </a:r>
            <a:r>
              <a:rPr lang="zh-CN" altLang="en-US" sz="2200">
                <a:solidFill>
                  <a:srgbClr val="3333CC"/>
                </a:solidFill>
              </a:rPr>
              <a:t>（装盘或直接送桌）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第六步：</a:t>
            </a:r>
            <a:r>
              <a:rPr lang="zh-CN" altLang="en-US" sz="2200">
                <a:solidFill>
                  <a:srgbClr val="FF3300"/>
                </a:solidFill>
              </a:rPr>
              <a:t>修改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的值</a:t>
            </a:r>
            <a:r>
              <a:rPr lang="zh-CN" altLang="en-US" sz="2200">
                <a:solidFill>
                  <a:srgbClr val="3333CC"/>
                </a:solidFill>
              </a:rPr>
              <a:t>（算出下一菜谱所在架子号</a:t>
            </a:r>
            <a:r>
              <a:rPr lang="en-US" altLang="zh-CN" sz="2200">
                <a:solidFill>
                  <a:srgbClr val="3333CC"/>
                </a:solidFill>
              </a:rPr>
              <a:t>6=5+1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FF3300"/>
                </a:solidFill>
              </a:rPr>
              <a:t>     继续执行下一条指令</a:t>
            </a:r>
            <a:r>
              <a:rPr lang="zh-CN" altLang="en-US" sz="2200">
                <a:solidFill>
                  <a:schemeClr val="tx2"/>
                </a:solidFill>
              </a:rPr>
              <a:t>（继续做下一道菜）</a:t>
            </a:r>
          </a:p>
        </p:txBody>
      </p:sp>
      <p:sp>
        <p:nvSpPr>
          <p:cNvPr id="743428" name="Text Box 4"/>
          <p:cNvSpPr txBox="1">
            <a:spLocks noChangeArrowheads="1"/>
          </p:cNvSpPr>
          <p:nvPr/>
        </p:nvSpPr>
        <p:spPr bwMode="auto">
          <a:xfrm>
            <a:off x="971550" y="908050"/>
            <a:ext cx="65706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/>
              <a:t>程序由指令组成（</a:t>
            </a:r>
            <a:r>
              <a:rPr lang="zh-CN" altLang="en-US" sz="2400">
                <a:solidFill>
                  <a:schemeClr val="accent2"/>
                </a:solidFill>
              </a:rPr>
              <a:t>菜单由菜谱组成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27691</TotalTime>
  <Words>2058</Words>
  <Application>Microsoft Office PowerPoint</Application>
  <PresentationFormat>全屏显示(4:3)</PresentationFormat>
  <Paragraphs>446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黑体</vt:lpstr>
      <vt:lpstr>微软雅黑</vt:lpstr>
      <vt:lpstr>Wingdings</vt:lpstr>
      <vt:lpstr>Times New Roman</vt:lpstr>
      <vt:lpstr>msgothic</vt:lpstr>
      <vt:lpstr>Calibri</vt:lpstr>
      <vt:lpstr>Arial Narrow</vt:lpstr>
      <vt:lpstr>Arial Black</vt:lpstr>
      <vt:lpstr>默认设计模板</vt:lpstr>
      <vt:lpstr>  第三章 程序的转换与机器级表示  程序转换概述 IA-32 /x86-64指令系统 C语言程序的机器级表示 复杂数据类型的分配和访问 越界访问和缓冲区溢出、x86-64架构</vt:lpstr>
      <vt:lpstr>程序的转换与机器级表示</vt:lpstr>
      <vt:lpstr>程序的机器级表示</vt:lpstr>
      <vt:lpstr>回顾：冯.诺依曼结构计算机模型</vt:lpstr>
      <vt:lpstr>回顾：冯.诺依曼结构计算机模型</vt:lpstr>
      <vt:lpstr>计算机是如何工作的？</vt:lpstr>
      <vt:lpstr>计算机是如何工作的？</vt:lpstr>
      <vt:lpstr>计算机是如何工作的？</vt:lpstr>
      <vt:lpstr>计算机是如何工作的？</vt:lpstr>
      <vt:lpstr>指令和数据</vt:lpstr>
      <vt:lpstr>“指令”的概念</vt:lpstr>
      <vt:lpstr>程序的转换</vt:lpstr>
      <vt:lpstr>机器级指令</vt:lpstr>
      <vt:lpstr>指令集体系结构ISA</vt:lpstr>
      <vt:lpstr>IA-32的体系结构是怎样的呢？</vt:lpstr>
      <vt:lpstr>高级语言程序转换为机器代码的过程 </vt:lpstr>
      <vt:lpstr>                GCC使用举例</vt:lpstr>
      <vt:lpstr>       两种目标文件</vt:lpstr>
      <vt:lpstr>可执行文件的存储器映像</vt:lpstr>
      <vt:lpstr>总结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2941</cp:revision>
  <dcterms:created xsi:type="dcterms:W3CDTF">2008-04-26T09:05:28Z</dcterms:created>
  <dcterms:modified xsi:type="dcterms:W3CDTF">2014-10-13T04:22:06Z</dcterms:modified>
</cp:coreProperties>
</file>