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605" r:id="rId3"/>
    <p:sldId id="964" r:id="rId4"/>
    <p:sldId id="962" r:id="rId5"/>
    <p:sldId id="1069" r:id="rId6"/>
    <p:sldId id="1099" r:id="rId7"/>
    <p:sldId id="1071" r:id="rId8"/>
    <p:sldId id="1072" r:id="rId9"/>
    <p:sldId id="1073" r:id="rId10"/>
    <p:sldId id="1074" r:id="rId11"/>
    <p:sldId id="1098" r:id="rId12"/>
    <p:sldId id="1097" r:id="rId13"/>
    <p:sldId id="1075" r:id="rId14"/>
    <p:sldId id="1076" r:id="rId15"/>
    <p:sldId id="1078" r:id="rId16"/>
    <p:sldId id="1079" r:id="rId17"/>
    <p:sldId id="1080" r:id="rId18"/>
    <p:sldId id="1081" r:id="rId19"/>
    <p:sldId id="1082" r:id="rId20"/>
    <p:sldId id="1083" r:id="rId21"/>
    <p:sldId id="1084" r:id="rId22"/>
    <p:sldId id="1085" r:id="rId23"/>
    <p:sldId id="1086" r:id="rId24"/>
    <p:sldId id="1087" r:id="rId25"/>
    <p:sldId id="1088" r:id="rId26"/>
    <p:sldId id="1089" r:id="rId27"/>
    <p:sldId id="971" r:id="rId28"/>
    <p:sldId id="973" r:id="rId29"/>
    <p:sldId id="974" r:id="rId30"/>
    <p:sldId id="1100" r:id="rId31"/>
    <p:sldId id="976" r:id="rId32"/>
    <p:sldId id="1101" r:id="rId33"/>
    <p:sldId id="1102" r:id="rId34"/>
    <p:sldId id="1103" r:id="rId35"/>
    <p:sldId id="1104" r:id="rId36"/>
    <p:sldId id="1105" r:id="rId37"/>
    <p:sldId id="1106" r:id="rId38"/>
    <p:sldId id="1107" r:id="rId39"/>
    <p:sldId id="1108" r:id="rId40"/>
    <p:sldId id="1109" r:id="rId41"/>
    <p:sldId id="1110" r:id="rId42"/>
    <p:sldId id="1111" r:id="rId43"/>
    <p:sldId id="1112" r:id="rId44"/>
    <p:sldId id="1113" r:id="rId45"/>
    <p:sldId id="1114" r:id="rId46"/>
    <p:sldId id="1115" r:id="rId47"/>
    <p:sldId id="975" r:id="rId48"/>
    <p:sldId id="977" r:id="rId49"/>
    <p:sldId id="978" r:id="rId50"/>
    <p:sldId id="979" r:id="rId51"/>
    <p:sldId id="1116" r:id="rId52"/>
    <p:sldId id="1117" r:id="rId53"/>
    <p:sldId id="1118" r:id="rId54"/>
    <p:sldId id="1119" r:id="rId55"/>
    <p:sldId id="1120" r:id="rId56"/>
    <p:sldId id="1121" r:id="rId57"/>
    <p:sldId id="1122" r:id="rId58"/>
    <p:sldId id="1066" r:id="rId59"/>
    <p:sldId id="986" r:id="rId60"/>
    <p:sldId id="987" r:id="rId61"/>
    <p:sldId id="1068" r:id="rId62"/>
    <p:sldId id="1063" r:id="rId63"/>
    <p:sldId id="1064" r:id="rId64"/>
    <p:sldId id="988" r:id="rId65"/>
    <p:sldId id="989" r:id="rId66"/>
    <p:sldId id="990" r:id="rId67"/>
    <p:sldId id="991" r:id="rId68"/>
    <p:sldId id="992" r:id="rId69"/>
    <p:sldId id="993" r:id="rId70"/>
    <p:sldId id="1051" r:id="rId71"/>
    <p:sldId id="1049" r:id="rId72"/>
    <p:sldId id="1050" r:id="rId73"/>
    <p:sldId id="1065" r:id="rId7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7583" autoAdjust="0"/>
  </p:normalViewPr>
  <p:slideViewPr>
    <p:cSldViewPr>
      <p:cViewPr>
        <p:scale>
          <a:sx n="66" d="100"/>
          <a:sy n="66" d="100"/>
        </p:scale>
        <p:origin x="-3114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096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E3B7AD-F518-461F-AD50-030C8A7B4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85465" tIns="41982" rIns="85465" bIns="41982"/>
          <a:lstStyle/>
          <a:p>
            <a:r>
              <a:rPr lang="en-US" altLang="zh-CN" smtClean="0"/>
              <a:t>The best  thing about 2’s complement representation is that your adder does not have to know about negative number.</a:t>
            </a:r>
          </a:p>
          <a:p>
            <a:r>
              <a:rPr lang="en-US" altLang="zh-CN" smtClean="0"/>
              <a:t>You just add the two numbers together and the result will take care of itself.</a:t>
            </a:r>
          </a:p>
          <a:p>
            <a:r>
              <a:rPr lang="en-US" altLang="zh-CN" smtClean="0"/>
              <a:t>For example, for the operation 7 minus 6, we simply add negative 6 to positive 7 and ignore the Carry bit coming out of the most significant bit, you will have 0001, the correct result.</a:t>
            </a:r>
          </a:p>
          <a:p>
            <a:endParaRPr lang="en-US" altLang="zh-CN" smtClean="0"/>
          </a:p>
          <a:p>
            <a:r>
              <a:rPr lang="en-US" altLang="zh-CN" smtClean="0"/>
              <a:t>+1 = 24 min. (Y:04)</a:t>
            </a:r>
          </a:p>
        </p:txBody>
      </p:sp>
      <p:sp>
        <p:nvSpPr>
          <p:cNvPr id="73728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43000" y="574675"/>
            <a:ext cx="4589463" cy="34417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DF17-BE3A-422D-9736-B3789E5DD2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35E6-DE26-4D9E-A13B-D326DE5CB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33BF5-9D47-4C2D-97FD-ADB5B248E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5FCCDA-FE03-4E75-BAFF-7C1BAB069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73F8A-F0C3-45E1-90B4-9C475598B3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3B5E0-E0B9-4E7C-9711-EA6C7A779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E41D-FE2D-46C5-AF64-F6425AF597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2DFF5-ECDC-4AB1-A61E-D5D881229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EA14-2947-4A71-938E-84ED7AD8F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25436-2CEE-4231-A50F-F8EC64744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C8EF4-BF18-48C0-A98F-6C085C8C76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E9BDD-2D07-4096-A8C7-E1C14B0B1B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0DAA04-9B20-4A5F-9411-D348E959FE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../&#23454;&#39564;/PA/PA1/src/exec/exec.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../&#23454;&#39564;/PA/PA1/src/exec/exec.c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>第三章 程序的转换与机器级表示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程序转换概述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复杂数据类型的分配和访问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越界访问和缓冲区溢出、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8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的标志寄存器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2520950"/>
            <a:ext cx="8686800" cy="4329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个条件标志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各是什么标志（条件码）？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：辅助进位标志（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码运算时才有意义）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：奇偶标志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个控制标志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Direction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）：方向标志（自动变址方向是增还是减）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Interrupt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）：中断允许标志 （仅对外部可屏蔽中断有用）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Trap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）：陷阱标志（是否是单步跟踪状态）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754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3600"/>
            <a:ext cx="9144000" cy="1349375"/>
          </a:xfrm>
          <a:prstGeom prst="rect">
            <a:avLst/>
          </a:prstGeom>
          <a:noFill/>
        </p:spPr>
      </p:pic>
      <p:grpSp>
        <p:nvGrpSpPr>
          <p:cNvPr id="754693" name="Group 5"/>
          <p:cNvGrpSpPr>
            <a:grpSpLocks/>
          </p:cNvGrpSpPr>
          <p:nvPr/>
        </p:nvGrpSpPr>
        <p:grpSpPr bwMode="auto">
          <a:xfrm>
            <a:off x="5400675" y="2168525"/>
            <a:ext cx="3671888" cy="274638"/>
            <a:chOff x="3419" y="1363"/>
            <a:chExt cx="2313" cy="173"/>
          </a:xfrm>
        </p:grpSpPr>
        <p:sp>
          <p:nvSpPr>
            <p:cNvPr id="754694" name="Line 6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5" name="Text Box 7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8086</a:t>
              </a:r>
            </a:p>
          </p:txBody>
        </p:sp>
      </p:grpSp>
      <p:grpSp>
        <p:nvGrpSpPr>
          <p:cNvPr id="754696" name="Group 8"/>
          <p:cNvGrpSpPr>
            <a:grpSpLocks/>
          </p:cNvGrpSpPr>
          <p:nvPr/>
        </p:nvGrpSpPr>
        <p:grpSpPr bwMode="auto">
          <a:xfrm>
            <a:off x="1665288" y="2349500"/>
            <a:ext cx="7407275" cy="274638"/>
            <a:chOff x="3419" y="1363"/>
            <a:chExt cx="2313" cy="211"/>
          </a:xfrm>
        </p:grpSpPr>
        <p:sp>
          <p:nvSpPr>
            <p:cNvPr id="754697" name="Line 9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8" name="Text Box 10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2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80286/386</a:t>
              </a:r>
            </a:p>
          </p:txBody>
        </p:sp>
      </p:grpSp>
      <p:sp>
        <p:nvSpPr>
          <p:cNvPr id="754699" name="Rectangle 11"/>
          <p:cNvSpPr>
            <a:spLocks noChangeArrowheads="1"/>
          </p:cNvSpPr>
          <p:nvPr/>
        </p:nvSpPr>
        <p:spPr bwMode="auto">
          <a:xfrm>
            <a:off x="8802688" y="863600"/>
            <a:ext cx="341312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5472113" y="863600"/>
            <a:ext cx="341312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1" name="Rectangle 13"/>
          <p:cNvSpPr>
            <a:spLocks noChangeArrowheads="1"/>
          </p:cNvSpPr>
          <p:nvPr/>
        </p:nvSpPr>
        <p:spPr bwMode="auto">
          <a:xfrm>
            <a:off x="7002463" y="863600"/>
            <a:ext cx="341312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2" name="Rectangle 14"/>
          <p:cNvSpPr>
            <a:spLocks noChangeArrowheads="1"/>
          </p:cNvSpPr>
          <p:nvPr/>
        </p:nvSpPr>
        <p:spPr bwMode="auto">
          <a:xfrm>
            <a:off x="6705600" y="863600"/>
            <a:ext cx="341313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3" name="Rectangle 15"/>
          <p:cNvSpPr>
            <a:spLocks noChangeArrowheads="1"/>
          </p:cNvSpPr>
          <p:nvPr/>
        </p:nvSpPr>
        <p:spPr bwMode="auto">
          <a:xfrm>
            <a:off x="5786438" y="863600"/>
            <a:ext cx="341312" cy="1260475"/>
          </a:xfrm>
          <a:prstGeom prst="rect">
            <a:avLst/>
          </a:prstGeom>
          <a:solidFill>
            <a:srgbClr val="000080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4" name="Rectangle 16"/>
          <p:cNvSpPr>
            <a:spLocks noChangeArrowheads="1"/>
          </p:cNvSpPr>
          <p:nvPr/>
        </p:nvSpPr>
        <p:spPr bwMode="auto">
          <a:xfrm>
            <a:off x="6121400" y="863600"/>
            <a:ext cx="341313" cy="1260475"/>
          </a:xfrm>
          <a:prstGeom prst="rect">
            <a:avLst/>
          </a:prstGeom>
          <a:solidFill>
            <a:srgbClr val="000080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5" name="Rectangle 17"/>
          <p:cNvSpPr>
            <a:spLocks noChangeArrowheads="1"/>
          </p:cNvSpPr>
          <p:nvPr/>
        </p:nvSpPr>
        <p:spPr bwMode="auto">
          <a:xfrm>
            <a:off x="6416675" y="863600"/>
            <a:ext cx="341313" cy="1260475"/>
          </a:xfrm>
          <a:prstGeom prst="rect">
            <a:avLst/>
          </a:prstGeom>
          <a:solidFill>
            <a:srgbClr val="000080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9" grpId="0" animBg="1"/>
      <p:bldP spid="754700" grpId="0" animBg="1"/>
      <p:bldP spid="754701" grpId="0" animBg="1"/>
      <p:bldP spid="754702" grpId="0" animBg="1"/>
      <p:bldP spid="754703" grpId="0" animBg="1"/>
      <p:bldP spid="754704" grpId="0" animBg="1"/>
      <p:bldP spid="7547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的寻址方式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819150"/>
            <a:ext cx="8937625" cy="5849938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根据指令给定信息得到操作数或操作数地址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操作数所在的位置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指令中：立即寻址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寄存器中：寄存器寻址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存储单元中（属于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存储器操作数，按字节编址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）：其他寻址方式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存储器操作数的寻址方式与微处理器的工作模式有关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两种工作模式：实地址模式和保护模式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实地址模式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（基本用不到）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8086/8088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兼容而设，加电或复位时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寻址空间为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位地址：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(CS)&lt;&lt;4+(IP) 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保护模式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（需要掌握）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加电后进入，采用虚拟存储管理，多任务情况下隔离、保护</a:t>
            </a:r>
          </a:p>
          <a:p>
            <a:pPr lvl="1">
              <a:lnSpc>
                <a:spcPct val="105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80286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以上高档微处理器最常用的工作模式 </a:t>
            </a:r>
          </a:p>
          <a:p>
            <a:pPr lvl="1">
              <a:lnSpc>
                <a:spcPct val="10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寻址空间为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位线性地址分段（</a:t>
            </a:r>
            <a:r>
              <a:rPr lang="zh-CN" altLang="en-US" smtClean="0">
                <a:solidFill>
                  <a:srgbClr val="005024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mtClean="0">
                <a:solidFill>
                  <a:srgbClr val="005024"/>
                </a:solidFill>
                <a:latin typeface="微软雅黑" pitchFamily="34" charset="-122"/>
                <a:ea typeface="微软雅黑" pitchFamily="34" charset="-122"/>
              </a:rPr>
              <a:t>段内偏移量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保护模式下的寻址方式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543550"/>
            <a:ext cx="8408988" cy="1268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SR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段寄存器（间接）确定操作数所在段的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</a:p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给出操作数在所在段的偏移地址</a:t>
            </a:r>
          </a:p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寻址过程涉及到“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分段虚拟管理方式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”，将在第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章讨论</a:t>
            </a:r>
            <a:endParaRPr lang="zh-CN" altLang="en-US" sz="2200" smtClean="0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9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728663"/>
            <a:ext cx="8982075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269" name="Rectangle 5"/>
          <p:cNvSpPr>
            <a:spLocks noChangeArrowheads="1"/>
          </p:cNvSpPr>
          <p:nvPr/>
        </p:nvSpPr>
        <p:spPr bwMode="auto">
          <a:xfrm>
            <a:off x="161925" y="1943100"/>
            <a:ext cx="8596313" cy="2249488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161925" y="4194175"/>
            <a:ext cx="8596313" cy="360363"/>
          </a:xfrm>
          <a:prstGeom prst="rect">
            <a:avLst/>
          </a:prstGeom>
          <a:solidFill>
            <a:srgbClr val="FF33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9271" name="Group 7"/>
          <p:cNvGrpSpPr>
            <a:grpSpLocks/>
          </p:cNvGrpSpPr>
          <p:nvPr/>
        </p:nvGrpSpPr>
        <p:grpSpPr bwMode="auto">
          <a:xfrm>
            <a:off x="1466850" y="1943100"/>
            <a:ext cx="6254750" cy="4005263"/>
            <a:chOff x="924" y="1224"/>
            <a:chExt cx="3940" cy="2523"/>
          </a:xfrm>
        </p:grpSpPr>
        <p:sp>
          <p:nvSpPr>
            <p:cNvPr id="779272" name="Rectangle 8"/>
            <p:cNvSpPr>
              <a:spLocks noChangeArrowheads="1"/>
            </p:cNvSpPr>
            <p:nvPr/>
          </p:nvSpPr>
          <p:spPr bwMode="auto">
            <a:xfrm>
              <a:off x="3447" y="1224"/>
              <a:ext cx="1417" cy="1417"/>
            </a:xfrm>
            <a:prstGeom prst="rect">
              <a:avLst/>
            </a:prstGeom>
            <a:solidFill>
              <a:srgbClr val="800080">
                <a:alpha val="1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73" name="Line 9"/>
            <p:cNvSpPr>
              <a:spLocks noChangeShapeType="1"/>
            </p:cNvSpPr>
            <p:nvPr/>
          </p:nvSpPr>
          <p:spPr bwMode="auto">
            <a:xfrm flipV="1">
              <a:off x="924" y="2641"/>
              <a:ext cx="2977" cy="110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9274" name="Group 10"/>
          <p:cNvGrpSpPr>
            <a:grpSpLocks/>
          </p:cNvGrpSpPr>
          <p:nvPr/>
        </p:nvGrpSpPr>
        <p:grpSpPr bwMode="auto">
          <a:xfrm>
            <a:off x="4616450" y="1943100"/>
            <a:ext cx="1169988" cy="3735388"/>
            <a:chOff x="2908" y="1224"/>
            <a:chExt cx="737" cy="2297"/>
          </a:xfrm>
        </p:grpSpPr>
        <p:sp>
          <p:nvSpPr>
            <p:cNvPr id="779275" name="Line 11"/>
            <p:cNvSpPr>
              <a:spLocks noChangeShapeType="1"/>
            </p:cNvSpPr>
            <p:nvPr/>
          </p:nvSpPr>
          <p:spPr bwMode="auto">
            <a:xfrm flipH="1" flipV="1">
              <a:off x="3249" y="2557"/>
              <a:ext cx="396" cy="9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76" name="Rectangle 12"/>
            <p:cNvSpPr>
              <a:spLocks noChangeArrowheads="1"/>
            </p:cNvSpPr>
            <p:nvPr/>
          </p:nvSpPr>
          <p:spPr bwMode="auto">
            <a:xfrm>
              <a:off x="2908" y="1224"/>
              <a:ext cx="426" cy="1361"/>
            </a:xfrm>
            <a:prstGeom prst="rect">
              <a:avLst/>
            </a:prstGeom>
            <a:solidFill>
              <a:srgbClr val="800080">
                <a:alpha val="2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9277" name="Group 13"/>
          <p:cNvGrpSpPr>
            <a:grpSpLocks/>
          </p:cNvGrpSpPr>
          <p:nvPr/>
        </p:nvGrpSpPr>
        <p:grpSpPr bwMode="auto">
          <a:xfrm>
            <a:off x="7812088" y="2033588"/>
            <a:ext cx="765175" cy="2055812"/>
            <a:chOff x="4921" y="1281"/>
            <a:chExt cx="482" cy="1295"/>
          </a:xfrm>
        </p:grpSpPr>
        <p:sp>
          <p:nvSpPr>
            <p:cNvPr id="779278" name="AutoShape 14"/>
            <p:cNvSpPr>
              <a:spLocks/>
            </p:cNvSpPr>
            <p:nvPr/>
          </p:nvSpPr>
          <p:spPr bwMode="auto">
            <a:xfrm>
              <a:off x="4921" y="1281"/>
              <a:ext cx="114" cy="1276"/>
            </a:xfrm>
            <a:prstGeom prst="rightBrace">
              <a:avLst>
                <a:gd name="adj1" fmla="val 93275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79" name="Text Box 15"/>
            <p:cNvSpPr txBox="1">
              <a:spLocks noChangeArrowheads="1"/>
            </p:cNvSpPr>
            <p:nvPr/>
          </p:nvSpPr>
          <p:spPr bwMode="auto">
            <a:xfrm>
              <a:off x="5063" y="1366"/>
              <a:ext cx="340" cy="1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Arial" charset="0"/>
                </a:rPr>
                <a:t>存储器操作数</a:t>
              </a:r>
            </a:p>
          </p:txBody>
        </p:sp>
      </p:grpSp>
      <p:sp>
        <p:nvSpPr>
          <p:cNvPr id="779280" name="Text Box 16"/>
          <p:cNvSpPr txBox="1">
            <a:spLocks noChangeArrowheads="1"/>
          </p:cNvSpPr>
          <p:nvPr/>
        </p:nvSpPr>
        <p:spPr bwMode="auto">
          <a:xfrm>
            <a:off x="6192838" y="4194175"/>
            <a:ext cx="25193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007635"/>
                </a:solidFill>
                <a:latin typeface="Arial" charset="0"/>
              </a:rPr>
              <a:t>跳转目标指令地址</a:t>
            </a:r>
          </a:p>
        </p:txBody>
      </p:sp>
      <p:sp>
        <p:nvSpPr>
          <p:cNvPr id="779281" name="Rectangle 17"/>
          <p:cNvSpPr>
            <a:spLocks noChangeArrowheads="1"/>
          </p:cNvSpPr>
          <p:nvPr/>
        </p:nvSpPr>
        <p:spPr bwMode="auto">
          <a:xfrm>
            <a:off x="161925" y="1179513"/>
            <a:ext cx="8596313" cy="358775"/>
          </a:xfrm>
          <a:prstGeom prst="rect">
            <a:avLst/>
          </a:prstGeom>
          <a:solidFill>
            <a:srgbClr val="FFFF00">
              <a:alpha val="28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82" name="Rectangle 18"/>
          <p:cNvSpPr>
            <a:spLocks noChangeArrowheads="1"/>
          </p:cNvSpPr>
          <p:nvPr/>
        </p:nvSpPr>
        <p:spPr bwMode="auto">
          <a:xfrm>
            <a:off x="206375" y="1584325"/>
            <a:ext cx="8551863" cy="358775"/>
          </a:xfrm>
          <a:prstGeom prst="rect">
            <a:avLst/>
          </a:prstGeom>
          <a:solidFill>
            <a:srgbClr val="000080">
              <a:alpha val="4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9" grpId="0" animBg="1"/>
      <p:bldP spid="779270" grpId="0" animBg="1"/>
      <p:bldP spid="779280" grpId="0"/>
      <p:bldP spid="779281" grpId="0" animBg="1"/>
      <p:bldP spid="7792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存储器操作数的寻址方式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84213"/>
            <a:ext cx="3113087" cy="227806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int x</a:t>
            </a:r>
            <a:r>
              <a:rPr lang="zh-CN" altLang="en-US" smtClean="0"/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float a[100];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short b[4][4];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char c;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mtClean="0"/>
              <a:t>double d[10]; </a:t>
            </a:r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296863" y="3203575"/>
            <a:ext cx="427513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a[i]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104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4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i=99</a:t>
            </a:r>
            <a:r>
              <a:rPr lang="zh-CN" altLang="en-US" sz="2200"/>
              <a:t>时，</a:t>
            </a:r>
            <a:r>
              <a:rPr lang="en-US" altLang="zh-CN" sz="2200"/>
              <a:t>104+99×4=500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b[i][j]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504</a:t>
            </a:r>
            <a:r>
              <a:rPr lang="en-US" altLang="zh-CN" sz="2200"/>
              <a:t>+</a:t>
            </a:r>
            <a:r>
              <a:rPr lang="en-US" altLang="zh-CN" sz="2200">
                <a:solidFill>
                  <a:srgbClr val="3333CC"/>
                </a:solidFill>
              </a:rPr>
              <a:t>i×8</a:t>
            </a:r>
            <a:r>
              <a:rPr lang="en-US" altLang="zh-CN" sz="2200"/>
              <a:t>+j×</a:t>
            </a:r>
            <a:r>
              <a:rPr lang="en-US" altLang="zh-CN" sz="2200">
                <a:solidFill>
                  <a:srgbClr val="FF3300"/>
                </a:solidFill>
              </a:rPr>
              <a:t>2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i=3</a:t>
            </a:r>
            <a:r>
              <a:rPr lang="zh-CN" altLang="en-US" sz="2200"/>
              <a:t>、</a:t>
            </a:r>
            <a:r>
              <a:rPr lang="en-US" altLang="zh-CN" sz="2200"/>
              <a:t>j=2</a:t>
            </a:r>
            <a:r>
              <a:rPr lang="zh-CN" altLang="en-US" sz="2200"/>
              <a:t>时，</a:t>
            </a:r>
            <a:r>
              <a:rPr lang="en-US" altLang="zh-CN" sz="2200"/>
              <a:t>504+24+4=532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d[i]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/>
            <a:r>
              <a:rPr lang="en-US" altLang="zh-CN" sz="2200">
                <a:solidFill>
                  <a:srgbClr val="008000"/>
                </a:solidFill>
              </a:rPr>
              <a:t>544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8</a:t>
            </a:r>
          </a:p>
          <a:p>
            <a:pPr eaLnBrk="1" hangingPunct="1"/>
            <a:r>
              <a:rPr lang="en-US" altLang="zh-CN" sz="2200"/>
              <a:t>i=9</a:t>
            </a:r>
            <a:r>
              <a:rPr lang="zh-CN" altLang="en-US" sz="2200"/>
              <a:t>时，</a:t>
            </a:r>
            <a:r>
              <a:rPr lang="en-US" altLang="zh-CN" sz="2200"/>
              <a:t>544+9×8=616</a:t>
            </a:r>
          </a:p>
        </p:txBody>
      </p:sp>
      <p:grpSp>
        <p:nvGrpSpPr>
          <p:cNvPr id="755717" name="Group 5"/>
          <p:cNvGrpSpPr>
            <a:grpSpLocks/>
          </p:cNvGrpSpPr>
          <p:nvPr/>
        </p:nvGrpSpPr>
        <p:grpSpPr bwMode="auto">
          <a:xfrm>
            <a:off x="4886325" y="684213"/>
            <a:ext cx="4211638" cy="6030912"/>
            <a:chOff x="3022" y="459"/>
            <a:chExt cx="2653" cy="3799"/>
          </a:xfrm>
        </p:grpSpPr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5719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755720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2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x</a:t>
              </a:r>
            </a:p>
          </p:txBody>
        </p:sp>
        <p:sp>
          <p:nvSpPr>
            <p:cNvPr id="755723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4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5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a[0]</a:t>
              </a:r>
            </a:p>
          </p:txBody>
        </p:sp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7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a[99]</a:t>
              </a:r>
            </a:p>
          </p:txBody>
        </p:sp>
        <p:sp>
          <p:nvSpPr>
            <p:cNvPr id="755728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9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0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b[0][1]</a:t>
              </a:r>
            </a:p>
          </p:txBody>
        </p:sp>
        <p:sp>
          <p:nvSpPr>
            <p:cNvPr id="755731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2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755733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755734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b[0][0]</a:t>
              </a:r>
            </a:p>
          </p:txBody>
        </p:sp>
        <p:sp>
          <p:nvSpPr>
            <p:cNvPr id="755735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6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7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b[3][3]</a:t>
              </a:r>
            </a:p>
          </p:txBody>
        </p:sp>
        <p:sp>
          <p:nvSpPr>
            <p:cNvPr id="755738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9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b[3][2]</a:t>
              </a:r>
            </a:p>
          </p:txBody>
        </p:sp>
        <p:sp>
          <p:nvSpPr>
            <p:cNvPr id="755740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41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42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43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c</a:t>
              </a:r>
            </a:p>
          </p:txBody>
        </p:sp>
        <p:sp>
          <p:nvSpPr>
            <p:cNvPr id="755744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755745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755746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755747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755748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49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0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755751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2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3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4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d[0]</a:t>
              </a:r>
            </a:p>
          </p:txBody>
        </p:sp>
        <p:sp>
          <p:nvSpPr>
            <p:cNvPr id="755755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d[9]</a:t>
              </a:r>
            </a:p>
          </p:txBody>
        </p:sp>
        <p:sp>
          <p:nvSpPr>
            <p:cNvPr id="755756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7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8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9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616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5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5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存储器操作数的寻址方式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2619375"/>
            <a:ext cx="4095750" cy="2565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各变量应采用什么寻址方式？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：位移 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基址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a[i]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104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d[i]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544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b[i][j]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504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i×8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+j×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      基址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比例变址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endParaRPr lang="en-US" altLang="zh-CN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385763" y="684213"/>
            <a:ext cx="229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int x</a:t>
            </a:r>
            <a:r>
              <a:rPr lang="zh-CN" altLang="en-US" sz="2200">
                <a:latin typeface="Arial" charset="0"/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float a[100];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short b[4][4];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char c;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double d[10];</a:t>
            </a:r>
            <a:r>
              <a:rPr lang="en-US" altLang="zh-CN" sz="2300">
                <a:latin typeface="Arial" charset="0"/>
                <a:ea typeface="宋体" pitchFamily="2" charset="-122"/>
              </a:rPr>
              <a:t> </a:t>
            </a:r>
          </a:p>
        </p:txBody>
      </p:sp>
      <p:grpSp>
        <p:nvGrpSpPr>
          <p:cNvPr id="756741" name="Group 5"/>
          <p:cNvGrpSpPr>
            <a:grpSpLocks/>
          </p:cNvGrpSpPr>
          <p:nvPr/>
        </p:nvGrpSpPr>
        <p:grpSpPr bwMode="auto">
          <a:xfrm>
            <a:off x="4932363" y="773113"/>
            <a:ext cx="4211637" cy="6030912"/>
            <a:chOff x="3022" y="459"/>
            <a:chExt cx="2653" cy="3799"/>
          </a:xfrm>
        </p:grpSpPr>
        <p:sp>
          <p:nvSpPr>
            <p:cNvPr id="756742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43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756744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45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46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x</a:t>
              </a:r>
            </a:p>
          </p:txBody>
        </p:sp>
        <p:sp>
          <p:nvSpPr>
            <p:cNvPr id="756747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48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49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a[0]</a:t>
              </a:r>
            </a:p>
          </p:txBody>
        </p:sp>
        <p:sp>
          <p:nvSpPr>
            <p:cNvPr id="756750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51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a[99]</a:t>
              </a:r>
            </a:p>
          </p:txBody>
        </p:sp>
        <p:sp>
          <p:nvSpPr>
            <p:cNvPr id="756752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53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54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b[0][1]</a:t>
              </a:r>
            </a:p>
          </p:txBody>
        </p:sp>
        <p:sp>
          <p:nvSpPr>
            <p:cNvPr id="756755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56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756757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756758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b[0][0]</a:t>
              </a:r>
            </a:p>
          </p:txBody>
        </p:sp>
        <p:sp>
          <p:nvSpPr>
            <p:cNvPr id="756759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0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1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b[3][3]</a:t>
              </a:r>
            </a:p>
          </p:txBody>
        </p:sp>
        <p:sp>
          <p:nvSpPr>
            <p:cNvPr id="756762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3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b[3][2]</a:t>
              </a:r>
            </a:p>
          </p:txBody>
        </p:sp>
        <p:sp>
          <p:nvSpPr>
            <p:cNvPr id="756764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5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6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7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c</a:t>
              </a:r>
            </a:p>
          </p:txBody>
        </p:sp>
        <p:sp>
          <p:nvSpPr>
            <p:cNvPr id="756768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756769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756770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756771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756772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3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4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756775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6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7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8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d[0]</a:t>
              </a:r>
            </a:p>
          </p:txBody>
        </p:sp>
        <p:sp>
          <p:nvSpPr>
            <p:cNvPr id="756779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d[9]</a:t>
              </a:r>
            </a:p>
          </p:txBody>
        </p:sp>
        <p:sp>
          <p:nvSpPr>
            <p:cNvPr id="756780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1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2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3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616</a:t>
              </a:r>
            </a:p>
          </p:txBody>
        </p:sp>
      </p:grpSp>
      <p:sp>
        <p:nvSpPr>
          <p:cNvPr id="756784" name="Rectangle 48"/>
          <p:cNvSpPr>
            <a:spLocks noChangeArrowheads="1"/>
          </p:cNvSpPr>
          <p:nvPr/>
        </p:nvSpPr>
        <p:spPr bwMode="auto">
          <a:xfrm>
            <a:off x="187325" y="5129213"/>
            <a:ext cx="4699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000"/>
              <a:t>将</a:t>
            </a:r>
            <a:r>
              <a:rPr lang="en-US" altLang="zh-CN" sz="2000"/>
              <a:t>b[i][j]</a:t>
            </a:r>
            <a:r>
              <a:rPr lang="zh-CN" altLang="en-US" sz="2000"/>
              <a:t>取到</a:t>
            </a:r>
            <a:r>
              <a:rPr lang="en-US" altLang="zh-CN" sz="2000"/>
              <a:t>AX</a:t>
            </a:r>
            <a:r>
              <a:rPr lang="zh-CN" altLang="en-US" sz="2000"/>
              <a:t>中的指令可以是：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movw </a:t>
            </a:r>
            <a:r>
              <a:rPr lang="en-US" altLang="zh-CN" sz="2000">
                <a:solidFill>
                  <a:srgbClr val="007635"/>
                </a:solidFill>
              </a:rPr>
              <a:t>504</a:t>
            </a:r>
            <a:r>
              <a:rPr lang="en-US" altLang="zh-CN" sz="2000">
                <a:solidFill>
                  <a:srgbClr val="3333CC"/>
                </a:solidFill>
              </a:rPr>
              <a:t>(%ebp</a:t>
            </a:r>
            <a:r>
              <a:rPr lang="en-US" altLang="zh-CN" sz="2000"/>
              <a:t>,%esi</a:t>
            </a:r>
            <a:r>
              <a:rPr lang="en-US" altLang="zh-CN" sz="2000">
                <a:solidFill>
                  <a:srgbClr val="3333CC"/>
                </a:solidFill>
              </a:rPr>
              <a:t>,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en-US" altLang="zh-CN" sz="2000">
                <a:solidFill>
                  <a:srgbClr val="3333CC"/>
                </a:solidFill>
              </a:rPr>
              <a:t>), %ax”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其中，</a:t>
            </a:r>
            <a:r>
              <a:rPr lang="zh-CN" altLang="en-US" sz="2000" b="0"/>
              <a:t> </a:t>
            </a:r>
            <a:r>
              <a:rPr lang="en-US" altLang="zh-CN" sz="2000">
                <a:solidFill>
                  <a:srgbClr val="3333CC"/>
                </a:solidFill>
              </a:rPr>
              <a:t>i×8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EBP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  <a:r>
              <a:rPr lang="en-US" altLang="zh-CN" sz="2000">
                <a:solidFill>
                  <a:srgbClr val="3333CC"/>
                </a:solidFill>
              </a:rPr>
              <a:t>j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ESI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</a:p>
          <a:p>
            <a:pPr>
              <a:spcBef>
                <a:spcPct val="3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           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zh-CN" altLang="en-US" sz="2000">
                <a:solidFill>
                  <a:srgbClr val="3333CC"/>
                </a:solidFill>
              </a:rPr>
              <a:t>为比例因子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6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6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6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6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 anchor="ctr">
            <a:spAutoFit/>
          </a:bodyPr>
          <a:lstStyle/>
          <a:p>
            <a:endParaRPr lang="zh-CN" altLang="en-US" sz="80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422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728663"/>
            <a:ext cx="8410575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8788" name="Text Box 8"/>
          <p:cNvSpPr txBox="1">
            <a:spLocks noChangeArrowheads="1"/>
          </p:cNvSpPr>
          <p:nvPr/>
        </p:nvSpPr>
        <p:spPr bwMode="auto">
          <a:xfrm>
            <a:off x="781050" y="800100"/>
            <a:ext cx="2009775" cy="173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80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8789" name="Text Box 12"/>
          <p:cNvSpPr txBox="1">
            <a:spLocks noChangeArrowheads="1"/>
          </p:cNvSpPr>
          <p:nvPr/>
        </p:nvSpPr>
        <p:spPr bwMode="auto">
          <a:xfrm>
            <a:off x="296863" y="3024188"/>
            <a:ext cx="8585200" cy="201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位移量</a:t>
            </a:r>
            <a:r>
              <a:rPr lang="zh-CN" altLang="en-US" sz="2000">
                <a:solidFill>
                  <a:schemeClr val="accent2"/>
                </a:solidFill>
              </a:rPr>
              <a:t>和</a:t>
            </a:r>
            <a:r>
              <a:rPr lang="zh-CN" altLang="en-US" sz="2000">
                <a:solidFill>
                  <a:srgbClr val="FF3300"/>
                </a:solidFill>
              </a:rPr>
              <a:t>立即数</a:t>
            </a:r>
            <a:r>
              <a:rPr lang="zh-CN" altLang="en-US" sz="2000">
                <a:solidFill>
                  <a:schemeClr val="accent2"/>
                </a:solidFill>
              </a:rPr>
              <a:t>都可以是：</a:t>
            </a:r>
            <a:r>
              <a:rPr lang="en-US" altLang="zh-CN" sz="2000">
                <a:solidFill>
                  <a:schemeClr val="accent2"/>
                </a:solidFill>
              </a:rPr>
              <a:t>1B/2B/4B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SIB</a:t>
            </a:r>
            <a:r>
              <a:rPr lang="zh-CN" altLang="en-US" sz="2000">
                <a:solidFill>
                  <a:schemeClr val="accent2"/>
                </a:solidFill>
              </a:rPr>
              <a:t>中基址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zh-CN" altLang="en-US" sz="2000">
                <a:solidFill>
                  <a:schemeClr val="accent2"/>
                </a:solidFill>
              </a:rPr>
              <a:t>和变址</a:t>
            </a:r>
            <a:r>
              <a:rPr lang="en-US" altLang="zh-CN" sz="2000">
                <a:solidFill>
                  <a:schemeClr val="accent2"/>
                </a:solidFill>
              </a:rPr>
              <a:t>I</a:t>
            </a:r>
            <a:r>
              <a:rPr lang="zh-CN" altLang="en-US" sz="2000">
                <a:solidFill>
                  <a:schemeClr val="accent2"/>
                </a:solidFill>
              </a:rPr>
              <a:t>都可是</a:t>
            </a:r>
            <a:r>
              <a:rPr lang="en-US" altLang="zh-CN" sz="2000">
                <a:solidFill>
                  <a:schemeClr val="accent2"/>
                </a:solidFill>
              </a:rPr>
              <a:t>8</a:t>
            </a:r>
            <a:r>
              <a:rPr lang="zh-CN" altLang="en-US" sz="2000">
                <a:solidFill>
                  <a:schemeClr val="accent2"/>
                </a:solidFill>
              </a:rPr>
              <a:t>个</a:t>
            </a:r>
            <a:r>
              <a:rPr lang="en-US" altLang="zh-CN" sz="2000">
                <a:solidFill>
                  <a:schemeClr val="accent2"/>
                </a:solidFill>
              </a:rPr>
              <a:t>GRS</a:t>
            </a:r>
            <a:r>
              <a:rPr lang="zh-CN" altLang="en-US" sz="2000">
                <a:solidFill>
                  <a:schemeClr val="accent2"/>
                </a:solidFill>
              </a:rPr>
              <a:t>中任一个；</a:t>
            </a:r>
            <a:r>
              <a:rPr lang="en-US" altLang="zh-CN" sz="2000">
                <a:solidFill>
                  <a:schemeClr val="accent2"/>
                </a:solidFill>
              </a:rPr>
              <a:t>SS</a:t>
            </a:r>
            <a:r>
              <a:rPr lang="zh-CN" altLang="en-US" sz="2000">
                <a:solidFill>
                  <a:schemeClr val="accent2"/>
                </a:solidFill>
              </a:rPr>
              <a:t>给出比例因子</a:t>
            </a:r>
          </a:p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操作码</a:t>
            </a:r>
            <a:r>
              <a:rPr lang="zh-CN" altLang="en-US" sz="2000">
                <a:solidFill>
                  <a:schemeClr val="accent2"/>
                </a:solidFill>
              </a:rPr>
              <a:t>：</a:t>
            </a:r>
            <a:r>
              <a:rPr lang="en-US" altLang="zh-CN" sz="2000">
                <a:solidFill>
                  <a:srgbClr val="A50021"/>
                </a:solidFill>
              </a:rPr>
              <a:t>opcode; W</a:t>
            </a:r>
            <a:r>
              <a:rPr lang="zh-CN" altLang="en-US" sz="2000">
                <a:solidFill>
                  <a:srgbClr val="A50021"/>
                </a:solidFill>
              </a:rPr>
              <a:t>：与机器模式（</a:t>
            </a:r>
            <a:r>
              <a:rPr lang="en-US" altLang="zh-CN" sz="2000">
                <a:solidFill>
                  <a:srgbClr val="A50021"/>
                </a:solidFill>
              </a:rPr>
              <a:t>16 / 32</a:t>
            </a:r>
            <a:r>
              <a:rPr lang="zh-CN" altLang="en-US" sz="2000">
                <a:solidFill>
                  <a:srgbClr val="A50021"/>
                </a:solidFill>
              </a:rPr>
              <a:t>位）一起确定寄存器位数（</a:t>
            </a:r>
            <a:r>
              <a:rPr lang="en-US" altLang="zh-CN" sz="2000">
                <a:solidFill>
                  <a:srgbClr val="A50021"/>
                </a:solidFill>
              </a:rPr>
              <a:t>AL / AX / EAX</a:t>
            </a:r>
            <a:r>
              <a:rPr lang="zh-CN" altLang="en-US" sz="2000">
                <a:solidFill>
                  <a:srgbClr val="A50021"/>
                </a:solidFill>
              </a:rPr>
              <a:t>）</a:t>
            </a:r>
            <a:r>
              <a:rPr lang="en-US" altLang="zh-CN" sz="2000">
                <a:solidFill>
                  <a:srgbClr val="A50021"/>
                </a:solidFill>
              </a:rPr>
              <a:t>; D</a:t>
            </a:r>
            <a:r>
              <a:rPr lang="zh-CN" altLang="en-US" sz="2000">
                <a:solidFill>
                  <a:srgbClr val="A50021"/>
                </a:solidFill>
              </a:rPr>
              <a:t>：操作方向（确定源和目标）</a:t>
            </a:r>
          </a:p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寻址方式（</a:t>
            </a:r>
            <a:r>
              <a:rPr lang="en-US" altLang="zh-CN" sz="2000">
                <a:solidFill>
                  <a:srgbClr val="FF3300"/>
                </a:solidFill>
              </a:rPr>
              <a:t>ModRM</a:t>
            </a:r>
            <a:r>
              <a:rPr lang="zh-CN" altLang="en-US" sz="2000">
                <a:solidFill>
                  <a:srgbClr val="FF3300"/>
                </a:solidFill>
              </a:rPr>
              <a:t>字节）</a:t>
            </a:r>
            <a:r>
              <a:rPr lang="zh-CN" altLang="en-US" sz="2000">
                <a:solidFill>
                  <a:schemeClr val="accent2"/>
                </a:solidFill>
              </a:rPr>
              <a:t>：</a:t>
            </a:r>
            <a:r>
              <a:rPr lang="en-US" altLang="zh-CN" sz="2000">
                <a:solidFill>
                  <a:srgbClr val="A50021"/>
                </a:solidFill>
              </a:rPr>
              <a:t> mod</a:t>
            </a:r>
            <a:r>
              <a:rPr lang="zh-CN" altLang="en-US" sz="2000">
                <a:solidFill>
                  <a:srgbClr val="A50021"/>
                </a:solidFill>
              </a:rPr>
              <a:t>、</a:t>
            </a:r>
            <a:r>
              <a:rPr lang="en-US" altLang="zh-CN" sz="2000">
                <a:solidFill>
                  <a:srgbClr val="A50021"/>
                </a:solidFill>
              </a:rPr>
              <a:t>r/m</a:t>
            </a:r>
            <a:r>
              <a:rPr lang="zh-CN" altLang="en-US" sz="2000">
                <a:solidFill>
                  <a:srgbClr val="A50021"/>
                </a:solidFill>
              </a:rPr>
              <a:t>、 </a:t>
            </a:r>
            <a:r>
              <a:rPr lang="en-US" altLang="zh-CN" sz="2000">
                <a:solidFill>
                  <a:srgbClr val="A50021"/>
                </a:solidFill>
              </a:rPr>
              <a:t>reg/op</a:t>
            </a:r>
            <a:r>
              <a:rPr lang="zh-CN" altLang="en-US" sz="2000">
                <a:solidFill>
                  <a:srgbClr val="A50021"/>
                </a:solidFill>
              </a:rPr>
              <a:t>三个字段与</a:t>
            </a:r>
            <a:r>
              <a:rPr lang="en-US" altLang="zh-CN" sz="2000">
                <a:solidFill>
                  <a:srgbClr val="A50021"/>
                </a:solidFill>
              </a:rPr>
              <a:t>w</a:t>
            </a:r>
            <a:r>
              <a:rPr lang="zh-CN" altLang="en-US" sz="2000">
                <a:solidFill>
                  <a:srgbClr val="A50021"/>
                </a:solidFill>
              </a:rPr>
              <a:t>字段和机器模式（</a:t>
            </a:r>
            <a:r>
              <a:rPr lang="en-US" altLang="zh-CN" sz="2000">
                <a:solidFill>
                  <a:srgbClr val="A50021"/>
                </a:solidFill>
              </a:rPr>
              <a:t>16/32</a:t>
            </a:r>
            <a:r>
              <a:rPr lang="zh-CN" altLang="en-US" sz="2000">
                <a:solidFill>
                  <a:srgbClr val="A50021"/>
                </a:solidFill>
              </a:rPr>
              <a:t>）一起确定操作数所在的寄存器编号或有效地址计算方式</a:t>
            </a:r>
          </a:p>
        </p:txBody>
      </p:sp>
      <p:sp>
        <p:nvSpPr>
          <p:cNvPr id="758790" name="Rectangle 6"/>
          <p:cNvSpPr>
            <a:spLocks noChangeArrowheads="1"/>
          </p:cNvSpPr>
          <p:nvPr/>
        </p:nvSpPr>
        <p:spPr bwMode="auto">
          <a:xfrm>
            <a:off x="476250" y="12223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IA-32</a:t>
            </a:r>
            <a:r>
              <a:rPr lang="zh-CN" altLang="en-US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机器指令格式</a:t>
            </a:r>
          </a:p>
        </p:txBody>
      </p:sp>
      <p:sp>
        <p:nvSpPr>
          <p:cNvPr id="758791" name="Rectangle 7"/>
          <p:cNvSpPr>
            <a:spLocks noChangeArrowheads="1"/>
          </p:cNvSpPr>
          <p:nvPr/>
        </p:nvSpPr>
        <p:spPr bwMode="auto">
          <a:xfrm>
            <a:off x="1062038" y="5138738"/>
            <a:ext cx="7289800" cy="1339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400"/>
              <a:t>8d 04 02   lea  (%edx,%eax,1), %eax</a:t>
            </a:r>
          </a:p>
          <a:p>
            <a:pPr marL="342900" indent="-342900"/>
            <a:endParaRPr lang="en-US" altLang="zh-CN" sz="2400"/>
          </a:p>
          <a:p>
            <a:pPr marL="342900" indent="-342900"/>
            <a:endParaRPr lang="en-US" altLang="zh-CN" sz="1000"/>
          </a:p>
          <a:p>
            <a:pPr marL="342900" indent="-342900"/>
            <a:r>
              <a:rPr lang="en-US" altLang="zh-CN" sz="2400">
                <a:solidFill>
                  <a:srgbClr val="008000"/>
                </a:solidFill>
              </a:rPr>
              <a:t>1000 1101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2"/>
                </a:solidFill>
              </a:rPr>
              <a:t>00 00</a:t>
            </a:r>
            <a:r>
              <a:rPr lang="en-US" altLang="zh-CN" sz="2400">
                <a:solidFill>
                  <a:srgbClr val="FF3300"/>
                </a:solidFill>
              </a:rPr>
              <a:t>0 100</a:t>
            </a:r>
            <a:r>
              <a:rPr lang="en-US" altLang="zh-CN" sz="2400"/>
              <a:t> 00 00</a:t>
            </a:r>
            <a:r>
              <a:rPr lang="en-US" altLang="zh-CN" sz="2400">
                <a:solidFill>
                  <a:srgbClr val="CC3300"/>
                </a:solidFill>
              </a:rPr>
              <a:t>0 010</a:t>
            </a:r>
          </a:p>
        </p:txBody>
      </p:sp>
      <p:grpSp>
        <p:nvGrpSpPr>
          <p:cNvPr id="758792" name="Group 8"/>
          <p:cNvGrpSpPr>
            <a:grpSpLocks/>
          </p:cNvGrpSpPr>
          <p:nvPr/>
        </p:nvGrpSpPr>
        <p:grpSpPr bwMode="auto">
          <a:xfrm>
            <a:off x="2411413" y="2663825"/>
            <a:ext cx="4995862" cy="2611438"/>
            <a:chOff x="1519" y="1678"/>
            <a:chExt cx="3147" cy="1645"/>
          </a:xfrm>
        </p:grpSpPr>
        <p:sp>
          <p:nvSpPr>
            <p:cNvPr id="758793" name="Line 9"/>
            <p:cNvSpPr>
              <a:spLocks noChangeShapeType="1"/>
            </p:cNvSpPr>
            <p:nvPr/>
          </p:nvSpPr>
          <p:spPr bwMode="auto">
            <a:xfrm flipH="1">
              <a:off x="3390" y="1678"/>
              <a:ext cx="57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94" name="Line 10"/>
            <p:cNvSpPr>
              <a:spLocks noChangeShapeType="1"/>
            </p:cNvSpPr>
            <p:nvPr/>
          </p:nvSpPr>
          <p:spPr bwMode="auto">
            <a:xfrm flipH="1">
              <a:off x="3192" y="1678"/>
              <a:ext cx="964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95" name="Line 11"/>
            <p:cNvSpPr>
              <a:spLocks noChangeShapeType="1"/>
            </p:cNvSpPr>
            <p:nvPr/>
          </p:nvSpPr>
          <p:spPr bwMode="auto">
            <a:xfrm flipH="1">
              <a:off x="2455" y="1707"/>
              <a:ext cx="2211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96" name="Line 12"/>
            <p:cNvSpPr>
              <a:spLocks noChangeShapeType="1"/>
            </p:cNvSpPr>
            <p:nvPr/>
          </p:nvSpPr>
          <p:spPr bwMode="auto">
            <a:xfrm>
              <a:off x="1519" y="1678"/>
              <a:ext cx="2382" cy="15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797" name="Group 13"/>
          <p:cNvGrpSpPr>
            <a:grpSpLocks/>
          </p:cNvGrpSpPr>
          <p:nvPr/>
        </p:nvGrpSpPr>
        <p:grpSpPr bwMode="auto">
          <a:xfrm>
            <a:off x="3311525" y="6443663"/>
            <a:ext cx="3060700" cy="0"/>
            <a:chOff x="2086" y="4059"/>
            <a:chExt cx="1928" cy="0"/>
          </a:xfrm>
        </p:grpSpPr>
        <p:sp>
          <p:nvSpPr>
            <p:cNvPr id="758798" name="Line 14"/>
            <p:cNvSpPr>
              <a:spLocks noChangeShapeType="1"/>
            </p:cNvSpPr>
            <p:nvPr/>
          </p:nvSpPr>
          <p:spPr bwMode="auto">
            <a:xfrm>
              <a:off x="3646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99" name="Line 15"/>
            <p:cNvSpPr>
              <a:spLocks noChangeShapeType="1"/>
            </p:cNvSpPr>
            <p:nvPr/>
          </p:nvSpPr>
          <p:spPr bwMode="auto">
            <a:xfrm>
              <a:off x="3192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00" name="Line 16"/>
            <p:cNvSpPr>
              <a:spLocks noChangeShapeType="1"/>
            </p:cNvSpPr>
            <p:nvPr/>
          </p:nvSpPr>
          <p:spPr bwMode="auto">
            <a:xfrm>
              <a:off x="2086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801" name="Group 17"/>
          <p:cNvGrpSpPr>
            <a:grpSpLocks/>
          </p:cNvGrpSpPr>
          <p:nvPr/>
        </p:nvGrpSpPr>
        <p:grpSpPr bwMode="auto">
          <a:xfrm>
            <a:off x="3671888" y="5454650"/>
            <a:ext cx="2655887" cy="674688"/>
            <a:chOff x="2313" y="3464"/>
            <a:chExt cx="1673" cy="425"/>
          </a:xfrm>
        </p:grpSpPr>
        <p:sp>
          <p:nvSpPr>
            <p:cNvPr id="758802" name="Line 18"/>
            <p:cNvSpPr>
              <a:spLocks noChangeShapeType="1"/>
            </p:cNvSpPr>
            <p:nvPr/>
          </p:nvSpPr>
          <p:spPr bwMode="auto">
            <a:xfrm flipH="1">
              <a:off x="2313" y="3492"/>
              <a:ext cx="1673" cy="36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03" name="Line 19"/>
            <p:cNvSpPr>
              <a:spLocks noChangeShapeType="1"/>
            </p:cNvSpPr>
            <p:nvPr/>
          </p:nvSpPr>
          <p:spPr bwMode="auto">
            <a:xfrm flipH="1">
              <a:off x="3050" y="3464"/>
              <a:ext cx="340" cy="4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3135" y="3464"/>
              <a:ext cx="227" cy="39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2568" y="3464"/>
              <a:ext cx="1276" cy="39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806" name="Text Box 22"/>
          <p:cNvSpPr txBox="1">
            <a:spLocks noChangeArrowheads="1"/>
          </p:cNvSpPr>
          <p:nvPr/>
        </p:nvSpPr>
        <p:spPr bwMode="auto">
          <a:xfrm>
            <a:off x="5021263" y="1741488"/>
            <a:ext cx="2474912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CC3300"/>
                </a:solidFill>
              </a:rPr>
              <a:t>存储器操作数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1" grpId="0"/>
      <p:bldP spid="7588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19150"/>
            <a:ext cx="8229600" cy="594042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typedef union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struct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R_M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reg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mod	        :2;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struct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dont_care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opcode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uint8_t val;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 ModR_M;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typedef union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struct {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base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index	        :3;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	uint8_t ss	        :2;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uint8_t val;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 SIB;</a:t>
            </a:r>
          </a:p>
          <a:p>
            <a:pPr>
              <a:lnSpc>
                <a:spcPct val="95000"/>
              </a:lnSpc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2501900" y="233363"/>
            <a:ext cx="6300788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PA</a:t>
            </a:r>
            <a:r>
              <a:rPr lang="zh-CN" altLang="en-US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中模拟的</a:t>
            </a:r>
            <a:br>
              <a:rPr lang="zh-CN" altLang="en-US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</a:br>
            <a:r>
              <a:rPr lang="en-US" altLang="zh-CN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IA-32</a:t>
            </a:r>
            <a:r>
              <a:rPr lang="zh-CN" altLang="en-US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指令的</a:t>
            </a:r>
            <a:r>
              <a:rPr lang="en-US" altLang="zh-CN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ModRM</a:t>
            </a:r>
            <a:r>
              <a:rPr lang="zh-CN" altLang="en-US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和</a:t>
            </a:r>
            <a:r>
              <a:rPr lang="en-US" altLang="zh-CN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SIB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608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33363"/>
            <a:ext cx="8731250" cy="6354762"/>
          </a:xfrm>
          <a:prstGeom prst="rect">
            <a:avLst/>
          </a:prstGeom>
          <a:noFill/>
        </p:spPr>
      </p:pic>
      <p:sp>
        <p:nvSpPr>
          <p:cNvPr id="760837" name="Rectangle 5"/>
          <p:cNvSpPr>
            <a:spLocks noChangeArrowheads="1"/>
          </p:cNvSpPr>
          <p:nvPr/>
        </p:nvSpPr>
        <p:spPr bwMode="auto">
          <a:xfrm>
            <a:off x="250825" y="5138738"/>
            <a:ext cx="8686800" cy="14398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608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76200"/>
            <a:ext cx="3421062" cy="608013"/>
          </a:xfrm>
          <a:prstGeom prst="rect">
            <a:avLst/>
          </a:prstGeom>
          <a:noFill/>
        </p:spPr>
      </p:pic>
      <p:sp>
        <p:nvSpPr>
          <p:cNvPr id="760839" name="Line 7"/>
          <p:cNvSpPr>
            <a:spLocks noChangeShapeType="1"/>
          </p:cNvSpPr>
          <p:nvPr/>
        </p:nvSpPr>
        <p:spPr bwMode="auto">
          <a:xfrm flipH="1">
            <a:off x="2501900" y="233363"/>
            <a:ext cx="1665288" cy="2254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0840" name="Line 8"/>
          <p:cNvSpPr>
            <a:spLocks noChangeShapeType="1"/>
          </p:cNvSpPr>
          <p:nvPr/>
        </p:nvSpPr>
        <p:spPr bwMode="auto">
          <a:xfrm flipH="1">
            <a:off x="3222625" y="323850"/>
            <a:ext cx="3330575" cy="269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3060700" cy="2720975"/>
          </a:xfrm>
          <a:prstGeom prst="rect">
            <a:avLst/>
          </a:prstGeom>
          <a:noFill/>
        </p:spPr>
      </p:pic>
      <p:sp>
        <p:nvSpPr>
          <p:cNvPr id="76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22383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61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执行</a:t>
            </a:r>
            <a:r>
              <a:rPr lang="en-US" altLang="zh-CN" sz="2000">
                <a:solidFill>
                  <a:srgbClr val="3333CC"/>
                </a:solidFill>
              </a:rPr>
              <a:t>add</a:t>
            </a:r>
            <a:r>
              <a:rPr lang="zh-CN" altLang="en-US" sz="2000">
                <a:solidFill>
                  <a:srgbClr val="3333CC"/>
                </a:solidFill>
              </a:rPr>
              <a:t>时，起始</a:t>
            </a:r>
            <a:r>
              <a:rPr lang="en-US" altLang="zh-CN" sz="2000">
                <a:solidFill>
                  <a:srgbClr val="3333CC"/>
                </a:solidFill>
              </a:rPr>
              <a:t>EIP=?</a:t>
            </a:r>
            <a:endParaRPr lang="zh-CN" altLang="en-US" sz="2000">
              <a:solidFill>
                <a:srgbClr val="3333CC"/>
              </a:solidFill>
            </a:endParaRP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3671888" y="908050"/>
            <a:ext cx="50863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则程序执行结果是什么？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每一步如何执行？</a:t>
            </a:r>
          </a:p>
        </p:txBody>
      </p:sp>
      <p:sp>
        <p:nvSpPr>
          <p:cNvPr id="761866" name="Text Box 10"/>
          <p:cNvSpPr txBox="1">
            <a:spLocks noChangeArrowheads="1"/>
          </p:cNvSpPr>
          <p:nvPr/>
        </p:nvSpPr>
        <p:spPr bwMode="auto">
          <a:xfrm>
            <a:off x="6146800" y="1854200"/>
            <a:ext cx="2790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想想妈妈怎么做菜的？</a:t>
            </a:r>
          </a:p>
        </p:txBody>
      </p:sp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2051050" y="3294063"/>
            <a:ext cx="406400" cy="2925762"/>
          </a:xfrm>
          <a:prstGeom prst="rect">
            <a:avLst/>
          </a:prstGeom>
          <a:solidFill>
            <a:srgbClr val="80008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1868" name="Rectangle 12"/>
          <p:cNvSpPr>
            <a:spLocks noChangeArrowheads="1"/>
          </p:cNvSpPr>
          <p:nvPr/>
        </p:nvSpPr>
        <p:spPr bwMode="auto">
          <a:xfrm>
            <a:off x="2457450" y="3608388"/>
            <a:ext cx="314325" cy="2025650"/>
          </a:xfrm>
          <a:prstGeom prst="rect">
            <a:avLst/>
          </a:prstGeom>
          <a:solidFill>
            <a:srgbClr val="339966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69" name="Group 13"/>
          <p:cNvGrpSpPr>
            <a:grpSpLocks/>
          </p:cNvGrpSpPr>
          <p:nvPr/>
        </p:nvGrpSpPr>
        <p:grpSpPr bwMode="auto">
          <a:xfrm>
            <a:off x="6057900" y="2708275"/>
            <a:ext cx="2790825" cy="1920875"/>
            <a:chOff x="3674" y="1451"/>
            <a:chExt cx="1758" cy="1210"/>
          </a:xfrm>
        </p:grpSpPr>
        <p:sp>
          <p:nvSpPr>
            <p:cNvPr id="761870" name="Rectangle 14"/>
            <p:cNvSpPr>
              <a:spLocks noChangeArrowheads="1"/>
            </p:cNvSpPr>
            <p:nvPr/>
          </p:nvSpPr>
          <p:spPr bwMode="auto">
            <a:xfrm>
              <a:off x="4184" y="1451"/>
              <a:ext cx="1248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根据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取指令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指令译码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取操作数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指令执行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回写结果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修改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的值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761871" name="AutoShape 15"/>
            <p:cNvSpPr>
              <a:spLocks/>
            </p:cNvSpPr>
            <p:nvPr/>
          </p:nvSpPr>
          <p:spPr bwMode="auto">
            <a:xfrm>
              <a:off x="4099" y="1565"/>
              <a:ext cx="113" cy="992"/>
            </a:xfrm>
            <a:prstGeom prst="leftBrace">
              <a:avLst>
                <a:gd name="adj1" fmla="val 731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72" name="Text Box 16"/>
            <p:cNvSpPr txBox="1">
              <a:spLocks noChangeArrowheads="1"/>
            </p:cNvSpPr>
            <p:nvPr/>
          </p:nvSpPr>
          <p:spPr bwMode="auto">
            <a:xfrm>
              <a:off x="3674" y="1735"/>
              <a:ext cx="652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/>
                <a:t>取并</a:t>
              </a:r>
            </a:p>
            <a:p>
              <a:pPr marL="342900" indent="-342900"/>
              <a:r>
                <a:rPr lang="zh-CN" altLang="en-US" sz="2000"/>
                <a:t>执行</a:t>
              </a:r>
            </a:p>
            <a:p>
              <a:pPr marL="342900" indent="-342900"/>
              <a:r>
                <a:rPr lang="zh-CN" altLang="en-US" sz="2000"/>
                <a:t>指令</a:t>
              </a:r>
            </a:p>
          </p:txBody>
        </p:sp>
      </p:grpSp>
      <p:sp>
        <p:nvSpPr>
          <p:cNvPr id="761873" name="Rectangle 17"/>
          <p:cNvSpPr>
            <a:spLocks noChangeArrowheads="1"/>
          </p:cNvSpPr>
          <p:nvPr/>
        </p:nvSpPr>
        <p:spPr bwMode="auto">
          <a:xfrm>
            <a:off x="2771775" y="3787775"/>
            <a:ext cx="314325" cy="2025650"/>
          </a:xfrm>
          <a:prstGeom prst="rect">
            <a:avLst/>
          </a:prstGeom>
          <a:solidFill>
            <a:srgbClr val="FF000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74" name="Group 18"/>
          <p:cNvGrpSpPr>
            <a:grpSpLocks/>
          </p:cNvGrpSpPr>
          <p:nvPr/>
        </p:nvGrpSpPr>
        <p:grpSpPr bwMode="auto">
          <a:xfrm>
            <a:off x="2457450" y="6084888"/>
            <a:ext cx="2295525" cy="455612"/>
            <a:chOff x="1548" y="3833"/>
            <a:chExt cx="1446" cy="287"/>
          </a:xfrm>
        </p:grpSpPr>
        <p:sp>
          <p:nvSpPr>
            <p:cNvPr id="761875" name="Line 19"/>
            <p:cNvSpPr>
              <a:spLocks noChangeShapeType="1"/>
            </p:cNvSpPr>
            <p:nvPr/>
          </p:nvSpPr>
          <p:spPr bwMode="auto">
            <a:xfrm>
              <a:off x="1548" y="3833"/>
              <a:ext cx="107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76" name="Text Box 20"/>
            <p:cNvSpPr txBox="1">
              <a:spLocks noChangeArrowheads="1"/>
            </p:cNvSpPr>
            <p:nvPr/>
          </p:nvSpPr>
          <p:spPr bwMode="auto">
            <a:xfrm>
              <a:off x="2597" y="3889"/>
              <a:ext cx="3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1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1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6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/>
      <p:bldP spid="761861" grpId="0"/>
      <p:bldP spid="761862" grpId="0" build="p"/>
      <p:bldP spid="761863" grpId="0"/>
      <p:bldP spid="761864" grpId="0"/>
      <p:bldP spid="761867" grpId="0" animBg="1"/>
      <p:bldP spid="761868" grpId="0" animBg="1"/>
      <p:bldP spid="7618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125538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288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88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89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89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289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289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290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290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2903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04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0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290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0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290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0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1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1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291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15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2916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7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18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291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22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3049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2923" name="Line 43"/>
          <p:cNvSpPr>
            <a:spLocks noChangeShapeType="1"/>
          </p:cNvSpPr>
          <p:nvPr/>
        </p:nvSpPr>
        <p:spPr bwMode="auto">
          <a:xfrm flipH="1">
            <a:off x="1736725" y="6443663"/>
            <a:ext cx="2297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2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2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292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2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292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2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293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3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3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293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293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293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2937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38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39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2940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2941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2942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2943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294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94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4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4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4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4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5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5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5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5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295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295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2956" name="Text Box 76"/>
          <p:cNvSpPr txBox="1">
            <a:spLocks noChangeArrowheads="1"/>
          </p:cNvSpPr>
          <p:nvPr/>
        </p:nvSpPr>
        <p:spPr bwMode="auto">
          <a:xfrm>
            <a:off x="7642225" y="545465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295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295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2959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296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6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6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296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296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2965" name="Line 85"/>
          <p:cNvSpPr>
            <a:spLocks noChangeShapeType="1"/>
          </p:cNvSpPr>
          <p:nvPr/>
        </p:nvSpPr>
        <p:spPr bwMode="auto">
          <a:xfrm>
            <a:off x="4481513" y="49577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66" name="Text Box 86"/>
          <p:cNvSpPr txBox="1">
            <a:spLocks noChangeArrowheads="1"/>
          </p:cNvSpPr>
          <p:nvPr/>
        </p:nvSpPr>
        <p:spPr bwMode="auto">
          <a:xfrm>
            <a:off x="3849688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2967" name="Text Box 87"/>
          <p:cNvSpPr txBox="1">
            <a:spLocks noChangeArrowheads="1"/>
          </p:cNvSpPr>
          <p:nvPr/>
        </p:nvSpPr>
        <p:spPr bwMode="auto">
          <a:xfrm>
            <a:off x="3849688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2968" name="Rectangle 88"/>
          <p:cNvSpPr>
            <a:spLocks noChangeArrowheads="1"/>
          </p:cNvSpPr>
          <p:nvPr/>
        </p:nvSpPr>
        <p:spPr bwMode="auto">
          <a:xfrm>
            <a:off x="3094038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2969" name="Rectangle 89"/>
          <p:cNvSpPr>
            <a:spLocks noChangeArrowheads="1"/>
          </p:cNvSpPr>
          <p:nvPr/>
        </p:nvSpPr>
        <p:spPr bwMode="auto">
          <a:xfrm>
            <a:off x="3086100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297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2971" name="Text Box 91"/>
          <p:cNvSpPr txBox="1">
            <a:spLocks noChangeArrowheads="1"/>
          </p:cNvSpPr>
          <p:nvPr/>
        </p:nvSpPr>
        <p:spPr bwMode="auto">
          <a:xfrm>
            <a:off x="380682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2972" name="Text Box 92"/>
          <p:cNvSpPr txBox="1">
            <a:spLocks noChangeArrowheads="1"/>
          </p:cNvSpPr>
          <p:nvPr/>
        </p:nvSpPr>
        <p:spPr bwMode="auto">
          <a:xfrm>
            <a:off x="3806825" y="25733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2973" name="Line 93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4" name="Line 94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5" name="Line 95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6" name="Text Box 96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2977" name="Line 97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8" name="Line 98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9" name="Line 99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80" name="Line 100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81" name="Line 101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82" name="Text Box 10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83" name="Text Box 103"/>
          <p:cNvSpPr txBox="1">
            <a:spLocks noChangeArrowheads="1"/>
          </p:cNvSpPr>
          <p:nvPr/>
        </p:nvSpPr>
        <p:spPr bwMode="auto">
          <a:xfrm>
            <a:off x="5302250" y="26638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84" name="Rectangle 104"/>
          <p:cNvSpPr>
            <a:spLocks noChangeArrowheads="1"/>
          </p:cNvSpPr>
          <p:nvPr/>
        </p:nvSpPr>
        <p:spPr bwMode="auto">
          <a:xfrm>
            <a:off x="5516563" y="6399213"/>
            <a:ext cx="1485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5" name="Text Box 105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62986" name="Rectangle 106"/>
          <p:cNvSpPr>
            <a:spLocks noChangeArrowheads="1"/>
          </p:cNvSpPr>
          <p:nvPr/>
        </p:nvSpPr>
        <p:spPr bwMode="auto">
          <a:xfrm>
            <a:off x="1736725" y="6129338"/>
            <a:ext cx="1395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7" name="Rectangle 107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8" name="Rectangle 108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2989" name="Rectangle 109"/>
          <p:cNvSpPr>
            <a:spLocks noChangeArrowheads="1"/>
          </p:cNvSpPr>
          <p:nvPr/>
        </p:nvSpPr>
        <p:spPr bwMode="auto">
          <a:xfrm>
            <a:off x="3941763" y="6173788"/>
            <a:ext cx="1439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90" name="Text Box 110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91" name="Text Box 111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2992" name="Rectangle 112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2993" name="Rectangle 113"/>
          <p:cNvSpPr>
            <a:spLocks noChangeArrowheads="1"/>
          </p:cNvSpPr>
          <p:nvPr/>
        </p:nvSpPr>
        <p:spPr bwMode="auto">
          <a:xfrm>
            <a:off x="476250" y="6264275"/>
            <a:ext cx="134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94" name="Text Box 114"/>
          <p:cNvSpPr txBox="1">
            <a:spLocks noChangeArrowheads="1"/>
          </p:cNvSpPr>
          <p:nvPr/>
        </p:nvSpPr>
        <p:spPr bwMode="auto">
          <a:xfrm>
            <a:off x="1150938" y="5499100"/>
            <a:ext cx="630237" cy="366713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62995" name="Text Box 115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2996" name="Text Box 116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2997" name="Rectangle 117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2998" name="Text Box 118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2999" name="Line 119"/>
          <p:cNvSpPr>
            <a:spLocks noChangeShapeType="1"/>
          </p:cNvSpPr>
          <p:nvPr/>
        </p:nvSpPr>
        <p:spPr bwMode="auto">
          <a:xfrm>
            <a:off x="250825" y="1223963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000" name="Text Box 120"/>
          <p:cNvSpPr txBox="1">
            <a:spLocks noChangeArrowheads="1"/>
          </p:cNvSpPr>
          <p:nvPr/>
        </p:nvSpPr>
        <p:spPr bwMode="auto">
          <a:xfrm>
            <a:off x="6911975" y="54546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3001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3002" name="Text Box 122"/>
          <p:cNvSpPr txBox="1">
            <a:spLocks noChangeArrowheads="1"/>
          </p:cNvSpPr>
          <p:nvPr/>
        </p:nvSpPr>
        <p:spPr bwMode="auto">
          <a:xfrm>
            <a:off x="4932363" y="257333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3003" name="Text Box 123"/>
          <p:cNvSpPr txBox="1">
            <a:spLocks noChangeArrowheads="1"/>
          </p:cNvSpPr>
          <p:nvPr/>
        </p:nvSpPr>
        <p:spPr bwMode="auto">
          <a:xfrm>
            <a:off x="49323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6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76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62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76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6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76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76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76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76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76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6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6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56" grpId="0"/>
      <p:bldP spid="762984" grpId="0"/>
      <p:bldP spid="762985" grpId="0" animBg="1"/>
      <p:bldP spid="762986" grpId="0"/>
      <p:bldP spid="762987" grpId="0"/>
      <p:bldP spid="762989" grpId="0"/>
      <p:bldP spid="762991" grpId="0"/>
      <p:bldP spid="762993" grpId="0"/>
      <p:bldP spid="762994" grpId="0" animBg="1"/>
      <p:bldP spid="762995" grpId="0"/>
      <p:bldP spid="762996" grpId="0"/>
      <p:bldP spid="762999" grpId="0" animBg="1"/>
      <p:bldP spid="763000" grpId="0"/>
      <p:bldP spid="7630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程序的转换与机器级表示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19150"/>
            <a:ext cx="8640763" cy="567055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语言程序与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主要包括：程序转换概述、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指令系统、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本章所用的机器级表示主要以汇编语言形式表示为主。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391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1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1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391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391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391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1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1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392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392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392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2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392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393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393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393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3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393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393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393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3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3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393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394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4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394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394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4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4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3946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394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4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4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395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5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395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5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395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5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395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3957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3958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3959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396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396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96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96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396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396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396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396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3968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6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7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397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397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398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398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398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3983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398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8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8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398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398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3989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90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3991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3992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3993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399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3995" name="Text Box 91"/>
          <p:cNvSpPr txBox="1">
            <a:spLocks noChangeArrowheads="1"/>
          </p:cNvSpPr>
          <p:nvPr/>
        </p:nvSpPr>
        <p:spPr bwMode="auto">
          <a:xfrm>
            <a:off x="389731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399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9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9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9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400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4006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4007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4008" name="Text Box 104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4009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4010" name="Rectangle 10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4011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4012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4013" name="Text Box 109"/>
          <p:cNvSpPr txBox="1">
            <a:spLocks noChangeArrowheads="1"/>
          </p:cNvSpPr>
          <p:nvPr/>
        </p:nvSpPr>
        <p:spPr bwMode="auto">
          <a:xfrm>
            <a:off x="3897313" y="252253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64014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4015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4016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4017" name="Text Box 113"/>
          <p:cNvSpPr txBox="1">
            <a:spLocks noChangeArrowheads="1"/>
          </p:cNvSpPr>
          <p:nvPr/>
        </p:nvSpPr>
        <p:spPr bwMode="auto">
          <a:xfrm>
            <a:off x="5021263" y="25241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4018" name="Text Box 114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6493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3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493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493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3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3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493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494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494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494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495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495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5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495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495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495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495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5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495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495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496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6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496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6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496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4970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497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7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7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497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7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497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7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497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7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4980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4981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4982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4983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4984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4985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986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987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4988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4989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4990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4991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4992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4993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94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5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6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7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8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9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00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01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5002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5003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5004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5005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5006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5007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5008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09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10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5011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5012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5013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14" name="Text Box 86"/>
          <p:cNvSpPr txBox="1">
            <a:spLocks noChangeArrowheads="1"/>
          </p:cNvSpPr>
          <p:nvPr/>
        </p:nvSpPr>
        <p:spPr bwMode="auto">
          <a:xfrm>
            <a:off x="390366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5015" name="Text Box 87"/>
          <p:cNvSpPr txBox="1">
            <a:spLocks noChangeArrowheads="1"/>
          </p:cNvSpPr>
          <p:nvPr/>
        </p:nvSpPr>
        <p:spPr bwMode="auto">
          <a:xfrm>
            <a:off x="390366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5016" name="Rectangle 88"/>
          <p:cNvSpPr>
            <a:spLocks noChangeArrowheads="1"/>
          </p:cNvSpPr>
          <p:nvPr/>
        </p:nvSpPr>
        <p:spPr bwMode="auto">
          <a:xfrm>
            <a:off x="314801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5017" name="Rectangle 89"/>
          <p:cNvSpPr>
            <a:spLocks noChangeArrowheads="1"/>
          </p:cNvSpPr>
          <p:nvPr/>
        </p:nvSpPr>
        <p:spPr bwMode="auto">
          <a:xfrm>
            <a:off x="314007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5018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5019" name="Text Box 91"/>
          <p:cNvSpPr txBox="1">
            <a:spLocks noChangeArrowheads="1"/>
          </p:cNvSpPr>
          <p:nvPr/>
        </p:nvSpPr>
        <p:spPr bwMode="auto">
          <a:xfrm>
            <a:off x="3859213" y="20335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5020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1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2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3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5024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5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6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7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8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9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5030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5031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5032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5033" name="Rectangle 105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5034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5035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5036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5037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5038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65039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5040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5041" name="Text Box 113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65042" name="Text Box 114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596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6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6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596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596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596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6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6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6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6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7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7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7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597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597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597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7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597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597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597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598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8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598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598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598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8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8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598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598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8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599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599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9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9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599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599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9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9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599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9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600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00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600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00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600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600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600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600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600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600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01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01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6012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6013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6014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6015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601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6017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018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19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5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602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602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602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602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6030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6031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603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3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3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603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603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603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38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6039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6040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6041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6042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6043" name="Text Box 91"/>
          <p:cNvSpPr txBox="1">
            <a:spLocks noChangeArrowheads="1"/>
          </p:cNvSpPr>
          <p:nvPr/>
        </p:nvSpPr>
        <p:spPr bwMode="auto">
          <a:xfrm>
            <a:off x="3905250" y="20716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6044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45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46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47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6048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49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50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51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52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53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6054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6055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6056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6057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6058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6059" name="Text Box 107"/>
          <p:cNvSpPr txBox="1">
            <a:spLocks noChangeArrowheads="1"/>
          </p:cNvSpPr>
          <p:nvPr/>
        </p:nvSpPr>
        <p:spPr bwMode="auto">
          <a:xfrm>
            <a:off x="1196975" y="5448300"/>
            <a:ext cx="630238" cy="366713"/>
          </a:xfrm>
          <a:prstGeom prst="rect">
            <a:avLst/>
          </a:prstGeom>
          <a:solidFill>
            <a:schemeClr val="accent2">
              <a:alpha val="32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6060" name="Text Box 108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6061" name="Text Box 109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6062" name="Text Box 110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6063" name="Rectangle 111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6064" name="Text Box 112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6065" name="Text Box 113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66066" name="Text Box 114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66067" name="Text Box 115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66068" name="Text Box 116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6069" name="Text Box 117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6070" name="Text Box 118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6071" name="Text Box 119"/>
          <p:cNvSpPr txBox="1">
            <a:spLocks noChangeArrowheads="1"/>
          </p:cNvSpPr>
          <p:nvPr/>
        </p:nvSpPr>
        <p:spPr bwMode="auto">
          <a:xfrm>
            <a:off x="502126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054" grpId="0" animBg="1"/>
      <p:bldP spid="766059" grpId="0" animBg="1"/>
      <p:bldP spid="766065" grpId="0"/>
      <p:bldP spid="766066" grpId="0"/>
      <p:bldP spid="7660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6980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6982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6983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6984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985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986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6987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698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698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699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6998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6999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00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7001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7002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7003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700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0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700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700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7008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09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10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7011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7012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13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7014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7015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16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17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7018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7019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20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21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7022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23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7024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25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7026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27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7028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7029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7030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7031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7032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7033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034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035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7036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7037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7038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7039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7040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41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42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3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4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5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6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7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8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9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7050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7051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7052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7053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7054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7055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7056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57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58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7059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7060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7061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62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7063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7064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7065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7066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7067" name="Text Box 91"/>
          <p:cNvSpPr txBox="1">
            <a:spLocks noChangeArrowheads="1"/>
          </p:cNvSpPr>
          <p:nvPr/>
        </p:nvSpPr>
        <p:spPr bwMode="auto">
          <a:xfrm>
            <a:off x="3859213" y="20716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7068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69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0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1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7072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3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4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5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6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7" name="Text Box 101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7078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7079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7080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7081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7082" name="Text Box 106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7083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7084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7085" name="Text Box 109"/>
          <p:cNvSpPr txBox="1">
            <a:spLocks noChangeArrowheads="1"/>
          </p:cNvSpPr>
          <p:nvPr/>
        </p:nvSpPr>
        <p:spPr bwMode="auto">
          <a:xfrm>
            <a:off x="3851275" y="25225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7086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7087" name="Text Box 111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7088" name="Text Box 112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7089" name="Text Box 113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7090" name="Text Box 114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7091" name="Text Box 11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7092" name="Text Box 11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767093" name="Text Box 11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sp>
        <p:nvSpPr>
          <p:cNvPr id="767094" name="Text Box 11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ff</a:t>
            </a:r>
          </a:p>
        </p:txBody>
      </p:sp>
      <p:sp>
        <p:nvSpPr>
          <p:cNvPr id="767095" name="Text Box 11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</a:t>
            </a:r>
          </a:p>
        </p:txBody>
      </p:sp>
      <p:sp>
        <p:nvSpPr>
          <p:cNvPr id="767096" name="Text Box 120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7097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7098" name="Text Box 122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7099" name="Text Box 123"/>
          <p:cNvSpPr txBox="1">
            <a:spLocks noChangeArrowheads="1"/>
          </p:cNvSpPr>
          <p:nvPr/>
        </p:nvSpPr>
        <p:spPr bwMode="auto">
          <a:xfrm>
            <a:off x="497681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6800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800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0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1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801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801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801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2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2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802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8023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24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02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802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802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802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2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03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803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803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3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3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035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8036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37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038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803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4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4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042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804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4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4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804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804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805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805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805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805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805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805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57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058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059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8060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8061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8062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8063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806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6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6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6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6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7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7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7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7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807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807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8076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807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807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8079" name="Rectangle 79"/>
          <p:cNvSpPr>
            <a:spLocks noChangeArrowheads="1"/>
          </p:cNvSpPr>
          <p:nvPr/>
        </p:nvSpPr>
        <p:spPr bwMode="auto">
          <a:xfrm>
            <a:off x="0" y="684213"/>
            <a:ext cx="61928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</a:t>
            </a:r>
            <a:r>
              <a:rPr lang="en-US" altLang="zh-CN" sz="2000">
                <a:hlinkClick r:id="rId2" action="ppaction://hlinkfile"/>
              </a:rPr>
              <a:t>89 e5</a:t>
            </a:r>
            <a:r>
              <a:rPr lang="en-US" altLang="zh-CN" sz="2000"/>
              <a:t>	   mov   %esp, %ebp</a:t>
            </a:r>
          </a:p>
        </p:txBody>
      </p:sp>
      <p:sp>
        <p:nvSpPr>
          <p:cNvPr id="76808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8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8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808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808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8085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86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8087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8088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8089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809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8091" name="Text Box 91"/>
          <p:cNvSpPr txBox="1">
            <a:spLocks noChangeArrowheads="1"/>
          </p:cNvSpPr>
          <p:nvPr/>
        </p:nvSpPr>
        <p:spPr bwMode="auto">
          <a:xfrm>
            <a:off x="385127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8092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3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4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5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8096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7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8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9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100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101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80483d5</a:t>
            </a:r>
          </a:p>
        </p:txBody>
      </p:sp>
      <p:sp>
        <p:nvSpPr>
          <p:cNvPr id="768102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8103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8104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8105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8106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8107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zh-CN" altLang="en-US" sz="2000">
                <a:solidFill>
                  <a:srgbClr val="FF3300"/>
                </a:solidFill>
              </a:rPr>
              <a:t>增量</a:t>
            </a:r>
          </a:p>
        </p:txBody>
      </p:sp>
      <p:sp>
        <p:nvSpPr>
          <p:cNvPr id="768108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8109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8110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8111" name="Text Box 111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8112" name="Text Box 112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8113" name="Text Box 113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8114" name="Text Box 114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8115" name="Text Box 115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68116" name="Text Box 116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68117" name="Text Box 117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68118" name="Text Box 118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68119" name="Line 119"/>
          <p:cNvSpPr>
            <a:spLocks noChangeShapeType="1"/>
          </p:cNvSpPr>
          <p:nvPr/>
        </p:nvSpPr>
        <p:spPr bwMode="auto">
          <a:xfrm>
            <a:off x="206375" y="1538288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120" name="Text Box 120"/>
          <p:cNvSpPr txBox="1">
            <a:spLocks noChangeArrowheads="1"/>
          </p:cNvSpPr>
          <p:nvPr/>
        </p:nvSpPr>
        <p:spPr bwMode="auto">
          <a:xfrm>
            <a:off x="1150938" y="142875"/>
            <a:ext cx="7154862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开始执行下一条指令</a:t>
            </a:r>
          </a:p>
        </p:txBody>
      </p:sp>
      <p:sp>
        <p:nvSpPr>
          <p:cNvPr id="768121" name="Text Box 121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8122" name="Text Box 122"/>
          <p:cNvSpPr txBox="1">
            <a:spLocks noChangeArrowheads="1"/>
          </p:cNvSpPr>
          <p:nvPr/>
        </p:nvSpPr>
        <p:spPr bwMode="auto">
          <a:xfrm>
            <a:off x="497681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68123" name="Text Box 123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8124" name="Text Box 124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2698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769030" name="Text Box 6"/>
          <p:cNvSpPr txBox="1">
            <a:spLocks noChangeArrowheads="1"/>
          </p:cNvSpPr>
          <p:nvPr/>
        </p:nvSpPr>
        <p:spPr bwMode="auto">
          <a:xfrm>
            <a:off x="2457450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3311525" y="728663"/>
            <a:ext cx="5832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，则执行结果是什么？</a:t>
            </a:r>
          </a:p>
        </p:txBody>
      </p:sp>
      <p:sp>
        <p:nvSpPr>
          <p:cNvPr id="769032" name="Text Box 8"/>
          <p:cNvSpPr txBox="1">
            <a:spLocks noChangeArrowheads="1"/>
          </p:cNvSpPr>
          <p:nvPr/>
        </p:nvSpPr>
        <p:spPr bwMode="auto">
          <a:xfrm>
            <a:off x="4975225" y="1133475"/>
            <a:ext cx="4006850" cy="1930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main ( ) {	</a:t>
            </a:r>
          </a:p>
          <a:p>
            <a:pPr marL="342900" indent="-342900"/>
            <a:r>
              <a:rPr lang="en-US" altLang="zh-CN" sz="2000"/>
              <a:t>	 int	t1 = 2147483647;</a:t>
            </a:r>
          </a:p>
          <a:p>
            <a:pPr marL="342900" indent="-342900"/>
            <a:r>
              <a:rPr lang="en-US" altLang="zh-CN" sz="2000"/>
              <a:t>      int t2 = 2;</a:t>
            </a:r>
          </a:p>
          <a:p>
            <a:pPr marL="342900" indent="-342900"/>
            <a:r>
              <a:rPr lang="en-US" altLang="zh-CN" sz="2000"/>
              <a:t>	 int	sum = </a:t>
            </a:r>
            <a:r>
              <a:rPr lang="en-US" altLang="zh-CN" sz="2000">
                <a:solidFill>
                  <a:srgbClr val="FF3300"/>
                </a:solidFill>
              </a:rPr>
              <a:t>add (t1, t2)</a:t>
            </a:r>
            <a:r>
              <a:rPr lang="en-US" altLang="zh-CN" sz="2000"/>
              <a:t>;</a:t>
            </a:r>
          </a:p>
          <a:p>
            <a:pPr marL="342900" indent="-342900"/>
            <a:r>
              <a:rPr lang="en-US" altLang="zh-CN" sz="2000"/>
              <a:t>	 printf(</a:t>
            </a:r>
            <a:r>
              <a:rPr lang="zh-CN" altLang="en-US" sz="2000"/>
              <a:t>“</a:t>
            </a:r>
            <a:r>
              <a:rPr lang="en-US" altLang="zh-CN" sz="2000"/>
              <a:t>sum=%d”;sum);</a:t>
            </a:r>
            <a:endParaRPr lang="zh-CN" altLang="en-US" sz="2000"/>
          </a:p>
          <a:p>
            <a:pPr marL="342900" indent="-342900"/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769033" name="Line 9"/>
          <p:cNvSpPr>
            <a:spLocks noChangeShapeType="1"/>
          </p:cNvSpPr>
          <p:nvPr/>
        </p:nvSpPr>
        <p:spPr bwMode="auto">
          <a:xfrm>
            <a:off x="476250" y="5049838"/>
            <a:ext cx="55816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9034" name="Group 10"/>
          <p:cNvGrpSpPr>
            <a:grpSpLocks/>
          </p:cNvGrpSpPr>
          <p:nvPr/>
        </p:nvGrpSpPr>
        <p:grpSpPr bwMode="auto">
          <a:xfrm>
            <a:off x="6192838" y="4772025"/>
            <a:ext cx="2654300" cy="366713"/>
            <a:chOff x="3901" y="3006"/>
            <a:chExt cx="1672" cy="231"/>
          </a:xfrm>
        </p:grpSpPr>
        <p:sp>
          <p:nvSpPr>
            <p:cNvPr id="769035" name="Text Box 11"/>
            <p:cNvSpPr txBox="1">
              <a:spLocks noChangeArrowheads="1"/>
            </p:cNvSpPr>
            <p:nvPr/>
          </p:nvSpPr>
          <p:spPr bwMode="auto">
            <a:xfrm>
              <a:off x="4127" y="3006"/>
              <a:ext cx="144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/>
                <a:t>add  %edx</a:t>
              </a:r>
              <a:r>
                <a:rPr lang="zh-CN" altLang="en-US"/>
                <a:t>，</a:t>
              </a:r>
              <a:r>
                <a:rPr lang="en-US" altLang="zh-CN"/>
                <a:t>%eax</a:t>
              </a:r>
            </a:p>
          </p:txBody>
        </p:sp>
        <p:grpSp>
          <p:nvGrpSpPr>
            <p:cNvPr id="769036" name="Group 12"/>
            <p:cNvGrpSpPr>
              <a:grpSpLocks/>
            </p:cNvGrpSpPr>
            <p:nvPr/>
          </p:nvGrpSpPr>
          <p:grpSpPr bwMode="auto">
            <a:xfrm>
              <a:off x="3901" y="3096"/>
              <a:ext cx="227" cy="57"/>
              <a:chOff x="3844" y="3067"/>
              <a:chExt cx="340" cy="57"/>
            </a:xfrm>
          </p:grpSpPr>
          <p:sp>
            <p:nvSpPr>
              <p:cNvPr id="769037" name="Line 13"/>
              <p:cNvSpPr>
                <a:spLocks noChangeShapeType="1"/>
              </p:cNvSpPr>
              <p:nvPr/>
            </p:nvSpPr>
            <p:spPr bwMode="auto">
              <a:xfrm>
                <a:off x="3844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38" name="Line 14"/>
              <p:cNvSpPr>
                <a:spLocks noChangeShapeType="1"/>
              </p:cNvSpPr>
              <p:nvPr/>
            </p:nvSpPr>
            <p:spPr bwMode="auto">
              <a:xfrm>
                <a:off x="3844" y="3124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76903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2925763" cy="2600325"/>
          </a:xfrm>
          <a:prstGeom prst="rect">
            <a:avLst/>
          </a:prstGeom>
          <a:noFill/>
        </p:spPr>
      </p:pic>
      <p:sp>
        <p:nvSpPr>
          <p:cNvPr id="76904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2" grpId="0" animBg="1"/>
      <p:bldP spid="7690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005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005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5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5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005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006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006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006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7007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007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007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007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007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007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007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008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008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008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008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008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0090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009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9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9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009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009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009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00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70101" name="Rectangle 53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102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03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04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05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70106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70107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70108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70109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110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1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2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3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4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5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6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7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0118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0119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0120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0121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0122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70123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70124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25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26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0127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0128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0129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30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0131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0132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0133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0134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0135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36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37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38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0139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0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1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2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3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4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70145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0146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0147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0148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70149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0150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70151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0152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70153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0154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70155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70156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70157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70158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59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60" name="Text Box 112"/>
          <p:cNvSpPr txBox="1">
            <a:spLocks noChangeArrowheads="1"/>
          </p:cNvSpPr>
          <p:nvPr/>
        </p:nvSpPr>
        <p:spPr bwMode="auto">
          <a:xfrm>
            <a:off x="4932363" y="4729163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70161" name="Text Box 113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70162" name="Rectangle 114"/>
          <p:cNvSpPr>
            <a:spLocks noChangeArrowheads="1"/>
          </p:cNvSpPr>
          <p:nvPr/>
        </p:nvSpPr>
        <p:spPr bwMode="auto">
          <a:xfrm>
            <a:off x="385763" y="6219825"/>
            <a:ext cx="13954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0163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70164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70165" name="Rectangle 117"/>
          <p:cNvSpPr>
            <a:spLocks noChangeArrowheads="1"/>
          </p:cNvSpPr>
          <p:nvPr/>
        </p:nvSpPr>
        <p:spPr bwMode="auto">
          <a:xfrm>
            <a:off x="2592388" y="3833813"/>
            <a:ext cx="1035050" cy="1620837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166" name="Text Box 118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770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770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144" grpId="0"/>
      <p:bldP spid="770152" grpId="0"/>
      <p:bldP spid="770158" grpId="0" animBg="1"/>
      <p:bldP spid="770161" grpId="0"/>
      <p:bldP spid="770162" grpId="0"/>
      <p:bldP spid="7701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浮点寄存器栈和多媒体扩展寄存器组 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28663"/>
            <a:ext cx="8686800" cy="60213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的浮点处理架构有两种 ：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浮点协处理器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x87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架构（</a:t>
            </a: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x87 FPU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ST(0) 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~ ST(7)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（采用栈结构），栈顶为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endParaRPr lang="en-US" altLang="en-US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架构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MM0~MM7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，借用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ST(0)~ST(7)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位尾数所占的位，可同时处理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个双字，或一个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位的数据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指令并没带来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游戏性能的显著提升，故推出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，并陆续推出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SSE3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SSSE3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等采用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的指令集，这些统称为</a:t>
            </a: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指令集将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位浮点寄存器扩充到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位多媒体扩展通用寄存器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XMM0~XMM7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，可同时处理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位整数或单精度浮点数），或两个四字的数据，而且从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开始，还支持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位整数运算或同时并行处理两个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位双精度浮点数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中通用寄存器中的编号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5589588"/>
            <a:ext cx="8505825" cy="900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反映了体系结构发展的轨迹，字长不断扩充，指令保持兼容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）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~ 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）是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80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位，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MM0 ~MM7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使用其低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64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位</a:t>
            </a:r>
          </a:p>
        </p:txBody>
      </p:sp>
      <p:pic>
        <p:nvPicPr>
          <p:cNvPr id="6185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863600"/>
            <a:ext cx="8596313" cy="4725988"/>
          </a:xfrm>
          <a:prstGeom prst="rect">
            <a:avLst/>
          </a:prstGeom>
          <a:noFill/>
        </p:spPr>
      </p:pic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5292725" y="954088"/>
            <a:ext cx="3375025" cy="4454525"/>
          </a:xfrm>
          <a:prstGeom prst="rect">
            <a:avLst/>
          </a:prstGeom>
          <a:solidFill>
            <a:srgbClr val="3366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6021387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）传送指令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通用数据传送指令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：一般传送，包括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：符号扩展传送，如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movsbw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movswl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：零扩展传送，如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movzwl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movzbl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XCHG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：数据交换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PUSH/POP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入栈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出栈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pushl,pushw,popl,popw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地址传送指令 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LEA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：加载有效地址，如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leal (%edx,%eax), %eax”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的功能为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R[eax]←R[edx]+R[eax]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，执行前，若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R[edx]=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，则指令执行后，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输入输出指令 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端口与寄存器之间的交换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标志传送指令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PUSHF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POPF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EFLAG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压栈，或将栈顶内容送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EFLAG</a:t>
            </a:r>
            <a:r>
              <a:rPr lang="en-US" altLang="zh-CN" sz="2000" smtClean="0"/>
              <a:t> 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语言程序的机器级表示 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608261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3673475" y="819150"/>
            <a:ext cx="535463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>
                <a:solidFill>
                  <a:srgbClr val="FF3300"/>
                </a:solidFill>
              </a:rPr>
              <a:t>可参看</a:t>
            </a:r>
            <a:r>
              <a:rPr lang="en-US" altLang="zh-CN" sz="2000">
                <a:solidFill>
                  <a:srgbClr val="FF3300"/>
                </a:solidFill>
              </a:rPr>
              <a:t>MOOC</a:t>
            </a:r>
            <a:r>
              <a:rPr lang="zh-CN" altLang="en-US" sz="2000">
                <a:solidFill>
                  <a:srgbClr val="FF3300"/>
                </a:solidFill>
              </a:rPr>
              <a:t>（北大</a:t>
            </a:r>
            <a:r>
              <a:rPr lang="en-US" altLang="zh-CN" sz="2000">
                <a:solidFill>
                  <a:srgbClr val="FF3300"/>
                </a:solidFill>
              </a:rPr>
              <a:t>-</a:t>
            </a:r>
            <a:r>
              <a:rPr lang="zh-CN" altLang="en-US" sz="2000">
                <a:solidFill>
                  <a:srgbClr val="FF3300"/>
                </a:solidFill>
              </a:rPr>
              <a:t>计算机组成）：</a:t>
            </a:r>
            <a:r>
              <a:rPr lang="en-US" altLang="zh-CN" sz="2000">
                <a:solidFill>
                  <a:srgbClr val="FF3300"/>
                </a:solidFill>
              </a:rPr>
              <a:t>https://class.coursera.org/pkuco-001</a:t>
            </a:r>
            <a:endParaRPr lang="zh-CN" altLang="en-US" sz="2000">
              <a:solidFill>
                <a:srgbClr val="FF3300"/>
              </a:solidFill>
            </a:endParaRPr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 flipH="1">
            <a:off x="5202238" y="1449388"/>
            <a:ext cx="1619250" cy="12144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361" name="Group 25"/>
          <p:cNvGrpSpPr>
            <a:grpSpLocks/>
          </p:cNvGrpSpPr>
          <p:nvPr/>
        </p:nvGrpSpPr>
        <p:grpSpPr bwMode="auto">
          <a:xfrm>
            <a:off x="4886325" y="2303463"/>
            <a:ext cx="4257675" cy="3771900"/>
            <a:chOff x="3078" y="1446"/>
            <a:chExt cx="2682" cy="2376"/>
          </a:xfrm>
        </p:grpSpPr>
        <p:grpSp>
          <p:nvGrpSpPr>
            <p:cNvPr id="782356" name="Group 20"/>
            <p:cNvGrpSpPr>
              <a:grpSpLocks/>
            </p:cNvGrpSpPr>
            <p:nvPr/>
          </p:nvGrpSpPr>
          <p:grpSpPr bwMode="auto">
            <a:xfrm>
              <a:off x="3078" y="1446"/>
              <a:ext cx="2682" cy="2376"/>
              <a:chOff x="3078" y="1508"/>
              <a:chExt cx="2682" cy="2376"/>
            </a:xfrm>
          </p:grpSpPr>
          <p:pic>
            <p:nvPicPr>
              <p:cNvPr id="782340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78" y="1508"/>
                <a:ext cx="2551" cy="2376"/>
              </a:xfrm>
              <a:prstGeom prst="rect">
                <a:avLst/>
              </a:prstGeom>
              <a:noFill/>
            </p:spPr>
          </p:pic>
          <p:grpSp>
            <p:nvGrpSpPr>
              <p:cNvPr id="782342" name="Group 6"/>
              <p:cNvGrpSpPr>
                <a:grpSpLocks/>
              </p:cNvGrpSpPr>
              <p:nvPr/>
            </p:nvGrpSpPr>
            <p:grpSpPr bwMode="auto">
              <a:xfrm>
                <a:off x="4994" y="1735"/>
                <a:ext cx="766" cy="269"/>
                <a:chOff x="2115" y="1791"/>
                <a:chExt cx="766" cy="269"/>
              </a:xfrm>
            </p:grpSpPr>
            <p:sp>
              <p:nvSpPr>
                <p:cNvPr id="782343" name="Line 7"/>
                <p:cNvSpPr>
                  <a:spLocks noChangeShapeType="1"/>
                </p:cNvSpPr>
                <p:nvPr/>
              </p:nvSpPr>
              <p:spPr bwMode="auto">
                <a:xfrm>
                  <a:off x="2115" y="1905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3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70" y="1791"/>
                  <a:ext cx="511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200">
                      <a:solidFill>
                        <a:srgbClr val="FF3300"/>
                      </a:solidFill>
                      <a:latin typeface="Arial" charset="0"/>
                    </a:rPr>
                    <a:t>栈底</a:t>
                  </a:r>
                </a:p>
              </p:txBody>
            </p:sp>
          </p:grpSp>
        </p:grpSp>
        <p:sp>
          <p:nvSpPr>
            <p:cNvPr id="782360" name="Text Box 24"/>
            <p:cNvSpPr txBox="1">
              <a:spLocks noChangeArrowheads="1"/>
            </p:cNvSpPr>
            <p:nvPr/>
          </p:nvSpPr>
          <p:spPr bwMode="auto">
            <a:xfrm>
              <a:off x="5035" y="2727"/>
              <a:ext cx="6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新栈顶</a:t>
              </a:r>
            </a:p>
          </p:txBody>
        </p:sp>
      </p:grpSp>
      <p:grpSp>
        <p:nvGrpSpPr>
          <p:cNvPr id="782359" name="Group 23"/>
          <p:cNvGrpSpPr>
            <a:grpSpLocks/>
          </p:cNvGrpSpPr>
          <p:nvPr/>
        </p:nvGrpSpPr>
        <p:grpSpPr bwMode="auto">
          <a:xfrm>
            <a:off x="206375" y="2349500"/>
            <a:ext cx="4456113" cy="3736975"/>
            <a:chOff x="130" y="1480"/>
            <a:chExt cx="2807" cy="2354"/>
          </a:xfrm>
        </p:grpSpPr>
        <p:grpSp>
          <p:nvGrpSpPr>
            <p:cNvPr id="782353" name="Group 17"/>
            <p:cNvGrpSpPr>
              <a:grpSpLocks/>
            </p:cNvGrpSpPr>
            <p:nvPr/>
          </p:nvGrpSpPr>
          <p:grpSpPr bwMode="auto">
            <a:xfrm>
              <a:off x="130" y="1480"/>
              <a:ext cx="2807" cy="2354"/>
              <a:chOff x="0" y="1565"/>
              <a:chExt cx="2807" cy="2354"/>
            </a:xfrm>
          </p:grpSpPr>
          <p:pic>
            <p:nvPicPr>
              <p:cNvPr id="782341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1565"/>
                <a:ext cx="2637" cy="2354"/>
              </a:xfrm>
              <a:prstGeom prst="rect">
                <a:avLst/>
              </a:prstGeom>
              <a:noFill/>
            </p:spPr>
          </p:pic>
          <p:grpSp>
            <p:nvGrpSpPr>
              <p:cNvPr id="782345" name="Group 9"/>
              <p:cNvGrpSpPr>
                <a:grpSpLocks/>
              </p:cNvGrpSpPr>
              <p:nvPr/>
            </p:nvGrpSpPr>
            <p:grpSpPr bwMode="auto">
              <a:xfrm>
                <a:off x="2041" y="1791"/>
                <a:ext cx="766" cy="269"/>
                <a:chOff x="2115" y="1791"/>
                <a:chExt cx="766" cy="283"/>
              </a:xfrm>
            </p:grpSpPr>
            <p:sp>
              <p:nvSpPr>
                <p:cNvPr id="782346" name="Line 10"/>
                <p:cNvSpPr>
                  <a:spLocks noChangeShapeType="1"/>
                </p:cNvSpPr>
                <p:nvPr/>
              </p:nvSpPr>
              <p:spPr bwMode="auto">
                <a:xfrm>
                  <a:off x="2115" y="1905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3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70" y="1791"/>
                  <a:ext cx="511" cy="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200">
                      <a:solidFill>
                        <a:srgbClr val="FF3300"/>
                      </a:solidFill>
                      <a:latin typeface="Arial" charset="0"/>
                    </a:rPr>
                    <a:t>栈底</a:t>
                  </a:r>
                </a:p>
              </p:txBody>
            </p:sp>
          </p:grpSp>
        </p:grpSp>
        <p:sp>
          <p:nvSpPr>
            <p:cNvPr id="782358" name="Text Box 22"/>
            <p:cNvSpPr txBox="1">
              <a:spLocks noChangeArrowheads="1"/>
            </p:cNvSpPr>
            <p:nvPr/>
          </p:nvSpPr>
          <p:spPr bwMode="auto">
            <a:xfrm>
              <a:off x="2171" y="2302"/>
              <a:ext cx="567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栈顶</a:t>
              </a:r>
            </a:p>
          </p:txBody>
        </p:sp>
      </p:grp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>
                <a:latin typeface="黑体"/>
              </a:rPr>
              <a:t>“</a:t>
            </a:r>
            <a:r>
              <a:rPr lang="zh-CN" altLang="en-US" sz="3600" smtClean="0"/>
              <a:t>入栈</a:t>
            </a:r>
            <a:r>
              <a:rPr lang="zh-CN" altLang="en-US" sz="3600" smtClean="0">
                <a:latin typeface="黑体"/>
              </a:rPr>
              <a:t>”</a:t>
            </a:r>
            <a:r>
              <a:rPr lang="zh-CN" altLang="en-US" sz="3600" smtClean="0"/>
              <a:t>（</a:t>
            </a:r>
            <a:r>
              <a:rPr lang="en-US" altLang="zh-CN" sz="3600" smtClean="0"/>
              <a:t>pushw %ax</a:t>
            </a:r>
            <a:r>
              <a:rPr lang="zh-CN" altLang="en-US" sz="3600" smtClean="0"/>
              <a:t>）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28663"/>
            <a:ext cx="8229600" cy="5218112"/>
          </a:xfrm>
        </p:spPr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栈（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）是一种采用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“先进后出”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方式进行访问的一块存储区，用于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嵌套过程调用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从高地址向低地址增长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“栈”不等于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“堆栈”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（由“堆”和“栈”组成）</a:t>
            </a:r>
          </a:p>
        </p:txBody>
      </p:sp>
      <p:sp>
        <p:nvSpPr>
          <p:cNvPr id="782348" name="Rectangle 12"/>
          <p:cNvSpPr>
            <a:spLocks noChangeArrowheads="1"/>
          </p:cNvSpPr>
          <p:nvPr/>
        </p:nvSpPr>
        <p:spPr bwMode="auto">
          <a:xfrm>
            <a:off x="881063" y="6042025"/>
            <a:ext cx="2882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FF3300"/>
                </a:solidFill>
              </a:rPr>
              <a:t>R[sp]←R[sp]-2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M[R[sp]]</a:t>
            </a:r>
            <a:r>
              <a:rPr lang="en-US" altLang="zh-CN" sz="2200">
                <a:solidFill>
                  <a:srgbClr val="FF3300"/>
                </a:solidFill>
                <a:cs typeface="Times New Roman" pitchFamily="18" charset="0"/>
              </a:rPr>
              <a:t>←R[ax]</a:t>
            </a:r>
          </a:p>
        </p:txBody>
      </p:sp>
      <p:sp>
        <p:nvSpPr>
          <p:cNvPr id="782350" name="Text Box 14"/>
          <p:cNvSpPr txBox="1">
            <a:spLocks noChangeArrowheads="1"/>
          </p:cNvSpPr>
          <p:nvPr/>
        </p:nvSpPr>
        <p:spPr bwMode="auto">
          <a:xfrm>
            <a:off x="4572000" y="6264275"/>
            <a:ext cx="2970213" cy="427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为什么</a:t>
            </a:r>
            <a:r>
              <a:rPr lang="en-US" altLang="zh-CN" sz="2200">
                <a:solidFill>
                  <a:srgbClr val="3333CC"/>
                </a:solidFill>
              </a:rPr>
              <a:t>AL</a:t>
            </a:r>
            <a:r>
              <a:rPr lang="zh-CN" altLang="en-US" sz="2200">
                <a:solidFill>
                  <a:srgbClr val="3333CC"/>
                </a:solidFill>
              </a:rPr>
              <a:t>在栈顶？</a:t>
            </a:r>
            <a:endParaRPr lang="zh-CN" altLang="en-US" sz="2200">
              <a:solidFill>
                <a:srgbClr val="FF3300"/>
              </a:solidFill>
            </a:endParaRPr>
          </a:p>
        </p:txBody>
      </p:sp>
      <p:sp>
        <p:nvSpPr>
          <p:cNvPr id="782351" name="Rectangle 15"/>
          <p:cNvSpPr>
            <a:spLocks noChangeArrowheads="1"/>
          </p:cNvSpPr>
          <p:nvPr/>
        </p:nvSpPr>
        <p:spPr bwMode="auto">
          <a:xfrm>
            <a:off x="5921375" y="4014788"/>
            <a:ext cx="2025650" cy="719137"/>
          </a:xfrm>
          <a:prstGeom prst="rect">
            <a:avLst/>
          </a:prstGeom>
          <a:solidFill>
            <a:srgbClr val="FF000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52" name="Rectangle 16"/>
          <p:cNvSpPr>
            <a:spLocks noChangeArrowheads="1"/>
          </p:cNvSpPr>
          <p:nvPr/>
        </p:nvSpPr>
        <p:spPr bwMode="auto">
          <a:xfrm>
            <a:off x="7137400" y="6308725"/>
            <a:ext cx="166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>
                <a:solidFill>
                  <a:srgbClr val="FF3300"/>
                </a:solidFill>
              </a:rPr>
              <a:t>小端方式！</a:t>
            </a:r>
          </a:p>
        </p:txBody>
      </p:sp>
      <p:sp>
        <p:nvSpPr>
          <p:cNvPr id="782354" name="Text Box 18"/>
          <p:cNvSpPr txBox="1">
            <a:spLocks noChangeArrowheads="1"/>
          </p:cNvSpPr>
          <p:nvPr/>
        </p:nvSpPr>
        <p:spPr bwMode="auto">
          <a:xfrm>
            <a:off x="1331913" y="2259013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 执行前</a:t>
            </a:r>
          </a:p>
        </p:txBody>
      </p:sp>
      <p:sp>
        <p:nvSpPr>
          <p:cNvPr id="782355" name="Text Box 19"/>
          <p:cNvSpPr txBox="1">
            <a:spLocks noChangeArrowheads="1"/>
          </p:cNvSpPr>
          <p:nvPr/>
        </p:nvSpPr>
        <p:spPr bwMode="auto">
          <a:xfrm>
            <a:off x="5921375" y="2214563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执行后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8" grpId="0"/>
      <p:bldP spid="782351" grpId="0" animBg="1"/>
      <p:bldP spid="7823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605" name="Group 37"/>
          <p:cNvGrpSpPr>
            <a:grpSpLocks/>
          </p:cNvGrpSpPr>
          <p:nvPr/>
        </p:nvGrpSpPr>
        <p:grpSpPr bwMode="auto">
          <a:xfrm>
            <a:off x="4662488" y="1989138"/>
            <a:ext cx="4454525" cy="3736975"/>
            <a:chOff x="2937" y="1253"/>
            <a:chExt cx="2806" cy="2354"/>
          </a:xfrm>
        </p:grpSpPr>
        <p:pic>
          <p:nvPicPr>
            <p:cNvPr id="62157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37" y="1253"/>
              <a:ext cx="2637" cy="2354"/>
            </a:xfrm>
            <a:prstGeom prst="rect">
              <a:avLst/>
            </a:prstGeom>
            <a:noFill/>
          </p:spPr>
        </p:pic>
        <p:grpSp>
          <p:nvGrpSpPr>
            <p:cNvPr id="621577" name="Group 9"/>
            <p:cNvGrpSpPr>
              <a:grpSpLocks/>
            </p:cNvGrpSpPr>
            <p:nvPr/>
          </p:nvGrpSpPr>
          <p:grpSpPr bwMode="auto">
            <a:xfrm>
              <a:off x="4977" y="1480"/>
              <a:ext cx="766" cy="269"/>
              <a:chOff x="2115" y="1791"/>
              <a:chExt cx="766" cy="283"/>
            </a:xfrm>
          </p:grpSpPr>
          <p:sp>
            <p:nvSpPr>
              <p:cNvPr id="621578" name="Line 10"/>
              <p:cNvSpPr>
                <a:spLocks noChangeShapeType="1"/>
              </p:cNvSpPr>
              <p:nvPr/>
            </p:nvSpPr>
            <p:spPr bwMode="auto">
              <a:xfrm>
                <a:off x="2115" y="1905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579" name="Text Box 11"/>
              <p:cNvSpPr txBox="1">
                <a:spLocks noChangeArrowheads="1"/>
              </p:cNvSpPr>
              <p:nvPr/>
            </p:nvSpPr>
            <p:spPr bwMode="auto">
              <a:xfrm>
                <a:off x="2370" y="1791"/>
                <a:ext cx="511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FF3300"/>
                    </a:solidFill>
                    <a:latin typeface="Arial" charset="0"/>
                  </a:rPr>
                  <a:t>栈底</a:t>
                </a:r>
              </a:p>
            </p:txBody>
          </p:sp>
        </p:grpSp>
        <p:sp>
          <p:nvSpPr>
            <p:cNvPr id="621601" name="Text Box 33"/>
            <p:cNvSpPr txBox="1">
              <a:spLocks noChangeArrowheads="1"/>
            </p:cNvSpPr>
            <p:nvPr/>
          </p:nvSpPr>
          <p:spPr bwMode="auto">
            <a:xfrm>
              <a:off x="4979" y="2052"/>
              <a:ext cx="6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新栈顶</a:t>
              </a:r>
            </a:p>
          </p:txBody>
        </p:sp>
      </p:grpSp>
      <p:grpSp>
        <p:nvGrpSpPr>
          <p:cNvPr id="621604" name="Group 36"/>
          <p:cNvGrpSpPr>
            <a:grpSpLocks/>
          </p:cNvGrpSpPr>
          <p:nvPr/>
        </p:nvGrpSpPr>
        <p:grpSpPr bwMode="auto">
          <a:xfrm>
            <a:off x="206375" y="1943100"/>
            <a:ext cx="4257675" cy="3771900"/>
            <a:chOff x="130" y="1224"/>
            <a:chExt cx="2682" cy="2376"/>
          </a:xfrm>
        </p:grpSpPr>
        <p:grpSp>
          <p:nvGrpSpPr>
            <p:cNvPr id="621596" name="Group 28"/>
            <p:cNvGrpSpPr>
              <a:grpSpLocks/>
            </p:cNvGrpSpPr>
            <p:nvPr/>
          </p:nvGrpSpPr>
          <p:grpSpPr bwMode="auto">
            <a:xfrm>
              <a:off x="130" y="1224"/>
              <a:ext cx="2682" cy="2376"/>
              <a:chOff x="3078" y="1508"/>
              <a:chExt cx="2682" cy="2376"/>
            </a:xfrm>
          </p:grpSpPr>
          <p:pic>
            <p:nvPicPr>
              <p:cNvPr id="621597" name="Picture 2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78" y="1508"/>
                <a:ext cx="2551" cy="2376"/>
              </a:xfrm>
              <a:prstGeom prst="rect">
                <a:avLst/>
              </a:prstGeom>
              <a:noFill/>
            </p:spPr>
          </p:pic>
          <p:grpSp>
            <p:nvGrpSpPr>
              <p:cNvPr id="621598" name="Group 30"/>
              <p:cNvGrpSpPr>
                <a:grpSpLocks/>
              </p:cNvGrpSpPr>
              <p:nvPr/>
            </p:nvGrpSpPr>
            <p:grpSpPr bwMode="auto">
              <a:xfrm>
                <a:off x="4994" y="1735"/>
                <a:ext cx="766" cy="269"/>
                <a:chOff x="2115" y="1791"/>
                <a:chExt cx="766" cy="269"/>
              </a:xfrm>
            </p:grpSpPr>
            <p:sp>
              <p:nvSpPr>
                <p:cNvPr id="621599" name="Line 31"/>
                <p:cNvSpPr>
                  <a:spLocks noChangeShapeType="1"/>
                </p:cNvSpPr>
                <p:nvPr/>
              </p:nvSpPr>
              <p:spPr bwMode="auto">
                <a:xfrm>
                  <a:off x="2115" y="1905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6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370" y="1791"/>
                  <a:ext cx="511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200">
                      <a:solidFill>
                        <a:srgbClr val="FF3300"/>
                      </a:solidFill>
                      <a:latin typeface="Arial" charset="0"/>
                    </a:rPr>
                    <a:t>栈底</a:t>
                  </a:r>
                </a:p>
              </p:txBody>
            </p:sp>
          </p:grpSp>
        </p:grpSp>
        <p:sp>
          <p:nvSpPr>
            <p:cNvPr id="621602" name="Rectangle 34"/>
            <p:cNvSpPr>
              <a:spLocks noChangeArrowheads="1"/>
            </p:cNvSpPr>
            <p:nvPr/>
          </p:nvSpPr>
          <p:spPr bwMode="auto">
            <a:xfrm>
              <a:off x="782" y="2302"/>
              <a:ext cx="1276" cy="453"/>
            </a:xfrm>
            <a:prstGeom prst="rect">
              <a:avLst/>
            </a:prstGeom>
            <a:solidFill>
              <a:srgbClr val="FF0000">
                <a:alpha val="24001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03" name="Text Box 35"/>
            <p:cNvSpPr txBox="1">
              <a:spLocks noChangeArrowheads="1"/>
            </p:cNvSpPr>
            <p:nvPr/>
          </p:nvSpPr>
          <p:spPr bwMode="auto">
            <a:xfrm>
              <a:off x="2057" y="2500"/>
              <a:ext cx="6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栈顶</a:t>
              </a:r>
            </a:p>
          </p:txBody>
        </p:sp>
      </p:grp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>
                <a:latin typeface="黑体"/>
              </a:rPr>
              <a:t>“</a:t>
            </a:r>
            <a:r>
              <a:rPr lang="zh-CN" altLang="en-US" sz="3600" smtClean="0"/>
              <a:t>出栈</a:t>
            </a:r>
            <a:r>
              <a:rPr lang="zh-CN" altLang="en-US" sz="3600" smtClean="0">
                <a:latin typeface="黑体"/>
              </a:rPr>
              <a:t>”</a:t>
            </a:r>
            <a:r>
              <a:rPr lang="zh-CN" altLang="en-US" sz="3600" smtClean="0"/>
              <a:t> （</a:t>
            </a:r>
            <a:r>
              <a:rPr lang="en-US" altLang="zh-CN" sz="3600" smtClean="0"/>
              <a:t>popw %ax</a:t>
            </a:r>
            <a:r>
              <a:rPr lang="zh-CN" altLang="en-US" sz="3600" smtClean="0"/>
              <a:t>）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栈（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）是一种采用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“先进后出”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方式进行访问的一块存储区，用于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嵌套过程调用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从高地址向低地址增长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1581" name="Rectangle 13"/>
          <p:cNvSpPr>
            <a:spLocks noChangeArrowheads="1"/>
          </p:cNvSpPr>
          <p:nvPr/>
        </p:nvSpPr>
        <p:spPr bwMode="auto">
          <a:xfrm>
            <a:off x="881063" y="5815013"/>
            <a:ext cx="2970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FF3300"/>
                </a:solidFill>
                <a:cs typeface="Times New Roman" pitchFamily="18" charset="0"/>
              </a:rPr>
              <a:t>R[ax]←M[R[sp]]</a:t>
            </a:r>
            <a:r>
              <a:rPr lang="zh-CN" altLang="en-US" sz="2200">
                <a:solidFill>
                  <a:srgbClr val="FF3300"/>
                </a:solidFill>
                <a:cs typeface="Times New Roman" pitchFamily="18" charset="0"/>
              </a:rPr>
              <a:t>、</a:t>
            </a:r>
            <a:r>
              <a:rPr lang="en-US" altLang="zh-CN" sz="2200">
                <a:solidFill>
                  <a:srgbClr val="FF3300"/>
                </a:solidFill>
                <a:cs typeface="Times New Roman" pitchFamily="18" charset="0"/>
              </a:rPr>
              <a:t>[sp]←R[sp]+2</a:t>
            </a:r>
          </a:p>
        </p:txBody>
      </p:sp>
      <p:sp>
        <p:nvSpPr>
          <p:cNvPr id="621586" name="Text Box 18"/>
          <p:cNvSpPr txBox="1">
            <a:spLocks noChangeArrowheads="1"/>
          </p:cNvSpPr>
          <p:nvPr/>
        </p:nvSpPr>
        <p:spPr bwMode="auto">
          <a:xfrm>
            <a:off x="1289050" y="1854200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 执行前</a:t>
            </a:r>
          </a:p>
        </p:txBody>
      </p:sp>
      <p:sp>
        <p:nvSpPr>
          <p:cNvPr id="621587" name="Text Box 19"/>
          <p:cNvSpPr txBox="1">
            <a:spLocks noChangeArrowheads="1"/>
          </p:cNvSpPr>
          <p:nvPr/>
        </p:nvSpPr>
        <p:spPr bwMode="auto">
          <a:xfrm>
            <a:off x="5741988" y="1898650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执行后</a:t>
            </a:r>
          </a:p>
        </p:txBody>
      </p:sp>
      <p:sp>
        <p:nvSpPr>
          <p:cNvPr id="621606" name="Text Box 38"/>
          <p:cNvSpPr txBox="1">
            <a:spLocks noChangeArrowheads="1"/>
          </p:cNvSpPr>
          <p:nvPr/>
        </p:nvSpPr>
        <p:spPr bwMode="auto">
          <a:xfrm>
            <a:off x="5427663" y="5949950"/>
            <a:ext cx="3014662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/>
              <a:t>原栈顶处的数据送</a:t>
            </a:r>
            <a:r>
              <a:rPr lang="en-US" altLang="zh-CN" sz="2200"/>
              <a:t>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1" grpId="0"/>
      <p:bldP spid="6216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3060700" cy="2720975"/>
          </a:xfrm>
          <a:prstGeom prst="rect">
            <a:avLst/>
          </a:prstGeom>
          <a:noFill/>
        </p:spPr>
      </p:pic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22383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rgbClr val="3333CC"/>
                </a:solidFill>
                <a:latin typeface="Arial" charset="0"/>
                <a:ea typeface="宋体" pitchFamily="2" charset="-122"/>
              </a:rPr>
              <a:t>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rgbClr val="3333CC"/>
                </a:solidFill>
                <a:latin typeface="Arial" charset="0"/>
                <a:ea typeface="宋体" pitchFamily="2" charset="-122"/>
              </a:rPr>
              <a:t>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执行</a:t>
            </a:r>
            <a:r>
              <a:rPr lang="en-US" altLang="zh-CN" sz="2000">
                <a:solidFill>
                  <a:srgbClr val="3333CC"/>
                </a:solidFill>
              </a:rPr>
              <a:t>add</a:t>
            </a:r>
            <a:r>
              <a:rPr lang="zh-CN" altLang="en-US" sz="2000">
                <a:solidFill>
                  <a:srgbClr val="3333CC"/>
                </a:solidFill>
              </a:rPr>
              <a:t>时，起始</a:t>
            </a:r>
            <a:r>
              <a:rPr lang="en-US" altLang="zh-CN" sz="2000">
                <a:solidFill>
                  <a:srgbClr val="3333CC"/>
                </a:solidFill>
              </a:rPr>
              <a:t>EIP=?</a:t>
            </a:r>
            <a:endParaRPr lang="zh-CN" altLang="en-US" sz="2000">
              <a:solidFill>
                <a:srgbClr val="3333CC"/>
              </a:solidFill>
            </a:endParaRPr>
          </a:p>
        </p:txBody>
      </p:sp>
      <p:sp>
        <p:nvSpPr>
          <p:cNvPr id="783368" name="Text Box 8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3671888" y="908050"/>
            <a:ext cx="50863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则程序执行结果是什么？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每一步如何执行？</a:t>
            </a:r>
          </a:p>
        </p:txBody>
      </p:sp>
      <p:sp>
        <p:nvSpPr>
          <p:cNvPr id="783370" name="Text Box 10"/>
          <p:cNvSpPr txBox="1">
            <a:spLocks noChangeArrowheads="1"/>
          </p:cNvSpPr>
          <p:nvPr/>
        </p:nvSpPr>
        <p:spPr bwMode="auto">
          <a:xfrm>
            <a:off x="6146800" y="1854200"/>
            <a:ext cx="2790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想想妈妈怎么做菜的？</a:t>
            </a:r>
          </a:p>
        </p:txBody>
      </p:sp>
      <p:sp>
        <p:nvSpPr>
          <p:cNvPr id="783371" name="Rectangle 11"/>
          <p:cNvSpPr>
            <a:spLocks noChangeArrowheads="1"/>
          </p:cNvSpPr>
          <p:nvPr/>
        </p:nvSpPr>
        <p:spPr bwMode="auto">
          <a:xfrm>
            <a:off x="2051050" y="3294063"/>
            <a:ext cx="406400" cy="2925762"/>
          </a:xfrm>
          <a:prstGeom prst="rect">
            <a:avLst/>
          </a:prstGeom>
          <a:solidFill>
            <a:srgbClr val="80008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2457450" y="3608388"/>
            <a:ext cx="314325" cy="2025650"/>
          </a:xfrm>
          <a:prstGeom prst="rect">
            <a:avLst/>
          </a:prstGeom>
          <a:solidFill>
            <a:srgbClr val="339966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6057900" y="2528888"/>
            <a:ext cx="2790825" cy="1920875"/>
            <a:chOff x="3674" y="1451"/>
            <a:chExt cx="1758" cy="1210"/>
          </a:xfrm>
        </p:grpSpPr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4184" y="1451"/>
              <a:ext cx="1248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根据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取指令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指令译码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取操作数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指令执行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回写结果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修改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的值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783375" name="AutoShape 15"/>
            <p:cNvSpPr>
              <a:spLocks/>
            </p:cNvSpPr>
            <p:nvPr/>
          </p:nvSpPr>
          <p:spPr bwMode="auto">
            <a:xfrm>
              <a:off x="4099" y="1565"/>
              <a:ext cx="113" cy="992"/>
            </a:xfrm>
            <a:prstGeom prst="leftBrace">
              <a:avLst>
                <a:gd name="adj1" fmla="val 731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3376" name="Text Box 16"/>
            <p:cNvSpPr txBox="1">
              <a:spLocks noChangeArrowheads="1"/>
            </p:cNvSpPr>
            <p:nvPr/>
          </p:nvSpPr>
          <p:spPr bwMode="auto">
            <a:xfrm>
              <a:off x="3674" y="1735"/>
              <a:ext cx="652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/>
                <a:t>取并</a:t>
              </a:r>
            </a:p>
            <a:p>
              <a:pPr marL="342900" indent="-342900"/>
              <a:r>
                <a:rPr lang="zh-CN" altLang="en-US" sz="2000"/>
                <a:t>执行</a:t>
              </a:r>
            </a:p>
            <a:p>
              <a:pPr marL="342900" indent="-342900"/>
              <a:r>
                <a:rPr lang="zh-CN" altLang="en-US" sz="2000"/>
                <a:t>指令</a:t>
              </a:r>
            </a:p>
          </p:txBody>
        </p:sp>
      </p:grpSp>
      <p:sp>
        <p:nvSpPr>
          <p:cNvPr id="783377" name="Rectangle 17"/>
          <p:cNvSpPr>
            <a:spLocks noChangeArrowheads="1"/>
          </p:cNvSpPr>
          <p:nvPr/>
        </p:nvSpPr>
        <p:spPr bwMode="auto">
          <a:xfrm>
            <a:off x="2771775" y="3787775"/>
            <a:ext cx="314325" cy="2025650"/>
          </a:xfrm>
          <a:prstGeom prst="rect">
            <a:avLst/>
          </a:prstGeom>
          <a:solidFill>
            <a:srgbClr val="FF000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3378" name="Group 18"/>
          <p:cNvGrpSpPr>
            <a:grpSpLocks/>
          </p:cNvGrpSpPr>
          <p:nvPr/>
        </p:nvGrpSpPr>
        <p:grpSpPr bwMode="auto">
          <a:xfrm>
            <a:off x="2457450" y="6084888"/>
            <a:ext cx="2295525" cy="455612"/>
            <a:chOff x="1548" y="3833"/>
            <a:chExt cx="1446" cy="287"/>
          </a:xfrm>
        </p:grpSpPr>
        <p:sp>
          <p:nvSpPr>
            <p:cNvPr id="783379" name="Line 19"/>
            <p:cNvSpPr>
              <a:spLocks noChangeShapeType="1"/>
            </p:cNvSpPr>
            <p:nvPr/>
          </p:nvSpPr>
          <p:spPr bwMode="auto">
            <a:xfrm>
              <a:off x="1548" y="3833"/>
              <a:ext cx="107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3380" name="Text Box 20"/>
            <p:cNvSpPr txBox="1">
              <a:spLocks noChangeArrowheads="1"/>
            </p:cNvSpPr>
            <p:nvPr/>
          </p:nvSpPr>
          <p:spPr bwMode="auto">
            <a:xfrm>
              <a:off x="2597" y="3889"/>
              <a:ext cx="3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OP</a:t>
              </a:r>
            </a:p>
          </p:txBody>
        </p:sp>
      </p:grpSp>
      <p:grpSp>
        <p:nvGrpSpPr>
          <p:cNvPr id="783387" name="Group 27"/>
          <p:cNvGrpSpPr>
            <a:grpSpLocks/>
          </p:cNvGrpSpPr>
          <p:nvPr/>
        </p:nvGrpSpPr>
        <p:grpSpPr bwMode="auto">
          <a:xfrm>
            <a:off x="5067300" y="3608388"/>
            <a:ext cx="3240088" cy="2033587"/>
            <a:chOff x="3192" y="2273"/>
            <a:chExt cx="2041" cy="1281"/>
          </a:xfrm>
        </p:grpSpPr>
        <p:sp>
          <p:nvSpPr>
            <p:cNvPr id="783382" name="Text Box 22"/>
            <p:cNvSpPr txBox="1">
              <a:spLocks noChangeArrowheads="1"/>
            </p:cNvSpPr>
            <p:nvPr/>
          </p:nvSpPr>
          <p:spPr bwMode="auto">
            <a:xfrm>
              <a:off x="4383" y="3266"/>
              <a:ext cx="85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400">
                  <a:solidFill>
                    <a:srgbClr val="005024"/>
                  </a:solidFill>
                </a:rPr>
                <a:t>举例</a:t>
              </a:r>
            </a:p>
          </p:txBody>
        </p:sp>
        <p:sp>
          <p:nvSpPr>
            <p:cNvPr id="783383" name="Line 23"/>
            <p:cNvSpPr>
              <a:spLocks noChangeShapeType="1"/>
            </p:cNvSpPr>
            <p:nvPr/>
          </p:nvSpPr>
          <p:spPr bwMode="auto">
            <a:xfrm flipH="1" flipV="1">
              <a:off x="3192" y="2273"/>
              <a:ext cx="1247" cy="110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3384" name="Line 24"/>
            <p:cNvSpPr>
              <a:spLocks noChangeShapeType="1"/>
            </p:cNvSpPr>
            <p:nvPr/>
          </p:nvSpPr>
          <p:spPr bwMode="auto">
            <a:xfrm flipH="1" flipV="1">
              <a:off x="3929" y="3181"/>
              <a:ext cx="482" cy="22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3385" name="Line 25"/>
          <p:cNvSpPr>
            <a:spLocks noChangeShapeType="1"/>
          </p:cNvSpPr>
          <p:nvPr/>
        </p:nvSpPr>
        <p:spPr bwMode="auto">
          <a:xfrm>
            <a:off x="566738" y="3608388"/>
            <a:ext cx="4500562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3386" name="Line 26"/>
          <p:cNvSpPr>
            <a:spLocks noChangeShapeType="1"/>
          </p:cNvSpPr>
          <p:nvPr/>
        </p:nvSpPr>
        <p:spPr bwMode="auto">
          <a:xfrm>
            <a:off x="566738" y="5049838"/>
            <a:ext cx="5761037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3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3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8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8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8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4" grpId="0"/>
      <p:bldP spid="783365" grpId="0"/>
      <p:bldP spid="783366" grpId="0" build="p"/>
      <p:bldP spid="783367" grpId="0"/>
      <p:bldP spid="783368" grpId="0"/>
      <p:bldP spid="783371" grpId="0" animBg="1"/>
      <p:bldP spid="783372" grpId="0" animBg="1"/>
      <p:bldP spid="783377" grpId="0" animBg="1"/>
      <p:bldP spid="783385" grpId="0" animBg="1"/>
      <p:bldP spid="78338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438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8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125538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439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39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39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39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439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439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39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39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440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440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440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0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0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441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1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441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1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1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441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441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442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442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442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26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3049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4427" name="Line 43"/>
          <p:cNvSpPr>
            <a:spLocks noChangeShapeType="1"/>
          </p:cNvSpPr>
          <p:nvPr/>
        </p:nvSpPr>
        <p:spPr bwMode="auto">
          <a:xfrm flipH="1">
            <a:off x="1736725" y="6443663"/>
            <a:ext cx="2297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2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2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443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443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443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3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4437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4438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4439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444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444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44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44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444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444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444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444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4448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444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5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445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445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4460" name="Text Box 76"/>
          <p:cNvSpPr txBox="1">
            <a:spLocks noChangeArrowheads="1"/>
          </p:cNvSpPr>
          <p:nvPr/>
        </p:nvSpPr>
        <p:spPr bwMode="auto">
          <a:xfrm>
            <a:off x="7642225" y="545465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446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446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4463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446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6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6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446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446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4469" name="Line 85"/>
          <p:cNvSpPr>
            <a:spLocks noChangeShapeType="1"/>
          </p:cNvSpPr>
          <p:nvPr/>
        </p:nvSpPr>
        <p:spPr bwMode="auto">
          <a:xfrm>
            <a:off x="4481513" y="49577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0" name="Text Box 86"/>
          <p:cNvSpPr txBox="1">
            <a:spLocks noChangeArrowheads="1"/>
          </p:cNvSpPr>
          <p:nvPr/>
        </p:nvSpPr>
        <p:spPr bwMode="auto">
          <a:xfrm>
            <a:off x="3849688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4471" name="Text Box 87"/>
          <p:cNvSpPr txBox="1">
            <a:spLocks noChangeArrowheads="1"/>
          </p:cNvSpPr>
          <p:nvPr/>
        </p:nvSpPr>
        <p:spPr bwMode="auto">
          <a:xfrm>
            <a:off x="3849688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4472" name="Rectangle 88"/>
          <p:cNvSpPr>
            <a:spLocks noChangeArrowheads="1"/>
          </p:cNvSpPr>
          <p:nvPr/>
        </p:nvSpPr>
        <p:spPr bwMode="auto">
          <a:xfrm>
            <a:off x="3094038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3" name="Rectangle 89"/>
          <p:cNvSpPr>
            <a:spLocks noChangeArrowheads="1"/>
          </p:cNvSpPr>
          <p:nvPr/>
        </p:nvSpPr>
        <p:spPr bwMode="auto">
          <a:xfrm>
            <a:off x="3086100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5" name="Text Box 91"/>
          <p:cNvSpPr txBox="1">
            <a:spLocks noChangeArrowheads="1"/>
          </p:cNvSpPr>
          <p:nvPr/>
        </p:nvSpPr>
        <p:spPr bwMode="auto">
          <a:xfrm>
            <a:off x="380682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4476" name="Text Box 92"/>
          <p:cNvSpPr txBox="1">
            <a:spLocks noChangeArrowheads="1"/>
          </p:cNvSpPr>
          <p:nvPr/>
        </p:nvSpPr>
        <p:spPr bwMode="auto">
          <a:xfrm>
            <a:off x="3806825" y="25733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4477" name="Line 93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8" name="Line 94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9" name="Line 95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0" name="Text Box 96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4481" name="Line 97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2" name="Line 98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3" name="Line 99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4" name="Line 100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5" name="Line 101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6" name="Text Box 10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84487" name="Text Box 103"/>
          <p:cNvSpPr txBox="1">
            <a:spLocks noChangeArrowheads="1"/>
          </p:cNvSpPr>
          <p:nvPr/>
        </p:nvSpPr>
        <p:spPr bwMode="auto">
          <a:xfrm>
            <a:off x="5302250" y="26638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84488" name="Rectangle 104"/>
          <p:cNvSpPr>
            <a:spLocks noChangeArrowheads="1"/>
          </p:cNvSpPr>
          <p:nvPr/>
        </p:nvSpPr>
        <p:spPr bwMode="auto">
          <a:xfrm>
            <a:off x="5516563" y="6399213"/>
            <a:ext cx="1485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89" name="Text Box 105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84490" name="Rectangle 106"/>
          <p:cNvSpPr>
            <a:spLocks noChangeArrowheads="1"/>
          </p:cNvSpPr>
          <p:nvPr/>
        </p:nvSpPr>
        <p:spPr bwMode="auto">
          <a:xfrm>
            <a:off x="1736725" y="6129338"/>
            <a:ext cx="1395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91" name="Rectangle 107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92" name="Rectangle 108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4493" name="Rectangle 109"/>
          <p:cNvSpPr>
            <a:spLocks noChangeArrowheads="1"/>
          </p:cNvSpPr>
          <p:nvPr/>
        </p:nvSpPr>
        <p:spPr bwMode="auto">
          <a:xfrm>
            <a:off x="3941763" y="6173788"/>
            <a:ext cx="1439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94" name="Text Box 110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84495" name="Text Box 111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4496" name="Rectangle 112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4497" name="Rectangle 113"/>
          <p:cNvSpPr>
            <a:spLocks noChangeArrowheads="1"/>
          </p:cNvSpPr>
          <p:nvPr/>
        </p:nvSpPr>
        <p:spPr bwMode="auto">
          <a:xfrm>
            <a:off x="476250" y="6264275"/>
            <a:ext cx="134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98" name="Text Box 114"/>
          <p:cNvSpPr txBox="1">
            <a:spLocks noChangeArrowheads="1"/>
          </p:cNvSpPr>
          <p:nvPr/>
        </p:nvSpPr>
        <p:spPr bwMode="auto">
          <a:xfrm>
            <a:off x="1150938" y="5499100"/>
            <a:ext cx="630237" cy="366713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84499" name="Text Box 115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4500" name="Text Box 116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4501" name="Rectangle 117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4502" name="Text Box 118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4503" name="Line 119"/>
          <p:cNvSpPr>
            <a:spLocks noChangeShapeType="1"/>
          </p:cNvSpPr>
          <p:nvPr/>
        </p:nvSpPr>
        <p:spPr bwMode="auto">
          <a:xfrm>
            <a:off x="250825" y="1223963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504" name="Text Box 120"/>
          <p:cNvSpPr txBox="1">
            <a:spLocks noChangeArrowheads="1"/>
          </p:cNvSpPr>
          <p:nvPr/>
        </p:nvSpPr>
        <p:spPr bwMode="auto">
          <a:xfrm>
            <a:off x="6911975" y="54546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4505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4506" name="Text Box 122"/>
          <p:cNvSpPr txBox="1">
            <a:spLocks noChangeArrowheads="1"/>
          </p:cNvSpPr>
          <p:nvPr/>
        </p:nvSpPr>
        <p:spPr bwMode="auto">
          <a:xfrm>
            <a:off x="4932363" y="257333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4507" name="Text Box 123"/>
          <p:cNvSpPr txBox="1">
            <a:spLocks noChangeArrowheads="1"/>
          </p:cNvSpPr>
          <p:nvPr/>
        </p:nvSpPr>
        <p:spPr bwMode="auto">
          <a:xfrm>
            <a:off x="49323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8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784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8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78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8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2000" fill="hold"/>
                                        <p:tgtEl>
                                          <p:spTgt spid="784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84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784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2000" fill="hold"/>
                                        <p:tgtEl>
                                          <p:spTgt spid="7845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845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845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78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78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78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78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78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8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8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60" grpId="0"/>
      <p:bldP spid="784488" grpId="0"/>
      <p:bldP spid="784489" grpId="0" animBg="1"/>
      <p:bldP spid="784490" grpId="0"/>
      <p:bldP spid="784491" grpId="0"/>
      <p:bldP spid="784493" grpId="0"/>
      <p:bldP spid="784495" grpId="0"/>
      <p:bldP spid="784497" grpId="0"/>
      <p:bldP spid="784498" grpId="0" animBg="1"/>
      <p:bldP spid="784499" grpId="0"/>
      <p:bldP spid="784500" grpId="0"/>
      <p:bldP spid="784503" grpId="0" animBg="1"/>
      <p:bldP spid="784504" grpId="0"/>
      <p:bldP spid="7845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541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1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542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542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543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543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3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543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3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543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3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3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3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544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4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544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4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544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50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545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545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545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545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60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5461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5462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5463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54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5465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466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467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5468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5469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5470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5471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5472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5473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74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5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6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7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8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9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0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1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5482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5483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5484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5485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5486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5487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5488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9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0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5491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5492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5493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4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5495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5496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7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8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9" name="Text Box 91"/>
          <p:cNvSpPr txBox="1">
            <a:spLocks noChangeArrowheads="1"/>
          </p:cNvSpPr>
          <p:nvPr/>
        </p:nvSpPr>
        <p:spPr bwMode="auto">
          <a:xfrm>
            <a:off x="389731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5500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1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2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3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5504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5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6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7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8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9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5510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5511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5512" name="Text Box 104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5513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5514" name="Rectangle 10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5515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5516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5517" name="Text Box 109"/>
          <p:cNvSpPr txBox="1">
            <a:spLocks noChangeArrowheads="1"/>
          </p:cNvSpPr>
          <p:nvPr/>
        </p:nvSpPr>
        <p:spPr bwMode="auto">
          <a:xfrm>
            <a:off x="3897313" y="252253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85518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5519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5520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5521" name="Text Box 113"/>
          <p:cNvSpPr txBox="1">
            <a:spLocks noChangeArrowheads="1"/>
          </p:cNvSpPr>
          <p:nvPr/>
        </p:nvSpPr>
        <p:spPr bwMode="auto">
          <a:xfrm>
            <a:off x="5021263" y="25241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5522" name="Text Box 114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643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643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644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4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4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644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644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644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4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4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4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4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5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5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5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645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645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645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5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645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645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645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646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6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646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646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646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6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6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646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646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6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647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647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7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7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647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647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7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7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647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7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648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8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648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8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648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648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648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648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648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648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49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49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6492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6493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6494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6495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649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6497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98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99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5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650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650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650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650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6510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6511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651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1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1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651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651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651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18" name="Text Box 86"/>
          <p:cNvSpPr txBox="1">
            <a:spLocks noChangeArrowheads="1"/>
          </p:cNvSpPr>
          <p:nvPr/>
        </p:nvSpPr>
        <p:spPr bwMode="auto">
          <a:xfrm>
            <a:off x="390366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6519" name="Text Box 87"/>
          <p:cNvSpPr txBox="1">
            <a:spLocks noChangeArrowheads="1"/>
          </p:cNvSpPr>
          <p:nvPr/>
        </p:nvSpPr>
        <p:spPr bwMode="auto">
          <a:xfrm>
            <a:off x="390366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6520" name="Rectangle 88"/>
          <p:cNvSpPr>
            <a:spLocks noChangeArrowheads="1"/>
          </p:cNvSpPr>
          <p:nvPr/>
        </p:nvSpPr>
        <p:spPr bwMode="auto">
          <a:xfrm>
            <a:off x="314801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6521" name="Rectangle 89"/>
          <p:cNvSpPr>
            <a:spLocks noChangeArrowheads="1"/>
          </p:cNvSpPr>
          <p:nvPr/>
        </p:nvSpPr>
        <p:spPr bwMode="auto">
          <a:xfrm>
            <a:off x="314007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6522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6523" name="Text Box 91"/>
          <p:cNvSpPr txBox="1">
            <a:spLocks noChangeArrowheads="1"/>
          </p:cNvSpPr>
          <p:nvPr/>
        </p:nvSpPr>
        <p:spPr bwMode="auto">
          <a:xfrm>
            <a:off x="3859213" y="20335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6524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25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26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27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6528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29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30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31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32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33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6534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6535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6536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6537" name="Rectangle 105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6538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6539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6540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6541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6542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86543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6544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6545" name="Text Box 113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86546" name="Text Box 114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7462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7463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7464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5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6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7467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746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746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747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7478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7479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80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7481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7482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7483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748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8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748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748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7488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89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90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7491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7492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93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7494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7495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96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97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7498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7499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00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01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7502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503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7504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505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7506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507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7508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7509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7510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7511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7512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7513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514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515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7516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7517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7518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7519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7520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7521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522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3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4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5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6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7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8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9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7530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7531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7532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7533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7534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7535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7536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37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38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7539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7540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7541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42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7543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7544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7545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7546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7547" name="Text Box 91"/>
          <p:cNvSpPr txBox="1">
            <a:spLocks noChangeArrowheads="1"/>
          </p:cNvSpPr>
          <p:nvPr/>
        </p:nvSpPr>
        <p:spPr bwMode="auto">
          <a:xfrm>
            <a:off x="3905250" y="20716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7548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49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0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1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7552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3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4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5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6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7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7558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7559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7560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7561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7562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7563" name="Text Box 107"/>
          <p:cNvSpPr txBox="1">
            <a:spLocks noChangeArrowheads="1"/>
          </p:cNvSpPr>
          <p:nvPr/>
        </p:nvSpPr>
        <p:spPr bwMode="auto">
          <a:xfrm>
            <a:off x="1196975" y="5448300"/>
            <a:ext cx="630238" cy="366713"/>
          </a:xfrm>
          <a:prstGeom prst="rect">
            <a:avLst/>
          </a:prstGeom>
          <a:solidFill>
            <a:schemeClr val="accent2">
              <a:alpha val="32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7564" name="Text Box 108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7565" name="Text Box 109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7566" name="Text Box 110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7567" name="Rectangle 111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7568" name="Text Box 112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7569" name="Text Box 113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87570" name="Text Box 114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87571" name="Text Box 115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87572" name="Text Box 116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7573" name="Text Box 117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7574" name="Text Box 118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7575" name="Text Box 119"/>
          <p:cNvSpPr txBox="1">
            <a:spLocks noChangeArrowheads="1"/>
          </p:cNvSpPr>
          <p:nvPr/>
        </p:nvSpPr>
        <p:spPr bwMode="auto">
          <a:xfrm>
            <a:off x="502126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558" grpId="0" animBg="1"/>
      <p:bldP spid="787563" grpId="0" animBg="1"/>
      <p:bldP spid="787569" grpId="0"/>
      <p:bldP spid="787570" grpId="0"/>
      <p:bldP spid="7875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848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848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48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49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849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849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849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0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0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850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8503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04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0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850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850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850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0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1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851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851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1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1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515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8516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17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518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851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2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2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22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852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2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2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852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852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853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853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853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853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853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853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537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538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539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8540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8541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8542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8543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854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4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4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4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4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5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5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5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5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855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855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8556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855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855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8559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856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6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6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856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856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8565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66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8567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8568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8569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857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8571" name="Text Box 91"/>
          <p:cNvSpPr txBox="1">
            <a:spLocks noChangeArrowheads="1"/>
          </p:cNvSpPr>
          <p:nvPr/>
        </p:nvSpPr>
        <p:spPr bwMode="auto">
          <a:xfrm>
            <a:off x="3859213" y="20716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8572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3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4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5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8576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7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8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9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80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81" name="Text Box 101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8582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8583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8584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8585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8586" name="Text Box 106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8587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8588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8589" name="Text Box 109"/>
          <p:cNvSpPr txBox="1">
            <a:spLocks noChangeArrowheads="1"/>
          </p:cNvSpPr>
          <p:nvPr/>
        </p:nvSpPr>
        <p:spPr bwMode="auto">
          <a:xfrm>
            <a:off x="3851275" y="25225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8590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8591" name="Text Box 111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8592" name="Text Box 112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8593" name="Text Box 113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8594" name="Text Box 114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8595" name="Text Box 11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8596" name="Text Box 11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788597" name="Text Box 11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sp>
        <p:nvSpPr>
          <p:cNvPr id="788598" name="Text Box 11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ff</a:t>
            </a:r>
          </a:p>
        </p:txBody>
      </p:sp>
      <p:sp>
        <p:nvSpPr>
          <p:cNvPr id="788599" name="Text Box 11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</a:t>
            </a:r>
          </a:p>
        </p:txBody>
      </p:sp>
      <p:sp>
        <p:nvSpPr>
          <p:cNvPr id="788600" name="Text Box 120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8601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8602" name="Text Box 122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8603" name="Text Box 123"/>
          <p:cNvSpPr txBox="1">
            <a:spLocks noChangeArrowheads="1"/>
          </p:cNvSpPr>
          <p:nvPr/>
        </p:nvSpPr>
        <p:spPr bwMode="auto">
          <a:xfrm>
            <a:off x="497681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950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951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1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1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951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951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1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1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952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952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952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2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52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953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953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953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53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953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953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953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954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4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954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954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4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4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546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954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4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4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955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5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955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5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955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5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955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9557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9558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9559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956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6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6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6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956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956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956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956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9568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956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7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957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957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958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958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958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9583" name="Rectangle 79"/>
          <p:cNvSpPr>
            <a:spLocks noChangeArrowheads="1"/>
          </p:cNvSpPr>
          <p:nvPr/>
        </p:nvSpPr>
        <p:spPr bwMode="auto">
          <a:xfrm>
            <a:off x="0" y="684213"/>
            <a:ext cx="61928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</a:t>
            </a:r>
            <a:r>
              <a:rPr lang="en-US" altLang="zh-CN" sz="2000">
                <a:hlinkClick r:id="rId2" action="ppaction://hlinkfile"/>
              </a:rPr>
              <a:t>89 e5</a:t>
            </a:r>
            <a:r>
              <a:rPr lang="en-US" altLang="zh-CN" sz="2000"/>
              <a:t>	   mov   %esp, %ebp</a:t>
            </a:r>
          </a:p>
        </p:txBody>
      </p:sp>
      <p:sp>
        <p:nvSpPr>
          <p:cNvPr id="78958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8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8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958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958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9589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90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9591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9592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9593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959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9595" name="Text Box 91"/>
          <p:cNvSpPr txBox="1">
            <a:spLocks noChangeArrowheads="1"/>
          </p:cNvSpPr>
          <p:nvPr/>
        </p:nvSpPr>
        <p:spPr bwMode="auto">
          <a:xfrm>
            <a:off x="385127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959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9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9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9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960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80483d5</a:t>
            </a:r>
          </a:p>
        </p:txBody>
      </p:sp>
      <p:sp>
        <p:nvSpPr>
          <p:cNvPr id="789606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9607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9608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9609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9610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9611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zh-CN" altLang="en-US" sz="2000">
                <a:solidFill>
                  <a:srgbClr val="FF3300"/>
                </a:solidFill>
              </a:rPr>
              <a:t>增量</a:t>
            </a:r>
          </a:p>
        </p:txBody>
      </p:sp>
      <p:sp>
        <p:nvSpPr>
          <p:cNvPr id="789612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9613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9614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9615" name="Text Box 111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9616" name="Text Box 112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9617" name="Text Box 113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9618" name="Text Box 114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9619" name="Text Box 115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89620" name="Text Box 116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89621" name="Text Box 117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89622" name="Text Box 118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89623" name="Line 119"/>
          <p:cNvSpPr>
            <a:spLocks noChangeShapeType="1"/>
          </p:cNvSpPr>
          <p:nvPr/>
        </p:nvSpPr>
        <p:spPr bwMode="auto">
          <a:xfrm>
            <a:off x="206375" y="1538288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24" name="Text Box 120"/>
          <p:cNvSpPr txBox="1">
            <a:spLocks noChangeArrowheads="1"/>
          </p:cNvSpPr>
          <p:nvPr/>
        </p:nvSpPr>
        <p:spPr bwMode="auto">
          <a:xfrm>
            <a:off x="1150938" y="142875"/>
            <a:ext cx="7154862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开始执行下一条指令</a:t>
            </a:r>
          </a:p>
        </p:txBody>
      </p:sp>
      <p:sp>
        <p:nvSpPr>
          <p:cNvPr id="789625" name="Text Box 121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9626" name="Text Box 122"/>
          <p:cNvSpPr txBox="1">
            <a:spLocks noChangeArrowheads="1"/>
          </p:cNvSpPr>
          <p:nvPr/>
        </p:nvSpPr>
        <p:spPr bwMode="auto">
          <a:xfrm>
            <a:off x="497681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89627" name="Text Box 123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9628" name="Text Box 124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sp>
        <p:nvSpPr>
          <p:cNvPr id="790531" name="Rectangle 3"/>
          <p:cNvSpPr>
            <a:spLocks noChangeArrowheads="1"/>
          </p:cNvSpPr>
          <p:nvPr/>
        </p:nvSpPr>
        <p:spPr bwMode="auto">
          <a:xfrm>
            <a:off x="2698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790534" name="Text Box 6"/>
          <p:cNvSpPr txBox="1">
            <a:spLocks noChangeArrowheads="1"/>
          </p:cNvSpPr>
          <p:nvPr/>
        </p:nvSpPr>
        <p:spPr bwMode="auto">
          <a:xfrm>
            <a:off x="2457450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90535" name="Text Box 7"/>
          <p:cNvSpPr txBox="1">
            <a:spLocks noChangeArrowheads="1"/>
          </p:cNvSpPr>
          <p:nvPr/>
        </p:nvSpPr>
        <p:spPr bwMode="auto">
          <a:xfrm>
            <a:off x="3311525" y="728663"/>
            <a:ext cx="5832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，则执行结果是什么？</a:t>
            </a:r>
          </a:p>
        </p:txBody>
      </p:sp>
      <p:sp>
        <p:nvSpPr>
          <p:cNvPr id="790536" name="Text Box 8"/>
          <p:cNvSpPr txBox="1">
            <a:spLocks noChangeArrowheads="1"/>
          </p:cNvSpPr>
          <p:nvPr/>
        </p:nvSpPr>
        <p:spPr bwMode="auto">
          <a:xfrm>
            <a:off x="4975225" y="1133475"/>
            <a:ext cx="4006850" cy="1930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main ( ) {	</a:t>
            </a:r>
          </a:p>
          <a:p>
            <a:pPr marL="342900" indent="-342900"/>
            <a:r>
              <a:rPr lang="en-US" altLang="zh-CN" sz="2000"/>
              <a:t>	 int	t1 = 2147483647;</a:t>
            </a:r>
          </a:p>
          <a:p>
            <a:pPr marL="342900" indent="-342900"/>
            <a:r>
              <a:rPr lang="en-US" altLang="zh-CN" sz="2000"/>
              <a:t>      int t2 = 2;</a:t>
            </a:r>
          </a:p>
          <a:p>
            <a:pPr marL="342900" indent="-342900"/>
            <a:r>
              <a:rPr lang="en-US" altLang="zh-CN" sz="2000"/>
              <a:t>	 int	sum = </a:t>
            </a:r>
            <a:r>
              <a:rPr lang="en-US" altLang="zh-CN" sz="2000">
                <a:solidFill>
                  <a:srgbClr val="FF3300"/>
                </a:solidFill>
              </a:rPr>
              <a:t>add (t1, t2)</a:t>
            </a:r>
            <a:r>
              <a:rPr lang="en-US" altLang="zh-CN" sz="2000"/>
              <a:t>;</a:t>
            </a:r>
          </a:p>
          <a:p>
            <a:pPr marL="342900" indent="-342900"/>
            <a:r>
              <a:rPr lang="en-US" altLang="zh-CN" sz="2000"/>
              <a:t>	 printf(</a:t>
            </a:r>
            <a:r>
              <a:rPr lang="zh-CN" altLang="en-US" sz="2000"/>
              <a:t>“</a:t>
            </a:r>
            <a:r>
              <a:rPr lang="en-US" altLang="zh-CN" sz="2000"/>
              <a:t>sum=%d”;sum);</a:t>
            </a:r>
            <a:endParaRPr lang="zh-CN" altLang="en-US" sz="2000"/>
          </a:p>
          <a:p>
            <a:pPr marL="342900" indent="-342900"/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790537" name="Line 9"/>
          <p:cNvSpPr>
            <a:spLocks noChangeShapeType="1"/>
          </p:cNvSpPr>
          <p:nvPr/>
        </p:nvSpPr>
        <p:spPr bwMode="auto">
          <a:xfrm>
            <a:off x="476250" y="5049838"/>
            <a:ext cx="55816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0538" name="Group 10"/>
          <p:cNvGrpSpPr>
            <a:grpSpLocks/>
          </p:cNvGrpSpPr>
          <p:nvPr/>
        </p:nvGrpSpPr>
        <p:grpSpPr bwMode="auto">
          <a:xfrm>
            <a:off x="6192838" y="4772025"/>
            <a:ext cx="2654300" cy="366713"/>
            <a:chOff x="3901" y="3006"/>
            <a:chExt cx="1672" cy="231"/>
          </a:xfrm>
        </p:grpSpPr>
        <p:sp>
          <p:nvSpPr>
            <p:cNvPr id="790539" name="Text Box 11"/>
            <p:cNvSpPr txBox="1">
              <a:spLocks noChangeArrowheads="1"/>
            </p:cNvSpPr>
            <p:nvPr/>
          </p:nvSpPr>
          <p:spPr bwMode="auto">
            <a:xfrm>
              <a:off x="4127" y="3006"/>
              <a:ext cx="144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/>
                <a:t>add  %edx</a:t>
              </a:r>
              <a:r>
                <a:rPr lang="zh-CN" altLang="en-US"/>
                <a:t>，</a:t>
              </a:r>
              <a:r>
                <a:rPr lang="en-US" altLang="zh-CN"/>
                <a:t>%eax</a:t>
              </a:r>
            </a:p>
          </p:txBody>
        </p:sp>
        <p:grpSp>
          <p:nvGrpSpPr>
            <p:cNvPr id="790540" name="Group 12"/>
            <p:cNvGrpSpPr>
              <a:grpSpLocks/>
            </p:cNvGrpSpPr>
            <p:nvPr/>
          </p:nvGrpSpPr>
          <p:grpSpPr bwMode="auto">
            <a:xfrm>
              <a:off x="3901" y="3096"/>
              <a:ext cx="227" cy="57"/>
              <a:chOff x="3844" y="3067"/>
              <a:chExt cx="340" cy="57"/>
            </a:xfrm>
          </p:grpSpPr>
          <p:sp>
            <p:nvSpPr>
              <p:cNvPr id="790541" name="Line 13"/>
              <p:cNvSpPr>
                <a:spLocks noChangeShapeType="1"/>
              </p:cNvSpPr>
              <p:nvPr/>
            </p:nvSpPr>
            <p:spPr bwMode="auto">
              <a:xfrm>
                <a:off x="3844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542" name="Line 14"/>
              <p:cNvSpPr>
                <a:spLocks noChangeShapeType="1"/>
              </p:cNvSpPr>
              <p:nvPr/>
            </p:nvSpPr>
            <p:spPr bwMode="auto">
              <a:xfrm>
                <a:off x="3844" y="3124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79054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2925763" cy="2600325"/>
          </a:xfrm>
          <a:prstGeom prst="rect">
            <a:avLst/>
          </a:prstGeom>
          <a:noFill/>
        </p:spPr>
      </p:pic>
      <p:sp>
        <p:nvSpPr>
          <p:cNvPr id="79054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6" grpId="0" animBg="1"/>
      <p:bldP spid="7905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IA-32/x64</a:t>
            </a:r>
            <a:r>
              <a:rPr lang="zh-CN" altLang="en-US" sz="3600" smtClean="0"/>
              <a:t>指令系统概述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开发的一类处理器体系结构的泛称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包括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 8086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80286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i386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i486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等，因此其架构被称为“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x86”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由于数字并不能作为注册商标，因此，后来使用了可注册的名称，如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Pentium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PentiumPro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Core 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Core i7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架构的名称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x86-32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改称为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endParaRPr lang="zh-CN" altLang="en-US" sz="22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首先提出了一个兼容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指令集的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位版本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扩充了指令及寄存器长度和个数等，更新了参数传送方式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AMD64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Intl64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（不同于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IA-64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命名为“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x86-64”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，有时也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简称为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x64</a:t>
            </a:r>
            <a:endParaRPr lang="zh-CN" altLang="en-US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431800" y="5634038"/>
            <a:ext cx="792162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>
                <a:solidFill>
                  <a:srgbClr val="008000"/>
                </a:solidFill>
              </a:rPr>
              <a:t>可参看</a:t>
            </a:r>
            <a:r>
              <a:rPr lang="en-US" altLang="zh-CN" sz="2400">
                <a:solidFill>
                  <a:srgbClr val="008000"/>
                </a:solidFill>
              </a:rPr>
              <a:t>MOOC</a:t>
            </a:r>
            <a:r>
              <a:rPr lang="zh-CN" altLang="en-US" sz="2400">
                <a:solidFill>
                  <a:srgbClr val="008000"/>
                </a:solidFill>
              </a:rPr>
              <a:t>（北大</a:t>
            </a:r>
            <a:r>
              <a:rPr lang="en-US" altLang="zh-CN" sz="2400">
                <a:solidFill>
                  <a:srgbClr val="008000"/>
                </a:solidFill>
              </a:rPr>
              <a:t>-</a:t>
            </a:r>
            <a:r>
              <a:rPr lang="zh-CN" altLang="en-US" sz="2400">
                <a:solidFill>
                  <a:srgbClr val="008000"/>
                </a:solidFill>
              </a:rPr>
              <a:t>计算机组成</a:t>
            </a:r>
            <a:r>
              <a:rPr lang="en-US" altLang="zh-CN" sz="2400">
                <a:solidFill>
                  <a:srgbClr val="008000"/>
                </a:solidFill>
              </a:rPr>
              <a:t>-</a:t>
            </a:r>
            <a:r>
              <a:rPr lang="zh-CN" altLang="en-US" sz="2400">
                <a:solidFill>
                  <a:srgbClr val="008000"/>
                </a:solidFill>
              </a:rPr>
              <a:t>第二讲）：</a:t>
            </a:r>
            <a:r>
              <a:rPr lang="en-US" altLang="zh-CN" sz="2400">
                <a:solidFill>
                  <a:srgbClr val="008000"/>
                </a:solidFill>
              </a:rPr>
              <a:t>https://class.coursera.org/pkuco-001</a:t>
            </a:r>
            <a:endParaRPr lang="zh-CN" altLang="en-US" sz="24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9155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155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9156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56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56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156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9156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9156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7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7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7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157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9157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9157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7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157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9157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157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9158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8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158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158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9158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8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8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158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9158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8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159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9159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9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9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1594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9159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59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59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9159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59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9160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0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9160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0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04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91605" name="Rectangle 53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06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07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08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09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91610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91611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91612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91613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14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5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6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7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8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9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20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21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91622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91623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91624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91625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91626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91627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91628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29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30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91631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91632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91633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34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1635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91636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1637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1638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1639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0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1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2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91643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4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5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6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7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8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91649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1650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91651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91652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91653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91654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91655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1656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91657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91658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91659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91660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91661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91662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63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64" name="Text Box 112"/>
          <p:cNvSpPr txBox="1">
            <a:spLocks noChangeArrowheads="1"/>
          </p:cNvSpPr>
          <p:nvPr/>
        </p:nvSpPr>
        <p:spPr bwMode="auto">
          <a:xfrm>
            <a:off x="4932363" y="4729163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1665" name="Text Box 113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91666" name="Rectangle 114"/>
          <p:cNvSpPr>
            <a:spLocks noChangeArrowheads="1"/>
          </p:cNvSpPr>
          <p:nvPr/>
        </p:nvSpPr>
        <p:spPr bwMode="auto">
          <a:xfrm>
            <a:off x="385763" y="6219825"/>
            <a:ext cx="13954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91667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91668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91669" name="Rectangle 117"/>
          <p:cNvSpPr>
            <a:spLocks noChangeArrowheads="1"/>
          </p:cNvSpPr>
          <p:nvPr/>
        </p:nvSpPr>
        <p:spPr bwMode="auto">
          <a:xfrm>
            <a:off x="2592388" y="3833813"/>
            <a:ext cx="1035050" cy="1620837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70" name="Text Box 118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9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791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648" grpId="0"/>
      <p:bldP spid="791656" grpId="0"/>
      <p:bldP spid="791662" grpId="0" animBg="1"/>
      <p:bldP spid="791665" grpId="0"/>
      <p:bldP spid="791666" grpId="0"/>
      <p:bldP spid="791669" grpId="0" animBg="1"/>
      <p:bldP spid="79166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ALU</a:t>
            </a:r>
            <a:r>
              <a:rPr lang="zh-CN" altLang="en-US" sz="3600" smtClean="0"/>
              <a:t>长啥样呢？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93175" cy="60213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试想一下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中有哪些部件？（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想想厨房做菜用什么工具？）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补码加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减器（可以干什么？）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带符号加、带符号减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无符号加、无符号减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乘法器？（为什么可以没有？）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可用加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移位实现，也可有独立乘法器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带符号乘和无符号乘是独立的部件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除法器？（为什么可以没有？）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可用加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移位实现，也可有独立除法器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带符号除和无符号除是独立的部件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各种逻辑运算部件（可以干什么？）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非、与、或、非、前置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个数、前置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个数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…….</a:t>
            </a:r>
          </a:p>
        </p:txBody>
      </p:sp>
      <p:grpSp>
        <p:nvGrpSpPr>
          <p:cNvPr id="792580" name="Group 4"/>
          <p:cNvGrpSpPr>
            <a:grpSpLocks/>
          </p:cNvGrpSpPr>
          <p:nvPr/>
        </p:nvGrpSpPr>
        <p:grpSpPr bwMode="auto">
          <a:xfrm>
            <a:off x="1062038" y="2843213"/>
            <a:ext cx="900112" cy="360362"/>
            <a:chOff x="697" y="1791"/>
            <a:chExt cx="567" cy="227"/>
          </a:xfrm>
        </p:grpSpPr>
        <p:sp>
          <p:nvSpPr>
            <p:cNvPr id="792581" name="Line 5"/>
            <p:cNvSpPr>
              <a:spLocks noChangeShapeType="1"/>
            </p:cNvSpPr>
            <p:nvPr/>
          </p:nvSpPr>
          <p:spPr bwMode="auto">
            <a:xfrm flipV="1">
              <a:off x="697" y="1791"/>
              <a:ext cx="567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582" name="Line 6"/>
            <p:cNvSpPr>
              <a:spLocks noChangeShapeType="1"/>
            </p:cNvSpPr>
            <p:nvPr/>
          </p:nvSpPr>
          <p:spPr bwMode="auto">
            <a:xfrm flipH="1" flipV="1">
              <a:off x="697" y="1791"/>
              <a:ext cx="567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2583" name="Group 7"/>
          <p:cNvGrpSpPr>
            <a:grpSpLocks/>
          </p:cNvGrpSpPr>
          <p:nvPr/>
        </p:nvGrpSpPr>
        <p:grpSpPr bwMode="auto">
          <a:xfrm>
            <a:off x="1062038" y="4373563"/>
            <a:ext cx="900112" cy="360362"/>
            <a:chOff x="697" y="1791"/>
            <a:chExt cx="567" cy="227"/>
          </a:xfrm>
        </p:grpSpPr>
        <p:sp>
          <p:nvSpPr>
            <p:cNvPr id="792584" name="Line 8"/>
            <p:cNvSpPr>
              <a:spLocks noChangeShapeType="1"/>
            </p:cNvSpPr>
            <p:nvPr/>
          </p:nvSpPr>
          <p:spPr bwMode="auto">
            <a:xfrm flipV="1">
              <a:off x="697" y="1791"/>
              <a:ext cx="567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585" name="Line 9"/>
            <p:cNvSpPr>
              <a:spLocks noChangeShapeType="1"/>
            </p:cNvSpPr>
            <p:nvPr/>
          </p:nvSpPr>
          <p:spPr bwMode="auto">
            <a:xfrm flipH="1" flipV="1">
              <a:off x="697" y="1791"/>
              <a:ext cx="567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5427663" y="1854200"/>
            <a:ext cx="3465512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/>
              <a:t>大家能否画出</a:t>
            </a:r>
            <a:r>
              <a:rPr lang="en-US" altLang="zh-CN" sz="2200"/>
              <a:t>ALU</a:t>
            </a:r>
            <a:r>
              <a:rPr lang="zh-CN" altLang="en-US" sz="2200"/>
              <a:t>框图？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9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98425"/>
            <a:ext cx="6611938" cy="528638"/>
          </a:xfrm>
        </p:spPr>
        <p:txBody>
          <a:bodyPr/>
          <a:lstStyle/>
          <a:p>
            <a:r>
              <a:rPr lang="zh-CN" altLang="en-US" sz="3600" smtClean="0"/>
              <a:t>计算机中的算盘长啥样？</a:t>
            </a:r>
          </a:p>
        </p:txBody>
      </p:sp>
      <p:sp>
        <p:nvSpPr>
          <p:cNvPr id="793603" name="Rectangle 33"/>
          <p:cNvSpPr>
            <a:spLocks noChangeArrowheads="1"/>
          </p:cNvSpPr>
          <p:nvPr/>
        </p:nvSpPr>
        <p:spPr bwMode="auto">
          <a:xfrm>
            <a:off x="6989763" y="4294188"/>
            <a:ext cx="841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Sum</a:t>
            </a:r>
          </a:p>
        </p:txBody>
      </p:sp>
      <p:sp>
        <p:nvSpPr>
          <p:cNvPr id="793604" name="Line 11"/>
          <p:cNvSpPr>
            <a:spLocks noChangeShapeType="1"/>
          </p:cNvSpPr>
          <p:nvPr/>
        </p:nvSpPr>
        <p:spPr bwMode="auto">
          <a:xfrm flipH="1">
            <a:off x="804863" y="3636963"/>
            <a:ext cx="41576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5" name="Line 12"/>
          <p:cNvSpPr>
            <a:spLocks noChangeShapeType="1"/>
          </p:cNvSpPr>
          <p:nvPr/>
        </p:nvSpPr>
        <p:spPr bwMode="auto">
          <a:xfrm flipH="1">
            <a:off x="4938713" y="3341688"/>
            <a:ext cx="14287" cy="1096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6" name="Line 13"/>
          <p:cNvSpPr>
            <a:spLocks noChangeShapeType="1"/>
          </p:cNvSpPr>
          <p:nvPr/>
        </p:nvSpPr>
        <p:spPr bwMode="auto">
          <a:xfrm>
            <a:off x="4967288" y="3341688"/>
            <a:ext cx="895350" cy="487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7" name="Line 14"/>
          <p:cNvSpPr>
            <a:spLocks noChangeShapeType="1"/>
          </p:cNvSpPr>
          <p:nvPr/>
        </p:nvSpPr>
        <p:spPr bwMode="auto">
          <a:xfrm>
            <a:off x="4900613" y="4422775"/>
            <a:ext cx="338137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8" name="Line 16"/>
          <p:cNvSpPr>
            <a:spLocks noChangeShapeType="1"/>
          </p:cNvSpPr>
          <p:nvPr/>
        </p:nvSpPr>
        <p:spPr bwMode="auto">
          <a:xfrm>
            <a:off x="5862638" y="3829050"/>
            <a:ext cx="15875" cy="725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9" name="Line 18"/>
          <p:cNvSpPr>
            <a:spLocks noChangeShapeType="1"/>
          </p:cNvSpPr>
          <p:nvPr/>
        </p:nvSpPr>
        <p:spPr bwMode="auto">
          <a:xfrm flipV="1">
            <a:off x="4953000" y="4800600"/>
            <a:ext cx="0" cy="1038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0" name="Line 19"/>
          <p:cNvSpPr>
            <a:spLocks noChangeShapeType="1"/>
          </p:cNvSpPr>
          <p:nvPr/>
        </p:nvSpPr>
        <p:spPr bwMode="auto">
          <a:xfrm flipV="1">
            <a:off x="4967288" y="5284788"/>
            <a:ext cx="895350" cy="554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1" name="Line 20"/>
          <p:cNvSpPr>
            <a:spLocks noChangeShapeType="1"/>
          </p:cNvSpPr>
          <p:nvPr/>
        </p:nvSpPr>
        <p:spPr bwMode="auto">
          <a:xfrm flipV="1">
            <a:off x="4954588" y="4592638"/>
            <a:ext cx="271462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2" name="Line 22"/>
          <p:cNvSpPr>
            <a:spLocks noChangeShapeType="1"/>
          </p:cNvSpPr>
          <p:nvPr/>
        </p:nvSpPr>
        <p:spPr bwMode="auto">
          <a:xfrm flipV="1">
            <a:off x="5878513" y="4554538"/>
            <a:ext cx="0" cy="763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3" name="Line 23"/>
          <p:cNvSpPr>
            <a:spLocks noChangeShapeType="1"/>
          </p:cNvSpPr>
          <p:nvPr/>
        </p:nvSpPr>
        <p:spPr bwMode="auto">
          <a:xfrm flipV="1">
            <a:off x="5884863" y="4573588"/>
            <a:ext cx="1189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4" name="Line 24"/>
          <p:cNvSpPr>
            <a:spLocks noChangeShapeType="1"/>
          </p:cNvSpPr>
          <p:nvPr/>
        </p:nvSpPr>
        <p:spPr bwMode="auto">
          <a:xfrm flipH="1">
            <a:off x="3835400" y="5507038"/>
            <a:ext cx="1125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5" name="Rectangle 25"/>
          <p:cNvSpPr>
            <a:spLocks noChangeArrowheads="1"/>
          </p:cNvSpPr>
          <p:nvPr/>
        </p:nvSpPr>
        <p:spPr bwMode="auto">
          <a:xfrm rot="5400000">
            <a:off x="4722019" y="4499769"/>
            <a:ext cx="1546225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400">
                <a:latin typeface="Arial" charset="0"/>
                <a:cs typeface="Arial" charset="0"/>
              </a:rPr>
              <a:t>加法器</a:t>
            </a:r>
          </a:p>
        </p:txBody>
      </p:sp>
      <p:sp>
        <p:nvSpPr>
          <p:cNvPr id="793616" name="Line 26"/>
          <p:cNvSpPr>
            <a:spLocks noChangeShapeType="1"/>
          </p:cNvSpPr>
          <p:nvPr/>
        </p:nvSpPr>
        <p:spPr bwMode="auto">
          <a:xfrm flipH="1">
            <a:off x="4203700" y="5413375"/>
            <a:ext cx="201613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7" name="Line 27"/>
          <p:cNvSpPr>
            <a:spLocks noChangeShapeType="1"/>
          </p:cNvSpPr>
          <p:nvPr/>
        </p:nvSpPr>
        <p:spPr bwMode="auto">
          <a:xfrm flipH="1">
            <a:off x="1231900" y="3544888"/>
            <a:ext cx="201613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8" name="Line 28"/>
          <p:cNvSpPr>
            <a:spLocks noChangeShapeType="1"/>
          </p:cNvSpPr>
          <p:nvPr/>
        </p:nvSpPr>
        <p:spPr bwMode="auto">
          <a:xfrm flipH="1">
            <a:off x="6207125" y="4478338"/>
            <a:ext cx="201613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9" name="Rectangle 29"/>
          <p:cNvSpPr>
            <a:spLocks noChangeArrowheads="1"/>
          </p:cNvSpPr>
          <p:nvPr/>
        </p:nvSpPr>
        <p:spPr bwMode="auto">
          <a:xfrm>
            <a:off x="1412875" y="3246438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20" name="Rectangle 30"/>
          <p:cNvSpPr>
            <a:spLocks noChangeArrowheads="1"/>
          </p:cNvSpPr>
          <p:nvPr/>
        </p:nvSpPr>
        <p:spPr bwMode="auto">
          <a:xfrm>
            <a:off x="3917950" y="5507038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21" name="Rectangle 31"/>
          <p:cNvSpPr>
            <a:spLocks noChangeArrowheads="1"/>
          </p:cNvSpPr>
          <p:nvPr/>
        </p:nvSpPr>
        <p:spPr bwMode="auto">
          <a:xfrm>
            <a:off x="5967413" y="4214813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22" name="Rectangle 32"/>
          <p:cNvSpPr>
            <a:spLocks noChangeArrowheads="1"/>
          </p:cNvSpPr>
          <p:nvPr/>
        </p:nvSpPr>
        <p:spPr bwMode="auto">
          <a:xfrm>
            <a:off x="406400" y="3389313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A</a:t>
            </a:r>
          </a:p>
        </p:txBody>
      </p:sp>
      <p:sp>
        <p:nvSpPr>
          <p:cNvPr id="793623" name="Rectangle 34"/>
          <p:cNvSpPr>
            <a:spLocks noChangeArrowheads="1"/>
          </p:cNvSpPr>
          <p:nvPr/>
        </p:nvSpPr>
        <p:spPr bwMode="auto">
          <a:xfrm>
            <a:off x="6786563" y="3652838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ZF</a:t>
            </a:r>
          </a:p>
        </p:txBody>
      </p:sp>
      <p:sp>
        <p:nvSpPr>
          <p:cNvPr id="793624" name="Line 35"/>
          <p:cNvSpPr>
            <a:spLocks noChangeShapeType="1"/>
          </p:cNvSpPr>
          <p:nvPr/>
        </p:nvSpPr>
        <p:spPr bwMode="auto">
          <a:xfrm>
            <a:off x="5508625" y="3108325"/>
            <a:ext cx="0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5" name="Rectangle 36"/>
          <p:cNvSpPr>
            <a:spLocks noChangeArrowheads="1"/>
          </p:cNvSpPr>
          <p:nvPr/>
        </p:nvSpPr>
        <p:spPr bwMode="auto">
          <a:xfrm>
            <a:off x="5581650" y="3117850"/>
            <a:ext cx="671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Cin</a:t>
            </a:r>
          </a:p>
        </p:txBody>
      </p:sp>
      <p:sp>
        <p:nvSpPr>
          <p:cNvPr id="793626" name="Line 37"/>
          <p:cNvSpPr>
            <a:spLocks noChangeShapeType="1"/>
          </p:cNvSpPr>
          <p:nvPr/>
        </p:nvSpPr>
        <p:spPr bwMode="auto">
          <a:xfrm>
            <a:off x="5508625" y="5518150"/>
            <a:ext cx="0" cy="81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7" name="Rectangle 38"/>
          <p:cNvSpPr>
            <a:spLocks noChangeArrowheads="1"/>
          </p:cNvSpPr>
          <p:nvPr/>
        </p:nvSpPr>
        <p:spPr bwMode="auto">
          <a:xfrm>
            <a:off x="5581650" y="5929313"/>
            <a:ext cx="874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Cout</a:t>
            </a:r>
          </a:p>
        </p:txBody>
      </p:sp>
      <p:sp>
        <p:nvSpPr>
          <p:cNvPr id="793628" name="Line 39"/>
          <p:cNvSpPr>
            <a:spLocks noChangeShapeType="1"/>
          </p:cNvSpPr>
          <p:nvPr/>
        </p:nvSpPr>
        <p:spPr bwMode="auto">
          <a:xfrm flipH="1">
            <a:off x="782638" y="5283200"/>
            <a:ext cx="2328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9" name="Line 40"/>
          <p:cNvSpPr>
            <a:spLocks noChangeShapeType="1"/>
          </p:cNvSpPr>
          <p:nvPr/>
        </p:nvSpPr>
        <p:spPr bwMode="auto">
          <a:xfrm flipH="1">
            <a:off x="1154113" y="5187950"/>
            <a:ext cx="200025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0" name="Rectangle 41"/>
          <p:cNvSpPr>
            <a:spLocks noChangeArrowheads="1"/>
          </p:cNvSpPr>
          <p:nvPr/>
        </p:nvSpPr>
        <p:spPr bwMode="auto">
          <a:xfrm>
            <a:off x="1358900" y="4906963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31" name="Rectangle 42"/>
          <p:cNvSpPr>
            <a:spLocks noChangeArrowheads="1"/>
          </p:cNvSpPr>
          <p:nvPr/>
        </p:nvSpPr>
        <p:spPr bwMode="auto">
          <a:xfrm>
            <a:off x="403225" y="5075238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grpSp>
        <p:nvGrpSpPr>
          <p:cNvPr id="793632" name="Group 43"/>
          <p:cNvGrpSpPr>
            <a:grpSpLocks/>
          </p:cNvGrpSpPr>
          <p:nvPr/>
        </p:nvGrpSpPr>
        <p:grpSpPr bwMode="auto">
          <a:xfrm>
            <a:off x="1698625" y="5578475"/>
            <a:ext cx="650875" cy="620713"/>
            <a:chOff x="1816" y="3448"/>
            <a:chExt cx="336" cy="288"/>
          </a:xfrm>
        </p:grpSpPr>
        <p:sp>
          <p:nvSpPr>
            <p:cNvPr id="793633" name="Oval 44"/>
            <p:cNvSpPr>
              <a:spLocks noChangeArrowheads="1"/>
            </p:cNvSpPr>
            <p:nvPr/>
          </p:nvSpPr>
          <p:spPr bwMode="auto">
            <a:xfrm>
              <a:off x="2072" y="3560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3634" name="Line 45"/>
            <p:cNvSpPr>
              <a:spLocks noChangeShapeType="1"/>
            </p:cNvSpPr>
            <p:nvPr/>
          </p:nvSpPr>
          <p:spPr bwMode="auto">
            <a:xfrm flipH="1" flipV="1">
              <a:off x="1816" y="3448"/>
              <a:ext cx="256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35" name="Line 46"/>
            <p:cNvSpPr>
              <a:spLocks noChangeShapeType="1"/>
            </p:cNvSpPr>
            <p:nvPr/>
          </p:nvSpPr>
          <p:spPr bwMode="auto">
            <a:xfrm flipH="1">
              <a:off x="1816" y="3608"/>
              <a:ext cx="25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36" name="Line 47"/>
            <p:cNvSpPr>
              <a:spLocks noChangeShapeType="1"/>
            </p:cNvSpPr>
            <p:nvPr/>
          </p:nvSpPr>
          <p:spPr bwMode="auto">
            <a:xfrm>
              <a:off x="1824" y="346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3637" name="Line 48"/>
          <p:cNvSpPr>
            <a:spLocks noChangeShapeType="1"/>
          </p:cNvSpPr>
          <p:nvPr/>
        </p:nvSpPr>
        <p:spPr bwMode="auto">
          <a:xfrm>
            <a:off x="1438275" y="5291138"/>
            <a:ext cx="0" cy="608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8" name="Line 49"/>
          <p:cNvSpPr>
            <a:spLocks noChangeShapeType="1"/>
          </p:cNvSpPr>
          <p:nvPr/>
        </p:nvSpPr>
        <p:spPr bwMode="auto">
          <a:xfrm>
            <a:off x="1446213" y="5903913"/>
            <a:ext cx="261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9" name="Line 50"/>
          <p:cNvSpPr>
            <a:spLocks noChangeShapeType="1"/>
          </p:cNvSpPr>
          <p:nvPr/>
        </p:nvSpPr>
        <p:spPr bwMode="auto">
          <a:xfrm flipH="1">
            <a:off x="2355850" y="5903913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0" name="Line 51"/>
          <p:cNvSpPr>
            <a:spLocks noChangeShapeType="1"/>
          </p:cNvSpPr>
          <p:nvPr/>
        </p:nvSpPr>
        <p:spPr bwMode="auto">
          <a:xfrm flipH="1">
            <a:off x="2540000" y="5811838"/>
            <a:ext cx="200025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1" name="Rectangle 52"/>
          <p:cNvSpPr>
            <a:spLocks noChangeArrowheads="1"/>
          </p:cNvSpPr>
          <p:nvPr/>
        </p:nvSpPr>
        <p:spPr bwMode="auto">
          <a:xfrm>
            <a:off x="2571750" y="5830888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42" name="Rectangle 53"/>
          <p:cNvSpPr>
            <a:spLocks noChangeArrowheads="1"/>
          </p:cNvSpPr>
          <p:nvPr/>
        </p:nvSpPr>
        <p:spPr bwMode="auto">
          <a:xfrm>
            <a:off x="3117850" y="4694238"/>
            <a:ext cx="709613" cy="173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3643" name="Rectangle 54"/>
          <p:cNvSpPr>
            <a:spLocks noChangeArrowheads="1"/>
          </p:cNvSpPr>
          <p:nvPr/>
        </p:nvSpPr>
        <p:spPr bwMode="auto">
          <a:xfrm>
            <a:off x="3055938" y="49958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793644" name="Rectangle 55"/>
          <p:cNvSpPr>
            <a:spLocks noChangeArrowheads="1"/>
          </p:cNvSpPr>
          <p:nvPr/>
        </p:nvSpPr>
        <p:spPr bwMode="auto">
          <a:xfrm>
            <a:off x="3040063" y="573405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93645" name="Rectangle 56"/>
          <p:cNvSpPr>
            <a:spLocks noChangeArrowheads="1"/>
          </p:cNvSpPr>
          <p:nvPr/>
        </p:nvSpPr>
        <p:spPr bwMode="auto">
          <a:xfrm rot="5400000">
            <a:off x="2686844" y="5444331"/>
            <a:ext cx="1666875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200">
                <a:latin typeface="Arial" charset="0"/>
                <a:cs typeface="Arial" charset="0"/>
              </a:rPr>
              <a:t>多路选择器</a:t>
            </a:r>
          </a:p>
        </p:txBody>
      </p:sp>
      <p:sp>
        <p:nvSpPr>
          <p:cNvPr id="793646" name="Line 57"/>
          <p:cNvSpPr>
            <a:spLocks noChangeShapeType="1"/>
          </p:cNvSpPr>
          <p:nvPr/>
        </p:nvSpPr>
        <p:spPr bwMode="auto">
          <a:xfrm flipV="1">
            <a:off x="3471863" y="2589213"/>
            <a:ext cx="0" cy="2097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7" name="Line 59"/>
          <p:cNvSpPr>
            <a:spLocks noChangeShapeType="1"/>
          </p:cNvSpPr>
          <p:nvPr/>
        </p:nvSpPr>
        <p:spPr bwMode="auto">
          <a:xfrm flipH="1">
            <a:off x="3465513" y="3127375"/>
            <a:ext cx="204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8" name="Rectangle 60"/>
          <p:cNvSpPr>
            <a:spLocks noChangeArrowheads="1"/>
          </p:cNvSpPr>
          <p:nvPr/>
        </p:nvSpPr>
        <p:spPr bwMode="auto">
          <a:xfrm>
            <a:off x="3446463" y="2214563"/>
            <a:ext cx="755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Sub</a:t>
            </a:r>
          </a:p>
        </p:txBody>
      </p:sp>
      <p:sp>
        <p:nvSpPr>
          <p:cNvPr id="793649" name="Rectangle 62"/>
          <p:cNvSpPr>
            <a:spLocks noChangeArrowheads="1"/>
          </p:cNvSpPr>
          <p:nvPr/>
        </p:nvSpPr>
        <p:spPr bwMode="auto">
          <a:xfrm>
            <a:off x="2386013" y="5478463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793650" name="Line 63"/>
          <p:cNvSpPr>
            <a:spLocks noChangeShapeType="1"/>
          </p:cNvSpPr>
          <p:nvPr/>
        </p:nvSpPr>
        <p:spPr bwMode="auto">
          <a:xfrm>
            <a:off x="2471738" y="5513388"/>
            <a:ext cx="212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3651" name="Line 64"/>
          <p:cNvSpPr>
            <a:spLocks noChangeShapeType="1"/>
          </p:cNvSpPr>
          <p:nvPr/>
        </p:nvSpPr>
        <p:spPr bwMode="auto">
          <a:xfrm>
            <a:off x="5868988" y="3989388"/>
            <a:ext cx="900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3652" name="Line 65"/>
          <p:cNvSpPr>
            <a:spLocks noChangeShapeType="1"/>
          </p:cNvSpPr>
          <p:nvPr/>
        </p:nvSpPr>
        <p:spPr bwMode="auto">
          <a:xfrm>
            <a:off x="5888038" y="5205413"/>
            <a:ext cx="900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3653" name="Rectangle 66"/>
          <p:cNvSpPr>
            <a:spLocks noChangeArrowheads="1"/>
          </p:cNvSpPr>
          <p:nvPr/>
        </p:nvSpPr>
        <p:spPr bwMode="auto">
          <a:xfrm>
            <a:off x="6726238" y="4668838"/>
            <a:ext cx="6032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OF</a:t>
            </a:r>
          </a:p>
        </p:txBody>
      </p:sp>
      <p:sp>
        <p:nvSpPr>
          <p:cNvPr id="793654" name="Text Box 68"/>
          <p:cNvSpPr txBox="1">
            <a:spLocks noChangeArrowheads="1"/>
          </p:cNvSpPr>
          <p:nvPr/>
        </p:nvSpPr>
        <p:spPr bwMode="auto">
          <a:xfrm>
            <a:off x="1019175" y="4014788"/>
            <a:ext cx="265271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补码加</a:t>
            </a:r>
            <a:r>
              <a:rPr lang="en-US" altLang="zh-CN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减器</a:t>
            </a:r>
          </a:p>
        </p:txBody>
      </p:sp>
      <p:sp>
        <p:nvSpPr>
          <p:cNvPr id="793655" name="Line 55"/>
          <p:cNvSpPr>
            <a:spLocks noChangeShapeType="1"/>
          </p:cNvSpPr>
          <p:nvPr/>
        </p:nvSpPr>
        <p:spPr bwMode="auto">
          <a:xfrm>
            <a:off x="5883275" y="4913313"/>
            <a:ext cx="8826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56" name="Rectangle 66"/>
          <p:cNvSpPr>
            <a:spLocks noChangeArrowheads="1"/>
          </p:cNvSpPr>
          <p:nvPr/>
        </p:nvSpPr>
        <p:spPr bwMode="auto">
          <a:xfrm>
            <a:off x="6727825" y="5002213"/>
            <a:ext cx="2038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CF=Co</a:t>
            </a:r>
            <a:r>
              <a:rPr lang="en-US" altLang="zh-CN" sz="2400">
                <a:latin typeface="Arial" charset="0"/>
                <a:ea typeface="宋体" pitchFamily="2" charset="-122"/>
                <a:cs typeface="Arial" charset="0"/>
                <a:sym typeface="Symbol" pitchFamily="18" charset="2"/>
              </a:rPr>
              <a:t>Sub</a:t>
            </a:r>
          </a:p>
        </p:txBody>
      </p:sp>
      <p:sp>
        <p:nvSpPr>
          <p:cNvPr id="793657" name="Line 64"/>
          <p:cNvSpPr>
            <a:spLocks noChangeShapeType="1"/>
          </p:cNvSpPr>
          <p:nvPr/>
        </p:nvSpPr>
        <p:spPr bwMode="auto">
          <a:xfrm>
            <a:off x="5872163" y="4229100"/>
            <a:ext cx="898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3658" name="Rectangle 34"/>
          <p:cNvSpPr>
            <a:spLocks noChangeArrowheads="1"/>
          </p:cNvSpPr>
          <p:nvPr/>
        </p:nvSpPr>
        <p:spPr bwMode="auto">
          <a:xfrm>
            <a:off x="6769100" y="3986213"/>
            <a:ext cx="569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SF</a:t>
            </a:r>
          </a:p>
        </p:txBody>
      </p:sp>
      <p:sp>
        <p:nvSpPr>
          <p:cNvPr id="419910" name="Rectangle 70"/>
          <p:cNvSpPr>
            <a:spLocks noChangeArrowheads="1"/>
          </p:cNvSpPr>
          <p:nvPr/>
        </p:nvSpPr>
        <p:spPr bwMode="auto">
          <a:xfrm>
            <a:off x="250825" y="1989138"/>
            <a:ext cx="28321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Sub</a:t>
            </a:r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时，做减法</a:t>
            </a:r>
          </a:p>
          <a:p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Sub</a:t>
            </a:r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时，做加法</a:t>
            </a:r>
          </a:p>
        </p:txBody>
      </p:sp>
      <p:sp>
        <p:nvSpPr>
          <p:cNvPr id="793660" name="Text Box 60"/>
          <p:cNvSpPr txBox="1">
            <a:spLocks noChangeArrowheads="1"/>
          </p:cNvSpPr>
          <p:nvPr/>
        </p:nvSpPr>
        <p:spPr bwMode="auto">
          <a:xfrm>
            <a:off x="179388" y="773113"/>
            <a:ext cx="3554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重要认识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</a:rPr>
              <a:t>计算机中所有运算都基于加法器实现！</a:t>
            </a:r>
          </a:p>
        </p:txBody>
      </p:sp>
      <p:sp>
        <p:nvSpPr>
          <p:cNvPr id="282768" name="Rectangle 144"/>
          <p:cNvSpPr>
            <a:spLocks noChangeArrowheads="1"/>
          </p:cNvSpPr>
          <p:nvPr/>
        </p:nvSpPr>
        <p:spPr bwMode="auto">
          <a:xfrm>
            <a:off x="4302125" y="728663"/>
            <a:ext cx="4770438" cy="149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重要认识</a:t>
            </a:r>
            <a:r>
              <a:rPr kumimoji="1" lang="en-US" altLang="zh-CN" sz="2000">
                <a:solidFill>
                  <a:srgbClr val="FF3300"/>
                </a:solidFill>
              </a:rPr>
              <a:t>2</a:t>
            </a:r>
            <a:r>
              <a:rPr kumimoji="1" lang="zh-CN" altLang="en-US" sz="2000">
                <a:solidFill>
                  <a:srgbClr val="FF3300"/>
                </a:solidFill>
              </a:rPr>
              <a:t>：</a:t>
            </a:r>
            <a:r>
              <a:rPr kumimoji="1" lang="zh-CN" altLang="en-US" sz="2000">
                <a:solidFill>
                  <a:srgbClr val="008000"/>
                </a:solidFill>
              </a:rPr>
              <a:t>加法器不知道所运算的是带符号数还是无符号数。</a:t>
            </a:r>
          </a:p>
          <a:p>
            <a:pPr>
              <a:lnSpc>
                <a:spcPct val="115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重要认识</a:t>
            </a:r>
            <a:r>
              <a:rPr kumimoji="1" lang="en-US" altLang="zh-CN" sz="2000">
                <a:solidFill>
                  <a:srgbClr val="FF3300"/>
                </a:solidFill>
              </a:rPr>
              <a:t>3</a:t>
            </a:r>
            <a:r>
              <a:rPr kumimoji="1" lang="zh-CN" altLang="en-US" sz="2000">
                <a:solidFill>
                  <a:srgbClr val="FF3300"/>
                </a:solidFill>
              </a:rPr>
              <a:t>：</a:t>
            </a:r>
            <a:r>
              <a:rPr kumimoji="1" lang="zh-CN" altLang="en-US" sz="2000">
                <a:solidFill>
                  <a:srgbClr val="008000"/>
                </a:solidFill>
              </a:rPr>
              <a:t>加法器不判定对错，总是取低</a:t>
            </a:r>
            <a:r>
              <a:rPr kumimoji="1" lang="en-US" altLang="zh-CN" sz="2000">
                <a:solidFill>
                  <a:srgbClr val="008000"/>
                </a:solidFill>
              </a:rPr>
              <a:t>n</a:t>
            </a:r>
            <a:r>
              <a:rPr kumimoji="1" lang="zh-CN" altLang="en-US" sz="2000">
                <a:solidFill>
                  <a:srgbClr val="008000"/>
                </a:solidFill>
              </a:rPr>
              <a:t>位作为结果，并生成标志信息。</a:t>
            </a:r>
          </a:p>
        </p:txBody>
      </p:sp>
      <p:sp>
        <p:nvSpPr>
          <p:cNvPr id="793662" name="Text Box 62"/>
          <p:cNvSpPr txBox="1">
            <a:spLocks noChangeArrowheads="1"/>
          </p:cNvSpPr>
          <p:nvPr/>
        </p:nvSpPr>
        <p:spPr bwMode="auto">
          <a:xfrm>
            <a:off x="7362825" y="4652963"/>
            <a:ext cx="13208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溢出标志</a:t>
            </a:r>
            <a:endParaRPr lang="en-US" altLang="zh-CN" sz="2000"/>
          </a:p>
        </p:txBody>
      </p:sp>
      <p:sp>
        <p:nvSpPr>
          <p:cNvPr id="793663" name="Text Box 63"/>
          <p:cNvSpPr txBox="1">
            <a:spLocks noChangeArrowheads="1"/>
          </p:cNvSpPr>
          <p:nvPr/>
        </p:nvSpPr>
        <p:spPr bwMode="auto">
          <a:xfrm>
            <a:off x="7407275" y="3527425"/>
            <a:ext cx="10318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零标志</a:t>
            </a:r>
            <a:endParaRPr lang="en-US" altLang="zh-CN" sz="2000"/>
          </a:p>
        </p:txBody>
      </p:sp>
      <p:sp>
        <p:nvSpPr>
          <p:cNvPr id="793664" name="Text Box 64"/>
          <p:cNvSpPr txBox="1">
            <a:spLocks noChangeArrowheads="1"/>
          </p:cNvSpPr>
          <p:nvPr/>
        </p:nvSpPr>
        <p:spPr bwMode="auto">
          <a:xfrm>
            <a:off x="7362825" y="3968750"/>
            <a:ext cx="12636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符号标志</a:t>
            </a:r>
            <a:endParaRPr lang="en-US" altLang="zh-CN" sz="2000"/>
          </a:p>
        </p:txBody>
      </p:sp>
      <p:sp>
        <p:nvSpPr>
          <p:cNvPr id="793665" name="Text Box 65"/>
          <p:cNvSpPr txBox="1">
            <a:spLocks noChangeArrowheads="1"/>
          </p:cNvSpPr>
          <p:nvPr/>
        </p:nvSpPr>
        <p:spPr bwMode="auto">
          <a:xfrm>
            <a:off x="7432675" y="5462588"/>
            <a:ext cx="16398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进</a:t>
            </a:r>
            <a:r>
              <a:rPr lang="en-US" altLang="zh-CN" sz="2000">
                <a:solidFill>
                  <a:srgbClr val="FF3300"/>
                </a:solidFill>
              </a:rPr>
              <a:t>/</a:t>
            </a:r>
            <a:r>
              <a:rPr lang="zh-CN" altLang="en-US" sz="2000">
                <a:solidFill>
                  <a:srgbClr val="FF3300"/>
                </a:solidFill>
              </a:rPr>
              <a:t>借位标志</a:t>
            </a:r>
            <a:endParaRPr lang="en-US" altLang="zh-CN" sz="2000"/>
          </a:p>
        </p:txBody>
      </p:sp>
      <p:sp>
        <p:nvSpPr>
          <p:cNvPr id="793666" name="Text Box 66"/>
          <p:cNvSpPr txBox="1">
            <a:spLocks noChangeArrowheads="1"/>
          </p:cNvSpPr>
          <p:nvPr/>
        </p:nvSpPr>
        <p:spPr bwMode="auto">
          <a:xfrm>
            <a:off x="7339013" y="2349500"/>
            <a:ext cx="1598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各个标志如何生成呢？</a:t>
            </a:r>
          </a:p>
        </p:txBody>
      </p:sp>
      <p:sp>
        <p:nvSpPr>
          <p:cNvPr id="793667" name="Text Box 67"/>
          <p:cNvSpPr txBox="1">
            <a:spLocks noChangeArrowheads="1"/>
          </p:cNvSpPr>
          <p:nvPr/>
        </p:nvSpPr>
        <p:spPr bwMode="auto">
          <a:xfrm>
            <a:off x="161925" y="1538288"/>
            <a:ext cx="4005263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300"/>
              <a:t>计算机中的算盘就是加法器！</a:t>
            </a:r>
          </a:p>
        </p:txBody>
      </p:sp>
      <p:sp>
        <p:nvSpPr>
          <p:cNvPr id="793668" name="Rectangle 68"/>
          <p:cNvSpPr>
            <a:spLocks noChangeArrowheads="1"/>
          </p:cNvSpPr>
          <p:nvPr/>
        </p:nvSpPr>
        <p:spPr bwMode="auto">
          <a:xfrm>
            <a:off x="927100" y="2889250"/>
            <a:ext cx="5670550" cy="3698875"/>
          </a:xfrm>
          <a:prstGeom prst="rect">
            <a:avLst/>
          </a:prstGeom>
          <a:solidFill>
            <a:schemeClr val="accent2">
              <a:alpha val="19000"/>
            </a:schemeClr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2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0" grpId="0"/>
      <p:bldP spid="793662" grpId="0" animBg="1"/>
      <p:bldP spid="793663" grpId="0" animBg="1"/>
      <p:bldP spid="793664" grpId="0" animBg="1"/>
      <p:bldP spid="793665" grpId="0" animBg="1"/>
      <p:bldP spid="793666" grpId="0"/>
      <p:bldP spid="7936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425"/>
            <a:ext cx="8229600" cy="561975"/>
          </a:xfrm>
        </p:spPr>
        <p:txBody>
          <a:bodyPr/>
          <a:lstStyle/>
          <a:p>
            <a:pPr algn="l"/>
            <a:r>
              <a:rPr lang="en-US" altLang="zh-CN" sz="3600" smtClean="0"/>
              <a:t>ALU</a:t>
            </a:r>
            <a:r>
              <a:rPr lang="zh-CN" altLang="en-US" sz="3600" smtClean="0"/>
              <a:t>结构原理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449388"/>
            <a:ext cx="2430462" cy="657225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ALU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的符号是什么样的？</a:t>
            </a:r>
          </a:p>
        </p:txBody>
      </p:sp>
      <p:grpSp>
        <p:nvGrpSpPr>
          <p:cNvPr id="794628" name="Group 4"/>
          <p:cNvGrpSpPr>
            <a:grpSpLocks/>
          </p:cNvGrpSpPr>
          <p:nvPr/>
        </p:nvGrpSpPr>
        <p:grpSpPr bwMode="auto">
          <a:xfrm>
            <a:off x="254000" y="3384550"/>
            <a:ext cx="3013075" cy="2120900"/>
            <a:chOff x="160" y="2132"/>
            <a:chExt cx="1898" cy="1336"/>
          </a:xfrm>
        </p:grpSpPr>
        <p:grpSp>
          <p:nvGrpSpPr>
            <p:cNvPr id="794629" name="Group 5"/>
            <p:cNvGrpSpPr>
              <a:grpSpLocks/>
            </p:cNvGrpSpPr>
            <p:nvPr/>
          </p:nvGrpSpPr>
          <p:grpSpPr bwMode="auto">
            <a:xfrm flipH="1">
              <a:off x="727" y="2193"/>
              <a:ext cx="482" cy="935"/>
              <a:chOff x="3135" y="2472"/>
              <a:chExt cx="454" cy="935"/>
            </a:xfrm>
          </p:grpSpPr>
          <p:grpSp>
            <p:nvGrpSpPr>
              <p:cNvPr id="794630" name="Group 6"/>
              <p:cNvGrpSpPr>
                <a:grpSpLocks/>
              </p:cNvGrpSpPr>
              <p:nvPr/>
            </p:nvGrpSpPr>
            <p:grpSpPr bwMode="auto">
              <a:xfrm flipH="1">
                <a:off x="3135" y="2472"/>
                <a:ext cx="454" cy="935"/>
                <a:chOff x="3078" y="2330"/>
                <a:chExt cx="625" cy="1580"/>
              </a:xfrm>
            </p:grpSpPr>
            <p:sp>
              <p:nvSpPr>
                <p:cNvPr id="79463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78" y="2330"/>
                  <a:ext cx="9" cy="69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2" name="Line 13"/>
                <p:cNvSpPr>
                  <a:spLocks noChangeShapeType="1"/>
                </p:cNvSpPr>
                <p:nvPr/>
              </p:nvSpPr>
              <p:spPr bwMode="auto">
                <a:xfrm>
                  <a:off x="3107" y="2330"/>
                  <a:ext cx="592" cy="3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3" name="Line 14"/>
                <p:cNvSpPr>
                  <a:spLocks noChangeShapeType="1"/>
                </p:cNvSpPr>
                <p:nvPr/>
              </p:nvSpPr>
              <p:spPr bwMode="auto">
                <a:xfrm>
                  <a:off x="3087" y="3018"/>
                  <a:ext cx="213" cy="1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4" name="Line 16"/>
                <p:cNvSpPr>
                  <a:spLocks noChangeShapeType="1"/>
                </p:cNvSpPr>
                <p:nvPr/>
              </p:nvSpPr>
              <p:spPr bwMode="auto">
                <a:xfrm>
                  <a:off x="3693" y="2644"/>
                  <a:ext cx="10" cy="45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20" y="3256"/>
                  <a:ext cx="0" cy="6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35" y="3549"/>
                  <a:ext cx="564" cy="3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1" y="3125"/>
                  <a:ext cx="171" cy="1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02" y="3067"/>
                  <a:ext cx="0" cy="4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4639" name="Rectangle 25"/>
              <p:cNvSpPr>
                <a:spLocks noChangeArrowheads="1"/>
              </p:cNvSpPr>
              <p:nvPr/>
            </p:nvSpPr>
            <p:spPr bwMode="auto">
              <a:xfrm rot="16200000" flipH="1">
                <a:off x="3033" y="2830"/>
                <a:ext cx="51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>
                    <a:latin typeface="Arial" charset="0"/>
                    <a:ea typeface="宋体" pitchFamily="2" charset="-122"/>
                    <a:cs typeface="Arial" charset="0"/>
                  </a:rPr>
                  <a:t>ALU</a:t>
                </a:r>
              </a:p>
            </p:txBody>
          </p:sp>
        </p:grpSp>
        <p:sp>
          <p:nvSpPr>
            <p:cNvPr id="794640" name="Line 16"/>
            <p:cNvSpPr>
              <a:spLocks noChangeShapeType="1"/>
            </p:cNvSpPr>
            <p:nvPr/>
          </p:nvSpPr>
          <p:spPr bwMode="auto">
            <a:xfrm>
              <a:off x="444" y="2363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1" name="Line 17"/>
            <p:cNvSpPr>
              <a:spLocks noChangeShapeType="1"/>
            </p:cNvSpPr>
            <p:nvPr/>
          </p:nvSpPr>
          <p:spPr bwMode="auto">
            <a:xfrm>
              <a:off x="473" y="2930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2" name="Line 18"/>
            <p:cNvSpPr>
              <a:spLocks noChangeShapeType="1"/>
            </p:cNvSpPr>
            <p:nvPr/>
          </p:nvSpPr>
          <p:spPr bwMode="auto">
            <a:xfrm>
              <a:off x="1210" y="2703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3" name="Line 19"/>
            <p:cNvSpPr>
              <a:spLocks noChangeShapeType="1"/>
            </p:cNvSpPr>
            <p:nvPr/>
          </p:nvSpPr>
          <p:spPr bwMode="auto">
            <a:xfrm flipV="1">
              <a:off x="1209" y="2447"/>
              <a:ext cx="22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4" name="Text Box 20"/>
            <p:cNvSpPr txBox="1">
              <a:spLocks noChangeArrowheads="1"/>
            </p:cNvSpPr>
            <p:nvPr/>
          </p:nvSpPr>
          <p:spPr bwMode="auto">
            <a:xfrm flipH="1">
              <a:off x="160" y="2221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794645" name="Text Box 21"/>
            <p:cNvSpPr txBox="1">
              <a:spLocks noChangeArrowheads="1"/>
            </p:cNvSpPr>
            <p:nvPr/>
          </p:nvSpPr>
          <p:spPr bwMode="auto">
            <a:xfrm flipH="1">
              <a:off x="189" y="2788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  <p:sp>
          <p:nvSpPr>
            <p:cNvPr id="794646" name="Line 22"/>
            <p:cNvSpPr>
              <a:spLocks noChangeShapeType="1"/>
            </p:cNvSpPr>
            <p:nvPr/>
          </p:nvSpPr>
          <p:spPr bwMode="auto">
            <a:xfrm flipV="1">
              <a:off x="1009" y="3010"/>
              <a:ext cx="0" cy="34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7" name="Text Box 23"/>
            <p:cNvSpPr txBox="1">
              <a:spLocks noChangeArrowheads="1"/>
            </p:cNvSpPr>
            <p:nvPr/>
          </p:nvSpPr>
          <p:spPr bwMode="auto">
            <a:xfrm flipH="1">
              <a:off x="1464" y="2586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R</a:t>
              </a:r>
            </a:p>
          </p:txBody>
        </p:sp>
        <p:sp>
          <p:nvSpPr>
            <p:cNvPr id="794648" name="Text Box 24"/>
            <p:cNvSpPr txBox="1">
              <a:spLocks noChangeArrowheads="1"/>
            </p:cNvSpPr>
            <p:nvPr/>
          </p:nvSpPr>
          <p:spPr bwMode="auto">
            <a:xfrm flipH="1">
              <a:off x="1407" y="2302"/>
              <a:ext cx="65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Flags</a:t>
              </a:r>
            </a:p>
          </p:txBody>
        </p:sp>
        <p:sp>
          <p:nvSpPr>
            <p:cNvPr id="794649" name="Text Box 25"/>
            <p:cNvSpPr txBox="1">
              <a:spLocks noChangeArrowheads="1"/>
            </p:cNvSpPr>
            <p:nvPr/>
          </p:nvSpPr>
          <p:spPr bwMode="auto">
            <a:xfrm flipH="1">
              <a:off x="1039" y="3180"/>
              <a:ext cx="85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ALUctr</a:t>
              </a:r>
            </a:p>
          </p:txBody>
        </p:sp>
        <p:grpSp>
          <p:nvGrpSpPr>
            <p:cNvPr id="794650" name="Group 26"/>
            <p:cNvGrpSpPr>
              <a:grpSpLocks/>
            </p:cNvGrpSpPr>
            <p:nvPr/>
          </p:nvGrpSpPr>
          <p:grpSpPr bwMode="auto">
            <a:xfrm>
              <a:off x="443" y="2132"/>
              <a:ext cx="255" cy="316"/>
              <a:chOff x="3419" y="629"/>
              <a:chExt cx="255" cy="316"/>
            </a:xfrm>
          </p:grpSpPr>
          <p:sp>
            <p:nvSpPr>
              <p:cNvPr id="794651" name="Line 27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52" name="Text Box 28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53" name="Group 29"/>
            <p:cNvGrpSpPr>
              <a:grpSpLocks/>
            </p:cNvGrpSpPr>
            <p:nvPr/>
          </p:nvGrpSpPr>
          <p:grpSpPr bwMode="auto">
            <a:xfrm>
              <a:off x="471" y="2675"/>
              <a:ext cx="255" cy="316"/>
              <a:chOff x="3419" y="629"/>
              <a:chExt cx="255" cy="316"/>
            </a:xfrm>
          </p:grpSpPr>
          <p:sp>
            <p:nvSpPr>
              <p:cNvPr id="794654" name="Line 30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55" name="Text Box 31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56" name="Group 32"/>
            <p:cNvGrpSpPr>
              <a:grpSpLocks/>
            </p:cNvGrpSpPr>
            <p:nvPr/>
          </p:nvGrpSpPr>
          <p:grpSpPr bwMode="auto">
            <a:xfrm>
              <a:off x="1237" y="2473"/>
              <a:ext cx="255" cy="316"/>
              <a:chOff x="3419" y="629"/>
              <a:chExt cx="255" cy="316"/>
            </a:xfrm>
          </p:grpSpPr>
          <p:sp>
            <p:nvSpPr>
              <p:cNvPr id="794657" name="Line 33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58" name="Text Box 34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59" name="Group 35"/>
            <p:cNvGrpSpPr>
              <a:grpSpLocks/>
            </p:cNvGrpSpPr>
            <p:nvPr/>
          </p:nvGrpSpPr>
          <p:grpSpPr bwMode="auto">
            <a:xfrm>
              <a:off x="1238" y="2217"/>
              <a:ext cx="283" cy="284"/>
              <a:chOff x="4269" y="544"/>
              <a:chExt cx="283" cy="284"/>
            </a:xfrm>
          </p:grpSpPr>
          <p:sp>
            <p:nvSpPr>
              <p:cNvPr id="794660" name="Line 36"/>
              <p:cNvSpPr>
                <a:spLocks noChangeShapeType="1"/>
              </p:cNvSpPr>
              <p:nvPr/>
            </p:nvSpPr>
            <p:spPr bwMode="auto">
              <a:xfrm>
                <a:off x="4269" y="714"/>
                <a:ext cx="113" cy="11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61" name="Text Box 37"/>
              <p:cNvSpPr txBox="1">
                <a:spLocks noChangeArrowheads="1"/>
              </p:cNvSpPr>
              <p:nvPr/>
            </p:nvSpPr>
            <p:spPr bwMode="auto">
              <a:xfrm>
                <a:off x="4297" y="544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94662" name="Group 38"/>
          <p:cNvGrpSpPr>
            <a:grpSpLocks/>
          </p:cNvGrpSpPr>
          <p:nvPr/>
        </p:nvGrpSpPr>
        <p:grpSpPr bwMode="auto">
          <a:xfrm>
            <a:off x="701675" y="5138738"/>
            <a:ext cx="6119813" cy="1238250"/>
            <a:chOff x="442" y="3237"/>
            <a:chExt cx="3855" cy="780"/>
          </a:xfrm>
        </p:grpSpPr>
        <p:sp>
          <p:nvSpPr>
            <p:cNvPr id="794663" name="Text Box 39"/>
            <p:cNvSpPr txBox="1">
              <a:spLocks noChangeArrowheads="1"/>
            </p:cNvSpPr>
            <p:nvPr/>
          </p:nvSpPr>
          <p:spPr bwMode="auto">
            <a:xfrm>
              <a:off x="442" y="3748"/>
              <a:ext cx="1531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200">
                  <a:solidFill>
                    <a:srgbClr val="3333CC"/>
                  </a:solidFill>
                </a:rPr>
                <a:t>猜猜这是什么？</a:t>
              </a:r>
            </a:p>
          </p:txBody>
        </p:sp>
        <p:sp>
          <p:nvSpPr>
            <p:cNvPr id="794664" name="Line 40"/>
            <p:cNvSpPr>
              <a:spLocks noChangeShapeType="1"/>
            </p:cNvSpPr>
            <p:nvPr/>
          </p:nvSpPr>
          <p:spPr bwMode="auto">
            <a:xfrm flipV="1">
              <a:off x="1548" y="3237"/>
              <a:ext cx="2749" cy="53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4665" name="Group 41"/>
          <p:cNvGrpSpPr>
            <a:grpSpLocks/>
          </p:cNvGrpSpPr>
          <p:nvPr/>
        </p:nvGrpSpPr>
        <p:grpSpPr bwMode="auto">
          <a:xfrm>
            <a:off x="2771775" y="549275"/>
            <a:ext cx="6165850" cy="5849938"/>
            <a:chOff x="1746" y="346"/>
            <a:chExt cx="3884" cy="3685"/>
          </a:xfrm>
        </p:grpSpPr>
        <p:grpSp>
          <p:nvGrpSpPr>
            <p:cNvPr id="794666" name="Group 42"/>
            <p:cNvGrpSpPr>
              <a:grpSpLocks/>
            </p:cNvGrpSpPr>
            <p:nvPr/>
          </p:nvGrpSpPr>
          <p:grpSpPr bwMode="auto">
            <a:xfrm rot="5400000">
              <a:off x="2751" y="828"/>
              <a:ext cx="1276" cy="537"/>
              <a:chOff x="3419" y="1395"/>
              <a:chExt cx="1276" cy="510"/>
            </a:xfrm>
          </p:grpSpPr>
          <p:sp>
            <p:nvSpPr>
              <p:cNvPr id="794667" name="Rectangle 43"/>
              <p:cNvSpPr>
                <a:spLocks noChangeArrowheads="1"/>
              </p:cNvSpPr>
              <p:nvPr/>
            </p:nvSpPr>
            <p:spPr bwMode="auto">
              <a:xfrm>
                <a:off x="3419" y="1395"/>
                <a:ext cx="1162" cy="510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4668" name="Text Box 44"/>
              <p:cNvSpPr txBox="1">
                <a:spLocks noChangeArrowheads="1"/>
              </p:cNvSpPr>
              <p:nvPr/>
            </p:nvSpPr>
            <p:spPr bwMode="auto">
              <a:xfrm>
                <a:off x="3419" y="1537"/>
                <a:ext cx="1276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补码加</a:t>
                </a:r>
                <a:r>
                  <a:rPr lang="en-US" altLang="zh-CN" sz="2400"/>
                  <a:t>/</a:t>
                </a:r>
                <a:r>
                  <a:rPr lang="zh-CN" altLang="en-US" sz="2400"/>
                  <a:t>减器</a:t>
                </a:r>
              </a:p>
            </p:txBody>
          </p:sp>
        </p:grpSp>
        <p:grpSp>
          <p:nvGrpSpPr>
            <p:cNvPr id="794669" name="Group 45"/>
            <p:cNvGrpSpPr>
              <a:grpSpLocks/>
            </p:cNvGrpSpPr>
            <p:nvPr/>
          </p:nvGrpSpPr>
          <p:grpSpPr bwMode="auto">
            <a:xfrm>
              <a:off x="2044" y="771"/>
              <a:ext cx="1076" cy="567"/>
              <a:chOff x="3220" y="1451"/>
              <a:chExt cx="454" cy="567"/>
            </a:xfrm>
          </p:grpSpPr>
          <p:sp>
            <p:nvSpPr>
              <p:cNvPr id="794670" name="Line 46"/>
              <p:cNvSpPr>
                <a:spLocks noChangeShapeType="1"/>
              </p:cNvSpPr>
              <p:nvPr/>
            </p:nvSpPr>
            <p:spPr bwMode="auto">
              <a:xfrm>
                <a:off x="3220" y="1451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71" name="Line 47"/>
              <p:cNvSpPr>
                <a:spLocks noChangeShapeType="1"/>
              </p:cNvSpPr>
              <p:nvPr/>
            </p:nvSpPr>
            <p:spPr bwMode="auto">
              <a:xfrm>
                <a:off x="3220" y="2018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4672" name="Line 48"/>
            <p:cNvSpPr>
              <a:spLocks noChangeShapeType="1"/>
            </p:cNvSpPr>
            <p:nvPr/>
          </p:nvSpPr>
          <p:spPr bwMode="auto">
            <a:xfrm flipV="1">
              <a:off x="3657" y="1055"/>
              <a:ext cx="7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73" name="Rectangle 49"/>
            <p:cNvSpPr>
              <a:spLocks noChangeArrowheads="1"/>
            </p:cNvSpPr>
            <p:nvPr/>
          </p:nvSpPr>
          <p:spPr bwMode="auto">
            <a:xfrm>
              <a:off x="3120" y="2217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674" name="Line 50"/>
            <p:cNvSpPr>
              <a:spLocks noChangeShapeType="1"/>
            </p:cNvSpPr>
            <p:nvPr/>
          </p:nvSpPr>
          <p:spPr bwMode="auto">
            <a:xfrm>
              <a:off x="3389" y="3266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75" name="Text Box 51"/>
            <p:cNvSpPr txBox="1">
              <a:spLocks noChangeArrowheads="1"/>
            </p:cNvSpPr>
            <p:nvPr/>
          </p:nvSpPr>
          <p:spPr bwMode="auto">
            <a:xfrm>
              <a:off x="3150" y="2302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与门</a:t>
              </a:r>
            </a:p>
          </p:txBody>
        </p:sp>
        <p:grpSp>
          <p:nvGrpSpPr>
            <p:cNvPr id="794676" name="Group 52"/>
            <p:cNvGrpSpPr>
              <a:grpSpLocks/>
            </p:cNvGrpSpPr>
            <p:nvPr/>
          </p:nvGrpSpPr>
          <p:grpSpPr bwMode="auto">
            <a:xfrm>
              <a:off x="2851" y="516"/>
              <a:ext cx="269" cy="316"/>
              <a:chOff x="3419" y="629"/>
              <a:chExt cx="255" cy="316"/>
            </a:xfrm>
          </p:grpSpPr>
          <p:sp>
            <p:nvSpPr>
              <p:cNvPr id="794677" name="Line 53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78" name="Text Box 54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79" name="Group 55"/>
            <p:cNvGrpSpPr>
              <a:grpSpLocks/>
            </p:cNvGrpSpPr>
            <p:nvPr/>
          </p:nvGrpSpPr>
          <p:grpSpPr bwMode="auto">
            <a:xfrm>
              <a:off x="2851" y="1107"/>
              <a:ext cx="269" cy="316"/>
              <a:chOff x="3419" y="629"/>
              <a:chExt cx="255" cy="316"/>
            </a:xfrm>
          </p:grpSpPr>
          <p:sp>
            <p:nvSpPr>
              <p:cNvPr id="794680" name="Line 56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81" name="Text Box 57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82" name="Group 58"/>
            <p:cNvGrpSpPr>
              <a:grpSpLocks/>
            </p:cNvGrpSpPr>
            <p:nvPr/>
          </p:nvGrpSpPr>
          <p:grpSpPr bwMode="auto">
            <a:xfrm>
              <a:off x="3867" y="820"/>
              <a:ext cx="269" cy="316"/>
              <a:chOff x="3419" y="629"/>
              <a:chExt cx="255" cy="316"/>
            </a:xfrm>
          </p:grpSpPr>
          <p:sp>
            <p:nvSpPr>
              <p:cNvPr id="794683" name="Line 59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84" name="Text Box 60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sp>
          <p:nvSpPr>
            <p:cNvPr id="794685" name="Line 61"/>
            <p:cNvSpPr>
              <a:spLocks noChangeShapeType="1"/>
            </p:cNvSpPr>
            <p:nvPr/>
          </p:nvSpPr>
          <p:spPr bwMode="auto">
            <a:xfrm>
              <a:off x="2731" y="771"/>
              <a:ext cx="0" cy="2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86" name="Line 62"/>
            <p:cNvSpPr>
              <a:spLocks noChangeShapeType="1"/>
            </p:cNvSpPr>
            <p:nvPr/>
          </p:nvSpPr>
          <p:spPr bwMode="auto">
            <a:xfrm>
              <a:off x="2492" y="1338"/>
              <a:ext cx="0" cy="2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87" name="Line 63"/>
            <p:cNvSpPr>
              <a:spLocks noChangeShapeType="1"/>
            </p:cNvSpPr>
            <p:nvPr/>
          </p:nvSpPr>
          <p:spPr bwMode="auto">
            <a:xfrm>
              <a:off x="2731" y="2331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88" name="Line 64"/>
            <p:cNvSpPr>
              <a:spLocks noChangeShapeType="1"/>
            </p:cNvSpPr>
            <p:nvPr/>
          </p:nvSpPr>
          <p:spPr bwMode="auto">
            <a:xfrm>
              <a:off x="2492" y="2501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89" name="Line 65"/>
            <p:cNvSpPr>
              <a:spLocks noChangeShapeType="1"/>
            </p:cNvSpPr>
            <p:nvPr/>
          </p:nvSpPr>
          <p:spPr bwMode="auto">
            <a:xfrm flipV="1">
              <a:off x="3657" y="658"/>
              <a:ext cx="158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90" name="Text Box 66"/>
            <p:cNvSpPr txBox="1">
              <a:spLocks noChangeArrowheads="1"/>
            </p:cNvSpPr>
            <p:nvPr/>
          </p:nvSpPr>
          <p:spPr bwMode="auto">
            <a:xfrm>
              <a:off x="5092" y="686"/>
              <a:ext cx="53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200">
                  <a:solidFill>
                    <a:srgbClr val="3333CC"/>
                  </a:solidFill>
                </a:rPr>
                <a:t>Flags</a:t>
              </a:r>
            </a:p>
          </p:txBody>
        </p:sp>
        <p:sp>
          <p:nvSpPr>
            <p:cNvPr id="794691" name="Text Box 67"/>
            <p:cNvSpPr txBox="1">
              <a:spLocks noChangeArrowheads="1"/>
            </p:cNvSpPr>
            <p:nvPr/>
          </p:nvSpPr>
          <p:spPr bwMode="auto">
            <a:xfrm>
              <a:off x="5211" y="2042"/>
              <a:ext cx="3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R</a:t>
              </a:r>
            </a:p>
          </p:txBody>
        </p:sp>
        <p:sp>
          <p:nvSpPr>
            <p:cNvPr id="794692" name="Rectangle 68"/>
            <p:cNvSpPr>
              <a:spLocks noChangeArrowheads="1"/>
            </p:cNvSpPr>
            <p:nvPr/>
          </p:nvSpPr>
          <p:spPr bwMode="auto">
            <a:xfrm>
              <a:off x="3120" y="2756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693" name="Text Box 69"/>
            <p:cNvSpPr txBox="1">
              <a:spLocks noChangeArrowheads="1"/>
            </p:cNvSpPr>
            <p:nvPr/>
          </p:nvSpPr>
          <p:spPr bwMode="auto">
            <a:xfrm>
              <a:off x="3150" y="2841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或门</a:t>
              </a:r>
            </a:p>
          </p:txBody>
        </p:sp>
        <p:sp>
          <p:nvSpPr>
            <p:cNvPr id="794694" name="Line 70"/>
            <p:cNvSpPr>
              <a:spLocks noChangeShapeType="1"/>
            </p:cNvSpPr>
            <p:nvPr/>
          </p:nvSpPr>
          <p:spPr bwMode="auto">
            <a:xfrm>
              <a:off x="2731" y="2870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95" name="Line 71"/>
            <p:cNvSpPr>
              <a:spLocks noChangeShapeType="1"/>
            </p:cNvSpPr>
            <p:nvPr/>
          </p:nvSpPr>
          <p:spPr bwMode="auto">
            <a:xfrm>
              <a:off x="2492" y="3040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96" name="Rectangle 72"/>
            <p:cNvSpPr>
              <a:spLocks noChangeArrowheads="1"/>
            </p:cNvSpPr>
            <p:nvPr/>
          </p:nvSpPr>
          <p:spPr bwMode="auto">
            <a:xfrm>
              <a:off x="3120" y="3549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697" name="Text Box 73"/>
            <p:cNvSpPr txBox="1">
              <a:spLocks noChangeArrowheads="1"/>
            </p:cNvSpPr>
            <p:nvPr/>
          </p:nvSpPr>
          <p:spPr bwMode="auto">
            <a:xfrm>
              <a:off x="3150" y="3634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右移</a:t>
              </a:r>
            </a:p>
          </p:txBody>
        </p:sp>
        <p:sp>
          <p:nvSpPr>
            <p:cNvPr id="794698" name="Line 74"/>
            <p:cNvSpPr>
              <a:spLocks noChangeShapeType="1"/>
            </p:cNvSpPr>
            <p:nvPr/>
          </p:nvSpPr>
          <p:spPr bwMode="auto">
            <a:xfrm>
              <a:off x="2731" y="3663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99" name="Line 75"/>
            <p:cNvSpPr>
              <a:spLocks noChangeShapeType="1"/>
            </p:cNvSpPr>
            <p:nvPr/>
          </p:nvSpPr>
          <p:spPr bwMode="auto">
            <a:xfrm>
              <a:off x="2492" y="3833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700" name="Rectangle 76"/>
            <p:cNvSpPr>
              <a:spLocks noChangeArrowheads="1"/>
            </p:cNvSpPr>
            <p:nvPr/>
          </p:nvSpPr>
          <p:spPr bwMode="auto">
            <a:xfrm>
              <a:off x="3120" y="1735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701" name="Text Box 77"/>
            <p:cNvSpPr txBox="1">
              <a:spLocks noChangeArrowheads="1"/>
            </p:cNvSpPr>
            <p:nvPr/>
          </p:nvSpPr>
          <p:spPr bwMode="auto">
            <a:xfrm>
              <a:off x="3150" y="1820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非门</a:t>
              </a:r>
            </a:p>
          </p:txBody>
        </p:sp>
        <p:sp>
          <p:nvSpPr>
            <p:cNvPr id="794702" name="Line 78"/>
            <p:cNvSpPr>
              <a:spLocks noChangeShapeType="1"/>
            </p:cNvSpPr>
            <p:nvPr/>
          </p:nvSpPr>
          <p:spPr bwMode="auto">
            <a:xfrm>
              <a:off x="2731" y="1934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4703" name="Group 79"/>
            <p:cNvGrpSpPr>
              <a:grpSpLocks/>
            </p:cNvGrpSpPr>
            <p:nvPr/>
          </p:nvGrpSpPr>
          <p:grpSpPr bwMode="auto">
            <a:xfrm>
              <a:off x="3657" y="1934"/>
              <a:ext cx="687" cy="1814"/>
              <a:chOff x="4184" y="2047"/>
              <a:chExt cx="312" cy="1814"/>
            </a:xfrm>
          </p:grpSpPr>
          <p:sp>
            <p:nvSpPr>
              <p:cNvPr id="794704" name="Line 80"/>
              <p:cNvSpPr>
                <a:spLocks noChangeShapeType="1"/>
              </p:cNvSpPr>
              <p:nvPr/>
            </p:nvSpPr>
            <p:spPr bwMode="auto">
              <a:xfrm>
                <a:off x="4184" y="2529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05" name="Line 81"/>
              <p:cNvSpPr>
                <a:spLocks noChangeShapeType="1"/>
              </p:cNvSpPr>
              <p:nvPr/>
            </p:nvSpPr>
            <p:spPr bwMode="auto">
              <a:xfrm>
                <a:off x="4184" y="3068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06" name="Line 82"/>
              <p:cNvSpPr>
                <a:spLocks noChangeShapeType="1"/>
              </p:cNvSpPr>
              <p:nvPr/>
            </p:nvSpPr>
            <p:spPr bwMode="auto">
              <a:xfrm>
                <a:off x="4184" y="3861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07" name="Line 83"/>
              <p:cNvSpPr>
                <a:spLocks noChangeShapeType="1"/>
              </p:cNvSpPr>
              <p:nvPr/>
            </p:nvSpPr>
            <p:spPr bwMode="auto">
              <a:xfrm>
                <a:off x="4184" y="2047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4708" name="Text Box 84"/>
            <p:cNvSpPr txBox="1">
              <a:spLocks noChangeArrowheads="1"/>
            </p:cNvSpPr>
            <p:nvPr/>
          </p:nvSpPr>
          <p:spPr bwMode="auto">
            <a:xfrm>
              <a:off x="1746" y="601"/>
              <a:ext cx="3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794709" name="Text Box 85"/>
            <p:cNvSpPr txBox="1">
              <a:spLocks noChangeArrowheads="1"/>
            </p:cNvSpPr>
            <p:nvPr/>
          </p:nvSpPr>
          <p:spPr bwMode="auto">
            <a:xfrm>
              <a:off x="1746" y="1197"/>
              <a:ext cx="3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  <p:grpSp>
          <p:nvGrpSpPr>
            <p:cNvPr id="794710" name="Group 86"/>
            <p:cNvGrpSpPr>
              <a:grpSpLocks/>
            </p:cNvGrpSpPr>
            <p:nvPr/>
          </p:nvGrpSpPr>
          <p:grpSpPr bwMode="auto">
            <a:xfrm>
              <a:off x="3837" y="1678"/>
              <a:ext cx="328" cy="288"/>
              <a:chOff x="4354" y="1791"/>
              <a:chExt cx="312" cy="288"/>
            </a:xfrm>
          </p:grpSpPr>
          <p:sp>
            <p:nvSpPr>
              <p:cNvPr id="794711" name="Text Box 87"/>
              <p:cNvSpPr txBox="1">
                <a:spLocks noChangeArrowheads="1"/>
              </p:cNvSpPr>
              <p:nvPr/>
            </p:nvSpPr>
            <p:spPr bwMode="auto">
              <a:xfrm>
                <a:off x="4354" y="1791"/>
                <a:ext cx="31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794712" name="Line 88"/>
              <p:cNvSpPr>
                <a:spLocks noChangeShapeType="1"/>
              </p:cNvSpPr>
              <p:nvPr/>
            </p:nvSpPr>
            <p:spPr bwMode="auto">
              <a:xfrm>
                <a:off x="4383" y="1820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4713" name="Text Box 89"/>
            <p:cNvSpPr txBox="1">
              <a:spLocks noChangeArrowheads="1"/>
            </p:cNvSpPr>
            <p:nvPr/>
          </p:nvSpPr>
          <p:spPr bwMode="auto">
            <a:xfrm>
              <a:off x="3687" y="2132"/>
              <a:ext cx="6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A∧B</a:t>
              </a:r>
            </a:p>
          </p:txBody>
        </p:sp>
        <p:sp>
          <p:nvSpPr>
            <p:cNvPr id="794714" name="Text Box 90"/>
            <p:cNvSpPr txBox="1">
              <a:spLocks noChangeArrowheads="1"/>
            </p:cNvSpPr>
            <p:nvPr/>
          </p:nvSpPr>
          <p:spPr bwMode="auto">
            <a:xfrm>
              <a:off x="3682" y="3488"/>
              <a:ext cx="729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300"/>
                <a:t>A</a:t>
              </a:r>
              <a:r>
                <a:rPr lang="en-US" altLang="zh-CN" sz="2300">
                  <a:sym typeface="Symbol" pitchFamily="18" charset="2"/>
                </a:rPr>
                <a:t>&gt;&gt;1</a:t>
              </a:r>
              <a:endParaRPr lang="en-US" altLang="zh-CN" sz="2300"/>
            </a:p>
          </p:txBody>
        </p:sp>
        <p:sp>
          <p:nvSpPr>
            <p:cNvPr id="794715" name="Text Box 91"/>
            <p:cNvSpPr txBox="1">
              <a:spLocks noChangeArrowheads="1"/>
            </p:cNvSpPr>
            <p:nvPr/>
          </p:nvSpPr>
          <p:spPr bwMode="auto">
            <a:xfrm>
              <a:off x="3687" y="2671"/>
              <a:ext cx="6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A∨B</a:t>
              </a:r>
            </a:p>
          </p:txBody>
        </p:sp>
        <p:sp>
          <p:nvSpPr>
            <p:cNvPr id="794716" name="Rectangle 92"/>
            <p:cNvSpPr>
              <a:spLocks noChangeArrowheads="1"/>
            </p:cNvSpPr>
            <p:nvPr/>
          </p:nvSpPr>
          <p:spPr bwMode="auto">
            <a:xfrm>
              <a:off x="2313" y="346"/>
              <a:ext cx="2751" cy="3685"/>
            </a:xfrm>
            <a:prstGeom prst="rect">
              <a:avLst/>
            </a:prstGeom>
            <a:solidFill>
              <a:schemeClr val="accent2">
                <a:alpha val="17999"/>
              </a:schemeClr>
            </a:solidFill>
            <a:ln w="381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717" name="AutoShape 93"/>
            <p:cNvSpPr>
              <a:spLocks noChangeArrowheads="1"/>
            </p:cNvSpPr>
            <p:nvPr/>
          </p:nvSpPr>
          <p:spPr bwMode="auto">
            <a:xfrm rot="5400000" flipH="1" flipV="1">
              <a:off x="3079" y="2178"/>
              <a:ext cx="2977" cy="448"/>
            </a:xfrm>
            <a:custGeom>
              <a:avLst/>
              <a:gdLst>
                <a:gd name="G0" fmla="+- 3134 0 0"/>
                <a:gd name="G1" fmla="+- 21600 0 3134"/>
                <a:gd name="G2" fmla="*/ 3134 1 2"/>
                <a:gd name="G3" fmla="+- 21600 0 G2"/>
                <a:gd name="G4" fmla="+/ 3134 21600 2"/>
                <a:gd name="G5" fmla="+/ G1 0 2"/>
                <a:gd name="G6" fmla="*/ 21600 21600 3134"/>
                <a:gd name="G7" fmla="*/ G6 1 2"/>
                <a:gd name="G8" fmla="+- 21600 0 G7"/>
                <a:gd name="G9" fmla="*/ 21600 1 2"/>
                <a:gd name="G10" fmla="+- 3134 0 G9"/>
                <a:gd name="G11" fmla="?: G10 G8 0"/>
                <a:gd name="G12" fmla="?: G10 G7 21600"/>
                <a:gd name="T0" fmla="*/ 20033 w 21600"/>
                <a:gd name="T1" fmla="*/ 10800 h 21600"/>
                <a:gd name="T2" fmla="*/ 10800 w 21600"/>
                <a:gd name="T3" fmla="*/ 21600 h 21600"/>
                <a:gd name="T4" fmla="*/ 1567 w 21600"/>
                <a:gd name="T5" fmla="*/ 10800 h 21600"/>
                <a:gd name="T6" fmla="*/ 10800 w 21600"/>
                <a:gd name="T7" fmla="*/ 0 h 21600"/>
                <a:gd name="T8" fmla="*/ 3367 w 21600"/>
                <a:gd name="T9" fmla="*/ 3367 h 21600"/>
                <a:gd name="T10" fmla="*/ 18233 w 21600"/>
                <a:gd name="T11" fmla="*/ 1823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134" y="21600"/>
                  </a:lnTo>
                  <a:lnTo>
                    <a:pt x="184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718" name="Line 94"/>
            <p:cNvSpPr>
              <a:spLocks noChangeShapeType="1"/>
            </p:cNvSpPr>
            <p:nvPr/>
          </p:nvSpPr>
          <p:spPr bwMode="auto">
            <a:xfrm>
              <a:off x="4792" y="2359"/>
              <a:ext cx="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4719" name="Group 95"/>
            <p:cNvGrpSpPr>
              <a:grpSpLocks/>
            </p:cNvGrpSpPr>
            <p:nvPr/>
          </p:nvGrpSpPr>
          <p:grpSpPr bwMode="auto">
            <a:xfrm>
              <a:off x="4255" y="431"/>
              <a:ext cx="298" cy="284"/>
              <a:chOff x="4269" y="544"/>
              <a:chExt cx="283" cy="284"/>
            </a:xfrm>
          </p:grpSpPr>
          <p:sp>
            <p:nvSpPr>
              <p:cNvPr id="794720" name="Line 96"/>
              <p:cNvSpPr>
                <a:spLocks noChangeShapeType="1"/>
              </p:cNvSpPr>
              <p:nvPr/>
            </p:nvSpPr>
            <p:spPr bwMode="auto">
              <a:xfrm>
                <a:off x="4269" y="714"/>
                <a:ext cx="113" cy="11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21" name="Text Box 97"/>
              <p:cNvSpPr txBox="1">
                <a:spLocks noChangeArrowheads="1"/>
              </p:cNvSpPr>
              <p:nvPr/>
            </p:nvSpPr>
            <p:spPr bwMode="auto">
              <a:xfrm>
                <a:off x="4297" y="544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4</a:t>
                </a:r>
              </a:p>
            </p:txBody>
          </p:sp>
        </p:grpSp>
        <p:sp>
          <p:nvSpPr>
            <p:cNvPr id="794722" name="Line 98"/>
            <p:cNvSpPr>
              <a:spLocks noChangeShapeType="1"/>
            </p:cNvSpPr>
            <p:nvPr/>
          </p:nvSpPr>
          <p:spPr bwMode="auto">
            <a:xfrm flipH="1">
              <a:off x="3447" y="4003"/>
              <a:ext cx="1134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4723" name="Group 99"/>
          <p:cNvGrpSpPr>
            <a:grpSpLocks/>
          </p:cNvGrpSpPr>
          <p:nvPr/>
        </p:nvGrpSpPr>
        <p:grpSpPr bwMode="auto">
          <a:xfrm>
            <a:off x="5472113" y="323850"/>
            <a:ext cx="3290887" cy="6489700"/>
            <a:chOff x="3447" y="261"/>
            <a:chExt cx="2073" cy="4059"/>
          </a:xfrm>
        </p:grpSpPr>
        <p:grpSp>
          <p:nvGrpSpPr>
            <p:cNvPr id="794724" name="Group 100"/>
            <p:cNvGrpSpPr>
              <a:grpSpLocks/>
            </p:cNvGrpSpPr>
            <p:nvPr/>
          </p:nvGrpSpPr>
          <p:grpSpPr bwMode="auto">
            <a:xfrm>
              <a:off x="4581" y="3697"/>
              <a:ext cx="939" cy="623"/>
              <a:chOff x="4581" y="3748"/>
              <a:chExt cx="939" cy="623"/>
            </a:xfrm>
          </p:grpSpPr>
          <p:sp>
            <p:nvSpPr>
              <p:cNvPr id="794725" name="Line 101"/>
              <p:cNvSpPr>
                <a:spLocks noChangeShapeType="1"/>
              </p:cNvSpPr>
              <p:nvPr/>
            </p:nvSpPr>
            <p:spPr bwMode="auto">
              <a:xfrm flipV="1">
                <a:off x="4581" y="3748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26" name="Text Box 102"/>
              <p:cNvSpPr txBox="1">
                <a:spLocks noChangeArrowheads="1"/>
              </p:cNvSpPr>
              <p:nvPr/>
            </p:nvSpPr>
            <p:spPr bwMode="auto">
              <a:xfrm flipH="1">
                <a:off x="4669" y="4084"/>
                <a:ext cx="851" cy="2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</a:rPr>
                  <a:t>ALUctr</a:t>
                </a:r>
              </a:p>
            </p:txBody>
          </p:sp>
        </p:grpSp>
        <p:sp>
          <p:nvSpPr>
            <p:cNvPr id="794727" name="Line 103"/>
            <p:cNvSpPr>
              <a:spLocks noChangeShapeType="1"/>
            </p:cNvSpPr>
            <p:nvPr/>
          </p:nvSpPr>
          <p:spPr bwMode="auto">
            <a:xfrm>
              <a:off x="3447" y="261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728" name="Line 104"/>
            <p:cNvSpPr>
              <a:spLocks noChangeShapeType="1"/>
            </p:cNvSpPr>
            <p:nvPr/>
          </p:nvSpPr>
          <p:spPr bwMode="auto">
            <a:xfrm>
              <a:off x="3447" y="261"/>
              <a:ext cx="144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729" name="Line 105"/>
            <p:cNvSpPr>
              <a:spLocks noChangeShapeType="1"/>
            </p:cNvSpPr>
            <p:nvPr/>
          </p:nvSpPr>
          <p:spPr bwMode="auto">
            <a:xfrm>
              <a:off x="4581" y="3918"/>
              <a:ext cx="3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730" name="Line 106"/>
            <p:cNvSpPr>
              <a:spLocks noChangeShapeType="1"/>
            </p:cNvSpPr>
            <p:nvPr/>
          </p:nvSpPr>
          <p:spPr bwMode="auto">
            <a:xfrm>
              <a:off x="4921" y="261"/>
              <a:ext cx="0" cy="36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4731" name="Text Box 107"/>
          <p:cNvSpPr txBox="1">
            <a:spLocks noChangeArrowheads="1"/>
          </p:cNvSpPr>
          <p:nvPr/>
        </p:nvSpPr>
        <p:spPr bwMode="auto">
          <a:xfrm>
            <a:off x="7048500" y="2528888"/>
            <a:ext cx="493713" cy="243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多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路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选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择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7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565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9565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9565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65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65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565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9566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9566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566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9567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9567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7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567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9567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567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9567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7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567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567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9568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568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9568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568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9568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5690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9569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69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69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9569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9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9569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9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9569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9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00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95701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702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03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04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05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95706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95707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95708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95709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710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1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2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3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4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5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6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7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95718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95719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95720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95721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95722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95723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95724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25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26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95727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95728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95729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30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5731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95732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5733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5734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5735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36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37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38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95739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0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1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2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3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4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95745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5746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95747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95748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95749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95750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95751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5752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95753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95754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95755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95756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95757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95758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59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60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5761" name="Rectangle 113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95762" name="Text Box 114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95763" name="Text Box 115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95764" name="Text Box 116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  <a:r>
              <a:rPr lang="zh-CN" altLang="en-US" sz="2400">
                <a:solidFill>
                  <a:srgbClr val="3333CC"/>
                </a:solidFill>
              </a:rPr>
              <a:t>（执行前）</a:t>
            </a:r>
          </a:p>
        </p:txBody>
      </p:sp>
      <p:sp>
        <p:nvSpPr>
          <p:cNvPr id="795765" name="Text Box 117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9668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668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9668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9668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8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8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8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8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9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9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9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669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9669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9669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69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669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669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9670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0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670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670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9670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0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0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670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9670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0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671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9671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1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1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6714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9671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1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1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9671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1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9672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2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9672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2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24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96725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26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27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28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29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96730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96731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96732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96733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34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5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6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7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8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9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40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41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96742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96743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96744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96745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96746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96747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96748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49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50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96751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96752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96753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54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6755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96756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6757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6758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6759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0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1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2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96763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4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5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6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7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8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96769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6770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96771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96772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96773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96774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96775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6776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96777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96778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96779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96780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96781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96782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83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84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6785" name="Text Box 113"/>
          <p:cNvSpPr txBox="1">
            <a:spLocks noChangeArrowheads="1"/>
          </p:cNvSpPr>
          <p:nvPr/>
        </p:nvSpPr>
        <p:spPr bwMode="auto">
          <a:xfrm>
            <a:off x="3402013" y="3789363"/>
            <a:ext cx="1709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80000001</a:t>
            </a:r>
          </a:p>
        </p:txBody>
      </p:sp>
      <p:sp>
        <p:nvSpPr>
          <p:cNvPr id="796786" name="Rectangle 114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96787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96788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96789" name="Text Box 117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 </a:t>
            </a:r>
            <a:r>
              <a:rPr lang="zh-CN" altLang="en-US" sz="2200">
                <a:solidFill>
                  <a:srgbClr val="3333CC"/>
                </a:solidFill>
              </a:rPr>
              <a:t>（执行后）</a:t>
            </a:r>
            <a:endParaRPr lang="en-US" altLang="zh-CN" sz="22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9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lea</a:t>
            </a:r>
            <a:r>
              <a:rPr lang="zh-CN" altLang="en-US" sz="3600" smtClean="0"/>
              <a:t>指令执行的结果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296863" y="1133475"/>
            <a:ext cx="4635500" cy="3451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int add ( int x, int y ) {</a:t>
            </a:r>
          </a:p>
          <a:p>
            <a:pPr marL="342900" indent="-342900"/>
            <a:r>
              <a:rPr lang="en-US" altLang="zh-CN" sz="2200"/>
              <a:t>	 return x+y;</a:t>
            </a:r>
          </a:p>
          <a:p>
            <a:pPr marL="342900" indent="-342900"/>
            <a:r>
              <a:rPr lang="en-US" altLang="zh-CN" sz="2200"/>
              <a:t>}</a:t>
            </a:r>
          </a:p>
          <a:p>
            <a:pPr marL="342900" indent="-342900"/>
            <a:endParaRPr lang="en-US" altLang="zh-CN" sz="2200"/>
          </a:p>
          <a:p>
            <a:pPr marL="342900" indent="-342900"/>
            <a:r>
              <a:rPr lang="en-US" altLang="zh-CN" sz="2200"/>
              <a:t>int main ( ) {	</a:t>
            </a:r>
          </a:p>
          <a:p>
            <a:pPr marL="342900" indent="-342900"/>
            <a:r>
              <a:rPr lang="en-US" altLang="zh-CN" sz="2200"/>
              <a:t>	 int	t1 = 2147483647;</a:t>
            </a:r>
          </a:p>
          <a:p>
            <a:pPr marL="342900" indent="-342900"/>
            <a:r>
              <a:rPr lang="en-US" altLang="zh-CN" sz="2200"/>
              <a:t>      int t2 = 2;</a:t>
            </a:r>
          </a:p>
          <a:p>
            <a:pPr marL="342900" indent="-342900"/>
            <a:r>
              <a:rPr lang="en-US" altLang="zh-CN" sz="2200"/>
              <a:t>	 int	sum = </a:t>
            </a:r>
            <a:r>
              <a:rPr lang="en-US" altLang="zh-CN" sz="2200">
                <a:solidFill>
                  <a:srgbClr val="FF3300"/>
                </a:solidFill>
              </a:rPr>
              <a:t>add (t1, t2)</a:t>
            </a:r>
            <a:r>
              <a:rPr lang="en-US" altLang="zh-CN" sz="2200"/>
              <a:t>;</a:t>
            </a:r>
          </a:p>
          <a:p>
            <a:pPr marL="342900" indent="-342900"/>
            <a:r>
              <a:rPr lang="en-US" altLang="zh-CN" sz="2200"/>
              <a:t>	 printf(”sum=%d”,</a:t>
            </a:r>
            <a:r>
              <a:rPr lang="zh-CN" altLang="en-US" sz="2200"/>
              <a:t> </a:t>
            </a:r>
            <a:r>
              <a:rPr lang="en-US" altLang="zh-CN" sz="2200"/>
              <a:t>sum);</a:t>
            </a:r>
            <a:endParaRPr lang="zh-CN" altLang="en-US" sz="2200"/>
          </a:p>
          <a:p>
            <a:pPr marL="342900" indent="-342900"/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5653088" y="2025650"/>
            <a:ext cx="2968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/>
              <a:t>sum=-2147483647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5562600" y="1622425"/>
            <a:ext cx="29702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/>
              <a:t>sum=0x80000001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5562600" y="819150"/>
            <a:ext cx="270033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200"/>
              <a:t>    sum</a:t>
            </a:r>
            <a:r>
              <a:rPr lang="zh-CN" altLang="en-US" sz="2200"/>
              <a:t>的机器数和值分别是什么？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5202238" y="2663825"/>
            <a:ext cx="3736975" cy="337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r>
              <a:rPr lang="zh-CN" altLang="en-US" sz="2200">
                <a:solidFill>
                  <a:srgbClr val="3333CC"/>
                </a:solidFill>
              </a:rPr>
              <a:t>咦，怎么会两个正数相加结果为负数呢？</a:t>
            </a:r>
          </a:p>
          <a:p>
            <a:pPr marL="342900" indent="-342900">
              <a:spcBef>
                <a:spcPct val="30000"/>
              </a:spcBef>
            </a:pPr>
            <a:endParaRPr lang="zh-CN" altLang="en-US" sz="2200">
              <a:solidFill>
                <a:srgbClr val="3333CC"/>
              </a:solidFill>
            </a:endParaRPr>
          </a:p>
          <a:p>
            <a:pPr marL="342900" indent="-342900">
              <a:spcBef>
                <a:spcPct val="3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不信！我要试一下！</a:t>
            </a:r>
          </a:p>
          <a:p>
            <a:pPr marL="342900" indent="-342900">
              <a:spcBef>
                <a:spcPct val="3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（带机器的同学马上试试）</a:t>
            </a:r>
          </a:p>
          <a:p>
            <a:pPr marL="342900" indent="-342900">
              <a:spcBef>
                <a:spcPct val="3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真的耶！</a:t>
            </a:r>
          </a:p>
          <a:p>
            <a:pPr marL="342900" indent="-342900">
              <a:spcBef>
                <a:spcPct val="30000"/>
              </a:spcBef>
            </a:pPr>
            <a:endParaRPr lang="zh-CN" altLang="en-US" sz="2200">
              <a:solidFill>
                <a:srgbClr val="3333CC"/>
              </a:solidFill>
            </a:endParaRPr>
          </a:p>
          <a:p>
            <a:pPr marL="342900" indent="-342900">
              <a:spcBef>
                <a:spcPct val="30000"/>
              </a:spcBef>
            </a:pPr>
            <a:r>
              <a:rPr lang="zh-CN" altLang="en-US" sz="2200">
                <a:solidFill>
                  <a:srgbClr val="008000"/>
                </a:solidFill>
              </a:rPr>
              <a:t>   你能完全相信计算机吗？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7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7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7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7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animBg="1"/>
      <p:bldP spid="797703" grpId="0"/>
      <p:bldP spid="797704" grpId="0"/>
      <p:bldP spid="7977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495300"/>
          </a:xfrm>
        </p:spPr>
        <p:txBody>
          <a:bodyPr/>
          <a:lstStyle/>
          <a:p>
            <a:r>
              <a:rPr lang="zh-CN" altLang="en-US" sz="3600" smtClean="0"/>
              <a:t>传送指令举例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将以下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指令转换为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指令，并说明功能。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push	ebp 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  	ebp, esp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	edx, </a:t>
            </a:r>
            <a:r>
              <a:rPr lang="en-US" altLang="zh-CN" sz="2000" smtClean="0">
                <a:solidFill>
                  <a:srgbClr val="3333CC"/>
                </a:solidFill>
              </a:rPr>
              <a:t>DWORD PTR [ebp+8]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   	bl, 255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	ax, </a:t>
            </a:r>
            <a:r>
              <a:rPr lang="en-US" altLang="zh-CN" sz="2000" smtClean="0">
                <a:solidFill>
                  <a:srgbClr val="3333CC"/>
                </a:solidFill>
              </a:rPr>
              <a:t>WORD PTR [ebp+edx*4+8]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mov	</a:t>
            </a:r>
            <a:r>
              <a:rPr lang="en-US" altLang="zh-CN" sz="2000" smtClean="0">
                <a:solidFill>
                  <a:srgbClr val="3333CC"/>
                </a:solidFill>
              </a:rPr>
              <a:t>WORD PTR [ebp+20],</a:t>
            </a:r>
            <a:r>
              <a:rPr lang="en-US" altLang="zh-CN" sz="2000" smtClean="0"/>
              <a:t> dx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 smtClean="0"/>
              <a:t>lea 	eax, [ecx+edx*4+8]</a:t>
            </a:r>
            <a:endParaRPr lang="zh-CN" altLang="en-US" sz="2000" smtClean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115888" y="3906838"/>
            <a:ext cx="89058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pushl	%ebp 		          //R[esp]←R[esp]-4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M[R[esp]] ←R[ebp]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movl  	%esp, %ebp 	          //R[ebp] ←R[esp]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movl	8(%ebp), %edx           //R[edx] ←M[R[ebp]+8]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movb   	$255, %bl	          //R[bl]←255</a:t>
            </a:r>
            <a:r>
              <a:rPr lang="zh-CN" altLang="en-US">
                <a:solidFill>
                  <a:srgbClr val="FF3300"/>
                </a:solidFill>
              </a:rPr>
              <a:t>，字节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movw	8(%ebp,%edx,4), %ax   //R[ax]←M[R[ebp]+R[edx]</a:t>
            </a:r>
            <a:r>
              <a:rPr lang="pt-BR" altLang="zh-CN">
                <a:solidFill>
                  <a:srgbClr val="FF3300"/>
                </a:solidFill>
              </a:rPr>
              <a:t>×4+</a:t>
            </a:r>
            <a:r>
              <a:rPr lang="en-US" altLang="zh-CN">
                <a:solidFill>
                  <a:srgbClr val="FF3300"/>
                </a:solidFill>
              </a:rPr>
              <a:t>8]</a:t>
            </a:r>
            <a:r>
              <a:rPr lang="zh-CN" altLang="en-US">
                <a:solidFill>
                  <a:srgbClr val="FF3300"/>
                </a:solidFill>
              </a:rPr>
              <a:t>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movw	%dx, 20(%ebp)	             //M[R[ebp]</a:t>
            </a:r>
            <a:r>
              <a:rPr lang="pt-BR" altLang="zh-CN">
                <a:solidFill>
                  <a:srgbClr val="FF3300"/>
                </a:solidFill>
              </a:rPr>
              <a:t>+20</a:t>
            </a:r>
            <a:r>
              <a:rPr lang="en-US" altLang="zh-CN">
                <a:solidFill>
                  <a:srgbClr val="FF3300"/>
                </a:solidFill>
              </a:rPr>
              <a:t>]←R[dx]</a:t>
            </a:r>
            <a:r>
              <a:rPr lang="zh-CN" altLang="en-US">
                <a:solidFill>
                  <a:srgbClr val="FF3300"/>
                </a:solidFill>
              </a:rPr>
              <a:t>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leal	8(%ecx,%edx,4), %eax  //R[eax]←R[ecx]+R[edx]</a:t>
            </a:r>
            <a:r>
              <a:rPr lang="pt-BR" altLang="zh-CN">
                <a:solidFill>
                  <a:srgbClr val="FF3300"/>
                </a:solidFill>
              </a:rPr>
              <a:t>×4+</a:t>
            </a:r>
            <a:r>
              <a:rPr lang="en-US" altLang="zh-CN">
                <a:solidFill>
                  <a:srgbClr val="FF3300"/>
                </a:solidFill>
              </a:rPr>
              <a:t>8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36613"/>
            <a:ext cx="8596313" cy="5741987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）定点算术运算指令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减运算（影响标志、不区分无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addl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subl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运算（影响除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以外的标志、不区分无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incl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decl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取负运算（影响标志、若对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取负，则结果为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0/CF=0,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否则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：取负，包括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negl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比较运算（做减法得到标志、不区分无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：比较，包括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cmpl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乘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除运算（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影响标志、区分无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MUL / IMUL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：无符号乘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带符号乘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DIV/ IDIV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：带无符号除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带符号除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整数乘除指令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8893175" cy="60213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乘法指令：可给出一个、两个或三个操作数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若给出一个操作数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，则另一个源操作数隐含在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AL/AX/EAX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中，将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和累加器内容相乘，结果存放在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位）中。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位乘积的高、低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位分别在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=2n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若指令中给出两个操作数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若指令中给出三个操作数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和立即数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除法指令：只明显指出除数，用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中内容除以指定的除数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AH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位，则被除数在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mtClean="0"/>
              <a:t> 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的体系结构是怎样的呢？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657225" y="297815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341313" y="2168525"/>
            <a:ext cx="4949825" cy="4591050"/>
            <a:chOff x="215" y="1338"/>
            <a:chExt cx="3118" cy="2892"/>
          </a:xfrm>
        </p:grpSpPr>
        <p:sp>
          <p:nvSpPr>
            <p:cNvPr id="749573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49575" name="Text Box 7"/>
          <p:cNvSpPr txBox="1">
            <a:spLocks noChangeArrowheads="1"/>
          </p:cNvSpPr>
          <p:nvPr/>
        </p:nvSpPr>
        <p:spPr bwMode="auto">
          <a:xfrm>
            <a:off x="2681288" y="30686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49576" name="Group 8"/>
          <p:cNvGrpSpPr>
            <a:grpSpLocks/>
          </p:cNvGrpSpPr>
          <p:nvPr/>
        </p:nvGrpSpPr>
        <p:grpSpPr bwMode="auto">
          <a:xfrm>
            <a:off x="7767638" y="3429000"/>
            <a:ext cx="1125537" cy="831850"/>
            <a:chOff x="4893" y="2132"/>
            <a:chExt cx="709" cy="524"/>
          </a:xfrm>
        </p:grpSpPr>
        <p:sp>
          <p:nvSpPr>
            <p:cNvPr id="749577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9578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49579" name="Group 11"/>
          <p:cNvGrpSpPr>
            <a:grpSpLocks/>
          </p:cNvGrpSpPr>
          <p:nvPr/>
        </p:nvGrpSpPr>
        <p:grpSpPr bwMode="auto">
          <a:xfrm>
            <a:off x="7767638" y="4822825"/>
            <a:ext cx="1125537" cy="831850"/>
            <a:chOff x="4893" y="3010"/>
            <a:chExt cx="709" cy="524"/>
          </a:xfrm>
        </p:grpSpPr>
        <p:sp>
          <p:nvSpPr>
            <p:cNvPr id="749580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9581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9582" name="Text Box 14"/>
          <p:cNvSpPr txBox="1">
            <a:spLocks noChangeArrowheads="1"/>
          </p:cNvSpPr>
          <p:nvPr/>
        </p:nvSpPr>
        <p:spPr bwMode="auto">
          <a:xfrm>
            <a:off x="3986213" y="30686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49583" name="Text Box 15"/>
          <p:cNvSpPr txBox="1">
            <a:spLocks noChangeArrowheads="1"/>
          </p:cNvSpPr>
          <p:nvPr/>
        </p:nvSpPr>
        <p:spPr bwMode="auto">
          <a:xfrm>
            <a:off x="4032250" y="60833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auto">
          <a:xfrm>
            <a:off x="2141538" y="324802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585" name="Line 17"/>
          <p:cNvSpPr>
            <a:spLocks noChangeShapeType="1"/>
          </p:cNvSpPr>
          <p:nvPr/>
        </p:nvSpPr>
        <p:spPr bwMode="auto">
          <a:xfrm>
            <a:off x="3716338" y="324802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586" name="Line 18"/>
          <p:cNvSpPr>
            <a:spLocks noChangeShapeType="1"/>
          </p:cNvSpPr>
          <p:nvPr/>
        </p:nvSpPr>
        <p:spPr bwMode="auto">
          <a:xfrm>
            <a:off x="4392613" y="558800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9587" name="Group 19"/>
          <p:cNvGrpSpPr>
            <a:grpSpLocks/>
          </p:cNvGrpSpPr>
          <p:nvPr/>
        </p:nvGrpSpPr>
        <p:grpSpPr bwMode="auto">
          <a:xfrm>
            <a:off x="2771775" y="3833813"/>
            <a:ext cx="765175" cy="1484312"/>
            <a:chOff x="3135" y="2472"/>
            <a:chExt cx="454" cy="935"/>
          </a:xfrm>
        </p:grpSpPr>
        <p:grpSp>
          <p:nvGrpSpPr>
            <p:cNvPr id="749588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4958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959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49598" name="Group 30"/>
          <p:cNvGrpSpPr>
            <a:grpSpLocks/>
          </p:cNvGrpSpPr>
          <p:nvPr/>
        </p:nvGrpSpPr>
        <p:grpSpPr bwMode="auto">
          <a:xfrm>
            <a:off x="3492500" y="4238625"/>
            <a:ext cx="404813" cy="809625"/>
            <a:chOff x="2030" y="2415"/>
            <a:chExt cx="341" cy="510"/>
          </a:xfrm>
        </p:grpSpPr>
        <p:sp>
          <p:nvSpPr>
            <p:cNvPr id="749599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00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9601" name="Text Box 33"/>
          <p:cNvSpPr txBox="1">
            <a:spLocks noChangeArrowheads="1"/>
          </p:cNvSpPr>
          <p:nvPr/>
        </p:nvSpPr>
        <p:spPr bwMode="auto">
          <a:xfrm>
            <a:off x="1781175" y="374332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49602" name="Line 34"/>
          <p:cNvSpPr>
            <a:spLocks noChangeShapeType="1"/>
          </p:cNvSpPr>
          <p:nvPr/>
        </p:nvSpPr>
        <p:spPr bwMode="auto">
          <a:xfrm flipH="1">
            <a:off x="2232025" y="432911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9603" name="Group 35"/>
          <p:cNvGrpSpPr>
            <a:grpSpLocks/>
          </p:cNvGrpSpPr>
          <p:nvPr/>
        </p:nvGrpSpPr>
        <p:grpSpPr bwMode="auto">
          <a:xfrm>
            <a:off x="1511300" y="3429000"/>
            <a:ext cx="227013" cy="855663"/>
            <a:chOff x="895" y="1905"/>
            <a:chExt cx="143" cy="539"/>
          </a:xfrm>
        </p:grpSpPr>
        <p:sp>
          <p:nvSpPr>
            <p:cNvPr id="749604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05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9606" name="Line 38"/>
          <p:cNvSpPr>
            <a:spLocks noChangeShapeType="1"/>
          </p:cNvSpPr>
          <p:nvPr/>
        </p:nvSpPr>
        <p:spPr bwMode="auto">
          <a:xfrm flipV="1">
            <a:off x="4527550" y="347345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9607" name="Group 39"/>
          <p:cNvGrpSpPr>
            <a:grpSpLocks/>
          </p:cNvGrpSpPr>
          <p:nvPr/>
        </p:nvGrpSpPr>
        <p:grpSpPr bwMode="auto">
          <a:xfrm>
            <a:off x="2501900" y="4686300"/>
            <a:ext cx="1530350" cy="1487488"/>
            <a:chOff x="1576" y="2924"/>
            <a:chExt cx="964" cy="937"/>
          </a:xfrm>
        </p:grpSpPr>
        <p:sp>
          <p:nvSpPr>
            <p:cNvPr id="749608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09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10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9611" name="Group 43"/>
          <p:cNvGrpSpPr>
            <a:grpSpLocks/>
          </p:cNvGrpSpPr>
          <p:nvPr/>
        </p:nvGrpSpPr>
        <p:grpSpPr bwMode="auto">
          <a:xfrm>
            <a:off x="3357563" y="5453063"/>
            <a:ext cx="493712" cy="719137"/>
            <a:chOff x="2115" y="3405"/>
            <a:chExt cx="311" cy="453"/>
          </a:xfrm>
        </p:grpSpPr>
        <p:sp>
          <p:nvSpPr>
            <p:cNvPr id="749612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13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9614" name="Group 46"/>
          <p:cNvGrpSpPr>
            <a:grpSpLocks/>
          </p:cNvGrpSpPr>
          <p:nvPr/>
        </p:nvGrpSpPr>
        <p:grpSpPr bwMode="auto">
          <a:xfrm>
            <a:off x="1150938" y="3470275"/>
            <a:ext cx="4725987" cy="2298700"/>
            <a:chOff x="725" y="2158"/>
            <a:chExt cx="2977" cy="1448"/>
          </a:xfrm>
        </p:grpSpPr>
        <p:sp>
          <p:nvSpPr>
            <p:cNvPr id="749615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16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17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9618" name="Text Box 50"/>
          <p:cNvSpPr txBox="1">
            <a:spLocks noChangeArrowheads="1"/>
          </p:cNvSpPr>
          <p:nvPr/>
        </p:nvSpPr>
        <p:spPr bwMode="auto">
          <a:xfrm>
            <a:off x="657225" y="61293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49619" name="Line 51"/>
          <p:cNvSpPr>
            <a:spLocks noChangeShapeType="1"/>
          </p:cNvSpPr>
          <p:nvPr/>
        </p:nvSpPr>
        <p:spPr bwMode="auto">
          <a:xfrm flipH="1">
            <a:off x="1692275" y="635317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620" name="Line 52"/>
          <p:cNvSpPr>
            <a:spLocks noChangeShapeType="1"/>
          </p:cNvSpPr>
          <p:nvPr/>
        </p:nvSpPr>
        <p:spPr bwMode="auto">
          <a:xfrm flipV="1">
            <a:off x="836613" y="342900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9621" name="Group 53"/>
          <p:cNvGrpSpPr>
            <a:grpSpLocks/>
          </p:cNvGrpSpPr>
          <p:nvPr/>
        </p:nvGrpSpPr>
        <p:grpSpPr bwMode="auto">
          <a:xfrm>
            <a:off x="5292725" y="2663825"/>
            <a:ext cx="1262063" cy="3870325"/>
            <a:chOff x="3333" y="1650"/>
            <a:chExt cx="795" cy="2438"/>
          </a:xfrm>
        </p:grpSpPr>
        <p:sp>
          <p:nvSpPr>
            <p:cNvPr id="749622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49623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9624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49625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9626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49627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9628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9629" name="Group 61"/>
          <p:cNvGrpSpPr>
            <a:grpSpLocks/>
          </p:cNvGrpSpPr>
          <p:nvPr/>
        </p:nvGrpSpPr>
        <p:grpSpPr bwMode="auto">
          <a:xfrm>
            <a:off x="3490913" y="3513138"/>
            <a:ext cx="1755775" cy="2127250"/>
            <a:chOff x="2199" y="2185"/>
            <a:chExt cx="1106" cy="1340"/>
          </a:xfrm>
        </p:grpSpPr>
        <p:sp>
          <p:nvSpPr>
            <p:cNvPr id="749630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49631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49632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49633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34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35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36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9637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49638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49639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49640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49641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9642" name="Group 74"/>
          <p:cNvGrpSpPr>
            <a:grpSpLocks/>
          </p:cNvGrpSpPr>
          <p:nvPr/>
        </p:nvGrpSpPr>
        <p:grpSpPr bwMode="auto">
          <a:xfrm>
            <a:off x="6551613" y="2528888"/>
            <a:ext cx="1397000" cy="4049712"/>
            <a:chOff x="4127" y="1565"/>
            <a:chExt cx="880" cy="2551"/>
          </a:xfrm>
        </p:grpSpPr>
        <p:grpSp>
          <p:nvGrpSpPr>
            <p:cNvPr id="749643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49644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49645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49646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47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48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49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50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51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52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53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9654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49655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49656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49657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49658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49659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49660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49661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49662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9663" name="Text Box 95"/>
          <p:cNvSpPr txBox="1">
            <a:spLocks noChangeArrowheads="1"/>
          </p:cNvSpPr>
          <p:nvPr/>
        </p:nvSpPr>
        <p:spPr bwMode="auto">
          <a:xfrm>
            <a:off x="115888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49664" name="Text Box 96"/>
          <p:cNvSpPr txBox="1">
            <a:spLocks noChangeArrowheads="1"/>
          </p:cNvSpPr>
          <p:nvPr/>
        </p:nvSpPr>
        <p:spPr bwMode="auto">
          <a:xfrm>
            <a:off x="161925" y="863600"/>
            <a:ext cx="8893175" cy="1230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/>
              <a:t>你妈会做的菜和厨师会做的菜不一样，同一个菜谱的做法也可能不同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200">
                <a:solidFill>
                  <a:srgbClr val="0066FF"/>
                </a:solidFill>
              </a:rPr>
              <a:t>如同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不同架构支持的指令集不同，同一种指令的实现方式和功能也可能不同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9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9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定点算术运算指令汇总 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819150"/>
            <a:ext cx="8642350" cy="5805488"/>
          </a:xfrm>
          <a:prstGeom prst="rect">
            <a:avLst/>
          </a:prstGeom>
          <a:noFill/>
        </p:spPr>
      </p:pic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296863" y="3519488"/>
            <a:ext cx="8550275" cy="3014662"/>
          </a:xfrm>
          <a:prstGeom prst="rect">
            <a:avLst/>
          </a:prstGeom>
          <a:solidFill>
            <a:srgbClr val="000080">
              <a:alpha val="2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定点加法指令举例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819150"/>
            <a:ext cx="8750300" cy="58499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R[ax]=FFFAH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R[bx]=FFF0H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，则执行以下指令后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addw %bx, %ax”</a:t>
            </a:r>
            <a:endParaRPr lang="zh-CN" altLang="en-US" sz="20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中的内容各是什么？标志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各是什么？要求分别将操作数作为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无符号数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带符号整数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解释并验证指令执行结果。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解：功能：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R[ax]←R[ax]+R[bx]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，指令执行后的结果如下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R[ax]=FFFAH+FFF0H=FFEAH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中内容不变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ZF=0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SF=1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若是无符号整数运算，则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说明结果溢出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       验证：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FFFA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65535-5=65530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FFF0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65515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                 FFEA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65535-21=65514</a:t>
            </a:r>
            <a:r>
              <a:rPr lang="en-US" altLang="zh-CN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≠65530+65515</a:t>
            </a:r>
            <a:r>
              <a:rPr lang="zh-CN" altLang="en-US" sz="20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，即溢出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若是带符号整数运算，则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说明结果没有溢出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验证：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FFFA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-6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FFF0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-16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         FFEA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的真值为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-22=-6+(-16)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，结果正确，无溢出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9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定点乘法指令举例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92163"/>
            <a:ext cx="8229600" cy="5607050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R[eax]=000000B4H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R[ebx]=00000011H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M[000000F8H]=000000A0H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，请问：</a:t>
            </a:r>
          </a:p>
          <a:p>
            <a:pPr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(1)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执行指令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mulb %bl”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后，哪些寄存器的内容会发生变化？是否与执行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imulb %bl”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指令所发生的变化一样？为什么？请用该例给出的数据验证你的结论。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mulb %bl”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功能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R[ax]←R[al]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×R[bl]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，执行结果如下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R[ax]=B4H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11H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（无符号整数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相乘）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R[ax]=0BF4H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，真值为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3060=180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17</a:t>
            </a:r>
          </a:p>
          <a:p>
            <a:pPr>
              <a:buFontTx/>
              <a:buNone/>
            </a:pPr>
            <a:endParaRPr lang="zh-CN" altLang="en-US" sz="20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imulb %bl”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功能为 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R[ax]←R[al]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×R[bl]</a:t>
            </a:r>
          </a:p>
          <a:p>
            <a:pPr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R[ax]=B4H 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11H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（带符号整数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-76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相乘）</a:t>
            </a:r>
          </a:p>
          <a:p>
            <a:pPr>
              <a:buFontTx/>
              <a:buNone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若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R[ax]=0BF4H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，则真值为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3060</a:t>
            </a:r>
            <a:r>
              <a:rPr lang="en-US" altLang="zh-CN" sz="2000" smtClean="0">
                <a:solidFill>
                  <a:srgbClr val="3333CC"/>
                </a:solidFill>
                <a:ea typeface="微软雅黑" pitchFamily="34" charset="-122"/>
                <a:cs typeface="Arial" charset="0"/>
              </a:rPr>
              <a:t>≠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-76 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× 17 </a:t>
            </a:r>
          </a:p>
          <a:p>
            <a:pPr>
              <a:buFontTx/>
              <a:buNone/>
            </a:pP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   R[al]=F4H, R[ah]=?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AH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中的变化不一样！</a:t>
            </a:r>
          </a:p>
          <a:p>
            <a:pPr>
              <a:buFontTx/>
              <a:buNone/>
            </a:pP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R[ax]=FAF4H, </a:t>
            </a:r>
            <a:r>
              <a:rPr lang="zh-CN" altLang="pt-BR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真值为</a:t>
            </a:r>
            <a:r>
              <a:rPr lang="pt-BR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-1292=-76 × 17 </a:t>
            </a:r>
            <a:endParaRPr lang="en-US" altLang="zh-CN" sz="20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6327775" y="3203575"/>
            <a:ext cx="2700338" cy="1536700"/>
            <a:chOff x="3986" y="2387"/>
            <a:chExt cx="1701" cy="968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4751" y="2387"/>
              <a:ext cx="87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/>
                <a:t>1011 0100</a:t>
              </a:r>
            </a:p>
            <a:p>
              <a:pPr eaLnBrk="1" hangingPunct="1"/>
              <a:r>
                <a:rPr lang="en-US" altLang="zh-CN"/>
                <a:t>0001 0001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4524" y="2553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799751" name="Line 7"/>
            <p:cNvSpPr>
              <a:spLocks noChangeShapeType="1"/>
            </p:cNvSpPr>
            <p:nvPr/>
          </p:nvSpPr>
          <p:spPr bwMode="auto">
            <a:xfrm>
              <a:off x="4156" y="2755"/>
              <a:ext cx="1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4156" y="2755"/>
              <a:ext cx="15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/>
                <a:t>              1011 0100</a:t>
              </a:r>
            </a:p>
            <a:p>
              <a:pPr eaLnBrk="1" hangingPunct="1"/>
              <a:r>
                <a:rPr lang="en-US" altLang="zh-CN"/>
                <a:t>     1011 0100</a:t>
              </a:r>
            </a:p>
          </p:txBody>
        </p:sp>
        <p:sp>
          <p:nvSpPr>
            <p:cNvPr id="799753" name="Line 9"/>
            <p:cNvSpPr>
              <a:spLocks noChangeShapeType="1"/>
            </p:cNvSpPr>
            <p:nvPr/>
          </p:nvSpPr>
          <p:spPr bwMode="auto">
            <a:xfrm>
              <a:off x="4184" y="3124"/>
              <a:ext cx="1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3986" y="3124"/>
              <a:ext cx="17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0000 1011 1111 0100</a:t>
              </a:r>
            </a:p>
          </p:txBody>
        </p:sp>
      </p:grpSp>
      <p:grpSp>
        <p:nvGrpSpPr>
          <p:cNvPr id="799755" name="Group 11"/>
          <p:cNvGrpSpPr>
            <a:grpSpLocks/>
          </p:cNvGrpSpPr>
          <p:nvPr/>
        </p:nvGrpSpPr>
        <p:grpSpPr bwMode="auto">
          <a:xfrm>
            <a:off x="7721600" y="4643438"/>
            <a:ext cx="1171575" cy="396875"/>
            <a:chOff x="4893" y="3294"/>
            <a:chExt cx="709" cy="250"/>
          </a:xfrm>
        </p:grpSpPr>
        <p:sp>
          <p:nvSpPr>
            <p:cNvPr id="799756" name="Text Box 12"/>
            <p:cNvSpPr txBox="1">
              <a:spLocks noChangeArrowheads="1"/>
            </p:cNvSpPr>
            <p:nvPr/>
          </p:nvSpPr>
          <p:spPr bwMode="auto">
            <a:xfrm>
              <a:off x="4922" y="3294"/>
              <a:ext cx="6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AL=</a:t>
              </a:r>
              <a:r>
                <a:rPr lang="zh-CN" altLang="en-US" sz="200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799757" name="Line 13"/>
            <p:cNvSpPr>
              <a:spLocks noChangeShapeType="1"/>
            </p:cNvSpPr>
            <p:nvPr/>
          </p:nvSpPr>
          <p:spPr bwMode="auto">
            <a:xfrm>
              <a:off x="4893" y="3322"/>
              <a:ext cx="7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758" name="Group 14"/>
          <p:cNvGrpSpPr>
            <a:grpSpLocks/>
          </p:cNvGrpSpPr>
          <p:nvPr/>
        </p:nvGrpSpPr>
        <p:grpSpPr bwMode="auto">
          <a:xfrm>
            <a:off x="6416675" y="4651375"/>
            <a:ext cx="1262063" cy="396875"/>
            <a:chOff x="4099" y="3299"/>
            <a:chExt cx="738" cy="250"/>
          </a:xfrm>
        </p:grpSpPr>
        <p:sp>
          <p:nvSpPr>
            <p:cNvPr id="799759" name="Text Box 15"/>
            <p:cNvSpPr txBox="1">
              <a:spLocks noChangeArrowheads="1"/>
            </p:cNvSpPr>
            <p:nvPr/>
          </p:nvSpPr>
          <p:spPr bwMode="auto">
            <a:xfrm>
              <a:off x="4185" y="3299"/>
              <a:ext cx="6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AH=</a:t>
              </a:r>
              <a:r>
                <a:rPr lang="zh-CN" altLang="en-US" sz="200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799760" name="Line 16"/>
            <p:cNvSpPr>
              <a:spLocks noChangeShapeType="1"/>
            </p:cNvSpPr>
            <p:nvPr/>
          </p:nvSpPr>
          <p:spPr bwMode="auto">
            <a:xfrm>
              <a:off x="4099" y="3322"/>
              <a:ext cx="7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9761" name="Text Box 17"/>
          <p:cNvSpPr txBox="1">
            <a:spLocks noChangeArrowheads="1"/>
          </p:cNvSpPr>
          <p:nvPr/>
        </p:nvSpPr>
        <p:spPr bwMode="auto">
          <a:xfrm>
            <a:off x="6416675" y="5229225"/>
            <a:ext cx="2565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latin typeface="Arial" charset="0"/>
              </a:rPr>
              <a:t>对于带符号乘，若积只取低</a:t>
            </a:r>
            <a:r>
              <a:rPr lang="en-US" altLang="zh-CN" sz="1900">
                <a:latin typeface="Arial" charset="0"/>
              </a:rPr>
              <a:t>n</a:t>
            </a:r>
            <a:r>
              <a:rPr lang="zh-CN" altLang="en-US" sz="1900">
                <a:latin typeface="Arial" charset="0"/>
              </a:rPr>
              <a:t>位，则和无符号相同；若取</a:t>
            </a:r>
            <a:r>
              <a:rPr lang="en-US" altLang="zh-CN" sz="1900">
                <a:latin typeface="Arial" charset="0"/>
              </a:rPr>
              <a:t>2n</a:t>
            </a:r>
            <a:r>
              <a:rPr lang="zh-CN" altLang="en-US" sz="1900">
                <a:latin typeface="Arial" charset="0"/>
              </a:rPr>
              <a:t>位，则采用</a:t>
            </a:r>
            <a:r>
              <a:rPr lang="zh-CN" altLang="en-US" sz="1900">
                <a:solidFill>
                  <a:srgbClr val="FF3300"/>
                </a:solidFill>
                <a:latin typeface="微软雅黑"/>
              </a:rPr>
              <a:t>“</a:t>
            </a:r>
            <a:r>
              <a:rPr lang="zh-CN" altLang="en-US" sz="1900">
                <a:solidFill>
                  <a:srgbClr val="FF3300"/>
                </a:solidFill>
                <a:latin typeface="Arial" charset="0"/>
              </a:rPr>
              <a:t>布斯</a:t>
            </a:r>
            <a:r>
              <a:rPr lang="zh-CN" altLang="en-US" sz="1900">
                <a:solidFill>
                  <a:srgbClr val="FF3300"/>
                </a:solidFill>
                <a:latin typeface="微软雅黑"/>
              </a:rPr>
              <a:t>”</a:t>
            </a:r>
            <a:r>
              <a:rPr lang="zh-CN" altLang="en-US" sz="1900">
                <a:solidFill>
                  <a:srgbClr val="FF3300"/>
                </a:solidFill>
                <a:latin typeface="Arial" charset="0"/>
              </a:rPr>
              <a:t>乘法</a:t>
            </a:r>
          </a:p>
        </p:txBody>
      </p:sp>
      <p:sp>
        <p:nvSpPr>
          <p:cNvPr id="799762" name="Text Box 18"/>
          <p:cNvSpPr txBox="1">
            <a:spLocks noChangeArrowheads="1"/>
          </p:cNvSpPr>
          <p:nvPr/>
        </p:nvSpPr>
        <p:spPr bwMode="auto">
          <a:xfrm>
            <a:off x="7542213" y="2798763"/>
            <a:ext cx="1376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无符号乘：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9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9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61" grpId="0"/>
      <p:bldP spid="79976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定点乘法指令举例</a:t>
            </a:r>
            <a:endParaRPr lang="zh-CN" altLang="en-US" sz="360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布斯乘法：</a:t>
            </a:r>
          </a:p>
        </p:txBody>
      </p:sp>
      <p:grpSp>
        <p:nvGrpSpPr>
          <p:cNvPr id="800772" name="Group 4"/>
          <p:cNvGrpSpPr>
            <a:grpSpLocks/>
          </p:cNvGrpSpPr>
          <p:nvPr/>
        </p:nvGrpSpPr>
        <p:grpSpPr bwMode="auto">
          <a:xfrm>
            <a:off x="1962150" y="2124075"/>
            <a:ext cx="6616700" cy="2746375"/>
            <a:chOff x="1236" y="1338"/>
            <a:chExt cx="4168" cy="1557"/>
          </a:xfrm>
        </p:grpSpPr>
        <p:sp>
          <p:nvSpPr>
            <p:cNvPr id="800773" name="Text Box 5"/>
            <p:cNvSpPr txBox="1">
              <a:spLocks noChangeArrowheads="1"/>
            </p:cNvSpPr>
            <p:nvPr/>
          </p:nvSpPr>
          <p:spPr bwMode="auto">
            <a:xfrm>
              <a:off x="2370" y="1338"/>
              <a:ext cx="3034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/>
                <a:t>1 0 1 1  0 1 0 0</a:t>
              </a:r>
            </a:p>
            <a:p>
              <a:pPr eaLnBrk="1" hangingPunct="1"/>
              <a:r>
                <a:rPr lang="en-US" altLang="zh-CN"/>
                <a:t>0 0 1-1  0 0 1-1     0001 0001</a:t>
              </a:r>
            </a:p>
          </p:txBody>
        </p:sp>
        <p:sp>
          <p:nvSpPr>
            <p:cNvPr id="800774" name="Text Box 6"/>
            <p:cNvSpPr txBox="1">
              <a:spLocks noChangeArrowheads="1"/>
            </p:cNvSpPr>
            <p:nvPr/>
          </p:nvSpPr>
          <p:spPr bwMode="auto">
            <a:xfrm>
              <a:off x="2144" y="1508"/>
              <a:ext cx="31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800775" name="Line 7"/>
            <p:cNvSpPr>
              <a:spLocks noChangeShapeType="1"/>
            </p:cNvSpPr>
            <p:nvPr/>
          </p:nvSpPr>
          <p:spPr bwMode="auto">
            <a:xfrm>
              <a:off x="1293" y="1706"/>
              <a:ext cx="2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76" name="Text Box 8"/>
            <p:cNvSpPr txBox="1">
              <a:spLocks noChangeArrowheads="1"/>
            </p:cNvSpPr>
            <p:nvPr/>
          </p:nvSpPr>
          <p:spPr bwMode="auto">
            <a:xfrm>
              <a:off x="1236" y="1706"/>
              <a:ext cx="2410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/>
                <a:t>   0 0 0 0 0 0 0 0 </a:t>
              </a:r>
              <a:r>
                <a:rPr lang="en-US" altLang="zh-CN">
                  <a:solidFill>
                    <a:srgbClr val="FF3300"/>
                  </a:solidFill>
                </a:rPr>
                <a:t>0 1 0 0 1 1 0 0</a:t>
              </a:r>
            </a:p>
            <a:p>
              <a:pPr eaLnBrk="1" hangingPunct="1"/>
              <a:r>
                <a:rPr lang="en-US" altLang="zh-CN"/>
                <a:t>   1 1 1 1 1 1 1 </a:t>
              </a:r>
              <a:r>
                <a:rPr lang="en-US" altLang="zh-CN">
                  <a:solidFill>
                    <a:srgbClr val="FF3300"/>
                  </a:solidFill>
                </a:rPr>
                <a:t>1 0 1 1 0 1 0 0</a:t>
              </a:r>
            </a:p>
            <a:p>
              <a:pPr eaLnBrk="1" hangingPunct="1"/>
              <a:r>
                <a:rPr lang="en-US" altLang="zh-CN"/>
                <a:t>   0 0 0 0 </a:t>
              </a:r>
              <a:r>
                <a:rPr lang="en-US" altLang="zh-CN">
                  <a:solidFill>
                    <a:srgbClr val="FF3300"/>
                  </a:solidFill>
                </a:rPr>
                <a:t>0 1 0 0 1 1 0 0</a:t>
              </a:r>
            </a:p>
            <a:p>
              <a:pPr eaLnBrk="1" hangingPunct="1"/>
              <a:r>
                <a:rPr lang="en-US" altLang="zh-CN"/>
                <a:t>   1 1 1 </a:t>
              </a:r>
              <a:r>
                <a:rPr lang="en-US" altLang="zh-CN">
                  <a:solidFill>
                    <a:srgbClr val="FF3300"/>
                  </a:solidFill>
                </a:rPr>
                <a:t>1 0 1 1 0 1 0 0</a:t>
              </a:r>
            </a:p>
          </p:txBody>
        </p:sp>
        <p:sp>
          <p:nvSpPr>
            <p:cNvPr id="800777" name="Line 9"/>
            <p:cNvSpPr>
              <a:spLocks noChangeShapeType="1"/>
            </p:cNvSpPr>
            <p:nvPr/>
          </p:nvSpPr>
          <p:spPr bwMode="auto">
            <a:xfrm>
              <a:off x="1321" y="2444"/>
              <a:ext cx="2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78" name="Text Box 10"/>
            <p:cNvSpPr txBox="1">
              <a:spLocks noChangeArrowheads="1"/>
            </p:cNvSpPr>
            <p:nvPr/>
          </p:nvSpPr>
          <p:spPr bwMode="auto">
            <a:xfrm>
              <a:off x="1350" y="2472"/>
              <a:ext cx="223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1 1 1 1 1 0 1 0 1 1 1 1 0 1 0 0</a:t>
              </a:r>
            </a:p>
          </p:txBody>
        </p:sp>
        <p:grpSp>
          <p:nvGrpSpPr>
            <p:cNvPr id="800779" name="Group 11"/>
            <p:cNvGrpSpPr>
              <a:grpSpLocks/>
            </p:cNvGrpSpPr>
            <p:nvPr/>
          </p:nvGrpSpPr>
          <p:grpSpPr bwMode="auto">
            <a:xfrm>
              <a:off x="2484" y="2670"/>
              <a:ext cx="1020" cy="225"/>
              <a:chOff x="4893" y="3294"/>
              <a:chExt cx="709" cy="225"/>
            </a:xfrm>
          </p:grpSpPr>
          <p:sp>
            <p:nvSpPr>
              <p:cNvPr id="800780" name="Text Box 12"/>
              <p:cNvSpPr txBox="1">
                <a:spLocks noChangeArrowheads="1"/>
              </p:cNvSpPr>
              <p:nvPr/>
            </p:nvSpPr>
            <p:spPr bwMode="auto">
              <a:xfrm>
                <a:off x="4922" y="3294"/>
                <a:ext cx="65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AL=</a:t>
                </a:r>
                <a:r>
                  <a:rPr lang="zh-CN" altLang="en-US" sz="2000">
                    <a:solidFill>
                      <a:srgbClr val="FF3300"/>
                    </a:solidFill>
                  </a:rPr>
                  <a:t>？</a:t>
                </a:r>
              </a:p>
            </p:txBody>
          </p:sp>
          <p:sp>
            <p:nvSpPr>
              <p:cNvPr id="800781" name="Line 13"/>
              <p:cNvSpPr>
                <a:spLocks noChangeShapeType="1"/>
              </p:cNvSpPr>
              <p:nvPr/>
            </p:nvSpPr>
            <p:spPr bwMode="auto">
              <a:xfrm>
                <a:off x="4893" y="3322"/>
                <a:ext cx="709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0782" name="Group 14"/>
            <p:cNvGrpSpPr>
              <a:grpSpLocks/>
            </p:cNvGrpSpPr>
            <p:nvPr/>
          </p:nvGrpSpPr>
          <p:grpSpPr bwMode="auto">
            <a:xfrm>
              <a:off x="1407" y="2670"/>
              <a:ext cx="1020" cy="225"/>
              <a:chOff x="4099" y="3299"/>
              <a:chExt cx="738" cy="225"/>
            </a:xfrm>
          </p:grpSpPr>
          <p:sp>
            <p:nvSpPr>
              <p:cNvPr id="800783" name="Text Box 15"/>
              <p:cNvSpPr txBox="1">
                <a:spLocks noChangeArrowheads="1"/>
              </p:cNvSpPr>
              <p:nvPr/>
            </p:nvSpPr>
            <p:spPr bwMode="auto">
              <a:xfrm>
                <a:off x="4185" y="3299"/>
                <a:ext cx="65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AH=</a:t>
                </a:r>
                <a:r>
                  <a:rPr lang="zh-CN" altLang="en-US" sz="2000">
                    <a:solidFill>
                      <a:srgbClr val="FF3300"/>
                    </a:solidFill>
                  </a:rPr>
                  <a:t>？</a:t>
                </a:r>
              </a:p>
            </p:txBody>
          </p:sp>
          <p:sp>
            <p:nvSpPr>
              <p:cNvPr id="800784" name="Line 16"/>
              <p:cNvSpPr>
                <a:spLocks noChangeShapeType="1"/>
              </p:cNvSpPr>
              <p:nvPr/>
            </p:nvSpPr>
            <p:spPr bwMode="auto">
              <a:xfrm>
                <a:off x="4099" y="3322"/>
                <a:ext cx="709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00785" name="Rectangle 17"/>
          <p:cNvSpPr>
            <a:spLocks noChangeArrowheads="1"/>
          </p:cNvSpPr>
          <p:nvPr/>
        </p:nvSpPr>
        <p:spPr bwMode="auto">
          <a:xfrm>
            <a:off x="1873250" y="5064125"/>
            <a:ext cx="5729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pt-BR" altLang="zh-CN" sz="2400">
                <a:solidFill>
                  <a:srgbClr val="3333CC"/>
                </a:solidFill>
              </a:rPr>
              <a:t>R[ax]=FAF4H, </a:t>
            </a:r>
            <a:r>
              <a:rPr lang="zh-CN" altLang="pt-BR" sz="2400">
                <a:solidFill>
                  <a:srgbClr val="3333CC"/>
                </a:solidFill>
              </a:rPr>
              <a:t>真值为</a:t>
            </a:r>
            <a:r>
              <a:rPr lang="pt-BR" altLang="zh-CN" sz="2400">
                <a:solidFill>
                  <a:srgbClr val="3333CC"/>
                </a:solidFill>
              </a:rPr>
              <a:t>-1292=-76 × 17</a:t>
            </a:r>
            <a:endParaRPr lang="zh-CN" altLang="en-US" sz="2400">
              <a:solidFill>
                <a:srgbClr val="3333CC"/>
              </a:solidFill>
            </a:endParaRPr>
          </a:p>
        </p:txBody>
      </p:sp>
      <p:sp>
        <p:nvSpPr>
          <p:cNvPr id="800786" name="Rectangle 18"/>
          <p:cNvSpPr>
            <a:spLocks noChangeArrowheads="1"/>
          </p:cNvSpPr>
          <p:nvPr/>
        </p:nvSpPr>
        <p:spPr bwMode="auto">
          <a:xfrm>
            <a:off x="2276475" y="1493838"/>
            <a:ext cx="2905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400">
                <a:solidFill>
                  <a:srgbClr val="FF3300"/>
                </a:solidFill>
              </a:rPr>
              <a:t>R[ax]=B4H </a:t>
            </a:r>
            <a:r>
              <a:rPr lang="pt-BR" altLang="zh-CN" sz="2400">
                <a:solidFill>
                  <a:srgbClr val="FF3300"/>
                </a:solidFill>
              </a:rPr>
              <a:t>×</a:t>
            </a:r>
            <a:r>
              <a:rPr lang="en-US" altLang="zh-CN" sz="2400">
                <a:solidFill>
                  <a:srgbClr val="FF3300"/>
                </a:solidFill>
              </a:rPr>
              <a:t> 11H</a:t>
            </a:r>
            <a:endParaRPr lang="zh-CN" altLang="en-US" sz="2400">
              <a:solidFill>
                <a:srgbClr val="FF3300"/>
              </a:solidFill>
            </a:endParaRPr>
          </a:p>
        </p:txBody>
      </p:sp>
      <p:sp>
        <p:nvSpPr>
          <p:cNvPr id="800787" name="Rectangle 19"/>
          <p:cNvSpPr>
            <a:spLocks noChangeArrowheads="1"/>
          </p:cNvSpPr>
          <p:nvPr/>
        </p:nvSpPr>
        <p:spPr bwMode="auto">
          <a:xfrm>
            <a:off x="2951163" y="954088"/>
            <a:ext cx="2343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400">
                <a:solidFill>
                  <a:srgbClr val="3333CC"/>
                </a:solidFill>
              </a:rPr>
              <a:t>“</a:t>
            </a:r>
            <a:r>
              <a:rPr lang="en-US" altLang="zh-CN" sz="2400">
                <a:solidFill>
                  <a:srgbClr val="3333CC"/>
                </a:solidFill>
              </a:rPr>
              <a:t>imulb %bl”</a:t>
            </a:r>
            <a:endParaRPr lang="zh-CN" altLang="en-US" sz="24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8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定点乘法指令举例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71550"/>
            <a:ext cx="9028112" cy="560705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R[eax]=000000B4H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R[ebx]=00000011H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M[000000F8H]=000000A0H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，请问：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(2)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执行指令“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imull $-16, (%eax,%ebx,4), %eax”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后哪些寄存器和存储单元发生了变化？乘积的机器数和真值各是多少？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解：“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imull -16, (%eax,%ebx,4),%eax”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功能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R[eax]←(-16)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×M[R[eax]+R[ebx]×4] 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，执行结果如下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R[eax]+R[ebx]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×4=000000B4H+00000011H&lt;&lt;2=000000F8H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R[eax]=(-16)×M[000000F8H]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=(-16)× 000000A0H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（带符号整数乘）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=FFFFFF60H&lt;&lt;4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		       =FFFFF600H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EAX</a:t>
            </a:r>
            <a:r>
              <a:rPr lang="zh-CN" altLang="pt-BR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中的真值为</a:t>
            </a:r>
            <a:r>
              <a:rPr lang="pt-BR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-2560</a:t>
            </a:r>
          </a:p>
          <a:p>
            <a:pPr>
              <a:buFontTx/>
              <a:buNone/>
            </a:pPr>
            <a:endParaRPr lang="zh-CN" altLang="en-US" sz="20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5921375" y="5815013"/>
            <a:ext cx="117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charset="0"/>
                <a:ea typeface="宋体" pitchFamily="2" charset="-122"/>
                <a:hlinkClick r:id="rId2" action="ppaction://hlinksldjump"/>
              </a:rPr>
              <a:t>SKIP</a:t>
            </a:r>
            <a:endParaRPr lang="en-US" altLang="zh-CN" sz="240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整数乘除指令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8893175" cy="60213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乘法指令：可给出一个、两个或三个操作数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若给出一个操作数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，则另一个源操作数隐含在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AL/AX/EAX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中，将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和累加器内容相乘，结果存放在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位）中。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位乘积的高、低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位分别在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若指令中给出两个操作数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若指令中给出三个操作数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和立即数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>
              <a:spcBef>
                <a:spcPct val="3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除法指令：只明显指出除数，用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中内容除以指定的除数</a:t>
            </a: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位被除数在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AH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位被除数在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DX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位，则被除数在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寄存器中，商送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mtClean="0"/>
              <a:t> </a:t>
            </a:r>
          </a:p>
        </p:txBody>
      </p:sp>
      <p:sp>
        <p:nvSpPr>
          <p:cNvPr id="802820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7542213" y="6219825"/>
            <a:ext cx="126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charset="0"/>
                <a:ea typeface="宋体" pitchFamily="2" charset="-122"/>
                <a:hlinkClick r:id="" action="ppaction://hlinkshowjump?jump=previousslide"/>
              </a:rPr>
              <a:t>BACK</a:t>
            </a:r>
            <a:endParaRPr lang="en-US" altLang="zh-CN" sz="2400">
              <a:latin typeface="Arial" charset="0"/>
              <a:ea typeface="宋体" pitchFamily="2" charset="-122"/>
            </a:endParaRPr>
          </a:p>
        </p:txBody>
      </p:sp>
      <p:sp>
        <p:nvSpPr>
          <p:cNvPr id="802822" name="Text Box 6"/>
          <p:cNvSpPr txBox="1">
            <a:spLocks noChangeArrowheads="1"/>
          </p:cNvSpPr>
          <p:nvPr/>
        </p:nvSpPr>
        <p:spPr bwMode="auto">
          <a:xfrm>
            <a:off x="6867525" y="773113"/>
            <a:ext cx="17097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hlinkClick r:id="rId2" action="ppaction://hlinksldjump"/>
              </a:rPr>
              <a:t>BACK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684213"/>
            <a:ext cx="8356600" cy="56070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）按位运算指令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逻辑运算（仅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不影响标志，其他指令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OF=CF=0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根据结果设置：若全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ZF=1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；若最高位为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SF=1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：非，包括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notl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：与，包括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andl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：或，包括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orl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：异或，包括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xorl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：做“与”操作测试，仅影响标志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移位运算（左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右移时，最高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最低位送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SHL/SHR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：逻辑左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shlb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shrl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SAL/SAR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：算术左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左移判溢出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，右移高位补符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（移位前、后符号位发生变化，则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OF=1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ROL/ROR: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循环左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rolb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rorw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roll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RCL/RCR: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带循环左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右移，将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作为操作数一部分循环移位</a:t>
            </a: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250825" y="6362700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按位运算指令举例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36613"/>
            <a:ext cx="8596312" cy="55181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 假设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型变量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被编译器分配在寄存器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R[ax]=FF80H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，则以下汇编代码段执行后变量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的机器数和真值分别是多少？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movw %ax, %dx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salw   $2, %ax    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addl   %dx, %ax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sarw   $1, %ax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$1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分别表示立即数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型变量，故都是算术移位指令，并进行带符号整数加。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假设上述代码段执行前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R[ax]=x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，则执行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((x&lt;&lt;2)+x)&gt;&gt;1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后，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R[ax]=5x/2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算术左移时，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中的内容在移位前、后符号未发生变化，故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，没有溢出。最终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的内容为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FEC0H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，解释为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型整数时，其值为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-320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。验证：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x=-128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5x/2=-320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。经验证，结果正确。</a:t>
            </a:r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3175000" y="2124075"/>
            <a:ext cx="364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charset="0"/>
              </a:rPr>
              <a:t>1111 1111 1000 0000&lt;&lt;2</a:t>
            </a:r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3176588" y="2484438"/>
            <a:ext cx="5535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charset="0"/>
              </a:rPr>
              <a:t>1111 1111 1000 0000+</a:t>
            </a:r>
            <a:r>
              <a:rPr lang="en-US" altLang="zh-CN" sz="200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1111 1110 0000 0000</a:t>
            </a:r>
          </a:p>
        </p:txBody>
      </p:sp>
      <p:sp>
        <p:nvSpPr>
          <p:cNvPr id="804870" name="Text Box 6"/>
          <p:cNvSpPr txBox="1">
            <a:spLocks noChangeArrowheads="1"/>
          </p:cNvSpPr>
          <p:nvPr/>
        </p:nvSpPr>
        <p:spPr bwMode="auto">
          <a:xfrm>
            <a:off x="3176588" y="2897188"/>
            <a:ext cx="5761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charset="0"/>
              </a:rPr>
              <a:t>1111 1101 1000 0000&gt;&gt;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1=1111 1110 1100 0000</a:t>
            </a:r>
          </a:p>
        </p:txBody>
      </p:sp>
      <p:sp>
        <p:nvSpPr>
          <p:cNvPr id="804871" name="Text Box 7"/>
          <p:cNvSpPr txBox="1">
            <a:spLocks noChangeArrowheads="1"/>
          </p:cNvSpPr>
          <p:nvPr/>
        </p:nvSpPr>
        <p:spPr bwMode="auto">
          <a:xfrm>
            <a:off x="746125" y="6219825"/>
            <a:ext cx="7426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66FF"/>
                </a:solidFill>
              </a:rPr>
              <a:t>逆向工程：从汇编指令退出高级语言程序代码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8" grpId="0"/>
      <p:bldP spid="804869" grpId="0"/>
      <p:bldP spid="804870" grpId="0"/>
      <p:bldP spid="80487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标题 1"/>
          <p:cNvSpPr>
            <a:spLocks noGrp="1"/>
          </p:cNvSpPr>
          <p:nvPr>
            <p:ph type="title" idx="4294967295"/>
          </p:nvPr>
        </p:nvSpPr>
        <p:spPr>
          <a:xfrm>
            <a:off x="5427663" y="98425"/>
            <a:ext cx="3330575" cy="561975"/>
          </a:xfrm>
        </p:spPr>
        <p:txBody>
          <a:bodyPr/>
          <a:lstStyle/>
          <a:p>
            <a:r>
              <a:rPr lang="zh-CN" altLang="en-US" sz="3600" smtClean="0"/>
              <a:t>移位指令举例</a:t>
            </a:r>
          </a:p>
        </p:txBody>
      </p:sp>
      <p:sp>
        <p:nvSpPr>
          <p:cNvPr id="73421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342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654050"/>
            <a:ext cx="7570787" cy="614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3421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233363"/>
            <a:ext cx="3897313" cy="301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4219" name="Line 11"/>
          <p:cNvSpPr>
            <a:spLocks noChangeShapeType="1"/>
          </p:cNvSpPr>
          <p:nvPr/>
        </p:nvSpPr>
        <p:spPr bwMode="auto">
          <a:xfrm>
            <a:off x="2862263" y="1449388"/>
            <a:ext cx="4995862" cy="7191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0" name="Line 12"/>
          <p:cNvSpPr>
            <a:spLocks noChangeShapeType="1"/>
          </p:cNvSpPr>
          <p:nvPr/>
        </p:nvSpPr>
        <p:spPr bwMode="auto">
          <a:xfrm>
            <a:off x="3267075" y="2033588"/>
            <a:ext cx="4995863" cy="71913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4223" name="Group 15"/>
          <p:cNvGrpSpPr>
            <a:grpSpLocks/>
          </p:cNvGrpSpPr>
          <p:nvPr/>
        </p:nvGrpSpPr>
        <p:grpSpPr bwMode="auto">
          <a:xfrm>
            <a:off x="3941763" y="2393950"/>
            <a:ext cx="4456112" cy="2430463"/>
            <a:chOff x="2483" y="1508"/>
            <a:chExt cx="2807" cy="1531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3419" y="2132"/>
              <a:ext cx="1871" cy="907"/>
            </a:xfrm>
            <a:prstGeom prst="rect">
              <a:avLst/>
            </a:prstGeom>
            <a:noFill/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22" name="Line 14"/>
            <p:cNvSpPr>
              <a:spLocks noChangeShapeType="1"/>
            </p:cNvSpPr>
            <p:nvPr/>
          </p:nvSpPr>
          <p:spPr bwMode="auto">
            <a:xfrm>
              <a:off x="2483" y="1508"/>
              <a:ext cx="907" cy="5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4227" name="Group 19"/>
          <p:cNvGrpSpPr>
            <a:grpSpLocks/>
          </p:cNvGrpSpPr>
          <p:nvPr/>
        </p:nvGrpSpPr>
        <p:grpSpPr bwMode="auto">
          <a:xfrm>
            <a:off x="3851275" y="2798763"/>
            <a:ext cx="4546600" cy="3484562"/>
            <a:chOff x="2426" y="1791"/>
            <a:chExt cx="2864" cy="2195"/>
          </a:xfrm>
        </p:grpSpPr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3419" y="3067"/>
              <a:ext cx="1871" cy="919"/>
            </a:xfrm>
            <a:prstGeom prst="rect">
              <a:avLst/>
            </a:prstGeom>
            <a:noFill/>
            <a:ln w="38100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2426" y="1791"/>
              <a:ext cx="964" cy="130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4228" name="Line 20"/>
          <p:cNvSpPr>
            <a:spLocks noChangeShapeType="1"/>
          </p:cNvSpPr>
          <p:nvPr/>
        </p:nvSpPr>
        <p:spPr bwMode="auto">
          <a:xfrm>
            <a:off x="5381625" y="3924300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9" name="Line 21"/>
          <p:cNvSpPr>
            <a:spLocks noChangeShapeType="1"/>
          </p:cNvSpPr>
          <p:nvPr/>
        </p:nvSpPr>
        <p:spPr bwMode="auto">
          <a:xfrm flipV="1">
            <a:off x="5291138" y="5364163"/>
            <a:ext cx="3781425" cy="44450"/>
          </a:xfrm>
          <a:prstGeom prst="line">
            <a:avLst/>
          </a:prstGeom>
          <a:noFill/>
          <a:ln w="57150">
            <a:solidFill>
              <a:srgbClr val="3333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30" name="Text Box 22"/>
          <p:cNvSpPr txBox="1">
            <a:spLocks noChangeArrowheads="1"/>
          </p:cNvSpPr>
          <p:nvPr/>
        </p:nvSpPr>
        <p:spPr bwMode="auto">
          <a:xfrm>
            <a:off x="8442325" y="3563938"/>
            <a:ext cx="4683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算术</a:t>
            </a:r>
          </a:p>
        </p:txBody>
      </p:sp>
      <p:sp>
        <p:nvSpPr>
          <p:cNvPr id="734231" name="Text Box 23"/>
          <p:cNvSpPr txBox="1">
            <a:spLocks noChangeArrowheads="1"/>
          </p:cNvSpPr>
          <p:nvPr/>
        </p:nvSpPr>
        <p:spPr bwMode="auto">
          <a:xfrm>
            <a:off x="8486775" y="4959350"/>
            <a:ext cx="4683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9" grpId="0" animBg="1"/>
      <p:bldP spid="734220" grpId="0" animBg="1"/>
      <p:bldP spid="734228" grpId="0" animBg="1"/>
      <p:bldP spid="734229" grpId="0" animBg="1"/>
      <p:bldP spid="734230" grpId="0"/>
      <p:bldP spid="7342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常用指令类型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6613"/>
            <a:ext cx="8596312" cy="521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）控制转移指令</a:t>
            </a:r>
          </a:p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指令执行可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按顺序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跳转到转移目标指令处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无条件转移指令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JMP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：无条件转移到目标指令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条件转移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Jcc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为条件码，根据标志（条件码）判断是否满足条件，若满足，则转移到目标指令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处执行，否则按顺序执行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条件设置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SETcc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：将条件码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保存到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（通常是一个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位寄存器 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ea typeface="微软雅黑" pitchFamily="34" charset="-122"/>
              </a:rPr>
              <a:t>调用和返回指令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CC3300"/>
                </a:solidFill>
                <a:ea typeface="微软雅黑" pitchFamily="34" charset="-122"/>
              </a:rPr>
              <a:t>（用于过程调用）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CALL 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返回地址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入栈，转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：从栈中取出返回地址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，转到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ea typeface="微软雅黑" pitchFamily="34" charset="-122"/>
              </a:rPr>
              <a:t>中断指令</a:t>
            </a:r>
            <a:r>
              <a:rPr lang="zh-CN" altLang="en-US" smtClean="0"/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（详见第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章）</a:t>
            </a: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zh-CN" altLang="en-US" smtClean="0"/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341313" y="2709863"/>
            <a:ext cx="4949825" cy="4005262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131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131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132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2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2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132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132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133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133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133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3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3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133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3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4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4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134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134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134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135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135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5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5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5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135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5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5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135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5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136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6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136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6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6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136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136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136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136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6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37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37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1372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1373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1374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1375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137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77" name="Rectangle 65"/>
          <p:cNvSpPr>
            <a:spLocks noChangeArrowheads="1"/>
          </p:cNvSpPr>
          <p:nvPr/>
        </p:nvSpPr>
        <p:spPr bwMode="auto">
          <a:xfrm>
            <a:off x="6551613" y="1719263"/>
            <a:ext cx="1133475" cy="48148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78" name="Line 66"/>
          <p:cNvSpPr>
            <a:spLocks noChangeShapeType="1"/>
          </p:cNvSpPr>
          <p:nvPr/>
        </p:nvSpPr>
        <p:spPr bwMode="auto">
          <a:xfrm>
            <a:off x="6551613" y="32416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79" name="Line 67"/>
          <p:cNvSpPr>
            <a:spLocks noChangeShapeType="1"/>
          </p:cNvSpPr>
          <p:nvPr/>
        </p:nvSpPr>
        <p:spPr bwMode="auto">
          <a:xfrm>
            <a:off x="6551613" y="35560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5" name="Text Box 73"/>
          <p:cNvSpPr txBox="1">
            <a:spLocks noChangeArrowheads="1"/>
          </p:cNvSpPr>
          <p:nvPr/>
        </p:nvSpPr>
        <p:spPr bwMode="auto">
          <a:xfrm>
            <a:off x="7677150" y="17637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ffffffff</a:t>
            </a:r>
          </a:p>
        </p:txBody>
      </p:sp>
      <p:sp>
        <p:nvSpPr>
          <p:cNvPr id="78138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138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138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138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139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139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139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139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2" name="Rectangle 90"/>
          <p:cNvSpPr>
            <a:spLocks noChangeArrowheads="1"/>
          </p:cNvSpPr>
          <p:nvPr/>
        </p:nvSpPr>
        <p:spPr bwMode="auto">
          <a:xfrm>
            <a:off x="28654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1405" name="Line 93"/>
          <p:cNvSpPr>
            <a:spLocks noChangeShapeType="1"/>
          </p:cNvSpPr>
          <p:nvPr/>
        </p:nvSpPr>
        <p:spPr bwMode="auto">
          <a:xfrm>
            <a:off x="6551613" y="20780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7" name="Text Box 95"/>
          <p:cNvSpPr txBox="1">
            <a:spLocks noChangeArrowheads="1"/>
          </p:cNvSpPr>
          <p:nvPr/>
        </p:nvSpPr>
        <p:spPr bwMode="auto">
          <a:xfrm>
            <a:off x="7677150" y="2611438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1408" name="Line 96"/>
          <p:cNvSpPr>
            <a:spLocks noChangeShapeType="1"/>
          </p:cNvSpPr>
          <p:nvPr/>
        </p:nvSpPr>
        <p:spPr bwMode="auto">
          <a:xfrm>
            <a:off x="6551613" y="2655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9" name="Line 97"/>
          <p:cNvSpPr>
            <a:spLocks noChangeShapeType="1"/>
          </p:cNvSpPr>
          <p:nvPr/>
        </p:nvSpPr>
        <p:spPr bwMode="auto">
          <a:xfrm>
            <a:off x="6551613" y="29257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0" name="Line 98"/>
          <p:cNvSpPr>
            <a:spLocks noChangeShapeType="1"/>
          </p:cNvSpPr>
          <p:nvPr/>
        </p:nvSpPr>
        <p:spPr bwMode="auto">
          <a:xfrm>
            <a:off x="7137400" y="22145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1" name="Line 99"/>
          <p:cNvSpPr>
            <a:spLocks noChangeShapeType="1"/>
          </p:cNvSpPr>
          <p:nvPr/>
        </p:nvSpPr>
        <p:spPr bwMode="auto">
          <a:xfrm>
            <a:off x="6551613" y="38719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2" name="Line 100"/>
          <p:cNvSpPr>
            <a:spLocks noChangeShapeType="1"/>
          </p:cNvSpPr>
          <p:nvPr/>
        </p:nvSpPr>
        <p:spPr bwMode="auto">
          <a:xfrm>
            <a:off x="6551613" y="41862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5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1418" name="Rectangle 10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1422" name="Rectangle 110"/>
          <p:cNvSpPr>
            <a:spLocks noChangeArrowheads="1"/>
          </p:cNvSpPr>
          <p:nvPr/>
        </p:nvSpPr>
        <p:spPr bwMode="auto">
          <a:xfrm>
            <a:off x="4135438" y="2798763"/>
            <a:ext cx="7508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1423" name="Text Box 111"/>
          <p:cNvSpPr txBox="1">
            <a:spLocks noChangeArrowheads="1"/>
          </p:cNvSpPr>
          <p:nvPr/>
        </p:nvSpPr>
        <p:spPr bwMode="auto">
          <a:xfrm>
            <a:off x="7677150" y="3827463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28" name="Rectangle 116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  <a:noFill/>
          <a:ln/>
        </p:spPr>
        <p:txBody>
          <a:bodyPr/>
          <a:lstStyle/>
          <a:p>
            <a:r>
              <a:rPr lang="en-US" altLang="zh-CN" smtClean="0"/>
              <a:t>IA-32</a:t>
            </a:r>
            <a:r>
              <a:rPr lang="zh-CN" altLang="en-US" smtClean="0"/>
              <a:t>的体系结构是怎样的呢？</a:t>
            </a:r>
          </a:p>
        </p:txBody>
      </p:sp>
      <p:sp>
        <p:nvSpPr>
          <p:cNvPr id="781429" name="Text Box 117"/>
          <p:cNvSpPr txBox="1">
            <a:spLocks noChangeArrowheads="1"/>
          </p:cNvSpPr>
          <p:nvPr/>
        </p:nvSpPr>
        <p:spPr bwMode="auto">
          <a:xfrm>
            <a:off x="252413" y="852488"/>
            <a:ext cx="5849937" cy="163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8</a:t>
            </a:r>
            <a:r>
              <a:rPr lang="zh-CN" altLang="en-US" sz="2200">
                <a:solidFill>
                  <a:srgbClr val="FF3300"/>
                </a:solidFill>
              </a:rPr>
              <a:t>个</a:t>
            </a:r>
            <a:r>
              <a:rPr lang="en-US" altLang="zh-CN" sz="2200">
                <a:solidFill>
                  <a:srgbClr val="FF3300"/>
                </a:solidFill>
              </a:rPr>
              <a:t>GPR</a:t>
            </a:r>
            <a:r>
              <a:rPr lang="zh-CN" altLang="en-US" sz="2200">
                <a:solidFill>
                  <a:srgbClr val="FF3300"/>
                </a:solidFill>
              </a:rPr>
              <a:t>（</a:t>
            </a:r>
            <a:r>
              <a:rPr lang="en-US" altLang="zh-CN" sz="2200">
                <a:solidFill>
                  <a:srgbClr val="FF3300"/>
                </a:solidFill>
              </a:rPr>
              <a:t>0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  <a:cs typeface="Arial" charset="0"/>
              </a:rPr>
              <a:t>~7</a:t>
            </a:r>
            <a:r>
              <a:rPr lang="zh-CN" altLang="en-US" sz="2200">
                <a:solidFill>
                  <a:srgbClr val="FF3300"/>
                </a:solidFill>
              </a:rPr>
              <a:t>），一个</a:t>
            </a:r>
            <a:r>
              <a:rPr lang="en-US" altLang="zh-CN" sz="2200">
                <a:solidFill>
                  <a:srgbClr val="FF3300"/>
                </a:solidFill>
              </a:rPr>
              <a:t>EFLAGs</a:t>
            </a:r>
            <a:r>
              <a:rPr lang="zh-CN" altLang="en-US" sz="2200">
                <a:solidFill>
                  <a:srgbClr val="FF3300"/>
                </a:solidFill>
              </a:rPr>
              <a:t>，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为</a:t>
            </a:r>
            <a:r>
              <a:rPr lang="en-US" altLang="zh-CN" sz="2200">
                <a:solidFill>
                  <a:srgbClr val="FF3300"/>
                </a:solidFill>
              </a:rPr>
              <a:t>EIP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可寻址空间</a:t>
            </a:r>
            <a:r>
              <a:rPr lang="en-US" altLang="zh-CN" sz="2200">
                <a:solidFill>
                  <a:srgbClr val="FF3300"/>
                </a:solidFill>
              </a:rPr>
              <a:t>4GB</a:t>
            </a:r>
            <a:r>
              <a:rPr lang="zh-CN" altLang="en-US" sz="2200">
                <a:solidFill>
                  <a:srgbClr val="FF3300"/>
                </a:solidFill>
              </a:rPr>
              <a:t>（编号为</a:t>
            </a:r>
            <a:r>
              <a:rPr lang="en-US" altLang="zh-CN" sz="2200">
                <a:solidFill>
                  <a:srgbClr val="FF3300"/>
                </a:solidFill>
              </a:rPr>
              <a:t>0~0xFFFFFFFF</a:t>
            </a:r>
            <a:r>
              <a:rPr lang="zh-CN" altLang="en-US" sz="2200">
                <a:solidFill>
                  <a:srgbClr val="FF3300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指令格式变长，操作码变长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由若干字段（</a:t>
            </a:r>
            <a:r>
              <a:rPr lang="en-US" altLang="zh-CN" sz="2200">
                <a:solidFill>
                  <a:srgbClr val="FF3300"/>
                </a:solidFill>
              </a:rPr>
              <a:t>OP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Mod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SIB</a:t>
            </a:r>
            <a:r>
              <a:rPr lang="zh-CN" altLang="en-US" sz="2200">
                <a:solidFill>
                  <a:srgbClr val="FF3300"/>
                </a:solidFill>
              </a:rPr>
              <a:t>等）组成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条件转移指令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911225"/>
            <a:ext cx="1709737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a typeface="微软雅黑" pitchFamily="34" charset="-122"/>
              </a:rPr>
              <a:t>分三类：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根据单个标志的值转移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按无符号整数比较转移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按带符号整数比较转移</a:t>
            </a:r>
          </a:p>
        </p:txBody>
      </p:sp>
      <p:grpSp>
        <p:nvGrpSpPr>
          <p:cNvPr id="633864" name="Group 8"/>
          <p:cNvGrpSpPr>
            <a:grpSpLocks/>
          </p:cNvGrpSpPr>
          <p:nvPr/>
        </p:nvGrpSpPr>
        <p:grpSpPr bwMode="auto">
          <a:xfrm>
            <a:off x="1916113" y="188913"/>
            <a:ext cx="7137400" cy="6480175"/>
            <a:chOff x="1207" y="516"/>
            <a:chExt cx="4496" cy="3685"/>
          </a:xfrm>
        </p:grpSpPr>
        <p:pic>
          <p:nvPicPr>
            <p:cNvPr id="63386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7" y="516"/>
              <a:ext cx="4496" cy="3685"/>
            </a:xfrm>
            <a:prstGeom prst="rect">
              <a:avLst/>
            </a:prstGeom>
            <a:noFill/>
          </p:spPr>
        </p:pic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1633" y="743"/>
              <a:ext cx="4025" cy="1700"/>
            </a:xfrm>
            <a:prstGeom prst="rect">
              <a:avLst/>
            </a:prstGeom>
            <a:solidFill>
              <a:schemeClr val="accent1">
                <a:alpha val="17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1633" y="2443"/>
              <a:ext cx="4025" cy="851"/>
            </a:xfrm>
            <a:prstGeom prst="rect">
              <a:avLst/>
            </a:prstGeom>
            <a:solidFill>
              <a:srgbClr val="FF0000">
                <a:alpha val="17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>
              <a:off x="1633" y="3294"/>
              <a:ext cx="4025" cy="850"/>
            </a:xfrm>
            <a:prstGeom prst="rect">
              <a:avLst/>
            </a:prstGeom>
            <a:solidFill>
              <a:srgbClr val="FFFF00">
                <a:alpha val="17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100013"/>
            <a:ext cx="8156575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smtClean="0"/>
              <a:t>标志信息是干什么的？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6863" y="1089025"/>
            <a:ext cx="8574087" cy="803275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500" smtClean="0"/>
              <a:t>Ex1:  -7- 6 = -7 + (-6) = +3              6 - (-7) = 6 + 7 = -3</a:t>
            </a:r>
            <a:endParaRPr lang="zh-CN" altLang="en-US" sz="250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smtClean="0"/>
              <a:t>          </a:t>
            </a:r>
            <a:r>
              <a:rPr lang="en-US" altLang="zh-CN" sz="2500" smtClean="0"/>
              <a:t>9 - 6 = 3 </a:t>
            </a:r>
            <a:r>
              <a:rPr lang="en-US" altLang="zh-CN" sz="2500" smtClean="0">
                <a:cs typeface="Arial" charset="0"/>
              </a:rPr>
              <a:t>	</a:t>
            </a:r>
            <a:r>
              <a:rPr lang="en-US" altLang="zh-CN" sz="2500" smtClean="0"/>
              <a:t>	               6 - 9 = 13</a:t>
            </a:r>
            <a:endParaRPr lang="en-US" altLang="zh-CN" sz="2500" smtClean="0">
              <a:cs typeface="Arial" charset="0"/>
            </a:endParaRP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1935163" y="2468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61" name="Rectangle 8"/>
          <p:cNvSpPr>
            <a:spLocks noChangeArrowheads="1"/>
          </p:cNvSpPr>
          <p:nvPr/>
        </p:nvSpPr>
        <p:spPr bwMode="auto">
          <a:xfrm>
            <a:off x="1935163" y="2849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62" name="Rectangle 12"/>
          <p:cNvSpPr>
            <a:spLocks noChangeArrowheads="1"/>
          </p:cNvSpPr>
          <p:nvPr/>
        </p:nvSpPr>
        <p:spPr bwMode="auto">
          <a:xfrm>
            <a:off x="1173163" y="2849563"/>
            <a:ext cx="3286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charset="0"/>
                <a:ea typeface="宋体" pitchFamily="2" charset="-122"/>
                <a:cs typeface="Arial" charset="0"/>
              </a:rPr>
              <a:t>+</a:t>
            </a:r>
          </a:p>
        </p:txBody>
      </p:sp>
      <p:sp>
        <p:nvSpPr>
          <p:cNvPr id="736263" name="Line 13"/>
          <p:cNvSpPr>
            <a:spLocks noChangeShapeType="1"/>
          </p:cNvSpPr>
          <p:nvPr/>
        </p:nvSpPr>
        <p:spPr bwMode="auto">
          <a:xfrm>
            <a:off x="1193800" y="31543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4" name="Rectangle 38"/>
          <p:cNvSpPr>
            <a:spLocks noChangeArrowheads="1"/>
          </p:cNvSpPr>
          <p:nvPr/>
        </p:nvSpPr>
        <p:spPr bwMode="auto">
          <a:xfrm>
            <a:off x="1935163" y="2087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65" name="Line 39"/>
          <p:cNvSpPr>
            <a:spLocks noChangeShapeType="1"/>
          </p:cNvSpPr>
          <p:nvPr/>
        </p:nvSpPr>
        <p:spPr bwMode="auto">
          <a:xfrm flipH="1" flipV="1">
            <a:off x="2171700" y="2309813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6" name="Line 41"/>
          <p:cNvSpPr>
            <a:spLocks noChangeShapeType="1"/>
          </p:cNvSpPr>
          <p:nvPr/>
        </p:nvSpPr>
        <p:spPr bwMode="auto">
          <a:xfrm flipH="1" flipV="1">
            <a:off x="1562100" y="2309813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7" name="Rectangle 87"/>
          <p:cNvSpPr>
            <a:spLocks noChangeArrowheads="1"/>
          </p:cNvSpPr>
          <p:nvPr/>
        </p:nvSpPr>
        <p:spPr bwMode="auto">
          <a:xfrm>
            <a:off x="2527300" y="248443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68" name="Rectangle 88"/>
          <p:cNvSpPr>
            <a:spLocks noChangeArrowheads="1"/>
          </p:cNvSpPr>
          <p:nvPr/>
        </p:nvSpPr>
        <p:spPr bwMode="auto">
          <a:xfrm>
            <a:off x="3119438" y="24955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69" name="Rectangle 89"/>
          <p:cNvSpPr>
            <a:spLocks noChangeArrowheads="1"/>
          </p:cNvSpPr>
          <p:nvPr/>
        </p:nvSpPr>
        <p:spPr bwMode="auto">
          <a:xfrm>
            <a:off x="3138488" y="28162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0" name="Rectangle 90"/>
          <p:cNvSpPr>
            <a:spLocks noChangeArrowheads="1"/>
          </p:cNvSpPr>
          <p:nvPr/>
        </p:nvSpPr>
        <p:spPr bwMode="auto">
          <a:xfrm>
            <a:off x="3743325" y="24860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1" name="Rectangle 91"/>
          <p:cNvSpPr>
            <a:spLocks noChangeArrowheads="1"/>
          </p:cNvSpPr>
          <p:nvPr/>
        </p:nvSpPr>
        <p:spPr bwMode="auto">
          <a:xfrm>
            <a:off x="3743325" y="32432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2" name="Rectangle 103"/>
          <p:cNvSpPr>
            <a:spLocks noChangeArrowheads="1"/>
          </p:cNvSpPr>
          <p:nvPr/>
        </p:nvSpPr>
        <p:spPr bwMode="auto">
          <a:xfrm>
            <a:off x="1354138" y="20859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3" name="Rectangle 104"/>
          <p:cNvSpPr>
            <a:spLocks noChangeArrowheads="1"/>
          </p:cNvSpPr>
          <p:nvPr/>
        </p:nvSpPr>
        <p:spPr bwMode="auto">
          <a:xfrm>
            <a:off x="1936750" y="32131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74" name="Rectangle 105"/>
          <p:cNvSpPr>
            <a:spLocks noChangeArrowheads="1"/>
          </p:cNvSpPr>
          <p:nvPr/>
        </p:nvSpPr>
        <p:spPr bwMode="auto">
          <a:xfrm>
            <a:off x="2524125" y="32289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75" name="Rectangle 106"/>
          <p:cNvSpPr>
            <a:spLocks noChangeArrowheads="1"/>
          </p:cNvSpPr>
          <p:nvPr/>
        </p:nvSpPr>
        <p:spPr bwMode="auto">
          <a:xfrm>
            <a:off x="2525713" y="28590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76" name="Rectangle 107"/>
          <p:cNvSpPr>
            <a:spLocks noChangeArrowheads="1"/>
          </p:cNvSpPr>
          <p:nvPr/>
        </p:nvSpPr>
        <p:spPr bwMode="auto">
          <a:xfrm>
            <a:off x="3125788" y="3230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7" name="Rectangle 108"/>
          <p:cNvSpPr>
            <a:spLocks noChangeArrowheads="1"/>
          </p:cNvSpPr>
          <p:nvPr/>
        </p:nvSpPr>
        <p:spPr bwMode="auto">
          <a:xfrm>
            <a:off x="3741738" y="28321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282756" name="Text Box 132"/>
          <p:cNvSpPr txBox="1">
            <a:spLocks noChangeArrowheads="1"/>
          </p:cNvSpPr>
          <p:nvPr/>
        </p:nvSpPr>
        <p:spPr bwMode="auto">
          <a:xfrm>
            <a:off x="1349375" y="2098675"/>
            <a:ext cx="944563" cy="365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2769" name="Rectangle 145"/>
          <p:cNvSpPr>
            <a:spLocks noChangeArrowheads="1"/>
          </p:cNvSpPr>
          <p:nvPr/>
        </p:nvSpPr>
        <p:spPr bwMode="auto">
          <a:xfrm>
            <a:off x="1930400" y="2447925"/>
            <a:ext cx="377825" cy="10890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6280" name="Text Box 24"/>
          <p:cNvSpPr txBox="1">
            <a:spLocks noChangeArrowheads="1"/>
          </p:cNvSpPr>
          <p:nvPr/>
        </p:nvSpPr>
        <p:spPr bwMode="auto">
          <a:xfrm>
            <a:off x="1150938" y="5003800"/>
            <a:ext cx="616585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400">
                <a:solidFill>
                  <a:srgbClr val="3333CC"/>
                </a:solidFill>
              </a:rPr>
              <a:t>做减法以比较大小</a:t>
            </a:r>
            <a:r>
              <a:rPr lang="zh-CN" altLang="en-US" sz="2400">
                <a:solidFill>
                  <a:srgbClr val="008000"/>
                </a:solidFill>
              </a:rPr>
              <a:t>，规则：</a:t>
            </a:r>
          </a:p>
          <a:p>
            <a:pPr>
              <a:spcBef>
                <a:spcPct val="15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Unsigned: CF=0</a:t>
            </a:r>
            <a:r>
              <a:rPr lang="zh-CN" altLang="en-US" sz="2400">
                <a:solidFill>
                  <a:srgbClr val="008000"/>
                </a:solidFill>
              </a:rPr>
              <a:t>时，大于</a:t>
            </a:r>
          </a:p>
          <a:p>
            <a:pPr>
              <a:spcBef>
                <a:spcPct val="15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Signed</a:t>
            </a:r>
            <a:r>
              <a:rPr lang="zh-CN" altLang="en-US" sz="2400">
                <a:solidFill>
                  <a:srgbClr val="008000"/>
                </a:solidFill>
              </a:rPr>
              <a:t>：</a:t>
            </a:r>
            <a:r>
              <a:rPr lang="en-US" altLang="zh-CN" sz="2400">
                <a:solidFill>
                  <a:srgbClr val="008000"/>
                </a:solidFill>
              </a:rPr>
              <a:t>OF</a:t>
            </a:r>
            <a:r>
              <a:rPr lang="en-US" altLang="zh-CN" sz="2400">
                <a:solidFill>
                  <a:srgbClr val="008000"/>
                </a:solidFill>
                <a:sym typeface="Symbol" pitchFamily="18" charset="2"/>
              </a:rPr>
              <a:t>=</a:t>
            </a:r>
            <a:r>
              <a:rPr lang="en-US" altLang="zh-CN" sz="2400">
                <a:solidFill>
                  <a:srgbClr val="008000"/>
                </a:solidFill>
              </a:rPr>
              <a:t>SF</a:t>
            </a:r>
            <a:r>
              <a:rPr lang="zh-CN" altLang="en-US" sz="2400">
                <a:solidFill>
                  <a:srgbClr val="008000"/>
                </a:solidFill>
              </a:rPr>
              <a:t>时，大于</a:t>
            </a:r>
          </a:p>
        </p:txBody>
      </p:sp>
      <p:sp>
        <p:nvSpPr>
          <p:cNvPr id="736281" name="Text Box 25"/>
          <p:cNvSpPr txBox="1">
            <a:spLocks noChangeArrowheads="1"/>
          </p:cNvSpPr>
          <p:nvPr/>
        </p:nvSpPr>
        <p:spPr bwMode="auto">
          <a:xfrm>
            <a:off x="611188" y="3760788"/>
            <a:ext cx="409575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OF=1</a:t>
            </a:r>
            <a:r>
              <a:rPr lang="zh-CN" altLang="en-US" sz="2000">
                <a:solidFill>
                  <a:srgbClr val="FF3300"/>
                </a:solidFill>
              </a:rPr>
              <a:t>、</a:t>
            </a:r>
            <a:r>
              <a:rPr lang="en-US" altLang="zh-CN" sz="2000">
                <a:solidFill>
                  <a:srgbClr val="FF3300"/>
                </a:solidFill>
              </a:rPr>
              <a:t>ZF=0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SF=0</a:t>
            </a:r>
            <a:r>
              <a:rPr lang="zh-CN" altLang="en-US" sz="2000">
                <a:solidFill>
                  <a:srgbClr val="FF3300"/>
                </a:solidFill>
              </a:rPr>
              <a:t>、借位</a:t>
            </a:r>
            <a:r>
              <a:rPr lang="en-US" altLang="zh-CN" sz="2000">
                <a:solidFill>
                  <a:srgbClr val="FF3300"/>
                </a:solidFill>
              </a:rPr>
              <a:t>CF=0</a:t>
            </a:r>
          </a:p>
        </p:txBody>
      </p:sp>
      <p:sp>
        <p:nvSpPr>
          <p:cNvPr id="736282" name="Rectangle 28"/>
          <p:cNvSpPr>
            <a:spLocks noChangeArrowheads="1"/>
          </p:cNvSpPr>
          <p:nvPr/>
        </p:nvSpPr>
        <p:spPr bwMode="auto">
          <a:xfrm>
            <a:off x="5211763" y="2849563"/>
            <a:ext cx="3286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charset="0"/>
                <a:ea typeface="宋体" pitchFamily="2" charset="-122"/>
                <a:cs typeface="Arial" charset="0"/>
              </a:rPr>
              <a:t>+</a:t>
            </a:r>
          </a:p>
        </p:txBody>
      </p:sp>
      <p:sp>
        <p:nvSpPr>
          <p:cNvPr id="736283" name="Line 29"/>
          <p:cNvSpPr>
            <a:spLocks noChangeShapeType="1"/>
          </p:cNvSpPr>
          <p:nvPr/>
        </p:nvSpPr>
        <p:spPr bwMode="auto">
          <a:xfrm>
            <a:off x="5232400" y="3154363"/>
            <a:ext cx="273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84" name="Rectangle 92"/>
          <p:cNvSpPr>
            <a:spLocks noChangeArrowheads="1"/>
          </p:cNvSpPr>
          <p:nvPr/>
        </p:nvSpPr>
        <p:spPr bwMode="auto">
          <a:xfrm>
            <a:off x="5929313" y="32289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5" name="Rectangle 93"/>
          <p:cNvSpPr>
            <a:spLocks noChangeArrowheads="1"/>
          </p:cNvSpPr>
          <p:nvPr/>
        </p:nvSpPr>
        <p:spPr bwMode="auto">
          <a:xfrm>
            <a:off x="6516688" y="32448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6" name="Rectangle 94"/>
          <p:cNvSpPr>
            <a:spLocks noChangeArrowheads="1"/>
          </p:cNvSpPr>
          <p:nvPr/>
        </p:nvSpPr>
        <p:spPr bwMode="auto">
          <a:xfrm>
            <a:off x="7089775" y="32607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87" name="Rectangle 95"/>
          <p:cNvSpPr>
            <a:spLocks noChangeArrowheads="1"/>
          </p:cNvSpPr>
          <p:nvPr/>
        </p:nvSpPr>
        <p:spPr bwMode="auto">
          <a:xfrm>
            <a:off x="7091363" y="2805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8" name="Rectangle 96"/>
          <p:cNvSpPr>
            <a:spLocks noChangeArrowheads="1"/>
          </p:cNvSpPr>
          <p:nvPr/>
        </p:nvSpPr>
        <p:spPr bwMode="auto">
          <a:xfrm>
            <a:off x="7721600" y="28352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9" name="Rectangle 97"/>
          <p:cNvSpPr>
            <a:spLocks noChangeArrowheads="1"/>
          </p:cNvSpPr>
          <p:nvPr/>
        </p:nvSpPr>
        <p:spPr bwMode="auto">
          <a:xfrm>
            <a:off x="7721600" y="25019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90" name="Rectangle 98"/>
          <p:cNvSpPr>
            <a:spLocks noChangeArrowheads="1"/>
          </p:cNvSpPr>
          <p:nvPr/>
        </p:nvSpPr>
        <p:spPr bwMode="auto">
          <a:xfrm>
            <a:off x="7081838" y="24955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91" name="Rectangle 99"/>
          <p:cNvSpPr>
            <a:spLocks noChangeArrowheads="1"/>
          </p:cNvSpPr>
          <p:nvPr/>
        </p:nvSpPr>
        <p:spPr bwMode="auto">
          <a:xfrm>
            <a:off x="5930900" y="2805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grpSp>
        <p:nvGrpSpPr>
          <p:cNvPr id="736292" name="Group 137"/>
          <p:cNvGrpSpPr>
            <a:grpSpLocks/>
          </p:cNvGrpSpPr>
          <p:nvPr/>
        </p:nvGrpSpPr>
        <p:grpSpPr bwMode="auto">
          <a:xfrm>
            <a:off x="6462713" y="2141538"/>
            <a:ext cx="1277937" cy="849312"/>
            <a:chOff x="4075" y="797"/>
            <a:chExt cx="805" cy="535"/>
          </a:xfrm>
        </p:grpSpPr>
        <p:sp>
          <p:nvSpPr>
            <p:cNvPr id="736293" name="Line 34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94" name="Line 37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95" name="Rectangle 100"/>
            <p:cNvSpPr>
              <a:spLocks noChangeArrowheads="1"/>
            </p:cNvSpPr>
            <p:nvPr/>
          </p:nvSpPr>
          <p:spPr bwMode="auto">
            <a:xfrm>
              <a:off x="4470" y="79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Arial" charset="0"/>
                  <a:ea typeface="宋体" pitchFamily="2" charset="-122"/>
                  <a:cs typeface="Arial" charset="0"/>
                </a:rPr>
                <a:t>0</a:t>
              </a:r>
            </a:p>
          </p:txBody>
        </p:sp>
        <p:sp>
          <p:nvSpPr>
            <p:cNvPr id="736296" name="Rectangle 101"/>
            <p:cNvSpPr>
              <a:spLocks noChangeArrowheads="1"/>
            </p:cNvSpPr>
            <p:nvPr/>
          </p:nvSpPr>
          <p:spPr bwMode="auto">
            <a:xfrm>
              <a:off x="4075" y="79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>
                  <a:latin typeface="Arial" charset="0"/>
                  <a:ea typeface="宋体" pitchFamily="2" charset="-122"/>
                  <a:cs typeface="Arial" charset="0"/>
                </a:rPr>
                <a:t>1</a:t>
              </a:r>
            </a:p>
          </p:txBody>
        </p:sp>
      </p:grpSp>
      <p:sp>
        <p:nvSpPr>
          <p:cNvPr id="736297" name="Rectangle 109"/>
          <p:cNvSpPr>
            <a:spLocks noChangeArrowheads="1"/>
          </p:cNvSpPr>
          <p:nvPr/>
        </p:nvSpPr>
        <p:spPr bwMode="auto">
          <a:xfrm>
            <a:off x="7716838" y="32734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98" name="Rectangle 110"/>
          <p:cNvSpPr>
            <a:spLocks noChangeArrowheads="1"/>
          </p:cNvSpPr>
          <p:nvPr/>
        </p:nvSpPr>
        <p:spPr bwMode="auto">
          <a:xfrm>
            <a:off x="6518275" y="28035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99" name="Rectangle 111"/>
          <p:cNvSpPr>
            <a:spLocks noChangeArrowheads="1"/>
          </p:cNvSpPr>
          <p:nvPr/>
        </p:nvSpPr>
        <p:spPr bwMode="auto">
          <a:xfrm>
            <a:off x="6519863" y="24907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300" name="Rectangle 112"/>
          <p:cNvSpPr>
            <a:spLocks noChangeArrowheads="1"/>
          </p:cNvSpPr>
          <p:nvPr/>
        </p:nvSpPr>
        <p:spPr bwMode="auto">
          <a:xfrm>
            <a:off x="5949950" y="24923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grpSp>
        <p:nvGrpSpPr>
          <p:cNvPr id="736301" name="Group 138"/>
          <p:cNvGrpSpPr>
            <a:grpSpLocks/>
          </p:cNvGrpSpPr>
          <p:nvPr/>
        </p:nvGrpSpPr>
        <p:grpSpPr bwMode="auto">
          <a:xfrm>
            <a:off x="5256213" y="2146300"/>
            <a:ext cx="1277937" cy="849313"/>
            <a:chOff x="4075" y="797"/>
            <a:chExt cx="805" cy="535"/>
          </a:xfrm>
        </p:grpSpPr>
        <p:sp>
          <p:nvSpPr>
            <p:cNvPr id="736302" name="Line 139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303" name="Line 140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304" name="Rectangle 141"/>
            <p:cNvSpPr>
              <a:spLocks noChangeArrowheads="1"/>
            </p:cNvSpPr>
            <p:nvPr/>
          </p:nvSpPr>
          <p:spPr bwMode="auto">
            <a:xfrm>
              <a:off x="4470" y="79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>
                  <a:latin typeface="Arial" charset="0"/>
                  <a:ea typeface="宋体" pitchFamily="2" charset="-122"/>
                  <a:cs typeface="Arial" charset="0"/>
                </a:rPr>
                <a:t>1</a:t>
              </a:r>
            </a:p>
          </p:txBody>
        </p:sp>
        <p:sp>
          <p:nvSpPr>
            <p:cNvPr id="736305" name="Rectangle 142"/>
            <p:cNvSpPr>
              <a:spLocks noChangeArrowheads="1"/>
            </p:cNvSpPr>
            <p:nvPr/>
          </p:nvSpPr>
          <p:spPr bwMode="auto">
            <a:xfrm>
              <a:off x="4075" y="79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Arial" charset="0"/>
                  <a:ea typeface="宋体" pitchFamily="2" charset="-122"/>
                  <a:cs typeface="Arial" charset="0"/>
                </a:rPr>
                <a:t>0</a:t>
              </a:r>
            </a:p>
          </p:txBody>
        </p:sp>
      </p:grpSp>
      <p:sp>
        <p:nvSpPr>
          <p:cNvPr id="736306" name="Text Box 50"/>
          <p:cNvSpPr txBox="1">
            <a:spLocks noChangeArrowheads="1"/>
          </p:cNvSpPr>
          <p:nvPr/>
        </p:nvSpPr>
        <p:spPr bwMode="auto">
          <a:xfrm>
            <a:off x="5472113" y="3806825"/>
            <a:ext cx="336708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OF=1</a:t>
            </a:r>
            <a:r>
              <a:rPr lang="zh-CN" altLang="en-US" sz="2000">
                <a:solidFill>
                  <a:srgbClr val="FF3300"/>
                </a:solidFill>
              </a:rPr>
              <a:t>、</a:t>
            </a:r>
            <a:r>
              <a:rPr lang="en-US" altLang="zh-CN" sz="2000">
                <a:solidFill>
                  <a:srgbClr val="FF3300"/>
                </a:solidFill>
              </a:rPr>
              <a:t>ZF=0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SF=1</a:t>
            </a:r>
            <a:r>
              <a:rPr lang="zh-CN" altLang="en-US" sz="2000">
                <a:solidFill>
                  <a:srgbClr val="FF3300"/>
                </a:solidFill>
              </a:rPr>
              <a:t>、借位</a:t>
            </a:r>
            <a:r>
              <a:rPr lang="en-US" altLang="zh-CN" sz="2000">
                <a:solidFill>
                  <a:srgbClr val="FF3300"/>
                </a:solidFill>
              </a:rPr>
              <a:t>CF=1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例子：</a:t>
            </a:r>
            <a:r>
              <a:rPr lang="en-US" altLang="zh-CN" sz="3600" smtClean="0"/>
              <a:t>C</a:t>
            </a:r>
            <a:r>
              <a:rPr lang="zh-CN" altLang="en-US" sz="3600" smtClean="0"/>
              <a:t>表达式类型转换顺序</a:t>
            </a:r>
          </a:p>
        </p:txBody>
      </p:sp>
      <p:sp>
        <p:nvSpPr>
          <p:cNvPr id="717827" name="内容占位符 2"/>
          <p:cNvSpPr>
            <a:spLocks/>
          </p:cNvSpPr>
          <p:nvPr/>
        </p:nvSpPr>
        <p:spPr bwMode="auto">
          <a:xfrm>
            <a:off x="122238" y="819150"/>
            <a:ext cx="8320087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unsigned long long</a:t>
            </a:r>
            <a:endParaRPr lang="zh-CN" altLang="en-US" sz="2400">
              <a:latin typeface="Arial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 ↑    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long long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 ↑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unsigned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 ↑ 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400">
                <a:latin typeface="Arial" charset="0"/>
                <a:ea typeface="宋体" pitchFamily="2" charset="-122"/>
              </a:rPr>
              <a:t>   </a:t>
            </a:r>
            <a:r>
              <a:rPr lang="en-US" altLang="zh-CN" sz="2400">
                <a:latin typeface="Arial" charset="0"/>
                <a:ea typeface="宋体" pitchFamily="2" charset="-122"/>
              </a:rPr>
              <a:t>int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↑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(unsigned)char,short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2400" u="sng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71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888" y="998538"/>
            <a:ext cx="5175250" cy="414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206375" y="5727700"/>
            <a:ext cx="846137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lvl="1"/>
            <a:r>
              <a:rPr lang="zh-CN" altLang="en-US" sz="2200">
                <a:solidFill>
                  <a:srgbClr val="0000CC"/>
                </a:solidFill>
              </a:rPr>
              <a:t>条件设置指令：</a:t>
            </a:r>
          </a:p>
          <a:p>
            <a:pPr lvl="2"/>
            <a:r>
              <a:rPr lang="en-US" altLang="zh-CN" sz="2200">
                <a:solidFill>
                  <a:srgbClr val="006600"/>
                </a:solidFill>
              </a:rPr>
              <a:t>SETcc DST</a:t>
            </a:r>
            <a:r>
              <a:rPr lang="zh-CN" altLang="en-US" sz="2200">
                <a:solidFill>
                  <a:srgbClr val="006600"/>
                </a:solidFill>
              </a:rPr>
              <a:t>：将条件码</a:t>
            </a:r>
            <a:r>
              <a:rPr lang="en-US" altLang="zh-CN" sz="2200">
                <a:solidFill>
                  <a:srgbClr val="006600"/>
                </a:solidFill>
              </a:rPr>
              <a:t>cc</a:t>
            </a:r>
            <a:r>
              <a:rPr lang="zh-CN" altLang="en-US" sz="2200">
                <a:solidFill>
                  <a:srgbClr val="006600"/>
                </a:solidFill>
              </a:rPr>
              <a:t>保存到</a:t>
            </a:r>
            <a:r>
              <a:rPr lang="en-US" altLang="zh-CN" sz="2200">
                <a:solidFill>
                  <a:srgbClr val="006600"/>
                </a:solidFill>
              </a:rPr>
              <a:t>DST</a:t>
            </a:r>
            <a:r>
              <a:rPr lang="zh-CN" altLang="en-US" sz="2200">
                <a:solidFill>
                  <a:srgbClr val="006600"/>
                </a:solidFill>
              </a:rPr>
              <a:t>（通常是</a:t>
            </a:r>
            <a:r>
              <a:rPr lang="en-US" altLang="zh-CN" sz="2200">
                <a:solidFill>
                  <a:srgbClr val="006600"/>
                </a:solidFill>
              </a:rPr>
              <a:t>8</a:t>
            </a:r>
            <a:r>
              <a:rPr lang="zh-CN" altLang="en-US" sz="2200">
                <a:solidFill>
                  <a:srgbClr val="006600"/>
                </a:solidFill>
              </a:rPr>
              <a:t>位寄存器 ）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4076700" y="5408613"/>
            <a:ext cx="39608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猜测：各用哪种条件设置指令？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1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400"/>
            <a:ext cx="8847138" cy="6389688"/>
          </a:xfrm>
          <a:prstGeom prst="rect">
            <a:avLst/>
          </a:prstGeom>
          <a:noFill/>
        </p:spPr>
      </p:pic>
      <p:grpSp>
        <p:nvGrpSpPr>
          <p:cNvPr id="718853" name="Group 5"/>
          <p:cNvGrpSpPr>
            <a:grpSpLocks/>
          </p:cNvGrpSpPr>
          <p:nvPr/>
        </p:nvGrpSpPr>
        <p:grpSpPr bwMode="auto">
          <a:xfrm>
            <a:off x="3402013" y="1989138"/>
            <a:ext cx="1755775" cy="366712"/>
            <a:chOff x="2143" y="1253"/>
            <a:chExt cx="1106" cy="231"/>
          </a:xfrm>
        </p:grpSpPr>
        <p:sp>
          <p:nvSpPr>
            <p:cNvPr id="718854" name="Text Box 6"/>
            <p:cNvSpPr txBox="1">
              <a:spLocks noChangeArrowheads="1"/>
            </p:cNvSpPr>
            <p:nvPr/>
          </p:nvSpPr>
          <p:spPr bwMode="auto">
            <a:xfrm>
              <a:off x="2143" y="1253"/>
              <a:ext cx="879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char c=-1;</a:t>
              </a:r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2993" y="1342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56" name="Group 8"/>
          <p:cNvGrpSpPr>
            <a:grpSpLocks/>
          </p:cNvGrpSpPr>
          <p:nvPr/>
        </p:nvGrpSpPr>
        <p:grpSpPr bwMode="auto">
          <a:xfrm>
            <a:off x="3267075" y="2214563"/>
            <a:ext cx="4905375" cy="628650"/>
            <a:chOff x="2058" y="1395"/>
            <a:chExt cx="3090" cy="396"/>
          </a:xfrm>
        </p:grpSpPr>
        <p:sp>
          <p:nvSpPr>
            <p:cNvPr id="718857" name="Text Box 9"/>
            <p:cNvSpPr txBox="1">
              <a:spLocks noChangeArrowheads="1"/>
            </p:cNvSpPr>
            <p:nvPr/>
          </p:nvSpPr>
          <p:spPr bwMode="auto">
            <a:xfrm>
              <a:off x="2058" y="1480"/>
              <a:ext cx="992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d=(a&gt;c)?1:0</a:t>
              </a:r>
            </a:p>
          </p:txBody>
        </p:sp>
        <p:sp>
          <p:nvSpPr>
            <p:cNvPr id="718858" name="Rectangle 10"/>
            <p:cNvSpPr>
              <a:spLocks noChangeArrowheads="1"/>
            </p:cNvSpPr>
            <p:nvPr/>
          </p:nvSpPr>
          <p:spPr bwMode="auto">
            <a:xfrm>
              <a:off x="3249" y="1395"/>
              <a:ext cx="1899" cy="39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9" name="Line 11"/>
            <p:cNvSpPr>
              <a:spLocks noChangeShapeType="1"/>
            </p:cNvSpPr>
            <p:nvPr/>
          </p:nvSpPr>
          <p:spPr bwMode="auto">
            <a:xfrm>
              <a:off x="3022" y="1565"/>
              <a:ext cx="22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0" name="Group 12"/>
          <p:cNvGrpSpPr>
            <a:grpSpLocks/>
          </p:cNvGrpSpPr>
          <p:nvPr/>
        </p:nvGrpSpPr>
        <p:grpSpPr bwMode="auto">
          <a:xfrm>
            <a:off x="2276475" y="1673225"/>
            <a:ext cx="2881313" cy="366713"/>
            <a:chOff x="1434" y="1054"/>
            <a:chExt cx="1815" cy="231"/>
          </a:xfrm>
        </p:grpSpPr>
        <p:sp>
          <p:nvSpPr>
            <p:cNvPr id="718861" name="Text Box 13"/>
            <p:cNvSpPr txBox="1">
              <a:spLocks noChangeArrowheads="1"/>
            </p:cNvSpPr>
            <p:nvPr/>
          </p:nvSpPr>
          <p:spPr bwMode="auto">
            <a:xfrm>
              <a:off x="1434" y="1054"/>
              <a:ext cx="181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unsigned short b=1;</a:t>
              </a:r>
            </a:p>
          </p:txBody>
        </p:sp>
        <p:sp>
          <p:nvSpPr>
            <p:cNvPr id="718862" name="Line 14"/>
            <p:cNvSpPr>
              <a:spLocks noChangeShapeType="1"/>
            </p:cNvSpPr>
            <p:nvPr/>
          </p:nvSpPr>
          <p:spPr bwMode="auto">
            <a:xfrm>
              <a:off x="2993" y="1196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3" name="Group 15"/>
          <p:cNvGrpSpPr>
            <a:grpSpLocks/>
          </p:cNvGrpSpPr>
          <p:nvPr/>
        </p:nvGrpSpPr>
        <p:grpSpPr bwMode="auto">
          <a:xfrm>
            <a:off x="2546350" y="1268413"/>
            <a:ext cx="2611438" cy="366712"/>
            <a:chOff x="1604" y="799"/>
            <a:chExt cx="1645" cy="231"/>
          </a:xfrm>
        </p:grpSpPr>
        <p:sp>
          <p:nvSpPr>
            <p:cNvPr id="718864" name="Text Box 16"/>
            <p:cNvSpPr txBox="1">
              <a:spLocks noChangeArrowheads="1"/>
            </p:cNvSpPr>
            <p:nvPr/>
          </p:nvSpPr>
          <p:spPr bwMode="auto">
            <a:xfrm>
              <a:off x="1604" y="799"/>
              <a:ext cx="147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unsigned int a=1;</a:t>
              </a:r>
            </a:p>
          </p:txBody>
        </p:sp>
        <p:sp>
          <p:nvSpPr>
            <p:cNvPr id="718865" name="Line 17"/>
            <p:cNvSpPr>
              <a:spLocks noChangeShapeType="1"/>
            </p:cNvSpPr>
            <p:nvPr/>
          </p:nvSpPr>
          <p:spPr bwMode="auto">
            <a:xfrm>
              <a:off x="2993" y="913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6" name="Group 18"/>
          <p:cNvGrpSpPr>
            <a:grpSpLocks/>
          </p:cNvGrpSpPr>
          <p:nvPr/>
        </p:nvGrpSpPr>
        <p:grpSpPr bwMode="auto">
          <a:xfrm>
            <a:off x="3132138" y="4103688"/>
            <a:ext cx="4995862" cy="900112"/>
            <a:chOff x="1944" y="2585"/>
            <a:chExt cx="3204" cy="539"/>
          </a:xfrm>
        </p:grpSpPr>
        <p:sp>
          <p:nvSpPr>
            <p:cNvPr id="718867" name="Text Box 19"/>
            <p:cNvSpPr txBox="1">
              <a:spLocks noChangeArrowheads="1"/>
            </p:cNvSpPr>
            <p:nvPr/>
          </p:nvSpPr>
          <p:spPr bwMode="auto">
            <a:xfrm>
              <a:off x="1944" y="2755"/>
              <a:ext cx="1049" cy="16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d=(b&gt;c)?1:0</a:t>
              </a:r>
            </a:p>
          </p:txBody>
        </p:sp>
        <p:sp>
          <p:nvSpPr>
            <p:cNvPr id="718868" name="Rectangle 20"/>
            <p:cNvSpPr>
              <a:spLocks noChangeArrowheads="1"/>
            </p:cNvSpPr>
            <p:nvPr/>
          </p:nvSpPr>
          <p:spPr bwMode="auto">
            <a:xfrm>
              <a:off x="3220" y="2585"/>
              <a:ext cx="1928" cy="53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2908" y="2840"/>
              <a:ext cx="3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870" name="Text Box 22"/>
          <p:cNvSpPr txBox="1">
            <a:spLocks noChangeArrowheads="1"/>
          </p:cNvSpPr>
          <p:nvPr/>
        </p:nvSpPr>
        <p:spPr bwMode="auto">
          <a:xfrm>
            <a:off x="8262938" y="2349500"/>
            <a:ext cx="765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无符号</a:t>
            </a:r>
          </a:p>
        </p:txBody>
      </p:sp>
      <p:sp>
        <p:nvSpPr>
          <p:cNvPr id="718871" name="Text Box 23"/>
          <p:cNvSpPr txBox="1">
            <a:spLocks noChangeArrowheads="1"/>
          </p:cNvSpPr>
          <p:nvPr/>
        </p:nvSpPr>
        <p:spPr bwMode="auto">
          <a:xfrm>
            <a:off x="8262938" y="4373563"/>
            <a:ext cx="7651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带符号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8425"/>
            <a:ext cx="8229600" cy="528638"/>
          </a:xfrm>
        </p:spPr>
        <p:txBody>
          <a:bodyPr/>
          <a:lstStyle/>
          <a:p>
            <a:r>
              <a:rPr lang="zh-CN" altLang="en-US" sz="3600" smtClean="0"/>
              <a:t>例子：程序的机器级表示与执行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73113"/>
            <a:ext cx="4535488" cy="27305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int sum(int a[ ], </a:t>
            </a:r>
            <a:r>
              <a:rPr lang="en-US" altLang="zh-CN" sz="2200" smtClean="0">
                <a:solidFill>
                  <a:srgbClr val="FF3300"/>
                </a:solidFill>
              </a:rPr>
              <a:t>unsigned</a:t>
            </a:r>
            <a:r>
              <a:rPr lang="en-US" altLang="zh-CN" sz="2200" smtClean="0"/>
              <a:t> len)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int  i</a:t>
            </a:r>
            <a:r>
              <a:rPr lang="zh-CN" altLang="en-US" sz="2200" smtClean="0"/>
              <a:t>，</a:t>
            </a:r>
            <a:r>
              <a:rPr lang="en-US" altLang="zh-CN" sz="2200" smtClean="0"/>
              <a:t>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for (i = 0; </a:t>
            </a:r>
            <a:r>
              <a:rPr lang="en-US" altLang="zh-CN" sz="2200" smtClean="0">
                <a:solidFill>
                  <a:srgbClr val="FF3300"/>
                </a:solidFill>
              </a:rPr>
              <a:t>i &lt;= len–1</a:t>
            </a:r>
            <a:r>
              <a:rPr lang="en-US" altLang="zh-CN" sz="2200" smtClean="0"/>
              <a:t>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	    sum += a[i];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   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smtClean="0"/>
              <a:t>}</a:t>
            </a:r>
            <a:endParaRPr lang="zh-CN" altLang="en-US" sz="2200" smtClean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234950" y="3668713"/>
            <a:ext cx="44672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/>
              <a:t>当参数</a:t>
            </a:r>
            <a:r>
              <a:rPr lang="en-US" altLang="zh-CN" sz="2200"/>
              <a:t>len</a:t>
            </a:r>
            <a:r>
              <a:rPr lang="zh-CN" altLang="en-US" sz="2200"/>
              <a:t>为</a:t>
            </a:r>
            <a:r>
              <a:rPr lang="en-US" altLang="zh-CN" sz="2200"/>
              <a:t>0</a:t>
            </a:r>
            <a:r>
              <a:rPr lang="zh-CN" altLang="en-US" sz="2200"/>
              <a:t>时，返回值应该是</a:t>
            </a:r>
            <a:r>
              <a:rPr lang="en-US" altLang="zh-CN" sz="2200"/>
              <a:t>0</a:t>
            </a:r>
            <a:r>
              <a:rPr lang="zh-CN" altLang="en-US" sz="2200"/>
              <a:t>，但是在机器上执行时，却发生了存储器访问异常。</a:t>
            </a:r>
            <a:r>
              <a:rPr lang="zh-CN" altLang="en-US" b="0">
                <a:latin typeface="Arial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Why?</a:t>
            </a:r>
            <a:endParaRPr lang="en-US" altLang="zh-CN" sz="220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</a:rPr>
              <a:t>sum: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.L3: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-4(%ebp),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12(%ebp),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subl    $1,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cmpl  %edx,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jbe	   .L3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</p:txBody>
      </p:sp>
      <p:sp>
        <p:nvSpPr>
          <p:cNvPr id="634886" name="Text Box 6"/>
          <p:cNvSpPr txBox="1">
            <a:spLocks noChangeArrowheads="1"/>
          </p:cNvSpPr>
          <p:nvPr/>
        </p:nvSpPr>
        <p:spPr bwMode="auto">
          <a:xfrm>
            <a:off x="4833938" y="4606925"/>
            <a:ext cx="4078287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i 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%eax</a:t>
            </a:r>
            <a:r>
              <a:rPr lang="zh-CN" altLang="en-US" sz="2000">
                <a:solidFill>
                  <a:srgbClr val="B3110D"/>
                </a:solidFill>
              </a:rPr>
              <a:t>中，</a:t>
            </a:r>
            <a:r>
              <a:rPr lang="en-US" altLang="zh-CN" sz="2000">
                <a:solidFill>
                  <a:srgbClr val="B3110D"/>
                </a:solidFill>
              </a:rPr>
              <a:t>len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%edx</a:t>
            </a:r>
            <a:r>
              <a:rPr lang="zh-CN" altLang="en-US" sz="2000">
                <a:solidFill>
                  <a:srgbClr val="B3110D"/>
                </a:solidFill>
              </a:rPr>
              <a:t>中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%eax: 0000 …… 0000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%edx: 0000 …… 0000</a:t>
            </a:r>
            <a:endParaRPr lang="zh-CN" altLang="en-US" sz="2000">
              <a:solidFill>
                <a:srgbClr val="B3110D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2000"/>
              <a:t>subl </a:t>
            </a:r>
            <a:r>
              <a:rPr lang="zh-CN" altLang="en-US" sz="2000"/>
              <a:t>指令的执行结果是什么？</a:t>
            </a:r>
          </a:p>
          <a:p>
            <a:pPr>
              <a:spcBef>
                <a:spcPct val="25000"/>
              </a:spcBef>
            </a:pPr>
            <a:r>
              <a:rPr lang="en-US" altLang="zh-CN" sz="2000"/>
              <a:t>cmpl </a:t>
            </a:r>
            <a:r>
              <a:rPr lang="zh-CN" altLang="en-US" sz="2000"/>
              <a:t>指令的执行结果是什么？</a:t>
            </a: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i </a:t>
            </a:r>
            <a:r>
              <a:rPr lang="zh-CN" altLang="en-US" sz="2200">
                <a:solidFill>
                  <a:srgbClr val="FF3300"/>
                </a:solidFill>
              </a:rPr>
              <a:t>和 </a:t>
            </a:r>
            <a:r>
              <a:rPr lang="en-US" altLang="zh-CN" sz="2200">
                <a:solidFill>
                  <a:srgbClr val="FF3300"/>
                </a:solidFill>
              </a:rPr>
              <a:t>len </a:t>
            </a:r>
            <a:r>
              <a:rPr lang="zh-CN" altLang="en-US" sz="2200">
                <a:solidFill>
                  <a:srgbClr val="FF3300"/>
                </a:solidFill>
              </a:rPr>
              <a:t>分别存放在哪个寄存器中？ </a:t>
            </a:r>
            <a:r>
              <a:rPr lang="en-US" altLang="zh-CN" sz="2200">
                <a:solidFill>
                  <a:srgbClr val="FF3300"/>
                </a:solidFill>
              </a:rPr>
              <a:t>%eax</a:t>
            </a:r>
            <a:r>
              <a:rPr lang="zh-CN" altLang="en-US" sz="2200">
                <a:solidFill>
                  <a:srgbClr val="FF3300"/>
                </a:solidFill>
              </a:rPr>
              <a:t>？ </a:t>
            </a:r>
            <a:r>
              <a:rPr lang="en-US" altLang="zh-CN" sz="2200">
                <a:solidFill>
                  <a:srgbClr val="FF3300"/>
                </a:solidFill>
              </a:rPr>
              <a:t>%edx</a:t>
            </a:r>
            <a:r>
              <a:rPr lang="zh-CN" altLang="en-US" sz="220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5114925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  <p:bldP spid="634886" grpId="0" animBg="1"/>
      <p:bldP spid="634887" grpId="0"/>
      <p:bldP spid="6348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42875"/>
            <a:ext cx="6935788" cy="528638"/>
          </a:xfrm>
        </p:spPr>
        <p:txBody>
          <a:bodyPr/>
          <a:lstStyle/>
          <a:p>
            <a:r>
              <a:rPr lang="en-US" altLang="zh-CN" sz="3600" smtClean="0"/>
              <a:t>subl $1, %edx</a:t>
            </a:r>
            <a:r>
              <a:rPr lang="zh-CN" altLang="en-US" sz="3600" smtClean="0"/>
              <a:t>指令的执行结果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5576888"/>
            <a:ext cx="8712200" cy="100012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“subl $1, %edx”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执行时：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A=0000 0000H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0000 0001H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Sub=1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5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635908" name="Group 4"/>
          <p:cNvGrpSpPr>
            <a:grpSpLocks/>
          </p:cNvGrpSpPr>
          <p:nvPr/>
        </p:nvGrpSpPr>
        <p:grpSpPr bwMode="auto">
          <a:xfrm>
            <a:off x="406400" y="939800"/>
            <a:ext cx="8737600" cy="4419600"/>
            <a:chOff x="0" y="1513"/>
            <a:chExt cx="5522" cy="2611"/>
          </a:xfrm>
        </p:grpSpPr>
        <p:sp>
          <p:nvSpPr>
            <p:cNvPr id="635909" name="Rectangle 33"/>
            <p:cNvSpPr>
              <a:spLocks noChangeArrowheads="1"/>
            </p:cNvSpPr>
            <p:nvPr/>
          </p:nvSpPr>
          <p:spPr bwMode="auto">
            <a:xfrm>
              <a:off x="4402" y="2741"/>
              <a:ext cx="7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Result</a:t>
              </a:r>
            </a:p>
          </p:txBody>
        </p:sp>
        <p:sp>
          <p:nvSpPr>
            <p:cNvPr id="635910" name="Line 11"/>
            <p:cNvSpPr>
              <a:spLocks noChangeShapeType="1"/>
            </p:cNvSpPr>
            <p:nvPr/>
          </p:nvSpPr>
          <p:spPr bwMode="auto">
            <a:xfrm flipH="1">
              <a:off x="507" y="2327"/>
              <a:ext cx="26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1" name="Line 12"/>
            <p:cNvSpPr>
              <a:spLocks noChangeShapeType="1"/>
            </p:cNvSpPr>
            <p:nvPr/>
          </p:nvSpPr>
          <p:spPr bwMode="auto">
            <a:xfrm flipH="1">
              <a:off x="3111" y="2141"/>
              <a:ext cx="9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2" name="Line 13"/>
            <p:cNvSpPr>
              <a:spLocks noChangeShapeType="1"/>
            </p:cNvSpPr>
            <p:nvPr/>
          </p:nvSpPr>
          <p:spPr bwMode="auto">
            <a:xfrm>
              <a:off x="3129" y="2141"/>
              <a:ext cx="564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3" name="Line 14"/>
            <p:cNvSpPr>
              <a:spLocks noChangeShapeType="1"/>
            </p:cNvSpPr>
            <p:nvPr/>
          </p:nvSpPr>
          <p:spPr bwMode="auto">
            <a:xfrm>
              <a:off x="3087" y="2822"/>
              <a:ext cx="213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4" name="Line 16"/>
            <p:cNvSpPr>
              <a:spLocks noChangeShapeType="1"/>
            </p:cNvSpPr>
            <p:nvPr/>
          </p:nvSpPr>
          <p:spPr bwMode="auto">
            <a:xfrm>
              <a:off x="3693" y="2448"/>
              <a:ext cx="10" cy="4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5" name="Line 18"/>
            <p:cNvSpPr>
              <a:spLocks noChangeShapeType="1"/>
            </p:cNvSpPr>
            <p:nvPr/>
          </p:nvSpPr>
          <p:spPr bwMode="auto">
            <a:xfrm flipV="1">
              <a:off x="3120" y="3060"/>
              <a:ext cx="0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6" name="Line 19"/>
            <p:cNvSpPr>
              <a:spLocks noChangeShapeType="1"/>
            </p:cNvSpPr>
            <p:nvPr/>
          </p:nvSpPr>
          <p:spPr bwMode="auto">
            <a:xfrm flipV="1">
              <a:off x="3129" y="3365"/>
              <a:ext cx="564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7" name="Line 20"/>
            <p:cNvSpPr>
              <a:spLocks noChangeShapeType="1"/>
            </p:cNvSpPr>
            <p:nvPr/>
          </p:nvSpPr>
          <p:spPr bwMode="auto">
            <a:xfrm flipV="1">
              <a:off x="3121" y="2929"/>
              <a:ext cx="171" cy="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8" name="Line 22"/>
            <p:cNvSpPr>
              <a:spLocks noChangeShapeType="1"/>
            </p:cNvSpPr>
            <p:nvPr/>
          </p:nvSpPr>
          <p:spPr bwMode="auto">
            <a:xfrm flipV="1">
              <a:off x="3703" y="2905"/>
              <a:ext cx="0" cy="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9" name="Line 23"/>
            <p:cNvSpPr>
              <a:spLocks noChangeShapeType="1"/>
            </p:cNvSpPr>
            <p:nvPr/>
          </p:nvSpPr>
          <p:spPr bwMode="auto">
            <a:xfrm flipV="1">
              <a:off x="3707" y="2917"/>
              <a:ext cx="7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0" name="Line 24"/>
            <p:cNvSpPr>
              <a:spLocks noChangeShapeType="1"/>
            </p:cNvSpPr>
            <p:nvPr/>
          </p:nvSpPr>
          <p:spPr bwMode="auto">
            <a:xfrm flipH="1">
              <a:off x="2416" y="3505"/>
              <a:ext cx="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1" name="Rectangle 25"/>
            <p:cNvSpPr>
              <a:spLocks noChangeArrowheads="1"/>
            </p:cNvSpPr>
            <p:nvPr/>
          </p:nvSpPr>
          <p:spPr bwMode="auto">
            <a:xfrm rot="5400000">
              <a:off x="2974" y="2871"/>
              <a:ext cx="974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400">
                  <a:latin typeface="Arial" charset="0"/>
                  <a:ea typeface="宋体" pitchFamily="2" charset="-122"/>
                  <a:cs typeface="Arial" charset="0"/>
                </a:rPr>
                <a:t>加法器</a:t>
              </a:r>
            </a:p>
          </p:txBody>
        </p:sp>
        <p:sp>
          <p:nvSpPr>
            <p:cNvPr id="635922" name="Line 26"/>
            <p:cNvSpPr>
              <a:spLocks noChangeShapeType="1"/>
            </p:cNvSpPr>
            <p:nvPr/>
          </p:nvSpPr>
          <p:spPr bwMode="auto">
            <a:xfrm flipH="1">
              <a:off x="2648" y="3446"/>
              <a:ext cx="127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3" name="Line 27"/>
            <p:cNvSpPr>
              <a:spLocks noChangeShapeType="1"/>
            </p:cNvSpPr>
            <p:nvPr/>
          </p:nvSpPr>
          <p:spPr bwMode="auto">
            <a:xfrm flipH="1">
              <a:off x="776" y="2269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4" name="Line 28"/>
            <p:cNvSpPr>
              <a:spLocks noChangeShapeType="1"/>
            </p:cNvSpPr>
            <p:nvPr/>
          </p:nvSpPr>
          <p:spPr bwMode="auto">
            <a:xfrm flipH="1">
              <a:off x="4105" y="2857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5" name="Rectangle 29"/>
            <p:cNvSpPr>
              <a:spLocks noChangeArrowheads="1"/>
            </p:cNvSpPr>
            <p:nvPr/>
          </p:nvSpPr>
          <p:spPr bwMode="auto">
            <a:xfrm>
              <a:off x="891" y="2081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26" name="Rectangle 30"/>
            <p:cNvSpPr>
              <a:spLocks noChangeArrowheads="1"/>
            </p:cNvSpPr>
            <p:nvPr/>
          </p:nvSpPr>
          <p:spPr bwMode="auto">
            <a:xfrm>
              <a:off x="2469" y="3505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27" name="Rectangle 31"/>
            <p:cNvSpPr>
              <a:spLocks noChangeArrowheads="1"/>
            </p:cNvSpPr>
            <p:nvPr/>
          </p:nvSpPr>
          <p:spPr bwMode="auto">
            <a:xfrm>
              <a:off x="3954" y="2691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28" name="Rectangle 32"/>
            <p:cNvSpPr>
              <a:spLocks noChangeArrowheads="1"/>
            </p:cNvSpPr>
            <p:nvPr/>
          </p:nvSpPr>
          <p:spPr bwMode="auto">
            <a:xfrm>
              <a:off x="255" y="2171"/>
              <a:ext cx="254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</a:t>
              </a:r>
            </a:p>
          </p:txBody>
        </p:sp>
        <p:sp>
          <p:nvSpPr>
            <p:cNvPr id="635929" name="Rectangle 34"/>
            <p:cNvSpPr>
              <a:spLocks noChangeArrowheads="1"/>
            </p:cNvSpPr>
            <p:nvPr/>
          </p:nvSpPr>
          <p:spPr bwMode="auto">
            <a:xfrm>
              <a:off x="4276" y="2337"/>
              <a:ext cx="34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ZF</a:t>
              </a:r>
            </a:p>
          </p:txBody>
        </p:sp>
        <p:sp>
          <p:nvSpPr>
            <p:cNvPr id="635930" name="Line 35"/>
            <p:cNvSpPr>
              <a:spLocks noChangeShapeType="1"/>
            </p:cNvSpPr>
            <p:nvPr/>
          </p:nvSpPr>
          <p:spPr bwMode="auto">
            <a:xfrm>
              <a:off x="3470" y="1994"/>
              <a:ext cx="0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1" name="Rectangle 36"/>
            <p:cNvSpPr>
              <a:spLocks noChangeArrowheads="1"/>
            </p:cNvSpPr>
            <p:nvPr/>
          </p:nvSpPr>
          <p:spPr bwMode="auto">
            <a:xfrm>
              <a:off x="3516" y="2000"/>
              <a:ext cx="307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Ci</a:t>
              </a:r>
            </a:p>
          </p:txBody>
        </p:sp>
        <p:sp>
          <p:nvSpPr>
            <p:cNvPr id="635932" name="Line 37"/>
            <p:cNvSpPr>
              <a:spLocks noChangeShapeType="1"/>
            </p:cNvSpPr>
            <p:nvPr/>
          </p:nvSpPr>
          <p:spPr bwMode="auto">
            <a:xfrm>
              <a:off x="3470" y="3512"/>
              <a:ext cx="0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3" name="Rectangle 38"/>
            <p:cNvSpPr>
              <a:spLocks noChangeArrowheads="1"/>
            </p:cNvSpPr>
            <p:nvPr/>
          </p:nvSpPr>
          <p:spPr bwMode="auto">
            <a:xfrm>
              <a:off x="3516" y="3771"/>
              <a:ext cx="37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Co</a:t>
              </a:r>
            </a:p>
          </p:txBody>
        </p:sp>
        <p:sp>
          <p:nvSpPr>
            <p:cNvPr id="635934" name="Line 39"/>
            <p:cNvSpPr>
              <a:spLocks noChangeShapeType="1"/>
            </p:cNvSpPr>
            <p:nvPr/>
          </p:nvSpPr>
          <p:spPr bwMode="auto">
            <a:xfrm flipH="1">
              <a:off x="493" y="3364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5" name="Line 40"/>
            <p:cNvSpPr>
              <a:spLocks noChangeShapeType="1"/>
            </p:cNvSpPr>
            <p:nvPr/>
          </p:nvSpPr>
          <p:spPr bwMode="auto">
            <a:xfrm flipH="1">
              <a:off x="727" y="3304"/>
              <a:ext cx="12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6" name="Rectangle 41"/>
            <p:cNvSpPr>
              <a:spLocks noChangeArrowheads="1"/>
            </p:cNvSpPr>
            <p:nvPr/>
          </p:nvSpPr>
          <p:spPr bwMode="auto">
            <a:xfrm>
              <a:off x="856" y="3126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37" name="Rectangle 42"/>
            <p:cNvSpPr>
              <a:spLocks noChangeArrowheads="1"/>
            </p:cNvSpPr>
            <p:nvPr/>
          </p:nvSpPr>
          <p:spPr bwMode="auto">
            <a:xfrm>
              <a:off x="254" y="3233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B</a:t>
              </a:r>
            </a:p>
          </p:txBody>
        </p:sp>
        <p:grpSp>
          <p:nvGrpSpPr>
            <p:cNvPr id="635938" name="Group 43"/>
            <p:cNvGrpSpPr>
              <a:grpSpLocks/>
            </p:cNvGrpSpPr>
            <p:nvPr/>
          </p:nvGrpSpPr>
          <p:grpSpPr bwMode="auto">
            <a:xfrm>
              <a:off x="1070" y="3550"/>
              <a:ext cx="410" cy="391"/>
              <a:chOff x="1816" y="3448"/>
              <a:chExt cx="336" cy="288"/>
            </a:xfrm>
          </p:grpSpPr>
          <p:sp>
            <p:nvSpPr>
              <p:cNvPr id="635939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35940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1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2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943" name="Line 48"/>
            <p:cNvSpPr>
              <a:spLocks noChangeShapeType="1"/>
            </p:cNvSpPr>
            <p:nvPr/>
          </p:nvSpPr>
          <p:spPr bwMode="auto">
            <a:xfrm>
              <a:off x="906" y="3369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4" name="Line 49"/>
            <p:cNvSpPr>
              <a:spLocks noChangeShapeType="1"/>
            </p:cNvSpPr>
            <p:nvPr/>
          </p:nvSpPr>
          <p:spPr bwMode="auto">
            <a:xfrm>
              <a:off x="911" y="3755"/>
              <a:ext cx="1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5" name="Line 50"/>
            <p:cNvSpPr>
              <a:spLocks noChangeShapeType="1"/>
            </p:cNvSpPr>
            <p:nvPr/>
          </p:nvSpPr>
          <p:spPr bwMode="auto">
            <a:xfrm flipH="1">
              <a:off x="1484" y="3755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6" name="Line 51"/>
            <p:cNvSpPr>
              <a:spLocks noChangeShapeType="1"/>
            </p:cNvSpPr>
            <p:nvPr/>
          </p:nvSpPr>
          <p:spPr bwMode="auto">
            <a:xfrm flipH="1">
              <a:off x="1600" y="3697"/>
              <a:ext cx="126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7" name="Rectangle 52"/>
            <p:cNvSpPr>
              <a:spLocks noChangeArrowheads="1"/>
            </p:cNvSpPr>
            <p:nvPr/>
          </p:nvSpPr>
          <p:spPr bwMode="auto">
            <a:xfrm>
              <a:off x="1621" y="3709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48" name="Rectangle 53"/>
            <p:cNvSpPr>
              <a:spLocks noChangeArrowheads="1"/>
            </p:cNvSpPr>
            <p:nvPr/>
          </p:nvSpPr>
          <p:spPr bwMode="auto">
            <a:xfrm>
              <a:off x="1964" y="2993"/>
              <a:ext cx="447" cy="1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5949" name="Rectangle 54"/>
            <p:cNvSpPr>
              <a:spLocks noChangeArrowheads="1"/>
            </p:cNvSpPr>
            <p:nvPr/>
          </p:nvSpPr>
          <p:spPr bwMode="auto">
            <a:xfrm>
              <a:off x="1925" y="3184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35950" name="Rectangle 55"/>
            <p:cNvSpPr>
              <a:spLocks noChangeArrowheads="1"/>
            </p:cNvSpPr>
            <p:nvPr/>
          </p:nvSpPr>
          <p:spPr bwMode="auto">
            <a:xfrm>
              <a:off x="1916" y="3648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35951" name="Rectangle 56"/>
            <p:cNvSpPr>
              <a:spLocks noChangeArrowheads="1"/>
            </p:cNvSpPr>
            <p:nvPr/>
          </p:nvSpPr>
          <p:spPr bwMode="auto">
            <a:xfrm rot="5400000">
              <a:off x="1692" y="3465"/>
              <a:ext cx="1050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200">
                  <a:latin typeface="Arial" charset="0"/>
                  <a:ea typeface="宋体" pitchFamily="2" charset="-122"/>
                  <a:cs typeface="Arial" charset="0"/>
                </a:rPr>
                <a:t>多路选择器</a:t>
              </a:r>
            </a:p>
          </p:txBody>
        </p:sp>
        <p:sp>
          <p:nvSpPr>
            <p:cNvPr id="635952" name="Line 57"/>
            <p:cNvSpPr>
              <a:spLocks noChangeShapeType="1"/>
            </p:cNvSpPr>
            <p:nvPr/>
          </p:nvSpPr>
          <p:spPr bwMode="auto">
            <a:xfrm flipV="1">
              <a:off x="2187" y="1667"/>
              <a:ext cx="0" cy="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53" name="Line 59"/>
            <p:cNvSpPr>
              <a:spLocks noChangeShapeType="1"/>
            </p:cNvSpPr>
            <p:nvPr/>
          </p:nvSpPr>
          <p:spPr bwMode="auto">
            <a:xfrm flipH="1">
              <a:off x="2183" y="2006"/>
              <a:ext cx="12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54" name="Rectangle 60"/>
            <p:cNvSpPr>
              <a:spLocks noChangeArrowheads="1"/>
            </p:cNvSpPr>
            <p:nvPr/>
          </p:nvSpPr>
          <p:spPr bwMode="auto">
            <a:xfrm>
              <a:off x="1647" y="1619"/>
              <a:ext cx="478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Sub</a:t>
              </a:r>
            </a:p>
          </p:txBody>
        </p:sp>
        <p:sp>
          <p:nvSpPr>
            <p:cNvPr id="635955" name="Rectangle 62"/>
            <p:cNvSpPr>
              <a:spLocks noChangeArrowheads="1"/>
            </p:cNvSpPr>
            <p:nvPr/>
          </p:nvSpPr>
          <p:spPr bwMode="auto">
            <a:xfrm>
              <a:off x="1503" y="3487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B</a:t>
              </a:r>
            </a:p>
          </p:txBody>
        </p:sp>
        <p:sp>
          <p:nvSpPr>
            <p:cNvPr id="635956" name="Line 63"/>
            <p:cNvSpPr>
              <a:spLocks noChangeShapeType="1"/>
            </p:cNvSpPr>
            <p:nvPr/>
          </p:nvSpPr>
          <p:spPr bwMode="auto">
            <a:xfrm>
              <a:off x="1557" y="3509"/>
              <a:ext cx="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7" name="Line 64"/>
            <p:cNvSpPr>
              <a:spLocks noChangeShapeType="1"/>
            </p:cNvSpPr>
            <p:nvPr/>
          </p:nvSpPr>
          <p:spPr bwMode="auto">
            <a:xfrm>
              <a:off x="3697" y="2549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8" name="Line 65"/>
            <p:cNvSpPr>
              <a:spLocks noChangeShapeType="1"/>
            </p:cNvSpPr>
            <p:nvPr/>
          </p:nvSpPr>
          <p:spPr bwMode="auto">
            <a:xfrm>
              <a:off x="3709" y="3315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9" name="Rectangle 66"/>
            <p:cNvSpPr>
              <a:spLocks noChangeArrowheads="1"/>
            </p:cNvSpPr>
            <p:nvPr/>
          </p:nvSpPr>
          <p:spPr bwMode="auto">
            <a:xfrm>
              <a:off x="4237" y="2977"/>
              <a:ext cx="38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OF</a:t>
              </a:r>
            </a:p>
          </p:txBody>
        </p:sp>
        <p:sp>
          <p:nvSpPr>
            <p:cNvPr id="635960" name="Text Box 68"/>
            <p:cNvSpPr txBox="1">
              <a:spLocks noChangeArrowheads="1"/>
            </p:cNvSpPr>
            <p:nvPr/>
          </p:nvSpPr>
          <p:spPr bwMode="auto">
            <a:xfrm>
              <a:off x="241" y="2710"/>
              <a:ext cx="1671" cy="3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加</a:t>
              </a:r>
              <a:r>
                <a:rPr lang="en-US" altLang="zh-CN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减运算部件</a:t>
              </a:r>
            </a:p>
          </p:txBody>
        </p:sp>
        <p:sp>
          <p:nvSpPr>
            <p:cNvPr id="635961" name="Line 57"/>
            <p:cNvSpPr>
              <a:spLocks noChangeShapeType="1"/>
            </p:cNvSpPr>
            <p:nvPr/>
          </p:nvSpPr>
          <p:spPr bwMode="auto">
            <a:xfrm>
              <a:off x="3706" y="3131"/>
              <a:ext cx="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962" name="Rectangle 66"/>
            <p:cNvSpPr>
              <a:spLocks noChangeArrowheads="1"/>
            </p:cNvSpPr>
            <p:nvPr/>
          </p:nvSpPr>
          <p:spPr bwMode="auto">
            <a:xfrm>
              <a:off x="4239" y="3187"/>
              <a:ext cx="128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CF=Co</a:t>
              </a: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  <a:sym typeface="Symbol" pitchFamily="18" charset="2"/>
                </a:rPr>
                <a:t>Sub</a:t>
              </a:r>
            </a:p>
          </p:txBody>
        </p:sp>
        <p:sp>
          <p:nvSpPr>
            <p:cNvPr id="635963" name="Line 64"/>
            <p:cNvSpPr>
              <a:spLocks noChangeShapeType="1"/>
            </p:cNvSpPr>
            <p:nvPr/>
          </p:nvSpPr>
          <p:spPr bwMode="auto">
            <a:xfrm>
              <a:off x="3699" y="2700"/>
              <a:ext cx="5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64" name="Rectangle 34"/>
            <p:cNvSpPr>
              <a:spLocks noChangeArrowheads="1"/>
            </p:cNvSpPr>
            <p:nvPr/>
          </p:nvSpPr>
          <p:spPr bwMode="auto">
            <a:xfrm>
              <a:off x="4264" y="2548"/>
              <a:ext cx="3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SF</a:t>
              </a:r>
            </a:p>
          </p:txBody>
        </p:sp>
        <p:sp>
          <p:nvSpPr>
            <p:cNvPr id="419910" name="Rectangle 70"/>
            <p:cNvSpPr>
              <a:spLocks noChangeArrowheads="1"/>
            </p:cNvSpPr>
            <p:nvPr/>
          </p:nvSpPr>
          <p:spPr bwMode="auto">
            <a:xfrm>
              <a:off x="0" y="1513"/>
              <a:ext cx="1784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时，做减法</a:t>
              </a:r>
            </a:p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时，做加法</a:t>
              </a:r>
            </a:p>
          </p:txBody>
        </p:sp>
      </p:grpSp>
      <p:sp>
        <p:nvSpPr>
          <p:cNvPr id="635966" name="Text Box 62"/>
          <p:cNvSpPr txBox="1">
            <a:spLocks noChangeArrowheads="1"/>
          </p:cNvSpPr>
          <p:nvPr/>
        </p:nvSpPr>
        <p:spPr bwMode="auto">
          <a:xfrm>
            <a:off x="4470400" y="1028700"/>
            <a:ext cx="442753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000">
                <a:solidFill>
                  <a:srgbClr val="990000"/>
                </a:solidFill>
              </a:rPr>
              <a:t>已知</a:t>
            </a:r>
            <a:r>
              <a:rPr lang="en-US" altLang="zh-CN" sz="2000">
                <a:solidFill>
                  <a:srgbClr val="990000"/>
                </a:solidFill>
              </a:rPr>
              <a:t>EDX</a:t>
            </a:r>
            <a:r>
              <a:rPr lang="zh-CN" altLang="en-US" sz="2000">
                <a:solidFill>
                  <a:srgbClr val="990000"/>
                </a:solidFill>
              </a:rPr>
              <a:t>中为 </a:t>
            </a:r>
            <a:r>
              <a:rPr lang="en-US" altLang="zh-CN" sz="2000">
                <a:solidFill>
                  <a:srgbClr val="990000"/>
                </a:solidFill>
              </a:rPr>
              <a:t>len=0000 0000H</a:t>
            </a:r>
            <a:endParaRPr lang="zh-CN" altLang="en-US" sz="20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  <p:bldP spid="63596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28588"/>
            <a:ext cx="7502525" cy="528637"/>
          </a:xfrm>
        </p:spPr>
        <p:txBody>
          <a:bodyPr/>
          <a:lstStyle/>
          <a:p>
            <a:r>
              <a:rPr lang="en-US" altLang="zh-CN" sz="3600" smtClean="0"/>
              <a:t>cpml %edx,%eax</a:t>
            </a:r>
            <a:r>
              <a:rPr lang="zh-CN" altLang="en-US" sz="3600" smtClean="0"/>
              <a:t>指令的执行结果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5519738"/>
            <a:ext cx="8853488" cy="9207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“cmpl %edx,%eax”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执行时：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A=0000 0000H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FFFF FFFFH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Sub=1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en-US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0…01, CF=1, ZF=0, OF=0, SF=0</a:t>
            </a:r>
            <a:r>
              <a:rPr lang="en-US" altLang="zh-CN" sz="2200" smtClean="0">
                <a:solidFill>
                  <a:srgbClr val="990000"/>
                </a:solidFill>
              </a:rPr>
              <a:t> </a:t>
            </a:r>
            <a:endParaRPr lang="zh-CN" altLang="en-US" sz="2200" smtClean="0">
              <a:solidFill>
                <a:srgbClr val="990000"/>
              </a:solidFill>
            </a:endParaRPr>
          </a:p>
        </p:txBody>
      </p:sp>
      <p:grpSp>
        <p:nvGrpSpPr>
          <p:cNvPr id="636932" name="Group 4"/>
          <p:cNvGrpSpPr>
            <a:grpSpLocks/>
          </p:cNvGrpSpPr>
          <p:nvPr/>
        </p:nvGrpSpPr>
        <p:grpSpPr bwMode="auto">
          <a:xfrm>
            <a:off x="406400" y="939800"/>
            <a:ext cx="8737600" cy="4419600"/>
            <a:chOff x="0" y="1513"/>
            <a:chExt cx="5522" cy="2611"/>
          </a:xfrm>
        </p:grpSpPr>
        <p:sp>
          <p:nvSpPr>
            <p:cNvPr id="636933" name="Rectangle 33"/>
            <p:cNvSpPr>
              <a:spLocks noChangeArrowheads="1"/>
            </p:cNvSpPr>
            <p:nvPr/>
          </p:nvSpPr>
          <p:spPr bwMode="auto">
            <a:xfrm>
              <a:off x="4402" y="2741"/>
              <a:ext cx="7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Result</a:t>
              </a:r>
            </a:p>
          </p:txBody>
        </p:sp>
        <p:sp>
          <p:nvSpPr>
            <p:cNvPr id="636934" name="Line 11"/>
            <p:cNvSpPr>
              <a:spLocks noChangeShapeType="1"/>
            </p:cNvSpPr>
            <p:nvPr/>
          </p:nvSpPr>
          <p:spPr bwMode="auto">
            <a:xfrm flipH="1">
              <a:off x="507" y="2327"/>
              <a:ext cx="26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5" name="Line 12"/>
            <p:cNvSpPr>
              <a:spLocks noChangeShapeType="1"/>
            </p:cNvSpPr>
            <p:nvPr/>
          </p:nvSpPr>
          <p:spPr bwMode="auto">
            <a:xfrm flipH="1">
              <a:off x="3111" y="2141"/>
              <a:ext cx="9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6" name="Line 13"/>
            <p:cNvSpPr>
              <a:spLocks noChangeShapeType="1"/>
            </p:cNvSpPr>
            <p:nvPr/>
          </p:nvSpPr>
          <p:spPr bwMode="auto">
            <a:xfrm>
              <a:off x="3129" y="2141"/>
              <a:ext cx="564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7" name="Line 14"/>
            <p:cNvSpPr>
              <a:spLocks noChangeShapeType="1"/>
            </p:cNvSpPr>
            <p:nvPr/>
          </p:nvSpPr>
          <p:spPr bwMode="auto">
            <a:xfrm>
              <a:off x="3087" y="2822"/>
              <a:ext cx="213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8" name="Line 16"/>
            <p:cNvSpPr>
              <a:spLocks noChangeShapeType="1"/>
            </p:cNvSpPr>
            <p:nvPr/>
          </p:nvSpPr>
          <p:spPr bwMode="auto">
            <a:xfrm>
              <a:off x="3693" y="2448"/>
              <a:ext cx="10" cy="4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9" name="Line 18"/>
            <p:cNvSpPr>
              <a:spLocks noChangeShapeType="1"/>
            </p:cNvSpPr>
            <p:nvPr/>
          </p:nvSpPr>
          <p:spPr bwMode="auto">
            <a:xfrm flipV="1">
              <a:off x="3120" y="3060"/>
              <a:ext cx="0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0" name="Line 19"/>
            <p:cNvSpPr>
              <a:spLocks noChangeShapeType="1"/>
            </p:cNvSpPr>
            <p:nvPr/>
          </p:nvSpPr>
          <p:spPr bwMode="auto">
            <a:xfrm flipV="1">
              <a:off x="3129" y="3365"/>
              <a:ext cx="564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1" name="Line 20"/>
            <p:cNvSpPr>
              <a:spLocks noChangeShapeType="1"/>
            </p:cNvSpPr>
            <p:nvPr/>
          </p:nvSpPr>
          <p:spPr bwMode="auto">
            <a:xfrm flipV="1">
              <a:off x="3121" y="2929"/>
              <a:ext cx="171" cy="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2" name="Line 22"/>
            <p:cNvSpPr>
              <a:spLocks noChangeShapeType="1"/>
            </p:cNvSpPr>
            <p:nvPr/>
          </p:nvSpPr>
          <p:spPr bwMode="auto">
            <a:xfrm flipV="1">
              <a:off x="3703" y="2905"/>
              <a:ext cx="0" cy="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3" name="Line 23"/>
            <p:cNvSpPr>
              <a:spLocks noChangeShapeType="1"/>
            </p:cNvSpPr>
            <p:nvPr/>
          </p:nvSpPr>
          <p:spPr bwMode="auto">
            <a:xfrm flipV="1">
              <a:off x="3707" y="2917"/>
              <a:ext cx="7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4" name="Line 24"/>
            <p:cNvSpPr>
              <a:spLocks noChangeShapeType="1"/>
            </p:cNvSpPr>
            <p:nvPr/>
          </p:nvSpPr>
          <p:spPr bwMode="auto">
            <a:xfrm flipH="1">
              <a:off x="2416" y="3505"/>
              <a:ext cx="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5" name="Rectangle 25"/>
            <p:cNvSpPr>
              <a:spLocks noChangeArrowheads="1"/>
            </p:cNvSpPr>
            <p:nvPr/>
          </p:nvSpPr>
          <p:spPr bwMode="auto">
            <a:xfrm rot="5400000">
              <a:off x="2974" y="2871"/>
              <a:ext cx="974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400">
                  <a:latin typeface="Arial" charset="0"/>
                  <a:ea typeface="宋体" pitchFamily="2" charset="-122"/>
                  <a:cs typeface="Arial" charset="0"/>
                </a:rPr>
                <a:t>加法器</a:t>
              </a:r>
            </a:p>
          </p:txBody>
        </p:sp>
        <p:sp>
          <p:nvSpPr>
            <p:cNvPr id="636946" name="Line 26"/>
            <p:cNvSpPr>
              <a:spLocks noChangeShapeType="1"/>
            </p:cNvSpPr>
            <p:nvPr/>
          </p:nvSpPr>
          <p:spPr bwMode="auto">
            <a:xfrm flipH="1">
              <a:off x="2648" y="3446"/>
              <a:ext cx="127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7" name="Line 27"/>
            <p:cNvSpPr>
              <a:spLocks noChangeShapeType="1"/>
            </p:cNvSpPr>
            <p:nvPr/>
          </p:nvSpPr>
          <p:spPr bwMode="auto">
            <a:xfrm flipH="1">
              <a:off x="776" y="2269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8" name="Line 28"/>
            <p:cNvSpPr>
              <a:spLocks noChangeShapeType="1"/>
            </p:cNvSpPr>
            <p:nvPr/>
          </p:nvSpPr>
          <p:spPr bwMode="auto">
            <a:xfrm flipH="1">
              <a:off x="4105" y="2857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9" name="Rectangle 29"/>
            <p:cNvSpPr>
              <a:spLocks noChangeArrowheads="1"/>
            </p:cNvSpPr>
            <p:nvPr/>
          </p:nvSpPr>
          <p:spPr bwMode="auto">
            <a:xfrm>
              <a:off x="891" y="2081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50" name="Rectangle 30"/>
            <p:cNvSpPr>
              <a:spLocks noChangeArrowheads="1"/>
            </p:cNvSpPr>
            <p:nvPr/>
          </p:nvSpPr>
          <p:spPr bwMode="auto">
            <a:xfrm>
              <a:off x="2469" y="3505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51" name="Rectangle 31"/>
            <p:cNvSpPr>
              <a:spLocks noChangeArrowheads="1"/>
            </p:cNvSpPr>
            <p:nvPr/>
          </p:nvSpPr>
          <p:spPr bwMode="auto">
            <a:xfrm>
              <a:off x="3954" y="2691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52" name="Rectangle 32"/>
            <p:cNvSpPr>
              <a:spLocks noChangeArrowheads="1"/>
            </p:cNvSpPr>
            <p:nvPr/>
          </p:nvSpPr>
          <p:spPr bwMode="auto">
            <a:xfrm>
              <a:off x="255" y="2171"/>
              <a:ext cx="254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</a:t>
              </a:r>
            </a:p>
          </p:txBody>
        </p:sp>
        <p:sp>
          <p:nvSpPr>
            <p:cNvPr id="636953" name="Rectangle 34"/>
            <p:cNvSpPr>
              <a:spLocks noChangeArrowheads="1"/>
            </p:cNvSpPr>
            <p:nvPr/>
          </p:nvSpPr>
          <p:spPr bwMode="auto">
            <a:xfrm>
              <a:off x="4276" y="2337"/>
              <a:ext cx="34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ZF</a:t>
              </a:r>
            </a:p>
          </p:txBody>
        </p:sp>
        <p:sp>
          <p:nvSpPr>
            <p:cNvPr id="636954" name="Line 35"/>
            <p:cNvSpPr>
              <a:spLocks noChangeShapeType="1"/>
            </p:cNvSpPr>
            <p:nvPr/>
          </p:nvSpPr>
          <p:spPr bwMode="auto">
            <a:xfrm>
              <a:off x="3470" y="1994"/>
              <a:ext cx="0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5" name="Rectangle 36"/>
            <p:cNvSpPr>
              <a:spLocks noChangeArrowheads="1"/>
            </p:cNvSpPr>
            <p:nvPr/>
          </p:nvSpPr>
          <p:spPr bwMode="auto">
            <a:xfrm>
              <a:off x="3516" y="2000"/>
              <a:ext cx="307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Ci</a:t>
              </a:r>
            </a:p>
          </p:txBody>
        </p:sp>
        <p:sp>
          <p:nvSpPr>
            <p:cNvPr id="636956" name="Line 37"/>
            <p:cNvSpPr>
              <a:spLocks noChangeShapeType="1"/>
            </p:cNvSpPr>
            <p:nvPr/>
          </p:nvSpPr>
          <p:spPr bwMode="auto">
            <a:xfrm>
              <a:off x="3470" y="3512"/>
              <a:ext cx="0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7" name="Rectangle 38"/>
            <p:cNvSpPr>
              <a:spLocks noChangeArrowheads="1"/>
            </p:cNvSpPr>
            <p:nvPr/>
          </p:nvSpPr>
          <p:spPr bwMode="auto">
            <a:xfrm>
              <a:off x="3516" y="3771"/>
              <a:ext cx="37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Co</a:t>
              </a:r>
            </a:p>
          </p:txBody>
        </p:sp>
        <p:sp>
          <p:nvSpPr>
            <p:cNvPr id="636958" name="Line 39"/>
            <p:cNvSpPr>
              <a:spLocks noChangeShapeType="1"/>
            </p:cNvSpPr>
            <p:nvPr/>
          </p:nvSpPr>
          <p:spPr bwMode="auto">
            <a:xfrm flipH="1">
              <a:off x="493" y="3364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9" name="Line 40"/>
            <p:cNvSpPr>
              <a:spLocks noChangeShapeType="1"/>
            </p:cNvSpPr>
            <p:nvPr/>
          </p:nvSpPr>
          <p:spPr bwMode="auto">
            <a:xfrm flipH="1">
              <a:off x="727" y="3304"/>
              <a:ext cx="12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60" name="Rectangle 41"/>
            <p:cNvSpPr>
              <a:spLocks noChangeArrowheads="1"/>
            </p:cNvSpPr>
            <p:nvPr/>
          </p:nvSpPr>
          <p:spPr bwMode="auto">
            <a:xfrm>
              <a:off x="856" y="3126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61" name="Rectangle 42"/>
            <p:cNvSpPr>
              <a:spLocks noChangeArrowheads="1"/>
            </p:cNvSpPr>
            <p:nvPr/>
          </p:nvSpPr>
          <p:spPr bwMode="auto">
            <a:xfrm>
              <a:off x="254" y="3233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B</a:t>
              </a:r>
            </a:p>
          </p:txBody>
        </p:sp>
        <p:grpSp>
          <p:nvGrpSpPr>
            <p:cNvPr id="636962" name="Group 43"/>
            <p:cNvGrpSpPr>
              <a:grpSpLocks/>
            </p:cNvGrpSpPr>
            <p:nvPr/>
          </p:nvGrpSpPr>
          <p:grpSpPr bwMode="auto">
            <a:xfrm>
              <a:off x="1070" y="3550"/>
              <a:ext cx="410" cy="391"/>
              <a:chOff x="1816" y="3448"/>
              <a:chExt cx="336" cy="288"/>
            </a:xfrm>
          </p:grpSpPr>
          <p:sp>
            <p:nvSpPr>
              <p:cNvPr id="636963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36964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965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966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6967" name="Line 48"/>
            <p:cNvSpPr>
              <a:spLocks noChangeShapeType="1"/>
            </p:cNvSpPr>
            <p:nvPr/>
          </p:nvSpPr>
          <p:spPr bwMode="auto">
            <a:xfrm>
              <a:off x="906" y="3369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68" name="Line 49"/>
            <p:cNvSpPr>
              <a:spLocks noChangeShapeType="1"/>
            </p:cNvSpPr>
            <p:nvPr/>
          </p:nvSpPr>
          <p:spPr bwMode="auto">
            <a:xfrm>
              <a:off x="911" y="3755"/>
              <a:ext cx="1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69" name="Line 50"/>
            <p:cNvSpPr>
              <a:spLocks noChangeShapeType="1"/>
            </p:cNvSpPr>
            <p:nvPr/>
          </p:nvSpPr>
          <p:spPr bwMode="auto">
            <a:xfrm flipH="1">
              <a:off x="1484" y="3755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0" name="Line 51"/>
            <p:cNvSpPr>
              <a:spLocks noChangeShapeType="1"/>
            </p:cNvSpPr>
            <p:nvPr/>
          </p:nvSpPr>
          <p:spPr bwMode="auto">
            <a:xfrm flipH="1">
              <a:off x="1600" y="3697"/>
              <a:ext cx="126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1" name="Rectangle 52"/>
            <p:cNvSpPr>
              <a:spLocks noChangeArrowheads="1"/>
            </p:cNvSpPr>
            <p:nvPr/>
          </p:nvSpPr>
          <p:spPr bwMode="auto">
            <a:xfrm>
              <a:off x="1621" y="3709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72" name="Rectangle 53"/>
            <p:cNvSpPr>
              <a:spLocks noChangeArrowheads="1"/>
            </p:cNvSpPr>
            <p:nvPr/>
          </p:nvSpPr>
          <p:spPr bwMode="auto">
            <a:xfrm>
              <a:off x="1964" y="2993"/>
              <a:ext cx="447" cy="1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6973" name="Rectangle 54"/>
            <p:cNvSpPr>
              <a:spLocks noChangeArrowheads="1"/>
            </p:cNvSpPr>
            <p:nvPr/>
          </p:nvSpPr>
          <p:spPr bwMode="auto">
            <a:xfrm>
              <a:off x="1925" y="3184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36974" name="Rectangle 55"/>
            <p:cNvSpPr>
              <a:spLocks noChangeArrowheads="1"/>
            </p:cNvSpPr>
            <p:nvPr/>
          </p:nvSpPr>
          <p:spPr bwMode="auto">
            <a:xfrm>
              <a:off x="1916" y="3648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36975" name="Rectangle 56"/>
            <p:cNvSpPr>
              <a:spLocks noChangeArrowheads="1"/>
            </p:cNvSpPr>
            <p:nvPr/>
          </p:nvSpPr>
          <p:spPr bwMode="auto">
            <a:xfrm rot="5400000">
              <a:off x="1692" y="3465"/>
              <a:ext cx="1050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200">
                  <a:latin typeface="Arial" charset="0"/>
                  <a:ea typeface="宋体" pitchFamily="2" charset="-122"/>
                  <a:cs typeface="Arial" charset="0"/>
                </a:rPr>
                <a:t>多路选择器</a:t>
              </a:r>
            </a:p>
          </p:txBody>
        </p:sp>
        <p:sp>
          <p:nvSpPr>
            <p:cNvPr id="636976" name="Line 57"/>
            <p:cNvSpPr>
              <a:spLocks noChangeShapeType="1"/>
            </p:cNvSpPr>
            <p:nvPr/>
          </p:nvSpPr>
          <p:spPr bwMode="auto">
            <a:xfrm flipV="1">
              <a:off x="2187" y="1667"/>
              <a:ext cx="0" cy="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7" name="Line 59"/>
            <p:cNvSpPr>
              <a:spLocks noChangeShapeType="1"/>
            </p:cNvSpPr>
            <p:nvPr/>
          </p:nvSpPr>
          <p:spPr bwMode="auto">
            <a:xfrm flipH="1">
              <a:off x="2183" y="2006"/>
              <a:ext cx="12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8" name="Rectangle 60"/>
            <p:cNvSpPr>
              <a:spLocks noChangeArrowheads="1"/>
            </p:cNvSpPr>
            <p:nvPr/>
          </p:nvSpPr>
          <p:spPr bwMode="auto">
            <a:xfrm>
              <a:off x="1647" y="1619"/>
              <a:ext cx="478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Sub</a:t>
              </a:r>
            </a:p>
          </p:txBody>
        </p:sp>
        <p:sp>
          <p:nvSpPr>
            <p:cNvPr id="636979" name="Rectangle 62"/>
            <p:cNvSpPr>
              <a:spLocks noChangeArrowheads="1"/>
            </p:cNvSpPr>
            <p:nvPr/>
          </p:nvSpPr>
          <p:spPr bwMode="auto">
            <a:xfrm>
              <a:off x="1503" y="3487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B</a:t>
              </a:r>
            </a:p>
          </p:txBody>
        </p:sp>
        <p:sp>
          <p:nvSpPr>
            <p:cNvPr id="636980" name="Line 63"/>
            <p:cNvSpPr>
              <a:spLocks noChangeShapeType="1"/>
            </p:cNvSpPr>
            <p:nvPr/>
          </p:nvSpPr>
          <p:spPr bwMode="auto">
            <a:xfrm>
              <a:off x="1557" y="3509"/>
              <a:ext cx="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1" name="Line 64"/>
            <p:cNvSpPr>
              <a:spLocks noChangeShapeType="1"/>
            </p:cNvSpPr>
            <p:nvPr/>
          </p:nvSpPr>
          <p:spPr bwMode="auto">
            <a:xfrm>
              <a:off x="3697" y="2549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2" name="Line 65"/>
            <p:cNvSpPr>
              <a:spLocks noChangeShapeType="1"/>
            </p:cNvSpPr>
            <p:nvPr/>
          </p:nvSpPr>
          <p:spPr bwMode="auto">
            <a:xfrm>
              <a:off x="3709" y="3315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3" name="Rectangle 66"/>
            <p:cNvSpPr>
              <a:spLocks noChangeArrowheads="1"/>
            </p:cNvSpPr>
            <p:nvPr/>
          </p:nvSpPr>
          <p:spPr bwMode="auto">
            <a:xfrm>
              <a:off x="4237" y="2977"/>
              <a:ext cx="38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OF</a:t>
              </a:r>
            </a:p>
          </p:txBody>
        </p:sp>
        <p:sp>
          <p:nvSpPr>
            <p:cNvPr id="636984" name="Text Box 68"/>
            <p:cNvSpPr txBox="1">
              <a:spLocks noChangeArrowheads="1"/>
            </p:cNvSpPr>
            <p:nvPr/>
          </p:nvSpPr>
          <p:spPr bwMode="auto">
            <a:xfrm>
              <a:off x="241" y="2710"/>
              <a:ext cx="1671" cy="3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加</a:t>
              </a:r>
              <a:r>
                <a:rPr lang="en-US" altLang="zh-CN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减运算部件</a:t>
              </a:r>
            </a:p>
          </p:txBody>
        </p:sp>
        <p:sp>
          <p:nvSpPr>
            <p:cNvPr id="636985" name="Line 57"/>
            <p:cNvSpPr>
              <a:spLocks noChangeShapeType="1"/>
            </p:cNvSpPr>
            <p:nvPr/>
          </p:nvSpPr>
          <p:spPr bwMode="auto">
            <a:xfrm>
              <a:off x="3706" y="3131"/>
              <a:ext cx="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6986" name="Rectangle 66"/>
            <p:cNvSpPr>
              <a:spLocks noChangeArrowheads="1"/>
            </p:cNvSpPr>
            <p:nvPr/>
          </p:nvSpPr>
          <p:spPr bwMode="auto">
            <a:xfrm>
              <a:off x="4239" y="3187"/>
              <a:ext cx="128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CF=Co</a:t>
              </a: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  <a:sym typeface="Symbol" pitchFamily="18" charset="2"/>
                </a:rPr>
                <a:t>Sub</a:t>
              </a:r>
            </a:p>
          </p:txBody>
        </p:sp>
        <p:sp>
          <p:nvSpPr>
            <p:cNvPr id="636987" name="Line 64"/>
            <p:cNvSpPr>
              <a:spLocks noChangeShapeType="1"/>
            </p:cNvSpPr>
            <p:nvPr/>
          </p:nvSpPr>
          <p:spPr bwMode="auto">
            <a:xfrm>
              <a:off x="3699" y="2700"/>
              <a:ext cx="5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8" name="Rectangle 34"/>
            <p:cNvSpPr>
              <a:spLocks noChangeArrowheads="1"/>
            </p:cNvSpPr>
            <p:nvPr/>
          </p:nvSpPr>
          <p:spPr bwMode="auto">
            <a:xfrm>
              <a:off x="4264" y="2548"/>
              <a:ext cx="3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SF</a:t>
              </a:r>
            </a:p>
          </p:txBody>
        </p:sp>
        <p:sp>
          <p:nvSpPr>
            <p:cNvPr id="419910" name="Rectangle 70"/>
            <p:cNvSpPr>
              <a:spLocks noChangeArrowheads="1"/>
            </p:cNvSpPr>
            <p:nvPr/>
          </p:nvSpPr>
          <p:spPr bwMode="auto">
            <a:xfrm>
              <a:off x="0" y="1513"/>
              <a:ext cx="1784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时，做减法</a:t>
              </a:r>
            </a:p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时，做加法</a:t>
              </a:r>
            </a:p>
          </p:txBody>
        </p:sp>
      </p:grpSp>
      <p:sp>
        <p:nvSpPr>
          <p:cNvPr id="636990" name="Text Box 62"/>
          <p:cNvSpPr txBox="1">
            <a:spLocks noChangeArrowheads="1"/>
          </p:cNvSpPr>
          <p:nvPr/>
        </p:nvSpPr>
        <p:spPr bwMode="auto">
          <a:xfrm>
            <a:off x="4470400" y="882650"/>
            <a:ext cx="4278313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000">
                <a:solidFill>
                  <a:srgbClr val="990000"/>
                </a:solidFill>
              </a:rPr>
              <a:t>已知</a:t>
            </a:r>
            <a:r>
              <a:rPr lang="en-US" altLang="zh-CN" sz="2000">
                <a:solidFill>
                  <a:srgbClr val="990000"/>
                </a:solidFill>
              </a:rPr>
              <a:t>EDX</a:t>
            </a:r>
            <a:r>
              <a:rPr lang="zh-CN" altLang="en-US" sz="2000">
                <a:solidFill>
                  <a:srgbClr val="990000"/>
                </a:solidFill>
              </a:rPr>
              <a:t>中为 </a:t>
            </a:r>
            <a:r>
              <a:rPr lang="en-US" altLang="zh-CN" sz="2000">
                <a:solidFill>
                  <a:srgbClr val="990000"/>
                </a:solidFill>
              </a:rPr>
              <a:t>len-1=FFFF FFFFH</a:t>
            </a:r>
          </a:p>
          <a:p>
            <a:pPr>
              <a:spcBef>
                <a:spcPct val="25000"/>
              </a:spcBef>
            </a:pPr>
            <a:r>
              <a:rPr lang="zh-CN" altLang="en-US" sz="2000">
                <a:solidFill>
                  <a:srgbClr val="990000"/>
                </a:solidFill>
              </a:rPr>
              <a:t>             </a:t>
            </a:r>
            <a:r>
              <a:rPr lang="en-US" altLang="zh-CN" sz="2000">
                <a:solidFill>
                  <a:srgbClr val="990000"/>
                </a:solidFill>
              </a:rPr>
              <a:t>EAX</a:t>
            </a:r>
            <a:r>
              <a:rPr lang="zh-CN" altLang="en-US" sz="2000">
                <a:solidFill>
                  <a:srgbClr val="990000"/>
                </a:solidFill>
              </a:rPr>
              <a:t>中为 </a:t>
            </a:r>
            <a:r>
              <a:rPr lang="en-US" altLang="zh-CN" sz="2000">
                <a:solidFill>
                  <a:srgbClr val="990000"/>
                </a:solidFill>
              </a:rPr>
              <a:t>i=0000 0000H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/>
      <p:bldP spid="63699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238" y="142875"/>
            <a:ext cx="5629275" cy="528638"/>
          </a:xfrm>
        </p:spPr>
        <p:txBody>
          <a:bodyPr/>
          <a:lstStyle/>
          <a:p>
            <a:r>
              <a:rPr lang="en-US" altLang="zh-CN" sz="3600" smtClean="0"/>
              <a:t>jbe .L3</a:t>
            </a:r>
            <a:r>
              <a:rPr lang="zh-CN" altLang="en-US" sz="3600" smtClean="0"/>
              <a:t>指令的执行结果</a:t>
            </a:r>
          </a:p>
        </p:txBody>
      </p:sp>
      <p:graphicFrame>
        <p:nvGraphicFramePr>
          <p:cNvPr id="637955" name="Group 3"/>
          <p:cNvGraphicFramePr>
            <a:graphicFrameLocks noGrp="1"/>
          </p:cNvGraphicFramePr>
          <p:nvPr>
            <p:ph idx="1"/>
          </p:nvPr>
        </p:nvGraphicFramePr>
        <p:xfrm>
          <a:off x="495300" y="1095375"/>
          <a:ext cx="8191500" cy="3800475"/>
        </p:xfrm>
        <a:graphic>
          <a:graphicData uri="http://schemas.openxmlformats.org/drawingml/2006/table">
            <a:tbl>
              <a:tblPr/>
              <a:tblGrid>
                <a:gridCol w="2703513"/>
                <a:gridCol w="2782887"/>
                <a:gridCol w="2705100"/>
              </a:tblGrid>
              <a:tr h="492125"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  <p:sp>
        <p:nvSpPr>
          <p:cNvPr id="637997" name="Line 45"/>
          <p:cNvSpPr>
            <a:spLocks noChangeShapeType="1"/>
          </p:cNvSpPr>
          <p:nvPr/>
        </p:nvSpPr>
        <p:spPr bwMode="auto">
          <a:xfrm>
            <a:off x="320675" y="31273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47663" y="4927600"/>
            <a:ext cx="8447087" cy="1790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</a:rPr>
              <a:t> </a:t>
            </a:r>
            <a:r>
              <a:rPr lang="en-US" altLang="zh-CN" sz="2200">
                <a:solidFill>
                  <a:schemeClr val="accent2"/>
                </a:solidFill>
              </a:rPr>
              <a:t>CF=1, ZF=0, </a:t>
            </a:r>
            <a:r>
              <a:rPr lang="en-US" altLang="zh-CN" sz="2200">
                <a:solidFill>
                  <a:srgbClr val="990000"/>
                </a:solidFill>
              </a:rPr>
              <a:t>OF=0, SF=0</a:t>
            </a:r>
            <a:r>
              <a:rPr lang="zh-CN" altLang="en-US" sz="2200">
                <a:solidFill>
                  <a:srgbClr val="990000"/>
                </a:solidFill>
              </a:rPr>
              <a:t>，说明满足条件，应转移到</a:t>
            </a:r>
            <a:r>
              <a:rPr lang="en-US" altLang="zh-CN" sz="2200">
                <a:solidFill>
                  <a:srgbClr val="990000"/>
                </a:solidFill>
              </a:rPr>
              <a:t>.L3</a:t>
            </a:r>
            <a:r>
              <a:rPr lang="zh-CN" altLang="en-US" sz="2200">
                <a:solidFill>
                  <a:srgbClr val="990000"/>
                </a:solidFill>
              </a:rPr>
              <a:t>执行！   显然，对于每个 </a:t>
            </a:r>
            <a:r>
              <a:rPr lang="en-US" altLang="zh-CN" sz="2200">
                <a:solidFill>
                  <a:srgbClr val="990000"/>
                </a:solidFill>
              </a:rPr>
              <a:t>i </a:t>
            </a:r>
            <a:r>
              <a:rPr lang="zh-CN" altLang="en-US" sz="2200">
                <a:solidFill>
                  <a:srgbClr val="990000"/>
                </a:solidFill>
              </a:rPr>
              <a:t>都满足条件，因为任何无符号数都比</a:t>
            </a:r>
            <a:r>
              <a:rPr lang="en-US" altLang="zh-CN" sz="2200">
                <a:solidFill>
                  <a:srgbClr val="990000"/>
                </a:solidFill>
              </a:rPr>
              <a:t>32</a:t>
            </a:r>
            <a:r>
              <a:rPr lang="zh-CN" altLang="en-US" sz="2200">
                <a:solidFill>
                  <a:srgbClr val="990000"/>
                </a:solidFill>
              </a:rPr>
              <a:t>个</a:t>
            </a:r>
            <a:r>
              <a:rPr lang="en-US" altLang="zh-CN" sz="2200">
                <a:solidFill>
                  <a:srgbClr val="990000"/>
                </a:solidFill>
              </a:rPr>
              <a:t>1</a:t>
            </a:r>
            <a:r>
              <a:rPr lang="zh-CN" altLang="en-US" sz="2200">
                <a:solidFill>
                  <a:srgbClr val="990000"/>
                </a:solidFill>
              </a:rPr>
              <a:t>小，因此循环体被不断执行，最终导致数组访问越界而发生存储器访问异常。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9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98425"/>
            <a:ext cx="8229600" cy="528638"/>
          </a:xfrm>
        </p:spPr>
        <p:txBody>
          <a:bodyPr/>
          <a:lstStyle/>
          <a:p>
            <a:r>
              <a:rPr lang="zh-CN" altLang="en-US" sz="3600" smtClean="0"/>
              <a:t>例子：程序的机器级表示与执行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234950" y="4257675"/>
            <a:ext cx="3784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/>
              <a:t>正确的做法是将参数</a:t>
            </a:r>
            <a:r>
              <a:rPr lang="en-US" altLang="zh-CN" sz="2200"/>
              <a:t>len</a:t>
            </a:r>
            <a:r>
              <a:rPr lang="zh-CN" altLang="en-US" sz="2200"/>
              <a:t>声明为</a:t>
            </a:r>
            <a:r>
              <a:rPr lang="en-US" altLang="zh-CN" sz="2200"/>
              <a:t>int</a:t>
            </a:r>
            <a:r>
              <a:rPr lang="zh-CN" altLang="en-US" sz="2200"/>
              <a:t>型。</a:t>
            </a:r>
            <a:r>
              <a:rPr lang="zh-CN" altLang="en-US" b="0">
                <a:latin typeface="Arial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222250" y="968375"/>
            <a:ext cx="4535488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/>
              <a:t>例：</a:t>
            </a:r>
            <a:r>
              <a:rPr lang="zh-CN" altLang="en-US" sz="2200">
                <a:latin typeface="Arial" charset="0"/>
                <a:ea typeface="宋体" pitchFamily="2" charset="-122"/>
              </a:rPr>
              <a:t>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int sum(int a[ ], 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2200">
                <a:latin typeface="Arial" charset="0"/>
                <a:ea typeface="宋体" pitchFamily="2" charset="-122"/>
              </a:rPr>
              <a:t> len)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   int  i</a:t>
            </a:r>
            <a:r>
              <a:rPr lang="zh-CN" altLang="en-US" sz="2200">
                <a:latin typeface="Arial" charset="0"/>
                <a:ea typeface="宋体" pitchFamily="2" charset="-122"/>
              </a:rPr>
              <a:t>，</a:t>
            </a:r>
            <a:r>
              <a:rPr lang="en-US" altLang="zh-CN" sz="2200">
                <a:latin typeface="Arial" charset="0"/>
                <a:ea typeface="宋体" pitchFamily="2" charset="-122"/>
              </a:rPr>
              <a:t>sum = 0;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   for (i = 0; 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i &lt;= len–1</a:t>
            </a:r>
            <a:r>
              <a:rPr lang="en-US" altLang="zh-CN" sz="2200">
                <a:latin typeface="Arial" charset="0"/>
                <a:ea typeface="宋体" pitchFamily="2" charset="-122"/>
              </a:rPr>
              <a:t>; i++)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	    sum += a[i];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   return sum;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}</a:t>
            </a:r>
            <a:endParaRPr lang="zh-CN" altLang="en-US" sz="2200">
              <a:latin typeface="Arial" charset="0"/>
              <a:ea typeface="宋体" pitchFamily="2" charset="-122"/>
            </a:endParaRP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</a:rPr>
              <a:t>sum: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.L3: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-4(%ebp),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12(%ebp),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subl    $1,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cmpl  %edx,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jle	   .L3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4833938" y="4606925"/>
            <a:ext cx="4078287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i 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%eax</a:t>
            </a:r>
            <a:r>
              <a:rPr lang="zh-CN" altLang="en-US" sz="2000">
                <a:solidFill>
                  <a:srgbClr val="B3110D"/>
                </a:solidFill>
              </a:rPr>
              <a:t>中，</a:t>
            </a:r>
            <a:r>
              <a:rPr lang="en-US" altLang="zh-CN" sz="2000">
                <a:solidFill>
                  <a:srgbClr val="B3110D"/>
                </a:solidFill>
              </a:rPr>
              <a:t>len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%edx</a:t>
            </a:r>
            <a:r>
              <a:rPr lang="zh-CN" altLang="en-US" sz="2000">
                <a:solidFill>
                  <a:srgbClr val="B3110D"/>
                </a:solidFill>
              </a:rPr>
              <a:t>中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%eax: 0000 …… 0000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%edx: 0000 …… 0000</a:t>
            </a:r>
            <a:endParaRPr lang="zh-CN" altLang="en-US" sz="2000">
              <a:solidFill>
                <a:srgbClr val="B3110D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2000"/>
              <a:t>subl </a:t>
            </a:r>
            <a:r>
              <a:rPr lang="zh-CN" altLang="en-US" sz="2000"/>
              <a:t>指令的执行结果是什么？</a:t>
            </a:r>
          </a:p>
          <a:p>
            <a:pPr>
              <a:spcBef>
                <a:spcPct val="25000"/>
              </a:spcBef>
            </a:pPr>
            <a:r>
              <a:rPr lang="en-US" altLang="zh-CN" sz="2000"/>
              <a:t>cmpl </a:t>
            </a:r>
            <a:r>
              <a:rPr lang="zh-CN" altLang="en-US" sz="2000"/>
              <a:t>指令的执行结果是什么？</a:t>
            </a: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i </a:t>
            </a:r>
            <a:r>
              <a:rPr lang="zh-CN" altLang="en-US" sz="2200">
                <a:solidFill>
                  <a:srgbClr val="FF3300"/>
                </a:solidFill>
              </a:rPr>
              <a:t>和 </a:t>
            </a:r>
            <a:r>
              <a:rPr lang="en-US" altLang="zh-CN" sz="2200">
                <a:solidFill>
                  <a:srgbClr val="FF3300"/>
                </a:solidFill>
              </a:rPr>
              <a:t>len </a:t>
            </a:r>
            <a:r>
              <a:rPr lang="zh-CN" altLang="en-US" sz="2200">
                <a:solidFill>
                  <a:srgbClr val="FF3300"/>
                </a:solidFill>
              </a:rPr>
              <a:t>分别存放在哪个寄存器中？ </a:t>
            </a:r>
            <a:r>
              <a:rPr lang="en-US" altLang="zh-CN" sz="2200">
                <a:solidFill>
                  <a:srgbClr val="FF3300"/>
                </a:solidFill>
              </a:rPr>
              <a:t>%eax</a:t>
            </a:r>
            <a:r>
              <a:rPr lang="zh-CN" altLang="en-US" sz="2200">
                <a:solidFill>
                  <a:srgbClr val="FF3300"/>
                </a:solidFill>
              </a:rPr>
              <a:t>？ </a:t>
            </a:r>
            <a:r>
              <a:rPr lang="en-US" altLang="zh-CN" sz="2200">
                <a:solidFill>
                  <a:srgbClr val="FF3300"/>
                </a:solidFill>
              </a:rPr>
              <a:t>%edx</a:t>
            </a:r>
            <a:r>
              <a:rPr lang="zh-CN" altLang="en-US" sz="220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5111750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1" grpId="0" animBg="1"/>
      <p:bldP spid="638982" grpId="0" animBg="1"/>
      <p:bldP spid="638983" grpId="0"/>
      <p:bldP spid="63898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788" y="142875"/>
            <a:ext cx="5629275" cy="528638"/>
          </a:xfrm>
        </p:spPr>
        <p:txBody>
          <a:bodyPr/>
          <a:lstStyle/>
          <a:p>
            <a:r>
              <a:rPr lang="en-US" altLang="zh-CN" sz="3600" smtClean="0"/>
              <a:t>jle .L3</a:t>
            </a:r>
            <a:r>
              <a:rPr lang="zh-CN" altLang="en-US" sz="3600" smtClean="0"/>
              <a:t>指令的执行结果</a:t>
            </a:r>
          </a:p>
        </p:txBody>
      </p:sp>
      <p:graphicFrame>
        <p:nvGraphicFramePr>
          <p:cNvPr id="640003" name="Group 3"/>
          <p:cNvGraphicFramePr>
            <a:graphicFrameLocks noGrp="1"/>
          </p:cNvGraphicFramePr>
          <p:nvPr>
            <p:ph idx="1"/>
          </p:nvPr>
        </p:nvGraphicFramePr>
        <p:xfrm>
          <a:off x="495300" y="1209675"/>
          <a:ext cx="8191500" cy="3800475"/>
        </p:xfrm>
        <a:graphic>
          <a:graphicData uri="http://schemas.openxmlformats.org/drawingml/2006/table">
            <a:tbl>
              <a:tblPr/>
              <a:tblGrid>
                <a:gridCol w="2703513"/>
                <a:gridCol w="2782887"/>
                <a:gridCol w="2705100"/>
              </a:tblGrid>
              <a:tr h="492125"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  <p:sp>
        <p:nvSpPr>
          <p:cNvPr id="640045" name="Line 45"/>
          <p:cNvSpPr>
            <a:spLocks noChangeShapeType="1"/>
          </p:cNvSpPr>
          <p:nvPr/>
        </p:nvSpPr>
        <p:spPr bwMode="auto">
          <a:xfrm>
            <a:off x="342900" y="49307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0046" name="Rectangle 46"/>
          <p:cNvSpPr>
            <a:spLocks noChangeArrowheads="1"/>
          </p:cNvSpPr>
          <p:nvPr/>
        </p:nvSpPr>
        <p:spPr bwMode="auto">
          <a:xfrm>
            <a:off x="319088" y="5146675"/>
            <a:ext cx="8447087" cy="920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</a:rPr>
              <a:t> CF=1,</a:t>
            </a:r>
            <a:r>
              <a:rPr lang="en-US" altLang="zh-CN" sz="2200">
                <a:solidFill>
                  <a:schemeClr val="accent2"/>
                </a:solidFill>
              </a:rPr>
              <a:t> ZF=0, OF=0, SF=0</a:t>
            </a:r>
            <a:r>
              <a:rPr lang="zh-CN" altLang="en-US" sz="2200">
                <a:solidFill>
                  <a:srgbClr val="990000"/>
                </a:solidFill>
              </a:rPr>
              <a:t>，</a:t>
            </a:r>
            <a:r>
              <a:rPr lang="en-US" altLang="zh-CN" sz="2200">
                <a:solidFill>
                  <a:srgbClr val="996633"/>
                </a:solidFill>
              </a:rPr>
              <a:t> </a:t>
            </a:r>
            <a:r>
              <a:rPr lang="zh-CN" altLang="en-US" sz="2200">
                <a:solidFill>
                  <a:srgbClr val="990000"/>
                </a:solidFill>
              </a:rPr>
              <a:t>说明不满足条件，应跳出循环执行，执行结果正常。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516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819150"/>
            <a:ext cx="87312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5246688" y="1179513"/>
            <a:ext cx="1350962" cy="1214437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3851275" y="1179513"/>
            <a:ext cx="1395413" cy="1214437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1016000" y="1179513"/>
            <a:ext cx="2835275" cy="2428875"/>
          </a:xfrm>
          <a:prstGeom prst="rect">
            <a:avLst/>
          </a:prstGeom>
          <a:solidFill>
            <a:srgbClr val="FFFF00">
              <a:alpha val="3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4" name="Rectangle 8"/>
          <p:cNvSpPr>
            <a:spLocks noChangeArrowheads="1"/>
          </p:cNvSpPr>
          <p:nvPr/>
        </p:nvSpPr>
        <p:spPr bwMode="auto">
          <a:xfrm>
            <a:off x="3851275" y="1179513"/>
            <a:ext cx="2746375" cy="2428875"/>
          </a:xfrm>
          <a:prstGeom prst="rect">
            <a:avLst/>
          </a:prstGeom>
          <a:solidFill>
            <a:srgbClr val="008000">
              <a:alpha val="39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5" name="Rectangle 9"/>
          <p:cNvSpPr>
            <a:spLocks noChangeArrowheads="1"/>
          </p:cNvSpPr>
          <p:nvPr/>
        </p:nvSpPr>
        <p:spPr bwMode="auto">
          <a:xfrm>
            <a:off x="1062038" y="3789363"/>
            <a:ext cx="5535612" cy="269875"/>
          </a:xfrm>
          <a:prstGeom prst="rect">
            <a:avLst/>
          </a:prstGeom>
          <a:solidFill>
            <a:srgbClr val="0000FF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6" name="Rectangle 10"/>
          <p:cNvSpPr>
            <a:spLocks noChangeArrowheads="1"/>
          </p:cNvSpPr>
          <p:nvPr/>
        </p:nvSpPr>
        <p:spPr bwMode="auto">
          <a:xfrm>
            <a:off x="1062038" y="4103688"/>
            <a:ext cx="5535612" cy="269875"/>
          </a:xfrm>
          <a:prstGeom prst="rect">
            <a:avLst/>
          </a:prstGeom>
          <a:solidFill>
            <a:srgbClr val="FF00FF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1" grpId="0" animBg="1"/>
      <p:bldP spid="751622" grpId="0" animBg="1"/>
      <p:bldP spid="751623" grpId="0" animBg="1"/>
      <p:bldP spid="751624" grpId="0" animBg="1"/>
      <p:bldP spid="751625" grpId="0" animBg="1"/>
      <p:bldP spid="7516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X87</a:t>
            </a:r>
            <a:r>
              <a:rPr lang="zh-CN" altLang="en-US" sz="3600" smtClean="0"/>
              <a:t>浮点指令、</a:t>
            </a:r>
            <a:r>
              <a:rPr lang="en-US" altLang="zh-CN" sz="3600" smtClean="0"/>
              <a:t>MMX</a:t>
            </a:r>
            <a:r>
              <a:rPr lang="zh-CN" altLang="en-US" sz="3600" smtClean="0"/>
              <a:t>和</a:t>
            </a:r>
            <a:r>
              <a:rPr lang="en-US" altLang="zh-CN" sz="3600" smtClean="0"/>
              <a:t>SSE</a:t>
            </a:r>
            <a:r>
              <a:rPr lang="zh-CN" altLang="en-US" sz="3600" smtClean="0"/>
              <a:t>指令 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863600"/>
            <a:ext cx="8686800" cy="54451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的浮点处理架构有两种 ：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浮点协处理器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x87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架构（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x87 FPU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ST(0) 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~ ST(7)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（采用栈结构），栈顶为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endParaRPr lang="en-US" altLang="en-US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架构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MM0~MM7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，借用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ST(0)~ST(7)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位尾数所占的位，可同时处理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个双字，或一个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位的数据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指令并没带来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游戏性能的显著提升，故相继推出</a:t>
            </a:r>
            <a:r>
              <a:rPr lang="en-US" altLang="zh-CN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，它们都采用</a:t>
            </a:r>
            <a:r>
              <a:rPr lang="en-US" altLang="zh-CN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（单指令多数据，也称数据级并行）技术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指令集将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位浮点寄存器扩充到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位多媒体扩展通用寄存器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XMM0~XMM7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，可同时处理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个双字（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位整数或单精度浮点数），或两个四字的数据，而且从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开始，还支持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位整数运算或同时并行处理两个</a:t>
            </a:r>
            <a:r>
              <a:rPr lang="en-US" altLang="zh-CN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位双精度浮点数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mtClean="0"/>
              <a:t>SSE</a:t>
            </a:r>
            <a:r>
              <a:rPr lang="zh-CN" altLang="en-US" smtClean="0"/>
              <a:t>指令（</a:t>
            </a:r>
            <a:r>
              <a:rPr lang="en-US" altLang="zh-CN" smtClean="0"/>
              <a:t>SIMD</a:t>
            </a:r>
            <a:r>
              <a:rPr lang="zh-CN" altLang="en-US" smtClean="0"/>
              <a:t>操作）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115888" y="2663825"/>
            <a:ext cx="7740650" cy="374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66675">
              <a:lnSpc>
                <a:spcPct val="120000"/>
              </a:lnSpc>
            </a:pPr>
            <a:r>
              <a:rPr lang="en-US" altLang="zh-CN" sz="2000"/>
              <a:t>080484f0 &lt;dummy_add&gt;: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80484f0:  55		  push  %ebp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80484f1:  89 e5	  mov  %esp, %ebp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80484f3:  b9 00 00 00 04  mov  $0x4000000, %ecx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80484f8:  b0 01	  mov  $0x1, %al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80484fa:   b3 00	  mov   $0x0, %bl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3333CC"/>
                </a:solidFill>
              </a:rPr>
              <a:t>80484fc: 00 c3	  add   %al, %bl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>
                <a:solidFill>
                  <a:srgbClr val="3333CC"/>
                </a:solidFill>
              </a:rPr>
              <a:t> 80484fe: e2 fc	  loop  80484fc &lt;dummy_add+0xc&gt;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8048500:  5d		  pop		%ebp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8048501: c3		  ret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250825" y="684213"/>
            <a:ext cx="8551863" cy="1589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/>
              <a:t>用简单的例子来比较普通指令与数据级并行指令的执行速度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为使比较结果不受访存操作影响，下例中的运算操作数在寄存器中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为使比较结果尽量准确，例中设置的循环次数较大</a:t>
            </a:r>
            <a:r>
              <a:rPr lang="en-US" altLang="zh-CN" sz="2000">
                <a:solidFill>
                  <a:srgbClr val="3333CC"/>
                </a:solidFill>
              </a:rPr>
              <a:t>: 0x4000000=2</a:t>
            </a:r>
            <a:r>
              <a:rPr lang="en-US" altLang="zh-CN" sz="2000" baseline="30000">
                <a:solidFill>
                  <a:srgbClr val="3333CC"/>
                </a:solidFill>
              </a:rPr>
              <a:t>26</a:t>
            </a:r>
            <a:endParaRPr lang="zh-CN" altLang="en-US" sz="2000">
              <a:solidFill>
                <a:srgbClr val="3333CC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例子只是为了说明指令执行速度的快慢，并没有考虑结果是否溢出</a:t>
            </a:r>
            <a:r>
              <a:rPr lang="zh-CN" altLang="en-US" sz="2000"/>
              <a:t> </a:t>
            </a:r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206375" y="2259013"/>
            <a:ext cx="4589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以下是普通指令写的程序</a:t>
            </a:r>
          </a:p>
        </p:txBody>
      </p:sp>
      <p:grpSp>
        <p:nvGrpSpPr>
          <p:cNvPr id="702475" name="Group 11"/>
          <p:cNvGrpSpPr>
            <a:grpSpLocks/>
          </p:cNvGrpSpPr>
          <p:nvPr/>
        </p:nvGrpSpPr>
        <p:grpSpPr bwMode="auto">
          <a:xfrm>
            <a:off x="2727325" y="5102225"/>
            <a:ext cx="358775" cy="358775"/>
            <a:chOff x="1718" y="3067"/>
            <a:chExt cx="226" cy="255"/>
          </a:xfrm>
        </p:grpSpPr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 flipH="1">
              <a:off x="1718" y="3322"/>
              <a:ext cx="2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>
              <a:off x="1718" y="3067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1718" y="3067"/>
              <a:ext cx="19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2476" name="Text Box 12"/>
          <p:cNvSpPr txBox="1">
            <a:spLocks noChangeArrowheads="1"/>
          </p:cNvSpPr>
          <p:nvPr/>
        </p:nvSpPr>
        <p:spPr bwMode="auto">
          <a:xfrm>
            <a:off x="385763" y="6399213"/>
            <a:ext cx="7424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</a:rPr>
              <a:t>循环</a:t>
            </a:r>
            <a:r>
              <a:rPr lang="en-US" altLang="zh-CN" sz="2000">
                <a:solidFill>
                  <a:srgbClr val="007635"/>
                </a:solidFill>
              </a:rPr>
              <a:t>400 0000H=2</a:t>
            </a:r>
            <a:r>
              <a:rPr lang="en-US" altLang="zh-CN" sz="2000" baseline="30000">
                <a:solidFill>
                  <a:srgbClr val="007635"/>
                </a:solidFill>
              </a:rPr>
              <a:t>26</a:t>
            </a:r>
            <a:r>
              <a:rPr lang="zh-CN" altLang="en-US" sz="2000">
                <a:solidFill>
                  <a:srgbClr val="007635"/>
                </a:solidFill>
              </a:rPr>
              <a:t>次，每次只有一个数（字节）相加</a:t>
            </a:r>
          </a:p>
        </p:txBody>
      </p:sp>
      <p:sp>
        <p:nvSpPr>
          <p:cNvPr id="702477" name="Rectangle 13"/>
          <p:cNvSpPr>
            <a:spLocks noChangeArrowheads="1"/>
          </p:cNvSpPr>
          <p:nvPr/>
        </p:nvSpPr>
        <p:spPr bwMode="auto">
          <a:xfrm>
            <a:off x="5337175" y="2798763"/>
            <a:ext cx="323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所用时间约为</a:t>
            </a:r>
            <a:r>
              <a:rPr lang="en-US" altLang="zh-CN" sz="2000">
                <a:solidFill>
                  <a:srgbClr val="FF3300"/>
                </a:solidFill>
              </a:rPr>
              <a:t>22.643816s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6" grpId="0"/>
      <p:bldP spid="70247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mtClean="0"/>
              <a:t>SSE</a:t>
            </a:r>
            <a:r>
              <a:rPr lang="zh-CN" altLang="en-US" smtClean="0"/>
              <a:t>指令（</a:t>
            </a:r>
            <a:r>
              <a:rPr lang="en-US" altLang="zh-CN" smtClean="0"/>
              <a:t>SIMD</a:t>
            </a:r>
            <a:r>
              <a:rPr lang="zh-CN" altLang="en-US" smtClean="0"/>
              <a:t>操作）</a:t>
            </a:r>
          </a:p>
        </p:txBody>
      </p:sp>
      <p:sp>
        <p:nvSpPr>
          <p:cNvPr id="703492" name="Rectangle 4"/>
          <p:cNvSpPr>
            <a:spLocks noChangeArrowheads="1"/>
          </p:cNvSpPr>
          <p:nvPr/>
        </p:nvSpPr>
        <p:spPr bwMode="auto">
          <a:xfrm>
            <a:off x="115888" y="1363663"/>
            <a:ext cx="8523287" cy="4737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66675">
              <a:lnSpc>
                <a:spcPct val="115000"/>
              </a:lnSpc>
            </a:pPr>
            <a:r>
              <a:rPr lang="en-US" altLang="zh-CN" sz="1900"/>
              <a:t>08048510 &lt;dummy_add_sse&gt;: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8048510:  55		        push  %ebp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8048511:  b8 00 9d 04 10   mov $0x10049d00, %eax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8048516:  89 e5	        mov   %esp, %ebp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8048518:  53		        push   %ebx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8048519:   bb 20 9d 04 14  mov   $0x14049d20, %ebx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804851e:  b9 00 00 40 00   mov   $0x400000, %ecx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8048523:  66 0f 6f 00	        </a:t>
            </a:r>
            <a:r>
              <a:rPr lang="en-US" altLang="zh-CN" sz="1900">
                <a:solidFill>
                  <a:srgbClr val="FF3300"/>
                </a:solidFill>
              </a:rPr>
              <a:t>movdqa</a:t>
            </a:r>
            <a:r>
              <a:rPr lang="en-US" altLang="zh-CN" sz="1900"/>
              <a:t>  (%eax), %xmm0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8048527:  66 0f 6f 0b	        </a:t>
            </a:r>
            <a:r>
              <a:rPr lang="en-US" altLang="zh-CN" sz="1900">
                <a:solidFill>
                  <a:srgbClr val="FF3300"/>
                </a:solidFill>
              </a:rPr>
              <a:t>movdqa</a:t>
            </a:r>
            <a:r>
              <a:rPr lang="en-US" altLang="zh-CN" sz="1900"/>
              <a:t>  (%ebx), %xmm1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>
                <a:solidFill>
                  <a:srgbClr val="3333CC"/>
                </a:solidFill>
              </a:rPr>
              <a:t> 804852b: 66 0f fc c8	       </a:t>
            </a:r>
            <a:r>
              <a:rPr lang="en-US" altLang="zh-CN" sz="1900">
                <a:solidFill>
                  <a:srgbClr val="FF3300"/>
                </a:solidFill>
              </a:rPr>
              <a:t> paddb</a:t>
            </a:r>
            <a:r>
              <a:rPr lang="en-US" altLang="zh-CN" sz="1900">
                <a:solidFill>
                  <a:srgbClr val="3333CC"/>
                </a:solidFill>
              </a:rPr>
              <a:t>    %xmm0, %xmm1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>
                <a:solidFill>
                  <a:srgbClr val="3333CC"/>
                </a:solidFill>
              </a:rPr>
              <a:t> 804852f: e2 fa	        loop   804852b &lt;dummy_add_sse+0x1b&gt;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8048531:  5b		        pop    %ebx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8048532:  5d		        pop    %ebp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8048533:  c3	                     ret</a:t>
            </a:r>
          </a:p>
        </p:txBody>
      </p:sp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250825" y="998538"/>
            <a:ext cx="4589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以下是</a:t>
            </a:r>
            <a:r>
              <a:rPr lang="en-US" altLang="zh-CN" sz="2000">
                <a:solidFill>
                  <a:srgbClr val="FF3300"/>
                </a:solidFill>
              </a:rPr>
              <a:t>SIMD</a:t>
            </a:r>
            <a:r>
              <a:rPr lang="zh-CN" altLang="en-US" sz="2000">
                <a:solidFill>
                  <a:srgbClr val="FF3300"/>
                </a:solidFill>
              </a:rPr>
              <a:t>指令写的程序</a:t>
            </a:r>
          </a:p>
        </p:txBody>
      </p:sp>
      <p:grpSp>
        <p:nvGrpSpPr>
          <p:cNvPr id="703494" name="Group 6"/>
          <p:cNvGrpSpPr>
            <a:grpSpLocks/>
          </p:cNvGrpSpPr>
          <p:nvPr/>
        </p:nvGrpSpPr>
        <p:grpSpPr bwMode="auto">
          <a:xfrm>
            <a:off x="3176588" y="4598988"/>
            <a:ext cx="403225" cy="314325"/>
            <a:chOff x="1718" y="3067"/>
            <a:chExt cx="226" cy="255"/>
          </a:xfrm>
        </p:grpSpPr>
        <p:sp>
          <p:nvSpPr>
            <p:cNvPr id="703495" name="Line 7"/>
            <p:cNvSpPr>
              <a:spLocks noChangeShapeType="1"/>
            </p:cNvSpPr>
            <p:nvPr/>
          </p:nvSpPr>
          <p:spPr bwMode="auto">
            <a:xfrm flipH="1">
              <a:off x="1718" y="3322"/>
              <a:ext cx="2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496" name="Line 8"/>
            <p:cNvSpPr>
              <a:spLocks noChangeShapeType="1"/>
            </p:cNvSpPr>
            <p:nvPr/>
          </p:nvSpPr>
          <p:spPr bwMode="auto">
            <a:xfrm>
              <a:off x="1718" y="3067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497" name="Line 9"/>
            <p:cNvSpPr>
              <a:spLocks noChangeShapeType="1"/>
            </p:cNvSpPr>
            <p:nvPr/>
          </p:nvSpPr>
          <p:spPr bwMode="auto">
            <a:xfrm>
              <a:off x="1718" y="3067"/>
              <a:ext cx="19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3498" name="Text Box 10"/>
          <p:cNvSpPr txBox="1">
            <a:spLocks noChangeArrowheads="1"/>
          </p:cNvSpPr>
          <p:nvPr/>
        </p:nvSpPr>
        <p:spPr bwMode="auto">
          <a:xfrm>
            <a:off x="385763" y="6264275"/>
            <a:ext cx="7877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</a:rPr>
              <a:t>循环</a:t>
            </a:r>
            <a:r>
              <a:rPr lang="en-US" altLang="zh-CN" sz="2000">
                <a:solidFill>
                  <a:srgbClr val="007635"/>
                </a:solidFill>
              </a:rPr>
              <a:t>400000H=2</a:t>
            </a:r>
            <a:r>
              <a:rPr lang="en-US" altLang="zh-CN" sz="2000" baseline="30000">
                <a:solidFill>
                  <a:srgbClr val="007635"/>
                </a:solidFill>
              </a:rPr>
              <a:t>22</a:t>
            </a:r>
            <a:r>
              <a:rPr lang="zh-CN" altLang="en-US" sz="2000">
                <a:solidFill>
                  <a:srgbClr val="007635"/>
                </a:solidFill>
              </a:rPr>
              <a:t>次，每次同时有</a:t>
            </a:r>
            <a:r>
              <a:rPr lang="en-US" altLang="zh-CN" sz="2000">
                <a:solidFill>
                  <a:srgbClr val="007635"/>
                </a:solidFill>
              </a:rPr>
              <a:t>128/8=16</a:t>
            </a:r>
            <a:r>
              <a:rPr lang="zh-CN" altLang="en-US" sz="2000">
                <a:solidFill>
                  <a:srgbClr val="007635"/>
                </a:solidFill>
              </a:rPr>
              <a:t>个数（字节）相加</a:t>
            </a:r>
          </a:p>
        </p:txBody>
      </p:sp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5427663" y="1089025"/>
            <a:ext cx="3074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所用时间约为</a:t>
            </a:r>
            <a:r>
              <a:rPr lang="en-US" altLang="zh-CN" sz="2000">
                <a:solidFill>
                  <a:srgbClr val="FF3300"/>
                </a:solidFill>
              </a:rPr>
              <a:t>1.411588s</a:t>
            </a:r>
            <a:r>
              <a:rPr lang="en-US" altLang="zh-CN"/>
              <a:t> </a:t>
            </a:r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6732588" y="1628775"/>
            <a:ext cx="2249487" cy="2114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 sz="1900">
                <a:solidFill>
                  <a:srgbClr val="FF3300"/>
                </a:solidFill>
              </a:rPr>
              <a:t>22.643816s/ 1.411588s</a:t>
            </a:r>
            <a:r>
              <a:rPr lang="en-US" altLang="zh-CN" sz="1900"/>
              <a:t> </a:t>
            </a:r>
            <a:r>
              <a:rPr lang="en-US" altLang="zh-CN" sz="1900">
                <a:solidFill>
                  <a:srgbClr val="FF3300"/>
                </a:solidFill>
                <a:sym typeface="Symbol" pitchFamily="18" charset="2"/>
              </a:rPr>
              <a:t>16.041378,</a:t>
            </a:r>
            <a:r>
              <a:rPr lang="zh-CN" altLang="en-US" sz="1900">
                <a:solidFill>
                  <a:srgbClr val="007635"/>
                </a:solidFill>
                <a:sym typeface="Symbol" pitchFamily="18" charset="2"/>
              </a:rPr>
              <a:t>与预期结果一致</a:t>
            </a:r>
            <a:r>
              <a:rPr lang="en-US" altLang="zh-CN" sz="1900">
                <a:solidFill>
                  <a:srgbClr val="007635"/>
                </a:solidFill>
                <a:sym typeface="Symbol" pitchFamily="18" charset="2"/>
              </a:rPr>
              <a:t>!</a:t>
            </a:r>
          </a:p>
          <a:p>
            <a:pPr marL="342900" indent="-342900"/>
            <a:r>
              <a:rPr lang="en-US" altLang="zh-CN" sz="1900">
                <a:solidFill>
                  <a:srgbClr val="FF3300"/>
                </a:solidFill>
                <a:sym typeface="Symbol" pitchFamily="18" charset="2"/>
              </a:rPr>
              <a:t>     </a:t>
            </a:r>
            <a:r>
              <a:rPr lang="en-US" altLang="zh-CN" sz="1900">
                <a:solidFill>
                  <a:srgbClr val="3333CC"/>
                </a:solidFill>
                <a:sym typeface="Symbol" pitchFamily="18" charset="2"/>
              </a:rPr>
              <a:t>SIMD</a:t>
            </a:r>
            <a:r>
              <a:rPr lang="zh-CN" altLang="en-US" sz="1900">
                <a:solidFill>
                  <a:srgbClr val="3333CC"/>
                </a:solidFill>
                <a:sym typeface="Symbol" pitchFamily="18" charset="2"/>
              </a:rPr>
              <a:t>指令并行执行效率高</a:t>
            </a:r>
            <a:r>
              <a:rPr lang="en-US" altLang="zh-CN" sz="1900">
                <a:solidFill>
                  <a:srgbClr val="3333CC"/>
                </a:solidFill>
                <a:sym typeface="Symbol" pitchFamily="18" charset="2"/>
              </a:rPr>
              <a:t>!</a:t>
            </a:r>
          </a:p>
          <a:p>
            <a:pPr marL="342900" indent="-342900"/>
            <a:endParaRPr lang="zh-CN" altLang="en-US" sz="1900">
              <a:solidFill>
                <a:srgbClr val="3333CC"/>
              </a:solidFill>
            </a:endParaRPr>
          </a:p>
        </p:txBody>
      </p:sp>
      <p:grpSp>
        <p:nvGrpSpPr>
          <p:cNvPr id="703503" name="Group 15"/>
          <p:cNvGrpSpPr>
            <a:grpSpLocks/>
          </p:cNvGrpSpPr>
          <p:nvPr/>
        </p:nvGrpSpPr>
        <p:grpSpPr bwMode="auto">
          <a:xfrm>
            <a:off x="6777038" y="3789363"/>
            <a:ext cx="1755775" cy="900112"/>
            <a:chOff x="4269" y="2387"/>
            <a:chExt cx="1106" cy="567"/>
          </a:xfrm>
        </p:grpSpPr>
        <p:sp>
          <p:nvSpPr>
            <p:cNvPr id="703501" name="AutoShape 13"/>
            <p:cNvSpPr>
              <a:spLocks/>
            </p:cNvSpPr>
            <p:nvPr/>
          </p:nvSpPr>
          <p:spPr bwMode="auto">
            <a:xfrm>
              <a:off x="4269" y="2387"/>
              <a:ext cx="170" cy="567"/>
            </a:xfrm>
            <a:prstGeom prst="rightBrace">
              <a:avLst>
                <a:gd name="adj1" fmla="val 27794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502" name="Text Box 14"/>
            <p:cNvSpPr txBox="1">
              <a:spLocks noChangeArrowheads="1"/>
            </p:cNvSpPr>
            <p:nvPr/>
          </p:nvSpPr>
          <p:spPr bwMode="auto">
            <a:xfrm>
              <a:off x="4411" y="2529"/>
              <a:ext cx="964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1900">
                  <a:solidFill>
                    <a:srgbClr val="FF3300"/>
                  </a:solidFill>
                </a:rPr>
                <a:t>SIDM</a:t>
              </a:r>
              <a:r>
                <a:rPr lang="zh-CN" altLang="en-US" sz="1900">
                  <a:solidFill>
                    <a:srgbClr val="FF3300"/>
                  </a:solidFill>
                </a:rPr>
                <a:t>指令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8" grpId="0"/>
      <p:bldP spid="703499" grpId="0"/>
      <p:bldP spid="70350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总结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73113"/>
            <a:ext cx="8596312" cy="58054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高级语言程序总是转换为机器代码才能在机器上执行</a:t>
            </a:r>
          </a:p>
          <a:p>
            <a:pPr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转换过程：预处理、编译、汇编、链接</a:t>
            </a:r>
          </a:p>
          <a:p>
            <a:pPr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机器代码是二进制代码，可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为汇编代码表示</a:t>
            </a:r>
          </a:p>
          <a:p>
            <a:pPr>
              <a:lnSpc>
                <a:spcPct val="11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规定了一台机器的指令系统涉及到的所有方面，例如：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所有指令的指令格式、功能</a:t>
            </a:r>
          </a:p>
          <a:p>
            <a:pPr lvl="1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通用寄存器的个数、位数、编号和功能</a:t>
            </a:r>
          </a:p>
          <a:p>
            <a:pPr lvl="1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存储地址空间大小、编址方式、大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小端</a:t>
            </a:r>
          </a:p>
          <a:p>
            <a:pPr lvl="1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指令寻址方式</a:t>
            </a:r>
          </a:p>
          <a:p>
            <a:pPr>
              <a:lnSpc>
                <a:spcPct val="11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是典型的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CISC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复杂指令集计算机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）风格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ISA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格式汇编、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格式汇编（本课程使用）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指令类型（传送、算术、位操作、控制、浮点、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 lvl="2"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立即、寄存器、存储器（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SR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00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[B]+[I]*s+A</a:t>
            </a:r>
            <a:r>
              <a:rPr lang="zh-CN" altLang="en-US" sz="220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200" smtClean="0">
              <a:solidFill>
                <a:schemeClr val="hlink"/>
              </a:solidFill>
            </a:endParaRP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4302125" y="5543550"/>
            <a:ext cx="3600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段基址</a:t>
            </a:r>
            <a:r>
              <a:rPr lang="en-US" altLang="zh-CN" sz="2000"/>
              <a:t>+</a:t>
            </a:r>
            <a:r>
              <a:rPr lang="zh-CN" altLang="en-US" sz="2000">
                <a:solidFill>
                  <a:srgbClr val="0066FF"/>
                </a:solidFill>
              </a:rPr>
              <a:t>有效地址（偏移量）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4886325" y="6461125"/>
            <a:ext cx="2222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66FF"/>
                </a:solidFill>
              </a:rPr>
              <a:t>8(%edx,%eax,4)</a:t>
            </a:r>
            <a:endParaRPr lang="zh-CN" altLang="en-US" sz="2000">
              <a:solidFill>
                <a:srgbClr val="0066FF"/>
              </a:solidFill>
            </a:endParaRPr>
          </a:p>
        </p:txBody>
      </p:sp>
      <p:grpSp>
        <p:nvGrpSpPr>
          <p:cNvPr id="733194" name="Group 10"/>
          <p:cNvGrpSpPr>
            <a:grpSpLocks/>
          </p:cNvGrpSpPr>
          <p:nvPr/>
        </p:nvGrpSpPr>
        <p:grpSpPr bwMode="auto">
          <a:xfrm>
            <a:off x="5111750" y="6219825"/>
            <a:ext cx="1620838" cy="358775"/>
            <a:chOff x="3220" y="3918"/>
            <a:chExt cx="1021" cy="226"/>
          </a:xfrm>
        </p:grpSpPr>
        <p:sp>
          <p:nvSpPr>
            <p:cNvPr id="733190" name="Line 6"/>
            <p:cNvSpPr>
              <a:spLocks noChangeShapeType="1"/>
            </p:cNvSpPr>
            <p:nvPr/>
          </p:nvSpPr>
          <p:spPr bwMode="auto">
            <a:xfrm>
              <a:off x="3305" y="3918"/>
              <a:ext cx="227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1" name="Line 7"/>
            <p:cNvSpPr>
              <a:spLocks noChangeShapeType="1"/>
            </p:cNvSpPr>
            <p:nvPr/>
          </p:nvSpPr>
          <p:spPr bwMode="auto">
            <a:xfrm>
              <a:off x="3645" y="3946"/>
              <a:ext cx="284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2" name="Line 8"/>
            <p:cNvSpPr>
              <a:spLocks noChangeShapeType="1"/>
            </p:cNvSpPr>
            <p:nvPr/>
          </p:nvSpPr>
          <p:spPr bwMode="auto">
            <a:xfrm>
              <a:off x="3872" y="3918"/>
              <a:ext cx="369" cy="2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3" name="Line 9"/>
            <p:cNvSpPr>
              <a:spLocks noChangeShapeType="1"/>
            </p:cNvSpPr>
            <p:nvPr/>
          </p:nvSpPr>
          <p:spPr bwMode="auto">
            <a:xfrm flipH="1">
              <a:off x="3220" y="3918"/>
              <a:ext cx="851" cy="17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/>
      <p:bldP spid="7331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5589588"/>
            <a:ext cx="8505825" cy="900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反映了体系结构发展的轨迹，字长不断扩充，指令保持兼容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</a:rPr>
              <a:t>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</a:rPr>
              <a:t>）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~ ST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（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）是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80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位，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MM0 ~MM7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使用其低</a:t>
            </a:r>
            <a:r>
              <a:rPr lang="en-US" altLang="zh-CN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64</a:t>
            </a:r>
            <a:r>
              <a:rPr lang="zh-CN" altLang="en-US" sz="2200" smtClean="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位</a:t>
            </a:r>
          </a:p>
        </p:txBody>
      </p:sp>
      <p:pic>
        <p:nvPicPr>
          <p:cNvPr id="752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863600"/>
            <a:ext cx="8596313" cy="4725988"/>
          </a:xfrm>
          <a:prstGeom prst="rect">
            <a:avLst/>
          </a:prstGeom>
          <a:noFill/>
        </p:spPr>
      </p:pic>
      <p:sp>
        <p:nvSpPr>
          <p:cNvPr id="752645" name="Rectangle 5"/>
          <p:cNvSpPr>
            <a:spLocks noChangeArrowheads="1"/>
          </p:cNvSpPr>
          <p:nvPr/>
        </p:nvSpPr>
        <p:spPr bwMode="auto">
          <a:xfrm>
            <a:off x="250825" y="954088"/>
            <a:ext cx="5086350" cy="4454525"/>
          </a:xfrm>
          <a:prstGeom prst="rect">
            <a:avLst/>
          </a:prstGeom>
          <a:solidFill>
            <a:srgbClr val="3366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375" y="0"/>
            <a:ext cx="8280400" cy="6858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typedef struct{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union{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struct {          uint32_t  eax;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ecx;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edx;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ebx;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esp;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ebp;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esi;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edi;};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 union{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uint32_t  _32;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uint16_t  _16;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uint8_t  _8[2];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 } gpr[8];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swaddr_t  eip;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} CPU_state;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7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extern CPU_state cpu;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R_EAX, R_ECX, R_EDX, R_EBX, R_ESP, R_EBP, R_ESI, R_EDI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R_AX, R_CX, R_DX, R_BX, R_SP, R_BP, R_SI, R_DI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R_AL, R_CL, R_DL, R_BL, R_AH, R_CH, R_DH, R_BH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7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reg_l(index)   (cpu.gpr[index]._32)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reg_w(index)  (cpu.gpr[index]._16)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reg_b(index)  (cpu.gpr[index &amp; 0x3]._8[index &gt;&gt; 2])</a:t>
            </a:r>
            <a:endParaRPr lang="zh-CN" altLang="en-US" sz="17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4302125" y="593725"/>
            <a:ext cx="4340225" cy="561975"/>
          </a:xfrm>
          <a:noFill/>
          <a:ln/>
        </p:spPr>
        <p:txBody>
          <a:bodyPr/>
          <a:lstStyle/>
          <a:p>
            <a:r>
              <a:rPr lang="en-US" altLang="zh-CN" sz="3600" smtClean="0"/>
              <a:t>PA</a:t>
            </a:r>
            <a:r>
              <a:rPr lang="zh-CN" altLang="en-US" sz="3600" smtClean="0"/>
              <a:t>中模拟的</a:t>
            </a:r>
            <a:br>
              <a:rPr lang="zh-CN" altLang="en-US" sz="3600" smtClean="0"/>
            </a:br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27803</TotalTime>
  <Words>7576</Words>
  <Application>Microsoft Office PowerPoint</Application>
  <PresentationFormat>全屏显示(4:3)</PresentationFormat>
  <Paragraphs>1898</Paragraphs>
  <Slides>73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1" baseType="lpstr">
      <vt:lpstr>Arial</vt:lpstr>
      <vt:lpstr>宋体</vt:lpstr>
      <vt:lpstr>黑体</vt:lpstr>
      <vt:lpstr>微软雅黑</vt:lpstr>
      <vt:lpstr>Times New Roman</vt:lpstr>
      <vt:lpstr>Wingdings</vt:lpstr>
      <vt:lpstr>Symbol</vt:lpstr>
      <vt:lpstr>默认设计模板</vt:lpstr>
      <vt:lpstr>  第三章 程序的转换与机器级表示  程序转换概述 IA-32 /x86-64指令系统 C语言程序的机器级表示 复杂数据类型的分配和访问 越界访问和缓冲区溢出、x86-64架构</vt:lpstr>
      <vt:lpstr>程序的转换与机器级表示</vt:lpstr>
      <vt:lpstr>程序的机器级表示</vt:lpstr>
      <vt:lpstr>IA-32/x64指令系统概述</vt:lpstr>
      <vt:lpstr>IA-32的体系结构是怎样的呢？</vt:lpstr>
      <vt:lpstr>IA-32的体系结构是怎样的呢？</vt:lpstr>
      <vt:lpstr>IA-32的寄存器组织</vt:lpstr>
      <vt:lpstr>IA-32的寄存器组织</vt:lpstr>
      <vt:lpstr>PA中模拟的 IA-32的寄存器组织</vt:lpstr>
      <vt:lpstr>IA-32的标志寄存器</vt:lpstr>
      <vt:lpstr>IA-32的寻址方式</vt:lpstr>
      <vt:lpstr>保护模式下的寻址方式</vt:lpstr>
      <vt:lpstr>存储器操作数的寻址方式</vt:lpstr>
      <vt:lpstr>存储器操作数的寻址方式</vt:lpstr>
      <vt:lpstr>幻灯片 15</vt:lpstr>
      <vt:lpstr>幻灯片 16</vt:lpstr>
      <vt:lpstr>幻灯片 17</vt:lpstr>
      <vt:lpstr>                        程序由指令序列组成</vt:lpstr>
      <vt:lpstr>指令执行过程</vt:lpstr>
      <vt:lpstr>指令执行过程</vt:lpstr>
      <vt:lpstr>指令执行过程</vt:lpstr>
      <vt:lpstr>指令执行过程</vt:lpstr>
      <vt:lpstr>指令执行过程</vt:lpstr>
      <vt:lpstr>指令执行过程</vt:lpstr>
      <vt:lpstr>                        程序由指令序列组成</vt:lpstr>
      <vt:lpstr>指令执行过程</vt:lpstr>
      <vt:lpstr>浮点寄存器栈和多媒体扩展寄存器组 </vt:lpstr>
      <vt:lpstr>IA-32中通用寄存器中的编号</vt:lpstr>
      <vt:lpstr>IA-32常用指令类型</vt:lpstr>
      <vt:lpstr>“入栈”（pushw %ax）</vt:lpstr>
      <vt:lpstr>“出栈” （popw %ax）</vt:lpstr>
      <vt:lpstr>                        程序由指令序列组成</vt:lpstr>
      <vt:lpstr>指令执行过程</vt:lpstr>
      <vt:lpstr>指令执行过程</vt:lpstr>
      <vt:lpstr>指令执行过程</vt:lpstr>
      <vt:lpstr>指令执行过程</vt:lpstr>
      <vt:lpstr>指令执行过程</vt:lpstr>
      <vt:lpstr>指令执行过程</vt:lpstr>
      <vt:lpstr>                        程序由指令序列组成</vt:lpstr>
      <vt:lpstr>指令执行过程</vt:lpstr>
      <vt:lpstr>ALU长啥样呢？</vt:lpstr>
      <vt:lpstr>计算机中的算盘长啥样？</vt:lpstr>
      <vt:lpstr>ALU结构原理</vt:lpstr>
      <vt:lpstr>指令执行过程</vt:lpstr>
      <vt:lpstr>指令执行过程</vt:lpstr>
      <vt:lpstr>lea指令执行的结果</vt:lpstr>
      <vt:lpstr>传送指令举例</vt:lpstr>
      <vt:lpstr>IA-32常用指令类型</vt:lpstr>
      <vt:lpstr>整数乘除指令</vt:lpstr>
      <vt:lpstr>定点算术运算指令汇总 </vt:lpstr>
      <vt:lpstr>定点加法指令举例</vt:lpstr>
      <vt:lpstr>定点乘法指令举例</vt:lpstr>
      <vt:lpstr>定点乘法指令举例</vt:lpstr>
      <vt:lpstr>定点乘法指令举例</vt:lpstr>
      <vt:lpstr>整数乘除指令</vt:lpstr>
      <vt:lpstr>IA-32常用指令类型</vt:lpstr>
      <vt:lpstr>按位运算指令举例</vt:lpstr>
      <vt:lpstr>移位指令举例</vt:lpstr>
      <vt:lpstr>IA-32常用指令类型</vt:lpstr>
      <vt:lpstr>条件转移指令</vt:lpstr>
      <vt:lpstr>标志信息是干什么的？</vt:lpstr>
      <vt:lpstr>例子：C表达式类型转换顺序</vt:lpstr>
      <vt:lpstr>幻灯片 63</vt:lpstr>
      <vt:lpstr>例子：程序的机器级表示与执行</vt:lpstr>
      <vt:lpstr>subl $1, %edx指令的执行结果</vt:lpstr>
      <vt:lpstr>cpml %edx,%eax指令的执行结果</vt:lpstr>
      <vt:lpstr>jbe .L3指令的执行结果</vt:lpstr>
      <vt:lpstr>例子：程序的机器级表示与执行</vt:lpstr>
      <vt:lpstr>jle .L3指令的执行结果</vt:lpstr>
      <vt:lpstr>X87浮点指令、MMX和SSE指令 </vt:lpstr>
      <vt:lpstr>SSE指令（SIMD操作）</vt:lpstr>
      <vt:lpstr>SSE指令（SIMD操作）</vt:lpstr>
      <vt:lpstr>总结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2978</cp:revision>
  <dcterms:created xsi:type="dcterms:W3CDTF">2008-04-26T09:05:28Z</dcterms:created>
  <dcterms:modified xsi:type="dcterms:W3CDTF">2014-10-13T04:23:32Z</dcterms:modified>
</cp:coreProperties>
</file>