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124" r:id="rId2"/>
    <p:sldId id="1125" r:id="rId3"/>
    <p:sldId id="1065" r:id="rId4"/>
    <p:sldId id="1066" r:id="rId5"/>
    <p:sldId id="1067" r:id="rId6"/>
    <p:sldId id="1069" r:id="rId7"/>
    <p:sldId id="1068" r:id="rId8"/>
    <p:sldId id="1070" r:id="rId9"/>
    <p:sldId id="1115" r:id="rId10"/>
    <p:sldId id="1071" r:id="rId11"/>
    <p:sldId id="1072" r:id="rId12"/>
    <p:sldId id="1073" r:id="rId13"/>
    <p:sldId id="1074" r:id="rId14"/>
    <p:sldId id="1075" r:id="rId15"/>
    <p:sldId id="1076" r:id="rId16"/>
    <p:sldId id="1077" r:id="rId17"/>
    <p:sldId id="1078" r:id="rId18"/>
    <p:sldId id="1079" r:id="rId19"/>
    <p:sldId id="1117" r:id="rId20"/>
    <p:sldId id="1118" r:id="rId21"/>
    <p:sldId id="1119" r:id="rId22"/>
    <p:sldId id="1120" r:id="rId23"/>
    <p:sldId id="1121" r:id="rId24"/>
    <p:sldId id="1122" r:id="rId25"/>
    <p:sldId id="1123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2119" autoAdjust="0"/>
  </p:normalViewPr>
  <p:slideViewPr>
    <p:cSldViewPr>
      <p:cViewPr>
        <p:scale>
          <a:sx n="66" d="100"/>
          <a:sy n="66" d="100"/>
        </p:scale>
        <p:origin x="-311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2EEC3B-296F-4ADF-A8E1-FC502537F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/>
            <a:endParaRPr lang="en-US" altLang="zh-CN" sz="230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9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437-FF33-4E9B-AFD0-28AF4A5C3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6C0B9-3DE2-4DD2-AF3E-6E9A51502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47CC7-CF4C-4AD3-B888-A30D043DD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61B8-47F4-4078-B7AD-9C42003EE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0158B-80B0-4402-940C-F28443BB8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1661-E084-4AD1-986F-6A9662A5D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7FA29-6050-473A-AD17-010E6501B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B09C-6254-4D5A-97BD-7AC28E153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7ED1-9758-4D6F-AC7B-8BB6AD0C6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03FD9-4109-4563-B41E-5B145BA9B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FDABD-2B43-46CB-9D6C-EFC356BAB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CE4121F-076D-4DB0-9426-EE93C5A66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第三章 程序的转换与机器级表示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程序转换概述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复杂数据类型的分配和访问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越界访问和缓冲区溢出、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863600"/>
            <a:ext cx="3825875" cy="4230688"/>
          </a:xfrm>
          <a:prstGeom prst="rect">
            <a:avLst/>
          </a:prstGeom>
          <a:noFill/>
        </p:spPr>
      </p:pic>
      <p:sp>
        <p:nvSpPr>
          <p:cNvPr id="74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638175"/>
            <a:ext cx="4662487" cy="6038850"/>
          </a:xfrm>
          <a:prstGeom prst="rect">
            <a:avLst/>
          </a:prstGeom>
          <a:noFill/>
        </p:spPr>
      </p:pic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5607050" y="3783013"/>
            <a:ext cx="2249488" cy="320675"/>
            <a:chOff x="3674" y="2752"/>
            <a:chExt cx="1417" cy="202"/>
          </a:xfrm>
        </p:grpSpPr>
        <p:sp>
          <p:nvSpPr>
            <p:cNvPr id="74035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5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5607050" y="4149725"/>
            <a:ext cx="2249488" cy="320675"/>
            <a:chOff x="3674" y="2979"/>
            <a:chExt cx="1417" cy="202"/>
          </a:xfrm>
        </p:grpSpPr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4706938" y="4149725"/>
            <a:ext cx="854075" cy="366713"/>
            <a:chOff x="3334" y="3861"/>
            <a:chExt cx="538" cy="231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906713" y="4329113"/>
            <a:ext cx="1844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7829550" y="3376613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7812088" y="2881313"/>
            <a:ext cx="1123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grpSp>
        <p:nvGrpSpPr>
          <p:cNvPr id="740369" name="Group 17"/>
          <p:cNvGrpSpPr>
            <a:grpSpLocks/>
          </p:cNvGrpSpPr>
          <p:nvPr/>
        </p:nvGrpSpPr>
        <p:grpSpPr bwMode="auto">
          <a:xfrm>
            <a:off x="5607050" y="4503738"/>
            <a:ext cx="2249488" cy="320675"/>
            <a:chOff x="3674" y="2979"/>
            <a:chExt cx="1417" cy="202"/>
          </a:xfrm>
        </p:grpSpPr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1" name="Text Box 19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EBX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3446463" y="5003800"/>
            <a:ext cx="2835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R[ecx]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←M[&amp;a]=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3627438" y="5543550"/>
            <a:ext cx="37798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R[ebx]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←M[&amp;b]=22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3446463" y="5949950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M[&amp;a]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R[ebx]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3446463" y="6348413"/>
            <a:ext cx="3735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M[&amp;b]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R[ecx]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 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6" name="AutoShape 24"/>
          <p:cNvSpPr>
            <a:spLocks/>
          </p:cNvSpPr>
          <p:nvPr/>
        </p:nvSpPr>
        <p:spPr bwMode="auto">
          <a:xfrm>
            <a:off x="3222625" y="4914900"/>
            <a:ext cx="223838" cy="493713"/>
          </a:xfrm>
          <a:prstGeom prst="rightBrace">
            <a:avLst>
              <a:gd name="adj1" fmla="val 18381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7" name="AutoShape 25"/>
          <p:cNvSpPr>
            <a:spLocks/>
          </p:cNvSpPr>
          <p:nvPr/>
        </p:nvSpPr>
        <p:spPr bwMode="auto">
          <a:xfrm>
            <a:off x="3267075" y="5499100"/>
            <a:ext cx="225425" cy="4508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8" name="Text Box 26"/>
          <p:cNvSpPr txBox="1">
            <a:spLocks noChangeArrowheads="1"/>
          </p:cNvSpPr>
          <p:nvPr/>
        </p:nvSpPr>
        <p:spPr bwMode="auto">
          <a:xfrm>
            <a:off x="6686550" y="1444625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6686550" y="1854200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0380" name="Text Box 28"/>
          <p:cNvSpPr txBox="1">
            <a:spLocks noChangeArrowheads="1"/>
          </p:cNvSpPr>
          <p:nvPr/>
        </p:nvSpPr>
        <p:spPr bwMode="auto">
          <a:xfrm>
            <a:off x="6102350" y="5184775"/>
            <a:ext cx="3041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局部变量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确实交换</a:t>
            </a:r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>
            <a:off x="3222625" y="1854200"/>
            <a:ext cx="2384425" cy="12604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>
            <a:off x="3041650" y="2484438"/>
            <a:ext cx="2520950" cy="1079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nimBg="1"/>
      <p:bldP spid="740367" grpId="0"/>
      <p:bldP spid="740368" grpId="0"/>
      <p:bldP spid="740372" grpId="0"/>
      <p:bldP spid="740373" grpId="0"/>
      <p:bldP spid="740374" grpId="0"/>
      <p:bldP spid="740375" grpId="0"/>
      <p:bldP spid="740378" grpId="0" animBg="1"/>
      <p:bldP spid="740379" grpId="0" animBg="1"/>
      <p:bldP spid="740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773113"/>
            <a:ext cx="3871912" cy="4410075"/>
          </a:xfrm>
          <a:prstGeom prst="rect">
            <a:avLst/>
          </a:prstGeom>
          <a:noFill/>
        </p:spPr>
      </p:pic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819150"/>
            <a:ext cx="4365625" cy="5849938"/>
          </a:xfrm>
          <a:prstGeom prst="rect">
            <a:avLst/>
          </a:prstGeom>
          <a:noFill/>
        </p:spPr>
      </p:pic>
      <p:grpSp>
        <p:nvGrpSpPr>
          <p:cNvPr id="741381" name="Group 5"/>
          <p:cNvGrpSpPr>
            <a:grpSpLocks/>
          </p:cNvGrpSpPr>
          <p:nvPr/>
        </p:nvGrpSpPr>
        <p:grpSpPr bwMode="auto">
          <a:xfrm>
            <a:off x="5741988" y="4192588"/>
            <a:ext cx="2249487" cy="320675"/>
            <a:chOff x="3674" y="2752"/>
            <a:chExt cx="1417" cy="202"/>
          </a:xfrm>
        </p:grpSpPr>
        <p:sp>
          <p:nvSpPr>
            <p:cNvPr id="741382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3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1384" name="Group 8"/>
          <p:cNvGrpSpPr>
            <a:grpSpLocks/>
          </p:cNvGrpSpPr>
          <p:nvPr/>
        </p:nvGrpSpPr>
        <p:grpSpPr bwMode="auto">
          <a:xfrm>
            <a:off x="5741988" y="4552950"/>
            <a:ext cx="2249487" cy="320675"/>
            <a:chOff x="3674" y="2979"/>
            <a:chExt cx="1417" cy="202"/>
          </a:xfrm>
        </p:grpSpPr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6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1387" name="Group 11"/>
          <p:cNvGrpSpPr>
            <a:grpSpLocks/>
          </p:cNvGrpSpPr>
          <p:nvPr/>
        </p:nvGrpSpPr>
        <p:grpSpPr bwMode="auto">
          <a:xfrm>
            <a:off x="4841875" y="4508500"/>
            <a:ext cx="854075" cy="366713"/>
            <a:chOff x="3334" y="3861"/>
            <a:chExt cx="538" cy="231"/>
          </a:xfrm>
        </p:grpSpPr>
        <p:sp>
          <p:nvSpPr>
            <p:cNvPr id="741388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8010525" y="3697288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7993063" y="320357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 flipV="1">
            <a:off x="3492500" y="4914900"/>
            <a:ext cx="1304925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3" name="Text Box 17"/>
          <p:cNvSpPr txBox="1">
            <a:spLocks noChangeArrowheads="1"/>
          </p:cNvSpPr>
          <p:nvPr/>
        </p:nvSpPr>
        <p:spPr bwMode="auto">
          <a:xfrm>
            <a:off x="3986213" y="5184775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R[edx]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122738" y="5543550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R[eax]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6642100" y="37433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643688" y="32480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27550" y="5859463"/>
            <a:ext cx="37353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M[R[ebp]+8]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R[eax]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4481513" y="6264275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M[R[ebp]+12]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R[edx]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5516563" y="5094288"/>
            <a:ext cx="31956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局部变量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没有交换，交换的仅是入口参数！</a:t>
            </a: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3627438" y="2079625"/>
            <a:ext cx="2159000" cy="13049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3446463" y="2708275"/>
            <a:ext cx="2251075" cy="11255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/>
      <p:bldP spid="741391" grpId="0"/>
      <p:bldP spid="741392" grpId="0" animBg="1"/>
      <p:bldP spid="741393" grpId="0"/>
      <p:bldP spid="741394" grpId="0"/>
      <p:bldP spid="741395" grpId="0" animBg="1"/>
      <p:bldP spid="741396" grpId="0" animBg="1"/>
      <p:bldP spid="741397" grpId="0"/>
      <p:bldP spid="741398" grpId="0"/>
      <p:bldP spid="7413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/>
      <p:bldP spid="742415" grpId="0"/>
      <p:bldP spid="742419" grpId="0"/>
      <p:bldP spid="742420" grpId="0" animBg="1"/>
      <p:bldP spid="742421" grpId="0"/>
      <p:bldP spid="742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28663"/>
            <a:ext cx="8559800" cy="59864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  void test ( int x, int *ptr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  {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 	     if  ( x&gt;0 &amp;&amp; *ptr&gt;0 )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	     *ptr+=x;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5	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6		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7  void caller (int a, int y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         int x = a&gt;0 ? a : a+100;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	      </a:t>
            </a:r>
            <a:r>
              <a:rPr lang="en-US" altLang="zh-CN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test (x, &amp;y)</a:t>
            </a:r>
            <a:r>
              <a:rPr lang="zh-CN" altLang="en-US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11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调用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的过程为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中给出形参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实参分别是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，画出相应栈帧中的状态，并回答下列问题。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的形参是按值传递还是按地址传递？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对应的实参是一个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    什么类型的值？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中被改变的*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的结果如何返回给它的调用过程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的结果能否返回给过程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？为什么？</a:t>
            </a:r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4076700" y="998538"/>
            <a:ext cx="1081088" cy="2151062"/>
            <a:chOff x="2171" y="119"/>
            <a:chExt cx="681" cy="1355"/>
          </a:xfrm>
        </p:grpSpPr>
        <p:sp>
          <p:nvSpPr>
            <p:cNvPr id="743429" name="Text Box 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test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34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54075"/>
            <a:ext cx="3375025" cy="2655888"/>
          </a:xfrm>
          <a:prstGeom prst="rect">
            <a:avLst/>
          </a:prstGeom>
          <a:noFill/>
        </p:spPr>
      </p:pic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5876925" y="2789238"/>
            <a:ext cx="297180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执行过程中，在进入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之前一刻栈中的状态如何？</a:t>
            </a:r>
          </a:p>
        </p:txBody>
      </p:sp>
      <p:pic>
        <p:nvPicPr>
          <p:cNvPr id="743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34938"/>
            <a:ext cx="3644900" cy="3946525"/>
          </a:xfrm>
          <a:prstGeom prst="rect">
            <a:avLst/>
          </a:prstGeom>
          <a:noFill/>
        </p:spPr>
      </p:pic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5697538" y="3375025"/>
            <a:ext cx="2835275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并生成其栈帧后，栈中状态如何？</a:t>
            </a:r>
          </a:p>
        </p:txBody>
      </p:sp>
      <p:pic>
        <p:nvPicPr>
          <p:cNvPr id="7434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1750" y="179388"/>
            <a:ext cx="3781425" cy="4059237"/>
          </a:xfrm>
          <a:prstGeom prst="rect">
            <a:avLst/>
          </a:prstGeom>
          <a:noFill/>
        </p:spPr>
      </p:pic>
      <p:grpSp>
        <p:nvGrpSpPr>
          <p:cNvPr id="743437" name="Group 13"/>
          <p:cNvGrpSpPr>
            <a:grpSpLocks/>
          </p:cNvGrpSpPr>
          <p:nvPr/>
        </p:nvGrpSpPr>
        <p:grpSpPr bwMode="auto">
          <a:xfrm>
            <a:off x="5832475" y="584200"/>
            <a:ext cx="674688" cy="720725"/>
            <a:chOff x="3617" y="402"/>
            <a:chExt cx="425" cy="454"/>
          </a:xfrm>
        </p:grpSpPr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3617" y="402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&amp;y: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3617" y="625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&amp;a:</a:t>
              </a:r>
            </a:p>
          </p:txBody>
        </p:sp>
      </p:grpSp>
      <p:grpSp>
        <p:nvGrpSpPr>
          <p:cNvPr id="743440" name="Group 16"/>
          <p:cNvGrpSpPr>
            <a:grpSpLocks/>
          </p:cNvGrpSpPr>
          <p:nvPr/>
        </p:nvGrpSpPr>
        <p:grpSpPr bwMode="auto">
          <a:xfrm>
            <a:off x="8488363" y="539750"/>
            <a:ext cx="539750" cy="1079500"/>
            <a:chOff x="5290" y="374"/>
            <a:chExt cx="340" cy="680"/>
          </a:xfrm>
        </p:grpSpPr>
        <p:sp>
          <p:nvSpPr>
            <p:cNvPr id="743441" name="AutoShape 1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3443" name="Group 19"/>
          <p:cNvGrpSpPr>
            <a:grpSpLocks/>
          </p:cNvGrpSpPr>
          <p:nvPr/>
        </p:nvGrpSpPr>
        <p:grpSpPr bwMode="auto">
          <a:xfrm>
            <a:off x="8488363" y="1754188"/>
            <a:ext cx="539750" cy="1371600"/>
            <a:chOff x="5290" y="1139"/>
            <a:chExt cx="340" cy="864"/>
          </a:xfrm>
        </p:grpSpPr>
        <p:sp>
          <p:nvSpPr>
            <p:cNvPr id="743444" name="AutoShape 20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caller</a:t>
              </a:r>
            </a:p>
          </p:txBody>
        </p:sp>
      </p:grp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1827213" y="1943100"/>
            <a:ext cx="1304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100   200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7048500" y="630238"/>
            <a:ext cx="809625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48" name="Line 24"/>
          <p:cNvSpPr>
            <a:spLocks noChangeShapeType="1"/>
          </p:cNvSpPr>
          <p:nvPr/>
        </p:nvSpPr>
        <p:spPr bwMode="auto">
          <a:xfrm flipV="1">
            <a:off x="2097088" y="819150"/>
            <a:ext cx="4995862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2862263" y="4689475"/>
            <a:ext cx="429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前者按值、后者按地址。一定是一个地址</a:t>
            </a:r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566738" y="5499100"/>
            <a:ext cx="814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10</a:t>
            </a:r>
            <a:r>
              <a:rPr lang="zh-CN" altLang="en-US">
                <a:solidFill>
                  <a:srgbClr val="FF3300"/>
                </a:solidFill>
              </a:rPr>
              <a:t>行执行后，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帧中</a:t>
            </a:r>
            <a:r>
              <a:rPr lang="en-US" altLang="zh-CN">
                <a:solidFill>
                  <a:srgbClr val="FF3300"/>
                </a:solidFill>
              </a:rPr>
              <a:t>200</a:t>
            </a:r>
            <a:r>
              <a:rPr lang="zh-CN" altLang="en-US">
                <a:solidFill>
                  <a:srgbClr val="FF3300"/>
                </a:solidFill>
              </a:rPr>
              <a:t>变成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退帧后，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中通过</a:t>
            </a:r>
            <a:r>
              <a:rPr lang="en-US" altLang="zh-CN">
                <a:solidFill>
                  <a:srgbClr val="FF3300"/>
                </a:solidFill>
              </a:rPr>
              <a:t>y</a:t>
            </a:r>
            <a:r>
              <a:rPr lang="zh-CN" altLang="en-US">
                <a:solidFill>
                  <a:srgbClr val="FF3300"/>
                </a:solidFill>
              </a:rPr>
              <a:t>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522288" y="6257925"/>
            <a:ext cx="8415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11</a:t>
            </a:r>
            <a:r>
              <a:rPr lang="zh-CN" altLang="en-US">
                <a:solidFill>
                  <a:srgbClr val="FF3300"/>
                </a:solidFill>
              </a:rPr>
              <a:t>行执行后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退帧并返回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，因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中无变量与之对应，故无法引用该值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grpSp>
        <p:nvGrpSpPr>
          <p:cNvPr id="743454" name="Group 30"/>
          <p:cNvGrpSpPr>
            <a:grpSpLocks/>
          </p:cNvGrpSpPr>
          <p:nvPr/>
        </p:nvGrpSpPr>
        <p:grpSpPr bwMode="auto">
          <a:xfrm>
            <a:off x="2501900" y="3114675"/>
            <a:ext cx="4679950" cy="2428875"/>
            <a:chOff x="1718" y="1962"/>
            <a:chExt cx="2806" cy="1530"/>
          </a:xfrm>
        </p:grpSpPr>
        <p:sp>
          <p:nvSpPr>
            <p:cNvPr id="743452" name="Text Box 28"/>
            <p:cNvSpPr txBox="1">
              <a:spLocks noChangeArrowheads="1"/>
            </p:cNvSpPr>
            <p:nvPr/>
          </p:nvSpPr>
          <p:spPr bwMode="auto">
            <a:xfrm>
              <a:off x="1718" y="1962"/>
              <a:ext cx="11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3333CC"/>
                  </a:solidFill>
                </a:rPr>
                <a:t>若</a:t>
              </a:r>
              <a:r>
                <a:rPr lang="en-US" altLang="zh-CN">
                  <a:solidFill>
                    <a:srgbClr val="3333CC"/>
                  </a:solidFill>
                </a:rPr>
                <a:t>return x+y</a:t>
              </a:r>
              <a:r>
                <a:rPr lang="zh-CN" altLang="en-US">
                  <a:solidFill>
                    <a:srgbClr val="3333CC"/>
                  </a:solidFill>
                </a:rPr>
                <a:t>；</a:t>
              </a:r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 flipH="1" flipV="1">
              <a:off x="2228" y="2160"/>
              <a:ext cx="2296" cy="13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4122738" y="2889250"/>
            <a:ext cx="175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</a:rPr>
              <a:t>则函数返回</a:t>
            </a:r>
            <a:r>
              <a:rPr lang="en-US" altLang="zh-CN">
                <a:solidFill>
                  <a:srgbClr val="3333CC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3" grpId="0" animBg="1"/>
      <p:bldP spid="743435" grpId="0" animBg="1"/>
      <p:bldP spid="743446" grpId="0"/>
      <p:bldP spid="743447" grpId="0" animBg="1"/>
      <p:bldP spid="743448" grpId="0" animBg="1"/>
      <p:bldP spid="743449" grpId="0"/>
      <p:bldP spid="743450" grpId="0"/>
      <p:bldP spid="743451" grpId="0"/>
      <p:bldP spid="7434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161925" y="98425"/>
            <a:ext cx="3825875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int  nn_sum ( int n)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int result;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if  (n&lt;=0 )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result=0; 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else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result=n+nn_sum(n-1);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return  result</a:t>
            </a:r>
            <a:r>
              <a:rPr lang="zh-CN" altLang="en-US">
                <a:solidFill>
                  <a:srgbClr val="CC3300"/>
                </a:solidFill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}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561975"/>
          </a:xfrm>
        </p:spPr>
        <p:txBody>
          <a:bodyPr/>
          <a:lstStyle/>
          <a:p>
            <a:pPr algn="r"/>
            <a:r>
              <a:rPr lang="zh-CN" altLang="en-US" sz="3600" smtClean="0"/>
              <a:t>递归过程调用举例</a:t>
            </a:r>
          </a:p>
        </p:txBody>
      </p:sp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238" y="90488"/>
            <a:ext cx="3330575" cy="4868862"/>
          </a:xfrm>
          <a:prstGeom prst="rect">
            <a:avLst/>
          </a:prstGeom>
          <a:noFill/>
        </p:spPr>
      </p:pic>
      <p:grpSp>
        <p:nvGrpSpPr>
          <p:cNvPr id="744454" name="Group 6"/>
          <p:cNvGrpSpPr>
            <a:grpSpLocks/>
          </p:cNvGrpSpPr>
          <p:nvPr/>
        </p:nvGrpSpPr>
        <p:grpSpPr bwMode="auto">
          <a:xfrm>
            <a:off x="8532813" y="368300"/>
            <a:ext cx="539750" cy="1125538"/>
            <a:chOff x="5290" y="374"/>
            <a:chExt cx="340" cy="680"/>
          </a:xfrm>
        </p:grpSpPr>
        <p:sp>
          <p:nvSpPr>
            <p:cNvPr id="744455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4457" name="Group 9"/>
          <p:cNvGrpSpPr>
            <a:grpSpLocks/>
          </p:cNvGrpSpPr>
          <p:nvPr/>
        </p:nvGrpSpPr>
        <p:grpSpPr bwMode="auto">
          <a:xfrm>
            <a:off x="3581400" y="0"/>
            <a:ext cx="1665288" cy="2363788"/>
            <a:chOff x="2171" y="119"/>
            <a:chExt cx="681" cy="1343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 sz="1700">
                  <a:solidFill>
                    <a:srgbClr val="3333CC"/>
                  </a:solidFill>
                </a:rPr>
                <a:t>nn_sum(n-1)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1700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nn_sum(n)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6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 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Line 12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1" name="Group 13"/>
          <p:cNvGrpSpPr>
            <a:grpSpLocks/>
          </p:cNvGrpSpPr>
          <p:nvPr/>
        </p:nvGrpSpPr>
        <p:grpSpPr bwMode="auto">
          <a:xfrm>
            <a:off x="8532813" y="1584325"/>
            <a:ext cx="539750" cy="1371600"/>
            <a:chOff x="5290" y="1139"/>
            <a:chExt cx="340" cy="864"/>
          </a:xfrm>
        </p:grpSpPr>
        <p:sp>
          <p:nvSpPr>
            <p:cNvPr id="744462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744464" name="Group 16"/>
          <p:cNvGrpSpPr>
            <a:grpSpLocks/>
          </p:cNvGrpSpPr>
          <p:nvPr/>
        </p:nvGrpSpPr>
        <p:grpSpPr bwMode="auto">
          <a:xfrm>
            <a:off x="8532813" y="2933700"/>
            <a:ext cx="539750" cy="1439863"/>
            <a:chOff x="5290" y="1139"/>
            <a:chExt cx="340" cy="864"/>
          </a:xfrm>
        </p:grpSpPr>
        <p:sp>
          <p:nvSpPr>
            <p:cNvPr id="744465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744467" name="Line 19"/>
          <p:cNvSpPr>
            <a:spLocks noChangeShapeType="1"/>
          </p:cNvSpPr>
          <p:nvPr/>
        </p:nvSpPr>
        <p:spPr bwMode="auto">
          <a:xfrm flipV="1">
            <a:off x="2232025" y="1673225"/>
            <a:ext cx="3014663" cy="8112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8" name="Line 20"/>
          <p:cNvSpPr>
            <a:spLocks noChangeShapeType="1"/>
          </p:cNvSpPr>
          <p:nvPr/>
        </p:nvSpPr>
        <p:spPr bwMode="auto">
          <a:xfrm flipV="1">
            <a:off x="2366963" y="2033588"/>
            <a:ext cx="2879725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9" name="Text Box 21"/>
          <p:cNvSpPr txBox="1">
            <a:spLocks noChangeArrowheads="1"/>
          </p:cNvSpPr>
          <p:nvPr/>
        </p:nvSpPr>
        <p:spPr bwMode="auto">
          <a:xfrm>
            <a:off x="3492500" y="3338513"/>
            <a:ext cx="153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R[ebx]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</a:t>
            </a:r>
          </a:p>
        </p:txBody>
      </p: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2636838" y="4111625"/>
            <a:ext cx="2474912" cy="404813"/>
            <a:chOff x="1519" y="2590"/>
            <a:chExt cx="1559" cy="255"/>
          </a:xfrm>
        </p:grpSpPr>
        <p:sp>
          <p:nvSpPr>
            <p:cNvPr id="744471" name="Text Box 23"/>
            <p:cNvSpPr txBox="1">
              <a:spLocks noChangeArrowheads="1"/>
            </p:cNvSpPr>
            <p:nvPr/>
          </p:nvSpPr>
          <p:spPr bwMode="auto">
            <a:xfrm>
              <a:off x="1604" y="2614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n≤0</a:t>
              </a:r>
              <a:r>
                <a:rPr lang="zh-CN" altLang="en-US">
                  <a:solidFill>
                    <a:srgbClr val="FF3300"/>
                  </a:solidFill>
                  <a:cs typeface="Times New Roman" pitchFamily="18" charset="0"/>
                </a:rPr>
                <a:t>）转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L2</a:t>
              </a:r>
            </a:p>
          </p:txBody>
        </p:sp>
        <p:sp>
          <p:nvSpPr>
            <p:cNvPr id="744472" name="AutoShape 24"/>
            <p:cNvSpPr>
              <a:spLocks/>
            </p:cNvSpPr>
            <p:nvPr/>
          </p:nvSpPr>
          <p:spPr bwMode="auto">
            <a:xfrm>
              <a:off x="1519" y="2590"/>
              <a:ext cx="57" cy="227"/>
            </a:xfrm>
            <a:prstGeom prst="rightBracket">
              <a:avLst>
                <a:gd name="adj" fmla="val 3318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2862263" y="3698875"/>
            <a:ext cx="153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3492500" y="446405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n-1</a:t>
            </a:r>
          </a:p>
        </p:txBody>
      </p:sp>
      <p:sp>
        <p:nvSpPr>
          <p:cNvPr id="744475" name="Line 27"/>
          <p:cNvSpPr>
            <a:spLocks noChangeShapeType="1"/>
          </p:cNvSpPr>
          <p:nvPr/>
        </p:nvSpPr>
        <p:spPr bwMode="auto">
          <a:xfrm flipV="1">
            <a:off x="2232025" y="2393950"/>
            <a:ext cx="3014663" cy="24304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76" name="Line 28"/>
          <p:cNvSpPr>
            <a:spLocks noChangeShapeType="1"/>
          </p:cNvSpPr>
          <p:nvPr/>
        </p:nvSpPr>
        <p:spPr bwMode="auto">
          <a:xfrm flipV="1">
            <a:off x="2411413" y="2754313"/>
            <a:ext cx="2835275" cy="2384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4477" name="Group 29"/>
          <p:cNvGrpSpPr>
            <a:grpSpLocks/>
          </p:cNvGrpSpPr>
          <p:nvPr/>
        </p:nvGrpSpPr>
        <p:grpSpPr bwMode="auto">
          <a:xfrm>
            <a:off x="206375" y="2484438"/>
            <a:ext cx="269875" cy="2700337"/>
            <a:chOff x="130" y="1565"/>
            <a:chExt cx="170" cy="1701"/>
          </a:xfrm>
        </p:grpSpPr>
        <p:sp>
          <p:nvSpPr>
            <p:cNvPr id="744478" name="Line 3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79" name="Line 3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0" name="Line 3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2232025" y="2484438"/>
            <a:ext cx="3014663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2322513" y="3024188"/>
            <a:ext cx="2924175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2232025" y="3698875"/>
            <a:ext cx="2970213" cy="112553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4" name="Line 36"/>
          <p:cNvSpPr>
            <a:spLocks noChangeShapeType="1"/>
          </p:cNvSpPr>
          <p:nvPr/>
        </p:nvSpPr>
        <p:spPr bwMode="auto">
          <a:xfrm flipV="1">
            <a:off x="2411413" y="4059238"/>
            <a:ext cx="2881312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086100" y="5229225"/>
            <a:ext cx="3600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>
                <a:solidFill>
                  <a:srgbClr val="FF3300"/>
                </a:solidFill>
              </a:rPr>
              <a:t>0+1+2+…+(n-1)+n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8172450" y="3203575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grpSp>
        <p:nvGrpSpPr>
          <p:cNvPr id="744487" name="Group 39"/>
          <p:cNvGrpSpPr>
            <a:grpSpLocks/>
          </p:cNvGrpSpPr>
          <p:nvPr/>
        </p:nvGrpSpPr>
        <p:grpSpPr bwMode="auto">
          <a:xfrm>
            <a:off x="160338" y="5408613"/>
            <a:ext cx="271462" cy="1358900"/>
            <a:chOff x="130" y="1565"/>
            <a:chExt cx="170" cy="1701"/>
          </a:xfrm>
        </p:grpSpPr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9" name="Line 4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90" name="Line 4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6327775" y="5118100"/>
            <a:ext cx="2565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 sz="2000"/>
              <a:t>每次递归调用都会增加一个栈帧，所以空间开销很大。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7" grpId="0" animBg="1"/>
      <p:bldP spid="744468" grpId="0" animBg="1"/>
      <p:bldP spid="744469" grpId="0"/>
      <p:bldP spid="744473" grpId="0"/>
      <p:bldP spid="744474" grpId="0"/>
      <p:bldP spid="744475" grpId="0" animBg="1"/>
      <p:bldP spid="744476" grpId="0" animBg="1"/>
      <p:bldP spid="744481" grpId="0" animBg="1"/>
      <p:bldP spid="744482" grpId="0" animBg="1"/>
      <p:bldP spid="744483" grpId="0" animBg="1"/>
      <p:bldP spid="744484" grpId="0" animBg="1"/>
      <p:bldP spid="744485" grpId="0"/>
      <p:bldP spid="7444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8229600" cy="2592387"/>
          </a:xfrm>
        </p:spPr>
        <p:txBody>
          <a:bodyPr/>
          <a:lstStyle/>
          <a:p>
            <a:r>
              <a:rPr lang="zh-CN" altLang="en-US" smtClean="0"/>
              <a:t>递归函数</a:t>
            </a:r>
            <a:r>
              <a:rPr lang="en-US" altLang="zh-CN" smtClean="0"/>
              <a:t>nn_sum</a:t>
            </a:r>
            <a:r>
              <a:rPr lang="zh-CN" altLang="en-US" smtClean="0"/>
              <a:t>的执行流程</a:t>
            </a:r>
            <a:endParaRPr lang="en-US" altLang="zh-CN" smtClean="0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50825" y="5721350"/>
            <a:ext cx="88026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过程功能由过程体实现，为支持过程调用，每个过程包含准备阶段和结束阶段。因而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</a:rPr>
              <a:t>每增加一次过程调用，就要增加许多条包含在准备阶段和结束阶段的额外指令</a:t>
            </a:r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，它们对程序性能影响很大，应尽量避免不必要的过程调用，特别是递归调用。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8900"/>
            <a:ext cx="8937625" cy="42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9890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例：应始终返回</a:t>
            </a:r>
            <a:r>
              <a:rPr lang="en-US" altLang="zh-CN" smtClean="0"/>
              <a:t>d[0]</a:t>
            </a:r>
            <a:r>
              <a:rPr lang="zh-CN" altLang="en-US" smtClean="0"/>
              <a:t>中的</a:t>
            </a:r>
            <a:r>
              <a:rPr lang="en-US" altLang="zh-CN" smtClean="0"/>
              <a:t>3.14</a:t>
            </a:r>
            <a:r>
              <a:rPr lang="zh-CN" altLang="en-US" smtClean="0"/>
              <a:t>，但并非如此。</a:t>
            </a:r>
            <a:r>
              <a:rPr lang="en-US" altLang="zh-CN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46500" name="Rectangle 4"/>
          <p:cNvSpPr>
            <a:spLocks/>
          </p:cNvSpPr>
          <p:nvPr/>
        </p:nvSpPr>
        <p:spPr bwMode="auto">
          <a:xfrm>
            <a:off x="476250" y="1314450"/>
            <a:ext cx="7650163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/* Possibly out of bounds */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341313" y="3784600"/>
            <a:ext cx="7327900" cy="137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eaLnBrk="1" hangingPunct="1"/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fun(0)  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Courier New" pitchFamily="49" charset="0"/>
              </a:rPr>
              <a:t>fun(1)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fun(2)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3.1399998664856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fun(3)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2.00000061035156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fun(4)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3.14, </a:t>
            </a:r>
            <a:r>
              <a:rPr lang="zh-CN" altLang="en-US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然后存储保护错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296863" y="5584825"/>
            <a:ext cx="4905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165100" indent="-16510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不同系统上执行结果可能不同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337175" y="4103688"/>
            <a:ext cx="3421063" cy="109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为何每次返回不一样？为什么会引起保护错？栈帧中的状态如何？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6" name="Rectangle 4"/>
          <p:cNvSpPr>
            <a:spLocks/>
          </p:cNvSpPr>
          <p:nvPr/>
        </p:nvSpPr>
        <p:spPr bwMode="auto">
          <a:xfrm>
            <a:off x="161925" y="188913"/>
            <a:ext cx="5086350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84438"/>
            <a:ext cx="5491163" cy="4141787"/>
          </a:xfrm>
          <a:prstGeom prst="rect">
            <a:avLst/>
          </a:prstGeom>
          <a:noFill/>
        </p:spPr>
      </p:pic>
      <p:pic>
        <p:nvPicPr>
          <p:cNvPr id="7475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943100"/>
            <a:ext cx="3419475" cy="2206625"/>
          </a:xfrm>
          <a:prstGeom prst="rect">
            <a:avLst/>
          </a:prstGeom>
          <a:noFill/>
        </p:spPr>
      </p:pic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792163" y="3924300"/>
            <a:ext cx="2339975" cy="719138"/>
          </a:xfrm>
          <a:prstGeom prst="rect">
            <a:avLst/>
          </a:prstGeom>
          <a:solidFill>
            <a:srgbClr val="FF0000">
              <a:alpha val="28999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>
            <a:off x="3132138" y="3743325"/>
            <a:ext cx="2114550" cy="225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792163" y="4689475"/>
            <a:ext cx="4905375" cy="719138"/>
          </a:xfrm>
          <a:prstGeom prst="rect">
            <a:avLst/>
          </a:prstGeom>
          <a:solidFill>
            <a:srgbClr val="000080">
              <a:alpha val="22000"/>
            </a:srgb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545" name="Group 25"/>
          <p:cNvGrpSpPr>
            <a:grpSpLocks/>
          </p:cNvGrpSpPr>
          <p:nvPr/>
        </p:nvGrpSpPr>
        <p:grpSpPr bwMode="auto">
          <a:xfrm>
            <a:off x="3086100" y="2438400"/>
            <a:ext cx="2700338" cy="1801813"/>
            <a:chOff x="1944" y="1536"/>
            <a:chExt cx="1701" cy="1135"/>
          </a:xfrm>
        </p:grpSpPr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 flipV="1">
              <a:off x="1944" y="1820"/>
              <a:ext cx="1503" cy="85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37" name="AutoShape 17"/>
            <p:cNvSpPr>
              <a:spLocks/>
            </p:cNvSpPr>
            <p:nvPr/>
          </p:nvSpPr>
          <p:spPr bwMode="auto">
            <a:xfrm>
              <a:off x="3475" y="1536"/>
              <a:ext cx="170" cy="539"/>
            </a:xfrm>
            <a:prstGeom prst="leftBrace">
              <a:avLst>
                <a:gd name="adj1" fmla="val 26422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538" name="Text Box 18"/>
          <p:cNvSpPr txBox="1">
            <a:spLocks noChangeArrowheads="1"/>
          </p:cNvSpPr>
          <p:nvPr/>
        </p:nvSpPr>
        <p:spPr bwMode="auto">
          <a:xfrm>
            <a:off x="5967413" y="2079625"/>
            <a:ext cx="2520950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         EBP</a:t>
            </a:r>
            <a:r>
              <a:rPr lang="zh-CN" altLang="en-US"/>
              <a:t>的旧值</a:t>
            </a:r>
          </a:p>
        </p:txBody>
      </p:sp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5246688" y="2033588"/>
            <a:ext cx="900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EBP</a:t>
            </a:r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5202238" y="3789363"/>
            <a:ext cx="900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ESP</a:t>
            </a:r>
          </a:p>
        </p:txBody>
      </p:sp>
      <p:sp>
        <p:nvSpPr>
          <p:cNvPr id="747541" name="Line 21"/>
          <p:cNvSpPr>
            <a:spLocks noChangeShapeType="1"/>
          </p:cNvSpPr>
          <p:nvPr/>
        </p:nvSpPr>
        <p:spPr bwMode="auto">
          <a:xfrm flipV="1">
            <a:off x="2951163" y="2303463"/>
            <a:ext cx="2386012" cy="112553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7544" name="Group 24"/>
          <p:cNvGrpSpPr>
            <a:grpSpLocks/>
          </p:cNvGrpSpPr>
          <p:nvPr/>
        </p:nvGrpSpPr>
        <p:grpSpPr bwMode="auto">
          <a:xfrm>
            <a:off x="5741988" y="4733925"/>
            <a:ext cx="2879725" cy="630238"/>
            <a:chOff x="3617" y="2982"/>
            <a:chExt cx="1814" cy="397"/>
          </a:xfrm>
        </p:grpSpPr>
        <p:sp>
          <p:nvSpPr>
            <p:cNvPr id="747542" name="AutoShape 22"/>
            <p:cNvSpPr>
              <a:spLocks/>
            </p:cNvSpPr>
            <p:nvPr/>
          </p:nvSpPr>
          <p:spPr bwMode="auto">
            <a:xfrm>
              <a:off x="3617" y="2982"/>
              <a:ext cx="142" cy="397"/>
            </a:xfrm>
            <a:prstGeom prst="rightBrace">
              <a:avLst>
                <a:gd name="adj1" fmla="val 23298"/>
                <a:gd name="adj2" fmla="val 50000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43" name="Text Box 23"/>
            <p:cNvSpPr txBox="1">
              <a:spLocks noChangeArrowheads="1"/>
            </p:cNvSpPr>
            <p:nvPr/>
          </p:nvSpPr>
          <p:spPr bwMode="auto">
            <a:xfrm>
              <a:off x="3787" y="3039"/>
              <a:ext cx="16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a[i]=1073741824;</a:t>
              </a:r>
            </a:p>
          </p:txBody>
        </p:sp>
      </p:grpSp>
      <p:grpSp>
        <p:nvGrpSpPr>
          <p:cNvPr id="747546" name="Group 26"/>
          <p:cNvGrpSpPr>
            <a:grpSpLocks/>
          </p:cNvGrpSpPr>
          <p:nvPr/>
        </p:nvGrpSpPr>
        <p:grpSpPr bwMode="auto">
          <a:xfrm>
            <a:off x="3086100" y="5454650"/>
            <a:ext cx="2879725" cy="495300"/>
            <a:chOff x="3617" y="2982"/>
            <a:chExt cx="1814" cy="397"/>
          </a:xfrm>
        </p:grpSpPr>
        <p:sp>
          <p:nvSpPr>
            <p:cNvPr id="747547" name="AutoShape 27"/>
            <p:cNvSpPr>
              <a:spLocks/>
            </p:cNvSpPr>
            <p:nvPr/>
          </p:nvSpPr>
          <p:spPr bwMode="auto">
            <a:xfrm>
              <a:off x="3617" y="2982"/>
              <a:ext cx="142" cy="397"/>
            </a:xfrm>
            <a:prstGeom prst="rightBrace">
              <a:avLst>
                <a:gd name="adj1" fmla="val 23298"/>
                <a:gd name="adj2" fmla="val 50000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48" name="Text Box 28"/>
            <p:cNvSpPr txBox="1">
              <a:spLocks noChangeArrowheads="1"/>
            </p:cNvSpPr>
            <p:nvPr/>
          </p:nvSpPr>
          <p:spPr bwMode="auto">
            <a:xfrm>
              <a:off x="3787" y="3039"/>
              <a:ext cx="164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</a:rPr>
                <a:t>return d[0];</a:t>
              </a:r>
            </a:p>
          </p:txBody>
        </p:sp>
      </p:grp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6192838" y="5273675"/>
            <a:ext cx="2519362" cy="1157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0x40000000</a:t>
            </a:r>
          </a:p>
          <a:p>
            <a:pPr marL="342900" indent="-342900"/>
            <a:r>
              <a:rPr lang="en-US" altLang="zh-CN" sz="2400"/>
              <a:t>=2</a:t>
            </a:r>
            <a:r>
              <a:rPr lang="en-US" altLang="zh-CN" sz="2400" baseline="30000"/>
              <a:t>30</a:t>
            </a:r>
          </a:p>
          <a:p>
            <a:pPr marL="342900" indent="-342900"/>
            <a:r>
              <a:rPr lang="en-US" altLang="zh-CN" sz="2400"/>
              <a:t>=</a:t>
            </a:r>
            <a:r>
              <a:rPr lang="en-US" altLang="zh-CN" sz="2200"/>
              <a:t>1073741824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0" grpId="0" animBg="1"/>
      <p:bldP spid="747532" grpId="0" animBg="1"/>
      <p:bldP spid="747534" grpId="0" animBg="1"/>
      <p:bldP spid="747541" grpId="0" animBg="1"/>
      <p:bldP spid="7475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选择结构的机器级表示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if ~ else</a:t>
            </a:r>
            <a:r>
              <a:rPr lang="zh-CN" altLang="en-US" smtClean="0"/>
              <a:t>语句的机器级表示 </a:t>
            </a:r>
          </a:p>
          <a:p>
            <a:endParaRPr lang="zh-CN" altLang="en-US" smtClean="0"/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5202238" y="873125"/>
            <a:ext cx="3105150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if (cond_expr)</a:t>
            </a:r>
          </a:p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      then_statement</a:t>
            </a:r>
          </a:p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else</a:t>
            </a:r>
          </a:p>
          <a:p>
            <a:pPr indent="269875" eaLnBrk="1" hangingPunct="1"/>
            <a:r>
              <a:rPr lang="en-US" altLang="zh-CN" sz="2200" b="0">
                <a:latin typeface="Arial" pitchFamily="34" charset="0"/>
                <a:ea typeface="宋体" pitchFamily="2" charset="-122"/>
              </a:rPr>
              <a:t>      else_statement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9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1493838"/>
            <a:ext cx="4437063" cy="3973512"/>
          </a:xfrm>
          <a:prstGeom prst="rect">
            <a:avLst/>
          </a:prstGeom>
          <a:noFill/>
        </p:spPr>
      </p:pic>
      <p:pic>
        <p:nvPicPr>
          <p:cNvPr id="799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1513" y="2708275"/>
            <a:ext cx="4456112" cy="414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程序的转换与机器级表示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en-US" altLang="zh-CN" smtClean="0"/>
              <a:t>If-else</a:t>
            </a:r>
            <a:r>
              <a:rPr lang="zh-CN" altLang="en-US" smtClean="0"/>
              <a:t>语句举例</a:t>
            </a:r>
          </a:p>
        </p:txBody>
      </p:sp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115888" y="828675"/>
            <a:ext cx="4006850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int  get_cont( int *p1, int *p2 ) 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{	   	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if  ( p1 &gt; p2 )  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        return *p2;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else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	        return *p1;		  </a:t>
            </a:r>
          </a:p>
          <a:p>
            <a:pPr indent="266700" eaLnBrk="1" hangingPunct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} 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4302125" y="863600"/>
            <a:ext cx="4230688" cy="1325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p1</a:t>
            </a:r>
            <a:r>
              <a:rPr lang="zh-CN" altLang="en-US" sz="2000">
                <a:solidFill>
                  <a:srgbClr val="3333CC"/>
                </a:solidFill>
              </a:rPr>
              <a:t>和</a:t>
            </a:r>
            <a:r>
              <a:rPr lang="en-US" altLang="zh-CN" sz="2000">
                <a:solidFill>
                  <a:srgbClr val="3333CC"/>
                </a:solidFill>
              </a:rPr>
              <a:t>p2</a:t>
            </a:r>
            <a:r>
              <a:rPr lang="zh-CN" altLang="en-US" sz="2000">
                <a:solidFill>
                  <a:srgbClr val="3333CC"/>
                </a:solidFill>
              </a:rPr>
              <a:t>对应实参的存储地址分别为</a:t>
            </a:r>
            <a:r>
              <a:rPr lang="en-US" altLang="zh-CN" sz="2000">
                <a:solidFill>
                  <a:srgbClr val="3333CC"/>
                </a:solidFill>
              </a:rPr>
              <a:t>R[ebp]+8</a:t>
            </a:r>
            <a:r>
              <a:rPr lang="zh-CN" altLang="en-US" sz="2000">
                <a:solidFill>
                  <a:srgbClr val="3333CC"/>
                </a:solidFill>
              </a:rPr>
              <a:t>、</a:t>
            </a:r>
            <a:r>
              <a:rPr lang="en-US" altLang="zh-CN" sz="2000">
                <a:solidFill>
                  <a:srgbClr val="3333CC"/>
                </a:solidFill>
              </a:rPr>
              <a:t>R[ebp]+12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指向当前栈帧底部，结果存放在</a:t>
            </a:r>
            <a:r>
              <a:rPr lang="en-US" altLang="zh-CN" sz="2000">
                <a:solidFill>
                  <a:srgbClr val="3333CC"/>
                </a:solidFill>
              </a:rPr>
              <a:t>EAX</a:t>
            </a:r>
            <a:r>
              <a:rPr lang="zh-CN" altLang="en-US" sz="2000">
                <a:solidFill>
                  <a:srgbClr val="3333CC"/>
                </a:solidFill>
              </a:rPr>
              <a:t>。</a:t>
            </a:r>
          </a:p>
        </p:txBody>
      </p:sp>
      <p:pic>
        <p:nvPicPr>
          <p:cNvPr id="800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2889250"/>
            <a:ext cx="8054975" cy="3735388"/>
          </a:xfrm>
          <a:prstGeom prst="rect">
            <a:avLst/>
          </a:prstGeom>
          <a:noFill/>
        </p:spPr>
      </p:pic>
      <p:sp>
        <p:nvSpPr>
          <p:cNvPr id="800774" name="Line 6"/>
          <p:cNvSpPr>
            <a:spLocks noChangeShapeType="1"/>
          </p:cNvSpPr>
          <p:nvPr/>
        </p:nvSpPr>
        <p:spPr bwMode="auto">
          <a:xfrm>
            <a:off x="3311525" y="45085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>
            <a:off x="3222625" y="5364163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2" grpId="0" animBg="1"/>
      <p:bldP spid="800774" grpId="0" animBg="1"/>
      <p:bldP spid="8007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switch-case</a:t>
            </a:r>
            <a:r>
              <a:rPr lang="zh-CN" altLang="en-US" sz="3600" smtClean="0"/>
              <a:t>语句举例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819150"/>
            <a:ext cx="3395663" cy="585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42888" algn="l"/>
              </a:tabLst>
            </a:pPr>
            <a:r>
              <a:rPr lang="en-US" altLang="zh-CN"/>
              <a:t>int sw_test(int a, int b, int c)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{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int result;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switch(a) {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15: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c=b&amp;0x0f;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10: 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result=c+50;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break;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12: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17: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result=b+50;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break;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case 14: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result=b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break;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default: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    result=a;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}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   return result;</a:t>
            </a:r>
          </a:p>
          <a:p>
            <a:pPr>
              <a:tabLst>
                <a:tab pos="242888" algn="l"/>
              </a:tabLst>
            </a:pPr>
            <a:r>
              <a:rPr lang="en-US" altLang="zh-CN"/>
              <a:t>}</a:t>
            </a:r>
          </a:p>
        </p:txBody>
      </p:sp>
      <p:pic>
        <p:nvPicPr>
          <p:cNvPr id="80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6463" y="728663"/>
            <a:ext cx="2789237" cy="6030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01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750" y="3968750"/>
            <a:ext cx="2257425" cy="270033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</p:pic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6281738" y="2663825"/>
            <a:ext cx="2655887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zh-CN" altLang="en-US" sz="2000">
                <a:solidFill>
                  <a:srgbClr val="FF3300"/>
                </a:solidFill>
              </a:rPr>
              <a:t>跳转表在目标文件的只读节中，按</a:t>
            </a:r>
            <a:r>
              <a:rPr lang="en-US" altLang="zh-CN" sz="2000">
                <a:solidFill>
                  <a:srgbClr val="FF3300"/>
                </a:solidFill>
              </a:rPr>
              <a:t>4</a:t>
            </a:r>
            <a:r>
              <a:rPr lang="zh-CN" altLang="en-US" sz="2000">
                <a:solidFill>
                  <a:srgbClr val="FF3300"/>
                </a:solidFill>
              </a:rPr>
              <a:t>字节边界对齐。</a:t>
            </a:r>
          </a:p>
        </p:txBody>
      </p:sp>
      <p:sp>
        <p:nvSpPr>
          <p:cNvPr id="801799" name="Line 7"/>
          <p:cNvSpPr>
            <a:spLocks noChangeShapeType="1"/>
          </p:cNvSpPr>
          <p:nvPr/>
        </p:nvSpPr>
        <p:spPr bwMode="auto">
          <a:xfrm>
            <a:off x="1285875" y="2124075"/>
            <a:ext cx="2116138" cy="904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0" name="Line 8"/>
          <p:cNvSpPr>
            <a:spLocks noChangeShapeType="1"/>
          </p:cNvSpPr>
          <p:nvPr/>
        </p:nvSpPr>
        <p:spPr bwMode="auto">
          <a:xfrm>
            <a:off x="1241425" y="2619375"/>
            <a:ext cx="2160588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1" name="Line 9"/>
          <p:cNvSpPr>
            <a:spLocks noChangeShapeType="1"/>
          </p:cNvSpPr>
          <p:nvPr/>
        </p:nvSpPr>
        <p:spPr bwMode="auto">
          <a:xfrm>
            <a:off x="1196975" y="3473450"/>
            <a:ext cx="2249488" cy="720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>
            <a:off x="1241425" y="5364163"/>
            <a:ext cx="2205038" cy="6302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1241425" y="4598988"/>
            <a:ext cx="2160588" cy="6746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4" name="Line 12"/>
          <p:cNvSpPr>
            <a:spLocks noChangeShapeType="1"/>
          </p:cNvSpPr>
          <p:nvPr/>
        </p:nvSpPr>
        <p:spPr bwMode="auto">
          <a:xfrm>
            <a:off x="1241425" y="3743325"/>
            <a:ext cx="2160588" cy="495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>
            <a:off x="4302125" y="2033588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1806" name="Group 14"/>
          <p:cNvGrpSpPr>
            <a:grpSpLocks/>
          </p:cNvGrpSpPr>
          <p:nvPr/>
        </p:nvGrpSpPr>
        <p:grpSpPr bwMode="auto">
          <a:xfrm>
            <a:off x="5516563" y="863600"/>
            <a:ext cx="3060700" cy="366713"/>
            <a:chOff x="3475" y="544"/>
            <a:chExt cx="1928" cy="231"/>
          </a:xfrm>
        </p:grpSpPr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071" y="544"/>
              <a:ext cx="13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R[eax]=a-10=i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 flipH="1">
              <a:off x="3475" y="686"/>
              <a:ext cx="5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1809" name="Group 17"/>
          <p:cNvGrpSpPr>
            <a:grpSpLocks/>
          </p:cNvGrpSpPr>
          <p:nvPr/>
        </p:nvGrpSpPr>
        <p:grpSpPr bwMode="auto">
          <a:xfrm>
            <a:off x="5607050" y="1314450"/>
            <a:ext cx="2970213" cy="404813"/>
            <a:chOff x="3532" y="828"/>
            <a:chExt cx="1871" cy="255"/>
          </a:xfrm>
        </p:grpSpPr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4071" y="828"/>
              <a:ext cx="13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(a-10)</a:t>
              </a:r>
              <a:r>
                <a:rPr lang="en-US" altLang="zh-CN">
                  <a:solidFill>
                    <a:srgbClr val="FF3300"/>
                  </a:solidFill>
                  <a:sym typeface="Symbol" pitchFamily="18" charset="2"/>
                </a:rPr>
                <a:t>&gt;7 </a:t>
              </a:r>
              <a:r>
                <a:rPr lang="zh-CN" altLang="en-US">
                  <a:solidFill>
                    <a:srgbClr val="FF3300"/>
                  </a:solidFill>
                  <a:sym typeface="Symbol" pitchFamily="18" charset="2"/>
                </a:rPr>
                <a:t>转 </a:t>
              </a:r>
              <a:r>
                <a:rPr lang="en-US" altLang="zh-CN">
                  <a:solidFill>
                    <a:srgbClr val="FF3300"/>
                  </a:solidFill>
                  <a:sym typeface="Symbol" pitchFamily="18" charset="2"/>
                </a:rPr>
                <a:t>L5</a:t>
              </a:r>
            </a:p>
          </p:txBody>
        </p:sp>
        <p:sp>
          <p:nvSpPr>
            <p:cNvPr id="801811" name="AutoShape 19"/>
            <p:cNvSpPr>
              <a:spLocks/>
            </p:cNvSpPr>
            <p:nvPr/>
          </p:nvSpPr>
          <p:spPr bwMode="auto">
            <a:xfrm>
              <a:off x="3532" y="828"/>
              <a:ext cx="57" cy="255"/>
            </a:xfrm>
            <a:prstGeom prst="rightBracket">
              <a:avLst>
                <a:gd name="adj" fmla="val 37281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 flipH="1">
              <a:off x="3589" y="941"/>
              <a:ext cx="42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1813" name="Group 21"/>
          <p:cNvGrpSpPr>
            <a:grpSpLocks/>
          </p:cNvGrpSpPr>
          <p:nvPr/>
        </p:nvGrpSpPr>
        <p:grpSpPr bwMode="auto">
          <a:xfrm>
            <a:off x="6102350" y="1763713"/>
            <a:ext cx="2700338" cy="366712"/>
            <a:chOff x="3844" y="1111"/>
            <a:chExt cx="1701" cy="231"/>
          </a:xfrm>
        </p:grpSpPr>
        <p:sp>
          <p:nvSpPr>
            <p:cNvPr id="801814" name="Line 22"/>
            <p:cNvSpPr>
              <a:spLocks noChangeShapeType="1"/>
            </p:cNvSpPr>
            <p:nvPr/>
          </p:nvSpPr>
          <p:spPr bwMode="auto">
            <a:xfrm flipH="1">
              <a:off x="3844" y="1196"/>
              <a:ext cx="19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815" name="Text Box 23"/>
            <p:cNvSpPr txBox="1">
              <a:spLocks noChangeArrowheads="1"/>
            </p:cNvSpPr>
            <p:nvPr/>
          </p:nvSpPr>
          <p:spPr bwMode="auto">
            <a:xfrm>
              <a:off x="4071" y="1111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/>
                <a:t>转</a:t>
              </a:r>
              <a:r>
                <a:rPr lang="en-US" altLang="zh-CN">
                  <a:solidFill>
                    <a:srgbClr val="3333CC"/>
                  </a:solidFill>
                </a:rPr>
                <a:t>.L8+4*i</a:t>
              </a:r>
              <a:r>
                <a:rPr lang="en-US" altLang="zh-CN"/>
                <a:t> </a:t>
              </a:r>
              <a:r>
                <a:rPr lang="zh-CN" altLang="en-US"/>
                <a:t>处的地址</a:t>
              </a:r>
            </a:p>
          </p:txBody>
        </p:sp>
      </p:grpSp>
      <p:grpSp>
        <p:nvGrpSpPr>
          <p:cNvPr id="801816" name="Group 24"/>
          <p:cNvGrpSpPr>
            <a:grpSpLocks/>
          </p:cNvGrpSpPr>
          <p:nvPr/>
        </p:nvGrpSpPr>
        <p:grpSpPr bwMode="auto">
          <a:xfrm>
            <a:off x="8216900" y="4306888"/>
            <a:ext cx="628650" cy="2362200"/>
            <a:chOff x="5177" y="2699"/>
            <a:chExt cx="396" cy="1488"/>
          </a:xfrm>
        </p:grpSpPr>
        <p:sp>
          <p:nvSpPr>
            <p:cNvPr id="801817" name="Text Box 25"/>
            <p:cNvSpPr txBox="1">
              <a:spLocks noChangeArrowheads="1"/>
            </p:cNvSpPr>
            <p:nvPr/>
          </p:nvSpPr>
          <p:spPr bwMode="auto">
            <a:xfrm>
              <a:off x="5204" y="2889"/>
              <a:ext cx="369" cy="1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10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007635"/>
                  </a:solidFill>
                </a:rPr>
                <a:t>11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12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007635"/>
                  </a:solidFill>
                </a:rPr>
                <a:t>13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14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15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007635"/>
                  </a:solidFill>
                </a:rPr>
                <a:t>16</a:t>
              </a:r>
            </a:p>
            <a:p>
              <a:pPr marL="342900" indent="-342900">
                <a:lnSpc>
                  <a:spcPct val="95000"/>
                </a:lnSpc>
              </a:pPr>
              <a:r>
                <a:rPr lang="en-US" altLang="zh-CN" sz="1700">
                  <a:solidFill>
                    <a:srgbClr val="FF3300"/>
                  </a:solidFill>
                </a:rPr>
                <a:t>17</a:t>
              </a:r>
            </a:p>
          </p:txBody>
        </p:sp>
        <p:sp>
          <p:nvSpPr>
            <p:cNvPr id="801818" name="Text Box 26"/>
            <p:cNvSpPr txBox="1">
              <a:spLocks noChangeArrowheads="1"/>
            </p:cNvSpPr>
            <p:nvPr/>
          </p:nvSpPr>
          <p:spPr bwMode="auto">
            <a:xfrm>
              <a:off x="5177" y="2699"/>
              <a:ext cx="3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9" grpId="0" animBg="1"/>
      <p:bldP spid="801800" grpId="0" animBg="1"/>
      <p:bldP spid="801801" grpId="0" animBg="1"/>
      <p:bldP spid="801802" grpId="0" animBg="1"/>
      <p:bldP spid="801803" grpId="0" animBg="1"/>
      <p:bldP spid="8018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         循环结构的机器级表示 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684213"/>
            <a:ext cx="3960812" cy="495300"/>
          </a:xfrm>
        </p:spPr>
        <p:txBody>
          <a:bodyPr/>
          <a:lstStyle/>
          <a:p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do~while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循环的机器级表示 </a:t>
            </a:r>
            <a:endParaRPr lang="zh-CN" altLang="en-US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2820" name="Rectangle 4"/>
          <p:cNvSpPr>
            <a:spLocks noChangeArrowheads="1"/>
          </p:cNvSpPr>
          <p:nvPr/>
        </p:nvSpPr>
        <p:spPr bwMode="auto">
          <a:xfrm>
            <a:off x="87313" y="1133475"/>
            <a:ext cx="32702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do  loop_body_statement</a:t>
            </a:r>
          </a:p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zh-CN" altLang="en-US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while (cond_expr);</a:t>
            </a:r>
          </a:p>
        </p:txBody>
      </p:sp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74613" y="1898650"/>
            <a:ext cx="3327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/>
              <a:t>loop</a:t>
            </a:r>
            <a:r>
              <a:rPr lang="zh-CN" altLang="en-US" sz="2000"/>
              <a:t>：</a:t>
            </a:r>
          </a:p>
          <a:p>
            <a:pPr eaLnBrk="1" hangingPunct="1"/>
            <a:r>
              <a:rPr lang="zh-CN" altLang="en-US" sz="2000"/>
              <a:t>     </a:t>
            </a:r>
            <a:r>
              <a:rPr lang="en-US" altLang="zh-CN" sz="2000"/>
              <a:t>loop_body_statement</a:t>
            </a:r>
          </a:p>
          <a:p>
            <a:pPr eaLnBrk="1" hangingPunct="1"/>
            <a:r>
              <a:rPr lang="en-US" altLang="zh-CN" sz="2000"/>
              <a:t>     c=cond_expr;</a:t>
            </a:r>
          </a:p>
          <a:p>
            <a:pPr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FF3300"/>
                </a:solidFill>
              </a:rPr>
              <a:t>if (c) goto loop;</a:t>
            </a: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158750" y="3833813"/>
            <a:ext cx="3378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while (cond_expr)</a:t>
            </a:r>
          </a:p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       loop_body_statement</a:t>
            </a:r>
          </a:p>
        </p:txBody>
      </p:sp>
      <p:sp>
        <p:nvSpPr>
          <p:cNvPr id="802823" name="Rectangle 7"/>
          <p:cNvSpPr>
            <a:spLocks noChangeArrowheads="1"/>
          </p:cNvSpPr>
          <p:nvPr/>
        </p:nvSpPr>
        <p:spPr bwMode="auto">
          <a:xfrm>
            <a:off x="160338" y="4643438"/>
            <a:ext cx="3556000" cy="2143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/>
            <a:r>
              <a:rPr lang="en-US" altLang="zh-CN"/>
              <a:t>      </a:t>
            </a:r>
            <a:r>
              <a:rPr lang="en-US" altLang="zh-CN" sz="2000"/>
              <a:t>c=cond_expr;</a:t>
            </a:r>
          </a:p>
          <a:p>
            <a:pPr marL="342900" indent="-342900"/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</a:rPr>
              <a:t>if (!c) goto done;</a:t>
            </a:r>
          </a:p>
          <a:p>
            <a:pPr marL="342900" indent="-342900"/>
            <a:r>
              <a:rPr lang="en-US" altLang="zh-CN" sz="2000"/>
              <a:t>loop</a:t>
            </a:r>
            <a:r>
              <a:rPr lang="zh-CN" altLang="en-US" sz="2000"/>
              <a:t>：</a:t>
            </a:r>
          </a:p>
          <a:p>
            <a:pPr marL="342900" indent="-342900"/>
            <a:r>
              <a:rPr lang="zh-CN" altLang="en-US" sz="2000"/>
              <a:t>      </a:t>
            </a:r>
            <a:r>
              <a:rPr lang="en-US" altLang="zh-CN" sz="2000"/>
              <a:t>loop_body_statement</a:t>
            </a:r>
          </a:p>
          <a:p>
            <a:pPr marL="342900" indent="-342900"/>
            <a:r>
              <a:rPr lang="en-US" altLang="zh-CN" sz="2000"/>
              <a:t>      c=cond_expr;</a:t>
            </a:r>
          </a:p>
          <a:p>
            <a:pPr marL="342900" indent="-342900"/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</a:rPr>
              <a:t>if (c) goto loop;</a:t>
            </a:r>
          </a:p>
          <a:p>
            <a:pPr marL="342900" indent="-342900"/>
            <a:r>
              <a:rPr lang="en-US" altLang="zh-CN" sz="2000"/>
              <a:t>done</a:t>
            </a:r>
            <a:r>
              <a:rPr lang="zh-CN" altLang="en-US" sz="2000"/>
              <a:t>：</a:t>
            </a:r>
          </a:p>
        </p:txBody>
      </p:sp>
      <p:sp>
        <p:nvSpPr>
          <p:cNvPr id="802824" name="Rectangle 8"/>
          <p:cNvSpPr>
            <a:spLocks noChangeArrowheads="1"/>
          </p:cNvSpPr>
          <p:nvPr/>
        </p:nvSpPr>
        <p:spPr bwMode="auto">
          <a:xfrm>
            <a:off x="3627438" y="2698750"/>
            <a:ext cx="523081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for (begin_expr; cond_expr; update_expr)</a:t>
            </a:r>
          </a:p>
          <a:p>
            <a:pPr eaLnBrk="1" hangingPunct="1"/>
            <a:r>
              <a:rPr lang="en-US" altLang="zh-CN" sz="2000">
                <a:solidFill>
                  <a:srgbClr val="007635"/>
                </a:solidFill>
                <a:latin typeface="Arial" pitchFamily="34" charset="0"/>
                <a:ea typeface="宋体" pitchFamily="2" charset="-122"/>
              </a:rPr>
              <a:t> 	loop_body_statement</a:t>
            </a:r>
          </a:p>
        </p:txBody>
      </p:sp>
      <p:sp>
        <p:nvSpPr>
          <p:cNvPr id="802825" name="Rectangle 9"/>
          <p:cNvSpPr>
            <a:spLocks noChangeArrowheads="1"/>
          </p:cNvSpPr>
          <p:nvPr/>
        </p:nvSpPr>
        <p:spPr bwMode="auto">
          <a:xfrm>
            <a:off x="0" y="3338513"/>
            <a:ext cx="396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3333CC"/>
                </a:solidFill>
              </a:rPr>
              <a:t>while</a:t>
            </a:r>
            <a:r>
              <a:rPr lang="zh-CN" altLang="en-US" sz="2000">
                <a:solidFill>
                  <a:srgbClr val="3333CC"/>
                </a:solidFill>
              </a:rPr>
              <a:t>循环的机器级表示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02826" name="Rectangle 10"/>
          <p:cNvSpPr>
            <a:spLocks noChangeArrowheads="1"/>
          </p:cNvSpPr>
          <p:nvPr/>
        </p:nvSpPr>
        <p:spPr bwMode="auto">
          <a:xfrm>
            <a:off x="4346575" y="2114550"/>
            <a:ext cx="396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>
                <a:solidFill>
                  <a:srgbClr val="3333CC"/>
                </a:solidFill>
              </a:rPr>
              <a:t>for</a:t>
            </a:r>
            <a:r>
              <a:rPr lang="zh-CN" altLang="en-US" sz="2000">
                <a:solidFill>
                  <a:srgbClr val="3333CC"/>
                </a:solidFill>
              </a:rPr>
              <a:t>循环的机器级表示 </a:t>
            </a:r>
            <a:endParaRPr lang="zh-CN" altLang="en-US" sz="2400">
              <a:solidFill>
                <a:srgbClr val="3333CC"/>
              </a:solidFill>
            </a:endParaRPr>
          </a:p>
        </p:txBody>
      </p:sp>
      <p:sp>
        <p:nvSpPr>
          <p:cNvPr id="802827" name="Rectangle 11"/>
          <p:cNvSpPr>
            <a:spLocks noChangeArrowheads="1"/>
          </p:cNvSpPr>
          <p:nvPr/>
        </p:nvSpPr>
        <p:spPr bwMode="auto">
          <a:xfrm>
            <a:off x="4346575" y="3689350"/>
            <a:ext cx="41402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600075" eaLnBrk="1" hangingPunct="1"/>
            <a:r>
              <a:rPr lang="en-US" altLang="zh-CN" b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000">
                <a:solidFill>
                  <a:srgbClr val="3333CC"/>
                </a:solidFill>
              </a:rPr>
              <a:t>begin_expr;</a:t>
            </a:r>
          </a:p>
          <a:p>
            <a:pPr indent="600075" eaLnBrk="1" hangingPunct="1"/>
            <a:r>
              <a:rPr lang="en-US" altLang="zh-CN" sz="2000"/>
              <a:t>     c=cond_expr;</a:t>
            </a:r>
          </a:p>
          <a:p>
            <a:pPr indent="600075"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FF3300"/>
                </a:solidFill>
              </a:rPr>
              <a:t>if (!c) goto done;</a:t>
            </a:r>
          </a:p>
          <a:p>
            <a:pPr indent="600075" eaLnBrk="1" hangingPunct="1"/>
            <a:r>
              <a:rPr lang="en-US" altLang="zh-CN" sz="2000"/>
              <a:t>loop</a:t>
            </a:r>
            <a:r>
              <a:rPr lang="zh-CN" altLang="en-US" sz="2000"/>
              <a:t>：</a:t>
            </a:r>
          </a:p>
          <a:p>
            <a:pPr indent="600075" eaLnBrk="1" hangingPunct="1"/>
            <a:r>
              <a:rPr lang="zh-CN" altLang="en-US" sz="2000"/>
              <a:t>     </a:t>
            </a:r>
            <a:r>
              <a:rPr lang="en-US" altLang="zh-CN" sz="2000"/>
              <a:t>loop_body_statement</a:t>
            </a:r>
          </a:p>
          <a:p>
            <a:pPr indent="600075"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3333CC"/>
                </a:solidFill>
              </a:rPr>
              <a:t>update_expr;</a:t>
            </a:r>
          </a:p>
          <a:p>
            <a:pPr indent="600075" eaLnBrk="1" hangingPunct="1"/>
            <a:r>
              <a:rPr lang="en-US" altLang="zh-CN" sz="2000"/>
              <a:t>     c=cond_expr;</a:t>
            </a:r>
          </a:p>
          <a:p>
            <a:pPr indent="600075" eaLnBrk="1" hangingPunct="1"/>
            <a:r>
              <a:rPr lang="en-US" altLang="zh-CN" sz="2000"/>
              <a:t>     </a:t>
            </a:r>
            <a:r>
              <a:rPr lang="en-US" altLang="zh-CN" sz="2000">
                <a:solidFill>
                  <a:srgbClr val="FF3300"/>
                </a:solidFill>
              </a:rPr>
              <a:t>if (c) goto loop;</a:t>
            </a:r>
          </a:p>
          <a:p>
            <a:pPr indent="600075" eaLnBrk="1" hangingPunct="1"/>
            <a:r>
              <a:rPr lang="en-US" altLang="zh-CN" sz="2000"/>
              <a:t>done</a:t>
            </a:r>
            <a:r>
              <a:rPr lang="zh-CN" altLang="en-US" sz="2000"/>
              <a:t>：</a:t>
            </a:r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4437063" y="1179513"/>
            <a:ext cx="3914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红色处为条件转移指令！</a:t>
            </a:r>
            <a:endParaRPr lang="en-US" altLang="zh-CN" sz="2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0" grpId="0" animBg="1"/>
      <p:bldP spid="802821" grpId="0" animBg="1"/>
      <p:bldP spid="802822" grpId="0" animBg="1"/>
      <p:bldP spid="802823" grpId="0" animBg="1"/>
      <p:bldP spid="802824" grpId="0" animBg="1"/>
      <p:bldP spid="802827" grpId="0" animBg="1"/>
      <p:bldP spid="8028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循环结构与递归的比较</a:t>
            </a:r>
            <a:endParaRPr lang="en-US" altLang="zh-CN" sz="3600" smtClean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641350"/>
            <a:ext cx="8596313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  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递归函数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nn_sum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仅为说明原理，实际上可直接用公式，为说明循环的机器级表示，这里用循环实现。</a:t>
            </a:r>
            <a:r>
              <a:rPr lang="zh-CN" altLang="en-US" smtClean="0"/>
              <a:t> 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144463" y="1624013"/>
            <a:ext cx="353218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en-US" altLang="zh-CN"/>
              <a:t>int  nn_sum ( int n) </a:t>
            </a:r>
          </a:p>
          <a:p>
            <a:pPr indent="266700" eaLnBrk="1" hangingPunct="1"/>
            <a:r>
              <a:rPr lang="en-US" altLang="zh-CN"/>
              <a:t>{</a:t>
            </a:r>
          </a:p>
          <a:p>
            <a:pPr indent="266700" eaLnBrk="1" hangingPunct="1"/>
            <a:r>
              <a:rPr lang="en-US" altLang="zh-CN"/>
              <a:t>     	int i;</a:t>
            </a:r>
          </a:p>
          <a:p>
            <a:pPr indent="266700" eaLnBrk="1" hangingPunct="1"/>
            <a:r>
              <a:rPr lang="en-US" altLang="zh-CN"/>
              <a:t>         	int result=0;	</a:t>
            </a:r>
          </a:p>
          <a:p>
            <a:pPr indent="266700" eaLnBrk="1" hangingPunct="1"/>
            <a:r>
              <a:rPr lang="en-US" altLang="zh-CN"/>
              <a:t>	for (i=1; i &lt;=n; i++)  </a:t>
            </a:r>
          </a:p>
          <a:p>
            <a:pPr indent="266700" eaLnBrk="1" hangingPunct="1"/>
            <a:r>
              <a:rPr lang="en-US" altLang="zh-CN"/>
              <a:t>	      result+=i;   </a:t>
            </a:r>
          </a:p>
          <a:p>
            <a:pPr indent="266700" eaLnBrk="1" hangingPunct="1"/>
            <a:r>
              <a:rPr lang="en-US" altLang="zh-CN"/>
              <a:t>	return result</a:t>
            </a:r>
            <a:r>
              <a:rPr lang="zh-CN" altLang="en-US"/>
              <a:t>；</a:t>
            </a:r>
          </a:p>
          <a:p>
            <a:pPr indent="266700" eaLnBrk="1" hangingPunct="1"/>
            <a:r>
              <a:rPr lang="en-US" altLang="zh-CN"/>
              <a:t>}</a:t>
            </a:r>
          </a:p>
        </p:txBody>
      </p:sp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4167188" y="1358900"/>
            <a:ext cx="2700337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en-US" altLang="zh-CN" b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movl  8(%ebp),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movl  $0,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movl  $1,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cmpl  %ecx,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jg    .L2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.L1: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addl  %edx,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addl  $1,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cmpl  %ecx,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jle   .L1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.L2   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385763" y="4722813"/>
            <a:ext cx="82359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00">
                <a:solidFill>
                  <a:srgbClr val="FF0000"/>
                </a:solidFill>
              </a:rPr>
              <a:t>过程体中没用到</a:t>
            </a:r>
            <a:r>
              <a:rPr lang="zh-CN" altLang="en-US" sz="1900">
                <a:solidFill>
                  <a:srgbClr val="3333CC"/>
                </a:solidFill>
              </a:rPr>
              <a:t>被调用过程保存寄存器</a:t>
            </a:r>
            <a:r>
              <a:rPr lang="zh-CN" altLang="en-US" sz="1900">
                <a:solidFill>
                  <a:srgbClr val="FF0000"/>
                </a:solidFill>
              </a:rPr>
              <a:t>。因而，该过程栈帧中仅需保留</a:t>
            </a:r>
            <a:r>
              <a:rPr lang="en-US" altLang="zh-CN" sz="1900">
                <a:solidFill>
                  <a:srgbClr val="FF0000"/>
                </a:solidFill>
              </a:rPr>
              <a:t>EBP</a:t>
            </a:r>
            <a:r>
              <a:rPr lang="zh-CN" altLang="en-US" sz="1900">
                <a:solidFill>
                  <a:srgbClr val="FF0000"/>
                </a:solidFill>
              </a:rPr>
              <a:t>，即其栈帧仅占用</a:t>
            </a:r>
            <a:r>
              <a:rPr lang="en-US" altLang="zh-CN" sz="1900">
                <a:solidFill>
                  <a:srgbClr val="FF0000"/>
                </a:solidFill>
              </a:rPr>
              <a:t>4</a:t>
            </a:r>
            <a:r>
              <a:rPr lang="zh-CN" altLang="en-US" sz="1900">
                <a:solidFill>
                  <a:srgbClr val="FF0000"/>
                </a:solidFill>
              </a:rPr>
              <a:t>字节空间，而</a:t>
            </a:r>
            <a:r>
              <a:rPr lang="zh-CN" altLang="en-US" sz="1900">
                <a:solidFill>
                  <a:srgbClr val="FF0000"/>
                </a:solidFill>
                <a:hlinkClick r:id="" action="ppaction://hlinkshowjump?jump=nextslide"/>
              </a:rPr>
              <a:t>递归方式</a:t>
            </a:r>
            <a:r>
              <a:rPr lang="zh-CN" altLang="en-US" sz="1900">
                <a:solidFill>
                  <a:srgbClr val="FF0000"/>
                </a:solidFill>
              </a:rPr>
              <a:t>则占用了</a:t>
            </a:r>
            <a:r>
              <a:rPr lang="en-US" altLang="zh-CN" sz="1900">
                <a:solidFill>
                  <a:srgbClr val="FF0000"/>
                </a:solidFill>
              </a:rPr>
              <a:t>(16n+12)</a:t>
            </a:r>
            <a:r>
              <a:rPr lang="zh-CN" altLang="en-US" sz="1900">
                <a:solidFill>
                  <a:srgbClr val="FF0000"/>
                </a:solidFill>
              </a:rPr>
              <a:t>字节栈空间，多用了</a:t>
            </a:r>
            <a:r>
              <a:rPr lang="en-US" altLang="zh-CN" sz="1900">
                <a:solidFill>
                  <a:srgbClr val="FF0000"/>
                </a:solidFill>
              </a:rPr>
              <a:t>(16n+8)</a:t>
            </a:r>
            <a:r>
              <a:rPr lang="zh-CN" altLang="en-US" sz="1900">
                <a:solidFill>
                  <a:srgbClr val="FF0000"/>
                </a:solidFill>
              </a:rPr>
              <a:t>字节，每次递归调用都要执行</a:t>
            </a:r>
            <a:r>
              <a:rPr lang="en-US" altLang="zh-CN" sz="1900">
                <a:solidFill>
                  <a:srgbClr val="FF0000"/>
                </a:solidFill>
              </a:rPr>
              <a:t>16</a:t>
            </a:r>
            <a:r>
              <a:rPr lang="zh-CN" altLang="en-US" sz="1900">
                <a:solidFill>
                  <a:srgbClr val="FF0000"/>
                </a:solidFill>
              </a:rPr>
              <a:t>条指令，一共多了</a:t>
            </a:r>
            <a:r>
              <a:rPr lang="en-US" altLang="zh-CN" sz="1900">
                <a:solidFill>
                  <a:srgbClr val="FF0000"/>
                </a:solidFill>
              </a:rPr>
              <a:t>n</a:t>
            </a:r>
            <a:r>
              <a:rPr lang="zh-CN" altLang="en-US" sz="1900">
                <a:solidFill>
                  <a:srgbClr val="FF0000"/>
                </a:solidFill>
              </a:rPr>
              <a:t>次过程调用，因而，递归方式比循环方式至少多执行了</a:t>
            </a:r>
            <a:r>
              <a:rPr lang="en-US" altLang="zh-CN" sz="1900">
                <a:solidFill>
                  <a:srgbClr val="FF0000"/>
                </a:solidFill>
              </a:rPr>
              <a:t>16n</a:t>
            </a:r>
            <a:r>
              <a:rPr lang="zh-CN" altLang="en-US" sz="1900">
                <a:solidFill>
                  <a:srgbClr val="FF0000"/>
                </a:solidFill>
              </a:rPr>
              <a:t>条指令。由此可以看出，</a:t>
            </a:r>
            <a:r>
              <a:rPr lang="zh-CN" altLang="en-US" sz="1900">
                <a:solidFill>
                  <a:srgbClr val="3333CC"/>
                </a:solidFill>
              </a:rPr>
              <a:t>为了提高程序的性能，若能用非递归方式执行则最好用非递归方式。</a:t>
            </a:r>
            <a:r>
              <a:rPr lang="zh-CN" altLang="en-US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6964363" y="1493838"/>
            <a:ext cx="2179637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局部变量 </a:t>
            </a:r>
            <a:r>
              <a:rPr lang="en-US" altLang="zh-CN">
                <a:solidFill>
                  <a:srgbClr val="0000FF"/>
                </a:solidFill>
              </a:rPr>
              <a:t>i </a:t>
            </a:r>
            <a:r>
              <a:rPr lang="zh-CN" altLang="en-US">
                <a:solidFill>
                  <a:srgbClr val="0000FF"/>
                </a:solidFill>
              </a:rPr>
              <a:t>和 </a:t>
            </a:r>
            <a:r>
              <a:rPr lang="en-US" altLang="zh-CN">
                <a:solidFill>
                  <a:srgbClr val="0000FF"/>
                </a:solidFill>
              </a:rPr>
              <a:t>result </a:t>
            </a:r>
            <a:r>
              <a:rPr lang="zh-CN" altLang="en-US">
                <a:solidFill>
                  <a:srgbClr val="0000FF"/>
                </a:solidFill>
              </a:rPr>
              <a:t>被分别分配在</a:t>
            </a:r>
            <a:r>
              <a:rPr lang="en-US" altLang="zh-CN">
                <a:solidFill>
                  <a:srgbClr val="0000FF"/>
                </a:solidFill>
              </a:rPr>
              <a:t>EDX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EAX</a:t>
            </a:r>
            <a:r>
              <a:rPr lang="zh-CN" altLang="en-US">
                <a:solidFill>
                  <a:srgbClr val="0000FF"/>
                </a:solidFill>
              </a:rPr>
              <a:t>中。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通常复杂局部变量被分配在栈中，而这里都是简单变量</a:t>
            </a:r>
          </a:p>
        </p:txBody>
      </p:sp>
      <p:sp>
        <p:nvSpPr>
          <p:cNvPr id="803848" name="Line 8"/>
          <p:cNvSpPr>
            <a:spLocks noChangeShapeType="1"/>
          </p:cNvSpPr>
          <p:nvPr/>
        </p:nvSpPr>
        <p:spPr bwMode="auto">
          <a:xfrm flipV="1">
            <a:off x="2727325" y="1538288"/>
            <a:ext cx="1619250" cy="3159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49" name="Line 9"/>
          <p:cNvSpPr>
            <a:spLocks noChangeShapeType="1"/>
          </p:cNvSpPr>
          <p:nvPr/>
        </p:nvSpPr>
        <p:spPr bwMode="auto">
          <a:xfrm flipV="1">
            <a:off x="2501900" y="1854200"/>
            <a:ext cx="1844675" cy="67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 flipV="1">
            <a:off x="2051050" y="2079625"/>
            <a:ext cx="2295525" cy="763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 flipV="1">
            <a:off x="2681288" y="2438400"/>
            <a:ext cx="1711325" cy="3603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2" name="Line 12"/>
          <p:cNvSpPr>
            <a:spLocks noChangeShapeType="1"/>
          </p:cNvSpPr>
          <p:nvPr/>
        </p:nvSpPr>
        <p:spPr bwMode="auto">
          <a:xfrm>
            <a:off x="2727325" y="3203575"/>
            <a:ext cx="1619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3" name="Line 13"/>
          <p:cNvSpPr>
            <a:spLocks noChangeShapeType="1"/>
          </p:cNvSpPr>
          <p:nvPr/>
        </p:nvSpPr>
        <p:spPr bwMode="auto">
          <a:xfrm>
            <a:off x="3132138" y="2979738"/>
            <a:ext cx="1214437" cy="4937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4" name="Line 14"/>
          <p:cNvSpPr>
            <a:spLocks noChangeShapeType="1"/>
          </p:cNvSpPr>
          <p:nvPr/>
        </p:nvSpPr>
        <p:spPr bwMode="auto">
          <a:xfrm>
            <a:off x="2681288" y="2979738"/>
            <a:ext cx="1620837" cy="8540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3855" name="Text Box 15"/>
          <p:cNvSpPr txBox="1">
            <a:spLocks noChangeArrowheads="1"/>
          </p:cNvSpPr>
          <p:nvPr/>
        </p:nvSpPr>
        <p:spPr bwMode="auto">
          <a:xfrm>
            <a:off x="7451725" y="4014788"/>
            <a:ext cx="8556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hlinkClick r:id="rId2" action="ppaction://hlinksldjump"/>
              </a:rPr>
              <a:t>SKIP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nimBg="1"/>
      <p:bldP spid="803845" grpId="0" animBg="1"/>
      <p:bldP spid="803846" grpId="0"/>
      <p:bldP spid="803847" grpId="0"/>
      <p:bldP spid="803848" grpId="0" animBg="1"/>
      <p:bldP spid="803849" grpId="0" animBg="1"/>
      <p:bldP spid="803850" grpId="0" animBg="1"/>
      <p:bldP spid="803851" grpId="0" animBg="1"/>
      <p:bldP spid="803852" grpId="0" animBg="1"/>
      <p:bldP spid="803853" grpId="0" animBg="1"/>
      <p:bldP spid="803854" grpId="0" animBg="1"/>
      <p:bldP spid="8038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                                  递归过程调用举例</a:t>
            </a:r>
          </a:p>
        </p:txBody>
      </p:sp>
      <p:pic>
        <p:nvPicPr>
          <p:cNvPr id="804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1263" y="684213"/>
            <a:ext cx="3330575" cy="4868862"/>
          </a:xfrm>
          <a:prstGeom prst="rect">
            <a:avLst/>
          </a:prstGeom>
          <a:noFill/>
        </p:spPr>
      </p:pic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115888" y="157163"/>
            <a:ext cx="4140200" cy="2192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85000"/>
              </a:lnSpc>
            </a:pPr>
            <a:r>
              <a:rPr lang="en-US" altLang="zh-CN"/>
              <a:t>int  nn_sum ( int n) 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{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	int result;	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	if  (n&lt;=0 )  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	    result=0;   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	else	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	    result=n+nn_sum(n-1); 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	return  result</a:t>
            </a:r>
            <a:r>
              <a:rPr lang="zh-CN" altLang="en-US"/>
              <a:t>；</a:t>
            </a:r>
          </a:p>
          <a:p>
            <a:pPr indent="266700">
              <a:lnSpc>
                <a:spcPct val="85000"/>
              </a:lnSpc>
            </a:pPr>
            <a:r>
              <a:rPr lang="en-US" altLang="zh-CN"/>
              <a:t>}</a:t>
            </a:r>
          </a:p>
        </p:txBody>
      </p:sp>
      <p:grpSp>
        <p:nvGrpSpPr>
          <p:cNvPr id="804869" name="Group 5"/>
          <p:cNvGrpSpPr>
            <a:grpSpLocks/>
          </p:cNvGrpSpPr>
          <p:nvPr/>
        </p:nvGrpSpPr>
        <p:grpSpPr bwMode="auto">
          <a:xfrm>
            <a:off x="8351838" y="962025"/>
            <a:ext cx="539750" cy="1125538"/>
            <a:chOff x="5290" y="374"/>
            <a:chExt cx="340" cy="680"/>
          </a:xfrm>
        </p:grpSpPr>
        <p:sp>
          <p:nvSpPr>
            <p:cNvPr id="804870" name="AutoShape 6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4871" name="Text Box 7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804872" name="Group 8"/>
          <p:cNvGrpSpPr>
            <a:grpSpLocks/>
          </p:cNvGrpSpPr>
          <p:nvPr/>
        </p:nvGrpSpPr>
        <p:grpSpPr bwMode="auto">
          <a:xfrm>
            <a:off x="8351838" y="2178050"/>
            <a:ext cx="539750" cy="1371600"/>
            <a:chOff x="5290" y="1139"/>
            <a:chExt cx="340" cy="864"/>
          </a:xfrm>
        </p:grpSpPr>
        <p:sp>
          <p:nvSpPr>
            <p:cNvPr id="804873" name="AutoShape 9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4874" name="Text Box 10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804875" name="Group 11"/>
          <p:cNvGrpSpPr>
            <a:grpSpLocks/>
          </p:cNvGrpSpPr>
          <p:nvPr/>
        </p:nvGrpSpPr>
        <p:grpSpPr bwMode="auto">
          <a:xfrm>
            <a:off x="8351838" y="3482975"/>
            <a:ext cx="539750" cy="1439863"/>
            <a:chOff x="5290" y="1139"/>
            <a:chExt cx="340" cy="864"/>
          </a:xfrm>
        </p:grpSpPr>
        <p:sp>
          <p:nvSpPr>
            <p:cNvPr id="804876" name="AutoShape 12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4877" name="Text Box 13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804878" name="Text Box 14"/>
          <p:cNvSpPr txBox="1">
            <a:spLocks noChangeArrowheads="1"/>
          </p:cNvSpPr>
          <p:nvPr/>
        </p:nvSpPr>
        <p:spPr bwMode="auto">
          <a:xfrm>
            <a:off x="7991475" y="3797300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pic>
        <p:nvPicPr>
          <p:cNvPr id="80487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804880" name="Text Box 16"/>
          <p:cNvSpPr txBox="1">
            <a:spLocks noChangeArrowheads="1"/>
          </p:cNvSpPr>
          <p:nvPr/>
        </p:nvSpPr>
        <p:spPr bwMode="auto">
          <a:xfrm>
            <a:off x="2951163" y="5724525"/>
            <a:ext cx="598646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时间开销：每次递归执行</a:t>
            </a:r>
            <a:r>
              <a:rPr lang="en-US" altLang="zh-CN" sz="2000">
                <a:solidFill>
                  <a:srgbClr val="3333CC"/>
                </a:solidFill>
              </a:rPr>
              <a:t>16</a:t>
            </a:r>
            <a:r>
              <a:rPr lang="zh-CN" altLang="en-US" sz="2000">
                <a:solidFill>
                  <a:srgbClr val="3333CC"/>
                </a:solidFill>
              </a:rPr>
              <a:t>条指令，共</a:t>
            </a:r>
            <a:r>
              <a:rPr lang="en-US" altLang="zh-CN" sz="2000">
                <a:solidFill>
                  <a:srgbClr val="3333CC"/>
                </a:solidFill>
              </a:rPr>
              <a:t>16n</a:t>
            </a:r>
            <a:r>
              <a:rPr lang="zh-CN" altLang="en-US" sz="2000">
                <a:solidFill>
                  <a:srgbClr val="3333CC"/>
                </a:solidFill>
              </a:rPr>
              <a:t>条指令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空间开销：一次调用增加</a:t>
            </a:r>
            <a:r>
              <a:rPr lang="en-US" altLang="zh-CN" sz="2000">
                <a:solidFill>
                  <a:srgbClr val="3333CC"/>
                </a:solidFill>
              </a:rPr>
              <a:t>16B</a:t>
            </a:r>
            <a:r>
              <a:rPr lang="zh-CN" altLang="en-US" sz="2000">
                <a:solidFill>
                  <a:srgbClr val="3333CC"/>
                </a:solidFill>
              </a:rPr>
              <a:t>栈帧，共</a:t>
            </a:r>
            <a:r>
              <a:rPr lang="en-US" altLang="zh-CN" sz="2000">
                <a:solidFill>
                  <a:srgbClr val="3333CC"/>
                </a:solidFill>
              </a:rPr>
              <a:t>16n+12</a:t>
            </a:r>
          </a:p>
        </p:txBody>
      </p:sp>
      <p:sp>
        <p:nvSpPr>
          <p:cNvPr id="804881" name="Text Box 17"/>
          <p:cNvSpPr txBox="1">
            <a:spLocks noChangeArrowheads="1"/>
          </p:cNvSpPr>
          <p:nvPr/>
        </p:nvSpPr>
        <p:spPr bwMode="auto">
          <a:xfrm>
            <a:off x="3806825" y="4778375"/>
            <a:ext cx="8556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hlinkClick r:id="" action="ppaction://hlinkshowjump?jump=previousslide"/>
              </a:rPr>
              <a:t>BACK</a:t>
            </a:r>
            <a:endParaRPr lang="en-US" altLang="zh-CN"/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62600" y="908050"/>
            <a:ext cx="2339975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900">
                <a:solidFill>
                  <a:srgbClr val="3333CC"/>
                </a:solidFill>
              </a:rPr>
              <a:t>P</a:t>
            </a:r>
            <a:r>
              <a:rPr lang="zh-CN" altLang="en-US" sz="1900">
                <a:solidFill>
                  <a:srgbClr val="3333CC"/>
                </a:solidFill>
              </a:rPr>
              <a:t>的栈帧至少占</a:t>
            </a:r>
            <a:r>
              <a:rPr lang="en-US" altLang="zh-CN" sz="1900">
                <a:solidFill>
                  <a:srgbClr val="3333CC"/>
                </a:solidFill>
              </a:rPr>
              <a:t>12B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mtClean="0"/>
              <a:t>逆向工程举例</a:t>
            </a:r>
          </a:p>
        </p:txBody>
      </p:sp>
      <p:sp>
        <p:nvSpPr>
          <p:cNvPr id="805891" name="Rectangle 3"/>
          <p:cNvSpPr>
            <a:spLocks noChangeArrowheads="1"/>
          </p:cNvSpPr>
          <p:nvPr/>
        </p:nvSpPr>
        <p:spPr bwMode="auto">
          <a:xfrm>
            <a:off x="5472113" y="684213"/>
            <a:ext cx="35083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zh-CN" altLang="en-US" b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/>
              <a:t>movl  	8(%ebp), %ebx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movl  	$0,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movl  	$0,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.L12: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</a:t>
            </a:r>
            <a:r>
              <a:rPr lang="en-US" altLang="zh-CN">
                <a:solidFill>
                  <a:srgbClr val="0000FF"/>
                </a:solidFill>
              </a:rPr>
              <a:t>leal   	(%eax,%eax), %edx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movl  	%ebx,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andl  	$1,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orl       %edx, %eax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>
                <a:solidFill>
                  <a:srgbClr val="0000FF"/>
                </a:solidFill>
              </a:rPr>
              <a:t>  shrl     %ebx</a:t>
            </a:r>
            <a:r>
              <a:rPr lang="en-US" altLang="zh-CN"/>
              <a:t>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addl   	$1, %ecx 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cmpl  	$32, %ecx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jne    	.L12</a:t>
            </a:r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134938" y="4284663"/>
            <a:ext cx="88471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000"/>
              <a:t>① 处为</a:t>
            </a:r>
            <a:r>
              <a:rPr lang="en-US" altLang="zh-CN" sz="2000"/>
              <a:t>i=0</a:t>
            </a:r>
            <a:r>
              <a:rPr lang="zh-CN" altLang="en-US" sz="2000"/>
              <a:t>，② 处为</a:t>
            </a:r>
            <a:r>
              <a:rPr lang="en-US" altLang="zh-CN" sz="2000"/>
              <a:t>i≠32</a:t>
            </a:r>
            <a:r>
              <a:rPr lang="zh-CN" altLang="en-US" sz="2000"/>
              <a:t>，③ 处为</a:t>
            </a:r>
            <a:r>
              <a:rPr lang="en-US" altLang="zh-CN" sz="2000"/>
              <a:t>i++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入口参数 </a:t>
            </a:r>
            <a:r>
              <a:rPr lang="en-US" altLang="zh-CN" sz="2000"/>
              <a:t>x </a:t>
            </a:r>
            <a:r>
              <a:rPr lang="zh-CN" altLang="en-US" sz="2000"/>
              <a:t>在</a:t>
            </a:r>
            <a:r>
              <a:rPr lang="en-US" altLang="zh-CN" sz="2000"/>
              <a:t>EBX</a:t>
            </a:r>
            <a:r>
              <a:rPr lang="zh-CN" altLang="en-US" sz="2000"/>
              <a:t>中，返回参数 </a:t>
            </a:r>
            <a:r>
              <a:rPr lang="en-US" altLang="zh-CN" sz="2000"/>
              <a:t>result </a:t>
            </a:r>
            <a:r>
              <a:rPr lang="zh-CN" altLang="en-US" sz="2000"/>
              <a:t>在</a:t>
            </a:r>
            <a:r>
              <a:rPr lang="en-US" altLang="zh-CN" sz="2000"/>
              <a:t>EAX</a:t>
            </a:r>
            <a:r>
              <a:rPr lang="zh-CN" altLang="en-US" sz="2000"/>
              <a:t>中。</a:t>
            </a:r>
            <a:r>
              <a:rPr lang="en-US" altLang="zh-CN" sz="2000"/>
              <a:t>LEA</a:t>
            </a:r>
            <a:r>
              <a:rPr lang="zh-CN" altLang="en-US" sz="2000"/>
              <a:t>实现“</a:t>
            </a:r>
            <a:r>
              <a:rPr lang="en-US" altLang="zh-CN" sz="2000"/>
              <a:t>2*result”</a:t>
            </a:r>
            <a:r>
              <a:rPr lang="zh-CN" altLang="en-US" sz="2000"/>
              <a:t>，即：将</a:t>
            </a:r>
            <a:r>
              <a:rPr lang="en-US" altLang="zh-CN" sz="2000"/>
              <a:t>result</a:t>
            </a:r>
            <a:r>
              <a:rPr lang="zh-CN" altLang="en-US" sz="2000"/>
              <a:t>左移一位；第</a:t>
            </a:r>
            <a:r>
              <a:rPr lang="en-US" altLang="zh-CN" sz="2000"/>
              <a:t>6</a:t>
            </a:r>
            <a:r>
              <a:rPr lang="zh-CN" altLang="en-US" sz="2000"/>
              <a:t>和第</a:t>
            </a:r>
            <a:r>
              <a:rPr lang="en-US" altLang="zh-CN" sz="2000"/>
              <a:t>7</a:t>
            </a:r>
            <a:r>
              <a:rPr lang="zh-CN" altLang="en-US" sz="2000"/>
              <a:t>条指令则实现“</a:t>
            </a:r>
            <a:r>
              <a:rPr lang="en-US" altLang="zh-CN" sz="2000"/>
              <a:t>x&amp;0x01”</a:t>
            </a:r>
            <a:r>
              <a:rPr lang="zh-CN" altLang="en-US" sz="2000"/>
              <a:t>；第</a:t>
            </a:r>
            <a:r>
              <a:rPr lang="en-US" altLang="zh-CN" sz="2000"/>
              <a:t>8</a:t>
            </a:r>
            <a:r>
              <a:rPr lang="zh-CN" altLang="en-US" sz="2000"/>
              <a:t>条指令实现“</a:t>
            </a:r>
            <a:r>
              <a:rPr lang="en-US" altLang="zh-CN" sz="2000"/>
              <a:t>result=(result&lt;&lt;1) | (x &amp; 0x01)”</a:t>
            </a:r>
            <a:r>
              <a:rPr lang="zh-CN" altLang="en-US" sz="2000"/>
              <a:t>，第</a:t>
            </a:r>
            <a:r>
              <a:rPr lang="en-US" altLang="zh-CN" sz="2000"/>
              <a:t>9</a:t>
            </a:r>
            <a:r>
              <a:rPr lang="zh-CN" altLang="en-US" sz="2000"/>
              <a:t>条指令实现“</a:t>
            </a:r>
            <a:r>
              <a:rPr lang="en-US" altLang="zh-CN" sz="2000"/>
              <a:t>x&gt;&gt;=1”</a:t>
            </a:r>
            <a:r>
              <a:rPr lang="zh-CN" altLang="en-US" sz="2000"/>
              <a:t>。综上所述，④ 处的</a:t>
            </a:r>
            <a:r>
              <a:rPr lang="en-US" altLang="zh-CN" sz="2000"/>
              <a:t>C</a:t>
            </a:r>
            <a:r>
              <a:rPr lang="zh-CN" altLang="en-US" sz="2000"/>
              <a:t>语言语句是</a:t>
            </a: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result=(result&lt;&lt;1) | (x &amp; 0x01); x&gt;&gt;=1;”</a:t>
            </a:r>
            <a:r>
              <a:rPr lang="zh-CN" altLang="en-US" sz="2000"/>
              <a:t>。</a:t>
            </a: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71438" y="819150"/>
            <a:ext cx="4456112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function_test( unsigned x) </a:t>
            </a:r>
          </a:p>
          <a:p>
            <a:pPr marL="342900" indent="-342900"/>
            <a:r>
              <a:rPr lang="en-US" altLang="zh-CN"/>
              <a:t>{</a:t>
            </a:r>
          </a:p>
          <a:p>
            <a:pPr marL="342900" indent="-342900"/>
            <a:r>
              <a:rPr lang="en-US" altLang="zh-CN"/>
              <a:t>    int result=0;</a:t>
            </a:r>
          </a:p>
          <a:p>
            <a:pPr marL="342900" indent="-342900"/>
            <a:r>
              <a:rPr lang="en-US" altLang="zh-CN"/>
              <a:t>    int i</a:t>
            </a:r>
            <a:r>
              <a:rPr lang="zh-CN" altLang="en-US"/>
              <a:t>；</a:t>
            </a:r>
          </a:p>
          <a:p>
            <a:pPr marL="342900" indent="-342900"/>
            <a:r>
              <a:rPr lang="en-US" altLang="zh-CN"/>
              <a:t>    for ( </a:t>
            </a:r>
            <a:r>
              <a:rPr lang="en-US" altLang="zh-CN" u="sng"/>
              <a:t>     ①     </a:t>
            </a:r>
            <a:r>
              <a:rPr lang="en-US" altLang="zh-CN"/>
              <a:t> ; </a:t>
            </a:r>
            <a:r>
              <a:rPr lang="en-US" altLang="zh-CN" u="sng"/>
              <a:t>    ②     </a:t>
            </a:r>
            <a:r>
              <a:rPr lang="en-US" altLang="zh-CN"/>
              <a:t> ; </a:t>
            </a:r>
            <a:r>
              <a:rPr lang="en-US" altLang="zh-CN" u="sng"/>
              <a:t>     ③     </a:t>
            </a:r>
            <a:r>
              <a:rPr lang="en-US" altLang="zh-CN"/>
              <a:t> ) {</a:t>
            </a:r>
          </a:p>
          <a:p>
            <a:pPr marL="342900" indent="-342900"/>
            <a:r>
              <a:rPr lang="en-US" altLang="zh-CN"/>
              <a:t>            </a:t>
            </a:r>
            <a:r>
              <a:rPr lang="en-US" altLang="zh-CN" u="sng"/>
              <a:t>               ④                </a:t>
            </a:r>
            <a:r>
              <a:rPr lang="zh-CN" altLang="en-US"/>
              <a:t>；</a:t>
            </a:r>
            <a:r>
              <a:rPr lang="zh-CN" altLang="en-US" u="sng"/>
              <a:t>            </a:t>
            </a:r>
          </a:p>
          <a:p>
            <a:pPr marL="342900" indent="-342900"/>
            <a:r>
              <a:rPr lang="en-US" altLang="zh-CN"/>
              <a:t>     }</a:t>
            </a:r>
          </a:p>
          <a:p>
            <a:pPr marL="342900" indent="-342900"/>
            <a:r>
              <a:rPr lang="en-US" altLang="zh-CN"/>
              <a:t>     return result;</a:t>
            </a:r>
          </a:p>
          <a:p>
            <a:pPr marL="342900" indent="-342900"/>
            <a:r>
              <a:rPr lang="en-US" altLang="zh-CN"/>
              <a:t>} 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 flipV="1">
            <a:off x="3627438" y="863600"/>
            <a:ext cx="2024062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5895" name="Line 7"/>
          <p:cNvSpPr>
            <a:spLocks noChangeShapeType="1"/>
          </p:cNvSpPr>
          <p:nvPr/>
        </p:nvSpPr>
        <p:spPr bwMode="auto">
          <a:xfrm flipV="1">
            <a:off x="1871663" y="1133475"/>
            <a:ext cx="3779837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5896" name="Line 8"/>
          <p:cNvSpPr>
            <a:spLocks noChangeShapeType="1"/>
          </p:cNvSpPr>
          <p:nvPr/>
        </p:nvSpPr>
        <p:spPr bwMode="auto">
          <a:xfrm flipV="1">
            <a:off x="1646238" y="1449388"/>
            <a:ext cx="3960812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5897" name="Group 9"/>
          <p:cNvGrpSpPr>
            <a:grpSpLocks/>
          </p:cNvGrpSpPr>
          <p:nvPr/>
        </p:nvGrpSpPr>
        <p:grpSpPr bwMode="auto">
          <a:xfrm flipH="1">
            <a:off x="8442325" y="1628775"/>
            <a:ext cx="360363" cy="2251075"/>
            <a:chOff x="130" y="1565"/>
            <a:chExt cx="170" cy="1701"/>
          </a:xfrm>
        </p:grpSpPr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5901" name="Group 13"/>
          <p:cNvGrpSpPr>
            <a:grpSpLocks/>
          </p:cNvGrpSpPr>
          <p:nvPr/>
        </p:nvGrpSpPr>
        <p:grpSpPr bwMode="auto">
          <a:xfrm>
            <a:off x="2592388" y="2214563"/>
            <a:ext cx="3016250" cy="1844675"/>
            <a:chOff x="1604" y="1395"/>
            <a:chExt cx="1900" cy="1162"/>
          </a:xfrm>
        </p:grpSpPr>
        <p:sp>
          <p:nvSpPr>
            <p:cNvPr id="805902" name="AutoShape 14"/>
            <p:cNvSpPr>
              <a:spLocks/>
            </p:cNvSpPr>
            <p:nvPr/>
          </p:nvSpPr>
          <p:spPr bwMode="auto">
            <a:xfrm>
              <a:off x="3419" y="2245"/>
              <a:ext cx="85" cy="312"/>
            </a:xfrm>
            <a:prstGeom prst="leftBracket">
              <a:avLst>
                <a:gd name="adj" fmla="val 30588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 flipH="1" flipV="1">
              <a:off x="1604" y="1395"/>
              <a:ext cx="1786" cy="10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3762375" y="2214563"/>
            <a:ext cx="1889125" cy="1169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5905" name="Group 17"/>
          <p:cNvGrpSpPr>
            <a:grpSpLocks/>
          </p:cNvGrpSpPr>
          <p:nvPr/>
        </p:nvGrpSpPr>
        <p:grpSpPr bwMode="auto">
          <a:xfrm>
            <a:off x="3535363" y="1898650"/>
            <a:ext cx="2160587" cy="1169988"/>
            <a:chOff x="2227" y="1196"/>
            <a:chExt cx="1361" cy="737"/>
          </a:xfrm>
        </p:grpSpPr>
        <p:sp>
          <p:nvSpPr>
            <p:cNvPr id="805906" name="AutoShape 18"/>
            <p:cNvSpPr>
              <a:spLocks/>
            </p:cNvSpPr>
            <p:nvPr/>
          </p:nvSpPr>
          <p:spPr bwMode="auto">
            <a:xfrm>
              <a:off x="3475" y="1196"/>
              <a:ext cx="113" cy="737"/>
            </a:xfrm>
            <a:prstGeom prst="leftBracket">
              <a:avLst>
                <a:gd name="adj" fmla="val 54351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2227" y="1536"/>
              <a:ext cx="124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4" grpId="0" animBg="1"/>
      <p:bldP spid="805895" grpId="0" animBg="1"/>
      <p:bldP spid="8058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206375" y="2843213"/>
            <a:ext cx="3825875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main ( ) {	</a:t>
            </a:r>
          </a:p>
          <a:p>
            <a:pPr marL="342900" indent="-342900"/>
            <a:r>
              <a:rPr lang="en-US" altLang="zh-CN" sz="2200"/>
              <a:t>	 int	t1 = 125;</a:t>
            </a:r>
          </a:p>
          <a:p>
            <a:pPr marL="342900" indent="-342900"/>
            <a:r>
              <a:rPr lang="en-US" altLang="zh-CN" sz="2200"/>
              <a:t>      int t2 = 80;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return sum;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 smtClean="0">
                <a:ea typeface="微软雅黑" pitchFamily="34" charset="-122"/>
              </a:rPr>
              <a:t>如何将</a:t>
            </a:r>
            <a:r>
              <a:rPr lang="en-US" altLang="zh-CN" smtClean="0">
                <a:ea typeface="微软雅黑" pitchFamily="34" charset="-122"/>
              </a:rPr>
              <a:t>t1(125)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t2(80)</a:t>
            </a:r>
            <a:r>
              <a:rPr lang="zh-CN" altLang="en-US" smtClean="0">
                <a:ea typeface="微软雅黑" pitchFamily="34" charset="-122"/>
              </a:rPr>
              <a:t>分别传递给</a:t>
            </a:r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中的形式参数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y</a:t>
            </a:r>
          </a:p>
          <a:p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函数执行的结果如何返回给</a:t>
            </a:r>
            <a:r>
              <a:rPr lang="en-US" altLang="zh-CN" smtClean="0">
                <a:ea typeface="微软雅黑" pitchFamily="34" charset="-122"/>
              </a:rPr>
              <a:t>caller?</a:t>
            </a:r>
          </a:p>
        </p:txBody>
      </p:sp>
      <p:grpSp>
        <p:nvGrpSpPr>
          <p:cNvPr id="734221" name="Group 13"/>
          <p:cNvGrpSpPr>
            <a:grpSpLocks/>
          </p:cNvGrpSpPr>
          <p:nvPr/>
        </p:nvGrpSpPr>
        <p:grpSpPr bwMode="auto">
          <a:xfrm>
            <a:off x="2862263" y="3608388"/>
            <a:ext cx="1081087" cy="1371600"/>
            <a:chOff x="3050" y="1820"/>
            <a:chExt cx="681" cy="864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86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main</a:t>
              </a:r>
              <a:endParaRPr lang="en-US" altLang="zh-CN" sz="2400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390" y="210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30" name="Group 22"/>
          <p:cNvGrpSpPr>
            <a:grpSpLocks/>
          </p:cNvGrpSpPr>
          <p:nvPr/>
        </p:nvGrpSpPr>
        <p:grpSpPr bwMode="auto">
          <a:xfrm>
            <a:off x="4481513" y="2798763"/>
            <a:ext cx="3960812" cy="3386137"/>
            <a:chOff x="2823" y="1763"/>
            <a:chExt cx="2495" cy="2133"/>
          </a:xfrm>
        </p:grpSpPr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     </a:t>
              </a:r>
              <a:r>
                <a:rPr lang="en-US" altLang="zh-CN" sz="2000">
                  <a:solidFill>
                    <a:schemeClr val="accent2"/>
                  </a:solidFill>
                </a:rPr>
                <a:t>main</a:t>
              </a:r>
              <a:r>
                <a:rPr lang="zh-CN" altLang="en-US" sz="2000">
                  <a:solidFill>
                    <a:schemeClr val="accent2"/>
                  </a:solidFill>
                </a:rPr>
                <a:t>：		</a:t>
              </a:r>
              <a:r>
                <a:rPr lang="en-US" altLang="zh-CN" sz="2000">
                  <a:solidFill>
                    <a:schemeClr val="accent2"/>
                  </a:solidFill>
                </a:rPr>
                <a:t>add</a:t>
              </a:r>
              <a:r>
                <a:rPr lang="zh-CN" altLang="en-US" sz="200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存放参数	         取出参数</a:t>
              </a:r>
              <a:endParaRPr lang="en-US" altLang="zh-CN" sz="200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调出</a:t>
              </a:r>
              <a:r>
                <a:rPr lang="en-US" altLang="zh-CN" sz="2000"/>
                <a:t>add</a:t>
              </a:r>
              <a:r>
                <a:rPr lang="zh-CN" altLang="en-US" sz="200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/>
                <a:t>			         </a:t>
              </a:r>
              <a:r>
                <a:rPr lang="zh-CN" altLang="en-US" sz="2000"/>
                <a:t>返回</a:t>
              </a:r>
              <a:r>
                <a:rPr lang="en-US" altLang="zh-CN" sz="200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				</a:t>
              </a:r>
              <a:endParaRPr lang="zh-CN" altLang="en-US" sz="2000"/>
            </a:p>
          </p:txBody>
        </p:sp>
        <p:sp>
          <p:nvSpPr>
            <p:cNvPr id="734224" name="Line 16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5" name="Line 17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7" name="Line 19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8" name="Line 20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29" name="Line 21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algn="l" eaLnBrk="1" hangingPunct="1"/>
            <a:r>
              <a:rPr lang="zh-CN" altLang="en-US" sz="3600" smtClean="0"/>
              <a:t>过程调用的机器级表示</a:t>
            </a:r>
          </a:p>
        </p:txBody>
      </p:sp>
      <p:sp>
        <p:nvSpPr>
          <p:cNvPr id="7352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3654425"/>
            <a:ext cx="8686800" cy="3014663"/>
          </a:xfrm>
        </p:spPr>
        <p:txBody>
          <a:bodyPr lIns="38100" tIns="38100" rIns="38100" bIns="38100"/>
          <a:lstStyle/>
          <a:p>
            <a:pPr marL="254000" indent="-254000" algn="just" eaLnBrk="1" hangingPunct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2200" smtClean="0">
                <a:solidFill>
                  <a:srgbClr val="CC3300"/>
                </a:solidFill>
              </a:rPr>
              <a:t> </a:t>
            </a: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过程调用的执行步骤</a:t>
            </a:r>
            <a:r>
              <a:rPr lang="en-US" altLang="zh-CN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为调用者，</a:t>
            </a:r>
            <a:r>
              <a:rPr lang="en-US" altLang="zh-CN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为被调用者</a:t>
            </a:r>
            <a:r>
              <a:rPr lang="en-US" altLang="zh-CN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将入口参数（实参）放到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能访问到的地方；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保存返回地址，然后将控制转移到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的现场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，并为自己的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非静态局部变量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分配空间；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的过程体（函数体）；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en-US" altLang="zh-CN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CC6600"/>
                </a:solidFill>
                <a:latin typeface="微软雅黑" pitchFamily="34" charset="-122"/>
                <a:ea typeface="微软雅黑" pitchFamily="34" charset="-122"/>
              </a:rPr>
              <a:t>的现场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，释放局部变量空间；</a:t>
            </a:r>
          </a:p>
          <a:p>
            <a:pPr marL="552450" lvl="1" indent="-23495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取出返回地址，将控制转移到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6057900" y="5861050"/>
            <a:ext cx="1574800" cy="630238"/>
            <a:chOff x="3816" y="2358"/>
            <a:chExt cx="992" cy="397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结束阶段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632700" y="4960938"/>
            <a:ext cx="1214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准备阶段</a:t>
            </a:r>
          </a:p>
        </p:txBody>
      </p:sp>
      <p:grpSp>
        <p:nvGrpSpPr>
          <p:cNvPr id="735240" name="Group 8"/>
          <p:cNvGrpSpPr>
            <a:grpSpLocks/>
          </p:cNvGrpSpPr>
          <p:nvPr/>
        </p:nvGrpSpPr>
        <p:grpSpPr bwMode="auto">
          <a:xfrm>
            <a:off x="7407275" y="5140325"/>
            <a:ext cx="1349375" cy="1574800"/>
            <a:chOff x="4666" y="1753"/>
            <a:chExt cx="850" cy="992"/>
          </a:xfrm>
        </p:grpSpPr>
        <p:sp>
          <p:nvSpPr>
            <p:cNvPr id="735241" name="AutoShape 9"/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4893" y="2132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7046913" y="4105275"/>
            <a:ext cx="1304925" cy="765175"/>
            <a:chOff x="4439" y="1026"/>
            <a:chExt cx="822" cy="482"/>
          </a:xfrm>
        </p:grpSpPr>
        <p:sp>
          <p:nvSpPr>
            <p:cNvPr id="735244" name="AutoShape 12"/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Text Box 13"/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P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527550" y="541020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处理阶段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5562600" y="45545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CALL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4932363" y="6176963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RET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grpSp>
        <p:nvGrpSpPr>
          <p:cNvPr id="735257" name="Group 25"/>
          <p:cNvGrpSpPr>
            <a:grpSpLocks/>
          </p:cNvGrpSpPr>
          <p:nvPr/>
        </p:nvGrpSpPr>
        <p:grpSpPr bwMode="auto">
          <a:xfrm>
            <a:off x="341313" y="684213"/>
            <a:ext cx="3960812" cy="3386137"/>
            <a:chOff x="2823" y="1763"/>
            <a:chExt cx="2495" cy="2133"/>
          </a:xfrm>
        </p:grpSpPr>
        <p:sp>
          <p:nvSpPr>
            <p:cNvPr id="735258" name="Text Box 26"/>
            <p:cNvSpPr txBox="1">
              <a:spLocks noChangeArrowheads="1"/>
            </p:cNvSpPr>
            <p:nvPr/>
          </p:nvSpPr>
          <p:spPr bwMode="auto">
            <a:xfrm>
              <a:off x="2823" y="1763"/>
              <a:ext cx="2495" cy="21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     </a:t>
              </a:r>
              <a:r>
                <a:rPr lang="en-US" altLang="zh-CN" sz="2000">
                  <a:solidFill>
                    <a:schemeClr val="accent2"/>
                  </a:solidFill>
                </a:rPr>
                <a:t>main</a:t>
              </a:r>
              <a:r>
                <a:rPr lang="zh-CN" altLang="en-US" sz="2000">
                  <a:solidFill>
                    <a:schemeClr val="accent2"/>
                  </a:solidFill>
                </a:rPr>
                <a:t>：		</a:t>
              </a:r>
              <a:r>
                <a:rPr lang="en-US" altLang="zh-CN" sz="2000">
                  <a:solidFill>
                    <a:schemeClr val="accent2"/>
                  </a:solidFill>
                </a:rPr>
                <a:t>add</a:t>
              </a:r>
              <a:r>
                <a:rPr lang="zh-CN" altLang="en-US" sz="2000">
                  <a:solidFill>
                    <a:schemeClr val="accent2"/>
                  </a:solidFill>
                </a:rPr>
                <a:t>：</a:t>
              </a:r>
            </a:p>
            <a:p>
              <a:pPr marL="342900" indent="-342900">
                <a:spcBef>
                  <a:spcPct val="40000"/>
                </a:spcBef>
              </a:pPr>
              <a:endParaRPr lang="zh-CN" altLang="en-US" sz="2000">
                <a:solidFill>
                  <a:schemeClr val="accent2"/>
                </a:solidFill>
              </a:endParaRP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存放参数	         取出参数</a:t>
              </a:r>
              <a:endParaRPr lang="en-US" altLang="zh-CN" sz="2000"/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调出</a:t>
              </a:r>
              <a:r>
                <a:rPr lang="en-US" altLang="zh-CN" sz="2000"/>
                <a:t>add</a:t>
              </a:r>
              <a:r>
                <a:rPr lang="zh-CN" altLang="en-US" sz="2000"/>
                <a:t>执行	            执行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   存返回结果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zh-CN" altLang="en-US" sz="2000"/>
                <a:t>                             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/>
                <a:t>			         </a:t>
              </a:r>
              <a:r>
                <a:rPr lang="zh-CN" altLang="en-US" sz="2000"/>
                <a:t>返回</a:t>
              </a:r>
              <a:r>
                <a:rPr lang="en-US" altLang="zh-CN" sz="2000"/>
                <a:t>main</a:t>
              </a:r>
            </a:p>
            <a:p>
              <a:pPr marL="342900" indent="-342900">
                <a:spcBef>
                  <a:spcPct val="40000"/>
                </a:spcBef>
              </a:pPr>
              <a:r>
                <a:rPr lang="en-US" altLang="zh-CN" sz="2000"/>
                <a:t>				</a:t>
              </a:r>
              <a:endParaRPr lang="zh-CN" altLang="en-US" sz="2000"/>
            </a:p>
          </p:txBody>
        </p:sp>
        <p:sp>
          <p:nvSpPr>
            <p:cNvPr id="735259" name="Line 27"/>
            <p:cNvSpPr>
              <a:spLocks noChangeShapeType="1"/>
            </p:cNvSpPr>
            <p:nvPr/>
          </p:nvSpPr>
          <p:spPr bwMode="auto">
            <a:xfrm flipV="1">
              <a:off x="3844" y="2047"/>
              <a:ext cx="794" cy="6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0" name="Line 28"/>
            <p:cNvSpPr>
              <a:spLocks noChangeShapeType="1"/>
            </p:cNvSpPr>
            <p:nvPr/>
          </p:nvSpPr>
          <p:spPr bwMode="auto">
            <a:xfrm flipH="1" flipV="1">
              <a:off x="3475" y="2925"/>
              <a:ext cx="936" cy="5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1" name="Line 29"/>
            <p:cNvSpPr>
              <a:spLocks noChangeShapeType="1"/>
            </p:cNvSpPr>
            <p:nvPr/>
          </p:nvSpPr>
          <p:spPr bwMode="auto">
            <a:xfrm>
              <a:off x="3305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2" name="Line 30"/>
            <p:cNvSpPr>
              <a:spLocks noChangeShapeType="1"/>
            </p:cNvSpPr>
            <p:nvPr/>
          </p:nvSpPr>
          <p:spPr bwMode="auto">
            <a:xfrm>
              <a:off x="4779" y="204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3334" y="2897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64" name="Line 32"/>
            <p:cNvSpPr>
              <a:spLocks noChangeShapeType="1"/>
            </p:cNvSpPr>
            <p:nvPr/>
          </p:nvSpPr>
          <p:spPr bwMode="auto">
            <a:xfrm>
              <a:off x="4808" y="3153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5266" name="Text Box 34"/>
          <p:cNvSpPr txBox="1">
            <a:spLocks noChangeArrowheads="1"/>
          </p:cNvSpPr>
          <p:nvPr/>
        </p:nvSpPr>
        <p:spPr bwMode="auto">
          <a:xfrm>
            <a:off x="4797425" y="998538"/>
            <a:ext cx="4095750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6600"/>
                </a:solidFill>
              </a:rPr>
              <a:t>何为现场？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通用寄存器的内容！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6600"/>
                </a:solidFill>
              </a:rPr>
              <a:t>为何要保存现场？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因为所有过程共享一套通用寄存器</a:t>
            </a:r>
          </a:p>
        </p:txBody>
      </p:sp>
      <p:sp>
        <p:nvSpPr>
          <p:cNvPr id="735267" name="Text Box 35"/>
          <p:cNvSpPr txBox="1">
            <a:spLocks noChangeArrowheads="1"/>
          </p:cNvSpPr>
          <p:nvPr/>
        </p:nvSpPr>
        <p:spPr bwMode="auto">
          <a:xfrm>
            <a:off x="4662488" y="2862263"/>
            <a:ext cx="42306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想象：妈妈和你做菜时共用一套盘 子的情况。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3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3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9" grpId="0"/>
      <p:bldP spid="735246" grpId="0"/>
      <p:bldP spid="735247" grpId="0"/>
      <p:bldP spid="735248" grpId="0"/>
      <p:bldP spid="735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218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的寄存器使用约定 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可以直接使用这三个寄存器，不用将它们的值保存到栈中。如果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返回后还要用这三个寄存器的话，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应在转到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之前先保存，并在从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返回后先恢复它们的值再使用。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EDI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必须先将它们的值保存到栈中再使用它们，并在返回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之前恢复它们的值。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分别是帧指针寄存器和栈指针寄存器，分别用来指向当前栈帧的底部和顶部。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41313" y="5859463"/>
            <a:ext cx="8370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问题：为减少准备和结束阶段的开销，每个过程应先使用哪些寄存器？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92163" y="6308725"/>
            <a:ext cx="29702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ECX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EDX</a:t>
            </a:r>
            <a:r>
              <a:rPr lang="zh-CN" altLang="en-US" sz="2000">
                <a:solidFill>
                  <a:schemeClr val="accent2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941763" y="3833813"/>
            <a:ext cx="1260475" cy="1035050"/>
          </a:xfrm>
          <a:prstGeom prst="rect">
            <a:avLst/>
          </a:prstGeom>
          <a:solidFill>
            <a:srgbClr val="FF0000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941763" y="4824413"/>
            <a:ext cx="1260475" cy="944562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49" name="Group 45"/>
          <p:cNvGrpSpPr>
            <a:grpSpLocks/>
          </p:cNvGrpSpPr>
          <p:nvPr/>
        </p:nvGrpSpPr>
        <p:grpSpPr bwMode="auto">
          <a:xfrm>
            <a:off x="3446463" y="188913"/>
            <a:ext cx="1081087" cy="1465262"/>
            <a:chOff x="2171" y="119"/>
            <a:chExt cx="681" cy="923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92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90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可执行文件的存储器映像</a:t>
            </a:r>
          </a:p>
        </p:txBody>
      </p:sp>
      <p:sp>
        <p:nvSpPr>
          <p:cNvPr id="796675" name="Text Box 12"/>
          <p:cNvSpPr txBox="1">
            <a:spLocks noChangeArrowheads="1"/>
          </p:cNvSpPr>
          <p:nvPr/>
        </p:nvSpPr>
        <p:spPr bwMode="auto">
          <a:xfrm>
            <a:off x="3184525" y="1444625"/>
            <a:ext cx="3222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0</a:t>
            </a:r>
          </a:p>
        </p:txBody>
      </p:sp>
      <p:sp>
        <p:nvSpPr>
          <p:cNvPr id="796676" name="Text Box 25"/>
          <p:cNvSpPr txBox="1">
            <a:spLocks noChangeArrowheads="1"/>
          </p:cNvSpPr>
          <p:nvPr/>
        </p:nvSpPr>
        <p:spPr bwMode="auto">
          <a:xfrm>
            <a:off x="7921625" y="1849438"/>
            <a:ext cx="939800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%esp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cs typeface="msgothic"/>
              </a:rPr>
              <a:t>(</a:t>
            </a:r>
            <a:r>
              <a:rPr lang="zh-CN" altLang="en-GB">
                <a:cs typeface="msgothic"/>
              </a:rPr>
              <a:t>栈顶</a:t>
            </a:r>
            <a:r>
              <a:rPr lang="en-GB" altLang="zh-CN">
                <a:cs typeface="msgothic"/>
              </a:rPr>
              <a:t>)</a:t>
            </a:r>
          </a:p>
        </p:txBody>
      </p:sp>
      <p:sp>
        <p:nvSpPr>
          <p:cNvPr id="796677" name="Line 26"/>
          <p:cNvSpPr>
            <a:spLocks noChangeShapeType="1"/>
          </p:cNvSpPr>
          <p:nvPr/>
        </p:nvSpPr>
        <p:spPr bwMode="auto">
          <a:xfrm flipH="1">
            <a:off x="7542213" y="20177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6678" name="Line 28"/>
          <p:cNvSpPr>
            <a:spLocks noChangeShapeType="1"/>
          </p:cNvSpPr>
          <p:nvPr/>
        </p:nvSpPr>
        <p:spPr bwMode="auto">
          <a:xfrm flipV="1">
            <a:off x="7615238" y="914400"/>
            <a:ext cx="1587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6679" name="Text Box 29"/>
          <p:cNvSpPr txBox="1">
            <a:spLocks noChangeArrowheads="1"/>
          </p:cNvSpPr>
          <p:nvPr/>
        </p:nvSpPr>
        <p:spPr bwMode="auto">
          <a:xfrm>
            <a:off x="7945438" y="4073525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>
                <a:cs typeface="msgothic"/>
              </a:rPr>
              <a:t>brk</a:t>
            </a:r>
          </a:p>
        </p:txBody>
      </p:sp>
      <p:sp>
        <p:nvSpPr>
          <p:cNvPr id="796680" name="Line 30"/>
          <p:cNvSpPr>
            <a:spLocks noChangeShapeType="1"/>
          </p:cNvSpPr>
          <p:nvPr/>
        </p:nvSpPr>
        <p:spPr bwMode="auto">
          <a:xfrm flipH="1">
            <a:off x="7561263" y="42402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6681" name="Text Box 31"/>
          <p:cNvSpPr txBox="1">
            <a:spLocks noChangeArrowheads="1"/>
          </p:cNvSpPr>
          <p:nvPr/>
        </p:nvSpPr>
        <p:spPr bwMode="auto">
          <a:xfrm>
            <a:off x="3187700" y="119062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cs typeface="msgothic"/>
              </a:rPr>
              <a:t>0xC00000000</a:t>
            </a:r>
          </a:p>
        </p:txBody>
      </p:sp>
      <p:sp>
        <p:nvSpPr>
          <p:cNvPr id="796682" name="Text Box 32"/>
          <p:cNvSpPr txBox="1">
            <a:spLocks noChangeArrowheads="1"/>
          </p:cNvSpPr>
          <p:nvPr/>
        </p:nvSpPr>
        <p:spPr bwMode="auto">
          <a:xfrm>
            <a:off x="3306763" y="6030913"/>
            <a:ext cx="1428750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cs typeface="msgothic"/>
              </a:rPr>
              <a:t>0x08048000</a:t>
            </a:r>
          </a:p>
        </p:txBody>
      </p:sp>
      <p:grpSp>
        <p:nvGrpSpPr>
          <p:cNvPr id="796683" name="Group 11"/>
          <p:cNvGrpSpPr>
            <a:grpSpLocks/>
          </p:cNvGrpSpPr>
          <p:nvPr/>
        </p:nvGrpSpPr>
        <p:grpSpPr bwMode="auto">
          <a:xfrm>
            <a:off x="4392613" y="928688"/>
            <a:ext cx="3098800" cy="5929312"/>
            <a:chOff x="2785" y="795"/>
            <a:chExt cx="1924" cy="3516"/>
          </a:xfrm>
        </p:grpSpPr>
        <p:sp>
          <p:nvSpPr>
            <p:cNvPr id="796684" name="Rectangle 14"/>
            <p:cNvSpPr>
              <a:spLocks noChangeArrowheads="1"/>
            </p:cNvSpPr>
            <p:nvPr/>
          </p:nvSpPr>
          <p:spPr bwMode="auto">
            <a:xfrm>
              <a:off x="2952" y="795"/>
              <a:ext cx="1757" cy="307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Kernel virtual memory</a:t>
              </a:r>
            </a:p>
          </p:txBody>
        </p:sp>
        <p:sp>
          <p:nvSpPr>
            <p:cNvPr id="796685" name="Rectangle 15"/>
            <p:cNvSpPr>
              <a:spLocks noChangeArrowheads="1"/>
            </p:cNvSpPr>
            <p:nvPr/>
          </p:nvSpPr>
          <p:spPr bwMode="auto">
            <a:xfrm>
              <a:off x="2952" y="1867"/>
              <a:ext cx="1757" cy="42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Memory-mapped region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 for shared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libraries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952" y="2286"/>
              <a:ext cx="1757" cy="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Arial Narrow" pitchFamily="34" charset="0"/>
                <a:ea typeface="+mn-ea"/>
              </a:endParaRPr>
            </a:p>
          </p:txBody>
        </p:sp>
        <p:sp>
          <p:nvSpPr>
            <p:cNvPr id="796687" name="Rectangle 17"/>
            <p:cNvSpPr>
              <a:spLocks noChangeArrowheads="1"/>
            </p:cNvSpPr>
            <p:nvPr/>
          </p:nvSpPr>
          <p:spPr bwMode="auto">
            <a:xfrm>
              <a:off x="2952" y="2741"/>
              <a:ext cx="1757" cy="42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(created by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malloc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952" y="1294"/>
              <a:ext cx="1757" cy="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Arial Narrow" pitchFamily="34" charset="0"/>
                <a:ea typeface="+mn-ea"/>
              </a:endParaRPr>
            </a:p>
          </p:txBody>
        </p:sp>
        <p:sp>
          <p:nvSpPr>
            <p:cNvPr id="796689" name="Line 19"/>
            <p:cNvSpPr>
              <a:spLocks noChangeShapeType="1"/>
            </p:cNvSpPr>
            <p:nvPr/>
          </p:nvSpPr>
          <p:spPr bwMode="auto">
            <a:xfrm flipV="1">
              <a:off x="3828" y="2493"/>
              <a:ext cx="1" cy="24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690" name="Rectangle 20"/>
            <p:cNvSpPr>
              <a:spLocks noChangeArrowheads="1"/>
            </p:cNvSpPr>
            <p:nvPr/>
          </p:nvSpPr>
          <p:spPr bwMode="auto">
            <a:xfrm>
              <a:off x="2952" y="1083"/>
              <a:ext cx="1757" cy="35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Use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r </a:t>
              </a:r>
              <a:r>
                <a:rPr lang="en-GB" altLang="zh-CN">
                  <a:cs typeface="msgothic"/>
                </a:rPr>
                <a:t>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latin typeface="Calibri" pitchFamily="34" charset="0"/>
                  <a:cs typeface="msgothic"/>
                </a:rPr>
                <a:t>(</a:t>
              </a:r>
              <a:r>
                <a:rPr lang="en-GB" altLang="zh-CN">
                  <a:cs typeface="msgothic"/>
                </a:rPr>
                <a:t>created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at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runtime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  <p:sp>
          <p:nvSpPr>
            <p:cNvPr id="796691" name="Line 21"/>
            <p:cNvSpPr>
              <a:spLocks noChangeShapeType="1"/>
            </p:cNvSpPr>
            <p:nvPr/>
          </p:nvSpPr>
          <p:spPr bwMode="auto">
            <a:xfrm flipV="1">
              <a:off x="3828" y="1725"/>
              <a:ext cx="1" cy="146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692" name="Line 22"/>
            <p:cNvSpPr>
              <a:spLocks noChangeShapeType="1"/>
            </p:cNvSpPr>
            <p:nvPr/>
          </p:nvSpPr>
          <p:spPr bwMode="auto">
            <a:xfrm>
              <a:off x="3828" y="1438"/>
              <a:ext cx="1" cy="144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2952" y="3977"/>
              <a:ext cx="1757" cy="2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Unused</a:t>
              </a:r>
            </a:p>
          </p:txBody>
        </p:sp>
        <p:sp>
          <p:nvSpPr>
            <p:cNvPr id="796694" name="Text Box 24"/>
            <p:cNvSpPr txBox="1">
              <a:spLocks noChangeArrowheads="1"/>
            </p:cNvSpPr>
            <p:nvPr/>
          </p:nvSpPr>
          <p:spPr bwMode="auto">
            <a:xfrm>
              <a:off x="2785" y="4114"/>
              <a:ext cx="19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>
                  <a:latin typeface="Arial Black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2952" y="3161"/>
              <a:ext cx="1757" cy="4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Read/write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 </a:t>
              </a:r>
              <a:r>
                <a:rPr lang="en-GB" altLang="zh-CN">
                  <a:cs typeface="msgothic"/>
                </a:rPr>
                <a:t>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(.data, .bss)</a:t>
              </a:r>
            </a:p>
          </p:txBody>
        </p:sp>
        <p:sp>
          <p:nvSpPr>
            <p:cNvPr id="796696" name="Rectangle 35"/>
            <p:cNvSpPr>
              <a:spLocks noChangeArrowheads="1"/>
            </p:cNvSpPr>
            <p:nvPr/>
          </p:nvSpPr>
          <p:spPr bwMode="auto">
            <a:xfrm>
              <a:off x="2952" y="3555"/>
              <a:ext cx="1757" cy="422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(.init, .text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, </a:t>
              </a:r>
              <a:r>
                <a:rPr lang="en-GB" altLang="zh-CN">
                  <a:cs typeface="msgothic"/>
                </a:rPr>
                <a:t>.rodata</a:t>
              </a:r>
              <a:r>
                <a:rPr lang="en-GB" altLang="zh-CN" sz="1600">
                  <a:latin typeface="Calibri" pitchFamily="34" charset="0"/>
                  <a:cs typeface="msgothic"/>
                </a:rPr>
                <a:t>)</a:t>
              </a:r>
            </a:p>
          </p:txBody>
        </p:sp>
      </p:grpSp>
      <p:sp>
        <p:nvSpPr>
          <p:cNvPr id="796697" name="AutoShape 36"/>
          <p:cNvSpPr>
            <a:spLocks/>
          </p:cNvSpPr>
          <p:nvPr/>
        </p:nvSpPr>
        <p:spPr bwMode="auto">
          <a:xfrm>
            <a:off x="7524750" y="5026025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96698" name="Text Box 37"/>
          <p:cNvSpPr txBox="1">
            <a:spLocks noChangeArrowheads="1"/>
          </p:cNvSpPr>
          <p:nvPr/>
        </p:nvSpPr>
        <p:spPr bwMode="auto">
          <a:xfrm>
            <a:off x="7764463" y="4994275"/>
            <a:ext cx="746125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>
                <a:solidFill>
                  <a:srgbClr val="FF0000"/>
                </a:solidFill>
                <a:latin typeface="Calibri" pitchFamily="34" charset="0"/>
                <a:cs typeface="msgothic"/>
              </a:rPr>
              <a:t>从可执行文件装入</a:t>
            </a:r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3240088" y="3333750"/>
            <a:ext cx="1422400" cy="2601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Line 28"/>
          <p:cNvSpPr>
            <a:spLocks noChangeShapeType="1"/>
          </p:cNvSpPr>
          <p:nvPr/>
        </p:nvSpPr>
        <p:spPr bwMode="auto">
          <a:xfrm>
            <a:off x="3241675" y="4349750"/>
            <a:ext cx="1420813" cy="969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Text Box 29"/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FF0000"/>
                </a:solidFill>
              </a:rPr>
              <a:t>程序</a:t>
            </a:r>
            <a:r>
              <a:rPr lang="en-US" altLang="zh-CN" sz="1900">
                <a:solidFill>
                  <a:srgbClr val="FF0000"/>
                </a:solidFill>
              </a:rPr>
              <a:t>(</a:t>
            </a:r>
            <a:r>
              <a:rPr lang="zh-CN" altLang="en-US" sz="1900">
                <a:solidFill>
                  <a:srgbClr val="FF0000"/>
                </a:solidFill>
              </a:rPr>
              <a:t>段</a:t>
            </a:r>
            <a:r>
              <a:rPr lang="en-US" altLang="zh-CN" sz="1900">
                <a:solidFill>
                  <a:srgbClr val="FF0000"/>
                </a:solidFill>
              </a:rPr>
              <a:t>)</a:t>
            </a:r>
            <a:r>
              <a:rPr lang="zh-CN" altLang="en-US" sz="1900">
                <a:solidFill>
                  <a:srgbClr val="FF0000"/>
                </a:solidFill>
              </a:rPr>
              <a:t>头表描述如何映射</a:t>
            </a:r>
          </a:p>
        </p:txBody>
      </p:sp>
      <p:grpSp>
        <p:nvGrpSpPr>
          <p:cNvPr id="796702" name="Group 30"/>
          <p:cNvGrpSpPr>
            <a:grpSpLocks/>
          </p:cNvGrpSpPr>
          <p:nvPr/>
        </p:nvGrpSpPr>
        <p:grpSpPr bwMode="auto">
          <a:xfrm>
            <a:off x="219075" y="1554163"/>
            <a:ext cx="2971800" cy="5043487"/>
            <a:chOff x="201" y="943"/>
            <a:chExt cx="1872" cy="3177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201" y="943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ELF header</a:t>
              </a:r>
            </a:p>
          </p:txBody>
        </p:sp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201" y="1217"/>
              <a:ext cx="1872" cy="438"/>
            </a:xfrm>
            <a:prstGeom prst="rect">
              <a:avLst/>
            </a:prstGeom>
            <a:solidFill>
              <a:srgbClr val="FF0000">
                <a:alpha val="24001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Segment header table</a:t>
              </a:r>
            </a:p>
          </p:txBody>
        </p:sp>
        <p:sp>
          <p:nvSpPr>
            <p:cNvPr id="796705" name="Rectangle 4"/>
            <p:cNvSpPr>
              <a:spLocks noChangeArrowheads="1"/>
            </p:cNvSpPr>
            <p:nvPr/>
          </p:nvSpPr>
          <p:spPr bwMode="auto">
            <a:xfrm>
              <a:off x="201" y="1929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.text section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01" y="2477"/>
              <a:ext cx="1872" cy="2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.data section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201" y="2751"/>
              <a:ext cx="1872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.bss section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01" y="3024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.symtab</a:t>
              </a: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201" y="3298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.debug</a:t>
              </a:r>
            </a:p>
          </p:txBody>
        </p:sp>
        <p:sp>
          <p:nvSpPr>
            <p:cNvPr id="796710" name="Rectangle 5"/>
            <p:cNvSpPr>
              <a:spLocks noChangeArrowheads="1"/>
            </p:cNvSpPr>
            <p:nvPr/>
          </p:nvSpPr>
          <p:spPr bwMode="auto">
            <a:xfrm>
              <a:off x="201" y="2203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.rodata section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1" y="3572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.line</a:t>
              </a:r>
            </a:p>
          </p:txBody>
        </p:sp>
        <p:sp>
          <p:nvSpPr>
            <p:cNvPr id="796712" name="Rectangle 4"/>
            <p:cNvSpPr>
              <a:spLocks noChangeArrowheads="1"/>
            </p:cNvSpPr>
            <p:nvPr/>
          </p:nvSpPr>
          <p:spPr bwMode="auto">
            <a:xfrm>
              <a:off x="201" y="1655"/>
              <a:ext cx="1872" cy="274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.init section</a:t>
              </a: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01" y="3846"/>
              <a:ext cx="1872" cy="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>
                  <a:cs typeface="msgothic"/>
                </a:rPr>
                <a:t>.strtab</a:t>
              </a:r>
            </a:p>
          </p:txBody>
        </p:sp>
      </p:grpSp>
      <p:sp>
        <p:nvSpPr>
          <p:cNvPr id="796714" name="Text Box 42"/>
          <p:cNvSpPr txBox="1">
            <a:spLocks noChangeArrowheads="1"/>
          </p:cNvSpPr>
          <p:nvPr/>
        </p:nvSpPr>
        <p:spPr bwMode="auto">
          <a:xfrm>
            <a:off x="7493000" y="15081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栈区</a:t>
            </a:r>
          </a:p>
        </p:txBody>
      </p:sp>
      <p:sp>
        <p:nvSpPr>
          <p:cNvPr id="796715" name="Text Box 43"/>
          <p:cNvSpPr txBox="1">
            <a:spLocks noChangeArrowheads="1"/>
          </p:cNvSpPr>
          <p:nvPr/>
        </p:nvSpPr>
        <p:spPr bwMode="auto">
          <a:xfrm>
            <a:off x="7510463" y="4416425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堆区</a:t>
            </a:r>
          </a:p>
        </p:txBody>
      </p:sp>
      <p:sp>
        <p:nvSpPr>
          <p:cNvPr id="796716" name="Text Box 44"/>
          <p:cNvSpPr txBox="1">
            <a:spLocks noChangeArrowheads="1"/>
          </p:cNvSpPr>
          <p:nvPr/>
        </p:nvSpPr>
        <p:spPr bwMode="auto">
          <a:xfrm>
            <a:off x="7561263" y="2789238"/>
            <a:ext cx="111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共享库的代码</a:t>
            </a:r>
          </a:p>
        </p:txBody>
      </p:sp>
      <p:sp>
        <p:nvSpPr>
          <p:cNvPr id="796717" name="Text Box 45"/>
          <p:cNvSpPr txBox="1">
            <a:spLocks noChangeArrowheads="1"/>
          </p:cNvSpPr>
          <p:nvPr/>
        </p:nvSpPr>
        <p:spPr bwMode="auto">
          <a:xfrm>
            <a:off x="7658100" y="9763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内核区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9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97" grpId="0" animBg="1"/>
      <p:bldP spid="796698" grpId="0"/>
      <p:bldP spid="796699" grpId="0" animBg="1"/>
      <p:bldP spid="796700" grpId="0" animBg="1"/>
      <p:bldP spid="796714" grpId="0"/>
      <p:bldP spid="796715" grpId="0"/>
      <p:bldP spid="796716" grpId="0"/>
      <p:bldP spid="7967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28740</TotalTime>
  <Words>2455</Words>
  <Application>Microsoft Office PowerPoint</Application>
  <PresentationFormat>全屏显示(4:3)</PresentationFormat>
  <Paragraphs>512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黑体</vt:lpstr>
      <vt:lpstr>微软雅黑</vt:lpstr>
      <vt:lpstr>msgothic</vt:lpstr>
      <vt:lpstr>Calibri</vt:lpstr>
      <vt:lpstr>Arial Narrow</vt:lpstr>
      <vt:lpstr>Arial Black</vt:lpstr>
      <vt:lpstr>Times New Roman</vt:lpstr>
      <vt:lpstr>Courier New</vt:lpstr>
      <vt:lpstr>Monaco</vt:lpstr>
      <vt:lpstr>Zapf Dingbats</vt:lpstr>
      <vt:lpstr>Wingdings</vt:lpstr>
      <vt:lpstr>Lucida Grande</vt:lpstr>
      <vt:lpstr>ヒラギノ角ゴ ProN W3</vt:lpstr>
      <vt:lpstr>Symbol</vt:lpstr>
      <vt:lpstr>默认设计模板</vt:lpstr>
      <vt:lpstr>  第三章 程序的转换与机器级表示  程序转换概述 IA-32 /x86-64指令系统 C语言程序的机器级表示 复杂数据类型的分配和访问 越界访问和缓冲区溢出、x86-64架构</vt:lpstr>
      <vt:lpstr>程序的转换与机器级表示</vt:lpstr>
      <vt:lpstr>程序的机器级表示</vt:lpstr>
      <vt:lpstr>过程调用的机器级表示</vt:lpstr>
      <vt:lpstr>过程调用的机器级表示</vt:lpstr>
      <vt:lpstr>过程调用的机器级表示</vt:lpstr>
      <vt:lpstr>过程调用的机器级表示</vt:lpstr>
      <vt:lpstr>一个简单的过程调用例子</vt:lpstr>
      <vt:lpstr>可执行文件的存储器映像</vt:lpstr>
      <vt:lpstr>过程调用参数传递举例</vt:lpstr>
      <vt:lpstr>过程调用参数传递举例</vt:lpstr>
      <vt:lpstr>过程调用参数传递举例</vt:lpstr>
      <vt:lpstr>入口参数的位置</vt:lpstr>
      <vt:lpstr>过程调用举例</vt:lpstr>
      <vt:lpstr>递归过程调用举例</vt:lpstr>
      <vt:lpstr>过程调用的机器级表示</vt:lpstr>
      <vt:lpstr>过程调用举例</vt:lpstr>
      <vt:lpstr>幻灯片 18</vt:lpstr>
      <vt:lpstr>选择结构的机器级表示</vt:lpstr>
      <vt:lpstr>If-else语句举例</vt:lpstr>
      <vt:lpstr>    switch-case语句举例</vt:lpstr>
      <vt:lpstr>         循环结构的机器级表示 </vt:lpstr>
      <vt:lpstr>循环结构与递归的比较</vt:lpstr>
      <vt:lpstr>                                  递归过程调用举例</vt:lpstr>
      <vt:lpstr>逆向工程举例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3262</cp:revision>
  <dcterms:created xsi:type="dcterms:W3CDTF">2008-04-26T09:05:28Z</dcterms:created>
  <dcterms:modified xsi:type="dcterms:W3CDTF">2014-10-13T04:24:36Z</dcterms:modified>
</cp:coreProperties>
</file>