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605" r:id="rId3"/>
    <p:sldId id="1005" r:id="rId4"/>
    <p:sldId id="1091" r:id="rId5"/>
    <p:sldId id="950" r:id="rId6"/>
    <p:sldId id="951" r:id="rId7"/>
    <p:sldId id="952" r:id="rId8"/>
    <p:sldId id="954" r:id="rId9"/>
    <p:sldId id="1093" r:id="rId10"/>
    <p:sldId id="1100" r:id="rId11"/>
    <p:sldId id="1101" r:id="rId12"/>
    <p:sldId id="1006" r:id="rId13"/>
    <p:sldId id="1007" r:id="rId14"/>
    <p:sldId id="1008" r:id="rId15"/>
    <p:sldId id="1009" r:id="rId16"/>
    <p:sldId id="1010" r:id="rId17"/>
    <p:sldId id="1011" r:id="rId18"/>
    <p:sldId id="917" r:id="rId19"/>
    <p:sldId id="1013" r:id="rId20"/>
    <p:sldId id="1014" r:id="rId21"/>
    <p:sldId id="1015" r:id="rId22"/>
    <p:sldId id="1016" r:id="rId23"/>
    <p:sldId id="1018" r:id="rId24"/>
    <p:sldId id="1021" r:id="rId25"/>
    <p:sldId id="1022" r:id="rId26"/>
    <p:sldId id="1019" r:id="rId27"/>
    <p:sldId id="1023" r:id="rId28"/>
    <p:sldId id="1024" r:id="rId29"/>
    <p:sldId id="1039" r:id="rId30"/>
    <p:sldId id="1042" r:id="rId31"/>
    <p:sldId id="1040" r:id="rId32"/>
    <p:sldId id="1041" r:id="rId33"/>
    <p:sldId id="1025" r:id="rId34"/>
    <p:sldId id="1038" r:id="rId35"/>
    <p:sldId id="1043" r:id="rId36"/>
    <p:sldId id="1044" r:id="rId37"/>
    <p:sldId id="1026" r:id="rId38"/>
    <p:sldId id="1045" r:id="rId39"/>
    <p:sldId id="1046" r:id="rId40"/>
    <p:sldId id="1047" r:id="rId41"/>
    <p:sldId id="1048" r:id="rId42"/>
    <p:sldId id="1029" r:id="rId43"/>
    <p:sldId id="1030" r:id="rId44"/>
    <p:sldId id="1031" r:id="rId45"/>
    <p:sldId id="1017" r:id="rId46"/>
    <p:sldId id="1052" r:id="rId47"/>
    <p:sldId id="1089" r:id="rId48"/>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1pPr>
    <a:lvl2pPr marL="4572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2pPr>
    <a:lvl3pPr marL="9144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3pPr>
    <a:lvl4pPr marL="13716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4pPr>
    <a:lvl5pPr marL="18288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5pPr>
    <a:lvl6pPr marL="2286000" algn="l" defTabSz="914400" rtl="0" eaLnBrk="1" latinLnBrk="0" hangingPunct="1">
      <a:defRPr b="1" kern="1200">
        <a:solidFill>
          <a:schemeClr val="tx1"/>
        </a:solidFill>
        <a:latin typeface="微软雅黑" pitchFamily="34" charset="-122"/>
        <a:ea typeface="微软雅黑" pitchFamily="34" charset="-122"/>
        <a:cs typeface="+mn-cs"/>
      </a:defRPr>
    </a:lvl6pPr>
    <a:lvl7pPr marL="2743200" algn="l" defTabSz="914400" rtl="0" eaLnBrk="1" latinLnBrk="0" hangingPunct="1">
      <a:defRPr b="1" kern="1200">
        <a:solidFill>
          <a:schemeClr val="tx1"/>
        </a:solidFill>
        <a:latin typeface="微软雅黑" pitchFamily="34" charset="-122"/>
        <a:ea typeface="微软雅黑" pitchFamily="34" charset="-122"/>
        <a:cs typeface="+mn-cs"/>
      </a:defRPr>
    </a:lvl7pPr>
    <a:lvl8pPr marL="3200400" algn="l" defTabSz="914400" rtl="0" eaLnBrk="1" latinLnBrk="0" hangingPunct="1">
      <a:defRPr b="1" kern="1200">
        <a:solidFill>
          <a:schemeClr val="tx1"/>
        </a:solidFill>
        <a:latin typeface="微软雅黑" pitchFamily="34" charset="-122"/>
        <a:ea typeface="微软雅黑" pitchFamily="34" charset="-122"/>
        <a:cs typeface="+mn-cs"/>
      </a:defRPr>
    </a:lvl8pPr>
    <a:lvl9pPr marL="3657600" algn="l" defTabSz="914400" rtl="0" eaLnBrk="1" latinLnBrk="0" hangingPunct="1">
      <a:defRPr b="1" kern="1200">
        <a:solidFill>
          <a:schemeClr val="tx1"/>
        </a:solidFill>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FF3300"/>
    <a:srgbClr val="008000"/>
    <a:srgbClr val="3333CC"/>
    <a:srgbClr val="005024"/>
    <a:srgbClr val="00763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46" autoAdjust="0"/>
    <p:restoredTop sz="81933" autoAdjust="0"/>
  </p:normalViewPr>
  <p:slideViewPr>
    <p:cSldViewPr>
      <p:cViewPr>
        <p:scale>
          <a:sx n="66" d="100"/>
          <a:sy n="66" d="100"/>
        </p:scale>
        <p:origin x="-3114" y="-61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pitchFamily="2" charset="-122"/>
              </a:defRPr>
            </a:lvl1pPr>
          </a:lstStyle>
          <a:p>
            <a:pPr>
              <a:defRPr/>
            </a:pPr>
            <a:fld id="{64135521-AF08-4A0E-A61C-D42B38D3D01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AA6CDB8-7E6F-42E8-9C83-9EEF985D1B9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FC8AE40-EFA8-4013-B8DB-F0EB96623FB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C570718-8965-45C1-94B1-5D37433BD63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624044-5109-49A2-8760-CD60DEF9C78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82C0BA-CA67-4713-A08F-E8A29810DA8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43EF3F2-07D8-4A8B-AA8C-B8EBDA22BD9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D2E2971-EDAE-4D54-AA6E-656DE1B283C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1933561-B40E-4012-AF4E-27D2F790E0E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4AC1A1D-F072-4714-BF27-377E37C3B65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BA79B19-F826-499A-AD7E-709CCE0E5F2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C32AAE-E0DD-4BE8-B889-D2465EF088B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a:defRPr/>
            </a:pPr>
            <a:fld id="{E9C3503C-EDFB-4C77-9BD3-09AAC7B9ACC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eaLnBrk="1" hangingPunct="1">
              <a:defRPr/>
            </a:pPr>
            <a:endParaRPr lang="zh-CN" altLang="en-US" b="0">
              <a:latin typeface="Arial"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35000"/>
              </a:lnSpc>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第三章 程序的转换与机器级表示</a:t>
            </a:r>
            <a:br>
              <a:rPr lang="zh-CN" altLang="en-US" smtClean="0">
                <a:solidFill>
                  <a:srgbClr val="FF0000"/>
                </a:solidFill>
              </a:rPr>
            </a:br>
            <a:r>
              <a:rPr lang="zh-CN" altLang="en-US" smtClean="0">
                <a:solidFill>
                  <a:srgbClr val="FF0000"/>
                </a:solidFill>
              </a:rPr>
              <a:t/>
            </a:r>
            <a:br>
              <a:rPr lang="zh-CN" altLang="en-US" smtClean="0">
                <a:solidFill>
                  <a:srgbClr val="FF0000"/>
                </a:solidFill>
              </a:rPr>
            </a:br>
            <a:r>
              <a:rPr lang="zh-CN" altLang="en-US" sz="2800" smtClean="0">
                <a:solidFill>
                  <a:srgbClr val="3333CC"/>
                </a:solidFill>
                <a:latin typeface="微软雅黑" pitchFamily="34" charset="-122"/>
                <a:ea typeface="微软雅黑" pitchFamily="34" charset="-122"/>
              </a:rPr>
              <a:t>程序转换概述</a:t>
            </a:r>
            <a:br>
              <a:rPr lang="zh-CN" altLang="en-US" sz="2800" smtClean="0">
                <a:solidFill>
                  <a:srgbClr val="3333CC"/>
                </a:solidFill>
                <a:latin typeface="微软雅黑" pitchFamily="34" charset="-122"/>
                <a:ea typeface="微软雅黑" pitchFamily="34" charset="-122"/>
              </a:rPr>
            </a:br>
            <a:r>
              <a:rPr lang="en-US" altLang="zh-CN" sz="2800" smtClean="0">
                <a:solidFill>
                  <a:srgbClr val="3333CC"/>
                </a:solidFill>
                <a:latin typeface="微软雅黑" pitchFamily="34" charset="-122"/>
                <a:ea typeface="微软雅黑" pitchFamily="34" charset="-122"/>
              </a:rPr>
              <a:t>IA-32 /x86-64</a:t>
            </a:r>
            <a:r>
              <a:rPr lang="zh-CN" altLang="en-US" sz="2800" smtClean="0">
                <a:solidFill>
                  <a:srgbClr val="3333CC"/>
                </a:solidFill>
                <a:latin typeface="微软雅黑" pitchFamily="34" charset="-122"/>
                <a:ea typeface="微软雅黑" pitchFamily="34" charset="-122"/>
              </a:rPr>
              <a:t>指令系统</a:t>
            </a:r>
            <a:r>
              <a:rPr lang="en-US" altLang="zh-CN" sz="2800" smtClean="0">
                <a:solidFill>
                  <a:srgbClr val="3333CC"/>
                </a:solidFill>
                <a:latin typeface="微软雅黑" pitchFamily="34" charset="-122"/>
                <a:ea typeface="微软雅黑" pitchFamily="34" charset="-122"/>
              </a:rPr>
              <a:t/>
            </a:r>
            <a:br>
              <a:rPr lang="en-US" altLang="zh-CN" sz="2800" smtClean="0">
                <a:solidFill>
                  <a:srgbClr val="3333CC"/>
                </a:solidFill>
                <a:latin typeface="微软雅黑" pitchFamily="34" charset="-122"/>
                <a:ea typeface="微软雅黑" pitchFamily="34" charset="-122"/>
              </a:rPr>
            </a:br>
            <a:r>
              <a:rPr lang="en-US" altLang="zh-CN" sz="2800" smtClean="0">
                <a:solidFill>
                  <a:srgbClr val="3333CC"/>
                </a:solidFill>
                <a:latin typeface="微软雅黑" pitchFamily="34" charset="-122"/>
                <a:ea typeface="微软雅黑" pitchFamily="34" charset="-122"/>
              </a:rPr>
              <a:t>C</a:t>
            </a:r>
            <a:r>
              <a:rPr lang="zh-CN" altLang="en-US" sz="2800" smtClean="0">
                <a:solidFill>
                  <a:srgbClr val="3333CC"/>
                </a:solidFill>
                <a:latin typeface="微软雅黑" pitchFamily="34" charset="-122"/>
                <a:ea typeface="微软雅黑" pitchFamily="34" charset="-122"/>
              </a:rPr>
              <a:t>语言程序的机器级表示</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复杂数据类型的分配和访问</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越界访问和缓冲区溢出、</a:t>
            </a:r>
            <a:r>
              <a:rPr lang="en-US" altLang="zh-CN" sz="2800" smtClean="0">
                <a:solidFill>
                  <a:srgbClr val="3333CC"/>
                </a:solidFill>
                <a:latin typeface="微软雅黑" pitchFamily="34" charset="-122"/>
                <a:ea typeface="微软雅黑" pitchFamily="34" charset="-122"/>
              </a:rPr>
              <a:t>x86-64</a:t>
            </a:r>
            <a:r>
              <a:rPr lang="zh-CN" altLang="en-US" sz="2800" smtClean="0">
                <a:solidFill>
                  <a:srgbClr val="3333CC"/>
                </a:solidFill>
                <a:latin typeface="微软雅黑" pitchFamily="34" charset="-122"/>
                <a:ea typeface="微软雅黑" pitchFamily="34" charset="-122"/>
              </a:rPr>
              <a:t>架构</a:t>
            </a:r>
            <a:endParaRPr lang="en-US" altLang="zh-CN" sz="2800" smtClean="0">
              <a:solidFill>
                <a:srgbClr val="33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3906" name="Picture 2"/>
          <p:cNvPicPr>
            <a:picLocks noChangeAspect="1" noChangeArrowheads="1"/>
          </p:cNvPicPr>
          <p:nvPr/>
        </p:nvPicPr>
        <p:blipFill>
          <a:blip r:embed="rId2"/>
          <a:srcRect/>
          <a:stretch>
            <a:fillRect/>
          </a:stretch>
        </p:blipFill>
        <p:spPr bwMode="auto">
          <a:xfrm>
            <a:off x="4346575" y="1493838"/>
            <a:ext cx="4425950" cy="3259137"/>
          </a:xfrm>
          <a:prstGeom prst="rect">
            <a:avLst/>
          </a:prstGeom>
          <a:noFill/>
        </p:spPr>
      </p:pic>
      <p:sp>
        <p:nvSpPr>
          <p:cNvPr id="763907" name="Rectangle 3"/>
          <p:cNvSpPr>
            <a:spLocks noGrp="1" noChangeArrowheads="1"/>
          </p:cNvSpPr>
          <p:nvPr>
            <p:ph type="title"/>
          </p:nvPr>
        </p:nvSpPr>
        <p:spPr>
          <a:xfrm>
            <a:off x="457200" y="31750"/>
            <a:ext cx="8229600" cy="561975"/>
          </a:xfrm>
        </p:spPr>
        <p:txBody>
          <a:bodyPr/>
          <a:lstStyle/>
          <a:p>
            <a:r>
              <a:rPr lang="zh-CN" altLang="en-US" smtClean="0"/>
              <a:t>程序的加载和运行</a:t>
            </a:r>
          </a:p>
        </p:txBody>
      </p:sp>
      <p:sp>
        <p:nvSpPr>
          <p:cNvPr id="763908" name="Rectangle 4"/>
          <p:cNvSpPr>
            <a:spLocks noGrp="1" noChangeArrowheads="1"/>
          </p:cNvSpPr>
          <p:nvPr>
            <p:ph type="body" idx="1"/>
          </p:nvPr>
        </p:nvSpPr>
        <p:spPr>
          <a:xfrm>
            <a:off x="134938" y="1285875"/>
            <a:ext cx="4746625" cy="515938"/>
          </a:xfrm>
        </p:spPr>
        <p:txBody>
          <a:bodyPr/>
          <a:lstStyle/>
          <a:p>
            <a:pPr>
              <a:buFontTx/>
              <a:buNone/>
            </a:pPr>
            <a:r>
              <a:rPr lang="en-US" altLang="zh-CN" smtClean="0"/>
              <a:t>Unix&gt;</a:t>
            </a:r>
            <a:r>
              <a:rPr lang="en-US" altLang="zh-CN" sz="2200" smtClean="0">
                <a:solidFill>
                  <a:srgbClr val="996600"/>
                </a:solidFill>
                <a:latin typeface="微软雅黑" pitchFamily="34" charset="-122"/>
                <a:ea typeface="微软雅黑" pitchFamily="34" charset="-122"/>
              </a:rPr>
              <a:t>ld</a:t>
            </a:r>
            <a:r>
              <a:rPr lang="en-US" altLang="zh-CN" sz="2200" smtClean="0">
                <a:latin typeface="微软雅黑" pitchFamily="34" charset="-122"/>
                <a:ea typeface="微软雅黑" pitchFamily="34" charset="-122"/>
              </a:rPr>
              <a:t> </a:t>
            </a:r>
            <a:r>
              <a:rPr lang="en-US" altLang="zh-CN" sz="2200" smtClean="0">
                <a:solidFill>
                  <a:srgbClr val="996600"/>
                </a:solidFill>
                <a:latin typeface="微软雅黑" pitchFamily="34" charset="-122"/>
                <a:ea typeface="微软雅黑" pitchFamily="34" charset="-122"/>
              </a:rPr>
              <a:t>-o test main.o test.o</a:t>
            </a:r>
          </a:p>
        </p:txBody>
      </p:sp>
      <p:sp>
        <p:nvSpPr>
          <p:cNvPr id="763909" name="Rectangle 5"/>
          <p:cNvSpPr>
            <a:spLocks noChangeArrowheads="1"/>
          </p:cNvSpPr>
          <p:nvPr/>
        </p:nvSpPr>
        <p:spPr bwMode="auto">
          <a:xfrm>
            <a:off x="100013" y="863600"/>
            <a:ext cx="5300662" cy="427038"/>
          </a:xfrm>
          <a:prstGeom prst="rect">
            <a:avLst/>
          </a:prstGeom>
          <a:noFill/>
          <a:ln w="9525">
            <a:noFill/>
            <a:miter lim="800000"/>
            <a:headEnd/>
            <a:tailEnd/>
          </a:ln>
          <a:effectLst/>
        </p:spPr>
        <p:txBody>
          <a:bodyPr wrap="none">
            <a:spAutoFit/>
          </a:bodyPr>
          <a:lstStyle/>
          <a:p>
            <a:pPr eaLnBrk="1" hangingPunct="1"/>
            <a:r>
              <a:rPr lang="zh-CN" altLang="en-US" sz="2200"/>
              <a:t>若在</a:t>
            </a:r>
            <a:r>
              <a:rPr lang="en-US" altLang="zh-CN" sz="2200"/>
              <a:t>shell</a:t>
            </a:r>
            <a:r>
              <a:rPr lang="zh-CN" altLang="en-US" sz="2200"/>
              <a:t>命令行提示符下输入以下命令行</a:t>
            </a:r>
          </a:p>
        </p:txBody>
      </p:sp>
      <p:sp>
        <p:nvSpPr>
          <p:cNvPr id="763910" name="Text Box 6"/>
          <p:cNvSpPr txBox="1">
            <a:spLocks noChangeArrowheads="1"/>
          </p:cNvSpPr>
          <p:nvPr/>
        </p:nvSpPr>
        <p:spPr bwMode="auto">
          <a:xfrm>
            <a:off x="330200" y="2538413"/>
            <a:ext cx="3759200" cy="18319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en-US" altLang="zh-CN" sz="2200">
                <a:solidFill>
                  <a:srgbClr val="3366FF"/>
                </a:solidFill>
              </a:rPr>
              <a:t>ld</a:t>
            </a:r>
            <a:r>
              <a:rPr lang="zh-CN" altLang="en-US" sz="2200">
                <a:solidFill>
                  <a:srgbClr val="3366FF"/>
                </a:solidFill>
              </a:rPr>
              <a:t>是可执行文件名（即命令名），随后是命令的若干参数，</a:t>
            </a:r>
            <a:r>
              <a:rPr lang="en-US" altLang="zh-CN" sz="2200">
                <a:solidFill>
                  <a:srgbClr val="3366FF"/>
                </a:solidFill>
              </a:rPr>
              <a:t>argv</a:t>
            </a:r>
            <a:r>
              <a:rPr lang="zh-CN" altLang="en-US" sz="2200">
                <a:solidFill>
                  <a:srgbClr val="3366FF"/>
                </a:solidFill>
              </a:rPr>
              <a:t>是一个以</a:t>
            </a:r>
            <a:r>
              <a:rPr lang="en-US" altLang="zh-CN" sz="2200">
                <a:solidFill>
                  <a:srgbClr val="3366FF"/>
                </a:solidFill>
              </a:rPr>
              <a:t>null</a:t>
            </a:r>
            <a:r>
              <a:rPr lang="zh-CN" altLang="en-US" sz="2200">
                <a:solidFill>
                  <a:srgbClr val="3366FF"/>
                </a:solidFill>
              </a:rPr>
              <a:t>结尾的指针数组，</a:t>
            </a:r>
            <a:r>
              <a:rPr lang="en-US" altLang="zh-CN" sz="2200">
                <a:solidFill>
                  <a:srgbClr val="3366FF"/>
                </a:solidFill>
              </a:rPr>
              <a:t>argc=5</a:t>
            </a:r>
          </a:p>
        </p:txBody>
      </p:sp>
      <p:sp>
        <p:nvSpPr>
          <p:cNvPr id="763911" name="Text Box 7"/>
          <p:cNvSpPr txBox="1">
            <a:spLocks noChangeArrowheads="1"/>
          </p:cNvSpPr>
          <p:nvPr/>
        </p:nvSpPr>
        <p:spPr bwMode="auto">
          <a:xfrm>
            <a:off x="119063" y="5110163"/>
            <a:ext cx="8882062" cy="762000"/>
          </a:xfrm>
          <a:prstGeom prst="rect">
            <a:avLst/>
          </a:prstGeom>
          <a:noFill/>
          <a:ln w="9525">
            <a:noFill/>
            <a:miter lim="800000"/>
            <a:headEnd/>
            <a:tailEnd/>
          </a:ln>
          <a:effectLst/>
        </p:spPr>
        <p:txBody>
          <a:bodyPr>
            <a:spAutoFit/>
          </a:bodyPr>
          <a:lstStyle/>
          <a:p>
            <a:pPr eaLnBrk="1" hangingPunct="1">
              <a:spcBef>
                <a:spcPct val="50000"/>
              </a:spcBef>
            </a:pPr>
            <a:r>
              <a:rPr lang="zh-CN" altLang="en-US" sz="2200"/>
              <a:t>在</a:t>
            </a:r>
            <a:r>
              <a:rPr lang="en-US" altLang="zh-CN" sz="2200"/>
              <a:t>shell</a:t>
            </a:r>
            <a:r>
              <a:rPr lang="zh-CN" altLang="en-US" sz="2200"/>
              <a:t>命令行提示符后键入命令并按“</a:t>
            </a:r>
            <a:r>
              <a:rPr lang="en-US" altLang="zh-CN" sz="2200"/>
              <a:t>enter”</a:t>
            </a:r>
            <a:r>
              <a:rPr lang="zh-CN" altLang="en-US" sz="2200"/>
              <a:t>键后，便构造</a:t>
            </a:r>
            <a:r>
              <a:rPr lang="en-US" altLang="zh-CN" sz="2200"/>
              <a:t>argv</a:t>
            </a:r>
            <a:r>
              <a:rPr lang="zh-CN" altLang="en-US" sz="2200"/>
              <a:t>和</a:t>
            </a:r>
            <a:r>
              <a:rPr lang="en-US" altLang="zh-CN" sz="2200"/>
              <a:t>envp</a:t>
            </a:r>
            <a:r>
              <a:rPr lang="zh-CN" altLang="en-US" sz="2200"/>
              <a:t>，然后</a:t>
            </a:r>
            <a:r>
              <a:rPr lang="zh-CN" altLang="en-US" sz="2200">
                <a:solidFill>
                  <a:srgbClr val="FF0000"/>
                </a:solidFill>
              </a:rPr>
              <a:t>调用</a:t>
            </a:r>
            <a:r>
              <a:rPr lang="en-US" altLang="zh-CN" sz="2200">
                <a:solidFill>
                  <a:srgbClr val="FF0000"/>
                </a:solidFill>
              </a:rPr>
              <a:t>execve()</a:t>
            </a:r>
            <a:r>
              <a:rPr lang="zh-CN" altLang="en-US" sz="2200">
                <a:solidFill>
                  <a:srgbClr val="FF0000"/>
                </a:solidFill>
              </a:rPr>
              <a:t>函数</a:t>
            </a:r>
            <a:r>
              <a:rPr lang="zh-CN" altLang="en-US" sz="2200"/>
              <a:t>来启动加载器，最终转</a:t>
            </a:r>
            <a:r>
              <a:rPr lang="en-US" altLang="zh-CN" sz="2200">
                <a:solidFill>
                  <a:srgbClr val="FF0000"/>
                </a:solidFill>
              </a:rPr>
              <a:t>main()</a:t>
            </a:r>
            <a:r>
              <a:rPr lang="zh-CN" altLang="en-US" sz="2200">
                <a:solidFill>
                  <a:srgbClr val="FF0000"/>
                </a:solidFill>
              </a:rPr>
              <a:t>函数</a:t>
            </a:r>
            <a:r>
              <a:rPr lang="zh-CN" altLang="en-US" sz="2200"/>
              <a:t>执行</a:t>
            </a:r>
          </a:p>
        </p:txBody>
      </p:sp>
      <p:sp>
        <p:nvSpPr>
          <p:cNvPr id="763912" name="Rectangle 8"/>
          <p:cNvSpPr>
            <a:spLocks noChangeArrowheads="1"/>
          </p:cNvSpPr>
          <p:nvPr/>
        </p:nvSpPr>
        <p:spPr bwMode="auto">
          <a:xfrm>
            <a:off x="358775" y="5915025"/>
            <a:ext cx="7221538" cy="395288"/>
          </a:xfrm>
          <a:prstGeom prst="rect">
            <a:avLst/>
          </a:prstGeom>
          <a:noFill/>
          <a:ln w="9525">
            <a:noFill/>
            <a:miter lim="800000"/>
            <a:headEnd/>
            <a:tailEnd/>
          </a:ln>
          <a:effectLst/>
        </p:spPr>
        <p:txBody>
          <a:bodyPr>
            <a:spAutoFit/>
          </a:bodyPr>
          <a:lstStyle/>
          <a:p>
            <a:pPr>
              <a:lnSpc>
                <a:spcPct val="105000"/>
              </a:lnSpc>
              <a:spcBef>
                <a:spcPct val="20000"/>
              </a:spcBef>
            </a:pPr>
            <a:r>
              <a:rPr lang="en-US" altLang="zh-CN" sz="1900">
                <a:solidFill>
                  <a:srgbClr val="0066CC"/>
                </a:solidFill>
                <a:latin typeface="Arial Black" pitchFamily="34" charset="0"/>
              </a:rPr>
              <a:t>int execve(char *filename, char *argv[], *envp[]);</a:t>
            </a:r>
          </a:p>
        </p:txBody>
      </p:sp>
      <p:sp>
        <p:nvSpPr>
          <p:cNvPr id="763913" name="Rectangle 9"/>
          <p:cNvSpPr>
            <a:spLocks noChangeArrowheads="1"/>
          </p:cNvSpPr>
          <p:nvPr/>
        </p:nvSpPr>
        <p:spPr bwMode="auto">
          <a:xfrm>
            <a:off x="352425" y="6307138"/>
            <a:ext cx="6048375" cy="381000"/>
          </a:xfrm>
          <a:prstGeom prst="rect">
            <a:avLst/>
          </a:prstGeom>
          <a:noFill/>
          <a:ln w="9525">
            <a:noFill/>
            <a:miter lim="800000"/>
            <a:headEnd/>
            <a:tailEnd/>
          </a:ln>
          <a:effectLst/>
        </p:spPr>
        <p:txBody>
          <a:bodyPr wrap="none">
            <a:spAutoFit/>
          </a:bodyPr>
          <a:lstStyle/>
          <a:p>
            <a:pPr eaLnBrk="1" hangingPunct="1"/>
            <a:r>
              <a:rPr lang="en-US" altLang="zh-CN" sz="1900">
                <a:solidFill>
                  <a:srgbClr val="0066CC"/>
                </a:solidFill>
                <a:latin typeface="Arial Black" pitchFamily="34" charset="0"/>
                <a:ea typeface="宋体" pitchFamily="2" charset="-122"/>
              </a:rPr>
              <a:t>int main(int argc, char *argv[], char *envp[]);</a:t>
            </a:r>
            <a:endParaRPr lang="zh-CN" altLang="en-US" sz="1900">
              <a:solidFill>
                <a:srgbClr val="0066CC"/>
              </a:solidFill>
              <a:latin typeface="Arial Black" pitchFamily="34" charset="0"/>
              <a:ea typeface="宋体" pitchFamily="2" charset="-122"/>
            </a:endParaRPr>
          </a:p>
        </p:txBody>
      </p:sp>
      <p:sp>
        <p:nvSpPr>
          <p:cNvPr id="763914" name="Line 10"/>
          <p:cNvSpPr>
            <a:spLocks noChangeShapeType="1"/>
          </p:cNvSpPr>
          <p:nvPr/>
        </p:nvSpPr>
        <p:spPr bwMode="auto">
          <a:xfrm>
            <a:off x="4338638" y="1566863"/>
            <a:ext cx="1162050" cy="217487"/>
          </a:xfrm>
          <a:prstGeom prst="line">
            <a:avLst/>
          </a:prstGeom>
          <a:noFill/>
          <a:ln w="38100">
            <a:solidFill>
              <a:srgbClr val="FF0000"/>
            </a:solidFill>
            <a:round/>
            <a:headEnd/>
            <a:tailEnd type="triangle" w="med" len="med"/>
          </a:ln>
          <a:effectLst/>
        </p:spPr>
        <p:txBody>
          <a:bodyPr/>
          <a:lstStyle/>
          <a:p>
            <a:endParaRPr lang="zh-CN" altLang="en-US"/>
          </a:p>
        </p:txBody>
      </p:sp>
      <p:sp>
        <p:nvSpPr>
          <p:cNvPr id="763915" name="Line 11"/>
          <p:cNvSpPr>
            <a:spLocks noChangeShapeType="1"/>
          </p:cNvSpPr>
          <p:nvPr/>
        </p:nvSpPr>
        <p:spPr bwMode="auto">
          <a:xfrm flipH="1">
            <a:off x="3440113" y="2278063"/>
            <a:ext cx="4078287" cy="3775075"/>
          </a:xfrm>
          <a:prstGeom prst="line">
            <a:avLst/>
          </a:prstGeom>
          <a:noFill/>
          <a:ln w="28575">
            <a:solidFill>
              <a:srgbClr val="FF0000"/>
            </a:solidFill>
            <a:round/>
            <a:headEnd/>
            <a:tailEnd type="triangle" w="med" len="med"/>
          </a:ln>
          <a:effectLst/>
        </p:spPr>
        <p:txBody>
          <a:bodyPr/>
          <a:lstStyle/>
          <a:p>
            <a:endParaRPr lang="zh-CN" altLang="en-US"/>
          </a:p>
        </p:txBody>
      </p:sp>
      <p:sp>
        <p:nvSpPr>
          <p:cNvPr id="763916" name="Line 12"/>
          <p:cNvSpPr>
            <a:spLocks noChangeShapeType="1"/>
          </p:cNvSpPr>
          <p:nvPr/>
        </p:nvSpPr>
        <p:spPr bwMode="auto">
          <a:xfrm flipH="1">
            <a:off x="5153025" y="1828800"/>
            <a:ext cx="725488" cy="4165600"/>
          </a:xfrm>
          <a:prstGeom prst="line">
            <a:avLst/>
          </a:prstGeom>
          <a:noFill/>
          <a:ln w="28575">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09"/>
                                        </p:tgtEl>
                                        <p:attrNameLst>
                                          <p:attrName>style.visibility</p:attrName>
                                        </p:attrNameLst>
                                      </p:cBhvr>
                                      <p:to>
                                        <p:strVal val="visible"/>
                                      </p:to>
                                    </p:set>
                                    <p:animEffect transition="in" filter="blinds(horizontal)">
                                      <p:cBhvr>
                                        <p:cTn id="7" dur="500"/>
                                        <p:tgtEl>
                                          <p:spTgt spid="7639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3908">
                                            <p:txEl>
                                              <p:pRg st="0" end="0"/>
                                            </p:txEl>
                                          </p:spTgt>
                                        </p:tgtEl>
                                        <p:attrNameLst>
                                          <p:attrName>style.visibility</p:attrName>
                                        </p:attrNameLst>
                                      </p:cBhvr>
                                      <p:to>
                                        <p:strVal val="visible"/>
                                      </p:to>
                                    </p:set>
                                    <p:animEffect transition="in" filter="blinds(horizontal)">
                                      <p:cBhvr>
                                        <p:cTn id="12" dur="500"/>
                                        <p:tgtEl>
                                          <p:spTgt spid="7639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3910"/>
                                        </p:tgtEl>
                                        <p:attrNameLst>
                                          <p:attrName>style.visibility</p:attrName>
                                        </p:attrNameLst>
                                      </p:cBhvr>
                                      <p:to>
                                        <p:strVal val="visible"/>
                                      </p:to>
                                    </p:set>
                                    <p:animEffect transition="in" filter="blinds(horizontal)">
                                      <p:cBhvr>
                                        <p:cTn id="17" dur="500"/>
                                        <p:tgtEl>
                                          <p:spTgt spid="7639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06"/>
                                        </p:tgtEl>
                                        <p:attrNameLst>
                                          <p:attrName>style.visibility</p:attrName>
                                        </p:attrNameLst>
                                      </p:cBhvr>
                                      <p:to>
                                        <p:strVal val="visible"/>
                                      </p:to>
                                    </p:set>
                                    <p:animEffect transition="in" filter="blinds(horizontal)">
                                      <p:cBhvr>
                                        <p:cTn id="22" dur="500"/>
                                        <p:tgtEl>
                                          <p:spTgt spid="7639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3911"/>
                                        </p:tgtEl>
                                        <p:attrNameLst>
                                          <p:attrName>style.visibility</p:attrName>
                                        </p:attrNameLst>
                                      </p:cBhvr>
                                      <p:to>
                                        <p:strVal val="visible"/>
                                      </p:to>
                                    </p:set>
                                    <p:animEffect transition="in" filter="blinds(horizontal)">
                                      <p:cBhvr>
                                        <p:cTn id="27" dur="500"/>
                                        <p:tgtEl>
                                          <p:spTgt spid="7639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3912"/>
                                        </p:tgtEl>
                                        <p:attrNameLst>
                                          <p:attrName>style.visibility</p:attrName>
                                        </p:attrNameLst>
                                      </p:cBhvr>
                                      <p:to>
                                        <p:strVal val="visible"/>
                                      </p:to>
                                    </p:set>
                                    <p:animEffect transition="in" filter="blinds(horizontal)">
                                      <p:cBhvr>
                                        <p:cTn id="32" dur="500"/>
                                        <p:tgtEl>
                                          <p:spTgt spid="7639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3913"/>
                                        </p:tgtEl>
                                        <p:attrNameLst>
                                          <p:attrName>style.visibility</p:attrName>
                                        </p:attrNameLst>
                                      </p:cBhvr>
                                      <p:to>
                                        <p:strVal val="visible"/>
                                      </p:to>
                                    </p:set>
                                    <p:animEffect transition="in" filter="blinds(horizontal)">
                                      <p:cBhvr>
                                        <p:cTn id="37" dur="500"/>
                                        <p:tgtEl>
                                          <p:spTgt spid="7639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3914"/>
                                        </p:tgtEl>
                                        <p:attrNameLst>
                                          <p:attrName>style.visibility</p:attrName>
                                        </p:attrNameLst>
                                      </p:cBhvr>
                                      <p:to>
                                        <p:strVal val="visible"/>
                                      </p:to>
                                    </p:set>
                                    <p:animEffect transition="in" filter="blinds(horizontal)">
                                      <p:cBhvr>
                                        <p:cTn id="42" dur="500"/>
                                        <p:tgtEl>
                                          <p:spTgt spid="7639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3915"/>
                                        </p:tgtEl>
                                        <p:attrNameLst>
                                          <p:attrName>style.visibility</p:attrName>
                                        </p:attrNameLst>
                                      </p:cBhvr>
                                      <p:to>
                                        <p:strVal val="visible"/>
                                      </p:to>
                                    </p:set>
                                    <p:animEffect transition="in" filter="blinds(horizontal)">
                                      <p:cBhvr>
                                        <p:cTn id="47" dur="500"/>
                                        <p:tgtEl>
                                          <p:spTgt spid="7639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63916"/>
                                        </p:tgtEl>
                                        <p:attrNameLst>
                                          <p:attrName>style.visibility</p:attrName>
                                        </p:attrNameLst>
                                      </p:cBhvr>
                                      <p:to>
                                        <p:strVal val="visible"/>
                                      </p:to>
                                    </p:set>
                                    <p:animEffect transition="in" filter="blinds(horizontal)">
                                      <p:cBhvr>
                                        <p:cTn id="52" dur="500"/>
                                        <p:tgtEl>
                                          <p:spTgt spid="763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8" grpId="0" build="p"/>
      <p:bldP spid="763909" grpId="0"/>
      <p:bldP spid="763910" grpId="0"/>
      <p:bldP spid="763911" grpId="0"/>
      <p:bldP spid="763912" grpId="0"/>
      <p:bldP spid="763913" grpId="0"/>
      <p:bldP spid="763914" grpId="0" animBg="1"/>
      <p:bldP spid="763915" grpId="0" animBg="1"/>
      <p:bldP spid="7639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457200" y="98425"/>
            <a:ext cx="8229600" cy="561975"/>
          </a:xfrm>
        </p:spPr>
        <p:txBody>
          <a:bodyPr/>
          <a:lstStyle/>
          <a:p>
            <a:pPr algn="l"/>
            <a:r>
              <a:rPr lang="zh-CN" altLang="en-US" smtClean="0"/>
              <a:t>缓冲区溢出攻击</a:t>
            </a:r>
          </a:p>
        </p:txBody>
      </p:sp>
      <p:sp>
        <p:nvSpPr>
          <p:cNvPr id="764934" name="Text Box 6"/>
          <p:cNvSpPr txBox="1">
            <a:spLocks noChangeArrowheads="1"/>
          </p:cNvSpPr>
          <p:nvPr/>
        </p:nvSpPr>
        <p:spPr bwMode="auto">
          <a:xfrm>
            <a:off x="701675" y="5445125"/>
            <a:ext cx="769938" cy="301625"/>
          </a:xfrm>
          <a:prstGeom prst="rect">
            <a:avLst/>
          </a:prstGeom>
          <a:solidFill>
            <a:srgbClr val="FFFFFF"/>
          </a:solidFill>
          <a:ln w="9525">
            <a:solidFill>
              <a:srgbClr val="000000"/>
            </a:solidFill>
            <a:miter lim="800000"/>
            <a:headEnd/>
            <a:tailEnd/>
          </a:ln>
        </p:spPr>
        <p:txBody>
          <a:bodyPr tIns="0" bIns="0"/>
          <a:lstStyle/>
          <a:p>
            <a:pPr algn="just" eaLnBrk="1" hangingPunct="1"/>
            <a:r>
              <a:rPr lang="en-US" altLang="zh-CN" sz="2000"/>
              <a:t>argv</a:t>
            </a:r>
          </a:p>
        </p:txBody>
      </p:sp>
      <p:sp>
        <p:nvSpPr>
          <p:cNvPr id="764935" name="Line 7"/>
          <p:cNvSpPr>
            <a:spLocks noChangeShapeType="1"/>
          </p:cNvSpPr>
          <p:nvPr/>
        </p:nvSpPr>
        <p:spPr bwMode="auto">
          <a:xfrm flipV="1">
            <a:off x="1485900" y="5568950"/>
            <a:ext cx="306388" cy="1588"/>
          </a:xfrm>
          <a:prstGeom prst="line">
            <a:avLst/>
          </a:prstGeom>
          <a:noFill/>
          <a:ln w="9525">
            <a:solidFill>
              <a:srgbClr val="000000"/>
            </a:solidFill>
            <a:round/>
            <a:headEnd/>
            <a:tailEnd type="triangle" w="med" len="med"/>
          </a:ln>
        </p:spPr>
        <p:txBody>
          <a:bodyPr/>
          <a:lstStyle/>
          <a:p>
            <a:endParaRPr lang="zh-CN" altLang="en-US"/>
          </a:p>
        </p:txBody>
      </p:sp>
      <p:sp>
        <p:nvSpPr>
          <p:cNvPr id="764936" name="Rectangle 8"/>
          <p:cNvSpPr>
            <a:spLocks noChangeArrowheads="1"/>
          </p:cNvSpPr>
          <p:nvPr/>
        </p:nvSpPr>
        <p:spPr bwMode="auto">
          <a:xfrm>
            <a:off x="1781175" y="5364163"/>
            <a:ext cx="1601788" cy="1035050"/>
          </a:xfrm>
          <a:prstGeom prst="rect">
            <a:avLst/>
          </a:prstGeom>
          <a:solidFill>
            <a:srgbClr val="FFFFFF"/>
          </a:solidFill>
          <a:ln w="9525">
            <a:solidFill>
              <a:srgbClr val="000000"/>
            </a:solidFill>
            <a:miter lim="800000"/>
            <a:headEnd/>
            <a:tailEnd/>
          </a:ln>
        </p:spPr>
        <p:txBody>
          <a:bodyPr/>
          <a:lstStyle/>
          <a:p>
            <a:endParaRPr lang="zh-CN" altLang="en-US"/>
          </a:p>
        </p:txBody>
      </p:sp>
      <p:sp>
        <p:nvSpPr>
          <p:cNvPr id="764937" name="Line 9"/>
          <p:cNvSpPr>
            <a:spLocks noChangeShapeType="1"/>
          </p:cNvSpPr>
          <p:nvPr/>
        </p:nvSpPr>
        <p:spPr bwMode="auto">
          <a:xfrm>
            <a:off x="1781175" y="5724525"/>
            <a:ext cx="1601788" cy="0"/>
          </a:xfrm>
          <a:prstGeom prst="line">
            <a:avLst/>
          </a:prstGeom>
          <a:noFill/>
          <a:ln w="9525">
            <a:solidFill>
              <a:srgbClr val="000000"/>
            </a:solidFill>
            <a:round/>
            <a:headEnd/>
            <a:tailEnd/>
          </a:ln>
        </p:spPr>
        <p:txBody>
          <a:bodyPr/>
          <a:lstStyle/>
          <a:p>
            <a:endParaRPr lang="zh-CN" altLang="en-US"/>
          </a:p>
        </p:txBody>
      </p:sp>
      <p:sp>
        <p:nvSpPr>
          <p:cNvPr id="764938" name="Text Box 10"/>
          <p:cNvSpPr txBox="1">
            <a:spLocks noChangeArrowheads="1"/>
          </p:cNvSpPr>
          <p:nvPr/>
        </p:nvSpPr>
        <p:spPr bwMode="auto">
          <a:xfrm>
            <a:off x="2022475" y="5395913"/>
            <a:ext cx="1023938" cy="288925"/>
          </a:xfrm>
          <a:prstGeom prst="rect">
            <a:avLst/>
          </a:prstGeom>
          <a:solidFill>
            <a:srgbClr val="FFFFFF"/>
          </a:solidFill>
          <a:ln w="9525">
            <a:noFill/>
            <a:miter lim="800000"/>
            <a:headEnd/>
            <a:tailEnd/>
          </a:ln>
        </p:spPr>
        <p:txBody>
          <a:bodyPr lIns="0" tIns="0" rIns="0" bIns="0"/>
          <a:lstStyle/>
          <a:p>
            <a:pPr algn="just" eaLnBrk="1" hangingPunct="1"/>
            <a:r>
              <a:rPr lang="en-US" altLang="zh-CN" sz="2000"/>
              <a:t> argv[0]</a:t>
            </a:r>
          </a:p>
        </p:txBody>
      </p:sp>
      <p:sp>
        <p:nvSpPr>
          <p:cNvPr id="764939" name="Text Box 11"/>
          <p:cNvSpPr txBox="1">
            <a:spLocks noChangeArrowheads="1"/>
          </p:cNvSpPr>
          <p:nvPr/>
        </p:nvSpPr>
        <p:spPr bwMode="auto">
          <a:xfrm>
            <a:off x="2141538" y="6084888"/>
            <a:ext cx="660400" cy="227012"/>
          </a:xfrm>
          <a:prstGeom prst="rect">
            <a:avLst/>
          </a:prstGeom>
          <a:solidFill>
            <a:srgbClr val="FFFFFF"/>
          </a:solidFill>
          <a:ln w="9525">
            <a:noFill/>
            <a:miter lim="800000"/>
            <a:headEnd/>
            <a:tailEnd/>
          </a:ln>
        </p:spPr>
        <p:txBody>
          <a:bodyPr lIns="0" tIns="0" rIns="0" bIns="0"/>
          <a:lstStyle/>
          <a:p>
            <a:pPr algn="just" eaLnBrk="1" hangingPunct="1"/>
            <a:r>
              <a:rPr lang="en-US" altLang="zh-CN" sz="2000"/>
              <a:t>  null</a:t>
            </a:r>
          </a:p>
        </p:txBody>
      </p:sp>
      <p:sp>
        <p:nvSpPr>
          <p:cNvPr id="764940" name="Text Box 12"/>
          <p:cNvSpPr txBox="1">
            <a:spLocks noChangeArrowheads="1"/>
          </p:cNvSpPr>
          <p:nvPr/>
        </p:nvSpPr>
        <p:spPr bwMode="auto">
          <a:xfrm>
            <a:off x="2201863" y="5003800"/>
            <a:ext cx="892175" cy="301625"/>
          </a:xfrm>
          <a:prstGeom prst="rect">
            <a:avLst/>
          </a:prstGeom>
          <a:solidFill>
            <a:srgbClr val="FFFFFF"/>
          </a:solidFill>
          <a:ln w="9525">
            <a:noFill/>
            <a:miter lim="800000"/>
            <a:headEnd/>
            <a:tailEnd/>
          </a:ln>
        </p:spPr>
        <p:txBody>
          <a:bodyPr lIns="0" tIns="0" rIns="0" bIns="0"/>
          <a:lstStyle/>
          <a:p>
            <a:pPr algn="just" eaLnBrk="1" hangingPunct="1"/>
            <a:r>
              <a:rPr lang="en-US" altLang="zh-CN" sz="2000"/>
              <a:t>argv[]</a:t>
            </a:r>
          </a:p>
        </p:txBody>
      </p:sp>
      <p:sp>
        <p:nvSpPr>
          <p:cNvPr id="764941" name="Line 13"/>
          <p:cNvSpPr>
            <a:spLocks noChangeShapeType="1"/>
          </p:cNvSpPr>
          <p:nvPr/>
        </p:nvSpPr>
        <p:spPr bwMode="auto">
          <a:xfrm>
            <a:off x="3402013" y="5543550"/>
            <a:ext cx="439737" cy="1588"/>
          </a:xfrm>
          <a:prstGeom prst="line">
            <a:avLst/>
          </a:prstGeom>
          <a:noFill/>
          <a:ln w="9525">
            <a:solidFill>
              <a:srgbClr val="000000"/>
            </a:solidFill>
            <a:round/>
            <a:headEnd/>
            <a:tailEnd type="triangle" w="med" len="med"/>
          </a:ln>
        </p:spPr>
        <p:txBody>
          <a:bodyPr/>
          <a:lstStyle/>
          <a:p>
            <a:endParaRPr lang="zh-CN" altLang="en-US"/>
          </a:p>
        </p:txBody>
      </p:sp>
      <p:sp>
        <p:nvSpPr>
          <p:cNvPr id="764942" name="Text Box 14"/>
          <p:cNvSpPr txBox="1">
            <a:spLocks noChangeArrowheads="1"/>
          </p:cNvSpPr>
          <p:nvPr/>
        </p:nvSpPr>
        <p:spPr bwMode="auto">
          <a:xfrm>
            <a:off x="3806825" y="5364163"/>
            <a:ext cx="1538288" cy="314325"/>
          </a:xfrm>
          <a:prstGeom prst="rect">
            <a:avLst/>
          </a:prstGeom>
          <a:solidFill>
            <a:srgbClr val="FFFFFF"/>
          </a:solidFill>
          <a:ln w="9525">
            <a:solidFill>
              <a:srgbClr val="000000"/>
            </a:solidFill>
            <a:miter lim="800000"/>
            <a:headEnd/>
            <a:tailEnd/>
          </a:ln>
        </p:spPr>
        <p:txBody>
          <a:bodyPr tIns="0" bIns="0"/>
          <a:lstStyle/>
          <a:p>
            <a:pPr algn="just" eaLnBrk="1" hangingPunct="1"/>
            <a:r>
              <a:rPr lang="zh-CN" altLang="en-US" sz="2000"/>
              <a:t>“</a:t>
            </a:r>
            <a:r>
              <a:rPr lang="en-US" altLang="zh-CN" sz="2000"/>
              <a:t>./test</a:t>
            </a:r>
            <a:r>
              <a:rPr lang="zh-CN" altLang="en-US" sz="2000"/>
              <a:t>＂</a:t>
            </a:r>
          </a:p>
        </p:txBody>
      </p:sp>
      <p:sp>
        <p:nvSpPr>
          <p:cNvPr id="764946" name="Rectangle 18"/>
          <p:cNvSpPr>
            <a:spLocks noChangeArrowheads="1"/>
          </p:cNvSpPr>
          <p:nvPr/>
        </p:nvSpPr>
        <p:spPr bwMode="auto">
          <a:xfrm>
            <a:off x="296863" y="1112838"/>
            <a:ext cx="4000500" cy="3937000"/>
          </a:xfrm>
          <a:prstGeom prst="rect">
            <a:avLst/>
          </a:prstGeom>
          <a:noFill/>
          <a:ln w="9525">
            <a:noFill/>
            <a:miter lim="800000"/>
            <a:headEnd/>
            <a:tailEnd/>
          </a:ln>
          <a:effectLst/>
        </p:spPr>
        <p:txBody>
          <a:bodyPr wrap="none" anchor="ctr">
            <a:spAutoFit/>
          </a:bodyPr>
          <a:lstStyle/>
          <a:p>
            <a:pPr eaLnBrk="1" hangingPunct="1">
              <a:lnSpc>
                <a:spcPct val="95000"/>
              </a:lnSpc>
            </a:pPr>
            <a:r>
              <a:rPr lang="en-US" altLang="zh-CN" sz="1900">
                <a:solidFill>
                  <a:srgbClr val="0000FF"/>
                </a:solidFill>
              </a:rPr>
              <a:t>#include "stdio.h"</a:t>
            </a:r>
          </a:p>
          <a:p>
            <a:pPr eaLnBrk="1" hangingPunct="1">
              <a:lnSpc>
                <a:spcPct val="95000"/>
              </a:lnSpc>
            </a:pPr>
            <a:r>
              <a:rPr lang="en-US" altLang="zh-CN" sz="1900">
                <a:solidFill>
                  <a:srgbClr val="0000FF"/>
                </a:solidFill>
              </a:rPr>
              <a:t>char code[]=</a:t>
            </a:r>
          </a:p>
          <a:p>
            <a:pPr eaLnBrk="1" hangingPunct="1">
              <a:lnSpc>
                <a:spcPct val="95000"/>
              </a:lnSpc>
            </a:pPr>
            <a:r>
              <a:rPr lang="en-US" altLang="zh-CN" sz="1900">
                <a:solidFill>
                  <a:srgbClr val="0000FF"/>
                </a:solidFill>
              </a:rPr>
              <a:t>      "0123456789ABCDEFXXXX"</a:t>
            </a:r>
          </a:p>
          <a:p>
            <a:pPr eaLnBrk="1" hangingPunct="1">
              <a:lnSpc>
                <a:spcPct val="95000"/>
              </a:lnSpc>
            </a:pPr>
            <a:r>
              <a:rPr lang="en-US" altLang="zh-CN" sz="1900">
                <a:solidFill>
                  <a:srgbClr val="0000FF"/>
                </a:solidFill>
              </a:rPr>
              <a:t>      "\x11\x84\x04\x08"</a:t>
            </a:r>
          </a:p>
          <a:p>
            <a:pPr eaLnBrk="1" hangingPunct="1">
              <a:lnSpc>
                <a:spcPct val="95000"/>
              </a:lnSpc>
            </a:pPr>
            <a:r>
              <a:rPr lang="en-US" altLang="zh-CN" sz="1900">
                <a:solidFill>
                  <a:srgbClr val="0000FF"/>
                </a:solidFill>
              </a:rPr>
              <a:t>      "\x00"; </a:t>
            </a:r>
          </a:p>
          <a:p>
            <a:pPr eaLnBrk="1" hangingPunct="1">
              <a:lnSpc>
                <a:spcPct val="95000"/>
              </a:lnSpc>
            </a:pPr>
            <a:r>
              <a:rPr lang="en-US" altLang="zh-CN" sz="1900">
                <a:solidFill>
                  <a:srgbClr val="0000FF"/>
                </a:solidFill>
              </a:rPr>
              <a:t>int main(void)</a:t>
            </a:r>
          </a:p>
          <a:p>
            <a:pPr eaLnBrk="1" hangingPunct="1">
              <a:lnSpc>
                <a:spcPct val="95000"/>
              </a:lnSpc>
            </a:pPr>
            <a:r>
              <a:rPr lang="en-US" altLang="zh-CN" sz="1900">
                <a:solidFill>
                  <a:srgbClr val="0000FF"/>
                </a:solidFill>
              </a:rPr>
              <a:t>{</a:t>
            </a:r>
          </a:p>
          <a:p>
            <a:pPr eaLnBrk="1" hangingPunct="1">
              <a:lnSpc>
                <a:spcPct val="95000"/>
              </a:lnSpc>
            </a:pPr>
            <a:r>
              <a:rPr lang="en-US" altLang="zh-CN" sz="1900">
                <a:solidFill>
                  <a:srgbClr val="0000FF"/>
                </a:solidFill>
              </a:rPr>
              <a:t>      char *argv[3];</a:t>
            </a:r>
          </a:p>
          <a:p>
            <a:pPr eaLnBrk="1" hangingPunct="1">
              <a:lnSpc>
                <a:spcPct val="95000"/>
              </a:lnSpc>
            </a:pPr>
            <a:r>
              <a:rPr lang="en-US" altLang="zh-CN" sz="1900">
                <a:solidFill>
                  <a:srgbClr val="0000FF"/>
                </a:solidFill>
              </a:rPr>
              <a:t>      argv[0]="./test";</a:t>
            </a:r>
          </a:p>
          <a:p>
            <a:pPr eaLnBrk="1" hangingPunct="1">
              <a:lnSpc>
                <a:spcPct val="95000"/>
              </a:lnSpc>
            </a:pPr>
            <a:r>
              <a:rPr lang="en-US" altLang="zh-CN" sz="1900">
                <a:solidFill>
                  <a:srgbClr val="0000FF"/>
                </a:solidFill>
              </a:rPr>
              <a:t>      argv[1]=code;</a:t>
            </a:r>
          </a:p>
          <a:p>
            <a:pPr eaLnBrk="1" hangingPunct="1">
              <a:lnSpc>
                <a:spcPct val="95000"/>
              </a:lnSpc>
            </a:pPr>
            <a:r>
              <a:rPr lang="en-US" altLang="zh-CN" sz="1900">
                <a:solidFill>
                  <a:srgbClr val="0000FF"/>
                </a:solidFill>
              </a:rPr>
              <a:t>      argv[2]=NULL;</a:t>
            </a:r>
          </a:p>
          <a:p>
            <a:pPr eaLnBrk="1" hangingPunct="1">
              <a:lnSpc>
                <a:spcPct val="95000"/>
              </a:lnSpc>
            </a:pPr>
            <a:r>
              <a:rPr lang="en-US" altLang="zh-CN" sz="1900">
                <a:solidFill>
                  <a:srgbClr val="0000FF"/>
                </a:solidFill>
              </a:rPr>
              <a:t>      </a:t>
            </a:r>
            <a:r>
              <a:rPr lang="en-US" altLang="zh-CN" sz="1900">
                <a:solidFill>
                  <a:srgbClr val="FF3300"/>
                </a:solidFill>
              </a:rPr>
              <a:t>execve(argv[0],argv,NULL);</a:t>
            </a:r>
          </a:p>
          <a:p>
            <a:pPr eaLnBrk="1" hangingPunct="1">
              <a:lnSpc>
                <a:spcPct val="95000"/>
              </a:lnSpc>
            </a:pPr>
            <a:r>
              <a:rPr lang="en-US" altLang="zh-CN" sz="1900">
                <a:solidFill>
                  <a:srgbClr val="0000FF"/>
                </a:solidFill>
              </a:rPr>
              <a:t>      return 0;</a:t>
            </a:r>
          </a:p>
          <a:p>
            <a:pPr eaLnBrk="1" hangingPunct="1">
              <a:lnSpc>
                <a:spcPct val="95000"/>
              </a:lnSpc>
            </a:pPr>
            <a:r>
              <a:rPr lang="en-US" altLang="zh-CN" sz="1900">
                <a:solidFill>
                  <a:srgbClr val="0000FF"/>
                </a:solidFill>
              </a:rPr>
              <a:t>}</a:t>
            </a:r>
          </a:p>
        </p:txBody>
      </p:sp>
      <p:sp>
        <p:nvSpPr>
          <p:cNvPr id="764947" name="Rectangle 19"/>
          <p:cNvSpPr>
            <a:spLocks noChangeArrowheads="1"/>
          </p:cNvSpPr>
          <p:nvPr/>
        </p:nvSpPr>
        <p:spPr bwMode="auto">
          <a:xfrm>
            <a:off x="4840288" y="134938"/>
            <a:ext cx="4141787" cy="5003800"/>
          </a:xfrm>
          <a:prstGeom prst="rect">
            <a:avLst/>
          </a:prstGeom>
          <a:solidFill>
            <a:schemeClr val="bg1"/>
          </a:solidFill>
          <a:ln w="9525">
            <a:noFill/>
            <a:miter lim="800000"/>
            <a:headEnd/>
            <a:tailEnd/>
          </a:ln>
          <a:effectLst/>
        </p:spPr>
        <p:txBody>
          <a:bodyPr anchor="ctr">
            <a:spAutoFit/>
          </a:bodyPr>
          <a:lstStyle/>
          <a:p>
            <a:pPr eaLnBrk="1" hangingPunct="1">
              <a:tabLst>
                <a:tab pos="542925" algn="l"/>
              </a:tabLst>
            </a:pPr>
            <a:r>
              <a:rPr lang="en-US" altLang="zh-CN" sz="1900">
                <a:solidFill>
                  <a:srgbClr val="0000FF"/>
                </a:solidFill>
              </a:rPr>
              <a:t>#include "stdio.h"</a:t>
            </a:r>
          </a:p>
          <a:p>
            <a:pPr eaLnBrk="1" hangingPunct="1">
              <a:tabLst>
                <a:tab pos="542925" algn="l"/>
              </a:tabLst>
            </a:pPr>
            <a:r>
              <a:rPr lang="en-US" altLang="zh-CN" sz="1900">
                <a:solidFill>
                  <a:srgbClr val="0000FF"/>
                </a:solidFill>
              </a:rPr>
              <a:t>#include "string.h"</a:t>
            </a:r>
          </a:p>
          <a:p>
            <a:pPr eaLnBrk="1" hangingPunct="1">
              <a:tabLst>
                <a:tab pos="542925" algn="l"/>
              </a:tabLst>
            </a:pPr>
            <a:r>
              <a:rPr lang="en-US" altLang="zh-CN" sz="1900">
                <a:solidFill>
                  <a:srgbClr val="FF3300"/>
                </a:solidFill>
              </a:rPr>
              <a:t>void outputs(char *str) </a:t>
            </a:r>
          </a:p>
          <a:p>
            <a:pPr eaLnBrk="1" hangingPunct="1">
              <a:tabLst>
                <a:tab pos="542925" algn="l"/>
              </a:tabLst>
            </a:pPr>
            <a:r>
              <a:rPr lang="en-US" altLang="zh-CN" sz="1900">
                <a:solidFill>
                  <a:srgbClr val="FF3300"/>
                </a:solidFill>
              </a:rPr>
              <a:t>{ </a:t>
            </a:r>
          </a:p>
          <a:p>
            <a:pPr eaLnBrk="1" hangingPunct="1">
              <a:tabLst>
                <a:tab pos="542925" algn="l"/>
              </a:tabLst>
            </a:pPr>
            <a:r>
              <a:rPr lang="en-US" altLang="zh-CN" sz="1900">
                <a:solidFill>
                  <a:srgbClr val="FF3300"/>
                </a:solidFill>
              </a:rPr>
              <a:t>    char buffer[16]; </a:t>
            </a:r>
          </a:p>
          <a:p>
            <a:pPr eaLnBrk="1" hangingPunct="1">
              <a:tabLst>
                <a:tab pos="542925" algn="l"/>
              </a:tabLst>
            </a:pPr>
            <a:r>
              <a:rPr lang="en-US" altLang="zh-CN" sz="1900">
                <a:solidFill>
                  <a:srgbClr val="FF3300"/>
                </a:solidFill>
              </a:rPr>
              <a:t>    strcpy(buffer,str); </a:t>
            </a:r>
          </a:p>
          <a:p>
            <a:pPr eaLnBrk="1" hangingPunct="1">
              <a:tabLst>
                <a:tab pos="542925" algn="l"/>
              </a:tabLst>
            </a:pPr>
            <a:r>
              <a:rPr lang="en-US" altLang="zh-CN" sz="1900">
                <a:solidFill>
                  <a:srgbClr val="FF3300"/>
                </a:solidFill>
              </a:rPr>
              <a:t>    printf("%s \n", buffer);</a:t>
            </a:r>
          </a:p>
          <a:p>
            <a:pPr eaLnBrk="1" hangingPunct="1">
              <a:tabLst>
                <a:tab pos="542925" algn="l"/>
              </a:tabLst>
            </a:pPr>
            <a:r>
              <a:rPr lang="en-US" altLang="zh-CN" sz="1900">
                <a:solidFill>
                  <a:srgbClr val="FF3300"/>
                </a:solidFill>
              </a:rPr>
              <a:t>}</a:t>
            </a:r>
          </a:p>
          <a:p>
            <a:pPr eaLnBrk="1" hangingPunct="1">
              <a:tabLst>
                <a:tab pos="542925" algn="l"/>
              </a:tabLst>
            </a:pPr>
            <a:r>
              <a:rPr lang="en-US" altLang="zh-CN" sz="1900">
                <a:solidFill>
                  <a:srgbClr val="007635"/>
                </a:solidFill>
              </a:rPr>
              <a:t>void hacker(void)</a:t>
            </a:r>
          </a:p>
          <a:p>
            <a:pPr eaLnBrk="1" hangingPunct="1">
              <a:tabLst>
                <a:tab pos="542925" algn="l"/>
              </a:tabLst>
            </a:pPr>
            <a:r>
              <a:rPr lang="en-US" altLang="zh-CN" sz="1900">
                <a:solidFill>
                  <a:srgbClr val="007635"/>
                </a:solidFill>
              </a:rPr>
              <a:t>{</a:t>
            </a:r>
          </a:p>
          <a:p>
            <a:pPr eaLnBrk="1" hangingPunct="1">
              <a:tabLst>
                <a:tab pos="542925" algn="l"/>
              </a:tabLst>
            </a:pPr>
            <a:r>
              <a:rPr lang="en-US" altLang="zh-CN" sz="1900">
                <a:solidFill>
                  <a:srgbClr val="007635"/>
                </a:solidFill>
              </a:rPr>
              <a:t>    printf("being hacked\n");</a:t>
            </a:r>
          </a:p>
          <a:p>
            <a:pPr eaLnBrk="1" hangingPunct="1">
              <a:tabLst>
                <a:tab pos="542925" algn="l"/>
              </a:tabLst>
            </a:pPr>
            <a:r>
              <a:rPr lang="en-US" altLang="zh-CN" sz="1900">
                <a:solidFill>
                  <a:srgbClr val="007635"/>
                </a:solidFill>
              </a:rPr>
              <a:t>}</a:t>
            </a:r>
          </a:p>
          <a:p>
            <a:pPr eaLnBrk="1" hangingPunct="1">
              <a:tabLst>
                <a:tab pos="542925" algn="l"/>
              </a:tabLst>
            </a:pPr>
            <a:r>
              <a:rPr lang="en-US" altLang="zh-CN" sz="1900">
                <a:solidFill>
                  <a:srgbClr val="0000FF"/>
                </a:solidFill>
              </a:rPr>
              <a:t>int main(int argc, char *argv[])</a:t>
            </a:r>
          </a:p>
          <a:p>
            <a:pPr eaLnBrk="1" hangingPunct="1">
              <a:tabLst>
                <a:tab pos="542925" algn="l"/>
              </a:tabLst>
            </a:pPr>
            <a:r>
              <a:rPr lang="en-US" altLang="zh-CN" sz="1900">
                <a:solidFill>
                  <a:srgbClr val="0000FF"/>
                </a:solidFill>
              </a:rPr>
              <a:t>{</a:t>
            </a:r>
          </a:p>
          <a:p>
            <a:pPr eaLnBrk="1" hangingPunct="1">
              <a:tabLst>
                <a:tab pos="542925" algn="l"/>
              </a:tabLst>
            </a:pPr>
            <a:r>
              <a:rPr lang="en-US" altLang="zh-CN" sz="1900">
                <a:solidFill>
                  <a:srgbClr val="0000FF"/>
                </a:solidFill>
              </a:rPr>
              <a:t>    </a:t>
            </a:r>
            <a:r>
              <a:rPr lang="en-US" altLang="zh-CN" sz="1900">
                <a:solidFill>
                  <a:srgbClr val="CC3300"/>
                </a:solidFill>
              </a:rPr>
              <a:t>outputs(argv[1]);</a:t>
            </a:r>
          </a:p>
          <a:p>
            <a:pPr eaLnBrk="1" hangingPunct="1">
              <a:tabLst>
                <a:tab pos="542925" algn="l"/>
              </a:tabLst>
            </a:pPr>
            <a:r>
              <a:rPr lang="en-US" altLang="zh-CN" sz="1900">
                <a:solidFill>
                  <a:srgbClr val="0000FF"/>
                </a:solidFill>
              </a:rPr>
              <a:t>    return 0;</a:t>
            </a:r>
          </a:p>
          <a:p>
            <a:pPr eaLnBrk="1" hangingPunct="1">
              <a:tabLst>
                <a:tab pos="542925" algn="l"/>
              </a:tabLst>
            </a:pPr>
            <a:r>
              <a:rPr lang="en-US" altLang="zh-CN" sz="1900">
                <a:solidFill>
                  <a:srgbClr val="0000FF"/>
                </a:solidFill>
              </a:rPr>
              <a:t>}</a:t>
            </a:r>
          </a:p>
        </p:txBody>
      </p:sp>
      <p:sp>
        <p:nvSpPr>
          <p:cNvPr id="764948" name="Rectangle 20"/>
          <p:cNvSpPr>
            <a:spLocks noChangeArrowheads="1"/>
          </p:cNvSpPr>
          <p:nvPr/>
        </p:nvSpPr>
        <p:spPr bwMode="auto">
          <a:xfrm>
            <a:off x="3806825" y="5815013"/>
            <a:ext cx="4591050" cy="314325"/>
          </a:xfrm>
          <a:prstGeom prst="rect">
            <a:avLst/>
          </a:prstGeom>
          <a:noFill/>
          <a:ln w="9525" algn="ctr">
            <a:solidFill>
              <a:schemeClr val="tx1"/>
            </a:solidFill>
            <a:miter lim="800000"/>
            <a:headEnd/>
            <a:tailEnd/>
          </a:ln>
          <a:effectLst/>
        </p:spPr>
        <p:txBody>
          <a:bodyPr wrap="none" tIns="0" bIns="0">
            <a:spAutoFit/>
          </a:bodyPr>
          <a:lstStyle/>
          <a:p>
            <a:pPr marL="342900" indent="-342900"/>
            <a:r>
              <a:rPr lang="en-US" altLang="zh-CN" sz="2000"/>
              <a:t>“0123456789ABCDEFXXXX</a:t>
            </a:r>
            <a:r>
              <a:rPr lang="zh-CN" altLang="en-US" sz="2000"/>
              <a:t>▥ ▧▥▧</a:t>
            </a:r>
            <a:r>
              <a:rPr lang="en-US" altLang="zh-CN" sz="2000"/>
              <a:t>”</a:t>
            </a:r>
            <a:endParaRPr lang="zh-CN" altLang="en-US" sz="2000"/>
          </a:p>
        </p:txBody>
      </p:sp>
      <p:sp>
        <p:nvSpPr>
          <p:cNvPr id="764949" name="Line 21"/>
          <p:cNvSpPr>
            <a:spLocks noChangeShapeType="1"/>
          </p:cNvSpPr>
          <p:nvPr/>
        </p:nvSpPr>
        <p:spPr bwMode="auto">
          <a:xfrm>
            <a:off x="1781175" y="6038850"/>
            <a:ext cx="1601788" cy="0"/>
          </a:xfrm>
          <a:prstGeom prst="line">
            <a:avLst/>
          </a:prstGeom>
          <a:noFill/>
          <a:ln w="9525">
            <a:solidFill>
              <a:srgbClr val="000000"/>
            </a:solidFill>
            <a:round/>
            <a:headEnd/>
            <a:tailEnd/>
          </a:ln>
        </p:spPr>
        <p:txBody>
          <a:bodyPr/>
          <a:lstStyle/>
          <a:p>
            <a:endParaRPr lang="zh-CN" altLang="en-US"/>
          </a:p>
        </p:txBody>
      </p:sp>
      <p:sp>
        <p:nvSpPr>
          <p:cNvPr id="764950" name="Text Box 22"/>
          <p:cNvSpPr txBox="1">
            <a:spLocks noChangeArrowheads="1"/>
          </p:cNvSpPr>
          <p:nvPr/>
        </p:nvSpPr>
        <p:spPr bwMode="auto">
          <a:xfrm>
            <a:off x="2006600" y="5749925"/>
            <a:ext cx="1023938" cy="288925"/>
          </a:xfrm>
          <a:prstGeom prst="rect">
            <a:avLst/>
          </a:prstGeom>
          <a:solidFill>
            <a:srgbClr val="FFFFFF"/>
          </a:solidFill>
          <a:ln w="9525">
            <a:noFill/>
            <a:miter lim="800000"/>
            <a:headEnd/>
            <a:tailEnd/>
          </a:ln>
        </p:spPr>
        <p:txBody>
          <a:bodyPr lIns="0" tIns="0" rIns="0" bIns="0"/>
          <a:lstStyle/>
          <a:p>
            <a:pPr algn="just" eaLnBrk="1" hangingPunct="1"/>
            <a:r>
              <a:rPr lang="en-US" altLang="zh-CN" sz="2000"/>
              <a:t> argv[1]</a:t>
            </a:r>
          </a:p>
        </p:txBody>
      </p:sp>
      <p:sp>
        <p:nvSpPr>
          <p:cNvPr id="764951" name="Line 23"/>
          <p:cNvSpPr>
            <a:spLocks noChangeShapeType="1"/>
          </p:cNvSpPr>
          <p:nvPr/>
        </p:nvSpPr>
        <p:spPr bwMode="auto">
          <a:xfrm>
            <a:off x="3402013" y="5948363"/>
            <a:ext cx="439737" cy="1587"/>
          </a:xfrm>
          <a:prstGeom prst="line">
            <a:avLst/>
          </a:prstGeom>
          <a:noFill/>
          <a:ln w="9525">
            <a:solidFill>
              <a:srgbClr val="00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4946"/>
                                        </p:tgtEl>
                                        <p:attrNameLst>
                                          <p:attrName>style.visibility</p:attrName>
                                        </p:attrNameLst>
                                      </p:cBhvr>
                                      <p:to>
                                        <p:strVal val="visible"/>
                                      </p:to>
                                    </p:set>
                                    <p:animEffect transition="in" filter="blinds(horizontal)">
                                      <p:cBhvr>
                                        <p:cTn id="7" dur="500"/>
                                        <p:tgtEl>
                                          <p:spTgt spid="7649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4947"/>
                                        </p:tgtEl>
                                        <p:attrNameLst>
                                          <p:attrName>style.visibility</p:attrName>
                                        </p:attrNameLst>
                                      </p:cBhvr>
                                      <p:to>
                                        <p:strVal val="visible"/>
                                      </p:to>
                                    </p:set>
                                    <p:animEffect transition="in" filter="blinds(horizontal)">
                                      <p:cBhvr>
                                        <p:cTn id="12" dur="500"/>
                                        <p:tgtEl>
                                          <p:spTgt spid="76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46" grpId="0"/>
      <p:bldP spid="7649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457200" y="98425"/>
            <a:ext cx="8229600" cy="561975"/>
          </a:xfrm>
        </p:spPr>
        <p:txBody>
          <a:bodyPr/>
          <a:lstStyle/>
          <a:p>
            <a:r>
              <a:rPr lang="zh-CN" altLang="en-US" sz="3600" smtClean="0"/>
              <a:t>缓冲区溢出攻击的防范</a:t>
            </a:r>
          </a:p>
        </p:txBody>
      </p:sp>
      <p:sp>
        <p:nvSpPr>
          <p:cNvPr id="654339" name="Rectangle 3"/>
          <p:cNvSpPr>
            <a:spLocks noGrp="1" noChangeArrowheads="1"/>
          </p:cNvSpPr>
          <p:nvPr>
            <p:ph type="body" idx="1"/>
          </p:nvPr>
        </p:nvSpPr>
        <p:spPr>
          <a:xfrm>
            <a:off x="468313" y="836613"/>
            <a:ext cx="8229600" cy="5832475"/>
          </a:xfrm>
        </p:spPr>
        <p:txBody>
          <a:bodyPr/>
          <a:lstStyle/>
          <a:p>
            <a:pPr>
              <a:lnSpc>
                <a:spcPct val="105000"/>
              </a:lnSpc>
            </a:pPr>
            <a:r>
              <a:rPr lang="zh-CN" altLang="en-US" sz="2200" smtClean="0">
                <a:ea typeface="微软雅黑" pitchFamily="34" charset="-122"/>
              </a:rPr>
              <a:t>两个方面的防范</a:t>
            </a:r>
          </a:p>
          <a:p>
            <a:pPr lvl="1">
              <a:lnSpc>
                <a:spcPct val="105000"/>
              </a:lnSpc>
            </a:pPr>
            <a:r>
              <a:rPr lang="zh-CN" altLang="en-US" sz="2200" smtClean="0">
                <a:ea typeface="微软雅黑" pitchFamily="34" charset="-122"/>
              </a:rPr>
              <a:t>从程序员角度去防范</a:t>
            </a:r>
          </a:p>
          <a:p>
            <a:pPr lvl="2">
              <a:lnSpc>
                <a:spcPct val="105000"/>
              </a:lnSpc>
            </a:pPr>
            <a:r>
              <a:rPr lang="zh-CN" altLang="en-US" sz="2200" smtClean="0">
                <a:solidFill>
                  <a:srgbClr val="CC3300"/>
                </a:solidFill>
                <a:ea typeface="微软雅黑" pitchFamily="34" charset="-122"/>
              </a:rPr>
              <a:t>用辅助工具帮助程序员查漏，例如，用</a:t>
            </a:r>
            <a:r>
              <a:rPr lang="en-US" altLang="zh-CN" sz="2200" smtClean="0">
                <a:solidFill>
                  <a:srgbClr val="CC3300"/>
                </a:solidFill>
                <a:ea typeface="微软雅黑" pitchFamily="34" charset="-122"/>
              </a:rPr>
              <a:t>grep</a:t>
            </a:r>
            <a:r>
              <a:rPr lang="zh-CN" altLang="en-US" sz="2200" smtClean="0">
                <a:solidFill>
                  <a:srgbClr val="CC3300"/>
                </a:solidFill>
                <a:ea typeface="微软雅黑" pitchFamily="34" charset="-122"/>
              </a:rPr>
              <a:t>来搜索源代码中容易产生漏洞的库函数（如</a:t>
            </a:r>
            <a:r>
              <a:rPr lang="en-US" altLang="zh-CN" sz="2200" smtClean="0">
                <a:solidFill>
                  <a:srgbClr val="CC3300"/>
                </a:solidFill>
                <a:ea typeface="微软雅黑" pitchFamily="34" charset="-122"/>
              </a:rPr>
              <a:t>strcpy</a:t>
            </a:r>
            <a:r>
              <a:rPr lang="zh-CN" altLang="en-US" sz="2200" smtClean="0">
                <a:solidFill>
                  <a:srgbClr val="CC3300"/>
                </a:solidFill>
                <a:ea typeface="微软雅黑" pitchFamily="34" charset="-122"/>
              </a:rPr>
              <a:t>和</a:t>
            </a:r>
            <a:r>
              <a:rPr lang="en-US" altLang="zh-CN" sz="2200" smtClean="0">
                <a:solidFill>
                  <a:srgbClr val="CC3300"/>
                </a:solidFill>
                <a:ea typeface="微软雅黑" pitchFamily="34" charset="-122"/>
              </a:rPr>
              <a:t>sprintf</a:t>
            </a:r>
            <a:r>
              <a:rPr lang="zh-CN" altLang="en-US" sz="2200" smtClean="0">
                <a:solidFill>
                  <a:srgbClr val="CC3300"/>
                </a:solidFill>
                <a:ea typeface="微软雅黑" pitchFamily="34" charset="-122"/>
              </a:rPr>
              <a:t>等）的调用；用</a:t>
            </a:r>
            <a:r>
              <a:rPr lang="en-US" altLang="zh-CN" sz="2200" smtClean="0">
                <a:solidFill>
                  <a:srgbClr val="CC3300"/>
                </a:solidFill>
                <a:ea typeface="微软雅黑" pitchFamily="34" charset="-122"/>
              </a:rPr>
              <a:t>fault injection</a:t>
            </a:r>
            <a:r>
              <a:rPr lang="zh-CN" altLang="en-US" sz="2200" smtClean="0">
                <a:solidFill>
                  <a:srgbClr val="CC3300"/>
                </a:solidFill>
                <a:ea typeface="微软雅黑" pitchFamily="34" charset="-122"/>
              </a:rPr>
              <a:t>查错</a:t>
            </a:r>
          </a:p>
          <a:p>
            <a:pPr lvl="2">
              <a:lnSpc>
                <a:spcPct val="105000"/>
              </a:lnSpc>
              <a:buFontTx/>
              <a:buNone/>
            </a:pPr>
            <a:r>
              <a:rPr lang="zh-CN" altLang="en-US" sz="2200" smtClean="0">
                <a:solidFill>
                  <a:srgbClr val="FF3300"/>
                </a:solidFill>
                <a:ea typeface="微软雅黑" pitchFamily="34" charset="-122"/>
              </a:rPr>
              <a:t>（</a:t>
            </a:r>
            <a:r>
              <a:rPr lang="en-US" altLang="zh-CN" sz="2200" smtClean="0">
                <a:solidFill>
                  <a:srgbClr val="FF3300"/>
                </a:solidFill>
                <a:ea typeface="微软雅黑" pitchFamily="34" charset="-122"/>
              </a:rPr>
              <a:t>10</a:t>
            </a:r>
            <a:r>
              <a:rPr lang="zh-CN" altLang="en-US" sz="2200" smtClean="0">
                <a:solidFill>
                  <a:srgbClr val="FF3300"/>
                </a:solidFill>
                <a:ea typeface="微软雅黑" pitchFamily="34" charset="-122"/>
              </a:rPr>
              <a:t>月</a:t>
            </a:r>
            <a:r>
              <a:rPr lang="en-US" altLang="zh-CN" sz="2200" smtClean="0">
                <a:solidFill>
                  <a:srgbClr val="FF3300"/>
                </a:solidFill>
                <a:ea typeface="微软雅黑" pitchFamily="34" charset="-122"/>
              </a:rPr>
              <a:t>8</a:t>
            </a:r>
            <a:r>
              <a:rPr lang="zh-CN" altLang="en-US" sz="2200" smtClean="0">
                <a:solidFill>
                  <a:srgbClr val="FF3300"/>
                </a:solidFill>
                <a:ea typeface="微软雅黑" pitchFamily="34" charset="-122"/>
              </a:rPr>
              <a:t>日下午</a:t>
            </a:r>
            <a:r>
              <a:rPr lang="en-US" altLang="zh-CN" sz="2200" smtClean="0">
                <a:solidFill>
                  <a:srgbClr val="FF3300"/>
                </a:solidFill>
                <a:ea typeface="微软雅黑" pitchFamily="34" charset="-122"/>
              </a:rPr>
              <a:t>2:00</a:t>
            </a:r>
            <a:r>
              <a:rPr lang="zh-CN" altLang="en-US" sz="2200" smtClean="0">
                <a:solidFill>
                  <a:srgbClr val="FF3300"/>
                </a:solidFill>
                <a:ea typeface="微软雅黑" pitchFamily="34" charset="-122"/>
              </a:rPr>
              <a:t>蒋炎岩在系楼给大家讲座！）</a:t>
            </a:r>
          </a:p>
          <a:p>
            <a:pPr lvl="2">
              <a:lnSpc>
                <a:spcPct val="105000"/>
              </a:lnSpc>
              <a:buFontTx/>
              <a:buNone/>
            </a:pPr>
            <a:r>
              <a:rPr lang="zh-CN" altLang="en-US" sz="2200" smtClean="0">
                <a:solidFill>
                  <a:srgbClr val="FF3300"/>
                </a:solidFill>
                <a:ea typeface="微软雅黑" pitchFamily="34" charset="-122"/>
              </a:rPr>
              <a:t>（基地班时间另外确定）</a:t>
            </a:r>
          </a:p>
          <a:p>
            <a:pPr lvl="1">
              <a:lnSpc>
                <a:spcPct val="105000"/>
              </a:lnSpc>
            </a:pPr>
            <a:r>
              <a:rPr lang="zh-CN" altLang="en-US" sz="2200" smtClean="0">
                <a:ea typeface="微软雅黑" pitchFamily="34" charset="-122"/>
              </a:rPr>
              <a:t>从编译器和操作系统方面去防范</a:t>
            </a:r>
          </a:p>
          <a:p>
            <a:pPr lvl="2">
              <a:lnSpc>
                <a:spcPct val="105000"/>
              </a:lnSpc>
            </a:pPr>
            <a:r>
              <a:rPr lang="zh-CN" altLang="en-US" sz="2200" smtClean="0">
                <a:solidFill>
                  <a:srgbClr val="CC3300"/>
                </a:solidFill>
                <a:ea typeface="微软雅黑" pitchFamily="34" charset="-122"/>
              </a:rPr>
              <a:t>地址空间随机化</a:t>
            </a:r>
            <a:r>
              <a:rPr lang="en-US" altLang="zh-CN" sz="2200" smtClean="0">
                <a:solidFill>
                  <a:srgbClr val="CC3300"/>
                </a:solidFill>
                <a:ea typeface="微软雅黑" pitchFamily="34" charset="-122"/>
              </a:rPr>
              <a:t>ASLR</a:t>
            </a:r>
            <a:r>
              <a:rPr lang="zh-CN" altLang="en-US" sz="2200" smtClean="0">
                <a:solidFill>
                  <a:srgbClr val="CC3300"/>
                </a:solidFill>
                <a:ea typeface="微软雅黑" pitchFamily="34" charset="-122"/>
              </a:rPr>
              <a:t> </a:t>
            </a:r>
          </a:p>
          <a:p>
            <a:pPr lvl="3">
              <a:lnSpc>
                <a:spcPct val="105000"/>
              </a:lnSpc>
              <a:buFontTx/>
              <a:buNone/>
            </a:pPr>
            <a:r>
              <a:rPr lang="zh-CN" altLang="en-US" sz="2000" smtClean="0">
                <a:solidFill>
                  <a:srgbClr val="007635"/>
                </a:solidFill>
                <a:latin typeface="微软雅黑" pitchFamily="34" charset="-122"/>
                <a:ea typeface="微软雅黑" pitchFamily="34" charset="-122"/>
              </a:rPr>
              <a:t>是一种比较有效的防御缓冲区溢出攻击的技术</a:t>
            </a:r>
          </a:p>
          <a:p>
            <a:pPr lvl="3">
              <a:lnSpc>
                <a:spcPct val="105000"/>
              </a:lnSpc>
              <a:buFontTx/>
              <a:buNone/>
            </a:pPr>
            <a:r>
              <a:rPr lang="zh-CN" altLang="en-US" sz="2000" smtClean="0">
                <a:solidFill>
                  <a:srgbClr val="007635"/>
                </a:solidFill>
                <a:latin typeface="微软雅黑" pitchFamily="34" charset="-122"/>
                <a:ea typeface="微软雅黑" pitchFamily="34" charset="-122"/>
              </a:rPr>
              <a:t>目前在</a:t>
            </a:r>
            <a:r>
              <a:rPr lang="en-US" altLang="zh-CN" sz="2000" smtClean="0">
                <a:solidFill>
                  <a:srgbClr val="007635"/>
                </a:solidFill>
                <a:latin typeface="微软雅黑" pitchFamily="34" charset="-122"/>
                <a:ea typeface="微软雅黑" pitchFamily="34" charset="-122"/>
              </a:rPr>
              <a:t>Linux</a:t>
            </a:r>
            <a:r>
              <a:rPr lang="zh-CN" altLang="en-US" sz="2000" smtClean="0">
                <a:solidFill>
                  <a:srgbClr val="007635"/>
                </a:solidFill>
                <a:latin typeface="微软雅黑" pitchFamily="34" charset="-122"/>
                <a:ea typeface="微软雅黑" pitchFamily="34" charset="-122"/>
              </a:rPr>
              <a:t>、</a:t>
            </a:r>
            <a:r>
              <a:rPr lang="en-US" altLang="zh-CN" sz="2000" smtClean="0">
                <a:solidFill>
                  <a:srgbClr val="007635"/>
                </a:solidFill>
                <a:latin typeface="微软雅黑" pitchFamily="34" charset="-122"/>
                <a:ea typeface="微软雅黑" pitchFamily="34" charset="-122"/>
              </a:rPr>
              <a:t>FreeBSD</a:t>
            </a:r>
            <a:r>
              <a:rPr lang="zh-CN" altLang="en-US" sz="2000" smtClean="0">
                <a:solidFill>
                  <a:srgbClr val="007635"/>
                </a:solidFill>
                <a:latin typeface="微软雅黑" pitchFamily="34" charset="-122"/>
                <a:ea typeface="微软雅黑" pitchFamily="34" charset="-122"/>
              </a:rPr>
              <a:t>和</a:t>
            </a:r>
            <a:r>
              <a:rPr lang="en-US" altLang="zh-CN" sz="2000" smtClean="0">
                <a:solidFill>
                  <a:srgbClr val="007635"/>
                </a:solidFill>
                <a:latin typeface="微软雅黑" pitchFamily="34" charset="-122"/>
                <a:ea typeface="微软雅黑" pitchFamily="34" charset="-122"/>
              </a:rPr>
              <a:t>Windows Vista</a:t>
            </a:r>
            <a:r>
              <a:rPr lang="zh-CN" altLang="en-US" sz="2000" smtClean="0">
                <a:solidFill>
                  <a:srgbClr val="007635"/>
                </a:solidFill>
                <a:latin typeface="微软雅黑" pitchFamily="34" charset="-122"/>
                <a:ea typeface="微软雅黑" pitchFamily="34" charset="-122"/>
              </a:rPr>
              <a:t>等</a:t>
            </a:r>
            <a:r>
              <a:rPr lang="en-US" altLang="zh-CN" sz="2000" smtClean="0">
                <a:solidFill>
                  <a:srgbClr val="007635"/>
                </a:solidFill>
                <a:latin typeface="微软雅黑" pitchFamily="34" charset="-122"/>
                <a:ea typeface="微软雅黑" pitchFamily="34" charset="-122"/>
              </a:rPr>
              <a:t>OS</a:t>
            </a:r>
            <a:r>
              <a:rPr lang="zh-CN" altLang="en-US" sz="2000" smtClean="0">
                <a:solidFill>
                  <a:srgbClr val="007635"/>
                </a:solidFill>
                <a:latin typeface="微软雅黑" pitchFamily="34" charset="-122"/>
                <a:ea typeface="微软雅黑" pitchFamily="34" charset="-122"/>
              </a:rPr>
              <a:t>使用</a:t>
            </a:r>
          </a:p>
          <a:p>
            <a:pPr lvl="2">
              <a:lnSpc>
                <a:spcPct val="105000"/>
              </a:lnSpc>
            </a:pPr>
            <a:r>
              <a:rPr lang="zh-CN" altLang="en-US" sz="2200" smtClean="0">
                <a:solidFill>
                  <a:srgbClr val="CC3300"/>
                </a:solidFill>
                <a:ea typeface="微软雅黑" pitchFamily="34" charset="-122"/>
              </a:rPr>
              <a:t>栈破坏检测</a:t>
            </a:r>
          </a:p>
          <a:p>
            <a:pPr lvl="2">
              <a:lnSpc>
                <a:spcPct val="105000"/>
              </a:lnSpc>
            </a:pPr>
            <a:r>
              <a:rPr lang="zh-CN" altLang="en-US" sz="2200" smtClean="0">
                <a:solidFill>
                  <a:srgbClr val="CC3300"/>
                </a:solidFill>
                <a:ea typeface="微软雅黑" pitchFamily="34" charset="-122"/>
              </a:rPr>
              <a:t>可执行代码区域限制</a:t>
            </a:r>
          </a:p>
          <a:p>
            <a:pPr lvl="2">
              <a:lnSpc>
                <a:spcPct val="105000"/>
              </a:lnSpc>
            </a:pPr>
            <a:r>
              <a:rPr lang="zh-CN" altLang="en-US" sz="2200" smtClean="0">
                <a:solidFill>
                  <a:srgbClr val="CC3300"/>
                </a:solidFill>
                <a:ea typeface="微软雅黑" pitchFamily="34" charset="-122"/>
              </a:rPr>
              <a:t>等等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4339">
                                            <p:txEl>
                                              <p:pRg st="2" end="2"/>
                                            </p:txEl>
                                          </p:spTgt>
                                        </p:tgtEl>
                                        <p:attrNameLst>
                                          <p:attrName>style.visibility</p:attrName>
                                        </p:attrNameLst>
                                      </p:cBhvr>
                                      <p:to>
                                        <p:strVal val="visible"/>
                                      </p:to>
                                    </p:set>
                                    <p:animEffect transition="in" filter="blinds(horizontal)">
                                      <p:cBhvr>
                                        <p:cTn id="7" dur="500"/>
                                        <p:tgtEl>
                                          <p:spTgt spid="6543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4339">
                                            <p:txEl>
                                              <p:pRg st="3" end="3"/>
                                            </p:txEl>
                                          </p:spTgt>
                                        </p:tgtEl>
                                        <p:attrNameLst>
                                          <p:attrName>style.visibility</p:attrName>
                                        </p:attrNameLst>
                                      </p:cBhvr>
                                      <p:to>
                                        <p:strVal val="visible"/>
                                      </p:to>
                                    </p:set>
                                    <p:animEffect transition="in" filter="blinds(horizontal)">
                                      <p:cBhvr>
                                        <p:cTn id="12" dur="500"/>
                                        <p:tgtEl>
                                          <p:spTgt spid="65433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4339">
                                            <p:txEl>
                                              <p:pRg st="4" end="4"/>
                                            </p:txEl>
                                          </p:spTgt>
                                        </p:tgtEl>
                                        <p:attrNameLst>
                                          <p:attrName>style.visibility</p:attrName>
                                        </p:attrNameLst>
                                      </p:cBhvr>
                                      <p:to>
                                        <p:strVal val="visible"/>
                                      </p:to>
                                    </p:set>
                                    <p:animEffect transition="in" filter="blinds(horizontal)">
                                      <p:cBhvr>
                                        <p:cTn id="17" dur="500"/>
                                        <p:tgtEl>
                                          <p:spTgt spid="6543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4339">
                                            <p:txEl>
                                              <p:pRg st="6" end="6"/>
                                            </p:txEl>
                                          </p:spTgt>
                                        </p:tgtEl>
                                        <p:attrNameLst>
                                          <p:attrName>style.visibility</p:attrName>
                                        </p:attrNameLst>
                                      </p:cBhvr>
                                      <p:to>
                                        <p:strVal val="visible"/>
                                      </p:to>
                                    </p:set>
                                    <p:animEffect transition="in" filter="blinds(horizontal)">
                                      <p:cBhvr>
                                        <p:cTn id="22" dur="500"/>
                                        <p:tgtEl>
                                          <p:spTgt spid="6543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4339">
                                            <p:txEl>
                                              <p:pRg st="7" end="7"/>
                                            </p:txEl>
                                          </p:spTgt>
                                        </p:tgtEl>
                                        <p:attrNameLst>
                                          <p:attrName>style.visibility</p:attrName>
                                        </p:attrNameLst>
                                      </p:cBhvr>
                                      <p:to>
                                        <p:strVal val="visible"/>
                                      </p:to>
                                    </p:set>
                                    <p:animEffect transition="in" filter="blinds(horizontal)">
                                      <p:cBhvr>
                                        <p:cTn id="27" dur="500"/>
                                        <p:tgtEl>
                                          <p:spTgt spid="65433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4339">
                                            <p:txEl>
                                              <p:pRg st="8" end="8"/>
                                            </p:txEl>
                                          </p:spTgt>
                                        </p:tgtEl>
                                        <p:attrNameLst>
                                          <p:attrName>style.visibility</p:attrName>
                                        </p:attrNameLst>
                                      </p:cBhvr>
                                      <p:to>
                                        <p:strVal val="visible"/>
                                      </p:to>
                                    </p:set>
                                    <p:animEffect transition="in" filter="blinds(horizontal)">
                                      <p:cBhvr>
                                        <p:cTn id="32" dur="500"/>
                                        <p:tgtEl>
                                          <p:spTgt spid="65433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54339">
                                            <p:txEl>
                                              <p:pRg st="9" end="9"/>
                                            </p:txEl>
                                          </p:spTgt>
                                        </p:tgtEl>
                                        <p:attrNameLst>
                                          <p:attrName>style.visibility</p:attrName>
                                        </p:attrNameLst>
                                      </p:cBhvr>
                                      <p:to>
                                        <p:strVal val="visible"/>
                                      </p:to>
                                    </p:set>
                                    <p:animEffect transition="in" filter="blinds(horizontal)">
                                      <p:cBhvr>
                                        <p:cTn id="37" dur="500"/>
                                        <p:tgtEl>
                                          <p:spTgt spid="65433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54339">
                                            <p:txEl>
                                              <p:pRg st="10" end="10"/>
                                            </p:txEl>
                                          </p:spTgt>
                                        </p:tgtEl>
                                        <p:attrNameLst>
                                          <p:attrName>style.visibility</p:attrName>
                                        </p:attrNameLst>
                                      </p:cBhvr>
                                      <p:to>
                                        <p:strVal val="visible"/>
                                      </p:to>
                                    </p:set>
                                    <p:animEffect transition="in" filter="blinds(horizontal)">
                                      <p:cBhvr>
                                        <p:cTn id="42" dur="500"/>
                                        <p:tgtEl>
                                          <p:spTgt spid="654339">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54339">
                                            <p:txEl>
                                              <p:pRg st="11" end="11"/>
                                            </p:txEl>
                                          </p:spTgt>
                                        </p:tgtEl>
                                        <p:attrNameLst>
                                          <p:attrName>style.visibility</p:attrName>
                                        </p:attrNameLst>
                                      </p:cBhvr>
                                      <p:to>
                                        <p:strVal val="visible"/>
                                      </p:to>
                                    </p:set>
                                    <p:animEffect transition="in" filter="blinds(horizontal)">
                                      <p:cBhvr>
                                        <p:cTn id="47" dur="500"/>
                                        <p:tgtEl>
                                          <p:spTgt spid="6543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64" name="Group 4"/>
          <p:cNvGrpSpPr>
            <a:grpSpLocks/>
          </p:cNvGrpSpPr>
          <p:nvPr/>
        </p:nvGrpSpPr>
        <p:grpSpPr bwMode="auto">
          <a:xfrm>
            <a:off x="4013200" y="0"/>
            <a:ext cx="5130800" cy="6858000"/>
            <a:chOff x="6184" y="1566"/>
            <a:chExt cx="4494" cy="5121"/>
          </a:xfrm>
        </p:grpSpPr>
        <p:pic>
          <p:nvPicPr>
            <p:cNvPr id="655365" name="Picture 5"/>
            <p:cNvPicPr>
              <a:picLocks noChangeAspect="1" noChangeArrowheads="1"/>
            </p:cNvPicPr>
            <p:nvPr/>
          </p:nvPicPr>
          <p:blipFill>
            <a:blip r:embed="rId2"/>
            <a:srcRect/>
            <a:stretch>
              <a:fillRect/>
            </a:stretch>
          </p:blipFill>
          <p:spPr bwMode="auto">
            <a:xfrm>
              <a:off x="6184" y="1566"/>
              <a:ext cx="4494" cy="4769"/>
            </a:xfrm>
            <a:prstGeom prst="rect">
              <a:avLst/>
            </a:prstGeom>
            <a:noFill/>
            <a:ln w="9525">
              <a:noFill/>
              <a:miter lim="800000"/>
              <a:headEnd/>
              <a:tailEnd/>
            </a:ln>
          </p:spPr>
        </p:pic>
        <p:sp>
          <p:nvSpPr>
            <p:cNvPr id="655366" name="Text Box 6"/>
            <p:cNvSpPr txBox="1">
              <a:spLocks noChangeArrowheads="1"/>
            </p:cNvSpPr>
            <p:nvPr/>
          </p:nvSpPr>
          <p:spPr bwMode="auto">
            <a:xfrm>
              <a:off x="6842" y="6279"/>
              <a:ext cx="2450" cy="408"/>
            </a:xfrm>
            <a:prstGeom prst="rect">
              <a:avLst/>
            </a:prstGeom>
            <a:solidFill>
              <a:srgbClr val="FFFFFF"/>
            </a:solidFill>
            <a:ln w="9525">
              <a:noFill/>
              <a:miter lim="800000"/>
              <a:headEnd/>
              <a:tailEnd/>
            </a:ln>
          </p:spPr>
          <p:txBody>
            <a:bodyPr/>
            <a:lstStyle/>
            <a:p>
              <a:pPr algn="just" eaLnBrk="1" hangingPunct="1">
                <a:spcBef>
                  <a:spcPct val="50000"/>
                </a:spcBef>
              </a:pPr>
              <a:r>
                <a:rPr kumimoji="1" lang="zh-CN" altLang="en-US" sz="900" b="0">
                  <a:solidFill>
                    <a:srgbClr val="666699"/>
                  </a:solidFill>
                  <a:latin typeface="Times New Roman" pitchFamily="18" charset="0"/>
                  <a:ea typeface="宋体" pitchFamily="2" charset="-122"/>
                </a:rPr>
                <a:t>图</a:t>
              </a:r>
              <a:r>
                <a:rPr kumimoji="1" lang="en-US" altLang="zh-CN" sz="900" b="0">
                  <a:solidFill>
                    <a:srgbClr val="666699"/>
                  </a:solidFill>
                  <a:latin typeface="Times New Roman" pitchFamily="18" charset="0"/>
                  <a:ea typeface="宋体" pitchFamily="2" charset="-122"/>
                </a:rPr>
                <a:t>6.30 Linux</a:t>
              </a:r>
              <a:r>
                <a:rPr kumimoji="1" lang="zh-CN" altLang="en-US" sz="900" b="0">
                  <a:solidFill>
                    <a:srgbClr val="666699"/>
                  </a:solidFill>
                  <a:latin typeface="Times New Roman" pitchFamily="18" charset="0"/>
                  <a:ea typeface="宋体" pitchFamily="2" charset="-122"/>
                </a:rPr>
                <a:t>虚拟地址空间映像</a:t>
              </a:r>
              <a:endParaRPr kumimoji="1" lang="zh-CN" altLang="en-US" i="1">
                <a:solidFill>
                  <a:srgbClr val="666699"/>
                </a:solidFill>
                <a:latin typeface="Arial" pitchFamily="34" charset="0"/>
                <a:ea typeface="华文新魏" pitchFamily="2" charset="-122"/>
              </a:endParaRPr>
            </a:p>
          </p:txBody>
        </p:sp>
      </p:grpSp>
      <p:sp>
        <p:nvSpPr>
          <p:cNvPr id="655362" name="Rectangle 2"/>
          <p:cNvSpPr>
            <a:spLocks noGrp="1" noChangeArrowheads="1"/>
          </p:cNvSpPr>
          <p:nvPr>
            <p:ph type="title"/>
          </p:nvPr>
        </p:nvSpPr>
        <p:spPr>
          <a:xfrm>
            <a:off x="71438" y="98425"/>
            <a:ext cx="8229600" cy="561975"/>
          </a:xfrm>
        </p:spPr>
        <p:txBody>
          <a:bodyPr/>
          <a:lstStyle/>
          <a:p>
            <a:pPr algn="l"/>
            <a:r>
              <a:rPr lang="zh-CN" altLang="en-US" sz="3600" smtClean="0"/>
              <a:t>缓冲溢出攻击防范</a:t>
            </a:r>
          </a:p>
        </p:txBody>
      </p:sp>
      <p:sp>
        <p:nvSpPr>
          <p:cNvPr id="655363" name="Rectangle 3"/>
          <p:cNvSpPr>
            <a:spLocks noGrp="1" noChangeArrowheads="1"/>
          </p:cNvSpPr>
          <p:nvPr>
            <p:ph type="body" idx="1"/>
          </p:nvPr>
        </p:nvSpPr>
        <p:spPr>
          <a:xfrm>
            <a:off x="134938" y="819150"/>
            <a:ext cx="4302125" cy="5832475"/>
          </a:xfrm>
        </p:spPr>
        <p:txBody>
          <a:bodyPr/>
          <a:lstStyle/>
          <a:p>
            <a:pPr>
              <a:lnSpc>
                <a:spcPct val="105000"/>
              </a:lnSpc>
              <a:spcBef>
                <a:spcPct val="40000"/>
              </a:spcBef>
            </a:pPr>
            <a:r>
              <a:rPr lang="zh-CN" altLang="en-US" smtClean="0">
                <a:ea typeface="微软雅黑" pitchFamily="34" charset="-122"/>
              </a:rPr>
              <a:t>地址空间随机化</a:t>
            </a:r>
          </a:p>
          <a:p>
            <a:pPr lvl="1">
              <a:lnSpc>
                <a:spcPct val="105000"/>
              </a:lnSpc>
              <a:spcBef>
                <a:spcPct val="40000"/>
              </a:spcBef>
            </a:pPr>
            <a:r>
              <a:rPr lang="zh-CN" altLang="en-US" smtClean="0">
                <a:ea typeface="微软雅黑" pitchFamily="34" charset="-122"/>
              </a:rPr>
              <a:t>只要操作系统相同，则栈位置就一样，若攻击者知道漏洞程序使用的栈地址空间，就可设计一个针对性攻击，在使用该程序机器上实施攻击</a:t>
            </a:r>
          </a:p>
          <a:p>
            <a:pPr lvl="1">
              <a:lnSpc>
                <a:spcPct val="105000"/>
              </a:lnSpc>
              <a:spcBef>
                <a:spcPct val="40000"/>
              </a:spcBef>
            </a:pPr>
            <a:r>
              <a:rPr lang="zh-CN" altLang="en-US" smtClean="0">
                <a:ea typeface="微软雅黑" pitchFamily="34" charset="-122"/>
              </a:rPr>
              <a:t>地址空间随机化（</a:t>
            </a:r>
            <a:r>
              <a:rPr lang="zh-CN" altLang="en-US" smtClean="0">
                <a:solidFill>
                  <a:srgbClr val="FF3300"/>
                </a:solidFill>
                <a:ea typeface="微软雅黑" pitchFamily="34" charset="-122"/>
              </a:rPr>
              <a:t>栈随机化</a:t>
            </a:r>
            <a:r>
              <a:rPr lang="zh-CN" altLang="en-US" smtClean="0">
                <a:ea typeface="微软雅黑" pitchFamily="34" charset="-122"/>
              </a:rPr>
              <a:t>）的基本思路是，</a:t>
            </a:r>
            <a:r>
              <a:rPr lang="zh-CN" altLang="en-US" smtClean="0">
                <a:solidFill>
                  <a:srgbClr val="CC3300"/>
                </a:solidFill>
                <a:ea typeface="微软雅黑" pitchFamily="34" charset="-122"/>
              </a:rPr>
              <a:t>将加载程序时生成的代码段、静态数据段、堆区、动态库和栈区各部分的首地址进行随机化处理，使每次启动时，程序各段被加载到不同地址起始处</a:t>
            </a:r>
          </a:p>
          <a:p>
            <a:pPr lvl="1">
              <a:lnSpc>
                <a:spcPct val="105000"/>
              </a:lnSpc>
              <a:spcBef>
                <a:spcPct val="40000"/>
              </a:spcBef>
            </a:pPr>
            <a:r>
              <a:rPr lang="zh-CN" altLang="en-US" smtClean="0">
                <a:ea typeface="微软雅黑" pitchFamily="34" charset="-122"/>
              </a:rPr>
              <a:t>对于随机生成的栈起始地址，攻击者不太容易确定栈的起始位置</a:t>
            </a:r>
          </a:p>
        </p:txBody>
      </p:sp>
      <p:sp>
        <p:nvSpPr>
          <p:cNvPr id="655367" name="Rectangle 7"/>
          <p:cNvSpPr>
            <a:spLocks noChangeArrowheads="1"/>
          </p:cNvSpPr>
          <p:nvPr/>
        </p:nvSpPr>
        <p:spPr bwMode="auto">
          <a:xfrm>
            <a:off x="4932363" y="5094288"/>
            <a:ext cx="2384425" cy="720725"/>
          </a:xfrm>
          <a:prstGeom prst="rect">
            <a:avLst/>
          </a:prstGeom>
          <a:solidFill>
            <a:srgbClr val="FF0000">
              <a:alpha val="31000"/>
            </a:srgbClr>
          </a:solidFill>
          <a:ln w="9525" algn="ctr">
            <a:noFill/>
            <a:miter lim="800000"/>
            <a:headEnd/>
            <a:tailEnd/>
          </a:ln>
          <a:effectLst/>
        </p:spPr>
        <p:txBody>
          <a:bodyPr wrap="none" anchor="ctr"/>
          <a:lstStyle/>
          <a:p>
            <a:endParaRPr lang="zh-CN" altLang="en-US"/>
          </a:p>
        </p:txBody>
      </p:sp>
      <p:sp>
        <p:nvSpPr>
          <p:cNvPr id="655368" name="Rectangle 8"/>
          <p:cNvSpPr>
            <a:spLocks noChangeArrowheads="1"/>
          </p:cNvSpPr>
          <p:nvPr/>
        </p:nvSpPr>
        <p:spPr bwMode="auto">
          <a:xfrm>
            <a:off x="4932363" y="4373563"/>
            <a:ext cx="2384425" cy="720725"/>
          </a:xfrm>
          <a:prstGeom prst="rect">
            <a:avLst/>
          </a:prstGeom>
          <a:solidFill>
            <a:srgbClr val="0000FF">
              <a:alpha val="31000"/>
            </a:srgbClr>
          </a:solidFill>
          <a:ln w="9525" algn="ctr">
            <a:noFill/>
            <a:miter lim="800000"/>
            <a:headEnd/>
            <a:tailEnd/>
          </a:ln>
          <a:effectLst/>
        </p:spPr>
        <p:txBody>
          <a:bodyPr wrap="none" anchor="ctr"/>
          <a:lstStyle/>
          <a:p>
            <a:endParaRPr lang="zh-CN" altLang="en-US"/>
          </a:p>
        </p:txBody>
      </p:sp>
      <p:sp>
        <p:nvSpPr>
          <p:cNvPr id="655369" name="Rectangle 9"/>
          <p:cNvSpPr>
            <a:spLocks noChangeArrowheads="1"/>
          </p:cNvSpPr>
          <p:nvPr/>
        </p:nvSpPr>
        <p:spPr bwMode="auto">
          <a:xfrm>
            <a:off x="4886325" y="3654425"/>
            <a:ext cx="2384425" cy="720725"/>
          </a:xfrm>
          <a:prstGeom prst="rect">
            <a:avLst/>
          </a:prstGeom>
          <a:solidFill>
            <a:srgbClr val="800080">
              <a:alpha val="31000"/>
            </a:srgbClr>
          </a:solidFill>
          <a:ln w="9525" algn="ctr">
            <a:noFill/>
            <a:miter lim="800000"/>
            <a:headEnd/>
            <a:tailEnd/>
          </a:ln>
          <a:effectLst/>
        </p:spPr>
        <p:txBody>
          <a:bodyPr wrap="none" anchor="ctr"/>
          <a:lstStyle/>
          <a:p>
            <a:endParaRPr lang="zh-CN" altLang="en-US"/>
          </a:p>
        </p:txBody>
      </p:sp>
      <p:sp>
        <p:nvSpPr>
          <p:cNvPr id="655370" name="Rectangle 10"/>
          <p:cNvSpPr>
            <a:spLocks noChangeArrowheads="1"/>
          </p:cNvSpPr>
          <p:nvPr/>
        </p:nvSpPr>
        <p:spPr bwMode="auto">
          <a:xfrm>
            <a:off x="4886325" y="728663"/>
            <a:ext cx="2384425" cy="630237"/>
          </a:xfrm>
          <a:prstGeom prst="rect">
            <a:avLst/>
          </a:prstGeom>
          <a:solidFill>
            <a:srgbClr val="008000">
              <a:alpha val="31000"/>
            </a:srgb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63">
                                            <p:txEl>
                                              <p:pRg st="1" end="1"/>
                                            </p:txEl>
                                          </p:spTgt>
                                        </p:tgtEl>
                                        <p:attrNameLst>
                                          <p:attrName>style.visibility</p:attrName>
                                        </p:attrNameLst>
                                      </p:cBhvr>
                                      <p:to>
                                        <p:strVal val="visible"/>
                                      </p:to>
                                    </p:set>
                                    <p:animEffect transition="in" filter="blinds(horizontal)">
                                      <p:cBhvr>
                                        <p:cTn id="7" dur="500"/>
                                        <p:tgtEl>
                                          <p:spTgt spid="655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63">
                                            <p:txEl>
                                              <p:pRg st="2" end="2"/>
                                            </p:txEl>
                                          </p:spTgt>
                                        </p:tgtEl>
                                        <p:attrNameLst>
                                          <p:attrName>style.visibility</p:attrName>
                                        </p:attrNameLst>
                                      </p:cBhvr>
                                      <p:to>
                                        <p:strVal val="visible"/>
                                      </p:to>
                                    </p:set>
                                    <p:animEffect transition="in" filter="blinds(horizontal)">
                                      <p:cBhvr>
                                        <p:cTn id="12" dur="500"/>
                                        <p:tgtEl>
                                          <p:spTgt spid="65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63">
                                            <p:txEl>
                                              <p:pRg st="3" end="3"/>
                                            </p:txEl>
                                          </p:spTgt>
                                        </p:tgtEl>
                                        <p:attrNameLst>
                                          <p:attrName>style.visibility</p:attrName>
                                        </p:attrNameLst>
                                      </p:cBhvr>
                                      <p:to>
                                        <p:strVal val="visible"/>
                                      </p:to>
                                    </p:set>
                                    <p:animEffect transition="in" filter="blinds(horizontal)">
                                      <p:cBhvr>
                                        <p:cTn id="17" dur="500"/>
                                        <p:tgtEl>
                                          <p:spTgt spid="655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67"/>
                                        </p:tgtEl>
                                        <p:attrNameLst>
                                          <p:attrName>style.visibility</p:attrName>
                                        </p:attrNameLst>
                                      </p:cBhvr>
                                      <p:to>
                                        <p:strVal val="visible"/>
                                      </p:to>
                                    </p:set>
                                    <p:animEffect transition="in" filter="blinds(horizontal)">
                                      <p:cBhvr>
                                        <p:cTn id="22" dur="500"/>
                                        <p:tgtEl>
                                          <p:spTgt spid="6553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68"/>
                                        </p:tgtEl>
                                        <p:attrNameLst>
                                          <p:attrName>style.visibility</p:attrName>
                                        </p:attrNameLst>
                                      </p:cBhvr>
                                      <p:to>
                                        <p:strVal val="visible"/>
                                      </p:to>
                                    </p:set>
                                    <p:animEffect transition="in" filter="blinds(horizontal)">
                                      <p:cBhvr>
                                        <p:cTn id="27" dur="500"/>
                                        <p:tgtEl>
                                          <p:spTgt spid="6553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69"/>
                                        </p:tgtEl>
                                        <p:attrNameLst>
                                          <p:attrName>style.visibility</p:attrName>
                                        </p:attrNameLst>
                                      </p:cBhvr>
                                      <p:to>
                                        <p:strVal val="visible"/>
                                      </p:to>
                                    </p:set>
                                    <p:animEffect transition="in" filter="blinds(horizontal)">
                                      <p:cBhvr>
                                        <p:cTn id="32" dur="500"/>
                                        <p:tgtEl>
                                          <p:spTgt spid="6553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5370"/>
                                        </p:tgtEl>
                                        <p:attrNameLst>
                                          <p:attrName>style.visibility</p:attrName>
                                        </p:attrNameLst>
                                      </p:cBhvr>
                                      <p:to>
                                        <p:strVal val="visible"/>
                                      </p:to>
                                    </p:set>
                                    <p:animEffect transition="in" filter="blinds(horizontal)">
                                      <p:cBhvr>
                                        <p:cTn id="37" dur="500"/>
                                        <p:tgtEl>
                                          <p:spTgt spid="65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7" grpId="0" animBg="1"/>
      <p:bldP spid="655368" grpId="0" animBg="1"/>
      <p:bldP spid="655369" grpId="0" animBg="1"/>
      <p:bldP spid="6553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6388" name="Picture 4"/>
          <p:cNvPicPr>
            <a:picLocks noChangeAspect="1" noChangeArrowheads="1"/>
          </p:cNvPicPr>
          <p:nvPr/>
        </p:nvPicPr>
        <p:blipFill>
          <a:blip r:embed="rId2"/>
          <a:srcRect/>
          <a:stretch>
            <a:fillRect/>
          </a:stretch>
        </p:blipFill>
        <p:spPr bwMode="auto">
          <a:xfrm>
            <a:off x="4841875" y="1089025"/>
            <a:ext cx="4302125" cy="5175250"/>
          </a:xfrm>
          <a:prstGeom prst="rect">
            <a:avLst/>
          </a:prstGeom>
          <a:noFill/>
        </p:spPr>
      </p:pic>
      <p:sp>
        <p:nvSpPr>
          <p:cNvPr id="656386" name="Rectangle 2"/>
          <p:cNvSpPr>
            <a:spLocks noGrp="1" noChangeArrowheads="1"/>
          </p:cNvSpPr>
          <p:nvPr>
            <p:ph type="title"/>
          </p:nvPr>
        </p:nvSpPr>
        <p:spPr>
          <a:xfrm>
            <a:off x="457200" y="98425"/>
            <a:ext cx="8229600" cy="561975"/>
          </a:xfrm>
        </p:spPr>
        <p:txBody>
          <a:bodyPr/>
          <a:lstStyle/>
          <a:p>
            <a:r>
              <a:rPr lang="zh-CN" altLang="en-US" sz="3600" smtClean="0"/>
              <a:t>缓冲区溢出攻击的防范</a:t>
            </a:r>
          </a:p>
        </p:txBody>
      </p:sp>
      <p:sp>
        <p:nvSpPr>
          <p:cNvPr id="656387" name="Rectangle 3"/>
          <p:cNvSpPr>
            <a:spLocks noGrp="1" noChangeArrowheads="1"/>
          </p:cNvSpPr>
          <p:nvPr>
            <p:ph type="body" idx="1"/>
          </p:nvPr>
        </p:nvSpPr>
        <p:spPr>
          <a:xfrm>
            <a:off x="0" y="836613"/>
            <a:ext cx="5246688" cy="5832475"/>
          </a:xfrm>
        </p:spPr>
        <p:txBody>
          <a:bodyPr/>
          <a:lstStyle/>
          <a:p>
            <a:pPr>
              <a:lnSpc>
                <a:spcPct val="95000"/>
              </a:lnSpc>
            </a:pPr>
            <a:r>
              <a:rPr lang="zh-CN" altLang="en-US" sz="2200" smtClean="0">
                <a:latin typeface="微软雅黑" pitchFamily="34" charset="-122"/>
                <a:ea typeface="微软雅黑" pitchFamily="34" charset="-122"/>
              </a:rPr>
              <a:t>栈破坏检测 </a:t>
            </a:r>
          </a:p>
          <a:p>
            <a:pPr lvl="1">
              <a:lnSpc>
                <a:spcPct val="125000"/>
              </a:lnSpc>
              <a:spcBef>
                <a:spcPct val="40000"/>
              </a:spcBef>
            </a:pPr>
            <a:r>
              <a:rPr lang="zh-CN" altLang="en-US" sz="1900" smtClean="0">
                <a:latin typeface="微软雅黑" pitchFamily="34" charset="-122"/>
                <a:ea typeface="微软雅黑" pitchFamily="34" charset="-122"/>
              </a:rPr>
              <a:t>若</a:t>
            </a:r>
            <a:r>
              <a:rPr lang="zh-CN" altLang="en-US" sz="1900" smtClean="0">
                <a:solidFill>
                  <a:srgbClr val="007635"/>
                </a:solidFill>
                <a:latin typeface="微软雅黑" pitchFamily="34" charset="-122"/>
                <a:ea typeface="微软雅黑" pitchFamily="34" charset="-122"/>
              </a:rPr>
              <a:t>在程序跳转到攻击代码前</a:t>
            </a:r>
            <a:r>
              <a:rPr lang="zh-CN" altLang="en-US" sz="1900" smtClean="0">
                <a:latin typeface="微软雅黑" pitchFamily="34" charset="-122"/>
                <a:ea typeface="微软雅黑" pitchFamily="34" charset="-122"/>
              </a:rPr>
              <a:t>能检测出程序栈已被破坏，就可避免受到严重攻击</a:t>
            </a:r>
          </a:p>
          <a:p>
            <a:pPr lvl="1">
              <a:lnSpc>
                <a:spcPct val="125000"/>
              </a:lnSpc>
              <a:spcBef>
                <a:spcPct val="40000"/>
              </a:spcBef>
            </a:pPr>
            <a:r>
              <a:rPr lang="zh-CN" altLang="en-US" sz="1900" smtClean="0">
                <a:latin typeface="微软雅黑" pitchFamily="34" charset="-122"/>
                <a:ea typeface="微软雅黑" pitchFamily="34" charset="-122"/>
              </a:rPr>
              <a:t>新</a:t>
            </a:r>
            <a:r>
              <a:rPr lang="en-US" altLang="zh-CN" sz="1900" smtClean="0">
                <a:latin typeface="微软雅黑" pitchFamily="34" charset="-122"/>
                <a:ea typeface="微软雅黑" pitchFamily="34" charset="-122"/>
              </a:rPr>
              <a:t>GCC</a:t>
            </a:r>
            <a:r>
              <a:rPr lang="zh-CN" altLang="en-US" sz="1900" smtClean="0">
                <a:latin typeface="微软雅黑" pitchFamily="34" charset="-122"/>
                <a:ea typeface="微软雅黑" pitchFamily="34" charset="-122"/>
              </a:rPr>
              <a:t>版本在代码中加入了一种栈保护者（</a:t>
            </a:r>
            <a:r>
              <a:rPr lang="en-US" altLang="zh-CN" sz="1900" smtClean="0">
                <a:latin typeface="微软雅黑" pitchFamily="34" charset="-122"/>
                <a:ea typeface="微软雅黑" pitchFamily="34" charset="-122"/>
              </a:rPr>
              <a:t>stack protector</a:t>
            </a:r>
            <a:r>
              <a:rPr lang="zh-CN" altLang="en-US" sz="1900" smtClean="0">
                <a:latin typeface="微软雅黑" pitchFamily="34" charset="-122"/>
                <a:ea typeface="微软雅黑" pitchFamily="34" charset="-122"/>
              </a:rPr>
              <a:t>）机制，用于检测缓冲区是否越界</a:t>
            </a:r>
          </a:p>
          <a:p>
            <a:pPr lvl="1">
              <a:lnSpc>
                <a:spcPct val="125000"/>
              </a:lnSpc>
              <a:spcBef>
                <a:spcPct val="40000"/>
              </a:spcBef>
            </a:pPr>
            <a:r>
              <a:rPr lang="zh-CN" altLang="en-US" sz="1900" smtClean="0">
                <a:latin typeface="微软雅黑" pitchFamily="34" charset="-122"/>
                <a:ea typeface="微软雅黑" pitchFamily="34" charset="-122"/>
              </a:rPr>
              <a:t>主要思想：</a:t>
            </a:r>
            <a:r>
              <a:rPr lang="zh-CN" altLang="en-US" sz="1900" smtClean="0">
                <a:solidFill>
                  <a:srgbClr val="007635"/>
                </a:solidFill>
                <a:latin typeface="微软雅黑" pitchFamily="34" charset="-122"/>
                <a:ea typeface="微软雅黑" pitchFamily="34" charset="-122"/>
              </a:rPr>
              <a:t>在函数准备阶段</a:t>
            </a:r>
            <a:r>
              <a:rPr lang="zh-CN" altLang="en-US" sz="1900" smtClean="0">
                <a:solidFill>
                  <a:srgbClr val="CC3300"/>
                </a:solidFill>
                <a:latin typeface="微软雅黑" pitchFamily="34" charset="-122"/>
                <a:ea typeface="微软雅黑" pitchFamily="34" charset="-122"/>
              </a:rPr>
              <a:t>，在其栈帧中缓冲区底部与保存寄存器之间（如</a:t>
            </a:r>
            <a:r>
              <a:rPr lang="en-US" altLang="zh-CN" sz="1900" smtClean="0">
                <a:solidFill>
                  <a:srgbClr val="CC3300"/>
                </a:solidFill>
                <a:latin typeface="微软雅黑" pitchFamily="34" charset="-122"/>
                <a:ea typeface="微软雅黑" pitchFamily="34" charset="-122"/>
              </a:rPr>
              <a:t>buffer[15]</a:t>
            </a:r>
            <a:r>
              <a:rPr lang="zh-CN" altLang="en-US" sz="1900" smtClean="0">
                <a:solidFill>
                  <a:srgbClr val="CC3300"/>
                </a:solidFill>
                <a:latin typeface="微软雅黑" pitchFamily="34" charset="-122"/>
                <a:ea typeface="微软雅黑" pitchFamily="34" charset="-122"/>
              </a:rPr>
              <a:t>与保留的</a:t>
            </a:r>
            <a:r>
              <a:rPr lang="en-US" altLang="zh-CN" sz="1900" smtClean="0">
                <a:solidFill>
                  <a:srgbClr val="CC3300"/>
                </a:solidFill>
                <a:latin typeface="微软雅黑" pitchFamily="34" charset="-122"/>
                <a:ea typeface="微软雅黑" pitchFamily="34" charset="-122"/>
              </a:rPr>
              <a:t>EBP</a:t>
            </a:r>
            <a:r>
              <a:rPr lang="zh-CN" altLang="en-US" sz="1900" smtClean="0">
                <a:solidFill>
                  <a:srgbClr val="CC3300"/>
                </a:solidFill>
                <a:latin typeface="微软雅黑" pitchFamily="34" charset="-122"/>
                <a:ea typeface="微软雅黑" pitchFamily="34" charset="-122"/>
              </a:rPr>
              <a:t>之间）加入一个随机生成的特定值；</a:t>
            </a:r>
            <a:r>
              <a:rPr lang="zh-CN" altLang="en-US" sz="1900" smtClean="0">
                <a:solidFill>
                  <a:srgbClr val="007635"/>
                </a:solidFill>
                <a:latin typeface="微软雅黑" pitchFamily="34" charset="-122"/>
                <a:ea typeface="微软雅黑" pitchFamily="34" charset="-122"/>
              </a:rPr>
              <a:t>在函数恢复阶段</a:t>
            </a:r>
            <a:r>
              <a:rPr lang="zh-CN" altLang="en-US" sz="1900" smtClean="0">
                <a:solidFill>
                  <a:srgbClr val="CC3300"/>
                </a:solidFill>
                <a:latin typeface="微软雅黑" pitchFamily="34" charset="-122"/>
                <a:ea typeface="微软雅黑" pitchFamily="34" charset="-122"/>
              </a:rPr>
              <a:t>，在恢复寄存器并返回到调用函数前，先检查该值是否被改变。若改变则程序异常中止。</a:t>
            </a:r>
            <a:r>
              <a:rPr lang="zh-CN" altLang="en-US" sz="1900" smtClean="0">
                <a:latin typeface="微软雅黑" pitchFamily="34" charset="-122"/>
                <a:ea typeface="微软雅黑" pitchFamily="34" charset="-122"/>
              </a:rPr>
              <a:t>因为插入在栈帧中的特定值是随机生成的，所以攻击者很难猜测出它是什么</a:t>
            </a:r>
          </a:p>
        </p:txBody>
      </p:sp>
      <p:sp>
        <p:nvSpPr>
          <p:cNvPr id="656389" name="Line 5"/>
          <p:cNvSpPr>
            <a:spLocks noChangeShapeType="1"/>
          </p:cNvSpPr>
          <p:nvPr/>
        </p:nvSpPr>
        <p:spPr bwMode="auto">
          <a:xfrm flipV="1">
            <a:off x="3897313" y="3114675"/>
            <a:ext cx="1800225" cy="1123950"/>
          </a:xfrm>
          <a:prstGeom prst="line">
            <a:avLst/>
          </a:prstGeom>
          <a:noFill/>
          <a:ln w="57150">
            <a:solidFill>
              <a:srgbClr val="3333CC"/>
            </a:solidFill>
            <a:round/>
            <a:headEnd/>
            <a:tailEnd type="triangle" w="med" len="med"/>
          </a:ln>
          <a:effectLst/>
        </p:spPr>
        <p:txBody>
          <a:bodyPr/>
          <a:lstStyle/>
          <a:p>
            <a:endParaRPr lang="zh-CN" altLang="en-US"/>
          </a:p>
        </p:txBody>
      </p:sp>
      <p:sp>
        <p:nvSpPr>
          <p:cNvPr id="656390" name="Line 6"/>
          <p:cNvSpPr>
            <a:spLocks noChangeShapeType="1"/>
          </p:cNvSpPr>
          <p:nvPr/>
        </p:nvSpPr>
        <p:spPr bwMode="auto">
          <a:xfrm>
            <a:off x="5607050" y="3114675"/>
            <a:ext cx="2070100" cy="0"/>
          </a:xfrm>
          <a:prstGeom prst="line">
            <a:avLst/>
          </a:prstGeom>
          <a:noFill/>
          <a:ln w="57150">
            <a:solidFill>
              <a:srgbClr val="FF33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6387">
                                            <p:txEl>
                                              <p:pRg st="1" end="1"/>
                                            </p:txEl>
                                          </p:spTgt>
                                        </p:tgtEl>
                                        <p:attrNameLst>
                                          <p:attrName>style.visibility</p:attrName>
                                        </p:attrNameLst>
                                      </p:cBhvr>
                                      <p:to>
                                        <p:strVal val="visible"/>
                                      </p:to>
                                    </p:set>
                                    <p:animEffect transition="in" filter="blinds(horizontal)">
                                      <p:cBhvr>
                                        <p:cTn id="7" dur="500"/>
                                        <p:tgtEl>
                                          <p:spTgt spid="65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6387">
                                            <p:txEl>
                                              <p:pRg st="2" end="2"/>
                                            </p:txEl>
                                          </p:spTgt>
                                        </p:tgtEl>
                                        <p:attrNameLst>
                                          <p:attrName>style.visibility</p:attrName>
                                        </p:attrNameLst>
                                      </p:cBhvr>
                                      <p:to>
                                        <p:strVal val="visible"/>
                                      </p:to>
                                    </p:set>
                                    <p:animEffect transition="in" filter="blinds(horizontal)">
                                      <p:cBhvr>
                                        <p:cTn id="12" dur="500"/>
                                        <p:tgtEl>
                                          <p:spTgt spid="65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6387">
                                            <p:txEl>
                                              <p:pRg st="3" end="3"/>
                                            </p:txEl>
                                          </p:spTgt>
                                        </p:tgtEl>
                                        <p:attrNameLst>
                                          <p:attrName>style.visibility</p:attrName>
                                        </p:attrNameLst>
                                      </p:cBhvr>
                                      <p:to>
                                        <p:strVal val="visible"/>
                                      </p:to>
                                    </p:set>
                                    <p:animEffect transition="in" filter="blinds(horizontal)">
                                      <p:cBhvr>
                                        <p:cTn id="17" dur="500"/>
                                        <p:tgtEl>
                                          <p:spTgt spid="6563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6388"/>
                                        </p:tgtEl>
                                        <p:attrNameLst>
                                          <p:attrName>style.visibility</p:attrName>
                                        </p:attrNameLst>
                                      </p:cBhvr>
                                      <p:to>
                                        <p:strVal val="visible"/>
                                      </p:to>
                                    </p:set>
                                    <p:animEffect transition="in" filter="blinds(horizontal)">
                                      <p:cBhvr>
                                        <p:cTn id="22" dur="500"/>
                                        <p:tgtEl>
                                          <p:spTgt spid="6563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6389"/>
                                        </p:tgtEl>
                                        <p:attrNameLst>
                                          <p:attrName>style.visibility</p:attrName>
                                        </p:attrNameLst>
                                      </p:cBhvr>
                                      <p:to>
                                        <p:strVal val="visible"/>
                                      </p:to>
                                    </p:set>
                                    <p:animEffect transition="in" filter="blinds(horizontal)">
                                      <p:cBhvr>
                                        <p:cTn id="27" dur="500"/>
                                        <p:tgtEl>
                                          <p:spTgt spid="6563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6390"/>
                                        </p:tgtEl>
                                        <p:attrNameLst>
                                          <p:attrName>style.visibility</p:attrName>
                                        </p:attrNameLst>
                                      </p:cBhvr>
                                      <p:to>
                                        <p:strVal val="visible"/>
                                      </p:to>
                                    </p:set>
                                    <p:animEffect transition="in" filter="blinds(horizontal)">
                                      <p:cBhvr>
                                        <p:cTn id="32" dur="500"/>
                                        <p:tgtEl>
                                          <p:spTgt spid="65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9" grpId="0" animBg="1"/>
      <p:bldP spid="6563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57200" y="53975"/>
            <a:ext cx="8229600" cy="561975"/>
          </a:xfrm>
        </p:spPr>
        <p:txBody>
          <a:bodyPr/>
          <a:lstStyle/>
          <a:p>
            <a:r>
              <a:rPr lang="zh-CN" altLang="en-US" sz="3600" smtClean="0"/>
              <a:t>缓冲区溢出攻击的防范</a:t>
            </a:r>
          </a:p>
        </p:txBody>
      </p:sp>
      <p:sp>
        <p:nvSpPr>
          <p:cNvPr id="657411" name="Rectangle 3"/>
          <p:cNvSpPr>
            <a:spLocks noGrp="1" noChangeArrowheads="1"/>
          </p:cNvSpPr>
          <p:nvPr>
            <p:ph type="body" idx="1"/>
          </p:nvPr>
        </p:nvSpPr>
        <p:spPr/>
        <p:txBody>
          <a:bodyPr/>
          <a:lstStyle/>
          <a:p>
            <a:r>
              <a:rPr lang="zh-CN" altLang="en-US" smtClean="0">
                <a:latin typeface="微软雅黑" pitchFamily="34" charset="-122"/>
                <a:ea typeface="微软雅黑" pitchFamily="34" charset="-122"/>
              </a:rPr>
              <a:t>可执行代码区域限制</a:t>
            </a:r>
          </a:p>
          <a:p>
            <a:pPr lvl="1"/>
            <a:r>
              <a:rPr lang="zh-CN" altLang="en-US" smtClean="0">
                <a:latin typeface="微软雅黑" pitchFamily="34" charset="-122"/>
                <a:ea typeface="微软雅黑" pitchFamily="34" charset="-122"/>
              </a:rPr>
              <a:t>通过</a:t>
            </a:r>
            <a:r>
              <a:rPr lang="zh-CN" altLang="en-US" smtClean="0">
                <a:solidFill>
                  <a:srgbClr val="FF3300"/>
                </a:solidFill>
                <a:latin typeface="微软雅黑" pitchFamily="34" charset="-122"/>
                <a:ea typeface="微软雅黑" pitchFamily="34" charset="-122"/>
              </a:rPr>
              <a:t>将程序栈区和堆区设置为不可执行</a:t>
            </a:r>
            <a:r>
              <a:rPr lang="zh-CN" altLang="en-US" smtClean="0">
                <a:latin typeface="微软雅黑" pitchFamily="34" charset="-122"/>
                <a:ea typeface="微软雅黑" pitchFamily="34" charset="-122"/>
              </a:rPr>
              <a:t>，从而使得攻击者不可能执行被植入在输入缓冲区的代码，这种技术也被称为</a:t>
            </a:r>
            <a:r>
              <a:rPr lang="zh-CN" altLang="en-US" smtClean="0">
                <a:solidFill>
                  <a:srgbClr val="CC3300"/>
                </a:solidFill>
                <a:latin typeface="微软雅黑" pitchFamily="34" charset="-122"/>
                <a:ea typeface="微软雅黑" pitchFamily="34" charset="-122"/>
              </a:rPr>
              <a:t>非执行的缓冲区技术</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早期</a:t>
            </a:r>
            <a:r>
              <a:rPr lang="en-US" altLang="zh-CN" smtClean="0">
                <a:latin typeface="微软雅黑" pitchFamily="34" charset="-122"/>
                <a:ea typeface="微软雅黑" pitchFamily="34" charset="-122"/>
              </a:rPr>
              <a:t>Unix</a:t>
            </a:r>
            <a:r>
              <a:rPr lang="zh-CN" altLang="en-US" smtClean="0">
                <a:latin typeface="微软雅黑" pitchFamily="34" charset="-122"/>
                <a:ea typeface="微软雅黑" pitchFamily="34" charset="-122"/>
              </a:rPr>
              <a:t>系统只有代码段的访问属性是可执行，其他区域的访问属性是可读或可读可写。但是，近来</a:t>
            </a:r>
            <a:r>
              <a:rPr lang="en-US" altLang="zh-CN" smtClean="0">
                <a:latin typeface="微软雅黑" pitchFamily="34" charset="-122"/>
                <a:ea typeface="微软雅黑" pitchFamily="34" charset="-122"/>
              </a:rPr>
              <a:t>Unix</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Windows</a:t>
            </a:r>
            <a:r>
              <a:rPr lang="zh-CN" altLang="en-US" smtClean="0">
                <a:latin typeface="微软雅黑" pitchFamily="34" charset="-122"/>
                <a:ea typeface="微软雅黑" pitchFamily="34" charset="-122"/>
              </a:rPr>
              <a:t>系统由于要实现更好的性能和功能，允许在栈段中动态地加入可执行代码，这是</a:t>
            </a:r>
            <a:r>
              <a:rPr lang="zh-CN" altLang="en-US" smtClean="0">
                <a:solidFill>
                  <a:srgbClr val="CC3300"/>
                </a:solidFill>
                <a:latin typeface="微软雅黑" pitchFamily="34" charset="-122"/>
                <a:ea typeface="微软雅黑" pitchFamily="34" charset="-122"/>
              </a:rPr>
              <a:t>缓冲区溢出的根源</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为保持程序兼容性，不可能使所有数据段都设置成不可执行。不过，</a:t>
            </a:r>
            <a:r>
              <a:rPr lang="zh-CN" altLang="en-US" smtClean="0">
                <a:solidFill>
                  <a:srgbClr val="FF3300"/>
                </a:solidFill>
                <a:latin typeface="微软雅黑" pitchFamily="34" charset="-122"/>
                <a:ea typeface="微软雅黑" pitchFamily="34" charset="-122"/>
              </a:rPr>
              <a:t>可以将动态的栈段设置为不可执行</a:t>
            </a:r>
            <a:r>
              <a:rPr lang="zh-CN" altLang="en-US" smtClean="0">
                <a:latin typeface="微软雅黑" pitchFamily="34" charset="-122"/>
                <a:ea typeface="微软雅黑" pitchFamily="34" charset="-122"/>
              </a:rPr>
              <a:t>，这样，既保证程序的兼容性，又可以有效防止把代码植入栈（自动变量缓冲区）的溢出攻击。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7411">
                                            <p:txEl>
                                              <p:pRg st="1" end="1"/>
                                            </p:txEl>
                                          </p:spTgt>
                                        </p:tgtEl>
                                        <p:attrNameLst>
                                          <p:attrName>style.visibility</p:attrName>
                                        </p:attrNameLst>
                                      </p:cBhvr>
                                      <p:to>
                                        <p:strVal val="visible"/>
                                      </p:to>
                                    </p:set>
                                    <p:animEffect transition="in" filter="blinds(horizontal)">
                                      <p:cBhvr>
                                        <p:cTn id="7" dur="500"/>
                                        <p:tgtEl>
                                          <p:spTgt spid="657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7411">
                                            <p:txEl>
                                              <p:pRg st="2" end="2"/>
                                            </p:txEl>
                                          </p:spTgt>
                                        </p:tgtEl>
                                        <p:attrNameLst>
                                          <p:attrName>style.visibility</p:attrName>
                                        </p:attrNameLst>
                                      </p:cBhvr>
                                      <p:to>
                                        <p:strVal val="visible"/>
                                      </p:to>
                                    </p:set>
                                    <p:animEffect transition="in" filter="blinds(horizontal)">
                                      <p:cBhvr>
                                        <p:cTn id="12" dur="500"/>
                                        <p:tgtEl>
                                          <p:spTgt spid="65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7411">
                                            <p:txEl>
                                              <p:pRg st="3" end="3"/>
                                            </p:txEl>
                                          </p:spTgt>
                                        </p:tgtEl>
                                        <p:attrNameLst>
                                          <p:attrName>style.visibility</p:attrName>
                                        </p:attrNameLst>
                                      </p:cBhvr>
                                      <p:to>
                                        <p:strVal val="visible"/>
                                      </p:to>
                                    </p:set>
                                    <p:animEffect transition="in" filter="blinds(horizontal)">
                                      <p:cBhvr>
                                        <p:cTn id="17" dur="500"/>
                                        <p:tgtEl>
                                          <p:spTgt spid="65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476250" y="98425"/>
            <a:ext cx="8229600" cy="561975"/>
          </a:xfrm>
        </p:spPr>
        <p:txBody>
          <a:bodyPr/>
          <a:lstStyle/>
          <a:p>
            <a:r>
              <a:rPr lang="en-US" altLang="zh-CN" sz="3600" smtClean="0"/>
              <a:t>X86-64</a:t>
            </a:r>
            <a:r>
              <a:rPr lang="zh-CN" altLang="en-US" sz="3600" smtClean="0"/>
              <a:t>架构</a:t>
            </a:r>
          </a:p>
        </p:txBody>
      </p:sp>
      <p:sp>
        <p:nvSpPr>
          <p:cNvPr id="658435" name="Rectangle 3"/>
          <p:cNvSpPr>
            <a:spLocks noGrp="1" noChangeArrowheads="1"/>
          </p:cNvSpPr>
          <p:nvPr>
            <p:ph type="body" idx="1"/>
          </p:nvPr>
        </p:nvSpPr>
        <p:spPr>
          <a:xfrm>
            <a:off x="296863" y="836613"/>
            <a:ext cx="8324850" cy="5788025"/>
          </a:xfrm>
        </p:spPr>
        <p:txBody>
          <a:bodyPr/>
          <a:lstStyle/>
          <a:p>
            <a:r>
              <a:rPr lang="zh-CN" altLang="en-US" smtClean="0">
                <a:latin typeface="微软雅黑" pitchFamily="34" charset="-122"/>
                <a:ea typeface="微软雅黑" pitchFamily="34" charset="-122"/>
              </a:rPr>
              <a:t>背景</a:t>
            </a:r>
          </a:p>
          <a:p>
            <a:pPr lvl="1">
              <a:spcBef>
                <a:spcPct val="40000"/>
              </a:spcBef>
            </a:pPr>
            <a:r>
              <a:rPr lang="en-US" altLang="zh-CN" sz="2200" smtClean="0">
                <a:solidFill>
                  <a:srgbClr val="FF3300"/>
                </a:solidFill>
                <a:latin typeface="微软雅黑" pitchFamily="34" charset="-122"/>
                <a:ea typeface="微软雅黑" pitchFamily="34" charset="-122"/>
              </a:rPr>
              <a:t>Intel</a:t>
            </a:r>
            <a:r>
              <a:rPr lang="zh-CN" altLang="en-US" sz="2200" smtClean="0">
                <a:latin typeface="微软雅黑" pitchFamily="34" charset="-122"/>
                <a:ea typeface="微软雅黑" pitchFamily="34" charset="-122"/>
              </a:rPr>
              <a:t>最早推出的</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位架构是基于超长指令字</a:t>
            </a:r>
            <a:r>
              <a:rPr lang="en-US" altLang="zh-CN" sz="2200" smtClean="0">
                <a:solidFill>
                  <a:srgbClr val="CC3300"/>
                </a:solidFill>
                <a:latin typeface="微软雅黑" pitchFamily="34" charset="-122"/>
                <a:ea typeface="微软雅黑" pitchFamily="34" charset="-122"/>
              </a:rPr>
              <a:t>VLIW</a:t>
            </a:r>
            <a:r>
              <a:rPr lang="zh-CN" altLang="en-US" sz="2200" smtClean="0">
                <a:latin typeface="微软雅黑" pitchFamily="34" charset="-122"/>
                <a:ea typeface="微软雅黑" pitchFamily="34" charset="-122"/>
              </a:rPr>
              <a:t>技术的</a:t>
            </a:r>
            <a:r>
              <a:rPr lang="en-US" altLang="zh-CN" sz="2200" smtClean="0">
                <a:solidFill>
                  <a:srgbClr val="CC3300"/>
                </a:solidFill>
                <a:latin typeface="微软雅黑" pitchFamily="34" charset="-122"/>
                <a:ea typeface="微软雅黑" pitchFamily="34" charset="-122"/>
              </a:rPr>
              <a:t>IA-64</a:t>
            </a:r>
            <a:r>
              <a:rPr lang="zh-CN" altLang="en-US" sz="2200" smtClean="0">
                <a:solidFill>
                  <a:srgbClr val="CC3300"/>
                </a:solidFill>
                <a:latin typeface="微软雅黑" pitchFamily="34" charset="-122"/>
                <a:ea typeface="微软雅黑" pitchFamily="34" charset="-122"/>
              </a:rPr>
              <a:t>体系结构</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Intel </a:t>
            </a:r>
            <a:r>
              <a:rPr lang="zh-CN" altLang="en-US" sz="2200" smtClean="0">
                <a:latin typeface="微软雅黑" pitchFamily="34" charset="-122"/>
                <a:ea typeface="微软雅黑" pitchFamily="34" charset="-122"/>
              </a:rPr>
              <a:t>称其为显式并行指令计算机</a:t>
            </a:r>
            <a:r>
              <a:rPr lang="en-US" altLang="zh-CN" sz="2200" smtClean="0">
                <a:latin typeface="微软雅黑" pitchFamily="34" charset="-122"/>
                <a:ea typeface="微软雅黑" pitchFamily="34" charset="-122"/>
              </a:rPr>
              <a:t>EPIC</a:t>
            </a: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Explicitly Parallel Instruction Computer</a:t>
            </a:r>
            <a:r>
              <a:rPr lang="zh-CN" altLang="en-US" sz="2200" smtClean="0">
                <a:latin typeface="微软雅黑" pitchFamily="34" charset="-122"/>
                <a:ea typeface="微软雅黑" pitchFamily="34" charset="-122"/>
              </a:rPr>
              <a:t>）。安腾和安腾</a:t>
            </a:r>
            <a:r>
              <a:rPr lang="en-US" altLang="zh-CN" sz="2200" smtClean="0">
                <a:latin typeface="微软雅黑" pitchFamily="34" charset="-122"/>
                <a:ea typeface="微软雅黑" pitchFamily="34" charset="-122"/>
              </a:rPr>
              <a:t>2</a:t>
            </a:r>
            <a:r>
              <a:rPr lang="zh-CN" altLang="en-US" sz="2200" smtClean="0">
                <a:latin typeface="微软雅黑" pitchFamily="34" charset="-122"/>
                <a:ea typeface="微软雅黑" pitchFamily="34" charset="-122"/>
              </a:rPr>
              <a:t>分别在</a:t>
            </a:r>
            <a:r>
              <a:rPr lang="en-US" altLang="zh-CN" sz="2200" smtClean="0">
                <a:latin typeface="微软雅黑" pitchFamily="34" charset="-122"/>
                <a:ea typeface="微软雅黑" pitchFamily="34" charset="-122"/>
              </a:rPr>
              <a:t>2000</a:t>
            </a:r>
            <a:r>
              <a:rPr lang="zh-CN" altLang="en-US" sz="2200" smtClean="0">
                <a:latin typeface="微软雅黑" pitchFamily="34" charset="-122"/>
                <a:ea typeface="微软雅黑" pitchFamily="34" charset="-122"/>
              </a:rPr>
              <a:t>年和</a:t>
            </a:r>
            <a:r>
              <a:rPr lang="en-US" altLang="zh-CN" sz="2200" smtClean="0">
                <a:latin typeface="微软雅黑" pitchFamily="34" charset="-122"/>
                <a:ea typeface="微软雅黑" pitchFamily="34" charset="-122"/>
              </a:rPr>
              <a:t>2002</a:t>
            </a:r>
            <a:r>
              <a:rPr lang="zh-CN" altLang="en-US" sz="2200" smtClean="0">
                <a:latin typeface="微软雅黑" pitchFamily="34" charset="-122"/>
                <a:ea typeface="微软雅黑" pitchFamily="34" charset="-122"/>
              </a:rPr>
              <a:t>年问世，它们是</a:t>
            </a:r>
            <a:r>
              <a:rPr lang="en-US" altLang="zh-CN" sz="2200" smtClean="0">
                <a:latin typeface="微软雅黑" pitchFamily="34" charset="-122"/>
                <a:ea typeface="微软雅黑" pitchFamily="34" charset="-122"/>
              </a:rPr>
              <a:t>IA-64</a:t>
            </a:r>
            <a:r>
              <a:rPr lang="zh-CN" altLang="en-US" sz="2200" smtClean="0">
                <a:latin typeface="微软雅黑" pitchFamily="34" charset="-122"/>
                <a:ea typeface="微软雅黑" pitchFamily="34" charset="-122"/>
              </a:rPr>
              <a:t>体系结构的最早的具体实现。 </a:t>
            </a:r>
          </a:p>
          <a:p>
            <a:pPr lvl="1">
              <a:spcBef>
                <a:spcPct val="40000"/>
              </a:spcBef>
            </a:pPr>
            <a:r>
              <a:rPr lang="en-US" altLang="zh-CN" sz="2200" smtClean="0">
                <a:solidFill>
                  <a:srgbClr val="FF3300"/>
                </a:solidFill>
                <a:latin typeface="微软雅黑" pitchFamily="34" charset="-122"/>
                <a:ea typeface="微软雅黑" pitchFamily="34" charset="-122"/>
              </a:rPr>
              <a:t>AMD</a:t>
            </a:r>
            <a:r>
              <a:rPr lang="zh-CN" altLang="en-US" sz="2200" smtClean="0">
                <a:solidFill>
                  <a:srgbClr val="FF3300"/>
                </a:solidFill>
                <a:latin typeface="微软雅黑" pitchFamily="34" charset="-122"/>
                <a:ea typeface="微软雅黑" pitchFamily="34" charset="-122"/>
              </a:rPr>
              <a:t>公司</a:t>
            </a:r>
            <a:r>
              <a:rPr lang="zh-CN" altLang="en-US" sz="2200" smtClean="0">
                <a:latin typeface="微软雅黑" pitchFamily="34" charset="-122"/>
                <a:ea typeface="微软雅黑" pitchFamily="34" charset="-122"/>
              </a:rPr>
              <a:t>利用</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IA-64</a:t>
            </a:r>
            <a:r>
              <a:rPr lang="zh-CN" altLang="en-US" sz="2200" smtClean="0">
                <a:latin typeface="微软雅黑" pitchFamily="34" charset="-122"/>
                <a:ea typeface="微软雅黑" pitchFamily="34" charset="-122"/>
              </a:rPr>
              <a:t>架构上的失败，抢先在</a:t>
            </a:r>
            <a:r>
              <a:rPr lang="en-US" altLang="zh-CN" sz="2200" smtClean="0">
                <a:latin typeface="微软雅黑" pitchFamily="34" charset="-122"/>
                <a:ea typeface="微软雅黑" pitchFamily="34" charset="-122"/>
              </a:rPr>
              <a:t>2003</a:t>
            </a:r>
            <a:r>
              <a:rPr lang="zh-CN" altLang="en-US" sz="2200" smtClean="0">
                <a:latin typeface="微软雅黑" pitchFamily="34" charset="-122"/>
                <a:ea typeface="微软雅黑" pitchFamily="34" charset="-122"/>
              </a:rPr>
              <a:t>年推出兼容</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的</a:t>
            </a:r>
            <a:r>
              <a:rPr lang="en-US" altLang="zh-CN" sz="2200" smtClean="0">
                <a:solidFill>
                  <a:srgbClr val="CC3300"/>
                </a:solidFill>
                <a:latin typeface="微软雅黑" pitchFamily="34" charset="-122"/>
                <a:ea typeface="微软雅黑" pitchFamily="34" charset="-122"/>
              </a:rPr>
              <a:t>64</a:t>
            </a:r>
            <a:r>
              <a:rPr lang="zh-CN" altLang="en-US" sz="2200" smtClean="0">
                <a:solidFill>
                  <a:srgbClr val="CC3300"/>
                </a:solidFill>
                <a:latin typeface="微软雅黑" pitchFamily="34" charset="-122"/>
                <a:ea typeface="微软雅黑" pitchFamily="34" charset="-122"/>
              </a:rPr>
              <a:t>位版本指令集</a:t>
            </a:r>
            <a:r>
              <a:rPr lang="en-US" altLang="zh-CN" sz="2200" smtClean="0">
                <a:solidFill>
                  <a:srgbClr val="CC3300"/>
                </a:solidFill>
                <a:latin typeface="微软雅黑" pitchFamily="34" charset="-122"/>
                <a:ea typeface="微软雅黑" pitchFamily="34" charset="-122"/>
              </a:rPr>
              <a:t>x86-64</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AMD</a:t>
            </a:r>
            <a:r>
              <a:rPr lang="zh-CN" altLang="en-US" sz="2200" smtClean="0">
                <a:latin typeface="微软雅黑" pitchFamily="34" charset="-122"/>
                <a:ea typeface="微软雅黑" pitchFamily="34" charset="-122"/>
              </a:rPr>
              <a:t>获得了以前属于</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的一些高端市场。</a:t>
            </a:r>
            <a:r>
              <a:rPr lang="en-US" altLang="zh-CN" sz="2200" smtClean="0">
                <a:latin typeface="微软雅黑" pitchFamily="34" charset="-122"/>
                <a:ea typeface="微软雅黑" pitchFamily="34" charset="-122"/>
              </a:rPr>
              <a:t>AMD</a:t>
            </a:r>
            <a:r>
              <a:rPr lang="zh-CN" altLang="en-US" sz="2200" smtClean="0">
                <a:latin typeface="微软雅黑" pitchFamily="34" charset="-122"/>
                <a:ea typeface="微软雅黑" pitchFamily="34" charset="-122"/>
              </a:rPr>
              <a:t>后来将</a:t>
            </a: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更名为</a:t>
            </a:r>
            <a:r>
              <a:rPr lang="en-US" altLang="zh-CN" sz="2200" smtClean="0">
                <a:solidFill>
                  <a:srgbClr val="CC3300"/>
                </a:solidFill>
                <a:latin typeface="微软雅黑" pitchFamily="34" charset="-122"/>
                <a:ea typeface="微软雅黑" pitchFamily="34" charset="-122"/>
              </a:rPr>
              <a:t>AMD64</a:t>
            </a:r>
            <a:r>
              <a:rPr lang="zh-CN" altLang="en-US" sz="2200" smtClean="0">
                <a:latin typeface="微软雅黑" pitchFamily="34" charset="-122"/>
                <a:ea typeface="微软雅黑" pitchFamily="34" charset="-122"/>
              </a:rPr>
              <a:t>。</a:t>
            </a:r>
          </a:p>
          <a:p>
            <a:pPr lvl="1">
              <a:spcBef>
                <a:spcPct val="40000"/>
              </a:spcBef>
            </a:pP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2004</a:t>
            </a:r>
            <a:r>
              <a:rPr lang="zh-CN" altLang="en-US" sz="2200" smtClean="0">
                <a:latin typeface="微软雅黑" pitchFamily="34" charset="-122"/>
                <a:ea typeface="微软雅黑" pitchFamily="34" charset="-122"/>
              </a:rPr>
              <a:t>年推出</a:t>
            </a:r>
            <a:r>
              <a:rPr lang="en-US" altLang="zh-CN" sz="2200" smtClean="0">
                <a:solidFill>
                  <a:srgbClr val="CC3300"/>
                </a:solidFill>
                <a:latin typeface="微软雅黑" pitchFamily="34" charset="-122"/>
                <a:ea typeface="微软雅黑" pitchFamily="34" charset="-122"/>
              </a:rPr>
              <a:t>IA32-EM64T</a:t>
            </a:r>
            <a:r>
              <a:rPr lang="zh-CN" altLang="en-US" sz="2200" smtClean="0">
                <a:latin typeface="微软雅黑" pitchFamily="34" charset="-122"/>
                <a:ea typeface="微软雅黑" pitchFamily="34" charset="-122"/>
              </a:rPr>
              <a:t>，它支持</a:t>
            </a: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指令集。</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为了表示</a:t>
            </a:r>
            <a:r>
              <a:rPr lang="en-US" altLang="zh-CN" sz="2200" smtClean="0">
                <a:latin typeface="微软雅黑" pitchFamily="34" charset="-122"/>
                <a:ea typeface="微软雅黑" pitchFamily="34" charset="-122"/>
              </a:rPr>
              <a:t>EM64T</a:t>
            </a:r>
            <a:r>
              <a:rPr lang="zh-CN" altLang="en-US" sz="2200" smtClean="0">
                <a:latin typeface="微软雅黑" pitchFamily="34" charset="-122"/>
                <a:ea typeface="微软雅黑" pitchFamily="34" charset="-122"/>
              </a:rPr>
              <a:t>的</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位模式特点，又使其与</a:t>
            </a:r>
            <a:r>
              <a:rPr lang="en-US" altLang="zh-CN" sz="2200" smtClean="0">
                <a:latin typeface="微软雅黑" pitchFamily="34" charset="-122"/>
                <a:ea typeface="微软雅黑" pitchFamily="34" charset="-122"/>
              </a:rPr>
              <a:t>IA-64</a:t>
            </a:r>
            <a:r>
              <a:rPr lang="zh-CN" altLang="en-US" sz="2200" smtClean="0">
                <a:latin typeface="微软雅黑" pitchFamily="34" charset="-122"/>
                <a:ea typeface="微软雅黑" pitchFamily="34" charset="-122"/>
              </a:rPr>
              <a:t>有所区别，</a:t>
            </a:r>
            <a:r>
              <a:rPr lang="en-US" altLang="zh-CN" sz="2200" smtClean="0">
                <a:latin typeface="微软雅黑" pitchFamily="34" charset="-122"/>
                <a:ea typeface="微软雅黑" pitchFamily="34" charset="-122"/>
              </a:rPr>
              <a:t>2006</a:t>
            </a:r>
            <a:r>
              <a:rPr lang="zh-CN" altLang="en-US" sz="2200" smtClean="0">
                <a:latin typeface="微软雅黑" pitchFamily="34" charset="-122"/>
                <a:ea typeface="微软雅黑" pitchFamily="34" charset="-122"/>
              </a:rPr>
              <a:t>年开始把</a:t>
            </a:r>
            <a:r>
              <a:rPr lang="en-US" altLang="zh-CN" sz="2200" smtClean="0">
                <a:latin typeface="微软雅黑" pitchFamily="34" charset="-122"/>
                <a:ea typeface="微软雅黑" pitchFamily="34" charset="-122"/>
              </a:rPr>
              <a:t>EM64T</a:t>
            </a:r>
            <a:r>
              <a:rPr lang="zh-CN" altLang="en-US" sz="2200" smtClean="0">
                <a:latin typeface="微软雅黑" pitchFamily="34" charset="-122"/>
                <a:ea typeface="微软雅黑" pitchFamily="34" charset="-122"/>
              </a:rPr>
              <a:t>改名为</a:t>
            </a:r>
            <a:r>
              <a:rPr lang="en-US" altLang="zh-CN" sz="2200" smtClean="0">
                <a:solidFill>
                  <a:srgbClr val="CC3300"/>
                </a:solidFill>
                <a:latin typeface="微软雅黑" pitchFamily="34" charset="-122"/>
                <a:ea typeface="微软雅黑" pitchFamily="34" charset="-122"/>
              </a:rPr>
              <a:t>Intel 64</a:t>
            </a:r>
            <a:r>
              <a:rPr lang="zh-CN" altLang="en-US" sz="2200" smtClean="0">
                <a:latin typeface="微软雅黑" pitchFamily="34" charset="-122"/>
                <a:ea typeface="微软雅黑" pitchFamily="34" charset="-122"/>
              </a:rPr>
              <a:t>。 </a:t>
            </a:r>
            <a:endParaRPr lang="zh-CN" altLang="en-US"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animEffect transition="in" filter="blinds(horizontal)">
                                      <p:cBhvr>
                                        <p:cTn id="7" dur="500"/>
                                        <p:tgtEl>
                                          <p:spTgt spid="65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8435">
                                            <p:txEl>
                                              <p:pRg st="2" end="2"/>
                                            </p:txEl>
                                          </p:spTgt>
                                        </p:tgtEl>
                                        <p:attrNameLst>
                                          <p:attrName>style.visibility</p:attrName>
                                        </p:attrNameLst>
                                      </p:cBhvr>
                                      <p:to>
                                        <p:strVal val="visible"/>
                                      </p:to>
                                    </p:set>
                                    <p:animEffect transition="in" filter="blinds(horizontal)">
                                      <p:cBhvr>
                                        <p:cTn id="12" dur="500"/>
                                        <p:tgtEl>
                                          <p:spTgt spid="6584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8435">
                                            <p:txEl>
                                              <p:pRg st="3" end="3"/>
                                            </p:txEl>
                                          </p:spTgt>
                                        </p:tgtEl>
                                        <p:attrNameLst>
                                          <p:attrName>style.visibility</p:attrName>
                                        </p:attrNameLst>
                                      </p:cBhvr>
                                      <p:to>
                                        <p:strVal val="visible"/>
                                      </p:to>
                                    </p:set>
                                    <p:animEffect transition="in" filter="blinds(horizontal)">
                                      <p:cBhvr>
                                        <p:cTn id="17" dur="500"/>
                                        <p:tgtEl>
                                          <p:spTgt spid="65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59459" name="Rectangle 3"/>
          <p:cNvSpPr>
            <a:spLocks noGrp="1" noChangeArrowheads="1"/>
          </p:cNvSpPr>
          <p:nvPr>
            <p:ph type="body" idx="1"/>
          </p:nvPr>
        </p:nvSpPr>
        <p:spPr>
          <a:xfrm>
            <a:off x="161925" y="773113"/>
            <a:ext cx="8775700" cy="6084887"/>
          </a:xfrm>
        </p:spPr>
        <p:txBody>
          <a:bodyPr/>
          <a:lstStyle/>
          <a:p>
            <a:r>
              <a:rPr lang="zh-CN" altLang="en-US" sz="2000" smtClean="0">
                <a:latin typeface="微软雅黑" pitchFamily="34" charset="-122"/>
                <a:ea typeface="微软雅黑" pitchFamily="34" charset="-122"/>
              </a:rPr>
              <a:t>与</a:t>
            </a: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相比，</a:t>
            </a:r>
            <a:r>
              <a:rPr lang="en-US" altLang="zh-CN" sz="2000" smtClean="0">
                <a:latin typeface="微软雅黑" pitchFamily="34" charset="-122"/>
                <a:ea typeface="微软雅黑" pitchFamily="34" charset="-122"/>
              </a:rPr>
              <a:t>x86-64</a:t>
            </a:r>
            <a:r>
              <a:rPr lang="zh-CN" altLang="en-US" sz="2000" smtClean="0">
                <a:latin typeface="微软雅黑" pitchFamily="34" charset="-122"/>
                <a:ea typeface="微软雅黑" pitchFamily="34" charset="-122"/>
              </a:rPr>
              <a:t>架构的主要特点</a:t>
            </a:r>
          </a:p>
          <a:p>
            <a:pPr lvl="1">
              <a:lnSpc>
                <a:spcPct val="120000"/>
              </a:lnSpc>
            </a:pPr>
            <a:r>
              <a:rPr lang="zh-CN" altLang="en-US" sz="1900" smtClean="0">
                <a:solidFill>
                  <a:srgbClr val="FF3300"/>
                </a:solidFill>
                <a:latin typeface="微软雅黑" pitchFamily="34" charset="-122"/>
                <a:ea typeface="微软雅黑" pitchFamily="34" charset="-122"/>
              </a:rPr>
              <a:t>新增</a:t>
            </a:r>
            <a:r>
              <a:rPr lang="en-US" altLang="zh-CN" sz="1900" smtClean="0">
                <a:solidFill>
                  <a:srgbClr val="FF3300"/>
                </a:solidFill>
                <a:latin typeface="微软雅黑" pitchFamily="34" charset="-122"/>
                <a:ea typeface="微软雅黑" pitchFamily="34" charset="-122"/>
              </a:rPr>
              <a:t>8</a:t>
            </a:r>
            <a:r>
              <a:rPr lang="zh-CN" altLang="en-US" sz="1900" smtClean="0">
                <a:solidFill>
                  <a:srgbClr val="FF3300"/>
                </a:solidFill>
                <a:latin typeface="微软雅黑" pitchFamily="34" charset="-122"/>
                <a:ea typeface="微软雅黑" pitchFamily="34" charset="-122"/>
              </a:rPr>
              <a:t>个</a:t>
            </a:r>
            <a:r>
              <a:rPr lang="en-US" altLang="zh-CN" sz="1900" smtClean="0">
                <a:solidFill>
                  <a:srgbClr val="FF3300"/>
                </a:solidFill>
                <a:latin typeface="微软雅黑" pitchFamily="34" charset="-122"/>
                <a:ea typeface="微软雅黑" pitchFamily="34" charset="-122"/>
              </a:rPr>
              <a:t>64</a:t>
            </a:r>
            <a:r>
              <a:rPr lang="zh-CN" altLang="en-US" sz="1900" smtClean="0">
                <a:solidFill>
                  <a:srgbClr val="FF3300"/>
                </a:solidFill>
                <a:latin typeface="微软雅黑" pitchFamily="34" charset="-122"/>
                <a:ea typeface="微软雅黑" pitchFamily="34" charset="-122"/>
              </a:rPr>
              <a:t>位</a:t>
            </a:r>
            <a:r>
              <a:rPr lang="zh-CN" altLang="en-US" sz="1900" smtClean="0">
                <a:latin typeface="微软雅黑" pitchFamily="34" charset="-122"/>
                <a:ea typeface="微软雅黑" pitchFamily="34" charset="-122"/>
              </a:rPr>
              <a:t>通用寄存器：</a:t>
            </a:r>
            <a:r>
              <a:rPr lang="en-US" altLang="zh-CN" sz="1900" smtClean="0">
                <a:latin typeface="微软雅黑" pitchFamily="34" charset="-122"/>
                <a:ea typeface="微软雅黑" pitchFamily="34" charset="-122"/>
              </a:rPr>
              <a:t>R8</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R9</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R10</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R11</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R12</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R13</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R14</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R15</a:t>
            </a:r>
            <a:r>
              <a:rPr lang="zh-CN" altLang="en-US" sz="1900" smtClean="0">
                <a:latin typeface="微软雅黑" pitchFamily="34" charset="-122"/>
                <a:ea typeface="微软雅黑" pitchFamily="34" charset="-122"/>
              </a:rPr>
              <a:t>。可作为</a:t>
            </a:r>
            <a:r>
              <a:rPr lang="en-US" altLang="zh-CN" sz="1900" smtClean="0">
                <a:latin typeface="微软雅黑" pitchFamily="34" charset="-122"/>
                <a:ea typeface="微软雅黑" pitchFamily="34" charset="-122"/>
              </a:rPr>
              <a:t>8</a:t>
            </a:r>
            <a:r>
              <a:rPr lang="zh-CN" altLang="en-US" sz="1900" smtClean="0">
                <a:latin typeface="微软雅黑" pitchFamily="34" charset="-122"/>
                <a:ea typeface="微软雅黑" pitchFamily="34" charset="-122"/>
              </a:rPr>
              <a:t>位（</a:t>
            </a:r>
            <a:r>
              <a:rPr lang="en-US" altLang="zh-CN" sz="1900" smtClean="0">
                <a:latin typeface="微软雅黑" pitchFamily="34" charset="-122"/>
                <a:ea typeface="微软雅黑" pitchFamily="34" charset="-122"/>
              </a:rPr>
              <a:t>R8B~R15B</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16</a:t>
            </a:r>
            <a:r>
              <a:rPr lang="zh-CN" altLang="en-US" sz="1900" smtClean="0">
                <a:latin typeface="微软雅黑" pitchFamily="34" charset="-122"/>
                <a:ea typeface="微软雅黑" pitchFamily="34" charset="-122"/>
              </a:rPr>
              <a:t>位（</a:t>
            </a:r>
            <a:r>
              <a:rPr lang="en-US" altLang="zh-CN" sz="1900" smtClean="0">
                <a:latin typeface="微软雅黑" pitchFamily="34" charset="-122"/>
                <a:ea typeface="微软雅黑" pitchFamily="34" charset="-122"/>
              </a:rPr>
              <a:t>R8W~R15W</a:t>
            </a:r>
            <a:r>
              <a:rPr lang="zh-CN" altLang="en-US" sz="1900" smtClean="0">
                <a:latin typeface="微软雅黑" pitchFamily="34" charset="-122"/>
                <a:ea typeface="微软雅黑" pitchFamily="34" charset="-122"/>
              </a:rPr>
              <a:t>）或</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位寄存器（</a:t>
            </a:r>
            <a:r>
              <a:rPr lang="en-US" altLang="zh-CN" sz="1900" smtClean="0">
                <a:latin typeface="微软雅黑" pitchFamily="34" charset="-122"/>
                <a:ea typeface="微软雅黑" pitchFamily="34" charset="-122"/>
              </a:rPr>
              <a:t>R8D~R15D</a:t>
            </a:r>
            <a:r>
              <a:rPr lang="zh-CN" altLang="en-US" sz="1900" smtClean="0">
                <a:latin typeface="微软雅黑" pitchFamily="34" charset="-122"/>
                <a:ea typeface="微软雅黑" pitchFamily="34" charset="-122"/>
              </a:rPr>
              <a:t>）使用</a:t>
            </a:r>
          </a:p>
          <a:p>
            <a:pPr lvl="1">
              <a:lnSpc>
                <a:spcPct val="120000"/>
              </a:lnSpc>
            </a:pPr>
            <a:r>
              <a:rPr lang="zh-CN" altLang="en-US" sz="1900" smtClean="0">
                <a:latin typeface="微软雅黑" pitchFamily="34" charset="-122"/>
                <a:ea typeface="微软雅黑" pitchFamily="34" charset="-122"/>
              </a:rPr>
              <a:t>所有</a:t>
            </a:r>
            <a:r>
              <a:rPr lang="en-US" altLang="zh-CN" sz="1900" smtClean="0">
                <a:latin typeface="微软雅黑" pitchFamily="34" charset="-122"/>
                <a:ea typeface="微软雅黑" pitchFamily="34" charset="-122"/>
              </a:rPr>
              <a:t>GPRs</a:t>
            </a:r>
            <a:r>
              <a:rPr lang="zh-CN" altLang="en-US" sz="1900" smtClean="0">
                <a:latin typeface="微软雅黑" pitchFamily="34" charset="-122"/>
                <a:ea typeface="微软雅黑" pitchFamily="34" charset="-122"/>
              </a:rPr>
              <a:t>都</a:t>
            </a:r>
            <a:r>
              <a:rPr lang="zh-CN" altLang="en-US" sz="1900" smtClean="0">
                <a:solidFill>
                  <a:srgbClr val="FF3300"/>
                </a:solidFill>
                <a:latin typeface="微软雅黑" pitchFamily="34" charset="-122"/>
                <a:ea typeface="微软雅黑" pitchFamily="34" charset="-122"/>
              </a:rPr>
              <a:t>从</a:t>
            </a:r>
            <a:r>
              <a:rPr lang="en-US" altLang="zh-CN" sz="1900" smtClean="0">
                <a:solidFill>
                  <a:srgbClr val="FF3300"/>
                </a:solidFill>
                <a:latin typeface="微软雅黑" pitchFamily="34" charset="-122"/>
                <a:ea typeface="微软雅黑" pitchFamily="34" charset="-122"/>
              </a:rPr>
              <a:t>32</a:t>
            </a:r>
            <a:r>
              <a:rPr lang="zh-CN" altLang="en-US" sz="1900" smtClean="0">
                <a:solidFill>
                  <a:srgbClr val="FF3300"/>
                </a:solidFill>
                <a:latin typeface="微软雅黑" pitchFamily="34" charset="-122"/>
                <a:ea typeface="微软雅黑" pitchFamily="34" charset="-122"/>
              </a:rPr>
              <a:t>位扩充到</a:t>
            </a:r>
            <a:r>
              <a:rPr lang="en-US" altLang="zh-CN" sz="1900" smtClean="0">
                <a:solidFill>
                  <a:srgbClr val="FF3300"/>
                </a:solidFill>
                <a:latin typeface="微软雅黑" pitchFamily="34" charset="-122"/>
                <a:ea typeface="微软雅黑" pitchFamily="34" charset="-122"/>
              </a:rPr>
              <a:t>64</a:t>
            </a:r>
            <a:r>
              <a:rPr lang="zh-CN" altLang="en-US" sz="1900" smtClean="0">
                <a:solidFill>
                  <a:srgbClr val="FF3300"/>
                </a:solidFill>
                <a:latin typeface="微软雅黑" pitchFamily="34" charset="-122"/>
                <a:ea typeface="微软雅黑" pitchFamily="34" charset="-122"/>
              </a:rPr>
              <a:t>位</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8</a:t>
            </a:r>
            <a:r>
              <a:rPr lang="zh-CN" altLang="en-US" sz="1900" smtClean="0">
                <a:latin typeface="微软雅黑" pitchFamily="34" charset="-122"/>
                <a:ea typeface="微软雅黑" pitchFamily="34" charset="-122"/>
              </a:rPr>
              <a:t>个</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位通用寄存器</a:t>
            </a:r>
            <a:r>
              <a:rPr lang="en-US" altLang="zh-CN" sz="1900" smtClean="0">
                <a:latin typeface="微软雅黑" pitchFamily="34" charset="-122"/>
                <a:ea typeface="微软雅黑" pitchFamily="34" charset="-122"/>
              </a:rPr>
              <a:t>EAX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EBX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ECX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EDX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EBP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EDI</a:t>
            </a:r>
            <a:r>
              <a:rPr lang="zh-CN" altLang="en-US" sz="1900" smtClean="0">
                <a:latin typeface="微软雅黑" pitchFamily="34" charset="-122"/>
                <a:ea typeface="微软雅黑" pitchFamily="34" charset="-122"/>
              </a:rPr>
              <a:t>对应扩展寄存器分别为</a:t>
            </a:r>
            <a:r>
              <a:rPr lang="en-US" altLang="zh-CN" sz="1900" smtClean="0">
                <a:latin typeface="微软雅黑" pitchFamily="34" charset="-122"/>
                <a:ea typeface="微软雅黑" pitchFamily="34" charset="-122"/>
              </a:rPr>
              <a:t>RAX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RBX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RCX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RDX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RBP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RSP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RSI</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RDI</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EBP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EDI</a:t>
            </a:r>
            <a:r>
              <a:rPr lang="zh-CN" altLang="en-US" sz="1900" smtClean="0">
                <a:latin typeface="微软雅黑" pitchFamily="34" charset="-122"/>
                <a:ea typeface="微软雅黑" pitchFamily="34" charset="-122"/>
              </a:rPr>
              <a:t>的低</a:t>
            </a:r>
            <a:r>
              <a:rPr lang="en-US" altLang="zh-CN" sz="1900" smtClean="0">
                <a:latin typeface="微软雅黑" pitchFamily="34" charset="-122"/>
                <a:ea typeface="微软雅黑" pitchFamily="34" charset="-122"/>
              </a:rPr>
              <a:t>8</a:t>
            </a:r>
            <a:r>
              <a:rPr lang="zh-CN" altLang="en-US" sz="1900" smtClean="0">
                <a:latin typeface="微软雅黑" pitchFamily="34" charset="-122"/>
                <a:ea typeface="微软雅黑" pitchFamily="34" charset="-122"/>
              </a:rPr>
              <a:t>位寄存器分别是</a:t>
            </a:r>
            <a:r>
              <a:rPr lang="en-US" altLang="zh-CN" sz="1900" smtClean="0">
                <a:latin typeface="微软雅黑" pitchFamily="34" charset="-122"/>
                <a:ea typeface="微软雅黑" pitchFamily="34" charset="-122"/>
              </a:rPr>
              <a:t>BPL</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SPL</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SIL</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DIL</a:t>
            </a:r>
          </a:p>
          <a:p>
            <a:pPr lvl="1">
              <a:lnSpc>
                <a:spcPct val="120000"/>
              </a:lnSpc>
            </a:pPr>
            <a:r>
              <a:rPr lang="zh-CN" altLang="en-US" sz="1900" smtClean="0">
                <a:latin typeface="微软雅黑" pitchFamily="34" charset="-122"/>
                <a:ea typeface="微软雅黑" pitchFamily="34" charset="-122"/>
              </a:rPr>
              <a:t>字长从</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位变为</a:t>
            </a:r>
            <a:r>
              <a:rPr lang="en-US" altLang="zh-CN" sz="1900" smtClean="0">
                <a:latin typeface="微软雅黑" pitchFamily="34" charset="-122"/>
                <a:ea typeface="微软雅黑" pitchFamily="34" charset="-122"/>
              </a:rPr>
              <a:t>64</a:t>
            </a:r>
            <a:r>
              <a:rPr lang="zh-CN" altLang="en-US" sz="1900" smtClean="0">
                <a:latin typeface="微软雅黑" pitchFamily="34" charset="-122"/>
                <a:ea typeface="微软雅黑" pitchFamily="34" charset="-122"/>
              </a:rPr>
              <a:t>位，故逻辑</a:t>
            </a:r>
            <a:r>
              <a:rPr lang="zh-CN" altLang="en-US" sz="1900" smtClean="0">
                <a:solidFill>
                  <a:srgbClr val="FF3300"/>
                </a:solidFill>
                <a:latin typeface="微软雅黑" pitchFamily="34" charset="-122"/>
                <a:ea typeface="微软雅黑" pitchFamily="34" charset="-122"/>
              </a:rPr>
              <a:t>地址从</a:t>
            </a:r>
            <a:r>
              <a:rPr lang="en-US" altLang="zh-CN" sz="1900" smtClean="0">
                <a:solidFill>
                  <a:srgbClr val="FF3300"/>
                </a:solidFill>
                <a:latin typeface="微软雅黑" pitchFamily="34" charset="-122"/>
                <a:ea typeface="微软雅黑" pitchFamily="34" charset="-122"/>
              </a:rPr>
              <a:t>32</a:t>
            </a:r>
            <a:r>
              <a:rPr lang="zh-CN" altLang="en-US" sz="1900" smtClean="0">
                <a:solidFill>
                  <a:srgbClr val="FF3300"/>
                </a:solidFill>
                <a:latin typeface="微软雅黑" pitchFamily="34" charset="-122"/>
                <a:ea typeface="微软雅黑" pitchFamily="34" charset="-122"/>
              </a:rPr>
              <a:t>位变为</a:t>
            </a:r>
            <a:r>
              <a:rPr lang="en-US" altLang="zh-CN" sz="1900" smtClean="0">
                <a:solidFill>
                  <a:srgbClr val="FF3300"/>
                </a:solidFill>
                <a:latin typeface="微软雅黑" pitchFamily="34" charset="-122"/>
                <a:ea typeface="微软雅黑" pitchFamily="34" charset="-122"/>
              </a:rPr>
              <a:t>64</a:t>
            </a:r>
            <a:r>
              <a:rPr lang="zh-CN" altLang="en-US" sz="1900" smtClean="0">
                <a:solidFill>
                  <a:srgbClr val="FF3300"/>
                </a:solidFill>
                <a:latin typeface="微软雅黑" pitchFamily="34" charset="-122"/>
                <a:ea typeface="微软雅黑" pitchFamily="34" charset="-122"/>
              </a:rPr>
              <a:t>位</a:t>
            </a:r>
          </a:p>
          <a:p>
            <a:pPr lvl="1">
              <a:lnSpc>
                <a:spcPct val="120000"/>
              </a:lnSpc>
            </a:pPr>
            <a:r>
              <a:rPr lang="en-US" altLang="zh-CN" sz="1900" smtClean="0">
                <a:solidFill>
                  <a:srgbClr val="FF3300"/>
                </a:solidFill>
                <a:latin typeface="微软雅黑" pitchFamily="34" charset="-122"/>
                <a:ea typeface="微软雅黑" pitchFamily="34" charset="-122"/>
              </a:rPr>
              <a:t>long double</a:t>
            </a:r>
            <a:r>
              <a:rPr lang="zh-CN" altLang="en-US" sz="1900" smtClean="0">
                <a:solidFill>
                  <a:srgbClr val="FF3300"/>
                </a:solidFill>
                <a:latin typeface="微软雅黑" pitchFamily="34" charset="-122"/>
                <a:ea typeface="微软雅黑" pitchFamily="34" charset="-122"/>
              </a:rPr>
              <a:t>型</a:t>
            </a:r>
            <a:r>
              <a:rPr lang="zh-CN" altLang="en-US" sz="1900" smtClean="0">
                <a:latin typeface="微软雅黑" pitchFamily="34" charset="-122"/>
                <a:ea typeface="微软雅黑" pitchFamily="34" charset="-122"/>
              </a:rPr>
              <a:t>数据虽还采用</a:t>
            </a:r>
            <a:r>
              <a:rPr lang="en-US" altLang="zh-CN" sz="1900" smtClean="0">
                <a:latin typeface="微软雅黑" pitchFamily="34" charset="-122"/>
                <a:ea typeface="微软雅黑" pitchFamily="34" charset="-122"/>
              </a:rPr>
              <a:t>80</a:t>
            </a:r>
            <a:r>
              <a:rPr lang="zh-CN" altLang="en-US" sz="1900" smtClean="0">
                <a:latin typeface="微软雅黑" pitchFamily="34" charset="-122"/>
                <a:ea typeface="微软雅黑" pitchFamily="34" charset="-122"/>
              </a:rPr>
              <a:t>位扩展精度格式，但所分配存储空间从</a:t>
            </a:r>
            <a:r>
              <a:rPr lang="en-US" altLang="zh-CN" sz="1900" smtClean="0">
                <a:latin typeface="微软雅黑" pitchFamily="34" charset="-122"/>
                <a:ea typeface="微软雅黑" pitchFamily="34" charset="-122"/>
              </a:rPr>
              <a:t>12B</a:t>
            </a:r>
            <a:r>
              <a:rPr lang="zh-CN" altLang="en-US" sz="1900" smtClean="0">
                <a:solidFill>
                  <a:srgbClr val="FF3300"/>
                </a:solidFill>
                <a:latin typeface="微软雅黑" pitchFamily="34" charset="-122"/>
                <a:ea typeface="微软雅黑" pitchFamily="34" charset="-122"/>
              </a:rPr>
              <a:t>扩展为</a:t>
            </a:r>
            <a:r>
              <a:rPr lang="en-US" altLang="zh-CN" sz="1900" smtClean="0">
                <a:solidFill>
                  <a:srgbClr val="FF3300"/>
                </a:solidFill>
                <a:latin typeface="微软雅黑" pitchFamily="34" charset="-122"/>
                <a:ea typeface="微软雅黑" pitchFamily="34" charset="-122"/>
              </a:rPr>
              <a:t>16B</a:t>
            </a:r>
            <a:r>
              <a:rPr lang="zh-CN" altLang="en-US" sz="1900" smtClean="0">
                <a:latin typeface="微软雅黑" pitchFamily="34" charset="-122"/>
                <a:ea typeface="微软雅黑" pitchFamily="34" charset="-122"/>
              </a:rPr>
              <a:t>，即改为</a:t>
            </a:r>
            <a:r>
              <a:rPr lang="en-US" altLang="zh-CN" sz="1900" smtClean="0">
                <a:latin typeface="微软雅黑" pitchFamily="34" charset="-122"/>
                <a:ea typeface="微软雅黑" pitchFamily="34" charset="-122"/>
              </a:rPr>
              <a:t>16B</a:t>
            </a:r>
            <a:r>
              <a:rPr lang="zh-CN" altLang="en-US" sz="1900" smtClean="0">
                <a:latin typeface="微软雅黑" pitchFamily="34" charset="-122"/>
                <a:ea typeface="微软雅黑" pitchFamily="34" charset="-122"/>
              </a:rPr>
              <a:t>对齐，但不管是分配</a:t>
            </a:r>
            <a:r>
              <a:rPr lang="en-US" altLang="zh-CN" sz="1900" smtClean="0">
                <a:latin typeface="微软雅黑" pitchFamily="34" charset="-122"/>
                <a:ea typeface="微软雅黑" pitchFamily="34" charset="-122"/>
              </a:rPr>
              <a:t>12B</a:t>
            </a:r>
            <a:r>
              <a:rPr lang="zh-CN" altLang="en-US" sz="1900" smtClean="0">
                <a:latin typeface="微软雅黑" pitchFamily="34" charset="-122"/>
                <a:ea typeface="微软雅黑" pitchFamily="34" charset="-122"/>
              </a:rPr>
              <a:t>还是</a:t>
            </a:r>
            <a:r>
              <a:rPr lang="en-US" altLang="zh-CN" sz="1900" smtClean="0">
                <a:latin typeface="微软雅黑" pitchFamily="34" charset="-122"/>
                <a:ea typeface="微软雅黑" pitchFamily="34" charset="-122"/>
              </a:rPr>
              <a:t>16B</a:t>
            </a:r>
            <a:r>
              <a:rPr lang="zh-CN" altLang="en-US" sz="1900" smtClean="0">
                <a:latin typeface="微软雅黑" pitchFamily="34" charset="-122"/>
                <a:ea typeface="微软雅黑" pitchFamily="34" charset="-122"/>
              </a:rPr>
              <a:t>，都只用到低</a:t>
            </a:r>
            <a:r>
              <a:rPr lang="en-US" altLang="zh-CN" sz="1900" smtClean="0">
                <a:latin typeface="微软雅黑" pitchFamily="34" charset="-122"/>
                <a:ea typeface="微软雅黑" pitchFamily="34" charset="-122"/>
              </a:rPr>
              <a:t>10B</a:t>
            </a:r>
            <a:endParaRPr lang="zh-CN" altLang="en-US" sz="1900" smtClean="0">
              <a:latin typeface="微软雅黑" pitchFamily="34" charset="-122"/>
              <a:ea typeface="微软雅黑" pitchFamily="34" charset="-122"/>
            </a:endParaRPr>
          </a:p>
          <a:p>
            <a:pPr lvl="1">
              <a:lnSpc>
                <a:spcPct val="120000"/>
              </a:lnSpc>
            </a:pPr>
            <a:r>
              <a:rPr lang="zh-CN" altLang="en-US" sz="1900" smtClean="0">
                <a:latin typeface="微软雅黑" pitchFamily="34" charset="-122"/>
                <a:ea typeface="微软雅黑" pitchFamily="34" charset="-122"/>
              </a:rPr>
              <a:t>过程调用时，通常</a:t>
            </a:r>
            <a:r>
              <a:rPr lang="zh-CN" altLang="en-US" sz="1900" smtClean="0">
                <a:solidFill>
                  <a:srgbClr val="FF3300"/>
                </a:solidFill>
                <a:latin typeface="微软雅黑" pitchFamily="34" charset="-122"/>
                <a:ea typeface="微软雅黑" pitchFamily="34" charset="-122"/>
              </a:rPr>
              <a:t>用通用寄存器而不是栈来传递参数</a:t>
            </a:r>
            <a:r>
              <a:rPr lang="zh-CN" altLang="en-US" sz="1900" smtClean="0">
                <a:latin typeface="微软雅黑" pitchFamily="34" charset="-122"/>
                <a:ea typeface="微软雅黑" pitchFamily="34" charset="-122"/>
              </a:rPr>
              <a:t>，因此，很多过程不用访问栈，这使得大多数情况下执行时间比</a:t>
            </a:r>
            <a:r>
              <a:rPr lang="en-US" altLang="zh-CN" sz="1900" smtClean="0">
                <a:latin typeface="微软雅黑" pitchFamily="34" charset="-122"/>
                <a:ea typeface="微软雅黑" pitchFamily="34" charset="-122"/>
              </a:rPr>
              <a:t>IA-32</a:t>
            </a:r>
            <a:r>
              <a:rPr lang="zh-CN" altLang="en-US" sz="1900" smtClean="0">
                <a:latin typeface="微软雅黑" pitchFamily="34" charset="-122"/>
                <a:ea typeface="微软雅黑" pitchFamily="34" charset="-122"/>
              </a:rPr>
              <a:t>代码更短</a:t>
            </a:r>
          </a:p>
          <a:p>
            <a:pPr lvl="1">
              <a:lnSpc>
                <a:spcPct val="120000"/>
              </a:lnSpc>
            </a:pPr>
            <a:r>
              <a:rPr lang="en-US" altLang="zh-CN" sz="1900" smtClean="0">
                <a:solidFill>
                  <a:srgbClr val="FF3300"/>
                </a:solidFill>
                <a:latin typeface="微软雅黑" pitchFamily="34" charset="-122"/>
                <a:ea typeface="微软雅黑" pitchFamily="34" charset="-122"/>
              </a:rPr>
              <a:t>128</a:t>
            </a:r>
            <a:r>
              <a:rPr lang="zh-CN" altLang="en-US" sz="1900" smtClean="0">
                <a:solidFill>
                  <a:srgbClr val="FF3300"/>
                </a:solidFill>
                <a:latin typeface="微软雅黑" pitchFamily="34" charset="-122"/>
                <a:ea typeface="微软雅黑" pitchFamily="34" charset="-122"/>
              </a:rPr>
              <a:t>位的</a:t>
            </a:r>
            <a:r>
              <a:rPr lang="en-US" altLang="zh-CN" sz="1900" smtClean="0">
                <a:solidFill>
                  <a:srgbClr val="FF3300"/>
                </a:solidFill>
                <a:latin typeface="微软雅黑" pitchFamily="34" charset="-122"/>
                <a:ea typeface="微软雅黑" pitchFamily="34" charset="-122"/>
              </a:rPr>
              <a:t>MMX</a:t>
            </a:r>
            <a:r>
              <a:rPr lang="zh-CN" altLang="en-US" sz="1900" smtClean="0">
                <a:solidFill>
                  <a:srgbClr val="FF3300"/>
                </a:solidFill>
                <a:latin typeface="微软雅黑" pitchFamily="34" charset="-122"/>
                <a:ea typeface="微软雅黑" pitchFamily="34" charset="-122"/>
              </a:rPr>
              <a:t>寄存器从原来的</a:t>
            </a:r>
            <a:r>
              <a:rPr lang="en-US" altLang="zh-CN" sz="1900" smtClean="0">
                <a:solidFill>
                  <a:srgbClr val="FF3300"/>
                </a:solidFill>
                <a:latin typeface="微软雅黑" pitchFamily="34" charset="-122"/>
                <a:ea typeface="微软雅黑" pitchFamily="34" charset="-122"/>
              </a:rPr>
              <a:t>8</a:t>
            </a:r>
            <a:r>
              <a:rPr lang="zh-CN" altLang="en-US" sz="1900" smtClean="0">
                <a:solidFill>
                  <a:srgbClr val="FF3300"/>
                </a:solidFill>
                <a:latin typeface="微软雅黑" pitchFamily="34" charset="-122"/>
                <a:ea typeface="微软雅黑" pitchFamily="34" charset="-122"/>
              </a:rPr>
              <a:t>个增加到</a:t>
            </a:r>
            <a:r>
              <a:rPr lang="en-US" altLang="zh-CN" sz="1900" smtClean="0">
                <a:solidFill>
                  <a:srgbClr val="FF3300"/>
                </a:solidFill>
                <a:latin typeface="微软雅黑" pitchFamily="34" charset="-122"/>
                <a:ea typeface="微软雅黑" pitchFamily="34" charset="-122"/>
              </a:rPr>
              <a:t>16</a:t>
            </a:r>
            <a:r>
              <a:rPr lang="zh-CN" altLang="en-US" sz="1900" smtClean="0">
                <a:solidFill>
                  <a:srgbClr val="FF3300"/>
                </a:solidFill>
                <a:latin typeface="微软雅黑" pitchFamily="34" charset="-122"/>
                <a:ea typeface="微软雅黑" pitchFamily="34" charset="-122"/>
              </a:rPr>
              <a:t>个</a:t>
            </a:r>
            <a:r>
              <a:rPr lang="zh-CN" altLang="en-US" sz="1900" smtClean="0">
                <a:latin typeface="微软雅黑" pitchFamily="34" charset="-122"/>
                <a:ea typeface="微软雅黑" pitchFamily="34" charset="-122"/>
              </a:rPr>
              <a:t>，</a:t>
            </a:r>
            <a:r>
              <a:rPr lang="zh-CN" altLang="en-US" sz="1900" smtClean="0">
                <a:solidFill>
                  <a:srgbClr val="FF3300"/>
                </a:solidFill>
                <a:latin typeface="微软雅黑" pitchFamily="34" charset="-122"/>
                <a:ea typeface="微软雅黑" pitchFamily="34" charset="-122"/>
              </a:rPr>
              <a:t>浮点操作采用基于</a:t>
            </a:r>
            <a:r>
              <a:rPr lang="en-US" altLang="zh-CN" sz="1900" smtClean="0">
                <a:solidFill>
                  <a:srgbClr val="FF3300"/>
                </a:solidFill>
                <a:latin typeface="微软雅黑" pitchFamily="34" charset="-122"/>
                <a:ea typeface="微软雅黑" pitchFamily="34" charset="-122"/>
              </a:rPr>
              <a:t>SSE</a:t>
            </a:r>
            <a:r>
              <a:rPr lang="zh-CN" altLang="en-US" sz="1900" smtClean="0">
                <a:solidFill>
                  <a:srgbClr val="FF3300"/>
                </a:solidFill>
                <a:latin typeface="微软雅黑" pitchFamily="34" charset="-122"/>
                <a:ea typeface="微软雅黑" pitchFamily="34" charset="-122"/>
              </a:rPr>
              <a:t>的面向</a:t>
            </a:r>
            <a:r>
              <a:rPr lang="en-US" altLang="zh-CN" sz="1900" smtClean="0">
                <a:solidFill>
                  <a:srgbClr val="FF3300"/>
                </a:solidFill>
                <a:latin typeface="微软雅黑" pitchFamily="34" charset="-122"/>
                <a:ea typeface="微软雅黑" pitchFamily="34" charset="-122"/>
              </a:rPr>
              <a:t>XMM</a:t>
            </a:r>
            <a:r>
              <a:rPr lang="zh-CN" altLang="en-US" sz="1900" smtClean="0">
                <a:solidFill>
                  <a:srgbClr val="FF3300"/>
                </a:solidFill>
                <a:latin typeface="微软雅黑" pitchFamily="34" charset="-122"/>
                <a:ea typeface="微软雅黑" pitchFamily="34" charset="-122"/>
              </a:rPr>
              <a:t>寄存器的指令集</a:t>
            </a:r>
            <a:r>
              <a:rPr lang="zh-CN" altLang="en-US" sz="1900" smtClean="0">
                <a:latin typeface="微软雅黑" pitchFamily="34" charset="-122"/>
                <a:ea typeface="微软雅黑" pitchFamily="34" charset="-122"/>
              </a:rPr>
              <a:t>，而不采用基于浮点寄存器栈的指令集 </a:t>
            </a:r>
            <a:r>
              <a:rPr lang="en-US" altLang="zh-CN" sz="1900" smtClean="0">
                <a:latin typeface="微软雅黑" pitchFamily="34" charset="-122"/>
                <a:ea typeface="微软雅黑" pitchFamily="34" charset="-122"/>
              </a:rPr>
              <a:t> </a:t>
            </a:r>
            <a:endParaRPr lang="zh-CN" altLang="en-US" sz="190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9459">
                                            <p:txEl>
                                              <p:pRg st="1" end="1"/>
                                            </p:txEl>
                                          </p:spTgt>
                                        </p:tgtEl>
                                        <p:attrNameLst>
                                          <p:attrName>style.visibility</p:attrName>
                                        </p:attrNameLst>
                                      </p:cBhvr>
                                      <p:to>
                                        <p:strVal val="visible"/>
                                      </p:to>
                                    </p:set>
                                    <p:animEffect transition="in" filter="blinds(horizontal)">
                                      <p:cBhvr>
                                        <p:cTn id="7" dur="500"/>
                                        <p:tgtEl>
                                          <p:spTgt spid="65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9459">
                                            <p:txEl>
                                              <p:pRg st="2" end="2"/>
                                            </p:txEl>
                                          </p:spTgt>
                                        </p:tgtEl>
                                        <p:attrNameLst>
                                          <p:attrName>style.visibility</p:attrName>
                                        </p:attrNameLst>
                                      </p:cBhvr>
                                      <p:to>
                                        <p:strVal val="visible"/>
                                      </p:to>
                                    </p:set>
                                    <p:animEffect transition="in" filter="blinds(horizontal)">
                                      <p:cBhvr>
                                        <p:cTn id="12" dur="500"/>
                                        <p:tgtEl>
                                          <p:spTgt spid="65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9459">
                                            <p:txEl>
                                              <p:pRg st="3" end="3"/>
                                            </p:txEl>
                                          </p:spTgt>
                                        </p:tgtEl>
                                        <p:attrNameLst>
                                          <p:attrName>style.visibility</p:attrName>
                                        </p:attrNameLst>
                                      </p:cBhvr>
                                      <p:to>
                                        <p:strVal val="visible"/>
                                      </p:to>
                                    </p:set>
                                    <p:animEffect transition="in" filter="blinds(horizontal)">
                                      <p:cBhvr>
                                        <p:cTn id="17" dur="500"/>
                                        <p:tgtEl>
                                          <p:spTgt spid="65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9459">
                                            <p:txEl>
                                              <p:pRg st="4" end="4"/>
                                            </p:txEl>
                                          </p:spTgt>
                                        </p:tgtEl>
                                        <p:attrNameLst>
                                          <p:attrName>style.visibility</p:attrName>
                                        </p:attrNameLst>
                                      </p:cBhvr>
                                      <p:to>
                                        <p:strVal val="visible"/>
                                      </p:to>
                                    </p:set>
                                    <p:animEffect transition="in" filter="blinds(horizontal)">
                                      <p:cBhvr>
                                        <p:cTn id="22" dur="500"/>
                                        <p:tgtEl>
                                          <p:spTgt spid="659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9459">
                                            <p:txEl>
                                              <p:pRg st="5" end="5"/>
                                            </p:txEl>
                                          </p:spTgt>
                                        </p:tgtEl>
                                        <p:attrNameLst>
                                          <p:attrName>style.visibility</p:attrName>
                                        </p:attrNameLst>
                                      </p:cBhvr>
                                      <p:to>
                                        <p:strVal val="visible"/>
                                      </p:to>
                                    </p:set>
                                    <p:animEffect transition="in" filter="blinds(horizontal)">
                                      <p:cBhvr>
                                        <p:cTn id="27" dur="500"/>
                                        <p:tgtEl>
                                          <p:spTgt spid="6594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9459">
                                            <p:txEl>
                                              <p:pRg st="6" end="6"/>
                                            </p:txEl>
                                          </p:spTgt>
                                        </p:tgtEl>
                                        <p:attrNameLst>
                                          <p:attrName>style.visibility</p:attrName>
                                        </p:attrNameLst>
                                      </p:cBhvr>
                                      <p:to>
                                        <p:strVal val="visible"/>
                                      </p:to>
                                    </p:set>
                                    <p:animEffect transition="in" filter="blinds(horizontal)">
                                      <p:cBhvr>
                                        <p:cTn id="32" dur="500"/>
                                        <p:tgtEl>
                                          <p:spTgt spid="65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a:t>
            </a:r>
          </a:p>
        </p:txBody>
      </p:sp>
      <p:sp>
        <p:nvSpPr>
          <p:cNvPr id="556035" name="Rectangle 3"/>
          <p:cNvSpPr>
            <a:spLocks noGrp="1" noChangeArrowheads="1"/>
          </p:cNvSpPr>
          <p:nvPr>
            <p:ph type="body" idx="1"/>
          </p:nvPr>
        </p:nvSpPr>
        <p:spPr>
          <a:xfrm>
            <a:off x="468313" y="836613"/>
            <a:ext cx="8229600" cy="5562600"/>
          </a:xfrm>
        </p:spPr>
        <p:txBody>
          <a:bodyPr/>
          <a:lstStyle/>
          <a:p>
            <a:pPr>
              <a:lnSpc>
                <a:spcPct val="110000"/>
              </a:lnSpc>
              <a:spcBef>
                <a:spcPct val="30000"/>
              </a:spcBef>
            </a:pPr>
            <a:r>
              <a:rPr lang="en-US" altLang="zh-CN" smtClean="0">
                <a:latin typeface="微软雅黑" pitchFamily="34" charset="-122"/>
                <a:ea typeface="微软雅黑" pitchFamily="34" charset="-122"/>
              </a:rPr>
              <a:t>x86-64</a:t>
            </a:r>
            <a:r>
              <a:rPr lang="zh-CN" altLang="en-US" smtClean="0">
                <a:latin typeface="微软雅黑" pitchFamily="34" charset="-122"/>
                <a:ea typeface="微软雅黑" pitchFamily="34" charset="-122"/>
              </a:rPr>
              <a:t>的基本指令和对齐</a:t>
            </a:r>
          </a:p>
          <a:p>
            <a:pPr lvl="1">
              <a:lnSpc>
                <a:spcPct val="110000"/>
              </a:lnSpc>
              <a:spcBef>
                <a:spcPct val="30000"/>
              </a:spcBef>
            </a:pPr>
            <a:r>
              <a:rPr lang="zh-CN" altLang="en-US" sz="2200" smtClean="0">
                <a:latin typeface="微软雅黑" pitchFamily="34" charset="-122"/>
                <a:ea typeface="微软雅黑" pitchFamily="34" charset="-122"/>
              </a:rPr>
              <a:t>数据传送指令（汇编指令中助记符“</a:t>
            </a:r>
            <a:r>
              <a:rPr lang="en-US" altLang="zh-CN" sz="2200" smtClean="0">
                <a:latin typeface="微软雅黑" pitchFamily="34" charset="-122"/>
                <a:ea typeface="微软雅黑" pitchFamily="34" charset="-122"/>
              </a:rPr>
              <a:t>q”</a:t>
            </a:r>
            <a:r>
              <a:rPr lang="zh-CN" altLang="en-US" sz="2200" smtClean="0">
                <a:latin typeface="微软雅黑" pitchFamily="34" charset="-122"/>
                <a:ea typeface="微软雅黑" pitchFamily="34" charset="-122"/>
              </a:rPr>
              <a:t>表示操作数长度为四字（即</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 </a:t>
            </a:r>
          </a:p>
          <a:p>
            <a:pPr lvl="2">
              <a:lnSpc>
                <a:spcPct val="110000"/>
              </a:lnSpc>
              <a:spcBef>
                <a:spcPct val="30000"/>
              </a:spcBef>
            </a:pPr>
            <a:r>
              <a:rPr lang="en-US" altLang="zh-CN" sz="2200" smtClean="0">
                <a:latin typeface="微软雅黑" pitchFamily="34" charset="-122"/>
                <a:ea typeface="微软雅黑" pitchFamily="34" charset="-122"/>
              </a:rPr>
              <a:t>movabsq</a:t>
            </a:r>
            <a:r>
              <a:rPr lang="zh-CN" altLang="en-US" sz="2200" smtClean="0">
                <a:latin typeface="微软雅黑" pitchFamily="34" charset="-122"/>
                <a:ea typeface="微软雅黑" pitchFamily="34" charset="-122"/>
              </a:rPr>
              <a:t>指令用于将一个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位立即数送到一个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位通用寄存器中；</a:t>
            </a:r>
          </a:p>
          <a:p>
            <a:pPr lvl="2">
              <a:lnSpc>
                <a:spcPct val="110000"/>
              </a:lnSpc>
              <a:spcBef>
                <a:spcPct val="30000"/>
              </a:spcBef>
            </a:pPr>
            <a:r>
              <a:rPr lang="en-US" altLang="zh-CN" sz="2200" smtClean="0">
                <a:latin typeface="微软雅黑" pitchFamily="34" charset="-122"/>
                <a:ea typeface="微软雅黑" pitchFamily="34" charset="-122"/>
              </a:rPr>
              <a:t>movq</a:t>
            </a:r>
            <a:r>
              <a:rPr lang="zh-CN" altLang="en-US" sz="2200" smtClean="0">
                <a:latin typeface="微软雅黑" pitchFamily="34" charset="-122"/>
                <a:ea typeface="微软雅黑" pitchFamily="34" charset="-122"/>
              </a:rPr>
              <a:t>指令用于传送一个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位的四字；</a:t>
            </a:r>
          </a:p>
          <a:p>
            <a:pPr lvl="2">
              <a:lnSpc>
                <a:spcPct val="110000"/>
              </a:lnSpc>
              <a:spcBef>
                <a:spcPct val="30000"/>
              </a:spcBef>
            </a:pPr>
            <a:r>
              <a:rPr lang="en-US" altLang="zh-CN" sz="2200" smtClean="0">
                <a:latin typeface="微软雅黑" pitchFamily="34" charset="-122"/>
                <a:ea typeface="微软雅黑" pitchFamily="34" charset="-122"/>
              </a:rPr>
              <a:t>movsbq</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movswq</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movslq</a:t>
            </a:r>
            <a:r>
              <a:rPr lang="zh-CN" altLang="en-US" sz="2200" smtClean="0">
                <a:latin typeface="微软雅黑" pitchFamily="34" charset="-122"/>
                <a:ea typeface="微软雅黑" pitchFamily="34" charset="-122"/>
              </a:rPr>
              <a:t>用于将源操作数进行符号扩展并传送到一个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位寄存器或存储单元中；</a:t>
            </a:r>
          </a:p>
          <a:p>
            <a:pPr lvl="2">
              <a:lnSpc>
                <a:spcPct val="110000"/>
              </a:lnSpc>
              <a:spcBef>
                <a:spcPct val="30000"/>
              </a:spcBef>
            </a:pPr>
            <a:r>
              <a:rPr lang="en-US" altLang="zh-CN" sz="2200" smtClean="0">
                <a:latin typeface="微软雅黑" pitchFamily="34" charset="-122"/>
                <a:ea typeface="微软雅黑" pitchFamily="34" charset="-122"/>
              </a:rPr>
              <a:t>movzbq</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movzwq</a:t>
            </a:r>
            <a:r>
              <a:rPr lang="zh-CN" altLang="en-US" sz="2200" smtClean="0">
                <a:latin typeface="微软雅黑" pitchFamily="34" charset="-122"/>
                <a:ea typeface="微软雅黑" pitchFamily="34" charset="-122"/>
              </a:rPr>
              <a:t>用于将源操作数进行零扩展后传送到一个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位寄存器或存储单元中；</a:t>
            </a:r>
          </a:p>
          <a:p>
            <a:pPr lvl="2">
              <a:lnSpc>
                <a:spcPct val="110000"/>
              </a:lnSpc>
              <a:spcBef>
                <a:spcPct val="30000"/>
              </a:spcBef>
            </a:pPr>
            <a:r>
              <a:rPr lang="en-US" altLang="zh-CN" sz="2200" smtClean="0">
                <a:latin typeface="微软雅黑" pitchFamily="34" charset="-122"/>
                <a:ea typeface="微软雅黑" pitchFamily="34" charset="-122"/>
              </a:rPr>
              <a:t>pushq</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popq</a:t>
            </a:r>
            <a:r>
              <a:rPr lang="zh-CN" altLang="en-US" sz="2200" smtClean="0">
                <a:latin typeface="微软雅黑" pitchFamily="34" charset="-122"/>
                <a:ea typeface="微软雅黑" pitchFamily="34" charset="-122"/>
              </a:rPr>
              <a:t>分别是四字压栈和四字出栈指令；</a:t>
            </a:r>
          </a:p>
          <a:p>
            <a:pPr lvl="2">
              <a:lnSpc>
                <a:spcPct val="110000"/>
              </a:lnSpc>
              <a:spcBef>
                <a:spcPct val="30000"/>
              </a:spcBef>
            </a:pPr>
            <a:r>
              <a:rPr lang="en-US" altLang="zh-CN" sz="2200" smtClean="0">
                <a:solidFill>
                  <a:srgbClr val="FF3300"/>
                </a:solidFill>
                <a:latin typeface="微软雅黑" pitchFamily="34" charset="-122"/>
                <a:ea typeface="微软雅黑" pitchFamily="34" charset="-122"/>
              </a:rPr>
              <a:t>movl</a:t>
            </a:r>
            <a:r>
              <a:rPr lang="zh-CN" altLang="en-US" sz="2200" smtClean="0">
                <a:solidFill>
                  <a:srgbClr val="FF3300"/>
                </a:solidFill>
                <a:latin typeface="微软雅黑" pitchFamily="34" charset="-122"/>
                <a:ea typeface="微软雅黑" pitchFamily="34" charset="-122"/>
              </a:rPr>
              <a:t>指令的功能相当于</a:t>
            </a:r>
            <a:r>
              <a:rPr lang="en-US" altLang="zh-CN" sz="2200" smtClean="0">
                <a:solidFill>
                  <a:srgbClr val="FF3300"/>
                </a:solidFill>
                <a:latin typeface="微软雅黑" pitchFamily="34" charset="-122"/>
                <a:ea typeface="微软雅黑" pitchFamily="34" charset="-122"/>
              </a:rPr>
              <a:t>movzlq</a:t>
            </a:r>
            <a:r>
              <a:rPr lang="zh-CN" altLang="en-US" sz="2200" smtClean="0">
                <a:solidFill>
                  <a:srgbClr val="FF3300"/>
                </a:solidFill>
                <a:latin typeface="微软雅黑" pitchFamily="34" charset="-122"/>
                <a:ea typeface="微软雅黑" pitchFamily="34" charset="-122"/>
              </a:rPr>
              <a:t>指令</a:t>
            </a:r>
            <a:r>
              <a:rPr lang="zh-CN" altLang="en-US" sz="2200" smtClean="0">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7" dur="500"/>
                                        <p:tgtEl>
                                          <p:spTgt spid="5560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12" dur="500"/>
                                        <p:tgtEl>
                                          <p:spTgt spid="5560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4" end="4"/>
                                            </p:txEl>
                                          </p:spTgt>
                                        </p:tgtEl>
                                        <p:attrNameLst>
                                          <p:attrName>style.visibility</p:attrName>
                                        </p:attrNameLst>
                                      </p:cBhvr>
                                      <p:to>
                                        <p:strVal val="visible"/>
                                      </p:to>
                                    </p:set>
                                    <p:animEffect transition="in" filter="blinds(horizontal)">
                                      <p:cBhvr>
                                        <p:cTn id="17" dur="500"/>
                                        <p:tgtEl>
                                          <p:spTgt spid="5560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5" end="5"/>
                                            </p:txEl>
                                          </p:spTgt>
                                        </p:tgtEl>
                                        <p:attrNameLst>
                                          <p:attrName>style.visibility</p:attrName>
                                        </p:attrNameLst>
                                      </p:cBhvr>
                                      <p:to>
                                        <p:strVal val="visible"/>
                                      </p:to>
                                    </p:set>
                                    <p:animEffect transition="in" filter="blinds(horizontal)">
                                      <p:cBhvr>
                                        <p:cTn id="22" dur="500"/>
                                        <p:tgtEl>
                                          <p:spTgt spid="5560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6035">
                                            <p:txEl>
                                              <p:pRg st="6" end="6"/>
                                            </p:txEl>
                                          </p:spTgt>
                                        </p:tgtEl>
                                        <p:attrNameLst>
                                          <p:attrName>style.visibility</p:attrName>
                                        </p:attrNameLst>
                                      </p:cBhvr>
                                      <p:to>
                                        <p:strVal val="visible"/>
                                      </p:to>
                                    </p:set>
                                    <p:animEffect transition="in" filter="blinds(horizontal)">
                                      <p:cBhvr>
                                        <p:cTn id="27" dur="500"/>
                                        <p:tgtEl>
                                          <p:spTgt spid="55603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6035">
                                            <p:txEl>
                                              <p:pRg st="7" end="7"/>
                                            </p:txEl>
                                          </p:spTgt>
                                        </p:tgtEl>
                                        <p:attrNameLst>
                                          <p:attrName>style.visibility</p:attrName>
                                        </p:attrNameLst>
                                      </p:cBhvr>
                                      <p:to>
                                        <p:strVal val="visible"/>
                                      </p:to>
                                    </p:set>
                                    <p:animEffect transition="in" filter="blinds(horizontal)">
                                      <p:cBhvr>
                                        <p:cTn id="32" dur="500"/>
                                        <p:tgtEl>
                                          <p:spTgt spid="556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1507" name="Rectangle 3"/>
          <p:cNvSpPr>
            <a:spLocks noGrp="1" noChangeArrowheads="1"/>
          </p:cNvSpPr>
          <p:nvPr>
            <p:ph type="body" idx="1"/>
          </p:nvPr>
        </p:nvSpPr>
        <p:spPr>
          <a:xfrm>
            <a:off x="468313" y="684213"/>
            <a:ext cx="8229600" cy="477837"/>
          </a:xfrm>
        </p:spPr>
        <p:txBody>
          <a:bodyPr/>
          <a:lstStyle/>
          <a:p>
            <a:r>
              <a:rPr lang="zh-CN" altLang="en-US" sz="2200" smtClean="0">
                <a:latin typeface="微软雅黑" pitchFamily="34" charset="-122"/>
                <a:ea typeface="微软雅黑" pitchFamily="34" charset="-122"/>
              </a:rPr>
              <a:t>数据传送指令举例</a:t>
            </a:r>
          </a:p>
        </p:txBody>
      </p:sp>
      <p:sp>
        <p:nvSpPr>
          <p:cNvPr id="661508" name="Rectangle 4"/>
          <p:cNvSpPr>
            <a:spLocks noChangeArrowheads="1"/>
          </p:cNvSpPr>
          <p:nvPr/>
        </p:nvSpPr>
        <p:spPr bwMode="auto">
          <a:xfrm>
            <a:off x="206375" y="1649413"/>
            <a:ext cx="4572000" cy="1465262"/>
          </a:xfrm>
          <a:prstGeom prst="rect">
            <a:avLst/>
          </a:prstGeom>
          <a:noFill/>
          <a:ln w="9525" algn="ctr">
            <a:noFill/>
            <a:miter lim="800000"/>
            <a:headEnd/>
            <a:tailEnd/>
          </a:ln>
          <a:effectLst/>
        </p:spPr>
        <p:txBody>
          <a:bodyPr>
            <a:spAutoFit/>
          </a:bodyPr>
          <a:lstStyle/>
          <a:p>
            <a:pPr marL="342900" indent="-342900"/>
            <a:endParaRPr lang="zh-CN" altLang="en-US"/>
          </a:p>
          <a:p>
            <a:pPr marL="342900" indent="-342900"/>
            <a:r>
              <a:rPr lang="en-US" altLang="zh-CN"/>
              <a:t>dest_type  convert(source_type x) {</a:t>
            </a:r>
          </a:p>
          <a:p>
            <a:pPr marL="342900" indent="-342900"/>
            <a:r>
              <a:rPr lang="en-US" altLang="zh-CN"/>
              <a:t>		</a:t>
            </a:r>
            <a:r>
              <a:rPr lang="en-US" altLang="zh-CN">
                <a:solidFill>
                  <a:srgbClr val="FF3300"/>
                </a:solidFill>
              </a:rPr>
              <a:t>dest_type y = (dest_type) x;</a:t>
            </a:r>
          </a:p>
          <a:p>
            <a:pPr marL="342900" indent="-342900"/>
            <a:r>
              <a:rPr lang="en-US" altLang="zh-CN"/>
              <a:t>		return y;</a:t>
            </a:r>
          </a:p>
          <a:p>
            <a:pPr marL="342900" indent="-342900"/>
            <a:r>
              <a:rPr lang="en-US" altLang="zh-CN"/>
              <a:t>}</a:t>
            </a:r>
            <a:endParaRPr lang="zh-CN" altLang="en-US"/>
          </a:p>
        </p:txBody>
      </p:sp>
      <p:sp>
        <p:nvSpPr>
          <p:cNvPr id="661509" name="Rectangle 5"/>
          <p:cNvSpPr>
            <a:spLocks noChangeArrowheads="1"/>
          </p:cNvSpPr>
          <p:nvPr/>
        </p:nvSpPr>
        <p:spPr bwMode="auto">
          <a:xfrm>
            <a:off x="161925" y="1133475"/>
            <a:ext cx="4545013" cy="752475"/>
          </a:xfrm>
          <a:prstGeom prst="rect">
            <a:avLst/>
          </a:prstGeom>
          <a:noFill/>
          <a:ln w="9525" algn="ctr">
            <a:noFill/>
            <a:miter lim="800000"/>
            <a:headEnd/>
            <a:tailEnd/>
          </a:ln>
          <a:effectLst/>
        </p:spPr>
        <p:txBody>
          <a:bodyPr>
            <a:spAutoFit/>
          </a:bodyPr>
          <a:lstStyle/>
          <a:p>
            <a:pPr marL="342900" indent="-342900">
              <a:lnSpc>
                <a:spcPct val="120000"/>
              </a:lnSpc>
            </a:pPr>
            <a:r>
              <a:rPr lang="zh-CN" altLang="en-US"/>
              <a:t>     </a:t>
            </a:r>
            <a:r>
              <a:rPr lang="zh-CN" altLang="en-US">
                <a:solidFill>
                  <a:srgbClr val="3333CC"/>
                </a:solidFill>
              </a:rPr>
              <a:t>以下函数功能是将类型为</a:t>
            </a:r>
            <a:r>
              <a:rPr lang="en-US" altLang="zh-CN">
                <a:solidFill>
                  <a:srgbClr val="3333CC"/>
                </a:solidFill>
              </a:rPr>
              <a:t>source_type</a:t>
            </a:r>
            <a:r>
              <a:rPr lang="zh-CN" altLang="en-US">
                <a:solidFill>
                  <a:srgbClr val="3333CC"/>
                </a:solidFill>
              </a:rPr>
              <a:t>的参数转换为</a:t>
            </a:r>
            <a:r>
              <a:rPr lang="en-US" altLang="zh-CN">
                <a:solidFill>
                  <a:srgbClr val="3333CC"/>
                </a:solidFill>
              </a:rPr>
              <a:t>dest_type</a:t>
            </a:r>
            <a:r>
              <a:rPr lang="zh-CN" altLang="en-US">
                <a:solidFill>
                  <a:srgbClr val="3333CC"/>
                </a:solidFill>
              </a:rPr>
              <a:t>型数据并返回</a:t>
            </a:r>
          </a:p>
        </p:txBody>
      </p:sp>
      <p:sp>
        <p:nvSpPr>
          <p:cNvPr id="661512" name="Rectangle 8"/>
          <p:cNvSpPr>
            <a:spLocks noChangeArrowheads="1"/>
          </p:cNvSpPr>
          <p:nvPr/>
        </p:nvSpPr>
        <p:spPr bwMode="auto">
          <a:xfrm>
            <a:off x="5067300" y="796925"/>
            <a:ext cx="3867150" cy="2235200"/>
          </a:xfrm>
          <a:prstGeom prst="rect">
            <a:avLst/>
          </a:prstGeom>
          <a:noFill/>
          <a:ln w="9525" algn="ctr">
            <a:noFill/>
            <a:miter lim="800000"/>
            <a:headEnd/>
            <a:tailEnd/>
          </a:ln>
          <a:effectLst/>
        </p:spPr>
        <p:txBody>
          <a:bodyPr anchor="ctr">
            <a:spAutoFit/>
          </a:bodyPr>
          <a:lstStyle/>
          <a:p>
            <a:pPr>
              <a:lnSpc>
                <a:spcPct val="130000"/>
              </a:lnSpc>
            </a:pPr>
            <a:r>
              <a:rPr lang="zh-CN" altLang="en-US"/>
              <a:t>根据参数传递约定知，</a:t>
            </a:r>
            <a:r>
              <a:rPr lang="en-US" altLang="zh-CN"/>
              <a:t>x</a:t>
            </a:r>
            <a:r>
              <a:rPr lang="zh-CN" altLang="en-US"/>
              <a:t>在</a:t>
            </a:r>
            <a:r>
              <a:rPr lang="en-US" altLang="zh-CN"/>
              <a:t>RDI</a:t>
            </a:r>
            <a:r>
              <a:rPr lang="zh-CN" altLang="en-US"/>
              <a:t>对应的适合宽度的寄存器（</a:t>
            </a:r>
            <a:r>
              <a:rPr lang="en-US" altLang="zh-CN"/>
              <a:t>RDI</a:t>
            </a:r>
            <a:r>
              <a:rPr lang="zh-CN" altLang="en-US"/>
              <a:t>、</a:t>
            </a:r>
            <a:r>
              <a:rPr lang="en-US" altLang="zh-CN"/>
              <a:t>EDI</a:t>
            </a:r>
            <a:r>
              <a:rPr lang="zh-CN" altLang="en-US"/>
              <a:t>、</a:t>
            </a:r>
            <a:r>
              <a:rPr lang="en-US" altLang="zh-CN"/>
              <a:t>DI</a:t>
            </a:r>
            <a:r>
              <a:rPr lang="zh-CN" altLang="en-US"/>
              <a:t>和</a:t>
            </a:r>
            <a:r>
              <a:rPr lang="en-US" altLang="zh-CN"/>
              <a:t>DIL</a:t>
            </a:r>
            <a:r>
              <a:rPr lang="zh-CN" altLang="en-US"/>
              <a:t>）中，</a:t>
            </a:r>
            <a:r>
              <a:rPr lang="en-US" altLang="zh-CN"/>
              <a:t>y</a:t>
            </a:r>
            <a:r>
              <a:rPr lang="zh-CN" altLang="en-US"/>
              <a:t>存放在</a:t>
            </a:r>
            <a:r>
              <a:rPr lang="en-US" altLang="zh-CN"/>
              <a:t>RAX</a:t>
            </a:r>
            <a:r>
              <a:rPr lang="zh-CN" altLang="en-US"/>
              <a:t>对应的寄存器（</a:t>
            </a:r>
            <a:r>
              <a:rPr lang="en-US" altLang="zh-CN"/>
              <a:t>RAX</a:t>
            </a:r>
            <a:r>
              <a:rPr lang="zh-CN" altLang="en-US"/>
              <a:t>、</a:t>
            </a:r>
            <a:r>
              <a:rPr lang="en-US" altLang="zh-CN"/>
              <a:t>EAX</a:t>
            </a:r>
            <a:r>
              <a:rPr lang="zh-CN" altLang="en-US"/>
              <a:t>、</a:t>
            </a:r>
            <a:r>
              <a:rPr lang="en-US" altLang="zh-CN"/>
              <a:t>AX</a:t>
            </a:r>
            <a:r>
              <a:rPr lang="zh-CN" altLang="en-US"/>
              <a:t>或</a:t>
            </a:r>
            <a:r>
              <a:rPr lang="en-US" altLang="zh-CN"/>
              <a:t>AL</a:t>
            </a:r>
            <a:r>
              <a:rPr lang="zh-CN" altLang="en-US"/>
              <a:t>）中，填写下表中的汇编指令以实现</a:t>
            </a:r>
            <a:r>
              <a:rPr lang="en-US" altLang="zh-CN"/>
              <a:t>convert</a:t>
            </a:r>
            <a:r>
              <a:rPr lang="zh-CN" altLang="en-US"/>
              <a:t>函数中的赋值语句</a:t>
            </a:r>
          </a:p>
        </p:txBody>
      </p:sp>
      <p:pic>
        <p:nvPicPr>
          <p:cNvPr id="661513" name="Picture 9"/>
          <p:cNvPicPr>
            <a:picLocks noChangeAspect="1" noChangeArrowheads="1"/>
          </p:cNvPicPr>
          <p:nvPr/>
        </p:nvPicPr>
        <p:blipFill>
          <a:blip r:embed="rId2"/>
          <a:srcRect/>
          <a:stretch>
            <a:fillRect/>
          </a:stretch>
        </p:blipFill>
        <p:spPr bwMode="auto">
          <a:xfrm>
            <a:off x="71438" y="3060700"/>
            <a:ext cx="8893175" cy="3789363"/>
          </a:xfrm>
          <a:prstGeom prst="rect">
            <a:avLst/>
          </a:prstGeom>
          <a:noFill/>
        </p:spPr>
      </p:pic>
      <p:sp>
        <p:nvSpPr>
          <p:cNvPr id="661514" name="Rectangle 10"/>
          <p:cNvSpPr>
            <a:spLocks noChangeArrowheads="1"/>
          </p:cNvSpPr>
          <p:nvPr/>
        </p:nvSpPr>
        <p:spPr bwMode="auto">
          <a:xfrm>
            <a:off x="3941763" y="3563938"/>
            <a:ext cx="4905375" cy="3014662"/>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661515" name="Text Box 11"/>
          <p:cNvSpPr txBox="1">
            <a:spLocks noChangeArrowheads="1"/>
          </p:cNvSpPr>
          <p:nvPr/>
        </p:nvSpPr>
        <p:spPr bwMode="auto">
          <a:xfrm>
            <a:off x="4932363" y="4419600"/>
            <a:ext cx="3105150" cy="996950"/>
          </a:xfrm>
          <a:prstGeom prst="rect">
            <a:avLst/>
          </a:prstGeom>
          <a:noFill/>
          <a:ln w="9525" algn="ctr">
            <a:noFill/>
            <a:miter lim="800000"/>
            <a:headEnd/>
            <a:tailEnd/>
          </a:ln>
          <a:effectLst/>
        </p:spPr>
        <p:txBody>
          <a:bodyPr>
            <a:spAutoFit/>
          </a:bodyPr>
          <a:lstStyle/>
          <a:p>
            <a:pPr marL="342900" indent="-342900">
              <a:lnSpc>
                <a:spcPct val="135000"/>
              </a:lnSpc>
              <a:spcBef>
                <a:spcPct val="50000"/>
              </a:spcBef>
            </a:pPr>
            <a:r>
              <a:rPr lang="zh-CN" altLang="en-US" sz="2200">
                <a:solidFill>
                  <a:srgbClr val="FF3300"/>
                </a:solidFill>
              </a:rPr>
              <a:t>问题：每种情况对应的汇编指令各是什么？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1512"/>
                                        </p:tgtEl>
                                        <p:attrNameLst>
                                          <p:attrName>style.visibility</p:attrName>
                                        </p:attrNameLst>
                                      </p:cBhvr>
                                      <p:to>
                                        <p:strVal val="visible"/>
                                      </p:to>
                                    </p:set>
                                    <p:animEffect transition="in" filter="blinds(horizontal)">
                                      <p:cBhvr>
                                        <p:cTn id="7" dur="500"/>
                                        <p:tgtEl>
                                          <p:spTgt spid="66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457200" y="98425"/>
            <a:ext cx="8229600" cy="561975"/>
          </a:xfrm>
        </p:spPr>
        <p:txBody>
          <a:bodyPr/>
          <a:lstStyle/>
          <a:p>
            <a:r>
              <a:rPr lang="zh-CN" altLang="en-US" sz="3200" smtClean="0"/>
              <a:t>程序的转换与机器级表示</a:t>
            </a:r>
          </a:p>
        </p:txBody>
      </p:sp>
      <p:sp>
        <p:nvSpPr>
          <p:cNvPr id="136195" name="Rectangle 3"/>
          <p:cNvSpPr>
            <a:spLocks noGrp="1" noChangeArrowheads="1"/>
          </p:cNvSpPr>
          <p:nvPr>
            <p:ph type="body" idx="4294967295"/>
          </p:nvPr>
        </p:nvSpPr>
        <p:spPr>
          <a:xfrm>
            <a:off x="161925" y="819150"/>
            <a:ext cx="8640763" cy="5670550"/>
          </a:xfrm>
        </p:spPr>
        <p:txBody>
          <a:bodyPr/>
          <a:lstStyle/>
          <a:p>
            <a:pPr marL="457200" indent="-457200">
              <a:lnSpc>
                <a:spcPct val="100000"/>
              </a:lnSpc>
              <a:spcBef>
                <a:spcPts val="1300"/>
              </a:spcBef>
            </a:pPr>
            <a:r>
              <a:rPr lang="zh-CN" altLang="en-US" sz="2200" smtClean="0">
                <a:latin typeface="微软雅黑" pitchFamily="34" charset="-122"/>
                <a:ea typeface="微软雅黑" pitchFamily="34" charset="-122"/>
              </a:rPr>
              <a:t>主要教学目标</a:t>
            </a:r>
          </a:p>
          <a:p>
            <a:pPr marL="838200" lvl="1" indent="-381000">
              <a:lnSpc>
                <a:spcPct val="135000"/>
              </a:lnSpc>
              <a:spcBef>
                <a:spcPct val="0"/>
              </a:spcBef>
            </a:pPr>
            <a:r>
              <a:rPr lang="zh-CN" altLang="en-US" sz="2200" smtClean="0">
                <a:latin typeface="微软雅黑" pitchFamily="34" charset="-122"/>
                <a:ea typeface="微软雅黑" pitchFamily="34" charset="-122"/>
              </a:rPr>
              <a:t>了解高级语言与汇编语言、汇编语言与机器语言之间的关系</a:t>
            </a:r>
          </a:p>
          <a:p>
            <a:pPr marL="838200" lvl="1" indent="-381000">
              <a:lnSpc>
                <a:spcPct val="135000"/>
              </a:lnSpc>
              <a:spcBef>
                <a:spcPct val="0"/>
              </a:spcBef>
            </a:pPr>
            <a:r>
              <a:rPr lang="zh-CN" altLang="en-US" sz="2200" smtClean="0">
                <a:latin typeface="微软雅黑" pitchFamily="34" charset="-122"/>
                <a:ea typeface="微软雅黑" pitchFamily="34" charset="-122"/>
              </a:rPr>
              <a:t>掌握有关指令格式、操作数类型、寻址方式、操作类型等内容</a:t>
            </a:r>
          </a:p>
          <a:p>
            <a:pPr marL="838200" lvl="1" indent="-381000">
              <a:lnSpc>
                <a:spcPct val="135000"/>
              </a:lnSpc>
              <a:spcBef>
                <a:spcPct val="0"/>
              </a:spcBef>
            </a:pPr>
            <a:r>
              <a:rPr lang="zh-CN" altLang="en-US" sz="2200" smtClean="0">
                <a:latin typeface="微软雅黑" pitchFamily="34" charset="-122"/>
                <a:ea typeface="微软雅黑" pitchFamily="34" charset="-122"/>
              </a:rPr>
              <a:t>了解高级语言源程序中的语句与机器级代码之间的对应关系</a:t>
            </a:r>
          </a:p>
          <a:p>
            <a:pPr marL="838200" lvl="1" indent="-381000">
              <a:lnSpc>
                <a:spcPct val="100000"/>
              </a:lnSpc>
              <a:spcBef>
                <a:spcPts val="1300"/>
              </a:spcBef>
            </a:pPr>
            <a:r>
              <a:rPr lang="zh-CN" altLang="en-US" sz="2200" smtClean="0">
                <a:latin typeface="微软雅黑" pitchFamily="34" charset="-122"/>
                <a:ea typeface="微软雅黑" pitchFamily="34" charset="-122"/>
              </a:rPr>
              <a:t>了解复杂数据类型（数组、结构等）的机器级实现</a:t>
            </a:r>
          </a:p>
          <a:p>
            <a:pPr marL="457200" indent="-457200">
              <a:lnSpc>
                <a:spcPct val="100000"/>
              </a:lnSpc>
              <a:spcBef>
                <a:spcPts val="1300"/>
              </a:spcBef>
            </a:pPr>
            <a:r>
              <a:rPr lang="zh-CN" altLang="en-US" sz="2200" smtClean="0">
                <a:latin typeface="微软雅黑" pitchFamily="34" charset="-122"/>
                <a:ea typeface="微软雅黑" pitchFamily="34" charset="-122"/>
              </a:rPr>
              <a:t>主要教学内容</a:t>
            </a:r>
          </a:p>
          <a:p>
            <a:pPr marL="838200" lvl="1" indent="-381000">
              <a:lnSpc>
                <a:spcPct val="100000"/>
              </a:lnSpc>
              <a:spcBef>
                <a:spcPts val="1300"/>
              </a:spcBef>
            </a:pPr>
            <a:r>
              <a:rPr lang="zh-CN" altLang="en-US" sz="2200" smtClean="0">
                <a:latin typeface="微软雅黑" pitchFamily="34" charset="-122"/>
                <a:ea typeface="微软雅黑" pitchFamily="34" charset="-122"/>
              </a:rPr>
              <a:t>介绍</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语言程序与</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机器级指令之间的对应关系。</a:t>
            </a:r>
          </a:p>
          <a:p>
            <a:pPr marL="838200" lvl="1" indent="-381000">
              <a:lnSpc>
                <a:spcPct val="100000"/>
              </a:lnSpc>
              <a:spcBef>
                <a:spcPts val="1300"/>
              </a:spcBef>
            </a:pPr>
            <a:r>
              <a:rPr lang="zh-CN" altLang="en-US" sz="2200" smtClean="0">
                <a:latin typeface="微软雅黑" pitchFamily="34" charset="-122"/>
                <a:ea typeface="微软雅黑" pitchFamily="34" charset="-122"/>
              </a:rPr>
              <a:t>主要包括：程序转换概述、</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指令系统、</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语言中控制语句和过程调用等机器级实现、复杂数据类型（数组、结构等）的机器级实现等。</a:t>
            </a:r>
          </a:p>
          <a:p>
            <a:pPr marL="838200" lvl="1" indent="-381000">
              <a:lnSpc>
                <a:spcPct val="100000"/>
              </a:lnSpc>
              <a:spcBef>
                <a:spcPts val="1300"/>
              </a:spcBef>
            </a:pPr>
            <a:r>
              <a:rPr lang="zh-CN" altLang="en-US" sz="2200" smtClean="0">
                <a:latin typeface="微软雅黑" pitchFamily="34" charset="-122"/>
                <a:ea typeface="微软雅黑" pitchFamily="34" charset="-122"/>
              </a:rPr>
              <a:t>本章所用的机器级表示主要以汇编语言形式表示为主。</a:t>
            </a:r>
          </a:p>
        </p:txBody>
      </p:sp>
      <p:sp>
        <p:nvSpPr>
          <p:cNvPr id="136196" name="Text Box 4"/>
          <p:cNvSpPr txBox="1">
            <a:spLocks noChangeArrowheads="1"/>
          </p:cNvSpPr>
          <p:nvPr/>
        </p:nvSpPr>
        <p:spPr bwMode="auto">
          <a:xfrm>
            <a:off x="4437063" y="6084888"/>
            <a:ext cx="3465512"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a:solidFill>
                  <a:srgbClr val="FF0000"/>
                </a:solidFill>
                <a:latin typeface="Arial" pitchFamily="34" charset="0"/>
              </a:rPr>
              <a:t>采用逆向工程方法！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7" dur="500"/>
                                        <p:tgtEl>
                                          <p:spTgt spid="136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2" dur="500"/>
                                        <p:tgtEl>
                                          <p:spTgt spid="136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17" dur="500"/>
                                        <p:tgtEl>
                                          <p:spTgt spid="136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2" dur="500"/>
                                        <p:tgtEl>
                                          <p:spTgt spid="1361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6195">
                                            <p:txEl>
                                              <p:pRg st="6" end="6"/>
                                            </p:txEl>
                                          </p:spTgt>
                                        </p:tgtEl>
                                        <p:attrNameLst>
                                          <p:attrName>style.visibility</p:attrName>
                                        </p:attrNameLst>
                                      </p:cBhvr>
                                      <p:to>
                                        <p:strVal val="visible"/>
                                      </p:to>
                                    </p:set>
                                    <p:animEffect transition="in" filter="blinds(horizontal)">
                                      <p:cBhvr>
                                        <p:cTn id="27" dur="500"/>
                                        <p:tgtEl>
                                          <p:spTgt spid="13619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6195">
                                            <p:txEl>
                                              <p:pRg st="7" end="7"/>
                                            </p:txEl>
                                          </p:spTgt>
                                        </p:tgtEl>
                                        <p:attrNameLst>
                                          <p:attrName>style.visibility</p:attrName>
                                        </p:attrNameLst>
                                      </p:cBhvr>
                                      <p:to>
                                        <p:strVal val="visible"/>
                                      </p:to>
                                    </p:set>
                                    <p:animEffect transition="in" filter="blinds(horizontal)">
                                      <p:cBhvr>
                                        <p:cTn id="32" dur="500"/>
                                        <p:tgtEl>
                                          <p:spTgt spid="13619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6195">
                                            <p:txEl>
                                              <p:pRg st="8" end="8"/>
                                            </p:txEl>
                                          </p:spTgt>
                                        </p:tgtEl>
                                        <p:attrNameLst>
                                          <p:attrName>style.visibility</p:attrName>
                                        </p:attrNameLst>
                                      </p:cBhvr>
                                      <p:to>
                                        <p:strVal val="visible"/>
                                      </p:to>
                                    </p:set>
                                    <p:animEffect transition="in" filter="blinds(horizontal)">
                                      <p:cBhvr>
                                        <p:cTn id="37" dur="500"/>
                                        <p:tgtEl>
                                          <p:spTgt spid="13619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6196"/>
                                        </p:tgtEl>
                                        <p:attrNameLst>
                                          <p:attrName>style.visibility</p:attrName>
                                        </p:attrNameLst>
                                      </p:cBhvr>
                                      <p:to>
                                        <p:strVal val="visible"/>
                                      </p:to>
                                    </p:set>
                                    <p:animEffect transition="in" filter="blinds(horizontal)">
                                      <p:cBhvr>
                                        <p:cTn id="42"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2531" name="Rectangle 3"/>
          <p:cNvSpPr>
            <a:spLocks noGrp="1" noChangeArrowheads="1"/>
          </p:cNvSpPr>
          <p:nvPr>
            <p:ph type="body" idx="1"/>
          </p:nvPr>
        </p:nvSpPr>
        <p:spPr>
          <a:xfrm>
            <a:off x="468313" y="684213"/>
            <a:ext cx="8229600" cy="477837"/>
          </a:xfrm>
        </p:spPr>
        <p:txBody>
          <a:bodyPr/>
          <a:lstStyle/>
          <a:p>
            <a:r>
              <a:rPr lang="zh-CN" altLang="en-US" sz="2200" smtClean="0">
                <a:latin typeface="微软雅黑" pitchFamily="34" charset="-122"/>
                <a:ea typeface="微软雅黑" pitchFamily="34" charset="-122"/>
              </a:rPr>
              <a:t>数据传送指令举例</a:t>
            </a:r>
          </a:p>
        </p:txBody>
      </p:sp>
      <p:sp>
        <p:nvSpPr>
          <p:cNvPr id="662532" name="Rectangle 4"/>
          <p:cNvSpPr>
            <a:spLocks noChangeArrowheads="1"/>
          </p:cNvSpPr>
          <p:nvPr/>
        </p:nvSpPr>
        <p:spPr bwMode="auto">
          <a:xfrm>
            <a:off x="250825" y="1693863"/>
            <a:ext cx="4572000" cy="1465262"/>
          </a:xfrm>
          <a:prstGeom prst="rect">
            <a:avLst/>
          </a:prstGeom>
          <a:noFill/>
          <a:ln w="9525" algn="ctr">
            <a:noFill/>
            <a:miter lim="800000"/>
            <a:headEnd/>
            <a:tailEnd/>
          </a:ln>
          <a:effectLst/>
        </p:spPr>
        <p:txBody>
          <a:bodyPr>
            <a:spAutoFit/>
          </a:bodyPr>
          <a:lstStyle/>
          <a:p>
            <a:pPr marL="342900" indent="-342900"/>
            <a:endParaRPr lang="zh-CN" altLang="en-US"/>
          </a:p>
          <a:p>
            <a:pPr marL="342900" indent="-342900"/>
            <a:r>
              <a:rPr lang="en-US" altLang="zh-CN"/>
              <a:t>dest_type  convert(source_type x) {</a:t>
            </a:r>
          </a:p>
          <a:p>
            <a:pPr marL="342900" indent="-342900"/>
            <a:r>
              <a:rPr lang="en-US" altLang="zh-CN"/>
              <a:t>		</a:t>
            </a:r>
            <a:r>
              <a:rPr lang="en-US" altLang="zh-CN">
                <a:solidFill>
                  <a:srgbClr val="FF3300"/>
                </a:solidFill>
              </a:rPr>
              <a:t>dest_type y = (dest_type) x;</a:t>
            </a:r>
          </a:p>
          <a:p>
            <a:pPr marL="342900" indent="-342900"/>
            <a:r>
              <a:rPr lang="en-US" altLang="zh-CN"/>
              <a:t>		return y;</a:t>
            </a:r>
          </a:p>
          <a:p>
            <a:pPr marL="342900" indent="-342900"/>
            <a:r>
              <a:rPr lang="en-US" altLang="zh-CN"/>
              <a:t>}</a:t>
            </a:r>
            <a:endParaRPr lang="zh-CN" altLang="en-US"/>
          </a:p>
        </p:txBody>
      </p:sp>
      <p:sp>
        <p:nvSpPr>
          <p:cNvPr id="662533" name="Rectangle 5"/>
          <p:cNvSpPr>
            <a:spLocks noChangeArrowheads="1"/>
          </p:cNvSpPr>
          <p:nvPr/>
        </p:nvSpPr>
        <p:spPr bwMode="auto">
          <a:xfrm>
            <a:off x="161925" y="1133475"/>
            <a:ext cx="4545013" cy="752475"/>
          </a:xfrm>
          <a:prstGeom prst="rect">
            <a:avLst/>
          </a:prstGeom>
          <a:noFill/>
          <a:ln w="9525" algn="ctr">
            <a:noFill/>
            <a:miter lim="800000"/>
            <a:headEnd/>
            <a:tailEnd/>
          </a:ln>
          <a:effectLst/>
        </p:spPr>
        <p:txBody>
          <a:bodyPr>
            <a:spAutoFit/>
          </a:bodyPr>
          <a:lstStyle/>
          <a:p>
            <a:pPr marL="342900" indent="-342900">
              <a:lnSpc>
                <a:spcPct val="120000"/>
              </a:lnSpc>
            </a:pPr>
            <a:r>
              <a:rPr lang="zh-CN" altLang="en-US"/>
              <a:t>     </a:t>
            </a:r>
            <a:r>
              <a:rPr lang="zh-CN" altLang="en-US">
                <a:solidFill>
                  <a:srgbClr val="3333CC"/>
                </a:solidFill>
              </a:rPr>
              <a:t>以下函数功能是将类型为</a:t>
            </a:r>
            <a:r>
              <a:rPr lang="en-US" altLang="zh-CN">
                <a:solidFill>
                  <a:srgbClr val="3333CC"/>
                </a:solidFill>
              </a:rPr>
              <a:t>source_type</a:t>
            </a:r>
            <a:r>
              <a:rPr lang="zh-CN" altLang="en-US">
                <a:solidFill>
                  <a:srgbClr val="3333CC"/>
                </a:solidFill>
              </a:rPr>
              <a:t>的参数转换为</a:t>
            </a:r>
            <a:r>
              <a:rPr lang="en-US" altLang="zh-CN">
                <a:solidFill>
                  <a:srgbClr val="3333CC"/>
                </a:solidFill>
              </a:rPr>
              <a:t>dest_type</a:t>
            </a:r>
            <a:r>
              <a:rPr lang="zh-CN" altLang="en-US">
                <a:solidFill>
                  <a:srgbClr val="3333CC"/>
                </a:solidFill>
              </a:rPr>
              <a:t>型数据并返回</a:t>
            </a:r>
          </a:p>
        </p:txBody>
      </p:sp>
      <p:sp>
        <p:nvSpPr>
          <p:cNvPr id="662534" name="Rectangle 6"/>
          <p:cNvSpPr>
            <a:spLocks noChangeArrowheads="1"/>
          </p:cNvSpPr>
          <p:nvPr/>
        </p:nvSpPr>
        <p:spPr bwMode="auto">
          <a:xfrm>
            <a:off x="5067300" y="796925"/>
            <a:ext cx="3867150" cy="2235200"/>
          </a:xfrm>
          <a:prstGeom prst="rect">
            <a:avLst/>
          </a:prstGeom>
          <a:noFill/>
          <a:ln w="9525" algn="ctr">
            <a:noFill/>
            <a:miter lim="800000"/>
            <a:headEnd/>
            <a:tailEnd/>
          </a:ln>
          <a:effectLst/>
        </p:spPr>
        <p:txBody>
          <a:bodyPr anchor="ctr">
            <a:spAutoFit/>
          </a:bodyPr>
          <a:lstStyle/>
          <a:p>
            <a:pPr>
              <a:lnSpc>
                <a:spcPct val="130000"/>
              </a:lnSpc>
            </a:pPr>
            <a:r>
              <a:rPr lang="zh-CN" altLang="en-US"/>
              <a:t>根据参数传递约定知，</a:t>
            </a:r>
            <a:r>
              <a:rPr lang="en-US" altLang="zh-CN"/>
              <a:t>x</a:t>
            </a:r>
            <a:r>
              <a:rPr lang="zh-CN" altLang="en-US"/>
              <a:t>在</a:t>
            </a:r>
            <a:r>
              <a:rPr lang="en-US" altLang="zh-CN"/>
              <a:t>RDI</a:t>
            </a:r>
            <a:r>
              <a:rPr lang="zh-CN" altLang="en-US"/>
              <a:t>对应的适合宽度的寄存器（</a:t>
            </a:r>
            <a:r>
              <a:rPr lang="en-US" altLang="zh-CN"/>
              <a:t>RDI</a:t>
            </a:r>
            <a:r>
              <a:rPr lang="zh-CN" altLang="en-US"/>
              <a:t>、</a:t>
            </a:r>
            <a:r>
              <a:rPr lang="en-US" altLang="zh-CN"/>
              <a:t>EDI</a:t>
            </a:r>
            <a:r>
              <a:rPr lang="zh-CN" altLang="en-US"/>
              <a:t>、</a:t>
            </a:r>
            <a:r>
              <a:rPr lang="en-US" altLang="zh-CN"/>
              <a:t>DI</a:t>
            </a:r>
            <a:r>
              <a:rPr lang="zh-CN" altLang="en-US"/>
              <a:t>和</a:t>
            </a:r>
            <a:r>
              <a:rPr lang="en-US" altLang="zh-CN"/>
              <a:t>DIL</a:t>
            </a:r>
            <a:r>
              <a:rPr lang="zh-CN" altLang="en-US"/>
              <a:t>）中，</a:t>
            </a:r>
            <a:r>
              <a:rPr lang="en-US" altLang="zh-CN"/>
              <a:t>y</a:t>
            </a:r>
            <a:r>
              <a:rPr lang="zh-CN" altLang="en-US"/>
              <a:t>存放在</a:t>
            </a:r>
            <a:r>
              <a:rPr lang="en-US" altLang="zh-CN"/>
              <a:t>RAX</a:t>
            </a:r>
            <a:r>
              <a:rPr lang="zh-CN" altLang="en-US"/>
              <a:t>对应的寄存器（</a:t>
            </a:r>
            <a:r>
              <a:rPr lang="en-US" altLang="zh-CN"/>
              <a:t>RAX</a:t>
            </a:r>
            <a:r>
              <a:rPr lang="zh-CN" altLang="en-US"/>
              <a:t>、</a:t>
            </a:r>
            <a:r>
              <a:rPr lang="en-US" altLang="zh-CN"/>
              <a:t>EAX</a:t>
            </a:r>
            <a:r>
              <a:rPr lang="zh-CN" altLang="en-US"/>
              <a:t>、</a:t>
            </a:r>
            <a:r>
              <a:rPr lang="en-US" altLang="zh-CN"/>
              <a:t>AX</a:t>
            </a:r>
            <a:r>
              <a:rPr lang="zh-CN" altLang="en-US"/>
              <a:t>或</a:t>
            </a:r>
            <a:r>
              <a:rPr lang="en-US" altLang="zh-CN"/>
              <a:t>AL</a:t>
            </a:r>
            <a:r>
              <a:rPr lang="zh-CN" altLang="en-US"/>
              <a:t>）中，填写下表中的汇编指令以实现</a:t>
            </a:r>
            <a:r>
              <a:rPr lang="en-US" altLang="zh-CN"/>
              <a:t>convert</a:t>
            </a:r>
            <a:r>
              <a:rPr lang="zh-CN" altLang="en-US"/>
              <a:t>函数中的赋值语句</a:t>
            </a:r>
          </a:p>
        </p:txBody>
      </p:sp>
      <p:pic>
        <p:nvPicPr>
          <p:cNvPr id="662535" name="Picture 7"/>
          <p:cNvPicPr>
            <a:picLocks noChangeAspect="1" noChangeArrowheads="1"/>
          </p:cNvPicPr>
          <p:nvPr/>
        </p:nvPicPr>
        <p:blipFill>
          <a:blip r:embed="rId2"/>
          <a:srcRect/>
          <a:stretch>
            <a:fillRect/>
          </a:stretch>
        </p:blipFill>
        <p:spPr bwMode="auto">
          <a:xfrm>
            <a:off x="71438" y="3060700"/>
            <a:ext cx="8893175" cy="3789363"/>
          </a:xfrm>
          <a:prstGeom prst="rect">
            <a:avLst/>
          </a:prstGeom>
          <a:noFill/>
        </p:spPr>
      </p:pic>
      <p:sp>
        <p:nvSpPr>
          <p:cNvPr id="662538" name="Text Box 10"/>
          <p:cNvSpPr txBox="1">
            <a:spLocks noChangeArrowheads="1"/>
          </p:cNvSpPr>
          <p:nvPr/>
        </p:nvSpPr>
        <p:spPr bwMode="auto">
          <a:xfrm>
            <a:off x="6416675" y="5049838"/>
            <a:ext cx="2070100" cy="396875"/>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只需</a:t>
            </a:r>
            <a:r>
              <a:rPr lang="en-US" altLang="zh-CN" sz="2000">
                <a:solidFill>
                  <a:srgbClr val="FF3300"/>
                </a:solidFill>
              </a:rPr>
              <a:t>x</a:t>
            </a:r>
            <a:r>
              <a:rPr lang="zh-CN" altLang="en-US" sz="2000">
                <a:solidFill>
                  <a:srgbClr val="FF3300"/>
                </a:solidFill>
              </a:rPr>
              <a:t>的低</a:t>
            </a:r>
            <a:r>
              <a:rPr lang="en-US" altLang="zh-CN" sz="2000">
                <a:solidFill>
                  <a:srgbClr val="FF3300"/>
                </a:solidFill>
              </a:rPr>
              <a:t>32</a:t>
            </a:r>
            <a:r>
              <a:rPr lang="zh-CN" altLang="en-US" sz="2000">
                <a:solidFill>
                  <a:srgbClr val="FF3300"/>
                </a:solidFill>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2538"/>
                                        </p:tgtEl>
                                        <p:attrNameLst>
                                          <p:attrName>style.visibility</p:attrName>
                                        </p:attrNameLst>
                                      </p:cBhvr>
                                      <p:to>
                                        <p:strVal val="visible"/>
                                      </p:to>
                                    </p:set>
                                    <p:animEffect transition="in" filter="blinds(horizontal)">
                                      <p:cBhvr>
                                        <p:cTn id="7" dur="500"/>
                                        <p:tgtEl>
                                          <p:spTgt spid="66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a:t>
            </a:r>
          </a:p>
        </p:txBody>
      </p:sp>
      <p:sp>
        <p:nvSpPr>
          <p:cNvPr id="663555" name="Rectangle 3"/>
          <p:cNvSpPr>
            <a:spLocks noGrp="1" noChangeArrowheads="1"/>
          </p:cNvSpPr>
          <p:nvPr>
            <p:ph type="body" idx="1"/>
          </p:nvPr>
        </p:nvSpPr>
        <p:spPr>
          <a:xfrm>
            <a:off x="206375" y="819150"/>
            <a:ext cx="8229600" cy="2501900"/>
          </a:xfrm>
        </p:spPr>
        <p:txBody>
          <a:bodyPr/>
          <a:lstStyle/>
          <a:p>
            <a:pPr>
              <a:lnSpc>
                <a:spcPct val="105000"/>
              </a:lnSpc>
            </a:pPr>
            <a:r>
              <a:rPr lang="zh-CN" altLang="en-US" smtClean="0">
                <a:ea typeface="微软雅黑" pitchFamily="34" charset="-122"/>
              </a:rPr>
              <a:t>算术逻辑运算指令</a:t>
            </a:r>
            <a:r>
              <a:rPr lang="zh-CN" altLang="en-US" smtClean="0"/>
              <a:t> </a:t>
            </a:r>
          </a:p>
          <a:p>
            <a:pPr lvl="1">
              <a:lnSpc>
                <a:spcPct val="105000"/>
              </a:lnSpc>
            </a:pPr>
            <a:r>
              <a:rPr lang="en-US" altLang="zh-CN" smtClean="0">
                <a:latin typeface="微软雅黑" pitchFamily="34" charset="-122"/>
                <a:ea typeface="微软雅黑" pitchFamily="34" charset="-122"/>
              </a:rPr>
              <a:t>addq</a:t>
            </a:r>
            <a:r>
              <a:rPr lang="zh-CN" altLang="en-US" smtClean="0">
                <a:latin typeface="微软雅黑" pitchFamily="34" charset="-122"/>
                <a:ea typeface="微软雅黑" pitchFamily="34" charset="-122"/>
              </a:rPr>
              <a:t>（四字相加）</a:t>
            </a:r>
          </a:p>
          <a:p>
            <a:pPr lvl="1">
              <a:lnSpc>
                <a:spcPct val="105000"/>
              </a:lnSpc>
            </a:pPr>
            <a:r>
              <a:rPr lang="en-US" altLang="zh-CN" smtClean="0">
                <a:latin typeface="微软雅黑" pitchFamily="34" charset="-122"/>
                <a:ea typeface="微软雅黑" pitchFamily="34" charset="-122"/>
              </a:rPr>
              <a:t>subq</a:t>
            </a:r>
            <a:r>
              <a:rPr lang="zh-CN" altLang="en-US" smtClean="0">
                <a:latin typeface="微软雅黑" pitchFamily="34" charset="-122"/>
                <a:ea typeface="微软雅黑" pitchFamily="34" charset="-122"/>
              </a:rPr>
              <a:t>（四字相减）</a:t>
            </a:r>
          </a:p>
          <a:p>
            <a:pPr lvl="1">
              <a:lnSpc>
                <a:spcPct val="105000"/>
              </a:lnSpc>
            </a:pPr>
            <a:r>
              <a:rPr lang="en-US" altLang="zh-CN" smtClean="0">
                <a:latin typeface="微软雅黑" pitchFamily="34" charset="-122"/>
                <a:ea typeface="微软雅黑" pitchFamily="34" charset="-122"/>
              </a:rPr>
              <a:t>imulq</a:t>
            </a:r>
            <a:r>
              <a:rPr lang="zh-CN" altLang="en-US" smtClean="0">
                <a:latin typeface="微软雅黑" pitchFamily="34" charset="-122"/>
                <a:ea typeface="微软雅黑" pitchFamily="34" charset="-122"/>
              </a:rPr>
              <a:t>（带符号整数四字相乘）</a:t>
            </a:r>
          </a:p>
          <a:p>
            <a:pPr lvl="1">
              <a:lnSpc>
                <a:spcPct val="105000"/>
              </a:lnSpc>
            </a:pPr>
            <a:r>
              <a:rPr lang="en-US" altLang="zh-CN" smtClean="0">
                <a:latin typeface="微软雅黑" pitchFamily="34" charset="-122"/>
                <a:ea typeface="微软雅黑" pitchFamily="34" charset="-122"/>
              </a:rPr>
              <a:t>orq</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位相或）</a:t>
            </a:r>
          </a:p>
          <a:p>
            <a:pPr lvl="1">
              <a:lnSpc>
                <a:spcPct val="105000"/>
              </a:lnSpc>
            </a:pPr>
            <a:r>
              <a:rPr lang="en-US" altLang="zh-CN" smtClean="0">
                <a:latin typeface="微软雅黑" pitchFamily="34" charset="-122"/>
                <a:ea typeface="微软雅黑" pitchFamily="34" charset="-122"/>
              </a:rPr>
              <a:t>leaq</a:t>
            </a:r>
            <a:r>
              <a:rPr lang="zh-CN" altLang="en-US" smtClean="0">
                <a:latin typeface="微软雅黑" pitchFamily="34" charset="-122"/>
                <a:ea typeface="微软雅黑" pitchFamily="34" charset="-122"/>
              </a:rPr>
              <a:t>（有效地址加载到</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位寄存器）</a:t>
            </a:r>
          </a:p>
        </p:txBody>
      </p:sp>
      <p:sp>
        <p:nvSpPr>
          <p:cNvPr id="663556" name="Rectangle 4"/>
          <p:cNvSpPr>
            <a:spLocks noChangeArrowheads="1"/>
          </p:cNvSpPr>
          <p:nvPr/>
        </p:nvSpPr>
        <p:spPr bwMode="auto">
          <a:xfrm>
            <a:off x="5157788" y="728663"/>
            <a:ext cx="3806825" cy="3140075"/>
          </a:xfrm>
          <a:prstGeom prst="rect">
            <a:avLst/>
          </a:prstGeom>
          <a:noFill/>
          <a:ln w="9525" algn="ctr">
            <a:noFill/>
            <a:miter lim="800000"/>
            <a:headEnd/>
            <a:tailEnd/>
          </a:ln>
          <a:effectLst/>
        </p:spPr>
        <p:txBody>
          <a:bodyPr anchor="ctr">
            <a:spAutoFit/>
          </a:bodyPr>
          <a:lstStyle/>
          <a:p>
            <a:pPr>
              <a:lnSpc>
                <a:spcPct val="125000"/>
              </a:lnSpc>
            </a:pPr>
            <a:r>
              <a:rPr lang="zh-CN" altLang="en-US" sz="2000"/>
              <a:t>以下是</a:t>
            </a:r>
            <a:r>
              <a:rPr lang="en-US" altLang="zh-CN" sz="2000"/>
              <a:t>C</a:t>
            </a:r>
            <a:r>
              <a:rPr lang="zh-CN" altLang="en-US" sz="2000"/>
              <a:t>赋值语句“</a:t>
            </a:r>
            <a:r>
              <a:rPr lang="en-US" altLang="zh-CN" sz="2000"/>
              <a:t>x=a*b+c*d;”</a:t>
            </a:r>
            <a:r>
              <a:rPr lang="zh-CN" altLang="en-US" sz="2000"/>
              <a:t>对应的</a:t>
            </a:r>
            <a:r>
              <a:rPr lang="en-US" altLang="zh-CN" sz="2000"/>
              <a:t>x86-64</a:t>
            </a:r>
            <a:r>
              <a:rPr lang="zh-CN" altLang="en-US" sz="2000"/>
              <a:t>汇编代码，已知</a:t>
            </a:r>
            <a:r>
              <a:rPr lang="en-US" altLang="zh-CN" sz="2000"/>
              <a:t>x</a:t>
            </a:r>
            <a:r>
              <a:rPr lang="zh-CN" altLang="en-US" sz="2000"/>
              <a:t>、</a:t>
            </a:r>
            <a:r>
              <a:rPr lang="en-US" altLang="zh-CN" sz="2000"/>
              <a:t>a</a:t>
            </a:r>
            <a:r>
              <a:rPr lang="zh-CN" altLang="en-US" sz="2000"/>
              <a:t>、</a:t>
            </a:r>
            <a:r>
              <a:rPr lang="en-US" altLang="zh-CN" sz="2000"/>
              <a:t>b</a:t>
            </a:r>
            <a:r>
              <a:rPr lang="zh-CN" altLang="en-US" sz="2000"/>
              <a:t>、</a:t>
            </a:r>
            <a:r>
              <a:rPr lang="en-US" altLang="zh-CN" sz="2000"/>
              <a:t>c</a:t>
            </a:r>
            <a:r>
              <a:rPr lang="zh-CN" altLang="en-US" sz="2000"/>
              <a:t>和</a:t>
            </a:r>
            <a:r>
              <a:rPr lang="en-US" altLang="zh-CN" sz="2000"/>
              <a:t>d</a:t>
            </a:r>
            <a:r>
              <a:rPr lang="zh-CN" altLang="en-US" sz="2000"/>
              <a:t>分别在寄存器</a:t>
            </a:r>
            <a:r>
              <a:rPr lang="en-US" altLang="zh-CN" sz="2000">
                <a:solidFill>
                  <a:srgbClr val="3333CC"/>
                </a:solidFill>
              </a:rPr>
              <a:t>RAX(x)</a:t>
            </a:r>
            <a:r>
              <a:rPr lang="zh-CN" altLang="en-US" sz="2000"/>
              <a:t>、</a:t>
            </a:r>
            <a:r>
              <a:rPr lang="en-US" altLang="zh-CN" sz="2000">
                <a:solidFill>
                  <a:srgbClr val="3333CC"/>
                </a:solidFill>
              </a:rPr>
              <a:t>RDI(a)</a:t>
            </a:r>
            <a:r>
              <a:rPr lang="zh-CN" altLang="en-US" sz="2000"/>
              <a:t>、</a:t>
            </a:r>
            <a:r>
              <a:rPr lang="en-US" altLang="zh-CN" sz="2000">
                <a:solidFill>
                  <a:srgbClr val="3333CC"/>
                </a:solidFill>
              </a:rPr>
              <a:t>RSI(b)</a:t>
            </a:r>
            <a:r>
              <a:rPr lang="zh-CN" altLang="en-US" sz="2000"/>
              <a:t>、</a:t>
            </a:r>
            <a:r>
              <a:rPr lang="en-US" altLang="zh-CN" sz="2000">
                <a:solidFill>
                  <a:srgbClr val="3333CC"/>
                </a:solidFill>
              </a:rPr>
              <a:t>RDX(c)</a:t>
            </a:r>
            <a:r>
              <a:rPr lang="zh-CN" altLang="en-US" sz="2000"/>
              <a:t>和</a:t>
            </a:r>
            <a:r>
              <a:rPr lang="en-US" altLang="zh-CN" sz="2000">
                <a:solidFill>
                  <a:srgbClr val="3333CC"/>
                </a:solidFill>
              </a:rPr>
              <a:t>RCX(d)</a:t>
            </a:r>
            <a:r>
              <a:rPr lang="zh-CN" altLang="en-US" sz="2000">
                <a:solidFill>
                  <a:srgbClr val="FF3300"/>
                </a:solidFill>
              </a:rPr>
              <a:t>对应宽度的寄存器</a:t>
            </a:r>
            <a:r>
              <a:rPr lang="zh-CN" altLang="en-US" sz="2000"/>
              <a:t>中。根据以下汇编代码，推测</a:t>
            </a:r>
            <a:r>
              <a:rPr lang="en-US" altLang="zh-CN" sz="2000"/>
              <a:t>x</a:t>
            </a:r>
            <a:r>
              <a:rPr lang="zh-CN" altLang="en-US" sz="2000"/>
              <a:t>、</a:t>
            </a:r>
            <a:r>
              <a:rPr lang="en-US" altLang="zh-CN" sz="2000"/>
              <a:t>a</a:t>
            </a:r>
            <a:r>
              <a:rPr lang="zh-CN" altLang="en-US" sz="2000"/>
              <a:t>、</a:t>
            </a:r>
            <a:r>
              <a:rPr lang="en-US" altLang="zh-CN" sz="2000"/>
              <a:t>b</a:t>
            </a:r>
            <a:r>
              <a:rPr lang="zh-CN" altLang="en-US" sz="2000"/>
              <a:t>、</a:t>
            </a:r>
            <a:r>
              <a:rPr lang="en-US" altLang="zh-CN" sz="2000"/>
              <a:t>c</a:t>
            </a:r>
            <a:r>
              <a:rPr lang="zh-CN" altLang="en-US" sz="2000"/>
              <a:t>和</a:t>
            </a:r>
            <a:r>
              <a:rPr lang="en-US" altLang="zh-CN" sz="2000"/>
              <a:t>d</a:t>
            </a:r>
            <a:r>
              <a:rPr lang="zh-CN" altLang="en-US" sz="2000"/>
              <a:t>的数据类型 </a:t>
            </a:r>
          </a:p>
        </p:txBody>
      </p:sp>
      <p:sp>
        <p:nvSpPr>
          <p:cNvPr id="663557" name="Rectangle 5"/>
          <p:cNvSpPr>
            <a:spLocks noChangeArrowheads="1"/>
          </p:cNvSpPr>
          <p:nvPr/>
        </p:nvSpPr>
        <p:spPr bwMode="auto">
          <a:xfrm>
            <a:off x="476250" y="4149725"/>
            <a:ext cx="3514725" cy="2301875"/>
          </a:xfrm>
          <a:prstGeom prst="rect">
            <a:avLst/>
          </a:prstGeom>
          <a:noFill/>
          <a:ln w="9525" algn="ctr">
            <a:noFill/>
            <a:miter lim="800000"/>
            <a:headEnd/>
            <a:tailEnd/>
          </a:ln>
          <a:effectLst/>
        </p:spPr>
        <p:txBody>
          <a:bodyPr wrap="none" anchor="ctr">
            <a:spAutoFit/>
          </a:bodyPr>
          <a:lstStyle/>
          <a:p>
            <a:pPr indent="266700">
              <a:lnSpc>
                <a:spcPct val="115000"/>
              </a:lnSpc>
            </a:pPr>
            <a:r>
              <a:rPr lang="en-US" altLang="zh-CN" sz="2100"/>
              <a:t>movslq %ecx, %rcx</a:t>
            </a:r>
          </a:p>
          <a:p>
            <a:pPr indent="266700">
              <a:lnSpc>
                <a:spcPct val="115000"/>
              </a:lnSpc>
            </a:pPr>
            <a:r>
              <a:rPr lang="en-US" altLang="zh-CN" sz="2100"/>
              <a:t>imulq  %rdx, %rcx</a:t>
            </a:r>
          </a:p>
          <a:p>
            <a:pPr indent="266700">
              <a:lnSpc>
                <a:spcPct val="115000"/>
              </a:lnSpc>
            </a:pPr>
            <a:r>
              <a:rPr lang="en-US" altLang="zh-CN" sz="2100"/>
              <a:t>movsbl %sil, %esi</a:t>
            </a:r>
          </a:p>
          <a:p>
            <a:pPr indent="266700">
              <a:lnSpc>
                <a:spcPct val="115000"/>
              </a:lnSpc>
            </a:pPr>
            <a:r>
              <a:rPr lang="en-US" altLang="zh-CN" sz="2100"/>
              <a:t>imull %edi, %esi</a:t>
            </a:r>
          </a:p>
          <a:p>
            <a:pPr indent="266700">
              <a:lnSpc>
                <a:spcPct val="115000"/>
              </a:lnSpc>
            </a:pPr>
            <a:r>
              <a:rPr lang="en-US" altLang="zh-CN" sz="2100"/>
              <a:t>movslq %esi, %rsi</a:t>
            </a:r>
          </a:p>
          <a:p>
            <a:pPr indent="266700">
              <a:lnSpc>
                <a:spcPct val="115000"/>
              </a:lnSpc>
            </a:pPr>
            <a:r>
              <a:rPr lang="en-US" altLang="zh-CN" sz="2100"/>
              <a:t>leaq (%rcx, %rsi), %rax</a:t>
            </a:r>
          </a:p>
        </p:txBody>
      </p:sp>
      <p:sp>
        <p:nvSpPr>
          <p:cNvPr id="663558" name="Rectangle 6"/>
          <p:cNvSpPr>
            <a:spLocks noChangeArrowheads="1"/>
          </p:cNvSpPr>
          <p:nvPr/>
        </p:nvSpPr>
        <p:spPr bwMode="auto">
          <a:xfrm>
            <a:off x="3806825" y="4103688"/>
            <a:ext cx="4591050" cy="1997075"/>
          </a:xfrm>
          <a:prstGeom prst="rect">
            <a:avLst/>
          </a:prstGeom>
          <a:noFill/>
          <a:ln w="9525" algn="ctr">
            <a:noFill/>
            <a:miter lim="800000"/>
            <a:headEnd/>
            <a:tailEnd/>
          </a:ln>
          <a:effectLst/>
        </p:spPr>
        <p:txBody>
          <a:bodyPr anchor="ctr">
            <a:spAutoFit/>
          </a:bodyPr>
          <a:lstStyle/>
          <a:p>
            <a:pPr>
              <a:lnSpc>
                <a:spcPct val="125000"/>
              </a:lnSpc>
            </a:pPr>
            <a:r>
              <a:rPr lang="en-US" altLang="zh-CN" sz="2000">
                <a:solidFill>
                  <a:srgbClr val="CC3300"/>
                </a:solidFill>
              </a:rPr>
              <a:t>d</a:t>
            </a:r>
            <a:r>
              <a:rPr lang="zh-CN" altLang="en-US" sz="2000">
                <a:solidFill>
                  <a:srgbClr val="CC3300"/>
                </a:solidFill>
              </a:rPr>
              <a:t>从</a:t>
            </a:r>
            <a:r>
              <a:rPr lang="en-US" altLang="zh-CN" sz="2000">
                <a:solidFill>
                  <a:srgbClr val="CC3300"/>
                </a:solidFill>
              </a:rPr>
              <a:t>32</a:t>
            </a:r>
            <a:r>
              <a:rPr lang="zh-CN" altLang="en-US" sz="2000">
                <a:solidFill>
                  <a:srgbClr val="CC3300"/>
                </a:solidFill>
              </a:rPr>
              <a:t>位符号扩展为</a:t>
            </a:r>
            <a:r>
              <a:rPr lang="en-US" altLang="zh-CN" sz="2000">
                <a:solidFill>
                  <a:srgbClr val="CC3300"/>
                </a:solidFill>
              </a:rPr>
              <a:t>64</a:t>
            </a:r>
            <a:r>
              <a:rPr lang="zh-CN" altLang="en-US" sz="2000">
                <a:solidFill>
                  <a:srgbClr val="CC3300"/>
                </a:solidFill>
              </a:rPr>
              <a:t>位，故</a:t>
            </a:r>
            <a:r>
              <a:rPr lang="en-US" altLang="zh-CN" sz="2000">
                <a:solidFill>
                  <a:srgbClr val="CC3300"/>
                </a:solidFill>
              </a:rPr>
              <a:t>d</a:t>
            </a:r>
            <a:r>
              <a:rPr lang="zh-CN" altLang="en-US" sz="2000">
                <a:solidFill>
                  <a:srgbClr val="CC3300"/>
                </a:solidFill>
              </a:rPr>
              <a:t>为</a:t>
            </a:r>
            <a:r>
              <a:rPr lang="en-US" altLang="zh-CN" sz="2000">
                <a:solidFill>
                  <a:srgbClr val="CC3300"/>
                </a:solidFill>
              </a:rPr>
              <a:t>int</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RDX</a:t>
            </a:r>
            <a:r>
              <a:rPr lang="zh-CN" altLang="en-US" sz="2000">
                <a:solidFill>
                  <a:srgbClr val="CC3300"/>
                </a:solidFill>
              </a:rPr>
              <a:t>中的</a:t>
            </a:r>
            <a:r>
              <a:rPr lang="en-US" altLang="zh-CN" sz="2000">
                <a:solidFill>
                  <a:srgbClr val="CC3300"/>
                </a:solidFill>
              </a:rPr>
              <a:t>c</a:t>
            </a:r>
            <a:r>
              <a:rPr lang="zh-CN" altLang="en-US" sz="2000">
                <a:solidFill>
                  <a:srgbClr val="CC3300"/>
                </a:solidFill>
              </a:rPr>
              <a:t>为</a:t>
            </a:r>
            <a:r>
              <a:rPr lang="en-US" altLang="zh-CN" sz="2000">
                <a:solidFill>
                  <a:srgbClr val="CC3300"/>
                </a:solidFill>
              </a:rPr>
              <a:t>64</a:t>
            </a:r>
            <a:r>
              <a:rPr lang="zh-CN" altLang="en-US" sz="2000">
                <a:solidFill>
                  <a:srgbClr val="CC3300"/>
                </a:solidFill>
              </a:rPr>
              <a:t>位</a:t>
            </a:r>
            <a:r>
              <a:rPr lang="en-US" altLang="zh-CN" sz="2000">
                <a:solidFill>
                  <a:srgbClr val="CC3300"/>
                </a:solidFill>
              </a:rPr>
              <a:t>long</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SIL</a:t>
            </a:r>
            <a:r>
              <a:rPr lang="zh-CN" altLang="en-US" sz="2000">
                <a:solidFill>
                  <a:srgbClr val="CC3300"/>
                </a:solidFill>
              </a:rPr>
              <a:t>中的</a:t>
            </a:r>
            <a:r>
              <a:rPr lang="en-US" altLang="zh-CN" sz="2000">
                <a:solidFill>
                  <a:srgbClr val="CC3300"/>
                </a:solidFill>
              </a:rPr>
              <a:t>b</a:t>
            </a:r>
            <a:r>
              <a:rPr lang="zh-CN" altLang="en-US" sz="2000">
                <a:solidFill>
                  <a:srgbClr val="CC3300"/>
                </a:solidFill>
              </a:rPr>
              <a:t>为</a:t>
            </a:r>
            <a:r>
              <a:rPr lang="en-US" altLang="zh-CN" sz="2000">
                <a:solidFill>
                  <a:srgbClr val="CC3300"/>
                </a:solidFill>
              </a:rPr>
              <a:t>char</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EDI</a:t>
            </a:r>
            <a:r>
              <a:rPr lang="zh-CN" altLang="en-US" sz="2000">
                <a:solidFill>
                  <a:srgbClr val="CC3300"/>
                </a:solidFill>
              </a:rPr>
              <a:t>中的</a:t>
            </a:r>
            <a:r>
              <a:rPr lang="en-US" altLang="zh-CN" sz="2000">
                <a:solidFill>
                  <a:srgbClr val="CC3300"/>
                </a:solidFill>
              </a:rPr>
              <a:t>a</a:t>
            </a:r>
            <a:r>
              <a:rPr lang="zh-CN" altLang="en-US" sz="2000">
                <a:solidFill>
                  <a:srgbClr val="CC3300"/>
                </a:solidFill>
              </a:rPr>
              <a:t>是</a:t>
            </a:r>
            <a:r>
              <a:rPr lang="en-US" altLang="zh-CN" sz="2000">
                <a:solidFill>
                  <a:srgbClr val="CC3300"/>
                </a:solidFill>
              </a:rPr>
              <a:t>int</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RAX</a:t>
            </a:r>
            <a:r>
              <a:rPr lang="zh-CN" altLang="en-US" sz="2000">
                <a:solidFill>
                  <a:srgbClr val="CC3300"/>
                </a:solidFill>
              </a:rPr>
              <a:t>中的</a:t>
            </a:r>
            <a:r>
              <a:rPr lang="en-US" altLang="zh-CN" sz="2000">
                <a:solidFill>
                  <a:srgbClr val="CC3300"/>
                </a:solidFill>
              </a:rPr>
              <a:t>x</a:t>
            </a:r>
            <a:r>
              <a:rPr lang="zh-CN" altLang="en-US" sz="2000">
                <a:solidFill>
                  <a:srgbClr val="CC3300"/>
                </a:solidFill>
              </a:rPr>
              <a:t>是</a:t>
            </a:r>
            <a:r>
              <a:rPr lang="en-US" altLang="zh-CN" sz="2000">
                <a:solidFill>
                  <a:srgbClr val="CC3300"/>
                </a:solidFill>
              </a:rPr>
              <a:t>long</a:t>
            </a:r>
            <a:r>
              <a:rPr lang="zh-CN" altLang="en-US" sz="2000">
                <a:solidFill>
                  <a:srgbClr val="CC3300"/>
                </a:solidFill>
              </a:rPr>
              <a:t>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3556"/>
                                        </p:tgtEl>
                                        <p:attrNameLst>
                                          <p:attrName>style.visibility</p:attrName>
                                        </p:attrNameLst>
                                      </p:cBhvr>
                                      <p:to>
                                        <p:strVal val="visible"/>
                                      </p:to>
                                    </p:set>
                                    <p:animEffect transition="in" filter="blinds(horizontal)">
                                      <p:cBhvr>
                                        <p:cTn id="7" dur="500"/>
                                        <p:tgtEl>
                                          <p:spTgt spid="6635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3557"/>
                                        </p:tgtEl>
                                        <p:attrNameLst>
                                          <p:attrName>style.visibility</p:attrName>
                                        </p:attrNameLst>
                                      </p:cBhvr>
                                      <p:to>
                                        <p:strVal val="visible"/>
                                      </p:to>
                                    </p:set>
                                    <p:animEffect transition="in" filter="blinds(horizontal)">
                                      <p:cBhvr>
                                        <p:cTn id="12" dur="500"/>
                                        <p:tgtEl>
                                          <p:spTgt spid="6635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3558">
                                            <p:txEl>
                                              <p:pRg st="0" end="0"/>
                                            </p:txEl>
                                          </p:spTgt>
                                        </p:tgtEl>
                                        <p:attrNameLst>
                                          <p:attrName>style.visibility</p:attrName>
                                        </p:attrNameLst>
                                      </p:cBhvr>
                                      <p:to>
                                        <p:strVal val="visible"/>
                                      </p:to>
                                    </p:set>
                                    <p:animEffect transition="in" filter="blinds(horizontal)">
                                      <p:cBhvr>
                                        <p:cTn id="17" dur="500"/>
                                        <p:tgtEl>
                                          <p:spTgt spid="66355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3558">
                                            <p:txEl>
                                              <p:pRg st="1" end="1"/>
                                            </p:txEl>
                                          </p:spTgt>
                                        </p:tgtEl>
                                        <p:attrNameLst>
                                          <p:attrName>style.visibility</p:attrName>
                                        </p:attrNameLst>
                                      </p:cBhvr>
                                      <p:to>
                                        <p:strVal val="visible"/>
                                      </p:to>
                                    </p:set>
                                    <p:animEffect transition="in" filter="blinds(horizontal)">
                                      <p:cBhvr>
                                        <p:cTn id="22" dur="500"/>
                                        <p:tgtEl>
                                          <p:spTgt spid="66355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3558">
                                            <p:txEl>
                                              <p:pRg st="2" end="2"/>
                                            </p:txEl>
                                          </p:spTgt>
                                        </p:tgtEl>
                                        <p:attrNameLst>
                                          <p:attrName>style.visibility</p:attrName>
                                        </p:attrNameLst>
                                      </p:cBhvr>
                                      <p:to>
                                        <p:strVal val="visible"/>
                                      </p:to>
                                    </p:set>
                                    <p:animEffect transition="in" filter="blinds(horizontal)">
                                      <p:cBhvr>
                                        <p:cTn id="27" dur="500"/>
                                        <p:tgtEl>
                                          <p:spTgt spid="66355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3558">
                                            <p:txEl>
                                              <p:pRg st="3" end="3"/>
                                            </p:txEl>
                                          </p:spTgt>
                                        </p:tgtEl>
                                        <p:attrNameLst>
                                          <p:attrName>style.visibility</p:attrName>
                                        </p:attrNameLst>
                                      </p:cBhvr>
                                      <p:to>
                                        <p:strVal val="visible"/>
                                      </p:to>
                                    </p:set>
                                    <p:animEffect transition="in" filter="blinds(horizontal)">
                                      <p:cBhvr>
                                        <p:cTn id="32" dur="500"/>
                                        <p:tgtEl>
                                          <p:spTgt spid="66355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63558">
                                            <p:txEl>
                                              <p:pRg st="4" end="4"/>
                                            </p:txEl>
                                          </p:spTgt>
                                        </p:tgtEl>
                                        <p:attrNameLst>
                                          <p:attrName>style.visibility</p:attrName>
                                        </p:attrNameLst>
                                      </p:cBhvr>
                                      <p:to>
                                        <p:strVal val="visible"/>
                                      </p:to>
                                    </p:set>
                                    <p:animEffect transition="in" filter="blinds(horizontal)">
                                      <p:cBhvr>
                                        <p:cTn id="37" dur="500"/>
                                        <p:tgtEl>
                                          <p:spTgt spid="6635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6" grpId="0"/>
      <p:bldP spid="6635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4579" name="Rectangle 3"/>
          <p:cNvSpPr>
            <a:spLocks noGrp="1" noChangeArrowheads="1"/>
          </p:cNvSpPr>
          <p:nvPr>
            <p:ph type="body" idx="1"/>
          </p:nvPr>
        </p:nvSpPr>
        <p:spPr>
          <a:xfrm>
            <a:off x="206375" y="836613"/>
            <a:ext cx="8686800" cy="3448050"/>
          </a:xfrm>
        </p:spPr>
        <p:txBody>
          <a:bodyPr/>
          <a:lstStyle/>
          <a:p>
            <a:r>
              <a:rPr lang="zh-CN" altLang="en-US" smtClean="0">
                <a:ea typeface="微软雅黑" pitchFamily="34" charset="-122"/>
              </a:rPr>
              <a:t>过程调用的参数传递</a:t>
            </a:r>
          </a:p>
          <a:p>
            <a:pPr lvl="1"/>
            <a:r>
              <a:rPr lang="zh-CN" altLang="en-US" sz="2200" smtClean="0">
                <a:ea typeface="微软雅黑" pitchFamily="34" charset="-122"/>
              </a:rPr>
              <a:t>通过寄存器传送参数</a:t>
            </a:r>
          </a:p>
          <a:p>
            <a:pPr lvl="1"/>
            <a:r>
              <a:rPr lang="zh-CN" altLang="en-US" sz="2200" smtClean="0">
                <a:ea typeface="微软雅黑" pitchFamily="34" charset="-122"/>
              </a:rPr>
              <a:t>最多可有</a:t>
            </a:r>
            <a:r>
              <a:rPr lang="en-US" altLang="zh-CN" sz="2200" smtClean="0">
                <a:ea typeface="微软雅黑" pitchFamily="34" charset="-122"/>
              </a:rPr>
              <a:t>6</a:t>
            </a:r>
            <a:r>
              <a:rPr lang="zh-CN" altLang="en-US" sz="2200" smtClean="0">
                <a:ea typeface="微软雅黑" pitchFamily="34" charset="-122"/>
              </a:rPr>
              <a:t>个整型或指针型参数通过寄存器传递</a:t>
            </a:r>
          </a:p>
          <a:p>
            <a:pPr lvl="1"/>
            <a:r>
              <a:rPr lang="zh-CN" altLang="en-US" sz="2200" smtClean="0">
                <a:ea typeface="微软雅黑" pitchFamily="34" charset="-122"/>
              </a:rPr>
              <a:t>超过</a:t>
            </a:r>
            <a:r>
              <a:rPr lang="en-US" altLang="zh-CN" sz="2200" smtClean="0">
                <a:ea typeface="微软雅黑" pitchFamily="34" charset="-122"/>
              </a:rPr>
              <a:t>6</a:t>
            </a:r>
            <a:r>
              <a:rPr lang="zh-CN" altLang="en-US" sz="2200" smtClean="0">
                <a:ea typeface="微软雅黑" pitchFamily="34" charset="-122"/>
              </a:rPr>
              <a:t>个入口参数时，后面的通过栈来传递</a:t>
            </a:r>
          </a:p>
          <a:p>
            <a:pPr lvl="1"/>
            <a:r>
              <a:rPr lang="zh-CN" altLang="en-US" sz="2200" smtClean="0">
                <a:ea typeface="微软雅黑" pitchFamily="34" charset="-122"/>
              </a:rPr>
              <a:t>在栈中传递的参数</a:t>
            </a:r>
            <a:r>
              <a:rPr lang="zh-CN" altLang="en-US" sz="2200" smtClean="0">
                <a:solidFill>
                  <a:srgbClr val="FF3300"/>
                </a:solidFill>
                <a:ea typeface="微软雅黑" pitchFamily="34" charset="-122"/>
              </a:rPr>
              <a:t>若是基本类型，则都被分配</a:t>
            </a:r>
            <a:r>
              <a:rPr lang="en-US" altLang="zh-CN" sz="2200" smtClean="0">
                <a:solidFill>
                  <a:srgbClr val="FF3300"/>
                </a:solidFill>
                <a:ea typeface="微软雅黑" pitchFamily="34" charset="-122"/>
              </a:rPr>
              <a:t>8</a:t>
            </a:r>
            <a:r>
              <a:rPr lang="zh-CN" altLang="en-US" sz="2200" smtClean="0">
                <a:solidFill>
                  <a:srgbClr val="FF3300"/>
                </a:solidFill>
                <a:ea typeface="微软雅黑" pitchFamily="34" charset="-122"/>
              </a:rPr>
              <a:t>个字节</a:t>
            </a:r>
          </a:p>
          <a:p>
            <a:pPr lvl="1"/>
            <a:r>
              <a:rPr lang="en-US" altLang="zh-CN" smtClean="0">
                <a:latin typeface="微软雅黑" pitchFamily="34" charset="-122"/>
                <a:ea typeface="微软雅黑" pitchFamily="34" charset="-122"/>
              </a:rPr>
              <a:t>call</a:t>
            </a:r>
            <a:r>
              <a:rPr lang="zh-CN" altLang="en-US" smtClean="0">
                <a:latin typeface="微软雅黑" pitchFamily="34" charset="-122"/>
                <a:ea typeface="微软雅黑" pitchFamily="34" charset="-122"/>
              </a:rPr>
              <a:t>（或</a:t>
            </a:r>
            <a:r>
              <a:rPr lang="en-US" altLang="zh-CN" smtClean="0">
                <a:latin typeface="微软雅黑" pitchFamily="34" charset="-122"/>
                <a:ea typeface="微软雅黑" pitchFamily="34" charset="-122"/>
              </a:rPr>
              <a:t>callq</a:t>
            </a:r>
            <a:r>
              <a:rPr lang="zh-CN" altLang="en-US" smtClean="0">
                <a:latin typeface="微软雅黑" pitchFamily="34" charset="-122"/>
                <a:ea typeface="微软雅黑" pitchFamily="34" charset="-122"/>
              </a:rPr>
              <a:t>）将</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位返址保存在栈中之前，执行</a:t>
            </a:r>
            <a:r>
              <a:rPr lang="en-US" altLang="zh-CN" smtClean="0">
                <a:latin typeface="微软雅黑" pitchFamily="34" charset="-122"/>
                <a:ea typeface="微软雅黑" pitchFamily="34" charset="-122"/>
              </a:rPr>
              <a:t>R[rsp]←R[rsp]-8</a:t>
            </a:r>
          </a:p>
          <a:p>
            <a:pPr lvl="1"/>
            <a:r>
              <a:rPr lang="en-US" altLang="zh-CN" smtClean="0">
                <a:latin typeface="微软雅黑" pitchFamily="34" charset="-122"/>
                <a:ea typeface="微软雅黑" pitchFamily="34" charset="-122"/>
              </a:rPr>
              <a:t>ret</a:t>
            </a:r>
            <a:r>
              <a:rPr lang="zh-CN" altLang="en-US" smtClean="0">
                <a:latin typeface="微软雅黑" pitchFamily="34" charset="-122"/>
                <a:ea typeface="微软雅黑" pitchFamily="34" charset="-122"/>
              </a:rPr>
              <a:t>从栈中取出</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位返回地址后，执行</a:t>
            </a:r>
            <a:r>
              <a:rPr lang="en-US" altLang="zh-CN" smtClean="0">
                <a:latin typeface="微软雅黑" pitchFamily="34" charset="-122"/>
                <a:ea typeface="微软雅黑" pitchFamily="34" charset="-122"/>
              </a:rPr>
              <a:t>R[rsp]←R[rsp]+8 </a:t>
            </a:r>
            <a:endParaRPr lang="zh-CN" altLang="en-US" smtClean="0">
              <a:latin typeface="微软雅黑" pitchFamily="34" charset="-122"/>
              <a:ea typeface="微软雅黑" pitchFamily="34" charset="-122"/>
            </a:endParaRPr>
          </a:p>
        </p:txBody>
      </p:sp>
      <p:pic>
        <p:nvPicPr>
          <p:cNvPr id="664581" name="Picture 5"/>
          <p:cNvPicPr>
            <a:picLocks noChangeAspect="1" noChangeArrowheads="1"/>
          </p:cNvPicPr>
          <p:nvPr/>
        </p:nvPicPr>
        <p:blipFill>
          <a:blip r:embed="rId2"/>
          <a:srcRect/>
          <a:stretch>
            <a:fillRect/>
          </a:stretch>
        </p:blipFill>
        <p:spPr bwMode="auto">
          <a:xfrm>
            <a:off x="701675" y="4014788"/>
            <a:ext cx="8056563" cy="2708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4579">
                                            <p:txEl>
                                              <p:pRg st="1" end="1"/>
                                            </p:txEl>
                                          </p:spTgt>
                                        </p:tgtEl>
                                        <p:attrNameLst>
                                          <p:attrName>style.visibility</p:attrName>
                                        </p:attrNameLst>
                                      </p:cBhvr>
                                      <p:to>
                                        <p:strVal val="visible"/>
                                      </p:to>
                                    </p:set>
                                    <p:animEffect transition="in" filter="blinds(horizontal)">
                                      <p:cBhvr>
                                        <p:cTn id="7" dur="500"/>
                                        <p:tgtEl>
                                          <p:spTgt spid="66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4579">
                                            <p:txEl>
                                              <p:pRg st="2" end="2"/>
                                            </p:txEl>
                                          </p:spTgt>
                                        </p:tgtEl>
                                        <p:attrNameLst>
                                          <p:attrName>style.visibility</p:attrName>
                                        </p:attrNameLst>
                                      </p:cBhvr>
                                      <p:to>
                                        <p:strVal val="visible"/>
                                      </p:to>
                                    </p:set>
                                    <p:animEffect transition="in" filter="blinds(horizontal)">
                                      <p:cBhvr>
                                        <p:cTn id="12" dur="500"/>
                                        <p:tgtEl>
                                          <p:spTgt spid="66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4581"/>
                                        </p:tgtEl>
                                        <p:attrNameLst>
                                          <p:attrName>style.visibility</p:attrName>
                                        </p:attrNameLst>
                                      </p:cBhvr>
                                      <p:to>
                                        <p:strVal val="visible"/>
                                      </p:to>
                                    </p:set>
                                    <p:animEffect transition="in" filter="blinds(horizontal)">
                                      <p:cBhvr>
                                        <p:cTn id="17" dur="500"/>
                                        <p:tgtEl>
                                          <p:spTgt spid="6645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4579">
                                            <p:txEl>
                                              <p:pRg st="3" end="3"/>
                                            </p:txEl>
                                          </p:spTgt>
                                        </p:tgtEl>
                                        <p:attrNameLst>
                                          <p:attrName>style.visibility</p:attrName>
                                        </p:attrNameLst>
                                      </p:cBhvr>
                                      <p:to>
                                        <p:strVal val="visible"/>
                                      </p:to>
                                    </p:set>
                                    <p:animEffect transition="in" filter="blinds(horizontal)">
                                      <p:cBhvr>
                                        <p:cTn id="22" dur="500"/>
                                        <p:tgtEl>
                                          <p:spTgt spid="66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4579">
                                            <p:txEl>
                                              <p:pRg st="4" end="4"/>
                                            </p:txEl>
                                          </p:spTgt>
                                        </p:tgtEl>
                                        <p:attrNameLst>
                                          <p:attrName>style.visibility</p:attrName>
                                        </p:attrNameLst>
                                      </p:cBhvr>
                                      <p:to>
                                        <p:strVal val="visible"/>
                                      </p:to>
                                    </p:set>
                                    <p:animEffect transition="in" filter="blinds(horizontal)">
                                      <p:cBhvr>
                                        <p:cTn id="27" dur="500"/>
                                        <p:tgtEl>
                                          <p:spTgt spid="66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4579">
                                            <p:txEl>
                                              <p:pRg st="5" end="5"/>
                                            </p:txEl>
                                          </p:spTgt>
                                        </p:tgtEl>
                                        <p:attrNameLst>
                                          <p:attrName>style.visibility</p:attrName>
                                        </p:attrNameLst>
                                      </p:cBhvr>
                                      <p:to>
                                        <p:strVal val="visible"/>
                                      </p:to>
                                    </p:set>
                                    <p:animEffect transition="in" filter="blinds(horizontal)">
                                      <p:cBhvr>
                                        <p:cTn id="32" dur="500"/>
                                        <p:tgtEl>
                                          <p:spTgt spid="664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64579">
                                            <p:txEl>
                                              <p:pRg st="6" end="6"/>
                                            </p:txEl>
                                          </p:spTgt>
                                        </p:tgtEl>
                                        <p:attrNameLst>
                                          <p:attrName>style.visibility</p:attrName>
                                        </p:attrNameLst>
                                      </p:cBhvr>
                                      <p:to>
                                        <p:strVal val="visible"/>
                                      </p:to>
                                    </p:set>
                                    <p:animEffect transition="in" filter="blinds(horizontal)">
                                      <p:cBhvr>
                                        <p:cTn id="37" dur="500"/>
                                        <p:tgtEl>
                                          <p:spTgt spid="66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6647" name="Picture 23"/>
          <p:cNvPicPr>
            <a:picLocks noChangeAspect="1" noChangeArrowheads="1"/>
          </p:cNvPicPr>
          <p:nvPr/>
        </p:nvPicPr>
        <p:blipFill>
          <a:blip r:embed="rId2"/>
          <a:srcRect/>
          <a:stretch>
            <a:fillRect/>
          </a:stretch>
        </p:blipFill>
        <p:spPr bwMode="auto">
          <a:xfrm>
            <a:off x="2501900" y="4679950"/>
            <a:ext cx="6642100" cy="2124075"/>
          </a:xfrm>
          <a:prstGeom prst="rect">
            <a:avLst/>
          </a:prstGeom>
          <a:noFill/>
        </p:spPr>
      </p:pic>
      <p:sp>
        <p:nvSpPr>
          <p:cNvPr id="666626" name="Rectangle 2"/>
          <p:cNvSpPr>
            <a:spLocks noGrp="1" noChangeArrowheads="1"/>
          </p:cNvSpPr>
          <p:nvPr>
            <p:ph type="title"/>
          </p:nvPr>
        </p:nvSpPr>
        <p:spPr>
          <a:xfrm>
            <a:off x="457200" y="98425"/>
            <a:ext cx="8229600" cy="561975"/>
          </a:xfrm>
        </p:spPr>
        <p:txBody>
          <a:bodyPr/>
          <a:lstStyle/>
          <a:p>
            <a:r>
              <a:rPr lang="en-US" altLang="zh-CN" smtClean="0"/>
              <a:t>X86-64</a:t>
            </a:r>
            <a:r>
              <a:rPr lang="zh-CN" altLang="en-US" smtClean="0"/>
              <a:t>架构过程调用举例</a:t>
            </a:r>
          </a:p>
        </p:txBody>
      </p:sp>
      <p:sp>
        <p:nvSpPr>
          <p:cNvPr id="666628" name="Rectangle 4"/>
          <p:cNvSpPr>
            <a:spLocks noChangeArrowheads="1"/>
          </p:cNvSpPr>
          <p:nvPr/>
        </p:nvSpPr>
        <p:spPr bwMode="auto">
          <a:xfrm>
            <a:off x="114300" y="728663"/>
            <a:ext cx="4772025" cy="5697537"/>
          </a:xfrm>
          <a:prstGeom prst="rect">
            <a:avLst/>
          </a:prstGeom>
          <a:noFill/>
          <a:ln w="9525" algn="ctr">
            <a:noFill/>
            <a:miter lim="800000"/>
            <a:headEnd/>
            <a:tailEnd/>
          </a:ln>
          <a:effectLst/>
        </p:spPr>
        <p:txBody>
          <a:bodyPr anchor="ctr">
            <a:spAutoFit/>
          </a:bodyPr>
          <a:lstStyle/>
          <a:p>
            <a:pPr indent="266700">
              <a:lnSpc>
                <a:spcPct val="95000"/>
              </a:lnSpc>
            </a:pPr>
            <a:r>
              <a:rPr lang="en-US" altLang="zh-CN" sz="2000"/>
              <a:t>long caller ( ) </a:t>
            </a:r>
          </a:p>
          <a:p>
            <a:pPr indent="266700">
              <a:lnSpc>
                <a:spcPct val="95000"/>
              </a:lnSpc>
            </a:pPr>
            <a:r>
              <a:rPr lang="en-US" altLang="zh-CN" sz="2000"/>
              <a:t>{ </a:t>
            </a:r>
          </a:p>
          <a:p>
            <a:pPr indent="266700">
              <a:lnSpc>
                <a:spcPct val="95000"/>
              </a:lnSpc>
            </a:pPr>
            <a:r>
              <a:rPr lang="en-US" altLang="zh-CN" sz="2000"/>
              <a:t>    char a=1</a:t>
            </a:r>
            <a:r>
              <a:rPr lang="zh-CN" altLang="en-US" sz="2000"/>
              <a:t>；</a:t>
            </a:r>
          </a:p>
          <a:p>
            <a:pPr indent="266700">
              <a:lnSpc>
                <a:spcPct val="95000"/>
              </a:lnSpc>
            </a:pPr>
            <a:r>
              <a:rPr lang="en-US" altLang="zh-CN" sz="2000"/>
              <a:t>    short b=2</a:t>
            </a:r>
            <a:r>
              <a:rPr lang="zh-CN" altLang="en-US" sz="2000"/>
              <a:t>；</a:t>
            </a:r>
          </a:p>
          <a:p>
            <a:pPr indent="266700">
              <a:lnSpc>
                <a:spcPct val="95000"/>
              </a:lnSpc>
            </a:pPr>
            <a:r>
              <a:rPr lang="zh-CN" altLang="en-US" sz="2000"/>
              <a:t>    </a:t>
            </a:r>
            <a:r>
              <a:rPr lang="en-US" altLang="zh-CN" sz="2000"/>
              <a:t>int c=3</a:t>
            </a:r>
            <a:r>
              <a:rPr lang="zh-CN" altLang="en-US" sz="2000"/>
              <a:t>；</a:t>
            </a:r>
          </a:p>
          <a:p>
            <a:pPr indent="266700">
              <a:lnSpc>
                <a:spcPct val="95000"/>
              </a:lnSpc>
            </a:pPr>
            <a:r>
              <a:rPr lang="en-US" altLang="zh-CN" sz="2000"/>
              <a:t>    long d=4</a:t>
            </a:r>
            <a:r>
              <a:rPr lang="zh-CN" altLang="en-US" sz="2000"/>
              <a:t>；</a:t>
            </a:r>
          </a:p>
          <a:p>
            <a:pPr indent="266700">
              <a:lnSpc>
                <a:spcPct val="95000"/>
              </a:lnSpc>
            </a:pPr>
            <a:r>
              <a:rPr lang="en-US" altLang="zh-CN" sz="2000"/>
              <a:t>    </a:t>
            </a:r>
            <a:r>
              <a:rPr lang="en-US" altLang="zh-CN" sz="2000">
                <a:solidFill>
                  <a:srgbClr val="FF3300"/>
                </a:solidFill>
              </a:rPr>
              <a:t>test(a, &amp;a, b, &amp;b, c, &amp;c, </a:t>
            </a:r>
            <a:r>
              <a:rPr lang="en-US" altLang="zh-CN" sz="2000">
                <a:solidFill>
                  <a:srgbClr val="007635"/>
                </a:solidFill>
              </a:rPr>
              <a:t>d, &amp;d</a:t>
            </a:r>
            <a:r>
              <a:rPr lang="en-US" altLang="zh-CN" sz="2000">
                <a:solidFill>
                  <a:srgbClr val="FF3300"/>
                </a:solidFill>
              </a:rPr>
              <a:t>);</a:t>
            </a:r>
          </a:p>
          <a:p>
            <a:pPr indent="266700">
              <a:lnSpc>
                <a:spcPct val="95000"/>
              </a:lnSpc>
            </a:pPr>
            <a:r>
              <a:rPr lang="en-US" altLang="zh-CN" sz="2000"/>
              <a:t>    return  a*b+c*d;</a:t>
            </a:r>
          </a:p>
          <a:p>
            <a:pPr indent="266700">
              <a:lnSpc>
                <a:spcPct val="95000"/>
              </a:lnSpc>
            </a:pPr>
            <a:r>
              <a:rPr lang="en-US" altLang="zh-CN" sz="2000"/>
              <a:t>}</a:t>
            </a:r>
          </a:p>
          <a:p>
            <a:pPr indent="266700">
              <a:lnSpc>
                <a:spcPct val="95000"/>
              </a:lnSpc>
            </a:pPr>
            <a:endParaRPr lang="en-US" altLang="zh-CN" sz="800"/>
          </a:p>
          <a:p>
            <a:pPr indent="266700">
              <a:lnSpc>
                <a:spcPct val="95000"/>
              </a:lnSpc>
            </a:pPr>
            <a:r>
              <a:rPr lang="en-US" altLang="zh-CN" sz="2000"/>
              <a:t>void test(char a, char *ap, </a:t>
            </a:r>
          </a:p>
          <a:p>
            <a:pPr indent="266700">
              <a:lnSpc>
                <a:spcPct val="95000"/>
              </a:lnSpc>
            </a:pPr>
            <a:r>
              <a:rPr lang="en-US" altLang="zh-CN" sz="2000"/>
              <a:t>               short b, short *bp, </a:t>
            </a:r>
          </a:p>
          <a:p>
            <a:pPr indent="266700">
              <a:lnSpc>
                <a:spcPct val="95000"/>
              </a:lnSpc>
            </a:pPr>
            <a:r>
              <a:rPr lang="en-US" altLang="zh-CN" sz="2000"/>
              <a:t>               int c, int *cp, </a:t>
            </a:r>
          </a:p>
          <a:p>
            <a:pPr indent="266700">
              <a:lnSpc>
                <a:spcPct val="95000"/>
              </a:lnSpc>
            </a:pPr>
            <a:r>
              <a:rPr lang="en-US" altLang="zh-CN" sz="2000"/>
              <a:t>               long d, long *dp)</a:t>
            </a:r>
          </a:p>
          <a:p>
            <a:pPr indent="266700">
              <a:lnSpc>
                <a:spcPct val="95000"/>
              </a:lnSpc>
            </a:pPr>
            <a:r>
              <a:rPr lang="en-US" altLang="zh-CN" sz="2000"/>
              <a:t>{</a:t>
            </a:r>
          </a:p>
          <a:p>
            <a:pPr indent="266700">
              <a:lnSpc>
                <a:spcPct val="95000"/>
              </a:lnSpc>
            </a:pPr>
            <a:r>
              <a:rPr lang="en-US" altLang="zh-CN" sz="2000"/>
              <a:t>	*ap+=a;</a:t>
            </a:r>
          </a:p>
          <a:p>
            <a:pPr indent="266700">
              <a:lnSpc>
                <a:spcPct val="95000"/>
              </a:lnSpc>
            </a:pPr>
            <a:r>
              <a:rPr lang="en-US" altLang="zh-CN" sz="2000"/>
              <a:t>	*bp+=b;</a:t>
            </a:r>
          </a:p>
          <a:p>
            <a:pPr indent="266700">
              <a:lnSpc>
                <a:spcPct val="95000"/>
              </a:lnSpc>
            </a:pPr>
            <a:r>
              <a:rPr lang="en-US" altLang="zh-CN" sz="2000"/>
              <a:t>	*cp+=c;</a:t>
            </a:r>
          </a:p>
          <a:p>
            <a:pPr indent="266700">
              <a:lnSpc>
                <a:spcPct val="95000"/>
              </a:lnSpc>
            </a:pPr>
            <a:r>
              <a:rPr lang="en-US" altLang="zh-CN" sz="2000"/>
              <a:t>	*dp+=d;</a:t>
            </a:r>
          </a:p>
          <a:p>
            <a:pPr indent="266700">
              <a:lnSpc>
                <a:spcPct val="95000"/>
              </a:lnSpc>
            </a:pPr>
            <a:r>
              <a:rPr lang="en-US" altLang="zh-CN" sz="2000"/>
              <a:t>}</a:t>
            </a:r>
          </a:p>
        </p:txBody>
      </p:sp>
      <p:pic>
        <p:nvPicPr>
          <p:cNvPr id="666629" name="Picture 5"/>
          <p:cNvPicPr>
            <a:picLocks noChangeAspect="1" noChangeArrowheads="1"/>
          </p:cNvPicPr>
          <p:nvPr/>
        </p:nvPicPr>
        <p:blipFill>
          <a:blip r:embed="rId3"/>
          <a:srcRect/>
          <a:stretch>
            <a:fillRect/>
          </a:stretch>
        </p:blipFill>
        <p:spPr bwMode="auto">
          <a:xfrm>
            <a:off x="4706938" y="1312863"/>
            <a:ext cx="4346575" cy="2160587"/>
          </a:xfrm>
          <a:prstGeom prst="rect">
            <a:avLst/>
          </a:prstGeom>
          <a:noFill/>
        </p:spPr>
      </p:pic>
      <p:pic>
        <p:nvPicPr>
          <p:cNvPr id="666631" name="Picture 7"/>
          <p:cNvPicPr>
            <a:picLocks noChangeAspect="1" noChangeArrowheads="1"/>
          </p:cNvPicPr>
          <p:nvPr/>
        </p:nvPicPr>
        <p:blipFill>
          <a:blip r:embed="rId4"/>
          <a:srcRect/>
          <a:stretch>
            <a:fillRect/>
          </a:stretch>
        </p:blipFill>
        <p:spPr bwMode="auto">
          <a:xfrm>
            <a:off x="4481513" y="908050"/>
            <a:ext cx="3914775" cy="346075"/>
          </a:xfrm>
          <a:prstGeom prst="rect">
            <a:avLst/>
          </a:prstGeom>
          <a:noFill/>
        </p:spPr>
      </p:pic>
      <p:sp>
        <p:nvSpPr>
          <p:cNvPr id="666632" name="Line 8"/>
          <p:cNvSpPr>
            <a:spLocks noChangeShapeType="1"/>
          </p:cNvSpPr>
          <p:nvPr/>
        </p:nvSpPr>
        <p:spPr bwMode="auto">
          <a:xfrm flipV="1">
            <a:off x="2051050" y="1628775"/>
            <a:ext cx="4095750" cy="720725"/>
          </a:xfrm>
          <a:prstGeom prst="line">
            <a:avLst/>
          </a:prstGeom>
          <a:noFill/>
          <a:ln w="28575">
            <a:solidFill>
              <a:srgbClr val="FF3300"/>
            </a:solidFill>
            <a:round/>
            <a:headEnd/>
            <a:tailEnd type="triangle" w="med" len="med"/>
          </a:ln>
          <a:effectLst/>
        </p:spPr>
        <p:txBody>
          <a:bodyPr/>
          <a:lstStyle/>
          <a:p>
            <a:endParaRPr lang="zh-CN" altLang="en-US"/>
          </a:p>
        </p:txBody>
      </p:sp>
      <p:sp>
        <p:nvSpPr>
          <p:cNvPr id="666633" name="Line 9"/>
          <p:cNvSpPr>
            <a:spLocks noChangeShapeType="1"/>
          </p:cNvSpPr>
          <p:nvPr/>
        </p:nvSpPr>
        <p:spPr bwMode="auto">
          <a:xfrm>
            <a:off x="1781175" y="2124075"/>
            <a:ext cx="3646488" cy="44450"/>
          </a:xfrm>
          <a:prstGeom prst="line">
            <a:avLst/>
          </a:prstGeom>
          <a:noFill/>
          <a:ln w="28575">
            <a:solidFill>
              <a:srgbClr val="FF3300"/>
            </a:solidFill>
            <a:round/>
            <a:headEnd/>
            <a:tailEnd type="triangle" w="med" len="med"/>
          </a:ln>
          <a:effectLst/>
        </p:spPr>
        <p:txBody>
          <a:bodyPr/>
          <a:lstStyle/>
          <a:p>
            <a:endParaRPr lang="zh-CN" altLang="en-US"/>
          </a:p>
        </p:txBody>
      </p:sp>
      <p:sp>
        <p:nvSpPr>
          <p:cNvPr id="666634" name="Line 10"/>
          <p:cNvSpPr>
            <a:spLocks noChangeShapeType="1"/>
          </p:cNvSpPr>
          <p:nvPr/>
        </p:nvSpPr>
        <p:spPr bwMode="auto">
          <a:xfrm>
            <a:off x="2141538" y="1808163"/>
            <a:ext cx="4545012" cy="271462"/>
          </a:xfrm>
          <a:prstGeom prst="line">
            <a:avLst/>
          </a:prstGeom>
          <a:noFill/>
          <a:ln w="28575">
            <a:solidFill>
              <a:srgbClr val="FF3300"/>
            </a:solidFill>
            <a:round/>
            <a:headEnd/>
            <a:tailEnd type="triangle" w="med" len="med"/>
          </a:ln>
          <a:effectLst/>
        </p:spPr>
        <p:txBody>
          <a:bodyPr/>
          <a:lstStyle/>
          <a:p>
            <a:endParaRPr lang="zh-CN" altLang="en-US"/>
          </a:p>
        </p:txBody>
      </p:sp>
      <p:sp>
        <p:nvSpPr>
          <p:cNvPr id="666635" name="Line 11"/>
          <p:cNvSpPr>
            <a:spLocks noChangeShapeType="1"/>
          </p:cNvSpPr>
          <p:nvPr/>
        </p:nvSpPr>
        <p:spPr bwMode="auto">
          <a:xfrm>
            <a:off x="2006600" y="1493838"/>
            <a:ext cx="5805488" cy="495300"/>
          </a:xfrm>
          <a:prstGeom prst="line">
            <a:avLst/>
          </a:prstGeom>
          <a:noFill/>
          <a:ln w="28575">
            <a:solidFill>
              <a:srgbClr val="FF3300"/>
            </a:solidFill>
            <a:round/>
            <a:headEnd/>
            <a:tailEnd type="triangle" w="med" len="med"/>
          </a:ln>
          <a:effectLst/>
        </p:spPr>
        <p:txBody>
          <a:bodyPr/>
          <a:lstStyle/>
          <a:p>
            <a:endParaRPr lang="zh-CN" altLang="en-US"/>
          </a:p>
        </p:txBody>
      </p:sp>
      <p:sp>
        <p:nvSpPr>
          <p:cNvPr id="666636" name="Line 12"/>
          <p:cNvSpPr>
            <a:spLocks noChangeShapeType="1"/>
          </p:cNvSpPr>
          <p:nvPr/>
        </p:nvSpPr>
        <p:spPr bwMode="auto">
          <a:xfrm flipV="1">
            <a:off x="4437063" y="2573338"/>
            <a:ext cx="1260475" cy="90487"/>
          </a:xfrm>
          <a:prstGeom prst="line">
            <a:avLst/>
          </a:prstGeom>
          <a:noFill/>
          <a:ln w="28575">
            <a:solidFill>
              <a:srgbClr val="FF3300"/>
            </a:solidFill>
            <a:round/>
            <a:headEnd/>
            <a:tailEnd type="triangle" w="med" len="med"/>
          </a:ln>
          <a:effectLst/>
        </p:spPr>
        <p:txBody>
          <a:bodyPr/>
          <a:lstStyle/>
          <a:p>
            <a:endParaRPr lang="zh-CN" altLang="en-US"/>
          </a:p>
        </p:txBody>
      </p:sp>
      <p:sp>
        <p:nvSpPr>
          <p:cNvPr id="666637" name="Line 13"/>
          <p:cNvSpPr>
            <a:spLocks noChangeShapeType="1"/>
          </p:cNvSpPr>
          <p:nvPr/>
        </p:nvSpPr>
        <p:spPr bwMode="auto">
          <a:xfrm>
            <a:off x="3986213" y="2754313"/>
            <a:ext cx="1665287" cy="404812"/>
          </a:xfrm>
          <a:prstGeom prst="line">
            <a:avLst/>
          </a:prstGeom>
          <a:noFill/>
          <a:ln w="28575">
            <a:solidFill>
              <a:srgbClr val="FF3300"/>
            </a:solidFill>
            <a:round/>
            <a:headEnd/>
            <a:tailEnd type="triangle" w="med" len="med"/>
          </a:ln>
          <a:effectLst/>
        </p:spPr>
        <p:txBody>
          <a:bodyPr/>
          <a:lstStyle/>
          <a:p>
            <a:endParaRPr lang="zh-CN" altLang="en-US"/>
          </a:p>
        </p:txBody>
      </p:sp>
      <p:sp>
        <p:nvSpPr>
          <p:cNvPr id="666638" name="Text Box 14"/>
          <p:cNvSpPr txBox="1">
            <a:spLocks noChangeArrowheads="1"/>
          </p:cNvSpPr>
          <p:nvPr/>
        </p:nvSpPr>
        <p:spPr bwMode="auto">
          <a:xfrm>
            <a:off x="1331913" y="3114675"/>
            <a:ext cx="2971800"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其他</a:t>
            </a:r>
            <a:r>
              <a:rPr lang="en-US" altLang="zh-CN" sz="2000">
                <a:solidFill>
                  <a:srgbClr val="FF3300"/>
                </a:solidFill>
              </a:rPr>
              <a:t>6</a:t>
            </a:r>
            <a:r>
              <a:rPr lang="zh-CN" altLang="en-US" sz="2000">
                <a:solidFill>
                  <a:srgbClr val="FF3300"/>
                </a:solidFill>
              </a:rPr>
              <a:t>个参数在哪里？</a:t>
            </a:r>
          </a:p>
        </p:txBody>
      </p:sp>
      <p:sp>
        <p:nvSpPr>
          <p:cNvPr id="666641" name="Line 17"/>
          <p:cNvSpPr>
            <a:spLocks noChangeShapeType="1"/>
          </p:cNvSpPr>
          <p:nvPr/>
        </p:nvSpPr>
        <p:spPr bwMode="auto">
          <a:xfrm>
            <a:off x="3627438" y="3698875"/>
            <a:ext cx="1258887" cy="1755775"/>
          </a:xfrm>
          <a:prstGeom prst="line">
            <a:avLst/>
          </a:prstGeom>
          <a:noFill/>
          <a:ln w="57150">
            <a:solidFill>
              <a:srgbClr val="3333CC"/>
            </a:solidFill>
            <a:round/>
            <a:headEnd/>
            <a:tailEnd type="triangle" w="med" len="med"/>
          </a:ln>
          <a:effectLst/>
        </p:spPr>
        <p:txBody>
          <a:bodyPr/>
          <a:lstStyle/>
          <a:p>
            <a:endParaRPr lang="zh-CN" altLang="en-US"/>
          </a:p>
        </p:txBody>
      </p:sp>
      <p:sp>
        <p:nvSpPr>
          <p:cNvPr id="666642" name="Line 18"/>
          <p:cNvSpPr>
            <a:spLocks noChangeShapeType="1"/>
          </p:cNvSpPr>
          <p:nvPr/>
        </p:nvSpPr>
        <p:spPr bwMode="auto">
          <a:xfrm>
            <a:off x="3986213" y="3968750"/>
            <a:ext cx="2251075" cy="1485900"/>
          </a:xfrm>
          <a:prstGeom prst="line">
            <a:avLst/>
          </a:prstGeom>
          <a:noFill/>
          <a:ln w="57150">
            <a:solidFill>
              <a:srgbClr val="3333CC"/>
            </a:solidFill>
            <a:round/>
            <a:headEnd/>
            <a:tailEnd type="triangle" w="med" len="med"/>
          </a:ln>
          <a:effectLst/>
        </p:spPr>
        <p:txBody>
          <a:bodyPr/>
          <a:lstStyle/>
          <a:p>
            <a:endParaRPr lang="zh-CN" altLang="en-US"/>
          </a:p>
        </p:txBody>
      </p:sp>
      <p:sp>
        <p:nvSpPr>
          <p:cNvPr id="666643" name="Line 19"/>
          <p:cNvSpPr>
            <a:spLocks noChangeShapeType="1"/>
          </p:cNvSpPr>
          <p:nvPr/>
        </p:nvSpPr>
        <p:spPr bwMode="auto">
          <a:xfrm>
            <a:off x="3222625" y="4329113"/>
            <a:ext cx="4454525" cy="1079500"/>
          </a:xfrm>
          <a:prstGeom prst="line">
            <a:avLst/>
          </a:prstGeom>
          <a:noFill/>
          <a:ln w="57150">
            <a:solidFill>
              <a:srgbClr val="3333CC"/>
            </a:solidFill>
            <a:round/>
            <a:headEnd/>
            <a:tailEnd type="triangle" w="med" len="med"/>
          </a:ln>
          <a:effectLst/>
        </p:spPr>
        <p:txBody>
          <a:bodyPr/>
          <a:lstStyle/>
          <a:p>
            <a:endParaRPr lang="zh-CN" altLang="en-US"/>
          </a:p>
        </p:txBody>
      </p:sp>
      <p:sp>
        <p:nvSpPr>
          <p:cNvPr id="666644" name="Text Box 20"/>
          <p:cNvSpPr txBox="1">
            <a:spLocks noChangeArrowheads="1"/>
          </p:cNvSpPr>
          <p:nvPr/>
        </p:nvSpPr>
        <p:spPr bwMode="auto">
          <a:xfrm>
            <a:off x="5857875" y="3597275"/>
            <a:ext cx="3170238" cy="731838"/>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FF3300"/>
                </a:solidFill>
              </a:rPr>
              <a:t>    </a:t>
            </a:r>
            <a:r>
              <a:rPr lang="zh-CN" altLang="en-US" sz="2000">
                <a:solidFill>
                  <a:srgbClr val="3333CC"/>
                </a:solidFill>
              </a:rPr>
              <a:t>执行到</a:t>
            </a:r>
            <a:r>
              <a:rPr lang="en-US" altLang="zh-CN" sz="2000">
                <a:solidFill>
                  <a:srgbClr val="3333CC"/>
                </a:solidFill>
              </a:rPr>
              <a:t>caller</a:t>
            </a:r>
            <a:r>
              <a:rPr lang="zh-CN" altLang="en-US" sz="2000">
                <a:solidFill>
                  <a:srgbClr val="3333CC"/>
                </a:solidFill>
              </a:rPr>
              <a:t>的</a:t>
            </a:r>
            <a:r>
              <a:rPr lang="en-US" altLang="zh-CN" sz="2000">
                <a:solidFill>
                  <a:srgbClr val="3333CC"/>
                </a:solidFill>
              </a:rPr>
              <a:t>call</a:t>
            </a:r>
            <a:r>
              <a:rPr lang="zh-CN" altLang="en-US" sz="2000">
                <a:solidFill>
                  <a:srgbClr val="3333CC"/>
                </a:solidFill>
              </a:rPr>
              <a:t>指令前，栈中的状态如何？</a:t>
            </a:r>
          </a:p>
        </p:txBody>
      </p:sp>
      <p:sp>
        <p:nvSpPr>
          <p:cNvPr id="666648" name="Line 24"/>
          <p:cNvSpPr>
            <a:spLocks noChangeShapeType="1"/>
          </p:cNvSpPr>
          <p:nvPr/>
        </p:nvSpPr>
        <p:spPr bwMode="auto">
          <a:xfrm>
            <a:off x="2185988" y="3743325"/>
            <a:ext cx="2025650" cy="2881313"/>
          </a:xfrm>
          <a:prstGeom prst="line">
            <a:avLst/>
          </a:prstGeom>
          <a:noFill/>
          <a:ln w="28575">
            <a:solidFill>
              <a:srgbClr val="FF3300"/>
            </a:solidFill>
            <a:round/>
            <a:headEnd/>
            <a:tailEnd type="triangle" w="med" len="med"/>
          </a:ln>
          <a:effectLst/>
        </p:spPr>
        <p:txBody>
          <a:bodyPr/>
          <a:lstStyle/>
          <a:p>
            <a:endParaRPr lang="zh-CN" altLang="en-US"/>
          </a:p>
        </p:txBody>
      </p:sp>
      <p:sp>
        <p:nvSpPr>
          <p:cNvPr id="666649" name="Line 25"/>
          <p:cNvSpPr>
            <a:spLocks noChangeShapeType="1"/>
          </p:cNvSpPr>
          <p:nvPr/>
        </p:nvSpPr>
        <p:spPr bwMode="auto">
          <a:xfrm>
            <a:off x="2546350" y="3968750"/>
            <a:ext cx="2790825" cy="2251075"/>
          </a:xfrm>
          <a:prstGeom prst="line">
            <a:avLst/>
          </a:prstGeom>
          <a:noFill/>
          <a:ln w="28575">
            <a:solidFill>
              <a:srgbClr val="FF3300"/>
            </a:solidFill>
            <a:round/>
            <a:headEnd/>
            <a:tailEnd type="triangle" w="med" len="med"/>
          </a:ln>
          <a:effectLst/>
        </p:spPr>
        <p:txBody>
          <a:bodyPr/>
          <a:lstStyle/>
          <a:p>
            <a:endParaRPr lang="zh-CN" altLang="en-US"/>
          </a:p>
        </p:txBody>
      </p:sp>
      <p:sp>
        <p:nvSpPr>
          <p:cNvPr id="666650" name="Line 26"/>
          <p:cNvSpPr>
            <a:spLocks noChangeShapeType="1"/>
          </p:cNvSpPr>
          <p:nvPr/>
        </p:nvSpPr>
        <p:spPr bwMode="auto">
          <a:xfrm>
            <a:off x="2051050" y="4329113"/>
            <a:ext cx="4995863" cy="1530350"/>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6644"/>
                                        </p:tgtEl>
                                        <p:attrNameLst>
                                          <p:attrName>style.visibility</p:attrName>
                                        </p:attrNameLst>
                                      </p:cBhvr>
                                      <p:to>
                                        <p:strVal val="visible"/>
                                      </p:to>
                                    </p:set>
                                    <p:animEffect transition="in" filter="blinds(horizontal)">
                                      <p:cBhvr>
                                        <p:cTn id="7" dur="500"/>
                                        <p:tgtEl>
                                          <p:spTgt spid="6666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6631"/>
                                        </p:tgtEl>
                                        <p:attrNameLst>
                                          <p:attrName>style.visibility</p:attrName>
                                        </p:attrNameLst>
                                      </p:cBhvr>
                                      <p:to>
                                        <p:strVal val="visible"/>
                                      </p:to>
                                    </p:set>
                                    <p:animEffect transition="in" filter="blinds(horizontal)">
                                      <p:cBhvr>
                                        <p:cTn id="12" dur="500"/>
                                        <p:tgtEl>
                                          <p:spTgt spid="6666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6629"/>
                                        </p:tgtEl>
                                        <p:attrNameLst>
                                          <p:attrName>style.visibility</p:attrName>
                                        </p:attrNameLst>
                                      </p:cBhvr>
                                      <p:to>
                                        <p:strVal val="visible"/>
                                      </p:to>
                                    </p:set>
                                    <p:animEffect transition="in" filter="blinds(horizontal)">
                                      <p:cBhvr>
                                        <p:cTn id="17" dur="500"/>
                                        <p:tgtEl>
                                          <p:spTgt spid="6666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6635"/>
                                        </p:tgtEl>
                                        <p:attrNameLst>
                                          <p:attrName>style.visibility</p:attrName>
                                        </p:attrNameLst>
                                      </p:cBhvr>
                                      <p:to>
                                        <p:strVal val="visible"/>
                                      </p:to>
                                    </p:set>
                                    <p:animEffect transition="in" filter="blinds(horizontal)">
                                      <p:cBhvr>
                                        <p:cTn id="22" dur="500"/>
                                        <p:tgtEl>
                                          <p:spTgt spid="6666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6634"/>
                                        </p:tgtEl>
                                        <p:attrNameLst>
                                          <p:attrName>style.visibility</p:attrName>
                                        </p:attrNameLst>
                                      </p:cBhvr>
                                      <p:to>
                                        <p:strVal val="visible"/>
                                      </p:to>
                                    </p:set>
                                    <p:animEffect transition="in" filter="blinds(horizontal)">
                                      <p:cBhvr>
                                        <p:cTn id="27" dur="500"/>
                                        <p:tgtEl>
                                          <p:spTgt spid="6666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6633"/>
                                        </p:tgtEl>
                                        <p:attrNameLst>
                                          <p:attrName>style.visibility</p:attrName>
                                        </p:attrNameLst>
                                      </p:cBhvr>
                                      <p:to>
                                        <p:strVal val="visible"/>
                                      </p:to>
                                    </p:set>
                                    <p:animEffect transition="in" filter="blinds(horizontal)">
                                      <p:cBhvr>
                                        <p:cTn id="32" dur="500"/>
                                        <p:tgtEl>
                                          <p:spTgt spid="6666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6632"/>
                                        </p:tgtEl>
                                        <p:attrNameLst>
                                          <p:attrName>style.visibility</p:attrName>
                                        </p:attrNameLst>
                                      </p:cBhvr>
                                      <p:to>
                                        <p:strVal val="visible"/>
                                      </p:to>
                                    </p:set>
                                    <p:animEffect transition="in" filter="blinds(horizontal)">
                                      <p:cBhvr>
                                        <p:cTn id="37" dur="500"/>
                                        <p:tgtEl>
                                          <p:spTgt spid="6666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6636"/>
                                        </p:tgtEl>
                                        <p:attrNameLst>
                                          <p:attrName>style.visibility</p:attrName>
                                        </p:attrNameLst>
                                      </p:cBhvr>
                                      <p:to>
                                        <p:strVal val="visible"/>
                                      </p:to>
                                    </p:set>
                                    <p:animEffect transition="in" filter="blinds(horizontal)">
                                      <p:cBhvr>
                                        <p:cTn id="42" dur="500"/>
                                        <p:tgtEl>
                                          <p:spTgt spid="6666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6637"/>
                                        </p:tgtEl>
                                        <p:attrNameLst>
                                          <p:attrName>style.visibility</p:attrName>
                                        </p:attrNameLst>
                                      </p:cBhvr>
                                      <p:to>
                                        <p:strVal val="visible"/>
                                      </p:to>
                                    </p:set>
                                    <p:animEffect transition="in" filter="blinds(horizontal)">
                                      <p:cBhvr>
                                        <p:cTn id="47" dur="500"/>
                                        <p:tgtEl>
                                          <p:spTgt spid="6666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66638">
                                            <p:txEl>
                                              <p:pRg st="0" end="0"/>
                                            </p:txEl>
                                          </p:spTgt>
                                        </p:tgtEl>
                                        <p:attrNameLst>
                                          <p:attrName>style.visibility</p:attrName>
                                        </p:attrNameLst>
                                      </p:cBhvr>
                                      <p:to>
                                        <p:strVal val="visible"/>
                                      </p:to>
                                    </p:set>
                                    <p:animEffect transition="in" filter="blinds(horizontal)">
                                      <p:cBhvr>
                                        <p:cTn id="52" dur="500"/>
                                        <p:tgtEl>
                                          <p:spTgt spid="66663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66647"/>
                                        </p:tgtEl>
                                        <p:attrNameLst>
                                          <p:attrName>style.visibility</p:attrName>
                                        </p:attrNameLst>
                                      </p:cBhvr>
                                      <p:to>
                                        <p:strVal val="visible"/>
                                      </p:to>
                                    </p:set>
                                    <p:animEffect transition="in" filter="blinds(horizontal)">
                                      <p:cBhvr>
                                        <p:cTn id="57" dur="500"/>
                                        <p:tgtEl>
                                          <p:spTgt spid="66664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66641"/>
                                        </p:tgtEl>
                                        <p:attrNameLst>
                                          <p:attrName>style.visibility</p:attrName>
                                        </p:attrNameLst>
                                      </p:cBhvr>
                                      <p:to>
                                        <p:strVal val="visible"/>
                                      </p:to>
                                    </p:set>
                                    <p:animEffect transition="in" filter="blinds(horizontal)">
                                      <p:cBhvr>
                                        <p:cTn id="62" dur="500"/>
                                        <p:tgtEl>
                                          <p:spTgt spid="66664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66642"/>
                                        </p:tgtEl>
                                        <p:attrNameLst>
                                          <p:attrName>style.visibility</p:attrName>
                                        </p:attrNameLst>
                                      </p:cBhvr>
                                      <p:to>
                                        <p:strVal val="visible"/>
                                      </p:to>
                                    </p:set>
                                    <p:animEffect transition="in" filter="blinds(horizontal)">
                                      <p:cBhvr>
                                        <p:cTn id="67" dur="500"/>
                                        <p:tgtEl>
                                          <p:spTgt spid="6666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66643"/>
                                        </p:tgtEl>
                                        <p:attrNameLst>
                                          <p:attrName>style.visibility</p:attrName>
                                        </p:attrNameLst>
                                      </p:cBhvr>
                                      <p:to>
                                        <p:strVal val="visible"/>
                                      </p:to>
                                    </p:set>
                                    <p:animEffect transition="in" filter="blinds(horizontal)">
                                      <p:cBhvr>
                                        <p:cTn id="72" dur="500"/>
                                        <p:tgtEl>
                                          <p:spTgt spid="66664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66648"/>
                                        </p:tgtEl>
                                        <p:attrNameLst>
                                          <p:attrName>style.visibility</p:attrName>
                                        </p:attrNameLst>
                                      </p:cBhvr>
                                      <p:to>
                                        <p:strVal val="visible"/>
                                      </p:to>
                                    </p:set>
                                    <p:animEffect transition="in" filter="blinds(horizontal)">
                                      <p:cBhvr>
                                        <p:cTn id="77" dur="500"/>
                                        <p:tgtEl>
                                          <p:spTgt spid="66664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66649"/>
                                        </p:tgtEl>
                                        <p:attrNameLst>
                                          <p:attrName>style.visibility</p:attrName>
                                        </p:attrNameLst>
                                      </p:cBhvr>
                                      <p:to>
                                        <p:strVal val="visible"/>
                                      </p:to>
                                    </p:set>
                                    <p:animEffect transition="in" filter="blinds(horizontal)">
                                      <p:cBhvr>
                                        <p:cTn id="82" dur="500"/>
                                        <p:tgtEl>
                                          <p:spTgt spid="66664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66650"/>
                                        </p:tgtEl>
                                        <p:attrNameLst>
                                          <p:attrName>style.visibility</p:attrName>
                                        </p:attrNameLst>
                                      </p:cBhvr>
                                      <p:to>
                                        <p:strVal val="visible"/>
                                      </p:to>
                                    </p:set>
                                    <p:animEffect transition="in" filter="blinds(horizontal)">
                                      <p:cBhvr>
                                        <p:cTn id="87" dur="500"/>
                                        <p:tgtEl>
                                          <p:spTgt spid="666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32" grpId="0" animBg="1"/>
      <p:bldP spid="666633" grpId="0" animBg="1"/>
      <p:bldP spid="666634" grpId="0" animBg="1"/>
      <p:bldP spid="666635" grpId="0" animBg="1"/>
      <p:bldP spid="666636" grpId="0" animBg="1"/>
      <p:bldP spid="666637" grpId="0" animBg="1"/>
      <p:bldP spid="666641" grpId="0" animBg="1"/>
      <p:bldP spid="666642" grpId="0" animBg="1"/>
      <p:bldP spid="666643" grpId="0" animBg="1"/>
      <p:bldP spid="666644" grpId="0"/>
      <p:bldP spid="666648" grpId="0" animBg="1"/>
      <p:bldP spid="666649" grpId="0" animBg="1"/>
      <p:bldP spid="66665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9725" name="Picture 29"/>
          <p:cNvPicPr>
            <a:picLocks noChangeAspect="1" noChangeArrowheads="1"/>
          </p:cNvPicPr>
          <p:nvPr/>
        </p:nvPicPr>
        <p:blipFill>
          <a:blip r:embed="rId2"/>
          <a:srcRect/>
          <a:stretch>
            <a:fillRect/>
          </a:stretch>
        </p:blipFill>
        <p:spPr bwMode="auto">
          <a:xfrm>
            <a:off x="206375" y="728663"/>
            <a:ext cx="3960813" cy="5994400"/>
          </a:xfrm>
          <a:prstGeom prst="rect">
            <a:avLst/>
          </a:prstGeom>
          <a:noFill/>
        </p:spPr>
      </p:pic>
      <p:grpSp>
        <p:nvGrpSpPr>
          <p:cNvPr id="669721" name="Group 25"/>
          <p:cNvGrpSpPr>
            <a:grpSpLocks/>
          </p:cNvGrpSpPr>
          <p:nvPr/>
        </p:nvGrpSpPr>
        <p:grpSpPr bwMode="auto">
          <a:xfrm>
            <a:off x="1016000" y="4329113"/>
            <a:ext cx="1081088" cy="2070100"/>
            <a:chOff x="640" y="2755"/>
            <a:chExt cx="681" cy="1248"/>
          </a:xfrm>
        </p:grpSpPr>
        <p:sp>
          <p:nvSpPr>
            <p:cNvPr id="669715" name="Line 19"/>
            <p:cNvSpPr>
              <a:spLocks noChangeShapeType="1"/>
            </p:cNvSpPr>
            <p:nvPr/>
          </p:nvSpPr>
          <p:spPr bwMode="auto">
            <a:xfrm>
              <a:off x="1009" y="2755"/>
              <a:ext cx="283" cy="0"/>
            </a:xfrm>
            <a:prstGeom prst="line">
              <a:avLst/>
            </a:prstGeom>
            <a:noFill/>
            <a:ln w="28575">
              <a:solidFill>
                <a:srgbClr val="FF3300"/>
              </a:solidFill>
              <a:round/>
              <a:headEnd/>
              <a:tailEnd/>
            </a:ln>
            <a:effectLst/>
          </p:spPr>
          <p:txBody>
            <a:bodyPr/>
            <a:lstStyle/>
            <a:p>
              <a:endParaRPr lang="zh-CN" altLang="en-US"/>
            </a:p>
          </p:txBody>
        </p:sp>
        <p:sp>
          <p:nvSpPr>
            <p:cNvPr id="669716" name="Line 20"/>
            <p:cNvSpPr>
              <a:spLocks noChangeShapeType="1"/>
            </p:cNvSpPr>
            <p:nvPr/>
          </p:nvSpPr>
          <p:spPr bwMode="auto">
            <a:xfrm>
              <a:off x="697" y="3010"/>
              <a:ext cx="283" cy="0"/>
            </a:xfrm>
            <a:prstGeom prst="line">
              <a:avLst/>
            </a:prstGeom>
            <a:noFill/>
            <a:ln w="28575">
              <a:solidFill>
                <a:srgbClr val="FF3300"/>
              </a:solidFill>
              <a:round/>
              <a:headEnd/>
              <a:tailEnd/>
            </a:ln>
            <a:effectLst/>
          </p:spPr>
          <p:txBody>
            <a:bodyPr/>
            <a:lstStyle/>
            <a:p>
              <a:endParaRPr lang="zh-CN" altLang="en-US"/>
            </a:p>
          </p:txBody>
        </p:sp>
        <p:sp>
          <p:nvSpPr>
            <p:cNvPr id="669717" name="Line 21"/>
            <p:cNvSpPr>
              <a:spLocks noChangeShapeType="1"/>
            </p:cNvSpPr>
            <p:nvPr/>
          </p:nvSpPr>
          <p:spPr bwMode="auto">
            <a:xfrm>
              <a:off x="1038" y="3266"/>
              <a:ext cx="283" cy="0"/>
            </a:xfrm>
            <a:prstGeom prst="line">
              <a:avLst/>
            </a:prstGeom>
            <a:noFill/>
            <a:ln w="28575">
              <a:solidFill>
                <a:srgbClr val="FF3300"/>
              </a:solidFill>
              <a:round/>
              <a:headEnd/>
              <a:tailEnd/>
            </a:ln>
            <a:effectLst/>
          </p:spPr>
          <p:txBody>
            <a:bodyPr/>
            <a:lstStyle/>
            <a:p>
              <a:endParaRPr lang="zh-CN" altLang="en-US"/>
            </a:p>
          </p:txBody>
        </p:sp>
        <p:sp>
          <p:nvSpPr>
            <p:cNvPr id="669718" name="Line 22"/>
            <p:cNvSpPr>
              <a:spLocks noChangeShapeType="1"/>
            </p:cNvSpPr>
            <p:nvPr/>
          </p:nvSpPr>
          <p:spPr bwMode="auto">
            <a:xfrm>
              <a:off x="640" y="3492"/>
              <a:ext cx="283" cy="0"/>
            </a:xfrm>
            <a:prstGeom prst="line">
              <a:avLst/>
            </a:prstGeom>
            <a:noFill/>
            <a:ln w="28575">
              <a:solidFill>
                <a:srgbClr val="FF3300"/>
              </a:solidFill>
              <a:round/>
              <a:headEnd/>
              <a:tailEnd/>
            </a:ln>
            <a:effectLst/>
          </p:spPr>
          <p:txBody>
            <a:bodyPr/>
            <a:lstStyle/>
            <a:p>
              <a:endParaRPr lang="zh-CN" altLang="en-US"/>
            </a:p>
          </p:txBody>
        </p:sp>
        <p:sp>
          <p:nvSpPr>
            <p:cNvPr id="669719" name="Line 23"/>
            <p:cNvSpPr>
              <a:spLocks noChangeShapeType="1"/>
            </p:cNvSpPr>
            <p:nvPr/>
          </p:nvSpPr>
          <p:spPr bwMode="auto">
            <a:xfrm>
              <a:off x="1038" y="3748"/>
              <a:ext cx="283" cy="0"/>
            </a:xfrm>
            <a:prstGeom prst="line">
              <a:avLst/>
            </a:prstGeom>
            <a:noFill/>
            <a:ln w="28575">
              <a:solidFill>
                <a:srgbClr val="FF3300"/>
              </a:solidFill>
              <a:round/>
              <a:headEnd/>
              <a:tailEnd/>
            </a:ln>
            <a:effectLst/>
          </p:spPr>
          <p:txBody>
            <a:bodyPr/>
            <a:lstStyle/>
            <a:p>
              <a:endParaRPr lang="zh-CN" altLang="en-US"/>
            </a:p>
          </p:txBody>
        </p:sp>
        <p:sp>
          <p:nvSpPr>
            <p:cNvPr id="669720" name="Line 24"/>
            <p:cNvSpPr>
              <a:spLocks noChangeShapeType="1"/>
            </p:cNvSpPr>
            <p:nvPr/>
          </p:nvSpPr>
          <p:spPr bwMode="auto">
            <a:xfrm>
              <a:off x="640" y="4003"/>
              <a:ext cx="283" cy="0"/>
            </a:xfrm>
            <a:prstGeom prst="line">
              <a:avLst/>
            </a:prstGeom>
            <a:noFill/>
            <a:ln w="28575">
              <a:solidFill>
                <a:srgbClr val="FF3300"/>
              </a:solidFill>
              <a:round/>
              <a:headEnd/>
              <a:tailEnd/>
            </a:ln>
            <a:effectLst/>
          </p:spPr>
          <p:txBody>
            <a:bodyPr/>
            <a:lstStyle/>
            <a:p>
              <a:endParaRPr lang="zh-CN" altLang="en-US"/>
            </a:p>
          </p:txBody>
        </p:sp>
      </p:grpSp>
      <p:sp>
        <p:nvSpPr>
          <p:cNvPr id="669698"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架构过程调用举例</a:t>
            </a:r>
          </a:p>
        </p:txBody>
      </p:sp>
      <p:pic>
        <p:nvPicPr>
          <p:cNvPr id="669701" name="Picture 5"/>
          <p:cNvPicPr>
            <a:picLocks noChangeAspect="1" noChangeArrowheads="1"/>
          </p:cNvPicPr>
          <p:nvPr/>
        </p:nvPicPr>
        <p:blipFill>
          <a:blip r:embed="rId3"/>
          <a:srcRect/>
          <a:stretch>
            <a:fillRect/>
          </a:stretch>
        </p:blipFill>
        <p:spPr bwMode="auto">
          <a:xfrm>
            <a:off x="4706938" y="1268413"/>
            <a:ext cx="4346575" cy="2160587"/>
          </a:xfrm>
          <a:prstGeom prst="rect">
            <a:avLst/>
          </a:prstGeom>
          <a:noFill/>
        </p:spPr>
      </p:pic>
      <p:pic>
        <p:nvPicPr>
          <p:cNvPr id="669702" name="Picture 6"/>
          <p:cNvPicPr>
            <a:picLocks noChangeAspect="1" noChangeArrowheads="1"/>
          </p:cNvPicPr>
          <p:nvPr/>
        </p:nvPicPr>
        <p:blipFill>
          <a:blip r:embed="rId4"/>
          <a:srcRect/>
          <a:stretch>
            <a:fillRect/>
          </a:stretch>
        </p:blipFill>
        <p:spPr bwMode="auto">
          <a:xfrm>
            <a:off x="4481513" y="908050"/>
            <a:ext cx="3914775" cy="346075"/>
          </a:xfrm>
          <a:prstGeom prst="rect">
            <a:avLst/>
          </a:prstGeom>
          <a:noFill/>
        </p:spPr>
      </p:pic>
      <p:sp>
        <p:nvSpPr>
          <p:cNvPr id="669703" name="Line 7"/>
          <p:cNvSpPr>
            <a:spLocks noChangeShapeType="1"/>
          </p:cNvSpPr>
          <p:nvPr/>
        </p:nvSpPr>
        <p:spPr bwMode="auto">
          <a:xfrm flipH="1" flipV="1">
            <a:off x="7002463" y="2754313"/>
            <a:ext cx="1349375" cy="3014662"/>
          </a:xfrm>
          <a:prstGeom prst="line">
            <a:avLst/>
          </a:prstGeom>
          <a:noFill/>
          <a:ln w="28575">
            <a:solidFill>
              <a:srgbClr val="FF3300"/>
            </a:solidFill>
            <a:round/>
            <a:headEnd/>
            <a:tailEnd type="triangle" w="med" len="med"/>
          </a:ln>
          <a:effectLst/>
        </p:spPr>
        <p:txBody>
          <a:bodyPr/>
          <a:lstStyle/>
          <a:p>
            <a:endParaRPr lang="zh-CN" altLang="en-US"/>
          </a:p>
        </p:txBody>
      </p:sp>
      <p:sp>
        <p:nvSpPr>
          <p:cNvPr id="669705" name="Rectangle 9"/>
          <p:cNvSpPr>
            <a:spLocks noChangeArrowheads="1"/>
          </p:cNvSpPr>
          <p:nvPr/>
        </p:nvSpPr>
        <p:spPr bwMode="auto">
          <a:xfrm>
            <a:off x="4751388" y="4060825"/>
            <a:ext cx="4049712" cy="2563813"/>
          </a:xfrm>
          <a:prstGeom prst="rect">
            <a:avLst/>
          </a:prstGeom>
          <a:noFill/>
          <a:ln w="9525" algn="ctr">
            <a:noFill/>
            <a:miter lim="800000"/>
            <a:headEnd/>
            <a:tailEnd/>
          </a:ln>
          <a:effectLst/>
        </p:spPr>
        <p:txBody>
          <a:bodyPr>
            <a:spAutoFit/>
          </a:bodyPr>
          <a:lstStyle/>
          <a:p>
            <a:pPr marL="342900" indent="-342900"/>
            <a:r>
              <a:rPr lang="en-US" altLang="zh-CN"/>
              <a:t>long caller ( ) </a:t>
            </a:r>
          </a:p>
          <a:p>
            <a:pPr marL="342900" indent="-342900"/>
            <a:r>
              <a:rPr lang="en-US" altLang="zh-CN"/>
              <a:t>{ </a:t>
            </a:r>
          </a:p>
          <a:p>
            <a:pPr marL="342900" indent="-342900"/>
            <a:r>
              <a:rPr lang="en-US" altLang="zh-CN"/>
              <a:t>    char a=1</a:t>
            </a:r>
            <a:r>
              <a:rPr lang="zh-CN" altLang="en-US"/>
              <a:t>；</a:t>
            </a:r>
          </a:p>
          <a:p>
            <a:pPr marL="342900" indent="-342900"/>
            <a:r>
              <a:rPr lang="en-US" altLang="zh-CN"/>
              <a:t>    short b=2</a:t>
            </a:r>
            <a:r>
              <a:rPr lang="zh-CN" altLang="en-US"/>
              <a:t>；</a:t>
            </a:r>
          </a:p>
          <a:p>
            <a:pPr marL="342900" indent="-342900"/>
            <a:r>
              <a:rPr lang="zh-CN" altLang="en-US"/>
              <a:t>    </a:t>
            </a:r>
            <a:r>
              <a:rPr lang="en-US" altLang="zh-CN"/>
              <a:t>int c=3</a:t>
            </a:r>
            <a:r>
              <a:rPr lang="zh-CN" altLang="en-US"/>
              <a:t>；</a:t>
            </a:r>
          </a:p>
          <a:p>
            <a:pPr marL="342900" indent="-342900"/>
            <a:r>
              <a:rPr lang="en-US" altLang="zh-CN"/>
              <a:t>    long d=4</a:t>
            </a:r>
            <a:r>
              <a:rPr lang="zh-CN" altLang="en-US"/>
              <a:t>；</a:t>
            </a:r>
          </a:p>
          <a:p>
            <a:pPr marL="342900" indent="-342900"/>
            <a:r>
              <a:rPr lang="en-US" altLang="zh-CN"/>
              <a:t>    </a:t>
            </a:r>
            <a:r>
              <a:rPr lang="en-US" altLang="zh-CN">
                <a:solidFill>
                  <a:srgbClr val="FF3300"/>
                </a:solidFill>
              </a:rPr>
              <a:t>test(a, &amp;a, b, &amp;b, c, &amp;c, </a:t>
            </a:r>
            <a:r>
              <a:rPr lang="en-US" altLang="zh-CN">
                <a:solidFill>
                  <a:srgbClr val="007635"/>
                </a:solidFill>
              </a:rPr>
              <a:t>d, &amp;d</a:t>
            </a:r>
            <a:r>
              <a:rPr lang="en-US" altLang="zh-CN">
                <a:solidFill>
                  <a:srgbClr val="FF3300"/>
                </a:solidFill>
              </a:rPr>
              <a:t>);</a:t>
            </a:r>
          </a:p>
          <a:p>
            <a:pPr marL="342900" indent="-342900"/>
            <a:r>
              <a:rPr lang="en-US" altLang="zh-CN"/>
              <a:t>    return  a*b+c*d;</a:t>
            </a:r>
          </a:p>
          <a:p>
            <a:pPr marL="342900" indent="-342900"/>
            <a:r>
              <a:rPr lang="en-US" altLang="zh-CN"/>
              <a:t>}</a:t>
            </a:r>
          </a:p>
        </p:txBody>
      </p:sp>
      <p:sp>
        <p:nvSpPr>
          <p:cNvPr id="669706" name="Line 10"/>
          <p:cNvSpPr>
            <a:spLocks noChangeShapeType="1"/>
          </p:cNvSpPr>
          <p:nvPr/>
        </p:nvSpPr>
        <p:spPr bwMode="auto">
          <a:xfrm flipH="1" flipV="1">
            <a:off x="6777038" y="3203575"/>
            <a:ext cx="1169987" cy="2565400"/>
          </a:xfrm>
          <a:prstGeom prst="line">
            <a:avLst/>
          </a:prstGeom>
          <a:noFill/>
          <a:ln w="28575">
            <a:solidFill>
              <a:srgbClr val="FF3300"/>
            </a:solidFill>
            <a:round/>
            <a:headEnd/>
            <a:tailEnd type="triangle" w="med" len="med"/>
          </a:ln>
          <a:effectLst/>
        </p:spPr>
        <p:txBody>
          <a:bodyPr/>
          <a:lstStyle/>
          <a:p>
            <a:endParaRPr lang="zh-CN" altLang="en-US"/>
          </a:p>
        </p:txBody>
      </p:sp>
      <p:sp>
        <p:nvSpPr>
          <p:cNvPr id="669707" name="Rectangle 11"/>
          <p:cNvSpPr>
            <a:spLocks noChangeArrowheads="1"/>
          </p:cNvSpPr>
          <p:nvPr/>
        </p:nvSpPr>
        <p:spPr bwMode="auto">
          <a:xfrm>
            <a:off x="206375" y="1133475"/>
            <a:ext cx="3825875" cy="1574800"/>
          </a:xfrm>
          <a:prstGeom prst="rect">
            <a:avLst/>
          </a:prstGeom>
          <a:solidFill>
            <a:srgbClr val="0000FF">
              <a:alpha val="17999"/>
            </a:srgbClr>
          </a:solidFill>
          <a:ln w="9525" algn="ctr">
            <a:noFill/>
            <a:miter lim="800000"/>
            <a:headEnd/>
            <a:tailEnd/>
          </a:ln>
          <a:effectLst/>
        </p:spPr>
        <p:txBody>
          <a:bodyPr wrap="none" anchor="ctr"/>
          <a:lstStyle/>
          <a:p>
            <a:endParaRPr lang="zh-CN" altLang="en-US"/>
          </a:p>
        </p:txBody>
      </p:sp>
      <p:sp>
        <p:nvSpPr>
          <p:cNvPr id="669708" name="Rectangle 12"/>
          <p:cNvSpPr>
            <a:spLocks noChangeArrowheads="1"/>
          </p:cNvSpPr>
          <p:nvPr/>
        </p:nvSpPr>
        <p:spPr bwMode="auto">
          <a:xfrm>
            <a:off x="206375" y="684213"/>
            <a:ext cx="3851275" cy="450850"/>
          </a:xfrm>
          <a:prstGeom prst="rect">
            <a:avLst/>
          </a:prstGeom>
          <a:solidFill>
            <a:srgbClr val="FF0000">
              <a:alpha val="17000"/>
            </a:srgbClr>
          </a:solidFill>
          <a:ln w="9525" algn="ctr">
            <a:noFill/>
            <a:miter lim="800000"/>
            <a:headEnd/>
            <a:tailEnd/>
          </a:ln>
          <a:effectLst/>
        </p:spPr>
        <p:txBody>
          <a:bodyPr wrap="none" anchor="ctr"/>
          <a:lstStyle/>
          <a:p>
            <a:endParaRPr lang="zh-CN" altLang="en-US"/>
          </a:p>
        </p:txBody>
      </p:sp>
      <p:grpSp>
        <p:nvGrpSpPr>
          <p:cNvPr id="669713" name="Group 17"/>
          <p:cNvGrpSpPr>
            <a:grpSpLocks/>
          </p:cNvGrpSpPr>
          <p:nvPr/>
        </p:nvGrpSpPr>
        <p:grpSpPr bwMode="auto">
          <a:xfrm>
            <a:off x="206375" y="2528888"/>
            <a:ext cx="5535613" cy="990600"/>
            <a:chOff x="130" y="1678"/>
            <a:chExt cx="3487" cy="624"/>
          </a:xfrm>
        </p:grpSpPr>
        <p:sp>
          <p:nvSpPr>
            <p:cNvPr id="669709" name="Rectangle 13"/>
            <p:cNvSpPr>
              <a:spLocks noChangeArrowheads="1"/>
            </p:cNvSpPr>
            <p:nvPr/>
          </p:nvSpPr>
          <p:spPr bwMode="auto">
            <a:xfrm>
              <a:off x="130" y="1820"/>
              <a:ext cx="2495" cy="482"/>
            </a:xfrm>
            <a:prstGeom prst="rect">
              <a:avLst/>
            </a:prstGeom>
            <a:solidFill>
              <a:schemeClr val="hlink">
                <a:alpha val="22000"/>
              </a:schemeClr>
            </a:solidFill>
            <a:ln w="9525" algn="ctr">
              <a:noFill/>
              <a:miter lim="800000"/>
              <a:headEnd/>
              <a:tailEnd/>
            </a:ln>
            <a:effectLst/>
          </p:spPr>
          <p:txBody>
            <a:bodyPr wrap="none" anchor="ctr"/>
            <a:lstStyle/>
            <a:p>
              <a:endParaRPr lang="zh-CN" altLang="en-US"/>
            </a:p>
          </p:txBody>
        </p:sp>
        <p:sp>
          <p:nvSpPr>
            <p:cNvPr id="669710" name="Line 14"/>
            <p:cNvSpPr>
              <a:spLocks noChangeShapeType="1"/>
            </p:cNvSpPr>
            <p:nvPr/>
          </p:nvSpPr>
          <p:spPr bwMode="auto">
            <a:xfrm flipV="1">
              <a:off x="2568" y="1678"/>
              <a:ext cx="1049" cy="312"/>
            </a:xfrm>
            <a:prstGeom prst="line">
              <a:avLst/>
            </a:prstGeom>
            <a:noFill/>
            <a:ln w="28575">
              <a:solidFill>
                <a:srgbClr val="FF3300"/>
              </a:solidFill>
              <a:round/>
              <a:headEnd/>
              <a:tailEnd type="triangle" w="med" len="med"/>
            </a:ln>
            <a:effectLst/>
          </p:spPr>
          <p:txBody>
            <a:bodyPr/>
            <a:lstStyle/>
            <a:p>
              <a:endParaRPr lang="zh-CN" altLang="en-US"/>
            </a:p>
          </p:txBody>
        </p:sp>
      </p:grpSp>
      <p:grpSp>
        <p:nvGrpSpPr>
          <p:cNvPr id="669714" name="Group 18"/>
          <p:cNvGrpSpPr>
            <a:grpSpLocks/>
          </p:cNvGrpSpPr>
          <p:nvPr/>
        </p:nvGrpSpPr>
        <p:grpSpPr bwMode="auto">
          <a:xfrm>
            <a:off x="206375" y="3159125"/>
            <a:ext cx="5535613" cy="765175"/>
            <a:chOff x="130" y="2047"/>
            <a:chExt cx="3487" cy="482"/>
          </a:xfrm>
        </p:grpSpPr>
        <p:sp>
          <p:nvSpPr>
            <p:cNvPr id="669711" name="Rectangle 15"/>
            <p:cNvSpPr>
              <a:spLocks noChangeArrowheads="1"/>
            </p:cNvSpPr>
            <p:nvPr/>
          </p:nvSpPr>
          <p:spPr bwMode="auto">
            <a:xfrm>
              <a:off x="130" y="2302"/>
              <a:ext cx="2240" cy="227"/>
            </a:xfrm>
            <a:prstGeom prst="rect">
              <a:avLst/>
            </a:prstGeom>
            <a:solidFill>
              <a:schemeClr val="folHlink">
                <a:alpha val="24001"/>
              </a:schemeClr>
            </a:solidFill>
            <a:ln w="9525" algn="ctr">
              <a:noFill/>
              <a:miter lim="800000"/>
              <a:headEnd/>
              <a:tailEnd/>
            </a:ln>
            <a:effectLst/>
          </p:spPr>
          <p:txBody>
            <a:bodyPr wrap="none" anchor="ctr"/>
            <a:lstStyle/>
            <a:p>
              <a:endParaRPr lang="zh-CN" altLang="en-US"/>
            </a:p>
          </p:txBody>
        </p:sp>
        <p:sp>
          <p:nvSpPr>
            <p:cNvPr id="669712" name="Line 16"/>
            <p:cNvSpPr>
              <a:spLocks noChangeShapeType="1"/>
            </p:cNvSpPr>
            <p:nvPr/>
          </p:nvSpPr>
          <p:spPr bwMode="auto">
            <a:xfrm flipV="1">
              <a:off x="2398" y="2047"/>
              <a:ext cx="1219" cy="368"/>
            </a:xfrm>
            <a:prstGeom prst="line">
              <a:avLst/>
            </a:prstGeom>
            <a:noFill/>
            <a:ln w="28575">
              <a:solidFill>
                <a:srgbClr val="FF3300"/>
              </a:solidFill>
              <a:round/>
              <a:headEnd/>
              <a:tailEnd type="triangle" w="med" len="med"/>
            </a:ln>
            <a:effectLst/>
          </p:spPr>
          <p:txBody>
            <a:bodyPr/>
            <a:lstStyle/>
            <a:p>
              <a:endParaRPr lang="zh-CN" altLang="en-US"/>
            </a:p>
          </p:txBody>
        </p:sp>
      </p:grpSp>
      <p:sp>
        <p:nvSpPr>
          <p:cNvPr id="669723" name="Rectangle 27"/>
          <p:cNvSpPr>
            <a:spLocks noChangeArrowheads="1"/>
          </p:cNvSpPr>
          <p:nvPr/>
        </p:nvSpPr>
        <p:spPr bwMode="auto">
          <a:xfrm>
            <a:off x="4751388" y="1358900"/>
            <a:ext cx="3376612" cy="960438"/>
          </a:xfrm>
          <a:prstGeom prst="rect">
            <a:avLst/>
          </a:prstGeom>
          <a:solidFill>
            <a:srgbClr val="0000FF">
              <a:alpha val="13000"/>
            </a:srgbClr>
          </a:solidFill>
          <a:ln w="9525" algn="ctr">
            <a:noFill/>
            <a:miter lim="800000"/>
            <a:headEnd/>
            <a:tailEnd/>
          </a:ln>
          <a:effectLst/>
        </p:spPr>
        <p:txBody>
          <a:bodyPr wrap="none" anchor="ctr"/>
          <a:lstStyle/>
          <a:p>
            <a:endParaRPr lang="zh-CN" altLang="en-US"/>
          </a:p>
        </p:txBody>
      </p:sp>
      <p:sp>
        <p:nvSpPr>
          <p:cNvPr id="669724" name="Line 28"/>
          <p:cNvSpPr>
            <a:spLocks noChangeShapeType="1"/>
          </p:cNvSpPr>
          <p:nvPr/>
        </p:nvSpPr>
        <p:spPr bwMode="auto">
          <a:xfrm flipV="1">
            <a:off x="3986213" y="1898650"/>
            <a:ext cx="765175" cy="90488"/>
          </a:xfrm>
          <a:prstGeom prst="line">
            <a:avLst/>
          </a:prstGeom>
          <a:noFill/>
          <a:ln w="38100">
            <a:solidFill>
              <a:srgbClr val="FF3300"/>
            </a:solidFill>
            <a:round/>
            <a:headEnd/>
            <a:tailEnd type="triangle" w="med" len="med"/>
          </a:ln>
          <a:effectLst/>
        </p:spPr>
        <p:txBody>
          <a:bodyPr/>
          <a:lstStyle/>
          <a:p>
            <a:endParaRPr lang="zh-CN" altLang="en-US"/>
          </a:p>
        </p:txBody>
      </p:sp>
      <p:sp>
        <p:nvSpPr>
          <p:cNvPr id="669726" name="Text Box 30"/>
          <p:cNvSpPr txBox="1">
            <a:spLocks noChangeArrowheads="1"/>
          </p:cNvSpPr>
          <p:nvPr/>
        </p:nvSpPr>
        <p:spPr bwMode="auto">
          <a:xfrm>
            <a:off x="1241425" y="6399213"/>
            <a:ext cx="2205038" cy="366712"/>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第</a:t>
            </a:r>
            <a:r>
              <a:rPr lang="en-US" altLang="zh-CN">
                <a:solidFill>
                  <a:srgbClr val="FF3300"/>
                </a:solidFill>
              </a:rPr>
              <a:t>15</a:t>
            </a:r>
            <a:r>
              <a:rPr lang="zh-CN" altLang="en-US">
                <a:solidFill>
                  <a:srgbClr val="FF3300"/>
                </a:solidFill>
              </a:rPr>
              <a:t>条指令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9702"/>
                                        </p:tgtEl>
                                        <p:attrNameLst>
                                          <p:attrName>style.visibility</p:attrName>
                                        </p:attrNameLst>
                                      </p:cBhvr>
                                      <p:to>
                                        <p:strVal val="visible"/>
                                      </p:to>
                                    </p:set>
                                    <p:animEffect transition="in" filter="blinds(horizontal)">
                                      <p:cBhvr>
                                        <p:cTn id="7" dur="500"/>
                                        <p:tgtEl>
                                          <p:spTgt spid="6697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9701"/>
                                        </p:tgtEl>
                                        <p:attrNameLst>
                                          <p:attrName>style.visibility</p:attrName>
                                        </p:attrNameLst>
                                      </p:cBhvr>
                                      <p:to>
                                        <p:strVal val="visible"/>
                                      </p:to>
                                    </p:set>
                                    <p:animEffect transition="in" filter="blinds(horizontal)">
                                      <p:cBhvr>
                                        <p:cTn id="12" dur="500"/>
                                        <p:tgtEl>
                                          <p:spTgt spid="6697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9703"/>
                                        </p:tgtEl>
                                        <p:attrNameLst>
                                          <p:attrName>style.visibility</p:attrName>
                                        </p:attrNameLst>
                                      </p:cBhvr>
                                      <p:to>
                                        <p:strVal val="visible"/>
                                      </p:to>
                                    </p:set>
                                    <p:animEffect transition="in" filter="blinds(horizontal)">
                                      <p:cBhvr>
                                        <p:cTn id="17" dur="500"/>
                                        <p:tgtEl>
                                          <p:spTgt spid="66970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9706"/>
                                        </p:tgtEl>
                                        <p:attrNameLst>
                                          <p:attrName>style.visibility</p:attrName>
                                        </p:attrNameLst>
                                      </p:cBhvr>
                                      <p:to>
                                        <p:strVal val="visible"/>
                                      </p:to>
                                    </p:set>
                                    <p:animEffect transition="in" filter="blinds(horizontal)">
                                      <p:cBhvr>
                                        <p:cTn id="22" dur="500"/>
                                        <p:tgtEl>
                                          <p:spTgt spid="6697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9725"/>
                                        </p:tgtEl>
                                        <p:attrNameLst>
                                          <p:attrName>style.visibility</p:attrName>
                                        </p:attrNameLst>
                                      </p:cBhvr>
                                      <p:to>
                                        <p:strVal val="visible"/>
                                      </p:to>
                                    </p:set>
                                    <p:animEffect transition="in" filter="blinds(horizontal)">
                                      <p:cBhvr>
                                        <p:cTn id="27" dur="500"/>
                                        <p:tgtEl>
                                          <p:spTgt spid="6697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9726"/>
                                        </p:tgtEl>
                                        <p:attrNameLst>
                                          <p:attrName>style.visibility</p:attrName>
                                        </p:attrNameLst>
                                      </p:cBhvr>
                                      <p:to>
                                        <p:strVal val="visible"/>
                                      </p:to>
                                    </p:set>
                                    <p:animEffect transition="in" filter="blinds(horizontal)">
                                      <p:cBhvr>
                                        <p:cTn id="32" dur="500"/>
                                        <p:tgtEl>
                                          <p:spTgt spid="6697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9708"/>
                                        </p:tgtEl>
                                        <p:attrNameLst>
                                          <p:attrName>style.visibility</p:attrName>
                                        </p:attrNameLst>
                                      </p:cBhvr>
                                      <p:to>
                                        <p:strVal val="visible"/>
                                      </p:to>
                                    </p:set>
                                    <p:animEffect transition="in" filter="blinds(horizontal)">
                                      <p:cBhvr>
                                        <p:cTn id="37" dur="500"/>
                                        <p:tgtEl>
                                          <p:spTgt spid="66970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9707"/>
                                        </p:tgtEl>
                                        <p:attrNameLst>
                                          <p:attrName>style.visibility</p:attrName>
                                        </p:attrNameLst>
                                      </p:cBhvr>
                                      <p:to>
                                        <p:strVal val="visible"/>
                                      </p:to>
                                    </p:set>
                                    <p:animEffect transition="in" filter="blinds(horizontal)">
                                      <p:cBhvr>
                                        <p:cTn id="42" dur="500"/>
                                        <p:tgtEl>
                                          <p:spTgt spid="66970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9724"/>
                                        </p:tgtEl>
                                        <p:attrNameLst>
                                          <p:attrName>style.visibility</p:attrName>
                                        </p:attrNameLst>
                                      </p:cBhvr>
                                      <p:to>
                                        <p:strVal val="visible"/>
                                      </p:to>
                                    </p:set>
                                    <p:animEffect transition="in" filter="blinds(horizontal)">
                                      <p:cBhvr>
                                        <p:cTn id="47" dur="500"/>
                                        <p:tgtEl>
                                          <p:spTgt spid="66972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69723"/>
                                        </p:tgtEl>
                                        <p:attrNameLst>
                                          <p:attrName>style.visibility</p:attrName>
                                        </p:attrNameLst>
                                      </p:cBhvr>
                                      <p:to>
                                        <p:strVal val="visible"/>
                                      </p:to>
                                    </p:set>
                                    <p:animEffect transition="in" filter="blinds(horizontal)">
                                      <p:cBhvr>
                                        <p:cTn id="52" dur="500"/>
                                        <p:tgtEl>
                                          <p:spTgt spid="6697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69713"/>
                                        </p:tgtEl>
                                        <p:attrNameLst>
                                          <p:attrName>style.visibility</p:attrName>
                                        </p:attrNameLst>
                                      </p:cBhvr>
                                      <p:to>
                                        <p:strVal val="visible"/>
                                      </p:to>
                                    </p:set>
                                    <p:animEffect transition="in" filter="blinds(horizontal)">
                                      <p:cBhvr>
                                        <p:cTn id="57" dur="500"/>
                                        <p:tgtEl>
                                          <p:spTgt spid="6697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69714"/>
                                        </p:tgtEl>
                                        <p:attrNameLst>
                                          <p:attrName>style.visibility</p:attrName>
                                        </p:attrNameLst>
                                      </p:cBhvr>
                                      <p:to>
                                        <p:strVal val="visible"/>
                                      </p:to>
                                    </p:set>
                                    <p:animEffect transition="in" filter="blinds(horizontal)">
                                      <p:cBhvr>
                                        <p:cTn id="62" dur="500"/>
                                        <p:tgtEl>
                                          <p:spTgt spid="66971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69721"/>
                                        </p:tgtEl>
                                        <p:attrNameLst>
                                          <p:attrName>style.visibility</p:attrName>
                                        </p:attrNameLst>
                                      </p:cBhvr>
                                      <p:to>
                                        <p:strVal val="visible"/>
                                      </p:to>
                                    </p:set>
                                    <p:animEffect transition="in" filter="blinds(horizontal)">
                                      <p:cBhvr>
                                        <p:cTn id="67" dur="500"/>
                                        <p:tgtEl>
                                          <p:spTgt spid="669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3" grpId="0" animBg="1"/>
      <p:bldP spid="669706" grpId="0" animBg="1"/>
      <p:bldP spid="669707" grpId="0" animBg="1"/>
      <p:bldP spid="669708" grpId="0" animBg="1"/>
      <p:bldP spid="669723" grpId="0" animBg="1"/>
      <p:bldP spid="669724" grpId="0" animBg="1"/>
      <p:bldP spid="6697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架构过程调用举例</a:t>
            </a:r>
          </a:p>
        </p:txBody>
      </p:sp>
      <p:pic>
        <p:nvPicPr>
          <p:cNvPr id="670725" name="Picture 5"/>
          <p:cNvPicPr>
            <a:picLocks noChangeAspect="1" noChangeArrowheads="1"/>
          </p:cNvPicPr>
          <p:nvPr/>
        </p:nvPicPr>
        <p:blipFill>
          <a:blip r:embed="rId2"/>
          <a:srcRect/>
          <a:stretch>
            <a:fillRect/>
          </a:stretch>
        </p:blipFill>
        <p:spPr bwMode="auto">
          <a:xfrm>
            <a:off x="206375" y="863600"/>
            <a:ext cx="6435725" cy="2925763"/>
          </a:xfrm>
          <a:prstGeom prst="rect">
            <a:avLst/>
          </a:prstGeom>
          <a:noFill/>
        </p:spPr>
      </p:pic>
      <p:sp>
        <p:nvSpPr>
          <p:cNvPr id="670727" name="Text Box 7"/>
          <p:cNvSpPr txBox="1">
            <a:spLocks noChangeArrowheads="1"/>
          </p:cNvSpPr>
          <p:nvPr/>
        </p:nvSpPr>
        <p:spPr bwMode="auto">
          <a:xfrm>
            <a:off x="701675" y="3563938"/>
            <a:ext cx="4186238" cy="7318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FF3300"/>
                </a:solidFill>
              </a:rPr>
              <a:t>    </a:t>
            </a:r>
            <a:r>
              <a:rPr lang="zh-CN" altLang="en-US" sz="2000">
                <a:solidFill>
                  <a:srgbClr val="3333CC"/>
                </a:solidFill>
              </a:rPr>
              <a:t>执行到</a:t>
            </a:r>
            <a:r>
              <a:rPr lang="en-US" altLang="zh-CN" sz="2000">
                <a:solidFill>
                  <a:srgbClr val="3333CC"/>
                </a:solidFill>
              </a:rPr>
              <a:t>test</a:t>
            </a:r>
            <a:r>
              <a:rPr lang="zh-CN" altLang="en-US" sz="2000">
                <a:solidFill>
                  <a:srgbClr val="3333CC"/>
                </a:solidFill>
              </a:rPr>
              <a:t>的</a:t>
            </a:r>
            <a:r>
              <a:rPr lang="en-US" altLang="zh-CN" sz="2000">
                <a:solidFill>
                  <a:srgbClr val="FF3300"/>
                </a:solidFill>
              </a:rPr>
              <a:t>ret</a:t>
            </a:r>
            <a:r>
              <a:rPr lang="zh-CN" altLang="en-US" sz="2000">
                <a:solidFill>
                  <a:srgbClr val="FF3300"/>
                </a:solidFill>
              </a:rPr>
              <a:t>指令前</a:t>
            </a:r>
            <a:r>
              <a:rPr lang="zh-CN" altLang="en-US" sz="2000">
                <a:solidFill>
                  <a:srgbClr val="3333CC"/>
                </a:solidFill>
              </a:rPr>
              <a:t>，栈中的状态如何？</a:t>
            </a:r>
            <a:r>
              <a:rPr lang="en-US" altLang="zh-CN" sz="2000">
                <a:solidFill>
                  <a:srgbClr val="3333CC"/>
                </a:solidFill>
              </a:rPr>
              <a:t>ret</a:t>
            </a:r>
            <a:r>
              <a:rPr lang="zh-CN" altLang="en-US" sz="2000">
                <a:solidFill>
                  <a:srgbClr val="3333CC"/>
                </a:solidFill>
              </a:rPr>
              <a:t>执行后怎样？</a:t>
            </a:r>
          </a:p>
        </p:txBody>
      </p:sp>
      <p:grpSp>
        <p:nvGrpSpPr>
          <p:cNvPr id="670735" name="Group 15"/>
          <p:cNvGrpSpPr>
            <a:grpSpLocks/>
          </p:cNvGrpSpPr>
          <p:nvPr/>
        </p:nvGrpSpPr>
        <p:grpSpPr bwMode="auto">
          <a:xfrm>
            <a:off x="5156200" y="3429000"/>
            <a:ext cx="3960813" cy="3333750"/>
            <a:chOff x="3163" y="2160"/>
            <a:chExt cx="2495" cy="2100"/>
          </a:xfrm>
        </p:grpSpPr>
        <p:sp>
          <p:nvSpPr>
            <p:cNvPr id="670724" name="Rectangle 4"/>
            <p:cNvSpPr>
              <a:spLocks noChangeArrowheads="1"/>
            </p:cNvSpPr>
            <p:nvPr/>
          </p:nvSpPr>
          <p:spPr bwMode="auto">
            <a:xfrm>
              <a:off x="3447" y="2472"/>
              <a:ext cx="2211" cy="1788"/>
            </a:xfrm>
            <a:prstGeom prst="rect">
              <a:avLst/>
            </a:prstGeom>
            <a:noFill/>
            <a:ln w="9525" algn="ctr">
              <a:noFill/>
              <a:miter lim="800000"/>
              <a:headEnd/>
              <a:tailEnd/>
            </a:ln>
            <a:effectLst/>
          </p:spPr>
          <p:txBody>
            <a:bodyPr>
              <a:spAutoFit/>
            </a:bodyPr>
            <a:lstStyle/>
            <a:p>
              <a:pPr marL="342900" indent="-342900"/>
              <a:r>
                <a:rPr lang="en-US" altLang="zh-CN"/>
                <a:t>void test(char a, char *ap, </a:t>
              </a:r>
            </a:p>
            <a:p>
              <a:pPr marL="342900" indent="-342900"/>
              <a:r>
                <a:rPr lang="en-US" altLang="zh-CN"/>
                <a:t>               short b, short *bp, </a:t>
              </a:r>
            </a:p>
            <a:p>
              <a:pPr marL="342900" indent="-342900"/>
              <a:r>
                <a:rPr lang="en-US" altLang="zh-CN"/>
                <a:t>               int c, int *cp, </a:t>
              </a:r>
            </a:p>
            <a:p>
              <a:pPr marL="342900" indent="-342900"/>
              <a:r>
                <a:rPr lang="en-US" altLang="zh-CN"/>
                <a:t>               </a:t>
              </a:r>
              <a:r>
                <a:rPr lang="en-US" altLang="zh-CN">
                  <a:solidFill>
                    <a:srgbClr val="3333CC"/>
                  </a:solidFill>
                </a:rPr>
                <a:t>long d, long *dp</a:t>
              </a:r>
              <a:r>
                <a:rPr lang="en-US" altLang="zh-CN"/>
                <a:t>)</a:t>
              </a:r>
            </a:p>
            <a:p>
              <a:pPr marL="342900" indent="-342900"/>
              <a:r>
                <a:rPr lang="en-US" altLang="zh-CN"/>
                <a:t>{</a:t>
              </a:r>
            </a:p>
            <a:p>
              <a:pPr marL="342900" indent="-342900"/>
              <a:r>
                <a:rPr lang="en-US" altLang="zh-CN"/>
                <a:t>	*ap+=a;</a:t>
              </a:r>
            </a:p>
            <a:p>
              <a:pPr marL="342900" indent="-342900"/>
              <a:r>
                <a:rPr lang="en-US" altLang="zh-CN"/>
                <a:t>	*bp+=b;</a:t>
              </a:r>
            </a:p>
            <a:p>
              <a:pPr marL="342900" indent="-342900"/>
              <a:r>
                <a:rPr lang="en-US" altLang="zh-CN"/>
                <a:t>	*cp+=c;</a:t>
              </a:r>
            </a:p>
            <a:p>
              <a:pPr marL="342900" indent="-342900"/>
              <a:r>
                <a:rPr lang="en-US" altLang="zh-CN"/>
                <a:t>	*dp+=d;</a:t>
              </a:r>
            </a:p>
            <a:p>
              <a:pPr marL="342900" indent="-342900"/>
              <a:r>
                <a:rPr lang="en-US" altLang="zh-CN"/>
                <a:t>}</a:t>
              </a:r>
            </a:p>
          </p:txBody>
        </p:sp>
        <p:sp>
          <p:nvSpPr>
            <p:cNvPr id="670728" name="Text Box 8"/>
            <p:cNvSpPr txBox="1">
              <a:spLocks noChangeArrowheads="1"/>
            </p:cNvSpPr>
            <p:nvPr/>
          </p:nvSpPr>
          <p:spPr bwMode="auto">
            <a:xfrm>
              <a:off x="3163" y="2160"/>
              <a:ext cx="2325"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DIL</a:t>
              </a:r>
              <a:r>
                <a:rPr lang="zh-CN" altLang="en-US">
                  <a:solidFill>
                    <a:srgbClr val="FF3300"/>
                  </a:solidFill>
                </a:rPr>
                <a:t>、</a:t>
              </a:r>
              <a:r>
                <a:rPr lang="en-US" altLang="zh-CN">
                  <a:solidFill>
                    <a:srgbClr val="FF3300"/>
                  </a:solidFill>
                </a:rPr>
                <a:t>RSI</a:t>
              </a:r>
              <a:r>
                <a:rPr lang="zh-CN" altLang="en-US">
                  <a:solidFill>
                    <a:srgbClr val="FF3300"/>
                  </a:solidFill>
                </a:rPr>
                <a:t>、</a:t>
              </a:r>
              <a:r>
                <a:rPr lang="en-US" altLang="zh-CN">
                  <a:solidFill>
                    <a:srgbClr val="FF3300"/>
                  </a:solidFill>
                </a:rPr>
                <a:t>DX</a:t>
              </a:r>
              <a:r>
                <a:rPr lang="zh-CN" altLang="en-US">
                  <a:solidFill>
                    <a:srgbClr val="FF3300"/>
                  </a:solidFill>
                </a:rPr>
                <a:t>、</a:t>
              </a:r>
              <a:r>
                <a:rPr lang="en-US" altLang="zh-CN">
                  <a:solidFill>
                    <a:srgbClr val="FF3300"/>
                  </a:solidFill>
                </a:rPr>
                <a:t>RCX</a:t>
              </a:r>
              <a:r>
                <a:rPr lang="zh-CN" altLang="en-US">
                  <a:solidFill>
                    <a:srgbClr val="FF3300"/>
                  </a:solidFill>
                </a:rPr>
                <a:t>、</a:t>
              </a:r>
              <a:r>
                <a:rPr lang="en-US" altLang="zh-CN">
                  <a:solidFill>
                    <a:srgbClr val="FF3300"/>
                  </a:solidFill>
                </a:rPr>
                <a:t>R8D</a:t>
              </a:r>
              <a:r>
                <a:rPr lang="zh-CN" altLang="en-US">
                  <a:solidFill>
                    <a:srgbClr val="FF3300"/>
                  </a:solidFill>
                </a:rPr>
                <a:t>、</a:t>
              </a:r>
              <a:r>
                <a:rPr lang="en-US" altLang="zh-CN">
                  <a:solidFill>
                    <a:srgbClr val="FF3300"/>
                  </a:solidFill>
                </a:rPr>
                <a:t>R9</a:t>
              </a:r>
            </a:p>
          </p:txBody>
        </p:sp>
        <p:sp>
          <p:nvSpPr>
            <p:cNvPr id="670729" name="Line 9"/>
            <p:cNvSpPr>
              <a:spLocks noChangeShapeType="1"/>
            </p:cNvSpPr>
            <p:nvPr/>
          </p:nvSpPr>
          <p:spPr bwMode="auto">
            <a:xfrm flipH="1" flipV="1">
              <a:off x="3475" y="2358"/>
              <a:ext cx="1078" cy="171"/>
            </a:xfrm>
            <a:prstGeom prst="line">
              <a:avLst/>
            </a:prstGeom>
            <a:noFill/>
            <a:ln w="28575">
              <a:solidFill>
                <a:srgbClr val="3333CC"/>
              </a:solidFill>
              <a:round/>
              <a:headEnd/>
              <a:tailEnd type="triangle" w="med" len="med"/>
            </a:ln>
            <a:effectLst/>
          </p:spPr>
          <p:txBody>
            <a:bodyPr/>
            <a:lstStyle/>
            <a:p>
              <a:endParaRPr lang="zh-CN" altLang="en-US"/>
            </a:p>
          </p:txBody>
        </p:sp>
        <p:sp>
          <p:nvSpPr>
            <p:cNvPr id="670730" name="Line 10"/>
            <p:cNvSpPr>
              <a:spLocks noChangeShapeType="1"/>
            </p:cNvSpPr>
            <p:nvPr/>
          </p:nvSpPr>
          <p:spPr bwMode="auto">
            <a:xfrm flipH="1" flipV="1">
              <a:off x="3844" y="2330"/>
              <a:ext cx="1389" cy="199"/>
            </a:xfrm>
            <a:prstGeom prst="line">
              <a:avLst/>
            </a:prstGeom>
            <a:noFill/>
            <a:ln w="28575">
              <a:solidFill>
                <a:srgbClr val="3333CC"/>
              </a:solidFill>
              <a:round/>
              <a:headEnd/>
              <a:tailEnd type="triangle" w="med" len="med"/>
            </a:ln>
            <a:effectLst/>
          </p:spPr>
          <p:txBody>
            <a:bodyPr/>
            <a:lstStyle/>
            <a:p>
              <a:endParaRPr lang="zh-CN" altLang="en-US"/>
            </a:p>
          </p:txBody>
        </p:sp>
        <p:sp>
          <p:nvSpPr>
            <p:cNvPr id="670731" name="Line 11"/>
            <p:cNvSpPr>
              <a:spLocks noChangeShapeType="1"/>
            </p:cNvSpPr>
            <p:nvPr/>
          </p:nvSpPr>
          <p:spPr bwMode="auto">
            <a:xfrm flipH="1" flipV="1">
              <a:off x="4241" y="2302"/>
              <a:ext cx="397" cy="397"/>
            </a:xfrm>
            <a:prstGeom prst="line">
              <a:avLst/>
            </a:prstGeom>
            <a:noFill/>
            <a:ln w="28575">
              <a:solidFill>
                <a:srgbClr val="3333CC"/>
              </a:solidFill>
              <a:round/>
              <a:headEnd/>
              <a:tailEnd type="triangle" w="med" len="med"/>
            </a:ln>
            <a:effectLst/>
          </p:spPr>
          <p:txBody>
            <a:bodyPr/>
            <a:lstStyle/>
            <a:p>
              <a:endParaRPr lang="zh-CN" altLang="en-US"/>
            </a:p>
          </p:txBody>
        </p:sp>
        <p:sp>
          <p:nvSpPr>
            <p:cNvPr id="670732" name="Line 12"/>
            <p:cNvSpPr>
              <a:spLocks noChangeShapeType="1"/>
            </p:cNvSpPr>
            <p:nvPr/>
          </p:nvSpPr>
          <p:spPr bwMode="auto">
            <a:xfrm flipH="1" flipV="1">
              <a:off x="4581" y="2330"/>
              <a:ext cx="567" cy="397"/>
            </a:xfrm>
            <a:prstGeom prst="line">
              <a:avLst/>
            </a:prstGeom>
            <a:noFill/>
            <a:ln w="28575">
              <a:solidFill>
                <a:srgbClr val="3333CC"/>
              </a:solidFill>
              <a:round/>
              <a:headEnd/>
              <a:tailEnd type="triangle" w="med" len="med"/>
            </a:ln>
            <a:effectLst/>
          </p:spPr>
          <p:txBody>
            <a:bodyPr/>
            <a:lstStyle/>
            <a:p>
              <a:endParaRPr lang="zh-CN" altLang="en-US"/>
            </a:p>
          </p:txBody>
        </p:sp>
        <p:sp>
          <p:nvSpPr>
            <p:cNvPr id="670733" name="Line 13"/>
            <p:cNvSpPr>
              <a:spLocks noChangeShapeType="1"/>
            </p:cNvSpPr>
            <p:nvPr/>
          </p:nvSpPr>
          <p:spPr bwMode="auto">
            <a:xfrm flipV="1">
              <a:off x="4524" y="2302"/>
              <a:ext cx="454" cy="595"/>
            </a:xfrm>
            <a:prstGeom prst="line">
              <a:avLst/>
            </a:prstGeom>
            <a:noFill/>
            <a:ln w="28575">
              <a:solidFill>
                <a:srgbClr val="3333CC"/>
              </a:solidFill>
              <a:round/>
              <a:headEnd/>
              <a:tailEnd type="triangle" w="med" len="med"/>
            </a:ln>
            <a:effectLst/>
          </p:spPr>
          <p:txBody>
            <a:bodyPr/>
            <a:lstStyle/>
            <a:p>
              <a:endParaRPr lang="zh-CN" altLang="en-US"/>
            </a:p>
          </p:txBody>
        </p:sp>
        <p:sp>
          <p:nvSpPr>
            <p:cNvPr id="670734" name="Line 14"/>
            <p:cNvSpPr>
              <a:spLocks noChangeShapeType="1"/>
            </p:cNvSpPr>
            <p:nvPr/>
          </p:nvSpPr>
          <p:spPr bwMode="auto">
            <a:xfrm flipV="1">
              <a:off x="5006" y="2302"/>
              <a:ext cx="312" cy="567"/>
            </a:xfrm>
            <a:prstGeom prst="line">
              <a:avLst/>
            </a:prstGeom>
            <a:noFill/>
            <a:ln w="28575">
              <a:solidFill>
                <a:srgbClr val="3333CC"/>
              </a:solidFill>
              <a:round/>
              <a:headEnd/>
              <a:tailEnd type="triangle" w="med" len="med"/>
            </a:ln>
            <a:effectLst/>
          </p:spPr>
          <p:txBody>
            <a:bodyPr/>
            <a:lstStyle/>
            <a:p>
              <a:endParaRPr lang="zh-CN" altLang="en-US"/>
            </a:p>
          </p:txBody>
        </p:sp>
      </p:grpSp>
      <p:sp>
        <p:nvSpPr>
          <p:cNvPr id="670736" name="Text Box 16"/>
          <p:cNvSpPr txBox="1">
            <a:spLocks noChangeArrowheads="1"/>
          </p:cNvSpPr>
          <p:nvPr/>
        </p:nvSpPr>
        <p:spPr bwMode="auto">
          <a:xfrm>
            <a:off x="6102350" y="863600"/>
            <a:ext cx="20256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R[r10]</a:t>
            </a:r>
            <a:r>
              <a:rPr lang="en-US" altLang="zh-CN">
                <a:solidFill>
                  <a:srgbClr val="FF3300"/>
                </a:solidFill>
                <a:latin typeface="Times New Roman" pitchFamily="18" charset="0"/>
                <a:cs typeface="Times New Roman" pitchFamily="18" charset="0"/>
              </a:rPr>
              <a:t>←</a:t>
            </a:r>
            <a:r>
              <a:rPr lang="en-US" altLang="zh-CN">
                <a:solidFill>
                  <a:srgbClr val="FF3300"/>
                </a:solidFill>
              </a:rPr>
              <a:t>&amp;d</a:t>
            </a:r>
          </a:p>
        </p:txBody>
      </p:sp>
      <p:sp>
        <p:nvSpPr>
          <p:cNvPr id="670737" name="Rectangle 17"/>
          <p:cNvSpPr>
            <a:spLocks noChangeArrowheads="1"/>
          </p:cNvSpPr>
          <p:nvPr/>
        </p:nvSpPr>
        <p:spPr bwMode="auto">
          <a:xfrm>
            <a:off x="6777038" y="1314450"/>
            <a:ext cx="1125537" cy="366713"/>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*ap+=a;</a:t>
            </a:r>
            <a:endParaRPr lang="zh-CN" altLang="en-US">
              <a:solidFill>
                <a:srgbClr val="FF3300"/>
              </a:solidFill>
            </a:endParaRPr>
          </a:p>
        </p:txBody>
      </p:sp>
      <p:sp>
        <p:nvSpPr>
          <p:cNvPr id="670738" name="Rectangle 18"/>
          <p:cNvSpPr>
            <a:spLocks noChangeArrowheads="1"/>
          </p:cNvSpPr>
          <p:nvPr/>
        </p:nvSpPr>
        <p:spPr bwMode="auto">
          <a:xfrm>
            <a:off x="6777038" y="1719263"/>
            <a:ext cx="1166812" cy="366712"/>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*bp+=b;</a:t>
            </a:r>
            <a:endParaRPr lang="zh-CN" altLang="en-US">
              <a:solidFill>
                <a:srgbClr val="FF3300"/>
              </a:solidFill>
            </a:endParaRPr>
          </a:p>
        </p:txBody>
      </p:sp>
      <p:sp>
        <p:nvSpPr>
          <p:cNvPr id="670739" name="Rectangle 19"/>
          <p:cNvSpPr>
            <a:spLocks noChangeArrowheads="1"/>
          </p:cNvSpPr>
          <p:nvPr/>
        </p:nvSpPr>
        <p:spPr bwMode="auto">
          <a:xfrm>
            <a:off x="6777038" y="2168525"/>
            <a:ext cx="1096962" cy="366713"/>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*cp+=c;</a:t>
            </a:r>
            <a:endParaRPr lang="zh-CN" altLang="en-US">
              <a:solidFill>
                <a:srgbClr val="FF3300"/>
              </a:solidFill>
            </a:endParaRPr>
          </a:p>
        </p:txBody>
      </p:sp>
      <p:grpSp>
        <p:nvGrpSpPr>
          <p:cNvPr id="670744" name="Group 24"/>
          <p:cNvGrpSpPr>
            <a:grpSpLocks/>
          </p:cNvGrpSpPr>
          <p:nvPr/>
        </p:nvGrpSpPr>
        <p:grpSpPr bwMode="auto">
          <a:xfrm>
            <a:off x="0" y="4329113"/>
            <a:ext cx="5472113" cy="2339975"/>
            <a:chOff x="0" y="2727"/>
            <a:chExt cx="3033" cy="1474"/>
          </a:xfrm>
        </p:grpSpPr>
        <p:pic>
          <p:nvPicPr>
            <p:cNvPr id="670726" name="Picture 6"/>
            <p:cNvPicPr>
              <a:picLocks noChangeAspect="1" noChangeArrowheads="1"/>
            </p:cNvPicPr>
            <p:nvPr/>
          </p:nvPicPr>
          <p:blipFill>
            <a:blip r:embed="rId3"/>
            <a:srcRect/>
            <a:stretch>
              <a:fillRect/>
            </a:stretch>
          </p:blipFill>
          <p:spPr bwMode="auto">
            <a:xfrm>
              <a:off x="0" y="2727"/>
              <a:ext cx="3033" cy="1474"/>
            </a:xfrm>
            <a:prstGeom prst="rect">
              <a:avLst/>
            </a:prstGeom>
            <a:noFill/>
          </p:spPr>
        </p:pic>
        <p:sp>
          <p:nvSpPr>
            <p:cNvPr id="670743" name="Text Box 23"/>
            <p:cNvSpPr txBox="1">
              <a:spLocks noChangeArrowheads="1"/>
            </p:cNvSpPr>
            <p:nvPr/>
          </p:nvSpPr>
          <p:spPr bwMode="auto">
            <a:xfrm>
              <a:off x="1009" y="3943"/>
              <a:ext cx="170" cy="173"/>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latin typeface="Times New Roman" pitchFamily="18" charset="0"/>
                </a:rPr>
                <a:t>16</a:t>
              </a:r>
            </a:p>
          </p:txBody>
        </p:sp>
      </p:grpSp>
      <p:sp>
        <p:nvSpPr>
          <p:cNvPr id="670741" name="Rectangle 21"/>
          <p:cNvSpPr>
            <a:spLocks noChangeArrowheads="1"/>
          </p:cNvSpPr>
          <p:nvPr/>
        </p:nvSpPr>
        <p:spPr bwMode="auto">
          <a:xfrm>
            <a:off x="90488" y="6129338"/>
            <a:ext cx="4211637" cy="449262"/>
          </a:xfrm>
          <a:prstGeom prst="rect">
            <a:avLst/>
          </a:prstGeom>
          <a:solidFill>
            <a:srgbClr val="FF0000">
              <a:alpha val="25000"/>
            </a:srgbClr>
          </a:solidFill>
          <a:ln w="9525" algn="ctr">
            <a:noFill/>
            <a:miter lim="800000"/>
            <a:headEnd/>
            <a:tailEnd/>
          </a:ln>
          <a:effectLst/>
        </p:spPr>
        <p:txBody>
          <a:bodyPr wrap="none" anchor="ctr"/>
          <a:lstStyle/>
          <a:p>
            <a:endParaRPr lang="zh-CN" altLang="en-US"/>
          </a:p>
        </p:txBody>
      </p:sp>
      <p:grpSp>
        <p:nvGrpSpPr>
          <p:cNvPr id="670746" name="Group 26"/>
          <p:cNvGrpSpPr>
            <a:grpSpLocks/>
          </p:cNvGrpSpPr>
          <p:nvPr/>
        </p:nvGrpSpPr>
        <p:grpSpPr bwMode="auto">
          <a:xfrm>
            <a:off x="6551613" y="2663825"/>
            <a:ext cx="1441450" cy="585788"/>
            <a:chOff x="4127" y="1678"/>
            <a:chExt cx="908" cy="369"/>
          </a:xfrm>
        </p:grpSpPr>
        <p:sp>
          <p:nvSpPr>
            <p:cNvPr id="670740" name="Rectangle 20"/>
            <p:cNvSpPr>
              <a:spLocks noChangeArrowheads="1"/>
            </p:cNvSpPr>
            <p:nvPr/>
          </p:nvSpPr>
          <p:spPr bwMode="auto">
            <a:xfrm>
              <a:off x="4300" y="1706"/>
              <a:ext cx="735" cy="231"/>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*dp+=d;</a:t>
              </a:r>
              <a:endParaRPr lang="zh-CN" altLang="en-US">
                <a:solidFill>
                  <a:srgbClr val="FF3300"/>
                </a:solidFill>
              </a:endParaRPr>
            </a:p>
          </p:txBody>
        </p:sp>
        <p:sp>
          <p:nvSpPr>
            <p:cNvPr id="670745" name="AutoShape 25"/>
            <p:cNvSpPr>
              <a:spLocks/>
            </p:cNvSpPr>
            <p:nvPr/>
          </p:nvSpPr>
          <p:spPr bwMode="auto">
            <a:xfrm>
              <a:off x="4127" y="1678"/>
              <a:ext cx="170" cy="369"/>
            </a:xfrm>
            <a:prstGeom prst="rightBrace">
              <a:avLst>
                <a:gd name="adj1" fmla="val 18088"/>
                <a:gd name="adj2" fmla="val 50000"/>
              </a:avLst>
            </a:prstGeom>
            <a:noFill/>
            <a:ln w="28575">
              <a:solidFill>
                <a:srgbClr val="FF33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0725"/>
                                        </p:tgtEl>
                                        <p:attrNameLst>
                                          <p:attrName>style.visibility</p:attrName>
                                        </p:attrNameLst>
                                      </p:cBhvr>
                                      <p:to>
                                        <p:strVal val="visible"/>
                                      </p:to>
                                    </p:set>
                                    <p:animEffect transition="in" filter="blinds(horizontal)">
                                      <p:cBhvr>
                                        <p:cTn id="7" dur="500"/>
                                        <p:tgtEl>
                                          <p:spTgt spid="6707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0727"/>
                                        </p:tgtEl>
                                        <p:attrNameLst>
                                          <p:attrName>style.visibility</p:attrName>
                                        </p:attrNameLst>
                                      </p:cBhvr>
                                      <p:to>
                                        <p:strVal val="visible"/>
                                      </p:to>
                                    </p:set>
                                    <p:animEffect transition="in" filter="blinds(horizontal)">
                                      <p:cBhvr>
                                        <p:cTn id="12" dur="500"/>
                                        <p:tgtEl>
                                          <p:spTgt spid="6707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0744"/>
                                        </p:tgtEl>
                                        <p:attrNameLst>
                                          <p:attrName>style.visibility</p:attrName>
                                        </p:attrNameLst>
                                      </p:cBhvr>
                                      <p:to>
                                        <p:strVal val="visible"/>
                                      </p:to>
                                    </p:set>
                                    <p:animEffect transition="in" filter="blinds(horizontal)">
                                      <p:cBhvr>
                                        <p:cTn id="17" dur="500"/>
                                        <p:tgtEl>
                                          <p:spTgt spid="6707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0741"/>
                                        </p:tgtEl>
                                        <p:attrNameLst>
                                          <p:attrName>style.visibility</p:attrName>
                                        </p:attrNameLst>
                                      </p:cBhvr>
                                      <p:to>
                                        <p:strVal val="visible"/>
                                      </p:to>
                                    </p:set>
                                    <p:animEffect transition="in" filter="blinds(horizontal)">
                                      <p:cBhvr>
                                        <p:cTn id="22" dur="500"/>
                                        <p:tgtEl>
                                          <p:spTgt spid="6707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0736"/>
                                        </p:tgtEl>
                                        <p:attrNameLst>
                                          <p:attrName>style.visibility</p:attrName>
                                        </p:attrNameLst>
                                      </p:cBhvr>
                                      <p:to>
                                        <p:strVal val="visible"/>
                                      </p:to>
                                    </p:set>
                                    <p:animEffect transition="in" filter="blinds(horizontal)">
                                      <p:cBhvr>
                                        <p:cTn id="27" dur="500"/>
                                        <p:tgtEl>
                                          <p:spTgt spid="6707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0737"/>
                                        </p:tgtEl>
                                        <p:attrNameLst>
                                          <p:attrName>style.visibility</p:attrName>
                                        </p:attrNameLst>
                                      </p:cBhvr>
                                      <p:to>
                                        <p:strVal val="visible"/>
                                      </p:to>
                                    </p:set>
                                    <p:animEffect transition="in" filter="blinds(horizontal)">
                                      <p:cBhvr>
                                        <p:cTn id="32" dur="500"/>
                                        <p:tgtEl>
                                          <p:spTgt spid="67073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70738"/>
                                        </p:tgtEl>
                                        <p:attrNameLst>
                                          <p:attrName>style.visibility</p:attrName>
                                        </p:attrNameLst>
                                      </p:cBhvr>
                                      <p:to>
                                        <p:strVal val="visible"/>
                                      </p:to>
                                    </p:set>
                                    <p:animEffect transition="in" filter="blinds(horizontal)">
                                      <p:cBhvr>
                                        <p:cTn id="37" dur="500"/>
                                        <p:tgtEl>
                                          <p:spTgt spid="67073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70739"/>
                                        </p:tgtEl>
                                        <p:attrNameLst>
                                          <p:attrName>style.visibility</p:attrName>
                                        </p:attrNameLst>
                                      </p:cBhvr>
                                      <p:to>
                                        <p:strVal val="visible"/>
                                      </p:to>
                                    </p:set>
                                    <p:animEffect transition="in" filter="blinds(horizontal)">
                                      <p:cBhvr>
                                        <p:cTn id="42" dur="500"/>
                                        <p:tgtEl>
                                          <p:spTgt spid="6707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70746"/>
                                        </p:tgtEl>
                                        <p:attrNameLst>
                                          <p:attrName>style.visibility</p:attrName>
                                        </p:attrNameLst>
                                      </p:cBhvr>
                                      <p:to>
                                        <p:strVal val="visible"/>
                                      </p:to>
                                    </p:set>
                                    <p:animEffect transition="in" filter="blinds(horizontal)">
                                      <p:cBhvr>
                                        <p:cTn id="47" dur="500"/>
                                        <p:tgtEl>
                                          <p:spTgt spid="670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7" grpId="0"/>
      <p:bldP spid="670736" grpId="0"/>
      <p:bldP spid="670737" grpId="0"/>
      <p:bldP spid="670738" grpId="0"/>
      <p:bldP spid="670739" grpId="0"/>
      <p:bldP spid="6707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a:xfrm>
            <a:off x="457200" y="98425"/>
            <a:ext cx="8229600" cy="561975"/>
          </a:xfrm>
        </p:spPr>
        <p:txBody>
          <a:bodyPr/>
          <a:lstStyle/>
          <a:p>
            <a:r>
              <a:rPr lang="en-US" altLang="zh-CN" smtClean="0"/>
              <a:t>X86-64</a:t>
            </a:r>
            <a:r>
              <a:rPr lang="zh-CN" altLang="en-US" smtClean="0"/>
              <a:t>架构过程调用举例</a:t>
            </a:r>
          </a:p>
        </p:txBody>
      </p:sp>
      <p:sp>
        <p:nvSpPr>
          <p:cNvPr id="667664" name="Rectangle 16"/>
          <p:cNvSpPr>
            <a:spLocks noChangeArrowheads="1"/>
          </p:cNvSpPr>
          <p:nvPr/>
        </p:nvSpPr>
        <p:spPr bwMode="auto">
          <a:xfrm>
            <a:off x="4841875" y="3878263"/>
            <a:ext cx="4140200" cy="2563812"/>
          </a:xfrm>
          <a:prstGeom prst="rect">
            <a:avLst/>
          </a:prstGeom>
          <a:noFill/>
          <a:ln w="9525" algn="ctr">
            <a:noFill/>
            <a:miter lim="800000"/>
            <a:headEnd/>
            <a:tailEnd/>
          </a:ln>
          <a:effectLst/>
        </p:spPr>
        <p:txBody>
          <a:bodyPr>
            <a:spAutoFit/>
          </a:bodyPr>
          <a:lstStyle/>
          <a:p>
            <a:pPr marL="342900" indent="-342900"/>
            <a:r>
              <a:rPr lang="en-US" altLang="zh-CN"/>
              <a:t>long caller ( ) </a:t>
            </a:r>
          </a:p>
          <a:p>
            <a:pPr marL="342900" indent="-342900"/>
            <a:r>
              <a:rPr lang="en-US" altLang="zh-CN"/>
              <a:t>{ </a:t>
            </a:r>
          </a:p>
          <a:p>
            <a:pPr marL="342900" indent="-342900"/>
            <a:r>
              <a:rPr lang="en-US" altLang="zh-CN"/>
              <a:t>    char a=1</a:t>
            </a:r>
            <a:r>
              <a:rPr lang="zh-CN" altLang="en-US"/>
              <a:t>；</a:t>
            </a:r>
          </a:p>
          <a:p>
            <a:pPr marL="342900" indent="-342900"/>
            <a:r>
              <a:rPr lang="en-US" altLang="zh-CN"/>
              <a:t>    short b=2</a:t>
            </a:r>
            <a:r>
              <a:rPr lang="zh-CN" altLang="en-US"/>
              <a:t>；</a:t>
            </a:r>
          </a:p>
          <a:p>
            <a:pPr marL="342900" indent="-342900"/>
            <a:r>
              <a:rPr lang="zh-CN" altLang="en-US"/>
              <a:t>    </a:t>
            </a:r>
            <a:r>
              <a:rPr lang="en-US" altLang="zh-CN"/>
              <a:t>int c=3</a:t>
            </a:r>
            <a:r>
              <a:rPr lang="zh-CN" altLang="en-US"/>
              <a:t>；</a:t>
            </a:r>
          </a:p>
          <a:p>
            <a:pPr marL="342900" indent="-342900"/>
            <a:r>
              <a:rPr lang="en-US" altLang="zh-CN"/>
              <a:t>    long d=4</a:t>
            </a:r>
            <a:r>
              <a:rPr lang="zh-CN" altLang="en-US"/>
              <a:t>；</a:t>
            </a:r>
          </a:p>
          <a:p>
            <a:pPr marL="342900" indent="-342900"/>
            <a:r>
              <a:rPr lang="en-US" altLang="zh-CN"/>
              <a:t>    test(a, &amp;a, b, &amp;b, c, &amp;c, d, &amp;d);</a:t>
            </a:r>
          </a:p>
          <a:p>
            <a:pPr marL="342900" indent="-342900"/>
            <a:r>
              <a:rPr lang="en-US" altLang="zh-CN"/>
              <a:t>    </a:t>
            </a:r>
            <a:r>
              <a:rPr lang="en-US" altLang="zh-CN">
                <a:solidFill>
                  <a:srgbClr val="FF3300"/>
                </a:solidFill>
              </a:rPr>
              <a:t>return  a*b+c*d;</a:t>
            </a:r>
          </a:p>
          <a:p>
            <a:pPr marL="342900" indent="-342900"/>
            <a:r>
              <a:rPr lang="en-US" altLang="zh-CN"/>
              <a:t>}</a:t>
            </a:r>
          </a:p>
        </p:txBody>
      </p:sp>
      <p:pic>
        <p:nvPicPr>
          <p:cNvPr id="667665" name="Picture 17"/>
          <p:cNvPicPr>
            <a:picLocks noChangeAspect="1" noChangeArrowheads="1"/>
          </p:cNvPicPr>
          <p:nvPr/>
        </p:nvPicPr>
        <p:blipFill>
          <a:blip r:embed="rId2"/>
          <a:srcRect/>
          <a:stretch>
            <a:fillRect/>
          </a:stretch>
        </p:blipFill>
        <p:spPr bwMode="auto">
          <a:xfrm>
            <a:off x="4437063" y="1628775"/>
            <a:ext cx="4706937" cy="1935163"/>
          </a:xfrm>
          <a:prstGeom prst="rect">
            <a:avLst/>
          </a:prstGeom>
          <a:noFill/>
        </p:spPr>
      </p:pic>
      <p:sp>
        <p:nvSpPr>
          <p:cNvPr id="667666" name="Text Box 18"/>
          <p:cNvSpPr txBox="1">
            <a:spLocks noChangeArrowheads="1"/>
          </p:cNvSpPr>
          <p:nvPr/>
        </p:nvSpPr>
        <p:spPr bwMode="auto">
          <a:xfrm>
            <a:off x="4392613" y="819150"/>
            <a:ext cx="4186237" cy="731838"/>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FF3300"/>
                </a:solidFill>
              </a:rPr>
              <a:t>    </a:t>
            </a:r>
            <a:r>
              <a:rPr lang="zh-CN" altLang="en-US" sz="2000">
                <a:solidFill>
                  <a:srgbClr val="3333CC"/>
                </a:solidFill>
              </a:rPr>
              <a:t>执行</a:t>
            </a:r>
            <a:r>
              <a:rPr lang="en-US" altLang="zh-CN" sz="2000">
                <a:solidFill>
                  <a:srgbClr val="3333CC"/>
                </a:solidFill>
              </a:rPr>
              <a:t>test</a:t>
            </a:r>
            <a:r>
              <a:rPr lang="zh-CN" altLang="en-US" sz="2000">
                <a:solidFill>
                  <a:srgbClr val="3333CC"/>
                </a:solidFill>
              </a:rPr>
              <a:t>的</a:t>
            </a:r>
            <a:r>
              <a:rPr lang="en-US" altLang="zh-CN" sz="2000">
                <a:solidFill>
                  <a:srgbClr val="FF3300"/>
                </a:solidFill>
              </a:rPr>
              <a:t>ret</a:t>
            </a:r>
            <a:r>
              <a:rPr lang="zh-CN" altLang="en-US" sz="2000">
                <a:solidFill>
                  <a:srgbClr val="FF3300"/>
                </a:solidFill>
              </a:rPr>
              <a:t>指令后</a:t>
            </a:r>
            <a:r>
              <a:rPr lang="zh-CN" altLang="en-US" sz="2000">
                <a:solidFill>
                  <a:srgbClr val="3333CC"/>
                </a:solidFill>
              </a:rPr>
              <a:t>，栈中的状态如何？</a:t>
            </a:r>
          </a:p>
        </p:txBody>
      </p:sp>
      <p:pic>
        <p:nvPicPr>
          <p:cNvPr id="667670" name="Picture 22"/>
          <p:cNvPicPr>
            <a:picLocks noChangeAspect="1" noChangeArrowheads="1"/>
          </p:cNvPicPr>
          <p:nvPr/>
        </p:nvPicPr>
        <p:blipFill>
          <a:blip r:embed="rId3"/>
          <a:srcRect/>
          <a:stretch>
            <a:fillRect/>
          </a:stretch>
        </p:blipFill>
        <p:spPr bwMode="auto">
          <a:xfrm>
            <a:off x="206375" y="1268413"/>
            <a:ext cx="4095750" cy="3151187"/>
          </a:xfrm>
          <a:prstGeom prst="rect">
            <a:avLst/>
          </a:prstGeom>
          <a:noFill/>
        </p:spPr>
      </p:pic>
      <p:sp>
        <p:nvSpPr>
          <p:cNvPr id="667671" name="Rectangle 23"/>
          <p:cNvSpPr>
            <a:spLocks noChangeArrowheads="1"/>
          </p:cNvSpPr>
          <p:nvPr/>
        </p:nvSpPr>
        <p:spPr bwMode="auto">
          <a:xfrm>
            <a:off x="206375" y="1223963"/>
            <a:ext cx="3421063" cy="990600"/>
          </a:xfrm>
          <a:prstGeom prst="rect">
            <a:avLst/>
          </a:prstGeom>
          <a:solidFill>
            <a:srgbClr val="0000FF">
              <a:alpha val="14999"/>
            </a:srgbClr>
          </a:solidFill>
          <a:ln w="9525" algn="ctr">
            <a:noFill/>
            <a:miter lim="800000"/>
            <a:headEnd/>
            <a:tailEnd/>
          </a:ln>
          <a:effectLst/>
        </p:spPr>
        <p:txBody>
          <a:bodyPr wrap="none" anchor="ctr"/>
          <a:lstStyle/>
          <a:p>
            <a:endParaRPr lang="zh-CN" altLang="en-US"/>
          </a:p>
        </p:txBody>
      </p:sp>
      <p:sp>
        <p:nvSpPr>
          <p:cNvPr id="667672" name="Rectangle 24"/>
          <p:cNvSpPr>
            <a:spLocks noChangeArrowheads="1"/>
          </p:cNvSpPr>
          <p:nvPr/>
        </p:nvSpPr>
        <p:spPr bwMode="auto">
          <a:xfrm>
            <a:off x="206375" y="2214563"/>
            <a:ext cx="3421063" cy="990600"/>
          </a:xfrm>
          <a:prstGeom prst="rect">
            <a:avLst/>
          </a:prstGeom>
          <a:solidFill>
            <a:srgbClr val="FF0000">
              <a:alpha val="14999"/>
            </a:srgbClr>
          </a:solidFill>
          <a:ln w="9525" algn="ctr">
            <a:noFill/>
            <a:miter lim="800000"/>
            <a:headEnd/>
            <a:tailEnd/>
          </a:ln>
          <a:effectLst/>
        </p:spPr>
        <p:txBody>
          <a:bodyPr wrap="none" anchor="ctr"/>
          <a:lstStyle/>
          <a:p>
            <a:endParaRPr lang="zh-CN" altLang="en-US"/>
          </a:p>
        </p:txBody>
      </p:sp>
      <p:sp>
        <p:nvSpPr>
          <p:cNvPr id="667673" name="Line 25"/>
          <p:cNvSpPr>
            <a:spLocks noChangeShapeType="1"/>
          </p:cNvSpPr>
          <p:nvPr/>
        </p:nvSpPr>
        <p:spPr bwMode="auto">
          <a:xfrm>
            <a:off x="3581400" y="1898650"/>
            <a:ext cx="3195638" cy="3960813"/>
          </a:xfrm>
          <a:prstGeom prst="line">
            <a:avLst/>
          </a:prstGeom>
          <a:noFill/>
          <a:ln w="19050">
            <a:solidFill>
              <a:srgbClr val="FF3300"/>
            </a:solidFill>
            <a:round/>
            <a:headEnd/>
            <a:tailEnd type="triangle" w="med" len="med"/>
          </a:ln>
          <a:effectLst/>
        </p:spPr>
        <p:txBody>
          <a:bodyPr/>
          <a:lstStyle/>
          <a:p>
            <a:endParaRPr lang="zh-CN" altLang="en-US"/>
          </a:p>
        </p:txBody>
      </p:sp>
      <p:sp>
        <p:nvSpPr>
          <p:cNvPr id="667675" name="Line 27"/>
          <p:cNvSpPr>
            <a:spLocks noChangeShapeType="1"/>
          </p:cNvSpPr>
          <p:nvPr/>
        </p:nvSpPr>
        <p:spPr bwMode="auto">
          <a:xfrm>
            <a:off x="3627438" y="2663825"/>
            <a:ext cx="2609850" cy="3195638"/>
          </a:xfrm>
          <a:prstGeom prst="line">
            <a:avLst/>
          </a:prstGeom>
          <a:noFill/>
          <a:ln w="19050">
            <a:solidFill>
              <a:srgbClr val="FF3300"/>
            </a:solidFill>
            <a:round/>
            <a:headEnd/>
            <a:tailEnd type="triangle" w="med" len="med"/>
          </a:ln>
          <a:effectLst/>
        </p:spPr>
        <p:txBody>
          <a:bodyPr/>
          <a:lstStyle/>
          <a:p>
            <a:endParaRPr lang="zh-CN" altLang="en-US"/>
          </a:p>
        </p:txBody>
      </p:sp>
      <p:sp>
        <p:nvSpPr>
          <p:cNvPr id="667676" name="Rectangle 28"/>
          <p:cNvSpPr>
            <a:spLocks noChangeArrowheads="1"/>
          </p:cNvSpPr>
          <p:nvPr/>
        </p:nvSpPr>
        <p:spPr bwMode="auto">
          <a:xfrm>
            <a:off x="206375" y="3203575"/>
            <a:ext cx="3779838" cy="630238"/>
          </a:xfrm>
          <a:prstGeom prst="rect">
            <a:avLst/>
          </a:prstGeom>
          <a:solidFill>
            <a:srgbClr val="00FF00">
              <a:alpha val="14999"/>
            </a:srgbClr>
          </a:solidFill>
          <a:ln w="9525" algn="ctr">
            <a:noFill/>
            <a:miter lim="800000"/>
            <a:headEnd/>
            <a:tailEnd/>
          </a:ln>
          <a:effectLst/>
        </p:spPr>
        <p:txBody>
          <a:bodyPr wrap="none" anchor="ctr"/>
          <a:lstStyle/>
          <a:p>
            <a:endParaRPr lang="zh-CN" altLang="en-US"/>
          </a:p>
        </p:txBody>
      </p:sp>
      <p:sp>
        <p:nvSpPr>
          <p:cNvPr id="667677" name="Line 29"/>
          <p:cNvSpPr>
            <a:spLocks noChangeShapeType="1"/>
          </p:cNvSpPr>
          <p:nvPr/>
        </p:nvSpPr>
        <p:spPr bwMode="auto">
          <a:xfrm>
            <a:off x="3986213" y="3654425"/>
            <a:ext cx="2565400" cy="2249488"/>
          </a:xfrm>
          <a:prstGeom prst="line">
            <a:avLst/>
          </a:prstGeom>
          <a:noFill/>
          <a:ln w="28575">
            <a:solidFill>
              <a:srgbClr val="FF3300"/>
            </a:solidFill>
            <a:round/>
            <a:headEnd/>
            <a:tailEnd type="triangle" w="med" len="med"/>
          </a:ln>
          <a:effectLst/>
        </p:spPr>
        <p:txBody>
          <a:bodyPr/>
          <a:lstStyle/>
          <a:p>
            <a:endParaRPr lang="zh-CN" altLang="en-US"/>
          </a:p>
        </p:txBody>
      </p:sp>
      <p:sp>
        <p:nvSpPr>
          <p:cNvPr id="667678" name="Rectangle 30"/>
          <p:cNvSpPr>
            <a:spLocks noChangeArrowheads="1"/>
          </p:cNvSpPr>
          <p:nvPr/>
        </p:nvSpPr>
        <p:spPr bwMode="auto">
          <a:xfrm>
            <a:off x="250825" y="3833813"/>
            <a:ext cx="2789238" cy="314325"/>
          </a:xfrm>
          <a:prstGeom prst="rect">
            <a:avLst/>
          </a:prstGeom>
          <a:solidFill>
            <a:srgbClr val="FFFF00">
              <a:alpha val="28000"/>
            </a:srgbClr>
          </a:solidFill>
          <a:ln w="9525" algn="ctr">
            <a:noFill/>
            <a:miter lim="800000"/>
            <a:headEnd/>
            <a:tailEnd/>
          </a:ln>
          <a:effectLst/>
        </p:spPr>
        <p:txBody>
          <a:bodyPr wrap="none" anchor="ctr"/>
          <a:lstStyle/>
          <a:p>
            <a:endParaRPr lang="zh-CN" altLang="en-US"/>
          </a:p>
        </p:txBody>
      </p:sp>
      <p:grpSp>
        <p:nvGrpSpPr>
          <p:cNvPr id="667681" name="Group 33"/>
          <p:cNvGrpSpPr>
            <a:grpSpLocks/>
          </p:cNvGrpSpPr>
          <p:nvPr/>
        </p:nvGrpSpPr>
        <p:grpSpPr bwMode="auto">
          <a:xfrm>
            <a:off x="2141538" y="4103688"/>
            <a:ext cx="2205037" cy="712787"/>
            <a:chOff x="1349" y="2585"/>
            <a:chExt cx="1389" cy="449"/>
          </a:xfrm>
        </p:grpSpPr>
        <p:sp>
          <p:nvSpPr>
            <p:cNvPr id="667679" name="Text Box 31"/>
            <p:cNvSpPr txBox="1">
              <a:spLocks noChangeArrowheads="1"/>
            </p:cNvSpPr>
            <p:nvPr/>
          </p:nvSpPr>
          <p:spPr bwMode="auto">
            <a:xfrm>
              <a:off x="1349" y="2784"/>
              <a:ext cx="138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释放</a:t>
              </a:r>
              <a:r>
                <a:rPr lang="en-US" altLang="zh-CN" sz="2000">
                  <a:solidFill>
                    <a:srgbClr val="FF3300"/>
                  </a:solidFill>
                </a:rPr>
                <a:t>caller</a:t>
              </a:r>
              <a:r>
                <a:rPr lang="zh-CN" altLang="en-US" sz="2000">
                  <a:solidFill>
                    <a:srgbClr val="FF3300"/>
                  </a:solidFill>
                </a:rPr>
                <a:t>的栈帧</a:t>
              </a:r>
            </a:p>
          </p:txBody>
        </p:sp>
        <p:sp>
          <p:nvSpPr>
            <p:cNvPr id="667680" name="Line 32"/>
            <p:cNvSpPr>
              <a:spLocks noChangeShapeType="1"/>
            </p:cNvSpPr>
            <p:nvPr/>
          </p:nvSpPr>
          <p:spPr bwMode="auto">
            <a:xfrm>
              <a:off x="1859" y="2585"/>
              <a:ext cx="312" cy="227"/>
            </a:xfrm>
            <a:prstGeom prst="line">
              <a:avLst/>
            </a:prstGeom>
            <a:noFill/>
            <a:ln w="19050">
              <a:solidFill>
                <a:srgbClr val="FF3300"/>
              </a:solidFill>
              <a:round/>
              <a:headEnd/>
              <a:tailEnd type="triangle" w="med" len="med"/>
            </a:ln>
            <a:effectLst/>
          </p:spPr>
          <p:txBody>
            <a:bodyPr/>
            <a:lstStyle/>
            <a:p>
              <a:endParaRPr lang="zh-CN" altLang="en-US"/>
            </a:p>
          </p:txBody>
        </p:sp>
      </p:grpSp>
      <p:grpSp>
        <p:nvGrpSpPr>
          <p:cNvPr id="667684" name="Group 36"/>
          <p:cNvGrpSpPr>
            <a:grpSpLocks/>
          </p:cNvGrpSpPr>
          <p:nvPr/>
        </p:nvGrpSpPr>
        <p:grpSpPr bwMode="auto">
          <a:xfrm>
            <a:off x="522288" y="4373563"/>
            <a:ext cx="3149600" cy="1862137"/>
            <a:chOff x="329" y="2755"/>
            <a:chExt cx="1984" cy="1173"/>
          </a:xfrm>
        </p:grpSpPr>
        <p:sp>
          <p:nvSpPr>
            <p:cNvPr id="667682" name="Text Box 34"/>
            <p:cNvSpPr txBox="1">
              <a:spLocks noChangeArrowheads="1"/>
            </p:cNvSpPr>
            <p:nvPr/>
          </p:nvSpPr>
          <p:spPr bwMode="auto">
            <a:xfrm>
              <a:off x="329" y="3237"/>
              <a:ext cx="1984" cy="691"/>
            </a:xfrm>
            <a:prstGeom prst="rect">
              <a:avLst/>
            </a:prstGeom>
            <a:noFill/>
            <a:ln w="9525" algn="ctr">
              <a:noFill/>
              <a:miter lim="800000"/>
              <a:headEnd/>
              <a:tailEnd/>
            </a:ln>
            <a:effectLst/>
          </p:spPr>
          <p:txBody>
            <a:bodyPr>
              <a:spAutoFit/>
            </a:bodyPr>
            <a:lstStyle/>
            <a:p>
              <a:pPr marL="342900" indent="-342900">
                <a:spcBef>
                  <a:spcPct val="50000"/>
                </a:spcBef>
              </a:pPr>
              <a:r>
                <a:rPr lang="zh-CN" altLang="en-US"/>
                <a:t>     </a:t>
              </a:r>
              <a:r>
                <a:rPr lang="zh-CN" altLang="en-US" sz="2200">
                  <a:solidFill>
                    <a:srgbClr val="FF3300"/>
                  </a:solidFill>
                </a:rPr>
                <a:t>执行到</a:t>
              </a:r>
              <a:r>
                <a:rPr lang="en-US" altLang="zh-CN" sz="2200">
                  <a:solidFill>
                    <a:srgbClr val="FF3300"/>
                  </a:solidFill>
                </a:rPr>
                <a:t>ret</a:t>
              </a:r>
              <a:r>
                <a:rPr lang="zh-CN" altLang="en-US" sz="2200">
                  <a:solidFill>
                    <a:srgbClr val="FF3300"/>
                  </a:solidFill>
                </a:rPr>
                <a:t>指令时，</a:t>
              </a:r>
              <a:r>
                <a:rPr lang="en-US" altLang="zh-CN" sz="2200">
                  <a:solidFill>
                    <a:srgbClr val="FF3300"/>
                  </a:solidFill>
                </a:rPr>
                <a:t>RSP</a:t>
              </a:r>
              <a:r>
                <a:rPr lang="zh-CN" altLang="en-US" sz="2200">
                  <a:solidFill>
                    <a:srgbClr val="FF3300"/>
                  </a:solidFill>
                </a:rPr>
                <a:t>指向调用</a:t>
              </a:r>
              <a:r>
                <a:rPr lang="en-US" altLang="zh-CN" sz="2200">
                  <a:solidFill>
                    <a:srgbClr val="FF3300"/>
                  </a:solidFill>
                </a:rPr>
                <a:t>caller</a:t>
              </a:r>
              <a:r>
                <a:rPr lang="zh-CN" altLang="en-US" sz="2200">
                  <a:solidFill>
                    <a:srgbClr val="FF3300"/>
                  </a:solidFill>
                </a:rPr>
                <a:t>函数时保存的返回值</a:t>
              </a:r>
            </a:p>
          </p:txBody>
        </p:sp>
        <p:sp>
          <p:nvSpPr>
            <p:cNvPr id="667683" name="Line 35"/>
            <p:cNvSpPr>
              <a:spLocks noChangeShapeType="1"/>
            </p:cNvSpPr>
            <p:nvPr/>
          </p:nvSpPr>
          <p:spPr bwMode="auto">
            <a:xfrm>
              <a:off x="385" y="2755"/>
              <a:ext cx="596" cy="482"/>
            </a:xfrm>
            <a:prstGeom prst="line">
              <a:avLst/>
            </a:prstGeom>
            <a:noFill/>
            <a:ln w="28575">
              <a:solidFill>
                <a:srgbClr val="FF3300"/>
              </a:solidFill>
              <a:round/>
              <a:headEnd/>
              <a:tailEnd type="triangle" w="med" len="med"/>
            </a:ln>
            <a:effectLst/>
          </p:spPr>
          <p:txBody>
            <a:bodyPr/>
            <a:lstStyle/>
            <a:p>
              <a:endParaRPr lang="zh-CN" altLang="en-US"/>
            </a:p>
          </p:txBody>
        </p:sp>
      </p:grpSp>
      <p:sp>
        <p:nvSpPr>
          <p:cNvPr id="667685" name="Text Box 37"/>
          <p:cNvSpPr txBox="1">
            <a:spLocks noChangeArrowheads="1"/>
          </p:cNvSpPr>
          <p:nvPr/>
        </p:nvSpPr>
        <p:spPr bwMode="auto">
          <a:xfrm>
            <a:off x="296863" y="819150"/>
            <a:ext cx="2205037"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从第</a:t>
            </a:r>
            <a:r>
              <a:rPr lang="en-US" altLang="zh-CN">
                <a:solidFill>
                  <a:srgbClr val="FF3300"/>
                </a:solidFill>
              </a:rPr>
              <a:t>16</a:t>
            </a:r>
            <a:r>
              <a:rPr lang="zh-CN" altLang="en-US">
                <a:solidFill>
                  <a:srgbClr val="FF3300"/>
                </a:solidFill>
              </a:rPr>
              <a:t>条指令开始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7666"/>
                                        </p:tgtEl>
                                        <p:attrNameLst>
                                          <p:attrName>style.visibility</p:attrName>
                                        </p:attrNameLst>
                                      </p:cBhvr>
                                      <p:to>
                                        <p:strVal val="visible"/>
                                      </p:to>
                                    </p:set>
                                    <p:animEffect transition="in" filter="blinds(horizontal)">
                                      <p:cBhvr>
                                        <p:cTn id="7" dur="500"/>
                                        <p:tgtEl>
                                          <p:spTgt spid="6676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7665"/>
                                        </p:tgtEl>
                                        <p:attrNameLst>
                                          <p:attrName>style.visibility</p:attrName>
                                        </p:attrNameLst>
                                      </p:cBhvr>
                                      <p:to>
                                        <p:strVal val="visible"/>
                                      </p:to>
                                    </p:set>
                                    <p:animEffect transition="in" filter="blinds(horizontal)">
                                      <p:cBhvr>
                                        <p:cTn id="12" dur="500"/>
                                        <p:tgtEl>
                                          <p:spTgt spid="6676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7685"/>
                                        </p:tgtEl>
                                        <p:attrNameLst>
                                          <p:attrName>style.visibility</p:attrName>
                                        </p:attrNameLst>
                                      </p:cBhvr>
                                      <p:to>
                                        <p:strVal val="visible"/>
                                      </p:to>
                                    </p:set>
                                    <p:animEffect transition="in" filter="blinds(horizontal)">
                                      <p:cBhvr>
                                        <p:cTn id="17" dur="500"/>
                                        <p:tgtEl>
                                          <p:spTgt spid="66768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7671"/>
                                        </p:tgtEl>
                                        <p:attrNameLst>
                                          <p:attrName>style.visibility</p:attrName>
                                        </p:attrNameLst>
                                      </p:cBhvr>
                                      <p:to>
                                        <p:strVal val="visible"/>
                                      </p:to>
                                    </p:set>
                                    <p:animEffect transition="in" filter="blinds(horizontal)">
                                      <p:cBhvr>
                                        <p:cTn id="22" dur="500"/>
                                        <p:tgtEl>
                                          <p:spTgt spid="6676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7673"/>
                                        </p:tgtEl>
                                        <p:attrNameLst>
                                          <p:attrName>style.visibility</p:attrName>
                                        </p:attrNameLst>
                                      </p:cBhvr>
                                      <p:to>
                                        <p:strVal val="visible"/>
                                      </p:to>
                                    </p:set>
                                    <p:animEffect transition="in" filter="blinds(horizontal)">
                                      <p:cBhvr>
                                        <p:cTn id="27" dur="500"/>
                                        <p:tgtEl>
                                          <p:spTgt spid="6676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7672"/>
                                        </p:tgtEl>
                                        <p:attrNameLst>
                                          <p:attrName>style.visibility</p:attrName>
                                        </p:attrNameLst>
                                      </p:cBhvr>
                                      <p:to>
                                        <p:strVal val="visible"/>
                                      </p:to>
                                    </p:set>
                                    <p:animEffect transition="in" filter="blinds(horizontal)">
                                      <p:cBhvr>
                                        <p:cTn id="32" dur="500"/>
                                        <p:tgtEl>
                                          <p:spTgt spid="6676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7675"/>
                                        </p:tgtEl>
                                        <p:attrNameLst>
                                          <p:attrName>style.visibility</p:attrName>
                                        </p:attrNameLst>
                                      </p:cBhvr>
                                      <p:to>
                                        <p:strVal val="visible"/>
                                      </p:to>
                                    </p:set>
                                    <p:animEffect transition="in" filter="blinds(horizontal)">
                                      <p:cBhvr>
                                        <p:cTn id="37" dur="500"/>
                                        <p:tgtEl>
                                          <p:spTgt spid="66767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7676"/>
                                        </p:tgtEl>
                                        <p:attrNameLst>
                                          <p:attrName>style.visibility</p:attrName>
                                        </p:attrNameLst>
                                      </p:cBhvr>
                                      <p:to>
                                        <p:strVal val="visible"/>
                                      </p:to>
                                    </p:set>
                                    <p:animEffect transition="in" filter="blinds(horizontal)">
                                      <p:cBhvr>
                                        <p:cTn id="42" dur="500"/>
                                        <p:tgtEl>
                                          <p:spTgt spid="66767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7677"/>
                                        </p:tgtEl>
                                        <p:attrNameLst>
                                          <p:attrName>style.visibility</p:attrName>
                                        </p:attrNameLst>
                                      </p:cBhvr>
                                      <p:to>
                                        <p:strVal val="visible"/>
                                      </p:to>
                                    </p:set>
                                    <p:animEffect transition="in" filter="blinds(horizontal)">
                                      <p:cBhvr>
                                        <p:cTn id="47" dur="500"/>
                                        <p:tgtEl>
                                          <p:spTgt spid="66767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67678"/>
                                        </p:tgtEl>
                                        <p:attrNameLst>
                                          <p:attrName>style.visibility</p:attrName>
                                        </p:attrNameLst>
                                      </p:cBhvr>
                                      <p:to>
                                        <p:strVal val="visible"/>
                                      </p:to>
                                    </p:set>
                                    <p:animEffect transition="in" filter="blinds(horizontal)">
                                      <p:cBhvr>
                                        <p:cTn id="52" dur="500"/>
                                        <p:tgtEl>
                                          <p:spTgt spid="66767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67681"/>
                                        </p:tgtEl>
                                        <p:attrNameLst>
                                          <p:attrName>style.visibility</p:attrName>
                                        </p:attrNameLst>
                                      </p:cBhvr>
                                      <p:to>
                                        <p:strVal val="visible"/>
                                      </p:to>
                                    </p:set>
                                    <p:animEffect transition="in" filter="blinds(horizontal)">
                                      <p:cBhvr>
                                        <p:cTn id="57" dur="500"/>
                                        <p:tgtEl>
                                          <p:spTgt spid="66768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67684"/>
                                        </p:tgtEl>
                                        <p:attrNameLst>
                                          <p:attrName>style.visibility</p:attrName>
                                        </p:attrNameLst>
                                      </p:cBhvr>
                                      <p:to>
                                        <p:strVal val="visible"/>
                                      </p:to>
                                    </p:set>
                                    <p:animEffect transition="in" filter="blinds(horizontal)">
                                      <p:cBhvr>
                                        <p:cTn id="62" dur="500"/>
                                        <p:tgtEl>
                                          <p:spTgt spid="667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66" grpId="0"/>
      <p:bldP spid="667671" grpId="0" animBg="1"/>
      <p:bldP spid="667672" grpId="0" animBg="1"/>
      <p:bldP spid="667673" grpId="0" animBg="1"/>
      <p:bldP spid="667675" grpId="0" animBg="1"/>
      <p:bldP spid="667676" grpId="0" animBg="1"/>
      <p:bldP spid="667677" grpId="0" animBg="1"/>
      <p:bldP spid="667678" grpId="0" animBg="1"/>
      <p:bldP spid="6676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71747" name="Rectangle 3"/>
          <p:cNvSpPr>
            <a:spLocks noGrp="1" noChangeArrowheads="1"/>
          </p:cNvSpPr>
          <p:nvPr>
            <p:ph type="body" idx="1"/>
          </p:nvPr>
        </p:nvSpPr>
        <p:spPr>
          <a:xfrm>
            <a:off x="250825" y="773113"/>
            <a:ext cx="8686800" cy="6084887"/>
          </a:xfrm>
        </p:spPr>
        <p:txBody>
          <a:bodyPr/>
          <a:lstStyle/>
          <a:p>
            <a:r>
              <a:rPr lang="zh-CN" altLang="en-US" smtClean="0">
                <a:ea typeface="微软雅黑" pitchFamily="34" charset="-122"/>
              </a:rPr>
              <a:t>浮点操作与</a:t>
            </a:r>
            <a:r>
              <a:rPr lang="en-US" altLang="zh-CN" smtClean="0">
                <a:ea typeface="微软雅黑" pitchFamily="34" charset="-122"/>
              </a:rPr>
              <a:t>SIMD</a:t>
            </a:r>
            <a:r>
              <a:rPr lang="zh-CN" altLang="en-US" smtClean="0">
                <a:ea typeface="微软雅黑" pitchFamily="34" charset="-122"/>
              </a:rPr>
              <a:t>指令 </a:t>
            </a:r>
          </a:p>
          <a:p>
            <a:pPr lvl="1"/>
            <a:r>
              <a:rPr lang="en-US" altLang="zh-CN" smtClean="0">
                <a:latin typeface="微软雅黑" pitchFamily="34" charset="-122"/>
                <a:ea typeface="微软雅黑" pitchFamily="34" charset="-122"/>
              </a:rPr>
              <a:t>IA-32</a:t>
            </a:r>
            <a:r>
              <a:rPr lang="zh-CN" altLang="en-US" smtClean="0">
                <a:latin typeface="微软雅黑" pitchFamily="34" charset="-122"/>
                <a:ea typeface="微软雅黑" pitchFamily="34" charset="-122"/>
              </a:rPr>
              <a:t>的浮点处理架构有两种</a:t>
            </a:r>
          </a:p>
          <a:p>
            <a:pPr lvl="1">
              <a:buFontTx/>
              <a:buNone/>
            </a:pPr>
            <a:r>
              <a:rPr lang="en-US" altLang="zh-CN" smtClean="0">
                <a:latin typeface="微软雅黑" pitchFamily="34" charset="-122"/>
                <a:ea typeface="微软雅黑" pitchFamily="34" charset="-122"/>
              </a:rPr>
              <a:t>    </a:t>
            </a:r>
            <a:r>
              <a:rPr lang="en-US" altLang="zh-CN" smtClean="0">
                <a:solidFill>
                  <a:srgbClr val="CC3300"/>
                </a:solidFill>
                <a:latin typeface="微软雅黑" pitchFamily="34" charset="-122"/>
                <a:ea typeface="微软雅黑" pitchFamily="34" charset="-122"/>
              </a:rPr>
              <a:t>(1)</a:t>
            </a:r>
            <a:r>
              <a:rPr lang="en-US" altLang="zh-CN" smtClean="0">
                <a:latin typeface="微软雅黑" pitchFamily="34" charset="-122"/>
                <a:ea typeface="微软雅黑" pitchFamily="34" charset="-122"/>
              </a:rPr>
              <a:t> </a:t>
            </a:r>
            <a:r>
              <a:rPr lang="en-US" altLang="zh-CN" smtClean="0">
                <a:solidFill>
                  <a:srgbClr val="CC3300"/>
                </a:solidFill>
                <a:latin typeface="微软雅黑" pitchFamily="34" charset="-122"/>
                <a:ea typeface="微软雅黑" pitchFamily="34" charset="-122"/>
              </a:rPr>
              <a:t>x86</a:t>
            </a:r>
            <a:r>
              <a:rPr lang="zh-CN" altLang="en-US" smtClean="0">
                <a:solidFill>
                  <a:srgbClr val="CC3300"/>
                </a:solidFill>
                <a:latin typeface="微软雅黑" pitchFamily="34" charset="-122"/>
                <a:ea typeface="微软雅黑" pitchFamily="34" charset="-122"/>
              </a:rPr>
              <a:t>配套的浮点协处理器</a:t>
            </a:r>
            <a:r>
              <a:rPr lang="en-US" altLang="zh-CN" smtClean="0">
                <a:solidFill>
                  <a:srgbClr val="FF3300"/>
                </a:solidFill>
                <a:latin typeface="微软雅黑" pitchFamily="34" charset="-122"/>
                <a:ea typeface="微软雅黑" pitchFamily="34" charset="-122"/>
              </a:rPr>
              <a:t>x87FPU</a:t>
            </a:r>
            <a:r>
              <a:rPr lang="zh-CN" altLang="en-US" smtClean="0">
                <a:solidFill>
                  <a:srgbClr val="CC3300"/>
                </a:solidFill>
                <a:latin typeface="微软雅黑" pitchFamily="34" charset="-122"/>
                <a:ea typeface="微软雅黑" pitchFamily="34" charset="-122"/>
              </a:rPr>
              <a:t>架构，</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位浮点寄存器栈</a:t>
            </a:r>
          </a:p>
          <a:p>
            <a:pPr lvl="1">
              <a:buFontTx/>
              <a:buNone/>
            </a:pPr>
            <a:r>
              <a:rPr lang="en-US" altLang="zh-CN" smtClean="0">
                <a:latin typeface="微软雅黑" pitchFamily="34" charset="-122"/>
                <a:ea typeface="微软雅黑" pitchFamily="34" charset="-122"/>
              </a:rPr>
              <a:t>    </a:t>
            </a:r>
            <a:r>
              <a:rPr lang="en-US" altLang="zh-CN" smtClean="0">
                <a:solidFill>
                  <a:srgbClr val="CC3300"/>
                </a:solidFill>
                <a:latin typeface="微软雅黑" pitchFamily="34" charset="-122"/>
                <a:ea typeface="微软雅黑" pitchFamily="34" charset="-122"/>
              </a:rPr>
              <a:t>(2) </a:t>
            </a:r>
            <a:r>
              <a:rPr lang="zh-CN" altLang="en-US" smtClean="0">
                <a:solidFill>
                  <a:srgbClr val="CC3300"/>
                </a:solidFill>
                <a:latin typeface="微软雅黑" pitchFamily="34" charset="-122"/>
                <a:ea typeface="微软雅黑" pitchFamily="34" charset="-122"/>
              </a:rPr>
              <a:t>由</a:t>
            </a:r>
            <a:r>
              <a:rPr lang="en-US" altLang="zh-CN" smtClean="0">
                <a:solidFill>
                  <a:srgbClr val="CC3300"/>
                </a:solidFill>
                <a:latin typeface="微软雅黑" pitchFamily="34" charset="-122"/>
                <a:ea typeface="微软雅黑" pitchFamily="34" charset="-122"/>
              </a:rPr>
              <a:t>MMX</a:t>
            </a:r>
            <a:r>
              <a:rPr lang="zh-CN" altLang="en-US" smtClean="0">
                <a:solidFill>
                  <a:srgbClr val="CC3300"/>
                </a:solidFill>
                <a:latin typeface="微软雅黑" pitchFamily="34" charset="-122"/>
                <a:ea typeface="微软雅黑" pitchFamily="34" charset="-122"/>
              </a:rPr>
              <a:t>发展而来的</a:t>
            </a:r>
            <a:r>
              <a:rPr lang="en-US" altLang="zh-CN" smtClean="0">
                <a:solidFill>
                  <a:srgbClr val="FF3300"/>
                </a:solidFill>
                <a:latin typeface="微软雅黑" pitchFamily="34" charset="-122"/>
                <a:ea typeface="微软雅黑" pitchFamily="34" charset="-122"/>
              </a:rPr>
              <a:t>SSE</a:t>
            </a:r>
            <a:r>
              <a:rPr lang="zh-CN" altLang="en-US" smtClean="0">
                <a:solidFill>
                  <a:srgbClr val="FF3300"/>
                </a:solidFill>
                <a:latin typeface="微软雅黑" pitchFamily="34" charset="-122"/>
                <a:ea typeface="微软雅黑" pitchFamily="34" charset="-122"/>
              </a:rPr>
              <a:t>指令集</a:t>
            </a:r>
            <a:r>
              <a:rPr lang="zh-CN" altLang="en-US" smtClean="0">
                <a:solidFill>
                  <a:srgbClr val="CC3300"/>
                </a:solidFill>
                <a:latin typeface="微软雅黑" pitchFamily="34" charset="-122"/>
                <a:ea typeface="微软雅黑" pitchFamily="34" charset="-122"/>
              </a:rPr>
              <a:t>架构，采用的是单指令多数据（</a:t>
            </a:r>
            <a:r>
              <a:rPr lang="en-US" altLang="zh-CN" smtClean="0">
                <a:solidFill>
                  <a:srgbClr val="007635"/>
                </a:solidFill>
                <a:latin typeface="微软雅黑" pitchFamily="34" charset="-122"/>
                <a:ea typeface="微软雅黑" pitchFamily="34" charset="-122"/>
              </a:rPr>
              <a:t>Single Instruction Multi Data</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SIMD</a:t>
            </a:r>
            <a:r>
              <a:rPr lang="zh-CN" altLang="en-US" smtClean="0">
                <a:solidFill>
                  <a:srgbClr val="CC3300"/>
                </a:solidFill>
                <a:latin typeface="微软雅黑" pitchFamily="34" charset="-122"/>
                <a:ea typeface="微软雅黑" pitchFamily="34" charset="-122"/>
              </a:rPr>
              <a:t>）技术</a:t>
            </a:r>
          </a:p>
          <a:p>
            <a:pPr lvl="1">
              <a:buFontTx/>
              <a:buNone/>
            </a:pPr>
            <a:r>
              <a:rPr lang="zh-CN" altLang="en-US" smtClean="0">
                <a:latin typeface="微软雅黑" pitchFamily="34" charset="-122"/>
                <a:ea typeface="微软雅黑" pitchFamily="34" charset="-122"/>
              </a:rPr>
              <a:t>    </a:t>
            </a:r>
            <a:r>
              <a:rPr lang="zh-CN" altLang="en-US" smtClean="0">
                <a:solidFill>
                  <a:srgbClr val="FF3300"/>
                </a:solidFill>
                <a:latin typeface="微软雅黑" pitchFamily="34" charset="-122"/>
                <a:ea typeface="微软雅黑" pitchFamily="34" charset="-122"/>
              </a:rPr>
              <a:t>对于</a:t>
            </a:r>
            <a:r>
              <a:rPr lang="en-US" altLang="zh-CN" smtClean="0">
                <a:solidFill>
                  <a:srgbClr val="FF3300"/>
                </a:solidFill>
                <a:latin typeface="微软雅黑" pitchFamily="34" charset="-122"/>
                <a:ea typeface="微软雅黑" pitchFamily="34" charset="-122"/>
              </a:rPr>
              <a:t>IA-32</a:t>
            </a:r>
            <a:r>
              <a:rPr lang="zh-CN" altLang="en-US" smtClean="0">
                <a:solidFill>
                  <a:srgbClr val="FF3300"/>
                </a:solidFill>
                <a:latin typeface="微软雅黑" pitchFamily="34" charset="-122"/>
                <a:ea typeface="微软雅黑" pitchFamily="34" charset="-122"/>
              </a:rPr>
              <a:t>架构， </a:t>
            </a:r>
            <a:r>
              <a:rPr lang="en-US" altLang="zh-CN" smtClean="0">
                <a:solidFill>
                  <a:srgbClr val="FF3300"/>
                </a:solidFill>
                <a:latin typeface="微软雅黑" pitchFamily="34" charset="-122"/>
                <a:ea typeface="微软雅黑" pitchFamily="34" charset="-122"/>
              </a:rPr>
              <a:t>gcc</a:t>
            </a:r>
            <a:r>
              <a:rPr lang="zh-CN" altLang="en-US" smtClean="0">
                <a:solidFill>
                  <a:srgbClr val="FF3300"/>
                </a:solidFill>
                <a:latin typeface="微软雅黑" pitchFamily="34" charset="-122"/>
                <a:ea typeface="微软雅黑" pitchFamily="34" charset="-122"/>
              </a:rPr>
              <a:t>默认生成</a:t>
            </a:r>
            <a:r>
              <a:rPr lang="en-US" altLang="zh-CN" smtClean="0">
                <a:solidFill>
                  <a:srgbClr val="FF3300"/>
                </a:solidFill>
                <a:latin typeface="微软雅黑" pitchFamily="34" charset="-122"/>
                <a:ea typeface="微软雅黑" pitchFamily="34" charset="-122"/>
              </a:rPr>
              <a:t>x87 FPU </a:t>
            </a:r>
            <a:r>
              <a:rPr lang="zh-CN" altLang="en-US" smtClean="0">
                <a:solidFill>
                  <a:srgbClr val="FF3300"/>
                </a:solidFill>
                <a:latin typeface="微软雅黑" pitchFamily="34" charset="-122"/>
                <a:ea typeface="微软雅黑" pitchFamily="34" charset="-122"/>
              </a:rPr>
              <a:t>指令集代码</a:t>
            </a:r>
            <a:r>
              <a:rPr lang="zh-CN" altLang="en-US" smtClean="0">
                <a:solidFill>
                  <a:srgbClr val="008000"/>
                </a:solidFill>
                <a:latin typeface="微软雅黑" pitchFamily="34" charset="-122"/>
                <a:ea typeface="微软雅黑" pitchFamily="34" charset="-122"/>
              </a:rPr>
              <a:t>，如果想要生成</a:t>
            </a:r>
            <a:r>
              <a:rPr lang="en-US" altLang="zh-CN" smtClean="0">
                <a:solidFill>
                  <a:srgbClr val="008000"/>
                </a:solidFill>
                <a:latin typeface="微软雅黑" pitchFamily="34" charset="-122"/>
                <a:ea typeface="微软雅黑" pitchFamily="34" charset="-122"/>
              </a:rPr>
              <a:t>SEE</a:t>
            </a:r>
            <a:r>
              <a:rPr lang="zh-CN" altLang="en-US" smtClean="0">
                <a:solidFill>
                  <a:srgbClr val="008000"/>
                </a:solidFill>
                <a:latin typeface="微软雅黑" pitchFamily="34" charset="-122"/>
                <a:ea typeface="微软雅黑" pitchFamily="34" charset="-122"/>
              </a:rPr>
              <a:t>指令集代码，则需要设置适当的编译选项</a:t>
            </a:r>
          </a:p>
          <a:p>
            <a:pPr lvl="1"/>
            <a:r>
              <a:rPr lang="zh-CN" altLang="en-US" smtClean="0">
                <a:latin typeface="微软雅黑" pitchFamily="34" charset="-122"/>
                <a:ea typeface="微软雅黑" pitchFamily="34" charset="-122"/>
              </a:rPr>
              <a:t>在</a:t>
            </a:r>
            <a:r>
              <a:rPr lang="en-US" altLang="zh-CN" smtClean="0">
                <a:latin typeface="微软雅黑" pitchFamily="34" charset="-122"/>
                <a:ea typeface="微软雅黑" pitchFamily="34" charset="-122"/>
              </a:rPr>
              <a:t>x86-64</a:t>
            </a:r>
            <a:r>
              <a:rPr lang="zh-CN" altLang="en-US" smtClean="0">
                <a:latin typeface="微软雅黑" pitchFamily="34" charset="-122"/>
                <a:ea typeface="微软雅黑" pitchFamily="34" charset="-122"/>
              </a:rPr>
              <a:t>中，浮点运算采用</a:t>
            </a:r>
            <a:r>
              <a:rPr lang="en-US" altLang="zh-CN" smtClean="0">
                <a:latin typeface="微软雅黑" pitchFamily="34" charset="-122"/>
                <a:ea typeface="微软雅黑" pitchFamily="34" charset="-122"/>
              </a:rPr>
              <a:t>SIMD</a:t>
            </a:r>
            <a:r>
              <a:rPr lang="zh-CN" altLang="en-US" smtClean="0">
                <a:latin typeface="微软雅黑" pitchFamily="34" charset="-122"/>
                <a:ea typeface="微软雅黑" pitchFamily="34" charset="-122"/>
              </a:rPr>
              <a:t>指令</a:t>
            </a:r>
          </a:p>
          <a:p>
            <a:pPr lvl="1">
              <a:buFontTx/>
              <a:buNone/>
            </a:pPr>
            <a:r>
              <a:rPr lang="zh-CN" altLang="en-US" smtClean="0">
                <a:solidFill>
                  <a:srgbClr val="CC3300"/>
                </a:solidFill>
                <a:latin typeface="微软雅黑" pitchFamily="34" charset="-122"/>
                <a:ea typeface="微软雅黑" pitchFamily="34" charset="-122"/>
              </a:rPr>
              <a:t>    浮点数存放在</a:t>
            </a:r>
            <a:r>
              <a:rPr lang="en-US" altLang="zh-CN" smtClean="0">
                <a:solidFill>
                  <a:srgbClr val="CC3300"/>
                </a:solidFill>
                <a:latin typeface="微软雅黑" pitchFamily="34" charset="-122"/>
                <a:ea typeface="微软雅黑" pitchFamily="34" charset="-122"/>
              </a:rPr>
              <a:t>128</a:t>
            </a:r>
            <a:r>
              <a:rPr lang="zh-CN" altLang="en-US" smtClean="0">
                <a:solidFill>
                  <a:srgbClr val="CC3300"/>
                </a:solidFill>
                <a:latin typeface="微软雅黑" pitchFamily="34" charset="-122"/>
                <a:ea typeface="微软雅黑" pitchFamily="34" charset="-122"/>
              </a:rPr>
              <a:t>位的</a:t>
            </a:r>
            <a:r>
              <a:rPr lang="en-US" altLang="zh-CN" smtClean="0">
                <a:solidFill>
                  <a:srgbClr val="CC3300"/>
                </a:solidFill>
                <a:latin typeface="微软雅黑" pitchFamily="34" charset="-122"/>
                <a:ea typeface="微软雅黑" pitchFamily="34" charset="-122"/>
              </a:rPr>
              <a:t>XMM</a:t>
            </a:r>
            <a:r>
              <a:rPr lang="zh-CN" altLang="en-US" smtClean="0">
                <a:solidFill>
                  <a:srgbClr val="CC3300"/>
                </a:solidFill>
                <a:latin typeface="微软雅黑" pitchFamily="34" charset="-122"/>
                <a:ea typeface="微软雅黑" pitchFamily="34" charset="-122"/>
              </a:rPr>
              <a:t>寄存器中</a:t>
            </a:r>
          </a:p>
          <a:p>
            <a:pPr lvl="1"/>
            <a:r>
              <a:rPr lang="zh-CN" altLang="en-US" smtClean="0">
                <a:latin typeface="微软雅黑" pitchFamily="34" charset="-122"/>
                <a:ea typeface="微软雅黑" pitchFamily="34" charset="-122"/>
              </a:rPr>
              <a:t>采用</a:t>
            </a:r>
            <a:r>
              <a:rPr lang="en-US" altLang="zh-CN" smtClean="0">
                <a:latin typeface="微软雅黑" pitchFamily="34" charset="-122"/>
                <a:ea typeface="微软雅黑" pitchFamily="34" charset="-122"/>
              </a:rPr>
              <a:t>80</a:t>
            </a:r>
            <a:r>
              <a:rPr lang="zh-CN" altLang="en-US" smtClean="0">
                <a:latin typeface="微软雅黑" pitchFamily="34" charset="-122"/>
                <a:ea typeface="微软雅黑" pitchFamily="34" charset="-122"/>
              </a:rPr>
              <a:t>位双精度扩展格式</a:t>
            </a:r>
            <a:endParaRPr lang="zh-CN" altLang="en-US" smtClean="0">
              <a:solidFill>
                <a:srgbClr val="CC3300"/>
              </a:solidFill>
              <a:latin typeface="微软雅黑" pitchFamily="34" charset="-122"/>
              <a:ea typeface="微软雅黑" pitchFamily="34" charset="-122"/>
            </a:endParaRPr>
          </a:p>
          <a:p>
            <a:pPr lvl="1">
              <a:buFontTx/>
              <a:buNone/>
            </a:pPr>
            <a:r>
              <a:rPr lang="en-US" altLang="zh-CN" smtClean="0">
                <a:solidFill>
                  <a:srgbClr val="008000"/>
                </a:solidFill>
                <a:latin typeface="微软雅黑" pitchFamily="34" charset="-122"/>
                <a:ea typeface="微软雅黑" pitchFamily="34" charset="-122"/>
              </a:rPr>
              <a:t>    1</a:t>
            </a:r>
            <a:r>
              <a:rPr lang="zh-CN" altLang="en-US" smtClean="0">
                <a:solidFill>
                  <a:srgbClr val="008000"/>
                </a:solidFill>
                <a:latin typeface="微软雅黑" pitchFamily="34" charset="-122"/>
                <a:ea typeface="微软雅黑" pitchFamily="34" charset="-122"/>
              </a:rPr>
              <a:t>位符号位</a:t>
            </a:r>
            <a:r>
              <a:rPr lang="pt-BR" altLang="zh-CN" smtClean="0">
                <a:solidFill>
                  <a:srgbClr val="008000"/>
                </a:solidFill>
                <a:latin typeface="微软雅黑" pitchFamily="34" charset="-122"/>
                <a:ea typeface="微软雅黑" pitchFamily="34" charset="-122"/>
              </a:rPr>
              <a:t>s</a:t>
            </a:r>
            <a:r>
              <a:rPr lang="zh-CN"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15</a:t>
            </a:r>
            <a:r>
              <a:rPr lang="zh-CN" altLang="en-US" smtClean="0">
                <a:solidFill>
                  <a:srgbClr val="008000"/>
                </a:solidFill>
                <a:latin typeface="微软雅黑" pitchFamily="34" charset="-122"/>
                <a:ea typeface="微软雅黑" pitchFamily="34" charset="-122"/>
              </a:rPr>
              <a:t>位阶码</a:t>
            </a:r>
            <a:r>
              <a:rPr lang="pt-BR" altLang="zh-CN" smtClean="0">
                <a:solidFill>
                  <a:srgbClr val="008000"/>
                </a:solidFill>
                <a:latin typeface="微软雅黑" pitchFamily="34" charset="-122"/>
                <a:ea typeface="微软雅黑" pitchFamily="34" charset="-122"/>
              </a:rPr>
              <a:t>e</a:t>
            </a:r>
            <a:r>
              <a:rPr lang="zh-CN" altLang="en-US" smtClean="0">
                <a:solidFill>
                  <a:srgbClr val="008000"/>
                </a:solidFill>
                <a:latin typeface="微软雅黑" pitchFamily="34" charset="-122"/>
                <a:ea typeface="微软雅黑" pitchFamily="34" charset="-122"/>
              </a:rPr>
              <a:t>（偏置常数为</a:t>
            </a:r>
            <a:r>
              <a:rPr lang="en-US" altLang="zh-CN" smtClean="0">
                <a:solidFill>
                  <a:srgbClr val="008000"/>
                </a:solidFill>
                <a:latin typeface="微软雅黑" pitchFamily="34" charset="-122"/>
                <a:ea typeface="微软雅黑" pitchFamily="34" charset="-122"/>
              </a:rPr>
              <a:t>16 383</a:t>
            </a:r>
            <a:r>
              <a:rPr lang="zh-CN"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1</a:t>
            </a:r>
            <a:r>
              <a:rPr lang="zh-CN" altLang="en-US" smtClean="0">
                <a:solidFill>
                  <a:srgbClr val="008000"/>
                </a:solidFill>
                <a:latin typeface="微软雅黑" pitchFamily="34" charset="-122"/>
                <a:ea typeface="微软雅黑" pitchFamily="34" charset="-122"/>
              </a:rPr>
              <a:t>位显式首位有效位（</a:t>
            </a:r>
            <a:r>
              <a:rPr lang="en-US" altLang="zh-CN" smtClean="0">
                <a:solidFill>
                  <a:srgbClr val="008000"/>
                </a:solidFill>
                <a:latin typeface="微软雅黑" pitchFamily="34" charset="-122"/>
                <a:ea typeface="微软雅黑" pitchFamily="34" charset="-122"/>
              </a:rPr>
              <a:t>explicit leading significant bit</a:t>
            </a:r>
            <a:r>
              <a:rPr lang="zh-CN" altLang="en-US" smtClean="0">
                <a:solidFill>
                  <a:srgbClr val="008000"/>
                </a:solidFill>
                <a:latin typeface="微软雅黑" pitchFamily="34" charset="-122"/>
                <a:ea typeface="微软雅黑" pitchFamily="34" charset="-122"/>
              </a:rPr>
              <a:t>）</a:t>
            </a:r>
            <a:r>
              <a:rPr lang="pt-BR" altLang="zh-CN" smtClean="0">
                <a:solidFill>
                  <a:srgbClr val="008000"/>
                </a:solidFill>
                <a:latin typeface="微软雅黑" pitchFamily="34" charset="-122"/>
                <a:ea typeface="微软雅黑" pitchFamily="34" charset="-122"/>
              </a:rPr>
              <a:t>j</a:t>
            </a:r>
            <a:r>
              <a:rPr lang="zh-CN" altLang="en-US" smtClean="0">
                <a:solidFill>
                  <a:srgbClr val="008000"/>
                </a:solidFill>
                <a:latin typeface="微软雅黑" pitchFamily="34" charset="-122"/>
                <a:ea typeface="微软雅黑" pitchFamily="34" charset="-122"/>
              </a:rPr>
              <a:t>和 </a:t>
            </a:r>
            <a:r>
              <a:rPr lang="en-US" altLang="zh-CN" smtClean="0">
                <a:solidFill>
                  <a:srgbClr val="008000"/>
                </a:solidFill>
                <a:latin typeface="微软雅黑" pitchFamily="34" charset="-122"/>
                <a:ea typeface="微软雅黑" pitchFamily="34" charset="-122"/>
              </a:rPr>
              <a:t>63</a:t>
            </a:r>
            <a:r>
              <a:rPr lang="zh-CN" altLang="en-US" smtClean="0">
                <a:solidFill>
                  <a:srgbClr val="008000"/>
                </a:solidFill>
                <a:latin typeface="微软雅黑" pitchFamily="34" charset="-122"/>
                <a:ea typeface="微软雅黑" pitchFamily="34" charset="-122"/>
              </a:rPr>
              <a:t>位尾数</a:t>
            </a:r>
            <a:r>
              <a:rPr lang="pt-BR" altLang="zh-CN" smtClean="0">
                <a:solidFill>
                  <a:srgbClr val="008000"/>
                </a:solidFill>
                <a:latin typeface="微软雅黑" pitchFamily="34" charset="-122"/>
                <a:ea typeface="微软雅黑" pitchFamily="34" charset="-122"/>
              </a:rPr>
              <a:t>f</a:t>
            </a:r>
            <a:r>
              <a:rPr lang="zh-CN" altLang="en-US" smtClean="0">
                <a:solidFill>
                  <a:srgbClr val="008000"/>
                </a:solidFill>
                <a:latin typeface="微软雅黑" pitchFamily="34" charset="-122"/>
                <a:ea typeface="微软雅黑" pitchFamily="34" charset="-122"/>
              </a:rPr>
              <a:t>。它与</a:t>
            </a:r>
            <a:r>
              <a:rPr lang="en-US" altLang="zh-CN" smtClean="0">
                <a:solidFill>
                  <a:srgbClr val="008000"/>
                </a:solidFill>
                <a:latin typeface="微软雅黑" pitchFamily="34" charset="-122"/>
                <a:ea typeface="微软雅黑" pitchFamily="34" charset="-122"/>
              </a:rPr>
              <a:t>IEEE 754</a:t>
            </a:r>
            <a:r>
              <a:rPr lang="zh-CN" altLang="en-US" smtClean="0">
                <a:solidFill>
                  <a:srgbClr val="008000"/>
                </a:solidFill>
                <a:latin typeface="微软雅黑" pitchFamily="34" charset="-122"/>
                <a:ea typeface="微软雅黑" pitchFamily="34" charset="-122"/>
              </a:rPr>
              <a:t>单精度和双精度浮点格式的一个重要的区别是，它没有隐藏位，有效位数共</a:t>
            </a:r>
            <a:r>
              <a:rPr lang="en-US" altLang="zh-CN" smtClean="0">
                <a:solidFill>
                  <a:srgbClr val="008000"/>
                </a:solidFill>
                <a:latin typeface="微软雅黑" pitchFamily="34" charset="-122"/>
                <a:ea typeface="微软雅黑" pitchFamily="34" charset="-122"/>
              </a:rPr>
              <a:t>64</a:t>
            </a:r>
            <a:r>
              <a:rPr lang="zh-CN" altLang="en-US" smtClean="0">
                <a:solidFill>
                  <a:srgbClr val="008000"/>
                </a:solidFill>
                <a:latin typeface="微软雅黑" pitchFamily="34" charset="-122"/>
                <a:ea typeface="微软雅黑" pitchFamily="34" charset="-122"/>
              </a:rPr>
              <a:t>位。 </a:t>
            </a:r>
            <a:endParaRPr lang="zh-CN" altLang="en-US"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1747">
                                            <p:txEl>
                                              <p:pRg st="2" end="2"/>
                                            </p:txEl>
                                          </p:spTgt>
                                        </p:tgtEl>
                                        <p:attrNameLst>
                                          <p:attrName>style.visibility</p:attrName>
                                        </p:attrNameLst>
                                      </p:cBhvr>
                                      <p:to>
                                        <p:strVal val="visible"/>
                                      </p:to>
                                    </p:set>
                                    <p:animEffect transition="in" filter="blinds(horizontal)">
                                      <p:cBhvr>
                                        <p:cTn id="7" dur="500"/>
                                        <p:tgtEl>
                                          <p:spTgt spid="671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1747">
                                            <p:txEl>
                                              <p:pRg st="3" end="3"/>
                                            </p:txEl>
                                          </p:spTgt>
                                        </p:tgtEl>
                                        <p:attrNameLst>
                                          <p:attrName>style.visibility</p:attrName>
                                        </p:attrNameLst>
                                      </p:cBhvr>
                                      <p:to>
                                        <p:strVal val="visible"/>
                                      </p:to>
                                    </p:set>
                                    <p:animEffect transition="in" filter="blinds(horizontal)">
                                      <p:cBhvr>
                                        <p:cTn id="12" dur="500"/>
                                        <p:tgtEl>
                                          <p:spTgt spid="6717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1747">
                                            <p:txEl>
                                              <p:pRg st="4" end="4"/>
                                            </p:txEl>
                                          </p:spTgt>
                                        </p:tgtEl>
                                        <p:attrNameLst>
                                          <p:attrName>style.visibility</p:attrName>
                                        </p:attrNameLst>
                                      </p:cBhvr>
                                      <p:to>
                                        <p:strVal val="visible"/>
                                      </p:to>
                                    </p:set>
                                    <p:animEffect transition="in" filter="blinds(horizontal)">
                                      <p:cBhvr>
                                        <p:cTn id="17" dur="500"/>
                                        <p:tgtEl>
                                          <p:spTgt spid="6717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1747">
                                            <p:txEl>
                                              <p:pRg st="6" end="6"/>
                                            </p:txEl>
                                          </p:spTgt>
                                        </p:tgtEl>
                                        <p:attrNameLst>
                                          <p:attrName>style.visibility</p:attrName>
                                        </p:attrNameLst>
                                      </p:cBhvr>
                                      <p:to>
                                        <p:strVal val="visible"/>
                                      </p:to>
                                    </p:set>
                                    <p:animEffect transition="in" filter="blinds(horizontal)">
                                      <p:cBhvr>
                                        <p:cTn id="22" dur="500"/>
                                        <p:tgtEl>
                                          <p:spTgt spid="67174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1747">
                                            <p:txEl>
                                              <p:pRg st="8" end="8"/>
                                            </p:txEl>
                                          </p:spTgt>
                                        </p:tgtEl>
                                        <p:attrNameLst>
                                          <p:attrName>style.visibility</p:attrName>
                                        </p:attrNameLst>
                                      </p:cBhvr>
                                      <p:to>
                                        <p:strVal val="visible"/>
                                      </p:to>
                                    </p:set>
                                    <p:animEffect transition="in" filter="blinds(horizontal)">
                                      <p:cBhvr>
                                        <p:cTn id="27" dur="500"/>
                                        <p:tgtEl>
                                          <p:spTgt spid="67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457200" y="98425"/>
            <a:ext cx="8229600" cy="561975"/>
          </a:xfrm>
        </p:spPr>
        <p:txBody>
          <a:bodyPr/>
          <a:lstStyle/>
          <a:p>
            <a:r>
              <a:rPr lang="zh-CN" altLang="en-US" sz="3600" smtClean="0"/>
              <a:t>浮点寄存器栈和多媒体扩展寄存器组 </a:t>
            </a:r>
          </a:p>
        </p:txBody>
      </p:sp>
      <p:sp>
        <p:nvSpPr>
          <p:cNvPr id="672771" name="Rectangle 3"/>
          <p:cNvSpPr>
            <a:spLocks noGrp="1" noChangeArrowheads="1"/>
          </p:cNvSpPr>
          <p:nvPr>
            <p:ph type="body" idx="1"/>
          </p:nvPr>
        </p:nvSpPr>
        <p:spPr>
          <a:xfrm>
            <a:off x="250825" y="728663"/>
            <a:ext cx="8686800" cy="6021387"/>
          </a:xfrm>
        </p:spPr>
        <p:txBody>
          <a:bodyPr/>
          <a:lstStyle/>
          <a:p>
            <a:pPr>
              <a:lnSpc>
                <a:spcPct val="120000"/>
              </a:lnSpc>
              <a:spcBef>
                <a:spcPct val="25000"/>
              </a:spcBef>
            </a:pP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的浮点处理架构有两种 ：</a:t>
            </a:r>
          </a:p>
          <a:p>
            <a:pPr lvl="1">
              <a:lnSpc>
                <a:spcPct val="120000"/>
              </a:lnSpc>
              <a:spcBef>
                <a:spcPct val="25000"/>
              </a:spcBef>
            </a:pPr>
            <a:r>
              <a:rPr lang="zh-CN" altLang="en-US" smtClean="0">
                <a:latin typeface="微软雅黑" pitchFamily="34" charset="-122"/>
                <a:ea typeface="微软雅黑" pitchFamily="34" charset="-122"/>
              </a:rPr>
              <a:t>浮点协处理器</a:t>
            </a:r>
            <a:r>
              <a:rPr lang="en-US" altLang="zh-CN" smtClean="0">
                <a:latin typeface="微软雅黑" pitchFamily="34" charset="-122"/>
                <a:ea typeface="微软雅黑" pitchFamily="34" charset="-122"/>
              </a:rPr>
              <a:t>x87</a:t>
            </a:r>
            <a:r>
              <a:rPr lang="zh-CN" altLang="en-US" smtClean="0">
                <a:latin typeface="微软雅黑" pitchFamily="34" charset="-122"/>
                <a:ea typeface="微软雅黑" pitchFamily="34" charset="-122"/>
              </a:rPr>
              <a:t>架构（</a:t>
            </a:r>
            <a:r>
              <a:rPr lang="en-US" altLang="zh-CN" smtClean="0">
                <a:solidFill>
                  <a:srgbClr val="0066FF"/>
                </a:solidFill>
                <a:latin typeface="微软雅黑" pitchFamily="34" charset="-122"/>
                <a:ea typeface="微软雅黑" pitchFamily="34" charset="-122"/>
              </a:rPr>
              <a:t>x87 FPU</a:t>
            </a:r>
            <a:r>
              <a:rPr lang="zh-CN" altLang="en-US" smtClean="0">
                <a:latin typeface="微软雅黑" pitchFamily="34" charset="-122"/>
                <a:ea typeface="微软雅黑" pitchFamily="34" charset="-122"/>
              </a:rPr>
              <a:t>）</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ST(0) </a:t>
            </a:r>
            <a:r>
              <a:rPr lang="en-US" altLang="zh-CN" smtClean="0">
                <a:solidFill>
                  <a:srgbClr val="007635"/>
                </a:solidFill>
                <a:latin typeface="微软雅黑" pitchFamily="34" charset="-122"/>
                <a:ea typeface="微软雅黑" pitchFamily="34" charset="-122"/>
                <a:cs typeface="Arial" pitchFamily="34" charset="0"/>
              </a:rPr>
              <a:t>~ ST(7)</a:t>
            </a:r>
            <a:r>
              <a:rPr lang="zh-CN" altLang="en-US" smtClean="0">
                <a:solidFill>
                  <a:srgbClr val="CC3300"/>
                </a:solidFill>
                <a:latin typeface="微软雅黑" pitchFamily="34" charset="-122"/>
                <a:ea typeface="微软雅黑" pitchFamily="34" charset="-122"/>
              </a:rPr>
              <a:t> （采用栈结构），栈顶为</a:t>
            </a:r>
            <a:r>
              <a:rPr lang="en-US" altLang="zh-CN" smtClean="0">
                <a:solidFill>
                  <a:srgbClr val="CC3300"/>
                </a:solidFill>
                <a:latin typeface="微软雅黑" pitchFamily="34" charset="-122"/>
                <a:ea typeface="微软雅黑" pitchFamily="34" charset="-122"/>
              </a:rPr>
              <a:t>ST(0)</a:t>
            </a:r>
            <a:endParaRPr lang="en-US" altLang="en-US" smtClean="0">
              <a:solidFill>
                <a:srgbClr val="CC3300"/>
              </a:solidFill>
              <a:latin typeface="微软雅黑" pitchFamily="34" charset="-122"/>
              <a:ea typeface="微软雅黑" pitchFamily="34" charset="-122"/>
            </a:endParaRPr>
          </a:p>
          <a:p>
            <a:pPr lvl="1">
              <a:lnSpc>
                <a:spcPct val="120000"/>
              </a:lnSpc>
              <a:spcBef>
                <a:spcPct val="25000"/>
              </a:spcBef>
            </a:pPr>
            <a:r>
              <a:rPr lang="zh-CN" altLang="en-US" smtClean="0">
                <a:latin typeface="微软雅黑" pitchFamily="34" charset="-122"/>
                <a:ea typeface="微软雅黑" pitchFamily="34" charset="-122"/>
              </a:rPr>
              <a:t>由</a:t>
            </a:r>
            <a:r>
              <a:rPr lang="en-US" altLang="zh-CN" smtClean="0">
                <a:latin typeface="微软雅黑" pitchFamily="34" charset="-122"/>
                <a:ea typeface="微软雅黑" pitchFamily="34" charset="-122"/>
              </a:rPr>
              <a:t>MMX</a:t>
            </a:r>
            <a:r>
              <a:rPr lang="zh-CN" altLang="en-US" smtClean="0">
                <a:latin typeface="微软雅黑" pitchFamily="34" charset="-122"/>
                <a:ea typeface="微软雅黑" pitchFamily="34" charset="-122"/>
              </a:rPr>
              <a:t>发展而来的</a:t>
            </a:r>
            <a:r>
              <a:rPr lang="en-US" altLang="zh-CN" smtClean="0">
                <a:latin typeface="微软雅黑" pitchFamily="34" charset="-122"/>
                <a:ea typeface="微软雅黑" pitchFamily="34" charset="-122"/>
              </a:rPr>
              <a:t>SSE</a:t>
            </a:r>
            <a:r>
              <a:rPr lang="zh-CN" altLang="en-US" smtClean="0">
                <a:latin typeface="微软雅黑" pitchFamily="34" charset="-122"/>
                <a:ea typeface="微软雅黑" pitchFamily="34" charset="-122"/>
              </a:rPr>
              <a:t>架构 </a:t>
            </a:r>
          </a:p>
          <a:p>
            <a:pPr lvl="1">
              <a:lnSpc>
                <a:spcPct val="120000"/>
              </a:lnSpc>
              <a:spcBef>
                <a:spcPct val="25000"/>
              </a:spcBef>
              <a:buFont typeface="Wingdings" pitchFamily="2" charset="2"/>
              <a:buChar char="ü"/>
            </a:pPr>
            <a:r>
              <a:rPr lang="en-US" altLang="zh-CN" smtClean="0">
                <a:solidFill>
                  <a:srgbClr val="0066FF"/>
                </a:solidFill>
                <a:latin typeface="微软雅黑" pitchFamily="34" charset="-122"/>
                <a:ea typeface="微软雅黑" pitchFamily="34" charset="-122"/>
              </a:rPr>
              <a:t>MMX</a:t>
            </a:r>
            <a:r>
              <a:rPr lang="zh-CN" altLang="en-US" smtClean="0">
                <a:solidFill>
                  <a:srgbClr val="0066FF"/>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使用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MM0~MM7</a:t>
            </a:r>
            <a:r>
              <a:rPr lang="zh-CN" altLang="en-US" smtClean="0">
                <a:solidFill>
                  <a:srgbClr val="CC3300"/>
                </a:solidFill>
                <a:latin typeface="微软雅黑" pitchFamily="34" charset="-122"/>
                <a:ea typeface="微软雅黑" pitchFamily="34" charset="-122"/>
              </a:rPr>
              <a:t>，借用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CC3300"/>
                </a:solidFill>
                <a:latin typeface="微软雅黑" pitchFamily="34" charset="-122"/>
                <a:ea typeface="微软雅黑" pitchFamily="34" charset="-122"/>
              </a:rPr>
              <a:t>ST(0)~ST(7)</a:t>
            </a:r>
            <a:r>
              <a:rPr lang="zh-CN" altLang="en-US" smtClean="0">
                <a:solidFill>
                  <a:srgbClr val="CC3300"/>
                </a:solidFill>
                <a:latin typeface="微软雅黑" pitchFamily="34" charset="-122"/>
                <a:ea typeface="微软雅黑" pitchFamily="34" charset="-122"/>
              </a:rPr>
              <a:t>中</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位尾数所占的位，可同时处理</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2</a:t>
            </a:r>
            <a:r>
              <a:rPr lang="zh-CN" altLang="en-US" smtClean="0">
                <a:solidFill>
                  <a:srgbClr val="CC3300"/>
                </a:solidFill>
                <a:latin typeface="微软雅黑" pitchFamily="34" charset="-122"/>
                <a:ea typeface="微软雅黑" pitchFamily="34" charset="-122"/>
              </a:rPr>
              <a:t>个双字，或一个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位的数据</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MMX</a:t>
            </a:r>
            <a:r>
              <a:rPr lang="zh-CN" altLang="en-US" smtClean="0">
                <a:solidFill>
                  <a:srgbClr val="CC3300"/>
                </a:solidFill>
                <a:latin typeface="微软雅黑" pitchFamily="34" charset="-122"/>
                <a:ea typeface="微软雅黑" pitchFamily="34" charset="-122"/>
              </a:rPr>
              <a:t>指令并没带来</a:t>
            </a:r>
            <a:r>
              <a:rPr lang="en-US" altLang="zh-CN" smtClean="0">
                <a:solidFill>
                  <a:srgbClr val="CC3300"/>
                </a:solidFill>
                <a:latin typeface="微软雅黑" pitchFamily="34" charset="-122"/>
                <a:ea typeface="微软雅黑" pitchFamily="34" charset="-122"/>
              </a:rPr>
              <a:t>3D</a:t>
            </a:r>
            <a:r>
              <a:rPr lang="zh-CN" altLang="en-US" smtClean="0">
                <a:solidFill>
                  <a:srgbClr val="CC3300"/>
                </a:solidFill>
                <a:latin typeface="微软雅黑" pitchFamily="34" charset="-122"/>
                <a:ea typeface="微软雅黑" pitchFamily="34" charset="-122"/>
              </a:rPr>
              <a:t>游戏性能的显著提升，故推出</a:t>
            </a:r>
            <a:r>
              <a:rPr lang="en-US" altLang="zh-CN" smtClean="0">
                <a:solidFill>
                  <a:srgbClr val="FF3300"/>
                </a:solidFill>
                <a:latin typeface="微软雅黑" pitchFamily="34" charset="-122"/>
                <a:ea typeface="微软雅黑" pitchFamily="34" charset="-122"/>
              </a:rPr>
              <a:t>SSE</a:t>
            </a:r>
            <a:r>
              <a:rPr lang="zh-CN" altLang="en-US" smtClean="0">
                <a:solidFill>
                  <a:srgbClr val="FF3300"/>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，并陆续推出</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SSE3</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SSSE3</a:t>
            </a:r>
            <a:r>
              <a:rPr lang="zh-CN" altLang="en-US" smtClean="0">
                <a:solidFill>
                  <a:srgbClr val="CC3300"/>
                </a:solidFill>
                <a:latin typeface="微软雅黑" pitchFamily="34" charset="-122"/>
                <a:ea typeface="微软雅黑" pitchFamily="34" charset="-122"/>
              </a:rPr>
              <a:t>和</a:t>
            </a:r>
            <a:r>
              <a:rPr lang="en-US" altLang="zh-CN" smtClean="0">
                <a:solidFill>
                  <a:srgbClr val="CC3300"/>
                </a:solidFill>
                <a:latin typeface="微软雅黑" pitchFamily="34" charset="-122"/>
                <a:ea typeface="微软雅黑" pitchFamily="34" charset="-122"/>
              </a:rPr>
              <a:t>SSE4</a:t>
            </a:r>
            <a:r>
              <a:rPr lang="zh-CN" altLang="en-US" smtClean="0">
                <a:solidFill>
                  <a:srgbClr val="CC3300"/>
                </a:solidFill>
                <a:latin typeface="微软雅黑" pitchFamily="34" charset="-122"/>
                <a:ea typeface="微软雅黑" pitchFamily="34" charset="-122"/>
              </a:rPr>
              <a:t>等采用</a:t>
            </a:r>
            <a:r>
              <a:rPr lang="en-US" altLang="zh-CN" smtClean="0">
                <a:solidFill>
                  <a:srgbClr val="FF3300"/>
                </a:solidFill>
                <a:latin typeface="微软雅黑" pitchFamily="34" charset="-122"/>
                <a:ea typeface="微软雅黑" pitchFamily="34" charset="-122"/>
              </a:rPr>
              <a:t>SIMD</a:t>
            </a:r>
            <a:r>
              <a:rPr lang="zh-CN" altLang="en-US" smtClean="0">
                <a:solidFill>
                  <a:srgbClr val="FF3300"/>
                </a:solidFill>
                <a:latin typeface="微软雅黑" pitchFamily="34" charset="-122"/>
                <a:ea typeface="微软雅黑" pitchFamily="34" charset="-122"/>
              </a:rPr>
              <a:t>技术</a:t>
            </a:r>
            <a:r>
              <a:rPr lang="zh-CN" altLang="en-US" smtClean="0">
                <a:solidFill>
                  <a:srgbClr val="CC3300"/>
                </a:solidFill>
                <a:latin typeface="微软雅黑" pitchFamily="34" charset="-122"/>
                <a:ea typeface="微软雅黑" pitchFamily="34" charset="-122"/>
              </a:rPr>
              <a:t>的指令集，这些统称为</a:t>
            </a:r>
            <a:r>
              <a:rPr lang="en-US" altLang="zh-CN" smtClean="0">
                <a:solidFill>
                  <a:srgbClr val="0066FF"/>
                </a:solidFill>
                <a:latin typeface="微软雅黑" pitchFamily="34" charset="-122"/>
                <a:ea typeface="微软雅黑" pitchFamily="34" charset="-122"/>
              </a:rPr>
              <a:t>SSE</a:t>
            </a:r>
            <a:r>
              <a:rPr lang="zh-CN" altLang="en-US" smtClean="0">
                <a:solidFill>
                  <a:srgbClr val="0066FF"/>
                </a:solidFill>
                <a:latin typeface="微软雅黑" pitchFamily="34" charset="-122"/>
                <a:ea typeface="微软雅黑" pitchFamily="34" charset="-122"/>
              </a:rPr>
              <a:t>指令集</a:t>
            </a:r>
            <a:r>
              <a:rPr lang="zh-CN" altLang="en-US" smtClean="0">
                <a:solidFill>
                  <a:srgbClr val="CC3300"/>
                </a:solidFill>
                <a:latin typeface="微软雅黑" pitchFamily="34" charset="-122"/>
                <a:ea typeface="微软雅黑" pitchFamily="34" charset="-122"/>
              </a:rPr>
              <a:t>   </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SSE</a:t>
            </a:r>
            <a:r>
              <a:rPr lang="zh-CN" altLang="en-US" smtClean="0">
                <a:solidFill>
                  <a:srgbClr val="CC3300"/>
                </a:solidFill>
                <a:latin typeface="微软雅黑" pitchFamily="34" charset="-122"/>
                <a:ea typeface="微软雅黑" pitchFamily="34" charset="-122"/>
              </a:rPr>
              <a:t>指令集将</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位浮点寄存器扩充到</a:t>
            </a:r>
            <a:r>
              <a:rPr lang="en-US" altLang="zh-CN" smtClean="0">
                <a:solidFill>
                  <a:srgbClr val="007635"/>
                </a:solidFill>
                <a:latin typeface="微软雅黑" pitchFamily="34" charset="-122"/>
                <a:ea typeface="微软雅黑" pitchFamily="34" charset="-122"/>
              </a:rPr>
              <a:t>128</a:t>
            </a:r>
            <a:r>
              <a:rPr lang="zh-CN" altLang="en-US" smtClean="0">
                <a:solidFill>
                  <a:srgbClr val="007635"/>
                </a:solidFill>
                <a:latin typeface="微软雅黑" pitchFamily="34" charset="-122"/>
                <a:ea typeface="微软雅黑" pitchFamily="34" charset="-122"/>
              </a:rPr>
              <a:t>位多媒体扩展通用寄存器</a:t>
            </a:r>
            <a:r>
              <a:rPr lang="en-US" altLang="zh-CN" smtClean="0">
                <a:solidFill>
                  <a:srgbClr val="007635"/>
                </a:solidFill>
                <a:latin typeface="微软雅黑" pitchFamily="34" charset="-122"/>
                <a:ea typeface="微软雅黑" pitchFamily="34" charset="-122"/>
              </a:rPr>
              <a:t>XMM0~XMM7</a:t>
            </a:r>
            <a:r>
              <a:rPr lang="zh-CN" altLang="en-US" smtClean="0">
                <a:solidFill>
                  <a:srgbClr val="CC3300"/>
                </a:solidFill>
                <a:latin typeface="微软雅黑" pitchFamily="34" charset="-122"/>
                <a:ea typeface="微软雅黑" pitchFamily="34" charset="-122"/>
              </a:rPr>
              <a:t>，可同时处理</a:t>
            </a:r>
            <a:r>
              <a:rPr lang="en-US" altLang="zh-CN" smtClean="0">
                <a:solidFill>
                  <a:srgbClr val="CC3300"/>
                </a:solidFill>
                <a:latin typeface="微软雅黑" pitchFamily="34" charset="-122"/>
                <a:ea typeface="微软雅黑" pitchFamily="34" charset="-122"/>
              </a:rPr>
              <a:t>16</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个双字（</a:t>
            </a:r>
            <a:r>
              <a:rPr lang="en-US" altLang="zh-CN" smtClean="0">
                <a:solidFill>
                  <a:srgbClr val="CC3300"/>
                </a:solidFill>
                <a:latin typeface="微软雅黑" pitchFamily="34" charset="-122"/>
                <a:ea typeface="微软雅黑" pitchFamily="34" charset="-122"/>
              </a:rPr>
              <a:t>32</a:t>
            </a:r>
            <a:r>
              <a:rPr lang="zh-CN" altLang="en-US" smtClean="0">
                <a:solidFill>
                  <a:srgbClr val="CC3300"/>
                </a:solidFill>
                <a:latin typeface="微软雅黑" pitchFamily="34" charset="-122"/>
                <a:ea typeface="微软雅黑" pitchFamily="34" charset="-122"/>
              </a:rPr>
              <a:t>位整数或单精度浮点数），或两个四字的数据，而且从</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开始，还支持</a:t>
            </a:r>
            <a:r>
              <a:rPr lang="en-US" altLang="zh-CN" smtClean="0">
                <a:solidFill>
                  <a:srgbClr val="CC3300"/>
                </a:solidFill>
                <a:latin typeface="微软雅黑" pitchFamily="34" charset="-122"/>
                <a:ea typeface="微软雅黑" pitchFamily="34" charset="-122"/>
              </a:rPr>
              <a:t>128</a:t>
            </a:r>
            <a:r>
              <a:rPr lang="zh-CN" altLang="en-US" smtClean="0">
                <a:solidFill>
                  <a:srgbClr val="CC3300"/>
                </a:solidFill>
                <a:latin typeface="微软雅黑" pitchFamily="34" charset="-122"/>
                <a:ea typeface="微软雅黑" pitchFamily="34" charset="-122"/>
              </a:rPr>
              <a:t>位整数运算或同时并行处理两个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位双精度浮点数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2771">
                                            <p:txEl>
                                              <p:pRg st="2" end="2"/>
                                            </p:txEl>
                                          </p:spTgt>
                                        </p:tgtEl>
                                        <p:attrNameLst>
                                          <p:attrName>style.visibility</p:attrName>
                                        </p:attrNameLst>
                                      </p:cBhvr>
                                      <p:to>
                                        <p:strVal val="visible"/>
                                      </p:to>
                                    </p:set>
                                    <p:animEffect transition="in" filter="blinds(horizontal)">
                                      <p:cBhvr>
                                        <p:cTn id="7" dur="500"/>
                                        <p:tgtEl>
                                          <p:spTgt spid="6727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2771">
                                            <p:txEl>
                                              <p:pRg st="4" end="4"/>
                                            </p:txEl>
                                          </p:spTgt>
                                        </p:tgtEl>
                                        <p:attrNameLst>
                                          <p:attrName>style.visibility</p:attrName>
                                        </p:attrNameLst>
                                      </p:cBhvr>
                                      <p:to>
                                        <p:strVal val="visible"/>
                                      </p:to>
                                    </p:set>
                                    <p:animEffect transition="in" filter="blinds(horizontal)">
                                      <p:cBhvr>
                                        <p:cTn id="12" dur="500"/>
                                        <p:tgtEl>
                                          <p:spTgt spid="67277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2771">
                                            <p:txEl>
                                              <p:pRg st="5" end="5"/>
                                            </p:txEl>
                                          </p:spTgt>
                                        </p:tgtEl>
                                        <p:attrNameLst>
                                          <p:attrName>style.visibility</p:attrName>
                                        </p:attrNameLst>
                                      </p:cBhvr>
                                      <p:to>
                                        <p:strVal val="visible"/>
                                      </p:to>
                                    </p:set>
                                    <p:animEffect transition="in" filter="blinds(horizontal)">
                                      <p:cBhvr>
                                        <p:cTn id="17" dur="500"/>
                                        <p:tgtEl>
                                          <p:spTgt spid="67277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2771">
                                            <p:txEl>
                                              <p:pRg st="6" end="6"/>
                                            </p:txEl>
                                          </p:spTgt>
                                        </p:tgtEl>
                                        <p:attrNameLst>
                                          <p:attrName>style.visibility</p:attrName>
                                        </p:attrNameLst>
                                      </p:cBhvr>
                                      <p:to>
                                        <p:strVal val="visible"/>
                                      </p:to>
                                    </p:set>
                                    <p:animEffect transition="in" filter="blinds(horizontal)">
                                      <p:cBhvr>
                                        <p:cTn id="22" dur="500"/>
                                        <p:tgtEl>
                                          <p:spTgt spid="67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457200" y="142875"/>
            <a:ext cx="8229600" cy="561975"/>
          </a:xfrm>
        </p:spPr>
        <p:txBody>
          <a:bodyPr/>
          <a:lstStyle/>
          <a:p>
            <a:r>
              <a:rPr lang="en-US" altLang="zh-CN" sz="3600" smtClean="0"/>
              <a:t>X87 FPU</a:t>
            </a:r>
            <a:r>
              <a:rPr lang="zh-CN" altLang="en-US" sz="3600" smtClean="0"/>
              <a:t>指令</a:t>
            </a:r>
          </a:p>
        </p:txBody>
      </p:sp>
      <p:sp>
        <p:nvSpPr>
          <p:cNvPr id="689155" name="Rectangle 3"/>
          <p:cNvSpPr>
            <a:spLocks noGrp="1" noChangeArrowheads="1"/>
          </p:cNvSpPr>
          <p:nvPr>
            <p:ph type="body" idx="1"/>
          </p:nvPr>
        </p:nvSpPr>
        <p:spPr>
          <a:xfrm>
            <a:off x="476250" y="819150"/>
            <a:ext cx="8416925" cy="5580063"/>
          </a:xfrm>
        </p:spPr>
        <p:txBody>
          <a:bodyPr/>
          <a:lstStyle/>
          <a:p>
            <a:r>
              <a:rPr lang="en-US" altLang="en-US" smtClean="0">
                <a:ea typeface="微软雅黑" pitchFamily="34" charset="-122"/>
              </a:rPr>
              <a:t>数据传送类</a:t>
            </a:r>
          </a:p>
          <a:p>
            <a:pPr>
              <a:buFontTx/>
              <a:buNone/>
            </a:pPr>
            <a:r>
              <a:rPr lang="en-US" altLang="zh-CN" sz="2000" smtClean="0"/>
              <a:t>     </a:t>
            </a:r>
            <a:r>
              <a:rPr lang="en-US" altLang="en-US" sz="2200" smtClean="0">
                <a:solidFill>
                  <a:srgbClr val="3333CC"/>
                </a:solidFill>
                <a:latin typeface="微软雅黑" pitchFamily="34" charset="-122"/>
                <a:ea typeface="微软雅黑" pitchFamily="34" charset="-122"/>
              </a:rPr>
              <a:t>从内存装入栈顶</a:t>
            </a:r>
            <a:r>
              <a:rPr lang="en-US" altLang="zh-CN" sz="2200" smtClean="0">
                <a:solidFill>
                  <a:srgbClr val="3333CC"/>
                </a:solidFill>
                <a:latin typeface="微软雅黑" pitchFamily="34" charset="-122"/>
                <a:ea typeface="微软雅黑" pitchFamily="34" charset="-122"/>
              </a:rPr>
              <a:t>ST(0）</a:t>
            </a:r>
            <a:r>
              <a:rPr lang="zh-CN" altLang="en-US" sz="2200" smtClean="0">
                <a:solidFill>
                  <a:srgbClr val="FF3300"/>
                </a:solidFill>
                <a:latin typeface="微软雅黑" pitchFamily="34" charset="-122"/>
                <a:ea typeface="微软雅黑" pitchFamily="34" charset="-122"/>
              </a:rPr>
              <a:t>带</a:t>
            </a:r>
            <a:r>
              <a:rPr lang="en-US" altLang="zh-CN" sz="2200" smtClean="0">
                <a:solidFill>
                  <a:srgbClr val="FF3300"/>
                </a:solidFill>
                <a:latin typeface="微软雅黑" pitchFamily="34" charset="-122"/>
                <a:ea typeface="微软雅黑" pitchFamily="34" charset="-122"/>
              </a:rPr>
              <a:t>P</a:t>
            </a:r>
            <a:r>
              <a:rPr lang="zh-CN" altLang="en-US" sz="2200" smtClean="0">
                <a:solidFill>
                  <a:srgbClr val="FF3300"/>
                </a:solidFill>
                <a:latin typeface="微软雅黑" pitchFamily="34" charset="-122"/>
                <a:ea typeface="微软雅黑" pitchFamily="34" charset="-122"/>
              </a:rPr>
              <a:t>结尾指令表示操作数会</a:t>
            </a:r>
            <a:r>
              <a:rPr lang="en-US" altLang="en-US" sz="2200" smtClean="0">
                <a:solidFill>
                  <a:srgbClr val="FF3300"/>
                </a:solidFill>
                <a:latin typeface="微软雅黑" pitchFamily="34" charset="-122"/>
                <a:ea typeface="微软雅黑" pitchFamily="34" charset="-122"/>
              </a:rPr>
              <a:t>出栈</a:t>
            </a:r>
            <a:r>
              <a:rPr lang="en-US" altLang="en-US" sz="2200" smtClean="0">
                <a:solidFill>
                  <a:srgbClr val="3333CC"/>
                </a:solidFill>
                <a:latin typeface="微软雅黑" pitchFamily="34" charset="-122"/>
                <a:ea typeface="微软雅黑" pitchFamily="34" charset="-122"/>
              </a:rPr>
              <a:t>，也</a:t>
            </a:r>
            <a:r>
              <a:rPr lang="en-US" altLang="zh-CN" sz="2200" smtClean="0">
                <a:solidFill>
                  <a:srgbClr val="3333CC"/>
                </a:solidFill>
                <a:latin typeface="微软雅黑" pitchFamily="34" charset="-122"/>
                <a:ea typeface="微软雅黑" pitchFamily="34" charset="-122"/>
              </a:rPr>
              <a:t>即</a:t>
            </a:r>
            <a:r>
              <a:rPr lang="en-US" altLang="en-US" sz="2200" smtClean="0">
                <a:solidFill>
                  <a:srgbClr val="3333CC"/>
                </a:solidFill>
                <a:latin typeface="微软雅黑" pitchFamily="34" charset="-122"/>
                <a:ea typeface="微软雅黑" pitchFamily="34" charset="-122"/>
              </a:rPr>
              <a:t>ST(1</a:t>
            </a:r>
            <a:r>
              <a:rPr lang="en-US" altLang="zh-CN" sz="2200" smtClean="0">
                <a:solidFill>
                  <a:srgbClr val="3333CC"/>
                </a:solidFill>
                <a:latin typeface="微软雅黑" pitchFamily="34" charset="-122"/>
                <a:ea typeface="微软雅黑" pitchFamily="34" charset="-122"/>
              </a:rPr>
              <a:t>)将变</a:t>
            </a:r>
            <a:r>
              <a:rPr lang="en-US" altLang="en-US" sz="2200" smtClean="0">
                <a:solidFill>
                  <a:srgbClr val="3333CC"/>
                </a:solidFill>
                <a:latin typeface="微软雅黑" pitchFamily="34" charset="-122"/>
                <a:ea typeface="微软雅黑" pitchFamily="34" charset="-122"/>
              </a:rPr>
              <a:t>成ST(0</a:t>
            </a:r>
            <a:r>
              <a:rPr lang="en-US" altLang="zh-CN" sz="2200" smtClean="0">
                <a:solidFill>
                  <a:srgbClr val="3333CC"/>
                </a:solidFill>
                <a:latin typeface="微软雅黑" pitchFamily="34" charset="-122"/>
                <a:ea typeface="微软雅黑" pitchFamily="34" charset="-122"/>
              </a:rPr>
              <a:t>)</a:t>
            </a:r>
            <a:r>
              <a:rPr lang="en-US" altLang="en-US" sz="2200" smtClean="0"/>
              <a:t> </a:t>
            </a:r>
          </a:p>
          <a:p>
            <a:pPr>
              <a:buFontTx/>
              <a:buNone/>
            </a:pPr>
            <a:r>
              <a:rPr lang="en-US" altLang="zh-CN" sz="2200" smtClean="0">
                <a:solidFill>
                  <a:srgbClr val="008000"/>
                </a:solidFill>
                <a:latin typeface="微软雅黑" pitchFamily="34" charset="-122"/>
                <a:ea typeface="微软雅黑" pitchFamily="34" charset="-122"/>
              </a:rPr>
              <a:t>(1) </a:t>
            </a:r>
            <a:r>
              <a:rPr lang="en-US" altLang="en-US" sz="2200" smtClean="0">
                <a:solidFill>
                  <a:srgbClr val="008000"/>
                </a:solidFill>
                <a:latin typeface="微软雅黑" pitchFamily="34" charset="-122"/>
                <a:ea typeface="微软雅黑" pitchFamily="34" charset="-122"/>
              </a:rPr>
              <a:t>装入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将数据装入浮点寄存器栈顶</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FILD</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将数据从</a:t>
            </a:r>
            <a:r>
              <a:rPr lang="en-US" altLang="zh-CN" sz="2200" smtClean="0">
                <a:solidFill>
                  <a:srgbClr val="008000"/>
                </a:solidFill>
                <a:latin typeface="微软雅黑" pitchFamily="34" charset="-122"/>
                <a:ea typeface="微软雅黑" pitchFamily="34" charset="-122"/>
              </a:rPr>
              <a:t>int</a:t>
            </a:r>
            <a:r>
              <a:rPr lang="zh-CN" altLang="en-US" sz="2200" smtClean="0">
                <a:solidFill>
                  <a:srgbClr val="008000"/>
                </a:solidFill>
                <a:latin typeface="微软雅黑" pitchFamily="34" charset="-122"/>
                <a:ea typeface="微软雅黑" pitchFamily="34" charset="-122"/>
              </a:rPr>
              <a:t>型转换为浮点格式后，装入浮点寄存器栈顶</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(2) </a:t>
            </a:r>
            <a:r>
              <a:rPr lang="en-US" altLang="en-US" sz="2200" smtClean="0">
                <a:solidFill>
                  <a:srgbClr val="008000"/>
                </a:solidFill>
                <a:latin typeface="微软雅黑" pitchFamily="34" charset="-122"/>
                <a:ea typeface="微软雅黑" pitchFamily="34" charset="-122"/>
              </a:rPr>
              <a:t>存储</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FST</a:t>
            </a:r>
            <a:r>
              <a:rPr lang="en-US" altLang="zh-CN" sz="2200" smtClean="0">
                <a:solidFill>
                  <a:srgbClr val="008000"/>
                </a:solidFill>
                <a:latin typeface="微软雅黑" pitchFamily="34" charset="-122"/>
                <a:ea typeface="微软雅黑" pitchFamily="34" charset="-122"/>
              </a:rPr>
              <a:t>x：x</a:t>
            </a:r>
            <a:r>
              <a:rPr lang="zh-CN" altLang="en-US" sz="2200" smtClean="0">
                <a:solidFill>
                  <a:srgbClr val="008000"/>
                </a:solidFill>
                <a:latin typeface="微软雅黑" pitchFamily="34" charset="-122"/>
                <a:ea typeface="微软雅黑" pitchFamily="34" charset="-122"/>
              </a:rPr>
              <a:t>为</a:t>
            </a:r>
            <a:r>
              <a:rPr lang="en-US" altLang="zh-CN" sz="2200" smtClean="0">
                <a:solidFill>
                  <a:srgbClr val="FF3300"/>
                </a:solidFill>
                <a:latin typeface="微软雅黑" pitchFamily="34" charset="-122"/>
                <a:ea typeface="微软雅黑" pitchFamily="34" charset="-122"/>
              </a:rPr>
              <a:t>s/l</a:t>
            </a:r>
            <a:r>
              <a:rPr lang="zh-CN" altLang="en-US" sz="2200" smtClean="0">
                <a:solidFill>
                  <a:srgbClr val="008000"/>
                </a:solidFill>
                <a:latin typeface="微软雅黑" pitchFamily="34" charset="-122"/>
                <a:ea typeface="微软雅黑" pitchFamily="34" charset="-122"/>
              </a:rPr>
              <a:t>时，将栈顶</a:t>
            </a:r>
            <a:r>
              <a:rPr lang="en-US" altLang="zh-CN" sz="2200" smtClean="0">
                <a:solidFill>
                  <a:srgbClr val="008000"/>
                </a:solidFill>
                <a:latin typeface="微软雅黑" pitchFamily="34" charset="-122"/>
                <a:ea typeface="微软雅黑" pitchFamily="34" charset="-122"/>
              </a:rPr>
              <a:t>ST(0)</a:t>
            </a:r>
            <a:r>
              <a:rPr lang="zh-CN" altLang="en-US" sz="2200" smtClean="0">
                <a:solidFill>
                  <a:srgbClr val="008000"/>
                </a:solidFill>
                <a:latin typeface="微软雅黑" pitchFamily="34" charset="-122"/>
                <a:ea typeface="微软雅黑" pitchFamily="34" charset="-122"/>
              </a:rPr>
              <a:t>转换为</a:t>
            </a:r>
            <a:r>
              <a:rPr lang="zh-CN" altLang="en-US" sz="2200" smtClean="0">
                <a:solidFill>
                  <a:srgbClr val="FF3300"/>
                </a:solidFill>
                <a:latin typeface="微软雅黑" pitchFamily="34" charset="-122"/>
                <a:ea typeface="微软雅黑" pitchFamily="34" charset="-122"/>
              </a:rPr>
              <a:t>单</a:t>
            </a:r>
            <a:r>
              <a:rPr lang="en-US" altLang="zh-CN" sz="2200" smtClean="0">
                <a:solidFill>
                  <a:srgbClr val="FF3300"/>
                </a:solidFill>
                <a:latin typeface="微软雅黑" pitchFamily="34" charset="-122"/>
                <a:ea typeface="微软雅黑" pitchFamily="34" charset="-122"/>
              </a:rPr>
              <a:t>/</a:t>
            </a:r>
            <a:r>
              <a:rPr lang="zh-CN" altLang="en-US" sz="2200" smtClean="0">
                <a:solidFill>
                  <a:srgbClr val="FF3300"/>
                </a:solidFill>
                <a:latin typeface="微软雅黑" pitchFamily="34" charset="-122"/>
                <a:ea typeface="微软雅黑" pitchFamily="34" charset="-122"/>
              </a:rPr>
              <a:t>双精度</a:t>
            </a:r>
            <a:r>
              <a:rPr lang="zh-CN" altLang="en-US" sz="2200" smtClean="0">
                <a:solidFill>
                  <a:srgbClr val="008000"/>
                </a:solidFill>
                <a:latin typeface="微软雅黑" pitchFamily="34" charset="-122"/>
                <a:ea typeface="微软雅黑" pitchFamily="34" charset="-122"/>
              </a:rPr>
              <a:t>格式，然后存入存储单元</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FSTP</a:t>
            </a:r>
            <a:r>
              <a:rPr lang="en-US" altLang="zh-CN" sz="2200" smtClean="0">
                <a:solidFill>
                  <a:srgbClr val="008000"/>
                </a:solidFill>
                <a:latin typeface="微软雅黑" pitchFamily="34" charset="-122"/>
                <a:ea typeface="微软雅黑" pitchFamily="34" charset="-122"/>
              </a:rPr>
              <a:t>x</a:t>
            </a:r>
            <a:r>
              <a:rPr lang="zh-CN" altLang="en-US" sz="2200" smtClean="0">
                <a:solidFill>
                  <a:srgbClr val="008000"/>
                </a:solidFill>
                <a:latin typeface="微软雅黑" pitchFamily="34" charset="-122"/>
                <a:ea typeface="微软雅黑" pitchFamily="34" charset="-122"/>
              </a:rPr>
              <a:t>：弹出栈顶元素，并完成与</a:t>
            </a:r>
            <a:r>
              <a:rPr lang="en-US" altLang="zh-CN" sz="2200" smtClean="0">
                <a:solidFill>
                  <a:srgbClr val="008000"/>
                </a:solidFill>
                <a:latin typeface="微软雅黑" pitchFamily="34" charset="-122"/>
                <a:ea typeface="微软雅黑" pitchFamily="34" charset="-122"/>
              </a:rPr>
              <a:t>FSTx</a:t>
            </a:r>
            <a:r>
              <a:rPr lang="zh-CN" altLang="en-US" sz="2200" smtClean="0">
                <a:solidFill>
                  <a:srgbClr val="008000"/>
                </a:solidFill>
                <a:latin typeface="微软雅黑" pitchFamily="34" charset="-122"/>
                <a:ea typeface="微软雅黑" pitchFamily="34" charset="-122"/>
              </a:rPr>
              <a:t>相同的功能</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FIST</a:t>
            </a:r>
            <a:r>
              <a:rPr lang="en-US" altLang="zh-CN" sz="2200" smtClean="0">
                <a:solidFill>
                  <a:srgbClr val="008000"/>
                </a:solidFill>
                <a:latin typeface="微软雅黑" pitchFamily="34" charset="-122"/>
                <a:ea typeface="微软雅黑" pitchFamily="34" charset="-122"/>
              </a:rPr>
              <a:t>x：</a:t>
            </a:r>
            <a:r>
              <a:rPr lang="zh-CN" altLang="en-US" sz="2200" smtClean="0">
                <a:solidFill>
                  <a:srgbClr val="008000"/>
                </a:solidFill>
                <a:latin typeface="微软雅黑" pitchFamily="34" charset="-122"/>
                <a:ea typeface="微软雅黑" pitchFamily="34" charset="-122"/>
              </a:rPr>
              <a:t>将栈顶数据从</a:t>
            </a:r>
            <a:r>
              <a:rPr lang="en-US" altLang="zh-CN" sz="2200" smtClean="0">
                <a:solidFill>
                  <a:srgbClr val="008000"/>
                </a:solidFill>
                <a:latin typeface="微软雅黑" pitchFamily="34" charset="-122"/>
                <a:ea typeface="微软雅黑" pitchFamily="34" charset="-122"/>
              </a:rPr>
              <a:t>int</a:t>
            </a:r>
            <a:r>
              <a:rPr lang="zh-CN" altLang="en-US" sz="2200" smtClean="0">
                <a:solidFill>
                  <a:srgbClr val="008000"/>
                </a:solidFill>
                <a:latin typeface="微软雅黑" pitchFamily="34" charset="-122"/>
                <a:ea typeface="微软雅黑" pitchFamily="34" charset="-122"/>
              </a:rPr>
              <a:t>型转换为浮点格式后，存入存储单元</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FISTP</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弹出栈顶元素，并完成与</a:t>
            </a:r>
            <a:r>
              <a:rPr lang="en-US" altLang="zh-CN" sz="2200" smtClean="0">
                <a:solidFill>
                  <a:srgbClr val="008000"/>
                </a:solidFill>
                <a:latin typeface="微软雅黑" pitchFamily="34" charset="-122"/>
                <a:ea typeface="微软雅黑" pitchFamily="34" charset="-122"/>
              </a:rPr>
              <a:t>FISTx</a:t>
            </a:r>
            <a:r>
              <a:rPr lang="zh-CN" altLang="en-US" sz="2200" smtClean="0">
                <a:solidFill>
                  <a:srgbClr val="008000"/>
                </a:solidFill>
                <a:latin typeface="微软雅黑" pitchFamily="34" charset="-122"/>
                <a:ea typeface="微软雅黑" pitchFamily="34" charset="-122"/>
              </a:rPr>
              <a:t>相同的功能</a:t>
            </a:r>
            <a:endParaRPr lang="en-US" altLang="en-US" sz="2200" smtClean="0">
              <a:solidFill>
                <a:srgbClr val="008000"/>
              </a:solidFill>
              <a:latin typeface="微软雅黑" pitchFamily="34" charset="-122"/>
              <a:ea typeface="微软雅黑" pitchFamily="34" charset="-122"/>
            </a:endParaRPr>
          </a:p>
        </p:txBody>
      </p:sp>
      <p:sp>
        <p:nvSpPr>
          <p:cNvPr id="689156" name="Text Box 4"/>
          <p:cNvSpPr txBox="1">
            <a:spLocks noChangeArrowheads="1"/>
          </p:cNvSpPr>
          <p:nvPr/>
        </p:nvSpPr>
        <p:spPr bwMode="auto">
          <a:xfrm>
            <a:off x="2051050" y="6219825"/>
            <a:ext cx="4681538"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t>不作要求，大概了解一下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9155">
                                            <p:txEl>
                                              <p:pRg st="1" end="1"/>
                                            </p:txEl>
                                          </p:spTgt>
                                        </p:tgtEl>
                                        <p:attrNameLst>
                                          <p:attrName>style.visibility</p:attrName>
                                        </p:attrNameLst>
                                      </p:cBhvr>
                                      <p:to>
                                        <p:strVal val="visible"/>
                                      </p:to>
                                    </p:set>
                                    <p:animEffect transition="in" filter="blinds(horizontal)">
                                      <p:cBhvr>
                                        <p:cTn id="7" dur="500"/>
                                        <p:tgtEl>
                                          <p:spTgt spid="689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9155">
                                            <p:txEl>
                                              <p:pRg st="2" end="2"/>
                                            </p:txEl>
                                          </p:spTgt>
                                        </p:tgtEl>
                                        <p:attrNameLst>
                                          <p:attrName>style.visibility</p:attrName>
                                        </p:attrNameLst>
                                      </p:cBhvr>
                                      <p:to>
                                        <p:strVal val="visible"/>
                                      </p:to>
                                    </p:set>
                                    <p:animEffect transition="in" filter="blinds(horizontal)">
                                      <p:cBhvr>
                                        <p:cTn id="12" dur="500"/>
                                        <p:tgtEl>
                                          <p:spTgt spid="68915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89155">
                                            <p:txEl>
                                              <p:pRg st="3" end="3"/>
                                            </p:txEl>
                                          </p:spTgt>
                                        </p:tgtEl>
                                        <p:attrNameLst>
                                          <p:attrName>style.visibility</p:attrName>
                                        </p:attrNameLst>
                                      </p:cBhvr>
                                      <p:to>
                                        <p:strVal val="visible"/>
                                      </p:to>
                                    </p:set>
                                    <p:animEffect transition="in" filter="blinds(horizontal)">
                                      <p:cBhvr>
                                        <p:cTn id="15" dur="500"/>
                                        <p:tgtEl>
                                          <p:spTgt spid="68915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89155">
                                            <p:txEl>
                                              <p:pRg st="4" end="4"/>
                                            </p:txEl>
                                          </p:spTgt>
                                        </p:tgtEl>
                                        <p:attrNameLst>
                                          <p:attrName>style.visibility</p:attrName>
                                        </p:attrNameLst>
                                      </p:cBhvr>
                                      <p:to>
                                        <p:strVal val="visible"/>
                                      </p:to>
                                    </p:set>
                                    <p:animEffect transition="in" filter="blinds(horizontal)">
                                      <p:cBhvr>
                                        <p:cTn id="18" dur="500"/>
                                        <p:tgtEl>
                                          <p:spTgt spid="68915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89155">
                                            <p:txEl>
                                              <p:pRg st="5" end="5"/>
                                            </p:txEl>
                                          </p:spTgt>
                                        </p:tgtEl>
                                        <p:attrNameLst>
                                          <p:attrName>style.visibility</p:attrName>
                                        </p:attrNameLst>
                                      </p:cBhvr>
                                      <p:to>
                                        <p:strVal val="visible"/>
                                      </p:to>
                                    </p:set>
                                    <p:animEffect transition="in" filter="blinds(horizontal)">
                                      <p:cBhvr>
                                        <p:cTn id="23" dur="500"/>
                                        <p:tgtEl>
                                          <p:spTgt spid="68915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89155">
                                            <p:txEl>
                                              <p:pRg st="6" end="6"/>
                                            </p:txEl>
                                          </p:spTgt>
                                        </p:tgtEl>
                                        <p:attrNameLst>
                                          <p:attrName>style.visibility</p:attrName>
                                        </p:attrNameLst>
                                      </p:cBhvr>
                                      <p:to>
                                        <p:strVal val="visible"/>
                                      </p:to>
                                    </p:set>
                                    <p:animEffect transition="in" filter="blinds(horizontal)">
                                      <p:cBhvr>
                                        <p:cTn id="26" dur="500"/>
                                        <p:tgtEl>
                                          <p:spTgt spid="689155">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89155">
                                            <p:txEl>
                                              <p:pRg st="7" end="7"/>
                                            </p:txEl>
                                          </p:spTgt>
                                        </p:tgtEl>
                                        <p:attrNameLst>
                                          <p:attrName>style.visibility</p:attrName>
                                        </p:attrNameLst>
                                      </p:cBhvr>
                                      <p:to>
                                        <p:strVal val="visible"/>
                                      </p:to>
                                    </p:set>
                                    <p:animEffect transition="in" filter="blinds(horizontal)">
                                      <p:cBhvr>
                                        <p:cTn id="29" dur="500"/>
                                        <p:tgtEl>
                                          <p:spTgt spid="689155">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89155">
                                            <p:txEl>
                                              <p:pRg st="8" end="8"/>
                                            </p:txEl>
                                          </p:spTgt>
                                        </p:tgtEl>
                                        <p:attrNameLst>
                                          <p:attrName>style.visibility</p:attrName>
                                        </p:attrNameLst>
                                      </p:cBhvr>
                                      <p:to>
                                        <p:strVal val="visible"/>
                                      </p:to>
                                    </p:set>
                                    <p:animEffect transition="in" filter="blinds(horizontal)">
                                      <p:cBhvr>
                                        <p:cTn id="32" dur="500"/>
                                        <p:tgtEl>
                                          <p:spTgt spid="689155">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89155">
                                            <p:txEl>
                                              <p:pRg st="9" end="9"/>
                                            </p:txEl>
                                          </p:spTgt>
                                        </p:tgtEl>
                                        <p:attrNameLst>
                                          <p:attrName>style.visibility</p:attrName>
                                        </p:attrNameLst>
                                      </p:cBhvr>
                                      <p:to>
                                        <p:strVal val="visible"/>
                                      </p:to>
                                    </p:set>
                                    <p:animEffect transition="in" filter="blinds(horizontal)">
                                      <p:cBhvr>
                                        <p:cTn id="35" dur="500"/>
                                        <p:tgtEl>
                                          <p:spTgt spid="6891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653315"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3333CC"/>
                </a:solidFill>
                <a:latin typeface="微软雅黑" pitchFamily="34" charset="-122"/>
                <a:ea typeface="微软雅黑" pitchFamily="34" charset="-122"/>
              </a:rPr>
              <a:t>第三讲：</a:t>
            </a:r>
            <a:r>
              <a:rPr lang="en-US" altLang="zh-CN" smtClean="0">
                <a:solidFill>
                  <a:srgbClr val="3333CC"/>
                </a:solidFill>
                <a:latin typeface="微软雅黑" pitchFamily="34" charset="-122"/>
                <a:ea typeface="微软雅黑" pitchFamily="34" charset="-122"/>
              </a:rPr>
              <a:t> C</a:t>
            </a:r>
            <a:r>
              <a:rPr lang="zh-CN" altLang="en-US" smtClean="0">
                <a:solidFill>
                  <a:srgbClr val="3333CC"/>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solidFill>
                  <a:srgbClr val="3333CC"/>
                </a:solidFill>
                <a:latin typeface="微软雅黑" pitchFamily="34" charset="-122"/>
                <a:ea typeface="微软雅黑" pitchFamily="34" charset="-122"/>
              </a:rPr>
              <a:t>第四讲：复杂数据类型的分配和访问</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solidFill>
                  <a:srgbClr val="FF3300"/>
                </a:solidFill>
                <a:latin typeface="微软雅黑" pitchFamily="34" charset="-122"/>
                <a:ea typeface="微软雅黑" pitchFamily="34" charset="-122"/>
              </a:rPr>
              <a:t>第五讲：越界访问和缓冲区溢出 、</a:t>
            </a:r>
            <a:r>
              <a:rPr lang="en-US" altLang="zh-CN" smtClean="0">
                <a:solidFill>
                  <a:srgbClr val="FF3300"/>
                </a:solidFill>
                <a:latin typeface="微软雅黑" pitchFamily="34" charset="-122"/>
                <a:ea typeface="微软雅黑" pitchFamily="34" charset="-122"/>
              </a:rPr>
              <a:t>x86-64</a:t>
            </a:r>
            <a:r>
              <a:rPr lang="zh-CN" altLang="en-US" smtClean="0">
                <a:solidFill>
                  <a:srgbClr val="FF3300"/>
                </a:solidFill>
                <a:latin typeface="微软雅黑" pitchFamily="34" charset="-122"/>
                <a:ea typeface="微软雅黑" pitchFamily="34" charset="-122"/>
              </a:rPr>
              <a:t>架构</a:t>
            </a:r>
          </a:p>
        </p:txBody>
      </p:sp>
      <p:sp>
        <p:nvSpPr>
          <p:cNvPr id="653316"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653317" name="AutoShape 5"/>
          <p:cNvSpPr>
            <a:spLocks/>
          </p:cNvSpPr>
          <p:nvPr/>
        </p:nvSpPr>
        <p:spPr bwMode="auto">
          <a:xfrm>
            <a:off x="5472113" y="3114675"/>
            <a:ext cx="630237" cy="3105150"/>
          </a:xfrm>
          <a:prstGeom prst="rightBrace">
            <a:avLst>
              <a:gd name="adj1" fmla="val 41058"/>
              <a:gd name="adj2" fmla="val 50000"/>
            </a:avLst>
          </a:prstGeom>
          <a:noFill/>
          <a:ln w="28575">
            <a:solidFill>
              <a:schemeClr val="tx1"/>
            </a:solidFill>
            <a:round/>
            <a:headEnd/>
            <a:tailEnd/>
          </a:ln>
          <a:effectLst/>
        </p:spPr>
        <p:txBody>
          <a:bodyPr wrap="none" anchor="ctr"/>
          <a:lstStyle/>
          <a:p>
            <a:endParaRPr lang="zh-CN" altLang="en-US"/>
          </a:p>
        </p:txBody>
      </p:sp>
      <p:sp>
        <p:nvSpPr>
          <p:cNvPr id="653318"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457200" y="142875"/>
            <a:ext cx="8229600" cy="561975"/>
          </a:xfrm>
        </p:spPr>
        <p:txBody>
          <a:bodyPr/>
          <a:lstStyle/>
          <a:p>
            <a:r>
              <a:rPr lang="en-US" altLang="zh-CN" sz="3600" smtClean="0"/>
              <a:t>X87 FPU</a:t>
            </a:r>
            <a:r>
              <a:rPr lang="zh-CN" altLang="en-US" sz="3600" smtClean="0"/>
              <a:t>指令</a:t>
            </a:r>
          </a:p>
        </p:txBody>
      </p:sp>
      <p:sp>
        <p:nvSpPr>
          <p:cNvPr id="692227" name="Rectangle 3"/>
          <p:cNvSpPr>
            <a:spLocks noGrp="1" noChangeArrowheads="1"/>
          </p:cNvSpPr>
          <p:nvPr>
            <p:ph type="body" idx="1"/>
          </p:nvPr>
        </p:nvSpPr>
        <p:spPr/>
        <p:txBody>
          <a:bodyPr/>
          <a:lstStyle/>
          <a:p>
            <a:r>
              <a:rPr lang="en-US" altLang="en-US" smtClean="0">
                <a:ea typeface="微软雅黑" pitchFamily="34" charset="-122"/>
              </a:rPr>
              <a:t>数据传送类</a:t>
            </a:r>
          </a:p>
          <a:p>
            <a:pPr>
              <a:buFontTx/>
              <a:buNone/>
            </a:pPr>
            <a:r>
              <a:rPr lang="en-US" altLang="zh-CN" sz="2200" smtClean="0">
                <a:solidFill>
                  <a:srgbClr val="008000"/>
                </a:solidFill>
                <a:latin typeface="微软雅黑" pitchFamily="34" charset="-122"/>
                <a:ea typeface="微软雅黑" pitchFamily="34" charset="-122"/>
              </a:rPr>
              <a:t>(3) </a:t>
            </a:r>
            <a:r>
              <a:rPr lang="en-US" altLang="en-US" sz="2200" smtClean="0">
                <a:solidFill>
                  <a:srgbClr val="008000"/>
                </a:solidFill>
                <a:latin typeface="微软雅黑" pitchFamily="34" charset="-122"/>
                <a:ea typeface="微软雅黑" pitchFamily="34" charset="-122"/>
              </a:rPr>
              <a:t>交换</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FXCH</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交换栈顶和次栈顶两元素</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(4) </a:t>
            </a:r>
            <a:r>
              <a:rPr lang="en-US" altLang="en-US" sz="2200" smtClean="0">
                <a:solidFill>
                  <a:srgbClr val="008000"/>
                </a:solidFill>
                <a:latin typeface="微软雅黑" pitchFamily="34" charset="-122"/>
                <a:ea typeface="微软雅黑" pitchFamily="34" charset="-122"/>
              </a:rPr>
              <a:t>常数装载</a:t>
            </a:r>
            <a:r>
              <a:rPr lang="en-US" altLang="zh-CN" sz="2200" smtClean="0">
                <a:solidFill>
                  <a:srgbClr val="008000"/>
                </a:solidFill>
                <a:latin typeface="微软雅黑" pitchFamily="34" charset="-122"/>
                <a:ea typeface="微软雅黑" pitchFamily="34" charset="-122"/>
              </a:rPr>
              <a:t>到</a:t>
            </a:r>
            <a:r>
              <a:rPr lang="zh-CN" altLang="en-US" sz="2200" smtClean="0">
                <a:solidFill>
                  <a:srgbClr val="008000"/>
                </a:solidFill>
                <a:latin typeface="微软雅黑" pitchFamily="34" charset="-122"/>
                <a:ea typeface="微软雅黑" pitchFamily="34" charset="-122"/>
              </a:rPr>
              <a:t>栈顶</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FLD1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装入常数1.0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FLDZ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装入常数0.0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FLDPI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装入常数pi (=3.1415926...）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FLDL2E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装入常数log(2)e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FLDL2T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装入常数log(2)10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FLDLG2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装入常数log(10)2 </a:t>
            </a:r>
            <a:endParaRPr lang="en-US" altLang="zh-CN"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FLDLN2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装入常数Log(e)2 </a:t>
            </a:r>
            <a:endParaRPr lang="zh-CN" altLang="en-US" sz="2200" smtClean="0">
              <a:solidFill>
                <a:srgbClr val="008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2227">
                                            <p:txEl>
                                              <p:pRg st="1" end="1"/>
                                            </p:txEl>
                                          </p:spTgt>
                                        </p:tgtEl>
                                        <p:attrNameLst>
                                          <p:attrName>style.visibility</p:attrName>
                                        </p:attrNameLst>
                                      </p:cBhvr>
                                      <p:to>
                                        <p:strVal val="visible"/>
                                      </p:to>
                                    </p:set>
                                    <p:animEffect transition="in" filter="blinds(horizontal)">
                                      <p:cBhvr>
                                        <p:cTn id="7" dur="500"/>
                                        <p:tgtEl>
                                          <p:spTgt spid="6922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2227">
                                            <p:txEl>
                                              <p:pRg st="2" end="2"/>
                                            </p:txEl>
                                          </p:spTgt>
                                        </p:tgtEl>
                                        <p:attrNameLst>
                                          <p:attrName>style.visibility</p:attrName>
                                        </p:attrNameLst>
                                      </p:cBhvr>
                                      <p:to>
                                        <p:strVal val="visible"/>
                                      </p:to>
                                    </p:set>
                                    <p:animEffect transition="in" filter="blinds(horizontal)">
                                      <p:cBhvr>
                                        <p:cTn id="10" dur="500"/>
                                        <p:tgtEl>
                                          <p:spTgt spid="6922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92227">
                                            <p:txEl>
                                              <p:pRg st="3" end="3"/>
                                            </p:txEl>
                                          </p:spTgt>
                                        </p:tgtEl>
                                        <p:attrNameLst>
                                          <p:attrName>style.visibility</p:attrName>
                                        </p:attrNameLst>
                                      </p:cBhvr>
                                      <p:to>
                                        <p:strVal val="visible"/>
                                      </p:to>
                                    </p:set>
                                    <p:animEffect transition="in" filter="blinds(horizontal)">
                                      <p:cBhvr>
                                        <p:cTn id="15" dur="500"/>
                                        <p:tgtEl>
                                          <p:spTgt spid="69222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92227">
                                            <p:txEl>
                                              <p:pRg st="4" end="4"/>
                                            </p:txEl>
                                          </p:spTgt>
                                        </p:tgtEl>
                                        <p:attrNameLst>
                                          <p:attrName>style.visibility</p:attrName>
                                        </p:attrNameLst>
                                      </p:cBhvr>
                                      <p:to>
                                        <p:strVal val="visible"/>
                                      </p:to>
                                    </p:set>
                                    <p:animEffect transition="in" filter="blinds(horizontal)">
                                      <p:cBhvr>
                                        <p:cTn id="18" dur="500"/>
                                        <p:tgtEl>
                                          <p:spTgt spid="69222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92227">
                                            <p:txEl>
                                              <p:pRg st="5" end="5"/>
                                            </p:txEl>
                                          </p:spTgt>
                                        </p:tgtEl>
                                        <p:attrNameLst>
                                          <p:attrName>style.visibility</p:attrName>
                                        </p:attrNameLst>
                                      </p:cBhvr>
                                      <p:to>
                                        <p:strVal val="visible"/>
                                      </p:to>
                                    </p:set>
                                    <p:animEffect transition="in" filter="blinds(horizontal)">
                                      <p:cBhvr>
                                        <p:cTn id="21" dur="500"/>
                                        <p:tgtEl>
                                          <p:spTgt spid="69222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2227">
                                            <p:txEl>
                                              <p:pRg st="6" end="6"/>
                                            </p:txEl>
                                          </p:spTgt>
                                        </p:tgtEl>
                                        <p:attrNameLst>
                                          <p:attrName>style.visibility</p:attrName>
                                        </p:attrNameLst>
                                      </p:cBhvr>
                                      <p:to>
                                        <p:strVal val="visible"/>
                                      </p:to>
                                    </p:set>
                                    <p:animEffect transition="in" filter="blinds(horizontal)">
                                      <p:cBhvr>
                                        <p:cTn id="24" dur="500"/>
                                        <p:tgtEl>
                                          <p:spTgt spid="69222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92227">
                                            <p:txEl>
                                              <p:pRg st="7" end="7"/>
                                            </p:txEl>
                                          </p:spTgt>
                                        </p:tgtEl>
                                        <p:attrNameLst>
                                          <p:attrName>style.visibility</p:attrName>
                                        </p:attrNameLst>
                                      </p:cBhvr>
                                      <p:to>
                                        <p:strVal val="visible"/>
                                      </p:to>
                                    </p:set>
                                    <p:animEffect transition="in" filter="blinds(horizontal)">
                                      <p:cBhvr>
                                        <p:cTn id="27" dur="500"/>
                                        <p:tgtEl>
                                          <p:spTgt spid="69222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92227">
                                            <p:txEl>
                                              <p:pRg st="8" end="8"/>
                                            </p:txEl>
                                          </p:spTgt>
                                        </p:tgtEl>
                                        <p:attrNameLst>
                                          <p:attrName>style.visibility</p:attrName>
                                        </p:attrNameLst>
                                      </p:cBhvr>
                                      <p:to>
                                        <p:strVal val="visible"/>
                                      </p:to>
                                    </p:set>
                                    <p:animEffect transition="in" filter="blinds(horizontal)">
                                      <p:cBhvr>
                                        <p:cTn id="30" dur="500"/>
                                        <p:tgtEl>
                                          <p:spTgt spid="69222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92227">
                                            <p:txEl>
                                              <p:pRg st="9" end="9"/>
                                            </p:txEl>
                                          </p:spTgt>
                                        </p:tgtEl>
                                        <p:attrNameLst>
                                          <p:attrName>style.visibility</p:attrName>
                                        </p:attrNameLst>
                                      </p:cBhvr>
                                      <p:to>
                                        <p:strVal val="visible"/>
                                      </p:to>
                                    </p:set>
                                    <p:animEffect transition="in" filter="blinds(horizontal)">
                                      <p:cBhvr>
                                        <p:cTn id="33" dur="500"/>
                                        <p:tgtEl>
                                          <p:spTgt spid="692227">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92227">
                                            <p:txEl>
                                              <p:pRg st="10" end="10"/>
                                            </p:txEl>
                                          </p:spTgt>
                                        </p:tgtEl>
                                        <p:attrNameLst>
                                          <p:attrName>style.visibility</p:attrName>
                                        </p:attrNameLst>
                                      </p:cBhvr>
                                      <p:to>
                                        <p:strVal val="visible"/>
                                      </p:to>
                                    </p:set>
                                    <p:animEffect transition="in" filter="blinds(horizontal)">
                                      <p:cBhvr>
                                        <p:cTn id="36" dur="500"/>
                                        <p:tgtEl>
                                          <p:spTgt spid="6922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457200" y="98425"/>
            <a:ext cx="8229600" cy="561975"/>
          </a:xfrm>
        </p:spPr>
        <p:txBody>
          <a:bodyPr/>
          <a:lstStyle/>
          <a:p>
            <a:r>
              <a:rPr lang="en-US" altLang="zh-CN" sz="3600" smtClean="0"/>
              <a:t>X87 FPU</a:t>
            </a:r>
            <a:r>
              <a:rPr lang="zh-CN" altLang="en-US" sz="3600" smtClean="0"/>
              <a:t>指令</a:t>
            </a:r>
          </a:p>
        </p:txBody>
      </p:sp>
      <p:sp>
        <p:nvSpPr>
          <p:cNvPr id="690179" name="Rectangle 3"/>
          <p:cNvSpPr>
            <a:spLocks noGrp="1" noChangeArrowheads="1"/>
          </p:cNvSpPr>
          <p:nvPr>
            <p:ph type="body" idx="1"/>
          </p:nvPr>
        </p:nvSpPr>
        <p:spPr>
          <a:xfrm>
            <a:off x="476250" y="819150"/>
            <a:ext cx="8229600" cy="5218113"/>
          </a:xfrm>
        </p:spPr>
        <p:txBody>
          <a:bodyPr/>
          <a:lstStyle/>
          <a:p>
            <a:r>
              <a:rPr lang="en-US" altLang="en-US" smtClean="0">
                <a:ea typeface="微软雅黑" pitchFamily="34" charset="-122"/>
              </a:rPr>
              <a:t>算术运算类 </a:t>
            </a:r>
          </a:p>
          <a:p>
            <a:pPr>
              <a:buFontTx/>
              <a:buNone/>
            </a:pPr>
            <a:r>
              <a:rPr lang="en-US" altLang="zh-CN" smtClean="0">
                <a:solidFill>
                  <a:srgbClr val="008000"/>
                </a:solidFill>
                <a:ea typeface="微软雅黑" pitchFamily="34" charset="-122"/>
              </a:rPr>
              <a:t>(1) </a:t>
            </a:r>
            <a:r>
              <a:rPr lang="en-US" altLang="en-US" smtClean="0">
                <a:solidFill>
                  <a:srgbClr val="008000"/>
                </a:solidFill>
                <a:ea typeface="微软雅黑" pitchFamily="34" charset="-122"/>
              </a:rPr>
              <a:t>加法</a:t>
            </a:r>
            <a:endParaRPr lang="en-US" altLang="en-US" smtClean="0">
              <a:ea typeface="微软雅黑" pitchFamily="34" charset="-122"/>
            </a:endParaRPr>
          </a:p>
          <a:p>
            <a:pPr>
              <a:buFontTx/>
              <a:buNone/>
            </a:pPr>
            <a:r>
              <a:rPr lang="en-US" altLang="zh-CN" smtClean="0">
                <a:solidFill>
                  <a:srgbClr val="008000"/>
                </a:solidFill>
                <a:ea typeface="微软雅黑" pitchFamily="34" charset="-122"/>
              </a:rPr>
              <a:t>    </a:t>
            </a:r>
            <a:r>
              <a:rPr lang="en-US" altLang="en-US" smtClean="0">
                <a:solidFill>
                  <a:srgbClr val="008000"/>
                </a:solidFill>
                <a:ea typeface="微软雅黑" pitchFamily="34" charset="-122"/>
              </a:rPr>
              <a:t>FADD/FADDP</a:t>
            </a:r>
            <a:r>
              <a:rPr lang="en-US" altLang="zh-CN" smtClean="0">
                <a:solidFill>
                  <a:srgbClr val="008000"/>
                </a:solidFill>
                <a:ea typeface="微软雅黑" pitchFamily="34" charset="-122"/>
              </a:rPr>
              <a:t>：</a:t>
            </a:r>
            <a:r>
              <a:rPr lang="en-US" altLang="en-US" smtClean="0">
                <a:solidFill>
                  <a:srgbClr val="008000"/>
                </a:solidFill>
                <a:ea typeface="微软雅黑" pitchFamily="34" charset="-122"/>
              </a:rPr>
              <a:t> </a:t>
            </a:r>
            <a:r>
              <a:rPr lang="zh-CN" altLang="en-US" smtClean="0">
                <a:solidFill>
                  <a:srgbClr val="008000"/>
                </a:solidFill>
                <a:ea typeface="微软雅黑" pitchFamily="34" charset="-122"/>
              </a:rPr>
              <a:t>相加／相加后弹出</a:t>
            </a:r>
            <a:endParaRPr lang="en-US" altLang="en-US" smtClean="0">
              <a:solidFill>
                <a:srgbClr val="008000"/>
              </a:solidFill>
              <a:ea typeface="微软雅黑" pitchFamily="34" charset="-122"/>
            </a:endParaRPr>
          </a:p>
          <a:p>
            <a:pPr>
              <a:buFontTx/>
              <a:buNone/>
            </a:pPr>
            <a:r>
              <a:rPr lang="en-US" altLang="zh-CN" smtClean="0">
                <a:solidFill>
                  <a:srgbClr val="008000"/>
                </a:solidFill>
                <a:ea typeface="微软雅黑" pitchFamily="34" charset="-122"/>
              </a:rPr>
              <a:t>    FIADD：</a:t>
            </a:r>
            <a:r>
              <a:rPr lang="zh-CN" altLang="en-US" smtClean="0">
                <a:solidFill>
                  <a:srgbClr val="008000"/>
                </a:solidFill>
                <a:ea typeface="微软雅黑" pitchFamily="34" charset="-122"/>
              </a:rPr>
              <a:t>按</a:t>
            </a:r>
            <a:r>
              <a:rPr lang="en-US" altLang="zh-CN" smtClean="0">
                <a:solidFill>
                  <a:srgbClr val="008000"/>
                </a:solidFill>
                <a:ea typeface="微软雅黑" pitchFamily="34" charset="-122"/>
              </a:rPr>
              <a:t>int</a:t>
            </a:r>
            <a:r>
              <a:rPr lang="zh-CN" altLang="en-US" smtClean="0">
                <a:solidFill>
                  <a:srgbClr val="008000"/>
                </a:solidFill>
                <a:ea typeface="微软雅黑" pitchFamily="34" charset="-122"/>
              </a:rPr>
              <a:t>型转换后相加</a:t>
            </a:r>
            <a:endParaRPr lang="en-US" altLang="en-US" smtClean="0">
              <a:solidFill>
                <a:srgbClr val="008000"/>
              </a:solidFill>
              <a:ea typeface="微软雅黑" pitchFamily="34" charset="-122"/>
            </a:endParaRPr>
          </a:p>
          <a:p>
            <a:pPr>
              <a:buFontTx/>
              <a:buNone/>
            </a:pPr>
            <a:r>
              <a:rPr lang="en-US" altLang="zh-CN" smtClean="0">
                <a:solidFill>
                  <a:srgbClr val="008000"/>
                </a:solidFill>
                <a:ea typeface="微软雅黑" pitchFamily="34" charset="-122"/>
              </a:rPr>
              <a:t>(2) </a:t>
            </a:r>
            <a:r>
              <a:rPr lang="en-US" altLang="en-US" smtClean="0">
                <a:solidFill>
                  <a:srgbClr val="008000"/>
                </a:solidFill>
                <a:ea typeface="微软雅黑" pitchFamily="34" charset="-122"/>
              </a:rPr>
              <a:t>减法 </a:t>
            </a:r>
          </a:p>
          <a:p>
            <a:pPr>
              <a:buFontTx/>
              <a:buNone/>
            </a:pPr>
            <a:r>
              <a:rPr lang="en-US" altLang="zh-CN" smtClean="0">
                <a:solidFill>
                  <a:srgbClr val="008000"/>
                </a:solidFill>
                <a:ea typeface="微软雅黑" pitchFamily="34" charset="-122"/>
              </a:rPr>
              <a:t>    </a:t>
            </a:r>
            <a:r>
              <a:rPr lang="en-US" altLang="en-US" smtClean="0">
                <a:solidFill>
                  <a:srgbClr val="008000"/>
                </a:solidFill>
                <a:ea typeface="微软雅黑" pitchFamily="34" charset="-122"/>
              </a:rPr>
              <a:t>FSUB/FSUBP </a:t>
            </a:r>
            <a:r>
              <a:rPr lang="en-US" altLang="zh-CN" smtClean="0">
                <a:solidFill>
                  <a:srgbClr val="008000"/>
                </a:solidFill>
                <a:ea typeface="微软雅黑" pitchFamily="34" charset="-122"/>
              </a:rPr>
              <a:t>：</a:t>
            </a:r>
            <a:r>
              <a:rPr lang="en-US" altLang="en-US" smtClean="0">
                <a:solidFill>
                  <a:srgbClr val="008000"/>
                </a:solidFill>
                <a:ea typeface="微软雅黑" pitchFamily="34" charset="-122"/>
              </a:rPr>
              <a:t> </a:t>
            </a:r>
            <a:r>
              <a:rPr lang="zh-CN" altLang="en-US" smtClean="0">
                <a:solidFill>
                  <a:srgbClr val="008000"/>
                </a:solidFill>
                <a:ea typeface="微软雅黑" pitchFamily="34" charset="-122"/>
              </a:rPr>
              <a:t>相减／相减后弹出</a:t>
            </a:r>
            <a:endParaRPr lang="en-US" altLang="en-US" smtClean="0">
              <a:solidFill>
                <a:srgbClr val="008000"/>
              </a:solidFill>
              <a:ea typeface="微软雅黑" pitchFamily="34" charset="-122"/>
            </a:endParaRPr>
          </a:p>
          <a:p>
            <a:pPr>
              <a:buFontTx/>
              <a:buNone/>
            </a:pPr>
            <a:r>
              <a:rPr lang="en-US" altLang="zh-CN" smtClean="0">
                <a:solidFill>
                  <a:srgbClr val="008000"/>
                </a:solidFill>
                <a:ea typeface="微软雅黑" pitchFamily="34" charset="-122"/>
              </a:rPr>
              <a:t>    FSUBR/FSUBRP</a:t>
            </a:r>
            <a:r>
              <a:rPr lang="zh-CN" altLang="en-US" smtClean="0">
                <a:solidFill>
                  <a:srgbClr val="008000"/>
                </a:solidFill>
                <a:ea typeface="微软雅黑" pitchFamily="34" charset="-122"/>
              </a:rPr>
              <a:t>：调换次序相减／相减后弹出</a:t>
            </a:r>
          </a:p>
          <a:p>
            <a:pPr>
              <a:buFontTx/>
              <a:buNone/>
            </a:pPr>
            <a:r>
              <a:rPr lang="en-US" altLang="zh-CN" smtClean="0">
                <a:solidFill>
                  <a:srgbClr val="008000"/>
                </a:solidFill>
                <a:ea typeface="微软雅黑" pitchFamily="34" charset="-122"/>
              </a:rPr>
              <a:t>    FISUB</a:t>
            </a:r>
            <a:r>
              <a:rPr lang="zh-CN" altLang="en-US" smtClean="0">
                <a:solidFill>
                  <a:srgbClr val="008000"/>
                </a:solidFill>
                <a:ea typeface="微软雅黑" pitchFamily="34" charset="-122"/>
              </a:rPr>
              <a:t>：按</a:t>
            </a:r>
            <a:r>
              <a:rPr lang="en-US" altLang="zh-CN" smtClean="0">
                <a:solidFill>
                  <a:srgbClr val="008000"/>
                </a:solidFill>
                <a:ea typeface="微软雅黑" pitchFamily="34" charset="-122"/>
              </a:rPr>
              <a:t>int</a:t>
            </a:r>
            <a:r>
              <a:rPr lang="zh-CN" altLang="en-US" smtClean="0">
                <a:solidFill>
                  <a:srgbClr val="008000"/>
                </a:solidFill>
                <a:ea typeface="微软雅黑" pitchFamily="34" charset="-122"/>
              </a:rPr>
              <a:t>型相减</a:t>
            </a:r>
            <a:r>
              <a:rPr lang="en-US" altLang="en-US" smtClean="0">
                <a:solidFill>
                  <a:srgbClr val="008000"/>
                </a:solidFill>
                <a:ea typeface="微软雅黑" pitchFamily="34" charset="-122"/>
              </a:rPr>
              <a:t> </a:t>
            </a:r>
          </a:p>
          <a:p>
            <a:pPr>
              <a:buFontTx/>
              <a:buNone/>
            </a:pPr>
            <a:r>
              <a:rPr lang="en-US" altLang="zh-CN" smtClean="0">
                <a:solidFill>
                  <a:srgbClr val="008000"/>
                </a:solidFill>
                <a:ea typeface="微软雅黑" pitchFamily="34" charset="-122"/>
              </a:rPr>
              <a:t>    </a:t>
            </a:r>
            <a:r>
              <a:rPr lang="en-US" altLang="en-US" smtClean="0">
                <a:solidFill>
                  <a:srgbClr val="008000"/>
                </a:solidFill>
                <a:ea typeface="微软雅黑" pitchFamily="34" charset="-122"/>
              </a:rPr>
              <a:t>FISUBR</a:t>
            </a:r>
            <a:r>
              <a:rPr lang="en-US" altLang="zh-CN" smtClean="0">
                <a:solidFill>
                  <a:srgbClr val="008000"/>
                </a:solidFill>
                <a:ea typeface="微软雅黑" pitchFamily="34" charset="-122"/>
              </a:rPr>
              <a:t>：</a:t>
            </a:r>
            <a:r>
              <a:rPr lang="zh-CN" altLang="en-US" smtClean="0">
                <a:solidFill>
                  <a:srgbClr val="008000"/>
                </a:solidFill>
                <a:ea typeface="微软雅黑" pitchFamily="34" charset="-122"/>
              </a:rPr>
              <a:t>按</a:t>
            </a:r>
            <a:r>
              <a:rPr lang="en-US" altLang="zh-CN" smtClean="0">
                <a:solidFill>
                  <a:srgbClr val="008000"/>
                </a:solidFill>
                <a:ea typeface="微软雅黑" pitchFamily="34" charset="-122"/>
              </a:rPr>
              <a:t>int</a:t>
            </a:r>
            <a:r>
              <a:rPr lang="zh-CN" altLang="en-US" smtClean="0">
                <a:solidFill>
                  <a:srgbClr val="008000"/>
                </a:solidFill>
                <a:ea typeface="微软雅黑" pitchFamily="34" charset="-122"/>
              </a:rPr>
              <a:t>型相减，调换相减次序</a:t>
            </a:r>
          </a:p>
        </p:txBody>
      </p:sp>
      <p:sp>
        <p:nvSpPr>
          <p:cNvPr id="690180" name="Rectangle 4"/>
          <p:cNvSpPr>
            <a:spLocks noChangeArrowheads="1"/>
          </p:cNvSpPr>
          <p:nvPr/>
        </p:nvSpPr>
        <p:spPr bwMode="auto">
          <a:xfrm>
            <a:off x="385763" y="5364163"/>
            <a:ext cx="8240712" cy="1316037"/>
          </a:xfrm>
          <a:prstGeom prst="rect">
            <a:avLst/>
          </a:prstGeom>
          <a:noFill/>
          <a:ln w="9525" algn="ctr">
            <a:noFill/>
            <a:miter lim="800000"/>
            <a:headEnd/>
            <a:tailEnd/>
          </a:ln>
          <a:effectLst/>
        </p:spPr>
        <p:txBody>
          <a:bodyPr>
            <a:spAutoFit/>
          </a:bodyPr>
          <a:lstStyle/>
          <a:p>
            <a:pPr marL="342900" indent="-342900">
              <a:lnSpc>
                <a:spcPct val="115000"/>
              </a:lnSpc>
              <a:spcBef>
                <a:spcPct val="10000"/>
              </a:spcBef>
            </a:pPr>
            <a:r>
              <a:rPr lang="en-US" altLang="zh-CN"/>
              <a:t>     </a:t>
            </a:r>
            <a:r>
              <a:rPr lang="zh-CN" altLang="en-US" sz="2200">
                <a:solidFill>
                  <a:srgbClr val="FF3300"/>
                </a:solidFill>
              </a:rPr>
              <a:t>若</a:t>
            </a:r>
            <a:r>
              <a:rPr lang="en-US" altLang="en-US" sz="2200">
                <a:solidFill>
                  <a:srgbClr val="FF3300"/>
                </a:solidFill>
              </a:rPr>
              <a:t>指令未带操作数，</a:t>
            </a:r>
            <a:r>
              <a:rPr lang="en-US" altLang="zh-CN" sz="2200">
                <a:solidFill>
                  <a:srgbClr val="FF3300"/>
                </a:solidFill>
              </a:rPr>
              <a:t>则</a:t>
            </a:r>
            <a:r>
              <a:rPr lang="en-US" altLang="en-US" sz="2200">
                <a:solidFill>
                  <a:srgbClr val="FF3300"/>
                </a:solidFill>
              </a:rPr>
              <a:t>默认操作数为</a:t>
            </a:r>
            <a:r>
              <a:rPr lang="en-US" altLang="zh-CN" sz="2200">
                <a:solidFill>
                  <a:srgbClr val="FF3300"/>
                </a:solidFill>
              </a:rPr>
              <a:t>ST(0）</a:t>
            </a:r>
            <a:r>
              <a:rPr lang="zh-CN" altLang="en-US" sz="2200">
                <a:solidFill>
                  <a:srgbClr val="FF3300"/>
                </a:solidFill>
              </a:rPr>
              <a:t>、</a:t>
            </a:r>
            <a:r>
              <a:rPr lang="en-US" altLang="zh-CN" sz="2200">
                <a:solidFill>
                  <a:srgbClr val="FF3300"/>
                </a:solidFill>
              </a:rPr>
              <a:t>ST(1</a:t>
            </a:r>
            <a:r>
              <a:rPr lang="en-US" altLang="en-US" sz="2200">
                <a:solidFill>
                  <a:srgbClr val="FF3300"/>
                </a:solidFill>
              </a:rPr>
              <a:t>）</a:t>
            </a:r>
            <a:endParaRPr lang="en-US" altLang="zh-CN" sz="2200">
              <a:solidFill>
                <a:srgbClr val="FF3300"/>
              </a:solidFill>
            </a:endParaRPr>
          </a:p>
          <a:p>
            <a:pPr marL="342900" indent="-342900">
              <a:lnSpc>
                <a:spcPct val="115000"/>
              </a:lnSpc>
              <a:spcBef>
                <a:spcPct val="10000"/>
              </a:spcBef>
            </a:pPr>
            <a:r>
              <a:rPr lang="en-US" altLang="zh-CN" sz="2200">
                <a:solidFill>
                  <a:srgbClr val="FF3300"/>
                </a:solidFill>
              </a:rPr>
              <a:t>     </a:t>
            </a:r>
            <a:r>
              <a:rPr lang="en-US" altLang="en-US" sz="2200">
                <a:solidFill>
                  <a:srgbClr val="FF3300"/>
                </a:solidFill>
              </a:rPr>
              <a:t>带R</a:t>
            </a:r>
            <a:r>
              <a:rPr lang="en-US" altLang="zh-CN" sz="2200">
                <a:solidFill>
                  <a:srgbClr val="FF3300"/>
                </a:solidFill>
              </a:rPr>
              <a:t>后缀指令是</a:t>
            </a:r>
            <a:r>
              <a:rPr lang="zh-CN" altLang="en-US" sz="2200">
                <a:solidFill>
                  <a:srgbClr val="FF3300"/>
                </a:solidFill>
              </a:rPr>
              <a:t>指操作数顺序变反</a:t>
            </a:r>
            <a:r>
              <a:rPr lang="en-US" altLang="en-US" sz="2200">
                <a:solidFill>
                  <a:srgbClr val="FF3300"/>
                </a:solidFill>
              </a:rPr>
              <a:t>，</a:t>
            </a:r>
            <a:r>
              <a:rPr lang="en-US" altLang="zh-CN" sz="2200">
                <a:solidFill>
                  <a:srgbClr val="FF3300"/>
                </a:solidFill>
              </a:rPr>
              <a:t>例</a:t>
            </a:r>
            <a:r>
              <a:rPr lang="en-US" altLang="en-US" sz="2200">
                <a:solidFill>
                  <a:srgbClr val="FF3300"/>
                </a:solidFill>
              </a:rPr>
              <a:t>如</a:t>
            </a:r>
            <a:r>
              <a:rPr lang="en-US" altLang="zh-CN" sz="2200">
                <a:solidFill>
                  <a:srgbClr val="FF3300"/>
                </a:solidFill>
              </a:rPr>
              <a:t>：</a:t>
            </a:r>
          </a:p>
          <a:p>
            <a:pPr marL="342900" indent="-342900">
              <a:lnSpc>
                <a:spcPct val="115000"/>
              </a:lnSpc>
              <a:spcBef>
                <a:spcPct val="10000"/>
              </a:spcBef>
            </a:pPr>
            <a:r>
              <a:rPr lang="en-US" altLang="zh-CN" sz="2200">
                <a:solidFill>
                  <a:srgbClr val="FF3300"/>
                </a:solidFill>
              </a:rPr>
              <a:t>      </a:t>
            </a:r>
            <a:r>
              <a:rPr lang="en-US" altLang="en-US" sz="2200">
                <a:solidFill>
                  <a:srgbClr val="FF3300"/>
                </a:solidFill>
              </a:rPr>
              <a:t>fsub执行的是</a:t>
            </a:r>
            <a:r>
              <a:rPr lang="en-US" altLang="zh-CN" sz="2200">
                <a:solidFill>
                  <a:srgbClr val="FF3300"/>
                </a:solidFill>
              </a:rPr>
              <a:t>x-y</a:t>
            </a:r>
            <a:r>
              <a:rPr lang="zh-CN" altLang="en-US" sz="2200">
                <a:solidFill>
                  <a:srgbClr val="FF3300"/>
                </a:solidFill>
              </a:rPr>
              <a:t>，</a:t>
            </a:r>
            <a:r>
              <a:rPr lang="en-US" altLang="zh-CN" sz="2200">
                <a:solidFill>
                  <a:srgbClr val="FF3300"/>
                </a:solidFill>
              </a:rPr>
              <a:t>fsubr</a:t>
            </a:r>
            <a:r>
              <a:rPr lang="en-US" altLang="en-US" sz="2200">
                <a:solidFill>
                  <a:srgbClr val="FF3300"/>
                </a:solidFill>
              </a:rPr>
              <a:t>执行的就是y-x</a:t>
            </a:r>
            <a:endParaRPr lang="zh-CN" altLang="en-US" sz="220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7" dur="500"/>
                                        <p:tgtEl>
                                          <p:spTgt spid="6901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0" dur="500"/>
                                        <p:tgtEl>
                                          <p:spTgt spid="69017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13" dur="500"/>
                                        <p:tgtEl>
                                          <p:spTgt spid="69017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90179">
                                            <p:txEl>
                                              <p:pRg st="4" end="4"/>
                                            </p:txEl>
                                          </p:spTgt>
                                        </p:tgtEl>
                                        <p:attrNameLst>
                                          <p:attrName>style.visibility</p:attrName>
                                        </p:attrNameLst>
                                      </p:cBhvr>
                                      <p:to>
                                        <p:strVal val="visible"/>
                                      </p:to>
                                    </p:set>
                                    <p:animEffect transition="in" filter="blinds(horizontal)">
                                      <p:cBhvr>
                                        <p:cTn id="18" dur="500"/>
                                        <p:tgtEl>
                                          <p:spTgt spid="69017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90179">
                                            <p:txEl>
                                              <p:pRg st="5" end="5"/>
                                            </p:txEl>
                                          </p:spTgt>
                                        </p:tgtEl>
                                        <p:attrNameLst>
                                          <p:attrName>style.visibility</p:attrName>
                                        </p:attrNameLst>
                                      </p:cBhvr>
                                      <p:to>
                                        <p:strVal val="visible"/>
                                      </p:to>
                                    </p:set>
                                    <p:animEffect transition="in" filter="blinds(horizontal)">
                                      <p:cBhvr>
                                        <p:cTn id="21" dur="500"/>
                                        <p:tgtEl>
                                          <p:spTgt spid="69017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0179">
                                            <p:txEl>
                                              <p:pRg st="6" end="6"/>
                                            </p:txEl>
                                          </p:spTgt>
                                        </p:tgtEl>
                                        <p:attrNameLst>
                                          <p:attrName>style.visibility</p:attrName>
                                        </p:attrNameLst>
                                      </p:cBhvr>
                                      <p:to>
                                        <p:strVal val="visible"/>
                                      </p:to>
                                    </p:set>
                                    <p:animEffect transition="in" filter="blinds(horizontal)">
                                      <p:cBhvr>
                                        <p:cTn id="24" dur="500"/>
                                        <p:tgtEl>
                                          <p:spTgt spid="69017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90179">
                                            <p:txEl>
                                              <p:pRg st="7" end="7"/>
                                            </p:txEl>
                                          </p:spTgt>
                                        </p:tgtEl>
                                        <p:attrNameLst>
                                          <p:attrName>style.visibility</p:attrName>
                                        </p:attrNameLst>
                                      </p:cBhvr>
                                      <p:to>
                                        <p:strVal val="visible"/>
                                      </p:to>
                                    </p:set>
                                    <p:animEffect transition="in" filter="blinds(horizontal)">
                                      <p:cBhvr>
                                        <p:cTn id="27" dur="500"/>
                                        <p:tgtEl>
                                          <p:spTgt spid="69017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90179">
                                            <p:txEl>
                                              <p:pRg st="8" end="8"/>
                                            </p:txEl>
                                          </p:spTgt>
                                        </p:tgtEl>
                                        <p:attrNameLst>
                                          <p:attrName>style.visibility</p:attrName>
                                        </p:attrNameLst>
                                      </p:cBhvr>
                                      <p:to>
                                        <p:strVal val="visible"/>
                                      </p:to>
                                    </p:set>
                                    <p:animEffect transition="in" filter="blinds(horizontal)">
                                      <p:cBhvr>
                                        <p:cTn id="30" dur="500"/>
                                        <p:tgtEl>
                                          <p:spTgt spid="690179">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90180"/>
                                        </p:tgtEl>
                                        <p:attrNameLst>
                                          <p:attrName>style.visibility</p:attrName>
                                        </p:attrNameLst>
                                      </p:cBhvr>
                                      <p:to>
                                        <p:strVal val="visible"/>
                                      </p:to>
                                    </p:set>
                                    <p:animEffect transition="in" filter="blinds(horizontal)">
                                      <p:cBhvr>
                                        <p:cTn id="35" dur="500"/>
                                        <p:tgtEl>
                                          <p:spTgt spid="69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457200" y="142875"/>
            <a:ext cx="8229600" cy="561975"/>
          </a:xfrm>
        </p:spPr>
        <p:txBody>
          <a:bodyPr/>
          <a:lstStyle/>
          <a:p>
            <a:r>
              <a:rPr lang="en-US" altLang="zh-CN" smtClean="0"/>
              <a:t>X87 FPU</a:t>
            </a:r>
            <a:r>
              <a:rPr lang="zh-CN" altLang="en-US" smtClean="0"/>
              <a:t>指令</a:t>
            </a:r>
          </a:p>
        </p:txBody>
      </p:sp>
      <p:sp>
        <p:nvSpPr>
          <p:cNvPr id="691203" name="Rectangle 3"/>
          <p:cNvSpPr>
            <a:spLocks noGrp="1" noChangeArrowheads="1"/>
          </p:cNvSpPr>
          <p:nvPr>
            <p:ph type="body" idx="1"/>
          </p:nvPr>
        </p:nvSpPr>
        <p:spPr/>
        <p:txBody>
          <a:bodyPr/>
          <a:lstStyle/>
          <a:p>
            <a:r>
              <a:rPr lang="en-US" altLang="en-US" smtClean="0">
                <a:ea typeface="微软雅黑" pitchFamily="34" charset="-122"/>
              </a:rPr>
              <a:t>算术运算类 </a:t>
            </a:r>
            <a:endParaRPr lang="en-US" altLang="zh-CN" smtClean="0">
              <a:ea typeface="微软雅黑" pitchFamily="34" charset="-122"/>
            </a:endParaRPr>
          </a:p>
          <a:p>
            <a:pPr>
              <a:buFontTx/>
              <a:buNone/>
            </a:pPr>
            <a:r>
              <a:rPr lang="en-US" altLang="zh-CN" smtClean="0">
                <a:solidFill>
                  <a:srgbClr val="008000"/>
                </a:solidFill>
                <a:latin typeface="微软雅黑" pitchFamily="34" charset="-122"/>
                <a:ea typeface="微软雅黑" pitchFamily="34" charset="-122"/>
              </a:rPr>
              <a:t>(3) </a:t>
            </a:r>
            <a:r>
              <a:rPr lang="en-US" altLang="en-US" smtClean="0">
                <a:solidFill>
                  <a:srgbClr val="008000"/>
                </a:solidFill>
                <a:latin typeface="微软雅黑" pitchFamily="34" charset="-122"/>
                <a:ea typeface="微软雅黑" pitchFamily="34" charset="-122"/>
              </a:rPr>
              <a:t>乘法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FMUL/FMULP</a:t>
            </a:r>
            <a:r>
              <a:rPr lang="en-US" altLang="zh-CN" smtClean="0">
                <a:solidFill>
                  <a:srgbClr val="008000"/>
                </a:solidFill>
                <a:latin typeface="微软雅黑" pitchFamily="34" charset="-122"/>
                <a:ea typeface="微软雅黑" pitchFamily="34" charset="-122"/>
              </a:rPr>
              <a:t>:</a:t>
            </a:r>
            <a:r>
              <a:rPr lang="en-US" altLang="en-US" smtClean="0">
                <a:solidFill>
                  <a:srgbClr val="008000"/>
                </a:solidFill>
                <a:latin typeface="微软雅黑" pitchFamily="34" charset="-122"/>
                <a:ea typeface="微软雅黑" pitchFamily="34" charset="-122"/>
              </a:rPr>
              <a:t> </a:t>
            </a:r>
            <a:r>
              <a:rPr lang="en-US" altLang="zh-CN" smtClean="0">
                <a:solidFill>
                  <a:srgbClr val="008000"/>
                </a:solidFill>
                <a:latin typeface="微软雅黑" pitchFamily="34" charset="-122"/>
                <a:ea typeface="微软雅黑" pitchFamily="34" charset="-122"/>
              </a:rPr>
              <a:t>相乘</a:t>
            </a:r>
            <a:r>
              <a:rPr lang="en-US"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相乘</a:t>
            </a:r>
            <a:r>
              <a:rPr lang="zh-CN" altLang="en-US" smtClean="0">
                <a:solidFill>
                  <a:srgbClr val="008000"/>
                </a:solidFill>
                <a:latin typeface="微软雅黑" pitchFamily="34" charset="-122"/>
                <a:ea typeface="微软雅黑" pitchFamily="34" charset="-122"/>
              </a:rPr>
              <a:t>后出栈</a:t>
            </a:r>
            <a:r>
              <a:rPr lang="en-US" altLang="en-US" smtClean="0">
                <a:solidFill>
                  <a:srgbClr val="008000"/>
                </a:solidFill>
                <a:latin typeface="微软雅黑" pitchFamily="34" charset="-122"/>
                <a:ea typeface="微软雅黑" pitchFamily="34" charset="-122"/>
              </a:rPr>
              <a:t>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FIMUL</a:t>
            </a:r>
            <a:r>
              <a:rPr lang="en-US" altLang="zh-CN" smtClean="0">
                <a:solidFill>
                  <a:srgbClr val="008000"/>
                </a:solidFill>
                <a:latin typeface="微软雅黑" pitchFamily="34" charset="-122"/>
                <a:ea typeface="微软雅黑" pitchFamily="34" charset="-122"/>
              </a:rPr>
              <a:t>：</a:t>
            </a:r>
            <a:r>
              <a:rPr lang="zh-CN" altLang="en-US" smtClean="0">
                <a:solidFill>
                  <a:srgbClr val="008000"/>
                </a:solidFill>
                <a:latin typeface="微软雅黑" pitchFamily="34" charset="-122"/>
                <a:ea typeface="微软雅黑" pitchFamily="34" charset="-122"/>
              </a:rPr>
              <a:t>按</a:t>
            </a:r>
            <a:r>
              <a:rPr lang="en-US" altLang="zh-CN" smtClean="0">
                <a:solidFill>
                  <a:srgbClr val="008000"/>
                </a:solidFill>
                <a:latin typeface="微软雅黑" pitchFamily="34" charset="-122"/>
                <a:ea typeface="微软雅黑" pitchFamily="34" charset="-122"/>
              </a:rPr>
              <a:t>int</a:t>
            </a:r>
            <a:r>
              <a:rPr lang="zh-CN" altLang="en-US" smtClean="0">
                <a:solidFill>
                  <a:srgbClr val="008000"/>
                </a:solidFill>
                <a:latin typeface="微软雅黑" pitchFamily="34" charset="-122"/>
                <a:ea typeface="微软雅黑" pitchFamily="34" charset="-122"/>
              </a:rPr>
              <a:t>型相乘</a:t>
            </a:r>
            <a:endParaRPr lang="en-US" altLang="en-US" smtClean="0">
              <a:solidFill>
                <a:srgbClr val="008000"/>
              </a:solidFill>
              <a:latin typeface="微软雅黑" pitchFamily="34" charset="-122"/>
              <a:ea typeface="微软雅黑" pitchFamily="34" charset="-122"/>
            </a:endParaRPr>
          </a:p>
          <a:p>
            <a:pPr>
              <a:buFontTx/>
              <a:buNone/>
            </a:pPr>
            <a:r>
              <a:rPr lang="en-US" altLang="zh-CN" smtClean="0">
                <a:solidFill>
                  <a:srgbClr val="008000"/>
                </a:solidFill>
                <a:latin typeface="微软雅黑" pitchFamily="34" charset="-122"/>
                <a:ea typeface="微软雅黑" pitchFamily="34" charset="-122"/>
              </a:rPr>
              <a:t>(4) </a:t>
            </a:r>
            <a:r>
              <a:rPr lang="en-US" altLang="en-US" smtClean="0">
                <a:solidFill>
                  <a:srgbClr val="008000"/>
                </a:solidFill>
                <a:latin typeface="微软雅黑" pitchFamily="34" charset="-122"/>
                <a:ea typeface="微软雅黑" pitchFamily="34" charset="-122"/>
              </a:rPr>
              <a:t>除法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FDIV/FDIVP </a:t>
            </a:r>
            <a:r>
              <a:rPr lang="en-US" altLang="zh-CN" smtClean="0">
                <a:solidFill>
                  <a:srgbClr val="008000"/>
                </a:solidFill>
                <a:latin typeface="微软雅黑" pitchFamily="34" charset="-122"/>
                <a:ea typeface="微软雅黑" pitchFamily="34" charset="-122"/>
              </a:rPr>
              <a:t>:</a:t>
            </a:r>
            <a:r>
              <a:rPr lang="en-US" altLang="en-US" smtClean="0">
                <a:solidFill>
                  <a:srgbClr val="008000"/>
                </a:solidFill>
                <a:latin typeface="微软雅黑" pitchFamily="34" charset="-122"/>
                <a:ea typeface="微软雅黑" pitchFamily="34" charset="-122"/>
              </a:rPr>
              <a:t> </a:t>
            </a:r>
            <a:r>
              <a:rPr lang="en-US" altLang="zh-CN" smtClean="0">
                <a:solidFill>
                  <a:srgbClr val="008000"/>
                </a:solidFill>
                <a:latin typeface="微软雅黑" pitchFamily="34" charset="-122"/>
                <a:ea typeface="微软雅黑" pitchFamily="34" charset="-122"/>
              </a:rPr>
              <a:t>相</a:t>
            </a:r>
            <a:r>
              <a:rPr lang="zh-CN" altLang="en-US" smtClean="0">
                <a:solidFill>
                  <a:srgbClr val="008000"/>
                </a:solidFill>
                <a:latin typeface="微软雅黑" pitchFamily="34" charset="-122"/>
                <a:ea typeface="微软雅黑" pitchFamily="34" charset="-122"/>
              </a:rPr>
              <a:t>除</a:t>
            </a:r>
            <a:r>
              <a:rPr lang="en-US"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相</a:t>
            </a:r>
            <a:r>
              <a:rPr lang="zh-CN" altLang="en-US" smtClean="0">
                <a:solidFill>
                  <a:srgbClr val="008000"/>
                </a:solidFill>
                <a:latin typeface="微软雅黑" pitchFamily="34" charset="-122"/>
                <a:ea typeface="微软雅黑" pitchFamily="34" charset="-122"/>
              </a:rPr>
              <a:t>除后出栈</a:t>
            </a:r>
            <a:r>
              <a:rPr lang="en-US" altLang="en-US" smtClean="0">
                <a:solidFill>
                  <a:srgbClr val="008000"/>
                </a:solidFill>
                <a:latin typeface="微软雅黑" pitchFamily="34" charset="-122"/>
                <a:ea typeface="微软雅黑" pitchFamily="34" charset="-122"/>
              </a:rPr>
              <a:t>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FIDIV</a:t>
            </a:r>
            <a:r>
              <a:rPr lang="en-US" altLang="zh-CN" smtClean="0">
                <a:solidFill>
                  <a:srgbClr val="008000"/>
                </a:solidFill>
                <a:latin typeface="微软雅黑" pitchFamily="34" charset="-122"/>
                <a:ea typeface="微软雅黑" pitchFamily="34" charset="-122"/>
              </a:rPr>
              <a:t>：</a:t>
            </a:r>
            <a:r>
              <a:rPr lang="zh-CN" altLang="en-US" smtClean="0">
                <a:solidFill>
                  <a:srgbClr val="008000"/>
                </a:solidFill>
                <a:latin typeface="微软雅黑" pitchFamily="34" charset="-122"/>
                <a:ea typeface="微软雅黑" pitchFamily="34" charset="-122"/>
              </a:rPr>
              <a:t>按</a:t>
            </a:r>
            <a:r>
              <a:rPr lang="en-US" altLang="zh-CN" smtClean="0">
                <a:solidFill>
                  <a:srgbClr val="008000"/>
                </a:solidFill>
                <a:latin typeface="微软雅黑" pitchFamily="34" charset="-122"/>
                <a:ea typeface="微软雅黑" pitchFamily="34" charset="-122"/>
              </a:rPr>
              <a:t>int</a:t>
            </a:r>
            <a:r>
              <a:rPr lang="zh-CN" altLang="en-US" smtClean="0">
                <a:solidFill>
                  <a:srgbClr val="008000"/>
                </a:solidFill>
                <a:latin typeface="微软雅黑" pitchFamily="34" charset="-122"/>
                <a:ea typeface="微软雅黑" pitchFamily="34" charset="-122"/>
              </a:rPr>
              <a:t>型相除</a:t>
            </a:r>
            <a:endParaRPr lang="en-US" altLang="en-US" smtClean="0">
              <a:solidFill>
                <a:srgbClr val="008000"/>
              </a:solidFill>
              <a:latin typeface="微软雅黑" pitchFamily="34" charset="-122"/>
              <a:ea typeface="微软雅黑" pitchFamily="34" charset="-122"/>
            </a:endParaRP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FDIVR/FDIVRP</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FIDIVR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3">
                                            <p:txEl>
                                              <p:pRg st="1" end="1"/>
                                            </p:txEl>
                                          </p:spTgt>
                                        </p:tgtEl>
                                        <p:attrNameLst>
                                          <p:attrName>style.visibility</p:attrName>
                                        </p:attrNameLst>
                                      </p:cBhvr>
                                      <p:to>
                                        <p:strVal val="visible"/>
                                      </p:to>
                                    </p:set>
                                    <p:animEffect transition="in" filter="blinds(horizontal)">
                                      <p:cBhvr>
                                        <p:cTn id="7" dur="500"/>
                                        <p:tgtEl>
                                          <p:spTgt spid="6912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1203">
                                            <p:txEl>
                                              <p:pRg st="2" end="2"/>
                                            </p:txEl>
                                          </p:spTgt>
                                        </p:tgtEl>
                                        <p:attrNameLst>
                                          <p:attrName>style.visibility</p:attrName>
                                        </p:attrNameLst>
                                      </p:cBhvr>
                                      <p:to>
                                        <p:strVal val="visible"/>
                                      </p:to>
                                    </p:set>
                                    <p:animEffect transition="in" filter="blinds(horizontal)">
                                      <p:cBhvr>
                                        <p:cTn id="10" dur="500"/>
                                        <p:tgtEl>
                                          <p:spTgt spid="6912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1203">
                                            <p:txEl>
                                              <p:pRg st="3" end="3"/>
                                            </p:txEl>
                                          </p:spTgt>
                                        </p:tgtEl>
                                        <p:attrNameLst>
                                          <p:attrName>style.visibility</p:attrName>
                                        </p:attrNameLst>
                                      </p:cBhvr>
                                      <p:to>
                                        <p:strVal val="visible"/>
                                      </p:to>
                                    </p:set>
                                    <p:animEffect transition="in" filter="blinds(horizontal)">
                                      <p:cBhvr>
                                        <p:cTn id="13" dur="500"/>
                                        <p:tgtEl>
                                          <p:spTgt spid="69120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91203">
                                            <p:txEl>
                                              <p:pRg st="4" end="4"/>
                                            </p:txEl>
                                          </p:spTgt>
                                        </p:tgtEl>
                                        <p:attrNameLst>
                                          <p:attrName>style.visibility</p:attrName>
                                        </p:attrNameLst>
                                      </p:cBhvr>
                                      <p:to>
                                        <p:strVal val="visible"/>
                                      </p:to>
                                    </p:set>
                                    <p:animEffect transition="in" filter="blinds(horizontal)">
                                      <p:cBhvr>
                                        <p:cTn id="18" dur="500"/>
                                        <p:tgtEl>
                                          <p:spTgt spid="69120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91203">
                                            <p:txEl>
                                              <p:pRg st="5" end="5"/>
                                            </p:txEl>
                                          </p:spTgt>
                                        </p:tgtEl>
                                        <p:attrNameLst>
                                          <p:attrName>style.visibility</p:attrName>
                                        </p:attrNameLst>
                                      </p:cBhvr>
                                      <p:to>
                                        <p:strVal val="visible"/>
                                      </p:to>
                                    </p:set>
                                    <p:animEffect transition="in" filter="blinds(horizontal)">
                                      <p:cBhvr>
                                        <p:cTn id="21" dur="500"/>
                                        <p:tgtEl>
                                          <p:spTgt spid="69120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1203">
                                            <p:txEl>
                                              <p:pRg st="6" end="6"/>
                                            </p:txEl>
                                          </p:spTgt>
                                        </p:tgtEl>
                                        <p:attrNameLst>
                                          <p:attrName>style.visibility</p:attrName>
                                        </p:attrNameLst>
                                      </p:cBhvr>
                                      <p:to>
                                        <p:strVal val="visible"/>
                                      </p:to>
                                    </p:set>
                                    <p:animEffect transition="in" filter="blinds(horizontal)">
                                      <p:cBhvr>
                                        <p:cTn id="24" dur="500"/>
                                        <p:tgtEl>
                                          <p:spTgt spid="69120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91203">
                                            <p:txEl>
                                              <p:pRg st="7" end="7"/>
                                            </p:txEl>
                                          </p:spTgt>
                                        </p:tgtEl>
                                        <p:attrNameLst>
                                          <p:attrName>style.visibility</p:attrName>
                                        </p:attrNameLst>
                                      </p:cBhvr>
                                      <p:to>
                                        <p:strVal val="visible"/>
                                      </p:to>
                                    </p:set>
                                    <p:animEffect transition="in" filter="blinds(horizontal)">
                                      <p:cBhvr>
                                        <p:cTn id="27" dur="500"/>
                                        <p:tgtEl>
                                          <p:spTgt spid="69120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91203">
                                            <p:txEl>
                                              <p:pRg st="8" end="8"/>
                                            </p:txEl>
                                          </p:spTgt>
                                        </p:tgtEl>
                                        <p:attrNameLst>
                                          <p:attrName>style.visibility</p:attrName>
                                        </p:attrNameLst>
                                      </p:cBhvr>
                                      <p:to>
                                        <p:strVal val="visible"/>
                                      </p:to>
                                    </p:set>
                                    <p:animEffect transition="in" filter="blinds(horizontal)">
                                      <p:cBhvr>
                                        <p:cTn id="30" dur="500"/>
                                        <p:tgtEl>
                                          <p:spTgt spid="69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74819" name="Rectangle 3"/>
          <p:cNvSpPr>
            <a:spLocks noGrp="1" noChangeArrowheads="1"/>
          </p:cNvSpPr>
          <p:nvPr>
            <p:ph type="body" idx="1"/>
          </p:nvPr>
        </p:nvSpPr>
        <p:spPr>
          <a:xfrm>
            <a:off x="206375" y="819150"/>
            <a:ext cx="8416925" cy="927100"/>
          </a:xfrm>
        </p:spPr>
        <p:txBody>
          <a:bodyPr/>
          <a:lstStyle/>
          <a:p>
            <a:pPr>
              <a:lnSpc>
                <a:spcPct val="105000"/>
              </a:lnSpc>
              <a:buFontTx/>
              <a:buNone/>
            </a:pPr>
            <a:r>
              <a:rPr lang="zh-CN" altLang="en-US" sz="2600" smtClean="0">
                <a:solidFill>
                  <a:srgbClr val="0000FF"/>
                </a:solidFill>
                <a:latin typeface="微软雅黑" pitchFamily="34" charset="-122"/>
                <a:ea typeface="微软雅黑" pitchFamily="34" charset="-122"/>
              </a:rPr>
              <a:t>    </a:t>
            </a:r>
            <a:r>
              <a:rPr lang="zh-CN" altLang="en-US" sz="2300" smtClean="0">
                <a:solidFill>
                  <a:srgbClr val="0000FF"/>
                </a:solidFill>
                <a:latin typeface="微软雅黑" pitchFamily="34" charset="-122"/>
                <a:ea typeface="微软雅黑" pitchFamily="34" charset="-122"/>
              </a:rPr>
              <a:t>问题：使用老版本</a:t>
            </a:r>
            <a:r>
              <a:rPr lang="en-US" altLang="zh-CN" sz="2300" smtClean="0">
                <a:solidFill>
                  <a:srgbClr val="0000FF"/>
                </a:solidFill>
                <a:latin typeface="微软雅黑" pitchFamily="34" charset="-122"/>
                <a:ea typeface="微软雅黑" pitchFamily="34" charset="-122"/>
              </a:rPr>
              <a:t>gcc –O2</a:t>
            </a:r>
            <a:r>
              <a:rPr lang="zh-CN" altLang="en-US" sz="2300" smtClean="0">
                <a:solidFill>
                  <a:srgbClr val="0000FF"/>
                </a:solidFill>
                <a:latin typeface="微软雅黑" pitchFamily="34" charset="-122"/>
                <a:ea typeface="微软雅黑" pitchFamily="34" charset="-122"/>
              </a:rPr>
              <a:t>编译时，程序一输出</a:t>
            </a:r>
            <a:r>
              <a:rPr lang="en-US" altLang="zh-CN" sz="2300" smtClean="0">
                <a:solidFill>
                  <a:srgbClr val="0000FF"/>
                </a:solidFill>
                <a:latin typeface="微软雅黑" pitchFamily="34" charset="-122"/>
                <a:ea typeface="微软雅黑" pitchFamily="34" charset="-122"/>
              </a:rPr>
              <a:t>0</a:t>
            </a:r>
            <a:r>
              <a:rPr lang="zh-CN" altLang="en-US" sz="2300" smtClean="0">
                <a:solidFill>
                  <a:srgbClr val="0000FF"/>
                </a:solidFill>
                <a:latin typeface="微软雅黑" pitchFamily="34" charset="-122"/>
                <a:ea typeface="微软雅黑" pitchFamily="34" charset="-122"/>
              </a:rPr>
              <a:t>，程序二输出却是</a:t>
            </a:r>
            <a:r>
              <a:rPr lang="en-US" altLang="zh-CN" sz="2300" smtClean="0">
                <a:solidFill>
                  <a:srgbClr val="0000FF"/>
                </a:solidFill>
                <a:latin typeface="微软雅黑" pitchFamily="34" charset="-122"/>
                <a:ea typeface="微软雅黑" pitchFamily="34" charset="-122"/>
              </a:rPr>
              <a:t>1</a:t>
            </a:r>
            <a:r>
              <a:rPr lang="zh-CN" altLang="en-US" sz="2300" smtClean="0">
                <a:solidFill>
                  <a:srgbClr val="0000FF"/>
                </a:solidFill>
                <a:latin typeface="微软雅黑" pitchFamily="34" charset="-122"/>
                <a:ea typeface="微软雅黑" pitchFamily="34" charset="-122"/>
              </a:rPr>
              <a:t>，是什么原因造成的？</a:t>
            </a:r>
            <a:endParaRPr lang="zh-CN" altLang="en-US" sz="2300" smtClean="0"/>
          </a:p>
        </p:txBody>
      </p:sp>
      <p:grpSp>
        <p:nvGrpSpPr>
          <p:cNvPr id="674825" name="Group 9"/>
          <p:cNvGrpSpPr>
            <a:grpSpLocks/>
          </p:cNvGrpSpPr>
          <p:nvPr/>
        </p:nvGrpSpPr>
        <p:grpSpPr bwMode="auto">
          <a:xfrm>
            <a:off x="3806825" y="1719263"/>
            <a:ext cx="3556000" cy="5094287"/>
            <a:chOff x="2568" y="1111"/>
            <a:chExt cx="2410" cy="3209"/>
          </a:xfrm>
        </p:grpSpPr>
        <p:pic>
          <p:nvPicPr>
            <p:cNvPr id="674823" name="Picture 7"/>
            <p:cNvPicPr>
              <a:picLocks noChangeAspect="1" noChangeArrowheads="1"/>
            </p:cNvPicPr>
            <p:nvPr/>
          </p:nvPicPr>
          <p:blipFill>
            <a:blip r:embed="rId2"/>
            <a:srcRect/>
            <a:stretch>
              <a:fillRect/>
            </a:stretch>
          </p:blipFill>
          <p:spPr bwMode="auto">
            <a:xfrm>
              <a:off x="2568" y="1111"/>
              <a:ext cx="2410" cy="3209"/>
            </a:xfrm>
            <a:prstGeom prst="rect">
              <a:avLst/>
            </a:prstGeom>
            <a:noFill/>
          </p:spPr>
        </p:pic>
        <p:sp>
          <p:nvSpPr>
            <p:cNvPr id="674821" name="Rectangle 5"/>
            <p:cNvSpPr>
              <a:spLocks noChangeArrowheads="1"/>
            </p:cNvSpPr>
            <p:nvPr/>
          </p:nvSpPr>
          <p:spPr bwMode="auto">
            <a:xfrm>
              <a:off x="3305" y="3295"/>
              <a:ext cx="822" cy="226"/>
            </a:xfrm>
            <a:prstGeom prst="rect">
              <a:avLst/>
            </a:prstGeom>
            <a:noFill/>
            <a:ln w="38100" algn="ctr">
              <a:solidFill>
                <a:srgbClr val="FF3300"/>
              </a:solidFill>
              <a:miter lim="800000"/>
              <a:headEnd/>
              <a:tailEnd/>
            </a:ln>
            <a:effectLst/>
          </p:spPr>
          <p:txBody>
            <a:bodyPr wrap="none" anchor="ctr"/>
            <a:lstStyle/>
            <a:p>
              <a:endParaRPr lang="zh-CN" altLang="en-US"/>
            </a:p>
          </p:txBody>
        </p:sp>
      </p:grpSp>
      <p:pic>
        <p:nvPicPr>
          <p:cNvPr id="674822" name="Picture 6"/>
          <p:cNvPicPr>
            <a:picLocks noChangeAspect="1" noChangeArrowheads="1"/>
          </p:cNvPicPr>
          <p:nvPr/>
        </p:nvPicPr>
        <p:blipFill>
          <a:blip r:embed="rId3"/>
          <a:srcRect/>
          <a:stretch>
            <a:fillRect/>
          </a:stretch>
        </p:blipFill>
        <p:spPr bwMode="auto">
          <a:xfrm>
            <a:off x="90488" y="1763713"/>
            <a:ext cx="3716337" cy="5094287"/>
          </a:xfrm>
          <a:prstGeom prst="rect">
            <a:avLst/>
          </a:prstGeom>
          <a:noFill/>
        </p:spPr>
      </p:pic>
      <p:sp>
        <p:nvSpPr>
          <p:cNvPr id="674824" name="Text Box 8"/>
          <p:cNvSpPr txBox="1">
            <a:spLocks noChangeArrowheads="1"/>
          </p:cNvSpPr>
          <p:nvPr/>
        </p:nvSpPr>
        <p:spPr bwMode="auto">
          <a:xfrm>
            <a:off x="4527550" y="1314450"/>
            <a:ext cx="44100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f(10)</a:t>
            </a:r>
            <a:r>
              <a:rPr lang="zh-CN" altLang="en-US" sz="2000">
                <a:solidFill>
                  <a:srgbClr val="FF3300"/>
                </a:solidFill>
              </a:rPr>
              <a:t>的值是多少？机器数是多少？</a:t>
            </a:r>
          </a:p>
        </p:txBody>
      </p:sp>
      <p:sp>
        <p:nvSpPr>
          <p:cNvPr id="674828" name="Text Box 12"/>
          <p:cNvSpPr txBox="1">
            <a:spLocks noChangeArrowheads="1"/>
          </p:cNvSpPr>
          <p:nvPr/>
        </p:nvSpPr>
        <p:spPr bwMode="auto">
          <a:xfrm>
            <a:off x="6732588" y="2033588"/>
            <a:ext cx="2206625" cy="45720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sz="2400">
                <a:solidFill>
                  <a:srgbClr val="3333CC"/>
                </a:solidFill>
              </a:rPr>
              <a:t>习题课讨论题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4824"/>
                                        </p:tgtEl>
                                        <p:attrNameLst>
                                          <p:attrName>style.visibility</p:attrName>
                                        </p:attrNameLst>
                                      </p:cBhvr>
                                      <p:to>
                                        <p:strVal val="visible"/>
                                      </p:to>
                                    </p:set>
                                    <p:animEffect transition="in" filter="blinds(horizontal)">
                                      <p:cBhvr>
                                        <p:cTn id="7" dur="500"/>
                                        <p:tgtEl>
                                          <p:spTgt spid="67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88132" name="Rectangle 4"/>
          <p:cNvSpPr>
            <a:spLocks noChangeArrowheads="1"/>
          </p:cNvSpPr>
          <p:nvPr/>
        </p:nvSpPr>
        <p:spPr bwMode="auto">
          <a:xfrm>
            <a:off x="3581400" y="998538"/>
            <a:ext cx="5202238" cy="1828800"/>
          </a:xfrm>
          <a:prstGeom prst="rect">
            <a:avLst/>
          </a:prstGeom>
          <a:noFill/>
          <a:ln w="9525" algn="ctr">
            <a:noFill/>
            <a:miter lim="800000"/>
            <a:headEnd/>
            <a:tailEnd/>
          </a:ln>
          <a:effectLst/>
        </p:spPr>
        <p:txBody>
          <a:bodyPr wrap="none" lIns="0" tIns="0" rIns="0" bIns="0" anchor="ctr">
            <a:spAutoFit/>
          </a:bodyPr>
          <a:lstStyle/>
          <a:p>
            <a:r>
              <a:rPr lang="en-US" altLang="zh-CN" sz="2000"/>
              <a:t>8048328:    55              push   %ebp</a:t>
            </a:r>
          </a:p>
          <a:p>
            <a:r>
              <a:rPr lang="en-US" altLang="zh-CN" sz="2000"/>
              <a:t>8048329:    89 e5         mov    %esp,%ebp</a:t>
            </a:r>
          </a:p>
          <a:p>
            <a:r>
              <a:rPr lang="en-US" altLang="zh-CN" sz="2000"/>
              <a:t>804832b:    d9 e8         </a:t>
            </a:r>
            <a:r>
              <a:rPr lang="en-US" altLang="zh-CN" sz="2000">
                <a:solidFill>
                  <a:srgbClr val="FF3300"/>
                </a:solidFill>
              </a:rPr>
              <a:t>fld1 </a:t>
            </a:r>
            <a:r>
              <a:rPr lang="en-US" altLang="zh-CN" sz="2000"/>
              <a:t>  </a:t>
            </a:r>
          </a:p>
          <a:p>
            <a:r>
              <a:rPr lang="en-US" altLang="zh-CN" sz="2000"/>
              <a:t>804832d:    da 75 08    </a:t>
            </a:r>
            <a:r>
              <a:rPr lang="en-US" altLang="zh-CN" sz="2000">
                <a:solidFill>
                  <a:srgbClr val="FF3300"/>
                </a:solidFill>
              </a:rPr>
              <a:t>fidivl 0x8(%ebp)</a:t>
            </a:r>
            <a:r>
              <a:rPr lang="en-US" altLang="zh-CN" sz="2000"/>
              <a:t> </a:t>
            </a:r>
          </a:p>
          <a:p>
            <a:r>
              <a:rPr lang="en-US" altLang="zh-CN" sz="2000"/>
              <a:t>8048330:    c9               leave  </a:t>
            </a:r>
          </a:p>
          <a:p>
            <a:r>
              <a:rPr lang="en-US" altLang="zh-CN" sz="2000"/>
              <a:t>8048331:    c3               ret</a:t>
            </a:r>
            <a:r>
              <a:rPr lang="en-US" altLang="zh-CN"/>
              <a:t>    </a:t>
            </a:r>
          </a:p>
        </p:txBody>
      </p:sp>
      <p:sp>
        <p:nvSpPr>
          <p:cNvPr id="688133" name="Rectangle 5"/>
          <p:cNvSpPr>
            <a:spLocks noChangeArrowheads="1"/>
          </p:cNvSpPr>
          <p:nvPr/>
        </p:nvSpPr>
        <p:spPr bwMode="auto">
          <a:xfrm>
            <a:off x="431800" y="1119188"/>
            <a:ext cx="2430463" cy="1339850"/>
          </a:xfrm>
          <a:prstGeom prst="rect">
            <a:avLst/>
          </a:prstGeom>
          <a:noFill/>
          <a:ln w="9525" algn="ctr">
            <a:noFill/>
            <a:miter lim="800000"/>
            <a:headEnd/>
            <a:tailEnd/>
          </a:ln>
          <a:effectLst/>
        </p:spPr>
        <p:txBody>
          <a:bodyPr lIns="0" tIns="0" rIns="0" bIns="0" anchor="ctr">
            <a:spAutoFit/>
          </a:bodyPr>
          <a:lstStyle/>
          <a:p>
            <a:r>
              <a:rPr lang="en-US" altLang="zh-CN" sz="2200"/>
              <a:t>double f(int x)</a:t>
            </a:r>
          </a:p>
          <a:p>
            <a:r>
              <a:rPr lang="en-US" altLang="zh-CN" sz="2200"/>
              <a:t>{</a:t>
            </a:r>
          </a:p>
          <a:p>
            <a:r>
              <a:rPr lang="en-US" altLang="zh-CN" sz="2200"/>
              <a:t>     return 1.0 / x ;</a:t>
            </a:r>
          </a:p>
          <a:p>
            <a:r>
              <a:rPr lang="en-US" altLang="zh-CN" sz="2200"/>
              <a:t>}</a:t>
            </a:r>
          </a:p>
        </p:txBody>
      </p:sp>
      <p:sp>
        <p:nvSpPr>
          <p:cNvPr id="688134" name="Rectangle 6"/>
          <p:cNvSpPr>
            <a:spLocks noChangeArrowheads="1"/>
          </p:cNvSpPr>
          <p:nvPr/>
        </p:nvSpPr>
        <p:spPr bwMode="auto">
          <a:xfrm>
            <a:off x="168275" y="3114675"/>
            <a:ext cx="8813800" cy="1800225"/>
          </a:xfrm>
          <a:prstGeom prst="rect">
            <a:avLst/>
          </a:prstGeom>
          <a:noFill/>
          <a:ln w="9525" algn="ctr">
            <a:noFill/>
            <a:miter lim="800000"/>
            <a:headEnd/>
            <a:tailEnd/>
          </a:ln>
          <a:effectLst/>
        </p:spPr>
        <p:txBody>
          <a:bodyPr wrap="none">
            <a:spAutoFit/>
          </a:bodyPr>
          <a:lstStyle/>
          <a:p>
            <a:pPr marL="342900" indent="-342900">
              <a:lnSpc>
                <a:spcPct val="140000"/>
              </a:lnSpc>
            </a:pPr>
            <a:r>
              <a:rPr lang="zh-CN" altLang="en-US" sz="2000">
                <a:solidFill>
                  <a:srgbClr val="0066FF"/>
                </a:solidFill>
              </a:rPr>
              <a:t>两条重要指令的功能如下。</a:t>
            </a:r>
          </a:p>
          <a:p>
            <a:pPr marL="342900" indent="-342900">
              <a:lnSpc>
                <a:spcPct val="140000"/>
              </a:lnSpc>
            </a:pPr>
            <a:r>
              <a:rPr lang="en-US" altLang="zh-CN" sz="2000">
                <a:solidFill>
                  <a:srgbClr val="FF3300"/>
                </a:solidFill>
              </a:rPr>
              <a:t>fld1</a:t>
            </a:r>
            <a:r>
              <a:rPr lang="zh-CN" altLang="en-US" sz="2000">
                <a:solidFill>
                  <a:srgbClr val="FF3300"/>
                </a:solidFill>
              </a:rPr>
              <a:t>：将常数</a:t>
            </a:r>
            <a:r>
              <a:rPr lang="en-US" altLang="zh-CN" sz="2000">
                <a:solidFill>
                  <a:srgbClr val="FF3300"/>
                </a:solidFill>
              </a:rPr>
              <a:t>1</a:t>
            </a:r>
            <a:r>
              <a:rPr lang="zh-CN" altLang="en-US" sz="2000">
                <a:solidFill>
                  <a:srgbClr val="FF3300"/>
                </a:solidFill>
              </a:rPr>
              <a:t>压入栈顶</a:t>
            </a:r>
            <a:r>
              <a:rPr lang="en-US" altLang="zh-CN" sz="2000">
                <a:solidFill>
                  <a:srgbClr val="FF3300"/>
                </a:solidFill>
              </a:rPr>
              <a:t>ST(0)</a:t>
            </a:r>
          </a:p>
          <a:p>
            <a:pPr marL="342900" indent="-342900">
              <a:lnSpc>
                <a:spcPct val="140000"/>
              </a:lnSpc>
            </a:pPr>
            <a:r>
              <a:rPr lang="en-US" altLang="zh-CN" sz="2000">
                <a:solidFill>
                  <a:srgbClr val="FF3300"/>
                </a:solidFill>
              </a:rPr>
              <a:t>fidivl</a:t>
            </a:r>
            <a:r>
              <a:rPr lang="zh-CN" altLang="en-US" sz="2000">
                <a:solidFill>
                  <a:srgbClr val="FF3300"/>
                </a:solidFill>
              </a:rPr>
              <a:t>：将指定存储单元操作数</a:t>
            </a:r>
            <a:r>
              <a:rPr lang="en-US" altLang="zh-CN" sz="2000">
                <a:solidFill>
                  <a:srgbClr val="FF3300"/>
                </a:solidFill>
              </a:rPr>
              <a:t>M[R[ebp]+8]</a:t>
            </a:r>
            <a:r>
              <a:rPr lang="zh-CN" altLang="en-US" sz="2000">
                <a:solidFill>
                  <a:srgbClr val="FF3300"/>
                </a:solidFill>
              </a:rPr>
              <a:t>中的</a:t>
            </a:r>
            <a:r>
              <a:rPr lang="en-US" altLang="zh-CN" sz="2000">
                <a:solidFill>
                  <a:srgbClr val="FF3300"/>
                </a:solidFill>
              </a:rPr>
              <a:t>int</a:t>
            </a:r>
            <a:r>
              <a:rPr lang="zh-CN" altLang="en-US" sz="2000">
                <a:solidFill>
                  <a:srgbClr val="FF3300"/>
                </a:solidFill>
              </a:rPr>
              <a:t>型数转换为</a:t>
            </a:r>
            <a:r>
              <a:rPr lang="en-US" altLang="zh-CN" sz="2000">
                <a:solidFill>
                  <a:srgbClr val="FF3300"/>
                </a:solidFill>
              </a:rPr>
              <a:t>double</a:t>
            </a:r>
            <a:r>
              <a:rPr lang="zh-CN" altLang="en-US" sz="2000">
                <a:solidFill>
                  <a:srgbClr val="FF3300"/>
                </a:solidFill>
              </a:rPr>
              <a:t>型，</a:t>
            </a:r>
          </a:p>
          <a:p>
            <a:pPr marL="342900" indent="-342900">
              <a:lnSpc>
                <a:spcPct val="140000"/>
              </a:lnSpc>
            </a:pPr>
            <a:r>
              <a:rPr lang="zh-CN" altLang="en-US" sz="2000">
                <a:solidFill>
                  <a:srgbClr val="FF3300"/>
                </a:solidFill>
              </a:rPr>
              <a:t>            再将</a:t>
            </a:r>
            <a:r>
              <a:rPr lang="en-US" altLang="zh-CN" sz="2000">
                <a:solidFill>
                  <a:srgbClr val="FF3300"/>
                </a:solidFill>
              </a:rPr>
              <a:t>ST(0)</a:t>
            </a:r>
            <a:r>
              <a:rPr lang="zh-CN" altLang="en-US" sz="2000">
                <a:solidFill>
                  <a:srgbClr val="FF3300"/>
                </a:solidFill>
              </a:rPr>
              <a:t>除以该数，并将结果存入</a:t>
            </a:r>
            <a:r>
              <a:rPr lang="en-US" altLang="zh-CN" sz="2000">
                <a:solidFill>
                  <a:srgbClr val="FF3300"/>
                </a:solidFill>
              </a:rPr>
              <a:t>ST(0)</a:t>
            </a:r>
            <a:r>
              <a:rPr lang="zh-CN" altLang="en-US" sz="2000">
                <a:solidFill>
                  <a:srgbClr val="FF3300"/>
                </a:solidFill>
              </a:rPr>
              <a:t>中</a:t>
            </a:r>
          </a:p>
        </p:txBody>
      </p:sp>
      <p:sp>
        <p:nvSpPr>
          <p:cNvPr id="688135" name="Rectangle 7"/>
          <p:cNvSpPr>
            <a:spLocks noChangeArrowheads="1"/>
          </p:cNvSpPr>
          <p:nvPr/>
        </p:nvSpPr>
        <p:spPr bwMode="auto">
          <a:xfrm>
            <a:off x="134938" y="5597525"/>
            <a:ext cx="8982075" cy="396875"/>
          </a:xfrm>
          <a:prstGeom prst="rect">
            <a:avLst/>
          </a:prstGeom>
          <a:noFill/>
          <a:ln w="9525" algn="ctr">
            <a:noFill/>
            <a:miter lim="800000"/>
            <a:headEnd/>
            <a:tailEnd/>
          </a:ln>
          <a:effectLst/>
        </p:spPr>
        <p:txBody>
          <a:bodyPr>
            <a:spAutoFit/>
          </a:bodyPr>
          <a:lstStyle/>
          <a:p>
            <a:pPr marL="342900" indent="-342900"/>
            <a:r>
              <a:rPr lang="en-US" altLang="zh-CN" sz="2000"/>
              <a:t>0.1=0.00011[0011]B= 0.00011 0011 0011 0011 0011 0011 0011</a:t>
            </a:r>
            <a:r>
              <a:rPr lang="en-US" altLang="en-US" sz="2000"/>
              <a:t>…</a:t>
            </a:r>
            <a:r>
              <a:rPr lang="en-US" altLang="zh-CN" sz="2000"/>
              <a:t>B</a:t>
            </a:r>
            <a:endParaRPr lang="zh-CN" altLang="en-US" sz="2000"/>
          </a:p>
        </p:txBody>
      </p:sp>
      <p:sp>
        <p:nvSpPr>
          <p:cNvPr id="688136" name="Text Box 8"/>
          <p:cNvSpPr txBox="1">
            <a:spLocks noChangeArrowheads="1"/>
          </p:cNvSpPr>
          <p:nvPr/>
        </p:nvSpPr>
        <p:spPr bwMode="auto">
          <a:xfrm>
            <a:off x="161925" y="5146675"/>
            <a:ext cx="229552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f(10)=0.1</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476250" y="122238"/>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4276" name="Rectangle 4"/>
          <p:cNvSpPr>
            <a:spLocks noChangeArrowheads="1"/>
          </p:cNvSpPr>
          <p:nvPr/>
        </p:nvSpPr>
        <p:spPr bwMode="auto">
          <a:xfrm>
            <a:off x="206375" y="638175"/>
            <a:ext cx="7208838" cy="6165850"/>
          </a:xfrm>
          <a:prstGeom prst="rect">
            <a:avLst/>
          </a:prstGeom>
          <a:solidFill>
            <a:schemeClr val="bg1"/>
          </a:solidFill>
          <a:ln w="9525" algn="ctr">
            <a:noFill/>
            <a:miter lim="800000"/>
            <a:headEnd/>
            <a:tailEnd/>
          </a:ln>
          <a:effectLst/>
        </p:spPr>
        <p:txBody>
          <a:bodyPr wrap="none" lIns="0" tIns="0" rIns="0" bIns="0" anchor="ctr">
            <a:spAutoFit/>
          </a:bodyPr>
          <a:lstStyle/>
          <a:p>
            <a:pPr indent="266700">
              <a:lnSpc>
                <a:spcPct val="95000"/>
              </a:lnSpc>
            </a:pPr>
            <a:r>
              <a:rPr lang="en-US" altLang="zh-CN" sz="1700"/>
              <a:t>08048334 &lt;main&gt;:</a:t>
            </a:r>
          </a:p>
          <a:p>
            <a:pPr indent="266700">
              <a:lnSpc>
                <a:spcPct val="95000"/>
              </a:lnSpc>
            </a:pPr>
            <a:r>
              <a:rPr lang="en-US" altLang="zh-CN" sz="1700"/>
              <a:t> 8048334:       55                       push   %ebp</a:t>
            </a:r>
          </a:p>
          <a:p>
            <a:pPr indent="266700">
              <a:lnSpc>
                <a:spcPct val="95000"/>
              </a:lnSpc>
            </a:pPr>
            <a:r>
              <a:rPr lang="en-US" altLang="zh-CN" sz="1700"/>
              <a:t> 8048335:       89 e5                  mov    %esp,%ebp</a:t>
            </a:r>
          </a:p>
          <a:p>
            <a:pPr indent="266700">
              <a:lnSpc>
                <a:spcPct val="95000"/>
              </a:lnSpc>
            </a:pPr>
            <a:r>
              <a:rPr lang="en-US" altLang="zh-CN" sz="1700"/>
              <a:t> 8048337:       83 ec 08             sub    $0x8,%esp</a:t>
            </a:r>
          </a:p>
          <a:p>
            <a:pPr indent="266700">
              <a:lnSpc>
                <a:spcPct val="95000"/>
              </a:lnSpc>
            </a:pPr>
            <a:r>
              <a:rPr lang="en-US" altLang="zh-CN" sz="1700"/>
              <a:t> 804833a:       83 e4 f0             and    $0xfffffff0,%esp</a:t>
            </a:r>
          </a:p>
          <a:p>
            <a:pPr indent="266700">
              <a:lnSpc>
                <a:spcPct val="95000"/>
              </a:lnSpc>
            </a:pPr>
            <a:r>
              <a:rPr lang="en-US" altLang="zh-CN" sz="1700"/>
              <a:t> 804833d:       83 ec 0c             sub    $0xc,%esp</a:t>
            </a:r>
          </a:p>
          <a:p>
            <a:pPr indent="266700">
              <a:lnSpc>
                <a:spcPct val="95000"/>
              </a:lnSpc>
            </a:pPr>
            <a:r>
              <a:rPr lang="en-US" altLang="zh-CN" sz="1700"/>
              <a:t> 8048340:       6a 0a                  push   $0xa</a:t>
            </a:r>
          </a:p>
          <a:p>
            <a:pPr indent="266700">
              <a:lnSpc>
                <a:spcPct val="95000"/>
              </a:lnSpc>
            </a:pPr>
            <a:r>
              <a:rPr lang="en-US" altLang="zh-CN" sz="1700"/>
              <a:t> 8048342:       e8 e1 ff ff ff       call   8048328 &lt;f&gt; </a:t>
            </a:r>
            <a:r>
              <a:rPr lang="en-US" altLang="zh-CN" sz="1700">
                <a:solidFill>
                  <a:srgbClr val="3333CC"/>
                </a:solidFill>
              </a:rPr>
              <a:t>//</a:t>
            </a:r>
            <a:r>
              <a:rPr lang="zh-CN" altLang="en-US" sz="1700">
                <a:solidFill>
                  <a:srgbClr val="3333CC"/>
                </a:solidFill>
              </a:rPr>
              <a:t>计算</a:t>
            </a:r>
            <a:r>
              <a:rPr lang="en-US" altLang="zh-CN" sz="1700">
                <a:solidFill>
                  <a:srgbClr val="3333CC"/>
                </a:solidFill>
              </a:rPr>
              <a:t>a=f(10)</a:t>
            </a:r>
          </a:p>
          <a:p>
            <a:pPr indent="266700">
              <a:lnSpc>
                <a:spcPct val="95000"/>
              </a:lnSpc>
            </a:pPr>
            <a:r>
              <a:rPr lang="en-US" altLang="zh-CN" sz="1700"/>
              <a:t> 8048347:       dd 5d f8             </a:t>
            </a:r>
            <a:r>
              <a:rPr lang="en-US" altLang="zh-CN" sz="1700">
                <a:solidFill>
                  <a:srgbClr val="FF3300"/>
                </a:solidFill>
              </a:rPr>
              <a:t>fstpl  0xfffffff8(%ebp) </a:t>
            </a:r>
            <a:r>
              <a:rPr lang="en-US" altLang="zh-CN" sz="1700">
                <a:solidFill>
                  <a:srgbClr val="3333CC"/>
                </a:solidFill>
              </a:rPr>
              <a:t>//a</a:t>
            </a:r>
            <a:r>
              <a:rPr lang="zh-CN" altLang="en-US" sz="1700">
                <a:solidFill>
                  <a:srgbClr val="3333CC"/>
                </a:solidFill>
              </a:rPr>
              <a:t>存入内存</a:t>
            </a:r>
          </a:p>
          <a:p>
            <a:pPr indent="266700">
              <a:lnSpc>
                <a:spcPct val="95000"/>
              </a:lnSpc>
            </a:pPr>
            <a:r>
              <a:rPr lang="en-US" altLang="zh-CN" sz="1700"/>
              <a:t> 804834a:       c7 04 24 0a 00 00 00    movl   $0xa,(%esp,1)</a:t>
            </a:r>
          </a:p>
          <a:p>
            <a:pPr indent="266700">
              <a:lnSpc>
                <a:spcPct val="95000"/>
              </a:lnSpc>
            </a:pPr>
            <a:r>
              <a:rPr lang="en-US" altLang="zh-CN" sz="1700"/>
              <a:t> 8048351:       e8 d2 ff ff ff       call   8048328 &lt;f&gt; </a:t>
            </a:r>
            <a:r>
              <a:rPr lang="en-US" altLang="zh-CN">
                <a:solidFill>
                  <a:srgbClr val="3333CC"/>
                </a:solidFill>
              </a:rPr>
              <a:t>//</a:t>
            </a:r>
            <a:r>
              <a:rPr lang="zh-CN" altLang="en-US">
                <a:solidFill>
                  <a:srgbClr val="3333CC"/>
                </a:solidFill>
              </a:rPr>
              <a:t>计算</a:t>
            </a:r>
            <a:r>
              <a:rPr lang="en-US" altLang="zh-CN">
                <a:solidFill>
                  <a:srgbClr val="3333CC"/>
                </a:solidFill>
              </a:rPr>
              <a:t>b=f(10)</a:t>
            </a:r>
            <a:endParaRPr lang="en-US" altLang="zh-CN" sz="1700"/>
          </a:p>
          <a:p>
            <a:pPr indent="266700">
              <a:lnSpc>
                <a:spcPct val="95000"/>
              </a:lnSpc>
            </a:pPr>
            <a:r>
              <a:rPr lang="en-US" altLang="zh-CN" sz="1700"/>
              <a:t> 8048356:       dd 45 f8             </a:t>
            </a:r>
            <a:r>
              <a:rPr lang="en-US" altLang="zh-CN" sz="1700">
                <a:solidFill>
                  <a:srgbClr val="FF3300"/>
                </a:solidFill>
              </a:rPr>
              <a:t>fldl   0xfffffff8(%ebp)</a:t>
            </a:r>
            <a:r>
              <a:rPr lang="en-US" altLang="zh-CN" sz="1700"/>
              <a:t> </a:t>
            </a:r>
            <a:r>
              <a:rPr lang="en-US" altLang="zh-CN" sz="1700">
                <a:solidFill>
                  <a:srgbClr val="3333CC"/>
                </a:solidFill>
              </a:rPr>
              <a:t>//a</a:t>
            </a:r>
            <a:r>
              <a:rPr lang="zh-CN" altLang="en-US" sz="1700">
                <a:solidFill>
                  <a:srgbClr val="3333CC"/>
                </a:solidFill>
              </a:rPr>
              <a:t>入栈顶</a:t>
            </a:r>
          </a:p>
          <a:p>
            <a:pPr indent="266700">
              <a:lnSpc>
                <a:spcPct val="95000"/>
              </a:lnSpc>
            </a:pPr>
            <a:r>
              <a:rPr lang="en-US" altLang="zh-CN" sz="1700"/>
              <a:t> 8048359:       58                       pop    %eax</a:t>
            </a:r>
          </a:p>
          <a:p>
            <a:pPr indent="266700">
              <a:lnSpc>
                <a:spcPct val="95000"/>
              </a:lnSpc>
            </a:pPr>
            <a:r>
              <a:rPr lang="en-US" altLang="zh-CN" sz="1700"/>
              <a:t> 804835a:       da e9                  fucompp      </a:t>
            </a:r>
            <a:r>
              <a:rPr lang="en-US" altLang="zh-CN" sz="1700">
                <a:solidFill>
                  <a:srgbClr val="3333CC"/>
                </a:solidFill>
              </a:rPr>
              <a:t>//</a:t>
            </a:r>
            <a:r>
              <a:rPr lang="zh-CN" altLang="en-US" sz="1700">
                <a:solidFill>
                  <a:srgbClr val="3333CC"/>
                </a:solidFill>
              </a:rPr>
              <a:t>比较</a:t>
            </a:r>
            <a:r>
              <a:rPr lang="en-US" altLang="zh-CN" sz="1700">
                <a:solidFill>
                  <a:srgbClr val="3333CC"/>
                </a:solidFill>
              </a:rPr>
              <a:t>ST(0)</a:t>
            </a:r>
            <a:r>
              <a:rPr lang="en-US" altLang="zh-CN" sz="1700">
                <a:solidFill>
                  <a:srgbClr val="FF3300"/>
                </a:solidFill>
              </a:rPr>
              <a:t>a</a:t>
            </a:r>
            <a:r>
              <a:rPr lang="zh-CN" altLang="en-US" sz="1700">
                <a:solidFill>
                  <a:srgbClr val="3333CC"/>
                </a:solidFill>
              </a:rPr>
              <a:t>和</a:t>
            </a:r>
            <a:r>
              <a:rPr lang="en-US" altLang="zh-CN" sz="1700">
                <a:solidFill>
                  <a:srgbClr val="3333CC"/>
                </a:solidFill>
              </a:rPr>
              <a:t>ST(1)</a:t>
            </a:r>
            <a:r>
              <a:rPr lang="en-US" altLang="zh-CN" sz="1700">
                <a:solidFill>
                  <a:srgbClr val="FF3300"/>
                </a:solidFill>
              </a:rPr>
              <a:t>b</a:t>
            </a:r>
          </a:p>
          <a:p>
            <a:pPr indent="266700">
              <a:lnSpc>
                <a:spcPct val="95000"/>
              </a:lnSpc>
            </a:pPr>
            <a:r>
              <a:rPr lang="en-US" altLang="zh-CN" sz="1700"/>
              <a:t> 804835c:       df e0                   fnstsw %ax  </a:t>
            </a:r>
            <a:r>
              <a:rPr lang="en-US" altLang="zh-CN" sz="1700">
                <a:solidFill>
                  <a:srgbClr val="3333CC"/>
                </a:solidFill>
              </a:rPr>
              <a:t>//</a:t>
            </a:r>
            <a:r>
              <a:rPr lang="zh-CN" altLang="en-US" sz="1700">
                <a:solidFill>
                  <a:srgbClr val="3333CC"/>
                </a:solidFill>
              </a:rPr>
              <a:t>把</a:t>
            </a:r>
            <a:r>
              <a:rPr lang="en-US" altLang="zh-CN" sz="1700">
                <a:solidFill>
                  <a:srgbClr val="3333CC"/>
                </a:solidFill>
              </a:rPr>
              <a:t>FPU</a:t>
            </a:r>
            <a:r>
              <a:rPr lang="zh-CN" altLang="en-US" sz="1700">
                <a:solidFill>
                  <a:srgbClr val="3333CC"/>
                </a:solidFill>
              </a:rPr>
              <a:t>状态字送到</a:t>
            </a:r>
            <a:r>
              <a:rPr lang="en-US" altLang="zh-CN" sz="1700">
                <a:solidFill>
                  <a:srgbClr val="3333CC"/>
                </a:solidFill>
              </a:rPr>
              <a:t>AX</a:t>
            </a:r>
            <a:endParaRPr lang="zh-CN" altLang="en-US" sz="1700">
              <a:solidFill>
                <a:srgbClr val="3333CC"/>
              </a:solidFill>
            </a:endParaRPr>
          </a:p>
          <a:p>
            <a:pPr indent="266700">
              <a:lnSpc>
                <a:spcPct val="95000"/>
              </a:lnSpc>
            </a:pPr>
            <a:r>
              <a:rPr lang="en-US" altLang="zh-CN" sz="1700"/>
              <a:t> 804835e:       80 e4 45             and    $0x45,%ah</a:t>
            </a:r>
          </a:p>
          <a:p>
            <a:pPr indent="266700">
              <a:lnSpc>
                <a:spcPct val="95000"/>
              </a:lnSpc>
            </a:pPr>
            <a:r>
              <a:rPr lang="en-US" altLang="zh-CN" sz="1700"/>
              <a:t> 8048361:       80 fc 40              cmp    $0x40,%ah</a:t>
            </a:r>
          </a:p>
          <a:p>
            <a:pPr indent="266700">
              <a:lnSpc>
                <a:spcPct val="95000"/>
              </a:lnSpc>
            </a:pPr>
            <a:r>
              <a:rPr lang="en-US" altLang="zh-CN" sz="1700"/>
              <a:t> 8048364:       0f 94 c0              sete   %al</a:t>
            </a:r>
          </a:p>
          <a:p>
            <a:pPr indent="266700">
              <a:lnSpc>
                <a:spcPct val="95000"/>
              </a:lnSpc>
            </a:pPr>
            <a:r>
              <a:rPr lang="en-US" altLang="zh-CN" sz="1700"/>
              <a:t> 8048367:       5a                       pop    %edx</a:t>
            </a:r>
          </a:p>
          <a:p>
            <a:pPr indent="266700">
              <a:lnSpc>
                <a:spcPct val="95000"/>
              </a:lnSpc>
            </a:pPr>
            <a:r>
              <a:rPr lang="en-US" altLang="zh-CN" sz="1700"/>
              <a:t> 8048368:       0f b6 c0             movzbl %al,%eax</a:t>
            </a:r>
          </a:p>
          <a:p>
            <a:pPr indent="266700">
              <a:lnSpc>
                <a:spcPct val="95000"/>
              </a:lnSpc>
            </a:pPr>
            <a:r>
              <a:rPr lang="en-US" altLang="zh-CN" sz="1700"/>
              <a:t> 804836b:       50                      push   %eax</a:t>
            </a:r>
          </a:p>
          <a:p>
            <a:pPr indent="266700">
              <a:lnSpc>
                <a:spcPct val="95000"/>
              </a:lnSpc>
            </a:pPr>
            <a:r>
              <a:rPr lang="en-US" altLang="zh-CN" sz="1700"/>
              <a:t> 804836c:       68 d8 83 04 08  push   $0x80483d8</a:t>
            </a:r>
          </a:p>
          <a:p>
            <a:pPr indent="266700">
              <a:lnSpc>
                <a:spcPct val="95000"/>
              </a:lnSpc>
            </a:pPr>
            <a:r>
              <a:rPr lang="en-US" altLang="zh-CN" sz="1700"/>
              <a:t> 8048371:       e8 f2 fe ff ff      call   8048268 &lt;_init+0x38&gt;</a:t>
            </a:r>
          </a:p>
          <a:p>
            <a:pPr indent="266700">
              <a:lnSpc>
                <a:spcPct val="95000"/>
              </a:lnSpc>
            </a:pPr>
            <a:r>
              <a:rPr lang="en-US" altLang="zh-CN" sz="1700"/>
              <a:t> 8048376:       c9                      leave  </a:t>
            </a:r>
          </a:p>
          <a:p>
            <a:pPr indent="266700">
              <a:lnSpc>
                <a:spcPct val="95000"/>
              </a:lnSpc>
            </a:pPr>
            <a:r>
              <a:rPr lang="en-US" altLang="zh-CN" sz="1700"/>
              <a:t> 8048377:       c3                      ret </a:t>
            </a:r>
          </a:p>
        </p:txBody>
      </p:sp>
      <p:sp>
        <p:nvSpPr>
          <p:cNvPr id="694277" name="Rectangle 5"/>
          <p:cNvSpPr>
            <a:spLocks noChangeArrowheads="1"/>
          </p:cNvSpPr>
          <p:nvPr/>
        </p:nvSpPr>
        <p:spPr bwMode="auto">
          <a:xfrm>
            <a:off x="7451725" y="279400"/>
            <a:ext cx="1350963" cy="1382713"/>
          </a:xfrm>
          <a:prstGeom prst="rect">
            <a:avLst/>
          </a:prstGeom>
          <a:solidFill>
            <a:schemeClr val="bg1"/>
          </a:solidFill>
          <a:ln w="9525" algn="ctr">
            <a:solidFill>
              <a:schemeClr val="tx1"/>
            </a:solidFill>
            <a:miter lim="800000"/>
            <a:headEnd/>
            <a:tailEnd/>
          </a:ln>
          <a:effectLst/>
        </p:spPr>
        <p:txBody>
          <a:bodyPr lIns="0" tIns="0" rIns="0" bIns="0" anchor="ctr">
            <a:spAutoFit/>
          </a:bodyPr>
          <a:lstStyle/>
          <a:p>
            <a:r>
              <a:rPr lang="en-US" altLang="zh-CN"/>
              <a:t> …</a:t>
            </a:r>
          </a:p>
          <a:p>
            <a:r>
              <a:rPr lang="en-US" altLang="zh-CN"/>
              <a:t> a = f(10) ;</a:t>
            </a:r>
          </a:p>
          <a:p>
            <a:r>
              <a:rPr lang="en-US" altLang="zh-CN"/>
              <a:t> b = f(10) ;</a:t>
            </a:r>
          </a:p>
          <a:p>
            <a:r>
              <a:rPr lang="en-US" altLang="zh-CN"/>
              <a:t> i = a == b;</a:t>
            </a:r>
          </a:p>
          <a:p>
            <a:r>
              <a:rPr lang="en-US" altLang="zh-CN"/>
              <a:t> … </a:t>
            </a:r>
          </a:p>
        </p:txBody>
      </p:sp>
      <p:sp>
        <p:nvSpPr>
          <p:cNvPr id="694281" name="Rectangle 9"/>
          <p:cNvSpPr>
            <a:spLocks noChangeArrowheads="1"/>
          </p:cNvSpPr>
          <p:nvPr/>
        </p:nvSpPr>
        <p:spPr bwMode="auto">
          <a:xfrm>
            <a:off x="6102350" y="4464050"/>
            <a:ext cx="2744788" cy="1524000"/>
          </a:xfrm>
          <a:prstGeom prst="rect">
            <a:avLst/>
          </a:prstGeom>
          <a:solidFill>
            <a:schemeClr val="bg1"/>
          </a:solidFill>
          <a:ln w="9525" algn="ctr">
            <a:solidFill>
              <a:schemeClr val="tx1"/>
            </a:solidFill>
            <a:miter lim="800000"/>
            <a:headEnd/>
            <a:tailEnd/>
          </a:ln>
          <a:effectLst/>
        </p:spPr>
        <p:txBody>
          <a:bodyPr lIns="72000" tIns="72000" rIns="72000" bIns="72000" anchor="ctr">
            <a:spAutoFit/>
          </a:bodyPr>
          <a:lstStyle/>
          <a:p>
            <a:pPr>
              <a:lnSpc>
                <a:spcPct val="125000"/>
              </a:lnSpc>
            </a:pPr>
            <a:r>
              <a:rPr lang="en-US" altLang="zh-CN">
                <a:solidFill>
                  <a:srgbClr val="CC3300"/>
                </a:solidFill>
              </a:rPr>
              <a:t>0.1</a:t>
            </a:r>
            <a:r>
              <a:rPr lang="zh-CN" altLang="en-US">
                <a:solidFill>
                  <a:srgbClr val="CC3300"/>
                </a:solidFill>
              </a:rPr>
              <a:t>是无限循环小数，无法精确表示，因而，</a:t>
            </a:r>
            <a:r>
              <a:rPr lang="zh-CN" altLang="en-US">
                <a:solidFill>
                  <a:srgbClr val="FF3300"/>
                </a:solidFill>
              </a:rPr>
              <a:t>比较时，</a:t>
            </a:r>
            <a:r>
              <a:rPr lang="en-US" altLang="zh-CN">
                <a:solidFill>
                  <a:srgbClr val="FF3300"/>
                </a:solidFill>
              </a:rPr>
              <a:t>a</a:t>
            </a:r>
            <a:r>
              <a:rPr lang="zh-CN" altLang="en-US">
                <a:solidFill>
                  <a:srgbClr val="FF3300"/>
                </a:solidFill>
              </a:rPr>
              <a:t>舍入过而</a:t>
            </a:r>
            <a:r>
              <a:rPr lang="en-US" altLang="zh-CN">
                <a:solidFill>
                  <a:srgbClr val="FF3300"/>
                </a:solidFill>
              </a:rPr>
              <a:t>b</a:t>
            </a:r>
            <a:r>
              <a:rPr lang="zh-CN" altLang="en-US">
                <a:solidFill>
                  <a:srgbClr val="FF3300"/>
                </a:solidFill>
              </a:rPr>
              <a:t>没有舍入过，故 </a:t>
            </a:r>
            <a:r>
              <a:rPr lang="en-US" altLang="zh-CN">
                <a:solidFill>
                  <a:srgbClr val="FF3300"/>
                </a:solidFill>
              </a:rPr>
              <a:t>a</a:t>
            </a:r>
            <a:r>
              <a:rPr lang="en-US" altLang="zh-CN">
                <a:solidFill>
                  <a:srgbClr val="FF3300"/>
                </a:solidFill>
                <a:latin typeface="Arial" pitchFamily="34" charset="0"/>
                <a:cs typeface="Arial" pitchFamily="34" charset="0"/>
              </a:rPr>
              <a:t>≠b</a:t>
            </a:r>
            <a:endParaRPr lang="en-US" altLang="en-US">
              <a:solidFill>
                <a:srgbClr val="FF3300"/>
              </a:solidFill>
              <a:latin typeface="Arial" pitchFamily="34" charset="0"/>
              <a:cs typeface="Arial" pitchFamily="34" charset="0"/>
            </a:endParaRPr>
          </a:p>
        </p:txBody>
      </p:sp>
      <p:sp>
        <p:nvSpPr>
          <p:cNvPr id="694282" name="Text Box 10"/>
          <p:cNvSpPr txBox="1">
            <a:spLocks noChangeArrowheads="1"/>
          </p:cNvSpPr>
          <p:nvPr/>
        </p:nvSpPr>
        <p:spPr bwMode="auto">
          <a:xfrm>
            <a:off x="7586663" y="2581275"/>
            <a:ext cx="15573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80</a:t>
            </a:r>
            <a:r>
              <a:rPr lang="zh-CN" altLang="en-US"/>
              <a:t>位</a:t>
            </a:r>
            <a:r>
              <a:rPr lang="zh-CN" altLang="en-US">
                <a:latin typeface="Arial" pitchFamily="34" charset="0"/>
                <a:cs typeface="Arial" pitchFamily="34" charset="0"/>
              </a:rPr>
              <a:t>→</a:t>
            </a:r>
            <a:r>
              <a:rPr lang="en-US" altLang="zh-CN">
                <a:latin typeface="Arial" pitchFamily="34" charset="0"/>
                <a:cs typeface="Arial" pitchFamily="34" charset="0"/>
              </a:rPr>
              <a:t>64</a:t>
            </a:r>
            <a:r>
              <a:rPr lang="zh-CN" altLang="en-US">
                <a:latin typeface="Arial" pitchFamily="34" charset="0"/>
                <a:cs typeface="Arial" pitchFamily="34" charset="0"/>
              </a:rPr>
              <a:t>位</a:t>
            </a:r>
          </a:p>
        </p:txBody>
      </p:sp>
      <p:sp>
        <p:nvSpPr>
          <p:cNvPr id="694283" name="Text Box 11"/>
          <p:cNvSpPr txBox="1">
            <a:spLocks noChangeArrowheads="1"/>
          </p:cNvSpPr>
          <p:nvPr/>
        </p:nvSpPr>
        <p:spPr bwMode="auto">
          <a:xfrm>
            <a:off x="7424738" y="3302000"/>
            <a:ext cx="15573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64</a:t>
            </a:r>
            <a:r>
              <a:rPr lang="zh-CN" altLang="en-US"/>
              <a:t>位</a:t>
            </a:r>
            <a:r>
              <a:rPr lang="zh-CN" altLang="en-US">
                <a:latin typeface="Arial" pitchFamily="34" charset="0"/>
                <a:cs typeface="Arial" pitchFamily="34" charset="0"/>
              </a:rPr>
              <a:t>→</a:t>
            </a:r>
            <a:r>
              <a:rPr lang="en-US" altLang="zh-CN">
                <a:latin typeface="Arial" pitchFamily="34" charset="0"/>
                <a:cs typeface="Arial" pitchFamily="34" charset="0"/>
              </a:rPr>
              <a:t>80</a:t>
            </a:r>
            <a:r>
              <a:rPr lang="zh-CN" altLang="en-US">
                <a:latin typeface="Arial" pitchFamily="34" charset="0"/>
                <a:cs typeface="Arial" pitchFamily="34" charset="0"/>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4282"/>
                                        </p:tgtEl>
                                        <p:attrNameLst>
                                          <p:attrName>style.visibility</p:attrName>
                                        </p:attrNameLst>
                                      </p:cBhvr>
                                      <p:to>
                                        <p:strVal val="visible"/>
                                      </p:to>
                                    </p:set>
                                    <p:animEffect transition="in" filter="blinds(horizontal)">
                                      <p:cBhvr>
                                        <p:cTn id="7" dur="500"/>
                                        <p:tgtEl>
                                          <p:spTgt spid="6942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4283"/>
                                        </p:tgtEl>
                                        <p:attrNameLst>
                                          <p:attrName>style.visibility</p:attrName>
                                        </p:attrNameLst>
                                      </p:cBhvr>
                                      <p:to>
                                        <p:strVal val="visible"/>
                                      </p:to>
                                    </p:set>
                                    <p:animEffect transition="in" filter="blinds(horizontal)">
                                      <p:cBhvr>
                                        <p:cTn id="12" dur="500"/>
                                        <p:tgtEl>
                                          <p:spTgt spid="6942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4281"/>
                                        </p:tgtEl>
                                        <p:attrNameLst>
                                          <p:attrName>style.visibility</p:attrName>
                                        </p:attrNameLst>
                                      </p:cBhvr>
                                      <p:to>
                                        <p:strVal val="visible"/>
                                      </p:to>
                                    </p:set>
                                    <p:animEffect transition="in" filter="blinds(horizontal)">
                                      <p:cBhvr>
                                        <p:cTn id="17" dur="500"/>
                                        <p:tgtEl>
                                          <p:spTgt spid="69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81" grpId="0" animBg="1"/>
      <p:bldP spid="694282" grpId="0"/>
      <p:bldP spid="69428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5299" name="Rectangle 3"/>
          <p:cNvSpPr>
            <a:spLocks noChangeArrowheads="1"/>
          </p:cNvSpPr>
          <p:nvPr/>
        </p:nvSpPr>
        <p:spPr bwMode="auto">
          <a:xfrm>
            <a:off x="109538" y="1246188"/>
            <a:ext cx="7508875" cy="4546600"/>
          </a:xfrm>
          <a:prstGeom prst="rect">
            <a:avLst/>
          </a:prstGeom>
          <a:solidFill>
            <a:schemeClr val="bg1"/>
          </a:solidFill>
          <a:ln w="9525" algn="ctr">
            <a:noFill/>
            <a:miter lim="800000"/>
            <a:headEnd/>
            <a:tailEnd/>
          </a:ln>
          <a:effectLst/>
        </p:spPr>
        <p:txBody>
          <a:bodyPr wrap="none" lIns="0" tIns="0" rIns="0" bIns="0" anchor="ctr">
            <a:spAutoFit/>
          </a:bodyPr>
          <a:lstStyle/>
          <a:p>
            <a:pPr indent="266700">
              <a:lnSpc>
                <a:spcPct val="110000"/>
              </a:lnSpc>
            </a:pPr>
            <a:r>
              <a:rPr lang="en-US" altLang="zh-CN" sz="1700"/>
              <a:t>8048342:       e8 e1 ff ff ff      call   8048328 &lt;f&gt; </a:t>
            </a:r>
            <a:r>
              <a:rPr lang="en-US" altLang="zh-CN" sz="1700">
                <a:solidFill>
                  <a:srgbClr val="3333CC"/>
                </a:solidFill>
              </a:rPr>
              <a:t>//</a:t>
            </a:r>
            <a:r>
              <a:rPr lang="zh-CN" altLang="en-US" sz="1700">
                <a:solidFill>
                  <a:srgbClr val="3333CC"/>
                </a:solidFill>
              </a:rPr>
              <a:t>计算</a:t>
            </a:r>
            <a:r>
              <a:rPr lang="en-US" altLang="zh-CN" sz="1700">
                <a:solidFill>
                  <a:srgbClr val="3333CC"/>
                </a:solidFill>
              </a:rPr>
              <a:t>a</a:t>
            </a:r>
          </a:p>
          <a:p>
            <a:pPr indent="266700">
              <a:lnSpc>
                <a:spcPct val="110000"/>
              </a:lnSpc>
            </a:pPr>
            <a:r>
              <a:rPr lang="en-US" altLang="zh-CN" sz="1700"/>
              <a:t> 8048347:       dd 5d f8           </a:t>
            </a:r>
            <a:r>
              <a:rPr lang="en-US" altLang="zh-CN" sz="1700">
                <a:solidFill>
                  <a:srgbClr val="FF3300"/>
                </a:solidFill>
              </a:rPr>
              <a:t>fstpl  0xfffffff8(%ebp)</a:t>
            </a:r>
            <a:r>
              <a:rPr lang="en-US" altLang="zh-CN" sz="1700"/>
              <a:t> </a:t>
            </a:r>
            <a:r>
              <a:rPr lang="en-US" altLang="zh-CN" sz="1700">
                <a:solidFill>
                  <a:srgbClr val="3333CC"/>
                </a:solidFill>
              </a:rPr>
              <a:t>//</a:t>
            </a:r>
            <a:r>
              <a:rPr lang="zh-CN" altLang="en-US" sz="1700">
                <a:solidFill>
                  <a:srgbClr val="3333CC"/>
                </a:solidFill>
              </a:rPr>
              <a:t>把</a:t>
            </a:r>
            <a:r>
              <a:rPr lang="en-US" altLang="zh-CN" sz="1700">
                <a:solidFill>
                  <a:srgbClr val="3333CC"/>
                </a:solidFill>
              </a:rPr>
              <a:t>a</a:t>
            </a:r>
            <a:r>
              <a:rPr lang="zh-CN" altLang="en-US" sz="1700">
                <a:solidFill>
                  <a:srgbClr val="3333CC"/>
                </a:solidFill>
              </a:rPr>
              <a:t>存回内存</a:t>
            </a:r>
          </a:p>
          <a:p>
            <a:pPr indent="266700">
              <a:lnSpc>
                <a:spcPct val="110000"/>
              </a:lnSpc>
            </a:pPr>
            <a:r>
              <a:rPr lang="zh-CN" altLang="en-US" sz="1700"/>
              <a:t>                                                          </a:t>
            </a:r>
            <a:r>
              <a:rPr lang="en-US" altLang="zh-CN" sz="1700">
                <a:solidFill>
                  <a:srgbClr val="3333CC"/>
                </a:solidFill>
              </a:rPr>
              <a:t>//a</a:t>
            </a:r>
            <a:r>
              <a:rPr lang="zh-CN" altLang="en-US" sz="1700">
                <a:solidFill>
                  <a:srgbClr val="3333CC"/>
                </a:solidFill>
              </a:rPr>
              <a:t>产生精度损失</a:t>
            </a:r>
          </a:p>
          <a:p>
            <a:pPr indent="266700">
              <a:lnSpc>
                <a:spcPct val="110000"/>
              </a:lnSpc>
            </a:pPr>
            <a:r>
              <a:rPr lang="zh-CN" altLang="en-US" sz="1700"/>
              <a:t> </a:t>
            </a:r>
            <a:r>
              <a:rPr lang="en-US" altLang="zh-CN" sz="1700"/>
              <a:t>804834a:       c7 04 24 0a 00 00 00    movl   $0xa,(%esp,1)</a:t>
            </a:r>
          </a:p>
          <a:p>
            <a:pPr indent="266700">
              <a:lnSpc>
                <a:spcPct val="110000"/>
              </a:lnSpc>
            </a:pPr>
            <a:r>
              <a:rPr lang="en-US" altLang="zh-CN" sz="1700"/>
              <a:t> 8048351:       e8 d2 ff ff ff     call   8048328 &lt;f&gt; </a:t>
            </a:r>
            <a:r>
              <a:rPr lang="en-US" altLang="zh-CN" sz="1700">
                <a:solidFill>
                  <a:srgbClr val="3333CC"/>
                </a:solidFill>
              </a:rPr>
              <a:t>//</a:t>
            </a:r>
            <a:r>
              <a:rPr lang="zh-CN" altLang="en-US" sz="1700">
                <a:solidFill>
                  <a:srgbClr val="3333CC"/>
                </a:solidFill>
              </a:rPr>
              <a:t>计算</a:t>
            </a:r>
            <a:r>
              <a:rPr lang="en-US" altLang="zh-CN" sz="1700">
                <a:solidFill>
                  <a:srgbClr val="3333CC"/>
                </a:solidFill>
              </a:rPr>
              <a:t>b</a:t>
            </a:r>
          </a:p>
          <a:p>
            <a:pPr indent="266700">
              <a:lnSpc>
                <a:spcPct val="110000"/>
              </a:lnSpc>
            </a:pPr>
            <a:r>
              <a:rPr lang="en-US" altLang="zh-CN" sz="1700"/>
              <a:t> 8048356:       dd 5d f0           </a:t>
            </a:r>
            <a:r>
              <a:rPr lang="en-US" altLang="zh-CN" sz="1700">
                <a:solidFill>
                  <a:srgbClr val="FF3300"/>
                </a:solidFill>
              </a:rPr>
              <a:t>fstpl  0xfffffff0(%ebp) </a:t>
            </a:r>
            <a:r>
              <a:rPr lang="en-US" altLang="zh-CN" sz="1700">
                <a:solidFill>
                  <a:srgbClr val="3333CC"/>
                </a:solidFill>
              </a:rPr>
              <a:t>//</a:t>
            </a:r>
            <a:r>
              <a:rPr lang="zh-CN" altLang="en-US" sz="1700">
                <a:solidFill>
                  <a:srgbClr val="3333CC"/>
                </a:solidFill>
              </a:rPr>
              <a:t>把</a:t>
            </a:r>
            <a:r>
              <a:rPr lang="en-US" altLang="zh-CN" sz="1700">
                <a:solidFill>
                  <a:srgbClr val="3333CC"/>
                </a:solidFill>
              </a:rPr>
              <a:t>b</a:t>
            </a:r>
            <a:r>
              <a:rPr lang="zh-CN" altLang="en-US" sz="1700">
                <a:solidFill>
                  <a:srgbClr val="3333CC"/>
                </a:solidFill>
              </a:rPr>
              <a:t>存回内存</a:t>
            </a:r>
          </a:p>
          <a:p>
            <a:pPr indent="266700">
              <a:lnSpc>
                <a:spcPct val="110000"/>
              </a:lnSpc>
            </a:pPr>
            <a:r>
              <a:rPr lang="zh-CN" altLang="en-US" sz="1700"/>
              <a:t>                                                         </a:t>
            </a:r>
            <a:r>
              <a:rPr lang="en-US" altLang="zh-CN" sz="1700">
                <a:solidFill>
                  <a:srgbClr val="3333CC"/>
                </a:solidFill>
              </a:rPr>
              <a:t>//b</a:t>
            </a:r>
            <a:r>
              <a:rPr lang="zh-CN" altLang="en-US" sz="1700">
                <a:solidFill>
                  <a:srgbClr val="3333CC"/>
                </a:solidFill>
              </a:rPr>
              <a:t>产生精度损失</a:t>
            </a:r>
          </a:p>
          <a:p>
            <a:pPr indent="266700">
              <a:lnSpc>
                <a:spcPct val="110000"/>
              </a:lnSpc>
            </a:pPr>
            <a:r>
              <a:rPr lang="zh-CN" altLang="en-US" sz="1700"/>
              <a:t> </a:t>
            </a:r>
            <a:r>
              <a:rPr lang="en-US" altLang="zh-CN" sz="1700"/>
              <a:t>8048359:       c7 04 24 0a 00 00 00    </a:t>
            </a:r>
            <a:r>
              <a:rPr lang="en-US" altLang="zh-CN" sz="1700">
                <a:solidFill>
                  <a:srgbClr val="CC3300"/>
                </a:solidFill>
              </a:rPr>
              <a:t>movl   $0xa,(%esp,1)</a:t>
            </a:r>
          </a:p>
          <a:p>
            <a:pPr indent="266700">
              <a:lnSpc>
                <a:spcPct val="110000"/>
              </a:lnSpc>
            </a:pPr>
            <a:r>
              <a:rPr lang="en-US" altLang="zh-CN" sz="1700"/>
              <a:t> 8048360:       e8 c3 ff ff ff      </a:t>
            </a:r>
            <a:r>
              <a:rPr lang="en-US" altLang="zh-CN" sz="1700">
                <a:solidFill>
                  <a:srgbClr val="CC3300"/>
                </a:solidFill>
              </a:rPr>
              <a:t>call   8048328 &lt;f&gt;</a:t>
            </a:r>
            <a:r>
              <a:rPr lang="en-US" altLang="zh-CN" sz="1700"/>
              <a:t> </a:t>
            </a:r>
            <a:r>
              <a:rPr lang="en-US" altLang="zh-CN" sz="1700">
                <a:solidFill>
                  <a:srgbClr val="3333CC"/>
                </a:solidFill>
              </a:rPr>
              <a:t>//</a:t>
            </a:r>
            <a:r>
              <a:rPr lang="zh-CN" altLang="en-US" sz="1700">
                <a:solidFill>
                  <a:srgbClr val="3333CC"/>
                </a:solidFill>
              </a:rPr>
              <a:t>计算</a:t>
            </a:r>
            <a:r>
              <a:rPr lang="en-US" altLang="zh-CN" sz="1700">
                <a:solidFill>
                  <a:srgbClr val="3333CC"/>
                </a:solidFill>
              </a:rPr>
              <a:t>c</a:t>
            </a:r>
          </a:p>
          <a:p>
            <a:pPr indent="266700">
              <a:lnSpc>
                <a:spcPct val="110000"/>
              </a:lnSpc>
            </a:pPr>
            <a:r>
              <a:rPr lang="en-US" altLang="zh-CN" sz="1700"/>
              <a:t> 8048365:       dd d8                </a:t>
            </a:r>
            <a:r>
              <a:rPr lang="en-US" altLang="zh-CN" sz="1700">
                <a:solidFill>
                  <a:srgbClr val="CC3300"/>
                </a:solidFill>
              </a:rPr>
              <a:t>fstp   %st(0)</a:t>
            </a:r>
          </a:p>
          <a:p>
            <a:pPr indent="266700">
              <a:lnSpc>
                <a:spcPct val="110000"/>
              </a:lnSpc>
            </a:pPr>
            <a:r>
              <a:rPr lang="en-US" altLang="zh-CN" sz="1700"/>
              <a:t> 8048367:       dd 45 f8            fldl   0xfffffff8(%ebp) </a:t>
            </a:r>
            <a:r>
              <a:rPr lang="en-US" altLang="zh-CN" sz="1700">
                <a:solidFill>
                  <a:srgbClr val="3333CC"/>
                </a:solidFill>
              </a:rPr>
              <a:t>//</a:t>
            </a:r>
            <a:r>
              <a:rPr lang="zh-CN" altLang="en-US" sz="1700">
                <a:solidFill>
                  <a:srgbClr val="3333CC"/>
                </a:solidFill>
              </a:rPr>
              <a:t>从内存中载入</a:t>
            </a:r>
            <a:r>
              <a:rPr lang="en-US" altLang="zh-CN" sz="1700">
                <a:solidFill>
                  <a:srgbClr val="3333CC"/>
                </a:solidFill>
              </a:rPr>
              <a:t>a</a:t>
            </a:r>
          </a:p>
          <a:p>
            <a:pPr indent="266700">
              <a:lnSpc>
                <a:spcPct val="110000"/>
              </a:lnSpc>
            </a:pPr>
            <a:r>
              <a:rPr lang="en-US" altLang="zh-CN" sz="1700"/>
              <a:t> 804836a:       dd 45 f0            fldl   0xfffffff0(%ebp) </a:t>
            </a:r>
            <a:r>
              <a:rPr lang="en-US" altLang="zh-CN" sz="1700">
                <a:solidFill>
                  <a:srgbClr val="3333CC"/>
                </a:solidFill>
              </a:rPr>
              <a:t>//</a:t>
            </a:r>
            <a:r>
              <a:rPr lang="zh-CN" altLang="en-US" sz="1700">
                <a:solidFill>
                  <a:srgbClr val="3333CC"/>
                </a:solidFill>
              </a:rPr>
              <a:t>从内存中载入</a:t>
            </a:r>
            <a:r>
              <a:rPr lang="en-US" altLang="zh-CN" sz="1700">
                <a:solidFill>
                  <a:srgbClr val="3333CC"/>
                </a:solidFill>
              </a:rPr>
              <a:t>b</a:t>
            </a:r>
          </a:p>
          <a:p>
            <a:pPr indent="266700">
              <a:lnSpc>
                <a:spcPct val="110000"/>
              </a:lnSpc>
            </a:pPr>
            <a:r>
              <a:rPr lang="en-US" altLang="zh-CN" sz="1700"/>
              <a:t> 804836d:       d9 c9                 fxch   %st(1) </a:t>
            </a:r>
          </a:p>
          <a:p>
            <a:pPr indent="266700">
              <a:lnSpc>
                <a:spcPct val="110000"/>
              </a:lnSpc>
            </a:pPr>
            <a:r>
              <a:rPr lang="en-US" altLang="zh-CN" sz="1700"/>
              <a:t> 804836f:       58                       pop    %eax</a:t>
            </a:r>
          </a:p>
          <a:p>
            <a:pPr indent="266700">
              <a:lnSpc>
                <a:spcPct val="110000"/>
              </a:lnSpc>
            </a:pPr>
            <a:r>
              <a:rPr lang="en-US" altLang="zh-CN" sz="1700"/>
              <a:t> 8048370:       da e9                 fucompp </a:t>
            </a:r>
            <a:r>
              <a:rPr lang="en-US" altLang="zh-CN" sz="1700">
                <a:solidFill>
                  <a:srgbClr val="3333CC"/>
                </a:solidFill>
              </a:rPr>
              <a:t>//</a:t>
            </a:r>
            <a:r>
              <a:rPr lang="zh-CN" altLang="en-US" sz="1700">
                <a:solidFill>
                  <a:srgbClr val="3333CC"/>
                </a:solidFill>
              </a:rPr>
              <a:t>比较</a:t>
            </a:r>
            <a:r>
              <a:rPr lang="en-US" altLang="zh-CN" sz="1700">
                <a:solidFill>
                  <a:srgbClr val="3333CC"/>
                </a:solidFill>
              </a:rPr>
              <a:t>a , b</a:t>
            </a:r>
          </a:p>
          <a:p>
            <a:pPr indent="266700">
              <a:lnSpc>
                <a:spcPct val="110000"/>
              </a:lnSpc>
            </a:pPr>
            <a:r>
              <a:rPr lang="en-US" altLang="zh-CN" sz="1700"/>
              <a:t> 8048372:       df e0                  fnstsw %ax</a:t>
            </a:r>
          </a:p>
        </p:txBody>
      </p:sp>
      <p:sp>
        <p:nvSpPr>
          <p:cNvPr id="695300" name="Rectangle 4"/>
          <p:cNvSpPr>
            <a:spLocks noChangeArrowheads="1"/>
          </p:cNvSpPr>
          <p:nvPr/>
        </p:nvSpPr>
        <p:spPr bwMode="auto">
          <a:xfrm>
            <a:off x="7451725" y="236538"/>
            <a:ext cx="1350963" cy="1657350"/>
          </a:xfrm>
          <a:prstGeom prst="rect">
            <a:avLst/>
          </a:prstGeom>
          <a:solidFill>
            <a:schemeClr val="bg1"/>
          </a:solidFill>
          <a:ln w="9525" algn="ctr">
            <a:solidFill>
              <a:schemeClr val="tx1"/>
            </a:solidFill>
            <a:miter lim="800000"/>
            <a:headEnd/>
            <a:tailEnd/>
          </a:ln>
          <a:effectLst/>
        </p:spPr>
        <p:txBody>
          <a:bodyPr lIns="0" tIns="0" rIns="0" bIns="0" anchor="ctr">
            <a:spAutoFit/>
          </a:bodyPr>
          <a:lstStyle/>
          <a:p>
            <a:r>
              <a:rPr lang="en-US" altLang="zh-CN"/>
              <a:t> …</a:t>
            </a:r>
          </a:p>
          <a:p>
            <a:r>
              <a:rPr lang="en-US" altLang="zh-CN"/>
              <a:t> a = f(10) ;</a:t>
            </a:r>
          </a:p>
          <a:p>
            <a:r>
              <a:rPr lang="en-US" altLang="zh-CN"/>
              <a:t> b = f(10) ;</a:t>
            </a:r>
          </a:p>
          <a:p>
            <a:r>
              <a:rPr lang="en-US" altLang="zh-CN"/>
              <a:t> </a:t>
            </a:r>
            <a:r>
              <a:rPr lang="en-US" altLang="zh-CN">
                <a:solidFill>
                  <a:srgbClr val="CC3300"/>
                </a:solidFill>
              </a:rPr>
              <a:t>c = f(10) ;</a:t>
            </a:r>
          </a:p>
          <a:p>
            <a:r>
              <a:rPr lang="en-US" altLang="zh-CN"/>
              <a:t> i = a == b;</a:t>
            </a:r>
          </a:p>
          <a:p>
            <a:r>
              <a:rPr lang="en-US" altLang="zh-CN"/>
              <a:t> … </a:t>
            </a:r>
          </a:p>
        </p:txBody>
      </p:sp>
      <p:sp>
        <p:nvSpPr>
          <p:cNvPr id="695301" name="Rectangle 5"/>
          <p:cNvSpPr>
            <a:spLocks noChangeArrowheads="1"/>
          </p:cNvSpPr>
          <p:nvPr/>
        </p:nvSpPr>
        <p:spPr bwMode="auto">
          <a:xfrm>
            <a:off x="6011863" y="5164138"/>
            <a:ext cx="2384425" cy="1238250"/>
          </a:xfrm>
          <a:prstGeom prst="rect">
            <a:avLst/>
          </a:prstGeom>
          <a:solidFill>
            <a:schemeClr val="bg1"/>
          </a:solidFill>
          <a:ln w="9525" algn="ctr">
            <a:solidFill>
              <a:schemeClr val="tx1"/>
            </a:solidFill>
            <a:miter lim="800000"/>
            <a:headEnd/>
            <a:tailEnd/>
          </a:ln>
          <a:effectLst/>
        </p:spPr>
        <p:txBody>
          <a:bodyPr lIns="36000" tIns="36000" rIns="36000" bIns="36000" anchor="ctr">
            <a:spAutoFit/>
          </a:bodyPr>
          <a:lstStyle/>
          <a:p>
            <a:r>
              <a:rPr lang="en-US" altLang="zh-CN" sz="1900">
                <a:solidFill>
                  <a:srgbClr val="CC3300"/>
                </a:solidFill>
              </a:rPr>
              <a:t>0.1</a:t>
            </a:r>
            <a:r>
              <a:rPr lang="zh-CN" altLang="en-US" sz="1900">
                <a:solidFill>
                  <a:srgbClr val="CC3300"/>
                </a:solidFill>
              </a:rPr>
              <a:t>是无限循环小数，无法精确表示，因而，</a:t>
            </a:r>
            <a:r>
              <a:rPr lang="zh-CN" altLang="en-US" sz="1900">
                <a:solidFill>
                  <a:srgbClr val="FF3300"/>
                </a:solidFill>
              </a:rPr>
              <a:t>比较时，</a:t>
            </a:r>
            <a:r>
              <a:rPr lang="en-US" altLang="zh-CN" sz="1900">
                <a:solidFill>
                  <a:srgbClr val="FF3300"/>
                </a:solidFill>
              </a:rPr>
              <a:t>a</a:t>
            </a:r>
            <a:r>
              <a:rPr lang="zh-CN" altLang="en-US" sz="1900">
                <a:solidFill>
                  <a:srgbClr val="FF3300"/>
                </a:solidFill>
              </a:rPr>
              <a:t>和</a:t>
            </a:r>
            <a:r>
              <a:rPr lang="en-US" altLang="zh-CN" sz="1900">
                <a:solidFill>
                  <a:srgbClr val="FF3300"/>
                </a:solidFill>
              </a:rPr>
              <a:t>b</a:t>
            </a:r>
            <a:r>
              <a:rPr lang="zh-CN" altLang="en-US" sz="1900">
                <a:solidFill>
                  <a:srgbClr val="FF3300"/>
                </a:solidFill>
              </a:rPr>
              <a:t>都是舍入过的，故 </a:t>
            </a:r>
            <a:r>
              <a:rPr lang="en-US" altLang="zh-CN" sz="1900">
                <a:solidFill>
                  <a:srgbClr val="FF3300"/>
                </a:solidFill>
              </a:rPr>
              <a:t>a</a:t>
            </a:r>
            <a:r>
              <a:rPr lang="en-US" altLang="zh-CN" sz="1900">
                <a:solidFill>
                  <a:srgbClr val="FF3300"/>
                </a:solidFill>
                <a:cs typeface="Arial" pitchFamily="34" charset="0"/>
              </a:rPr>
              <a:t>=b</a:t>
            </a:r>
            <a:r>
              <a:rPr lang="zh-CN" altLang="en-US" sz="1900">
                <a:solidFill>
                  <a:srgbClr val="FF3300"/>
                </a:solidFill>
                <a:cs typeface="Arial" pitchFamily="34" charset="0"/>
              </a:rPr>
              <a:t>！</a:t>
            </a:r>
            <a:endParaRPr lang="en-US" altLang="en-US" sz="1900">
              <a:solidFill>
                <a:srgbClr val="FF3300"/>
              </a:solidFill>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5301"/>
                                        </p:tgtEl>
                                        <p:attrNameLst>
                                          <p:attrName>style.visibility</p:attrName>
                                        </p:attrNameLst>
                                      </p:cBhvr>
                                      <p:to>
                                        <p:strVal val="visible"/>
                                      </p:to>
                                    </p:set>
                                    <p:animEffect transition="in" filter="blinds(horizontal)">
                                      <p:cBhvr>
                                        <p:cTn id="7" dur="500"/>
                                        <p:tgtEl>
                                          <p:spTgt spid="69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75843" name="Rectangle 3"/>
          <p:cNvSpPr>
            <a:spLocks noGrp="1" noChangeArrowheads="1"/>
          </p:cNvSpPr>
          <p:nvPr>
            <p:ph type="body" idx="1"/>
          </p:nvPr>
        </p:nvSpPr>
        <p:spPr>
          <a:xfrm>
            <a:off x="250825" y="866775"/>
            <a:ext cx="8675688" cy="5218113"/>
          </a:xfrm>
        </p:spPr>
        <p:txBody>
          <a:bodyPr/>
          <a:lstStyle/>
          <a:p>
            <a:pPr>
              <a:lnSpc>
                <a:spcPct val="125000"/>
              </a:lnSpc>
              <a:spcBef>
                <a:spcPct val="30000"/>
              </a:spcBef>
            </a:pPr>
            <a:r>
              <a:rPr lang="zh-CN" altLang="en-US" smtClean="0">
                <a:latin typeface="微软雅黑" pitchFamily="34" charset="-122"/>
                <a:ea typeface="微软雅黑" pitchFamily="34" charset="-122"/>
              </a:rPr>
              <a:t>从这个例子可以看出</a:t>
            </a:r>
          </a:p>
          <a:p>
            <a:pPr lvl="1">
              <a:lnSpc>
                <a:spcPct val="125000"/>
              </a:lnSpc>
              <a:spcBef>
                <a:spcPct val="30000"/>
              </a:spcBef>
            </a:pPr>
            <a:r>
              <a:rPr lang="zh-CN" altLang="en-US" sz="2300" smtClean="0">
                <a:latin typeface="微软雅黑" pitchFamily="34" charset="-122"/>
                <a:ea typeface="微软雅黑" pitchFamily="34" charset="-122"/>
              </a:rPr>
              <a:t>编译器的设计和硬件结构紧密相关。</a:t>
            </a:r>
          </a:p>
          <a:p>
            <a:pPr lvl="1">
              <a:lnSpc>
                <a:spcPct val="125000"/>
              </a:lnSpc>
              <a:spcBef>
                <a:spcPct val="30000"/>
              </a:spcBef>
            </a:pPr>
            <a:r>
              <a:rPr lang="zh-CN" altLang="en-US" sz="2300" smtClean="0">
                <a:latin typeface="微软雅黑" pitchFamily="34" charset="-122"/>
                <a:ea typeface="微软雅黑" pitchFamily="34" charset="-122"/>
              </a:rPr>
              <a:t>对于</a:t>
            </a:r>
            <a:r>
              <a:rPr lang="zh-CN" altLang="en-US" sz="2300" smtClean="0">
                <a:solidFill>
                  <a:srgbClr val="FF3300"/>
                </a:solidFill>
                <a:latin typeface="微软雅黑" pitchFamily="34" charset="-122"/>
                <a:ea typeface="微软雅黑" pitchFamily="34" charset="-122"/>
              </a:rPr>
              <a:t>编译器设计者</a:t>
            </a:r>
            <a:r>
              <a:rPr lang="zh-CN" altLang="en-US" sz="2300" smtClean="0">
                <a:latin typeface="微软雅黑" pitchFamily="34" charset="-122"/>
                <a:ea typeface="微软雅黑" pitchFamily="34" charset="-122"/>
              </a:rPr>
              <a:t>来说，只有真正了解底层硬件结构和真正理解指令集体系结构，才能够翻译出没有错误的目标代码，并为程序员完全屏蔽掉硬件实现的细节，方便应用程序员开发出可靠的程序。</a:t>
            </a:r>
          </a:p>
          <a:p>
            <a:pPr lvl="1">
              <a:lnSpc>
                <a:spcPct val="125000"/>
              </a:lnSpc>
              <a:spcBef>
                <a:spcPct val="30000"/>
              </a:spcBef>
            </a:pPr>
            <a:r>
              <a:rPr lang="zh-CN" altLang="en-US" sz="2300" smtClean="0">
                <a:latin typeface="微软雅黑" pitchFamily="34" charset="-122"/>
                <a:ea typeface="微软雅黑" pitchFamily="34" charset="-122"/>
              </a:rPr>
              <a:t>对于</a:t>
            </a:r>
            <a:r>
              <a:rPr lang="zh-CN" altLang="en-US" sz="2300" smtClean="0">
                <a:solidFill>
                  <a:srgbClr val="FF3300"/>
                </a:solidFill>
                <a:latin typeface="微软雅黑" pitchFamily="34" charset="-122"/>
                <a:ea typeface="微软雅黑" pitchFamily="34" charset="-122"/>
              </a:rPr>
              <a:t>应用程序开发者</a:t>
            </a:r>
            <a:r>
              <a:rPr lang="zh-CN" altLang="en-US" sz="2300" smtClean="0">
                <a:latin typeface="微软雅黑" pitchFamily="34" charset="-122"/>
                <a:ea typeface="微软雅黑" pitchFamily="34" charset="-122"/>
              </a:rPr>
              <a:t>来说，也只有真正了解底层硬件的结构，才有能力编制出高效的程序，能够快速定位出错的地方，并对程序的行为作出正确的判断。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43">
                                            <p:txEl>
                                              <p:pRg st="1" end="1"/>
                                            </p:txEl>
                                          </p:spTgt>
                                        </p:tgtEl>
                                        <p:attrNameLst>
                                          <p:attrName>style.visibility</p:attrName>
                                        </p:attrNameLst>
                                      </p:cBhvr>
                                      <p:to>
                                        <p:strVal val="visible"/>
                                      </p:to>
                                    </p:set>
                                    <p:animEffect transition="in" filter="blinds(horizontal)">
                                      <p:cBhvr>
                                        <p:cTn id="7" dur="500"/>
                                        <p:tgtEl>
                                          <p:spTgt spid="675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43">
                                            <p:txEl>
                                              <p:pRg st="2" end="2"/>
                                            </p:txEl>
                                          </p:spTgt>
                                        </p:tgtEl>
                                        <p:attrNameLst>
                                          <p:attrName>style.visibility</p:attrName>
                                        </p:attrNameLst>
                                      </p:cBhvr>
                                      <p:to>
                                        <p:strVal val="visible"/>
                                      </p:to>
                                    </p:set>
                                    <p:animEffect transition="in" filter="blinds(horizontal)">
                                      <p:cBhvr>
                                        <p:cTn id="12" dur="500"/>
                                        <p:tgtEl>
                                          <p:spTgt spid="6758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5843">
                                            <p:txEl>
                                              <p:pRg st="3" end="3"/>
                                            </p:txEl>
                                          </p:spTgt>
                                        </p:tgtEl>
                                        <p:attrNameLst>
                                          <p:attrName>style.visibility</p:attrName>
                                        </p:attrNameLst>
                                      </p:cBhvr>
                                      <p:to>
                                        <p:strVal val="visible"/>
                                      </p:to>
                                    </p:set>
                                    <p:animEffect transition="in" filter="blinds(horizontal)">
                                      <p:cBhvr>
                                        <p:cTn id="17" dur="500"/>
                                        <p:tgtEl>
                                          <p:spTgt spid="675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457200" y="5397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7347" name="Rectangle 3"/>
          <p:cNvSpPr>
            <a:spLocks noGrp="1" noChangeArrowheads="1"/>
          </p:cNvSpPr>
          <p:nvPr>
            <p:ph type="body" idx="1"/>
          </p:nvPr>
        </p:nvSpPr>
        <p:spPr/>
        <p:txBody>
          <a:bodyPr/>
          <a:lstStyle/>
          <a:p>
            <a:endParaRPr lang="zh-CN" altLang="en-US" smtClean="0"/>
          </a:p>
        </p:txBody>
      </p:sp>
      <p:pic>
        <p:nvPicPr>
          <p:cNvPr id="697348" name="Picture 4"/>
          <p:cNvPicPr>
            <a:picLocks noChangeAspect="1" noChangeArrowheads="1"/>
          </p:cNvPicPr>
          <p:nvPr/>
        </p:nvPicPr>
        <p:blipFill>
          <a:blip r:embed="rId2"/>
          <a:srcRect/>
          <a:stretch>
            <a:fillRect/>
          </a:stretch>
        </p:blipFill>
        <p:spPr bwMode="auto">
          <a:xfrm>
            <a:off x="206375" y="863600"/>
            <a:ext cx="8505825" cy="5626100"/>
          </a:xfrm>
          <a:prstGeom prst="rect">
            <a:avLst/>
          </a:prstGeom>
          <a:noFill/>
        </p:spPr>
      </p:pic>
      <p:sp>
        <p:nvSpPr>
          <p:cNvPr id="697349" name="Text Box 5"/>
          <p:cNvSpPr txBox="1">
            <a:spLocks noChangeArrowheads="1"/>
          </p:cNvSpPr>
          <p:nvPr/>
        </p:nvSpPr>
        <p:spPr bwMode="auto">
          <a:xfrm>
            <a:off x="5337175" y="5499100"/>
            <a:ext cx="3421063" cy="1004888"/>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400"/>
              <a:t>关键差别在于一条指令：</a:t>
            </a:r>
          </a:p>
          <a:p>
            <a:pPr eaLnBrk="1" hangingPunct="1">
              <a:spcBef>
                <a:spcPct val="50000"/>
              </a:spcBef>
            </a:pPr>
            <a:r>
              <a:rPr lang="en-US" altLang="zh-CN" sz="2400">
                <a:solidFill>
                  <a:srgbClr val="FF0000"/>
                </a:solidFill>
              </a:rPr>
              <a:t>fldl</a:t>
            </a:r>
            <a:r>
              <a:rPr lang="en-US" altLang="zh-CN" sz="2400"/>
              <a:t> </a:t>
            </a:r>
            <a:r>
              <a:rPr lang="zh-CN" altLang="en-US" sz="2400"/>
              <a:t>和 </a:t>
            </a:r>
            <a:r>
              <a:rPr lang="en-US" altLang="zh-CN" sz="2400">
                <a:solidFill>
                  <a:srgbClr val="FF0000"/>
                </a:solidFill>
              </a:rPr>
              <a:t>fildl</a:t>
            </a:r>
            <a:r>
              <a:rPr lang="en-US" altLang="zh-CN" sz="2400"/>
              <a:t> </a:t>
            </a:r>
            <a:endParaRPr lang="zh-CN" altLang="en-US" sz="2400"/>
          </a:p>
        </p:txBody>
      </p:sp>
      <p:sp>
        <p:nvSpPr>
          <p:cNvPr id="697350" name="Line 6"/>
          <p:cNvSpPr>
            <a:spLocks noChangeShapeType="1"/>
          </p:cNvSpPr>
          <p:nvPr/>
        </p:nvSpPr>
        <p:spPr bwMode="auto">
          <a:xfrm>
            <a:off x="2951163" y="3068638"/>
            <a:ext cx="1441450" cy="0"/>
          </a:xfrm>
          <a:prstGeom prst="line">
            <a:avLst/>
          </a:prstGeom>
          <a:noFill/>
          <a:ln w="28575">
            <a:solidFill>
              <a:srgbClr val="FF0000"/>
            </a:solidFill>
            <a:round/>
            <a:headEnd/>
            <a:tailEnd/>
          </a:ln>
          <a:effectLst/>
        </p:spPr>
        <p:txBody>
          <a:bodyPr/>
          <a:lstStyle/>
          <a:p>
            <a:endParaRPr lang="zh-CN" altLang="en-US"/>
          </a:p>
        </p:txBody>
      </p:sp>
      <p:sp>
        <p:nvSpPr>
          <p:cNvPr id="697351" name="Line 7"/>
          <p:cNvSpPr>
            <a:spLocks noChangeShapeType="1"/>
          </p:cNvSpPr>
          <p:nvPr/>
        </p:nvSpPr>
        <p:spPr bwMode="auto">
          <a:xfrm>
            <a:off x="3402013" y="3698875"/>
            <a:ext cx="1441450" cy="0"/>
          </a:xfrm>
          <a:prstGeom prst="line">
            <a:avLst/>
          </a:prstGeom>
          <a:noFill/>
          <a:ln w="28575">
            <a:solidFill>
              <a:srgbClr val="FF00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7349"/>
                                        </p:tgtEl>
                                        <p:attrNameLst>
                                          <p:attrName>style.visibility</p:attrName>
                                        </p:attrNameLst>
                                      </p:cBhvr>
                                      <p:to>
                                        <p:strVal val="visible"/>
                                      </p:to>
                                    </p:set>
                                    <p:animEffect transition="in" filter="blinds(horizontal)">
                                      <p:cBhvr>
                                        <p:cTn id="7" dur="500"/>
                                        <p:tgtEl>
                                          <p:spTgt spid="69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8371" name="Rectangle 3"/>
          <p:cNvSpPr>
            <a:spLocks noGrp="1" noChangeArrowheads="1"/>
          </p:cNvSpPr>
          <p:nvPr>
            <p:ph type="body" idx="1"/>
          </p:nvPr>
        </p:nvSpPr>
        <p:spPr/>
        <p:txBody>
          <a:bodyPr/>
          <a:lstStyle/>
          <a:p>
            <a:endParaRPr lang="zh-CN" altLang="en-US" smtClean="0"/>
          </a:p>
        </p:txBody>
      </p:sp>
      <p:pic>
        <p:nvPicPr>
          <p:cNvPr id="698372" name="Picture 4"/>
          <p:cNvPicPr>
            <a:picLocks noChangeAspect="1" noChangeArrowheads="1"/>
          </p:cNvPicPr>
          <p:nvPr/>
        </p:nvPicPr>
        <p:blipFill>
          <a:blip r:embed="rId2"/>
          <a:srcRect/>
          <a:stretch>
            <a:fillRect/>
          </a:stretch>
        </p:blipFill>
        <p:spPr bwMode="auto">
          <a:xfrm>
            <a:off x="593725" y="908050"/>
            <a:ext cx="8550275" cy="5626100"/>
          </a:xfrm>
          <a:prstGeom prst="rect">
            <a:avLst/>
          </a:prstGeom>
          <a:noFill/>
        </p:spPr>
      </p:pic>
      <p:sp>
        <p:nvSpPr>
          <p:cNvPr id="698373" name="Line 5"/>
          <p:cNvSpPr>
            <a:spLocks noChangeShapeType="1"/>
          </p:cNvSpPr>
          <p:nvPr/>
        </p:nvSpPr>
        <p:spPr bwMode="auto">
          <a:xfrm>
            <a:off x="566738" y="1133475"/>
            <a:ext cx="1169987" cy="0"/>
          </a:xfrm>
          <a:prstGeom prst="line">
            <a:avLst/>
          </a:prstGeom>
          <a:noFill/>
          <a:ln w="38100">
            <a:solidFill>
              <a:srgbClr val="FF0000"/>
            </a:solidFill>
            <a:round/>
            <a:headEnd/>
            <a:tailEnd/>
          </a:ln>
          <a:effectLst/>
        </p:spPr>
        <p:txBody>
          <a:bodyPr/>
          <a:lstStyle/>
          <a:p>
            <a:endParaRPr lang="zh-CN" altLang="en-US"/>
          </a:p>
        </p:txBody>
      </p:sp>
      <p:sp>
        <p:nvSpPr>
          <p:cNvPr id="698374" name="Line 6"/>
          <p:cNvSpPr>
            <a:spLocks noChangeShapeType="1"/>
          </p:cNvSpPr>
          <p:nvPr/>
        </p:nvSpPr>
        <p:spPr bwMode="auto">
          <a:xfrm>
            <a:off x="701675" y="1717675"/>
            <a:ext cx="2654300" cy="0"/>
          </a:xfrm>
          <a:prstGeom prst="line">
            <a:avLst/>
          </a:prstGeom>
          <a:noFill/>
          <a:ln w="38100">
            <a:solidFill>
              <a:srgbClr val="FF0000"/>
            </a:solidFill>
            <a:round/>
            <a:headEnd/>
            <a:tailEnd/>
          </a:ln>
          <a:effectLst/>
        </p:spPr>
        <p:txBody>
          <a:bodyPr/>
          <a:lstStyle/>
          <a:p>
            <a:endParaRPr lang="zh-CN" altLang="en-US"/>
          </a:p>
        </p:txBody>
      </p:sp>
      <p:sp>
        <p:nvSpPr>
          <p:cNvPr id="698375" name="Line 7"/>
          <p:cNvSpPr>
            <a:spLocks noChangeShapeType="1"/>
          </p:cNvSpPr>
          <p:nvPr/>
        </p:nvSpPr>
        <p:spPr bwMode="auto">
          <a:xfrm flipV="1">
            <a:off x="566738" y="2843213"/>
            <a:ext cx="2025650" cy="0"/>
          </a:xfrm>
          <a:prstGeom prst="line">
            <a:avLst/>
          </a:prstGeom>
          <a:noFill/>
          <a:ln w="38100">
            <a:solidFill>
              <a:srgbClr val="FF0000"/>
            </a:solidFill>
            <a:round/>
            <a:headEnd/>
            <a:tailEnd/>
          </a:ln>
          <a:effectLst/>
        </p:spPr>
        <p:txBody>
          <a:bodyPr/>
          <a:lstStyle/>
          <a:p>
            <a:endParaRPr lang="zh-CN" altLang="en-US"/>
          </a:p>
        </p:txBody>
      </p:sp>
      <p:sp>
        <p:nvSpPr>
          <p:cNvPr id="698376" name="Line 8"/>
          <p:cNvSpPr>
            <a:spLocks noChangeShapeType="1"/>
          </p:cNvSpPr>
          <p:nvPr/>
        </p:nvSpPr>
        <p:spPr bwMode="auto">
          <a:xfrm>
            <a:off x="566738" y="5094288"/>
            <a:ext cx="2654300" cy="0"/>
          </a:xfrm>
          <a:prstGeom prst="line">
            <a:avLst/>
          </a:prstGeom>
          <a:noFill/>
          <a:ln w="38100">
            <a:solidFill>
              <a:srgbClr val="0000FF"/>
            </a:solidFill>
            <a:round/>
            <a:headEnd/>
            <a:tailEnd/>
          </a:ln>
          <a:effectLst/>
        </p:spPr>
        <p:txBody>
          <a:bodyPr/>
          <a:lstStyle/>
          <a:p>
            <a:endParaRPr lang="zh-CN" altLang="en-US"/>
          </a:p>
        </p:txBody>
      </p:sp>
      <p:pic>
        <p:nvPicPr>
          <p:cNvPr id="698377" name="Picture 9"/>
          <p:cNvPicPr>
            <a:picLocks noChangeAspect="1" noChangeArrowheads="1"/>
          </p:cNvPicPr>
          <p:nvPr/>
        </p:nvPicPr>
        <p:blipFill>
          <a:blip r:embed="rId3"/>
          <a:srcRect/>
          <a:stretch>
            <a:fillRect/>
          </a:stretch>
        </p:blipFill>
        <p:spPr bwMode="auto">
          <a:xfrm>
            <a:off x="44450" y="2889250"/>
            <a:ext cx="4841875" cy="3924300"/>
          </a:xfrm>
          <a:prstGeom prst="rect">
            <a:avLst/>
          </a:prstGeom>
          <a:noFill/>
        </p:spPr>
      </p:pic>
      <p:sp>
        <p:nvSpPr>
          <p:cNvPr id="698378" name="Text Box 10"/>
          <p:cNvSpPr txBox="1">
            <a:spLocks noChangeArrowheads="1"/>
          </p:cNvSpPr>
          <p:nvPr/>
        </p:nvSpPr>
        <p:spPr bwMode="auto">
          <a:xfrm>
            <a:off x="7137400" y="3424238"/>
            <a:ext cx="134938" cy="274637"/>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solidFill>
                  <a:srgbClr val="FF3300"/>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8377"/>
                                        </p:tgtEl>
                                        <p:attrNameLst>
                                          <p:attrName>style.visibility</p:attrName>
                                        </p:attrNameLst>
                                      </p:cBhvr>
                                      <p:to>
                                        <p:strVal val="visible"/>
                                      </p:to>
                                    </p:set>
                                    <p:animEffect transition="in" filter="blinds(horizontal)">
                                      <p:cBhvr>
                                        <p:cTn id="7" dur="500"/>
                                        <p:tgtEl>
                                          <p:spTgt spid="69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98425"/>
            <a:ext cx="8229600" cy="561975"/>
          </a:xfrm>
        </p:spPr>
        <p:txBody>
          <a:bodyPr/>
          <a:lstStyle/>
          <a:p>
            <a:r>
              <a:rPr lang="zh-CN" altLang="en-US" sz="3600" smtClean="0"/>
              <a:t>越界访问和缓冲区溢出</a:t>
            </a:r>
          </a:p>
        </p:txBody>
      </p:sp>
      <p:sp>
        <p:nvSpPr>
          <p:cNvPr id="749572" name="Rectangle 4"/>
          <p:cNvSpPr>
            <a:spLocks/>
          </p:cNvSpPr>
          <p:nvPr/>
        </p:nvSpPr>
        <p:spPr bwMode="auto">
          <a:xfrm>
            <a:off x="431800" y="1584325"/>
            <a:ext cx="7650163" cy="2114550"/>
          </a:xfrm>
          <a:prstGeom prst="rect">
            <a:avLst/>
          </a:prstGeom>
          <a:solidFill>
            <a:srgbClr val="F8F6D9"/>
          </a:solidFill>
          <a:ln w="6350">
            <a:solidFill>
              <a:schemeClr val="tx1"/>
            </a:solidFill>
            <a:miter lim="800000"/>
            <a:headEnd/>
            <a:tailEnd/>
          </a:ln>
        </p:spPr>
        <p:txBody>
          <a:bodyPr lIns="63500" tIns="63500" rIns="63500" bIns="63500"/>
          <a:lstStyle/>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double fun(int i)</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double d[1] = {3.14};</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long int a[2];</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a[i] = 1073741824; /* Possibly out of bounds */</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return d[0];</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p:txBody>
      </p:sp>
      <p:sp>
        <p:nvSpPr>
          <p:cNvPr id="18437" name="Rectangle 5"/>
          <p:cNvSpPr>
            <a:spLocks/>
          </p:cNvSpPr>
          <p:nvPr/>
        </p:nvSpPr>
        <p:spPr bwMode="auto">
          <a:xfrm>
            <a:off x="341313" y="4014788"/>
            <a:ext cx="7327900" cy="1371600"/>
          </a:xfrm>
          <a:prstGeom prst="rect">
            <a:avLst/>
          </a:prstGeom>
          <a:solidFill>
            <a:srgbClr val="FFFFFF"/>
          </a:solidFill>
          <a:ln w="12700">
            <a:noFill/>
            <a:miter lim="800000"/>
            <a:headEnd/>
            <a:tailEnd/>
          </a:ln>
        </p:spPr>
        <p:txBody>
          <a:bodyPr lIns="38100" tIns="38100" rIns="38100" bIns="38100"/>
          <a:lstStyle/>
          <a:p>
            <a:pPr eaLnBrk="1" hangingPunct="1"/>
            <a:r>
              <a:rPr lang="en-US" altLang="zh-CN" sz="2000">
                <a:latin typeface="Courier New" pitchFamily="49" charset="0"/>
                <a:ea typeface="Zapf Dingbats"/>
                <a:cs typeface="Zapf Dingbats"/>
                <a:sym typeface="Courier New" pitchFamily="49" charset="0"/>
              </a:rPr>
              <a:t>fun(0)  </a:t>
            </a:r>
            <a:r>
              <a:rPr lang="en-US" altLang="zh-CN" sz="2000">
                <a:latin typeface="Courier New" pitchFamily="49" charset="0"/>
                <a:ea typeface="Zapf Dingbats"/>
                <a:cs typeface="Zapf Dingbats"/>
                <a:sym typeface="Wingdings" pitchFamily="2" charset="2"/>
              </a:rPr>
              <a:t></a:t>
            </a:r>
            <a:r>
              <a:rPr lang="en-US" altLang="zh-CN" sz="2000">
                <a:latin typeface="Courier New" pitchFamily="49" charset="0"/>
                <a:ea typeface="Zapf Dingbats"/>
                <a:cs typeface="Zapf Dingbats"/>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Courier New" pitchFamily="49" charset="0"/>
                <a:sym typeface="Courier New" pitchFamily="49" charset="0"/>
              </a:rPr>
              <a:t>fun(1)  </a:t>
            </a:r>
            <a:r>
              <a:rPr lang="en-US" altLang="zh-CN" sz="2000">
                <a:latin typeface="Courier New" pitchFamily="49" charset="0"/>
                <a:ea typeface="ヒラギノ角ゴ ProN W3"/>
                <a:cs typeface="Courier New" pitchFamily="49" charset="0"/>
                <a:sym typeface="Wingdings" pitchFamily="2" charset="2"/>
              </a:rPr>
              <a:t></a:t>
            </a:r>
            <a:r>
              <a:rPr lang="en-US" altLang="zh-CN" sz="2000">
                <a:latin typeface="Courier New" pitchFamily="49" charset="0"/>
                <a:ea typeface="Monaco"/>
                <a:cs typeface="Monaco"/>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fun(2)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3.1399998664856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fun(3)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2.00000061035156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fun(4)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3.14, </a:t>
            </a:r>
            <a:r>
              <a:rPr lang="zh-CN" altLang="en-US" sz="2000">
                <a:latin typeface="Courier New" pitchFamily="49" charset="0"/>
                <a:ea typeface="Monaco"/>
                <a:cs typeface="Monaco"/>
                <a:sym typeface="Courier New" pitchFamily="49" charset="0"/>
              </a:rPr>
              <a:t>然后存储保护错</a:t>
            </a:r>
          </a:p>
        </p:txBody>
      </p:sp>
      <p:sp>
        <p:nvSpPr>
          <p:cNvPr id="749574" name="Rectangle 6"/>
          <p:cNvSpPr>
            <a:spLocks noChangeArrowheads="1"/>
          </p:cNvSpPr>
          <p:nvPr/>
        </p:nvSpPr>
        <p:spPr bwMode="auto">
          <a:xfrm>
            <a:off x="296863" y="908050"/>
            <a:ext cx="4905375" cy="500063"/>
          </a:xfrm>
          <a:prstGeom prst="rect">
            <a:avLst/>
          </a:prstGeom>
          <a:noFill/>
          <a:ln w="9525">
            <a:noFill/>
            <a:miter lim="800000"/>
            <a:headEnd/>
            <a:tailEnd/>
          </a:ln>
        </p:spPr>
        <p:txBody>
          <a:bodyPr lIns="38100" tIns="38100" rIns="38100" bIns="38100"/>
          <a:lstStyle/>
          <a:p>
            <a:pPr marL="165100" indent="-165100" eaLnBrk="1" hangingPunct="1">
              <a:lnSpc>
                <a:spcPct val="115000"/>
              </a:lnSpc>
              <a:spcBef>
                <a:spcPct val="20000"/>
              </a:spcBef>
            </a:pPr>
            <a:r>
              <a:rPr lang="en-US" altLang="zh-CN" sz="2400">
                <a:solidFill>
                  <a:srgbClr val="3333CC"/>
                </a:solidFill>
                <a:latin typeface="Arial" pitchFamily="34" charset="0"/>
                <a:ea typeface="宋体" pitchFamily="2" charset="-122"/>
              </a:rPr>
              <a:t>  </a:t>
            </a:r>
            <a:r>
              <a:rPr lang="zh-CN" altLang="en-US" sz="2200">
                <a:solidFill>
                  <a:srgbClr val="3333CC"/>
                </a:solidFill>
                <a:latin typeface="Arial" pitchFamily="34" charset="0"/>
              </a:rPr>
              <a:t>大家还记得以下的例子吗？</a:t>
            </a:r>
          </a:p>
        </p:txBody>
      </p:sp>
      <p:pic>
        <p:nvPicPr>
          <p:cNvPr id="749576" name="Picture 8"/>
          <p:cNvPicPr>
            <a:picLocks noChangeAspect="1" noChangeArrowheads="1"/>
          </p:cNvPicPr>
          <p:nvPr/>
        </p:nvPicPr>
        <p:blipFill>
          <a:blip r:embed="rId2"/>
          <a:srcRect/>
          <a:stretch>
            <a:fillRect/>
          </a:stretch>
        </p:blipFill>
        <p:spPr bwMode="auto">
          <a:xfrm>
            <a:off x="5607050" y="4149725"/>
            <a:ext cx="3105150" cy="2206625"/>
          </a:xfrm>
          <a:prstGeom prst="rect">
            <a:avLst/>
          </a:prstGeom>
          <a:noFill/>
        </p:spPr>
      </p:pic>
      <p:sp>
        <p:nvSpPr>
          <p:cNvPr id="749578" name="Text Box 10"/>
          <p:cNvSpPr txBox="1">
            <a:spLocks noChangeArrowheads="1"/>
          </p:cNvSpPr>
          <p:nvPr/>
        </p:nvSpPr>
        <p:spPr bwMode="auto">
          <a:xfrm>
            <a:off x="341313" y="5768975"/>
            <a:ext cx="4095750" cy="9302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008000"/>
                </a:solidFill>
              </a:rPr>
              <a:t>为什么当 </a:t>
            </a:r>
            <a:r>
              <a:rPr lang="en-US" altLang="zh-CN" sz="2200">
                <a:solidFill>
                  <a:srgbClr val="008000"/>
                </a:solidFill>
              </a:rPr>
              <a:t>i&gt;1 </a:t>
            </a:r>
            <a:r>
              <a:rPr lang="zh-CN" altLang="en-US" sz="2200">
                <a:solidFill>
                  <a:srgbClr val="008000"/>
                </a:solidFill>
              </a:rPr>
              <a:t>就有问题？</a:t>
            </a:r>
          </a:p>
          <a:p>
            <a:pPr marL="342900" indent="-342900">
              <a:spcBef>
                <a:spcPct val="50000"/>
              </a:spcBef>
            </a:pPr>
            <a:r>
              <a:rPr lang="zh-CN" altLang="en-US" sz="2200">
                <a:solidFill>
                  <a:srgbClr val="FF3300"/>
                </a:solidFill>
              </a:rPr>
              <a:t>因为数组访问越界！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9576"/>
                                        </p:tgtEl>
                                        <p:attrNameLst>
                                          <p:attrName>style.visibility</p:attrName>
                                        </p:attrNameLst>
                                      </p:cBhvr>
                                      <p:to>
                                        <p:strVal val="visible"/>
                                      </p:to>
                                    </p:set>
                                    <p:animEffect transition="in" filter="blinds(horizontal)">
                                      <p:cBhvr>
                                        <p:cTn id="7" dur="500"/>
                                        <p:tgtEl>
                                          <p:spTgt spid="7495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9572"/>
                                        </p:tgtEl>
                                        <p:attrNameLst>
                                          <p:attrName>style.visibility</p:attrName>
                                        </p:attrNameLst>
                                      </p:cBhvr>
                                      <p:to>
                                        <p:strVal val="visible"/>
                                      </p:to>
                                    </p:set>
                                    <p:animEffect transition="in" filter="blinds(horizontal)">
                                      <p:cBhvr>
                                        <p:cTn id="12" dur="500"/>
                                        <p:tgtEl>
                                          <p:spTgt spid="7495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blinds(horizontal)">
                                      <p:cBhvr>
                                        <p:cTn id="17" dur="500"/>
                                        <p:tgtEl>
                                          <p:spTgt spid="184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9578">
                                            <p:txEl>
                                              <p:pRg st="0" end="0"/>
                                            </p:txEl>
                                          </p:spTgt>
                                        </p:tgtEl>
                                        <p:attrNameLst>
                                          <p:attrName>style.visibility</p:attrName>
                                        </p:attrNameLst>
                                      </p:cBhvr>
                                      <p:to>
                                        <p:strVal val="visible"/>
                                      </p:to>
                                    </p:set>
                                    <p:animEffect transition="in" filter="blinds(horizontal)">
                                      <p:cBhvr>
                                        <p:cTn id="22" dur="500"/>
                                        <p:tgtEl>
                                          <p:spTgt spid="74957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9578">
                                            <p:txEl>
                                              <p:pRg st="1" end="1"/>
                                            </p:txEl>
                                          </p:spTgt>
                                        </p:tgtEl>
                                        <p:attrNameLst>
                                          <p:attrName>style.visibility</p:attrName>
                                        </p:attrNameLst>
                                      </p:cBhvr>
                                      <p:to>
                                        <p:strVal val="visible"/>
                                      </p:to>
                                    </p:set>
                                    <p:animEffect transition="in" filter="blinds(horizontal)">
                                      <p:cBhvr>
                                        <p:cTn id="27" dur="500"/>
                                        <p:tgtEl>
                                          <p:spTgt spid="74957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9576"/>
                                        </p:tgtEl>
                                        <p:attrNameLst>
                                          <p:attrName>style.visibility</p:attrName>
                                        </p:attrNameLst>
                                      </p:cBhvr>
                                      <p:to>
                                        <p:strVal val="visible"/>
                                      </p:to>
                                    </p:set>
                                    <p:animEffect transition="in" filter="blinds(horizontal)">
                                      <p:cBhvr>
                                        <p:cTn id="32" dur="500"/>
                                        <p:tgtEl>
                                          <p:spTgt spid="74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animBg="1"/>
      <p:bldP spid="184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457200" y="76200"/>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9395" name="Rectangle 3"/>
          <p:cNvSpPr>
            <a:spLocks noGrp="1" noChangeArrowheads="1"/>
          </p:cNvSpPr>
          <p:nvPr>
            <p:ph type="body" idx="1"/>
          </p:nvPr>
        </p:nvSpPr>
        <p:spPr>
          <a:xfrm>
            <a:off x="431800" y="773113"/>
            <a:ext cx="8229600" cy="5218112"/>
          </a:xfrm>
        </p:spPr>
        <p:txBody>
          <a:bodyPr/>
          <a:lstStyle/>
          <a:p>
            <a:r>
              <a:rPr lang="zh-CN" altLang="en-US" smtClean="0">
                <a:solidFill>
                  <a:srgbClr val="0000FF"/>
                </a:solidFill>
                <a:ea typeface="微软雅黑" pitchFamily="34" charset="-122"/>
              </a:rPr>
              <a:t>有一个回帖如是说，其实也是一知半解！</a:t>
            </a:r>
          </a:p>
        </p:txBody>
      </p:sp>
      <p:pic>
        <p:nvPicPr>
          <p:cNvPr id="699396" name="Picture 4"/>
          <p:cNvPicPr>
            <a:picLocks noChangeAspect="1" noChangeArrowheads="1"/>
          </p:cNvPicPr>
          <p:nvPr/>
        </p:nvPicPr>
        <p:blipFill>
          <a:blip r:embed="rId2"/>
          <a:srcRect/>
          <a:stretch>
            <a:fillRect/>
          </a:stretch>
        </p:blipFill>
        <p:spPr bwMode="auto">
          <a:xfrm>
            <a:off x="206375" y="1358900"/>
            <a:ext cx="8551863" cy="5084763"/>
          </a:xfrm>
          <a:prstGeom prst="rect">
            <a:avLst/>
          </a:prstGeom>
          <a:noFill/>
        </p:spPr>
      </p:pic>
      <p:sp>
        <p:nvSpPr>
          <p:cNvPr id="699397" name="Line 5"/>
          <p:cNvSpPr>
            <a:spLocks noChangeShapeType="1"/>
          </p:cNvSpPr>
          <p:nvPr/>
        </p:nvSpPr>
        <p:spPr bwMode="auto">
          <a:xfrm>
            <a:off x="250825" y="3159125"/>
            <a:ext cx="4365625" cy="0"/>
          </a:xfrm>
          <a:prstGeom prst="line">
            <a:avLst/>
          </a:prstGeom>
          <a:noFill/>
          <a:ln w="28575">
            <a:solidFill>
              <a:srgbClr val="FF0000"/>
            </a:solidFill>
            <a:round/>
            <a:headEnd/>
            <a:tailEnd/>
          </a:ln>
          <a:effectLst/>
        </p:spPr>
        <p:txBody>
          <a:bodyPr/>
          <a:lstStyle/>
          <a:p>
            <a:endParaRPr lang="zh-CN" altLang="en-US"/>
          </a:p>
        </p:txBody>
      </p:sp>
      <p:sp>
        <p:nvSpPr>
          <p:cNvPr id="699398" name="Line 6"/>
          <p:cNvSpPr>
            <a:spLocks noChangeShapeType="1"/>
          </p:cNvSpPr>
          <p:nvPr/>
        </p:nvSpPr>
        <p:spPr bwMode="auto">
          <a:xfrm>
            <a:off x="296863" y="4959350"/>
            <a:ext cx="8326437" cy="0"/>
          </a:xfrm>
          <a:prstGeom prst="line">
            <a:avLst/>
          </a:prstGeom>
          <a:noFill/>
          <a:ln w="28575">
            <a:solidFill>
              <a:srgbClr val="FF0000"/>
            </a:solidFill>
            <a:round/>
            <a:headEnd/>
            <a:tailEnd/>
          </a:ln>
          <a:effectLst/>
        </p:spPr>
        <p:txBody>
          <a:bodyPr/>
          <a:lstStyle/>
          <a:p>
            <a:endParaRPr lang="zh-CN" altLang="en-US"/>
          </a:p>
        </p:txBody>
      </p:sp>
      <p:sp>
        <p:nvSpPr>
          <p:cNvPr id="699400" name="Text Box 8"/>
          <p:cNvSpPr txBox="1">
            <a:spLocks noChangeArrowheads="1"/>
          </p:cNvSpPr>
          <p:nvPr/>
        </p:nvSpPr>
        <p:spPr bwMode="auto">
          <a:xfrm>
            <a:off x="5516563" y="1403350"/>
            <a:ext cx="3286125" cy="1698625"/>
          </a:xfrm>
          <a:prstGeom prst="rect">
            <a:avLst/>
          </a:prstGeom>
          <a:noFill/>
          <a:ln w="9525" algn="ctr">
            <a:noFill/>
            <a:miter lim="800000"/>
            <a:headEnd/>
            <a:tailEnd/>
          </a:ln>
          <a:effectLst/>
        </p:spPr>
        <p:txBody>
          <a:bodyPr>
            <a:spAutoFit/>
          </a:bodyPr>
          <a:lstStyle/>
          <a:p>
            <a:pPr marL="342900" indent="-342900">
              <a:lnSpc>
                <a:spcPct val="120000"/>
              </a:lnSpc>
            </a:pPr>
            <a:r>
              <a:rPr lang="zh-CN" altLang="en-US" sz="2200">
                <a:solidFill>
                  <a:srgbClr val="FF3300"/>
                </a:solidFill>
              </a:rPr>
              <a:t>     请问：</a:t>
            </a:r>
          </a:p>
          <a:p>
            <a:pPr marL="342900" indent="-342900">
              <a:lnSpc>
                <a:spcPct val="120000"/>
              </a:lnSpc>
            </a:pPr>
            <a:r>
              <a:rPr lang="zh-CN" altLang="en-US" sz="2200">
                <a:solidFill>
                  <a:srgbClr val="FF3300"/>
                </a:solidFill>
              </a:rPr>
              <a:t>     这个帖子的回答中，哪些是正确的？哪些是错误的？</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700419" name="Rectangle 3"/>
          <p:cNvSpPr>
            <a:spLocks noGrp="1" noChangeArrowheads="1"/>
          </p:cNvSpPr>
          <p:nvPr>
            <p:ph type="body" idx="1"/>
          </p:nvPr>
        </p:nvSpPr>
        <p:spPr>
          <a:xfrm>
            <a:off x="476250" y="819150"/>
            <a:ext cx="8229600" cy="5218113"/>
          </a:xfrm>
        </p:spPr>
        <p:txBody>
          <a:bodyPr/>
          <a:lstStyle/>
          <a:p>
            <a:r>
              <a:rPr lang="zh-CN" altLang="en-US" smtClean="0">
                <a:solidFill>
                  <a:srgbClr val="0000FF"/>
                </a:solidFill>
                <a:ea typeface="微软雅黑" pitchFamily="34" charset="-122"/>
              </a:rPr>
              <a:t>有一个回帖如是说</a:t>
            </a:r>
          </a:p>
        </p:txBody>
      </p:sp>
      <p:pic>
        <p:nvPicPr>
          <p:cNvPr id="700420" name="Picture 4"/>
          <p:cNvPicPr>
            <a:picLocks noChangeAspect="1" noChangeArrowheads="1"/>
          </p:cNvPicPr>
          <p:nvPr/>
        </p:nvPicPr>
        <p:blipFill>
          <a:blip r:embed="rId2"/>
          <a:srcRect/>
          <a:stretch>
            <a:fillRect/>
          </a:stretch>
        </p:blipFill>
        <p:spPr bwMode="auto">
          <a:xfrm>
            <a:off x="250825" y="1358900"/>
            <a:ext cx="8686800" cy="4275138"/>
          </a:xfrm>
          <a:prstGeom prst="rect">
            <a:avLst/>
          </a:prstGeom>
          <a:noFill/>
        </p:spPr>
      </p:pic>
      <p:sp>
        <p:nvSpPr>
          <p:cNvPr id="700421" name="Text Box 5"/>
          <p:cNvSpPr txBox="1">
            <a:spLocks noChangeArrowheads="1"/>
          </p:cNvSpPr>
          <p:nvPr/>
        </p:nvSpPr>
        <p:spPr bwMode="auto">
          <a:xfrm>
            <a:off x="431800" y="5903913"/>
            <a:ext cx="8461375"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a:solidFill>
                  <a:srgbClr val="FF0000"/>
                </a:solidFill>
                <a:latin typeface="Arial" pitchFamily="34" charset="0"/>
              </a:rPr>
              <a:t>计算机专业人员应该是</a:t>
            </a:r>
            <a:r>
              <a:rPr lang="zh-CN" altLang="en-US" sz="2400">
                <a:solidFill>
                  <a:srgbClr val="FF0000"/>
                </a:solidFill>
                <a:latin typeface="微软雅黑"/>
              </a:rPr>
              <a:t>“</a:t>
            </a:r>
            <a:r>
              <a:rPr lang="zh-CN" altLang="en-US" sz="2400">
                <a:solidFill>
                  <a:srgbClr val="FF0000"/>
                </a:solidFill>
                <a:latin typeface="Arial" pitchFamily="34" charset="0"/>
              </a:rPr>
              <a:t>上帝</a:t>
            </a:r>
            <a:r>
              <a:rPr lang="zh-CN" altLang="en-US" sz="2400">
                <a:solidFill>
                  <a:srgbClr val="FF0000"/>
                </a:solidFill>
                <a:latin typeface="微软雅黑"/>
              </a:rPr>
              <a:t>”</a:t>
            </a:r>
            <a:r>
              <a:rPr lang="zh-CN" altLang="en-US" sz="2400">
                <a:solidFill>
                  <a:srgbClr val="FF0000"/>
                </a:solidFill>
                <a:latin typeface="Arial" pitchFamily="34" charset="0"/>
              </a:rPr>
              <a:t>，怎么能自己不明白自己呢！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0421"/>
                                        </p:tgtEl>
                                        <p:attrNameLst>
                                          <p:attrName>style.visibility</p:attrName>
                                        </p:attrNameLst>
                                      </p:cBhvr>
                                      <p:to>
                                        <p:strVal val="visible"/>
                                      </p:to>
                                    </p:set>
                                    <p:animEffect transition="in" filter="blinds(horizontal)">
                                      <p:cBhvr>
                                        <p:cTn id="7" dur="500"/>
                                        <p:tgtEl>
                                          <p:spTgt spid="70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和</a:t>
            </a:r>
            <a:r>
              <a:rPr lang="en-US" altLang="zh-CN" sz="3200" smtClean="0">
                <a:ea typeface="微软雅黑" pitchFamily="34" charset="-122"/>
              </a:rPr>
              <a:t>x86-64</a:t>
            </a:r>
            <a:r>
              <a:rPr lang="zh-CN" altLang="en-US" sz="3200" smtClean="0">
                <a:ea typeface="微软雅黑" pitchFamily="34" charset="-122"/>
              </a:rPr>
              <a:t>的比较</a:t>
            </a:r>
          </a:p>
        </p:txBody>
      </p:sp>
      <p:sp>
        <p:nvSpPr>
          <p:cNvPr id="678915" name="Rectangle 3"/>
          <p:cNvSpPr>
            <a:spLocks noGrp="1" noChangeArrowheads="1"/>
          </p:cNvSpPr>
          <p:nvPr>
            <p:ph type="body" idx="1"/>
          </p:nvPr>
        </p:nvSpPr>
        <p:spPr>
          <a:xfrm>
            <a:off x="161925" y="819150"/>
            <a:ext cx="8229600" cy="5218113"/>
          </a:xfrm>
        </p:spPr>
        <p:txBody>
          <a:bodyPr/>
          <a:lstStyle/>
          <a:p>
            <a:pPr>
              <a:buFontTx/>
              <a:buNone/>
            </a:pPr>
            <a:r>
              <a:rPr lang="zh-CN" altLang="en-US" sz="2000" smtClean="0">
                <a:latin typeface="微软雅黑" pitchFamily="34" charset="-122"/>
                <a:ea typeface="微软雅黑" pitchFamily="34" charset="-122"/>
              </a:rPr>
              <a:t>例：以下是一段</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语言代码：</a:t>
            </a:r>
          </a:p>
          <a:p>
            <a:pPr>
              <a:buFontTx/>
              <a:buNone/>
            </a:pPr>
            <a:r>
              <a:rPr lang="en-US" altLang="zh-CN" sz="2000" smtClean="0">
                <a:latin typeface="微软雅黑" pitchFamily="34" charset="-122"/>
                <a:ea typeface="微软雅黑" pitchFamily="34" charset="-122"/>
              </a:rPr>
              <a:t>#include &lt;stdio.h&gt;</a:t>
            </a:r>
          </a:p>
          <a:p>
            <a:pPr>
              <a:buFontTx/>
              <a:buNone/>
            </a:pPr>
            <a:r>
              <a:rPr lang="en-US" altLang="zh-CN" sz="2000" smtClean="0">
                <a:latin typeface="微软雅黑" pitchFamily="34" charset="-122"/>
                <a:ea typeface="微软雅黑" pitchFamily="34" charset="-122"/>
              </a:rPr>
              <a:t>main() </a:t>
            </a:r>
          </a:p>
          <a:p>
            <a:pPr>
              <a:buFontTx/>
              <a:buNone/>
            </a:pPr>
            <a:r>
              <a:rPr lang="en-US" altLang="zh-CN" sz="2000" smtClean="0">
                <a:latin typeface="微软雅黑" pitchFamily="34" charset="-122"/>
                <a:ea typeface="微软雅黑" pitchFamily="34" charset="-122"/>
              </a:rPr>
              <a:t>{</a:t>
            </a:r>
          </a:p>
          <a:p>
            <a:pPr>
              <a:buFontTx/>
              <a:buNone/>
            </a:pPr>
            <a:r>
              <a:rPr lang="en-US" altLang="zh-CN" sz="2000" smtClean="0">
                <a:latin typeface="微软雅黑" pitchFamily="34" charset="-122"/>
                <a:ea typeface="微软雅黑" pitchFamily="34" charset="-122"/>
              </a:rPr>
              <a:t>	double a = 10;</a:t>
            </a:r>
          </a:p>
          <a:p>
            <a:pPr>
              <a:buFontTx/>
              <a:buNone/>
            </a:pPr>
            <a:r>
              <a:rPr lang="en-US" altLang="zh-CN" sz="2000" smtClean="0">
                <a:latin typeface="微软雅黑" pitchFamily="34" charset="-122"/>
                <a:ea typeface="微软雅黑" pitchFamily="34" charset="-122"/>
              </a:rPr>
              <a:t>	printf("a = %d\n", a);</a:t>
            </a:r>
          </a:p>
          <a:p>
            <a:pPr>
              <a:buFontTx/>
              <a:buNone/>
            </a:pPr>
            <a:r>
              <a:rPr lang="en-US" altLang="zh-CN" sz="2000" smtClean="0">
                <a:latin typeface="微软雅黑" pitchFamily="34" charset="-122"/>
                <a:ea typeface="微软雅黑" pitchFamily="34" charset="-122"/>
              </a:rPr>
              <a:t>}</a:t>
            </a:r>
          </a:p>
          <a:p>
            <a:pPr>
              <a:buFontTx/>
              <a:buNone/>
            </a:pPr>
            <a:r>
              <a:rPr lang="zh-CN" altLang="en-US" sz="2000" smtClean="0">
                <a:latin typeface="微软雅黑" pitchFamily="34" charset="-122"/>
                <a:ea typeface="微软雅黑" pitchFamily="34" charset="-122"/>
              </a:rPr>
              <a:t>在</a:t>
            </a: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上运行时，打印结果为</a:t>
            </a:r>
            <a:r>
              <a:rPr lang="en-US" altLang="zh-CN" sz="2000" smtClean="0">
                <a:latin typeface="微软雅黑" pitchFamily="34" charset="-122"/>
                <a:ea typeface="微软雅黑" pitchFamily="34" charset="-122"/>
              </a:rPr>
              <a:t>a=0</a:t>
            </a:r>
          </a:p>
          <a:p>
            <a:pPr>
              <a:buFontTx/>
              <a:buNone/>
            </a:pPr>
            <a:r>
              <a:rPr lang="zh-CN" altLang="en-US" sz="2000" smtClean="0">
                <a:latin typeface="微软雅黑" pitchFamily="34" charset="-122"/>
                <a:ea typeface="微软雅黑" pitchFamily="34" charset="-122"/>
              </a:rPr>
              <a:t>在</a:t>
            </a:r>
            <a:r>
              <a:rPr lang="en-US" altLang="zh-CN" sz="2000" smtClean="0">
                <a:latin typeface="微软雅黑" pitchFamily="34" charset="-122"/>
                <a:ea typeface="微软雅黑" pitchFamily="34" charset="-122"/>
              </a:rPr>
              <a:t>x86-64</a:t>
            </a:r>
            <a:r>
              <a:rPr lang="zh-CN" altLang="en-US" sz="2000" smtClean="0">
                <a:latin typeface="微软雅黑" pitchFamily="34" charset="-122"/>
                <a:ea typeface="微软雅黑" pitchFamily="34" charset="-122"/>
              </a:rPr>
              <a:t>上运行时，打印一个不确定值</a:t>
            </a:r>
          </a:p>
          <a:p>
            <a:pPr>
              <a:buFontTx/>
              <a:buNone/>
            </a:pPr>
            <a:r>
              <a:rPr lang="zh-CN" altLang="en-US" sz="2000" smtClean="0">
                <a:latin typeface="微软雅黑" pitchFamily="34" charset="-122"/>
                <a:ea typeface="微软雅黑" pitchFamily="34" charset="-122"/>
              </a:rPr>
              <a:t>    </a:t>
            </a:r>
            <a:r>
              <a:rPr lang="zh-CN" altLang="en-US" sz="2000" smtClean="0">
                <a:solidFill>
                  <a:srgbClr val="FF0000"/>
                </a:solidFill>
                <a:latin typeface="微软雅黑" pitchFamily="34" charset="-122"/>
                <a:ea typeface="微软雅黑" pitchFamily="34" charset="-122"/>
              </a:rPr>
              <a:t>为什么？</a:t>
            </a:r>
          </a:p>
        </p:txBody>
      </p:sp>
      <p:sp>
        <p:nvSpPr>
          <p:cNvPr id="678917" name="Text Box 5"/>
          <p:cNvSpPr txBox="1">
            <a:spLocks noChangeArrowheads="1"/>
          </p:cNvSpPr>
          <p:nvPr/>
        </p:nvSpPr>
        <p:spPr bwMode="auto">
          <a:xfrm>
            <a:off x="296863" y="5138738"/>
            <a:ext cx="8667750" cy="1130300"/>
          </a:xfrm>
          <a:prstGeom prst="rect">
            <a:avLst/>
          </a:prstGeom>
          <a:noFill/>
          <a:ln w="9525">
            <a:noFill/>
            <a:miter lim="800000"/>
            <a:headEnd/>
            <a:tailEnd/>
          </a:ln>
          <a:effectLst/>
        </p:spPr>
        <p:txBody>
          <a:bodyPr>
            <a:spAutoFit/>
          </a:bodyPr>
          <a:lstStyle/>
          <a:p>
            <a:pPr eaLnBrk="1" hangingPunct="1">
              <a:spcBef>
                <a:spcPct val="10000"/>
              </a:spcBef>
            </a:pPr>
            <a:r>
              <a:rPr lang="zh-CN" altLang="en-US" sz="2200">
                <a:solidFill>
                  <a:srgbClr val="0000FF"/>
                </a:solidFill>
              </a:rPr>
              <a:t>在</a:t>
            </a:r>
            <a:r>
              <a:rPr lang="en-US" altLang="zh-CN" sz="2200">
                <a:solidFill>
                  <a:srgbClr val="0000FF"/>
                </a:solidFill>
              </a:rPr>
              <a:t>IA-32</a:t>
            </a:r>
            <a:r>
              <a:rPr lang="zh-CN" altLang="en-US" sz="2200">
                <a:solidFill>
                  <a:srgbClr val="0000FF"/>
                </a:solidFill>
              </a:rPr>
              <a:t>中</a:t>
            </a:r>
            <a:r>
              <a:rPr lang="en-US" altLang="zh-CN" sz="2200">
                <a:solidFill>
                  <a:srgbClr val="0000FF"/>
                </a:solidFill>
              </a:rPr>
              <a:t>a</a:t>
            </a:r>
            <a:r>
              <a:rPr lang="zh-CN" altLang="en-US" sz="2200">
                <a:solidFill>
                  <a:srgbClr val="0000FF"/>
                </a:solidFill>
              </a:rPr>
              <a:t>为</a:t>
            </a:r>
            <a:r>
              <a:rPr lang="en-US" altLang="zh-CN" sz="2200">
                <a:solidFill>
                  <a:srgbClr val="0000FF"/>
                </a:solidFill>
              </a:rPr>
              <a:t>float</a:t>
            </a:r>
            <a:r>
              <a:rPr lang="zh-CN" altLang="en-US" sz="2200">
                <a:solidFill>
                  <a:srgbClr val="0000FF"/>
                </a:solidFill>
              </a:rPr>
              <a:t>型又怎样呢？先执行</a:t>
            </a:r>
            <a:r>
              <a:rPr lang="en-US" altLang="zh-CN" sz="2200">
                <a:solidFill>
                  <a:srgbClr val="FF0000"/>
                </a:solidFill>
              </a:rPr>
              <a:t>flds</a:t>
            </a:r>
            <a:r>
              <a:rPr lang="zh-CN" altLang="en-US" sz="2200">
                <a:solidFill>
                  <a:srgbClr val="0000FF"/>
                </a:solidFill>
              </a:rPr>
              <a:t>，再执行</a:t>
            </a:r>
            <a:r>
              <a:rPr lang="en-US" altLang="zh-CN" sz="2200">
                <a:solidFill>
                  <a:srgbClr val="FF0000"/>
                </a:solidFill>
              </a:rPr>
              <a:t>fstpl</a:t>
            </a:r>
          </a:p>
          <a:p>
            <a:pPr eaLnBrk="1" hangingPunct="1">
              <a:spcBef>
                <a:spcPct val="10000"/>
              </a:spcBef>
            </a:pPr>
            <a:r>
              <a:rPr lang="zh-CN" altLang="en-US" sz="2200">
                <a:solidFill>
                  <a:srgbClr val="008000"/>
                </a:solidFill>
              </a:rPr>
              <a:t>即：</a:t>
            </a:r>
            <a:r>
              <a:rPr lang="en-US" altLang="zh-CN" sz="2200">
                <a:solidFill>
                  <a:srgbClr val="CC3300"/>
                </a:solidFill>
              </a:rPr>
              <a:t>flds</a:t>
            </a:r>
            <a:r>
              <a:rPr lang="zh-CN" altLang="en-US" sz="2200">
                <a:solidFill>
                  <a:srgbClr val="008000"/>
                </a:solidFill>
              </a:rPr>
              <a:t>将</a:t>
            </a:r>
            <a:r>
              <a:rPr lang="en-US" altLang="zh-CN" sz="2200">
                <a:solidFill>
                  <a:srgbClr val="008000"/>
                </a:solidFill>
              </a:rPr>
              <a:t>32</a:t>
            </a:r>
            <a:r>
              <a:rPr lang="zh-CN" altLang="en-US" sz="2200">
                <a:solidFill>
                  <a:srgbClr val="008000"/>
                </a:solidFill>
              </a:rPr>
              <a:t>位单精度转换为</a:t>
            </a:r>
            <a:r>
              <a:rPr lang="en-US" altLang="zh-CN" sz="2200">
                <a:solidFill>
                  <a:srgbClr val="008000"/>
                </a:solidFill>
              </a:rPr>
              <a:t>80</a:t>
            </a:r>
            <a:r>
              <a:rPr lang="zh-CN" altLang="en-US" sz="2200">
                <a:solidFill>
                  <a:srgbClr val="008000"/>
                </a:solidFill>
              </a:rPr>
              <a:t>位格式入浮点寄存器栈，</a:t>
            </a:r>
            <a:r>
              <a:rPr lang="en-US" altLang="zh-CN" sz="2200">
                <a:solidFill>
                  <a:srgbClr val="CC3300"/>
                </a:solidFill>
              </a:rPr>
              <a:t>fstpl</a:t>
            </a:r>
            <a:r>
              <a:rPr lang="zh-CN" altLang="en-US" sz="2200">
                <a:solidFill>
                  <a:srgbClr val="008000"/>
                </a:solidFill>
              </a:rPr>
              <a:t>再将</a:t>
            </a:r>
            <a:r>
              <a:rPr lang="en-US" altLang="zh-CN" sz="2200">
                <a:solidFill>
                  <a:srgbClr val="008000"/>
                </a:solidFill>
              </a:rPr>
              <a:t>80</a:t>
            </a:r>
            <a:r>
              <a:rPr lang="zh-CN" altLang="en-US" sz="2200">
                <a:solidFill>
                  <a:srgbClr val="008000"/>
                </a:solidFill>
              </a:rPr>
              <a:t>位转换为</a:t>
            </a:r>
            <a:r>
              <a:rPr lang="en-US" altLang="zh-CN" sz="2200">
                <a:solidFill>
                  <a:srgbClr val="008000"/>
                </a:solidFill>
              </a:rPr>
              <a:t>64</a:t>
            </a:r>
            <a:r>
              <a:rPr lang="zh-CN" altLang="en-US" sz="2200">
                <a:solidFill>
                  <a:srgbClr val="008000"/>
                </a:solidFill>
              </a:rPr>
              <a:t>位送存储器栈中，故实际上与</a:t>
            </a:r>
            <a:r>
              <a:rPr lang="en-US" altLang="zh-CN" sz="2200">
                <a:solidFill>
                  <a:srgbClr val="008000"/>
                </a:solidFill>
              </a:rPr>
              <a:t>a</a:t>
            </a:r>
            <a:r>
              <a:rPr lang="zh-CN" altLang="en-US" sz="2200">
                <a:solidFill>
                  <a:srgbClr val="008000"/>
                </a:solidFill>
              </a:rPr>
              <a:t>是</a:t>
            </a:r>
            <a:r>
              <a:rPr lang="en-US" altLang="zh-CN" sz="2200">
                <a:solidFill>
                  <a:srgbClr val="008000"/>
                </a:solidFill>
              </a:rPr>
              <a:t>double</a:t>
            </a:r>
            <a:r>
              <a:rPr lang="zh-CN" altLang="en-US" sz="2200">
                <a:solidFill>
                  <a:srgbClr val="008000"/>
                </a:solidFill>
              </a:rPr>
              <a:t>效果一样！</a:t>
            </a:r>
            <a:endParaRPr lang="en-US" altLang="zh-CN" sz="2200">
              <a:solidFill>
                <a:srgbClr val="FF0000"/>
              </a:solidFill>
            </a:endParaRPr>
          </a:p>
        </p:txBody>
      </p:sp>
      <p:sp>
        <p:nvSpPr>
          <p:cNvPr id="678918" name="Text Box 6"/>
          <p:cNvSpPr txBox="1">
            <a:spLocks noChangeArrowheads="1"/>
          </p:cNvSpPr>
          <p:nvPr/>
        </p:nvSpPr>
        <p:spPr bwMode="auto">
          <a:xfrm>
            <a:off x="3986213" y="998538"/>
            <a:ext cx="4591050" cy="1970087"/>
          </a:xfrm>
          <a:prstGeom prst="rect">
            <a:avLst/>
          </a:prstGeom>
          <a:noFill/>
          <a:ln w="9525" algn="ctr">
            <a:noFill/>
            <a:miter lim="800000"/>
            <a:headEnd/>
            <a:tailEnd/>
          </a:ln>
          <a:effectLst/>
        </p:spPr>
        <p:txBody>
          <a:bodyPr>
            <a:spAutoFit/>
          </a:bodyPr>
          <a:lstStyle/>
          <a:p>
            <a:pPr marL="342900" indent="-342900">
              <a:spcBef>
                <a:spcPct val="15000"/>
              </a:spcBef>
            </a:pPr>
            <a:r>
              <a:rPr lang="en-US" altLang="zh-CN" sz="2200">
                <a:solidFill>
                  <a:srgbClr val="CC3300"/>
                </a:solidFill>
              </a:rPr>
              <a:t>10=1010B=1.01×2</a:t>
            </a:r>
            <a:r>
              <a:rPr lang="en-US" altLang="zh-CN" sz="2200" baseline="30000">
                <a:solidFill>
                  <a:srgbClr val="CC3300"/>
                </a:solidFill>
              </a:rPr>
              <a:t>3</a:t>
            </a:r>
          </a:p>
          <a:p>
            <a:pPr marL="342900" indent="-342900">
              <a:spcBef>
                <a:spcPct val="15000"/>
              </a:spcBef>
            </a:pPr>
            <a:r>
              <a:rPr lang="zh-CN" altLang="en-US" sz="2200">
                <a:solidFill>
                  <a:srgbClr val="CC3300"/>
                </a:solidFill>
              </a:rPr>
              <a:t>阶码</a:t>
            </a:r>
            <a:r>
              <a:rPr lang="en-US" altLang="zh-CN" sz="2200">
                <a:solidFill>
                  <a:srgbClr val="CC3300"/>
                </a:solidFill>
              </a:rPr>
              <a:t>e=1023+3=10000000010B</a:t>
            </a:r>
          </a:p>
          <a:p>
            <a:pPr marL="342900" indent="-342900">
              <a:spcBef>
                <a:spcPct val="15000"/>
              </a:spcBef>
            </a:pPr>
            <a:r>
              <a:rPr lang="en-US" altLang="zh-CN" sz="2200">
                <a:solidFill>
                  <a:srgbClr val="CC3300"/>
                </a:solidFill>
              </a:rPr>
              <a:t>10</a:t>
            </a:r>
            <a:r>
              <a:rPr lang="zh-CN" altLang="en-US" sz="2200">
                <a:solidFill>
                  <a:srgbClr val="CC3300"/>
                </a:solidFill>
              </a:rPr>
              <a:t>的</a:t>
            </a:r>
            <a:r>
              <a:rPr lang="en-US" altLang="zh-CN" sz="2200">
                <a:solidFill>
                  <a:srgbClr val="CC3300"/>
                </a:solidFill>
              </a:rPr>
              <a:t>double</a:t>
            </a:r>
            <a:r>
              <a:rPr lang="zh-CN" altLang="en-US" sz="2200">
                <a:solidFill>
                  <a:srgbClr val="CC3300"/>
                </a:solidFill>
              </a:rPr>
              <a:t>型表示为：</a:t>
            </a:r>
          </a:p>
          <a:p>
            <a:pPr marL="342900" indent="-342900">
              <a:spcBef>
                <a:spcPct val="15000"/>
              </a:spcBef>
            </a:pPr>
            <a:r>
              <a:rPr lang="en-US" altLang="zh-CN" sz="2200">
                <a:solidFill>
                  <a:srgbClr val="CC3300"/>
                </a:solidFill>
              </a:rPr>
              <a:t>0 100</a:t>
            </a:r>
            <a:r>
              <a:rPr lang="en-US" altLang="zh-CN" sz="2200">
                <a:solidFill>
                  <a:srgbClr val="0066CC"/>
                </a:solidFill>
              </a:rPr>
              <a:t>0000</a:t>
            </a:r>
            <a:r>
              <a:rPr lang="en-US" altLang="zh-CN" sz="2200">
                <a:solidFill>
                  <a:srgbClr val="CC3300"/>
                </a:solidFill>
              </a:rPr>
              <a:t>0010 </a:t>
            </a:r>
            <a:r>
              <a:rPr lang="en-US" altLang="zh-CN" sz="2200">
                <a:solidFill>
                  <a:srgbClr val="0066CC"/>
                </a:solidFill>
              </a:rPr>
              <a:t>0100</a:t>
            </a:r>
            <a:r>
              <a:rPr lang="en-US" altLang="zh-CN" sz="2200">
                <a:solidFill>
                  <a:srgbClr val="CC3300"/>
                </a:solidFill>
              </a:rPr>
              <a:t>…0B</a:t>
            </a:r>
          </a:p>
          <a:p>
            <a:pPr marL="342900" indent="-342900">
              <a:spcBef>
                <a:spcPct val="15000"/>
              </a:spcBef>
            </a:pPr>
            <a:r>
              <a:rPr lang="zh-CN" altLang="en-US" sz="2200">
                <a:solidFill>
                  <a:srgbClr val="CC3300"/>
                </a:solidFill>
              </a:rPr>
              <a:t>即</a:t>
            </a:r>
            <a:r>
              <a:rPr lang="en-US" altLang="zh-CN" sz="2200">
                <a:solidFill>
                  <a:srgbClr val="CC3300"/>
                </a:solidFill>
              </a:rPr>
              <a:t>4024 0000 0000 0000H</a:t>
            </a:r>
            <a:endParaRPr lang="en-US" altLang="zh-CN"/>
          </a:p>
        </p:txBody>
      </p:sp>
      <p:grpSp>
        <p:nvGrpSpPr>
          <p:cNvPr id="678921" name="Group 9"/>
          <p:cNvGrpSpPr>
            <a:grpSpLocks/>
          </p:cNvGrpSpPr>
          <p:nvPr/>
        </p:nvGrpSpPr>
        <p:grpSpPr bwMode="auto">
          <a:xfrm>
            <a:off x="3311525" y="3024188"/>
            <a:ext cx="4229100" cy="427037"/>
            <a:chOff x="2171" y="1933"/>
            <a:chExt cx="2664" cy="269"/>
          </a:xfrm>
        </p:grpSpPr>
        <p:sp>
          <p:nvSpPr>
            <p:cNvPr id="678919" name="Rectangle 7"/>
            <p:cNvSpPr>
              <a:spLocks noChangeArrowheads="1"/>
            </p:cNvSpPr>
            <p:nvPr/>
          </p:nvSpPr>
          <p:spPr bwMode="auto">
            <a:xfrm>
              <a:off x="2795" y="1933"/>
              <a:ext cx="2040" cy="269"/>
            </a:xfrm>
            <a:prstGeom prst="rect">
              <a:avLst/>
            </a:prstGeom>
            <a:noFill/>
            <a:ln w="9525" algn="ctr">
              <a:noFill/>
              <a:miter lim="800000"/>
              <a:headEnd/>
              <a:tailEnd/>
            </a:ln>
            <a:effectLst/>
          </p:spPr>
          <p:txBody>
            <a:bodyPr wrap="none">
              <a:spAutoFit/>
            </a:bodyPr>
            <a:lstStyle/>
            <a:p>
              <a:pPr marL="342900" indent="-342900" eaLnBrk="1" hangingPunct="1">
                <a:spcBef>
                  <a:spcPct val="10000"/>
                </a:spcBef>
              </a:pPr>
              <a:r>
                <a:rPr lang="zh-CN" altLang="en-US" sz="2200">
                  <a:solidFill>
                    <a:srgbClr val="0000FF"/>
                  </a:solidFill>
                </a:rPr>
                <a:t>先执行</a:t>
              </a:r>
              <a:r>
                <a:rPr lang="en-US" altLang="zh-CN" sz="2200">
                  <a:solidFill>
                    <a:srgbClr val="FF0000"/>
                  </a:solidFill>
                </a:rPr>
                <a:t>fldl</a:t>
              </a:r>
              <a:r>
                <a:rPr lang="zh-CN" altLang="en-US" sz="2200">
                  <a:solidFill>
                    <a:srgbClr val="0000FF"/>
                  </a:solidFill>
                </a:rPr>
                <a:t>，再执行</a:t>
              </a:r>
              <a:r>
                <a:rPr lang="en-US" altLang="zh-CN" sz="2200">
                  <a:solidFill>
                    <a:srgbClr val="FF0000"/>
                  </a:solidFill>
                </a:rPr>
                <a:t>fstpl</a:t>
              </a:r>
            </a:p>
          </p:txBody>
        </p:sp>
        <p:sp>
          <p:nvSpPr>
            <p:cNvPr id="678920" name="Line 8"/>
            <p:cNvSpPr>
              <a:spLocks noChangeShapeType="1"/>
            </p:cNvSpPr>
            <p:nvPr/>
          </p:nvSpPr>
          <p:spPr bwMode="auto">
            <a:xfrm flipH="1" flipV="1">
              <a:off x="2171" y="1962"/>
              <a:ext cx="652" cy="85"/>
            </a:xfrm>
            <a:prstGeom prst="line">
              <a:avLst/>
            </a:prstGeom>
            <a:noFill/>
            <a:ln w="38100">
              <a:solidFill>
                <a:srgbClr val="FF3300"/>
              </a:solidFill>
              <a:round/>
              <a:headEnd/>
              <a:tailEnd type="triangle" w="med" len="med"/>
            </a:ln>
            <a:effectLst/>
          </p:spPr>
          <p:txBody>
            <a:bodyPr/>
            <a:lstStyle/>
            <a:p>
              <a:endParaRPr lang="zh-CN" altLang="en-US"/>
            </a:p>
          </p:txBody>
        </p:sp>
      </p:grpSp>
      <p:sp>
        <p:nvSpPr>
          <p:cNvPr id="678922" name="Text Box 10"/>
          <p:cNvSpPr txBox="1">
            <a:spLocks noChangeArrowheads="1"/>
          </p:cNvSpPr>
          <p:nvPr/>
        </p:nvSpPr>
        <p:spPr bwMode="auto">
          <a:xfrm>
            <a:off x="5157788" y="3429000"/>
            <a:ext cx="3286125" cy="747713"/>
          </a:xfrm>
          <a:prstGeom prst="rect">
            <a:avLst/>
          </a:prstGeom>
          <a:noFill/>
          <a:ln w="9525" algn="ctr">
            <a:noFill/>
            <a:miter lim="800000"/>
            <a:headEnd/>
            <a:tailEnd/>
          </a:ln>
          <a:effectLst/>
        </p:spPr>
        <p:txBody>
          <a:bodyPr>
            <a:spAutoFit/>
          </a:bodyPr>
          <a:lstStyle/>
          <a:p>
            <a:pPr marL="342900" indent="-342900">
              <a:spcBef>
                <a:spcPct val="15000"/>
              </a:spcBef>
            </a:pPr>
            <a:r>
              <a:rPr lang="en-US" altLang="zh-CN" sz="2000">
                <a:solidFill>
                  <a:srgbClr val="FF3300"/>
                </a:solidFill>
              </a:rPr>
              <a:t>fldl</a:t>
            </a:r>
            <a:r>
              <a:rPr lang="zh-CN" altLang="en-US" sz="2000">
                <a:solidFill>
                  <a:srgbClr val="FF3300"/>
                </a:solidFill>
              </a:rPr>
              <a:t>：</a:t>
            </a:r>
            <a:r>
              <a:rPr lang="zh-CN" altLang="en-US" sz="2000">
                <a:solidFill>
                  <a:srgbClr val="CC3300"/>
                </a:solidFill>
              </a:rPr>
              <a:t>局部变量区</a:t>
            </a:r>
            <a:r>
              <a:rPr lang="zh-CN" altLang="en-US" sz="2000">
                <a:solidFill>
                  <a:srgbClr val="CC3300"/>
                </a:solidFill>
                <a:cs typeface="Arial" pitchFamily="34" charset="0"/>
              </a:rPr>
              <a:t>→</a:t>
            </a:r>
            <a:r>
              <a:rPr lang="en-US" altLang="zh-CN" sz="2000">
                <a:solidFill>
                  <a:srgbClr val="CC3300"/>
                </a:solidFill>
                <a:cs typeface="Arial" pitchFamily="34" charset="0"/>
              </a:rPr>
              <a:t>ST(0)</a:t>
            </a:r>
          </a:p>
          <a:p>
            <a:pPr marL="342900" indent="-342900">
              <a:spcBef>
                <a:spcPct val="15000"/>
              </a:spcBef>
            </a:pPr>
            <a:r>
              <a:rPr lang="en-US" altLang="zh-CN" sz="2000">
                <a:solidFill>
                  <a:srgbClr val="FF3300"/>
                </a:solidFill>
                <a:cs typeface="Arial" pitchFamily="34" charset="0"/>
              </a:rPr>
              <a:t>fstpl</a:t>
            </a:r>
            <a:r>
              <a:rPr lang="zh-CN" altLang="en-US" sz="2000">
                <a:solidFill>
                  <a:srgbClr val="FF3300"/>
                </a:solidFill>
                <a:cs typeface="Arial" pitchFamily="34" charset="0"/>
              </a:rPr>
              <a:t>：</a:t>
            </a:r>
            <a:r>
              <a:rPr lang="en-US" altLang="zh-CN" sz="2000">
                <a:solidFill>
                  <a:srgbClr val="CC3300"/>
                </a:solidFill>
                <a:cs typeface="Arial" pitchFamily="34" charset="0"/>
              </a:rPr>
              <a:t>ST(0) </a:t>
            </a:r>
            <a:r>
              <a:rPr lang="zh-CN" altLang="en-US" sz="2000">
                <a:solidFill>
                  <a:srgbClr val="CC3300"/>
                </a:solidFill>
              </a:rPr>
              <a:t>→参数区</a:t>
            </a:r>
            <a:endParaRPr lang="en-US" altLang="zh-CN" sz="200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8921"/>
                                        </p:tgtEl>
                                        <p:attrNameLst>
                                          <p:attrName>style.visibility</p:attrName>
                                        </p:attrNameLst>
                                      </p:cBhvr>
                                      <p:to>
                                        <p:strVal val="visible"/>
                                      </p:to>
                                    </p:set>
                                    <p:animEffect transition="in" filter="blinds(horizontal)">
                                      <p:cBhvr>
                                        <p:cTn id="7" dur="500"/>
                                        <p:tgtEl>
                                          <p:spTgt spid="6789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918"/>
                                        </p:tgtEl>
                                        <p:attrNameLst>
                                          <p:attrName>style.visibility</p:attrName>
                                        </p:attrNameLst>
                                      </p:cBhvr>
                                      <p:to>
                                        <p:strVal val="visible"/>
                                      </p:to>
                                    </p:set>
                                    <p:animEffect transition="in" filter="blinds(horizontal)">
                                      <p:cBhvr>
                                        <p:cTn id="12" dur="500"/>
                                        <p:tgtEl>
                                          <p:spTgt spid="6789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8917"/>
                                        </p:tgtEl>
                                        <p:attrNameLst>
                                          <p:attrName>style.visibility</p:attrName>
                                        </p:attrNameLst>
                                      </p:cBhvr>
                                      <p:to>
                                        <p:strVal val="visible"/>
                                      </p:to>
                                    </p:set>
                                    <p:animEffect transition="in" filter="blinds(horizontal)">
                                      <p:cBhvr>
                                        <p:cTn id="17" dur="500"/>
                                        <p:tgtEl>
                                          <p:spTgt spid="6789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8922"/>
                                        </p:tgtEl>
                                        <p:attrNameLst>
                                          <p:attrName>style.visibility</p:attrName>
                                        </p:attrNameLst>
                                      </p:cBhvr>
                                      <p:to>
                                        <p:strVal val="visible"/>
                                      </p:to>
                                    </p:set>
                                    <p:animEffect transition="in" filter="blinds(horizontal)">
                                      <p:cBhvr>
                                        <p:cTn id="22" dur="500"/>
                                        <p:tgtEl>
                                          <p:spTgt spid="67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7" grpId="0"/>
      <p:bldP spid="678918" grpId="0"/>
      <p:bldP spid="6789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31800" y="76200"/>
            <a:ext cx="8229600" cy="561975"/>
          </a:xfrm>
        </p:spPr>
        <p:txBody>
          <a:bodyPr/>
          <a:lstStyle/>
          <a:p>
            <a:r>
              <a:rPr lang="en-US" altLang="zh-CN" sz="3200" smtClean="0"/>
              <a:t>IA-32</a:t>
            </a:r>
            <a:r>
              <a:rPr lang="zh-CN" altLang="en-US" sz="3200" smtClean="0"/>
              <a:t>过程调用参数传递</a:t>
            </a:r>
          </a:p>
        </p:txBody>
      </p:sp>
      <p:pic>
        <p:nvPicPr>
          <p:cNvPr id="679939" name="Picture 3"/>
          <p:cNvPicPr>
            <a:picLocks noChangeAspect="1" noChangeArrowheads="1"/>
          </p:cNvPicPr>
          <p:nvPr/>
        </p:nvPicPr>
        <p:blipFill>
          <a:blip r:embed="rId2"/>
          <a:srcRect/>
          <a:stretch>
            <a:fillRect/>
          </a:stretch>
        </p:blipFill>
        <p:spPr bwMode="auto">
          <a:xfrm>
            <a:off x="1376363" y="728663"/>
            <a:ext cx="7291387" cy="6129337"/>
          </a:xfrm>
          <a:prstGeom prst="rect">
            <a:avLst/>
          </a:prstGeom>
          <a:noFill/>
        </p:spPr>
      </p:pic>
      <p:sp>
        <p:nvSpPr>
          <p:cNvPr id="679940" name="Rectangle 4"/>
          <p:cNvSpPr>
            <a:spLocks noChangeArrowheads="1"/>
          </p:cNvSpPr>
          <p:nvPr/>
        </p:nvSpPr>
        <p:spPr bwMode="auto">
          <a:xfrm>
            <a:off x="611188" y="6359525"/>
            <a:ext cx="7470775" cy="355600"/>
          </a:xfrm>
          <a:prstGeom prst="rect">
            <a:avLst/>
          </a:prstGeom>
          <a:solidFill>
            <a:schemeClr val="bg1"/>
          </a:solidFill>
          <a:ln w="12700">
            <a:noFill/>
            <a:miter lim="800000"/>
            <a:headEnd/>
            <a:tailEnd/>
          </a:ln>
          <a:effectLst/>
        </p:spPr>
        <p:txBody>
          <a:bodyPr lIns="63500" tIns="25400" rIns="63500" bIns="25400">
            <a:spAutoFit/>
          </a:bodyPr>
          <a:lstStyle/>
          <a:p>
            <a:r>
              <a:rPr lang="en-US" altLang="zh-CN" sz="2000"/>
              <a:t>a</a:t>
            </a:r>
            <a:r>
              <a:rPr lang="zh-CN" altLang="en-US" sz="2000"/>
              <a:t>的机器数对应十六进制为：</a:t>
            </a:r>
            <a:r>
              <a:rPr lang="en-US" altLang="zh-CN" sz="2000"/>
              <a:t>40 24 00 00 00 00 00 00H</a:t>
            </a:r>
            <a:endParaRPr lang="zh-CN" altLang="en-US" sz="2000"/>
          </a:p>
        </p:txBody>
      </p:sp>
      <p:sp>
        <p:nvSpPr>
          <p:cNvPr id="679942" name="Text Box 6"/>
          <p:cNvSpPr txBox="1">
            <a:spLocks noChangeArrowheads="1"/>
          </p:cNvSpPr>
          <p:nvPr/>
        </p:nvSpPr>
        <p:spPr bwMode="auto">
          <a:xfrm>
            <a:off x="566738" y="3159125"/>
            <a:ext cx="790575"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参数</a:t>
            </a:r>
            <a:r>
              <a:rPr lang="en-US" altLang="zh-CN">
                <a:solidFill>
                  <a:srgbClr val="FF3300"/>
                </a:solidFill>
              </a:rPr>
              <a:t>1</a:t>
            </a:r>
          </a:p>
        </p:txBody>
      </p:sp>
      <p:grpSp>
        <p:nvGrpSpPr>
          <p:cNvPr id="679944" name="Group 8"/>
          <p:cNvGrpSpPr>
            <a:grpSpLocks/>
          </p:cNvGrpSpPr>
          <p:nvPr/>
        </p:nvGrpSpPr>
        <p:grpSpPr bwMode="auto">
          <a:xfrm>
            <a:off x="431800" y="1989138"/>
            <a:ext cx="1035050" cy="990600"/>
            <a:chOff x="130" y="1224"/>
            <a:chExt cx="595" cy="624"/>
          </a:xfrm>
        </p:grpSpPr>
        <p:sp>
          <p:nvSpPr>
            <p:cNvPr id="679941" name="Text Box 5"/>
            <p:cNvSpPr txBox="1">
              <a:spLocks noChangeArrowheads="1"/>
            </p:cNvSpPr>
            <p:nvPr/>
          </p:nvSpPr>
          <p:spPr bwMode="auto">
            <a:xfrm>
              <a:off x="130" y="1423"/>
              <a:ext cx="510"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参数</a:t>
              </a:r>
              <a:r>
                <a:rPr lang="en-US" altLang="zh-CN">
                  <a:solidFill>
                    <a:srgbClr val="FF3300"/>
                  </a:solidFill>
                </a:rPr>
                <a:t>2</a:t>
              </a:r>
            </a:p>
          </p:txBody>
        </p:sp>
        <p:sp>
          <p:nvSpPr>
            <p:cNvPr id="679943" name="AutoShape 7"/>
            <p:cNvSpPr>
              <a:spLocks/>
            </p:cNvSpPr>
            <p:nvPr/>
          </p:nvSpPr>
          <p:spPr bwMode="auto">
            <a:xfrm>
              <a:off x="584" y="1224"/>
              <a:ext cx="141" cy="624"/>
            </a:xfrm>
            <a:prstGeom prst="leftBrace">
              <a:avLst>
                <a:gd name="adj1" fmla="val 36879"/>
                <a:gd name="adj2" fmla="val 50000"/>
              </a:avLst>
            </a:prstGeom>
            <a:noFill/>
            <a:ln w="28575">
              <a:solidFill>
                <a:srgbClr val="FF3300"/>
              </a:solidFill>
              <a:round/>
              <a:headEnd/>
              <a:tailEnd/>
            </a:ln>
            <a:effectLst/>
          </p:spPr>
          <p:txBody>
            <a:bodyPr wrap="none" anchor="ctr"/>
            <a:lstStyle/>
            <a:p>
              <a:endParaRPr lang="zh-CN" altLang="en-US"/>
            </a:p>
          </p:txBody>
        </p:sp>
      </p:grpSp>
      <p:grpSp>
        <p:nvGrpSpPr>
          <p:cNvPr id="679947" name="Group 11"/>
          <p:cNvGrpSpPr>
            <a:grpSpLocks/>
          </p:cNvGrpSpPr>
          <p:nvPr/>
        </p:nvGrpSpPr>
        <p:grpSpPr bwMode="auto">
          <a:xfrm>
            <a:off x="1557338" y="2438400"/>
            <a:ext cx="4005262" cy="1169988"/>
            <a:chOff x="981" y="1536"/>
            <a:chExt cx="2523" cy="737"/>
          </a:xfrm>
        </p:grpSpPr>
        <p:sp>
          <p:nvSpPr>
            <p:cNvPr id="679945" name="Rectangle 9"/>
            <p:cNvSpPr>
              <a:spLocks noChangeArrowheads="1"/>
            </p:cNvSpPr>
            <p:nvPr/>
          </p:nvSpPr>
          <p:spPr bwMode="auto">
            <a:xfrm>
              <a:off x="981" y="1536"/>
              <a:ext cx="2523" cy="341"/>
            </a:xfrm>
            <a:prstGeom prst="rect">
              <a:avLst/>
            </a:prstGeom>
            <a:solidFill>
              <a:srgbClr val="0000FF">
                <a:alpha val="25000"/>
              </a:srgbClr>
            </a:solidFill>
            <a:ln w="9525" algn="ctr">
              <a:noFill/>
              <a:miter lim="800000"/>
              <a:headEnd/>
              <a:tailEnd/>
            </a:ln>
            <a:effectLst/>
          </p:spPr>
          <p:txBody>
            <a:bodyPr wrap="none" anchor="ctr"/>
            <a:lstStyle/>
            <a:p>
              <a:endParaRPr lang="zh-CN" altLang="en-US"/>
            </a:p>
          </p:txBody>
        </p:sp>
        <p:sp>
          <p:nvSpPr>
            <p:cNvPr id="679946" name="Rectangle 10"/>
            <p:cNvSpPr>
              <a:spLocks noChangeArrowheads="1"/>
            </p:cNvSpPr>
            <p:nvPr/>
          </p:nvSpPr>
          <p:spPr bwMode="auto">
            <a:xfrm>
              <a:off x="2341" y="1962"/>
              <a:ext cx="256" cy="311"/>
            </a:xfrm>
            <a:prstGeom prst="rect">
              <a:avLst/>
            </a:prstGeom>
            <a:solidFill>
              <a:srgbClr val="0000FF">
                <a:alpha val="22000"/>
              </a:srgbClr>
            </a:solidFill>
            <a:ln w="9525" algn="ctr">
              <a:noFill/>
              <a:miter lim="800000"/>
              <a:headEnd/>
              <a:tailEnd/>
            </a:ln>
            <a:effectLst/>
          </p:spPr>
          <p:txBody>
            <a:bodyPr wrap="none" anchor="ctr"/>
            <a:lstStyle/>
            <a:p>
              <a:endParaRPr lang="zh-CN" altLang="en-US"/>
            </a:p>
          </p:txBody>
        </p:sp>
      </p:grpSp>
      <p:grpSp>
        <p:nvGrpSpPr>
          <p:cNvPr id="679950" name="Group 14"/>
          <p:cNvGrpSpPr>
            <a:grpSpLocks/>
          </p:cNvGrpSpPr>
          <p:nvPr/>
        </p:nvGrpSpPr>
        <p:grpSpPr bwMode="auto">
          <a:xfrm>
            <a:off x="5292725" y="1042988"/>
            <a:ext cx="3465513" cy="1441450"/>
            <a:chOff x="3334" y="657"/>
            <a:chExt cx="2183" cy="908"/>
          </a:xfrm>
        </p:grpSpPr>
        <p:sp>
          <p:nvSpPr>
            <p:cNvPr id="679948" name="Text Box 12"/>
            <p:cNvSpPr txBox="1">
              <a:spLocks noChangeArrowheads="1"/>
            </p:cNvSpPr>
            <p:nvPr/>
          </p:nvSpPr>
          <p:spPr bwMode="auto">
            <a:xfrm>
              <a:off x="4042" y="657"/>
              <a:ext cx="1475"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打印结果总是全</a:t>
              </a:r>
              <a:r>
                <a:rPr lang="en-US" altLang="zh-CN" sz="2000">
                  <a:solidFill>
                    <a:srgbClr val="FF3300"/>
                  </a:solidFill>
                </a:rPr>
                <a:t>0</a:t>
              </a:r>
            </a:p>
          </p:txBody>
        </p:sp>
        <p:sp>
          <p:nvSpPr>
            <p:cNvPr id="679949" name="Line 13"/>
            <p:cNvSpPr>
              <a:spLocks noChangeShapeType="1"/>
            </p:cNvSpPr>
            <p:nvPr/>
          </p:nvSpPr>
          <p:spPr bwMode="auto">
            <a:xfrm flipH="1">
              <a:off x="3334" y="828"/>
              <a:ext cx="765" cy="737"/>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9947"/>
                                        </p:tgtEl>
                                        <p:attrNameLst>
                                          <p:attrName>style.visibility</p:attrName>
                                        </p:attrNameLst>
                                      </p:cBhvr>
                                      <p:to>
                                        <p:strVal val="visible"/>
                                      </p:to>
                                    </p:set>
                                    <p:animEffect transition="in" filter="blinds(horizontal)">
                                      <p:cBhvr>
                                        <p:cTn id="7" dur="500"/>
                                        <p:tgtEl>
                                          <p:spTgt spid="6799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9950"/>
                                        </p:tgtEl>
                                        <p:attrNameLst>
                                          <p:attrName>style.visibility</p:attrName>
                                        </p:attrNameLst>
                                      </p:cBhvr>
                                      <p:to>
                                        <p:strVal val="visible"/>
                                      </p:to>
                                    </p:set>
                                    <p:animEffect transition="in" filter="blinds(horizontal)">
                                      <p:cBhvr>
                                        <p:cTn id="12" dur="500"/>
                                        <p:tgtEl>
                                          <p:spTgt spid="67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0966" name="Picture 6"/>
          <p:cNvPicPr>
            <a:picLocks noChangeAspect="1" noChangeArrowheads="1"/>
          </p:cNvPicPr>
          <p:nvPr/>
        </p:nvPicPr>
        <p:blipFill>
          <a:blip r:embed="rId2"/>
          <a:srcRect/>
          <a:stretch>
            <a:fillRect/>
          </a:stretch>
        </p:blipFill>
        <p:spPr bwMode="auto">
          <a:xfrm>
            <a:off x="3627438" y="593725"/>
            <a:ext cx="5265737" cy="2049463"/>
          </a:xfrm>
          <a:prstGeom prst="rect">
            <a:avLst/>
          </a:prstGeom>
          <a:noFill/>
        </p:spPr>
      </p:pic>
      <p:sp>
        <p:nvSpPr>
          <p:cNvPr id="680962" name="Rectangle 2"/>
          <p:cNvSpPr>
            <a:spLocks noGrp="1" noChangeArrowheads="1"/>
          </p:cNvSpPr>
          <p:nvPr>
            <p:ph type="title"/>
          </p:nvPr>
        </p:nvSpPr>
        <p:spPr>
          <a:xfrm>
            <a:off x="457200" y="76200"/>
            <a:ext cx="8229600" cy="561975"/>
          </a:xfrm>
        </p:spPr>
        <p:txBody>
          <a:bodyPr/>
          <a:lstStyle/>
          <a:p>
            <a:r>
              <a:rPr lang="en-US" altLang="zh-CN" sz="3600" smtClean="0">
                <a:ea typeface="宋体" pitchFamily="2" charset="-122"/>
              </a:rPr>
              <a:t>X86-64</a:t>
            </a:r>
            <a:r>
              <a:rPr lang="zh-CN" altLang="en-US" sz="3600" smtClean="0"/>
              <a:t>过程调用参数传递</a:t>
            </a:r>
          </a:p>
        </p:txBody>
      </p:sp>
      <p:sp>
        <p:nvSpPr>
          <p:cNvPr id="680963" name="Rectangle 3"/>
          <p:cNvSpPr>
            <a:spLocks noGrp="1" noChangeArrowheads="1"/>
          </p:cNvSpPr>
          <p:nvPr>
            <p:ph type="body" idx="1"/>
          </p:nvPr>
        </p:nvSpPr>
        <p:spPr>
          <a:xfrm>
            <a:off x="5292725" y="2798763"/>
            <a:ext cx="3644900" cy="3465512"/>
          </a:xfrm>
        </p:spPr>
        <p:txBody>
          <a:bodyPr/>
          <a:lstStyle/>
          <a:p>
            <a:pPr>
              <a:lnSpc>
                <a:spcPct val="140000"/>
              </a:lnSpc>
              <a:spcBef>
                <a:spcPct val="25000"/>
              </a:spcBef>
              <a:buFontTx/>
              <a:buNone/>
            </a:pPr>
            <a:r>
              <a:rPr lang="en-US" altLang="zh-CN" sz="2000" smtClean="0">
                <a:latin typeface="微软雅黑" pitchFamily="34" charset="-122"/>
                <a:ea typeface="微软雅黑" pitchFamily="34" charset="-122"/>
              </a:rPr>
              <a:t>    </a:t>
            </a:r>
            <a:r>
              <a:rPr lang="en-US" altLang="zh-CN" sz="1900" smtClean="0">
                <a:latin typeface="微软雅黑" pitchFamily="34" charset="-122"/>
                <a:ea typeface="微软雅黑" pitchFamily="34" charset="-122"/>
              </a:rPr>
              <a:t>printf</a:t>
            </a:r>
            <a:r>
              <a:rPr lang="zh-CN" altLang="en-US" sz="1900" smtClean="0">
                <a:latin typeface="微软雅黑" pitchFamily="34" charset="-122"/>
                <a:ea typeface="微软雅黑" pitchFamily="34" charset="-122"/>
              </a:rPr>
              <a:t>中为</a:t>
            </a:r>
            <a:r>
              <a:rPr lang="en-US" altLang="zh-CN" sz="1900" smtClean="0">
                <a:solidFill>
                  <a:srgbClr val="FF3300"/>
                </a:solidFill>
                <a:latin typeface="微软雅黑" pitchFamily="34" charset="-122"/>
                <a:ea typeface="微软雅黑" pitchFamily="34" charset="-122"/>
              </a:rPr>
              <a:t>%d</a:t>
            </a:r>
            <a:r>
              <a:rPr lang="zh-CN" altLang="en-US" sz="1900" smtClean="0">
                <a:latin typeface="微软雅黑" pitchFamily="34" charset="-122"/>
                <a:ea typeface="微软雅黑" pitchFamily="34" charset="-122"/>
              </a:rPr>
              <a:t>，故将从</a:t>
            </a:r>
            <a:r>
              <a:rPr lang="en-US" altLang="zh-CN" sz="1900" smtClean="0">
                <a:solidFill>
                  <a:srgbClr val="FF3300"/>
                </a:solidFill>
                <a:latin typeface="微软雅黑" pitchFamily="34" charset="-122"/>
                <a:ea typeface="微软雅黑" pitchFamily="34" charset="-122"/>
              </a:rPr>
              <a:t>ESI</a:t>
            </a:r>
            <a:r>
              <a:rPr lang="zh-CN" altLang="en-US" sz="1900" smtClean="0">
                <a:latin typeface="微软雅黑" pitchFamily="34" charset="-122"/>
                <a:ea typeface="微软雅黑" pitchFamily="34" charset="-122"/>
              </a:rPr>
              <a:t>中取打印参数进行处理；但</a:t>
            </a:r>
            <a:r>
              <a:rPr lang="en-US" altLang="zh-CN" sz="1900" smtClean="0">
                <a:latin typeface="微软雅黑" pitchFamily="34" charset="-122"/>
                <a:ea typeface="微软雅黑" pitchFamily="34" charset="-122"/>
              </a:rPr>
              <a:t>a</a:t>
            </a:r>
            <a:r>
              <a:rPr lang="zh-CN" altLang="en-US" sz="1900" smtClean="0">
                <a:latin typeface="微软雅黑" pitchFamily="34" charset="-122"/>
                <a:ea typeface="微软雅黑" pitchFamily="34" charset="-122"/>
              </a:rPr>
              <a:t>是</a:t>
            </a:r>
            <a:r>
              <a:rPr lang="en-US" altLang="zh-CN" sz="1900" smtClean="0">
                <a:solidFill>
                  <a:srgbClr val="0066CC"/>
                </a:solidFill>
                <a:latin typeface="微软雅黑" pitchFamily="34" charset="-122"/>
                <a:ea typeface="微软雅黑" pitchFamily="34" charset="-122"/>
              </a:rPr>
              <a:t>double</a:t>
            </a:r>
            <a:r>
              <a:rPr lang="zh-CN" altLang="en-US" sz="1900" smtClean="0">
                <a:solidFill>
                  <a:srgbClr val="0066CC"/>
                </a:solidFill>
                <a:latin typeface="微软雅黑" pitchFamily="34" charset="-122"/>
                <a:ea typeface="微软雅黑" pitchFamily="34" charset="-122"/>
              </a:rPr>
              <a:t>型数据</a:t>
            </a:r>
            <a:r>
              <a:rPr lang="zh-CN" altLang="en-US" sz="1900" smtClean="0">
                <a:latin typeface="微软雅黑" pitchFamily="34" charset="-122"/>
                <a:ea typeface="微软雅黑" pitchFamily="34" charset="-122"/>
              </a:rPr>
              <a:t>，在</a:t>
            </a:r>
            <a:r>
              <a:rPr lang="en-US" altLang="zh-CN" sz="1900" smtClean="0">
                <a:latin typeface="微软雅黑" pitchFamily="34" charset="-122"/>
                <a:ea typeface="微软雅黑" pitchFamily="34" charset="-122"/>
              </a:rPr>
              <a:t>x86-64</a:t>
            </a:r>
            <a:r>
              <a:rPr lang="zh-CN" altLang="en-US" sz="1900" smtClean="0">
                <a:latin typeface="微软雅黑" pitchFamily="34" charset="-122"/>
                <a:ea typeface="微软雅黑" pitchFamily="34" charset="-122"/>
              </a:rPr>
              <a:t>中，</a:t>
            </a:r>
            <a:r>
              <a:rPr lang="en-US" altLang="zh-CN" sz="1900" smtClean="0">
                <a:latin typeface="微软雅黑" pitchFamily="34" charset="-122"/>
                <a:ea typeface="微软雅黑" pitchFamily="34" charset="-122"/>
              </a:rPr>
              <a:t>a</a:t>
            </a:r>
            <a:r>
              <a:rPr lang="zh-CN" altLang="en-US" sz="1900" smtClean="0">
                <a:latin typeface="微软雅黑" pitchFamily="34" charset="-122"/>
                <a:ea typeface="微软雅黑" pitchFamily="34" charset="-122"/>
              </a:rPr>
              <a:t>的值被送到</a:t>
            </a:r>
            <a:r>
              <a:rPr lang="en-US" altLang="zh-CN" sz="1900" smtClean="0">
                <a:solidFill>
                  <a:srgbClr val="0066CC"/>
                </a:solidFill>
                <a:latin typeface="微软雅黑" pitchFamily="34" charset="-122"/>
                <a:ea typeface="微软雅黑" pitchFamily="34" charset="-122"/>
              </a:rPr>
              <a:t>XMM</a:t>
            </a:r>
            <a:r>
              <a:rPr lang="zh-CN" altLang="en-US" sz="1900" smtClean="0">
                <a:solidFill>
                  <a:srgbClr val="0066CC"/>
                </a:solidFill>
                <a:latin typeface="微软雅黑" pitchFamily="34" charset="-122"/>
                <a:ea typeface="微软雅黑" pitchFamily="34" charset="-122"/>
              </a:rPr>
              <a:t>寄存器</a:t>
            </a:r>
            <a:r>
              <a:rPr lang="zh-CN" altLang="en-US" sz="1900" smtClean="0">
                <a:latin typeface="微软雅黑" pitchFamily="34" charset="-122"/>
                <a:ea typeface="微软雅黑" pitchFamily="34" charset="-122"/>
              </a:rPr>
              <a:t>中而不会送到</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中。故在</a:t>
            </a:r>
            <a:r>
              <a:rPr lang="en-US" altLang="zh-CN" sz="1900" smtClean="0">
                <a:latin typeface="微软雅黑" pitchFamily="34" charset="-122"/>
                <a:ea typeface="微软雅黑" pitchFamily="34" charset="-122"/>
              </a:rPr>
              <a:t>printf</a:t>
            </a:r>
            <a:r>
              <a:rPr lang="zh-CN" altLang="en-US" sz="1900" smtClean="0">
                <a:latin typeface="微软雅黑" pitchFamily="34" charset="-122"/>
                <a:ea typeface="微软雅黑" pitchFamily="34" charset="-122"/>
              </a:rPr>
              <a:t>执行时，从</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中读取的并不是</a:t>
            </a:r>
            <a:r>
              <a:rPr lang="en-US" altLang="zh-CN" sz="1900" smtClean="0">
                <a:latin typeface="微软雅黑" pitchFamily="34" charset="-122"/>
                <a:ea typeface="微软雅黑" pitchFamily="34" charset="-122"/>
              </a:rPr>
              <a:t>a</a:t>
            </a:r>
            <a:r>
              <a:rPr lang="zh-CN" altLang="en-US" sz="1900" smtClean="0">
                <a:latin typeface="微软雅黑" pitchFamily="34" charset="-122"/>
                <a:ea typeface="微软雅黑" pitchFamily="34" charset="-122"/>
              </a:rPr>
              <a:t>的低</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位，而是一个不确定的值。</a:t>
            </a:r>
          </a:p>
        </p:txBody>
      </p:sp>
      <p:sp>
        <p:nvSpPr>
          <p:cNvPr id="680964" name="Rectangle 4"/>
          <p:cNvSpPr>
            <a:spLocks noChangeArrowheads="1"/>
          </p:cNvSpPr>
          <p:nvPr/>
        </p:nvSpPr>
        <p:spPr bwMode="auto">
          <a:xfrm>
            <a:off x="115888" y="684213"/>
            <a:ext cx="3330575" cy="1595437"/>
          </a:xfrm>
          <a:prstGeom prst="rect">
            <a:avLst/>
          </a:prstGeom>
          <a:noFill/>
          <a:ln w="9525" algn="ctr">
            <a:solidFill>
              <a:schemeClr val="tx1"/>
            </a:solidFill>
            <a:miter lim="800000"/>
            <a:headEnd/>
            <a:tailEnd/>
          </a:ln>
          <a:effectLst/>
        </p:spPr>
        <p:txBody>
          <a:bodyPr>
            <a:spAutoFit/>
          </a:bodyPr>
          <a:lstStyle/>
          <a:p>
            <a:pPr marL="342900" indent="-342900"/>
            <a:r>
              <a:rPr lang="en-US" altLang="zh-CN" sz="2000"/>
              <a:t>main() </a:t>
            </a:r>
          </a:p>
          <a:p>
            <a:pPr marL="342900" indent="-342900"/>
            <a:r>
              <a:rPr lang="en-US" altLang="zh-CN" sz="2000"/>
              <a:t>{</a:t>
            </a:r>
          </a:p>
          <a:p>
            <a:pPr marL="342900" indent="-342900"/>
            <a:r>
              <a:rPr lang="en-US" altLang="zh-CN" sz="2000"/>
              <a:t>	double a = 10;</a:t>
            </a:r>
          </a:p>
          <a:p>
            <a:pPr marL="342900" indent="-342900"/>
            <a:r>
              <a:rPr lang="en-US" altLang="zh-CN" sz="2000"/>
              <a:t>	printf("a = </a:t>
            </a:r>
            <a:r>
              <a:rPr lang="en-US" altLang="zh-CN" sz="2000">
                <a:solidFill>
                  <a:srgbClr val="FF3300"/>
                </a:solidFill>
              </a:rPr>
              <a:t>%d</a:t>
            </a:r>
            <a:r>
              <a:rPr lang="en-US" altLang="zh-CN" sz="2000"/>
              <a:t>\n", a);</a:t>
            </a:r>
          </a:p>
          <a:p>
            <a:pPr marL="342900" indent="-342900"/>
            <a:r>
              <a:rPr lang="en-US" altLang="zh-CN"/>
              <a:t>}</a:t>
            </a:r>
          </a:p>
        </p:txBody>
      </p:sp>
      <p:sp>
        <p:nvSpPr>
          <p:cNvPr id="680965" name="Line 5"/>
          <p:cNvSpPr>
            <a:spLocks noChangeShapeType="1"/>
          </p:cNvSpPr>
          <p:nvPr/>
        </p:nvSpPr>
        <p:spPr bwMode="auto">
          <a:xfrm flipV="1">
            <a:off x="3132138" y="1808163"/>
            <a:ext cx="2160587" cy="46037"/>
          </a:xfrm>
          <a:prstGeom prst="line">
            <a:avLst/>
          </a:prstGeom>
          <a:noFill/>
          <a:ln w="28575">
            <a:solidFill>
              <a:srgbClr val="FF3300"/>
            </a:solidFill>
            <a:round/>
            <a:headEnd/>
            <a:tailEnd type="triangle" w="med" len="med"/>
          </a:ln>
          <a:effectLst/>
        </p:spPr>
        <p:txBody>
          <a:bodyPr/>
          <a:lstStyle/>
          <a:p>
            <a:endParaRPr lang="zh-CN" altLang="en-US"/>
          </a:p>
        </p:txBody>
      </p:sp>
      <p:sp>
        <p:nvSpPr>
          <p:cNvPr id="680967" name="Line 7"/>
          <p:cNvSpPr>
            <a:spLocks noChangeShapeType="1"/>
          </p:cNvSpPr>
          <p:nvPr/>
        </p:nvSpPr>
        <p:spPr bwMode="auto">
          <a:xfrm flipV="1">
            <a:off x="2771775" y="1493838"/>
            <a:ext cx="1979613" cy="269875"/>
          </a:xfrm>
          <a:prstGeom prst="line">
            <a:avLst/>
          </a:prstGeom>
          <a:noFill/>
          <a:ln w="28575">
            <a:solidFill>
              <a:srgbClr val="FF3300"/>
            </a:solidFill>
            <a:round/>
            <a:headEnd/>
            <a:tailEnd type="triangle" w="med" len="med"/>
          </a:ln>
          <a:effectLst/>
        </p:spPr>
        <p:txBody>
          <a:bodyPr/>
          <a:lstStyle/>
          <a:p>
            <a:endParaRPr lang="zh-CN" altLang="en-US"/>
          </a:p>
        </p:txBody>
      </p:sp>
      <p:sp>
        <p:nvSpPr>
          <p:cNvPr id="680969" name="Rectangle 9"/>
          <p:cNvSpPr>
            <a:spLocks noChangeArrowheads="1"/>
          </p:cNvSpPr>
          <p:nvPr/>
        </p:nvSpPr>
        <p:spPr bwMode="auto">
          <a:xfrm>
            <a:off x="115888" y="2438400"/>
            <a:ext cx="5130800" cy="3848100"/>
          </a:xfrm>
          <a:prstGeom prst="rect">
            <a:avLst/>
          </a:prstGeom>
          <a:noFill/>
          <a:ln w="9525" algn="ctr">
            <a:noFill/>
            <a:miter lim="800000"/>
            <a:headEnd/>
            <a:tailEnd/>
          </a:ln>
          <a:effectLst/>
        </p:spPr>
        <p:txBody>
          <a:bodyPr>
            <a:spAutoFit/>
          </a:bodyPr>
          <a:lstStyle/>
          <a:p>
            <a:pPr marL="342900" indent="-342900"/>
            <a:r>
              <a:rPr lang="en-US" altLang="zh-CN" sz="1900">
                <a:solidFill>
                  <a:srgbClr val="FF3300"/>
                </a:solidFill>
              </a:rPr>
              <a:t>.LC1:</a:t>
            </a:r>
            <a:br>
              <a:rPr lang="en-US" altLang="zh-CN" sz="1900">
                <a:solidFill>
                  <a:srgbClr val="FF3300"/>
                </a:solidFill>
              </a:rPr>
            </a:br>
            <a:r>
              <a:rPr lang="en-US" altLang="zh-CN" sz="1900"/>
              <a:t>    </a:t>
            </a:r>
            <a:r>
              <a:rPr lang="en-US" altLang="zh-CN" sz="1900">
                <a:solidFill>
                  <a:srgbClr val="007635"/>
                </a:solidFill>
              </a:rPr>
              <a:t>.string "a = %d\n“</a:t>
            </a:r>
          </a:p>
          <a:p>
            <a:pPr marL="342900" indent="-342900"/>
            <a:r>
              <a:rPr lang="en-US" altLang="zh-CN" sz="1900"/>
              <a:t>……</a:t>
            </a:r>
          </a:p>
          <a:p>
            <a:pPr marL="342900" indent="-342900"/>
            <a:r>
              <a:rPr lang="en-US" altLang="zh-CN" sz="1900"/>
              <a:t>movsd   </a:t>
            </a:r>
            <a:r>
              <a:rPr lang="en-US" altLang="zh-CN" sz="1900">
                <a:solidFill>
                  <a:srgbClr val="FF3300"/>
                </a:solidFill>
              </a:rPr>
              <a:t>.LC0(%rip)</a:t>
            </a:r>
            <a:r>
              <a:rPr lang="en-US" altLang="zh-CN" sz="1900"/>
              <a:t>, %xmm0 </a:t>
            </a:r>
            <a:r>
              <a:rPr lang="en-US" altLang="zh-CN" sz="1900">
                <a:solidFill>
                  <a:srgbClr val="3333CC"/>
                </a:solidFill>
              </a:rPr>
              <a:t>//a</a:t>
            </a:r>
            <a:r>
              <a:rPr lang="zh-CN" altLang="en-US" sz="1900">
                <a:solidFill>
                  <a:srgbClr val="3333CC"/>
                </a:solidFill>
              </a:rPr>
              <a:t>送</a:t>
            </a:r>
            <a:r>
              <a:rPr lang="en-US" altLang="zh-CN" sz="1900">
                <a:solidFill>
                  <a:srgbClr val="3333CC"/>
                </a:solidFill>
              </a:rPr>
              <a:t>xmm0</a:t>
            </a:r>
          </a:p>
          <a:p>
            <a:pPr marL="342900" indent="-342900"/>
            <a:r>
              <a:rPr lang="en-US" altLang="zh-CN" sz="1900"/>
              <a:t>movl    </a:t>
            </a:r>
            <a:r>
              <a:rPr lang="en-US" altLang="zh-CN" sz="1900">
                <a:solidFill>
                  <a:srgbClr val="FF3300"/>
                </a:solidFill>
              </a:rPr>
              <a:t>$.LC1</a:t>
            </a:r>
            <a:r>
              <a:rPr lang="en-US" altLang="zh-CN" sz="1900"/>
              <a:t>, %edi </a:t>
            </a:r>
            <a:r>
              <a:rPr lang="en-US" altLang="zh-CN" sz="1900">
                <a:solidFill>
                  <a:srgbClr val="3333CC"/>
                </a:solidFill>
              </a:rPr>
              <a:t>//RDI </a:t>
            </a:r>
            <a:r>
              <a:rPr lang="zh-CN" altLang="en-US" sz="1900">
                <a:solidFill>
                  <a:srgbClr val="3333CC"/>
                </a:solidFill>
              </a:rPr>
              <a:t>高</a:t>
            </a:r>
            <a:r>
              <a:rPr lang="en-US" altLang="zh-CN" sz="1900">
                <a:solidFill>
                  <a:srgbClr val="3333CC"/>
                </a:solidFill>
              </a:rPr>
              <a:t>32</a:t>
            </a:r>
            <a:r>
              <a:rPr lang="zh-CN" altLang="en-US" sz="1900">
                <a:solidFill>
                  <a:srgbClr val="3333CC"/>
                </a:solidFill>
              </a:rPr>
              <a:t>位为</a:t>
            </a:r>
            <a:r>
              <a:rPr lang="en-US" altLang="zh-CN" sz="1900">
                <a:solidFill>
                  <a:srgbClr val="3333CC"/>
                </a:solidFill>
              </a:rPr>
              <a:t>0</a:t>
            </a:r>
          </a:p>
          <a:p>
            <a:pPr marL="342900" indent="-342900"/>
            <a:r>
              <a:rPr lang="en-US" altLang="zh-CN" sz="1900"/>
              <a:t>movl    $1, %eax    </a:t>
            </a:r>
            <a:r>
              <a:rPr lang="en-US" altLang="zh-CN" sz="1900">
                <a:solidFill>
                  <a:srgbClr val="3333CC"/>
                </a:solidFill>
              </a:rPr>
              <a:t>//</a:t>
            </a:r>
            <a:r>
              <a:rPr lang="zh-CN" altLang="en-US" sz="1900">
                <a:solidFill>
                  <a:srgbClr val="3333CC"/>
                </a:solidFill>
              </a:rPr>
              <a:t>向量寄存器个数</a:t>
            </a:r>
          </a:p>
          <a:p>
            <a:pPr marL="342900" indent="-342900"/>
            <a:r>
              <a:rPr lang="en-US" altLang="zh-CN" sz="1900"/>
              <a:t>call    	 printf</a:t>
            </a:r>
          </a:p>
          <a:p>
            <a:pPr marL="342900" indent="-342900"/>
            <a:r>
              <a:rPr lang="en-US" altLang="zh-CN" sz="1900"/>
              <a:t>addq    $8, %rsp</a:t>
            </a:r>
          </a:p>
          <a:p>
            <a:pPr marL="342900" indent="-342900"/>
            <a:r>
              <a:rPr lang="en-US" altLang="zh-CN" sz="1900"/>
              <a:t>ret</a:t>
            </a:r>
          </a:p>
          <a:p>
            <a:pPr marL="342900" indent="-342900"/>
            <a:r>
              <a:rPr lang="en-US" altLang="zh-CN" sz="1900"/>
              <a:t>……</a:t>
            </a:r>
          </a:p>
          <a:p>
            <a:pPr marL="342900" indent="-342900"/>
            <a:r>
              <a:rPr lang="en-US" altLang="zh-CN" sz="1900">
                <a:solidFill>
                  <a:srgbClr val="FF3300"/>
                </a:solidFill>
              </a:rPr>
              <a:t>.LC0:</a:t>
            </a:r>
          </a:p>
          <a:p>
            <a:pPr marL="342900" indent="-342900"/>
            <a:r>
              <a:rPr lang="en-US" altLang="zh-CN" sz="1900"/>
              <a:t>     </a:t>
            </a:r>
            <a:r>
              <a:rPr lang="en-US" altLang="zh-CN" sz="1900">
                <a:solidFill>
                  <a:srgbClr val="007635"/>
                </a:solidFill>
              </a:rPr>
              <a:t>.long   0  </a:t>
            </a:r>
          </a:p>
          <a:p>
            <a:pPr marL="342900" indent="-342900"/>
            <a:r>
              <a:rPr lang="en-US" altLang="zh-CN" sz="1900">
                <a:solidFill>
                  <a:srgbClr val="007635"/>
                </a:solidFill>
              </a:rPr>
              <a:t>     .long   1076101120</a:t>
            </a:r>
          </a:p>
        </p:txBody>
      </p:sp>
      <p:grpSp>
        <p:nvGrpSpPr>
          <p:cNvPr id="680972" name="Group 12"/>
          <p:cNvGrpSpPr>
            <a:grpSpLocks/>
          </p:cNvGrpSpPr>
          <p:nvPr/>
        </p:nvGrpSpPr>
        <p:grpSpPr bwMode="auto">
          <a:xfrm>
            <a:off x="836613" y="4059238"/>
            <a:ext cx="4814887" cy="1482725"/>
            <a:chOff x="584" y="2784"/>
            <a:chExt cx="3033" cy="1776"/>
          </a:xfrm>
        </p:grpSpPr>
        <p:sp>
          <p:nvSpPr>
            <p:cNvPr id="680970" name="Text Box 10"/>
            <p:cNvSpPr txBox="1">
              <a:spLocks noChangeArrowheads="1"/>
            </p:cNvSpPr>
            <p:nvPr/>
          </p:nvSpPr>
          <p:spPr bwMode="auto">
            <a:xfrm>
              <a:off x="584" y="3720"/>
              <a:ext cx="3033" cy="84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     </a:t>
              </a:r>
              <a:r>
                <a:rPr lang="zh-CN" altLang="en-US" sz="2000">
                  <a:solidFill>
                    <a:srgbClr val="FF3300"/>
                  </a:solidFill>
                </a:rPr>
                <a:t>因为</a:t>
              </a:r>
              <a:r>
                <a:rPr lang="en-US" altLang="zh-CN" sz="2000">
                  <a:solidFill>
                    <a:srgbClr val="FF3300"/>
                  </a:solidFill>
                </a:rPr>
                <a:t>printf</a:t>
              </a:r>
              <a:r>
                <a:rPr lang="zh-CN" altLang="en-US" sz="2000">
                  <a:solidFill>
                    <a:srgbClr val="FF3300"/>
                  </a:solidFill>
                </a:rPr>
                <a:t>第</a:t>
              </a:r>
              <a:r>
                <a:rPr lang="en-US" altLang="zh-CN" sz="2000">
                  <a:solidFill>
                    <a:srgbClr val="FF3300"/>
                  </a:solidFill>
                </a:rPr>
                <a:t>2</a:t>
              </a:r>
              <a:r>
                <a:rPr lang="zh-CN" altLang="en-US" sz="2000">
                  <a:solidFill>
                    <a:srgbClr val="FF3300"/>
                  </a:solidFill>
                </a:rPr>
                <a:t>个参数为</a:t>
              </a:r>
              <a:r>
                <a:rPr lang="en-US" altLang="zh-CN" sz="2000">
                  <a:solidFill>
                    <a:srgbClr val="FF3300"/>
                  </a:solidFill>
                </a:rPr>
                <a:t>double</a:t>
              </a:r>
              <a:r>
                <a:rPr lang="zh-CN" altLang="en-US" sz="2000">
                  <a:solidFill>
                    <a:srgbClr val="FF3300"/>
                  </a:solidFill>
                </a:rPr>
                <a:t>型，故向量寄存器个数为</a:t>
              </a:r>
              <a:r>
                <a:rPr lang="en-US" altLang="zh-CN" sz="2000">
                  <a:solidFill>
                    <a:srgbClr val="FF3300"/>
                  </a:solidFill>
                </a:rPr>
                <a:t>1</a:t>
              </a:r>
            </a:p>
          </p:txBody>
        </p:sp>
        <p:sp>
          <p:nvSpPr>
            <p:cNvPr id="680971" name="Line 11"/>
            <p:cNvSpPr>
              <a:spLocks noChangeShapeType="1"/>
            </p:cNvSpPr>
            <p:nvPr/>
          </p:nvSpPr>
          <p:spPr bwMode="auto">
            <a:xfrm flipH="1" flipV="1">
              <a:off x="924" y="2784"/>
              <a:ext cx="1814" cy="964"/>
            </a:xfrm>
            <a:prstGeom prst="line">
              <a:avLst/>
            </a:prstGeom>
            <a:noFill/>
            <a:ln w="28575">
              <a:solidFill>
                <a:srgbClr val="FF3300"/>
              </a:solidFill>
              <a:round/>
              <a:headEnd/>
              <a:tailEnd type="triangle" w="med" len="med"/>
            </a:ln>
            <a:effectLst/>
          </p:spPr>
          <p:txBody>
            <a:bodyPr/>
            <a:lstStyle/>
            <a:p>
              <a:endParaRPr lang="zh-CN" altLang="en-US"/>
            </a:p>
          </p:txBody>
        </p:sp>
      </p:grpSp>
      <p:grpSp>
        <p:nvGrpSpPr>
          <p:cNvPr id="680977" name="Group 17"/>
          <p:cNvGrpSpPr>
            <a:grpSpLocks/>
          </p:cNvGrpSpPr>
          <p:nvPr/>
        </p:nvGrpSpPr>
        <p:grpSpPr bwMode="auto">
          <a:xfrm>
            <a:off x="1781175" y="5588000"/>
            <a:ext cx="3284538" cy="669925"/>
            <a:chOff x="1236" y="3634"/>
            <a:chExt cx="2069" cy="422"/>
          </a:xfrm>
        </p:grpSpPr>
        <p:sp>
          <p:nvSpPr>
            <p:cNvPr id="680974" name="Text Box 14"/>
            <p:cNvSpPr txBox="1">
              <a:spLocks noChangeArrowheads="1"/>
            </p:cNvSpPr>
            <p:nvPr/>
          </p:nvSpPr>
          <p:spPr bwMode="auto">
            <a:xfrm>
              <a:off x="2285" y="3634"/>
              <a:ext cx="1020" cy="422"/>
            </a:xfrm>
            <a:prstGeom prst="rect">
              <a:avLst/>
            </a:prstGeom>
            <a:noFill/>
            <a:ln w="9525" algn="ctr">
              <a:noFill/>
              <a:miter lim="800000"/>
              <a:headEnd/>
              <a:tailEnd/>
            </a:ln>
            <a:effectLst/>
          </p:spPr>
          <p:txBody>
            <a:bodyPr>
              <a:spAutoFit/>
            </a:bodyPr>
            <a:lstStyle/>
            <a:p>
              <a:pPr marL="342900" indent="-342900"/>
              <a:r>
                <a:rPr lang="en-US" altLang="zh-CN" sz="1900"/>
                <a:t>00000000H</a:t>
              </a:r>
            </a:p>
            <a:p>
              <a:pPr marL="342900" indent="-342900"/>
              <a:r>
                <a:rPr lang="en-US" altLang="zh-CN" sz="1900"/>
                <a:t>40240000H</a:t>
              </a:r>
            </a:p>
          </p:txBody>
        </p:sp>
        <p:sp>
          <p:nvSpPr>
            <p:cNvPr id="680975" name="Line 15"/>
            <p:cNvSpPr>
              <a:spLocks noChangeShapeType="1"/>
            </p:cNvSpPr>
            <p:nvPr/>
          </p:nvSpPr>
          <p:spPr bwMode="auto">
            <a:xfrm flipH="1">
              <a:off x="1236" y="3748"/>
              <a:ext cx="1049" cy="0"/>
            </a:xfrm>
            <a:prstGeom prst="line">
              <a:avLst/>
            </a:prstGeom>
            <a:noFill/>
            <a:ln w="28575">
              <a:solidFill>
                <a:srgbClr val="FF3300"/>
              </a:solidFill>
              <a:round/>
              <a:headEnd/>
              <a:tailEnd type="triangle" w="med" len="med"/>
            </a:ln>
            <a:effectLst/>
          </p:spPr>
          <p:txBody>
            <a:bodyPr/>
            <a:lstStyle/>
            <a:p>
              <a:endParaRPr lang="zh-CN" altLang="en-US"/>
            </a:p>
          </p:txBody>
        </p:sp>
        <p:sp>
          <p:nvSpPr>
            <p:cNvPr id="680976" name="Line 16"/>
            <p:cNvSpPr>
              <a:spLocks noChangeShapeType="1"/>
            </p:cNvSpPr>
            <p:nvPr/>
          </p:nvSpPr>
          <p:spPr bwMode="auto">
            <a:xfrm flipH="1">
              <a:off x="1916" y="3946"/>
              <a:ext cx="397" cy="0"/>
            </a:xfrm>
            <a:prstGeom prst="line">
              <a:avLst/>
            </a:prstGeom>
            <a:noFill/>
            <a:ln w="28575">
              <a:solidFill>
                <a:srgbClr val="FF3300"/>
              </a:solidFill>
              <a:round/>
              <a:headEnd/>
              <a:tailEnd type="triangle" w="med" len="med"/>
            </a:ln>
            <a:effectLst/>
          </p:spPr>
          <p:txBody>
            <a:bodyPr/>
            <a:lstStyle/>
            <a:p>
              <a:endParaRPr lang="zh-CN" altLang="en-US"/>
            </a:p>
          </p:txBody>
        </p:sp>
      </p:grpSp>
      <p:sp>
        <p:nvSpPr>
          <p:cNvPr id="680979" name="Text Box 19"/>
          <p:cNvSpPr txBox="1">
            <a:spLocks noChangeArrowheads="1"/>
          </p:cNvSpPr>
          <p:nvPr/>
        </p:nvSpPr>
        <p:spPr bwMode="auto">
          <a:xfrm>
            <a:off x="566738" y="6308725"/>
            <a:ext cx="3194050" cy="3810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1900">
                <a:solidFill>
                  <a:srgbClr val="CC3300"/>
                </a:solidFill>
              </a:rPr>
              <a:t>小端方式！</a:t>
            </a:r>
            <a:r>
              <a:rPr lang="en-US" altLang="zh-CN" sz="1900">
                <a:solidFill>
                  <a:srgbClr val="CC3300"/>
                </a:solidFill>
              </a:rPr>
              <a:t>0</a:t>
            </a:r>
            <a:r>
              <a:rPr lang="zh-CN" altLang="en-US" sz="1900">
                <a:solidFill>
                  <a:srgbClr val="CC3300"/>
                </a:solidFill>
              </a:rPr>
              <a:t>存在低地址上</a:t>
            </a:r>
          </a:p>
        </p:txBody>
      </p:sp>
      <p:sp>
        <p:nvSpPr>
          <p:cNvPr id="680980" name="Line 20"/>
          <p:cNvSpPr>
            <a:spLocks noChangeShapeType="1"/>
          </p:cNvSpPr>
          <p:nvPr/>
        </p:nvSpPr>
        <p:spPr bwMode="auto">
          <a:xfrm>
            <a:off x="2997200" y="1943100"/>
            <a:ext cx="314325" cy="1441450"/>
          </a:xfrm>
          <a:prstGeom prst="line">
            <a:avLst/>
          </a:prstGeom>
          <a:noFill/>
          <a:ln w="38100">
            <a:solidFill>
              <a:srgbClr val="3333CC"/>
            </a:solidFill>
            <a:round/>
            <a:headEnd/>
            <a:tailEnd type="triangle" w="med" len="med"/>
          </a:ln>
          <a:effectLst/>
        </p:spPr>
        <p:txBody>
          <a:bodyPr/>
          <a:lstStyle/>
          <a:p>
            <a:endParaRPr lang="zh-CN" altLang="en-US"/>
          </a:p>
        </p:txBody>
      </p:sp>
      <p:sp>
        <p:nvSpPr>
          <p:cNvPr id="680981" name="Line 21"/>
          <p:cNvSpPr>
            <a:spLocks noChangeShapeType="1"/>
          </p:cNvSpPr>
          <p:nvPr/>
        </p:nvSpPr>
        <p:spPr bwMode="auto">
          <a:xfrm>
            <a:off x="1511300" y="1854200"/>
            <a:ext cx="360363" cy="1844675"/>
          </a:xfrm>
          <a:prstGeom prst="line">
            <a:avLst/>
          </a:prstGeom>
          <a:noFill/>
          <a:ln w="38100">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0966"/>
                                        </p:tgtEl>
                                        <p:attrNameLst>
                                          <p:attrName>style.visibility</p:attrName>
                                        </p:attrNameLst>
                                      </p:cBhvr>
                                      <p:to>
                                        <p:strVal val="visible"/>
                                      </p:to>
                                    </p:set>
                                    <p:animEffect transition="in" filter="blinds(horizontal)">
                                      <p:cBhvr>
                                        <p:cTn id="7" dur="500"/>
                                        <p:tgtEl>
                                          <p:spTgt spid="6809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0967"/>
                                        </p:tgtEl>
                                        <p:attrNameLst>
                                          <p:attrName>style.visibility</p:attrName>
                                        </p:attrNameLst>
                                      </p:cBhvr>
                                      <p:to>
                                        <p:strVal val="visible"/>
                                      </p:to>
                                    </p:set>
                                    <p:animEffect transition="in" filter="blinds(horizontal)">
                                      <p:cBhvr>
                                        <p:cTn id="12" dur="500"/>
                                        <p:tgtEl>
                                          <p:spTgt spid="6809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0965"/>
                                        </p:tgtEl>
                                        <p:attrNameLst>
                                          <p:attrName>style.visibility</p:attrName>
                                        </p:attrNameLst>
                                      </p:cBhvr>
                                      <p:to>
                                        <p:strVal val="visible"/>
                                      </p:to>
                                    </p:set>
                                    <p:animEffect transition="in" filter="blinds(horizontal)">
                                      <p:cBhvr>
                                        <p:cTn id="17" dur="500"/>
                                        <p:tgtEl>
                                          <p:spTgt spid="6809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0980"/>
                                        </p:tgtEl>
                                        <p:attrNameLst>
                                          <p:attrName>style.visibility</p:attrName>
                                        </p:attrNameLst>
                                      </p:cBhvr>
                                      <p:to>
                                        <p:strVal val="visible"/>
                                      </p:to>
                                    </p:set>
                                    <p:animEffect transition="in" filter="blinds(horizontal)">
                                      <p:cBhvr>
                                        <p:cTn id="22" dur="500"/>
                                        <p:tgtEl>
                                          <p:spTgt spid="6809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0981"/>
                                        </p:tgtEl>
                                        <p:attrNameLst>
                                          <p:attrName>style.visibility</p:attrName>
                                        </p:attrNameLst>
                                      </p:cBhvr>
                                      <p:to>
                                        <p:strVal val="visible"/>
                                      </p:to>
                                    </p:set>
                                    <p:animEffect transition="in" filter="blinds(horizontal)">
                                      <p:cBhvr>
                                        <p:cTn id="27" dur="500"/>
                                        <p:tgtEl>
                                          <p:spTgt spid="68098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0972"/>
                                        </p:tgtEl>
                                        <p:attrNameLst>
                                          <p:attrName>style.visibility</p:attrName>
                                        </p:attrNameLst>
                                      </p:cBhvr>
                                      <p:to>
                                        <p:strVal val="visible"/>
                                      </p:to>
                                    </p:set>
                                    <p:animEffect transition="in" filter="blinds(horizontal)">
                                      <p:cBhvr>
                                        <p:cTn id="32" dur="500"/>
                                        <p:tgtEl>
                                          <p:spTgt spid="6809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0977"/>
                                        </p:tgtEl>
                                        <p:attrNameLst>
                                          <p:attrName>style.visibility</p:attrName>
                                        </p:attrNameLst>
                                      </p:cBhvr>
                                      <p:to>
                                        <p:strVal val="visible"/>
                                      </p:to>
                                    </p:set>
                                    <p:animEffect transition="in" filter="blinds(horizontal)">
                                      <p:cBhvr>
                                        <p:cTn id="37" dur="500"/>
                                        <p:tgtEl>
                                          <p:spTgt spid="68097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80979"/>
                                        </p:tgtEl>
                                        <p:attrNameLst>
                                          <p:attrName>style.visibility</p:attrName>
                                        </p:attrNameLst>
                                      </p:cBhvr>
                                      <p:to>
                                        <p:strVal val="visible"/>
                                      </p:to>
                                    </p:set>
                                    <p:animEffect transition="in" filter="blinds(horizontal)">
                                      <p:cBhvr>
                                        <p:cTn id="42" dur="500"/>
                                        <p:tgtEl>
                                          <p:spTgt spid="6809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80963">
                                            <p:txEl>
                                              <p:pRg st="0" end="0"/>
                                            </p:txEl>
                                          </p:spTgt>
                                        </p:tgtEl>
                                        <p:attrNameLst>
                                          <p:attrName>style.visibility</p:attrName>
                                        </p:attrNameLst>
                                      </p:cBhvr>
                                      <p:to>
                                        <p:strVal val="visible"/>
                                      </p:to>
                                    </p:set>
                                    <p:animEffect transition="in" filter="blinds(horizontal)">
                                      <p:cBhvr>
                                        <p:cTn id="47" dur="500"/>
                                        <p:tgtEl>
                                          <p:spTgt spid="6809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build="p"/>
      <p:bldP spid="680965" grpId="0" animBg="1"/>
      <p:bldP spid="680967" grpId="0" animBg="1"/>
      <p:bldP spid="680979" grpId="0"/>
      <p:bldP spid="680980" grpId="0" animBg="1"/>
      <p:bldP spid="68098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5603" name="Rectangle 3"/>
          <p:cNvSpPr>
            <a:spLocks noGrp="1" noChangeArrowheads="1"/>
          </p:cNvSpPr>
          <p:nvPr>
            <p:ph type="body" idx="1"/>
          </p:nvPr>
        </p:nvSpPr>
        <p:spPr>
          <a:xfrm>
            <a:off x="250825" y="836613"/>
            <a:ext cx="8447088" cy="5218112"/>
          </a:xfrm>
        </p:spPr>
        <p:txBody>
          <a:bodyPr/>
          <a:lstStyle/>
          <a:p>
            <a:pPr>
              <a:lnSpc>
                <a:spcPct val="125000"/>
              </a:lnSpc>
              <a:spcBef>
                <a:spcPct val="30000"/>
              </a:spcBef>
            </a:pPr>
            <a:r>
              <a:rPr lang="zh-CN" altLang="en-US" smtClean="0">
                <a:latin typeface="微软雅黑" pitchFamily="34" charset="-122"/>
                <a:ea typeface="微软雅黑" pitchFamily="34" charset="-122"/>
              </a:rPr>
              <a:t>数据的对齐</a:t>
            </a:r>
          </a:p>
          <a:p>
            <a:pPr lvl="1">
              <a:lnSpc>
                <a:spcPct val="125000"/>
              </a:lnSpc>
              <a:spcBef>
                <a:spcPct val="30000"/>
              </a:spcBef>
            </a:pP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中各类型数据遵循一定的对齐规则，而且更严格</a:t>
            </a:r>
          </a:p>
          <a:p>
            <a:pPr lvl="1">
              <a:lnSpc>
                <a:spcPct val="125000"/>
              </a:lnSpc>
              <a:spcBef>
                <a:spcPct val="30000"/>
              </a:spcBef>
            </a:pP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中存储器访问接口被设计成按</a:t>
            </a:r>
            <a:r>
              <a:rPr lang="en-US" altLang="zh-CN" sz="2200" smtClean="0">
                <a:latin typeface="微软雅黑" pitchFamily="34" charset="-122"/>
                <a:ea typeface="微软雅黑" pitchFamily="34" charset="-122"/>
              </a:rPr>
              <a:t>8</a:t>
            </a:r>
            <a:r>
              <a:rPr lang="zh-CN" altLang="en-US" sz="2200" smtClean="0">
                <a:latin typeface="微软雅黑" pitchFamily="34" charset="-122"/>
                <a:ea typeface="微软雅黑" pitchFamily="34" charset="-122"/>
              </a:rPr>
              <a:t>字节或</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字节为单位进行存取，其对齐规则是，</a:t>
            </a:r>
            <a:r>
              <a:rPr lang="zh-CN" altLang="en-US" sz="2200" smtClean="0">
                <a:solidFill>
                  <a:srgbClr val="FF3300"/>
                </a:solidFill>
                <a:latin typeface="微软雅黑" pitchFamily="34" charset="-122"/>
                <a:ea typeface="微软雅黑" pitchFamily="34" charset="-122"/>
              </a:rPr>
              <a:t>任何</a:t>
            </a:r>
            <a:r>
              <a:rPr lang="en-US" altLang="zh-CN" sz="2200" smtClean="0">
                <a:solidFill>
                  <a:srgbClr val="FF3300"/>
                </a:solidFill>
                <a:latin typeface="微软雅黑" pitchFamily="34" charset="-122"/>
                <a:ea typeface="微软雅黑" pitchFamily="34" charset="-122"/>
              </a:rPr>
              <a:t>K</a:t>
            </a:r>
            <a:r>
              <a:rPr lang="zh-CN" altLang="en-US" sz="2200" smtClean="0">
                <a:solidFill>
                  <a:srgbClr val="FF3300"/>
                </a:solidFill>
                <a:latin typeface="微软雅黑" pitchFamily="34" charset="-122"/>
                <a:ea typeface="微软雅黑" pitchFamily="34" charset="-122"/>
              </a:rPr>
              <a:t>字节宽的基本数据类型和指针类型数据的起始地址一定是</a:t>
            </a:r>
            <a:r>
              <a:rPr lang="en-US" altLang="zh-CN" sz="2200" smtClean="0">
                <a:solidFill>
                  <a:srgbClr val="FF3300"/>
                </a:solidFill>
                <a:latin typeface="微软雅黑" pitchFamily="34" charset="-122"/>
                <a:ea typeface="微软雅黑" pitchFamily="34" charset="-122"/>
              </a:rPr>
              <a:t>K</a:t>
            </a:r>
            <a:r>
              <a:rPr lang="zh-CN" altLang="en-US" sz="2200" smtClean="0">
                <a:solidFill>
                  <a:srgbClr val="FF3300"/>
                </a:solidFill>
                <a:latin typeface="微软雅黑" pitchFamily="34" charset="-122"/>
                <a:ea typeface="微软雅黑" pitchFamily="34" charset="-122"/>
              </a:rPr>
              <a:t>的倍数</a:t>
            </a:r>
            <a:r>
              <a:rPr lang="zh-CN" altLang="en-US" sz="2200" smtClean="0">
                <a:latin typeface="微软雅黑" pitchFamily="34" charset="-122"/>
                <a:ea typeface="微软雅黑" pitchFamily="34" charset="-122"/>
              </a:rPr>
              <a:t>。</a:t>
            </a:r>
          </a:p>
          <a:p>
            <a:pPr lvl="2">
              <a:lnSpc>
                <a:spcPct val="125000"/>
              </a:lnSpc>
              <a:spcBef>
                <a:spcPct val="30000"/>
              </a:spcBef>
            </a:pP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型数据必须按</a:t>
            </a:r>
            <a:r>
              <a:rPr lang="en-US" altLang="zh-CN" sz="2200" smtClean="0">
                <a:latin typeface="微软雅黑" pitchFamily="34" charset="-122"/>
                <a:ea typeface="微软雅黑" pitchFamily="34" charset="-122"/>
              </a:rPr>
              <a:t>2</a:t>
            </a:r>
            <a:r>
              <a:rPr lang="zh-CN" altLang="en-US" sz="2200" smtClean="0">
                <a:latin typeface="微软雅黑" pitchFamily="34" charset="-122"/>
                <a:ea typeface="微软雅黑" pitchFamily="34" charset="-122"/>
              </a:rPr>
              <a:t>字节边界对齐</a:t>
            </a:r>
          </a:p>
          <a:p>
            <a:pPr lvl="2">
              <a:lnSpc>
                <a:spcPct val="125000"/>
              </a:lnSpc>
              <a:spcBef>
                <a:spcPct val="30000"/>
              </a:spcBef>
            </a:pP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等类型数据必须按</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字节边界对齐</a:t>
            </a:r>
          </a:p>
          <a:p>
            <a:pPr lvl="2">
              <a:lnSpc>
                <a:spcPct val="125000"/>
              </a:lnSpc>
              <a:spcBef>
                <a:spcPct val="30000"/>
              </a:spcBef>
            </a:pPr>
            <a:r>
              <a:rPr lang="en-US" altLang="zh-CN" sz="2200" smtClean="0">
                <a:latin typeface="微软雅黑" pitchFamily="34" charset="-122"/>
                <a:ea typeface="微软雅黑" pitchFamily="34" charset="-122"/>
              </a:rPr>
              <a:t>long</a:t>
            </a:r>
            <a:r>
              <a:rPr lang="zh-CN" altLang="en-US" sz="2200" smtClean="0">
                <a:latin typeface="微软雅黑" pitchFamily="34" charset="-122"/>
                <a:ea typeface="微软雅黑" pitchFamily="34" charset="-122"/>
              </a:rPr>
              <a:t>型、</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型、指针型变量必须按</a:t>
            </a:r>
            <a:r>
              <a:rPr lang="en-US" altLang="zh-CN" sz="2200" smtClean="0">
                <a:latin typeface="微软雅黑" pitchFamily="34" charset="-122"/>
                <a:ea typeface="微软雅黑" pitchFamily="34" charset="-122"/>
              </a:rPr>
              <a:t>8</a:t>
            </a:r>
            <a:r>
              <a:rPr lang="zh-CN" altLang="en-US" sz="2200" smtClean="0">
                <a:latin typeface="微软雅黑" pitchFamily="34" charset="-122"/>
                <a:ea typeface="微软雅黑" pitchFamily="34" charset="-122"/>
              </a:rPr>
              <a:t>字节边界对齐</a:t>
            </a:r>
          </a:p>
          <a:p>
            <a:pPr lvl="2">
              <a:lnSpc>
                <a:spcPct val="125000"/>
              </a:lnSpc>
              <a:spcBef>
                <a:spcPct val="30000"/>
              </a:spcBef>
            </a:pPr>
            <a:r>
              <a:rPr lang="en-US" altLang="zh-CN" sz="2200" smtClean="0">
                <a:latin typeface="微软雅黑" pitchFamily="34" charset="-122"/>
                <a:ea typeface="微软雅黑" pitchFamily="34" charset="-122"/>
              </a:rPr>
              <a:t>long double</a:t>
            </a:r>
            <a:r>
              <a:rPr lang="zh-CN" altLang="en-US" sz="2200" smtClean="0">
                <a:latin typeface="微软雅黑" pitchFamily="34" charset="-122"/>
                <a:ea typeface="微软雅黑" pitchFamily="34" charset="-122"/>
              </a:rPr>
              <a:t>型数据必须按</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字节边界对齐</a:t>
            </a:r>
          </a:p>
          <a:p>
            <a:pPr lvl="2"/>
            <a:endParaRPr lang="zh-CN" altLang="en-US" sz="22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03">
                                            <p:txEl>
                                              <p:pRg st="1" end="1"/>
                                            </p:txEl>
                                          </p:spTgt>
                                        </p:tgtEl>
                                        <p:attrNameLst>
                                          <p:attrName>style.visibility</p:attrName>
                                        </p:attrNameLst>
                                      </p:cBhvr>
                                      <p:to>
                                        <p:strVal val="visible"/>
                                      </p:to>
                                    </p:set>
                                    <p:animEffect transition="in" filter="blinds(horizontal)">
                                      <p:cBhvr>
                                        <p:cTn id="7" dur="500"/>
                                        <p:tgtEl>
                                          <p:spTgt spid="66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03">
                                            <p:txEl>
                                              <p:pRg st="2" end="2"/>
                                            </p:txEl>
                                          </p:spTgt>
                                        </p:tgtEl>
                                        <p:attrNameLst>
                                          <p:attrName>style.visibility</p:attrName>
                                        </p:attrNameLst>
                                      </p:cBhvr>
                                      <p:to>
                                        <p:strVal val="visible"/>
                                      </p:to>
                                    </p:set>
                                    <p:animEffect transition="in" filter="blinds(horizontal)">
                                      <p:cBhvr>
                                        <p:cTn id="12" dur="500"/>
                                        <p:tgtEl>
                                          <p:spTgt spid="665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603">
                                            <p:txEl>
                                              <p:pRg st="3" end="3"/>
                                            </p:txEl>
                                          </p:spTgt>
                                        </p:tgtEl>
                                        <p:attrNameLst>
                                          <p:attrName>style.visibility</p:attrName>
                                        </p:attrNameLst>
                                      </p:cBhvr>
                                      <p:to>
                                        <p:strVal val="visible"/>
                                      </p:to>
                                    </p:set>
                                    <p:animEffect transition="in" filter="blinds(horizontal)">
                                      <p:cBhvr>
                                        <p:cTn id="17" dur="500"/>
                                        <p:tgtEl>
                                          <p:spTgt spid="665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5603">
                                            <p:txEl>
                                              <p:pRg st="4" end="4"/>
                                            </p:txEl>
                                          </p:spTgt>
                                        </p:tgtEl>
                                        <p:attrNameLst>
                                          <p:attrName>style.visibility</p:attrName>
                                        </p:attrNameLst>
                                      </p:cBhvr>
                                      <p:to>
                                        <p:strVal val="visible"/>
                                      </p:to>
                                    </p:set>
                                    <p:animEffect transition="in" filter="blinds(horizontal)">
                                      <p:cBhvr>
                                        <p:cTn id="22" dur="500"/>
                                        <p:tgtEl>
                                          <p:spTgt spid="665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5603">
                                            <p:txEl>
                                              <p:pRg st="5" end="5"/>
                                            </p:txEl>
                                          </p:spTgt>
                                        </p:tgtEl>
                                        <p:attrNameLst>
                                          <p:attrName>style.visibility</p:attrName>
                                        </p:attrNameLst>
                                      </p:cBhvr>
                                      <p:to>
                                        <p:strVal val="visible"/>
                                      </p:to>
                                    </p:set>
                                    <p:animEffect transition="in" filter="blinds(horizontal)">
                                      <p:cBhvr>
                                        <p:cTn id="27" dur="500"/>
                                        <p:tgtEl>
                                          <p:spTgt spid="665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5603">
                                            <p:txEl>
                                              <p:pRg st="6" end="6"/>
                                            </p:txEl>
                                          </p:spTgt>
                                        </p:tgtEl>
                                        <p:attrNameLst>
                                          <p:attrName>style.visibility</p:attrName>
                                        </p:attrNameLst>
                                      </p:cBhvr>
                                      <p:to>
                                        <p:strVal val="visible"/>
                                      </p:to>
                                    </p:set>
                                    <p:animEffect transition="in" filter="blinds(horizontal)">
                                      <p:cBhvr>
                                        <p:cTn id="32" dur="500"/>
                                        <p:tgtEl>
                                          <p:spTgt spid="66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457200" y="98425"/>
            <a:ext cx="8229600" cy="561975"/>
          </a:xfrm>
        </p:spPr>
        <p:txBody>
          <a:bodyPr/>
          <a:lstStyle/>
          <a:p>
            <a:r>
              <a:rPr lang="zh-CN" altLang="en-US" sz="3200" smtClean="0"/>
              <a:t>本章总结</a:t>
            </a:r>
          </a:p>
        </p:txBody>
      </p:sp>
      <p:sp>
        <p:nvSpPr>
          <p:cNvPr id="705539"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3333CC"/>
                </a:solidFill>
                <a:latin typeface="微软雅黑" pitchFamily="34" charset="-122"/>
                <a:ea typeface="微软雅黑" pitchFamily="34" charset="-122"/>
              </a:rPr>
              <a:t>第三讲：</a:t>
            </a:r>
            <a:r>
              <a:rPr lang="en-US" altLang="zh-CN" smtClean="0">
                <a:solidFill>
                  <a:srgbClr val="3333CC"/>
                </a:solidFill>
                <a:latin typeface="微软雅黑" pitchFamily="34" charset="-122"/>
                <a:ea typeface="微软雅黑" pitchFamily="34" charset="-122"/>
              </a:rPr>
              <a:t> C</a:t>
            </a:r>
            <a:r>
              <a:rPr lang="zh-CN" altLang="en-US" smtClean="0">
                <a:solidFill>
                  <a:srgbClr val="3333CC"/>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solidFill>
                  <a:srgbClr val="3333CC"/>
                </a:solidFill>
                <a:latin typeface="微软雅黑" pitchFamily="34" charset="-122"/>
                <a:ea typeface="微软雅黑" pitchFamily="34" charset="-122"/>
              </a:rPr>
              <a:t>第四讲：复杂数据类型的分配和访问</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solidFill>
                  <a:srgbClr val="3333CC"/>
                </a:solidFill>
                <a:latin typeface="微软雅黑" pitchFamily="34" charset="-122"/>
                <a:ea typeface="微软雅黑" pitchFamily="34" charset="-122"/>
              </a:rPr>
              <a:t>第五讲：越界访问和缓冲区溢出 、</a:t>
            </a:r>
            <a:r>
              <a:rPr lang="en-US" altLang="zh-CN" smtClean="0">
                <a:solidFill>
                  <a:srgbClr val="3333CC"/>
                </a:solidFill>
                <a:latin typeface="微软雅黑" pitchFamily="34" charset="-122"/>
                <a:ea typeface="微软雅黑" pitchFamily="34" charset="-122"/>
              </a:rPr>
              <a:t>x86-64</a:t>
            </a:r>
            <a:r>
              <a:rPr lang="zh-CN" altLang="en-US" smtClean="0">
                <a:solidFill>
                  <a:srgbClr val="3333CC"/>
                </a:solidFill>
                <a:latin typeface="微软雅黑" pitchFamily="34" charset="-122"/>
                <a:ea typeface="微软雅黑" pitchFamily="34" charset="-122"/>
              </a:rPr>
              <a:t>架构</a:t>
            </a:r>
          </a:p>
        </p:txBody>
      </p:sp>
      <p:sp>
        <p:nvSpPr>
          <p:cNvPr id="705540"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705541" name="AutoShape 5"/>
          <p:cNvSpPr>
            <a:spLocks/>
          </p:cNvSpPr>
          <p:nvPr/>
        </p:nvSpPr>
        <p:spPr bwMode="auto">
          <a:xfrm>
            <a:off x="5472113" y="3114675"/>
            <a:ext cx="630237" cy="3105150"/>
          </a:xfrm>
          <a:prstGeom prst="rightBrace">
            <a:avLst>
              <a:gd name="adj1" fmla="val 41058"/>
              <a:gd name="adj2" fmla="val 50000"/>
            </a:avLst>
          </a:prstGeom>
          <a:noFill/>
          <a:ln w="28575">
            <a:solidFill>
              <a:schemeClr val="tx1"/>
            </a:solidFill>
            <a:round/>
            <a:headEnd/>
            <a:tailEnd/>
          </a:ln>
          <a:effectLst/>
        </p:spPr>
        <p:txBody>
          <a:bodyPr wrap="none" anchor="ctr"/>
          <a:lstStyle/>
          <a:p>
            <a:endParaRPr lang="zh-CN" altLang="en-US"/>
          </a:p>
        </p:txBody>
      </p:sp>
      <p:sp>
        <p:nvSpPr>
          <p:cNvPr id="705542"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457200" y="98425"/>
            <a:ext cx="8229600" cy="561975"/>
          </a:xfrm>
        </p:spPr>
        <p:txBody>
          <a:bodyPr/>
          <a:lstStyle/>
          <a:p>
            <a:r>
              <a:rPr lang="zh-CN" altLang="en-US" sz="3600" smtClean="0"/>
              <a:t>本章作业</a:t>
            </a:r>
          </a:p>
        </p:txBody>
      </p:sp>
      <p:sp>
        <p:nvSpPr>
          <p:cNvPr id="747523" name="Rectangle 3"/>
          <p:cNvSpPr>
            <a:spLocks noGrp="1" noChangeArrowheads="1"/>
          </p:cNvSpPr>
          <p:nvPr>
            <p:ph type="body" idx="1"/>
          </p:nvPr>
        </p:nvSpPr>
        <p:spPr>
          <a:xfrm>
            <a:off x="468313" y="1493838"/>
            <a:ext cx="8229600" cy="4560887"/>
          </a:xfrm>
        </p:spPr>
        <p:txBody>
          <a:bodyPr/>
          <a:lstStyle/>
          <a:p>
            <a:r>
              <a:rPr lang="en-US" altLang="zh-CN" smtClean="0"/>
              <a:t>3</a:t>
            </a:r>
            <a:r>
              <a:rPr lang="zh-CN" altLang="en-US" smtClean="0"/>
              <a:t>、</a:t>
            </a:r>
            <a:r>
              <a:rPr lang="en-US" altLang="zh-CN" smtClean="0"/>
              <a:t>5</a:t>
            </a:r>
            <a:r>
              <a:rPr lang="zh-CN" altLang="en-US" smtClean="0"/>
              <a:t>、</a:t>
            </a:r>
            <a:r>
              <a:rPr lang="en-US" altLang="zh-CN" smtClean="0"/>
              <a:t>6</a:t>
            </a:r>
            <a:r>
              <a:rPr lang="zh-CN" altLang="en-US" smtClean="0"/>
              <a:t>、</a:t>
            </a:r>
            <a:r>
              <a:rPr lang="en-US" altLang="zh-CN" smtClean="0"/>
              <a:t>8</a:t>
            </a:r>
            <a:r>
              <a:rPr lang="zh-CN" altLang="en-US" smtClean="0"/>
              <a:t>、</a:t>
            </a:r>
            <a:r>
              <a:rPr lang="en-US" altLang="zh-CN" smtClean="0"/>
              <a:t>10</a:t>
            </a:r>
            <a:r>
              <a:rPr lang="zh-CN" altLang="en-US" smtClean="0"/>
              <a:t>、</a:t>
            </a:r>
            <a:r>
              <a:rPr lang="en-US" altLang="zh-CN" smtClean="0"/>
              <a:t>11</a:t>
            </a:r>
            <a:r>
              <a:rPr lang="zh-CN" altLang="en-US" smtClean="0"/>
              <a:t>、</a:t>
            </a:r>
            <a:r>
              <a:rPr lang="en-US" altLang="zh-CN" smtClean="0"/>
              <a:t>14</a:t>
            </a:r>
            <a:r>
              <a:rPr lang="zh-CN" altLang="en-US" smtClean="0"/>
              <a:t>、</a:t>
            </a:r>
            <a:r>
              <a:rPr lang="en-US" altLang="zh-CN" smtClean="0"/>
              <a:t>17</a:t>
            </a:r>
            <a:r>
              <a:rPr lang="zh-CN" altLang="en-US" smtClean="0"/>
              <a:t>、</a:t>
            </a:r>
            <a:r>
              <a:rPr lang="en-US" altLang="zh-CN" smtClean="0"/>
              <a:t>19</a:t>
            </a:r>
            <a:r>
              <a:rPr lang="zh-CN" altLang="en-US" smtClean="0"/>
              <a:t>、</a:t>
            </a:r>
            <a:r>
              <a:rPr lang="en-US" altLang="zh-CN" smtClean="0"/>
              <a:t>21</a:t>
            </a:r>
            <a:r>
              <a:rPr lang="zh-CN" altLang="en-US" smtClean="0"/>
              <a:t>、</a:t>
            </a:r>
            <a:r>
              <a:rPr lang="en-US" altLang="zh-CN" smtClean="0"/>
              <a:t>22</a:t>
            </a:r>
            <a:r>
              <a:rPr lang="zh-CN" altLang="en-US" smtClean="0"/>
              <a:t>、</a:t>
            </a:r>
            <a:r>
              <a:rPr lang="en-US" altLang="zh-CN" smtClean="0"/>
              <a:t>23</a:t>
            </a:r>
            <a:r>
              <a:rPr lang="zh-CN" altLang="en-US" smtClean="0"/>
              <a:t>、</a:t>
            </a:r>
            <a:r>
              <a:rPr lang="en-US" altLang="zh-CN" smtClean="0"/>
              <a:t>28</a:t>
            </a:r>
          </a:p>
          <a:p>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457200" y="98425"/>
            <a:ext cx="8229600" cy="561975"/>
          </a:xfrm>
        </p:spPr>
        <p:txBody>
          <a:bodyPr/>
          <a:lstStyle/>
          <a:p>
            <a:r>
              <a:rPr lang="zh-CN" altLang="en-US" sz="3600" smtClean="0"/>
              <a:t>越界访问和缓冲区溢出 </a:t>
            </a:r>
          </a:p>
        </p:txBody>
      </p:sp>
      <p:sp>
        <p:nvSpPr>
          <p:cNvPr id="589827" name="Rectangle 3"/>
          <p:cNvSpPr>
            <a:spLocks noGrp="1" noChangeArrowheads="1"/>
          </p:cNvSpPr>
          <p:nvPr>
            <p:ph type="body" idx="1"/>
          </p:nvPr>
        </p:nvSpPr>
        <p:spPr>
          <a:xfrm>
            <a:off x="468313" y="836613"/>
            <a:ext cx="8229600" cy="5472112"/>
          </a:xfrm>
        </p:spPr>
        <p:txBody>
          <a:bodyPr/>
          <a:lstStyle/>
          <a:p>
            <a:pPr>
              <a:lnSpc>
                <a:spcPct val="120000"/>
              </a:lnSpc>
              <a:spcBef>
                <a:spcPct val="30000"/>
              </a:spcBef>
            </a:pP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语言中的</a:t>
            </a:r>
            <a:r>
              <a:rPr lang="zh-CN" altLang="en-US" sz="2000" smtClean="0">
                <a:solidFill>
                  <a:srgbClr val="0000FF"/>
                </a:solidFill>
                <a:latin typeface="微软雅黑" pitchFamily="34" charset="-122"/>
                <a:ea typeface="微软雅黑" pitchFamily="34" charset="-122"/>
              </a:rPr>
              <a:t>数组元素可使用指针来访问，因而对数组的引用没有边界约束，</a:t>
            </a:r>
            <a:r>
              <a:rPr lang="zh-CN" altLang="en-US" sz="2000" smtClean="0">
                <a:latin typeface="微软雅黑" pitchFamily="34" charset="-122"/>
                <a:ea typeface="微软雅黑" pitchFamily="34" charset="-122"/>
              </a:rPr>
              <a:t>也即程序中对数组的访问可能会有意或无意地超越数组存储区范围而无法发现。</a:t>
            </a:r>
          </a:p>
          <a:p>
            <a:pPr>
              <a:lnSpc>
                <a:spcPct val="120000"/>
              </a:lnSpc>
              <a:spcBef>
                <a:spcPct val="30000"/>
              </a:spcBef>
            </a:pPr>
            <a:r>
              <a:rPr lang="zh-CN" altLang="en-US" sz="2000" smtClean="0">
                <a:latin typeface="微软雅黑" pitchFamily="34" charset="-122"/>
                <a:ea typeface="微软雅黑" pitchFamily="34" charset="-122"/>
              </a:rPr>
              <a:t>数组存储区可看成是一个缓冲区，</a:t>
            </a:r>
            <a:r>
              <a:rPr lang="zh-CN" altLang="en-US" sz="2000" smtClean="0">
                <a:solidFill>
                  <a:srgbClr val="0000FF"/>
                </a:solidFill>
                <a:latin typeface="微软雅黑" pitchFamily="34" charset="-122"/>
                <a:ea typeface="微软雅黑" pitchFamily="34" charset="-122"/>
              </a:rPr>
              <a:t>超越数组存储区范围的写入操作称为</a:t>
            </a:r>
            <a:r>
              <a:rPr lang="zh-CN" altLang="en-US" sz="2000" smtClean="0">
                <a:solidFill>
                  <a:srgbClr val="CC3300"/>
                </a:solidFill>
                <a:latin typeface="微软雅黑" pitchFamily="34" charset="-122"/>
                <a:ea typeface="微软雅黑" pitchFamily="34" charset="-122"/>
              </a:rPr>
              <a:t>缓冲区溢出</a:t>
            </a:r>
            <a:r>
              <a:rPr lang="zh-CN" altLang="en-US" sz="2000" smtClean="0">
                <a:latin typeface="微软雅黑" pitchFamily="34" charset="-122"/>
                <a:ea typeface="微软雅黑" pitchFamily="34" charset="-122"/>
              </a:rPr>
              <a:t>。</a:t>
            </a:r>
          </a:p>
          <a:p>
            <a:pPr>
              <a:lnSpc>
                <a:spcPct val="120000"/>
              </a:lnSpc>
              <a:spcBef>
                <a:spcPct val="30000"/>
              </a:spcBef>
            </a:pPr>
            <a:r>
              <a:rPr lang="zh-CN" altLang="en-US" sz="2000" smtClean="0">
                <a:latin typeface="微软雅黑" pitchFamily="34" charset="-122"/>
                <a:ea typeface="微软雅黑" pitchFamily="34" charset="-122"/>
              </a:rPr>
              <a:t>例如，对于一个有</a:t>
            </a:r>
            <a:r>
              <a:rPr lang="en-US" altLang="zh-CN" sz="2000" smtClean="0">
                <a:latin typeface="微软雅黑" pitchFamily="34" charset="-122"/>
                <a:ea typeface="微软雅黑" pitchFamily="34" charset="-122"/>
              </a:rPr>
              <a:t>10</a:t>
            </a:r>
            <a:r>
              <a:rPr lang="zh-CN" altLang="en-US" sz="2000" smtClean="0">
                <a:latin typeface="微软雅黑" pitchFamily="34" charset="-122"/>
                <a:ea typeface="微软雅黑" pitchFamily="34" charset="-122"/>
              </a:rPr>
              <a:t>个元素的</a:t>
            </a:r>
            <a:r>
              <a:rPr lang="en-US" altLang="zh-CN" sz="2000" smtClean="0">
                <a:latin typeface="微软雅黑" pitchFamily="34" charset="-122"/>
                <a:ea typeface="微软雅黑" pitchFamily="34" charset="-122"/>
              </a:rPr>
              <a:t>char</a:t>
            </a:r>
            <a:r>
              <a:rPr lang="zh-CN" altLang="en-US" sz="2000" smtClean="0">
                <a:latin typeface="微软雅黑" pitchFamily="34" charset="-122"/>
                <a:ea typeface="微软雅黑" pitchFamily="34" charset="-122"/>
              </a:rPr>
              <a:t>型数组，其定义的缓冲区有</a:t>
            </a:r>
            <a:r>
              <a:rPr lang="en-US" altLang="zh-CN" sz="2000" smtClean="0">
                <a:latin typeface="微软雅黑" pitchFamily="34" charset="-122"/>
                <a:ea typeface="微软雅黑" pitchFamily="34" charset="-122"/>
              </a:rPr>
              <a:t>10</a:t>
            </a:r>
            <a:r>
              <a:rPr lang="zh-CN" altLang="en-US" sz="2000" smtClean="0">
                <a:latin typeface="微软雅黑" pitchFamily="34" charset="-122"/>
                <a:ea typeface="微软雅黑" pitchFamily="34" charset="-122"/>
              </a:rPr>
              <a:t>个字节。若写一个字符串到这个缓冲区，那么只要写入的字符串多于</a:t>
            </a:r>
            <a:r>
              <a:rPr lang="en-US" altLang="zh-CN" sz="2000" smtClean="0">
                <a:latin typeface="微软雅黑" pitchFamily="34" charset="-122"/>
                <a:ea typeface="微软雅黑" pitchFamily="34" charset="-122"/>
              </a:rPr>
              <a:t>9</a:t>
            </a:r>
            <a:r>
              <a:rPr lang="zh-CN" altLang="en-US" sz="2000" smtClean="0">
                <a:latin typeface="微软雅黑" pitchFamily="34" charset="-122"/>
                <a:ea typeface="微软雅黑" pitchFamily="34" charset="-122"/>
              </a:rPr>
              <a:t>个字符（结束符‘</a:t>
            </a:r>
            <a:r>
              <a:rPr lang="en-US" altLang="zh-CN" sz="2000" smtClean="0">
                <a:latin typeface="微软雅黑" pitchFamily="34" charset="-122"/>
                <a:ea typeface="微软雅黑" pitchFamily="34" charset="-122"/>
              </a:rPr>
              <a:t>\0’</a:t>
            </a:r>
            <a:r>
              <a:rPr lang="zh-CN" altLang="en-US" sz="2000" smtClean="0">
                <a:latin typeface="微软雅黑" pitchFamily="34" charset="-122"/>
                <a:ea typeface="微软雅黑" pitchFamily="34" charset="-122"/>
              </a:rPr>
              <a:t>占一个字节），就会发生</a:t>
            </a:r>
            <a:r>
              <a:rPr lang="zh-CN" altLang="en-US" sz="2000" smtClean="0">
                <a:solidFill>
                  <a:srgbClr val="CC3300"/>
                </a:solidFill>
                <a:latin typeface="微软雅黑" pitchFamily="34" charset="-122"/>
                <a:ea typeface="微软雅黑" pitchFamily="34" charset="-122"/>
              </a:rPr>
              <a:t>“写溢出”。</a:t>
            </a:r>
          </a:p>
          <a:p>
            <a:pPr>
              <a:lnSpc>
                <a:spcPct val="120000"/>
              </a:lnSpc>
              <a:spcBef>
                <a:spcPct val="30000"/>
              </a:spcBef>
            </a:pPr>
            <a:r>
              <a:rPr lang="zh-CN" altLang="en-US" sz="2000" smtClean="0">
                <a:latin typeface="微软雅黑" pitchFamily="34" charset="-122"/>
                <a:ea typeface="微软雅黑" pitchFamily="34" charset="-122"/>
              </a:rPr>
              <a:t>缓冲区溢出是一种</a:t>
            </a:r>
            <a:r>
              <a:rPr lang="zh-CN" altLang="en-US" sz="2000" smtClean="0">
                <a:solidFill>
                  <a:srgbClr val="FF0000"/>
                </a:solidFill>
                <a:latin typeface="微软雅黑" pitchFamily="34" charset="-122"/>
                <a:ea typeface="微软雅黑" pitchFamily="34" charset="-122"/>
              </a:rPr>
              <a:t>非常普遍、非常危险的漏洞</a:t>
            </a:r>
            <a:r>
              <a:rPr lang="zh-CN" altLang="en-US" sz="2000" smtClean="0">
                <a:latin typeface="微软雅黑" pitchFamily="34" charset="-122"/>
                <a:ea typeface="微软雅黑" pitchFamily="34" charset="-122"/>
              </a:rPr>
              <a:t>，在各种操作系统、应用软件中广泛存在。</a:t>
            </a:r>
          </a:p>
          <a:p>
            <a:pPr>
              <a:lnSpc>
                <a:spcPct val="120000"/>
              </a:lnSpc>
              <a:spcBef>
                <a:spcPct val="30000"/>
              </a:spcBef>
            </a:pPr>
            <a:r>
              <a:rPr lang="zh-CN" altLang="en-US" sz="2000" smtClean="0">
                <a:solidFill>
                  <a:srgbClr val="CC3300"/>
                </a:solidFill>
                <a:latin typeface="微软雅黑" pitchFamily="34" charset="-122"/>
                <a:ea typeface="微软雅黑" pitchFamily="34" charset="-122"/>
              </a:rPr>
              <a:t>缓冲区溢出攻击</a:t>
            </a:r>
            <a:r>
              <a:rPr lang="zh-CN" altLang="en-US" sz="2000" smtClean="0">
                <a:latin typeface="微软雅黑" pitchFamily="34" charset="-122"/>
                <a:ea typeface="微软雅黑" pitchFamily="34" charset="-122"/>
              </a:rPr>
              <a:t>是利用缓冲区溢出漏洞所进行的攻击行动。利用缓冲区溢出攻击，可导致程序运行失败、系统关机、重新启动等后果。</a:t>
            </a:r>
            <a:r>
              <a:rPr lang="zh-CN" altLang="en-US" sz="200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linds(horizontal)">
                                      <p:cBhvr>
                                        <p:cTn id="7" dur="500"/>
                                        <p:tgtEl>
                                          <p:spTgt spid="589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9827">
                                            <p:txEl>
                                              <p:pRg st="1" end="1"/>
                                            </p:txEl>
                                          </p:spTgt>
                                        </p:tgtEl>
                                        <p:attrNameLst>
                                          <p:attrName>style.visibility</p:attrName>
                                        </p:attrNameLst>
                                      </p:cBhvr>
                                      <p:to>
                                        <p:strVal val="visible"/>
                                      </p:to>
                                    </p:set>
                                    <p:animEffect transition="in" filter="blinds(horizontal)">
                                      <p:cBhvr>
                                        <p:cTn id="12" dur="500"/>
                                        <p:tgtEl>
                                          <p:spTgt spid="589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animEffect transition="in" filter="blinds(horizontal)">
                                      <p:cBhvr>
                                        <p:cTn id="17" dur="500"/>
                                        <p:tgtEl>
                                          <p:spTgt spid="5898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9827">
                                            <p:txEl>
                                              <p:pRg st="3" end="3"/>
                                            </p:txEl>
                                          </p:spTgt>
                                        </p:tgtEl>
                                        <p:attrNameLst>
                                          <p:attrName>style.visibility</p:attrName>
                                        </p:attrNameLst>
                                      </p:cBhvr>
                                      <p:to>
                                        <p:strVal val="visible"/>
                                      </p:to>
                                    </p:set>
                                    <p:animEffect transition="in" filter="blinds(horizontal)">
                                      <p:cBhvr>
                                        <p:cTn id="20" dur="500"/>
                                        <p:tgtEl>
                                          <p:spTgt spid="5898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89827">
                                            <p:txEl>
                                              <p:pRg st="4" end="4"/>
                                            </p:txEl>
                                          </p:spTgt>
                                        </p:tgtEl>
                                        <p:attrNameLst>
                                          <p:attrName>style.visibility</p:attrName>
                                        </p:attrNameLst>
                                      </p:cBhvr>
                                      <p:to>
                                        <p:strVal val="visible"/>
                                      </p:to>
                                    </p:set>
                                    <p:animEffect transition="in" filter="blinds(horizontal)">
                                      <p:cBhvr>
                                        <p:cTn id="25" dur="500"/>
                                        <p:tgtEl>
                                          <p:spTgt spid="589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871" name="Picture 23"/>
          <p:cNvPicPr>
            <a:picLocks noChangeAspect="1" noChangeArrowheads="1"/>
          </p:cNvPicPr>
          <p:nvPr/>
        </p:nvPicPr>
        <p:blipFill>
          <a:blip r:embed="rId2"/>
          <a:srcRect/>
          <a:stretch>
            <a:fillRect/>
          </a:stretch>
        </p:blipFill>
        <p:spPr bwMode="auto">
          <a:xfrm>
            <a:off x="3492500" y="2205038"/>
            <a:ext cx="5651500" cy="4689475"/>
          </a:xfrm>
          <a:prstGeom prst="rect">
            <a:avLst/>
          </a:prstGeom>
          <a:noFill/>
        </p:spPr>
      </p:pic>
      <p:sp>
        <p:nvSpPr>
          <p:cNvPr id="590850" name="Rectangle 2"/>
          <p:cNvSpPr>
            <a:spLocks noGrp="1" noChangeArrowheads="1"/>
          </p:cNvSpPr>
          <p:nvPr>
            <p:ph type="title"/>
          </p:nvPr>
        </p:nvSpPr>
        <p:spPr>
          <a:xfrm>
            <a:off x="457200" y="142875"/>
            <a:ext cx="8229600" cy="449263"/>
          </a:xfrm>
        </p:spPr>
        <p:txBody>
          <a:bodyPr/>
          <a:lstStyle/>
          <a:p>
            <a:r>
              <a:rPr lang="zh-CN" altLang="en-US" smtClean="0"/>
              <a:t>越界访问和缓冲区溢出</a:t>
            </a:r>
          </a:p>
        </p:txBody>
      </p:sp>
      <p:sp>
        <p:nvSpPr>
          <p:cNvPr id="590851" name="Rectangle 3"/>
          <p:cNvSpPr>
            <a:spLocks noGrp="1" noChangeArrowheads="1"/>
          </p:cNvSpPr>
          <p:nvPr>
            <p:ph type="body" idx="1"/>
          </p:nvPr>
        </p:nvSpPr>
        <p:spPr>
          <a:xfrm>
            <a:off x="122238" y="728663"/>
            <a:ext cx="8229600" cy="5218112"/>
          </a:xfrm>
        </p:spPr>
        <p:txBody>
          <a:bodyPr/>
          <a:lstStyle/>
          <a:p>
            <a:r>
              <a:rPr lang="zh-CN" altLang="en-US" sz="2200" smtClean="0">
                <a:ea typeface="微软雅黑" pitchFamily="34" charset="-122"/>
              </a:rPr>
              <a:t>造成缓冲区溢出的原因是</a:t>
            </a:r>
            <a:r>
              <a:rPr lang="zh-CN" altLang="en-US" sz="2200" smtClean="0">
                <a:solidFill>
                  <a:srgbClr val="CC3300"/>
                </a:solidFill>
                <a:ea typeface="微软雅黑" pitchFamily="34" charset="-122"/>
              </a:rPr>
              <a:t>程序没有对栈中作为缓冲区的数组进行越界检查</a:t>
            </a:r>
            <a:r>
              <a:rPr lang="zh-CN" altLang="en-US" sz="2200" smtClean="0">
                <a:ea typeface="微软雅黑" pitchFamily="34" charset="-122"/>
              </a:rPr>
              <a:t>。</a:t>
            </a:r>
            <a:endParaRPr lang="zh-CN" altLang="en-US" smtClean="0">
              <a:ea typeface="微软雅黑" pitchFamily="34" charset="-122"/>
            </a:endParaRPr>
          </a:p>
        </p:txBody>
      </p:sp>
      <p:sp>
        <p:nvSpPr>
          <p:cNvPr id="590852" name="Rectangle 4"/>
          <p:cNvSpPr>
            <a:spLocks noChangeArrowheads="1"/>
          </p:cNvSpPr>
          <p:nvPr/>
        </p:nvSpPr>
        <p:spPr bwMode="auto">
          <a:xfrm>
            <a:off x="115888" y="1998663"/>
            <a:ext cx="3687762" cy="4760912"/>
          </a:xfrm>
          <a:prstGeom prst="rect">
            <a:avLst/>
          </a:prstGeom>
          <a:noFill/>
          <a:ln w="9525">
            <a:noFill/>
            <a:miter lim="800000"/>
            <a:headEnd/>
            <a:tailEnd/>
          </a:ln>
          <a:effectLst/>
        </p:spPr>
        <p:txBody>
          <a:bodyPr wrap="none" anchor="ctr">
            <a:spAutoFit/>
          </a:bodyPr>
          <a:lstStyle/>
          <a:p>
            <a:pPr eaLnBrk="1" hangingPunct="1">
              <a:tabLst>
                <a:tab pos="542925" algn="l"/>
              </a:tabLst>
            </a:pPr>
            <a:r>
              <a:rPr lang="en-US" altLang="zh-CN">
                <a:solidFill>
                  <a:srgbClr val="0000FF"/>
                </a:solidFill>
              </a:rPr>
              <a:t>#include "stdio.h"</a:t>
            </a:r>
          </a:p>
          <a:p>
            <a:pPr eaLnBrk="1" hangingPunct="1">
              <a:tabLst>
                <a:tab pos="542925" algn="l"/>
              </a:tabLst>
            </a:pPr>
            <a:r>
              <a:rPr lang="en-US" altLang="zh-CN">
                <a:solidFill>
                  <a:srgbClr val="0000FF"/>
                </a:solidFill>
              </a:rPr>
              <a:t>#include "string.h"</a:t>
            </a:r>
          </a:p>
          <a:p>
            <a:pPr eaLnBrk="1" hangingPunct="1">
              <a:tabLst>
                <a:tab pos="542925" algn="l"/>
              </a:tabLst>
            </a:pPr>
            <a:r>
              <a:rPr lang="en-US" altLang="zh-CN">
                <a:solidFill>
                  <a:srgbClr val="FF3300"/>
                </a:solidFill>
              </a:rPr>
              <a:t>void outputs(char *str) </a:t>
            </a:r>
          </a:p>
          <a:p>
            <a:pPr eaLnBrk="1" hangingPunct="1">
              <a:tabLst>
                <a:tab pos="542925" algn="l"/>
              </a:tabLst>
            </a:pPr>
            <a:r>
              <a:rPr lang="en-US" altLang="zh-CN">
                <a:solidFill>
                  <a:srgbClr val="FF3300"/>
                </a:solidFill>
              </a:rPr>
              <a:t>{ </a:t>
            </a:r>
          </a:p>
          <a:p>
            <a:pPr eaLnBrk="1" hangingPunct="1">
              <a:tabLst>
                <a:tab pos="542925" algn="l"/>
              </a:tabLst>
            </a:pPr>
            <a:r>
              <a:rPr lang="en-US" altLang="zh-CN">
                <a:solidFill>
                  <a:srgbClr val="FF3300"/>
                </a:solidFill>
              </a:rPr>
              <a:t>    char buffer[16]; </a:t>
            </a:r>
          </a:p>
          <a:p>
            <a:pPr eaLnBrk="1" hangingPunct="1">
              <a:tabLst>
                <a:tab pos="542925" algn="l"/>
              </a:tabLst>
            </a:pPr>
            <a:r>
              <a:rPr lang="en-US" altLang="zh-CN">
                <a:solidFill>
                  <a:srgbClr val="FF3300"/>
                </a:solidFill>
              </a:rPr>
              <a:t>    strcpy(buffer,str); </a:t>
            </a:r>
          </a:p>
          <a:p>
            <a:pPr eaLnBrk="1" hangingPunct="1">
              <a:tabLst>
                <a:tab pos="542925" algn="l"/>
              </a:tabLst>
            </a:pPr>
            <a:r>
              <a:rPr lang="en-US" altLang="zh-CN">
                <a:solidFill>
                  <a:srgbClr val="FF3300"/>
                </a:solidFill>
              </a:rPr>
              <a:t>    printf("%s \n", buffer);</a:t>
            </a:r>
          </a:p>
          <a:p>
            <a:pPr eaLnBrk="1" hangingPunct="1">
              <a:tabLst>
                <a:tab pos="542925" algn="l"/>
              </a:tabLst>
            </a:pPr>
            <a:r>
              <a:rPr lang="en-US" altLang="zh-CN">
                <a:solidFill>
                  <a:srgbClr val="FF3300"/>
                </a:solidFill>
              </a:rPr>
              <a:t>}</a:t>
            </a:r>
          </a:p>
          <a:p>
            <a:pPr eaLnBrk="1" hangingPunct="1">
              <a:tabLst>
                <a:tab pos="542925" algn="l"/>
              </a:tabLst>
            </a:pPr>
            <a:r>
              <a:rPr lang="en-US" altLang="zh-CN">
                <a:solidFill>
                  <a:srgbClr val="007635"/>
                </a:solidFill>
              </a:rPr>
              <a:t>void hacker(void)</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7635"/>
                </a:solidFill>
              </a:rPr>
              <a:t>    printf("being hacked\n");</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00FF"/>
                </a:solidFill>
              </a:rPr>
              <a:t>int main(int argc, char *argv[])</a:t>
            </a:r>
          </a:p>
          <a:p>
            <a:pPr eaLnBrk="1" hangingPunct="1">
              <a:tabLst>
                <a:tab pos="542925" algn="l"/>
              </a:tabLst>
            </a:pPr>
            <a:r>
              <a:rPr lang="en-US" altLang="zh-CN">
                <a:solidFill>
                  <a:srgbClr val="0000FF"/>
                </a:solidFill>
              </a:rPr>
              <a:t>{</a:t>
            </a:r>
          </a:p>
          <a:p>
            <a:pPr eaLnBrk="1" hangingPunct="1">
              <a:tabLst>
                <a:tab pos="542925" algn="l"/>
              </a:tabLst>
            </a:pPr>
            <a:r>
              <a:rPr lang="en-US" altLang="zh-CN">
                <a:solidFill>
                  <a:srgbClr val="0000FF"/>
                </a:solidFill>
              </a:rPr>
              <a:t>    outputs(argv[1]);</a:t>
            </a:r>
          </a:p>
          <a:p>
            <a:pPr eaLnBrk="1" hangingPunct="1">
              <a:tabLst>
                <a:tab pos="542925" algn="l"/>
              </a:tabLst>
            </a:pPr>
            <a:r>
              <a:rPr lang="en-US" altLang="zh-CN">
                <a:solidFill>
                  <a:srgbClr val="0000FF"/>
                </a:solidFill>
              </a:rPr>
              <a:t>    return 0;</a:t>
            </a:r>
          </a:p>
          <a:p>
            <a:pPr eaLnBrk="1" hangingPunct="1">
              <a:tabLst>
                <a:tab pos="542925" algn="l"/>
              </a:tabLst>
            </a:pPr>
            <a:r>
              <a:rPr lang="en-US" altLang="zh-CN">
                <a:solidFill>
                  <a:srgbClr val="0000FF"/>
                </a:solidFill>
              </a:rPr>
              <a:t>}</a:t>
            </a:r>
          </a:p>
        </p:txBody>
      </p:sp>
      <p:sp>
        <p:nvSpPr>
          <p:cNvPr id="590854" name="Text Box 6"/>
          <p:cNvSpPr txBox="1">
            <a:spLocks noChangeArrowheads="1"/>
          </p:cNvSpPr>
          <p:nvPr/>
        </p:nvSpPr>
        <p:spPr bwMode="auto">
          <a:xfrm>
            <a:off x="2457450" y="1133475"/>
            <a:ext cx="6389688" cy="423863"/>
          </a:xfrm>
          <a:prstGeom prst="rect">
            <a:avLst/>
          </a:prstGeom>
          <a:noFill/>
          <a:ln w="9525">
            <a:noFill/>
            <a:miter lim="800000"/>
            <a:headEnd/>
            <a:tailEnd/>
          </a:ln>
          <a:effectLst/>
        </p:spPr>
        <p:txBody>
          <a:bodyPr>
            <a:spAutoFit/>
          </a:bodyPr>
          <a:lstStyle/>
          <a:p>
            <a:pPr eaLnBrk="1" hangingPunct="1">
              <a:lnSpc>
                <a:spcPct val="115000"/>
              </a:lnSpc>
            </a:pPr>
            <a:r>
              <a:rPr lang="zh-CN" altLang="en-US" sz="1900">
                <a:solidFill>
                  <a:srgbClr val="996600"/>
                </a:solidFill>
              </a:rPr>
              <a:t>举例：利用缓冲区溢出转到自设的程序</a:t>
            </a:r>
            <a:r>
              <a:rPr lang="en-US" altLang="zh-CN" sz="1900">
                <a:solidFill>
                  <a:srgbClr val="996600"/>
                </a:solidFill>
              </a:rPr>
              <a:t>hacker</a:t>
            </a:r>
            <a:r>
              <a:rPr lang="zh-CN" altLang="en-US" sz="1900">
                <a:solidFill>
                  <a:srgbClr val="996600"/>
                </a:solidFill>
              </a:rPr>
              <a:t>去执行</a:t>
            </a:r>
          </a:p>
        </p:txBody>
      </p:sp>
      <p:sp>
        <p:nvSpPr>
          <p:cNvPr id="590855" name="Rectangle 7"/>
          <p:cNvSpPr>
            <a:spLocks noChangeArrowheads="1"/>
          </p:cNvSpPr>
          <p:nvPr/>
        </p:nvSpPr>
        <p:spPr bwMode="auto">
          <a:xfrm>
            <a:off x="2546350" y="1508125"/>
            <a:ext cx="6346825" cy="701675"/>
          </a:xfrm>
          <a:prstGeom prst="rect">
            <a:avLst/>
          </a:prstGeom>
          <a:noFill/>
          <a:ln w="9525">
            <a:noFill/>
            <a:miter lim="800000"/>
            <a:headEnd/>
            <a:tailEnd/>
          </a:ln>
          <a:effectLst/>
        </p:spPr>
        <p:txBody>
          <a:bodyPr anchor="ctr">
            <a:spAutoFit/>
          </a:bodyPr>
          <a:lstStyle/>
          <a:p>
            <a:r>
              <a:rPr lang="en-US" altLang="zh-CN" sz="2000">
                <a:solidFill>
                  <a:srgbClr val="007635"/>
                </a:solidFill>
              </a:rPr>
              <a:t>outputs</a:t>
            </a:r>
            <a:r>
              <a:rPr lang="zh-CN" altLang="en-US" sz="2000">
                <a:solidFill>
                  <a:srgbClr val="007635"/>
                </a:solidFill>
              </a:rPr>
              <a:t>漏洞：</a:t>
            </a:r>
            <a:r>
              <a:rPr lang="zh-CN" altLang="en-US" sz="2000"/>
              <a:t>当命令行中字符串超</a:t>
            </a:r>
            <a:r>
              <a:rPr lang="en-US" altLang="zh-CN" sz="2000">
                <a:solidFill>
                  <a:srgbClr val="FF0000"/>
                </a:solidFill>
              </a:rPr>
              <a:t>25</a:t>
            </a:r>
            <a:r>
              <a:rPr lang="zh-CN" altLang="en-US" sz="2000">
                <a:solidFill>
                  <a:srgbClr val="FF0000"/>
                </a:solidFill>
              </a:rPr>
              <a:t>个字符</a:t>
            </a:r>
            <a:r>
              <a:rPr lang="zh-CN" altLang="en-US" sz="2000"/>
              <a:t>时，使用</a:t>
            </a:r>
            <a:r>
              <a:rPr lang="en-US" altLang="zh-CN" sz="2000"/>
              <a:t>strcpy</a:t>
            </a:r>
            <a:r>
              <a:rPr lang="zh-CN" altLang="en-US" sz="2000"/>
              <a:t>函数就会使缓冲</a:t>
            </a:r>
            <a:r>
              <a:rPr lang="en-US" altLang="zh-CN" sz="2000"/>
              <a:t>buffer</a:t>
            </a:r>
            <a:r>
              <a:rPr lang="zh-CN" altLang="en-US" sz="2000"/>
              <a:t>造成写溢出并破坏返址</a:t>
            </a:r>
            <a:r>
              <a:rPr lang="zh-CN" altLang="en-US" sz="2000" b="0">
                <a:latin typeface="Arial" pitchFamily="34" charset="0"/>
                <a:ea typeface="宋体" pitchFamily="2" charset="-122"/>
              </a:rPr>
              <a:t> </a:t>
            </a:r>
          </a:p>
        </p:txBody>
      </p:sp>
      <p:grpSp>
        <p:nvGrpSpPr>
          <p:cNvPr id="590864" name="Group 16"/>
          <p:cNvGrpSpPr>
            <a:grpSpLocks/>
          </p:cNvGrpSpPr>
          <p:nvPr/>
        </p:nvGrpSpPr>
        <p:grpSpPr bwMode="auto">
          <a:xfrm>
            <a:off x="4302125" y="3151188"/>
            <a:ext cx="314325" cy="2293937"/>
            <a:chOff x="2256" y="1933"/>
            <a:chExt cx="199" cy="1701"/>
          </a:xfrm>
        </p:grpSpPr>
        <p:sp>
          <p:nvSpPr>
            <p:cNvPr id="590859" name="Line 11"/>
            <p:cNvSpPr>
              <a:spLocks noChangeShapeType="1"/>
            </p:cNvSpPr>
            <p:nvPr/>
          </p:nvSpPr>
          <p:spPr bwMode="auto">
            <a:xfrm>
              <a:off x="2256" y="1933"/>
              <a:ext cx="199" cy="0"/>
            </a:xfrm>
            <a:prstGeom prst="line">
              <a:avLst/>
            </a:prstGeom>
            <a:noFill/>
            <a:ln w="28575">
              <a:solidFill>
                <a:srgbClr val="FF0000"/>
              </a:solidFill>
              <a:round/>
              <a:headEnd/>
              <a:tailEnd/>
            </a:ln>
            <a:effectLst/>
          </p:spPr>
          <p:txBody>
            <a:bodyPr/>
            <a:lstStyle/>
            <a:p>
              <a:endParaRPr lang="zh-CN" altLang="en-US"/>
            </a:p>
          </p:txBody>
        </p:sp>
        <p:sp>
          <p:nvSpPr>
            <p:cNvPr id="590860" name="Line 12"/>
            <p:cNvSpPr>
              <a:spLocks noChangeShapeType="1"/>
            </p:cNvSpPr>
            <p:nvPr/>
          </p:nvSpPr>
          <p:spPr bwMode="auto">
            <a:xfrm>
              <a:off x="2256" y="1933"/>
              <a:ext cx="0" cy="1701"/>
            </a:xfrm>
            <a:prstGeom prst="line">
              <a:avLst/>
            </a:prstGeom>
            <a:noFill/>
            <a:ln w="28575">
              <a:solidFill>
                <a:srgbClr val="FF0000"/>
              </a:solidFill>
              <a:round/>
              <a:headEnd/>
              <a:tailEnd/>
            </a:ln>
            <a:effectLst/>
          </p:spPr>
          <p:txBody>
            <a:bodyPr/>
            <a:lstStyle/>
            <a:p>
              <a:endParaRPr lang="zh-CN" altLang="en-US"/>
            </a:p>
          </p:txBody>
        </p:sp>
        <p:sp>
          <p:nvSpPr>
            <p:cNvPr id="590862" name="Line 14"/>
            <p:cNvSpPr>
              <a:spLocks noChangeShapeType="1"/>
            </p:cNvSpPr>
            <p:nvPr/>
          </p:nvSpPr>
          <p:spPr bwMode="auto">
            <a:xfrm>
              <a:off x="2256" y="3634"/>
              <a:ext cx="170" cy="0"/>
            </a:xfrm>
            <a:prstGeom prst="line">
              <a:avLst/>
            </a:prstGeom>
            <a:noFill/>
            <a:ln w="28575">
              <a:solidFill>
                <a:srgbClr val="FF0000"/>
              </a:solidFill>
              <a:round/>
              <a:headEnd/>
              <a:tailEnd type="triangle" w="med" len="med"/>
            </a:ln>
            <a:effectLst/>
          </p:spPr>
          <p:txBody>
            <a:bodyPr/>
            <a:lstStyle/>
            <a:p>
              <a:endParaRPr lang="zh-CN" altLang="en-US"/>
            </a:p>
          </p:txBody>
        </p:sp>
      </p:grpSp>
      <p:sp>
        <p:nvSpPr>
          <p:cNvPr id="590874" name="Rectangle 26"/>
          <p:cNvSpPr>
            <a:spLocks noChangeArrowheads="1"/>
          </p:cNvSpPr>
          <p:nvPr/>
        </p:nvSpPr>
        <p:spPr bwMode="auto">
          <a:xfrm>
            <a:off x="7537450" y="2205038"/>
            <a:ext cx="1606550" cy="366712"/>
          </a:xfrm>
          <a:prstGeom prst="rect">
            <a:avLst/>
          </a:prstGeom>
          <a:noFill/>
          <a:ln w="9525">
            <a:noFill/>
            <a:miter lim="800000"/>
            <a:headEnd/>
            <a:tailEnd/>
          </a:ln>
          <a:effectLst/>
        </p:spPr>
        <p:txBody>
          <a:bodyPr wrap="none">
            <a:spAutoFit/>
          </a:bodyPr>
          <a:lstStyle/>
          <a:p>
            <a:pPr eaLnBrk="1" hangingPunct="1"/>
            <a:r>
              <a:rPr lang="en-US" altLang="zh-CN">
                <a:solidFill>
                  <a:srgbClr val="FF0000"/>
                </a:solidFill>
                <a:latin typeface="Arial" pitchFamily="34" charset="0"/>
                <a:ea typeface="宋体" pitchFamily="2" charset="-122"/>
              </a:rPr>
              <a:t>16+4+4+1=25</a:t>
            </a:r>
            <a:endParaRPr lang="zh-CN" altLang="en-US">
              <a:solidFill>
                <a:srgbClr val="FF0000"/>
              </a:solidFill>
              <a:latin typeface="Arial" pitchFamily="34" charset="0"/>
              <a:ea typeface="宋体" pitchFamily="2" charset="-122"/>
            </a:endParaRPr>
          </a:p>
        </p:txBody>
      </p:sp>
      <p:sp>
        <p:nvSpPr>
          <p:cNvPr id="590876" name="Rectangle 28"/>
          <p:cNvSpPr>
            <a:spLocks noChangeArrowheads="1"/>
          </p:cNvSpPr>
          <p:nvPr/>
        </p:nvSpPr>
        <p:spPr bwMode="auto">
          <a:xfrm>
            <a:off x="4616450" y="3286125"/>
            <a:ext cx="2655888" cy="2024063"/>
          </a:xfrm>
          <a:prstGeom prst="rect">
            <a:avLst/>
          </a:prstGeom>
          <a:solidFill>
            <a:srgbClr val="FF0000">
              <a:alpha val="11000"/>
            </a:srgbClr>
          </a:solidFill>
          <a:ln w="9525" algn="ctr">
            <a:noFill/>
            <a:miter lim="800000"/>
            <a:headEnd/>
            <a:tailEnd/>
          </a:ln>
          <a:effectLst/>
        </p:spPr>
        <p:txBody>
          <a:bodyPr wrap="none" anchor="ctr"/>
          <a:lstStyle/>
          <a:p>
            <a:endParaRPr lang="zh-CN" altLang="en-US"/>
          </a:p>
        </p:txBody>
      </p:sp>
      <p:grpSp>
        <p:nvGrpSpPr>
          <p:cNvPr id="590878" name="Group 30"/>
          <p:cNvGrpSpPr>
            <a:grpSpLocks/>
          </p:cNvGrpSpPr>
          <p:nvPr/>
        </p:nvGrpSpPr>
        <p:grpSpPr bwMode="auto">
          <a:xfrm>
            <a:off x="7272338" y="5130800"/>
            <a:ext cx="225425" cy="630238"/>
            <a:chOff x="4581" y="3181"/>
            <a:chExt cx="198" cy="655"/>
          </a:xfrm>
        </p:grpSpPr>
        <p:sp>
          <p:nvSpPr>
            <p:cNvPr id="590867" name="Line 19"/>
            <p:cNvSpPr>
              <a:spLocks noChangeShapeType="1"/>
            </p:cNvSpPr>
            <p:nvPr/>
          </p:nvSpPr>
          <p:spPr bwMode="auto">
            <a:xfrm>
              <a:off x="4779" y="3181"/>
              <a:ext cx="0" cy="655"/>
            </a:xfrm>
            <a:prstGeom prst="line">
              <a:avLst/>
            </a:prstGeom>
            <a:noFill/>
            <a:ln w="28575">
              <a:solidFill>
                <a:srgbClr val="FF0000"/>
              </a:solidFill>
              <a:round/>
              <a:headEnd/>
              <a:tailEnd/>
            </a:ln>
            <a:effectLst/>
          </p:spPr>
          <p:txBody>
            <a:bodyPr/>
            <a:lstStyle/>
            <a:p>
              <a:endParaRPr lang="zh-CN" altLang="en-US"/>
            </a:p>
          </p:txBody>
        </p:sp>
        <p:sp>
          <p:nvSpPr>
            <p:cNvPr id="590868" name="Line 20"/>
            <p:cNvSpPr>
              <a:spLocks noChangeShapeType="1"/>
            </p:cNvSpPr>
            <p:nvPr/>
          </p:nvSpPr>
          <p:spPr bwMode="auto">
            <a:xfrm flipH="1">
              <a:off x="4581" y="3833"/>
              <a:ext cx="198" cy="0"/>
            </a:xfrm>
            <a:prstGeom prst="line">
              <a:avLst/>
            </a:prstGeom>
            <a:noFill/>
            <a:ln w="28575">
              <a:solidFill>
                <a:srgbClr val="FF0000"/>
              </a:solidFill>
              <a:round/>
              <a:headEnd/>
              <a:tailEnd type="triangle" w="med" len="med"/>
            </a:ln>
            <a:effectLst/>
          </p:spPr>
          <p:txBody>
            <a:bodyPr/>
            <a:lstStyle/>
            <a:p>
              <a:endParaRPr lang="zh-CN" altLang="en-US"/>
            </a:p>
          </p:txBody>
        </p:sp>
        <p:sp>
          <p:nvSpPr>
            <p:cNvPr id="590877" name="Line 29"/>
            <p:cNvSpPr>
              <a:spLocks noChangeShapeType="1"/>
            </p:cNvSpPr>
            <p:nvPr/>
          </p:nvSpPr>
          <p:spPr bwMode="auto">
            <a:xfrm>
              <a:off x="4609" y="3181"/>
              <a:ext cx="170" cy="0"/>
            </a:xfrm>
            <a:prstGeom prst="line">
              <a:avLst/>
            </a:prstGeom>
            <a:noFill/>
            <a:ln w="28575">
              <a:solidFill>
                <a:srgbClr val="FF33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854"/>
                                        </p:tgtEl>
                                        <p:attrNameLst>
                                          <p:attrName>style.visibility</p:attrName>
                                        </p:attrNameLst>
                                      </p:cBhvr>
                                      <p:to>
                                        <p:strVal val="visible"/>
                                      </p:to>
                                    </p:set>
                                    <p:animEffect transition="in" filter="blinds(horizontal)">
                                      <p:cBhvr>
                                        <p:cTn id="7" dur="500"/>
                                        <p:tgtEl>
                                          <p:spTgt spid="5908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0852"/>
                                        </p:tgtEl>
                                        <p:attrNameLst>
                                          <p:attrName>style.visibility</p:attrName>
                                        </p:attrNameLst>
                                      </p:cBhvr>
                                      <p:to>
                                        <p:strVal val="visible"/>
                                      </p:to>
                                    </p:set>
                                    <p:animEffect transition="in" filter="blinds(horizontal)">
                                      <p:cBhvr>
                                        <p:cTn id="12" dur="500"/>
                                        <p:tgtEl>
                                          <p:spTgt spid="5908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0855"/>
                                        </p:tgtEl>
                                        <p:attrNameLst>
                                          <p:attrName>style.visibility</p:attrName>
                                        </p:attrNameLst>
                                      </p:cBhvr>
                                      <p:to>
                                        <p:strVal val="visible"/>
                                      </p:to>
                                    </p:set>
                                    <p:animEffect transition="in" filter="blinds(horizontal)">
                                      <p:cBhvr>
                                        <p:cTn id="17" dur="500"/>
                                        <p:tgtEl>
                                          <p:spTgt spid="5908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0871"/>
                                        </p:tgtEl>
                                        <p:attrNameLst>
                                          <p:attrName>style.visibility</p:attrName>
                                        </p:attrNameLst>
                                      </p:cBhvr>
                                      <p:to>
                                        <p:strVal val="visible"/>
                                      </p:to>
                                    </p:set>
                                    <p:animEffect transition="in" filter="blinds(horizontal)">
                                      <p:cBhvr>
                                        <p:cTn id="22" dur="500"/>
                                        <p:tgtEl>
                                          <p:spTgt spid="5908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0864"/>
                                        </p:tgtEl>
                                        <p:attrNameLst>
                                          <p:attrName>style.visibility</p:attrName>
                                        </p:attrNameLst>
                                      </p:cBhvr>
                                      <p:to>
                                        <p:strVal val="visible"/>
                                      </p:to>
                                    </p:set>
                                    <p:animEffect transition="in" filter="blinds(horizontal)">
                                      <p:cBhvr>
                                        <p:cTn id="27" dur="500"/>
                                        <p:tgtEl>
                                          <p:spTgt spid="5908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0874"/>
                                        </p:tgtEl>
                                        <p:attrNameLst>
                                          <p:attrName>style.visibility</p:attrName>
                                        </p:attrNameLst>
                                      </p:cBhvr>
                                      <p:to>
                                        <p:strVal val="visible"/>
                                      </p:to>
                                    </p:set>
                                    <p:animEffect transition="in" filter="blinds(horizontal)">
                                      <p:cBhvr>
                                        <p:cTn id="32" dur="500"/>
                                        <p:tgtEl>
                                          <p:spTgt spid="5908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0876"/>
                                        </p:tgtEl>
                                        <p:attrNameLst>
                                          <p:attrName>style.visibility</p:attrName>
                                        </p:attrNameLst>
                                      </p:cBhvr>
                                      <p:to>
                                        <p:strVal val="visible"/>
                                      </p:to>
                                    </p:set>
                                    <p:animEffect transition="in" filter="blinds(horizontal)">
                                      <p:cBhvr>
                                        <p:cTn id="37" dur="500"/>
                                        <p:tgtEl>
                                          <p:spTgt spid="5908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0878"/>
                                        </p:tgtEl>
                                        <p:attrNameLst>
                                          <p:attrName>style.visibility</p:attrName>
                                        </p:attrNameLst>
                                      </p:cBhvr>
                                      <p:to>
                                        <p:strVal val="visible"/>
                                      </p:to>
                                    </p:set>
                                    <p:animEffect transition="in" filter="blinds(horizontal)">
                                      <p:cBhvr>
                                        <p:cTn id="42" dur="500"/>
                                        <p:tgtEl>
                                          <p:spTgt spid="590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p:bldP spid="590854" grpId="0"/>
      <p:bldP spid="590855" grpId="0"/>
      <p:bldP spid="590874" grpId="0"/>
      <p:bldP spid="5908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457200" y="98425"/>
            <a:ext cx="8229600" cy="561975"/>
          </a:xfrm>
        </p:spPr>
        <p:txBody>
          <a:bodyPr/>
          <a:lstStyle/>
          <a:p>
            <a:r>
              <a:rPr lang="zh-CN" altLang="en-US" smtClean="0"/>
              <a:t>越界访问和缓冲区溢出</a:t>
            </a:r>
          </a:p>
        </p:txBody>
      </p:sp>
      <p:sp>
        <p:nvSpPr>
          <p:cNvPr id="591875" name="Rectangle 3"/>
          <p:cNvSpPr>
            <a:spLocks noGrp="1" noChangeArrowheads="1"/>
          </p:cNvSpPr>
          <p:nvPr>
            <p:ph type="body" idx="1"/>
          </p:nvPr>
        </p:nvSpPr>
        <p:spPr>
          <a:xfrm>
            <a:off x="71438" y="684213"/>
            <a:ext cx="8229600" cy="5218112"/>
          </a:xfrm>
        </p:spPr>
        <p:txBody>
          <a:bodyPr/>
          <a:lstStyle/>
          <a:p>
            <a:pPr>
              <a:buFontTx/>
              <a:buNone/>
            </a:pPr>
            <a:r>
              <a:rPr lang="zh-CN" altLang="en-US" sz="2000" smtClean="0">
                <a:latin typeface="微软雅黑" pitchFamily="34" charset="-122"/>
                <a:ea typeface="微软雅黑" pitchFamily="34" charset="-122"/>
              </a:rPr>
              <a:t>反汇编得到的</a:t>
            </a:r>
            <a:r>
              <a:rPr lang="en-US" altLang="zh-CN" sz="2000" smtClean="0">
                <a:latin typeface="微软雅黑" pitchFamily="34" charset="-122"/>
                <a:ea typeface="微软雅黑" pitchFamily="34" charset="-122"/>
              </a:rPr>
              <a:t>outputs</a:t>
            </a:r>
            <a:r>
              <a:rPr lang="zh-CN" altLang="en-US" sz="2000" smtClean="0">
                <a:latin typeface="微软雅黑" pitchFamily="34" charset="-122"/>
                <a:ea typeface="微软雅黑" pitchFamily="34" charset="-122"/>
              </a:rPr>
              <a:t>汇编代码</a:t>
            </a:r>
            <a:r>
              <a:rPr lang="zh-CN" altLang="en-US" smtClean="0"/>
              <a:t> </a:t>
            </a:r>
            <a:endParaRPr lang="en-US" altLang="zh-CN" smtClean="0"/>
          </a:p>
        </p:txBody>
      </p:sp>
      <p:sp>
        <p:nvSpPr>
          <p:cNvPr id="591876" name="Rectangle 4"/>
          <p:cNvSpPr>
            <a:spLocks noChangeArrowheads="1"/>
          </p:cNvSpPr>
          <p:nvPr/>
        </p:nvSpPr>
        <p:spPr bwMode="auto">
          <a:xfrm>
            <a:off x="96838" y="1042988"/>
            <a:ext cx="8432800" cy="4714875"/>
          </a:xfrm>
          <a:prstGeom prst="rect">
            <a:avLst/>
          </a:prstGeom>
          <a:noFill/>
          <a:ln w="9525">
            <a:noFill/>
            <a:miter lim="800000"/>
            <a:headEnd/>
            <a:tailEnd/>
          </a:ln>
          <a:effectLst/>
        </p:spPr>
        <p:txBody>
          <a:bodyPr wrap="none" anchor="ctr">
            <a:spAutoFit/>
          </a:bodyPr>
          <a:lstStyle/>
          <a:p>
            <a:pPr indent="266700" eaLnBrk="1" hangingPunct="1">
              <a:lnSpc>
                <a:spcPct val="120000"/>
              </a:lnSpc>
            </a:pPr>
            <a:r>
              <a:rPr lang="en-US" altLang="zh-CN">
                <a:solidFill>
                  <a:srgbClr val="0000FF"/>
                </a:solidFill>
                <a:latin typeface="Arial" pitchFamily="34" charset="0"/>
                <a:ea typeface="宋体" pitchFamily="2" charset="-122"/>
              </a:rPr>
              <a:t>1    0x080483e4 &lt;outputs+0&gt;: push   %ebp</a:t>
            </a:r>
          </a:p>
          <a:p>
            <a:pPr indent="266700" eaLnBrk="1" hangingPunct="1">
              <a:lnSpc>
                <a:spcPct val="120000"/>
              </a:lnSpc>
            </a:pPr>
            <a:r>
              <a:rPr lang="en-US" altLang="zh-CN">
                <a:solidFill>
                  <a:srgbClr val="0000FF"/>
                </a:solidFill>
                <a:latin typeface="Arial" pitchFamily="34" charset="0"/>
                <a:ea typeface="宋体" pitchFamily="2" charset="-122"/>
              </a:rPr>
              <a:t>2    0x080483e5 &lt;outputs+1&gt;: mov    %esp,%ebp</a:t>
            </a:r>
          </a:p>
          <a:p>
            <a:pPr indent="266700" eaLnBrk="1" hangingPunct="1">
              <a:lnSpc>
                <a:spcPct val="120000"/>
              </a:lnSpc>
            </a:pPr>
            <a:r>
              <a:rPr lang="en-US" altLang="zh-CN">
                <a:solidFill>
                  <a:srgbClr val="FF0000"/>
                </a:solidFill>
                <a:latin typeface="Arial" pitchFamily="34" charset="0"/>
                <a:ea typeface="宋体" pitchFamily="2" charset="-122"/>
              </a:rPr>
              <a:t>3    0x080483e7 &lt;outputs+3&gt;: sub    $0x18,%esp</a:t>
            </a:r>
          </a:p>
          <a:p>
            <a:pPr indent="266700" eaLnBrk="1" hangingPunct="1">
              <a:lnSpc>
                <a:spcPct val="120000"/>
              </a:lnSpc>
            </a:pPr>
            <a:r>
              <a:rPr lang="en-US" altLang="zh-CN">
                <a:solidFill>
                  <a:srgbClr val="0000FF"/>
                </a:solidFill>
                <a:latin typeface="Arial" pitchFamily="34" charset="0"/>
                <a:ea typeface="宋体" pitchFamily="2" charset="-122"/>
              </a:rPr>
              <a:t>4    0x080483ea &lt;outputs+6&gt;: mov    0x8(%ebp),%eax</a:t>
            </a:r>
          </a:p>
          <a:p>
            <a:pPr indent="266700" eaLnBrk="1" hangingPunct="1">
              <a:lnSpc>
                <a:spcPct val="120000"/>
              </a:lnSpc>
            </a:pPr>
            <a:r>
              <a:rPr lang="en-US" altLang="zh-CN">
                <a:solidFill>
                  <a:srgbClr val="0000FF"/>
                </a:solidFill>
                <a:latin typeface="Arial" pitchFamily="34" charset="0"/>
                <a:ea typeface="宋体" pitchFamily="2" charset="-122"/>
              </a:rPr>
              <a:t>5    0x080483ed &lt;outputs+9&gt;: mov    %eax,0x4(%esp)</a:t>
            </a:r>
          </a:p>
          <a:p>
            <a:pPr indent="266700" eaLnBrk="1" hangingPunct="1">
              <a:lnSpc>
                <a:spcPct val="120000"/>
              </a:lnSpc>
            </a:pPr>
            <a:r>
              <a:rPr lang="en-US" altLang="zh-CN">
                <a:solidFill>
                  <a:srgbClr val="0000FF"/>
                </a:solidFill>
                <a:latin typeface="Arial" pitchFamily="34" charset="0"/>
                <a:ea typeface="宋体" pitchFamily="2" charset="-122"/>
              </a:rPr>
              <a:t>6    0x080483f1 &lt;outputs+13&gt;: lea    0xfffffff0(%ebp),%eax</a:t>
            </a:r>
          </a:p>
          <a:p>
            <a:pPr indent="266700" eaLnBrk="1" hangingPunct="1">
              <a:lnSpc>
                <a:spcPct val="120000"/>
              </a:lnSpc>
            </a:pPr>
            <a:r>
              <a:rPr lang="en-US" altLang="zh-CN">
                <a:solidFill>
                  <a:srgbClr val="0000FF"/>
                </a:solidFill>
                <a:latin typeface="Arial" pitchFamily="34" charset="0"/>
                <a:ea typeface="宋体" pitchFamily="2" charset="-122"/>
              </a:rPr>
              <a:t>7    0x080483f4 &lt;outputs+16&gt;: mov    %eax,(%esp)</a:t>
            </a:r>
          </a:p>
          <a:p>
            <a:pPr indent="266700" eaLnBrk="1" hangingPunct="1">
              <a:lnSpc>
                <a:spcPct val="120000"/>
              </a:lnSpc>
            </a:pPr>
            <a:r>
              <a:rPr lang="en-US" altLang="zh-CN">
                <a:solidFill>
                  <a:srgbClr val="996600"/>
                </a:solidFill>
                <a:latin typeface="Arial" pitchFamily="34" charset="0"/>
                <a:ea typeface="宋体" pitchFamily="2" charset="-122"/>
              </a:rPr>
              <a:t>8    0x080483f7 &lt;outputs+19&gt;: call   0x8048330 &lt;__gmon_start__@plt+16&gt;</a:t>
            </a:r>
          </a:p>
          <a:p>
            <a:pPr indent="266700" eaLnBrk="1" hangingPunct="1">
              <a:lnSpc>
                <a:spcPct val="120000"/>
              </a:lnSpc>
            </a:pPr>
            <a:r>
              <a:rPr lang="en-US" altLang="zh-CN">
                <a:solidFill>
                  <a:srgbClr val="0000FF"/>
                </a:solidFill>
                <a:latin typeface="Arial" pitchFamily="34" charset="0"/>
                <a:ea typeface="宋体" pitchFamily="2" charset="-122"/>
              </a:rPr>
              <a:t>9    0x080483fc &lt;outputs+24&gt;: lea    0xfffffff0(%ebp),%eax</a:t>
            </a:r>
          </a:p>
          <a:p>
            <a:pPr indent="266700" eaLnBrk="1" hangingPunct="1">
              <a:lnSpc>
                <a:spcPct val="120000"/>
              </a:lnSpc>
            </a:pPr>
            <a:r>
              <a:rPr lang="en-US" altLang="zh-CN">
                <a:solidFill>
                  <a:srgbClr val="0000FF"/>
                </a:solidFill>
                <a:latin typeface="Arial" pitchFamily="34" charset="0"/>
                <a:ea typeface="宋体" pitchFamily="2" charset="-122"/>
              </a:rPr>
              <a:t>10  0x080483ff &lt;outputs+27&gt;: mov    %eax,0x4(%esp)</a:t>
            </a:r>
          </a:p>
          <a:p>
            <a:pPr indent="266700" eaLnBrk="1" hangingPunct="1">
              <a:lnSpc>
                <a:spcPct val="120000"/>
              </a:lnSpc>
            </a:pPr>
            <a:r>
              <a:rPr lang="en-US" altLang="zh-CN">
                <a:solidFill>
                  <a:srgbClr val="0000FF"/>
                </a:solidFill>
                <a:latin typeface="Arial" pitchFamily="34" charset="0"/>
                <a:ea typeface="宋体" pitchFamily="2" charset="-122"/>
              </a:rPr>
              <a:t>11  0x08048403 &lt;outputs+31&gt;: movl   $0x8048500,(%esp)</a:t>
            </a:r>
          </a:p>
          <a:p>
            <a:pPr indent="266700" eaLnBrk="1" hangingPunct="1">
              <a:lnSpc>
                <a:spcPct val="120000"/>
              </a:lnSpc>
            </a:pPr>
            <a:r>
              <a:rPr lang="en-US" altLang="zh-CN">
                <a:solidFill>
                  <a:srgbClr val="996600"/>
                </a:solidFill>
                <a:latin typeface="Arial" pitchFamily="34" charset="0"/>
                <a:ea typeface="宋体" pitchFamily="2" charset="-122"/>
              </a:rPr>
              <a:t>12  0x0804840a &lt;outputs+38&gt;: call   0x8048310</a:t>
            </a:r>
          </a:p>
          <a:p>
            <a:pPr indent="266700" eaLnBrk="1" hangingPunct="1">
              <a:lnSpc>
                <a:spcPct val="120000"/>
              </a:lnSpc>
            </a:pPr>
            <a:r>
              <a:rPr lang="en-US" altLang="zh-CN">
                <a:solidFill>
                  <a:srgbClr val="0000FF"/>
                </a:solidFill>
                <a:latin typeface="Arial" pitchFamily="34" charset="0"/>
                <a:ea typeface="宋体" pitchFamily="2" charset="-122"/>
              </a:rPr>
              <a:t>13  0x0804840f &lt;outputs+43&gt;: leave</a:t>
            </a:r>
          </a:p>
          <a:p>
            <a:pPr indent="266700" eaLnBrk="1" hangingPunct="1">
              <a:lnSpc>
                <a:spcPct val="120000"/>
              </a:lnSpc>
            </a:pPr>
            <a:r>
              <a:rPr lang="en-US" altLang="zh-CN">
                <a:solidFill>
                  <a:srgbClr val="0000FF"/>
                </a:solidFill>
                <a:latin typeface="Arial" pitchFamily="34" charset="0"/>
                <a:ea typeface="宋体" pitchFamily="2" charset="-122"/>
              </a:rPr>
              <a:t>14  0x08048410 &lt;outputs+44&gt;: ret</a:t>
            </a:r>
          </a:p>
        </p:txBody>
      </p:sp>
      <p:sp>
        <p:nvSpPr>
          <p:cNvPr id="591877" name="Text Box 5"/>
          <p:cNvSpPr txBox="1">
            <a:spLocks noChangeArrowheads="1"/>
          </p:cNvSpPr>
          <p:nvPr/>
        </p:nvSpPr>
        <p:spPr bwMode="auto">
          <a:xfrm>
            <a:off x="5876925" y="1719263"/>
            <a:ext cx="2790825"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t>栈中分配了</a:t>
            </a:r>
            <a:r>
              <a:rPr lang="en-US" altLang="zh-CN" sz="2000"/>
              <a:t>24B</a:t>
            </a:r>
            <a:r>
              <a:rPr lang="zh-CN" altLang="en-US" sz="2000"/>
              <a:t>的空间</a:t>
            </a:r>
          </a:p>
        </p:txBody>
      </p:sp>
      <p:grpSp>
        <p:nvGrpSpPr>
          <p:cNvPr id="591885" name="Group 13"/>
          <p:cNvGrpSpPr>
            <a:grpSpLocks/>
          </p:cNvGrpSpPr>
          <p:nvPr/>
        </p:nvGrpSpPr>
        <p:grpSpPr bwMode="auto">
          <a:xfrm>
            <a:off x="6597650" y="2259013"/>
            <a:ext cx="2114550" cy="1079500"/>
            <a:chOff x="4156" y="1423"/>
            <a:chExt cx="1332" cy="680"/>
          </a:xfrm>
        </p:grpSpPr>
        <p:sp>
          <p:nvSpPr>
            <p:cNvPr id="591878" name="Text Box 6"/>
            <p:cNvSpPr txBox="1">
              <a:spLocks noChangeArrowheads="1"/>
            </p:cNvSpPr>
            <p:nvPr/>
          </p:nvSpPr>
          <p:spPr bwMode="auto">
            <a:xfrm>
              <a:off x="4382" y="1536"/>
              <a:ext cx="1106" cy="442"/>
            </a:xfrm>
            <a:prstGeom prst="rect">
              <a:avLst/>
            </a:prstGeom>
            <a:noFill/>
            <a:ln w="9525">
              <a:noFill/>
              <a:miter lim="800000"/>
              <a:headEnd/>
              <a:tailEnd/>
            </a:ln>
            <a:effectLst/>
          </p:spPr>
          <p:txBody>
            <a:bodyPr>
              <a:spAutoFit/>
            </a:bodyPr>
            <a:lstStyle/>
            <a:p>
              <a:pPr eaLnBrk="1" hangingPunct="1">
                <a:spcBef>
                  <a:spcPct val="50000"/>
                </a:spcBef>
              </a:pPr>
              <a:r>
                <a:rPr lang="zh-CN" altLang="en-US" sz="2000"/>
                <a:t>将</a:t>
              </a:r>
              <a:r>
                <a:rPr lang="en-US" altLang="zh-CN" sz="2000"/>
                <a:t>strcpy</a:t>
              </a:r>
              <a:r>
                <a:rPr lang="zh-CN" altLang="en-US" sz="2000"/>
                <a:t>的两个实参入栈</a:t>
              </a:r>
            </a:p>
          </p:txBody>
        </p:sp>
        <p:sp>
          <p:nvSpPr>
            <p:cNvPr id="591879" name="AutoShape 7"/>
            <p:cNvSpPr>
              <a:spLocks/>
            </p:cNvSpPr>
            <p:nvPr/>
          </p:nvSpPr>
          <p:spPr bwMode="auto">
            <a:xfrm>
              <a:off x="4156" y="1423"/>
              <a:ext cx="198" cy="680"/>
            </a:xfrm>
            <a:prstGeom prst="rightBrace">
              <a:avLst>
                <a:gd name="adj1" fmla="val 28620"/>
                <a:gd name="adj2" fmla="val 50000"/>
              </a:avLst>
            </a:prstGeom>
            <a:noFill/>
            <a:ln w="28575">
              <a:solidFill>
                <a:srgbClr val="FF0000"/>
              </a:solidFill>
              <a:round/>
              <a:headEnd/>
              <a:tailEnd/>
            </a:ln>
            <a:effectLst/>
          </p:spPr>
          <p:txBody>
            <a:bodyPr wrap="none" anchor="ctr"/>
            <a:lstStyle/>
            <a:p>
              <a:endParaRPr lang="zh-CN" altLang="en-US"/>
            </a:p>
          </p:txBody>
        </p:sp>
      </p:grpSp>
      <p:grpSp>
        <p:nvGrpSpPr>
          <p:cNvPr id="591886" name="Group 14"/>
          <p:cNvGrpSpPr>
            <a:grpSpLocks/>
          </p:cNvGrpSpPr>
          <p:nvPr/>
        </p:nvGrpSpPr>
        <p:grpSpPr bwMode="auto">
          <a:xfrm>
            <a:off x="6732588" y="3922713"/>
            <a:ext cx="2025650" cy="765175"/>
            <a:chOff x="4241" y="2471"/>
            <a:chExt cx="1276" cy="482"/>
          </a:xfrm>
        </p:grpSpPr>
        <p:sp>
          <p:nvSpPr>
            <p:cNvPr id="591880" name="AutoShape 8"/>
            <p:cNvSpPr>
              <a:spLocks/>
            </p:cNvSpPr>
            <p:nvPr/>
          </p:nvSpPr>
          <p:spPr bwMode="auto">
            <a:xfrm>
              <a:off x="4241" y="2471"/>
              <a:ext cx="198" cy="482"/>
            </a:xfrm>
            <a:prstGeom prst="rightBrace">
              <a:avLst>
                <a:gd name="adj1" fmla="val 20286"/>
                <a:gd name="adj2" fmla="val 50000"/>
              </a:avLst>
            </a:prstGeom>
            <a:noFill/>
            <a:ln w="28575">
              <a:solidFill>
                <a:srgbClr val="FF0000"/>
              </a:solidFill>
              <a:round/>
              <a:headEnd/>
              <a:tailEnd/>
            </a:ln>
            <a:effectLst/>
          </p:spPr>
          <p:txBody>
            <a:bodyPr wrap="none" anchor="ctr"/>
            <a:lstStyle/>
            <a:p>
              <a:endParaRPr lang="zh-CN" altLang="en-US"/>
            </a:p>
          </p:txBody>
        </p:sp>
        <p:sp>
          <p:nvSpPr>
            <p:cNvPr id="591881" name="Text Box 9"/>
            <p:cNvSpPr txBox="1">
              <a:spLocks noChangeArrowheads="1"/>
            </p:cNvSpPr>
            <p:nvPr/>
          </p:nvSpPr>
          <p:spPr bwMode="auto">
            <a:xfrm>
              <a:off x="4439" y="2500"/>
              <a:ext cx="1078" cy="442"/>
            </a:xfrm>
            <a:prstGeom prst="rect">
              <a:avLst/>
            </a:prstGeom>
            <a:noFill/>
            <a:ln w="9525">
              <a:noFill/>
              <a:miter lim="800000"/>
              <a:headEnd/>
              <a:tailEnd/>
            </a:ln>
            <a:effectLst/>
          </p:spPr>
          <p:txBody>
            <a:bodyPr>
              <a:spAutoFit/>
            </a:bodyPr>
            <a:lstStyle/>
            <a:p>
              <a:pPr eaLnBrk="1" hangingPunct="1">
                <a:spcBef>
                  <a:spcPct val="50000"/>
                </a:spcBef>
              </a:pPr>
              <a:r>
                <a:rPr lang="zh-CN" altLang="en-US" sz="2000"/>
                <a:t>将</a:t>
              </a:r>
              <a:r>
                <a:rPr lang="en-US" altLang="zh-CN" sz="2000"/>
                <a:t>printf</a:t>
              </a:r>
              <a:r>
                <a:rPr lang="zh-CN" altLang="en-US" sz="2000"/>
                <a:t>的两个实参入栈</a:t>
              </a:r>
            </a:p>
          </p:txBody>
        </p:sp>
      </p:grpSp>
      <p:sp>
        <p:nvSpPr>
          <p:cNvPr id="591884" name="Rectangle 12"/>
          <p:cNvSpPr>
            <a:spLocks noChangeArrowheads="1"/>
          </p:cNvSpPr>
          <p:nvPr/>
        </p:nvSpPr>
        <p:spPr bwMode="auto">
          <a:xfrm>
            <a:off x="315913" y="5753100"/>
            <a:ext cx="8486775" cy="1006475"/>
          </a:xfrm>
          <a:prstGeom prst="rect">
            <a:avLst/>
          </a:prstGeom>
          <a:noFill/>
          <a:ln w="9525">
            <a:noFill/>
            <a:miter lim="800000"/>
            <a:headEnd/>
            <a:tailEnd/>
          </a:ln>
          <a:effectLst/>
        </p:spPr>
        <p:txBody>
          <a:bodyPr>
            <a:spAutoFit/>
          </a:bodyPr>
          <a:lstStyle/>
          <a:p>
            <a:pPr eaLnBrk="1" hangingPunct="1"/>
            <a:r>
              <a:rPr lang="zh-CN" altLang="en-US" sz="2000"/>
              <a:t>若</a:t>
            </a:r>
            <a:r>
              <a:rPr lang="en-US" altLang="zh-CN" sz="2000"/>
              <a:t>strcpy</a:t>
            </a:r>
            <a:r>
              <a:rPr lang="zh-CN" altLang="en-US" sz="2000"/>
              <a:t>复制了</a:t>
            </a:r>
            <a:r>
              <a:rPr lang="en-US" altLang="zh-CN" sz="2000"/>
              <a:t>25</a:t>
            </a:r>
            <a:r>
              <a:rPr lang="zh-CN" altLang="en-US" sz="2000"/>
              <a:t>个字符到</a:t>
            </a:r>
            <a:r>
              <a:rPr lang="en-US" altLang="zh-CN" sz="2000"/>
              <a:t>buffer</a:t>
            </a:r>
            <a:r>
              <a:rPr lang="zh-CN" altLang="en-US" sz="2000"/>
              <a:t>中，并将</a:t>
            </a:r>
            <a:r>
              <a:rPr lang="en-US" altLang="zh-CN" sz="2000"/>
              <a:t>hacker</a:t>
            </a:r>
            <a:r>
              <a:rPr lang="zh-CN" altLang="en-US" sz="2000"/>
              <a:t>首址置于结束符‘</a:t>
            </a:r>
            <a:r>
              <a:rPr lang="en-US" altLang="zh-CN" sz="2000"/>
              <a:t>\0’</a:t>
            </a:r>
            <a:r>
              <a:rPr lang="zh-CN" altLang="en-US" sz="2000"/>
              <a:t>前</a:t>
            </a:r>
            <a:r>
              <a:rPr lang="en-US" altLang="zh-CN" sz="2000"/>
              <a:t>4</a:t>
            </a:r>
            <a:r>
              <a:rPr lang="zh-CN" altLang="en-US" sz="2000"/>
              <a:t>个字节，则在执行</a:t>
            </a:r>
            <a:r>
              <a:rPr lang="en-US" altLang="zh-CN" sz="2000"/>
              <a:t>strcpy</a:t>
            </a:r>
            <a:r>
              <a:rPr lang="zh-CN" altLang="en-US" sz="2000"/>
              <a:t>后，</a:t>
            </a:r>
            <a:r>
              <a:rPr lang="en-US" altLang="zh-CN" sz="2000"/>
              <a:t>hacker</a:t>
            </a:r>
            <a:r>
              <a:rPr lang="zh-CN" altLang="en-US" sz="2000"/>
              <a:t>代码首址被置于</a:t>
            </a:r>
            <a:r>
              <a:rPr lang="en-US" altLang="zh-CN" sz="2000"/>
              <a:t>main</a:t>
            </a:r>
            <a:r>
              <a:rPr lang="zh-CN" altLang="en-US" sz="2000"/>
              <a:t>栈帧返回地址处，当执行</a:t>
            </a:r>
            <a:r>
              <a:rPr lang="en-US" altLang="zh-CN" sz="2000"/>
              <a:t>outputs</a:t>
            </a:r>
            <a:r>
              <a:rPr lang="zh-CN" altLang="en-US" sz="2000"/>
              <a:t>代码的</a:t>
            </a:r>
            <a:r>
              <a:rPr lang="en-US" altLang="zh-CN" sz="2000"/>
              <a:t>ret</a:t>
            </a:r>
            <a:r>
              <a:rPr lang="zh-CN" altLang="en-US" sz="2000"/>
              <a:t>指令时，便会转到</a:t>
            </a:r>
            <a:r>
              <a:rPr lang="en-US" altLang="zh-CN" sz="2000"/>
              <a:t>hacker</a:t>
            </a:r>
            <a:r>
              <a:rPr lang="zh-CN" altLang="en-US" sz="2000"/>
              <a:t>函数实施攻击。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7"/>
                                        </p:tgtEl>
                                        <p:attrNameLst>
                                          <p:attrName>style.visibility</p:attrName>
                                        </p:attrNameLst>
                                      </p:cBhvr>
                                      <p:to>
                                        <p:strVal val="visible"/>
                                      </p:to>
                                    </p:set>
                                    <p:animEffect transition="in" filter="blinds(horizontal)">
                                      <p:cBhvr>
                                        <p:cTn id="7" dur="500"/>
                                        <p:tgtEl>
                                          <p:spTgt spid="5918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1885"/>
                                        </p:tgtEl>
                                        <p:attrNameLst>
                                          <p:attrName>style.visibility</p:attrName>
                                        </p:attrNameLst>
                                      </p:cBhvr>
                                      <p:to>
                                        <p:strVal val="visible"/>
                                      </p:to>
                                    </p:set>
                                    <p:animEffect transition="in" filter="blinds(horizontal)">
                                      <p:cBhvr>
                                        <p:cTn id="12" dur="500"/>
                                        <p:tgtEl>
                                          <p:spTgt spid="591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1886"/>
                                        </p:tgtEl>
                                        <p:attrNameLst>
                                          <p:attrName>style.visibility</p:attrName>
                                        </p:attrNameLst>
                                      </p:cBhvr>
                                      <p:to>
                                        <p:strVal val="visible"/>
                                      </p:to>
                                    </p:set>
                                    <p:animEffect transition="in" filter="blinds(horizontal)">
                                      <p:cBhvr>
                                        <p:cTn id="17" dur="500"/>
                                        <p:tgtEl>
                                          <p:spTgt spid="591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1884"/>
                                        </p:tgtEl>
                                        <p:attrNameLst>
                                          <p:attrName>style.visibility</p:attrName>
                                        </p:attrNameLst>
                                      </p:cBhvr>
                                      <p:to>
                                        <p:strVal val="visible"/>
                                      </p:to>
                                    </p:set>
                                    <p:animEffect transition="in" filter="blinds(horizontal)">
                                      <p:cBhvr>
                                        <p:cTn id="22" dur="500"/>
                                        <p:tgtEl>
                                          <p:spTgt spid="591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7" grpId="0"/>
      <p:bldP spid="5918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457200" y="53975"/>
            <a:ext cx="8229600" cy="561975"/>
          </a:xfrm>
        </p:spPr>
        <p:txBody>
          <a:bodyPr/>
          <a:lstStyle/>
          <a:p>
            <a:r>
              <a:rPr lang="zh-CN" altLang="en-US" smtClean="0"/>
              <a:t>越界访问和缓冲区溢出</a:t>
            </a:r>
          </a:p>
        </p:txBody>
      </p:sp>
      <p:sp>
        <p:nvSpPr>
          <p:cNvPr id="593928" name="Rectangle 8"/>
          <p:cNvSpPr>
            <a:spLocks noChangeArrowheads="1"/>
          </p:cNvSpPr>
          <p:nvPr/>
        </p:nvSpPr>
        <p:spPr bwMode="auto">
          <a:xfrm>
            <a:off x="161925" y="2822575"/>
            <a:ext cx="4000500" cy="3937000"/>
          </a:xfrm>
          <a:prstGeom prst="rect">
            <a:avLst/>
          </a:prstGeom>
          <a:noFill/>
          <a:ln w="9525">
            <a:noFill/>
            <a:miter lim="800000"/>
            <a:headEnd/>
            <a:tailEnd/>
          </a:ln>
          <a:effectLst/>
        </p:spPr>
        <p:txBody>
          <a:bodyPr wrap="none" anchor="ctr">
            <a:spAutoFit/>
          </a:bodyPr>
          <a:lstStyle/>
          <a:p>
            <a:pPr eaLnBrk="1" hangingPunct="1">
              <a:lnSpc>
                <a:spcPct val="95000"/>
              </a:lnSpc>
            </a:pPr>
            <a:r>
              <a:rPr lang="en-US" altLang="zh-CN" sz="1900">
                <a:solidFill>
                  <a:srgbClr val="0000FF"/>
                </a:solidFill>
              </a:rPr>
              <a:t>#include "stdio.h"</a:t>
            </a:r>
          </a:p>
          <a:p>
            <a:pPr eaLnBrk="1" hangingPunct="1">
              <a:lnSpc>
                <a:spcPct val="95000"/>
              </a:lnSpc>
            </a:pPr>
            <a:r>
              <a:rPr lang="en-US" altLang="zh-CN" sz="1900">
                <a:solidFill>
                  <a:srgbClr val="0000FF"/>
                </a:solidFill>
              </a:rPr>
              <a:t>char code[]=</a:t>
            </a:r>
          </a:p>
          <a:p>
            <a:pPr eaLnBrk="1" hangingPunct="1">
              <a:lnSpc>
                <a:spcPct val="95000"/>
              </a:lnSpc>
            </a:pPr>
            <a:r>
              <a:rPr lang="en-US" altLang="zh-CN" sz="1900">
                <a:solidFill>
                  <a:srgbClr val="0000FF"/>
                </a:solidFill>
              </a:rPr>
              <a:t>      "0123456789ABCDEFXXXX"</a:t>
            </a:r>
          </a:p>
          <a:p>
            <a:pPr eaLnBrk="1" hangingPunct="1">
              <a:lnSpc>
                <a:spcPct val="95000"/>
              </a:lnSpc>
            </a:pPr>
            <a:r>
              <a:rPr lang="en-US" altLang="zh-CN" sz="1900">
                <a:solidFill>
                  <a:srgbClr val="0000FF"/>
                </a:solidFill>
              </a:rPr>
              <a:t>      "\x11\x84\x04\x08"</a:t>
            </a:r>
          </a:p>
          <a:p>
            <a:pPr eaLnBrk="1" hangingPunct="1">
              <a:lnSpc>
                <a:spcPct val="95000"/>
              </a:lnSpc>
            </a:pPr>
            <a:r>
              <a:rPr lang="en-US" altLang="zh-CN" sz="1900">
                <a:solidFill>
                  <a:srgbClr val="0000FF"/>
                </a:solidFill>
              </a:rPr>
              <a:t>      "\x00"; </a:t>
            </a:r>
          </a:p>
          <a:p>
            <a:pPr eaLnBrk="1" hangingPunct="1">
              <a:lnSpc>
                <a:spcPct val="95000"/>
              </a:lnSpc>
            </a:pPr>
            <a:r>
              <a:rPr lang="en-US" altLang="zh-CN" sz="1900">
                <a:solidFill>
                  <a:srgbClr val="0000FF"/>
                </a:solidFill>
              </a:rPr>
              <a:t>int main(void)</a:t>
            </a:r>
          </a:p>
          <a:p>
            <a:pPr eaLnBrk="1" hangingPunct="1">
              <a:lnSpc>
                <a:spcPct val="95000"/>
              </a:lnSpc>
            </a:pPr>
            <a:r>
              <a:rPr lang="en-US" altLang="zh-CN" sz="1900">
                <a:solidFill>
                  <a:srgbClr val="0000FF"/>
                </a:solidFill>
              </a:rPr>
              <a:t>{</a:t>
            </a:r>
          </a:p>
          <a:p>
            <a:pPr eaLnBrk="1" hangingPunct="1">
              <a:lnSpc>
                <a:spcPct val="95000"/>
              </a:lnSpc>
            </a:pPr>
            <a:r>
              <a:rPr lang="en-US" altLang="zh-CN" sz="1900">
                <a:solidFill>
                  <a:srgbClr val="0000FF"/>
                </a:solidFill>
              </a:rPr>
              <a:t>      char *argv[3];</a:t>
            </a:r>
          </a:p>
          <a:p>
            <a:pPr eaLnBrk="1" hangingPunct="1">
              <a:lnSpc>
                <a:spcPct val="95000"/>
              </a:lnSpc>
            </a:pPr>
            <a:r>
              <a:rPr lang="en-US" altLang="zh-CN" sz="1900">
                <a:solidFill>
                  <a:srgbClr val="0000FF"/>
                </a:solidFill>
              </a:rPr>
              <a:t>      argv[0]="./test";</a:t>
            </a:r>
          </a:p>
          <a:p>
            <a:pPr eaLnBrk="1" hangingPunct="1">
              <a:lnSpc>
                <a:spcPct val="95000"/>
              </a:lnSpc>
            </a:pPr>
            <a:r>
              <a:rPr lang="en-US" altLang="zh-CN" sz="1900">
                <a:solidFill>
                  <a:srgbClr val="0000FF"/>
                </a:solidFill>
              </a:rPr>
              <a:t>      argv[1]=code;</a:t>
            </a:r>
          </a:p>
          <a:p>
            <a:pPr eaLnBrk="1" hangingPunct="1">
              <a:lnSpc>
                <a:spcPct val="95000"/>
              </a:lnSpc>
            </a:pPr>
            <a:r>
              <a:rPr lang="en-US" altLang="zh-CN" sz="1900">
                <a:solidFill>
                  <a:srgbClr val="0000FF"/>
                </a:solidFill>
              </a:rPr>
              <a:t>      argv[2]=NULL;</a:t>
            </a:r>
          </a:p>
          <a:p>
            <a:pPr eaLnBrk="1" hangingPunct="1">
              <a:lnSpc>
                <a:spcPct val="95000"/>
              </a:lnSpc>
            </a:pPr>
            <a:r>
              <a:rPr lang="en-US" altLang="zh-CN" sz="1900">
                <a:solidFill>
                  <a:srgbClr val="0000FF"/>
                </a:solidFill>
              </a:rPr>
              <a:t>      </a:t>
            </a:r>
            <a:r>
              <a:rPr lang="en-US" altLang="zh-CN" sz="1900">
                <a:solidFill>
                  <a:srgbClr val="FF3300"/>
                </a:solidFill>
              </a:rPr>
              <a:t>execve(argv[0],argv,NULL);</a:t>
            </a:r>
          </a:p>
          <a:p>
            <a:pPr eaLnBrk="1" hangingPunct="1">
              <a:lnSpc>
                <a:spcPct val="95000"/>
              </a:lnSpc>
            </a:pPr>
            <a:r>
              <a:rPr lang="en-US" altLang="zh-CN" sz="1900">
                <a:solidFill>
                  <a:srgbClr val="0000FF"/>
                </a:solidFill>
              </a:rPr>
              <a:t>      return 0;</a:t>
            </a:r>
          </a:p>
          <a:p>
            <a:pPr eaLnBrk="1" hangingPunct="1">
              <a:lnSpc>
                <a:spcPct val="95000"/>
              </a:lnSpc>
            </a:pPr>
            <a:r>
              <a:rPr lang="en-US" altLang="zh-CN" sz="1900">
                <a:solidFill>
                  <a:srgbClr val="0000FF"/>
                </a:solidFill>
              </a:rPr>
              <a:t>}</a:t>
            </a:r>
          </a:p>
        </p:txBody>
      </p:sp>
      <p:sp>
        <p:nvSpPr>
          <p:cNvPr id="593930" name="Text Box 10"/>
          <p:cNvSpPr txBox="1">
            <a:spLocks noChangeArrowheads="1"/>
          </p:cNvSpPr>
          <p:nvPr/>
        </p:nvSpPr>
        <p:spPr bwMode="auto">
          <a:xfrm>
            <a:off x="2457450" y="819150"/>
            <a:ext cx="6524625" cy="1846263"/>
          </a:xfrm>
          <a:prstGeom prst="rect">
            <a:avLst/>
          </a:prstGeom>
          <a:noFill/>
          <a:ln w="9525">
            <a:noFill/>
            <a:miter lim="800000"/>
            <a:headEnd/>
            <a:tailEnd/>
          </a:ln>
          <a:effectLst/>
        </p:spPr>
        <p:txBody>
          <a:bodyPr>
            <a:spAutoFit/>
          </a:bodyPr>
          <a:lstStyle/>
          <a:p>
            <a:pPr>
              <a:lnSpc>
                <a:spcPct val="115000"/>
              </a:lnSpc>
            </a:pPr>
            <a:r>
              <a:rPr lang="zh-CN" altLang="en-US" sz="2000"/>
              <a:t>通过</a:t>
            </a:r>
            <a:r>
              <a:rPr lang="en-US" altLang="zh-CN" sz="2000"/>
              <a:t>execve()</a:t>
            </a:r>
            <a:r>
              <a:rPr lang="zh-CN" altLang="en-US" sz="2000"/>
              <a:t>装入</a:t>
            </a:r>
            <a:r>
              <a:rPr lang="en-US" altLang="zh-CN" sz="2000"/>
              <a:t>test</a:t>
            </a:r>
            <a:r>
              <a:rPr lang="zh-CN" altLang="en-US" sz="2000"/>
              <a:t>可执行文件，并将</a:t>
            </a:r>
            <a:r>
              <a:rPr lang="en-US" altLang="zh-CN" sz="2000"/>
              <a:t>code</a:t>
            </a:r>
            <a:r>
              <a:rPr lang="zh-CN" altLang="en-US" sz="2000"/>
              <a:t>中的字符串作为命令行参数来启动执行</a:t>
            </a:r>
            <a:r>
              <a:rPr lang="en-US" altLang="zh-CN" sz="2000"/>
              <a:t>test</a:t>
            </a:r>
            <a:r>
              <a:rPr lang="zh-CN" altLang="en-US" sz="2000"/>
              <a:t>。字符串中前</a:t>
            </a:r>
            <a:r>
              <a:rPr lang="en-US" altLang="zh-CN" sz="2000"/>
              <a:t>16</a:t>
            </a:r>
            <a:r>
              <a:rPr lang="zh-CN" altLang="en-US" sz="2000"/>
              <a:t>个字符”</a:t>
            </a:r>
            <a:r>
              <a:rPr lang="en-US" altLang="zh-CN" sz="2000"/>
              <a:t>0123456789ABCDEF“ </a:t>
            </a:r>
            <a:r>
              <a:rPr lang="zh-CN" altLang="en-US" sz="2000"/>
              <a:t>被复制到</a:t>
            </a:r>
            <a:r>
              <a:rPr lang="en-US" altLang="zh-CN" sz="2000"/>
              <a:t>buffer</a:t>
            </a:r>
            <a:r>
              <a:rPr lang="zh-CN" altLang="en-US" sz="2000"/>
              <a:t>缓冲区，</a:t>
            </a:r>
            <a:r>
              <a:rPr lang="en-US" altLang="zh-CN" sz="2000"/>
              <a:t>4</a:t>
            </a:r>
            <a:r>
              <a:rPr lang="zh-CN" altLang="en-US" sz="2000"/>
              <a:t>个字符”</a:t>
            </a:r>
            <a:r>
              <a:rPr lang="en-US" altLang="zh-CN" sz="2000"/>
              <a:t>XXXX“</a:t>
            </a:r>
            <a:r>
              <a:rPr lang="zh-CN" altLang="en-US" sz="2000"/>
              <a:t>覆盖掉</a:t>
            </a:r>
            <a:r>
              <a:rPr lang="en-US" altLang="zh-CN" sz="2000"/>
              <a:t>EBP</a:t>
            </a:r>
            <a:r>
              <a:rPr lang="zh-CN" altLang="en-US" sz="2000"/>
              <a:t>，地址</a:t>
            </a:r>
            <a:r>
              <a:rPr lang="en-US" altLang="zh-CN" sz="2000"/>
              <a:t>0x08048411</a:t>
            </a:r>
            <a:r>
              <a:rPr lang="zh-CN" altLang="en-US" sz="2000"/>
              <a:t>覆盖掉返回地址。</a:t>
            </a:r>
          </a:p>
        </p:txBody>
      </p:sp>
      <p:sp>
        <p:nvSpPr>
          <p:cNvPr id="593931" name="Rectangle 11"/>
          <p:cNvSpPr>
            <a:spLocks noChangeArrowheads="1"/>
          </p:cNvSpPr>
          <p:nvPr/>
        </p:nvSpPr>
        <p:spPr bwMode="auto">
          <a:xfrm>
            <a:off x="4302125" y="2259013"/>
            <a:ext cx="4743450" cy="1616075"/>
          </a:xfrm>
          <a:prstGeom prst="rect">
            <a:avLst/>
          </a:prstGeom>
          <a:noFill/>
          <a:ln w="9525">
            <a:noFill/>
            <a:miter lim="800000"/>
            <a:headEnd/>
            <a:tailEnd/>
          </a:ln>
          <a:effectLst/>
        </p:spPr>
        <p:txBody>
          <a:bodyPr anchor="ctr">
            <a:spAutoFit/>
          </a:bodyPr>
          <a:lstStyle/>
          <a:p>
            <a:pPr eaLnBrk="1" hangingPunct="1">
              <a:lnSpc>
                <a:spcPct val="125000"/>
              </a:lnSpc>
            </a:pPr>
            <a:r>
              <a:rPr lang="zh-CN" altLang="en-US" sz="2000">
                <a:solidFill>
                  <a:srgbClr val="FF0000"/>
                </a:solidFill>
              </a:rPr>
              <a:t>执行上述攻击程序后的输出结果为：</a:t>
            </a:r>
          </a:p>
          <a:p>
            <a:pPr eaLnBrk="1" hangingPunct="1">
              <a:lnSpc>
                <a:spcPct val="125000"/>
              </a:lnSpc>
            </a:pPr>
            <a:r>
              <a:rPr lang="en-US" altLang="zh-CN" sz="2000"/>
              <a:t>"0123456789ABCDEFXXXX</a:t>
            </a:r>
            <a:r>
              <a:rPr lang="zh-CN" altLang="en-US"/>
              <a:t>▥ ▧▥▧</a:t>
            </a:r>
            <a:endParaRPr lang="zh-CN" altLang="en-US" sz="2000"/>
          </a:p>
          <a:p>
            <a:pPr eaLnBrk="1" hangingPunct="1">
              <a:lnSpc>
                <a:spcPct val="125000"/>
              </a:lnSpc>
            </a:pPr>
            <a:r>
              <a:rPr lang="en-US" altLang="zh-CN" sz="2000">
                <a:solidFill>
                  <a:srgbClr val="CC3300"/>
                </a:solidFill>
              </a:rPr>
              <a:t>being hacked</a:t>
            </a:r>
          </a:p>
          <a:p>
            <a:pPr eaLnBrk="1" hangingPunct="1">
              <a:lnSpc>
                <a:spcPct val="125000"/>
              </a:lnSpc>
            </a:pPr>
            <a:r>
              <a:rPr lang="en-US" altLang="zh-CN" sz="2000"/>
              <a:t>Segmentation fault</a:t>
            </a:r>
            <a:r>
              <a:rPr lang="en-US" altLang="zh-CN" sz="2000" b="0"/>
              <a:t> </a:t>
            </a:r>
          </a:p>
        </p:txBody>
      </p:sp>
      <p:sp>
        <p:nvSpPr>
          <p:cNvPr id="593932" name="Text Box 12"/>
          <p:cNvSpPr txBox="1">
            <a:spLocks noChangeArrowheads="1"/>
          </p:cNvSpPr>
          <p:nvPr/>
        </p:nvSpPr>
        <p:spPr bwMode="auto">
          <a:xfrm>
            <a:off x="206375" y="728663"/>
            <a:ext cx="2070100"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009242"/>
                </a:solidFill>
              </a:rPr>
              <a:t>假定</a:t>
            </a:r>
            <a:r>
              <a:rPr lang="en-US" altLang="zh-CN" sz="2000">
                <a:solidFill>
                  <a:srgbClr val="009242"/>
                </a:solidFill>
              </a:rPr>
              <a:t>hacker</a:t>
            </a:r>
            <a:r>
              <a:rPr lang="zh-CN" altLang="en-US" sz="2000">
                <a:solidFill>
                  <a:srgbClr val="009242"/>
                </a:solidFill>
              </a:rPr>
              <a:t>函数对应代码首址为</a:t>
            </a:r>
            <a:r>
              <a:rPr lang="en-US" altLang="zh-CN" sz="2000">
                <a:solidFill>
                  <a:srgbClr val="009242"/>
                </a:solidFill>
              </a:rPr>
              <a:t>0x08048411</a:t>
            </a:r>
            <a:r>
              <a:rPr lang="zh-CN" altLang="en-US" sz="2000">
                <a:solidFill>
                  <a:srgbClr val="009242"/>
                </a:solidFill>
              </a:rPr>
              <a:t>，则如下代码可实施攻击</a:t>
            </a:r>
            <a:endParaRPr lang="en-US" altLang="zh-CN" sz="2000">
              <a:solidFill>
                <a:srgbClr val="009242"/>
              </a:solidFill>
            </a:endParaRPr>
          </a:p>
        </p:txBody>
      </p:sp>
      <p:sp>
        <p:nvSpPr>
          <p:cNvPr id="593933" name="Rectangle 13"/>
          <p:cNvSpPr>
            <a:spLocks noChangeArrowheads="1"/>
          </p:cNvSpPr>
          <p:nvPr/>
        </p:nvSpPr>
        <p:spPr bwMode="auto">
          <a:xfrm>
            <a:off x="4078288" y="3976688"/>
            <a:ext cx="4859337" cy="2647950"/>
          </a:xfrm>
          <a:prstGeom prst="rect">
            <a:avLst/>
          </a:prstGeom>
          <a:noFill/>
          <a:ln w="9525">
            <a:noFill/>
            <a:miter lim="800000"/>
            <a:headEnd/>
            <a:tailEnd/>
          </a:ln>
          <a:effectLst/>
        </p:spPr>
        <p:txBody>
          <a:bodyPr anchor="ctr">
            <a:spAutoFit/>
          </a:bodyPr>
          <a:lstStyle/>
          <a:p>
            <a:pPr>
              <a:lnSpc>
                <a:spcPct val="120000"/>
              </a:lnSpc>
            </a:pPr>
            <a:r>
              <a:rPr lang="zh-CN" altLang="en-US" sz="2000">
                <a:solidFill>
                  <a:srgbClr val="996600"/>
                </a:solidFill>
              </a:rPr>
              <a:t>最后显示“</a:t>
            </a:r>
            <a:r>
              <a:rPr lang="en-US" altLang="zh-CN" sz="2000">
                <a:solidFill>
                  <a:srgbClr val="996600"/>
                </a:solidFill>
              </a:rPr>
              <a:t>Segmentation fault</a:t>
            </a:r>
            <a:r>
              <a:rPr lang="zh-CN" altLang="en-US" sz="2000">
                <a:solidFill>
                  <a:srgbClr val="996600"/>
                </a:solidFill>
              </a:rPr>
              <a:t>”，原因是在转到</a:t>
            </a:r>
            <a:r>
              <a:rPr lang="en-US" altLang="zh-CN" sz="2000">
                <a:solidFill>
                  <a:srgbClr val="996600"/>
                </a:solidFill>
              </a:rPr>
              <a:t>hacker</a:t>
            </a:r>
            <a:r>
              <a:rPr lang="zh-CN" altLang="en-US" sz="2000">
                <a:solidFill>
                  <a:srgbClr val="996600"/>
                </a:solidFill>
              </a:rPr>
              <a:t>函数执行时是不正常的调用，并没有保存其调用函数的返回地址，故在执行到</a:t>
            </a:r>
            <a:r>
              <a:rPr lang="en-US" altLang="zh-CN" sz="2000">
                <a:solidFill>
                  <a:srgbClr val="996600"/>
                </a:solidFill>
              </a:rPr>
              <a:t>hacker</a:t>
            </a:r>
            <a:r>
              <a:rPr lang="zh-CN" altLang="en-US" sz="2000">
                <a:solidFill>
                  <a:srgbClr val="996600"/>
                </a:solidFill>
              </a:rPr>
              <a:t>过程的</a:t>
            </a:r>
            <a:r>
              <a:rPr lang="en-US" altLang="zh-CN" sz="2000">
                <a:solidFill>
                  <a:srgbClr val="996600"/>
                </a:solidFill>
              </a:rPr>
              <a:t>ret</a:t>
            </a:r>
            <a:r>
              <a:rPr lang="zh-CN" altLang="en-US" sz="2000">
                <a:solidFill>
                  <a:srgbClr val="996600"/>
                </a:solidFill>
              </a:rPr>
              <a:t>指令时取到的“返回地址”是一个不确定的值，因而可能跳转到数据区或系统区或其他非法访问的存储区去执行，因而造成</a:t>
            </a:r>
            <a:r>
              <a:rPr lang="zh-CN" altLang="en-US" sz="2000">
                <a:solidFill>
                  <a:srgbClr val="FF3300"/>
                </a:solidFill>
              </a:rPr>
              <a:t>段错误</a:t>
            </a:r>
            <a:r>
              <a:rPr lang="zh-CN" altLang="en-US" sz="2000">
                <a:solidFill>
                  <a:srgbClr val="996600"/>
                </a:solidFill>
              </a:rPr>
              <a:t>。</a:t>
            </a:r>
            <a:endParaRPr lang="zh-CN" alt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32"/>
                                        </p:tgtEl>
                                        <p:attrNameLst>
                                          <p:attrName>style.visibility</p:attrName>
                                        </p:attrNameLst>
                                      </p:cBhvr>
                                      <p:to>
                                        <p:strVal val="visible"/>
                                      </p:to>
                                    </p:set>
                                    <p:animEffect transition="in" filter="blinds(horizontal)">
                                      <p:cBhvr>
                                        <p:cTn id="7" dur="500"/>
                                        <p:tgtEl>
                                          <p:spTgt spid="5939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28"/>
                                        </p:tgtEl>
                                        <p:attrNameLst>
                                          <p:attrName>style.visibility</p:attrName>
                                        </p:attrNameLst>
                                      </p:cBhvr>
                                      <p:to>
                                        <p:strVal val="visible"/>
                                      </p:to>
                                    </p:set>
                                    <p:animEffect transition="in" filter="blinds(horizontal)">
                                      <p:cBhvr>
                                        <p:cTn id="12" dur="500"/>
                                        <p:tgtEl>
                                          <p:spTgt spid="5939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30"/>
                                        </p:tgtEl>
                                        <p:attrNameLst>
                                          <p:attrName>style.visibility</p:attrName>
                                        </p:attrNameLst>
                                      </p:cBhvr>
                                      <p:to>
                                        <p:strVal val="visible"/>
                                      </p:to>
                                    </p:set>
                                    <p:animEffect transition="in" filter="blinds(horizontal)">
                                      <p:cBhvr>
                                        <p:cTn id="17" dur="500"/>
                                        <p:tgtEl>
                                          <p:spTgt spid="5939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31"/>
                                        </p:tgtEl>
                                        <p:attrNameLst>
                                          <p:attrName>style.visibility</p:attrName>
                                        </p:attrNameLst>
                                      </p:cBhvr>
                                      <p:to>
                                        <p:strVal val="visible"/>
                                      </p:to>
                                    </p:set>
                                    <p:animEffect transition="in" filter="blinds(horizontal)">
                                      <p:cBhvr>
                                        <p:cTn id="22" dur="500"/>
                                        <p:tgtEl>
                                          <p:spTgt spid="5939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33"/>
                                        </p:tgtEl>
                                        <p:attrNameLst>
                                          <p:attrName>style.visibility</p:attrName>
                                        </p:attrNameLst>
                                      </p:cBhvr>
                                      <p:to>
                                        <p:strVal val="visible"/>
                                      </p:to>
                                    </p:set>
                                    <p:animEffect transition="in" filter="blinds(horizontal)">
                                      <p:cBhvr>
                                        <p:cTn id="27" dur="500"/>
                                        <p:tgtEl>
                                          <p:spTgt spid="593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8" grpId="0"/>
      <p:bldP spid="593930" grpId="0"/>
      <p:bldP spid="593931" grpId="0"/>
      <p:bldP spid="593932" grpId="0"/>
      <p:bldP spid="5939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76250" y="98425"/>
            <a:ext cx="8229600" cy="561975"/>
          </a:xfrm>
        </p:spPr>
        <p:txBody>
          <a:bodyPr/>
          <a:lstStyle/>
          <a:p>
            <a:r>
              <a:rPr lang="zh-CN" altLang="en-US" smtClean="0"/>
              <a:t>程序的加载和运行</a:t>
            </a:r>
          </a:p>
        </p:txBody>
      </p:sp>
      <p:sp>
        <p:nvSpPr>
          <p:cNvPr id="751619" name="Rectangle 3"/>
          <p:cNvSpPr>
            <a:spLocks noGrp="1" noChangeArrowheads="1"/>
          </p:cNvSpPr>
          <p:nvPr>
            <p:ph type="body" idx="1"/>
          </p:nvPr>
        </p:nvSpPr>
        <p:spPr>
          <a:xfrm>
            <a:off x="265113" y="465138"/>
            <a:ext cx="8680450" cy="6392862"/>
          </a:xfrm>
        </p:spPr>
        <p:txBody>
          <a:bodyPr/>
          <a:lstStyle/>
          <a:p>
            <a:pPr>
              <a:buFontTx/>
              <a:buNone/>
            </a:pPr>
            <a:endParaRPr lang="zh-CN" altLang="en-US" sz="2100" smtClean="0">
              <a:latin typeface="微软雅黑" pitchFamily="34" charset="-122"/>
              <a:ea typeface="微软雅黑" pitchFamily="34" charset="-122"/>
            </a:endParaRPr>
          </a:p>
          <a:p>
            <a:r>
              <a:rPr lang="en-US" altLang="zh-CN" sz="2100" smtClean="0">
                <a:latin typeface="微软雅黑" pitchFamily="34" charset="-122"/>
                <a:ea typeface="微软雅黑" pitchFamily="34" charset="-122"/>
              </a:rPr>
              <a:t>UNIX/Linux</a:t>
            </a:r>
            <a:r>
              <a:rPr lang="zh-CN" altLang="en-US" sz="2100" smtClean="0">
                <a:latin typeface="微软雅黑" pitchFamily="34" charset="-122"/>
                <a:ea typeface="微软雅黑" pitchFamily="34" charset="-122"/>
              </a:rPr>
              <a:t>系统中，可通过</a:t>
            </a:r>
            <a:r>
              <a:rPr lang="zh-CN" altLang="en-US" sz="2100" smtClean="0">
                <a:solidFill>
                  <a:srgbClr val="FF0000"/>
                </a:solidFill>
                <a:latin typeface="微软雅黑" pitchFamily="34" charset="-122"/>
                <a:ea typeface="微软雅黑" pitchFamily="34" charset="-122"/>
              </a:rPr>
              <a:t>调用</a:t>
            </a:r>
            <a:r>
              <a:rPr lang="en-US" altLang="zh-CN" sz="2100" smtClean="0">
                <a:solidFill>
                  <a:srgbClr val="FF0000"/>
                </a:solidFill>
                <a:latin typeface="微软雅黑" pitchFamily="34" charset="-122"/>
                <a:ea typeface="微软雅黑" pitchFamily="34" charset="-122"/>
              </a:rPr>
              <a:t>execve()</a:t>
            </a:r>
            <a:r>
              <a:rPr lang="zh-CN" altLang="en-US" sz="2100" smtClean="0">
                <a:solidFill>
                  <a:srgbClr val="FF0000"/>
                </a:solidFill>
                <a:latin typeface="微软雅黑" pitchFamily="34" charset="-122"/>
                <a:ea typeface="微软雅黑" pitchFamily="34" charset="-122"/>
              </a:rPr>
              <a:t>函数</a:t>
            </a:r>
            <a:r>
              <a:rPr lang="zh-CN" altLang="en-US" sz="2100" smtClean="0">
                <a:latin typeface="微软雅黑" pitchFamily="34" charset="-122"/>
                <a:ea typeface="微软雅黑" pitchFamily="34" charset="-122"/>
              </a:rPr>
              <a:t>来启动加载器。 </a:t>
            </a:r>
          </a:p>
          <a:p>
            <a:r>
              <a:rPr lang="en-US" altLang="zh-CN" sz="2100" smtClean="0">
                <a:latin typeface="微软雅黑" pitchFamily="34" charset="-122"/>
                <a:ea typeface="微软雅黑" pitchFamily="34" charset="-122"/>
              </a:rPr>
              <a:t>execve()</a:t>
            </a:r>
            <a:r>
              <a:rPr lang="zh-CN" altLang="en-US" sz="2100" smtClean="0">
                <a:latin typeface="微软雅黑" pitchFamily="34" charset="-122"/>
                <a:ea typeface="微软雅黑" pitchFamily="34" charset="-122"/>
              </a:rPr>
              <a:t>函数的功能是在当前进程上下文中加载并运行一个新程序。</a:t>
            </a:r>
            <a:r>
              <a:rPr lang="en-US" altLang="zh-CN" sz="2100" smtClean="0">
                <a:latin typeface="微软雅黑" pitchFamily="34" charset="-122"/>
                <a:ea typeface="微软雅黑" pitchFamily="34" charset="-122"/>
              </a:rPr>
              <a:t>execve()</a:t>
            </a:r>
            <a:r>
              <a:rPr lang="zh-CN" altLang="en-US" sz="2100" smtClean="0">
                <a:latin typeface="微软雅黑" pitchFamily="34" charset="-122"/>
                <a:ea typeface="微软雅黑" pitchFamily="34" charset="-122"/>
              </a:rPr>
              <a:t>函数的用法如下：</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execve(char *filename, char *argv[], *envp[]);</a:t>
            </a:r>
          </a:p>
          <a:p>
            <a:pPr>
              <a:buFontTx/>
              <a:buNone/>
            </a:pPr>
            <a:r>
              <a:rPr lang="zh-CN" altLang="en-US" sz="2100" smtClean="0">
                <a:latin typeface="微软雅黑" pitchFamily="34" charset="-122"/>
                <a:ea typeface="微软雅黑" pitchFamily="34" charset="-122"/>
              </a:rPr>
              <a:t>    </a:t>
            </a:r>
            <a:r>
              <a:rPr lang="en-US" altLang="zh-CN" sz="2100" smtClean="0">
                <a:solidFill>
                  <a:srgbClr val="008000"/>
                </a:solidFill>
                <a:latin typeface="微软雅黑" pitchFamily="34" charset="-122"/>
                <a:ea typeface="微软雅黑" pitchFamily="34" charset="-122"/>
              </a:rPr>
              <a:t>filename</a:t>
            </a:r>
            <a:r>
              <a:rPr lang="zh-CN" altLang="en-US" sz="2100" smtClean="0">
                <a:solidFill>
                  <a:srgbClr val="008000"/>
                </a:solidFill>
                <a:latin typeface="微软雅黑" pitchFamily="34" charset="-122"/>
                <a:ea typeface="微软雅黑" pitchFamily="34" charset="-122"/>
              </a:rPr>
              <a:t>是</a:t>
            </a:r>
            <a:r>
              <a:rPr lang="zh-CN" altLang="en-US" sz="2100" smtClean="0">
                <a:solidFill>
                  <a:srgbClr val="FF0000"/>
                </a:solidFill>
                <a:latin typeface="微软雅黑" pitchFamily="34" charset="-122"/>
                <a:ea typeface="微软雅黑" pitchFamily="34" charset="-122"/>
              </a:rPr>
              <a:t>加载并运行的可执行文件名</a:t>
            </a:r>
            <a:r>
              <a:rPr lang="en-US" altLang="zh-CN" sz="2100" smtClean="0">
                <a:solidFill>
                  <a:srgbClr val="FF0000"/>
                </a:solidFill>
                <a:latin typeface="微软雅黑" pitchFamily="34" charset="-122"/>
                <a:ea typeface="微软雅黑" pitchFamily="34" charset="-122"/>
              </a:rPr>
              <a:t>(</a:t>
            </a:r>
            <a:r>
              <a:rPr lang="zh-CN" altLang="en-US" sz="2100" smtClean="0">
                <a:solidFill>
                  <a:srgbClr val="FF0000"/>
                </a:solidFill>
                <a:latin typeface="微软雅黑" pitchFamily="34" charset="-122"/>
                <a:ea typeface="微软雅黑" pitchFamily="34" charset="-122"/>
              </a:rPr>
              <a:t>如</a:t>
            </a:r>
            <a:r>
              <a:rPr lang="en-US" altLang="zh-CN" sz="2100" smtClean="0">
                <a:solidFill>
                  <a:srgbClr val="0066CC"/>
                </a:solidFill>
                <a:latin typeface="微软雅黑" pitchFamily="34" charset="-122"/>
                <a:ea typeface="微软雅黑" pitchFamily="34" charset="-122"/>
              </a:rPr>
              <a:t>./hello</a:t>
            </a:r>
            <a:r>
              <a:rPr lang="en-US" altLang="zh-CN" sz="2100" smtClean="0">
                <a:solidFill>
                  <a:srgbClr val="FF0000"/>
                </a:solidFill>
                <a:latin typeface="微软雅黑" pitchFamily="34" charset="-122"/>
                <a:ea typeface="微软雅黑" pitchFamily="34" charset="-122"/>
              </a:rPr>
              <a:t>)</a:t>
            </a:r>
            <a:r>
              <a:rPr lang="zh-CN" altLang="en-US" sz="2100" smtClean="0">
                <a:solidFill>
                  <a:srgbClr val="008000"/>
                </a:solidFill>
                <a:latin typeface="微软雅黑" pitchFamily="34" charset="-122"/>
                <a:ea typeface="微软雅黑" pitchFamily="34" charset="-122"/>
              </a:rPr>
              <a:t>，可带参数列表</a:t>
            </a:r>
            <a:r>
              <a:rPr lang="en-US" altLang="zh-CN" sz="2100" smtClean="0">
                <a:solidFill>
                  <a:srgbClr val="008000"/>
                </a:solidFill>
                <a:latin typeface="微软雅黑" pitchFamily="34" charset="-122"/>
                <a:ea typeface="微软雅黑" pitchFamily="34" charset="-122"/>
              </a:rPr>
              <a:t>argv</a:t>
            </a:r>
            <a:r>
              <a:rPr lang="zh-CN" altLang="en-US" sz="2100" smtClean="0">
                <a:solidFill>
                  <a:srgbClr val="008000"/>
                </a:solidFill>
                <a:latin typeface="微软雅黑" pitchFamily="34" charset="-122"/>
                <a:ea typeface="微软雅黑" pitchFamily="34" charset="-122"/>
              </a:rPr>
              <a:t>和环境变量列表</a:t>
            </a:r>
            <a:r>
              <a:rPr lang="en-US" altLang="zh-CN" sz="2100" smtClean="0">
                <a:solidFill>
                  <a:srgbClr val="008000"/>
                </a:solidFill>
                <a:latin typeface="微软雅黑" pitchFamily="34" charset="-122"/>
                <a:ea typeface="微软雅黑" pitchFamily="34" charset="-122"/>
              </a:rPr>
              <a:t>envp</a:t>
            </a:r>
            <a:r>
              <a:rPr lang="zh-CN" altLang="en-US" sz="2100" smtClean="0">
                <a:solidFill>
                  <a:srgbClr val="008000"/>
                </a:solidFill>
                <a:latin typeface="微软雅黑" pitchFamily="34" charset="-122"/>
                <a:ea typeface="微软雅黑" pitchFamily="34" charset="-122"/>
              </a:rPr>
              <a:t>。若错误（如找不到指定文件</a:t>
            </a:r>
            <a:r>
              <a:rPr lang="en-US" altLang="zh-CN" sz="2100" smtClean="0">
                <a:solidFill>
                  <a:srgbClr val="008000"/>
                </a:solidFill>
                <a:latin typeface="微软雅黑" pitchFamily="34" charset="-122"/>
                <a:ea typeface="微软雅黑" pitchFamily="34" charset="-122"/>
              </a:rPr>
              <a:t>filename</a:t>
            </a:r>
            <a:r>
              <a:rPr lang="zh-CN" altLang="en-US" sz="2100" smtClean="0">
                <a:solidFill>
                  <a:srgbClr val="008000"/>
                </a:solidFill>
                <a:latin typeface="微软雅黑" pitchFamily="34" charset="-122"/>
                <a:ea typeface="微软雅黑" pitchFamily="34" charset="-122"/>
              </a:rPr>
              <a:t>），则返回</a:t>
            </a:r>
            <a:r>
              <a:rPr lang="en-US" altLang="zh-CN" sz="2100" smtClean="0">
                <a:solidFill>
                  <a:srgbClr val="008000"/>
                </a:solidFill>
                <a:latin typeface="微软雅黑" pitchFamily="34" charset="-122"/>
                <a:ea typeface="微软雅黑" pitchFamily="34" charset="-122"/>
              </a:rPr>
              <a:t>-1</a:t>
            </a:r>
            <a:r>
              <a:rPr lang="zh-CN" altLang="en-US" sz="2100" smtClean="0">
                <a:solidFill>
                  <a:srgbClr val="008000"/>
                </a:solidFill>
                <a:latin typeface="微软雅黑" pitchFamily="34" charset="-122"/>
                <a:ea typeface="微软雅黑" pitchFamily="34" charset="-122"/>
              </a:rPr>
              <a:t>，并将控制权交给调用程序； 若函数执行成功，则不返回，最终将控制权传递到可执行目标中的主函数</a:t>
            </a:r>
            <a:r>
              <a:rPr lang="en-US" altLang="zh-CN" sz="2100" smtClean="0">
                <a:solidFill>
                  <a:srgbClr val="008000"/>
                </a:solidFill>
                <a:latin typeface="微软雅黑" pitchFamily="34" charset="-122"/>
                <a:ea typeface="微软雅黑" pitchFamily="34" charset="-122"/>
              </a:rPr>
              <a:t>main</a:t>
            </a:r>
            <a:r>
              <a:rPr lang="zh-CN" altLang="en-US" sz="2100" smtClean="0">
                <a:solidFill>
                  <a:srgbClr val="008000"/>
                </a:solidFill>
                <a:latin typeface="微软雅黑" pitchFamily="34" charset="-122"/>
                <a:ea typeface="微软雅黑" pitchFamily="34" charset="-122"/>
              </a:rPr>
              <a:t>。</a:t>
            </a:r>
          </a:p>
          <a:p>
            <a:r>
              <a:rPr lang="zh-CN" altLang="en-US" sz="2100" smtClean="0">
                <a:latin typeface="微软雅黑" pitchFamily="34" charset="-122"/>
                <a:ea typeface="微软雅黑" pitchFamily="34" charset="-122"/>
              </a:rPr>
              <a:t>主函数</a:t>
            </a:r>
            <a:r>
              <a:rPr lang="en-US" altLang="zh-CN" sz="2100" smtClean="0">
                <a:latin typeface="微软雅黑" pitchFamily="34" charset="-122"/>
                <a:ea typeface="微软雅黑" pitchFamily="34" charset="-122"/>
              </a:rPr>
              <a:t>main()</a:t>
            </a:r>
            <a:r>
              <a:rPr lang="zh-CN" altLang="en-US" sz="2100" smtClean="0">
                <a:latin typeface="微软雅黑" pitchFamily="34" charset="-122"/>
                <a:ea typeface="微软雅黑" pitchFamily="34" charset="-122"/>
              </a:rPr>
              <a:t>的原型形式如下：</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main(int argc, char **argv, char **envp);</a:t>
            </a:r>
            <a:r>
              <a:rPr lang="en-US" altLang="zh-CN" sz="2100" smtClean="0">
                <a:latin typeface="微软雅黑" pitchFamily="34" charset="-122"/>
                <a:ea typeface="微软雅黑" pitchFamily="34" charset="-122"/>
              </a:rPr>
              <a:t>   </a:t>
            </a:r>
            <a:r>
              <a:rPr lang="zh-CN" altLang="en-US" sz="2100" smtClean="0">
                <a:latin typeface="微软雅黑" pitchFamily="34" charset="-122"/>
                <a:ea typeface="微软雅黑" pitchFamily="34" charset="-122"/>
              </a:rPr>
              <a:t>或者：</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main(int argc, char *argv[], char *envp[]);</a:t>
            </a:r>
            <a:r>
              <a:rPr lang="en-US" altLang="zh-CN" sz="2100" smtClean="0">
                <a:latin typeface="微软雅黑" pitchFamily="34" charset="-122"/>
                <a:ea typeface="微软雅黑" pitchFamily="34" charset="-122"/>
              </a:rPr>
              <a:t> </a:t>
            </a:r>
            <a:r>
              <a:rPr lang="zh-CN" altLang="en-US" sz="2100" smtClean="0">
                <a:latin typeface="微软雅黑" pitchFamily="34" charset="-122"/>
                <a:ea typeface="微软雅黑" pitchFamily="34" charset="-122"/>
              </a:rPr>
              <a:t> </a:t>
            </a:r>
          </a:p>
          <a:p>
            <a:pPr>
              <a:buFontTx/>
              <a:buNone/>
            </a:pPr>
            <a:r>
              <a:rPr lang="en-US" altLang="zh-CN" sz="2100" smtClean="0">
                <a:latin typeface="微软雅黑" pitchFamily="34" charset="-122"/>
                <a:ea typeface="微软雅黑" pitchFamily="34" charset="-122"/>
              </a:rPr>
              <a:t>     </a:t>
            </a:r>
            <a:r>
              <a:rPr lang="en-US" altLang="zh-CN" sz="2100" smtClean="0">
                <a:solidFill>
                  <a:srgbClr val="008000"/>
                </a:solidFill>
                <a:latin typeface="微软雅黑" pitchFamily="34" charset="-122"/>
                <a:ea typeface="微软雅黑" pitchFamily="34" charset="-122"/>
              </a:rPr>
              <a:t>argc</a:t>
            </a:r>
            <a:r>
              <a:rPr lang="zh-CN" altLang="en-US" sz="2100" smtClean="0">
                <a:solidFill>
                  <a:srgbClr val="008000"/>
                </a:solidFill>
                <a:latin typeface="微软雅黑" pitchFamily="34" charset="-122"/>
                <a:ea typeface="微软雅黑" pitchFamily="34" charset="-122"/>
              </a:rPr>
              <a:t>指定参数个数，</a:t>
            </a:r>
            <a:r>
              <a:rPr lang="zh-CN" altLang="en-US" sz="2100" smtClean="0">
                <a:solidFill>
                  <a:srgbClr val="FF0000"/>
                </a:solidFill>
                <a:latin typeface="微软雅黑" pitchFamily="34" charset="-122"/>
                <a:ea typeface="微软雅黑" pitchFamily="34" charset="-122"/>
              </a:rPr>
              <a:t>参数列表中第一个总是命令名（可执行文件名）</a:t>
            </a:r>
            <a:endParaRPr lang="zh-CN" altLang="en-US" sz="2100" smtClean="0">
              <a:solidFill>
                <a:srgbClr val="008000"/>
              </a:solidFill>
              <a:latin typeface="微软雅黑" pitchFamily="34" charset="-122"/>
              <a:ea typeface="微软雅黑" pitchFamily="34" charset="-122"/>
            </a:endParaRPr>
          </a:p>
          <a:p>
            <a:pPr>
              <a:buFontTx/>
              <a:buNone/>
            </a:pPr>
            <a:r>
              <a:rPr lang="en-US" altLang="zh-CN" sz="2100" smtClean="0">
                <a:solidFill>
                  <a:srgbClr val="008000"/>
                </a:solidFill>
                <a:latin typeface="微软雅黑" pitchFamily="34" charset="-122"/>
                <a:ea typeface="微软雅黑" pitchFamily="34" charset="-122"/>
              </a:rPr>
              <a:t>     </a:t>
            </a:r>
            <a:r>
              <a:rPr lang="zh-CN" altLang="en-US" sz="2000" smtClean="0">
                <a:solidFill>
                  <a:srgbClr val="996600"/>
                </a:solidFill>
                <a:latin typeface="微软雅黑" pitchFamily="34" charset="-122"/>
                <a:ea typeface="微软雅黑" pitchFamily="34" charset="-122"/>
              </a:rPr>
              <a:t>例如：命令行为“</a:t>
            </a:r>
            <a:r>
              <a:rPr lang="en-US" altLang="zh-CN" sz="2000" smtClean="0">
                <a:solidFill>
                  <a:srgbClr val="996600"/>
                </a:solidFill>
                <a:latin typeface="微软雅黑" pitchFamily="34" charset="-122"/>
                <a:ea typeface="微软雅黑" pitchFamily="34" charset="-122"/>
              </a:rPr>
              <a:t>ld -o test main.o test.o” </a:t>
            </a:r>
            <a:r>
              <a:rPr lang="zh-CN" altLang="en-US" sz="2000" smtClean="0">
                <a:solidFill>
                  <a:srgbClr val="996600"/>
                </a:solidFill>
                <a:latin typeface="微软雅黑" pitchFamily="34" charset="-122"/>
                <a:ea typeface="微软雅黑" pitchFamily="34" charset="-122"/>
              </a:rPr>
              <a:t>时，</a:t>
            </a:r>
            <a:r>
              <a:rPr lang="en-US" altLang="zh-CN" sz="2000" smtClean="0">
                <a:solidFill>
                  <a:srgbClr val="996600"/>
                </a:solidFill>
                <a:latin typeface="微软雅黑" pitchFamily="34" charset="-122"/>
                <a:ea typeface="微软雅黑" pitchFamily="34" charset="-122"/>
              </a:rPr>
              <a:t>argc=5</a:t>
            </a:r>
          </a:p>
          <a:p>
            <a:pPr>
              <a:buFontTx/>
              <a:buNone/>
            </a:pPr>
            <a:r>
              <a:rPr lang="zh-CN" altLang="en-US" sz="2000" smtClean="0">
                <a:solidFill>
                  <a:srgbClr val="996600"/>
                </a:solidFill>
                <a:latin typeface="微软雅黑" pitchFamily="34" charset="-122"/>
                <a:ea typeface="微软雅黑" pitchFamily="34" charset="-122"/>
              </a:rPr>
              <a:t>         例中相当于“</a:t>
            </a:r>
            <a:r>
              <a:rPr lang="en-US" altLang="zh-CN" sz="2000" smtClean="0">
                <a:solidFill>
                  <a:srgbClr val="996600"/>
                </a:solidFill>
                <a:latin typeface="微软雅黑" pitchFamily="34" charset="-122"/>
                <a:ea typeface="微软雅黑" pitchFamily="34" charset="-122"/>
              </a:rPr>
              <a:t>.\test </a:t>
            </a:r>
            <a:r>
              <a:rPr lang="en-US" altLang="zh-CN" sz="2000" smtClean="0"/>
              <a:t>0123456789ABCDEFXXXX</a:t>
            </a:r>
            <a:r>
              <a:rPr lang="zh-CN" altLang="en-US" sz="2000" smtClean="0"/>
              <a:t>▥ ▧▥▧</a:t>
            </a:r>
            <a:r>
              <a:rPr lang="en-US" altLang="zh-CN" sz="2000" smtClean="0">
                <a:solidFill>
                  <a:srgbClr val="996600"/>
                </a:solidFill>
                <a:latin typeface="微软雅黑" pitchFamily="34" charset="-122"/>
                <a:ea typeface="微软雅黑" pitchFamily="34" charset="-122"/>
              </a:rPr>
              <a:t>” ,argc=2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7" dur="500"/>
                                        <p:tgtEl>
                                          <p:spTgt spid="751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2" dur="500"/>
                                        <p:tgtEl>
                                          <p:spTgt spid="7516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17" dur="500"/>
                                        <p:tgtEl>
                                          <p:spTgt spid="7516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4" end="4"/>
                                            </p:txEl>
                                          </p:spTgt>
                                        </p:tgtEl>
                                        <p:attrNameLst>
                                          <p:attrName>style.visibility</p:attrName>
                                        </p:attrNameLst>
                                      </p:cBhvr>
                                      <p:to>
                                        <p:strVal val="visible"/>
                                      </p:to>
                                    </p:set>
                                    <p:animEffect transition="in" filter="blinds(horizontal)">
                                      <p:cBhvr>
                                        <p:cTn id="22" dur="500"/>
                                        <p:tgtEl>
                                          <p:spTgt spid="7516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27" dur="500"/>
                                        <p:tgtEl>
                                          <p:spTgt spid="7516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pRg st="6" end="6"/>
                                            </p:txEl>
                                          </p:spTgt>
                                        </p:tgtEl>
                                        <p:attrNameLst>
                                          <p:attrName>style.visibility</p:attrName>
                                        </p:attrNameLst>
                                      </p:cBhvr>
                                      <p:to>
                                        <p:strVal val="visible"/>
                                      </p:to>
                                    </p:set>
                                    <p:animEffect transition="in" filter="blinds(horizontal)">
                                      <p:cBhvr>
                                        <p:cTn id="32" dur="500"/>
                                        <p:tgtEl>
                                          <p:spTgt spid="751619">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51619">
                                            <p:txEl>
                                              <p:pRg st="7" end="7"/>
                                            </p:txEl>
                                          </p:spTgt>
                                        </p:tgtEl>
                                        <p:attrNameLst>
                                          <p:attrName>style.visibility</p:attrName>
                                        </p:attrNameLst>
                                      </p:cBhvr>
                                      <p:to>
                                        <p:strVal val="visible"/>
                                      </p:to>
                                    </p:set>
                                    <p:animEffect transition="in" filter="blinds(horizontal)">
                                      <p:cBhvr>
                                        <p:cTn id="35" dur="500"/>
                                        <p:tgtEl>
                                          <p:spTgt spid="751619">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51619">
                                            <p:txEl>
                                              <p:pRg st="8" end="8"/>
                                            </p:txEl>
                                          </p:spTgt>
                                        </p:tgtEl>
                                        <p:attrNameLst>
                                          <p:attrName>style.visibility</p:attrName>
                                        </p:attrNameLst>
                                      </p:cBhvr>
                                      <p:to>
                                        <p:strVal val="visible"/>
                                      </p:to>
                                    </p:set>
                                    <p:animEffect transition="in" filter="blinds(horizontal)">
                                      <p:cBhvr>
                                        <p:cTn id="40" dur="500"/>
                                        <p:tgtEl>
                                          <p:spTgt spid="751619">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51619">
                                            <p:txEl>
                                              <p:pRg st="9" end="9"/>
                                            </p:txEl>
                                          </p:spTgt>
                                        </p:tgtEl>
                                        <p:attrNameLst>
                                          <p:attrName>style.visibility</p:attrName>
                                        </p:attrNameLst>
                                      </p:cBhvr>
                                      <p:to>
                                        <p:strVal val="visible"/>
                                      </p:to>
                                    </p:set>
                                    <p:animEffect transition="in" filter="blinds(horizontal)">
                                      <p:cBhvr>
                                        <p:cTn id="45" dur="500"/>
                                        <p:tgtEl>
                                          <p:spTgt spid="751619">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51619">
                                            <p:txEl>
                                              <p:pRg st="10" end="10"/>
                                            </p:txEl>
                                          </p:spTgt>
                                        </p:tgtEl>
                                        <p:attrNameLst>
                                          <p:attrName>style.visibility</p:attrName>
                                        </p:attrNameLst>
                                      </p:cBhvr>
                                      <p:to>
                                        <p:strVal val="visible"/>
                                      </p:to>
                                    </p:set>
                                    <p:animEffect transition="in" filter="blinds(horizontal)">
                                      <p:cBhvr>
                                        <p:cTn id="50" dur="500"/>
                                        <p:tgtEl>
                                          <p:spTgt spid="7516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28129</TotalTime>
  <Words>5694</Words>
  <Application>Microsoft Office PowerPoint</Application>
  <PresentationFormat>全屏显示(4:3)</PresentationFormat>
  <Paragraphs>579</Paragraphs>
  <Slides>47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47</vt:i4>
      </vt:variant>
    </vt:vector>
  </HeadingPairs>
  <TitlesOfParts>
    <vt:vector size="62" baseType="lpstr">
      <vt:lpstr>Arial</vt:lpstr>
      <vt:lpstr>宋体</vt:lpstr>
      <vt:lpstr>黑体</vt:lpstr>
      <vt:lpstr>微软雅黑</vt:lpstr>
      <vt:lpstr>Courier New</vt:lpstr>
      <vt:lpstr>Monaco</vt:lpstr>
      <vt:lpstr>Zapf Dingbats</vt:lpstr>
      <vt:lpstr>Wingdings</vt:lpstr>
      <vt:lpstr>Arial Narrow</vt:lpstr>
      <vt:lpstr>Lucida Grande</vt:lpstr>
      <vt:lpstr>ヒラギノ角ゴ ProN W3</vt:lpstr>
      <vt:lpstr>Arial Black</vt:lpstr>
      <vt:lpstr>Times New Roman</vt:lpstr>
      <vt:lpstr>华文新魏</vt:lpstr>
      <vt:lpstr>默认设计模板</vt:lpstr>
      <vt:lpstr>  第三章 程序的转换与机器级表示  程序转换概述 IA-32 /x86-64指令系统 C语言程序的机器级表示 复杂数据类型的分配和访问 越界访问和缓冲区溢出、x86-64架构</vt:lpstr>
      <vt:lpstr>程序的转换与机器级表示</vt:lpstr>
      <vt:lpstr>程序的机器级表示</vt:lpstr>
      <vt:lpstr>越界访问和缓冲区溢出</vt:lpstr>
      <vt:lpstr>越界访问和缓冲区溢出 </vt:lpstr>
      <vt:lpstr>越界访问和缓冲区溢出</vt:lpstr>
      <vt:lpstr>越界访问和缓冲区溢出</vt:lpstr>
      <vt:lpstr>越界访问和缓冲区溢出</vt:lpstr>
      <vt:lpstr>程序的加载和运行</vt:lpstr>
      <vt:lpstr>程序的加载和运行</vt:lpstr>
      <vt:lpstr>缓冲区溢出攻击</vt:lpstr>
      <vt:lpstr>缓冲区溢出攻击的防范</vt:lpstr>
      <vt:lpstr>缓冲溢出攻击防范</vt:lpstr>
      <vt:lpstr>缓冲区溢出攻击的防范</vt:lpstr>
      <vt:lpstr>缓冲区溢出攻击的防范</vt:lpstr>
      <vt:lpstr>X86-64架构</vt:lpstr>
      <vt:lpstr>X86-64架构</vt:lpstr>
      <vt:lpstr>X86-64架构</vt:lpstr>
      <vt:lpstr>X86-64架构</vt:lpstr>
      <vt:lpstr>X86-64架构</vt:lpstr>
      <vt:lpstr>X86-64架构</vt:lpstr>
      <vt:lpstr>X86-64架构</vt:lpstr>
      <vt:lpstr>X86-64架构过程调用举例</vt:lpstr>
      <vt:lpstr>X86-64架构过程调用举例</vt:lpstr>
      <vt:lpstr>X86-64架构过程调用举例</vt:lpstr>
      <vt:lpstr>X86-64架构过程调用举例</vt:lpstr>
      <vt:lpstr>X86-64架构</vt:lpstr>
      <vt:lpstr>浮点寄存器栈和多媒体扩展寄存器组 </vt:lpstr>
      <vt:lpstr>X87 FPU指令</vt:lpstr>
      <vt:lpstr>X87 FPU指令</vt:lpstr>
      <vt:lpstr>X87 FPU指令</vt:lpstr>
      <vt:lpstr>X87 FPU指令</vt:lpstr>
      <vt:lpstr>IA-32浮点操作举例</vt:lpstr>
      <vt:lpstr>IA-32浮点操作举例</vt:lpstr>
      <vt:lpstr>IA-32浮点操作举例</vt:lpstr>
      <vt:lpstr>IA-32浮点操作举例</vt:lpstr>
      <vt:lpstr>IA-32浮点操作举例</vt:lpstr>
      <vt:lpstr>IA-32浮点操作举例</vt:lpstr>
      <vt:lpstr>IA-32浮点操作举例</vt:lpstr>
      <vt:lpstr>IA-32浮点操作举例</vt:lpstr>
      <vt:lpstr>IA-32浮点操作举例</vt:lpstr>
      <vt:lpstr>IA-32和x86-64的比较</vt:lpstr>
      <vt:lpstr>IA-32过程调用参数传递</vt:lpstr>
      <vt:lpstr>X86-64过程调用参数传递</vt:lpstr>
      <vt:lpstr>X86-64架构</vt:lpstr>
      <vt:lpstr>本章总结</vt:lpstr>
      <vt:lpstr>本章作业</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2990</cp:revision>
  <dcterms:created xsi:type="dcterms:W3CDTF">2008-04-26T09:05:28Z</dcterms:created>
  <dcterms:modified xsi:type="dcterms:W3CDTF">2014-10-13T04:26:35Z</dcterms:modified>
</cp:coreProperties>
</file>