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875" r:id="rId3"/>
    <p:sldId id="1016" r:id="rId4"/>
    <p:sldId id="928" r:id="rId5"/>
    <p:sldId id="929" r:id="rId6"/>
    <p:sldId id="968" r:id="rId7"/>
    <p:sldId id="974" r:id="rId8"/>
    <p:sldId id="986" r:id="rId9"/>
    <p:sldId id="987" r:id="rId10"/>
    <p:sldId id="988" r:id="rId11"/>
    <p:sldId id="938" r:id="rId12"/>
    <p:sldId id="989" r:id="rId13"/>
    <p:sldId id="991" r:id="rId14"/>
    <p:sldId id="990" r:id="rId15"/>
    <p:sldId id="1020" r:id="rId16"/>
    <p:sldId id="943" r:id="rId17"/>
    <p:sldId id="940" r:id="rId18"/>
    <p:sldId id="993" r:id="rId19"/>
    <p:sldId id="944" r:id="rId20"/>
    <p:sldId id="945" r:id="rId21"/>
    <p:sldId id="946" r:id="rId22"/>
    <p:sldId id="1042" r:id="rId23"/>
    <p:sldId id="971" r:id="rId24"/>
    <p:sldId id="996" r:id="rId25"/>
    <p:sldId id="1032" r:id="rId26"/>
    <p:sldId id="995" r:id="rId27"/>
    <p:sldId id="1043" r:id="rId28"/>
    <p:sldId id="997" r:id="rId29"/>
    <p:sldId id="1033" r:id="rId30"/>
    <p:sldId id="1034" r:id="rId31"/>
    <p:sldId id="972" r:id="rId32"/>
    <p:sldId id="973" r:id="rId33"/>
    <p:sldId id="1036" r:id="rId34"/>
    <p:sldId id="1037" r:id="rId35"/>
    <p:sldId id="1035" r:id="rId36"/>
    <p:sldId id="931" r:id="rId37"/>
    <p:sldId id="1003" r:id="rId38"/>
    <p:sldId id="1001" r:id="rId39"/>
    <p:sldId id="1038" r:id="rId40"/>
    <p:sldId id="1002" r:id="rId41"/>
    <p:sldId id="1004" r:id="rId42"/>
    <p:sldId id="1005" r:id="rId43"/>
    <p:sldId id="977" r:id="rId44"/>
    <p:sldId id="1007" r:id="rId45"/>
    <p:sldId id="1008" r:id="rId46"/>
    <p:sldId id="1039" r:id="rId47"/>
    <p:sldId id="1040" r:id="rId48"/>
    <p:sldId id="975" r:id="rId49"/>
    <p:sldId id="976" r:id="rId50"/>
    <p:sldId id="1041"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A6A0A"/>
    <a:srgbClr val="33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4992" autoAdjust="0"/>
    <p:restoredTop sz="99804" autoAdjust="0"/>
  </p:normalViewPr>
  <p:slideViewPr>
    <p:cSldViewPr snapToGrid="0">
      <p:cViewPr>
        <p:scale>
          <a:sx n="66" d="100"/>
          <a:sy n="66" d="100"/>
        </p:scale>
        <p:origin x="-942" y="-47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26EED95-B9E9-48F7-8C76-4C3EBDAE9C0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645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1645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2578"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92579"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Rot="1" noChangeAspect="1" noChangeArrowheads="1" noTextEdit="1"/>
          </p:cNvSpPr>
          <p:nvPr>
            <p:ph type="sldImg"/>
          </p:nvPr>
        </p:nvSpPr>
        <p:spPr>
          <a:xfrm>
            <a:off x="1152525" y="692150"/>
            <a:ext cx="4554538" cy="3416300"/>
          </a:xfrm>
          <a:ln/>
        </p:spPr>
      </p:sp>
      <p:sp>
        <p:nvSpPr>
          <p:cNvPr id="781315"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Rot="1" noChangeAspect="1" noChangeArrowheads="1" noTextEdit="1"/>
          </p:cNvSpPr>
          <p:nvPr>
            <p:ph type="sldImg"/>
          </p:nvPr>
        </p:nvSpPr>
        <p:spPr>
          <a:xfrm>
            <a:off x="1152525" y="692150"/>
            <a:ext cx="4554538" cy="3416300"/>
          </a:xfrm>
          <a:ln/>
        </p:spPr>
      </p:sp>
      <p:sp>
        <p:nvSpPr>
          <p:cNvPr id="783363"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9266"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79267" name="Rectangle 2"/>
          <p:cNvSpPr>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22"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96323"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8306"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38307"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8498"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18499"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693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3693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xfrm>
            <a:off x="1152525" y="692150"/>
            <a:ext cx="4554538" cy="3416300"/>
          </a:xfrm>
          <a:ln/>
        </p:spPr>
      </p:sp>
      <p:sp>
        <p:nvSpPr>
          <p:cNvPr id="641027"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Rot="1" noChangeAspect="1" noChangeArrowheads="1" noTextEdit="1"/>
          </p:cNvSpPr>
          <p:nvPr>
            <p:ph type="sldImg"/>
          </p:nvPr>
        </p:nvSpPr>
        <p:spPr>
          <a:xfrm>
            <a:off x="1152525" y="692150"/>
            <a:ext cx="4554538" cy="3416300"/>
          </a:xfrm>
          <a:ln/>
        </p:spPr>
      </p:sp>
      <p:sp>
        <p:nvSpPr>
          <p:cNvPr id="719875"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81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481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0242"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50243"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229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5229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053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9053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AA641D9-4220-4E72-9722-32FF691202D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AC35C8-B6BA-4986-9F00-CF6993698E5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4945ABA-38A0-4E4F-B1D5-B96F7E892C1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ED3118-8D86-4B3C-80D6-7A5ED7E0293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C547E81-B053-4F59-B681-3460C9619FF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4715D0A-DA70-4A38-AD00-D7876C9653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EA0AE89-90B2-4702-82C7-C8C4254576D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83272EB-2AAA-48FC-A108-9830421E7B4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B269A0-83C7-4444-BEBD-75FA1C72035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1A212D-A82F-4DE3-8FFC-6AEDF89B8C1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CFF49F-C365-436C-B7E2-B950BC08B81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DF10B804-F766-4E06-8369-BE73074F8E39}"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pPr>
            <a:r>
              <a:rPr lang="en-US" altLang="zh-CN" sz="4000" smtClean="0"/>
              <a:t/>
            </a:r>
            <a:br>
              <a:rPr lang="en-US" altLang="zh-CN" sz="4000" smtClean="0"/>
            </a:br>
            <a:r>
              <a:rPr lang="zh-CN" altLang="en-US" sz="4000" smtClean="0">
                <a:solidFill>
                  <a:srgbClr val="FF0000"/>
                </a:solidFill>
              </a:rPr>
              <a:t/>
            </a:r>
            <a:br>
              <a:rPr lang="zh-CN" altLang="en-US" sz="4000" smtClean="0">
                <a:solidFill>
                  <a:srgbClr val="FF0000"/>
                </a:solidFill>
              </a:rPr>
            </a:br>
            <a:r>
              <a:rPr lang="zh-CN" altLang="en-US" sz="4000" smtClean="0">
                <a:solidFill>
                  <a:srgbClr val="FF0000"/>
                </a:solidFill>
              </a:rPr>
              <a:t>第四章 程序的链接</a:t>
            </a:r>
            <a:br>
              <a:rPr lang="zh-CN" altLang="en-US" sz="4000" smtClean="0">
                <a:solidFill>
                  <a:srgbClr val="FF0000"/>
                </a:solidFill>
              </a:rPr>
            </a:br>
            <a:r>
              <a:rPr lang="zh-CN" altLang="en-US" sz="1600" smtClean="0">
                <a:solidFill>
                  <a:srgbClr val="FF0000"/>
                </a:solidFill>
              </a:rPr>
              <a:t/>
            </a:r>
            <a:br>
              <a:rPr lang="zh-CN" altLang="en-US" sz="1600" smtClean="0">
                <a:solidFill>
                  <a:srgbClr val="FF0000"/>
                </a:solidFill>
              </a:rPr>
            </a:br>
            <a:r>
              <a:rPr lang="zh-CN" altLang="en-US" sz="2800" smtClean="0">
                <a:solidFill>
                  <a:srgbClr val="3333CC"/>
                </a:solidFill>
                <a:latin typeface="微软雅黑" pitchFamily="34" charset="-122"/>
                <a:ea typeface="微软雅黑" pitchFamily="34" charset="-122"/>
              </a:rPr>
              <a:t>目标文件格式</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符号解析与重定位</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共享库与动态链接</a:t>
            </a: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zh-CN" altLang="en-US" smtClean="0"/>
              <a:t>全局符号的符号解析</a:t>
            </a:r>
          </a:p>
        </p:txBody>
      </p:sp>
      <p:sp>
        <p:nvSpPr>
          <p:cNvPr id="711684" name="Rectangle 2"/>
          <p:cNvSpPr>
            <a:spLocks noChangeArrowheads="1"/>
          </p:cNvSpPr>
          <p:nvPr/>
        </p:nvSpPr>
        <p:spPr bwMode="auto">
          <a:xfrm>
            <a:off x="519113" y="2322513"/>
            <a:ext cx="2476500" cy="2381250"/>
          </a:xfrm>
          <a:prstGeom prst="rect">
            <a:avLst/>
          </a:prstGeom>
          <a:solidFill>
            <a:srgbClr val="F7F5CD"/>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buf[2] = {1, 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p:txBody>
      </p:sp>
      <p:sp>
        <p:nvSpPr>
          <p:cNvPr id="6147" name="Rectangle 3"/>
          <p:cNvSpPr>
            <a:spLocks noChangeArrowheads="1"/>
          </p:cNvSpPr>
          <p:nvPr/>
        </p:nvSpPr>
        <p:spPr bwMode="auto">
          <a:xfrm>
            <a:off x="522288" y="1878013"/>
            <a:ext cx="1182687" cy="377825"/>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itchFamily="34" charset="-122"/>
                <a:ea typeface="微软雅黑" pitchFamily="34" charset="-122"/>
                <a:cs typeface="msgothic"/>
              </a:rPr>
              <a:t>main.c</a:t>
            </a:r>
          </a:p>
        </p:txBody>
      </p:sp>
      <p:sp>
        <p:nvSpPr>
          <p:cNvPr id="711686" name="Rectangle 5"/>
          <p:cNvSpPr>
            <a:spLocks noChangeArrowheads="1"/>
          </p:cNvSpPr>
          <p:nvPr/>
        </p:nvSpPr>
        <p:spPr bwMode="auto">
          <a:xfrm>
            <a:off x="4487863" y="2324100"/>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6148" name="Rectangle 4"/>
          <p:cNvSpPr>
            <a:spLocks noChangeArrowheads="1"/>
          </p:cNvSpPr>
          <p:nvPr/>
        </p:nvSpPr>
        <p:spPr bwMode="auto">
          <a:xfrm>
            <a:off x="4591050" y="1782763"/>
            <a:ext cx="1333500" cy="377825"/>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itchFamily="34" charset="-122"/>
                <a:ea typeface="微软雅黑" pitchFamily="34" charset="-122"/>
                <a:cs typeface="msgothic"/>
              </a:rPr>
              <a:t>swap.c</a:t>
            </a:r>
          </a:p>
        </p:txBody>
      </p:sp>
      <p:sp>
        <p:nvSpPr>
          <p:cNvPr id="14" name="TextBox 13"/>
          <p:cNvSpPr txBox="1">
            <a:spLocks noChangeArrowheads="1"/>
          </p:cNvSpPr>
          <p:nvPr/>
        </p:nvSpPr>
        <p:spPr bwMode="auto">
          <a:xfrm>
            <a:off x="506413" y="4938713"/>
            <a:ext cx="1454150" cy="396875"/>
          </a:xfrm>
          <a:prstGeom prst="rect">
            <a:avLst/>
          </a:prstGeom>
          <a:noFill/>
          <a:ln w="9525">
            <a:noFill/>
            <a:miter lim="800000"/>
            <a:headEnd/>
            <a:tailEnd/>
          </a:ln>
        </p:spPr>
        <p:txBody>
          <a:bodyPr wrap="none">
            <a:spAutoFit/>
          </a:bodyPr>
          <a:lstStyle/>
          <a:p>
            <a:pPr eaLnBrk="0" hangingPunct="0"/>
            <a:r>
              <a:rPr lang="zh-CN" altLang="en-US" sz="2000" b="1">
                <a:solidFill>
                  <a:srgbClr val="CC0066"/>
                </a:solidFill>
                <a:latin typeface="微软雅黑" pitchFamily="34" charset="-122"/>
                <a:ea typeface="微软雅黑" pitchFamily="34" charset="-122"/>
              </a:rPr>
              <a:t>此处为引用</a:t>
            </a:r>
          </a:p>
        </p:txBody>
      </p:sp>
      <p:cxnSp>
        <p:nvCxnSpPr>
          <p:cNvPr id="15" name="Straight Arrow Connector 14"/>
          <p:cNvCxnSpPr>
            <a:cxnSpLocks noChangeShapeType="1"/>
          </p:cNvCxnSpPr>
          <p:nvPr/>
        </p:nvCxnSpPr>
        <p:spPr bwMode="auto">
          <a:xfrm rot="16200000" flipV="1">
            <a:off x="796132" y="4499769"/>
            <a:ext cx="914400" cy="1587"/>
          </a:xfrm>
          <a:prstGeom prst="straightConnector1">
            <a:avLst/>
          </a:prstGeom>
          <a:noFill/>
          <a:ln w="25400" algn="ctr">
            <a:solidFill>
              <a:srgbClr val="009242"/>
            </a:solidFill>
            <a:round/>
            <a:headEnd/>
            <a:tailEnd type="arrow" w="med" len="med"/>
          </a:ln>
        </p:spPr>
      </p:cxnSp>
      <p:grpSp>
        <p:nvGrpSpPr>
          <p:cNvPr id="711712" name="Group 32"/>
          <p:cNvGrpSpPr>
            <a:grpSpLocks/>
          </p:cNvGrpSpPr>
          <p:nvPr/>
        </p:nvGrpSpPr>
        <p:grpSpPr bwMode="auto">
          <a:xfrm>
            <a:off x="6238875" y="1725613"/>
            <a:ext cx="2649538" cy="1593850"/>
            <a:chOff x="3930" y="1087"/>
            <a:chExt cx="1669" cy="1004"/>
          </a:xfrm>
        </p:grpSpPr>
        <p:sp>
          <p:nvSpPr>
            <p:cNvPr id="18" name="TextBox 17"/>
            <p:cNvSpPr txBox="1">
              <a:spLocks noChangeArrowheads="1"/>
            </p:cNvSpPr>
            <p:nvPr/>
          </p:nvSpPr>
          <p:spPr bwMode="auto">
            <a:xfrm>
              <a:off x="4492" y="1087"/>
              <a:ext cx="1107" cy="250"/>
            </a:xfrm>
            <a:prstGeom prst="rect">
              <a:avLst/>
            </a:prstGeom>
            <a:noFill/>
            <a:ln w="9525">
              <a:noFill/>
              <a:miter lim="800000"/>
              <a:headEnd/>
              <a:tailEnd/>
            </a:ln>
          </p:spPr>
          <p:txBody>
            <a:bodyPr>
              <a:spAutoFit/>
            </a:bodyPr>
            <a:lstStyle/>
            <a:p>
              <a:pPr eaLnBrk="0" hangingPunct="0"/>
              <a:r>
                <a:rPr lang="zh-CN" altLang="en-US" sz="2000" b="1">
                  <a:solidFill>
                    <a:srgbClr val="CC0066"/>
                  </a:solidFill>
                  <a:latin typeface="微软雅黑" pitchFamily="34" charset="-122"/>
                  <a:ea typeface="微软雅黑" pitchFamily="34" charset="-122"/>
                </a:rPr>
                <a:t>本地局部符号</a:t>
              </a:r>
            </a:p>
          </p:txBody>
        </p:sp>
        <p:cxnSp>
          <p:nvCxnSpPr>
            <p:cNvPr id="22" name="Straight Arrow Connector 21"/>
            <p:cNvCxnSpPr>
              <a:cxnSpLocks noChangeShapeType="1"/>
              <a:stCxn id="18" idx="1"/>
            </p:cNvCxnSpPr>
            <p:nvPr/>
          </p:nvCxnSpPr>
          <p:spPr bwMode="auto">
            <a:xfrm flipH="1">
              <a:off x="3930" y="1212"/>
              <a:ext cx="562" cy="879"/>
            </a:xfrm>
            <a:prstGeom prst="straightConnector1">
              <a:avLst/>
            </a:prstGeom>
            <a:noFill/>
            <a:ln w="25400" algn="ctr">
              <a:solidFill>
                <a:srgbClr val="990000"/>
              </a:solidFill>
              <a:round/>
              <a:headEnd/>
              <a:tailEnd type="arrow" w="med" len="med"/>
            </a:ln>
          </p:spPr>
        </p:cxnSp>
      </p:grpSp>
      <p:grpSp>
        <p:nvGrpSpPr>
          <p:cNvPr id="711713" name="Group 33"/>
          <p:cNvGrpSpPr>
            <a:grpSpLocks/>
          </p:cNvGrpSpPr>
          <p:nvPr/>
        </p:nvGrpSpPr>
        <p:grpSpPr bwMode="auto">
          <a:xfrm>
            <a:off x="2828925" y="4649788"/>
            <a:ext cx="2571750" cy="717550"/>
            <a:chOff x="1782" y="2929"/>
            <a:chExt cx="1620" cy="452"/>
          </a:xfrm>
        </p:grpSpPr>
        <p:sp>
          <p:nvSpPr>
            <p:cNvPr id="28" name="TextBox 27"/>
            <p:cNvSpPr txBox="1">
              <a:spLocks noChangeArrowheads="1"/>
            </p:cNvSpPr>
            <p:nvPr/>
          </p:nvSpPr>
          <p:spPr bwMode="auto">
            <a:xfrm>
              <a:off x="1782" y="3131"/>
              <a:ext cx="756" cy="250"/>
            </a:xfrm>
            <a:prstGeom prst="rect">
              <a:avLst/>
            </a:prstGeom>
            <a:noFill/>
            <a:ln w="9525">
              <a:noFill/>
              <a:miter lim="800000"/>
              <a:headEnd/>
              <a:tailEnd/>
            </a:ln>
          </p:spPr>
          <p:txBody>
            <a:bodyPr wrap="none">
              <a:spAutoFit/>
            </a:bodyPr>
            <a:lstStyle/>
            <a:p>
              <a:pPr algn="r" eaLnBrk="0" hangingPunct="0"/>
              <a:r>
                <a:rPr lang="zh-CN" altLang="en-US" sz="2000" b="1">
                  <a:solidFill>
                    <a:srgbClr val="004821"/>
                  </a:solidFill>
                  <a:latin typeface="微软雅黑" pitchFamily="34" charset="-122"/>
                  <a:ea typeface="微软雅黑" pitchFamily="34" charset="-122"/>
                </a:rPr>
                <a:t>局部变量</a:t>
              </a:r>
            </a:p>
          </p:txBody>
        </p:sp>
        <p:cxnSp>
          <p:nvCxnSpPr>
            <p:cNvPr id="32" name="Straight Arrow Connector 31"/>
            <p:cNvCxnSpPr>
              <a:cxnSpLocks noChangeShapeType="1"/>
            </p:cNvCxnSpPr>
            <p:nvPr/>
          </p:nvCxnSpPr>
          <p:spPr bwMode="auto">
            <a:xfrm flipV="1">
              <a:off x="2530" y="2929"/>
              <a:ext cx="872" cy="300"/>
            </a:xfrm>
            <a:prstGeom prst="straightConnector1">
              <a:avLst/>
            </a:prstGeom>
            <a:noFill/>
            <a:ln w="25400" algn="ctr">
              <a:solidFill>
                <a:srgbClr val="0A6A0A"/>
              </a:solidFill>
              <a:round/>
              <a:headEnd/>
              <a:tailEnd type="arrow" w="med" len="med"/>
            </a:ln>
          </p:spPr>
        </p:cxnSp>
      </p:grpSp>
      <p:sp>
        <p:nvSpPr>
          <p:cNvPr id="711705" name="Text Box 25"/>
          <p:cNvSpPr txBox="1">
            <a:spLocks noChangeArrowheads="1"/>
          </p:cNvSpPr>
          <p:nvPr/>
        </p:nvSpPr>
        <p:spPr bwMode="auto">
          <a:xfrm>
            <a:off x="450850" y="939800"/>
            <a:ext cx="6372225"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以下符号哪些是</a:t>
            </a:r>
            <a:r>
              <a:rPr lang="zh-CN" altLang="en-US" sz="2400" b="1">
                <a:solidFill>
                  <a:srgbClr val="FF0000"/>
                </a:solidFill>
                <a:ea typeface="微软雅黑" pitchFamily="34" charset="-122"/>
              </a:rPr>
              <a:t>强符号</a:t>
            </a:r>
            <a:r>
              <a:rPr lang="zh-CN" altLang="en-US" sz="2400" b="1">
                <a:ea typeface="微软雅黑" pitchFamily="34" charset="-122"/>
              </a:rPr>
              <a:t>？哪些是</a:t>
            </a:r>
            <a:r>
              <a:rPr lang="zh-CN" altLang="en-US" sz="2400" b="1">
                <a:solidFill>
                  <a:srgbClr val="FF0000"/>
                </a:solidFill>
                <a:ea typeface="微软雅黑" pitchFamily="34" charset="-122"/>
              </a:rPr>
              <a:t>弱符号</a:t>
            </a:r>
            <a:r>
              <a:rPr lang="zh-CN" altLang="en-US" sz="2400" b="1">
                <a:ea typeface="微软雅黑" pitchFamily="34" charset="-122"/>
              </a:rPr>
              <a:t>？</a:t>
            </a:r>
          </a:p>
        </p:txBody>
      </p:sp>
      <p:sp>
        <p:nvSpPr>
          <p:cNvPr id="711706" name="Line 26"/>
          <p:cNvSpPr>
            <a:spLocks noChangeShapeType="1"/>
          </p:cNvSpPr>
          <p:nvPr/>
        </p:nvSpPr>
        <p:spPr bwMode="auto">
          <a:xfrm flipH="1">
            <a:off x="1436688" y="1333500"/>
            <a:ext cx="1639887" cy="1916113"/>
          </a:xfrm>
          <a:prstGeom prst="line">
            <a:avLst/>
          </a:prstGeom>
          <a:noFill/>
          <a:ln w="28575">
            <a:solidFill>
              <a:srgbClr val="CC3300"/>
            </a:solidFill>
            <a:round/>
            <a:headEnd/>
            <a:tailEnd type="triangle" w="med" len="med"/>
          </a:ln>
          <a:effectLst/>
        </p:spPr>
        <p:txBody>
          <a:bodyPr/>
          <a:lstStyle/>
          <a:p>
            <a:endParaRPr lang="zh-CN" altLang="en-US"/>
          </a:p>
        </p:txBody>
      </p:sp>
      <p:sp>
        <p:nvSpPr>
          <p:cNvPr id="711708" name="Line 28"/>
          <p:cNvSpPr>
            <a:spLocks noChangeShapeType="1"/>
          </p:cNvSpPr>
          <p:nvPr/>
        </p:nvSpPr>
        <p:spPr bwMode="auto">
          <a:xfrm flipH="1">
            <a:off x="1254125" y="1338263"/>
            <a:ext cx="1741488" cy="1044575"/>
          </a:xfrm>
          <a:prstGeom prst="line">
            <a:avLst/>
          </a:prstGeom>
          <a:noFill/>
          <a:ln w="28575">
            <a:solidFill>
              <a:srgbClr val="CC3300"/>
            </a:solidFill>
            <a:round/>
            <a:headEnd/>
            <a:tailEnd type="triangle" w="med" len="med"/>
          </a:ln>
          <a:effectLst/>
        </p:spPr>
        <p:txBody>
          <a:bodyPr/>
          <a:lstStyle/>
          <a:p>
            <a:endParaRPr lang="zh-CN" altLang="en-US"/>
          </a:p>
        </p:txBody>
      </p:sp>
      <p:sp>
        <p:nvSpPr>
          <p:cNvPr id="711709" name="Line 29"/>
          <p:cNvSpPr>
            <a:spLocks noChangeShapeType="1"/>
          </p:cNvSpPr>
          <p:nvPr/>
        </p:nvSpPr>
        <p:spPr bwMode="auto">
          <a:xfrm>
            <a:off x="3341688" y="1354138"/>
            <a:ext cx="1987550" cy="1668462"/>
          </a:xfrm>
          <a:prstGeom prst="line">
            <a:avLst/>
          </a:prstGeom>
          <a:noFill/>
          <a:ln w="28575">
            <a:solidFill>
              <a:srgbClr val="CC3300"/>
            </a:solidFill>
            <a:round/>
            <a:headEnd/>
            <a:tailEnd type="triangle" w="med" len="med"/>
          </a:ln>
          <a:effectLst/>
        </p:spPr>
        <p:txBody>
          <a:bodyPr/>
          <a:lstStyle/>
          <a:p>
            <a:endParaRPr lang="zh-CN" altLang="en-US"/>
          </a:p>
        </p:txBody>
      </p:sp>
      <p:sp>
        <p:nvSpPr>
          <p:cNvPr id="711710" name="Line 30"/>
          <p:cNvSpPr>
            <a:spLocks noChangeShapeType="1"/>
          </p:cNvSpPr>
          <p:nvPr/>
        </p:nvSpPr>
        <p:spPr bwMode="auto">
          <a:xfrm>
            <a:off x="3182938" y="1397000"/>
            <a:ext cx="2192337" cy="2481263"/>
          </a:xfrm>
          <a:prstGeom prst="line">
            <a:avLst/>
          </a:prstGeom>
          <a:noFill/>
          <a:ln w="28575">
            <a:solidFill>
              <a:srgbClr val="CC3300"/>
            </a:solidFill>
            <a:round/>
            <a:headEnd/>
            <a:tailEnd type="triangle" w="med" len="med"/>
          </a:ln>
          <a:effectLst/>
        </p:spPr>
        <p:txBody>
          <a:bodyPr/>
          <a:lstStyle/>
          <a:p>
            <a:endParaRPr lang="zh-CN" altLang="en-US"/>
          </a:p>
        </p:txBody>
      </p:sp>
      <p:sp>
        <p:nvSpPr>
          <p:cNvPr id="711711" name="Line 31"/>
          <p:cNvSpPr>
            <a:spLocks noChangeShapeType="1"/>
          </p:cNvSpPr>
          <p:nvPr/>
        </p:nvSpPr>
        <p:spPr bwMode="auto">
          <a:xfrm>
            <a:off x="5284788" y="1381125"/>
            <a:ext cx="827087" cy="1030288"/>
          </a:xfrm>
          <a:prstGeom prst="line">
            <a:avLst/>
          </a:prstGeom>
          <a:noFill/>
          <a:ln w="28575">
            <a:solidFill>
              <a:srgbClr val="0066FF"/>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1706"/>
                                        </p:tgtEl>
                                        <p:attrNameLst>
                                          <p:attrName>style.visibility</p:attrName>
                                        </p:attrNameLst>
                                      </p:cBhvr>
                                      <p:to>
                                        <p:strVal val="visible"/>
                                      </p:to>
                                    </p:set>
                                    <p:animEffect transition="in" filter="blinds(horizontal)">
                                      <p:cBhvr>
                                        <p:cTn id="12" dur="500"/>
                                        <p:tgtEl>
                                          <p:spTgt spid="7117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1710"/>
                                        </p:tgtEl>
                                        <p:attrNameLst>
                                          <p:attrName>style.visibility</p:attrName>
                                        </p:attrNameLst>
                                      </p:cBhvr>
                                      <p:to>
                                        <p:strVal val="visible"/>
                                      </p:to>
                                    </p:set>
                                    <p:animEffect transition="in" filter="blinds(horizontal)">
                                      <p:cBhvr>
                                        <p:cTn id="17" dur="500"/>
                                        <p:tgtEl>
                                          <p:spTgt spid="7117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1709"/>
                                        </p:tgtEl>
                                        <p:attrNameLst>
                                          <p:attrName>style.visibility</p:attrName>
                                        </p:attrNameLst>
                                      </p:cBhvr>
                                      <p:to>
                                        <p:strVal val="visible"/>
                                      </p:to>
                                    </p:set>
                                    <p:animEffect transition="in" filter="blinds(horizontal)">
                                      <p:cBhvr>
                                        <p:cTn id="22" dur="500"/>
                                        <p:tgtEl>
                                          <p:spTgt spid="7117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1711"/>
                                        </p:tgtEl>
                                        <p:attrNameLst>
                                          <p:attrName>style.visibility</p:attrName>
                                        </p:attrNameLst>
                                      </p:cBhvr>
                                      <p:to>
                                        <p:strVal val="visible"/>
                                      </p:to>
                                    </p:set>
                                    <p:animEffect transition="in" filter="blinds(horizontal)">
                                      <p:cBhvr>
                                        <p:cTn id="27" dur="500"/>
                                        <p:tgtEl>
                                          <p:spTgt spid="7117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1712"/>
                                        </p:tgtEl>
                                        <p:attrNameLst>
                                          <p:attrName>style.visibility</p:attrName>
                                        </p:attrNameLst>
                                      </p:cBhvr>
                                      <p:to>
                                        <p:strVal val="visible"/>
                                      </p:to>
                                    </p:set>
                                    <p:animEffect transition="in" filter="blinds(horizontal)">
                                      <p:cBhvr>
                                        <p:cTn id="32" dur="500"/>
                                        <p:tgtEl>
                                          <p:spTgt spid="7117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11713"/>
                                        </p:tgtEl>
                                        <p:attrNameLst>
                                          <p:attrName>style.visibility</p:attrName>
                                        </p:attrNameLst>
                                      </p:cBhvr>
                                      <p:to>
                                        <p:strVal val="visible"/>
                                      </p:to>
                                    </p:set>
                                    <p:animEffect transition="in" filter="blinds(horizontal)">
                                      <p:cBhvr>
                                        <p:cTn id="45" dur="500"/>
                                        <p:tgtEl>
                                          <p:spTgt spid="71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11706" grpId="0" animBg="1"/>
      <p:bldP spid="711708" grpId="0" animBg="1"/>
      <p:bldP spid="711709" grpId="0" animBg="1"/>
      <p:bldP spid="711710" grpId="0" animBg="1"/>
      <p:bldP spid="7117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1"/>
          <p:cNvSpPr>
            <a:spLocks noGrp="1" noChangeArrowheads="1"/>
          </p:cNvSpPr>
          <p:nvPr>
            <p:ph type="title" idx="4294967295"/>
          </p:nvPr>
        </p:nvSpPr>
        <p:spPr>
          <a:xfrm>
            <a:off x="522288" y="44450"/>
            <a:ext cx="7431087" cy="6842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链接器对符号的解析规则</a:t>
            </a:r>
          </a:p>
        </p:txBody>
      </p:sp>
      <p:sp>
        <p:nvSpPr>
          <p:cNvPr id="25602" name="Rectangle 2"/>
          <p:cNvSpPr>
            <a:spLocks noGrp="1" noChangeArrowheads="1"/>
          </p:cNvSpPr>
          <p:nvPr>
            <p:ph type="body" idx="4294967295"/>
          </p:nvPr>
        </p:nvSpPr>
        <p:spPr>
          <a:xfrm>
            <a:off x="385763" y="863600"/>
            <a:ext cx="8307387" cy="5540375"/>
          </a:xfrm>
        </p:spPr>
        <p:txBody>
          <a:bodyPr/>
          <a:lstStyle/>
          <a:p>
            <a:pPr>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mtClean="0">
                <a:solidFill>
                  <a:srgbClr val="FF0000"/>
                </a:solidFill>
                <a:ea typeface="微软雅黑" pitchFamily="34" charset="-122"/>
              </a:rPr>
              <a:t>多重定义</a:t>
            </a:r>
            <a:r>
              <a:rPr lang="zh-CN" altLang="en-US" smtClean="0">
                <a:ea typeface="微软雅黑" pitchFamily="34" charset="-122"/>
              </a:rPr>
              <a:t>符号的处理规则</a:t>
            </a:r>
            <a:endParaRPr lang="en-GB" altLang="zh-CN" smtClean="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smtClean="0">
                <a:latin typeface="微软雅黑" pitchFamily="34" charset="-122"/>
                <a:ea typeface="微软雅黑" pitchFamily="34" charset="-122"/>
              </a:rPr>
              <a:t>    </a:t>
            </a:r>
            <a:r>
              <a:rPr lang="en-GB" altLang="zh-CN" sz="2300" smtClean="0">
                <a:solidFill>
                  <a:srgbClr val="CC3300"/>
                </a:solidFill>
                <a:latin typeface="微软雅黑" pitchFamily="34" charset="-122"/>
                <a:ea typeface="微软雅黑" pitchFamily="34" charset="-122"/>
              </a:rPr>
              <a:t>Rule 1: </a:t>
            </a:r>
            <a:r>
              <a:rPr lang="zh-CN" altLang="en-GB" sz="2300" smtClean="0">
                <a:solidFill>
                  <a:srgbClr val="CC3300"/>
                </a:solidFill>
                <a:latin typeface="微软雅黑" pitchFamily="34" charset="-122"/>
                <a:ea typeface="微软雅黑" pitchFamily="34" charset="-122"/>
              </a:rPr>
              <a:t>强符号不能多次定义</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smtClean="0">
                <a:latin typeface="微软雅黑" pitchFamily="34" charset="-122"/>
                <a:ea typeface="微软雅黑" pitchFamily="34" charset="-122"/>
              </a:rPr>
              <a:t>强符号只能被定义一次，否则链接错误</a:t>
            </a:r>
            <a:endParaRPr lang="en-GB" altLang="zh-CN" sz="2300" smtClean="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smtClean="0">
                <a:latin typeface="微软雅黑" pitchFamily="34" charset="-122"/>
                <a:ea typeface="微软雅黑" pitchFamily="34" charset="-122"/>
              </a:rPr>
              <a:t>    </a:t>
            </a:r>
            <a:r>
              <a:rPr lang="en-GB" altLang="zh-CN" sz="2300" smtClean="0">
                <a:solidFill>
                  <a:srgbClr val="CC3300"/>
                </a:solidFill>
                <a:latin typeface="微软雅黑" pitchFamily="34" charset="-122"/>
                <a:ea typeface="微软雅黑" pitchFamily="34" charset="-122"/>
              </a:rPr>
              <a:t>Rule 2: </a:t>
            </a:r>
            <a:r>
              <a:rPr lang="zh-CN" altLang="en-GB" sz="2300" smtClean="0">
                <a:solidFill>
                  <a:srgbClr val="CC3300"/>
                </a:solidFill>
                <a:latin typeface="微软雅黑" pitchFamily="34" charset="-122"/>
                <a:ea typeface="微软雅黑" pitchFamily="34" charset="-122"/>
              </a:rPr>
              <a:t>若一个符号被定义为一次强符号和多次弱符号，则按强定义为准</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smtClean="0">
                <a:latin typeface="微软雅黑" pitchFamily="34" charset="-122"/>
                <a:ea typeface="微软雅黑" pitchFamily="34" charset="-122"/>
              </a:rPr>
              <a:t>对弱符号的引用被解析为其强定义符号</a:t>
            </a:r>
            <a:endParaRPr lang="en-GB" altLang="zh-CN" sz="2300" smtClean="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smtClean="0">
                <a:latin typeface="微软雅黑" pitchFamily="34" charset="-122"/>
                <a:ea typeface="微软雅黑" pitchFamily="34" charset="-122"/>
              </a:rPr>
              <a:t>    </a:t>
            </a:r>
            <a:r>
              <a:rPr lang="en-GB" altLang="zh-CN" sz="2300" smtClean="0">
                <a:solidFill>
                  <a:srgbClr val="CC3300"/>
                </a:solidFill>
                <a:latin typeface="微软雅黑" pitchFamily="34" charset="-122"/>
                <a:ea typeface="微软雅黑" pitchFamily="34" charset="-122"/>
              </a:rPr>
              <a:t>Rule 3: </a:t>
            </a:r>
            <a:r>
              <a:rPr lang="zh-CN" altLang="en-GB" sz="2300" smtClean="0">
                <a:solidFill>
                  <a:srgbClr val="CC3300"/>
                </a:solidFill>
                <a:latin typeface="微软雅黑" pitchFamily="34" charset="-122"/>
                <a:ea typeface="微软雅黑" pitchFamily="34" charset="-122"/>
              </a:rPr>
              <a:t>若有多个弱符号定义，则任选其中一个</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smtClean="0">
                <a:latin typeface="微软雅黑" pitchFamily="34" charset="-122"/>
                <a:ea typeface="微软雅黑" pitchFamily="34" charset="-122"/>
              </a:rPr>
              <a:t>使用命令 </a:t>
            </a:r>
            <a:r>
              <a:rPr lang="en-GB" altLang="zh-CN" sz="2300" smtClean="0">
                <a:latin typeface="微软雅黑" pitchFamily="34" charset="-122"/>
                <a:ea typeface="微软雅黑" pitchFamily="34" charset="-122"/>
              </a:rPr>
              <a:t>gcc –fno-common</a:t>
            </a:r>
            <a:r>
              <a:rPr lang="zh-CN" altLang="en-GB" sz="2300" smtClean="0">
                <a:latin typeface="微软雅黑" pitchFamily="34" charset="-122"/>
                <a:ea typeface="微软雅黑" pitchFamily="34" charset="-122"/>
              </a:rPr>
              <a:t>链接时，会告诉链接器在遇到多个弱定义的全局符号时输出一条警告信息。</a:t>
            </a:r>
            <a:r>
              <a:rPr lang="en-GB" altLang="zh-CN" sz="2200" smtClean="0">
                <a:latin typeface="微软雅黑" pitchFamily="34" charset="-122"/>
                <a:ea typeface="微软雅黑" pitchFamily="34" charset="-122"/>
              </a:rPr>
              <a:t>	</a:t>
            </a:r>
          </a:p>
        </p:txBody>
      </p:sp>
      <p:sp>
        <p:nvSpPr>
          <p:cNvPr id="635909" name="Text Box 5"/>
          <p:cNvSpPr txBox="1">
            <a:spLocks noChangeArrowheads="1"/>
          </p:cNvSpPr>
          <p:nvPr/>
        </p:nvSpPr>
        <p:spPr bwMode="auto">
          <a:xfrm>
            <a:off x="333375" y="5761038"/>
            <a:ext cx="8304213" cy="427037"/>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符号解析时只能有一个确定的定义（即每个符号仅占一处存储空间）</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Effect transition="in" filter="blinds(horizontal)">
                                      <p:cBhvr>
                                        <p:cTn id="7" dur="500"/>
                                        <p:tgtEl>
                                          <p:spTgt spid="2560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2">
                                            <p:txEl>
                                              <p:pRg st="2" end="2"/>
                                            </p:txEl>
                                          </p:spTgt>
                                        </p:tgtEl>
                                        <p:attrNameLst>
                                          <p:attrName>style.visibility</p:attrName>
                                        </p:attrNameLst>
                                      </p:cBhvr>
                                      <p:to>
                                        <p:strVal val="visible"/>
                                      </p:to>
                                    </p:set>
                                    <p:animEffect transition="in" filter="blinds(horizontal)">
                                      <p:cBhvr>
                                        <p:cTn id="10" dur="500"/>
                                        <p:tgtEl>
                                          <p:spTgt spid="2560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60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5909"/>
                                        </p:tgtEl>
                                        <p:attrNameLst>
                                          <p:attrName>style.visibility</p:attrName>
                                        </p:attrNameLst>
                                      </p:cBhvr>
                                      <p:to>
                                        <p:strVal val="visible"/>
                                      </p:to>
                                    </p:set>
                                    <p:animEffect transition="in" filter="blinds(horizontal)">
                                      <p:cBhvr>
                                        <p:cTn id="27" dur="500"/>
                                        <p:tgtEl>
                                          <p:spTgt spid="635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zh-CN" altLang="en-US" smtClean="0"/>
              <a:t>多重定义符号的解析举例</a:t>
            </a:r>
          </a:p>
        </p:txBody>
      </p:sp>
      <p:sp>
        <p:nvSpPr>
          <p:cNvPr id="712708" name="Rectangle 4"/>
          <p:cNvSpPr>
            <a:spLocks noChangeArrowheads="1"/>
          </p:cNvSpPr>
          <p:nvPr/>
        </p:nvSpPr>
        <p:spPr bwMode="auto">
          <a:xfrm>
            <a:off x="371475" y="1949450"/>
            <a:ext cx="1897063" cy="2244725"/>
          </a:xfrm>
          <a:prstGeom prst="rect">
            <a:avLst/>
          </a:prstGeom>
          <a:noFill/>
          <a:ln w="19050">
            <a:solidFill>
              <a:schemeClr val="tx1"/>
            </a:solidFill>
            <a:miter lim="800000"/>
            <a:headEnd/>
            <a:tailEnd/>
          </a:ln>
          <a:effectLst/>
        </p:spPr>
        <p:txBody>
          <a:bodyPr anchor="ctr">
            <a:spAutoFit/>
          </a:bodyPr>
          <a:lstStyle/>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x=10</a:t>
            </a:r>
            <a:r>
              <a:rPr lang="en-US" altLang="zh-CN" sz="2000" b="1">
                <a:latin typeface="微软雅黑" pitchFamily="34" charset="-122"/>
                <a:ea typeface="微软雅黑" pitchFamily="34" charset="-122"/>
              </a:rPr>
              <a:t>;</a:t>
            </a:r>
          </a:p>
          <a:p>
            <a:pPr indent="11430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p1</a:t>
            </a:r>
            <a:r>
              <a:rPr lang="en-US" altLang="zh-CN" sz="2000" b="1">
                <a:latin typeface="微软雅黑" pitchFamily="34" charset="-122"/>
                <a:ea typeface="微软雅黑" pitchFamily="34" charset="-122"/>
              </a:rPr>
              <a:t>(void);</a:t>
            </a:r>
          </a:p>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main</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x=p1();</a:t>
            </a:r>
          </a:p>
          <a:p>
            <a:pPr indent="114300"/>
            <a:r>
              <a:rPr lang="en-US" altLang="zh-CN" sz="2000" b="1">
                <a:latin typeface="微软雅黑" pitchFamily="34" charset="-122"/>
                <a:ea typeface="微软雅黑" pitchFamily="34" charset="-122"/>
              </a:rPr>
              <a:t>     return x;</a:t>
            </a:r>
          </a:p>
          <a:p>
            <a:pPr indent="114300"/>
            <a:r>
              <a:rPr lang="en-US" altLang="zh-CN" sz="2000" b="1">
                <a:latin typeface="微软雅黑" pitchFamily="34" charset="-122"/>
                <a:ea typeface="微软雅黑" pitchFamily="34" charset="-122"/>
              </a:rPr>
              <a:t>}</a:t>
            </a:r>
          </a:p>
        </p:txBody>
      </p:sp>
      <p:sp>
        <p:nvSpPr>
          <p:cNvPr id="712709" name="Text Box 5"/>
          <p:cNvSpPr txBox="1">
            <a:spLocks noChangeArrowheads="1"/>
          </p:cNvSpPr>
          <p:nvPr/>
        </p:nvSpPr>
        <p:spPr bwMode="auto">
          <a:xfrm>
            <a:off x="682625" y="4344988"/>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2710" name="Rectangle 6"/>
          <p:cNvSpPr>
            <a:spLocks noChangeArrowheads="1"/>
          </p:cNvSpPr>
          <p:nvPr/>
        </p:nvSpPr>
        <p:spPr bwMode="auto">
          <a:xfrm>
            <a:off x="2665413" y="2568575"/>
            <a:ext cx="1854200" cy="1635125"/>
          </a:xfrm>
          <a:prstGeom prst="rect">
            <a:avLst/>
          </a:prstGeom>
          <a:noFill/>
          <a:ln w="19050">
            <a:solidFill>
              <a:schemeClr val="tx1"/>
            </a:solidFill>
            <a:miter lim="800000"/>
            <a:headEnd/>
            <a:tailEnd/>
          </a:ln>
          <a:effectLst/>
        </p:spPr>
        <p:txBody>
          <a:bodyPr anchor="ctr">
            <a:spAutoFit/>
          </a:bodyPr>
          <a:lstStyle/>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x=20</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int</a:t>
            </a:r>
            <a:r>
              <a:rPr lang="en-US" altLang="zh-CN" sz="2000" b="1">
                <a:solidFill>
                  <a:srgbClr val="FF0000"/>
                </a:solidFill>
                <a:latin typeface="微软雅黑" pitchFamily="34" charset="-122"/>
                <a:ea typeface="微软雅黑" pitchFamily="34" charset="-122"/>
              </a:rPr>
              <a:t> p1</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a:t>
            </a:r>
          </a:p>
          <a:p>
            <a:pPr indent="114300"/>
            <a:r>
              <a:rPr lang="en-US" altLang="zh-CN" sz="2000" b="1">
                <a:latin typeface="微软雅黑" pitchFamily="34" charset="-122"/>
                <a:ea typeface="微软雅黑" pitchFamily="34" charset="-122"/>
              </a:rPr>
              <a:t>     return x;</a:t>
            </a:r>
          </a:p>
          <a:p>
            <a:pPr indent="114300"/>
            <a:r>
              <a:rPr lang="en-US" altLang="zh-CN" sz="2000" b="1">
                <a:latin typeface="微软雅黑" pitchFamily="34" charset="-122"/>
                <a:ea typeface="微软雅黑" pitchFamily="34" charset="-122"/>
              </a:rPr>
              <a:t>}</a:t>
            </a:r>
          </a:p>
        </p:txBody>
      </p:sp>
      <p:sp>
        <p:nvSpPr>
          <p:cNvPr id="712711" name="Text Box 7"/>
          <p:cNvSpPr txBox="1">
            <a:spLocks noChangeArrowheads="1"/>
          </p:cNvSpPr>
          <p:nvPr/>
        </p:nvSpPr>
        <p:spPr bwMode="auto">
          <a:xfrm>
            <a:off x="3013075" y="4316413"/>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p1.c</a:t>
            </a:r>
          </a:p>
        </p:txBody>
      </p:sp>
      <p:sp>
        <p:nvSpPr>
          <p:cNvPr id="712712" name="Rectangle 8"/>
          <p:cNvSpPr>
            <a:spLocks noChangeArrowheads="1"/>
          </p:cNvSpPr>
          <p:nvPr/>
        </p:nvSpPr>
        <p:spPr bwMode="auto">
          <a:xfrm>
            <a:off x="5091113" y="1790700"/>
            <a:ext cx="3663950" cy="3140075"/>
          </a:xfrm>
          <a:prstGeom prst="rect">
            <a:avLst/>
          </a:prstGeom>
          <a:noFill/>
          <a:ln w="9525">
            <a:noFill/>
            <a:miter lim="800000"/>
            <a:headEnd/>
            <a:tailEnd/>
          </a:ln>
          <a:effectLst/>
        </p:spPr>
        <p:txBody>
          <a:bodyPr anchor="ctr">
            <a:spAutoFit/>
          </a:bodyPr>
          <a:lstStyle/>
          <a:p>
            <a:pPr eaLnBrk="0" hangingPunct="0">
              <a:lnSpc>
                <a:spcPct val="130000"/>
              </a:lnSpc>
              <a:spcBef>
                <a:spcPct val="45000"/>
              </a:spcBef>
            </a:pPr>
            <a:r>
              <a:rPr lang="en-US" altLang="zh-CN" sz="2300" b="1">
                <a:latin typeface="微软雅黑" pitchFamily="34" charset="-122"/>
                <a:ea typeface="微软雅黑" pitchFamily="34" charset="-122"/>
              </a:rPr>
              <a:t>main</a:t>
            </a:r>
            <a:r>
              <a:rPr lang="zh-CN" altLang="en-US" sz="2300" b="1">
                <a:latin typeface="微软雅黑" pitchFamily="34" charset="-122"/>
                <a:ea typeface="微软雅黑" pitchFamily="34" charset="-122"/>
              </a:rPr>
              <a:t>只有一次强定义</a:t>
            </a:r>
          </a:p>
          <a:p>
            <a:pPr eaLnBrk="0" hangingPunct="0">
              <a:lnSpc>
                <a:spcPct val="130000"/>
              </a:lnSpc>
              <a:spcBef>
                <a:spcPct val="45000"/>
              </a:spcBef>
            </a:pPr>
            <a:r>
              <a:rPr lang="en-US" altLang="zh-CN" sz="2300" b="1">
                <a:latin typeface="微软雅黑" pitchFamily="34" charset="-122"/>
                <a:ea typeface="微软雅黑" pitchFamily="34" charset="-122"/>
              </a:rPr>
              <a:t>p1</a:t>
            </a:r>
            <a:r>
              <a:rPr lang="zh-CN" altLang="en-US" sz="2300" b="1">
                <a:latin typeface="微软雅黑" pitchFamily="34" charset="-122"/>
                <a:ea typeface="微软雅黑" pitchFamily="34" charset="-122"/>
              </a:rPr>
              <a:t>有一次强定义，一次弱定义</a:t>
            </a:r>
          </a:p>
          <a:p>
            <a:pPr eaLnBrk="0" hangingPunct="0">
              <a:lnSpc>
                <a:spcPct val="130000"/>
              </a:lnSpc>
              <a:spcBef>
                <a:spcPct val="45000"/>
              </a:spcBef>
            </a:pPr>
            <a:r>
              <a:rPr lang="en-US" altLang="zh-CN" sz="2300" b="1">
                <a:latin typeface="微软雅黑" pitchFamily="34" charset="-122"/>
                <a:ea typeface="微软雅黑" pitchFamily="34" charset="-122"/>
              </a:rPr>
              <a:t>x</a:t>
            </a:r>
            <a:r>
              <a:rPr lang="zh-CN" altLang="en-US" sz="2300" b="1">
                <a:latin typeface="微软雅黑" pitchFamily="34" charset="-122"/>
                <a:ea typeface="微软雅黑" pitchFamily="34" charset="-122"/>
              </a:rPr>
              <a:t>有两次强定义，所以，</a:t>
            </a:r>
            <a:r>
              <a:rPr lang="zh-CN" altLang="en-US" sz="2300" b="1">
                <a:solidFill>
                  <a:srgbClr val="009242"/>
                </a:solidFill>
                <a:latin typeface="微软雅黑" pitchFamily="34" charset="-122"/>
                <a:ea typeface="微软雅黑" pitchFamily="34" charset="-122"/>
              </a:rPr>
              <a:t>链接器将输出一条出错信息</a:t>
            </a:r>
            <a:r>
              <a:rPr lang="zh-CN" altLang="en-US" sz="2300" b="1">
                <a:latin typeface="微软雅黑" pitchFamily="34" charset="-122"/>
                <a:ea typeface="微软雅黑" pitchFamily="34" charset="-122"/>
              </a:rPr>
              <a:t> </a:t>
            </a:r>
          </a:p>
          <a:p>
            <a:pPr eaLnBrk="0" hangingPunct="0">
              <a:lnSpc>
                <a:spcPct val="130000"/>
              </a:lnSpc>
            </a:pPr>
            <a:endParaRPr lang="zh-CN" altLang="en-US" sz="2300" b="1">
              <a:latin typeface="微软雅黑" pitchFamily="34" charset="-122"/>
              <a:ea typeface="微软雅黑" pitchFamily="34" charset="-122"/>
            </a:endParaRPr>
          </a:p>
        </p:txBody>
      </p:sp>
      <p:sp>
        <p:nvSpPr>
          <p:cNvPr id="712716" name="Text Box 12"/>
          <p:cNvSpPr txBox="1">
            <a:spLocks noChangeArrowheads="1"/>
          </p:cNvSpPr>
          <p:nvPr/>
        </p:nvSpPr>
        <p:spPr bwMode="auto">
          <a:xfrm>
            <a:off x="231775" y="1016000"/>
            <a:ext cx="4324350"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以下程序会发生链接出错吗？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12" dur="500"/>
                                        <p:tgtEl>
                                          <p:spTgt spid="7127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17" dur="500"/>
                                        <p:tgtEl>
                                          <p:spTgt spid="7127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22"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zh-CN" altLang="en-US" smtClean="0"/>
              <a:t>多重定义符号的解析举例</a:t>
            </a:r>
          </a:p>
        </p:txBody>
      </p:sp>
      <p:sp>
        <p:nvSpPr>
          <p:cNvPr id="714755" name="Text Box 3"/>
          <p:cNvSpPr txBox="1">
            <a:spLocks noChangeArrowheads="1"/>
          </p:cNvSpPr>
          <p:nvPr/>
        </p:nvSpPr>
        <p:spPr bwMode="auto">
          <a:xfrm>
            <a:off x="6542088" y="4749800"/>
            <a:ext cx="782637"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p1.c</a:t>
            </a:r>
          </a:p>
        </p:txBody>
      </p:sp>
      <p:sp>
        <p:nvSpPr>
          <p:cNvPr id="714756" name="Rectangle 4"/>
          <p:cNvSpPr>
            <a:spLocks noChangeArrowheads="1"/>
          </p:cNvSpPr>
          <p:nvPr/>
        </p:nvSpPr>
        <p:spPr bwMode="auto">
          <a:xfrm>
            <a:off x="5148263" y="793750"/>
            <a:ext cx="3824287" cy="1635125"/>
          </a:xfrm>
          <a:prstGeom prst="rect">
            <a:avLst/>
          </a:prstGeom>
          <a:noFill/>
          <a:ln w="9525">
            <a:noFill/>
            <a:miter lim="800000"/>
            <a:headEnd/>
            <a:tailEnd/>
          </a:ln>
          <a:effectLst/>
        </p:spPr>
        <p:txBody>
          <a:bodyPr anchor="ctr">
            <a:spAutoFit/>
          </a:bodyPr>
          <a:lstStyle/>
          <a:p>
            <a:pPr eaLnBrk="0" hangingPunct="0">
              <a:lnSpc>
                <a:spcPct val="115000"/>
              </a:lnSpc>
            </a:pPr>
            <a:r>
              <a:rPr lang="en-US" altLang="zh-CN" sz="2200" b="1">
                <a:solidFill>
                  <a:srgbClr val="0066FF"/>
                </a:solidFill>
                <a:latin typeface="微软雅黑" pitchFamily="34" charset="-122"/>
                <a:ea typeface="微软雅黑" pitchFamily="34" charset="-122"/>
              </a:rPr>
              <a:t>y</a:t>
            </a:r>
            <a:r>
              <a:rPr lang="zh-CN" altLang="en-US" sz="2200" b="1">
                <a:solidFill>
                  <a:srgbClr val="0066FF"/>
                </a:solidFill>
                <a:latin typeface="微软雅黑" pitchFamily="34" charset="-122"/>
                <a:ea typeface="微软雅黑" pitchFamily="34" charset="-122"/>
              </a:rPr>
              <a:t>一次强定义，一次弱定义</a:t>
            </a:r>
          </a:p>
          <a:p>
            <a:pPr eaLnBrk="0" hangingPunct="0">
              <a:lnSpc>
                <a:spcPct val="115000"/>
              </a:lnSpc>
            </a:pPr>
            <a:r>
              <a:rPr lang="en-US" altLang="zh-CN" sz="2200" b="1">
                <a:solidFill>
                  <a:srgbClr val="0066FF"/>
                </a:solidFill>
                <a:latin typeface="微软雅黑" pitchFamily="34" charset="-122"/>
                <a:ea typeface="微软雅黑" pitchFamily="34" charset="-122"/>
              </a:rPr>
              <a:t>z</a:t>
            </a:r>
            <a:r>
              <a:rPr lang="zh-CN" altLang="en-US" sz="2200" b="1">
                <a:solidFill>
                  <a:srgbClr val="0066FF"/>
                </a:solidFill>
                <a:latin typeface="微软雅黑" pitchFamily="34" charset="-122"/>
                <a:ea typeface="微软雅黑" pitchFamily="34" charset="-122"/>
              </a:rPr>
              <a:t>两次弱定义</a:t>
            </a:r>
          </a:p>
          <a:p>
            <a:pPr eaLnBrk="0" hangingPunct="0">
              <a:lnSpc>
                <a:spcPct val="115000"/>
              </a:lnSpc>
            </a:pPr>
            <a:r>
              <a:rPr lang="en-US" altLang="zh-CN" sz="2200" b="1">
                <a:solidFill>
                  <a:srgbClr val="0066FF"/>
                </a:solidFill>
                <a:latin typeface="微软雅黑" pitchFamily="34" charset="-122"/>
                <a:ea typeface="微软雅黑" pitchFamily="34" charset="-122"/>
              </a:rPr>
              <a:t>p1</a:t>
            </a:r>
            <a:r>
              <a:rPr lang="zh-CN" altLang="en-US" sz="2200" b="1">
                <a:solidFill>
                  <a:srgbClr val="0066FF"/>
                </a:solidFill>
                <a:latin typeface="微软雅黑" pitchFamily="34" charset="-122"/>
                <a:ea typeface="微软雅黑" pitchFamily="34" charset="-122"/>
              </a:rPr>
              <a:t>一次强定义，一次弱定义</a:t>
            </a:r>
          </a:p>
          <a:p>
            <a:pPr eaLnBrk="0" hangingPunct="0">
              <a:lnSpc>
                <a:spcPct val="115000"/>
              </a:lnSpc>
            </a:pPr>
            <a:r>
              <a:rPr lang="en-US" altLang="zh-CN" sz="2200" b="1">
                <a:solidFill>
                  <a:srgbClr val="0066FF"/>
                </a:solidFill>
                <a:latin typeface="微软雅黑" pitchFamily="34" charset="-122"/>
                <a:ea typeface="微软雅黑" pitchFamily="34" charset="-122"/>
              </a:rPr>
              <a:t>main</a:t>
            </a:r>
            <a:r>
              <a:rPr lang="zh-CN" altLang="en-US" sz="2200" b="1">
                <a:solidFill>
                  <a:srgbClr val="0066FF"/>
                </a:solidFill>
                <a:latin typeface="微软雅黑" pitchFamily="34" charset="-122"/>
                <a:ea typeface="微软雅黑" pitchFamily="34" charset="-122"/>
              </a:rPr>
              <a:t>一次强定义</a:t>
            </a:r>
          </a:p>
        </p:txBody>
      </p:sp>
      <p:sp>
        <p:nvSpPr>
          <p:cNvPr id="714757" name="Rectangle 5"/>
          <p:cNvSpPr>
            <a:spLocks noChangeArrowheads="1"/>
          </p:cNvSpPr>
          <p:nvPr/>
        </p:nvSpPr>
        <p:spPr bwMode="auto">
          <a:xfrm>
            <a:off x="171450" y="1311275"/>
            <a:ext cx="4773613" cy="3463925"/>
          </a:xfrm>
          <a:prstGeom prst="rect">
            <a:avLst/>
          </a:prstGeom>
          <a:noFill/>
          <a:ln w="19050">
            <a:solidFill>
              <a:schemeClr val="tx1"/>
            </a:solidFill>
            <a:miter lim="800000"/>
            <a:headEnd/>
            <a:tailEnd/>
          </a:ln>
          <a:effectLst/>
        </p:spPr>
        <p:txBody>
          <a:bodyPr anchor="ctr">
            <a:spAutoFit/>
          </a:bodyPr>
          <a:lstStyle/>
          <a:p>
            <a:pPr indent="171450"/>
            <a:r>
              <a:rPr lang="en-US" altLang="zh-CN" sz="2000" b="1">
                <a:latin typeface="微软雅黑" pitchFamily="34" charset="-122"/>
                <a:ea typeface="微软雅黑" pitchFamily="34" charset="-122"/>
              </a:rPr>
              <a:t># include &lt;stdio.h&gt;</a:t>
            </a:r>
          </a:p>
          <a:p>
            <a:pPr indent="17145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y=100</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z</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void  </a:t>
            </a:r>
            <a:r>
              <a:rPr lang="en-US" altLang="zh-CN" sz="2000" b="1">
                <a:solidFill>
                  <a:srgbClr val="3366FF"/>
                </a:solidFill>
                <a:latin typeface="微软雅黑" pitchFamily="34" charset="-122"/>
                <a:ea typeface="微软雅黑" pitchFamily="34" charset="-122"/>
              </a:rPr>
              <a:t>p1</a:t>
            </a:r>
            <a:r>
              <a:rPr lang="en-US" altLang="zh-CN" sz="2000" b="1">
                <a:latin typeface="微软雅黑" pitchFamily="34" charset="-122"/>
                <a:ea typeface="微软雅黑" pitchFamily="34" charset="-122"/>
              </a:rPr>
              <a:t>(void);</a:t>
            </a:r>
          </a:p>
          <a:p>
            <a:pPr indent="17145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main</a:t>
            </a:r>
            <a:r>
              <a:rPr lang="en-US" altLang="zh-CN" sz="2000" b="1">
                <a:latin typeface="微软雅黑" pitchFamily="34" charset="-122"/>
                <a:ea typeface="微软雅黑" pitchFamily="34" charset="-122"/>
              </a:rPr>
              <a:t>() </a:t>
            </a:r>
          </a:p>
          <a:p>
            <a:pPr indent="171450"/>
            <a:r>
              <a:rPr lang="en-US" altLang="zh-CN" sz="2000" b="1">
                <a:latin typeface="微软雅黑" pitchFamily="34" charset="-122"/>
                <a:ea typeface="微软雅黑" pitchFamily="34" charset="-122"/>
              </a:rPr>
              <a:t>{  </a:t>
            </a:r>
          </a:p>
          <a:p>
            <a:pPr indent="171450"/>
            <a:r>
              <a:rPr lang="en-US" altLang="zh-CN" sz="2000" b="1">
                <a:latin typeface="微软雅黑" pitchFamily="34" charset="-122"/>
                <a:ea typeface="微软雅黑" pitchFamily="34" charset="-122"/>
              </a:rPr>
              <a:t>    z=1000;</a:t>
            </a:r>
          </a:p>
          <a:p>
            <a:pPr indent="171450"/>
            <a:r>
              <a:rPr lang="en-US" altLang="zh-CN" sz="2000" b="1">
                <a:latin typeface="微软雅黑" pitchFamily="34" charset="-122"/>
                <a:ea typeface="微软雅黑" pitchFamily="34" charset="-122"/>
              </a:rPr>
              <a:t>    p1( );</a:t>
            </a:r>
          </a:p>
          <a:p>
            <a:pPr indent="171450"/>
            <a:r>
              <a:rPr lang="en-US" altLang="zh-CN" sz="2000" b="1">
                <a:latin typeface="微软雅黑" pitchFamily="34" charset="-122"/>
                <a:ea typeface="微软雅黑" pitchFamily="34" charset="-122"/>
              </a:rPr>
              <a:t>    printf(“y=%d, z=%d\n”, y, z);</a:t>
            </a:r>
          </a:p>
          <a:p>
            <a:pPr indent="171450"/>
            <a:r>
              <a:rPr lang="en-US" altLang="zh-CN" sz="2000" b="1">
                <a:latin typeface="微软雅黑" pitchFamily="34" charset="-122"/>
                <a:ea typeface="微软雅黑" pitchFamily="34" charset="-122"/>
              </a:rPr>
              <a:t>    return 0;</a:t>
            </a:r>
          </a:p>
          <a:p>
            <a:pPr indent="171450"/>
            <a:r>
              <a:rPr lang="en-US" altLang="zh-CN" sz="2000" b="1">
                <a:latin typeface="微软雅黑" pitchFamily="34" charset="-122"/>
                <a:ea typeface="微软雅黑" pitchFamily="34" charset="-122"/>
              </a:rPr>
              <a:t>}</a:t>
            </a:r>
          </a:p>
        </p:txBody>
      </p:sp>
      <p:sp>
        <p:nvSpPr>
          <p:cNvPr id="714758" name="Text Box 6"/>
          <p:cNvSpPr txBox="1">
            <a:spLocks noChangeArrowheads="1"/>
          </p:cNvSpPr>
          <p:nvPr/>
        </p:nvSpPr>
        <p:spPr bwMode="auto">
          <a:xfrm>
            <a:off x="1987550" y="4711700"/>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4759" name="Rectangle 7"/>
          <p:cNvSpPr>
            <a:spLocks noChangeArrowheads="1"/>
          </p:cNvSpPr>
          <p:nvPr/>
        </p:nvSpPr>
        <p:spPr bwMode="auto">
          <a:xfrm>
            <a:off x="6097588" y="2544763"/>
            <a:ext cx="1708150" cy="2244725"/>
          </a:xfrm>
          <a:prstGeom prst="rect">
            <a:avLst/>
          </a:prstGeom>
          <a:noFill/>
          <a:ln w="19050">
            <a:solidFill>
              <a:schemeClr val="tx1"/>
            </a:solidFill>
            <a:miter lim="800000"/>
            <a:headEnd/>
            <a:tailEnd/>
          </a:ln>
          <a:effectLst/>
        </p:spPr>
        <p:txBody>
          <a:bodyPr anchor="ctr">
            <a:spAutoFit/>
          </a:bodyPr>
          <a:lstStyle/>
          <a:p>
            <a:pPr indent="17145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y</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z</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void </a:t>
            </a:r>
            <a:r>
              <a:rPr lang="en-US" altLang="zh-CN" sz="2000" b="1">
                <a:solidFill>
                  <a:srgbClr val="FF0000"/>
                </a:solidFill>
                <a:latin typeface="微软雅黑" pitchFamily="34" charset="-122"/>
                <a:ea typeface="微软雅黑" pitchFamily="34" charset="-122"/>
              </a:rPr>
              <a:t>p1</a:t>
            </a:r>
            <a:r>
              <a:rPr lang="en-US" altLang="zh-CN" sz="2000" b="1">
                <a:latin typeface="微软雅黑" pitchFamily="34" charset="-122"/>
                <a:ea typeface="微软雅黑" pitchFamily="34" charset="-122"/>
              </a:rPr>
              <a:t>( ) </a:t>
            </a:r>
          </a:p>
          <a:p>
            <a:pPr indent="171450"/>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     y=200;</a:t>
            </a:r>
          </a:p>
          <a:p>
            <a:pPr indent="171450"/>
            <a:r>
              <a:rPr lang="en-US" altLang="zh-CN" sz="2000" b="1">
                <a:latin typeface="微软雅黑" pitchFamily="34" charset="-122"/>
                <a:ea typeface="微软雅黑" pitchFamily="34" charset="-122"/>
              </a:rPr>
              <a:t>     z=2000;</a:t>
            </a:r>
          </a:p>
          <a:p>
            <a:pPr indent="171450"/>
            <a:r>
              <a:rPr lang="en-US" altLang="zh-CN" sz="2000" b="1">
                <a:latin typeface="微软雅黑" pitchFamily="34" charset="-122"/>
                <a:ea typeface="微软雅黑" pitchFamily="34" charset="-122"/>
              </a:rPr>
              <a:t>}</a:t>
            </a:r>
          </a:p>
        </p:txBody>
      </p:sp>
      <p:sp>
        <p:nvSpPr>
          <p:cNvPr id="714760" name="Text Box 8"/>
          <p:cNvSpPr txBox="1">
            <a:spLocks noChangeArrowheads="1"/>
          </p:cNvSpPr>
          <p:nvPr/>
        </p:nvSpPr>
        <p:spPr bwMode="auto">
          <a:xfrm>
            <a:off x="579438" y="5378450"/>
            <a:ext cx="4427537" cy="930275"/>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ea typeface="微软雅黑" pitchFamily="34" charset="-122"/>
              </a:rPr>
              <a:t>问题：打印结果是什么？</a:t>
            </a:r>
          </a:p>
          <a:p>
            <a:pPr>
              <a:spcBef>
                <a:spcPct val="50000"/>
              </a:spcBef>
            </a:pPr>
            <a:r>
              <a:rPr lang="en-US" altLang="zh-CN" sz="2200" b="1">
                <a:ea typeface="微软雅黑" pitchFamily="34" charset="-122"/>
              </a:rPr>
              <a:t>y=200</a:t>
            </a:r>
            <a:r>
              <a:rPr lang="zh-CN" altLang="en-US" sz="2200" b="1">
                <a:ea typeface="微软雅黑" pitchFamily="34" charset="-122"/>
              </a:rPr>
              <a:t>，</a:t>
            </a:r>
            <a:r>
              <a:rPr lang="en-US" altLang="zh-CN" sz="2200" b="1">
                <a:ea typeface="微软雅黑" pitchFamily="34" charset="-122"/>
              </a:rPr>
              <a:t>z=2000</a:t>
            </a:r>
          </a:p>
        </p:txBody>
      </p:sp>
      <p:sp>
        <p:nvSpPr>
          <p:cNvPr id="714761" name="Text Box 9"/>
          <p:cNvSpPr txBox="1">
            <a:spLocks noChangeArrowheads="1"/>
          </p:cNvSpPr>
          <p:nvPr/>
        </p:nvSpPr>
        <p:spPr bwMode="auto">
          <a:xfrm>
            <a:off x="217488" y="784225"/>
            <a:ext cx="4324350"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以下程序会发生链接出错吗？</a:t>
            </a:r>
          </a:p>
        </p:txBody>
      </p:sp>
      <p:sp>
        <p:nvSpPr>
          <p:cNvPr id="714762" name="Rectangle 10"/>
          <p:cNvSpPr>
            <a:spLocks noChangeArrowheads="1"/>
          </p:cNvSpPr>
          <p:nvPr/>
        </p:nvSpPr>
        <p:spPr bwMode="auto">
          <a:xfrm>
            <a:off x="4219575" y="5641975"/>
            <a:ext cx="4503738" cy="701675"/>
          </a:xfrm>
          <a:prstGeom prst="rect">
            <a:avLst/>
          </a:prstGeom>
          <a:noFill/>
          <a:ln w="9525">
            <a:noFill/>
            <a:miter lim="800000"/>
            <a:headEnd/>
            <a:tailEnd/>
          </a:ln>
          <a:effectLst/>
        </p:spPr>
        <p:txBody>
          <a:bodyPr anchor="ctr">
            <a:spAutoFit/>
          </a:bodyPr>
          <a:lstStyle/>
          <a:p>
            <a:pPr eaLnBrk="0" hangingPunct="0"/>
            <a:r>
              <a:rPr lang="zh-CN" altLang="en-US" sz="2000" b="1">
                <a:latin typeface="微软雅黑" pitchFamily="34" charset="-122"/>
                <a:ea typeface="微软雅黑" pitchFamily="34" charset="-122"/>
              </a:rPr>
              <a:t>该例说明：</a:t>
            </a:r>
            <a:r>
              <a:rPr lang="zh-CN" altLang="en-US" sz="2000" b="1">
                <a:solidFill>
                  <a:srgbClr val="FF0000"/>
                </a:solidFill>
                <a:latin typeface="微软雅黑" pitchFamily="34" charset="-122"/>
                <a:ea typeface="微软雅黑" pitchFamily="34" charset="-122"/>
              </a:rPr>
              <a:t>在两个不同模块定义相同变量名，很可能发生意想不到的结果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4761"/>
                                        </p:tgtEl>
                                        <p:attrNameLst>
                                          <p:attrName>style.visibility</p:attrName>
                                        </p:attrNameLst>
                                      </p:cBhvr>
                                      <p:to>
                                        <p:strVal val="visible"/>
                                      </p:to>
                                    </p:set>
                                    <p:animEffect transition="in" filter="blinds(horizontal)">
                                      <p:cBhvr>
                                        <p:cTn id="7" dur="500"/>
                                        <p:tgtEl>
                                          <p:spTgt spid="7147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4756"/>
                                        </p:tgtEl>
                                        <p:attrNameLst>
                                          <p:attrName>style.visibility</p:attrName>
                                        </p:attrNameLst>
                                      </p:cBhvr>
                                      <p:to>
                                        <p:strVal val="visible"/>
                                      </p:to>
                                    </p:set>
                                    <p:animEffect transition="in" filter="blinds(horizontal)">
                                      <p:cBhvr>
                                        <p:cTn id="12" dur="500"/>
                                        <p:tgtEl>
                                          <p:spTgt spid="7147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4760">
                                            <p:txEl>
                                              <p:pRg st="0" end="0"/>
                                            </p:txEl>
                                          </p:spTgt>
                                        </p:tgtEl>
                                        <p:attrNameLst>
                                          <p:attrName>style.visibility</p:attrName>
                                        </p:attrNameLst>
                                      </p:cBhvr>
                                      <p:to>
                                        <p:strVal val="visible"/>
                                      </p:to>
                                    </p:set>
                                    <p:animEffect transition="in" filter="blinds(horizontal)">
                                      <p:cBhvr>
                                        <p:cTn id="17" dur="500"/>
                                        <p:tgtEl>
                                          <p:spTgt spid="7147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4760">
                                            <p:txEl>
                                              <p:pRg st="1" end="1"/>
                                            </p:txEl>
                                          </p:spTgt>
                                        </p:tgtEl>
                                        <p:attrNameLst>
                                          <p:attrName>style.visibility</p:attrName>
                                        </p:attrNameLst>
                                      </p:cBhvr>
                                      <p:to>
                                        <p:strVal val="visible"/>
                                      </p:to>
                                    </p:set>
                                    <p:animEffect transition="in" filter="blinds(horizontal)">
                                      <p:cBhvr>
                                        <p:cTn id="22" dur="500"/>
                                        <p:tgtEl>
                                          <p:spTgt spid="7147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4762"/>
                                        </p:tgtEl>
                                        <p:attrNameLst>
                                          <p:attrName>style.visibility</p:attrName>
                                        </p:attrNameLst>
                                      </p:cBhvr>
                                      <p:to>
                                        <p:strVal val="visible"/>
                                      </p:to>
                                    </p:set>
                                    <p:animEffect transition="in" filter="blinds(horizontal)">
                                      <p:cBhvr>
                                        <p:cTn id="27" dur="500"/>
                                        <p:tgtEl>
                                          <p:spTgt spid="71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6" grpId="0"/>
      <p:bldP spid="714761" grpId="0"/>
      <p:bldP spid="7147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zh-CN" altLang="en-US" smtClean="0"/>
              <a:t>多重定义符号的解析举例</a:t>
            </a:r>
          </a:p>
        </p:txBody>
      </p:sp>
      <p:sp>
        <p:nvSpPr>
          <p:cNvPr id="713734" name="Text Box 6"/>
          <p:cNvSpPr txBox="1">
            <a:spLocks noChangeArrowheads="1"/>
          </p:cNvSpPr>
          <p:nvPr/>
        </p:nvSpPr>
        <p:spPr bwMode="auto">
          <a:xfrm>
            <a:off x="5613400" y="889000"/>
            <a:ext cx="782638"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p1.c</a:t>
            </a:r>
          </a:p>
        </p:txBody>
      </p:sp>
      <p:sp>
        <p:nvSpPr>
          <p:cNvPr id="713735" name="Rectangle 7"/>
          <p:cNvSpPr>
            <a:spLocks noChangeArrowheads="1"/>
          </p:cNvSpPr>
          <p:nvPr/>
        </p:nvSpPr>
        <p:spPr bwMode="auto">
          <a:xfrm>
            <a:off x="214313" y="5992813"/>
            <a:ext cx="4806950" cy="762000"/>
          </a:xfrm>
          <a:prstGeom prst="rect">
            <a:avLst/>
          </a:prstGeom>
          <a:noFill/>
          <a:ln w="9525">
            <a:noFill/>
            <a:miter lim="800000"/>
            <a:headEnd/>
            <a:tailEnd/>
          </a:ln>
          <a:effectLst/>
        </p:spPr>
        <p:txBody>
          <a:bodyPr anchor="ctr">
            <a:spAutoFit/>
          </a:bodyPr>
          <a:lstStyle/>
          <a:p>
            <a:pPr eaLnBrk="0" hangingPunct="0">
              <a:lnSpc>
                <a:spcPct val="110000"/>
              </a:lnSpc>
            </a:pPr>
            <a:r>
              <a:rPr lang="zh-CN" altLang="en-US" sz="2000" b="1">
                <a:ea typeface="微软雅黑" pitchFamily="34" charset="-122"/>
              </a:rPr>
              <a:t>该例说明：</a:t>
            </a:r>
            <a:r>
              <a:rPr lang="zh-CN" altLang="en-US" sz="2000" b="1">
                <a:solidFill>
                  <a:srgbClr val="FF0000"/>
                </a:solidFill>
                <a:ea typeface="微软雅黑" pitchFamily="34" charset="-122"/>
              </a:rPr>
              <a:t>两个重复定义的变量具有不同类型时，更容易出现难以理解的结果 </a:t>
            </a:r>
            <a:r>
              <a:rPr lang="en-US" altLang="zh-CN" sz="2000" b="1">
                <a:solidFill>
                  <a:srgbClr val="FF0000"/>
                </a:solidFill>
                <a:ea typeface="微软雅黑" pitchFamily="34" charset="-122"/>
              </a:rPr>
              <a:t>!</a:t>
            </a:r>
            <a:r>
              <a:rPr lang="en-US" altLang="zh-CN">
                <a:solidFill>
                  <a:srgbClr val="FF0000"/>
                </a:solidFill>
              </a:rPr>
              <a:t> </a:t>
            </a:r>
          </a:p>
        </p:txBody>
      </p:sp>
      <p:sp>
        <p:nvSpPr>
          <p:cNvPr id="713737" name="Text Box 9"/>
          <p:cNvSpPr txBox="1">
            <a:spLocks noChangeArrowheads="1"/>
          </p:cNvSpPr>
          <p:nvPr/>
        </p:nvSpPr>
        <p:spPr bwMode="auto">
          <a:xfrm>
            <a:off x="1887538" y="4740275"/>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3739" name="Text Box 11"/>
          <p:cNvSpPr txBox="1">
            <a:spLocks noChangeArrowheads="1"/>
          </p:cNvSpPr>
          <p:nvPr/>
        </p:nvSpPr>
        <p:spPr bwMode="auto">
          <a:xfrm>
            <a:off x="230188" y="5116513"/>
            <a:ext cx="4965700" cy="808037"/>
          </a:xfrm>
          <a:prstGeom prst="rect">
            <a:avLst/>
          </a:prstGeom>
          <a:noFill/>
          <a:ln w="9525">
            <a:noFill/>
            <a:miter lim="800000"/>
            <a:headEnd/>
            <a:tailEnd/>
          </a:ln>
          <a:effectLst/>
        </p:spPr>
        <p:txBody>
          <a:bodyPr>
            <a:spAutoFit/>
          </a:bodyPr>
          <a:lstStyle/>
          <a:p>
            <a:pPr>
              <a:spcBef>
                <a:spcPct val="25000"/>
              </a:spcBef>
            </a:pPr>
            <a:r>
              <a:rPr lang="zh-CN" altLang="en-US" sz="2200" b="1">
                <a:solidFill>
                  <a:srgbClr val="FF0000"/>
                </a:solidFill>
                <a:ea typeface="微软雅黑" pitchFamily="34" charset="-122"/>
              </a:rPr>
              <a:t>问题：打印结果是什么？</a:t>
            </a:r>
          </a:p>
          <a:p>
            <a:pPr>
              <a:spcBef>
                <a:spcPct val="25000"/>
              </a:spcBef>
            </a:pPr>
            <a:r>
              <a:rPr lang="en-US" altLang="zh-CN" sz="2000" b="1">
                <a:latin typeface="微软雅黑" pitchFamily="34" charset="-122"/>
                <a:ea typeface="微软雅黑" pitchFamily="34" charset="-122"/>
              </a:rPr>
              <a:t>d=0,x=1 072 693 248</a:t>
            </a:r>
            <a:r>
              <a:rPr lang="en-US" altLang="zh-CN"/>
              <a:t> </a:t>
            </a:r>
          </a:p>
        </p:txBody>
      </p:sp>
      <p:sp>
        <p:nvSpPr>
          <p:cNvPr id="713740" name="Text Box 12"/>
          <p:cNvSpPr txBox="1">
            <a:spLocks noChangeArrowheads="1"/>
          </p:cNvSpPr>
          <p:nvPr/>
        </p:nvSpPr>
        <p:spPr bwMode="auto">
          <a:xfrm>
            <a:off x="217488" y="784225"/>
            <a:ext cx="4324350"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以下程序会发生链接出错吗？</a:t>
            </a:r>
          </a:p>
        </p:txBody>
      </p:sp>
      <p:sp>
        <p:nvSpPr>
          <p:cNvPr id="713741" name="Rectangle 13"/>
          <p:cNvSpPr>
            <a:spLocks noChangeArrowheads="1"/>
          </p:cNvSpPr>
          <p:nvPr/>
        </p:nvSpPr>
        <p:spPr bwMode="auto">
          <a:xfrm>
            <a:off x="182563" y="1322388"/>
            <a:ext cx="4568825" cy="3451225"/>
          </a:xfrm>
          <a:prstGeom prst="rect">
            <a:avLst/>
          </a:prstGeom>
          <a:noFill/>
          <a:ln w="9525">
            <a:solidFill>
              <a:schemeClr val="tx1"/>
            </a:solidFill>
            <a:miter lim="800000"/>
            <a:headEnd/>
            <a:tailEnd/>
          </a:ln>
          <a:effectLst/>
        </p:spPr>
        <p:txBody>
          <a:bodyPr wrap="none" anchor="ctr">
            <a:spAutoFit/>
          </a:bodyPr>
          <a:lstStyle/>
          <a:p>
            <a:pPr>
              <a:lnSpc>
                <a:spcPct val="110000"/>
              </a:lnSpc>
            </a:pPr>
            <a:r>
              <a:rPr lang="en-US" altLang="zh-CN" sz="2000" b="1">
                <a:latin typeface="微软雅黑" pitchFamily="34" charset="-122"/>
                <a:ea typeface="微软雅黑" pitchFamily="34" charset="-122"/>
              </a:rPr>
              <a:t>1  #include &lt;stdio.h&gt;</a:t>
            </a:r>
          </a:p>
          <a:p>
            <a:pPr>
              <a:lnSpc>
                <a:spcPct val="110000"/>
              </a:lnSpc>
            </a:pPr>
            <a:r>
              <a:rPr lang="en-US" altLang="zh-CN" sz="2000" b="1">
                <a:latin typeface="微软雅黑" pitchFamily="34" charset="-122"/>
                <a:ea typeface="微软雅黑" pitchFamily="34" charset="-122"/>
              </a:rPr>
              <a:t>2  int </a:t>
            </a:r>
            <a:r>
              <a:rPr lang="en-US" altLang="zh-CN" sz="2000" b="1">
                <a:solidFill>
                  <a:srgbClr val="FF0000"/>
                </a:solidFill>
                <a:latin typeface="微软雅黑" pitchFamily="34" charset="-122"/>
                <a:ea typeface="微软雅黑" pitchFamily="34" charset="-122"/>
              </a:rPr>
              <a:t>d=100</a:t>
            </a:r>
            <a:r>
              <a:rPr lang="en-US" altLang="zh-CN" sz="2000" b="1">
                <a:latin typeface="微软雅黑" pitchFamily="34" charset="-122"/>
                <a:ea typeface="微软雅黑" pitchFamily="34" charset="-122"/>
              </a:rPr>
              <a:t>;</a:t>
            </a:r>
          </a:p>
          <a:p>
            <a:pPr>
              <a:lnSpc>
                <a:spcPct val="110000"/>
              </a:lnSpc>
            </a:pPr>
            <a:r>
              <a:rPr lang="en-US" altLang="zh-CN" sz="2000" b="1">
                <a:latin typeface="微软雅黑" pitchFamily="34" charset="-122"/>
                <a:ea typeface="微软雅黑" pitchFamily="34" charset="-122"/>
              </a:rPr>
              <a:t>3  int </a:t>
            </a:r>
            <a:r>
              <a:rPr lang="en-US" altLang="zh-CN" sz="2000" b="1">
                <a:solidFill>
                  <a:srgbClr val="FF0000"/>
                </a:solidFill>
                <a:latin typeface="微软雅黑" pitchFamily="34" charset="-122"/>
                <a:ea typeface="微软雅黑" pitchFamily="34" charset="-122"/>
              </a:rPr>
              <a:t>x=200</a:t>
            </a:r>
            <a:r>
              <a:rPr lang="en-US" altLang="zh-CN" sz="2000" b="1">
                <a:latin typeface="微软雅黑" pitchFamily="34" charset="-122"/>
                <a:ea typeface="微软雅黑" pitchFamily="34" charset="-122"/>
              </a:rPr>
              <a:t>;</a:t>
            </a:r>
          </a:p>
          <a:p>
            <a:pPr>
              <a:lnSpc>
                <a:spcPct val="110000"/>
              </a:lnSpc>
            </a:pPr>
            <a:r>
              <a:rPr lang="en-US" altLang="zh-CN" sz="2000" b="1">
                <a:latin typeface="微软雅黑" pitchFamily="34" charset="-122"/>
                <a:ea typeface="微软雅黑" pitchFamily="34" charset="-122"/>
              </a:rPr>
              <a:t>4  void </a:t>
            </a:r>
            <a:r>
              <a:rPr lang="en-US" altLang="zh-CN" sz="2000" b="1">
                <a:solidFill>
                  <a:srgbClr val="3366FF"/>
                </a:solidFill>
                <a:latin typeface="微软雅黑" pitchFamily="34" charset="-122"/>
                <a:ea typeface="微软雅黑" pitchFamily="34" charset="-122"/>
              </a:rPr>
              <a:t>p1</a:t>
            </a:r>
            <a:r>
              <a:rPr lang="en-US" altLang="zh-CN" sz="2000" b="1">
                <a:latin typeface="微软雅黑" pitchFamily="34" charset="-122"/>
                <a:ea typeface="微软雅黑" pitchFamily="34" charset="-122"/>
              </a:rPr>
              <a:t>(void);</a:t>
            </a:r>
          </a:p>
          <a:p>
            <a:pPr>
              <a:lnSpc>
                <a:spcPct val="110000"/>
              </a:lnSpc>
            </a:pPr>
            <a:r>
              <a:rPr lang="en-US" altLang="zh-CN" sz="2000" b="1">
                <a:latin typeface="微软雅黑" pitchFamily="34" charset="-122"/>
                <a:ea typeface="微软雅黑" pitchFamily="34" charset="-122"/>
              </a:rPr>
              <a:t>5  int </a:t>
            </a:r>
            <a:r>
              <a:rPr lang="en-US" altLang="zh-CN" sz="2000" b="1">
                <a:solidFill>
                  <a:srgbClr val="FF0000"/>
                </a:solidFill>
                <a:latin typeface="微软雅黑" pitchFamily="34" charset="-122"/>
                <a:ea typeface="微软雅黑" pitchFamily="34" charset="-122"/>
              </a:rPr>
              <a:t>main</a:t>
            </a:r>
            <a:r>
              <a:rPr lang="en-US" altLang="zh-CN" sz="2000" b="1">
                <a:latin typeface="微软雅黑" pitchFamily="34" charset="-122"/>
                <a:ea typeface="微软雅黑" pitchFamily="34" charset="-122"/>
              </a:rPr>
              <a:t>() </a:t>
            </a:r>
          </a:p>
          <a:p>
            <a:pPr>
              <a:lnSpc>
                <a:spcPct val="110000"/>
              </a:lnSpc>
            </a:pPr>
            <a:r>
              <a:rPr lang="en-US" altLang="zh-CN" sz="2000" b="1">
                <a:latin typeface="微软雅黑" pitchFamily="34" charset="-122"/>
                <a:ea typeface="微软雅黑" pitchFamily="34" charset="-122"/>
              </a:rPr>
              <a:t>6  {  </a:t>
            </a:r>
          </a:p>
          <a:p>
            <a:pPr>
              <a:lnSpc>
                <a:spcPct val="110000"/>
              </a:lnSpc>
            </a:pPr>
            <a:r>
              <a:rPr lang="en-US" altLang="zh-CN" sz="2000" b="1">
                <a:latin typeface="微软雅黑" pitchFamily="34" charset="-122"/>
                <a:ea typeface="微软雅黑" pitchFamily="34" charset="-122"/>
              </a:rPr>
              <a:t>7     p1();</a:t>
            </a:r>
          </a:p>
          <a:p>
            <a:pPr>
              <a:lnSpc>
                <a:spcPct val="110000"/>
              </a:lnSpc>
            </a:pPr>
            <a:r>
              <a:rPr lang="en-US" altLang="zh-CN" sz="2000" b="1">
                <a:latin typeface="微软雅黑" pitchFamily="34" charset="-122"/>
                <a:ea typeface="微软雅黑" pitchFamily="34" charset="-122"/>
              </a:rPr>
              <a:t>8     printf(“d=%d,x=%d\n”,d,x);</a:t>
            </a:r>
          </a:p>
          <a:p>
            <a:pPr>
              <a:lnSpc>
                <a:spcPct val="110000"/>
              </a:lnSpc>
            </a:pPr>
            <a:r>
              <a:rPr lang="en-US" altLang="zh-CN" sz="2000" b="1">
                <a:latin typeface="微软雅黑" pitchFamily="34" charset="-122"/>
                <a:ea typeface="微软雅黑" pitchFamily="34" charset="-122"/>
              </a:rPr>
              <a:t>9     return 0;</a:t>
            </a:r>
          </a:p>
          <a:p>
            <a:pPr>
              <a:lnSpc>
                <a:spcPct val="110000"/>
              </a:lnSpc>
            </a:pPr>
            <a:r>
              <a:rPr lang="en-US" altLang="zh-CN" sz="2000" b="1">
                <a:latin typeface="微软雅黑" pitchFamily="34" charset="-122"/>
                <a:ea typeface="微软雅黑" pitchFamily="34" charset="-122"/>
              </a:rPr>
              <a:t>10  }</a:t>
            </a:r>
          </a:p>
        </p:txBody>
      </p:sp>
      <p:sp>
        <p:nvSpPr>
          <p:cNvPr id="713742" name="Rectangle 14"/>
          <p:cNvSpPr>
            <a:spLocks noChangeArrowheads="1"/>
          </p:cNvSpPr>
          <p:nvPr/>
        </p:nvSpPr>
        <p:spPr bwMode="auto">
          <a:xfrm>
            <a:off x="5140325" y="1289050"/>
            <a:ext cx="1808163" cy="1930400"/>
          </a:xfrm>
          <a:prstGeom prst="rect">
            <a:avLst/>
          </a:prstGeom>
          <a:noFill/>
          <a:ln w="9525">
            <a:solidFill>
              <a:schemeClr val="tx1"/>
            </a:solidFill>
            <a:miter lim="800000"/>
            <a:headEnd/>
            <a:tailEnd/>
          </a:ln>
          <a:effectLst/>
        </p:spPr>
        <p:txBody>
          <a:bodyPr anchor="ctr">
            <a:spAutoFit/>
          </a:bodyPr>
          <a:lstStyle/>
          <a:p>
            <a:r>
              <a:rPr lang="en-US" altLang="zh-CN" sz="2000" b="1">
                <a:latin typeface="微软雅黑" pitchFamily="34" charset="-122"/>
                <a:ea typeface="微软雅黑" pitchFamily="34" charset="-122"/>
              </a:rPr>
              <a:t>1  double </a:t>
            </a:r>
            <a:r>
              <a:rPr lang="en-US" altLang="zh-CN" sz="2000" b="1">
                <a:solidFill>
                  <a:srgbClr val="3366FF"/>
                </a:solidFill>
                <a:latin typeface="微软雅黑" pitchFamily="34" charset="-122"/>
                <a:ea typeface="微软雅黑" pitchFamily="34" charset="-122"/>
              </a:rPr>
              <a:t>d</a:t>
            </a:r>
            <a:r>
              <a:rPr lang="en-US" altLang="zh-CN" sz="2000" b="1">
                <a:latin typeface="微软雅黑" pitchFamily="34" charset="-122"/>
                <a:ea typeface="微软雅黑" pitchFamily="34" charset="-122"/>
              </a:rPr>
              <a:t>;</a:t>
            </a:r>
          </a:p>
          <a:p>
            <a:r>
              <a:rPr lang="en-US" altLang="zh-CN" sz="2000" b="1">
                <a:latin typeface="微软雅黑" pitchFamily="34" charset="-122"/>
                <a:ea typeface="微软雅黑" pitchFamily="34" charset="-122"/>
              </a:rPr>
              <a:t>2</a:t>
            </a:r>
          </a:p>
          <a:p>
            <a:r>
              <a:rPr lang="en-US" altLang="zh-CN" sz="2000" b="1">
                <a:latin typeface="微软雅黑" pitchFamily="34" charset="-122"/>
                <a:ea typeface="微软雅黑" pitchFamily="34" charset="-122"/>
              </a:rPr>
              <a:t>3  void </a:t>
            </a:r>
            <a:r>
              <a:rPr lang="en-US" altLang="zh-CN" sz="2000" b="1">
                <a:solidFill>
                  <a:srgbClr val="FF0000"/>
                </a:solidFill>
                <a:latin typeface="微软雅黑" pitchFamily="34" charset="-122"/>
                <a:ea typeface="微软雅黑" pitchFamily="34" charset="-122"/>
              </a:rPr>
              <a:t>p1</a:t>
            </a:r>
            <a:r>
              <a:rPr lang="en-US" altLang="zh-CN" sz="2000" b="1">
                <a:latin typeface="微软雅黑" pitchFamily="34" charset="-122"/>
                <a:ea typeface="微软雅黑" pitchFamily="34" charset="-122"/>
              </a:rPr>
              <a:t>() </a:t>
            </a:r>
          </a:p>
          <a:p>
            <a:r>
              <a:rPr lang="en-US" altLang="zh-CN" sz="2000" b="1">
                <a:latin typeface="微软雅黑" pitchFamily="34" charset="-122"/>
                <a:ea typeface="微软雅黑" pitchFamily="34" charset="-122"/>
              </a:rPr>
              <a:t>4  {</a:t>
            </a:r>
          </a:p>
          <a:p>
            <a:r>
              <a:rPr lang="en-US" altLang="zh-CN" sz="2000" b="1">
                <a:latin typeface="微软雅黑" pitchFamily="34" charset="-122"/>
                <a:ea typeface="微软雅黑" pitchFamily="34" charset="-122"/>
              </a:rPr>
              <a:t>5      d=1.0;</a:t>
            </a:r>
          </a:p>
          <a:p>
            <a:r>
              <a:rPr lang="en-US" altLang="zh-CN" sz="2000" b="1">
                <a:latin typeface="微软雅黑" pitchFamily="34" charset="-122"/>
                <a:ea typeface="微软雅黑" pitchFamily="34" charset="-122"/>
              </a:rPr>
              <a:t>6  }</a:t>
            </a:r>
          </a:p>
        </p:txBody>
      </p:sp>
      <p:pic>
        <p:nvPicPr>
          <p:cNvPr id="713743" name="Picture 15"/>
          <p:cNvPicPr>
            <a:picLocks noChangeAspect="1" noChangeArrowheads="1"/>
          </p:cNvPicPr>
          <p:nvPr/>
        </p:nvPicPr>
        <p:blipFill>
          <a:blip r:embed="rId2"/>
          <a:srcRect/>
          <a:stretch>
            <a:fillRect/>
          </a:stretch>
        </p:blipFill>
        <p:spPr bwMode="auto">
          <a:xfrm>
            <a:off x="4865688" y="3879850"/>
            <a:ext cx="4278312" cy="1903413"/>
          </a:xfrm>
          <a:prstGeom prst="rect">
            <a:avLst/>
          </a:prstGeom>
          <a:noFill/>
        </p:spPr>
      </p:pic>
      <p:sp>
        <p:nvSpPr>
          <p:cNvPr id="713744" name="Text Box 16"/>
          <p:cNvSpPr txBox="1">
            <a:spLocks noChangeArrowheads="1"/>
          </p:cNvSpPr>
          <p:nvPr/>
        </p:nvSpPr>
        <p:spPr bwMode="auto">
          <a:xfrm>
            <a:off x="4992688" y="3411538"/>
            <a:ext cx="3948112" cy="412750"/>
          </a:xfrm>
          <a:prstGeom prst="rect">
            <a:avLst/>
          </a:prstGeom>
          <a:noFill/>
          <a:ln w="9525">
            <a:noFill/>
            <a:miter lim="800000"/>
            <a:headEnd/>
            <a:tailEnd/>
          </a:ln>
          <a:effectLst/>
        </p:spPr>
        <p:txBody>
          <a:bodyPr>
            <a:spAutoFit/>
          </a:bodyPr>
          <a:lstStyle/>
          <a:p>
            <a:pPr>
              <a:spcBef>
                <a:spcPct val="50000"/>
              </a:spcBef>
            </a:pPr>
            <a:r>
              <a:rPr lang="en-US" altLang="zh-CN" sz="2100" b="1">
                <a:solidFill>
                  <a:srgbClr val="009242"/>
                </a:solidFill>
                <a:latin typeface="微软雅黑" pitchFamily="34" charset="-122"/>
                <a:ea typeface="微软雅黑" pitchFamily="34" charset="-122"/>
              </a:rPr>
              <a:t>p1</a:t>
            </a:r>
            <a:r>
              <a:rPr lang="zh-CN" altLang="en-US" sz="2100" b="1">
                <a:solidFill>
                  <a:srgbClr val="009242"/>
                </a:solidFill>
                <a:latin typeface="微软雅黑" pitchFamily="34" charset="-122"/>
                <a:ea typeface="微软雅黑" pitchFamily="34" charset="-122"/>
              </a:rPr>
              <a:t>执行后</a:t>
            </a:r>
            <a:r>
              <a:rPr lang="en-US" altLang="zh-CN" sz="2100" b="1">
                <a:solidFill>
                  <a:srgbClr val="009242"/>
                </a:solidFill>
                <a:latin typeface="微软雅黑" pitchFamily="34" charset="-122"/>
                <a:ea typeface="微软雅黑" pitchFamily="34" charset="-122"/>
              </a:rPr>
              <a:t>d</a:t>
            </a:r>
            <a:r>
              <a:rPr lang="zh-CN" altLang="en-US" sz="2100" b="1">
                <a:solidFill>
                  <a:srgbClr val="009242"/>
                </a:solidFill>
                <a:latin typeface="微软雅黑" pitchFamily="34" charset="-122"/>
                <a:ea typeface="微软雅黑" pitchFamily="34" charset="-122"/>
              </a:rPr>
              <a:t>和</a:t>
            </a:r>
            <a:r>
              <a:rPr lang="en-US" altLang="zh-CN" sz="2100" b="1">
                <a:solidFill>
                  <a:srgbClr val="009242"/>
                </a:solidFill>
                <a:latin typeface="微软雅黑" pitchFamily="34" charset="-122"/>
                <a:ea typeface="微软雅黑" pitchFamily="34" charset="-122"/>
              </a:rPr>
              <a:t>x</a:t>
            </a:r>
            <a:r>
              <a:rPr lang="zh-CN" altLang="en-US" sz="2100" b="1">
                <a:solidFill>
                  <a:srgbClr val="009242"/>
                </a:solidFill>
                <a:latin typeface="微软雅黑" pitchFamily="34" charset="-122"/>
                <a:ea typeface="微软雅黑" pitchFamily="34" charset="-122"/>
              </a:rPr>
              <a:t>处内容是什么？</a:t>
            </a:r>
          </a:p>
        </p:txBody>
      </p:sp>
      <p:grpSp>
        <p:nvGrpSpPr>
          <p:cNvPr id="713747" name="Group 19"/>
          <p:cNvGrpSpPr>
            <a:grpSpLocks/>
          </p:cNvGrpSpPr>
          <p:nvPr/>
        </p:nvGrpSpPr>
        <p:grpSpPr bwMode="auto">
          <a:xfrm>
            <a:off x="6807200" y="2352675"/>
            <a:ext cx="1757363" cy="696913"/>
            <a:chOff x="4288" y="1482"/>
            <a:chExt cx="1107" cy="439"/>
          </a:xfrm>
        </p:grpSpPr>
        <p:sp>
          <p:nvSpPr>
            <p:cNvPr id="713745" name="Text Box 17"/>
            <p:cNvSpPr txBox="1">
              <a:spLocks noChangeArrowheads="1"/>
            </p:cNvSpPr>
            <p:nvPr/>
          </p:nvSpPr>
          <p:spPr bwMode="auto">
            <a:xfrm>
              <a:off x="4462" y="1482"/>
              <a:ext cx="933" cy="439"/>
            </a:xfrm>
            <a:prstGeom prst="rect">
              <a:avLst/>
            </a:prstGeom>
            <a:noFill/>
            <a:ln w="9525">
              <a:noFill/>
              <a:miter lim="800000"/>
              <a:headEnd/>
              <a:tailEnd/>
            </a:ln>
            <a:effectLst/>
          </p:spPr>
          <p:txBody>
            <a:bodyPr>
              <a:spAutoFit/>
            </a:bodyPr>
            <a:lstStyle/>
            <a:p>
              <a:pPr>
                <a:spcBef>
                  <a:spcPct val="20000"/>
                </a:spcBef>
              </a:pPr>
              <a:r>
                <a:rPr lang="en-US" altLang="zh-CN" b="1">
                  <a:solidFill>
                    <a:srgbClr val="FF0000"/>
                  </a:solidFill>
                  <a:latin typeface="微软雅黑" pitchFamily="34" charset="-122"/>
                  <a:ea typeface="微软雅黑" pitchFamily="34" charset="-122"/>
                </a:rPr>
                <a:t>FLD1</a:t>
              </a:r>
            </a:p>
            <a:p>
              <a:pPr>
                <a:spcBef>
                  <a:spcPct val="20000"/>
                </a:spcBef>
              </a:pPr>
              <a:r>
                <a:rPr lang="en-US" altLang="zh-CN" b="1">
                  <a:solidFill>
                    <a:srgbClr val="FF0000"/>
                  </a:solidFill>
                  <a:latin typeface="微软雅黑" pitchFamily="34" charset="-122"/>
                  <a:ea typeface="微软雅黑" pitchFamily="34" charset="-122"/>
                </a:rPr>
                <a:t>FSTPl  &amp;d</a:t>
              </a:r>
            </a:p>
          </p:txBody>
        </p:sp>
        <p:sp>
          <p:nvSpPr>
            <p:cNvPr id="713746" name="AutoShape 18"/>
            <p:cNvSpPr>
              <a:spLocks/>
            </p:cNvSpPr>
            <p:nvPr/>
          </p:nvSpPr>
          <p:spPr bwMode="auto">
            <a:xfrm>
              <a:off x="4288" y="1572"/>
              <a:ext cx="175" cy="293"/>
            </a:xfrm>
            <a:prstGeom prst="leftBrace">
              <a:avLst>
                <a:gd name="adj1" fmla="val 13952"/>
                <a:gd name="adj2" fmla="val 50000"/>
              </a:avLst>
            </a:prstGeom>
            <a:noFill/>
            <a:ln w="28575">
              <a:solidFill>
                <a:srgbClr val="FF0000"/>
              </a:solidFill>
              <a:round/>
              <a:headEnd/>
              <a:tailEnd/>
            </a:ln>
            <a:effectLst/>
          </p:spPr>
          <p:txBody>
            <a:bodyPr wrap="none" anchor="ctr"/>
            <a:lstStyle/>
            <a:p>
              <a:endParaRPr lang="zh-CN" altLang="en-US"/>
            </a:p>
          </p:txBody>
        </p:sp>
      </p:grpSp>
      <p:sp>
        <p:nvSpPr>
          <p:cNvPr id="713748" name="Text Box 20"/>
          <p:cNvSpPr txBox="1">
            <a:spLocks noChangeArrowheads="1"/>
          </p:cNvSpPr>
          <p:nvPr/>
        </p:nvSpPr>
        <p:spPr bwMode="auto">
          <a:xfrm>
            <a:off x="5124450" y="5718175"/>
            <a:ext cx="4019550" cy="8540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rPr>
              <a:t>1.0</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0 01111111111 0…0B</a:t>
            </a:r>
          </a:p>
          <a:p>
            <a:pPr>
              <a:spcBef>
                <a:spcPct val="50000"/>
              </a:spcBef>
            </a:pPr>
            <a:r>
              <a:rPr lang="en-US" altLang="zh-CN" sz="2000" b="1">
                <a:latin typeface="微软雅黑" pitchFamily="34" charset="-122"/>
                <a:ea typeface="微软雅黑" pitchFamily="34" charset="-122"/>
              </a:rPr>
              <a:t>     =3FF0 0000 0000 0000H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3740"/>
                                        </p:tgtEl>
                                        <p:attrNameLst>
                                          <p:attrName>style.visibility</p:attrName>
                                        </p:attrNameLst>
                                      </p:cBhvr>
                                      <p:to>
                                        <p:strVal val="visible"/>
                                      </p:to>
                                    </p:set>
                                    <p:animEffect transition="in" filter="blinds(horizontal)">
                                      <p:cBhvr>
                                        <p:cTn id="7" dur="500"/>
                                        <p:tgtEl>
                                          <p:spTgt spid="7137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3739">
                                            <p:txEl>
                                              <p:pRg st="0" end="0"/>
                                            </p:txEl>
                                          </p:spTgt>
                                        </p:tgtEl>
                                        <p:attrNameLst>
                                          <p:attrName>style.visibility</p:attrName>
                                        </p:attrNameLst>
                                      </p:cBhvr>
                                      <p:to>
                                        <p:strVal val="visible"/>
                                      </p:to>
                                    </p:set>
                                    <p:animEffect transition="in" filter="blinds(horizontal)">
                                      <p:cBhvr>
                                        <p:cTn id="12" dur="500"/>
                                        <p:tgtEl>
                                          <p:spTgt spid="7137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3744"/>
                                        </p:tgtEl>
                                        <p:attrNameLst>
                                          <p:attrName>style.visibility</p:attrName>
                                        </p:attrNameLst>
                                      </p:cBhvr>
                                      <p:to>
                                        <p:strVal val="visible"/>
                                      </p:to>
                                    </p:set>
                                    <p:animEffect transition="in" filter="blinds(horizontal)">
                                      <p:cBhvr>
                                        <p:cTn id="17" dur="500"/>
                                        <p:tgtEl>
                                          <p:spTgt spid="7137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3747"/>
                                        </p:tgtEl>
                                        <p:attrNameLst>
                                          <p:attrName>style.visibility</p:attrName>
                                        </p:attrNameLst>
                                      </p:cBhvr>
                                      <p:to>
                                        <p:strVal val="visible"/>
                                      </p:to>
                                    </p:set>
                                    <p:animEffect transition="in" filter="blinds(horizontal)">
                                      <p:cBhvr>
                                        <p:cTn id="22" dur="500"/>
                                        <p:tgtEl>
                                          <p:spTgt spid="7137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3748"/>
                                        </p:tgtEl>
                                        <p:attrNameLst>
                                          <p:attrName>style.visibility</p:attrName>
                                        </p:attrNameLst>
                                      </p:cBhvr>
                                      <p:to>
                                        <p:strVal val="visible"/>
                                      </p:to>
                                    </p:set>
                                    <p:animEffect transition="in" filter="blinds(horizontal)">
                                      <p:cBhvr>
                                        <p:cTn id="27" dur="500"/>
                                        <p:tgtEl>
                                          <p:spTgt spid="7137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3743"/>
                                        </p:tgtEl>
                                        <p:attrNameLst>
                                          <p:attrName>style.visibility</p:attrName>
                                        </p:attrNameLst>
                                      </p:cBhvr>
                                      <p:to>
                                        <p:strVal val="visible"/>
                                      </p:to>
                                    </p:set>
                                    <p:animEffect transition="in" filter="blinds(horizontal)">
                                      <p:cBhvr>
                                        <p:cTn id="32" dur="500"/>
                                        <p:tgtEl>
                                          <p:spTgt spid="7137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3739">
                                            <p:txEl>
                                              <p:pRg st="1" end="1"/>
                                            </p:txEl>
                                          </p:spTgt>
                                        </p:tgtEl>
                                        <p:attrNameLst>
                                          <p:attrName>style.visibility</p:attrName>
                                        </p:attrNameLst>
                                      </p:cBhvr>
                                      <p:to>
                                        <p:strVal val="visible"/>
                                      </p:to>
                                    </p:set>
                                    <p:animEffect transition="in" filter="blinds(horizontal)">
                                      <p:cBhvr>
                                        <p:cTn id="37" dur="500"/>
                                        <p:tgtEl>
                                          <p:spTgt spid="71373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3735"/>
                                        </p:tgtEl>
                                        <p:attrNameLst>
                                          <p:attrName>style.visibility</p:attrName>
                                        </p:attrNameLst>
                                      </p:cBhvr>
                                      <p:to>
                                        <p:strVal val="visible"/>
                                      </p:to>
                                    </p:set>
                                    <p:animEffect transition="in" filter="blinds(horizontal)">
                                      <p:cBhvr>
                                        <p:cTn id="42" dur="500"/>
                                        <p:tgtEl>
                                          <p:spTgt spid="71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5" grpId="0"/>
      <p:bldP spid="713740" grpId="0"/>
      <p:bldP spid="713744" grpId="0"/>
      <p:bldP spid="7137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457200" y="98425"/>
            <a:ext cx="8229600" cy="561975"/>
          </a:xfrm>
        </p:spPr>
        <p:txBody>
          <a:bodyPr/>
          <a:lstStyle/>
          <a:p>
            <a:r>
              <a:rPr lang="zh-CN" altLang="en-US" smtClean="0"/>
              <a:t>多重定义符号的解析举例</a:t>
            </a:r>
          </a:p>
        </p:txBody>
      </p:sp>
      <p:sp>
        <p:nvSpPr>
          <p:cNvPr id="754691" name="Rectangle 3"/>
          <p:cNvSpPr>
            <a:spLocks noGrp="1" noChangeArrowheads="1"/>
          </p:cNvSpPr>
          <p:nvPr>
            <p:ph type="body" idx="1"/>
          </p:nvPr>
        </p:nvSpPr>
        <p:spPr>
          <a:xfrm>
            <a:off x="4886325" y="5184775"/>
            <a:ext cx="3465513" cy="1385888"/>
          </a:xfrm>
        </p:spPr>
        <p:txBody>
          <a:bodyPr/>
          <a:lstStyle/>
          <a:p>
            <a:pPr>
              <a:spcBef>
                <a:spcPct val="0"/>
              </a:spcBef>
              <a:buFontTx/>
              <a:buNone/>
            </a:pPr>
            <a:r>
              <a:rPr lang="zh-CN" altLang="en-US" sz="2200" smtClean="0">
                <a:latin typeface="微软雅黑" pitchFamily="34" charset="-122"/>
                <a:ea typeface="微软雅黑" pitchFamily="34" charset="-122"/>
              </a:rPr>
              <a:t>打印结果：</a:t>
            </a:r>
          </a:p>
          <a:p>
            <a:pPr>
              <a:spcBef>
                <a:spcPct val="0"/>
              </a:spcBef>
              <a:buFontTx/>
              <a:buNone/>
            </a:pPr>
            <a:r>
              <a:rPr lang="en-US" altLang="zh-CN" sz="2200" smtClean="0">
                <a:latin typeface="微软雅黑" pitchFamily="34" charset="-122"/>
                <a:ea typeface="微软雅黑" pitchFamily="34" charset="-122"/>
              </a:rPr>
              <a:t>d=0</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x=1 072 693 248</a:t>
            </a:r>
            <a:endParaRPr lang="zh-CN" altLang="en-US" sz="2200" smtClean="0">
              <a:latin typeface="微软雅黑" pitchFamily="34" charset="-122"/>
              <a:ea typeface="微软雅黑" pitchFamily="34" charset="-122"/>
            </a:endParaRPr>
          </a:p>
          <a:p>
            <a:pPr>
              <a:spcBef>
                <a:spcPct val="0"/>
              </a:spcBef>
              <a:buFontTx/>
              <a:buNone/>
            </a:pPr>
            <a:r>
              <a:rPr lang="en-US" altLang="zh-CN" sz="2200" smtClean="0">
                <a:solidFill>
                  <a:srgbClr val="FF0000"/>
                </a:solidFill>
                <a:latin typeface="微软雅黑" pitchFamily="34" charset="-122"/>
                <a:ea typeface="微软雅黑" pitchFamily="34" charset="-122"/>
              </a:rPr>
              <a:t>Why</a:t>
            </a:r>
            <a:r>
              <a:rPr lang="zh-CN" altLang="en-US" sz="2200" smtClean="0">
                <a:solidFill>
                  <a:srgbClr val="FF0000"/>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 </a:t>
            </a:r>
          </a:p>
        </p:txBody>
      </p:sp>
      <p:sp>
        <p:nvSpPr>
          <p:cNvPr id="754692" name="Rectangle 3"/>
          <p:cNvSpPr>
            <a:spLocks noChangeArrowheads="1"/>
          </p:cNvSpPr>
          <p:nvPr/>
        </p:nvSpPr>
        <p:spPr bwMode="auto">
          <a:xfrm>
            <a:off x="6102350" y="1042988"/>
            <a:ext cx="2116138" cy="1981200"/>
          </a:xfrm>
          <a:prstGeom prst="rect">
            <a:avLst/>
          </a:prstGeom>
          <a:noFill/>
          <a:ln w="3175">
            <a:solidFill>
              <a:srgbClr val="000000"/>
            </a:solidFill>
            <a:miter lim="800000"/>
            <a:headEnd/>
            <a:tailEnd/>
          </a:ln>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1  double d;</a:t>
            </a:r>
          </a:p>
          <a:p>
            <a:pPr algn="just"/>
            <a:r>
              <a:rPr lang="en-US" altLang="zh-CN" sz="2000" b="1">
                <a:solidFill>
                  <a:srgbClr val="000000"/>
                </a:solidFill>
                <a:latin typeface="微软雅黑" pitchFamily="34" charset="-122"/>
                <a:ea typeface="微软雅黑" pitchFamily="34" charset="-122"/>
              </a:rPr>
              <a:t>2 </a:t>
            </a:r>
          </a:p>
          <a:p>
            <a:pPr algn="just"/>
            <a:r>
              <a:rPr lang="en-US" altLang="zh-CN" sz="2000" b="1">
                <a:solidFill>
                  <a:srgbClr val="000000"/>
                </a:solidFill>
                <a:latin typeface="微软雅黑" pitchFamily="34" charset="-122"/>
                <a:ea typeface="微软雅黑" pitchFamily="34" charset="-122"/>
              </a:rPr>
              <a:t>3  void p1( ) </a:t>
            </a:r>
          </a:p>
          <a:p>
            <a:pPr algn="just"/>
            <a:r>
              <a:rPr lang="en-US" altLang="zh-CN" sz="2000" b="1">
                <a:solidFill>
                  <a:srgbClr val="000000"/>
                </a:solidFill>
                <a:latin typeface="微软雅黑" pitchFamily="34" charset="-122"/>
                <a:ea typeface="微软雅黑" pitchFamily="34" charset="-122"/>
              </a:rPr>
              <a:t>4  {</a:t>
            </a:r>
          </a:p>
          <a:p>
            <a:pPr algn="just"/>
            <a:r>
              <a:rPr lang="en-US" altLang="zh-CN" sz="2000" b="1">
                <a:solidFill>
                  <a:srgbClr val="000000"/>
                </a:solidFill>
                <a:latin typeface="微软雅黑" pitchFamily="34" charset="-122"/>
                <a:ea typeface="微软雅黑" pitchFamily="34" charset="-122"/>
              </a:rPr>
              <a:t>5    d=1.0;</a:t>
            </a:r>
          </a:p>
          <a:p>
            <a:pPr algn="just"/>
            <a:r>
              <a:rPr lang="en-US" altLang="zh-CN" sz="2000" b="1">
                <a:solidFill>
                  <a:srgbClr val="000000"/>
                </a:solidFill>
                <a:latin typeface="微软雅黑" pitchFamily="34" charset="-122"/>
                <a:ea typeface="微软雅黑" pitchFamily="34" charset="-122"/>
              </a:rPr>
              <a:t>6  }</a:t>
            </a:r>
            <a:endParaRPr lang="en-US" altLang="zh-CN" sz="2000" b="1">
              <a:latin typeface="微软雅黑" pitchFamily="34" charset="-122"/>
              <a:ea typeface="微软雅黑" pitchFamily="34" charset="-122"/>
            </a:endParaRPr>
          </a:p>
        </p:txBody>
      </p:sp>
      <p:sp>
        <p:nvSpPr>
          <p:cNvPr id="754693" name="Rectangle 3"/>
          <p:cNvSpPr>
            <a:spLocks noChangeArrowheads="1"/>
          </p:cNvSpPr>
          <p:nvPr/>
        </p:nvSpPr>
        <p:spPr bwMode="auto">
          <a:xfrm>
            <a:off x="341313" y="1044575"/>
            <a:ext cx="4995862" cy="2879725"/>
          </a:xfrm>
          <a:prstGeom prst="rect">
            <a:avLst/>
          </a:prstGeom>
          <a:noFill/>
          <a:ln w="3175">
            <a:solidFill>
              <a:srgbClr val="000000"/>
            </a:solidFill>
            <a:miter lim="800000"/>
            <a:headEnd/>
            <a:tailEnd/>
          </a:ln>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a:t>
            </a:r>
          </a:p>
          <a:p>
            <a:pPr algn="just"/>
            <a:r>
              <a:rPr lang="en-US" altLang="zh-CN" sz="2000" b="1">
                <a:solidFill>
                  <a:srgbClr val="000000"/>
                </a:solidFill>
                <a:latin typeface="微软雅黑" pitchFamily="34" charset="-122"/>
                <a:ea typeface="微软雅黑" pitchFamily="34" charset="-122"/>
              </a:rPr>
              <a:t>1  int d=100;</a:t>
            </a:r>
          </a:p>
          <a:p>
            <a:pPr algn="just"/>
            <a:r>
              <a:rPr lang="en-US" altLang="zh-CN" sz="2000" b="1">
                <a:solidFill>
                  <a:srgbClr val="000000"/>
                </a:solidFill>
                <a:latin typeface="微软雅黑" pitchFamily="34" charset="-122"/>
                <a:ea typeface="微软雅黑" pitchFamily="34" charset="-122"/>
              </a:rPr>
              <a:t>2  int x=200;</a:t>
            </a:r>
          </a:p>
          <a:p>
            <a:pPr algn="just"/>
            <a:r>
              <a:rPr lang="en-US" altLang="zh-CN" sz="2000" b="1">
                <a:solidFill>
                  <a:srgbClr val="000000"/>
                </a:solidFill>
                <a:latin typeface="微软雅黑" pitchFamily="34" charset="-122"/>
                <a:ea typeface="微软雅黑" pitchFamily="34" charset="-122"/>
              </a:rPr>
              <a:t>3  int main() </a:t>
            </a:r>
          </a:p>
          <a:p>
            <a:pPr algn="just"/>
            <a:r>
              <a:rPr lang="en-US" altLang="zh-CN" sz="2000" b="1">
                <a:solidFill>
                  <a:srgbClr val="000000"/>
                </a:solidFill>
                <a:latin typeface="微软雅黑" pitchFamily="34" charset="-122"/>
                <a:ea typeface="微软雅黑" pitchFamily="34" charset="-122"/>
              </a:rPr>
              <a:t>4  {  </a:t>
            </a:r>
          </a:p>
          <a:p>
            <a:pPr algn="just"/>
            <a:r>
              <a:rPr lang="en-US" altLang="zh-CN" sz="2000" b="1">
                <a:solidFill>
                  <a:srgbClr val="000000"/>
                </a:solidFill>
                <a:latin typeface="微软雅黑" pitchFamily="34" charset="-122"/>
                <a:ea typeface="微软雅黑" pitchFamily="34" charset="-122"/>
              </a:rPr>
              <a:t>5    p1( );</a:t>
            </a:r>
          </a:p>
          <a:p>
            <a:pPr algn="just"/>
            <a:r>
              <a:rPr lang="en-US" altLang="zh-CN" sz="2000" b="1">
                <a:solidFill>
                  <a:srgbClr val="000000"/>
                </a:solidFill>
                <a:latin typeface="微软雅黑" pitchFamily="34" charset="-122"/>
                <a:ea typeface="微软雅黑" pitchFamily="34" charset="-122"/>
              </a:rPr>
              <a:t>6    printf (“d=%d, x=%d\n”, d, x );</a:t>
            </a:r>
          </a:p>
          <a:p>
            <a:pPr algn="just"/>
            <a:r>
              <a:rPr lang="en-US" altLang="zh-CN" sz="2000" b="1">
                <a:solidFill>
                  <a:srgbClr val="000000"/>
                </a:solidFill>
                <a:latin typeface="微软雅黑" pitchFamily="34" charset="-122"/>
                <a:ea typeface="微软雅黑" pitchFamily="34" charset="-122"/>
              </a:rPr>
              <a:t>7    return 0;</a:t>
            </a:r>
          </a:p>
          <a:p>
            <a:pPr algn="just"/>
            <a:r>
              <a:rPr lang="en-US" altLang="zh-CN" sz="2000" b="1">
                <a:solidFill>
                  <a:srgbClr val="000000"/>
                </a:solidFill>
                <a:latin typeface="微软雅黑" pitchFamily="34" charset="-122"/>
                <a:ea typeface="微软雅黑" pitchFamily="34" charset="-122"/>
              </a:rPr>
              <a:t>8  }</a:t>
            </a:r>
          </a:p>
          <a:p>
            <a:endParaRPr lang="en-US" altLang="zh-CN" sz="2000" b="1">
              <a:latin typeface="微软雅黑" pitchFamily="34" charset="-122"/>
              <a:ea typeface="微软雅黑" pitchFamily="34" charset="-122"/>
            </a:endParaRPr>
          </a:p>
        </p:txBody>
      </p:sp>
      <p:sp>
        <p:nvSpPr>
          <p:cNvPr id="754694" name="Rectangle 6"/>
          <p:cNvSpPr>
            <a:spLocks noChangeArrowheads="1"/>
          </p:cNvSpPr>
          <p:nvPr/>
        </p:nvSpPr>
        <p:spPr bwMode="auto">
          <a:xfrm>
            <a:off x="431800" y="638175"/>
            <a:ext cx="7561263" cy="358775"/>
          </a:xfrm>
          <a:prstGeom prst="rect">
            <a:avLst/>
          </a:prstGeom>
          <a:noFill/>
          <a:ln w="9525">
            <a:noFill/>
            <a:miter lim="800000"/>
            <a:headEnd/>
            <a:tailEnd/>
          </a:ln>
        </p:spPr>
        <p:txBody>
          <a:bodyPr tIns="0" bIns="0"/>
          <a:lstStyle/>
          <a:p>
            <a:pPr marL="342900" indent="-342900" eaLnBrk="0" hangingPunct="0">
              <a:lnSpc>
                <a:spcPct val="115000"/>
              </a:lnSpc>
              <a:spcBef>
                <a:spcPct val="20000"/>
              </a:spcBef>
            </a:pPr>
            <a:r>
              <a:rPr lang="en-US" altLang="zh-CN" sz="2400" b="1"/>
              <a:t>main.c                                                        p1.c</a:t>
            </a:r>
          </a:p>
        </p:txBody>
      </p:sp>
      <p:sp>
        <p:nvSpPr>
          <p:cNvPr id="754696" name="Rectangle 8"/>
          <p:cNvSpPr>
            <a:spLocks noChangeArrowheads="1"/>
          </p:cNvSpPr>
          <p:nvPr/>
        </p:nvSpPr>
        <p:spPr bwMode="auto">
          <a:xfrm>
            <a:off x="5356225" y="3055938"/>
            <a:ext cx="3716338" cy="733425"/>
          </a:xfrm>
          <a:prstGeom prst="rect">
            <a:avLst/>
          </a:prstGeom>
          <a:noFill/>
          <a:ln w="9525">
            <a:noFill/>
            <a:miter lim="800000"/>
            <a:headEnd/>
            <a:tailEnd/>
          </a:ln>
          <a:effectLst/>
        </p:spPr>
        <p:txBody>
          <a:bodyPr anchor="ctr">
            <a:spAutoFit/>
          </a:bodyPr>
          <a:lstStyle/>
          <a:p>
            <a:pPr eaLnBrk="0" hangingPunct="0"/>
            <a:r>
              <a:rPr lang="en-US" altLang="zh-CN" sz="2100" b="1">
                <a:solidFill>
                  <a:srgbClr val="FF0000"/>
                </a:solidFill>
                <a:latin typeface="微软雅黑" pitchFamily="34" charset="-122"/>
                <a:ea typeface="微软雅黑" pitchFamily="34" charset="-122"/>
              </a:rPr>
              <a:t>double</a:t>
            </a:r>
            <a:r>
              <a:rPr lang="zh-CN" altLang="en-US" sz="2100" b="1">
                <a:solidFill>
                  <a:srgbClr val="FF0000"/>
                </a:solidFill>
                <a:latin typeface="微软雅黑" pitchFamily="34" charset="-122"/>
                <a:ea typeface="微软雅黑" pitchFamily="34" charset="-122"/>
              </a:rPr>
              <a:t>型数</a:t>
            </a:r>
            <a:r>
              <a:rPr lang="en-US" altLang="zh-CN" sz="2100" b="1">
                <a:solidFill>
                  <a:srgbClr val="FF0000"/>
                </a:solidFill>
                <a:latin typeface="微软雅黑" pitchFamily="34" charset="-122"/>
                <a:ea typeface="微软雅黑" pitchFamily="34" charset="-122"/>
              </a:rPr>
              <a:t>1.0</a:t>
            </a:r>
            <a:r>
              <a:rPr lang="zh-CN" altLang="en-US" sz="2100" b="1">
                <a:solidFill>
                  <a:srgbClr val="FF0000"/>
                </a:solidFill>
                <a:latin typeface="微软雅黑" pitchFamily="34" charset="-122"/>
                <a:ea typeface="微软雅黑" pitchFamily="34" charset="-122"/>
              </a:rPr>
              <a:t>对应的机器数</a:t>
            </a:r>
            <a:r>
              <a:rPr lang="en-US" altLang="zh-CN" sz="2100" b="1">
                <a:solidFill>
                  <a:srgbClr val="FF0000"/>
                </a:solidFill>
                <a:latin typeface="微软雅黑" pitchFamily="34" charset="-122"/>
                <a:ea typeface="微软雅黑" pitchFamily="34" charset="-122"/>
              </a:rPr>
              <a:t>3FF0 0000 0000 0000H</a:t>
            </a:r>
            <a:r>
              <a:rPr lang="en-US" altLang="zh-CN" sz="2100">
                <a:solidFill>
                  <a:srgbClr val="FF0000"/>
                </a:solidFill>
                <a:latin typeface="微软雅黑" pitchFamily="34" charset="-122"/>
                <a:ea typeface="微软雅黑" pitchFamily="34" charset="-122"/>
              </a:rPr>
              <a:t> </a:t>
            </a:r>
          </a:p>
        </p:txBody>
      </p:sp>
      <p:pic>
        <p:nvPicPr>
          <p:cNvPr id="754697" name="Picture 9"/>
          <p:cNvPicPr>
            <a:picLocks noChangeAspect="1" noChangeArrowheads="1"/>
          </p:cNvPicPr>
          <p:nvPr/>
        </p:nvPicPr>
        <p:blipFill>
          <a:blip r:embed="rId2"/>
          <a:srcRect/>
          <a:stretch>
            <a:fillRect/>
          </a:stretch>
        </p:blipFill>
        <p:spPr bwMode="auto">
          <a:xfrm>
            <a:off x="4437063" y="4014788"/>
            <a:ext cx="4302125" cy="1125537"/>
          </a:xfrm>
          <a:prstGeom prst="rect">
            <a:avLst/>
          </a:prstGeom>
          <a:noFill/>
        </p:spPr>
      </p:pic>
      <p:grpSp>
        <p:nvGrpSpPr>
          <p:cNvPr id="754698" name="Group 10"/>
          <p:cNvGrpSpPr>
            <a:grpSpLocks/>
          </p:cNvGrpSpPr>
          <p:nvPr/>
        </p:nvGrpSpPr>
        <p:grpSpPr bwMode="auto">
          <a:xfrm>
            <a:off x="8640763" y="3743325"/>
            <a:ext cx="503237" cy="1792288"/>
            <a:chOff x="5443" y="2358"/>
            <a:chExt cx="317" cy="1129"/>
          </a:xfrm>
        </p:grpSpPr>
        <p:sp>
          <p:nvSpPr>
            <p:cNvPr id="754699" name="Line 11"/>
            <p:cNvSpPr>
              <a:spLocks noChangeShapeType="1"/>
            </p:cNvSpPr>
            <p:nvPr/>
          </p:nvSpPr>
          <p:spPr bwMode="auto">
            <a:xfrm flipV="1">
              <a:off x="5602" y="2670"/>
              <a:ext cx="0" cy="511"/>
            </a:xfrm>
            <a:prstGeom prst="line">
              <a:avLst/>
            </a:prstGeom>
            <a:noFill/>
            <a:ln w="57150">
              <a:solidFill>
                <a:srgbClr val="0000FF"/>
              </a:solidFill>
              <a:round/>
              <a:headEnd/>
              <a:tailEnd type="triangle" w="med" len="med"/>
            </a:ln>
            <a:effectLst/>
          </p:spPr>
          <p:txBody>
            <a:bodyPr/>
            <a:lstStyle/>
            <a:p>
              <a:endParaRPr lang="zh-CN" altLang="en-US"/>
            </a:p>
          </p:txBody>
        </p:sp>
        <p:sp>
          <p:nvSpPr>
            <p:cNvPr id="754700" name="Text Box 12"/>
            <p:cNvSpPr txBox="1">
              <a:spLocks noChangeArrowheads="1"/>
            </p:cNvSpPr>
            <p:nvPr/>
          </p:nvSpPr>
          <p:spPr bwMode="auto">
            <a:xfrm>
              <a:off x="5443" y="3237"/>
              <a:ext cx="300" cy="250"/>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低</a:t>
              </a:r>
            </a:p>
          </p:txBody>
        </p:sp>
        <p:sp>
          <p:nvSpPr>
            <p:cNvPr id="754701" name="Text Box 13"/>
            <p:cNvSpPr txBox="1">
              <a:spLocks noChangeArrowheads="1"/>
            </p:cNvSpPr>
            <p:nvPr/>
          </p:nvSpPr>
          <p:spPr bwMode="auto">
            <a:xfrm>
              <a:off x="5460" y="2358"/>
              <a:ext cx="300" cy="250"/>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高</a:t>
              </a:r>
            </a:p>
          </p:txBody>
        </p:sp>
      </p:grpSp>
      <p:grpSp>
        <p:nvGrpSpPr>
          <p:cNvPr id="754702" name="Group 14"/>
          <p:cNvGrpSpPr>
            <a:grpSpLocks/>
          </p:cNvGrpSpPr>
          <p:nvPr/>
        </p:nvGrpSpPr>
        <p:grpSpPr bwMode="auto">
          <a:xfrm>
            <a:off x="5516563" y="3654425"/>
            <a:ext cx="2611437" cy="1169988"/>
            <a:chOff x="3475" y="2302"/>
            <a:chExt cx="1645" cy="737"/>
          </a:xfrm>
        </p:grpSpPr>
        <p:sp>
          <p:nvSpPr>
            <p:cNvPr id="754703" name="Line 15"/>
            <p:cNvSpPr>
              <a:spLocks noChangeShapeType="1"/>
            </p:cNvSpPr>
            <p:nvPr/>
          </p:nvSpPr>
          <p:spPr bwMode="auto">
            <a:xfrm flipH="1">
              <a:off x="3475" y="2330"/>
              <a:ext cx="1645" cy="709"/>
            </a:xfrm>
            <a:prstGeom prst="line">
              <a:avLst/>
            </a:prstGeom>
            <a:noFill/>
            <a:ln w="9525">
              <a:solidFill>
                <a:schemeClr val="tx1"/>
              </a:solidFill>
              <a:round/>
              <a:headEnd/>
              <a:tailEnd type="triangle" w="med" len="med"/>
            </a:ln>
            <a:effectLst/>
          </p:spPr>
          <p:txBody>
            <a:bodyPr/>
            <a:lstStyle/>
            <a:p>
              <a:endParaRPr lang="zh-CN" altLang="en-US"/>
            </a:p>
          </p:txBody>
        </p:sp>
        <p:sp>
          <p:nvSpPr>
            <p:cNvPr id="754704" name="Line 16"/>
            <p:cNvSpPr>
              <a:spLocks noChangeShapeType="1"/>
            </p:cNvSpPr>
            <p:nvPr/>
          </p:nvSpPr>
          <p:spPr bwMode="auto">
            <a:xfrm flipH="1">
              <a:off x="4071" y="2330"/>
              <a:ext cx="822" cy="680"/>
            </a:xfrm>
            <a:prstGeom prst="line">
              <a:avLst/>
            </a:prstGeom>
            <a:noFill/>
            <a:ln w="9525">
              <a:solidFill>
                <a:schemeClr val="tx1"/>
              </a:solidFill>
              <a:round/>
              <a:headEnd/>
              <a:tailEnd type="triangle" w="med" len="med"/>
            </a:ln>
            <a:effectLst/>
          </p:spPr>
          <p:txBody>
            <a:bodyPr/>
            <a:lstStyle/>
            <a:p>
              <a:endParaRPr lang="zh-CN" altLang="en-US"/>
            </a:p>
          </p:txBody>
        </p:sp>
        <p:sp>
          <p:nvSpPr>
            <p:cNvPr id="754705" name="Line 17"/>
            <p:cNvSpPr>
              <a:spLocks noChangeShapeType="1"/>
            </p:cNvSpPr>
            <p:nvPr/>
          </p:nvSpPr>
          <p:spPr bwMode="auto">
            <a:xfrm flipH="1">
              <a:off x="4609" y="2330"/>
              <a:ext cx="29" cy="709"/>
            </a:xfrm>
            <a:prstGeom prst="line">
              <a:avLst/>
            </a:prstGeom>
            <a:noFill/>
            <a:ln w="9525">
              <a:solidFill>
                <a:schemeClr val="tx1"/>
              </a:solidFill>
              <a:round/>
              <a:headEnd/>
              <a:tailEnd type="triangle" w="med" len="med"/>
            </a:ln>
            <a:effectLst/>
          </p:spPr>
          <p:txBody>
            <a:bodyPr/>
            <a:lstStyle/>
            <a:p>
              <a:endParaRPr lang="zh-CN" altLang="en-US"/>
            </a:p>
          </p:txBody>
        </p:sp>
        <p:sp>
          <p:nvSpPr>
            <p:cNvPr id="754706" name="Line 18"/>
            <p:cNvSpPr>
              <a:spLocks noChangeShapeType="1"/>
            </p:cNvSpPr>
            <p:nvPr/>
          </p:nvSpPr>
          <p:spPr bwMode="auto">
            <a:xfrm>
              <a:off x="4411" y="2330"/>
              <a:ext cx="709" cy="709"/>
            </a:xfrm>
            <a:prstGeom prst="line">
              <a:avLst/>
            </a:prstGeom>
            <a:noFill/>
            <a:ln w="9525">
              <a:solidFill>
                <a:schemeClr val="tx1"/>
              </a:solidFill>
              <a:round/>
              <a:headEnd/>
              <a:tailEnd type="triangle" w="med" len="med"/>
            </a:ln>
            <a:effectLst/>
          </p:spPr>
          <p:txBody>
            <a:bodyPr/>
            <a:lstStyle/>
            <a:p>
              <a:endParaRPr lang="zh-CN" altLang="en-US"/>
            </a:p>
          </p:txBody>
        </p:sp>
        <p:sp>
          <p:nvSpPr>
            <p:cNvPr id="754707" name="Line 19"/>
            <p:cNvSpPr>
              <a:spLocks noChangeShapeType="1"/>
            </p:cNvSpPr>
            <p:nvPr/>
          </p:nvSpPr>
          <p:spPr bwMode="auto">
            <a:xfrm flipH="1">
              <a:off x="3504" y="2330"/>
              <a:ext cx="652" cy="482"/>
            </a:xfrm>
            <a:prstGeom prst="line">
              <a:avLst/>
            </a:prstGeom>
            <a:noFill/>
            <a:ln w="9525">
              <a:solidFill>
                <a:schemeClr val="tx1"/>
              </a:solidFill>
              <a:round/>
              <a:headEnd/>
              <a:tailEnd type="triangle" w="med" len="med"/>
            </a:ln>
            <a:effectLst/>
          </p:spPr>
          <p:txBody>
            <a:bodyPr/>
            <a:lstStyle/>
            <a:p>
              <a:endParaRPr lang="zh-CN" altLang="en-US"/>
            </a:p>
          </p:txBody>
        </p:sp>
        <p:sp>
          <p:nvSpPr>
            <p:cNvPr id="754708" name="Line 20"/>
            <p:cNvSpPr>
              <a:spLocks noChangeShapeType="1"/>
            </p:cNvSpPr>
            <p:nvPr/>
          </p:nvSpPr>
          <p:spPr bwMode="auto">
            <a:xfrm>
              <a:off x="3957" y="2302"/>
              <a:ext cx="57" cy="453"/>
            </a:xfrm>
            <a:prstGeom prst="line">
              <a:avLst/>
            </a:prstGeom>
            <a:noFill/>
            <a:ln w="9525">
              <a:solidFill>
                <a:schemeClr val="tx1"/>
              </a:solidFill>
              <a:round/>
              <a:headEnd/>
              <a:tailEnd type="triangle" w="med" len="med"/>
            </a:ln>
            <a:effectLst/>
          </p:spPr>
          <p:txBody>
            <a:bodyPr/>
            <a:lstStyle/>
            <a:p>
              <a:endParaRPr lang="zh-CN" altLang="en-US"/>
            </a:p>
          </p:txBody>
        </p:sp>
        <p:sp>
          <p:nvSpPr>
            <p:cNvPr id="754709" name="Line 21"/>
            <p:cNvSpPr>
              <a:spLocks noChangeShapeType="1"/>
            </p:cNvSpPr>
            <p:nvPr/>
          </p:nvSpPr>
          <p:spPr bwMode="auto">
            <a:xfrm>
              <a:off x="3674" y="2330"/>
              <a:ext cx="850" cy="482"/>
            </a:xfrm>
            <a:prstGeom prst="line">
              <a:avLst/>
            </a:prstGeom>
            <a:noFill/>
            <a:ln w="9525">
              <a:solidFill>
                <a:schemeClr val="tx1"/>
              </a:solidFill>
              <a:round/>
              <a:headEnd/>
              <a:tailEnd type="triangle" w="med" len="med"/>
            </a:ln>
            <a:effectLst/>
          </p:spPr>
          <p:txBody>
            <a:bodyPr/>
            <a:lstStyle/>
            <a:p>
              <a:endParaRPr lang="zh-CN" altLang="en-US"/>
            </a:p>
          </p:txBody>
        </p:sp>
        <p:sp>
          <p:nvSpPr>
            <p:cNvPr id="754710" name="Line 22"/>
            <p:cNvSpPr>
              <a:spLocks noChangeShapeType="1"/>
            </p:cNvSpPr>
            <p:nvPr/>
          </p:nvSpPr>
          <p:spPr bwMode="auto">
            <a:xfrm>
              <a:off x="3532" y="2358"/>
              <a:ext cx="1559" cy="454"/>
            </a:xfrm>
            <a:prstGeom prst="line">
              <a:avLst/>
            </a:prstGeom>
            <a:noFill/>
            <a:ln w="9525">
              <a:solidFill>
                <a:schemeClr val="tx1"/>
              </a:solidFill>
              <a:round/>
              <a:headEnd/>
              <a:tailEnd type="triangle" w="med" len="med"/>
            </a:ln>
            <a:effectLst/>
          </p:spPr>
          <p:txBody>
            <a:bodyPr/>
            <a:lstStyle/>
            <a:p>
              <a:endParaRPr lang="zh-CN" altLang="en-US"/>
            </a:p>
          </p:txBody>
        </p:sp>
      </p:grpSp>
      <p:sp>
        <p:nvSpPr>
          <p:cNvPr id="754711" name="Text Box 23"/>
          <p:cNvSpPr txBox="1">
            <a:spLocks noChangeArrowheads="1"/>
          </p:cNvSpPr>
          <p:nvPr/>
        </p:nvSpPr>
        <p:spPr bwMode="auto">
          <a:xfrm>
            <a:off x="1676400" y="4422775"/>
            <a:ext cx="2714625" cy="427038"/>
          </a:xfrm>
          <a:prstGeom prst="rect">
            <a:avLst/>
          </a:prstGeom>
          <a:noFill/>
          <a:ln w="9525">
            <a:noFill/>
            <a:miter lim="800000"/>
            <a:headEnd/>
            <a:tailEnd/>
          </a:ln>
          <a:effectLst/>
        </p:spPr>
        <p:txBody>
          <a:bodyPr>
            <a:spAutoFit/>
          </a:bodyPr>
          <a:lstStyle/>
          <a:p>
            <a:pPr>
              <a:spcBef>
                <a:spcPct val="50000"/>
              </a:spcBef>
            </a:pPr>
            <a:r>
              <a:rPr lang="en-US" altLang="zh-CN" sz="2200" b="1">
                <a:solidFill>
                  <a:srgbClr val="3366FF"/>
                </a:solidFill>
                <a:latin typeface="微软雅黑" pitchFamily="34" charset="-122"/>
                <a:ea typeface="微软雅黑" pitchFamily="34" charset="-122"/>
              </a:rPr>
              <a:t>IA-32</a:t>
            </a:r>
            <a:r>
              <a:rPr lang="zh-CN" altLang="en-US" sz="2200" b="1">
                <a:solidFill>
                  <a:srgbClr val="3366FF"/>
                </a:solidFill>
                <a:latin typeface="微软雅黑" pitchFamily="34" charset="-122"/>
                <a:ea typeface="微软雅黑" pitchFamily="34" charset="-122"/>
              </a:rPr>
              <a:t>是小端方式</a:t>
            </a:r>
          </a:p>
        </p:txBody>
      </p:sp>
      <p:sp>
        <p:nvSpPr>
          <p:cNvPr id="754712" name="Line 24"/>
          <p:cNvSpPr>
            <a:spLocks noChangeShapeType="1"/>
          </p:cNvSpPr>
          <p:nvPr/>
        </p:nvSpPr>
        <p:spPr bwMode="auto">
          <a:xfrm>
            <a:off x="5472113" y="3698875"/>
            <a:ext cx="1304925" cy="0"/>
          </a:xfrm>
          <a:prstGeom prst="line">
            <a:avLst/>
          </a:prstGeom>
          <a:noFill/>
          <a:ln w="57150">
            <a:solidFill>
              <a:srgbClr val="0000FF"/>
            </a:solidFill>
            <a:round/>
            <a:headEnd/>
            <a:tailEnd/>
          </a:ln>
          <a:effectLst/>
        </p:spPr>
        <p:txBody>
          <a:bodyPr/>
          <a:lstStyle/>
          <a:p>
            <a:endParaRPr lang="zh-CN" altLang="en-US"/>
          </a:p>
        </p:txBody>
      </p:sp>
      <p:sp>
        <p:nvSpPr>
          <p:cNvPr id="754713" name="Line 25"/>
          <p:cNvSpPr>
            <a:spLocks noChangeShapeType="1"/>
          </p:cNvSpPr>
          <p:nvPr/>
        </p:nvSpPr>
        <p:spPr bwMode="auto">
          <a:xfrm>
            <a:off x="6146800" y="3743325"/>
            <a:ext cx="1125538" cy="1890713"/>
          </a:xfrm>
          <a:prstGeom prst="line">
            <a:avLst/>
          </a:prstGeom>
          <a:noFill/>
          <a:ln w="57150">
            <a:solidFill>
              <a:srgbClr val="0000FF"/>
            </a:solidFill>
            <a:round/>
            <a:headEnd/>
            <a:tailEnd type="triangle" w="med" len="med"/>
          </a:ln>
          <a:effectLst/>
        </p:spPr>
        <p:txBody>
          <a:bodyPr/>
          <a:lstStyle/>
          <a:p>
            <a:endParaRPr lang="zh-CN" altLang="en-US"/>
          </a:p>
        </p:txBody>
      </p:sp>
      <p:sp>
        <p:nvSpPr>
          <p:cNvPr id="754714" name="Line 26"/>
          <p:cNvSpPr>
            <a:spLocks noChangeShapeType="1"/>
          </p:cNvSpPr>
          <p:nvPr/>
        </p:nvSpPr>
        <p:spPr bwMode="auto">
          <a:xfrm flipH="1" flipV="1">
            <a:off x="2097088" y="1584325"/>
            <a:ext cx="4500562" cy="854075"/>
          </a:xfrm>
          <a:prstGeom prst="line">
            <a:avLst/>
          </a:prstGeom>
          <a:noFill/>
          <a:ln w="38100">
            <a:solidFill>
              <a:srgbClr val="FF0000"/>
            </a:solidFill>
            <a:round/>
            <a:headEnd/>
            <a:tailEnd type="triangle" w="med" len="med"/>
          </a:ln>
          <a:effectLst/>
        </p:spPr>
        <p:txBody>
          <a:bodyPr/>
          <a:lstStyle/>
          <a:p>
            <a:endParaRPr lang="zh-CN" altLang="en-US"/>
          </a:p>
        </p:txBody>
      </p:sp>
      <p:sp>
        <p:nvSpPr>
          <p:cNvPr id="754715" name="Line 27"/>
          <p:cNvSpPr>
            <a:spLocks noChangeShapeType="1"/>
          </p:cNvSpPr>
          <p:nvPr/>
        </p:nvSpPr>
        <p:spPr bwMode="auto">
          <a:xfrm flipV="1">
            <a:off x="6867525" y="1358900"/>
            <a:ext cx="630238" cy="944563"/>
          </a:xfrm>
          <a:prstGeom prst="line">
            <a:avLst/>
          </a:prstGeom>
          <a:noFill/>
          <a:ln w="38100">
            <a:solidFill>
              <a:srgbClr val="FF0000"/>
            </a:solidFill>
            <a:round/>
            <a:headEnd/>
            <a:tailEnd type="triangle" w="med" len="med"/>
          </a:ln>
          <a:effectLst/>
        </p:spPr>
        <p:txBody>
          <a:bodyPr/>
          <a:lstStyle/>
          <a:p>
            <a:endParaRPr lang="zh-CN" altLang="en-US"/>
          </a:p>
        </p:txBody>
      </p:sp>
      <p:sp>
        <p:nvSpPr>
          <p:cNvPr id="754716" name="Text Box 28"/>
          <p:cNvSpPr txBox="1">
            <a:spLocks noChangeArrowheads="1"/>
          </p:cNvSpPr>
          <p:nvPr/>
        </p:nvSpPr>
        <p:spPr bwMode="auto">
          <a:xfrm>
            <a:off x="288925" y="5053013"/>
            <a:ext cx="3265488" cy="1433512"/>
          </a:xfrm>
          <a:prstGeom prst="rect">
            <a:avLst/>
          </a:prstGeom>
          <a:noFill/>
          <a:ln w="9525">
            <a:noFill/>
            <a:miter lim="800000"/>
            <a:headEnd/>
            <a:tailEnd/>
          </a:ln>
          <a:effectLst/>
        </p:spPr>
        <p:txBody>
          <a:bodyPr>
            <a:spAutoFit/>
          </a:bodyPr>
          <a:lstStyle/>
          <a:p>
            <a:pPr>
              <a:spcBef>
                <a:spcPct val="50000"/>
              </a:spcBef>
            </a:pPr>
            <a:r>
              <a:rPr lang="en-US" altLang="zh-CN" sz="2200" b="1">
                <a:latin typeface="微软雅黑" pitchFamily="34" charset="-122"/>
                <a:ea typeface="微软雅黑" pitchFamily="34" charset="-122"/>
              </a:rPr>
              <a:t>2</a:t>
            </a:r>
            <a:r>
              <a:rPr lang="en-US" altLang="zh-CN" sz="2200" b="1" baseline="30000">
                <a:latin typeface="微软雅黑" pitchFamily="34" charset="-122"/>
                <a:ea typeface="微软雅黑" pitchFamily="34" charset="-122"/>
              </a:rPr>
              <a:t>30</a:t>
            </a:r>
            <a:r>
              <a:rPr lang="en-US" altLang="zh-CN" sz="2200" b="1">
                <a:latin typeface="微软雅黑" pitchFamily="34" charset="-122"/>
                <a:ea typeface="微软雅黑" pitchFamily="34" charset="-122"/>
              </a:rPr>
              <a:t>-1-(2</a:t>
            </a:r>
            <a:r>
              <a:rPr lang="en-US" altLang="zh-CN" sz="2200" b="1" baseline="30000">
                <a:latin typeface="微软雅黑" pitchFamily="34" charset="-122"/>
                <a:ea typeface="微软雅黑" pitchFamily="34" charset="-122"/>
              </a:rPr>
              <a:t>20</a:t>
            </a:r>
            <a:r>
              <a:rPr lang="en-US" altLang="zh-CN" sz="2200" b="1">
                <a:latin typeface="微软雅黑" pitchFamily="34" charset="-122"/>
                <a:ea typeface="微软雅黑" pitchFamily="34" charset="-122"/>
              </a:rPr>
              <a:t>-1)=2</a:t>
            </a:r>
            <a:r>
              <a:rPr lang="en-US" altLang="zh-CN" sz="2200" b="1" baseline="30000">
                <a:latin typeface="微软雅黑" pitchFamily="34" charset="-122"/>
                <a:ea typeface="微软雅黑" pitchFamily="34" charset="-122"/>
              </a:rPr>
              <a:t>30</a:t>
            </a:r>
            <a:r>
              <a:rPr lang="en-US" altLang="zh-CN" sz="2200" b="1">
                <a:latin typeface="微软雅黑" pitchFamily="34" charset="-122"/>
                <a:ea typeface="微软雅黑" pitchFamily="34" charset="-122"/>
              </a:rPr>
              <a:t>-2</a:t>
            </a:r>
            <a:r>
              <a:rPr lang="en-US" altLang="zh-CN" sz="2200" b="1" baseline="30000">
                <a:latin typeface="微软雅黑" pitchFamily="34" charset="-122"/>
                <a:ea typeface="微软雅黑" pitchFamily="34" charset="-122"/>
              </a:rPr>
              <a:t>20</a:t>
            </a:r>
          </a:p>
          <a:p>
            <a:pPr>
              <a:spcBef>
                <a:spcPct val="50000"/>
              </a:spcBef>
            </a:pPr>
            <a:r>
              <a:rPr lang="en-US" altLang="zh-CN" sz="2200" b="1">
                <a:latin typeface="微软雅黑" pitchFamily="34" charset="-122"/>
                <a:ea typeface="微软雅黑" pitchFamily="34" charset="-122"/>
              </a:rPr>
              <a:t>=1024*1024*1023</a:t>
            </a:r>
          </a:p>
          <a:p>
            <a:pPr>
              <a:spcBef>
                <a:spcPct val="50000"/>
              </a:spcBef>
            </a:pPr>
            <a:r>
              <a:rPr lang="en-US" altLang="zh-CN" sz="2200" b="1">
                <a:latin typeface="微软雅黑" pitchFamily="34" charset="-122"/>
                <a:ea typeface="微软雅黑" pitchFamily="34" charset="-122"/>
              </a:rPr>
              <a:t>=1 072 693 248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4714"/>
                                        </p:tgtEl>
                                        <p:attrNameLst>
                                          <p:attrName>style.visibility</p:attrName>
                                        </p:attrNameLst>
                                      </p:cBhvr>
                                      <p:to>
                                        <p:strVal val="visible"/>
                                      </p:to>
                                    </p:set>
                                    <p:animEffect transition="in" filter="blinds(horizontal)">
                                      <p:cBhvr>
                                        <p:cTn id="7" dur="500"/>
                                        <p:tgtEl>
                                          <p:spTgt spid="7547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54715"/>
                                        </p:tgtEl>
                                      </p:cBhvr>
                                    </p:animEffect>
                                    <p:set>
                                      <p:cBhvr>
                                        <p:cTn id="12" dur="1" fill="hold">
                                          <p:stCondLst>
                                            <p:cond delay="499"/>
                                          </p:stCondLst>
                                        </p:cTn>
                                        <p:tgtEl>
                                          <p:spTgt spid="7547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4696"/>
                                        </p:tgtEl>
                                        <p:attrNameLst>
                                          <p:attrName>style.visibility</p:attrName>
                                        </p:attrNameLst>
                                      </p:cBhvr>
                                      <p:to>
                                        <p:strVal val="visible"/>
                                      </p:to>
                                    </p:set>
                                    <p:animEffect transition="in" filter="blinds(horizontal)">
                                      <p:cBhvr>
                                        <p:cTn id="17" dur="500"/>
                                        <p:tgtEl>
                                          <p:spTgt spid="7546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4697"/>
                                        </p:tgtEl>
                                        <p:attrNameLst>
                                          <p:attrName>style.visibility</p:attrName>
                                        </p:attrNameLst>
                                      </p:cBhvr>
                                      <p:to>
                                        <p:strVal val="visible"/>
                                      </p:to>
                                    </p:set>
                                    <p:animEffect transition="in" filter="blinds(horizontal)">
                                      <p:cBhvr>
                                        <p:cTn id="22" dur="500"/>
                                        <p:tgtEl>
                                          <p:spTgt spid="7546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4698"/>
                                        </p:tgtEl>
                                        <p:attrNameLst>
                                          <p:attrName>style.visibility</p:attrName>
                                        </p:attrNameLst>
                                      </p:cBhvr>
                                      <p:to>
                                        <p:strVal val="visible"/>
                                      </p:to>
                                    </p:set>
                                    <p:animEffect transition="in" filter="blinds(horizontal)">
                                      <p:cBhvr>
                                        <p:cTn id="27" dur="500"/>
                                        <p:tgtEl>
                                          <p:spTgt spid="75469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4711"/>
                                        </p:tgtEl>
                                        <p:attrNameLst>
                                          <p:attrName>style.visibility</p:attrName>
                                        </p:attrNameLst>
                                      </p:cBhvr>
                                      <p:to>
                                        <p:strVal val="visible"/>
                                      </p:to>
                                    </p:set>
                                    <p:animEffect transition="in" filter="blinds(horizontal)">
                                      <p:cBhvr>
                                        <p:cTn id="32" dur="500"/>
                                        <p:tgtEl>
                                          <p:spTgt spid="7547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4702"/>
                                        </p:tgtEl>
                                        <p:attrNameLst>
                                          <p:attrName>style.visibility</p:attrName>
                                        </p:attrNameLst>
                                      </p:cBhvr>
                                      <p:to>
                                        <p:strVal val="visible"/>
                                      </p:to>
                                    </p:set>
                                    <p:animEffect transition="in" filter="blinds(horizontal)">
                                      <p:cBhvr>
                                        <p:cTn id="37" dur="500"/>
                                        <p:tgtEl>
                                          <p:spTgt spid="7547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4712"/>
                                        </p:tgtEl>
                                        <p:attrNameLst>
                                          <p:attrName>style.visibility</p:attrName>
                                        </p:attrNameLst>
                                      </p:cBhvr>
                                      <p:to>
                                        <p:strVal val="visible"/>
                                      </p:to>
                                    </p:set>
                                    <p:animEffect transition="in" filter="blinds(horizontal)">
                                      <p:cBhvr>
                                        <p:cTn id="42" dur="500"/>
                                        <p:tgtEl>
                                          <p:spTgt spid="7547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4713"/>
                                        </p:tgtEl>
                                        <p:attrNameLst>
                                          <p:attrName>style.visibility</p:attrName>
                                        </p:attrNameLst>
                                      </p:cBhvr>
                                      <p:to>
                                        <p:strVal val="visible"/>
                                      </p:to>
                                    </p:set>
                                    <p:animEffect transition="in" filter="blinds(horizontal)">
                                      <p:cBhvr>
                                        <p:cTn id="47" dur="500"/>
                                        <p:tgtEl>
                                          <p:spTgt spid="7547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4716"/>
                                        </p:tgtEl>
                                        <p:attrNameLst>
                                          <p:attrName>style.visibility</p:attrName>
                                        </p:attrNameLst>
                                      </p:cBhvr>
                                      <p:to>
                                        <p:strVal val="visible"/>
                                      </p:to>
                                    </p:set>
                                    <p:animEffect transition="in" filter="blinds(horizontal)">
                                      <p:cBhvr>
                                        <p:cTn id="52" dur="500"/>
                                        <p:tgtEl>
                                          <p:spTgt spid="754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6" grpId="0"/>
      <p:bldP spid="754711" grpId="0"/>
      <p:bldP spid="754712" grpId="0" animBg="1"/>
      <p:bldP spid="754713" grpId="0" animBg="1"/>
      <p:bldP spid="754714" grpId="0" animBg="1"/>
      <p:bldP spid="754715" grpId="0" animBg="1"/>
      <p:bldP spid="7547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itle 1"/>
          <p:cNvSpPr>
            <a:spLocks noGrp="1"/>
          </p:cNvSpPr>
          <p:nvPr>
            <p:ph type="title" idx="4294967295"/>
          </p:nvPr>
        </p:nvSpPr>
        <p:spPr>
          <a:xfrm>
            <a:off x="385763" y="57150"/>
            <a:ext cx="7591425" cy="647700"/>
          </a:xfrm>
        </p:spPr>
        <p:txBody>
          <a:bodyPr/>
          <a:lstStyle/>
          <a:p>
            <a:r>
              <a:rPr lang="zh-CN" altLang="en-US" smtClean="0"/>
              <a:t>多重定义全局符号的问题</a:t>
            </a:r>
          </a:p>
        </p:txBody>
      </p:sp>
      <p:sp>
        <p:nvSpPr>
          <p:cNvPr id="646147" name="Content Placeholder 2"/>
          <p:cNvSpPr>
            <a:spLocks noGrp="1"/>
          </p:cNvSpPr>
          <p:nvPr>
            <p:ph idx="4294967295"/>
          </p:nvPr>
        </p:nvSpPr>
        <p:spPr>
          <a:xfrm>
            <a:off x="468313" y="995363"/>
            <a:ext cx="8229600" cy="5059362"/>
          </a:xfrm>
        </p:spPr>
        <p:txBody>
          <a:bodyPr/>
          <a:lstStyle/>
          <a:p>
            <a:r>
              <a:rPr lang="zh-CN" altLang="en-US" smtClean="0">
                <a:latin typeface="微软雅黑" pitchFamily="34" charset="-122"/>
                <a:ea typeface="微软雅黑" pitchFamily="34" charset="-122"/>
              </a:rPr>
              <a:t>尽量避免使用全局变量</a:t>
            </a:r>
          </a:p>
          <a:p>
            <a:endParaRPr lang="en-US" altLang="zh-CN" sz="1000" smtClean="0">
              <a:latin typeface="微软雅黑" pitchFamily="34" charset="-122"/>
              <a:ea typeface="微软雅黑" pitchFamily="34" charset="-122"/>
            </a:endParaRPr>
          </a:p>
          <a:p>
            <a:r>
              <a:rPr lang="zh-CN" altLang="en-US" smtClean="0">
                <a:latin typeface="微软雅黑" pitchFamily="34" charset="-122"/>
                <a:ea typeface="微软雅黑" pitchFamily="34" charset="-122"/>
              </a:rPr>
              <a:t>一定需要用的话，就按以下规则使用</a:t>
            </a:r>
          </a:p>
          <a:p>
            <a:pPr lvl="1"/>
            <a:r>
              <a:rPr lang="zh-CN" altLang="en-US" sz="2200" smtClean="0">
                <a:latin typeface="微软雅黑" pitchFamily="34" charset="-122"/>
                <a:ea typeface="微软雅黑" pitchFamily="34" charset="-122"/>
              </a:rPr>
              <a:t>尽量使用本地变量（</a:t>
            </a:r>
            <a:r>
              <a:rPr lang="en-US" altLang="zh-CN" sz="2200" smtClean="0">
                <a:latin typeface="微软雅黑" pitchFamily="34" charset="-122"/>
                <a:ea typeface="微软雅黑" pitchFamily="34" charset="-122"/>
                <a:cs typeface="Courier New" pitchFamily="49" charset="0"/>
              </a:rPr>
              <a:t>static</a:t>
            </a:r>
            <a:r>
              <a:rPr lang="zh-CN" altLang="en-US" sz="2200" smtClean="0">
                <a:latin typeface="微软雅黑" pitchFamily="34" charset="-122"/>
                <a:ea typeface="微软雅黑" pitchFamily="34" charset="-122"/>
                <a:cs typeface="Courier New" pitchFamily="49" charset="0"/>
              </a:rPr>
              <a:t>）</a:t>
            </a:r>
            <a:endParaRPr lang="zh-CN" altLang="en-US" sz="2200"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全局变量要赋初值</a:t>
            </a:r>
          </a:p>
          <a:p>
            <a:pPr lvl="1"/>
            <a:r>
              <a:rPr lang="zh-CN" altLang="en-US" sz="2200" smtClean="0">
                <a:latin typeface="微软雅黑" pitchFamily="34" charset="-122"/>
                <a:ea typeface="微软雅黑" pitchFamily="34" charset="-122"/>
              </a:rPr>
              <a:t>外部全局变量要使用</a:t>
            </a:r>
            <a:r>
              <a:rPr lang="en-US" altLang="zh-CN" sz="2200" smtClean="0">
                <a:latin typeface="微软雅黑" pitchFamily="34" charset="-122"/>
                <a:ea typeface="微软雅黑" pitchFamily="34" charset="-122"/>
              </a:rPr>
              <a:t>extern</a:t>
            </a:r>
          </a:p>
        </p:txBody>
      </p:sp>
      <p:sp>
        <p:nvSpPr>
          <p:cNvPr id="646148" name="Text Box 4"/>
          <p:cNvSpPr txBox="1">
            <a:spLocks noChangeArrowheads="1"/>
          </p:cNvSpPr>
          <p:nvPr/>
        </p:nvSpPr>
        <p:spPr bwMode="auto">
          <a:xfrm>
            <a:off x="522288" y="3878263"/>
            <a:ext cx="8235950" cy="2270125"/>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ea typeface="微软雅黑" pitchFamily="34" charset="-122"/>
              </a:rPr>
              <a:t>多重定义全局变量会造成一些意想不到的错误，而且是默默发生的，编译系统不会警告，并会在程序执行很久后才能表现出来，且远离错误引发处。特别是在一个具有几百个模块的大型软件中，这类错误很难修正。</a:t>
            </a:r>
          </a:p>
          <a:p>
            <a:pPr>
              <a:spcBef>
                <a:spcPct val="50000"/>
              </a:spcBef>
            </a:pPr>
            <a:r>
              <a:rPr lang="zh-CN" altLang="en-US" sz="2200" b="1">
                <a:solidFill>
                  <a:srgbClr val="FF0000"/>
                </a:solidFill>
                <a:ea typeface="微软雅黑" pitchFamily="34" charset="-122"/>
              </a:rPr>
              <a:t>大部分程序员并不了解链接器如何工作，因而养成良好的编程习惯是非常重要的。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6148">
                                            <p:txEl>
                                              <p:pRg st="0" end="0"/>
                                            </p:txEl>
                                          </p:spTgt>
                                        </p:tgtEl>
                                        <p:attrNameLst>
                                          <p:attrName>style.visibility</p:attrName>
                                        </p:attrNameLst>
                                      </p:cBhvr>
                                      <p:to>
                                        <p:strVal val="visible"/>
                                      </p:to>
                                    </p:set>
                                    <p:animEffect transition="in" filter="blinds(horizontal)">
                                      <p:cBhvr>
                                        <p:cTn id="7" dur="500"/>
                                        <p:tgtEl>
                                          <p:spTgt spid="64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6148">
                                            <p:txEl>
                                              <p:pRg st="1" end="1"/>
                                            </p:txEl>
                                          </p:spTgt>
                                        </p:tgtEl>
                                        <p:attrNameLst>
                                          <p:attrName>style.visibility</p:attrName>
                                        </p:attrNameLst>
                                      </p:cBhvr>
                                      <p:to>
                                        <p:strVal val="visible"/>
                                      </p:to>
                                    </p:set>
                                    <p:animEffect transition="in" filter="blinds(horizontal)">
                                      <p:cBhvr>
                                        <p:cTn id="12" dur="500"/>
                                        <p:tgtEl>
                                          <p:spTgt spid="6461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7"/>
          <p:cNvSpPr>
            <a:spLocks noGrp="1" noChangeArrowheads="1"/>
          </p:cNvSpPr>
          <p:nvPr>
            <p:ph type="title" idx="4294967295"/>
          </p:nvPr>
        </p:nvSpPr>
        <p:spPr>
          <a:xfrm>
            <a:off x="357188" y="26988"/>
            <a:ext cx="7591425" cy="719137"/>
          </a:xfrm>
        </p:spPr>
        <p:txBody>
          <a:bodyPr/>
          <a:lstStyle/>
          <a:p>
            <a:r>
              <a:rPr lang="zh-CN" altLang="en-US" smtClean="0"/>
              <a:t>头文件（</a:t>
            </a:r>
            <a:r>
              <a:rPr lang="en-US" altLang="zh-CN" smtClean="0"/>
              <a:t>.h</a:t>
            </a:r>
            <a:r>
              <a:rPr lang="zh-CN" altLang="en-US" smtClean="0"/>
              <a:t>文件）的作用</a:t>
            </a:r>
          </a:p>
        </p:txBody>
      </p:sp>
      <p:sp>
        <p:nvSpPr>
          <p:cNvPr id="640003" name="Rectangle 3"/>
          <p:cNvSpPr>
            <a:spLocks noChangeArrowheads="1"/>
          </p:cNvSpPr>
          <p:nvPr/>
        </p:nvSpPr>
        <p:spPr bwMode="auto">
          <a:xfrm>
            <a:off x="425450" y="1281113"/>
            <a:ext cx="2652713" cy="16192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#include "global.h"</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f() {</a:t>
            </a:r>
          </a:p>
          <a:p>
            <a:pPr eaLnBrk="0" hangingPunct="0"/>
            <a:r>
              <a:rPr lang="en-US" altLang="zh-CN" sz="2000" b="1">
                <a:latin typeface="微软雅黑" pitchFamily="34" charset="-122"/>
                <a:ea typeface="微软雅黑" pitchFamily="34" charset="-122"/>
                <a:cs typeface="Courier New" pitchFamily="49" charset="0"/>
              </a:rPr>
              <a:t>  return g+1;</a:t>
            </a:r>
          </a:p>
          <a:p>
            <a:pPr eaLnBrk="0" hangingPunct="0"/>
            <a:r>
              <a:rPr lang="en-US" altLang="zh-CN" sz="2000" b="1">
                <a:latin typeface="微软雅黑" pitchFamily="34" charset="-122"/>
                <a:ea typeface="微软雅黑" pitchFamily="34" charset="-122"/>
                <a:cs typeface="Courier New" pitchFamily="49" charset="0"/>
              </a:rPr>
              <a:t>}</a:t>
            </a:r>
          </a:p>
        </p:txBody>
      </p:sp>
      <p:sp>
        <p:nvSpPr>
          <p:cNvPr id="640004" name="Rectangle 4"/>
          <p:cNvSpPr>
            <a:spLocks noChangeArrowheads="1"/>
          </p:cNvSpPr>
          <p:nvPr/>
        </p:nvSpPr>
        <p:spPr bwMode="auto">
          <a:xfrm>
            <a:off x="361950" y="800100"/>
            <a:ext cx="7762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c1.c</a:t>
            </a:r>
          </a:p>
        </p:txBody>
      </p:sp>
      <p:sp>
        <p:nvSpPr>
          <p:cNvPr id="640005" name="Rectangle 5"/>
          <p:cNvSpPr>
            <a:spLocks noChangeArrowheads="1"/>
          </p:cNvSpPr>
          <p:nvPr/>
        </p:nvSpPr>
        <p:spPr bwMode="auto">
          <a:xfrm>
            <a:off x="5514975" y="911225"/>
            <a:ext cx="1435100"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global.h</a:t>
            </a:r>
          </a:p>
        </p:txBody>
      </p:sp>
      <p:sp>
        <p:nvSpPr>
          <p:cNvPr id="640006" name="Rectangle 6"/>
          <p:cNvSpPr>
            <a:spLocks noChangeArrowheads="1"/>
          </p:cNvSpPr>
          <p:nvPr/>
        </p:nvSpPr>
        <p:spPr bwMode="auto">
          <a:xfrm>
            <a:off x="5605463" y="1365250"/>
            <a:ext cx="2713037" cy="2228850"/>
          </a:xfrm>
          <a:prstGeom prst="rect">
            <a:avLst/>
          </a:prstGeom>
          <a:solidFill>
            <a:srgbClr val="DBF2DA"/>
          </a:solidFill>
          <a:ln w="3175">
            <a:solidFill>
              <a:schemeClr val="tx1"/>
            </a:solidFill>
            <a:miter lim="800000"/>
            <a:headEnd/>
            <a:tailEnd/>
          </a:ln>
        </p:spPr>
        <p:txBody>
          <a:bodyPr>
            <a:spAutoFit/>
          </a:bodyPr>
          <a:lstStyle/>
          <a:p>
            <a:pPr eaLnBrk="0" hangingPunct="0"/>
            <a:r>
              <a:rPr lang="en-US" altLang="zh-CN" sz="2000" b="1">
                <a:latin typeface="微软雅黑" pitchFamily="34" charset="-122"/>
                <a:ea typeface="微软雅黑" pitchFamily="34" charset="-122"/>
                <a:cs typeface="Courier New" pitchFamily="49" charset="0"/>
              </a:rPr>
              <a:t>#ifdef INITIALIZE</a:t>
            </a:r>
          </a:p>
          <a:p>
            <a:pPr eaLnBrk="0" hangingPunct="0"/>
            <a:r>
              <a:rPr lang="en-US" altLang="zh-CN" sz="2000" b="1">
                <a:latin typeface="微软雅黑" pitchFamily="34" charset="-122"/>
                <a:ea typeface="微软雅黑" pitchFamily="34" charset="-122"/>
                <a:cs typeface="Courier New" pitchFamily="49" charset="0"/>
              </a:rPr>
              <a:t>    int g = 23;</a:t>
            </a:r>
          </a:p>
          <a:p>
            <a:pPr eaLnBrk="0" hangingPunct="0"/>
            <a:r>
              <a:rPr lang="en-US" altLang="zh-CN" sz="2000" b="1">
                <a:latin typeface="微软雅黑" pitchFamily="34" charset="-122"/>
                <a:ea typeface="微软雅黑" pitchFamily="34" charset="-122"/>
                <a:cs typeface="Courier New" pitchFamily="49" charset="0"/>
              </a:rPr>
              <a:t>    static int init = 1;</a:t>
            </a:r>
          </a:p>
          <a:p>
            <a:pPr eaLnBrk="0" hangingPunct="0"/>
            <a:r>
              <a:rPr lang="en-US" altLang="zh-CN" sz="2000" b="1">
                <a:latin typeface="微软雅黑" pitchFamily="34" charset="-122"/>
                <a:ea typeface="微软雅黑" pitchFamily="34" charset="-122"/>
                <a:cs typeface="Courier New" pitchFamily="49" charset="0"/>
              </a:rPr>
              <a:t>#else</a:t>
            </a:r>
          </a:p>
          <a:p>
            <a:pPr eaLnBrk="0" hangingPunct="0"/>
            <a:r>
              <a:rPr lang="en-US" altLang="zh-CN" sz="2000" b="1">
                <a:latin typeface="微软雅黑" pitchFamily="34" charset="-122"/>
                <a:ea typeface="微软雅黑" pitchFamily="34" charset="-122"/>
                <a:cs typeface="Courier New" pitchFamily="49" charset="0"/>
              </a:rPr>
              <a:t>    int g;</a:t>
            </a:r>
          </a:p>
          <a:p>
            <a:pPr eaLnBrk="0" hangingPunct="0"/>
            <a:r>
              <a:rPr lang="en-US" altLang="zh-CN" sz="2000" b="1">
                <a:latin typeface="微软雅黑" pitchFamily="34" charset="-122"/>
                <a:ea typeface="微软雅黑" pitchFamily="34" charset="-122"/>
                <a:cs typeface="Courier New" pitchFamily="49" charset="0"/>
              </a:rPr>
              <a:t>    static int init = 0;</a:t>
            </a:r>
          </a:p>
          <a:p>
            <a:pPr eaLnBrk="0" hangingPunct="0"/>
            <a:r>
              <a:rPr lang="en-US" altLang="zh-CN" sz="2000" b="1">
                <a:latin typeface="微软雅黑" pitchFamily="34" charset="-122"/>
                <a:ea typeface="微软雅黑" pitchFamily="34" charset="-122"/>
                <a:cs typeface="Courier New" pitchFamily="49" charset="0"/>
              </a:rPr>
              <a:t>#endif</a:t>
            </a:r>
          </a:p>
        </p:txBody>
      </p:sp>
      <p:sp>
        <p:nvSpPr>
          <p:cNvPr id="640007" name="Rectangle 3"/>
          <p:cNvSpPr>
            <a:spLocks noChangeArrowheads="1"/>
          </p:cNvSpPr>
          <p:nvPr/>
        </p:nvSpPr>
        <p:spPr bwMode="auto">
          <a:xfrm>
            <a:off x="473075" y="3540125"/>
            <a:ext cx="4483100" cy="31432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#include &lt;stdio.h&gt;</a:t>
            </a:r>
          </a:p>
          <a:p>
            <a:pPr eaLnBrk="0" hangingPunct="0"/>
            <a:r>
              <a:rPr lang="en-US" altLang="zh-CN" sz="2000" b="1">
                <a:latin typeface="微软雅黑" pitchFamily="34" charset="-122"/>
                <a:ea typeface="微软雅黑" pitchFamily="34" charset="-122"/>
                <a:cs typeface="Courier New" pitchFamily="49" charset="0"/>
              </a:rPr>
              <a:t>#include "global.h"</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  if (!init)</a:t>
            </a:r>
          </a:p>
          <a:p>
            <a:pPr eaLnBrk="0" hangingPunct="0"/>
            <a:r>
              <a:rPr lang="en-US" altLang="zh-CN" sz="2000" b="1">
                <a:latin typeface="微软雅黑" pitchFamily="34" charset="-122"/>
                <a:ea typeface="微软雅黑" pitchFamily="34" charset="-122"/>
                <a:cs typeface="Courier New" pitchFamily="49" charset="0"/>
              </a:rPr>
              <a:t>      g = 37;</a:t>
            </a:r>
          </a:p>
          <a:p>
            <a:pPr eaLnBrk="0" hangingPunct="0"/>
            <a:r>
              <a:rPr lang="en-US" altLang="zh-CN" sz="2000" b="1">
                <a:latin typeface="微软雅黑" pitchFamily="34" charset="-122"/>
                <a:ea typeface="微软雅黑" pitchFamily="34" charset="-122"/>
                <a:cs typeface="Courier New" pitchFamily="49" charset="0"/>
              </a:rPr>
              <a:t>  int t = f();</a:t>
            </a:r>
          </a:p>
          <a:p>
            <a:pPr eaLnBrk="0" hangingPunct="0"/>
            <a:r>
              <a:rPr lang="en-US" altLang="zh-CN" sz="2000" b="1">
                <a:latin typeface="微软雅黑" pitchFamily="34" charset="-122"/>
                <a:ea typeface="微软雅黑" pitchFamily="34" charset="-122"/>
                <a:cs typeface="Courier New" pitchFamily="49" charset="0"/>
              </a:rPr>
              <a:t>  printf("Calling f yields %d\n", t);</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a:t>
            </a:r>
          </a:p>
        </p:txBody>
      </p:sp>
      <p:sp>
        <p:nvSpPr>
          <p:cNvPr id="640008" name="Rectangle 4"/>
          <p:cNvSpPr>
            <a:spLocks noChangeArrowheads="1"/>
          </p:cNvSpPr>
          <p:nvPr/>
        </p:nvSpPr>
        <p:spPr bwMode="auto">
          <a:xfrm>
            <a:off x="311150" y="3090863"/>
            <a:ext cx="7762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c2.c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7"/>
          <p:cNvSpPr>
            <a:spLocks noGrp="1" noChangeArrowheads="1"/>
          </p:cNvSpPr>
          <p:nvPr>
            <p:ph type="title" idx="4294967295"/>
          </p:nvPr>
        </p:nvSpPr>
        <p:spPr>
          <a:xfrm>
            <a:off x="357188" y="26988"/>
            <a:ext cx="7591425" cy="719137"/>
          </a:xfrm>
        </p:spPr>
        <p:txBody>
          <a:bodyPr/>
          <a:lstStyle/>
          <a:p>
            <a:r>
              <a:rPr lang="zh-CN" altLang="en-US" smtClean="0"/>
              <a:t>预处理操作</a:t>
            </a:r>
          </a:p>
        </p:txBody>
      </p:sp>
      <p:sp>
        <p:nvSpPr>
          <p:cNvPr id="718851" name="Rectangle 3"/>
          <p:cNvSpPr>
            <a:spLocks noChangeArrowheads="1"/>
          </p:cNvSpPr>
          <p:nvPr/>
        </p:nvSpPr>
        <p:spPr bwMode="auto">
          <a:xfrm>
            <a:off x="425450" y="1281113"/>
            <a:ext cx="2652713" cy="16192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#include "global.h"</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f() {</a:t>
            </a:r>
          </a:p>
          <a:p>
            <a:pPr eaLnBrk="0" hangingPunct="0"/>
            <a:r>
              <a:rPr lang="en-US" altLang="zh-CN" sz="2000" b="1">
                <a:latin typeface="微软雅黑" pitchFamily="34" charset="-122"/>
                <a:ea typeface="微软雅黑" pitchFamily="34" charset="-122"/>
                <a:cs typeface="Courier New" pitchFamily="49" charset="0"/>
              </a:rPr>
              <a:t>  return g+1;</a:t>
            </a:r>
          </a:p>
          <a:p>
            <a:pPr eaLnBrk="0" hangingPunct="0"/>
            <a:r>
              <a:rPr lang="en-US" altLang="zh-CN" sz="2000" b="1">
                <a:latin typeface="微软雅黑" pitchFamily="34" charset="-122"/>
                <a:ea typeface="微软雅黑" pitchFamily="34" charset="-122"/>
                <a:cs typeface="Courier New" pitchFamily="49" charset="0"/>
              </a:rPr>
              <a:t>}</a:t>
            </a:r>
          </a:p>
        </p:txBody>
      </p:sp>
      <p:sp>
        <p:nvSpPr>
          <p:cNvPr id="718852" name="Rectangle 4"/>
          <p:cNvSpPr>
            <a:spLocks noChangeArrowheads="1"/>
          </p:cNvSpPr>
          <p:nvPr/>
        </p:nvSpPr>
        <p:spPr bwMode="auto">
          <a:xfrm>
            <a:off x="361950" y="800100"/>
            <a:ext cx="7762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c1.c</a:t>
            </a:r>
          </a:p>
        </p:txBody>
      </p:sp>
      <p:sp>
        <p:nvSpPr>
          <p:cNvPr id="718853" name="Rectangle 5"/>
          <p:cNvSpPr>
            <a:spLocks noChangeArrowheads="1"/>
          </p:cNvSpPr>
          <p:nvPr/>
        </p:nvSpPr>
        <p:spPr bwMode="auto">
          <a:xfrm>
            <a:off x="4919663" y="765175"/>
            <a:ext cx="1435100"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global.h</a:t>
            </a:r>
          </a:p>
        </p:txBody>
      </p:sp>
      <p:sp>
        <p:nvSpPr>
          <p:cNvPr id="718854" name="Rectangle 6"/>
          <p:cNvSpPr>
            <a:spLocks noChangeArrowheads="1"/>
          </p:cNvSpPr>
          <p:nvPr/>
        </p:nvSpPr>
        <p:spPr bwMode="auto">
          <a:xfrm>
            <a:off x="4619625" y="1235075"/>
            <a:ext cx="2713038" cy="2228850"/>
          </a:xfrm>
          <a:prstGeom prst="rect">
            <a:avLst/>
          </a:prstGeom>
          <a:solidFill>
            <a:srgbClr val="DBF2DA"/>
          </a:solidFill>
          <a:ln w="3175">
            <a:solidFill>
              <a:schemeClr val="tx1"/>
            </a:solidFill>
            <a:miter lim="800000"/>
            <a:headEnd/>
            <a:tailEnd/>
          </a:ln>
        </p:spPr>
        <p:txBody>
          <a:bodyPr>
            <a:spAutoFit/>
          </a:bodyPr>
          <a:lstStyle/>
          <a:p>
            <a:pPr eaLnBrk="0" hangingPunct="0"/>
            <a:r>
              <a:rPr lang="en-US" altLang="zh-CN" sz="2000" b="1">
                <a:latin typeface="微软雅黑" pitchFamily="34" charset="-122"/>
                <a:ea typeface="微软雅黑" pitchFamily="34" charset="-122"/>
                <a:cs typeface="Courier New" pitchFamily="49" charset="0"/>
              </a:rPr>
              <a:t>#ifdef INITIALIZE</a:t>
            </a:r>
          </a:p>
          <a:p>
            <a:pPr eaLnBrk="0" hangingPunct="0"/>
            <a:r>
              <a:rPr lang="en-US" altLang="zh-CN" sz="2000" b="1">
                <a:latin typeface="微软雅黑" pitchFamily="34" charset="-122"/>
                <a:ea typeface="微软雅黑" pitchFamily="34" charset="-122"/>
                <a:cs typeface="Courier New" pitchFamily="49" charset="0"/>
              </a:rPr>
              <a:t>    </a:t>
            </a:r>
            <a:r>
              <a:rPr lang="en-US" altLang="zh-CN" sz="2000" b="1">
                <a:solidFill>
                  <a:srgbClr val="FF0000"/>
                </a:solidFill>
                <a:latin typeface="微软雅黑" pitchFamily="34" charset="-122"/>
                <a:ea typeface="微软雅黑" pitchFamily="34" charset="-122"/>
                <a:cs typeface="Courier New" pitchFamily="49" charset="0"/>
              </a:rPr>
              <a:t>int g = 23;</a:t>
            </a:r>
          </a:p>
          <a:p>
            <a:pPr eaLnBrk="0" hangingPunct="0"/>
            <a:r>
              <a:rPr lang="en-US" altLang="zh-CN" sz="2000" b="1">
                <a:solidFill>
                  <a:srgbClr val="FF0000"/>
                </a:solidFill>
                <a:latin typeface="微软雅黑" pitchFamily="34" charset="-122"/>
                <a:ea typeface="微软雅黑" pitchFamily="34" charset="-122"/>
                <a:cs typeface="Courier New" pitchFamily="49" charset="0"/>
              </a:rPr>
              <a:t>    static int init = 1;</a:t>
            </a:r>
          </a:p>
          <a:p>
            <a:pPr eaLnBrk="0" hangingPunct="0"/>
            <a:r>
              <a:rPr lang="en-US" altLang="zh-CN" sz="2000" b="1">
                <a:latin typeface="微软雅黑" pitchFamily="34" charset="-122"/>
                <a:ea typeface="微软雅黑" pitchFamily="34" charset="-122"/>
                <a:cs typeface="Courier New" pitchFamily="49" charset="0"/>
              </a:rPr>
              <a:t>#else</a:t>
            </a:r>
          </a:p>
          <a:p>
            <a:pPr eaLnBrk="0" hangingPunct="0"/>
            <a:r>
              <a:rPr lang="en-US" altLang="zh-CN" sz="2000" b="1">
                <a:latin typeface="微软雅黑" pitchFamily="34" charset="-122"/>
                <a:ea typeface="微软雅黑" pitchFamily="34" charset="-122"/>
                <a:cs typeface="Courier New" pitchFamily="49" charset="0"/>
              </a:rPr>
              <a:t>    </a:t>
            </a:r>
            <a:r>
              <a:rPr lang="en-US" altLang="zh-CN" sz="2000" b="1">
                <a:solidFill>
                  <a:srgbClr val="CC3300"/>
                </a:solidFill>
                <a:latin typeface="微软雅黑" pitchFamily="34" charset="-122"/>
                <a:ea typeface="微软雅黑" pitchFamily="34" charset="-122"/>
                <a:cs typeface="Courier New" pitchFamily="49" charset="0"/>
              </a:rPr>
              <a:t>int g;</a:t>
            </a:r>
          </a:p>
          <a:p>
            <a:pPr eaLnBrk="0" hangingPunct="0"/>
            <a:r>
              <a:rPr lang="en-US" altLang="zh-CN" sz="2000" b="1">
                <a:solidFill>
                  <a:srgbClr val="CC3300"/>
                </a:solidFill>
                <a:latin typeface="微软雅黑" pitchFamily="34" charset="-122"/>
                <a:ea typeface="微软雅黑" pitchFamily="34" charset="-122"/>
                <a:cs typeface="Courier New" pitchFamily="49" charset="0"/>
              </a:rPr>
              <a:t>    static int init = 0;</a:t>
            </a:r>
          </a:p>
          <a:p>
            <a:pPr eaLnBrk="0" hangingPunct="0"/>
            <a:r>
              <a:rPr lang="en-US" altLang="zh-CN" sz="2000" b="1">
                <a:latin typeface="微软雅黑" pitchFamily="34" charset="-122"/>
                <a:ea typeface="微软雅黑" pitchFamily="34" charset="-122"/>
                <a:cs typeface="Courier New" pitchFamily="49" charset="0"/>
              </a:rPr>
              <a:t>#endif</a:t>
            </a:r>
          </a:p>
        </p:txBody>
      </p:sp>
      <p:sp>
        <p:nvSpPr>
          <p:cNvPr id="9" name="Rectangle 3"/>
          <p:cNvSpPr>
            <a:spLocks noChangeArrowheads="1"/>
          </p:cNvSpPr>
          <p:nvPr/>
        </p:nvSpPr>
        <p:spPr bwMode="auto">
          <a:xfrm>
            <a:off x="534988" y="4306888"/>
            <a:ext cx="2366962" cy="1619250"/>
          </a:xfrm>
          <a:prstGeom prst="rect">
            <a:avLst/>
          </a:prstGeom>
          <a:solidFill>
            <a:srgbClr val="A6A6A6">
              <a:alpha val="41000"/>
            </a:srgbClr>
          </a:solidFill>
          <a:ln w="3175">
            <a:solidFill>
              <a:schemeClr val="tx1"/>
            </a:solidFill>
            <a:miter lim="800000"/>
            <a:headEnd/>
            <a:tailEnd/>
          </a:ln>
        </p:spPr>
        <p:txBody>
          <a:bodyPr wrap="none">
            <a:spAutoFit/>
          </a:bodyPr>
          <a:lstStyle/>
          <a:p>
            <a:pPr eaLnBrk="0" hangingPunct="0"/>
            <a:r>
              <a:rPr lang="en-US" altLang="zh-CN" sz="2000" b="1">
                <a:solidFill>
                  <a:srgbClr val="FF0000"/>
                </a:solidFill>
                <a:latin typeface="微软雅黑" pitchFamily="34" charset="-122"/>
                <a:ea typeface="微软雅黑" pitchFamily="34" charset="-122"/>
                <a:cs typeface="Courier New" pitchFamily="49" charset="0"/>
              </a:rPr>
              <a:t>int g = 23;</a:t>
            </a:r>
          </a:p>
          <a:p>
            <a:pPr eaLnBrk="0" hangingPunct="0"/>
            <a:r>
              <a:rPr lang="en-US" altLang="zh-CN" sz="2000" b="1">
                <a:solidFill>
                  <a:srgbClr val="FF0000"/>
                </a:solidFill>
                <a:latin typeface="微软雅黑" pitchFamily="34" charset="-122"/>
                <a:ea typeface="微软雅黑" pitchFamily="34" charset="-122"/>
                <a:cs typeface="Courier New" pitchFamily="49" charset="0"/>
              </a:rPr>
              <a:t>static int init = 1;</a:t>
            </a:r>
          </a:p>
          <a:p>
            <a:pPr eaLnBrk="0" hangingPunct="0"/>
            <a:r>
              <a:rPr lang="en-US" altLang="zh-CN" sz="2000" b="1">
                <a:latin typeface="微软雅黑" pitchFamily="34" charset="-122"/>
                <a:ea typeface="微软雅黑" pitchFamily="34" charset="-122"/>
                <a:cs typeface="Courier New" pitchFamily="49" charset="0"/>
              </a:rPr>
              <a:t>int f() {</a:t>
            </a:r>
          </a:p>
          <a:p>
            <a:pPr eaLnBrk="0" hangingPunct="0"/>
            <a:r>
              <a:rPr lang="en-US" altLang="zh-CN" sz="2000" b="1">
                <a:latin typeface="微软雅黑" pitchFamily="34" charset="-122"/>
                <a:ea typeface="微软雅黑" pitchFamily="34" charset="-122"/>
                <a:cs typeface="Courier New" pitchFamily="49" charset="0"/>
              </a:rPr>
              <a:t>  return g+1;</a:t>
            </a:r>
          </a:p>
          <a:p>
            <a:pPr eaLnBrk="0" hangingPunct="0"/>
            <a:r>
              <a:rPr lang="en-US" altLang="zh-CN" sz="2000" b="1">
                <a:latin typeface="微软雅黑" pitchFamily="34" charset="-122"/>
                <a:ea typeface="微软雅黑" pitchFamily="34" charset="-122"/>
                <a:cs typeface="Courier New" pitchFamily="49" charset="0"/>
              </a:rPr>
              <a:t>}</a:t>
            </a:r>
          </a:p>
        </p:txBody>
      </p:sp>
      <p:sp>
        <p:nvSpPr>
          <p:cNvPr id="10" name="Rectangle 3"/>
          <p:cNvSpPr>
            <a:spLocks noChangeArrowheads="1"/>
          </p:cNvSpPr>
          <p:nvPr/>
        </p:nvSpPr>
        <p:spPr bwMode="auto">
          <a:xfrm>
            <a:off x="4676775" y="4351338"/>
            <a:ext cx="2454275" cy="1619250"/>
          </a:xfrm>
          <a:prstGeom prst="rect">
            <a:avLst/>
          </a:prstGeom>
          <a:solidFill>
            <a:srgbClr val="A6A6A6">
              <a:alpha val="25000"/>
            </a:srgbClr>
          </a:solidFill>
          <a:ln w="3175">
            <a:solidFill>
              <a:schemeClr val="tx1"/>
            </a:solidFill>
            <a:miter lim="800000"/>
            <a:headEnd/>
            <a:tailEnd/>
          </a:ln>
        </p:spPr>
        <p:txBody>
          <a:bodyPr>
            <a:spAutoFit/>
          </a:bodyPr>
          <a:lstStyle/>
          <a:p>
            <a:pPr eaLnBrk="0" hangingPunct="0"/>
            <a:r>
              <a:rPr lang="en-US" altLang="zh-CN" sz="2000" b="1">
                <a:solidFill>
                  <a:srgbClr val="CC3300"/>
                </a:solidFill>
                <a:latin typeface="微软雅黑" pitchFamily="34" charset="-122"/>
                <a:ea typeface="微软雅黑" pitchFamily="34" charset="-122"/>
                <a:cs typeface="Courier New" pitchFamily="49" charset="0"/>
              </a:rPr>
              <a:t>int g;</a:t>
            </a:r>
          </a:p>
          <a:p>
            <a:pPr eaLnBrk="0" hangingPunct="0"/>
            <a:r>
              <a:rPr lang="en-US" altLang="zh-CN" sz="2000" b="1">
                <a:solidFill>
                  <a:srgbClr val="CC3300"/>
                </a:solidFill>
                <a:latin typeface="微软雅黑" pitchFamily="34" charset="-122"/>
                <a:ea typeface="微软雅黑" pitchFamily="34" charset="-122"/>
                <a:cs typeface="Courier New" pitchFamily="49" charset="0"/>
              </a:rPr>
              <a:t>static int init = 0;</a:t>
            </a:r>
          </a:p>
          <a:p>
            <a:pPr eaLnBrk="0" hangingPunct="0"/>
            <a:r>
              <a:rPr lang="en-US" altLang="zh-CN" sz="2000" b="1">
                <a:latin typeface="微软雅黑" pitchFamily="34" charset="-122"/>
                <a:ea typeface="微软雅黑" pitchFamily="34" charset="-122"/>
                <a:cs typeface="Courier New" pitchFamily="49" charset="0"/>
              </a:rPr>
              <a:t>int f() {</a:t>
            </a:r>
          </a:p>
          <a:p>
            <a:pPr eaLnBrk="0" hangingPunct="0"/>
            <a:r>
              <a:rPr lang="en-US" altLang="zh-CN" sz="2000" b="1">
                <a:latin typeface="微软雅黑" pitchFamily="34" charset="-122"/>
                <a:ea typeface="微软雅黑" pitchFamily="34" charset="-122"/>
                <a:cs typeface="Courier New" pitchFamily="49" charset="0"/>
              </a:rPr>
              <a:t>   return g+1;</a:t>
            </a:r>
          </a:p>
          <a:p>
            <a:pPr eaLnBrk="0" hangingPunct="0"/>
            <a:r>
              <a:rPr lang="en-US" altLang="zh-CN" sz="2000" b="1">
                <a:latin typeface="微软雅黑" pitchFamily="34" charset="-122"/>
                <a:ea typeface="微软雅黑" pitchFamily="34" charset="-122"/>
                <a:cs typeface="Courier New" pitchFamily="49" charset="0"/>
              </a:rPr>
              <a:t>}</a:t>
            </a:r>
          </a:p>
        </p:txBody>
      </p:sp>
      <p:sp>
        <p:nvSpPr>
          <p:cNvPr id="718859" name="Line 11"/>
          <p:cNvSpPr>
            <a:spLocks noChangeShapeType="1"/>
          </p:cNvSpPr>
          <p:nvPr/>
        </p:nvSpPr>
        <p:spPr bwMode="auto">
          <a:xfrm flipH="1">
            <a:off x="2046288" y="1843088"/>
            <a:ext cx="2787650" cy="2438400"/>
          </a:xfrm>
          <a:prstGeom prst="line">
            <a:avLst/>
          </a:prstGeom>
          <a:noFill/>
          <a:ln w="38100">
            <a:solidFill>
              <a:srgbClr val="FF0000"/>
            </a:solidFill>
            <a:round/>
            <a:headEnd/>
            <a:tailEnd type="triangle" w="med" len="med"/>
          </a:ln>
          <a:effectLst/>
        </p:spPr>
        <p:txBody>
          <a:bodyPr/>
          <a:lstStyle/>
          <a:p>
            <a:endParaRPr lang="zh-CN" altLang="en-US"/>
          </a:p>
        </p:txBody>
      </p:sp>
      <p:sp>
        <p:nvSpPr>
          <p:cNvPr id="718861" name="Line 13"/>
          <p:cNvSpPr>
            <a:spLocks noChangeShapeType="1"/>
          </p:cNvSpPr>
          <p:nvPr/>
        </p:nvSpPr>
        <p:spPr bwMode="auto">
          <a:xfrm>
            <a:off x="1538288" y="2932113"/>
            <a:ext cx="0" cy="1347787"/>
          </a:xfrm>
          <a:prstGeom prst="line">
            <a:avLst/>
          </a:prstGeom>
          <a:noFill/>
          <a:ln w="38100">
            <a:solidFill>
              <a:srgbClr val="FF0000"/>
            </a:solidFill>
            <a:round/>
            <a:headEnd/>
            <a:tailEnd type="triangle" w="med" len="med"/>
          </a:ln>
          <a:effectLst/>
        </p:spPr>
        <p:txBody>
          <a:bodyPr/>
          <a:lstStyle/>
          <a:p>
            <a:endParaRPr lang="zh-CN" altLang="en-US"/>
          </a:p>
        </p:txBody>
      </p:sp>
      <p:sp>
        <p:nvSpPr>
          <p:cNvPr id="718862" name="TextBox 19"/>
          <p:cNvSpPr txBox="1">
            <a:spLocks noChangeArrowheads="1"/>
          </p:cNvSpPr>
          <p:nvPr/>
        </p:nvSpPr>
        <p:spPr bwMode="auto">
          <a:xfrm>
            <a:off x="1054100" y="3592513"/>
            <a:ext cx="2527300" cy="396875"/>
          </a:xfrm>
          <a:prstGeom prst="rect">
            <a:avLst/>
          </a:prstGeom>
          <a:solidFill>
            <a:schemeClr val="bg1"/>
          </a:solidFill>
          <a:ln w="9525">
            <a:noFill/>
            <a:miter lim="800000"/>
            <a:headEnd/>
            <a:tailEnd/>
          </a:ln>
        </p:spPr>
        <p:txBody>
          <a:bodyPr>
            <a:spAutoFit/>
          </a:bodyPr>
          <a:lstStyle/>
          <a:p>
            <a:pPr algn="ctr" eaLnBrk="0" hangingPunct="0"/>
            <a:r>
              <a:rPr lang="zh-CN" altLang="en-US" sz="2000" b="1">
                <a:latin typeface="微软雅黑" pitchFamily="34" charset="-122"/>
                <a:ea typeface="微软雅黑" pitchFamily="34" charset="-122"/>
                <a:cs typeface="Courier New" pitchFamily="49" charset="0"/>
              </a:rPr>
              <a:t>定义 </a:t>
            </a:r>
            <a:r>
              <a:rPr lang="en-US" altLang="zh-CN" sz="2000" b="1">
                <a:latin typeface="微软雅黑" pitchFamily="34" charset="-122"/>
                <a:ea typeface="微软雅黑" pitchFamily="34" charset="-122"/>
                <a:cs typeface="Courier New" pitchFamily="49" charset="0"/>
              </a:rPr>
              <a:t>INITIALIZE</a:t>
            </a:r>
          </a:p>
        </p:txBody>
      </p:sp>
      <p:sp>
        <p:nvSpPr>
          <p:cNvPr id="718863" name="Line 15"/>
          <p:cNvSpPr>
            <a:spLocks noChangeShapeType="1"/>
          </p:cNvSpPr>
          <p:nvPr/>
        </p:nvSpPr>
        <p:spPr bwMode="auto">
          <a:xfrm>
            <a:off x="2613025" y="2946400"/>
            <a:ext cx="2306638" cy="1379538"/>
          </a:xfrm>
          <a:prstGeom prst="line">
            <a:avLst/>
          </a:prstGeom>
          <a:noFill/>
          <a:ln w="38100">
            <a:solidFill>
              <a:srgbClr val="CC3300"/>
            </a:solidFill>
            <a:round/>
            <a:headEnd/>
            <a:tailEnd type="triangle" w="med" len="med"/>
          </a:ln>
          <a:effectLst/>
        </p:spPr>
        <p:txBody>
          <a:bodyPr/>
          <a:lstStyle/>
          <a:p>
            <a:endParaRPr lang="zh-CN" altLang="en-US"/>
          </a:p>
        </p:txBody>
      </p:sp>
      <p:sp>
        <p:nvSpPr>
          <p:cNvPr id="718864" name="Line 16"/>
          <p:cNvSpPr>
            <a:spLocks noChangeShapeType="1"/>
          </p:cNvSpPr>
          <p:nvPr/>
        </p:nvSpPr>
        <p:spPr bwMode="auto">
          <a:xfrm>
            <a:off x="5878513" y="3236913"/>
            <a:ext cx="0" cy="1117600"/>
          </a:xfrm>
          <a:prstGeom prst="line">
            <a:avLst/>
          </a:prstGeom>
          <a:noFill/>
          <a:ln w="38100">
            <a:solidFill>
              <a:srgbClr val="CC3300"/>
            </a:solidFill>
            <a:round/>
            <a:headEnd/>
            <a:tailEnd type="triangle" w="med" len="med"/>
          </a:ln>
          <a:effectLst/>
        </p:spPr>
        <p:txBody>
          <a:bodyPr/>
          <a:lstStyle/>
          <a:p>
            <a:endParaRPr lang="zh-CN" altLang="en-US"/>
          </a:p>
        </p:txBody>
      </p:sp>
      <p:sp>
        <p:nvSpPr>
          <p:cNvPr id="718865" name="TextBox 19"/>
          <p:cNvSpPr txBox="1">
            <a:spLocks noChangeArrowheads="1"/>
          </p:cNvSpPr>
          <p:nvPr/>
        </p:nvSpPr>
        <p:spPr bwMode="auto">
          <a:xfrm>
            <a:off x="3787775" y="3698875"/>
            <a:ext cx="3035300" cy="396875"/>
          </a:xfrm>
          <a:prstGeom prst="rect">
            <a:avLst/>
          </a:prstGeom>
          <a:solidFill>
            <a:schemeClr val="bg1"/>
          </a:solidFill>
          <a:ln w="9525">
            <a:noFill/>
            <a:miter lim="800000"/>
            <a:headEnd/>
            <a:tailEnd/>
          </a:ln>
        </p:spPr>
        <p:txBody>
          <a:bodyPr>
            <a:spAutoFit/>
          </a:bodyPr>
          <a:lstStyle/>
          <a:p>
            <a:pPr algn="ctr" eaLnBrk="0" hangingPunct="0"/>
            <a:r>
              <a:rPr lang="zh-CN" altLang="en-US" sz="2000" b="1">
                <a:latin typeface="微软雅黑" pitchFamily="34" charset="-122"/>
                <a:ea typeface="微软雅黑" pitchFamily="34" charset="-122"/>
                <a:cs typeface="Courier New" pitchFamily="49" charset="0"/>
              </a:rPr>
              <a:t>没有定义 </a:t>
            </a:r>
            <a:r>
              <a:rPr lang="en-US" altLang="zh-CN" sz="2000" b="1">
                <a:latin typeface="微软雅黑" pitchFamily="34" charset="-122"/>
                <a:ea typeface="微软雅黑" pitchFamily="34" charset="-122"/>
                <a:cs typeface="Courier New" pitchFamily="49" charset="0"/>
              </a:rPr>
              <a:t>INITIALIZE</a:t>
            </a:r>
          </a:p>
        </p:txBody>
      </p:sp>
      <p:sp>
        <p:nvSpPr>
          <p:cNvPr id="718866" name="Rectangle 18"/>
          <p:cNvSpPr>
            <a:spLocks noChangeArrowheads="1"/>
          </p:cNvSpPr>
          <p:nvPr/>
        </p:nvSpPr>
        <p:spPr bwMode="auto">
          <a:xfrm>
            <a:off x="484188" y="6218238"/>
            <a:ext cx="6672262" cy="427037"/>
          </a:xfrm>
          <a:prstGeom prst="rect">
            <a:avLst/>
          </a:prstGeom>
          <a:noFill/>
          <a:ln w="9525">
            <a:noFill/>
            <a:miter lim="800000"/>
            <a:headEnd/>
            <a:tailEnd/>
          </a:ln>
          <a:effectLst/>
        </p:spPr>
        <p:txBody>
          <a:bodyPr wrap="none">
            <a:spAutoFit/>
          </a:bodyPr>
          <a:lstStyle/>
          <a:p>
            <a:pPr eaLnBrk="0" hangingPunct="0"/>
            <a:r>
              <a:rPr lang="en-US" altLang="zh-CN" sz="2200" b="1">
                <a:solidFill>
                  <a:srgbClr val="FF0000"/>
                </a:solidFill>
                <a:latin typeface="微软雅黑" pitchFamily="34" charset="-122"/>
                <a:ea typeface="微软雅黑" pitchFamily="34" charset="-122"/>
              </a:rPr>
              <a:t>#include</a:t>
            </a:r>
            <a:r>
              <a:rPr lang="zh-CN" altLang="en-US" sz="2200" b="1">
                <a:solidFill>
                  <a:srgbClr val="FF0000"/>
                </a:solidFill>
                <a:latin typeface="微软雅黑" pitchFamily="34" charset="-122"/>
                <a:ea typeface="微软雅黑" pitchFamily="34" charset="-122"/>
              </a:rPr>
              <a:t>指示被执行，插入</a:t>
            </a:r>
            <a:r>
              <a:rPr lang="en-US" altLang="zh-CN" sz="2200" b="1">
                <a:solidFill>
                  <a:srgbClr val="FF0000"/>
                </a:solidFill>
                <a:latin typeface="微软雅黑" pitchFamily="34" charset="-122"/>
                <a:ea typeface="微软雅黑" pitchFamily="34" charset="-122"/>
              </a:rPr>
              <a:t>.h</a:t>
            </a:r>
            <a:r>
              <a:rPr lang="zh-CN" altLang="en-US" sz="2200" b="1">
                <a:solidFill>
                  <a:srgbClr val="FF0000"/>
                </a:solidFill>
                <a:latin typeface="微软雅黑" pitchFamily="34" charset="-122"/>
                <a:ea typeface="微软雅黑" pitchFamily="34" charset="-122"/>
              </a:rPr>
              <a:t>文件的内容到源文件中</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1"/>
          <p:cNvSpPr>
            <a:spLocks noGrp="1" noChangeArrowheads="1"/>
          </p:cNvSpPr>
          <p:nvPr>
            <p:ph type="title" idx="4294967295"/>
          </p:nvPr>
        </p:nvSpPr>
        <p:spPr>
          <a:xfrm>
            <a:off x="312738" y="0"/>
            <a:ext cx="8831262" cy="673100"/>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如何划分模块？</a:t>
            </a:r>
          </a:p>
        </p:txBody>
      </p:sp>
      <p:sp>
        <p:nvSpPr>
          <p:cNvPr id="647171" name="Rectangle 2"/>
          <p:cNvSpPr>
            <a:spLocks noGrp="1" noChangeArrowheads="1"/>
          </p:cNvSpPr>
          <p:nvPr>
            <p:ph type="body" idx="4294967295"/>
          </p:nvPr>
        </p:nvSpPr>
        <p:spPr>
          <a:xfrm>
            <a:off x="296863" y="1042988"/>
            <a:ext cx="8307387" cy="4905375"/>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许多函数无需自己写，可使用共享库函数</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如数学库</a:t>
            </a:r>
            <a:r>
              <a:rPr lang="en-GB" altLang="zh-CN" sz="2400" smtClean="0">
                <a:latin typeface="微软雅黑" pitchFamily="34" charset="-122"/>
                <a:ea typeface="微软雅黑" pitchFamily="34" charset="-122"/>
              </a:rPr>
              <a:t>, </a:t>
            </a:r>
            <a:r>
              <a:rPr lang="zh-CN" altLang="en-GB" sz="2400" smtClean="0">
                <a:latin typeface="微软雅黑" pitchFamily="34" charset="-122"/>
                <a:ea typeface="微软雅黑" pitchFamily="34" charset="-122"/>
              </a:rPr>
              <a:t>输入</a:t>
            </a:r>
            <a:r>
              <a:rPr lang="en-GB" altLang="zh-CN" sz="2400" smtClean="0">
                <a:latin typeface="微软雅黑" pitchFamily="34" charset="-122"/>
                <a:ea typeface="微软雅黑" pitchFamily="34" charset="-122"/>
              </a:rPr>
              <a:t>/</a:t>
            </a:r>
            <a:r>
              <a:rPr lang="zh-CN" altLang="en-GB" sz="2400" smtClean="0">
                <a:latin typeface="微软雅黑" pitchFamily="34" charset="-122"/>
                <a:ea typeface="微软雅黑" pitchFamily="34" charset="-122"/>
              </a:rPr>
              <a:t>输出库</a:t>
            </a:r>
            <a:r>
              <a:rPr lang="en-GB" altLang="zh-CN" sz="2400" smtClean="0">
                <a:latin typeface="微软雅黑" pitchFamily="34" charset="-122"/>
                <a:ea typeface="微软雅黑" pitchFamily="34" charset="-122"/>
              </a:rPr>
              <a:t>, </a:t>
            </a:r>
            <a:r>
              <a:rPr lang="zh-CN" altLang="en-GB" sz="2400" smtClean="0">
                <a:latin typeface="微软雅黑" pitchFamily="34" charset="-122"/>
                <a:ea typeface="微软雅黑" pitchFamily="34" charset="-122"/>
              </a:rPr>
              <a:t>存储管理库，字符串处理等</a:t>
            </a:r>
            <a:endParaRPr lang="en-GB" altLang="zh-CN" sz="2400" smtClean="0">
              <a:latin typeface="微软雅黑" pitchFamily="34" charset="-122"/>
              <a:ea typeface="微软雅黑" pitchFamily="34" charset="-122"/>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避免以下两种极端做法</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将所有函数都放在一个源文件中</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修改一个函数需要对所有函数重新编译</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时间和空间两方面的效率都不高</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一个源文件中仅包含一个函数</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需要程序员显式地进行链接</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效率高，但模块太多，故太繁琐</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7171">
                                            <p:txEl>
                                              <p:pRg st="0" end="0"/>
                                            </p:txEl>
                                          </p:spTgt>
                                        </p:tgtEl>
                                        <p:attrNameLst>
                                          <p:attrName>style.visibility</p:attrName>
                                        </p:attrNameLst>
                                      </p:cBhvr>
                                      <p:to>
                                        <p:strVal val="visible"/>
                                      </p:to>
                                    </p:set>
                                    <p:animEffect transition="in" filter="blinds(horizontal)">
                                      <p:cBhvr>
                                        <p:cTn id="7" dur="500"/>
                                        <p:tgtEl>
                                          <p:spTgt spid="64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7171">
                                            <p:txEl>
                                              <p:pRg st="1" end="1"/>
                                            </p:txEl>
                                          </p:spTgt>
                                        </p:tgtEl>
                                        <p:attrNameLst>
                                          <p:attrName>style.visibility</p:attrName>
                                        </p:attrNameLst>
                                      </p:cBhvr>
                                      <p:to>
                                        <p:strVal val="visible"/>
                                      </p:to>
                                    </p:set>
                                    <p:animEffect transition="in" filter="blinds(horizontal)">
                                      <p:cBhvr>
                                        <p:cTn id="12" dur="500"/>
                                        <p:tgtEl>
                                          <p:spTgt spid="64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7171">
                                            <p:txEl>
                                              <p:pRg st="2" end="2"/>
                                            </p:txEl>
                                          </p:spTgt>
                                        </p:tgtEl>
                                        <p:attrNameLst>
                                          <p:attrName>style.visibility</p:attrName>
                                        </p:attrNameLst>
                                      </p:cBhvr>
                                      <p:to>
                                        <p:strVal val="visible"/>
                                      </p:to>
                                    </p:set>
                                    <p:animEffect transition="in" filter="blinds(horizontal)">
                                      <p:cBhvr>
                                        <p:cTn id="17" dur="500"/>
                                        <p:tgtEl>
                                          <p:spTgt spid="64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7171">
                                            <p:txEl>
                                              <p:pRg st="3" end="3"/>
                                            </p:txEl>
                                          </p:spTgt>
                                        </p:tgtEl>
                                        <p:attrNameLst>
                                          <p:attrName>style.visibility</p:attrName>
                                        </p:attrNameLst>
                                      </p:cBhvr>
                                      <p:to>
                                        <p:strVal val="visible"/>
                                      </p:to>
                                    </p:set>
                                    <p:animEffect transition="in" filter="blinds(horizontal)">
                                      <p:cBhvr>
                                        <p:cTn id="22" dur="500"/>
                                        <p:tgtEl>
                                          <p:spTgt spid="64717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47171">
                                            <p:txEl>
                                              <p:pRg st="4" end="4"/>
                                            </p:txEl>
                                          </p:spTgt>
                                        </p:tgtEl>
                                        <p:attrNameLst>
                                          <p:attrName>style.visibility</p:attrName>
                                        </p:attrNameLst>
                                      </p:cBhvr>
                                      <p:to>
                                        <p:strVal val="visible"/>
                                      </p:to>
                                    </p:set>
                                    <p:animEffect transition="in" filter="blinds(horizontal)">
                                      <p:cBhvr>
                                        <p:cTn id="25" dur="500"/>
                                        <p:tgtEl>
                                          <p:spTgt spid="64717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47171">
                                            <p:txEl>
                                              <p:pRg st="5" end="5"/>
                                            </p:txEl>
                                          </p:spTgt>
                                        </p:tgtEl>
                                        <p:attrNameLst>
                                          <p:attrName>style.visibility</p:attrName>
                                        </p:attrNameLst>
                                      </p:cBhvr>
                                      <p:to>
                                        <p:strVal val="visible"/>
                                      </p:to>
                                    </p:set>
                                    <p:animEffect transition="in" filter="blinds(horizontal)">
                                      <p:cBhvr>
                                        <p:cTn id="28" dur="500"/>
                                        <p:tgtEl>
                                          <p:spTgt spid="64717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47171">
                                            <p:txEl>
                                              <p:pRg st="6" end="6"/>
                                            </p:txEl>
                                          </p:spTgt>
                                        </p:tgtEl>
                                        <p:attrNameLst>
                                          <p:attrName>style.visibility</p:attrName>
                                        </p:attrNameLst>
                                      </p:cBhvr>
                                      <p:to>
                                        <p:strVal val="visible"/>
                                      </p:to>
                                    </p:set>
                                    <p:animEffect transition="in" filter="blinds(horizontal)">
                                      <p:cBhvr>
                                        <p:cTn id="33" dur="500"/>
                                        <p:tgtEl>
                                          <p:spTgt spid="647171">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47171">
                                            <p:txEl>
                                              <p:pRg st="7" end="7"/>
                                            </p:txEl>
                                          </p:spTgt>
                                        </p:tgtEl>
                                        <p:attrNameLst>
                                          <p:attrName>style.visibility</p:attrName>
                                        </p:attrNameLst>
                                      </p:cBhvr>
                                      <p:to>
                                        <p:strVal val="visible"/>
                                      </p:to>
                                    </p:set>
                                    <p:animEffect transition="in" filter="blinds(horizontal)">
                                      <p:cBhvr>
                                        <p:cTn id="36" dur="500"/>
                                        <p:tgtEl>
                                          <p:spTgt spid="647171">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47171">
                                            <p:txEl>
                                              <p:pRg st="8" end="8"/>
                                            </p:txEl>
                                          </p:spTgt>
                                        </p:tgtEl>
                                        <p:attrNameLst>
                                          <p:attrName>style.visibility</p:attrName>
                                        </p:attrNameLst>
                                      </p:cBhvr>
                                      <p:to>
                                        <p:strVal val="visible"/>
                                      </p:to>
                                    </p:set>
                                    <p:animEffect transition="in" filter="blinds(horizontal)">
                                      <p:cBhvr>
                                        <p:cTn id="39" dur="500"/>
                                        <p:tgtEl>
                                          <p:spTgt spid="64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smtClean="0"/>
              <a:t>可执行文件的链接生成</a:t>
            </a:r>
          </a:p>
        </p:txBody>
      </p:sp>
      <p:sp>
        <p:nvSpPr>
          <p:cNvPr id="505859" name="Rectangle 3"/>
          <p:cNvSpPr>
            <a:spLocks noGrp="1" noChangeArrowheads="1"/>
          </p:cNvSpPr>
          <p:nvPr>
            <p:ph type="body" idx="1"/>
          </p:nvPr>
        </p:nvSpPr>
        <p:spPr>
          <a:xfrm>
            <a:off x="461963" y="787400"/>
            <a:ext cx="8229600" cy="5759450"/>
          </a:xfrm>
        </p:spPr>
        <p:txBody>
          <a:bodyPr/>
          <a:lstStyle/>
          <a:p>
            <a:pPr>
              <a:lnSpc>
                <a:spcPct val="105000"/>
              </a:lnSpc>
            </a:pPr>
            <a:r>
              <a:rPr lang="zh-CN" altLang="en-US" smtClean="0">
                <a:ea typeface="微软雅黑" pitchFamily="34" charset="-122"/>
              </a:rPr>
              <a:t>主要教学目标</a:t>
            </a:r>
          </a:p>
          <a:p>
            <a:pPr lvl="1">
              <a:lnSpc>
                <a:spcPct val="105000"/>
              </a:lnSpc>
            </a:pPr>
            <a:r>
              <a:rPr lang="zh-CN" altLang="en-US" sz="2200" smtClean="0">
                <a:ea typeface="微软雅黑" pitchFamily="34" charset="-122"/>
              </a:rPr>
              <a:t>使学生了解链接器是如何工作的，从而能够养成良好的程序设计习惯，并增加程序调试能力。</a:t>
            </a:r>
          </a:p>
          <a:p>
            <a:pPr lvl="1">
              <a:lnSpc>
                <a:spcPct val="105000"/>
              </a:lnSpc>
            </a:pPr>
            <a:r>
              <a:rPr lang="zh-CN" altLang="en-US" sz="2200" smtClean="0">
                <a:ea typeface="微软雅黑" pitchFamily="34" charset="-122"/>
              </a:rPr>
              <a:t>通过了解可执行文件的存储器映像来进一步深入理解进程的虚拟地址空间的概念。</a:t>
            </a:r>
          </a:p>
          <a:p>
            <a:pPr>
              <a:lnSpc>
                <a:spcPct val="105000"/>
              </a:lnSpc>
            </a:pPr>
            <a:r>
              <a:rPr lang="zh-CN" altLang="en-US" smtClean="0">
                <a:ea typeface="微软雅黑" pitchFamily="34" charset="-122"/>
              </a:rPr>
              <a:t>包括以下内容</a:t>
            </a:r>
          </a:p>
          <a:p>
            <a:pPr lvl="1">
              <a:lnSpc>
                <a:spcPct val="105000"/>
              </a:lnSpc>
            </a:pPr>
            <a:r>
              <a:rPr lang="zh-CN" altLang="en-US" sz="2200" smtClean="0">
                <a:ea typeface="微软雅黑" pitchFamily="34" charset="-122"/>
              </a:rPr>
              <a:t>链接和静态链接概念</a:t>
            </a:r>
          </a:p>
          <a:p>
            <a:pPr lvl="1">
              <a:lnSpc>
                <a:spcPct val="105000"/>
              </a:lnSpc>
            </a:pPr>
            <a:r>
              <a:rPr lang="zh-CN" altLang="en-US" sz="2200" smtClean="0">
                <a:ea typeface="微软雅黑" pitchFamily="34" charset="-122"/>
              </a:rPr>
              <a:t>三种目标文件格式</a:t>
            </a:r>
          </a:p>
          <a:p>
            <a:pPr lvl="1">
              <a:lnSpc>
                <a:spcPct val="105000"/>
              </a:lnSpc>
            </a:pPr>
            <a:r>
              <a:rPr lang="zh-CN" altLang="en-US" sz="2200" smtClean="0">
                <a:ea typeface="微软雅黑" pitchFamily="34" charset="-122"/>
              </a:rPr>
              <a:t>符号及符号表、符号解析</a:t>
            </a:r>
          </a:p>
          <a:p>
            <a:pPr lvl="1">
              <a:lnSpc>
                <a:spcPct val="105000"/>
              </a:lnSpc>
            </a:pPr>
            <a:r>
              <a:rPr lang="zh-CN" altLang="en-US" sz="2200" smtClean="0">
                <a:ea typeface="微软雅黑" pitchFamily="34" charset="-122"/>
              </a:rPr>
              <a:t>使用静态库链接</a:t>
            </a:r>
          </a:p>
          <a:p>
            <a:pPr lvl="1">
              <a:lnSpc>
                <a:spcPct val="105000"/>
              </a:lnSpc>
            </a:pPr>
            <a:r>
              <a:rPr lang="zh-CN" altLang="en-US" sz="2200" smtClean="0">
                <a:ea typeface="微软雅黑" pitchFamily="34" charset="-122"/>
              </a:rPr>
              <a:t>重定位信息及重定位过程</a:t>
            </a:r>
          </a:p>
          <a:p>
            <a:pPr lvl="1">
              <a:lnSpc>
                <a:spcPct val="105000"/>
              </a:lnSpc>
            </a:pPr>
            <a:r>
              <a:rPr lang="zh-CN" altLang="en-US" sz="2200" smtClean="0">
                <a:ea typeface="微软雅黑" pitchFamily="34" charset="-122"/>
              </a:rPr>
              <a:t>可执行文件的存储器映像</a:t>
            </a:r>
          </a:p>
          <a:p>
            <a:pPr lvl="1">
              <a:lnSpc>
                <a:spcPct val="105000"/>
              </a:lnSpc>
            </a:pPr>
            <a:r>
              <a:rPr lang="zh-CN" altLang="en-US" sz="2200" smtClean="0">
                <a:ea typeface="微软雅黑" pitchFamily="34" charset="-122"/>
              </a:rPr>
              <a:t>可执行文件的加载</a:t>
            </a:r>
          </a:p>
          <a:p>
            <a:pPr lvl="1">
              <a:lnSpc>
                <a:spcPct val="105000"/>
              </a:lnSpc>
            </a:pPr>
            <a:r>
              <a:rPr lang="zh-CN" altLang="en-US" sz="2200" smtClean="0">
                <a:ea typeface="微软雅黑" pitchFamily="34" charset="-122"/>
              </a:rPr>
              <a:t>共享（动态）库链接</a:t>
            </a:r>
            <a:endParaRPr lang="en-US" altLang="zh-CN" sz="2200" smtClean="0">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1"/>
          <p:cNvSpPr>
            <a:spLocks noGrp="1" noChangeArrowheads="1"/>
          </p:cNvSpPr>
          <p:nvPr>
            <p:ph type="title" idx="4294967295"/>
          </p:nvPr>
        </p:nvSpPr>
        <p:spPr>
          <a:xfrm>
            <a:off x="206375" y="53975"/>
            <a:ext cx="8716963" cy="669925"/>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静态共享库</a:t>
            </a:r>
          </a:p>
        </p:txBody>
      </p:sp>
      <p:sp>
        <p:nvSpPr>
          <p:cNvPr id="649219" name="Rectangle 2"/>
          <p:cNvSpPr>
            <a:spLocks noGrp="1" noChangeArrowheads="1"/>
          </p:cNvSpPr>
          <p:nvPr>
            <p:ph type="body" idx="4294967295"/>
          </p:nvPr>
        </p:nvSpPr>
        <p:spPr>
          <a:xfrm>
            <a:off x="284163" y="1084263"/>
            <a:ext cx="8415337" cy="4767262"/>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solidFill>
                  <a:srgbClr val="990000"/>
                </a:solidFill>
                <a:latin typeface="微软雅黑" pitchFamily="34" charset="-122"/>
                <a:ea typeface="微软雅黑" pitchFamily="34" charset="-122"/>
              </a:rPr>
              <a:t>静态库 </a:t>
            </a:r>
            <a:r>
              <a:rPr lang="en-GB" altLang="zh-CN" smtClean="0">
                <a:latin typeface="微软雅黑" pitchFamily="34" charset="-122"/>
                <a:ea typeface="微软雅黑" pitchFamily="34" charset="-122"/>
              </a:rPr>
              <a:t>(.a </a:t>
            </a:r>
            <a:r>
              <a:rPr lang="en-GB" altLang="zh-CN" smtClean="0">
                <a:solidFill>
                  <a:srgbClr val="000004"/>
                </a:solidFill>
                <a:latin typeface="微软雅黑" pitchFamily="34" charset="-122"/>
                <a:ea typeface="微软雅黑" pitchFamily="34" charset="-122"/>
              </a:rPr>
              <a:t>archive files</a:t>
            </a:r>
            <a:r>
              <a:rPr lang="en-GB" altLang="zh-CN" smtClean="0">
                <a:latin typeface="微软雅黑" pitchFamily="34" charset="-122"/>
                <a:ea typeface="微软雅黑" pitchFamily="34" charset="-122"/>
              </a:rPr>
              <a:t>)</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将所有相关的目标模块（</a:t>
            </a:r>
            <a:r>
              <a:rPr lang="en-GB" altLang="zh-CN" sz="2400" smtClean="0">
                <a:latin typeface="微软雅黑" pitchFamily="34" charset="-122"/>
                <a:ea typeface="微软雅黑" pitchFamily="34" charset="-122"/>
              </a:rPr>
              <a:t>.o</a:t>
            </a:r>
            <a:r>
              <a:rPr lang="zh-CN" altLang="en-GB" sz="2400" smtClean="0">
                <a:latin typeface="微软雅黑" pitchFamily="34" charset="-122"/>
                <a:ea typeface="微软雅黑" pitchFamily="34" charset="-122"/>
              </a:rPr>
              <a:t>）打包为一个单独的库文件（</a:t>
            </a:r>
            <a:r>
              <a:rPr lang="en-GB" altLang="zh-CN" sz="2400" smtClean="0">
                <a:latin typeface="微软雅黑" pitchFamily="34" charset="-122"/>
                <a:ea typeface="微软雅黑" pitchFamily="34" charset="-122"/>
              </a:rPr>
              <a:t>.a</a:t>
            </a:r>
            <a:r>
              <a:rPr lang="zh-CN" altLang="en-GB" sz="2400" smtClean="0">
                <a:latin typeface="微软雅黑" pitchFamily="34" charset="-122"/>
                <a:ea typeface="微软雅黑" pitchFamily="34" charset="-122"/>
              </a:rPr>
              <a:t>），称为</a:t>
            </a:r>
            <a:r>
              <a:rPr lang="zh-CN" altLang="en-GB" sz="2400" smtClean="0">
                <a:solidFill>
                  <a:srgbClr val="CC3300"/>
                </a:solidFill>
                <a:latin typeface="微软雅黑" pitchFamily="34" charset="-122"/>
                <a:ea typeface="微软雅黑" pitchFamily="34" charset="-122"/>
              </a:rPr>
              <a:t>静态库文件</a:t>
            </a:r>
            <a:r>
              <a:rPr lang="zh-CN" altLang="en-GB" sz="2400" smtClean="0">
                <a:latin typeface="微软雅黑" pitchFamily="34" charset="-122"/>
                <a:ea typeface="微软雅黑" pitchFamily="34" charset="-122"/>
              </a:rPr>
              <a:t> ，也称</a:t>
            </a:r>
            <a:r>
              <a:rPr lang="zh-CN" altLang="en-GB" sz="2400" smtClean="0">
                <a:solidFill>
                  <a:srgbClr val="CC3300"/>
                </a:solidFill>
                <a:latin typeface="微软雅黑" pitchFamily="34" charset="-122"/>
                <a:ea typeface="微软雅黑" pitchFamily="34" charset="-122"/>
              </a:rPr>
              <a:t>存档文件</a:t>
            </a:r>
            <a:r>
              <a:rPr lang="zh-CN" altLang="en-GB" sz="2400" smtClean="0">
                <a:latin typeface="微软雅黑" pitchFamily="34" charset="-122"/>
                <a:ea typeface="微软雅黑" pitchFamily="34" charset="-122"/>
              </a:rPr>
              <a:t>（</a:t>
            </a:r>
            <a:r>
              <a:rPr lang="en-GB" altLang="zh-CN" sz="2400" smtClean="0">
                <a:latin typeface="微软雅黑" pitchFamily="34" charset="-122"/>
                <a:ea typeface="微软雅黑" pitchFamily="34" charset="-122"/>
              </a:rPr>
              <a:t>archive</a:t>
            </a:r>
            <a:r>
              <a:rPr lang="zh-CN" altLang="en-GB" sz="2400" smtClean="0">
                <a:latin typeface="微软雅黑" pitchFamily="34" charset="-122"/>
                <a:ea typeface="微软雅黑" pitchFamily="34" charset="-122"/>
              </a:rPr>
              <a:t>）</a:t>
            </a:r>
            <a:endParaRPr lang="en-GB" altLang="zh-CN" sz="2400" smtClean="0">
              <a:latin typeface="微软雅黑" pitchFamily="34" charset="-122"/>
              <a:ea typeface="微软雅黑" pitchFamily="34" charset="-122"/>
            </a:endParaRP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增强链接器功能，使其能通过查找一个或多个库文件中的符号来解析符号</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在构建可执行文件时只需指定库文件名，链接器会自动到库中寻找那些应用程序用到的目标模块，并且只</a:t>
            </a:r>
            <a:r>
              <a:rPr lang="zh-CN" altLang="en-GB" sz="2400" smtClean="0">
                <a:solidFill>
                  <a:srgbClr val="CC3300"/>
                </a:solidFill>
                <a:latin typeface="微软雅黑" pitchFamily="34" charset="-122"/>
                <a:ea typeface="微软雅黑" pitchFamily="34" charset="-122"/>
              </a:rPr>
              <a:t>把用到的模块从库中拷贝出来</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solidFill>
                  <a:srgbClr val="FF0000"/>
                </a:solidFill>
                <a:latin typeface="微软雅黑" pitchFamily="34" charset="-122"/>
                <a:ea typeface="微软雅黑" pitchFamily="34" charset="-122"/>
              </a:rPr>
              <a:t>在</a:t>
            </a:r>
            <a:r>
              <a:rPr lang="en-GB" altLang="zh-CN" sz="2400" smtClean="0">
                <a:solidFill>
                  <a:srgbClr val="FF0000"/>
                </a:solidFill>
                <a:latin typeface="微软雅黑" pitchFamily="34" charset="-122"/>
                <a:ea typeface="微软雅黑" pitchFamily="34" charset="-122"/>
              </a:rPr>
              <a:t>gcc</a:t>
            </a:r>
            <a:r>
              <a:rPr lang="zh-CN" altLang="en-GB" sz="2400" smtClean="0">
                <a:solidFill>
                  <a:srgbClr val="FF0000"/>
                </a:solidFill>
                <a:latin typeface="微软雅黑" pitchFamily="34" charset="-122"/>
                <a:ea typeface="微软雅黑" pitchFamily="34" charset="-122"/>
              </a:rPr>
              <a:t>命令行中无需明显指定</a:t>
            </a:r>
            <a:r>
              <a:rPr lang="en-GB" altLang="zh-CN" sz="2400" smtClean="0">
                <a:solidFill>
                  <a:srgbClr val="FF0000"/>
                </a:solidFill>
                <a:latin typeface="微软雅黑" pitchFamily="34" charset="-122"/>
                <a:ea typeface="微软雅黑" pitchFamily="34" charset="-122"/>
              </a:rPr>
              <a:t>C</a:t>
            </a:r>
            <a:r>
              <a:rPr lang="zh-CN" altLang="en-GB" sz="2400" smtClean="0">
                <a:solidFill>
                  <a:srgbClr val="FF0000"/>
                </a:solidFill>
                <a:latin typeface="微软雅黑" pitchFamily="34" charset="-122"/>
                <a:ea typeface="微软雅黑" pitchFamily="34" charset="-122"/>
              </a:rPr>
              <a:t>标准库</a:t>
            </a:r>
            <a:r>
              <a:rPr lang="en-GB" altLang="zh-CN" sz="2400" smtClean="0">
                <a:solidFill>
                  <a:srgbClr val="FF0000"/>
                </a:solidFill>
                <a:latin typeface="微软雅黑" pitchFamily="34" charset="-122"/>
                <a:ea typeface="微软雅黑" pitchFamily="34" charset="-122"/>
              </a:rPr>
              <a:t>libc.a(</a:t>
            </a:r>
            <a:r>
              <a:rPr lang="zh-CN" altLang="en-GB" sz="2400" smtClean="0">
                <a:solidFill>
                  <a:srgbClr val="FF0000"/>
                </a:solidFill>
                <a:latin typeface="微软雅黑" pitchFamily="34" charset="-122"/>
                <a:ea typeface="微软雅黑" pitchFamily="34" charset="-122"/>
              </a:rPr>
              <a:t>默认库</a:t>
            </a:r>
            <a:r>
              <a:rPr lang="en-GB" altLang="zh-CN" sz="2400" smtClean="0">
                <a:solidFill>
                  <a:srgbClr val="FF0000"/>
                </a:solidFill>
                <a:latin typeface="微软雅黑" pitchFamily="34" charset="-122"/>
                <a:ea typeface="微软雅黑" pitchFamily="34" charset="-122"/>
              </a:rPr>
              <a:t>)</a:t>
            </a:r>
            <a:endParaRPr lang="zh-CN" altLang="en-GB" sz="2400" smtClean="0">
              <a:solidFill>
                <a:srgbClr val="FF00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9219">
                                            <p:txEl>
                                              <p:pRg st="1" end="1"/>
                                            </p:txEl>
                                          </p:spTgt>
                                        </p:tgtEl>
                                        <p:attrNameLst>
                                          <p:attrName>style.visibility</p:attrName>
                                        </p:attrNameLst>
                                      </p:cBhvr>
                                      <p:to>
                                        <p:strVal val="visible"/>
                                      </p:to>
                                    </p:set>
                                    <p:animEffect transition="in" filter="blinds(horizontal)">
                                      <p:cBhvr>
                                        <p:cTn id="7" dur="500"/>
                                        <p:tgtEl>
                                          <p:spTgt spid="64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9219">
                                            <p:txEl>
                                              <p:pRg st="2" end="2"/>
                                            </p:txEl>
                                          </p:spTgt>
                                        </p:tgtEl>
                                        <p:attrNameLst>
                                          <p:attrName>style.visibility</p:attrName>
                                        </p:attrNameLst>
                                      </p:cBhvr>
                                      <p:to>
                                        <p:strVal val="visible"/>
                                      </p:to>
                                    </p:set>
                                    <p:animEffect transition="in" filter="blinds(horizontal)">
                                      <p:cBhvr>
                                        <p:cTn id="12" dur="500"/>
                                        <p:tgtEl>
                                          <p:spTgt spid="64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9219">
                                            <p:txEl>
                                              <p:pRg st="3" end="3"/>
                                            </p:txEl>
                                          </p:spTgt>
                                        </p:tgtEl>
                                        <p:attrNameLst>
                                          <p:attrName>style.visibility</p:attrName>
                                        </p:attrNameLst>
                                      </p:cBhvr>
                                      <p:to>
                                        <p:strVal val="visible"/>
                                      </p:to>
                                    </p:set>
                                    <p:animEffect transition="in" filter="blinds(horizontal)">
                                      <p:cBhvr>
                                        <p:cTn id="17" dur="500"/>
                                        <p:tgtEl>
                                          <p:spTgt spid="64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9219">
                                            <p:txEl>
                                              <p:pRg st="4" end="4"/>
                                            </p:txEl>
                                          </p:spTgt>
                                        </p:tgtEl>
                                        <p:attrNameLst>
                                          <p:attrName>style.visibility</p:attrName>
                                        </p:attrNameLst>
                                      </p:cBhvr>
                                      <p:to>
                                        <p:strVal val="visible"/>
                                      </p:to>
                                    </p:set>
                                    <p:animEffect transition="in" filter="blinds(horizontal)">
                                      <p:cBhvr>
                                        <p:cTn id="22" dur="500"/>
                                        <p:tgtEl>
                                          <p:spTgt spid="64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1"/>
          <p:cNvSpPr>
            <a:spLocks noGrp="1" noChangeArrowheads="1"/>
          </p:cNvSpPr>
          <p:nvPr>
            <p:ph type="title" idx="4294967295"/>
          </p:nvPr>
        </p:nvSpPr>
        <p:spPr>
          <a:xfrm>
            <a:off x="341313" y="25400"/>
            <a:ext cx="8716962" cy="6969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静态库的创建</a:t>
            </a:r>
          </a:p>
        </p:txBody>
      </p:sp>
      <p:sp>
        <p:nvSpPr>
          <p:cNvPr id="651267" name="Line 2"/>
          <p:cNvSpPr>
            <a:spLocks noChangeShapeType="1"/>
          </p:cNvSpPr>
          <p:nvPr/>
        </p:nvSpPr>
        <p:spPr bwMode="auto">
          <a:xfrm>
            <a:off x="1295400" y="1376363"/>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68" name="Rectangle 3"/>
          <p:cNvSpPr>
            <a:spLocks noChangeArrowheads="1"/>
          </p:cNvSpPr>
          <p:nvPr/>
        </p:nvSpPr>
        <p:spPr bwMode="auto">
          <a:xfrm>
            <a:off x="349250" y="1738313"/>
            <a:ext cx="1747838" cy="714375"/>
          </a:xfrm>
          <a:prstGeom prst="rect">
            <a:avLst/>
          </a:prstGeom>
          <a:solidFill>
            <a:srgbClr val="DEDFF5"/>
          </a:solidFill>
          <a:ln w="28448">
            <a:solidFill>
              <a:schemeClr val="tx1"/>
            </a:solidFill>
            <a:miter lim="800000"/>
            <a:headEnd/>
            <a:tailEnd/>
          </a:ln>
        </p:spPr>
        <p:txBody>
          <a:bodyPr lIns="18000" tIns="44280" rIns="1800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(cpp,cc1,as)</a:t>
            </a:r>
            <a:endParaRPr lang="en-GB" altLang="zh-CN" sz="2000" b="1">
              <a:latin typeface="微软雅黑" pitchFamily="34" charset="-122"/>
              <a:ea typeface="微软雅黑" pitchFamily="34" charset="-122"/>
              <a:cs typeface="msgothic"/>
            </a:endParaRPr>
          </a:p>
        </p:txBody>
      </p:sp>
      <p:sp>
        <p:nvSpPr>
          <p:cNvPr id="651269" name="Text Box 4"/>
          <p:cNvSpPr txBox="1">
            <a:spLocks noChangeArrowheads="1"/>
          </p:cNvSpPr>
          <p:nvPr/>
        </p:nvSpPr>
        <p:spPr bwMode="auto">
          <a:xfrm>
            <a:off x="771525" y="1071563"/>
            <a:ext cx="877888"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atoi.c</a:t>
            </a:r>
          </a:p>
        </p:txBody>
      </p:sp>
      <p:sp>
        <p:nvSpPr>
          <p:cNvPr id="651270" name="Text Box 5"/>
          <p:cNvSpPr txBox="1">
            <a:spLocks noChangeArrowheads="1"/>
          </p:cNvSpPr>
          <p:nvPr/>
        </p:nvSpPr>
        <p:spPr bwMode="auto">
          <a:xfrm>
            <a:off x="955675" y="2871788"/>
            <a:ext cx="912813"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atoi.o</a:t>
            </a:r>
          </a:p>
        </p:txBody>
      </p:sp>
      <p:sp>
        <p:nvSpPr>
          <p:cNvPr id="29702" name="Rectangle 6"/>
          <p:cNvSpPr>
            <a:spLocks noChangeArrowheads="1"/>
          </p:cNvSpPr>
          <p:nvPr/>
        </p:nvSpPr>
        <p:spPr bwMode="auto">
          <a:xfrm>
            <a:off x="2198688" y="1746250"/>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(cpp,cc1,as)</a:t>
            </a:r>
            <a:endParaRPr lang="zh-CN" altLang="en-GB" sz="2000" b="1">
              <a:latin typeface="微软雅黑" pitchFamily="34" charset="-122"/>
              <a:ea typeface="微软雅黑" pitchFamily="34" charset="-122"/>
              <a:cs typeface="msgothic"/>
            </a:endParaRPr>
          </a:p>
        </p:txBody>
      </p:sp>
      <p:sp>
        <p:nvSpPr>
          <p:cNvPr id="651272" name="Text Box 7"/>
          <p:cNvSpPr txBox="1">
            <a:spLocks noChangeArrowheads="1"/>
          </p:cNvSpPr>
          <p:nvPr/>
        </p:nvSpPr>
        <p:spPr bwMode="auto">
          <a:xfrm>
            <a:off x="2297113" y="1071563"/>
            <a:ext cx="1111250"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printf.c</a:t>
            </a:r>
          </a:p>
        </p:txBody>
      </p:sp>
      <p:sp>
        <p:nvSpPr>
          <p:cNvPr id="651273" name="Text Box 8"/>
          <p:cNvSpPr txBox="1">
            <a:spLocks noChangeArrowheads="1"/>
          </p:cNvSpPr>
          <p:nvPr/>
        </p:nvSpPr>
        <p:spPr bwMode="auto">
          <a:xfrm>
            <a:off x="2316163" y="2871788"/>
            <a:ext cx="1146175"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printf.o</a:t>
            </a:r>
          </a:p>
        </p:txBody>
      </p:sp>
      <p:sp>
        <p:nvSpPr>
          <p:cNvPr id="651274" name="Line 9"/>
          <p:cNvSpPr>
            <a:spLocks noChangeShapeType="1"/>
          </p:cNvSpPr>
          <p:nvPr/>
        </p:nvSpPr>
        <p:spPr bwMode="auto">
          <a:xfrm>
            <a:off x="2971800" y="1376363"/>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75" name="Line 10"/>
          <p:cNvSpPr>
            <a:spLocks noChangeShapeType="1"/>
          </p:cNvSpPr>
          <p:nvPr/>
        </p:nvSpPr>
        <p:spPr bwMode="auto">
          <a:xfrm>
            <a:off x="1252538" y="2524125"/>
            <a:ext cx="1587"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76" name="Line 11"/>
          <p:cNvSpPr>
            <a:spLocks noChangeShapeType="1"/>
          </p:cNvSpPr>
          <p:nvPr/>
        </p:nvSpPr>
        <p:spPr bwMode="auto">
          <a:xfrm>
            <a:off x="2957513" y="2524125"/>
            <a:ext cx="1587"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77" name="Line 12"/>
          <p:cNvSpPr>
            <a:spLocks noChangeShapeType="1"/>
          </p:cNvSpPr>
          <p:nvPr/>
        </p:nvSpPr>
        <p:spPr bwMode="auto">
          <a:xfrm>
            <a:off x="2971800" y="3249613"/>
            <a:ext cx="1588" cy="471487"/>
          </a:xfrm>
          <a:prstGeom prst="line">
            <a:avLst/>
          </a:prstGeom>
          <a:noFill/>
          <a:ln w="28440">
            <a:solidFill>
              <a:srgbClr val="000066"/>
            </a:solidFill>
            <a:miter lim="800000"/>
            <a:headEnd/>
            <a:tailEnd type="triangle" w="med" len="med"/>
          </a:ln>
        </p:spPr>
        <p:txBody>
          <a:bodyPr/>
          <a:lstStyle/>
          <a:p>
            <a:endParaRPr lang="zh-CN" altLang="en-US"/>
          </a:p>
        </p:txBody>
      </p:sp>
      <p:sp>
        <p:nvSpPr>
          <p:cNvPr id="651278" name="Text Box 13"/>
          <p:cNvSpPr txBox="1">
            <a:spLocks noChangeArrowheads="1"/>
          </p:cNvSpPr>
          <p:nvPr/>
        </p:nvSpPr>
        <p:spPr bwMode="auto">
          <a:xfrm>
            <a:off x="2511425" y="4559300"/>
            <a:ext cx="917575" cy="406400"/>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FF0000"/>
                </a:solidFill>
                <a:latin typeface="微软雅黑" pitchFamily="34" charset="-122"/>
                <a:ea typeface="微软雅黑" pitchFamily="34" charset="-122"/>
                <a:cs typeface="msgothic"/>
              </a:rPr>
              <a:t>libc.a</a:t>
            </a:r>
          </a:p>
        </p:txBody>
      </p:sp>
      <p:sp>
        <p:nvSpPr>
          <p:cNvPr id="651279" name="Line 14"/>
          <p:cNvSpPr>
            <a:spLocks noChangeShapeType="1"/>
          </p:cNvSpPr>
          <p:nvPr/>
        </p:nvSpPr>
        <p:spPr bwMode="auto">
          <a:xfrm flipH="1">
            <a:off x="3884613" y="3187700"/>
            <a:ext cx="1298575" cy="457200"/>
          </a:xfrm>
          <a:prstGeom prst="line">
            <a:avLst/>
          </a:prstGeom>
          <a:noFill/>
          <a:ln w="28440">
            <a:solidFill>
              <a:srgbClr val="000066"/>
            </a:solidFill>
            <a:miter lim="800000"/>
            <a:headEnd/>
            <a:tailEnd type="triangle" w="med" len="med"/>
          </a:ln>
        </p:spPr>
        <p:txBody>
          <a:bodyPr/>
          <a:lstStyle/>
          <a:p>
            <a:endParaRPr lang="zh-CN" altLang="en-US"/>
          </a:p>
        </p:txBody>
      </p:sp>
      <p:sp>
        <p:nvSpPr>
          <p:cNvPr id="29711" name="Rectangle 15"/>
          <p:cNvSpPr>
            <a:spLocks noChangeArrowheads="1"/>
          </p:cNvSpPr>
          <p:nvPr/>
        </p:nvSpPr>
        <p:spPr bwMode="auto">
          <a:xfrm>
            <a:off x="1828800" y="3721100"/>
            <a:ext cx="2971800" cy="4159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Archiver (ar)</a:t>
            </a:r>
          </a:p>
        </p:txBody>
      </p:sp>
      <p:sp>
        <p:nvSpPr>
          <p:cNvPr id="651281" name="Text Box 16"/>
          <p:cNvSpPr txBox="1">
            <a:spLocks noChangeArrowheads="1"/>
          </p:cNvSpPr>
          <p:nvPr/>
        </p:nvSpPr>
        <p:spPr bwMode="auto">
          <a:xfrm>
            <a:off x="3886200" y="1616075"/>
            <a:ext cx="423863" cy="449263"/>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Calibri" pitchFamily="34" charset="0"/>
                <a:ea typeface="msgothic"/>
                <a:cs typeface="msgothic"/>
              </a:rPr>
              <a:t>...</a:t>
            </a:r>
          </a:p>
        </p:txBody>
      </p:sp>
      <p:sp>
        <p:nvSpPr>
          <p:cNvPr id="651283" name="Text Box 18"/>
          <p:cNvSpPr txBox="1">
            <a:spLocks noChangeArrowheads="1"/>
          </p:cNvSpPr>
          <p:nvPr/>
        </p:nvSpPr>
        <p:spPr bwMode="auto">
          <a:xfrm>
            <a:off x="4583113" y="1082675"/>
            <a:ext cx="1389062"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random.c</a:t>
            </a:r>
          </a:p>
        </p:txBody>
      </p:sp>
      <p:sp>
        <p:nvSpPr>
          <p:cNvPr id="651284" name="Text Box 19"/>
          <p:cNvSpPr txBox="1">
            <a:spLocks noChangeArrowheads="1"/>
          </p:cNvSpPr>
          <p:nvPr/>
        </p:nvSpPr>
        <p:spPr bwMode="auto">
          <a:xfrm>
            <a:off x="4602163" y="2882900"/>
            <a:ext cx="1423987"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random.o</a:t>
            </a:r>
          </a:p>
        </p:txBody>
      </p:sp>
      <p:sp>
        <p:nvSpPr>
          <p:cNvPr id="651285" name="Line 20"/>
          <p:cNvSpPr>
            <a:spLocks noChangeShapeType="1"/>
          </p:cNvSpPr>
          <p:nvPr/>
        </p:nvSpPr>
        <p:spPr bwMode="auto">
          <a:xfrm>
            <a:off x="5257800" y="1387475"/>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86" name="Line 21"/>
          <p:cNvSpPr>
            <a:spLocks noChangeShapeType="1"/>
          </p:cNvSpPr>
          <p:nvPr/>
        </p:nvSpPr>
        <p:spPr bwMode="auto">
          <a:xfrm>
            <a:off x="5257800" y="2533650"/>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87" name="Line 22"/>
          <p:cNvSpPr>
            <a:spLocks noChangeShapeType="1"/>
          </p:cNvSpPr>
          <p:nvPr/>
        </p:nvSpPr>
        <p:spPr bwMode="auto">
          <a:xfrm>
            <a:off x="1295400" y="3187700"/>
            <a:ext cx="1219200" cy="457200"/>
          </a:xfrm>
          <a:prstGeom prst="line">
            <a:avLst/>
          </a:prstGeom>
          <a:noFill/>
          <a:ln w="28440">
            <a:solidFill>
              <a:srgbClr val="000066"/>
            </a:solidFill>
            <a:miter lim="800000"/>
            <a:headEnd/>
            <a:tailEnd type="triangle" w="med" len="med"/>
          </a:ln>
        </p:spPr>
        <p:txBody>
          <a:bodyPr/>
          <a:lstStyle/>
          <a:p>
            <a:endParaRPr lang="zh-CN" altLang="en-US"/>
          </a:p>
        </p:txBody>
      </p:sp>
      <p:sp>
        <p:nvSpPr>
          <p:cNvPr id="651288" name="Text Box 23"/>
          <p:cNvSpPr txBox="1">
            <a:spLocks noChangeArrowheads="1"/>
          </p:cNvSpPr>
          <p:nvPr/>
        </p:nvSpPr>
        <p:spPr bwMode="auto">
          <a:xfrm>
            <a:off x="4864100" y="3571875"/>
            <a:ext cx="3746500" cy="66357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C00000"/>
                </a:solidFill>
                <a:latin typeface="微软雅黑" pitchFamily="34" charset="-122"/>
                <a:ea typeface="微软雅黑" pitchFamily="34" charset="-122"/>
                <a:cs typeface="msgothic"/>
              </a:rPr>
              <a:t>$ ar rs libc.a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C00000"/>
                </a:solidFill>
                <a:latin typeface="微软雅黑" pitchFamily="34" charset="-122"/>
                <a:ea typeface="微软雅黑" pitchFamily="34" charset="-122"/>
                <a:cs typeface="msgothic"/>
              </a:rPr>
              <a:t>  atoi.o printf.o … random.o</a:t>
            </a:r>
          </a:p>
        </p:txBody>
      </p:sp>
      <p:sp>
        <p:nvSpPr>
          <p:cNvPr id="651289" name="Line 24"/>
          <p:cNvSpPr>
            <a:spLocks noChangeShapeType="1"/>
          </p:cNvSpPr>
          <p:nvPr/>
        </p:nvSpPr>
        <p:spPr bwMode="auto">
          <a:xfrm>
            <a:off x="2971800" y="4164013"/>
            <a:ext cx="1588" cy="457200"/>
          </a:xfrm>
          <a:prstGeom prst="line">
            <a:avLst/>
          </a:prstGeom>
          <a:noFill/>
          <a:ln w="28440">
            <a:solidFill>
              <a:srgbClr val="000066"/>
            </a:solidFill>
            <a:miter lim="800000"/>
            <a:headEnd/>
            <a:tailEnd type="triangle" w="med" len="med"/>
          </a:ln>
        </p:spPr>
        <p:txBody>
          <a:bodyPr/>
          <a:lstStyle/>
          <a:p>
            <a:endParaRPr lang="zh-CN" altLang="en-US"/>
          </a:p>
        </p:txBody>
      </p:sp>
      <p:sp>
        <p:nvSpPr>
          <p:cNvPr id="651290" name="Text Box 26"/>
          <p:cNvSpPr txBox="1">
            <a:spLocks noChangeArrowheads="1"/>
          </p:cNvSpPr>
          <p:nvPr/>
        </p:nvSpPr>
        <p:spPr bwMode="auto">
          <a:xfrm>
            <a:off x="3552825" y="4540250"/>
            <a:ext cx="2971800" cy="420688"/>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C00000"/>
                </a:solidFill>
                <a:latin typeface="微软雅黑" pitchFamily="34" charset="-122"/>
                <a:ea typeface="微软雅黑" pitchFamily="34" charset="-122"/>
                <a:cs typeface="msgothic"/>
              </a:rPr>
              <a:t>C</a:t>
            </a:r>
            <a:r>
              <a:rPr lang="zh-CN" altLang="en-GB" sz="2200" b="1">
                <a:solidFill>
                  <a:srgbClr val="C00000"/>
                </a:solidFill>
                <a:latin typeface="微软雅黑" pitchFamily="34" charset="-122"/>
                <a:ea typeface="微软雅黑" pitchFamily="34" charset="-122"/>
                <a:cs typeface="msgothic"/>
              </a:rPr>
              <a:t>标准静态库</a:t>
            </a:r>
          </a:p>
        </p:txBody>
      </p:sp>
      <p:sp>
        <p:nvSpPr>
          <p:cNvPr id="28" name="Rectangle 2"/>
          <p:cNvSpPr txBox="1">
            <a:spLocks noChangeArrowheads="1"/>
          </p:cNvSpPr>
          <p:nvPr/>
        </p:nvSpPr>
        <p:spPr bwMode="auto">
          <a:xfrm>
            <a:off x="398463" y="5286375"/>
            <a:ext cx="8307387" cy="1066800"/>
          </a:xfrm>
          <a:prstGeom prst="rect">
            <a:avLst/>
          </a:prstGeom>
          <a:noFill/>
          <a:ln w="9525">
            <a:noFill/>
            <a:miter lim="800000"/>
            <a:headEnd/>
            <a:tailEnd/>
          </a:ln>
        </p:spPr>
        <p:txBody>
          <a:bodyPr/>
          <a:lstStyle/>
          <a:p>
            <a:pPr marL="342900" indent="-342900">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b="1">
                <a:latin typeface="微软雅黑" pitchFamily="34" charset="-122"/>
                <a:ea typeface="微软雅黑" pitchFamily="34" charset="-122"/>
              </a:rPr>
              <a:t>Archiver</a:t>
            </a:r>
            <a:r>
              <a:rPr lang="zh-CN" altLang="en-GB" sz="2200" b="1">
                <a:latin typeface="微软雅黑" pitchFamily="34" charset="-122"/>
                <a:ea typeface="微软雅黑" pitchFamily="34" charset="-122"/>
              </a:rPr>
              <a:t>（归档器）允许增量更新，只要重新编译需修改的源码并将其</a:t>
            </a:r>
            <a:r>
              <a:rPr lang="en-GB" altLang="zh-CN" sz="2200" b="1">
                <a:latin typeface="微软雅黑" pitchFamily="34" charset="-122"/>
                <a:ea typeface="微软雅黑" pitchFamily="34" charset="-122"/>
              </a:rPr>
              <a:t>.o</a:t>
            </a:r>
            <a:r>
              <a:rPr lang="zh-CN" altLang="en-GB" sz="2200" b="1">
                <a:latin typeface="微软雅黑" pitchFamily="34" charset="-122"/>
                <a:ea typeface="微软雅黑" pitchFamily="34" charset="-122"/>
              </a:rPr>
              <a:t>文件替换到静态库中。</a:t>
            </a:r>
            <a:endParaRPr lang="en-US" altLang="zh-CN" sz="2200" b="1">
              <a:latin typeface="微软雅黑" pitchFamily="34" charset="-122"/>
              <a:ea typeface="微软雅黑" pitchFamily="34" charset="-122"/>
            </a:endParaRPr>
          </a:p>
          <a:p>
            <a:pPr marL="342900" indent="-342900">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sz="2000" b="1">
              <a:latin typeface="Calibri" pitchFamily="34" charset="0"/>
            </a:endParaRPr>
          </a:p>
        </p:txBody>
      </p:sp>
      <p:sp>
        <p:nvSpPr>
          <p:cNvPr id="2" name="Rectangle 6"/>
          <p:cNvSpPr>
            <a:spLocks noChangeArrowheads="1"/>
          </p:cNvSpPr>
          <p:nvPr/>
        </p:nvSpPr>
        <p:spPr bwMode="auto">
          <a:xfrm>
            <a:off x="4379913" y="1766888"/>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(cpp,cc1,as)</a:t>
            </a:r>
            <a:endParaRPr lang="zh-CN" altLang="en-GB" sz="2000" b="1">
              <a:latin typeface="微软雅黑" pitchFamily="34" charset="-122"/>
              <a:ea typeface="微软雅黑" pitchFamily="34" charset="-122"/>
              <a:cs typeface="msgothic"/>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1"/>
          <p:cNvSpPr>
            <a:spLocks noGrp="1" noChangeArrowheads="1"/>
          </p:cNvSpPr>
          <p:nvPr>
            <p:ph type="title" idx="4294967295"/>
          </p:nvPr>
        </p:nvSpPr>
        <p:spPr>
          <a:xfrm>
            <a:off x="250825" y="7938"/>
            <a:ext cx="8716963" cy="673100"/>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常用静态库</a:t>
            </a:r>
          </a:p>
        </p:txBody>
      </p:sp>
      <p:sp>
        <p:nvSpPr>
          <p:cNvPr id="789507" name="Rectangle 2"/>
          <p:cNvSpPr>
            <a:spLocks noGrp="1" noChangeArrowheads="1"/>
          </p:cNvSpPr>
          <p:nvPr>
            <p:ph type="body" idx="4294967295"/>
          </p:nvPr>
        </p:nvSpPr>
        <p:spPr>
          <a:xfrm>
            <a:off x="354013" y="750888"/>
            <a:ext cx="8307387" cy="2600325"/>
          </a:xfrm>
        </p:spPr>
        <p:txBody>
          <a:bodyPr/>
          <a:lstStyle/>
          <a:p>
            <a:pPr>
              <a:lnSpc>
                <a:spcPct val="100000"/>
              </a:lnSpc>
              <a:spcBef>
                <a:spcPct val="1500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libc.a ( C</a:t>
            </a:r>
            <a:r>
              <a:rPr lang="zh-CN" altLang="en-GB" sz="2000" smtClean="0">
                <a:latin typeface="微软雅黑" pitchFamily="34" charset="-122"/>
                <a:ea typeface="微软雅黑" pitchFamily="34" charset="-122"/>
              </a:rPr>
              <a:t>标准库 </a:t>
            </a:r>
            <a:r>
              <a:rPr lang="en-GB" altLang="zh-CN" sz="2000" smtClean="0">
                <a:latin typeface="微软雅黑" pitchFamily="34" charset="-122"/>
                <a:ea typeface="微软雅黑"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latin typeface="微软雅黑" pitchFamily="34" charset="-122"/>
                <a:ea typeface="微软雅黑" pitchFamily="34" charset="-122"/>
              </a:rPr>
              <a:t>1392</a:t>
            </a:r>
            <a:r>
              <a:rPr lang="zh-CN" altLang="en-GB" smtClean="0">
                <a:latin typeface="微软雅黑" pitchFamily="34" charset="-122"/>
                <a:ea typeface="微软雅黑" pitchFamily="34" charset="-122"/>
              </a:rPr>
              <a:t>个目标文件（大约</a:t>
            </a:r>
            <a:r>
              <a:rPr lang="en-GB" altLang="zh-CN" smtClean="0">
                <a:latin typeface="微软雅黑" pitchFamily="34" charset="-122"/>
                <a:ea typeface="微软雅黑" pitchFamily="34" charset="-122"/>
              </a:rPr>
              <a:t>8 MB</a:t>
            </a:r>
            <a:r>
              <a:rPr lang="zh-CN" altLang="en-GB" smtClean="0">
                <a:latin typeface="微软雅黑" pitchFamily="34" charset="-122"/>
                <a:ea typeface="微软雅黑"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包含</a:t>
            </a:r>
            <a:r>
              <a:rPr lang="en-GB" altLang="zh-CN" smtClean="0">
                <a:latin typeface="微软雅黑" pitchFamily="34" charset="-122"/>
                <a:ea typeface="微软雅黑" pitchFamily="34" charset="-122"/>
              </a:rPr>
              <a:t>I/O</a:t>
            </a:r>
            <a:r>
              <a:rPr lang="zh-CN" altLang="en-GB" smtClean="0">
                <a:latin typeface="微软雅黑" pitchFamily="34" charset="-122"/>
                <a:ea typeface="微软雅黑" pitchFamily="34" charset="-122"/>
              </a:rPr>
              <a:t>、存储分配、信号处理、字符串处理、时间和日期、随机数生成、定点整数算术运算</a:t>
            </a:r>
            <a:endParaRPr lang="en-GB" altLang="zh-CN" smtClean="0">
              <a:latin typeface="微软雅黑" pitchFamily="34" charset="-122"/>
              <a:ea typeface="微软雅黑" pitchFamily="34" charset="-122"/>
            </a:endParaRPr>
          </a:p>
          <a:p>
            <a:pPr>
              <a:lnSpc>
                <a:spcPct val="100000"/>
              </a:lnSpc>
              <a:spcBef>
                <a:spcPct val="1500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libm.a (the C math library)</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latin typeface="微软雅黑" pitchFamily="34" charset="-122"/>
                <a:ea typeface="微软雅黑" pitchFamily="34" charset="-122"/>
              </a:rPr>
              <a:t>401 </a:t>
            </a:r>
            <a:r>
              <a:rPr lang="zh-CN" altLang="en-GB" smtClean="0">
                <a:latin typeface="微软雅黑" pitchFamily="34" charset="-122"/>
                <a:ea typeface="微软雅黑" pitchFamily="34" charset="-122"/>
              </a:rPr>
              <a:t>个目标文件（大约</a:t>
            </a:r>
            <a:r>
              <a:rPr lang="en-GB" altLang="zh-CN" smtClean="0">
                <a:latin typeface="微软雅黑" pitchFamily="34" charset="-122"/>
                <a:ea typeface="微软雅黑" pitchFamily="34" charset="-122"/>
              </a:rPr>
              <a:t> 1 MB</a:t>
            </a:r>
            <a:r>
              <a:rPr lang="zh-CN" altLang="en-GB" smtClean="0">
                <a:latin typeface="微软雅黑" pitchFamily="34" charset="-122"/>
                <a:ea typeface="微软雅黑"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浮点数算术运算</a:t>
            </a:r>
            <a:r>
              <a:rPr lang="en-GB" altLang="zh-CN" smtClean="0">
                <a:latin typeface="微软雅黑" pitchFamily="34" charset="-122"/>
                <a:ea typeface="微软雅黑" pitchFamily="34" charset="-122"/>
              </a:rPr>
              <a:t>(</a:t>
            </a:r>
            <a:r>
              <a:rPr lang="zh-CN" altLang="en-GB" smtClean="0">
                <a:latin typeface="微软雅黑" pitchFamily="34" charset="-122"/>
                <a:ea typeface="微软雅黑" pitchFamily="34" charset="-122"/>
              </a:rPr>
              <a:t>如</a:t>
            </a:r>
            <a:r>
              <a:rPr lang="en-GB" altLang="zh-CN" smtClean="0">
                <a:latin typeface="微软雅黑" pitchFamily="34" charset="-122"/>
                <a:ea typeface="微软雅黑" pitchFamily="34" charset="-122"/>
              </a:rPr>
              <a:t>sin, cos, tan, log, exp, sqrt, …) </a:t>
            </a:r>
          </a:p>
        </p:txBody>
      </p:sp>
      <p:sp>
        <p:nvSpPr>
          <p:cNvPr id="789508" name="Text Box 3"/>
          <p:cNvSpPr txBox="1">
            <a:spLocks noChangeArrowheads="1"/>
          </p:cNvSpPr>
          <p:nvPr/>
        </p:nvSpPr>
        <p:spPr bwMode="auto">
          <a:xfrm>
            <a:off x="361950" y="3276600"/>
            <a:ext cx="3773488" cy="3524250"/>
          </a:xfrm>
          <a:prstGeom prst="rect">
            <a:avLst/>
          </a:prstGeom>
          <a:solidFill>
            <a:srgbClr val="E6E6E6"/>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ar -t /usr/lib/</a:t>
            </a:r>
            <a:r>
              <a:rPr lang="en-GB" altLang="zh-CN" sz="2000" b="1">
                <a:solidFill>
                  <a:srgbClr val="FF0000"/>
                </a:solidFill>
                <a:latin typeface="微软雅黑" pitchFamily="34" charset="-122"/>
                <a:ea typeface="微软雅黑" pitchFamily="34" charset="-122"/>
                <a:cs typeface="msgothic"/>
              </a:rPr>
              <a:t>libc.a</a:t>
            </a:r>
            <a:r>
              <a:rPr lang="en-GB" altLang="zh-CN" sz="2000" b="1">
                <a:latin typeface="微软雅黑" pitchFamily="34" charset="-122"/>
                <a:ea typeface="微软雅黑" pitchFamily="34" charset="-122"/>
                <a:cs typeface="msgothic"/>
              </a:rPr>
              <a:t> | sort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fork.o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fprintf.o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fpu_control.o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fputc.o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freopen.o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fscanf.o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fseek.o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fstab.o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789509" name="Text Box 4"/>
          <p:cNvSpPr txBox="1">
            <a:spLocks noChangeArrowheads="1"/>
          </p:cNvSpPr>
          <p:nvPr/>
        </p:nvSpPr>
        <p:spPr bwMode="auto">
          <a:xfrm>
            <a:off x="4711700" y="3233738"/>
            <a:ext cx="3806825" cy="3524250"/>
          </a:xfrm>
          <a:prstGeom prst="rect">
            <a:avLst/>
          </a:prstGeom>
          <a:solidFill>
            <a:srgbClr val="E6E6E6"/>
          </a:solidFill>
          <a:ln w="3240">
            <a:solidFill>
              <a:schemeClr val="tx1"/>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ar -t /usr/lib/</a:t>
            </a:r>
            <a:r>
              <a:rPr lang="en-GB" altLang="zh-CN" sz="2000" b="1">
                <a:solidFill>
                  <a:srgbClr val="FF0000"/>
                </a:solidFill>
                <a:latin typeface="微软雅黑" pitchFamily="34" charset="-122"/>
                <a:ea typeface="微软雅黑" pitchFamily="34" charset="-122"/>
                <a:cs typeface="msgothic"/>
              </a:rPr>
              <a:t>libm.a</a:t>
            </a:r>
            <a:r>
              <a:rPr lang="en-GB" altLang="zh-CN" sz="2000" b="1">
                <a:latin typeface="微软雅黑" pitchFamily="34" charset="-122"/>
                <a:ea typeface="微软雅黑" pitchFamily="34" charset="-122"/>
                <a:cs typeface="msgothic"/>
              </a:rPr>
              <a:t> | sort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e_acosh.o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e_acoshf.o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e_acoshl.o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e_asin.o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e_asinf.o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e_asinl.o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zh-CN" altLang="en-US" sz="4000" smtClean="0"/>
              <a:t>自定义一个静态库文件</a:t>
            </a:r>
            <a:endParaRPr lang="en-US" altLang="zh-CN" sz="4000" smtClean="0"/>
          </a:p>
        </p:txBody>
      </p:sp>
      <p:sp>
        <p:nvSpPr>
          <p:cNvPr id="689163" name="Rectangle 11"/>
          <p:cNvSpPr>
            <a:spLocks noChangeArrowheads="1"/>
          </p:cNvSpPr>
          <p:nvPr/>
        </p:nvSpPr>
        <p:spPr bwMode="auto">
          <a:xfrm>
            <a:off x="134938" y="1724025"/>
            <a:ext cx="4368800" cy="1625600"/>
          </a:xfrm>
          <a:prstGeom prst="rect">
            <a:avLst/>
          </a:prstGeom>
          <a:noFill/>
          <a:ln w="9525">
            <a:solidFill>
              <a:schemeClr val="tx1"/>
            </a:solidFill>
            <a:miter lim="800000"/>
            <a:headEnd/>
            <a:tailEnd/>
          </a:ln>
          <a:effectLst/>
        </p:spPr>
        <p:txBody>
          <a:bodyPr wrap="none" anchor="ctr">
            <a:spAutoFit/>
          </a:bodyPr>
          <a:lstStyle/>
          <a:p>
            <a:pPr indent="171450">
              <a:lnSpc>
                <a:spcPct val="125000"/>
              </a:lnSpc>
            </a:pPr>
            <a:r>
              <a:rPr lang="en-US" altLang="zh-CN" sz="2000" b="1">
                <a:latin typeface="微软雅黑" pitchFamily="34" charset="-122"/>
                <a:ea typeface="微软雅黑" pitchFamily="34" charset="-122"/>
              </a:rPr>
              <a:t># include &lt;stdio.h&gt;</a:t>
            </a:r>
          </a:p>
          <a:p>
            <a:pPr indent="171450">
              <a:lnSpc>
                <a:spcPct val="125000"/>
              </a:lnSpc>
            </a:pPr>
            <a:r>
              <a:rPr lang="en-US" altLang="zh-CN" sz="2000" b="1">
                <a:latin typeface="微软雅黑" pitchFamily="34" charset="-122"/>
                <a:ea typeface="微软雅黑" pitchFamily="34" charset="-122"/>
              </a:rPr>
              <a:t>void myfunc1() {  </a:t>
            </a:r>
          </a:p>
          <a:p>
            <a:pPr indent="171450">
              <a:lnSpc>
                <a:spcPct val="125000"/>
              </a:lnSpc>
            </a:pPr>
            <a:r>
              <a:rPr lang="en-US" altLang="zh-CN" sz="2000" b="1">
                <a:latin typeface="微软雅黑" pitchFamily="34" charset="-122"/>
                <a:ea typeface="微软雅黑" pitchFamily="34" charset="-122"/>
              </a:rPr>
              <a:t>    printf("This is myfunc1!\n"); </a:t>
            </a:r>
          </a:p>
          <a:p>
            <a:pPr indent="171450">
              <a:lnSpc>
                <a:spcPct val="125000"/>
              </a:lnSpc>
            </a:pPr>
            <a:r>
              <a:rPr lang="en-US" altLang="zh-CN" sz="2000" b="1">
                <a:latin typeface="微软雅黑" pitchFamily="34" charset="-122"/>
                <a:ea typeface="微软雅黑" pitchFamily="34" charset="-122"/>
              </a:rPr>
              <a:t>}</a:t>
            </a:r>
          </a:p>
        </p:txBody>
      </p:sp>
      <p:sp>
        <p:nvSpPr>
          <p:cNvPr id="689164" name="Rectangle 12"/>
          <p:cNvSpPr>
            <a:spLocks noChangeArrowheads="1"/>
          </p:cNvSpPr>
          <p:nvPr/>
        </p:nvSpPr>
        <p:spPr bwMode="auto">
          <a:xfrm>
            <a:off x="4622800" y="1733550"/>
            <a:ext cx="4332288" cy="1625600"/>
          </a:xfrm>
          <a:prstGeom prst="rect">
            <a:avLst/>
          </a:prstGeom>
          <a:noFill/>
          <a:ln w="9525">
            <a:solidFill>
              <a:schemeClr val="tx1"/>
            </a:solidFill>
            <a:miter lim="800000"/>
            <a:headEnd/>
            <a:tailEnd/>
          </a:ln>
          <a:effectLst/>
        </p:spPr>
        <p:txBody>
          <a:bodyPr wrap="none" anchor="ctr">
            <a:spAutoFit/>
          </a:bodyPr>
          <a:lstStyle/>
          <a:p>
            <a:pPr indent="171450">
              <a:lnSpc>
                <a:spcPct val="125000"/>
              </a:lnSpc>
            </a:pPr>
            <a:r>
              <a:rPr lang="en-US" altLang="zh-CN" sz="2000" b="1">
                <a:latin typeface="微软雅黑" pitchFamily="34" charset="-122"/>
                <a:ea typeface="微软雅黑" pitchFamily="34" charset="-122"/>
              </a:rPr>
              <a:t># include &lt;stdio.h&gt;</a:t>
            </a:r>
          </a:p>
          <a:p>
            <a:pPr indent="171450">
              <a:lnSpc>
                <a:spcPct val="125000"/>
              </a:lnSpc>
            </a:pPr>
            <a:r>
              <a:rPr lang="en-US" altLang="zh-CN" sz="2000" b="1">
                <a:latin typeface="微软雅黑" pitchFamily="34" charset="-122"/>
                <a:ea typeface="微软雅黑" pitchFamily="34" charset="-122"/>
              </a:rPr>
              <a:t>void myfunc2() {  </a:t>
            </a:r>
          </a:p>
          <a:p>
            <a:pPr indent="171450">
              <a:lnSpc>
                <a:spcPct val="125000"/>
              </a:lnSpc>
            </a:pPr>
            <a:r>
              <a:rPr lang="en-US" altLang="zh-CN" sz="2000" b="1">
                <a:latin typeface="微软雅黑" pitchFamily="34" charset="-122"/>
                <a:ea typeface="微软雅黑" pitchFamily="34" charset="-122"/>
              </a:rPr>
              <a:t>     printf(</a:t>
            </a:r>
            <a:r>
              <a:rPr lang="en-US" altLang="zh-CN" b="1"/>
              <a:t>"</a:t>
            </a:r>
            <a:r>
              <a:rPr lang="en-US" altLang="zh-CN" sz="2000" b="1">
                <a:latin typeface="微软雅黑" pitchFamily="34" charset="-122"/>
                <a:ea typeface="微软雅黑" pitchFamily="34" charset="-122"/>
              </a:rPr>
              <a:t>This is myfunc2\n"); </a:t>
            </a:r>
          </a:p>
          <a:p>
            <a:pPr indent="171450">
              <a:lnSpc>
                <a:spcPct val="125000"/>
              </a:lnSpc>
            </a:pPr>
            <a:r>
              <a:rPr lang="en-US" altLang="zh-CN" sz="2000" b="1">
                <a:latin typeface="微软雅黑" pitchFamily="34" charset="-122"/>
                <a:ea typeface="微软雅黑" pitchFamily="34" charset="-122"/>
              </a:rPr>
              <a:t>}</a:t>
            </a:r>
          </a:p>
        </p:txBody>
      </p:sp>
      <p:sp>
        <p:nvSpPr>
          <p:cNvPr id="689165" name="Rectangle 13"/>
          <p:cNvSpPr>
            <a:spLocks noChangeArrowheads="1"/>
          </p:cNvSpPr>
          <p:nvPr/>
        </p:nvSpPr>
        <p:spPr bwMode="auto">
          <a:xfrm>
            <a:off x="236538" y="3365500"/>
            <a:ext cx="5756275" cy="895350"/>
          </a:xfrm>
          <a:prstGeom prst="rect">
            <a:avLst/>
          </a:prstGeom>
          <a:noFill/>
          <a:ln w="9525">
            <a:noFill/>
            <a:miter lim="800000"/>
            <a:headEnd/>
            <a:tailEnd/>
          </a:ln>
          <a:effectLst/>
        </p:spPr>
        <p:txBody>
          <a:bodyPr wrap="none" anchor="ctr">
            <a:spAutoFit/>
          </a:bodyPr>
          <a:lstStyle/>
          <a:p>
            <a:pPr indent="266700">
              <a:lnSpc>
                <a:spcPct val="120000"/>
              </a:lnSpc>
            </a:pPr>
            <a:r>
              <a:rPr lang="en-US" altLang="zh-CN" sz="2200" b="1">
                <a:solidFill>
                  <a:srgbClr val="CC3300"/>
                </a:solidFill>
                <a:latin typeface="微软雅黑" pitchFamily="34" charset="-122"/>
                <a:ea typeface="微软雅黑" pitchFamily="34" charset="-122"/>
              </a:rPr>
              <a:t>$ gcc –c myproc1.c myproc2.c</a:t>
            </a:r>
          </a:p>
          <a:p>
            <a:pPr indent="266700">
              <a:lnSpc>
                <a:spcPct val="120000"/>
              </a:lnSpc>
            </a:pPr>
            <a:r>
              <a:rPr lang="en-US" altLang="zh-CN" sz="2200" b="1">
                <a:solidFill>
                  <a:srgbClr val="CC3300"/>
                </a:solidFill>
                <a:latin typeface="微软雅黑" pitchFamily="34" charset="-122"/>
                <a:ea typeface="微软雅黑" pitchFamily="34" charset="-122"/>
              </a:rPr>
              <a:t>$ ar rcs </a:t>
            </a:r>
            <a:r>
              <a:rPr lang="en-US" altLang="zh-CN" sz="2200" b="1">
                <a:solidFill>
                  <a:srgbClr val="FF0000"/>
                </a:solidFill>
                <a:latin typeface="微软雅黑" pitchFamily="34" charset="-122"/>
                <a:ea typeface="微软雅黑" pitchFamily="34" charset="-122"/>
              </a:rPr>
              <a:t>mylib.a</a:t>
            </a:r>
            <a:r>
              <a:rPr lang="en-US" altLang="zh-CN" sz="2200" b="1">
                <a:solidFill>
                  <a:srgbClr val="CC3300"/>
                </a:solidFill>
                <a:latin typeface="微软雅黑" pitchFamily="34" charset="-122"/>
                <a:ea typeface="微软雅黑" pitchFamily="34" charset="-122"/>
              </a:rPr>
              <a:t> myproc1.o myproc2.o</a:t>
            </a:r>
          </a:p>
        </p:txBody>
      </p:sp>
      <p:sp>
        <p:nvSpPr>
          <p:cNvPr id="689166" name="Rectangle 4"/>
          <p:cNvSpPr>
            <a:spLocks noChangeArrowheads="1"/>
          </p:cNvSpPr>
          <p:nvPr/>
        </p:nvSpPr>
        <p:spPr bwMode="auto">
          <a:xfrm>
            <a:off x="709613" y="1227138"/>
            <a:ext cx="1782762"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myproc1.c</a:t>
            </a:r>
          </a:p>
        </p:txBody>
      </p:sp>
      <p:sp>
        <p:nvSpPr>
          <p:cNvPr id="689167" name="Rectangle 4"/>
          <p:cNvSpPr>
            <a:spLocks noChangeArrowheads="1"/>
          </p:cNvSpPr>
          <p:nvPr/>
        </p:nvSpPr>
        <p:spPr bwMode="auto">
          <a:xfrm>
            <a:off x="5519738" y="1223963"/>
            <a:ext cx="1782762"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myproc2.c</a:t>
            </a:r>
          </a:p>
        </p:txBody>
      </p:sp>
      <p:sp>
        <p:nvSpPr>
          <p:cNvPr id="689170" name="Text Box 18"/>
          <p:cNvSpPr txBox="1">
            <a:spLocks noChangeArrowheads="1"/>
          </p:cNvSpPr>
          <p:nvPr/>
        </p:nvSpPr>
        <p:spPr bwMode="auto">
          <a:xfrm>
            <a:off x="339725" y="800100"/>
            <a:ext cx="6923088" cy="427038"/>
          </a:xfrm>
          <a:prstGeom prst="rect">
            <a:avLst/>
          </a:prstGeom>
          <a:noFill/>
          <a:ln w="9525">
            <a:noFill/>
            <a:miter lim="800000"/>
            <a:headEnd/>
            <a:tailEnd/>
          </a:ln>
          <a:effectLst/>
        </p:spPr>
        <p:txBody>
          <a:bodyPr>
            <a:spAutoFit/>
          </a:bodyPr>
          <a:lstStyle/>
          <a:p>
            <a:pPr>
              <a:spcBef>
                <a:spcPct val="50000"/>
              </a:spcBef>
            </a:pPr>
            <a:r>
              <a:rPr lang="zh-CN" altLang="en-US" sz="2200" b="1">
                <a:latin typeface="微软雅黑" pitchFamily="34" charset="-122"/>
                <a:ea typeface="微软雅黑" pitchFamily="34" charset="-122"/>
              </a:rPr>
              <a:t>举例：将</a:t>
            </a:r>
            <a:r>
              <a:rPr lang="en-US" altLang="zh-CN" sz="2200" b="1">
                <a:latin typeface="微软雅黑" pitchFamily="34" charset="-122"/>
                <a:ea typeface="微软雅黑" pitchFamily="34" charset="-122"/>
              </a:rPr>
              <a:t>myproc1.o</a:t>
            </a:r>
            <a:r>
              <a:rPr lang="zh-CN" altLang="en-US" sz="2200" b="1">
                <a:latin typeface="微软雅黑" pitchFamily="34" charset="-122"/>
                <a:ea typeface="微软雅黑" pitchFamily="34" charset="-122"/>
              </a:rPr>
              <a:t>和</a:t>
            </a:r>
            <a:r>
              <a:rPr lang="en-US" altLang="zh-CN" sz="2200" b="1">
                <a:latin typeface="微软雅黑" pitchFamily="34" charset="-122"/>
                <a:ea typeface="微软雅黑" pitchFamily="34" charset="-122"/>
              </a:rPr>
              <a:t>myproc2.o</a:t>
            </a:r>
            <a:r>
              <a:rPr lang="zh-CN" altLang="en-US" sz="2200" b="1">
                <a:latin typeface="微软雅黑" pitchFamily="34" charset="-122"/>
                <a:ea typeface="微软雅黑" pitchFamily="34" charset="-122"/>
              </a:rPr>
              <a:t>打包生成</a:t>
            </a:r>
            <a:r>
              <a:rPr lang="en-US" altLang="zh-CN" sz="2200" b="1">
                <a:latin typeface="微软雅黑" pitchFamily="34" charset="-122"/>
                <a:ea typeface="微软雅黑" pitchFamily="34" charset="-122"/>
              </a:rPr>
              <a:t>mylib.a</a:t>
            </a:r>
          </a:p>
        </p:txBody>
      </p:sp>
      <p:sp>
        <p:nvSpPr>
          <p:cNvPr id="689171" name="Rectangle 19"/>
          <p:cNvSpPr>
            <a:spLocks noChangeArrowheads="1"/>
          </p:cNvSpPr>
          <p:nvPr/>
        </p:nvSpPr>
        <p:spPr bwMode="auto">
          <a:xfrm>
            <a:off x="207963" y="4826000"/>
            <a:ext cx="3024187" cy="1835150"/>
          </a:xfrm>
          <a:prstGeom prst="rect">
            <a:avLst/>
          </a:prstGeom>
          <a:noFill/>
          <a:ln w="9525">
            <a:solidFill>
              <a:schemeClr val="tx1"/>
            </a:solidFill>
            <a:miter lim="800000"/>
            <a:headEnd/>
            <a:tailEnd/>
          </a:ln>
          <a:effectLst/>
        </p:spPr>
        <p:txBody>
          <a:bodyPr anchor="ctr">
            <a:spAutoFit/>
          </a:bodyPr>
          <a:lstStyle/>
          <a:p>
            <a:pPr indent="266700"/>
            <a:r>
              <a:rPr lang="en-US" altLang="zh-CN" sz="1900" b="1">
                <a:solidFill>
                  <a:srgbClr val="3366FF"/>
                </a:solidFill>
                <a:latin typeface="微软雅黑" pitchFamily="34" charset="-122"/>
                <a:ea typeface="微软雅黑" pitchFamily="34" charset="-122"/>
              </a:rPr>
              <a:t>void myfunc1(viod); </a:t>
            </a:r>
          </a:p>
          <a:p>
            <a:pPr indent="266700"/>
            <a:r>
              <a:rPr lang="en-US" altLang="zh-CN" sz="1900" b="1">
                <a:solidFill>
                  <a:srgbClr val="3366FF"/>
                </a:solidFill>
                <a:latin typeface="微软雅黑" pitchFamily="34" charset="-122"/>
                <a:ea typeface="微软雅黑" pitchFamily="34" charset="-122"/>
              </a:rPr>
              <a:t>int main() </a:t>
            </a:r>
          </a:p>
          <a:p>
            <a:pPr indent="266700"/>
            <a:r>
              <a:rPr lang="en-US" altLang="zh-CN" sz="1900" b="1">
                <a:solidFill>
                  <a:srgbClr val="3366FF"/>
                </a:solidFill>
                <a:latin typeface="微软雅黑" pitchFamily="34" charset="-122"/>
                <a:ea typeface="微软雅黑" pitchFamily="34" charset="-122"/>
              </a:rPr>
              <a:t>{ </a:t>
            </a:r>
          </a:p>
          <a:p>
            <a:pPr indent="266700"/>
            <a:r>
              <a:rPr lang="en-US" altLang="zh-CN" sz="1900" b="1">
                <a:solidFill>
                  <a:srgbClr val="3366FF"/>
                </a:solidFill>
                <a:latin typeface="微软雅黑" pitchFamily="34" charset="-122"/>
                <a:ea typeface="微软雅黑" pitchFamily="34" charset="-122"/>
              </a:rPr>
              <a:t>   myfunc1(); </a:t>
            </a:r>
          </a:p>
          <a:p>
            <a:pPr indent="266700"/>
            <a:r>
              <a:rPr lang="en-US" altLang="zh-CN" sz="1900" b="1">
                <a:solidFill>
                  <a:srgbClr val="3366FF"/>
                </a:solidFill>
                <a:latin typeface="微软雅黑" pitchFamily="34" charset="-122"/>
                <a:ea typeface="微软雅黑" pitchFamily="34" charset="-122"/>
              </a:rPr>
              <a:t>   return 0; </a:t>
            </a:r>
          </a:p>
          <a:p>
            <a:pPr indent="266700"/>
            <a:r>
              <a:rPr lang="en-US" altLang="zh-CN" sz="1900" b="1">
                <a:solidFill>
                  <a:srgbClr val="3366FF"/>
                </a:solidFill>
                <a:latin typeface="微软雅黑" pitchFamily="34" charset="-122"/>
                <a:ea typeface="微软雅黑" pitchFamily="34" charset="-122"/>
              </a:rPr>
              <a:t>} </a:t>
            </a:r>
          </a:p>
        </p:txBody>
      </p:sp>
      <p:sp>
        <p:nvSpPr>
          <p:cNvPr id="689172" name="Text Box 20"/>
          <p:cNvSpPr txBox="1">
            <a:spLocks noChangeArrowheads="1"/>
          </p:cNvSpPr>
          <p:nvPr/>
        </p:nvSpPr>
        <p:spPr bwMode="auto">
          <a:xfrm>
            <a:off x="914400" y="4376738"/>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689173" name="Text Box 21"/>
          <p:cNvSpPr txBox="1">
            <a:spLocks noChangeArrowheads="1"/>
          </p:cNvSpPr>
          <p:nvPr/>
        </p:nvSpPr>
        <p:spPr bwMode="auto">
          <a:xfrm>
            <a:off x="3702050" y="5487988"/>
            <a:ext cx="509428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A6A0A"/>
                </a:solidFill>
                <a:latin typeface="微软雅黑" pitchFamily="34" charset="-122"/>
                <a:ea typeface="微软雅黑" pitchFamily="34" charset="-122"/>
              </a:rPr>
              <a:t>调用关系：</a:t>
            </a: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sp>
        <p:nvSpPr>
          <p:cNvPr id="689174" name="Rectangle 22"/>
          <p:cNvSpPr>
            <a:spLocks noChangeArrowheads="1"/>
          </p:cNvSpPr>
          <p:nvPr/>
        </p:nvSpPr>
        <p:spPr bwMode="auto">
          <a:xfrm>
            <a:off x="3492500" y="4602163"/>
            <a:ext cx="5457825"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 gcc –c main.c </a:t>
            </a:r>
          </a:p>
          <a:p>
            <a:r>
              <a:rPr lang="en-US" altLang="zh-CN" sz="2000" b="1">
                <a:latin typeface="微软雅黑" pitchFamily="34" charset="-122"/>
                <a:ea typeface="微软雅黑" pitchFamily="34" charset="-122"/>
              </a:rPr>
              <a:t>$ gcc –static –o myproc main.o </a:t>
            </a:r>
            <a:r>
              <a:rPr lang="en-US" altLang="zh-CN" sz="2000" b="1">
                <a:solidFill>
                  <a:srgbClr val="FF0000"/>
                </a:solidFill>
                <a:latin typeface="微软雅黑" pitchFamily="34" charset="-122"/>
                <a:ea typeface="微软雅黑" pitchFamily="34" charset="-122"/>
              </a:rPr>
              <a:t>./mylib.a</a:t>
            </a:r>
          </a:p>
        </p:txBody>
      </p:sp>
      <p:sp>
        <p:nvSpPr>
          <p:cNvPr id="689175" name="Text Box 23"/>
          <p:cNvSpPr txBox="1">
            <a:spLocks noChangeArrowheads="1"/>
          </p:cNvSpPr>
          <p:nvPr/>
        </p:nvSpPr>
        <p:spPr bwMode="auto">
          <a:xfrm>
            <a:off x="5895975" y="4491038"/>
            <a:ext cx="27146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libc.a</a:t>
            </a:r>
            <a:r>
              <a:rPr lang="zh-CN" altLang="en-US" sz="2000" b="1">
                <a:solidFill>
                  <a:srgbClr val="3366FF"/>
                </a:solidFill>
                <a:latin typeface="微软雅黑" pitchFamily="34" charset="-122"/>
                <a:ea typeface="微软雅黑" pitchFamily="34" charset="-122"/>
              </a:rPr>
              <a:t>无需明显指出！</a:t>
            </a:r>
          </a:p>
        </p:txBody>
      </p:sp>
      <p:sp>
        <p:nvSpPr>
          <p:cNvPr id="689176" name="Text Box 24"/>
          <p:cNvSpPr txBox="1">
            <a:spLocks noChangeArrowheads="1"/>
          </p:cNvSpPr>
          <p:nvPr/>
        </p:nvSpPr>
        <p:spPr bwMode="auto">
          <a:xfrm>
            <a:off x="3497263" y="6138863"/>
            <a:ext cx="4645025" cy="427037"/>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问题：如何进行符号解析？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9165"/>
                                        </p:tgtEl>
                                        <p:attrNameLst>
                                          <p:attrName>style.visibility</p:attrName>
                                        </p:attrNameLst>
                                      </p:cBhvr>
                                      <p:to>
                                        <p:strVal val="visible"/>
                                      </p:to>
                                    </p:set>
                                    <p:animEffect transition="in" filter="blinds(horizontal)">
                                      <p:cBhvr>
                                        <p:cTn id="7" dur="500"/>
                                        <p:tgtEl>
                                          <p:spTgt spid="6891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9172"/>
                                        </p:tgtEl>
                                        <p:attrNameLst>
                                          <p:attrName>style.visibility</p:attrName>
                                        </p:attrNameLst>
                                      </p:cBhvr>
                                      <p:to>
                                        <p:strVal val="visible"/>
                                      </p:to>
                                    </p:set>
                                    <p:animEffect transition="in" filter="blinds(horizontal)">
                                      <p:cBhvr>
                                        <p:cTn id="12" dur="500"/>
                                        <p:tgtEl>
                                          <p:spTgt spid="68917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89171"/>
                                        </p:tgtEl>
                                        <p:attrNameLst>
                                          <p:attrName>style.visibility</p:attrName>
                                        </p:attrNameLst>
                                      </p:cBhvr>
                                      <p:to>
                                        <p:strVal val="visible"/>
                                      </p:to>
                                    </p:set>
                                    <p:animEffect transition="in" filter="blinds(horizontal)">
                                      <p:cBhvr>
                                        <p:cTn id="15" dur="500"/>
                                        <p:tgtEl>
                                          <p:spTgt spid="68917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89174"/>
                                        </p:tgtEl>
                                        <p:attrNameLst>
                                          <p:attrName>style.visibility</p:attrName>
                                        </p:attrNameLst>
                                      </p:cBhvr>
                                      <p:to>
                                        <p:strVal val="visible"/>
                                      </p:to>
                                    </p:set>
                                    <p:animEffect transition="in" filter="blinds(horizontal)">
                                      <p:cBhvr>
                                        <p:cTn id="20" dur="500"/>
                                        <p:tgtEl>
                                          <p:spTgt spid="6891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89175"/>
                                        </p:tgtEl>
                                        <p:attrNameLst>
                                          <p:attrName>style.visibility</p:attrName>
                                        </p:attrNameLst>
                                      </p:cBhvr>
                                      <p:to>
                                        <p:strVal val="visible"/>
                                      </p:to>
                                    </p:set>
                                    <p:animEffect transition="in" filter="blinds(horizontal)">
                                      <p:cBhvr>
                                        <p:cTn id="25" dur="500"/>
                                        <p:tgtEl>
                                          <p:spTgt spid="68917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89173"/>
                                        </p:tgtEl>
                                        <p:attrNameLst>
                                          <p:attrName>style.visibility</p:attrName>
                                        </p:attrNameLst>
                                      </p:cBhvr>
                                      <p:to>
                                        <p:strVal val="visible"/>
                                      </p:to>
                                    </p:set>
                                    <p:animEffect transition="in" filter="blinds(horizontal)">
                                      <p:cBhvr>
                                        <p:cTn id="30" dur="500"/>
                                        <p:tgtEl>
                                          <p:spTgt spid="68917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89176"/>
                                        </p:tgtEl>
                                        <p:attrNameLst>
                                          <p:attrName>style.visibility</p:attrName>
                                        </p:attrNameLst>
                                      </p:cBhvr>
                                      <p:to>
                                        <p:strVal val="visible"/>
                                      </p:to>
                                    </p:set>
                                    <p:animEffect transition="in" filter="blinds(horizontal)">
                                      <p:cBhvr>
                                        <p:cTn id="35" dur="500"/>
                                        <p:tgtEl>
                                          <p:spTgt spid="68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65" grpId="0"/>
      <p:bldP spid="689171" grpId="0" animBg="1"/>
      <p:bldP spid="689172" grpId="0"/>
      <p:bldP spid="689173" grpId="0"/>
      <p:bldP spid="689174" grpId="0"/>
      <p:bldP spid="689175" grpId="0"/>
      <p:bldP spid="6891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96838"/>
            <a:ext cx="8229600" cy="561975"/>
          </a:xfrm>
        </p:spPr>
        <p:txBody>
          <a:bodyPr/>
          <a:lstStyle/>
          <a:p>
            <a:r>
              <a:rPr lang="zh-CN" altLang="en-US" smtClean="0"/>
              <a:t>链接器中符号解析的全过程</a:t>
            </a:r>
            <a:r>
              <a:rPr lang="zh-CN" altLang="en-US" sz="3200" smtClean="0"/>
              <a:t> </a:t>
            </a:r>
          </a:p>
        </p:txBody>
      </p:sp>
      <p:sp>
        <p:nvSpPr>
          <p:cNvPr id="722948" name="Rectangle 4"/>
          <p:cNvSpPr>
            <a:spLocks noChangeArrowheads="1"/>
          </p:cNvSpPr>
          <p:nvPr/>
        </p:nvSpPr>
        <p:spPr bwMode="auto">
          <a:xfrm>
            <a:off x="6019800" y="1104900"/>
            <a:ext cx="3024188" cy="1835150"/>
          </a:xfrm>
          <a:prstGeom prst="rect">
            <a:avLst/>
          </a:prstGeom>
          <a:noFill/>
          <a:ln w="9525">
            <a:solidFill>
              <a:schemeClr val="tx1"/>
            </a:solidFill>
            <a:miter lim="800000"/>
            <a:headEnd/>
            <a:tailEnd/>
          </a:ln>
          <a:effectLst/>
        </p:spPr>
        <p:txBody>
          <a:bodyPr anchor="ctr">
            <a:spAutoFit/>
          </a:bodyPr>
          <a:lstStyle/>
          <a:p>
            <a:pPr indent="266700"/>
            <a:r>
              <a:rPr lang="en-US" altLang="zh-CN" sz="1900" b="1">
                <a:solidFill>
                  <a:srgbClr val="3366FF"/>
                </a:solidFill>
                <a:latin typeface="微软雅黑" pitchFamily="34" charset="-122"/>
                <a:ea typeface="微软雅黑" pitchFamily="34" charset="-122"/>
              </a:rPr>
              <a:t>void myfunc1(viod); </a:t>
            </a:r>
          </a:p>
          <a:p>
            <a:pPr indent="266700"/>
            <a:r>
              <a:rPr lang="en-US" altLang="zh-CN" sz="1900" b="1">
                <a:solidFill>
                  <a:srgbClr val="3366FF"/>
                </a:solidFill>
                <a:latin typeface="微软雅黑" pitchFamily="34" charset="-122"/>
                <a:ea typeface="微软雅黑" pitchFamily="34" charset="-122"/>
              </a:rPr>
              <a:t>int main() </a:t>
            </a:r>
          </a:p>
          <a:p>
            <a:pPr indent="266700"/>
            <a:r>
              <a:rPr lang="en-US" altLang="zh-CN" sz="1900" b="1">
                <a:solidFill>
                  <a:srgbClr val="3366FF"/>
                </a:solidFill>
                <a:latin typeface="微软雅黑" pitchFamily="34" charset="-122"/>
                <a:ea typeface="微软雅黑" pitchFamily="34" charset="-122"/>
              </a:rPr>
              <a:t>{ </a:t>
            </a:r>
          </a:p>
          <a:p>
            <a:pPr indent="266700"/>
            <a:r>
              <a:rPr lang="en-US" altLang="zh-CN" sz="1900" b="1">
                <a:solidFill>
                  <a:srgbClr val="3366FF"/>
                </a:solidFill>
                <a:latin typeface="微软雅黑" pitchFamily="34" charset="-122"/>
                <a:ea typeface="微软雅黑" pitchFamily="34" charset="-122"/>
              </a:rPr>
              <a:t>   myfunc1(); </a:t>
            </a:r>
          </a:p>
          <a:p>
            <a:pPr indent="266700"/>
            <a:r>
              <a:rPr lang="en-US" altLang="zh-CN" sz="1900" b="1">
                <a:solidFill>
                  <a:srgbClr val="3366FF"/>
                </a:solidFill>
                <a:latin typeface="微软雅黑" pitchFamily="34" charset="-122"/>
                <a:ea typeface="微软雅黑" pitchFamily="34" charset="-122"/>
              </a:rPr>
              <a:t>   return 0; </a:t>
            </a:r>
          </a:p>
          <a:p>
            <a:pPr indent="266700"/>
            <a:r>
              <a:rPr lang="en-US" altLang="zh-CN" sz="1900" b="1">
                <a:solidFill>
                  <a:srgbClr val="3366FF"/>
                </a:solidFill>
                <a:latin typeface="微软雅黑" pitchFamily="34" charset="-122"/>
                <a:ea typeface="微软雅黑" pitchFamily="34" charset="-122"/>
              </a:rPr>
              <a:t>} </a:t>
            </a:r>
          </a:p>
        </p:txBody>
      </p:sp>
      <p:sp>
        <p:nvSpPr>
          <p:cNvPr id="722950" name="Text Box 6"/>
          <p:cNvSpPr txBox="1">
            <a:spLocks noChangeArrowheads="1"/>
          </p:cNvSpPr>
          <p:nvPr/>
        </p:nvSpPr>
        <p:spPr bwMode="auto">
          <a:xfrm>
            <a:off x="6740525" y="698500"/>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722951" name="Text Box 7"/>
          <p:cNvSpPr txBox="1">
            <a:spLocks noChangeArrowheads="1"/>
          </p:cNvSpPr>
          <p:nvPr/>
        </p:nvSpPr>
        <p:spPr bwMode="auto">
          <a:xfrm>
            <a:off x="185738" y="1555750"/>
            <a:ext cx="509428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A6A0A"/>
                </a:solidFill>
                <a:latin typeface="微软雅黑" pitchFamily="34" charset="-122"/>
                <a:ea typeface="微软雅黑" pitchFamily="34" charset="-122"/>
              </a:rPr>
              <a:t>调用关系：</a:t>
            </a: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sp>
        <p:nvSpPr>
          <p:cNvPr id="722952" name="Rectangle 8"/>
          <p:cNvSpPr>
            <a:spLocks noChangeArrowheads="1"/>
          </p:cNvSpPr>
          <p:nvPr/>
        </p:nvSpPr>
        <p:spPr bwMode="auto">
          <a:xfrm>
            <a:off x="369888" y="844550"/>
            <a:ext cx="5457825"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 gcc –c main.c </a:t>
            </a:r>
          </a:p>
          <a:p>
            <a:r>
              <a:rPr lang="en-US" altLang="zh-CN" sz="2000" b="1">
                <a:latin typeface="微软雅黑" pitchFamily="34" charset="-122"/>
                <a:ea typeface="微软雅黑" pitchFamily="34" charset="-122"/>
              </a:rPr>
              <a:t>$ gcc –static –o myproc </a:t>
            </a:r>
            <a:r>
              <a:rPr lang="en-US" altLang="zh-CN" sz="2000" b="1">
                <a:solidFill>
                  <a:srgbClr val="3366FF"/>
                </a:solidFill>
                <a:latin typeface="微软雅黑" pitchFamily="34" charset="-122"/>
                <a:ea typeface="微软雅黑" pitchFamily="34" charset="-122"/>
              </a:rPr>
              <a:t>main.o </a:t>
            </a:r>
            <a:r>
              <a:rPr lang="en-US" altLang="zh-CN" sz="2000" b="1">
                <a:solidFill>
                  <a:srgbClr val="FF0000"/>
                </a:solidFill>
                <a:latin typeface="微软雅黑" pitchFamily="34" charset="-122"/>
                <a:ea typeface="微软雅黑" pitchFamily="34" charset="-122"/>
              </a:rPr>
              <a:t>./mylib.a</a:t>
            </a:r>
          </a:p>
        </p:txBody>
      </p:sp>
      <p:sp>
        <p:nvSpPr>
          <p:cNvPr id="722953" name="Rectangle 9"/>
          <p:cNvSpPr>
            <a:spLocks noChangeArrowheads="1"/>
          </p:cNvSpPr>
          <p:nvPr/>
        </p:nvSpPr>
        <p:spPr bwMode="auto">
          <a:xfrm>
            <a:off x="128588" y="3259138"/>
            <a:ext cx="5891212" cy="3270250"/>
          </a:xfrm>
          <a:prstGeom prst="rect">
            <a:avLst/>
          </a:prstGeom>
          <a:noFill/>
          <a:ln w="9525">
            <a:noFill/>
            <a:miter lim="800000"/>
            <a:headEnd/>
            <a:tailEnd/>
          </a:ln>
          <a:effectLst/>
        </p:spPr>
        <p:txBody>
          <a:bodyPr anchor="ctr">
            <a:spAutoFit/>
          </a:bodyPr>
          <a:lstStyle/>
          <a:p>
            <a:pPr eaLnBrk="0" hangingPunct="0"/>
            <a:r>
              <a:rPr lang="zh-CN" altLang="en-US" sz="1900" b="1">
                <a:solidFill>
                  <a:srgbClr val="3366FF"/>
                </a:solidFill>
                <a:latin typeface="微软雅黑" pitchFamily="34" charset="-122"/>
                <a:ea typeface="微软雅黑" pitchFamily="34" charset="-122"/>
              </a:rPr>
              <a:t>开始</a:t>
            </a:r>
            <a:r>
              <a:rPr lang="en-US" altLang="zh-CN" sz="1900" b="1">
                <a:solidFill>
                  <a:srgbClr val="3366FF"/>
                </a:solidFill>
                <a:latin typeface="微软雅黑" pitchFamily="34" charset="-122"/>
                <a:ea typeface="微软雅黑" pitchFamily="34" charset="-122"/>
              </a:rPr>
              <a:t>E</a:t>
            </a:r>
            <a:r>
              <a:rPr lang="zh-CN" altLang="en-US" sz="1900" b="1">
                <a:solidFill>
                  <a:srgbClr val="3366FF"/>
                </a:solidFill>
                <a:latin typeface="微软雅黑" pitchFamily="34" charset="-122"/>
                <a:ea typeface="微软雅黑" pitchFamily="34" charset="-122"/>
              </a:rPr>
              <a:t>、</a:t>
            </a:r>
            <a:r>
              <a:rPr lang="en-US" altLang="zh-CN" sz="1900" b="1">
                <a:solidFill>
                  <a:srgbClr val="3366FF"/>
                </a:solidFill>
                <a:latin typeface="微软雅黑" pitchFamily="34" charset="-122"/>
                <a:ea typeface="微软雅黑" pitchFamily="34" charset="-122"/>
              </a:rPr>
              <a:t>U</a:t>
            </a:r>
            <a:r>
              <a:rPr lang="zh-CN" altLang="en-US" sz="1900" b="1">
                <a:solidFill>
                  <a:srgbClr val="3366FF"/>
                </a:solidFill>
                <a:latin typeface="微软雅黑" pitchFamily="34" charset="-122"/>
                <a:ea typeface="微软雅黑" pitchFamily="34" charset="-122"/>
              </a:rPr>
              <a:t>、</a:t>
            </a:r>
            <a:r>
              <a:rPr lang="en-US" altLang="zh-CN" sz="1900" b="1">
                <a:solidFill>
                  <a:srgbClr val="3366FF"/>
                </a:solidFill>
                <a:latin typeface="微软雅黑" pitchFamily="34" charset="-122"/>
                <a:ea typeface="微软雅黑" pitchFamily="34" charset="-122"/>
              </a:rPr>
              <a:t>D</a:t>
            </a:r>
            <a:r>
              <a:rPr lang="zh-CN" altLang="en-US" sz="1900" b="1">
                <a:solidFill>
                  <a:srgbClr val="3366FF"/>
                </a:solidFill>
                <a:latin typeface="微软雅黑" pitchFamily="34" charset="-122"/>
                <a:ea typeface="微软雅黑" pitchFamily="34" charset="-122"/>
              </a:rPr>
              <a:t>为空，首先扫描</a:t>
            </a:r>
            <a:r>
              <a:rPr lang="en-US" altLang="zh-CN" sz="1900" b="1">
                <a:solidFill>
                  <a:srgbClr val="3366FF"/>
                </a:solidFill>
                <a:latin typeface="微软雅黑" pitchFamily="34" charset="-122"/>
                <a:ea typeface="微软雅黑" pitchFamily="34" charset="-122"/>
              </a:rPr>
              <a:t>main.o</a:t>
            </a:r>
            <a:r>
              <a:rPr lang="zh-CN" altLang="en-US" sz="1900" b="1">
                <a:solidFill>
                  <a:srgbClr val="3366FF"/>
                </a:solidFill>
                <a:latin typeface="微软雅黑" pitchFamily="34" charset="-122"/>
                <a:ea typeface="微软雅黑" pitchFamily="34" charset="-122"/>
              </a:rPr>
              <a:t>，把它加入</a:t>
            </a:r>
            <a:r>
              <a:rPr lang="en-US" altLang="zh-CN" sz="1900" b="1">
                <a:solidFill>
                  <a:srgbClr val="3366FF"/>
                </a:solidFill>
                <a:latin typeface="微软雅黑" pitchFamily="34" charset="-122"/>
                <a:ea typeface="微软雅黑" pitchFamily="34" charset="-122"/>
              </a:rPr>
              <a:t>E</a:t>
            </a:r>
            <a:r>
              <a:rPr lang="zh-CN" altLang="en-US" sz="1900" b="1">
                <a:solidFill>
                  <a:srgbClr val="3366FF"/>
                </a:solidFill>
                <a:latin typeface="微软雅黑" pitchFamily="34" charset="-122"/>
                <a:ea typeface="微软雅黑" pitchFamily="34" charset="-122"/>
              </a:rPr>
              <a:t>，同时把</a:t>
            </a:r>
            <a:r>
              <a:rPr lang="en-US" altLang="zh-CN" sz="1900" b="1">
                <a:solidFill>
                  <a:srgbClr val="3366FF"/>
                </a:solidFill>
                <a:latin typeface="微软雅黑" pitchFamily="34" charset="-122"/>
                <a:ea typeface="微软雅黑" pitchFamily="34" charset="-122"/>
              </a:rPr>
              <a:t>myfun1</a:t>
            </a:r>
            <a:r>
              <a:rPr lang="zh-CN" altLang="en-US" sz="1900" b="1">
                <a:solidFill>
                  <a:srgbClr val="3366FF"/>
                </a:solidFill>
                <a:latin typeface="微软雅黑" pitchFamily="34" charset="-122"/>
                <a:ea typeface="微软雅黑" pitchFamily="34" charset="-122"/>
              </a:rPr>
              <a:t>加入</a:t>
            </a:r>
            <a:r>
              <a:rPr lang="en-US" altLang="zh-CN" sz="1900" b="1">
                <a:solidFill>
                  <a:srgbClr val="3366FF"/>
                </a:solidFill>
                <a:latin typeface="微软雅黑" pitchFamily="34" charset="-122"/>
                <a:ea typeface="微软雅黑" pitchFamily="34" charset="-122"/>
              </a:rPr>
              <a:t>U</a:t>
            </a:r>
            <a:r>
              <a:rPr lang="zh-CN" altLang="en-US" sz="1900" b="1">
                <a:solidFill>
                  <a:srgbClr val="3366FF"/>
                </a:solidFill>
                <a:latin typeface="微软雅黑" pitchFamily="34" charset="-122"/>
                <a:ea typeface="微软雅黑" pitchFamily="34" charset="-122"/>
              </a:rPr>
              <a:t>，</a:t>
            </a:r>
            <a:r>
              <a:rPr lang="en-US" altLang="zh-CN" sz="1900" b="1">
                <a:solidFill>
                  <a:srgbClr val="3366FF"/>
                </a:solidFill>
                <a:latin typeface="微软雅黑" pitchFamily="34" charset="-122"/>
                <a:ea typeface="微软雅黑" pitchFamily="34" charset="-122"/>
              </a:rPr>
              <a:t>main</a:t>
            </a:r>
            <a:r>
              <a:rPr lang="zh-CN" altLang="en-US" sz="1900" b="1">
                <a:solidFill>
                  <a:srgbClr val="3366FF"/>
                </a:solidFill>
                <a:latin typeface="微软雅黑" pitchFamily="34" charset="-122"/>
                <a:ea typeface="微软雅黑" pitchFamily="34" charset="-122"/>
              </a:rPr>
              <a:t>加入</a:t>
            </a:r>
            <a:r>
              <a:rPr lang="en-US" altLang="zh-CN" sz="1900" b="1">
                <a:solidFill>
                  <a:srgbClr val="3366FF"/>
                </a:solidFill>
                <a:latin typeface="微软雅黑" pitchFamily="34" charset="-122"/>
                <a:ea typeface="微软雅黑" pitchFamily="34" charset="-122"/>
              </a:rPr>
              <a:t>D</a:t>
            </a:r>
            <a:r>
              <a:rPr lang="zh-CN" altLang="en-US" sz="1900" b="1">
                <a:solidFill>
                  <a:srgbClr val="3366FF"/>
                </a:solidFill>
                <a:latin typeface="微软雅黑" pitchFamily="34" charset="-122"/>
                <a:ea typeface="微软雅黑" pitchFamily="34" charset="-122"/>
              </a:rPr>
              <a:t>。</a:t>
            </a:r>
            <a:r>
              <a:rPr lang="zh-CN" altLang="en-US" sz="1900" b="1">
                <a:solidFill>
                  <a:srgbClr val="009242"/>
                </a:solidFill>
                <a:latin typeface="微软雅黑" pitchFamily="34" charset="-122"/>
                <a:ea typeface="微软雅黑" pitchFamily="34" charset="-122"/>
              </a:rPr>
              <a:t>接着扫描到</a:t>
            </a:r>
            <a:r>
              <a:rPr lang="en-US" altLang="zh-CN" sz="1900" b="1">
                <a:solidFill>
                  <a:srgbClr val="009242"/>
                </a:solidFill>
                <a:latin typeface="微软雅黑" pitchFamily="34" charset="-122"/>
                <a:ea typeface="微软雅黑" pitchFamily="34" charset="-122"/>
              </a:rPr>
              <a:t>mylib.a</a:t>
            </a:r>
            <a:r>
              <a:rPr lang="zh-CN" altLang="en-US" sz="1900" b="1">
                <a:solidFill>
                  <a:srgbClr val="009242"/>
                </a:solidFill>
                <a:latin typeface="微软雅黑" pitchFamily="34" charset="-122"/>
                <a:ea typeface="微软雅黑" pitchFamily="34" charset="-122"/>
              </a:rPr>
              <a:t>，将</a:t>
            </a:r>
            <a:r>
              <a:rPr lang="en-US" altLang="zh-CN" sz="1900" b="1">
                <a:solidFill>
                  <a:srgbClr val="009242"/>
                </a:solidFill>
                <a:latin typeface="微软雅黑" pitchFamily="34" charset="-122"/>
                <a:ea typeface="微软雅黑" pitchFamily="34" charset="-122"/>
              </a:rPr>
              <a:t>U</a:t>
            </a:r>
            <a:r>
              <a:rPr lang="zh-CN" altLang="en-US" sz="1900" b="1">
                <a:solidFill>
                  <a:srgbClr val="009242"/>
                </a:solidFill>
                <a:latin typeface="微软雅黑" pitchFamily="34" charset="-122"/>
                <a:ea typeface="微软雅黑" pitchFamily="34" charset="-122"/>
              </a:rPr>
              <a:t>中所有符号（本例中为</a:t>
            </a:r>
            <a:r>
              <a:rPr lang="en-US" altLang="zh-CN" sz="1900" b="1">
                <a:solidFill>
                  <a:srgbClr val="009242"/>
                </a:solidFill>
                <a:latin typeface="微软雅黑" pitchFamily="34" charset="-122"/>
                <a:ea typeface="微软雅黑" pitchFamily="34" charset="-122"/>
              </a:rPr>
              <a:t>myfunc1</a:t>
            </a:r>
            <a:r>
              <a:rPr lang="zh-CN" altLang="en-US" sz="1900" b="1">
                <a:solidFill>
                  <a:srgbClr val="009242"/>
                </a:solidFill>
                <a:latin typeface="微软雅黑" pitchFamily="34" charset="-122"/>
                <a:ea typeface="微软雅黑" pitchFamily="34" charset="-122"/>
              </a:rPr>
              <a:t>）与</a:t>
            </a:r>
            <a:r>
              <a:rPr lang="en-US" altLang="zh-CN" sz="1900" b="1">
                <a:solidFill>
                  <a:srgbClr val="009242"/>
                </a:solidFill>
                <a:latin typeface="微软雅黑" pitchFamily="34" charset="-122"/>
                <a:ea typeface="微软雅黑" pitchFamily="34" charset="-122"/>
              </a:rPr>
              <a:t>mylib.a</a:t>
            </a:r>
            <a:r>
              <a:rPr lang="zh-CN" altLang="en-US" sz="1900" b="1">
                <a:solidFill>
                  <a:srgbClr val="009242"/>
                </a:solidFill>
                <a:latin typeface="微软雅黑" pitchFamily="34" charset="-122"/>
                <a:ea typeface="微软雅黑" pitchFamily="34" charset="-122"/>
              </a:rPr>
              <a:t>中所有目标模块（</a:t>
            </a:r>
            <a:r>
              <a:rPr lang="en-US" altLang="zh-CN" sz="1900" b="1">
                <a:solidFill>
                  <a:srgbClr val="009242"/>
                </a:solidFill>
                <a:latin typeface="微软雅黑" pitchFamily="34" charset="-122"/>
                <a:ea typeface="微软雅黑" pitchFamily="34" charset="-122"/>
              </a:rPr>
              <a:t>myproc1.o</a:t>
            </a:r>
            <a:r>
              <a:rPr lang="zh-CN" altLang="en-US" sz="1900" b="1">
                <a:solidFill>
                  <a:srgbClr val="009242"/>
                </a:solidFill>
                <a:latin typeface="微软雅黑" pitchFamily="34" charset="-122"/>
                <a:ea typeface="微软雅黑" pitchFamily="34" charset="-122"/>
              </a:rPr>
              <a:t>和</a:t>
            </a:r>
            <a:r>
              <a:rPr lang="en-US" altLang="zh-CN" sz="1900" b="1">
                <a:solidFill>
                  <a:srgbClr val="009242"/>
                </a:solidFill>
                <a:latin typeface="微软雅黑" pitchFamily="34" charset="-122"/>
                <a:ea typeface="微软雅黑" pitchFamily="34" charset="-122"/>
              </a:rPr>
              <a:t>myproc2.o</a:t>
            </a:r>
            <a:r>
              <a:rPr lang="zh-CN" altLang="en-US" sz="1900" b="1">
                <a:solidFill>
                  <a:srgbClr val="009242"/>
                </a:solidFill>
                <a:latin typeface="微软雅黑" pitchFamily="34" charset="-122"/>
                <a:ea typeface="微软雅黑" pitchFamily="34" charset="-122"/>
              </a:rPr>
              <a:t>）依次匹配，发现在</a:t>
            </a:r>
            <a:r>
              <a:rPr lang="en-US" altLang="zh-CN" sz="1900" b="1">
                <a:solidFill>
                  <a:srgbClr val="009242"/>
                </a:solidFill>
                <a:latin typeface="微软雅黑" pitchFamily="34" charset="-122"/>
                <a:ea typeface="微软雅黑" pitchFamily="34" charset="-122"/>
              </a:rPr>
              <a:t>myproc1.o</a:t>
            </a:r>
            <a:r>
              <a:rPr lang="zh-CN" altLang="en-US" sz="1900" b="1">
                <a:solidFill>
                  <a:srgbClr val="009242"/>
                </a:solidFill>
                <a:latin typeface="微软雅黑" pitchFamily="34" charset="-122"/>
                <a:ea typeface="微软雅黑" pitchFamily="34" charset="-122"/>
              </a:rPr>
              <a:t>中定义了</a:t>
            </a:r>
            <a:r>
              <a:rPr lang="en-US" altLang="zh-CN" sz="1900" b="1">
                <a:solidFill>
                  <a:srgbClr val="009242"/>
                </a:solidFill>
                <a:latin typeface="微软雅黑" pitchFamily="34" charset="-122"/>
                <a:ea typeface="微软雅黑" pitchFamily="34" charset="-122"/>
              </a:rPr>
              <a:t>myfunc1</a:t>
            </a:r>
            <a:r>
              <a:rPr lang="zh-CN" altLang="en-US" sz="1900" b="1">
                <a:solidFill>
                  <a:srgbClr val="009242"/>
                </a:solidFill>
                <a:latin typeface="微软雅黑" pitchFamily="34" charset="-122"/>
                <a:ea typeface="微软雅黑" pitchFamily="34" charset="-122"/>
              </a:rPr>
              <a:t>，故</a:t>
            </a:r>
            <a:r>
              <a:rPr lang="en-US" altLang="zh-CN" sz="1900" b="1">
                <a:solidFill>
                  <a:srgbClr val="009242"/>
                </a:solidFill>
                <a:latin typeface="微软雅黑" pitchFamily="34" charset="-122"/>
                <a:ea typeface="微软雅黑" pitchFamily="34" charset="-122"/>
              </a:rPr>
              <a:t>myproc1.o</a:t>
            </a:r>
            <a:r>
              <a:rPr lang="zh-CN" altLang="en-US" sz="1900" b="1">
                <a:solidFill>
                  <a:srgbClr val="009242"/>
                </a:solidFill>
                <a:latin typeface="微软雅黑" pitchFamily="34" charset="-122"/>
                <a:ea typeface="微软雅黑" pitchFamily="34" charset="-122"/>
              </a:rPr>
              <a:t>加入</a:t>
            </a:r>
            <a:r>
              <a:rPr lang="en-US" altLang="zh-CN" sz="1900" b="1">
                <a:solidFill>
                  <a:srgbClr val="009242"/>
                </a:solidFill>
                <a:latin typeface="微软雅黑" pitchFamily="34" charset="-122"/>
                <a:ea typeface="微软雅黑" pitchFamily="34" charset="-122"/>
              </a:rPr>
              <a:t>E</a:t>
            </a:r>
            <a:r>
              <a:rPr lang="zh-CN" altLang="en-US" sz="1900" b="1">
                <a:solidFill>
                  <a:srgbClr val="009242"/>
                </a:solidFill>
                <a:latin typeface="微软雅黑" pitchFamily="34" charset="-122"/>
                <a:ea typeface="微软雅黑" pitchFamily="34" charset="-122"/>
              </a:rPr>
              <a:t>，</a:t>
            </a:r>
            <a:r>
              <a:rPr lang="en-US" altLang="zh-CN" sz="1900" b="1">
                <a:solidFill>
                  <a:srgbClr val="009242"/>
                </a:solidFill>
                <a:latin typeface="微软雅黑" pitchFamily="34" charset="-122"/>
                <a:ea typeface="微软雅黑" pitchFamily="34" charset="-122"/>
              </a:rPr>
              <a:t>myfunc1</a:t>
            </a:r>
            <a:r>
              <a:rPr lang="zh-CN" altLang="en-US" sz="1900" b="1">
                <a:solidFill>
                  <a:srgbClr val="009242"/>
                </a:solidFill>
                <a:latin typeface="微软雅黑" pitchFamily="34" charset="-122"/>
                <a:ea typeface="微软雅黑" pitchFamily="34" charset="-122"/>
              </a:rPr>
              <a:t>从</a:t>
            </a:r>
            <a:r>
              <a:rPr lang="en-US" altLang="zh-CN" sz="1900" b="1">
                <a:solidFill>
                  <a:srgbClr val="009242"/>
                </a:solidFill>
                <a:latin typeface="微软雅黑" pitchFamily="34" charset="-122"/>
                <a:ea typeface="微软雅黑" pitchFamily="34" charset="-122"/>
              </a:rPr>
              <a:t>U</a:t>
            </a:r>
            <a:r>
              <a:rPr lang="zh-CN" altLang="en-US" sz="1900" b="1">
                <a:solidFill>
                  <a:srgbClr val="009242"/>
                </a:solidFill>
                <a:latin typeface="微软雅黑" pitchFamily="34" charset="-122"/>
                <a:ea typeface="微软雅黑" pitchFamily="34" charset="-122"/>
              </a:rPr>
              <a:t>转移到</a:t>
            </a:r>
            <a:r>
              <a:rPr lang="en-US" altLang="zh-CN" sz="1900" b="1">
                <a:solidFill>
                  <a:srgbClr val="009242"/>
                </a:solidFill>
                <a:latin typeface="微软雅黑" pitchFamily="34" charset="-122"/>
                <a:ea typeface="微软雅黑" pitchFamily="34" charset="-122"/>
              </a:rPr>
              <a:t>D</a:t>
            </a:r>
            <a:r>
              <a:rPr lang="zh-CN" altLang="en-US" sz="1900" b="1">
                <a:solidFill>
                  <a:srgbClr val="009242"/>
                </a:solidFill>
                <a:latin typeface="微软雅黑" pitchFamily="34" charset="-122"/>
                <a:ea typeface="微软雅黑" pitchFamily="34" charset="-122"/>
              </a:rPr>
              <a:t>。</a:t>
            </a:r>
            <a:r>
              <a:rPr lang="zh-CN" altLang="en-US" sz="1900" b="1">
                <a:solidFill>
                  <a:srgbClr val="CC3300"/>
                </a:solidFill>
                <a:latin typeface="微软雅黑" pitchFamily="34" charset="-122"/>
                <a:ea typeface="微软雅黑" pitchFamily="34" charset="-122"/>
              </a:rPr>
              <a:t>在</a:t>
            </a:r>
            <a:r>
              <a:rPr lang="en-US" altLang="zh-CN" sz="1900" b="1">
                <a:solidFill>
                  <a:srgbClr val="CC3300"/>
                </a:solidFill>
                <a:latin typeface="微软雅黑" pitchFamily="34" charset="-122"/>
                <a:ea typeface="微软雅黑" pitchFamily="34" charset="-122"/>
              </a:rPr>
              <a:t>myproc1.o</a:t>
            </a:r>
            <a:r>
              <a:rPr lang="zh-CN" altLang="en-US" sz="1900" b="1">
                <a:solidFill>
                  <a:srgbClr val="CC3300"/>
                </a:solidFill>
                <a:latin typeface="微软雅黑" pitchFamily="34" charset="-122"/>
                <a:ea typeface="微软雅黑" pitchFamily="34" charset="-122"/>
              </a:rPr>
              <a:t>中发现还有未解析符号</a:t>
            </a:r>
            <a:r>
              <a:rPr lang="en-US" altLang="zh-CN" sz="1900" b="1">
                <a:solidFill>
                  <a:srgbClr val="CC3300"/>
                </a:solidFill>
                <a:latin typeface="微软雅黑" pitchFamily="34" charset="-122"/>
                <a:ea typeface="微软雅黑" pitchFamily="34" charset="-122"/>
              </a:rPr>
              <a:t>printf</a:t>
            </a:r>
            <a:r>
              <a:rPr lang="zh-CN" altLang="en-US" sz="1900" b="1">
                <a:solidFill>
                  <a:srgbClr val="CC3300"/>
                </a:solidFill>
                <a:latin typeface="微软雅黑" pitchFamily="34" charset="-122"/>
                <a:ea typeface="微软雅黑" pitchFamily="34" charset="-122"/>
              </a:rPr>
              <a:t>，将其加到</a:t>
            </a:r>
            <a:r>
              <a:rPr lang="en-US" altLang="zh-CN" sz="1900" b="1">
                <a:solidFill>
                  <a:srgbClr val="CC3300"/>
                </a:solidFill>
                <a:latin typeface="微软雅黑" pitchFamily="34" charset="-122"/>
                <a:ea typeface="微软雅黑" pitchFamily="34" charset="-122"/>
              </a:rPr>
              <a:t>U</a:t>
            </a:r>
            <a:r>
              <a:rPr lang="zh-CN" altLang="en-US" sz="1900" b="1">
                <a:solidFill>
                  <a:srgbClr val="CC33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不断在</a:t>
            </a:r>
            <a:r>
              <a:rPr lang="en-US" altLang="zh-CN" sz="1900" b="1">
                <a:solidFill>
                  <a:srgbClr val="FF0000"/>
                </a:solidFill>
                <a:latin typeface="微软雅黑" pitchFamily="34" charset="-122"/>
                <a:ea typeface="微软雅黑" pitchFamily="34" charset="-122"/>
              </a:rPr>
              <a:t>mylib.a</a:t>
            </a:r>
            <a:r>
              <a:rPr lang="zh-CN" altLang="en-US" sz="1900" b="1">
                <a:solidFill>
                  <a:srgbClr val="FF0000"/>
                </a:solidFill>
                <a:latin typeface="微软雅黑" pitchFamily="34" charset="-122"/>
                <a:ea typeface="微软雅黑" pitchFamily="34" charset="-122"/>
              </a:rPr>
              <a:t>的各模块上进行迭代以匹配</a:t>
            </a:r>
            <a:r>
              <a:rPr lang="en-US" altLang="zh-CN" sz="1900" b="1">
                <a:solidFill>
                  <a:srgbClr val="FF0000"/>
                </a:solidFill>
                <a:latin typeface="微软雅黑" pitchFamily="34" charset="-122"/>
                <a:ea typeface="微软雅黑" pitchFamily="34" charset="-122"/>
              </a:rPr>
              <a:t>U</a:t>
            </a:r>
            <a:r>
              <a:rPr lang="zh-CN" altLang="en-US" sz="1900" b="1">
                <a:solidFill>
                  <a:srgbClr val="FF0000"/>
                </a:solidFill>
                <a:latin typeface="微软雅黑" pitchFamily="34" charset="-122"/>
                <a:ea typeface="微软雅黑" pitchFamily="34" charset="-122"/>
              </a:rPr>
              <a:t>中的符号，直到</a:t>
            </a:r>
            <a:r>
              <a:rPr lang="en-US" altLang="zh-CN" sz="1900" b="1">
                <a:solidFill>
                  <a:srgbClr val="FF0000"/>
                </a:solidFill>
                <a:latin typeface="微软雅黑" pitchFamily="34" charset="-122"/>
                <a:ea typeface="微软雅黑" pitchFamily="34" charset="-122"/>
              </a:rPr>
              <a:t>U</a:t>
            </a:r>
            <a:r>
              <a:rPr lang="zh-CN" altLang="en-US" sz="1900" b="1">
                <a:solidFill>
                  <a:srgbClr val="FF0000"/>
                </a:solidFill>
                <a:latin typeface="微软雅黑" pitchFamily="34" charset="-122"/>
                <a:ea typeface="微软雅黑" pitchFamily="34" charset="-122"/>
              </a:rPr>
              <a:t>、</a:t>
            </a:r>
            <a:r>
              <a:rPr lang="en-US" altLang="zh-CN" sz="1900" b="1">
                <a:solidFill>
                  <a:srgbClr val="FF0000"/>
                </a:solidFill>
                <a:latin typeface="微软雅黑" pitchFamily="34" charset="-122"/>
                <a:ea typeface="微软雅黑" pitchFamily="34" charset="-122"/>
              </a:rPr>
              <a:t>D</a:t>
            </a:r>
            <a:r>
              <a:rPr lang="zh-CN" altLang="en-US" sz="1900" b="1">
                <a:solidFill>
                  <a:srgbClr val="FF0000"/>
                </a:solidFill>
                <a:latin typeface="微软雅黑" pitchFamily="34" charset="-122"/>
                <a:ea typeface="微软雅黑" pitchFamily="34" charset="-122"/>
              </a:rPr>
              <a:t>都不再变化。</a:t>
            </a:r>
            <a:r>
              <a:rPr lang="zh-CN" altLang="en-US" sz="1900" b="1">
                <a:latin typeface="微软雅黑" pitchFamily="34" charset="-122"/>
                <a:ea typeface="微软雅黑" pitchFamily="34" charset="-122"/>
              </a:rPr>
              <a:t>此时</a:t>
            </a:r>
            <a:r>
              <a:rPr lang="en-US" altLang="zh-CN" sz="1900" b="1">
                <a:latin typeface="微软雅黑" pitchFamily="34" charset="-122"/>
                <a:ea typeface="微软雅黑" pitchFamily="34" charset="-122"/>
              </a:rPr>
              <a:t>U</a:t>
            </a:r>
            <a:r>
              <a:rPr lang="zh-CN" altLang="en-US" sz="1900" b="1">
                <a:latin typeface="微软雅黑" pitchFamily="34" charset="-122"/>
                <a:ea typeface="微软雅黑" pitchFamily="34" charset="-122"/>
              </a:rPr>
              <a:t>中只有一个未解析符号</a:t>
            </a:r>
            <a:r>
              <a:rPr lang="en-US" altLang="zh-CN" sz="1900" b="1">
                <a:latin typeface="微软雅黑" pitchFamily="34" charset="-122"/>
                <a:ea typeface="微软雅黑" pitchFamily="34" charset="-122"/>
              </a:rPr>
              <a:t>printf</a:t>
            </a:r>
            <a:r>
              <a:rPr lang="zh-CN" altLang="en-US" sz="1900" b="1">
                <a:latin typeface="微软雅黑" pitchFamily="34" charset="-122"/>
                <a:ea typeface="微软雅黑" pitchFamily="34" charset="-122"/>
              </a:rPr>
              <a:t>，而</a:t>
            </a:r>
            <a:r>
              <a:rPr lang="en-US" altLang="zh-CN" sz="1900" b="1">
                <a:latin typeface="微软雅黑" pitchFamily="34" charset="-122"/>
                <a:ea typeface="微软雅黑" pitchFamily="34" charset="-122"/>
              </a:rPr>
              <a:t>D</a:t>
            </a:r>
            <a:r>
              <a:rPr lang="zh-CN" altLang="en-US" sz="1900" b="1">
                <a:latin typeface="微软雅黑" pitchFamily="34" charset="-122"/>
                <a:ea typeface="微软雅黑" pitchFamily="34" charset="-122"/>
              </a:rPr>
              <a:t>中有</a:t>
            </a:r>
            <a:r>
              <a:rPr lang="en-US" altLang="zh-CN" sz="1900" b="1">
                <a:latin typeface="微软雅黑" pitchFamily="34" charset="-122"/>
                <a:ea typeface="微软雅黑" pitchFamily="34" charset="-122"/>
              </a:rPr>
              <a:t>main</a:t>
            </a:r>
            <a:r>
              <a:rPr lang="zh-CN" altLang="en-US" sz="1900" b="1">
                <a:latin typeface="微软雅黑" pitchFamily="34" charset="-122"/>
                <a:ea typeface="微软雅黑" pitchFamily="34" charset="-122"/>
              </a:rPr>
              <a:t>和</a:t>
            </a:r>
            <a:r>
              <a:rPr lang="en-US" altLang="zh-CN" sz="1900" b="1">
                <a:latin typeface="微软雅黑" pitchFamily="34" charset="-122"/>
                <a:ea typeface="微软雅黑" pitchFamily="34" charset="-122"/>
              </a:rPr>
              <a:t>myfunc1</a:t>
            </a:r>
            <a:r>
              <a:rPr lang="zh-CN" altLang="en-US" sz="1900" b="1">
                <a:latin typeface="微软雅黑" pitchFamily="34" charset="-122"/>
                <a:ea typeface="微软雅黑" pitchFamily="34" charset="-122"/>
              </a:rPr>
              <a:t>。因为模块</a:t>
            </a:r>
            <a:r>
              <a:rPr lang="en-US" altLang="zh-CN" sz="1900" b="1">
                <a:latin typeface="微软雅黑" pitchFamily="34" charset="-122"/>
                <a:ea typeface="微软雅黑" pitchFamily="34" charset="-122"/>
              </a:rPr>
              <a:t>myproc2.o</a:t>
            </a:r>
            <a:r>
              <a:rPr lang="zh-CN" altLang="en-US" sz="1900" b="1">
                <a:latin typeface="微软雅黑" pitchFamily="34" charset="-122"/>
                <a:ea typeface="微软雅黑" pitchFamily="34" charset="-122"/>
              </a:rPr>
              <a:t>没有被加入</a:t>
            </a:r>
            <a:r>
              <a:rPr lang="en-US" altLang="zh-CN" sz="1900" b="1">
                <a:latin typeface="微软雅黑" pitchFamily="34" charset="-122"/>
                <a:ea typeface="微软雅黑" pitchFamily="34" charset="-122"/>
              </a:rPr>
              <a:t>E</a:t>
            </a:r>
            <a:r>
              <a:rPr lang="zh-CN" altLang="en-US" sz="1900" b="1">
                <a:latin typeface="微软雅黑" pitchFamily="34" charset="-122"/>
                <a:ea typeface="微软雅黑" pitchFamily="34" charset="-122"/>
              </a:rPr>
              <a:t>中，因而它被丢弃。</a:t>
            </a:r>
          </a:p>
        </p:txBody>
      </p:sp>
      <p:sp>
        <p:nvSpPr>
          <p:cNvPr id="722955" name="Rectangle 11"/>
          <p:cNvSpPr>
            <a:spLocks noChangeArrowheads="1"/>
          </p:cNvSpPr>
          <p:nvPr/>
        </p:nvSpPr>
        <p:spPr bwMode="auto">
          <a:xfrm>
            <a:off x="157163" y="2157413"/>
            <a:ext cx="5461000" cy="958850"/>
          </a:xfrm>
          <a:prstGeom prst="rect">
            <a:avLst/>
          </a:prstGeom>
          <a:noFill/>
          <a:ln w="9525">
            <a:noFill/>
            <a:miter lim="800000"/>
            <a:headEnd/>
            <a:tailEnd/>
          </a:ln>
          <a:effectLst/>
        </p:spPr>
        <p:txBody>
          <a:bodyPr wrap="none" anchor="ctr">
            <a:spAutoFit/>
          </a:bodyPr>
          <a:lstStyle/>
          <a:p>
            <a:pPr eaLnBrk="0" hangingPunct="0"/>
            <a:r>
              <a:rPr lang="en-US" altLang="zh-CN" sz="1900" b="1">
                <a:solidFill>
                  <a:srgbClr val="FF0000"/>
                </a:solidFill>
                <a:latin typeface="微软雅黑" pitchFamily="34" charset="-122"/>
                <a:ea typeface="微软雅黑" pitchFamily="34" charset="-122"/>
              </a:rPr>
              <a:t>E</a:t>
            </a:r>
            <a:r>
              <a:rPr lang="en-US" altLang="zh-CN" sz="1900" b="1" i="1">
                <a:solidFill>
                  <a:srgbClr val="FF0000"/>
                </a:solidFill>
                <a:latin typeface="微软雅黑" pitchFamily="34" charset="-122"/>
                <a:ea typeface="微软雅黑" pitchFamily="34" charset="-122"/>
              </a:rPr>
              <a:t> </a:t>
            </a:r>
            <a:r>
              <a:rPr lang="zh-CN" altLang="en-US" sz="1900" b="1">
                <a:solidFill>
                  <a:srgbClr val="FF0000"/>
                </a:solidFill>
                <a:latin typeface="微软雅黑" pitchFamily="34" charset="-122"/>
                <a:ea typeface="微软雅黑" pitchFamily="34" charset="-122"/>
              </a:rPr>
              <a:t>将被合并以组成可执行文件的所有目标文件集合</a:t>
            </a:r>
          </a:p>
          <a:p>
            <a:pPr eaLnBrk="0" hangingPunct="0"/>
            <a:r>
              <a:rPr lang="en-US" altLang="zh-CN" sz="1900" b="1">
                <a:solidFill>
                  <a:srgbClr val="FF0000"/>
                </a:solidFill>
                <a:latin typeface="微软雅黑" pitchFamily="34" charset="-122"/>
                <a:ea typeface="微软雅黑" pitchFamily="34" charset="-122"/>
              </a:rPr>
              <a:t>U </a:t>
            </a:r>
            <a:r>
              <a:rPr lang="zh-CN" altLang="en-US" sz="1900" b="1">
                <a:solidFill>
                  <a:srgbClr val="FF0000"/>
                </a:solidFill>
                <a:latin typeface="微软雅黑" pitchFamily="34" charset="-122"/>
                <a:ea typeface="微软雅黑" pitchFamily="34" charset="-122"/>
              </a:rPr>
              <a:t>当前所有未解析的引用符号的集合</a:t>
            </a:r>
          </a:p>
          <a:p>
            <a:pPr eaLnBrk="0" hangingPunct="0"/>
            <a:r>
              <a:rPr lang="en-US" altLang="zh-CN" sz="1900" b="1">
                <a:solidFill>
                  <a:srgbClr val="FF0000"/>
                </a:solidFill>
                <a:latin typeface="微软雅黑" pitchFamily="34" charset="-122"/>
                <a:ea typeface="微软雅黑" pitchFamily="34" charset="-122"/>
              </a:rPr>
              <a:t>D </a:t>
            </a:r>
            <a:r>
              <a:rPr lang="zh-CN" altLang="en-US" sz="1900" b="1">
                <a:solidFill>
                  <a:srgbClr val="FF0000"/>
                </a:solidFill>
                <a:latin typeface="微软雅黑" pitchFamily="34" charset="-122"/>
                <a:ea typeface="微软雅黑" pitchFamily="34" charset="-122"/>
              </a:rPr>
              <a:t>当前所有定义符号的集合</a:t>
            </a:r>
            <a:r>
              <a:rPr lang="zh-CN" altLang="en-US" sz="1900">
                <a:latin typeface="微软雅黑" pitchFamily="34" charset="-122"/>
                <a:ea typeface="微软雅黑" pitchFamily="34" charset="-122"/>
              </a:rPr>
              <a:t> </a:t>
            </a:r>
          </a:p>
        </p:txBody>
      </p:sp>
      <p:sp>
        <p:nvSpPr>
          <p:cNvPr id="722956" name="Rectangle 12"/>
          <p:cNvSpPr>
            <a:spLocks noChangeArrowheads="1"/>
          </p:cNvSpPr>
          <p:nvPr/>
        </p:nvSpPr>
        <p:spPr bwMode="auto">
          <a:xfrm>
            <a:off x="6273800" y="3240088"/>
            <a:ext cx="2544763" cy="3270250"/>
          </a:xfrm>
          <a:prstGeom prst="rect">
            <a:avLst/>
          </a:prstGeom>
          <a:noFill/>
          <a:ln w="9525">
            <a:noFill/>
            <a:miter lim="800000"/>
            <a:headEnd/>
            <a:tailEnd/>
          </a:ln>
          <a:effectLst/>
        </p:spPr>
        <p:txBody>
          <a:bodyPr anchor="ctr">
            <a:spAutoFit/>
          </a:bodyPr>
          <a:lstStyle/>
          <a:p>
            <a:pPr eaLnBrk="0" hangingPunct="0"/>
            <a:r>
              <a:rPr lang="zh-CN" altLang="en-US" sz="1900" b="1">
                <a:latin typeface="微软雅黑" pitchFamily="34" charset="-122"/>
                <a:ea typeface="微软雅黑" pitchFamily="34" charset="-122"/>
              </a:rPr>
              <a:t>接着，扫描默认的库文件</a:t>
            </a:r>
            <a:r>
              <a:rPr lang="en-US" altLang="zh-CN" sz="1900" b="1">
                <a:latin typeface="微软雅黑" pitchFamily="34" charset="-122"/>
                <a:ea typeface="微软雅黑" pitchFamily="34" charset="-122"/>
              </a:rPr>
              <a:t>libc.a</a:t>
            </a:r>
            <a:r>
              <a:rPr lang="zh-CN" altLang="en-US" sz="1900" b="1">
                <a:latin typeface="微软雅黑" pitchFamily="34" charset="-122"/>
                <a:ea typeface="微软雅黑" pitchFamily="34" charset="-122"/>
              </a:rPr>
              <a:t>，发现其目标模块</a:t>
            </a:r>
            <a:r>
              <a:rPr lang="en-US" altLang="zh-CN" sz="1900" b="1">
                <a:latin typeface="微软雅黑" pitchFamily="34" charset="-122"/>
                <a:ea typeface="微软雅黑" pitchFamily="34" charset="-122"/>
              </a:rPr>
              <a:t>printf.o</a:t>
            </a:r>
            <a:r>
              <a:rPr lang="zh-CN" altLang="en-US" sz="1900" b="1">
                <a:latin typeface="微软雅黑" pitchFamily="34" charset="-122"/>
                <a:ea typeface="微软雅黑" pitchFamily="34" charset="-122"/>
              </a:rPr>
              <a:t>定义了</a:t>
            </a:r>
            <a:r>
              <a:rPr lang="en-US" altLang="zh-CN" sz="1900" b="1">
                <a:latin typeface="微软雅黑" pitchFamily="34" charset="-122"/>
                <a:ea typeface="微软雅黑" pitchFamily="34" charset="-122"/>
              </a:rPr>
              <a:t>printf</a:t>
            </a:r>
            <a:r>
              <a:rPr lang="zh-CN" altLang="en-US" sz="1900" b="1">
                <a:latin typeface="微软雅黑" pitchFamily="34" charset="-122"/>
                <a:ea typeface="微软雅黑" pitchFamily="34" charset="-122"/>
              </a:rPr>
              <a:t>，于是</a:t>
            </a:r>
            <a:r>
              <a:rPr lang="en-US" altLang="zh-CN" sz="1900" b="1">
                <a:latin typeface="微软雅黑" pitchFamily="34" charset="-122"/>
                <a:ea typeface="微软雅黑" pitchFamily="34" charset="-122"/>
              </a:rPr>
              <a:t>printf</a:t>
            </a:r>
            <a:r>
              <a:rPr lang="zh-CN" altLang="en-US" sz="1900" b="1">
                <a:latin typeface="微软雅黑" pitchFamily="34" charset="-122"/>
                <a:ea typeface="微软雅黑" pitchFamily="34" charset="-122"/>
              </a:rPr>
              <a:t>也从</a:t>
            </a:r>
            <a:r>
              <a:rPr lang="en-US" altLang="zh-CN" sz="1900" b="1">
                <a:latin typeface="微软雅黑" pitchFamily="34" charset="-122"/>
                <a:ea typeface="微软雅黑" pitchFamily="34" charset="-122"/>
              </a:rPr>
              <a:t>U</a:t>
            </a:r>
            <a:r>
              <a:rPr lang="zh-CN" altLang="en-US" sz="1900" b="1">
                <a:latin typeface="微软雅黑" pitchFamily="34" charset="-122"/>
                <a:ea typeface="微软雅黑" pitchFamily="34" charset="-122"/>
              </a:rPr>
              <a:t>移到</a:t>
            </a:r>
            <a:r>
              <a:rPr lang="en-US" altLang="zh-CN" sz="1900" b="1">
                <a:latin typeface="微软雅黑" pitchFamily="34" charset="-122"/>
                <a:ea typeface="微软雅黑" pitchFamily="34" charset="-122"/>
              </a:rPr>
              <a:t>D</a:t>
            </a:r>
            <a:r>
              <a:rPr lang="zh-CN" altLang="en-US" sz="1900" b="1">
                <a:latin typeface="微软雅黑" pitchFamily="34" charset="-122"/>
                <a:ea typeface="微软雅黑" pitchFamily="34" charset="-122"/>
              </a:rPr>
              <a:t>，并将</a:t>
            </a:r>
            <a:r>
              <a:rPr lang="en-US" altLang="zh-CN" sz="1900" b="1">
                <a:latin typeface="微软雅黑" pitchFamily="34" charset="-122"/>
                <a:ea typeface="微软雅黑" pitchFamily="34" charset="-122"/>
              </a:rPr>
              <a:t>printf.o</a:t>
            </a:r>
            <a:r>
              <a:rPr lang="zh-CN" altLang="en-US" sz="1900" b="1">
                <a:latin typeface="微软雅黑" pitchFamily="34" charset="-122"/>
                <a:ea typeface="微软雅黑" pitchFamily="34" charset="-122"/>
              </a:rPr>
              <a:t>加入</a:t>
            </a:r>
            <a:r>
              <a:rPr lang="en-US" altLang="zh-CN" sz="1900" b="1">
                <a:latin typeface="微软雅黑" pitchFamily="34" charset="-122"/>
                <a:ea typeface="微软雅黑" pitchFamily="34" charset="-122"/>
              </a:rPr>
              <a:t>E</a:t>
            </a:r>
            <a:r>
              <a:rPr lang="zh-CN" altLang="en-US" sz="1900" b="1">
                <a:latin typeface="微软雅黑" pitchFamily="34" charset="-122"/>
                <a:ea typeface="微软雅黑" pitchFamily="34" charset="-122"/>
              </a:rPr>
              <a:t>，同时把它定义的所有符号加入</a:t>
            </a:r>
            <a:r>
              <a:rPr lang="en-US" altLang="zh-CN" sz="1900" b="1">
                <a:latin typeface="微软雅黑" pitchFamily="34" charset="-122"/>
                <a:ea typeface="微软雅黑" pitchFamily="34" charset="-122"/>
              </a:rPr>
              <a:t>D</a:t>
            </a:r>
            <a:r>
              <a:rPr lang="zh-CN" altLang="en-US" sz="1900" b="1">
                <a:latin typeface="微软雅黑" pitchFamily="34" charset="-122"/>
                <a:ea typeface="微软雅黑" pitchFamily="34" charset="-122"/>
              </a:rPr>
              <a:t>，而所有未解析符号加入</a:t>
            </a:r>
            <a:r>
              <a:rPr lang="en-US" altLang="zh-CN" sz="1900" b="1">
                <a:latin typeface="微软雅黑" pitchFamily="34" charset="-122"/>
                <a:ea typeface="微软雅黑" pitchFamily="34" charset="-122"/>
              </a:rPr>
              <a:t>U</a:t>
            </a:r>
            <a:r>
              <a:rPr lang="zh-CN" altLang="en-US" sz="1900" b="1">
                <a:latin typeface="微软雅黑" pitchFamily="34" charset="-122"/>
                <a:ea typeface="微软雅黑" pitchFamily="34" charset="-122"/>
              </a:rPr>
              <a:t>。</a:t>
            </a:r>
          </a:p>
          <a:p>
            <a:pPr eaLnBrk="0" hangingPunct="0"/>
            <a:r>
              <a:rPr lang="zh-CN" altLang="en-US" sz="1900" b="1">
                <a:solidFill>
                  <a:srgbClr val="FF0000"/>
                </a:solidFill>
                <a:latin typeface="微软雅黑" pitchFamily="34" charset="-122"/>
                <a:ea typeface="微软雅黑" pitchFamily="34" charset="-122"/>
              </a:rPr>
              <a:t>处理完</a:t>
            </a:r>
            <a:r>
              <a:rPr lang="en-US" altLang="zh-CN" sz="1900" b="1">
                <a:solidFill>
                  <a:srgbClr val="FF0000"/>
                </a:solidFill>
                <a:latin typeface="微软雅黑" pitchFamily="34" charset="-122"/>
                <a:ea typeface="微软雅黑" pitchFamily="34" charset="-122"/>
              </a:rPr>
              <a:t>libc.a</a:t>
            </a:r>
            <a:r>
              <a:rPr lang="zh-CN" altLang="en-US" sz="1900" b="1">
                <a:solidFill>
                  <a:srgbClr val="FF0000"/>
                </a:solidFill>
                <a:latin typeface="微软雅黑" pitchFamily="34" charset="-122"/>
                <a:ea typeface="微软雅黑" pitchFamily="34" charset="-122"/>
              </a:rPr>
              <a:t>时，</a:t>
            </a:r>
            <a:r>
              <a:rPr lang="en-US" altLang="zh-CN" sz="1900" b="1">
                <a:solidFill>
                  <a:srgbClr val="FF0000"/>
                </a:solidFill>
                <a:latin typeface="微软雅黑" pitchFamily="34" charset="-122"/>
                <a:ea typeface="微软雅黑" pitchFamily="34" charset="-122"/>
              </a:rPr>
              <a:t>U</a:t>
            </a:r>
            <a:r>
              <a:rPr lang="zh-CN" altLang="en-US" sz="1900" b="1">
                <a:solidFill>
                  <a:srgbClr val="FF0000"/>
                </a:solidFill>
                <a:latin typeface="微软雅黑" pitchFamily="34" charset="-122"/>
                <a:ea typeface="微软雅黑" pitchFamily="34" charset="-122"/>
              </a:rPr>
              <a:t>一定是空的。</a:t>
            </a:r>
            <a:r>
              <a:rPr lang="zh-CN" altLang="en-US"/>
              <a:t> </a:t>
            </a:r>
          </a:p>
        </p:txBody>
      </p:sp>
      <p:sp>
        <p:nvSpPr>
          <p:cNvPr id="722957" name="Text Box 13"/>
          <p:cNvSpPr txBox="1">
            <a:spLocks noChangeArrowheads="1"/>
          </p:cNvSpPr>
          <p:nvPr/>
        </p:nvSpPr>
        <p:spPr bwMode="auto">
          <a:xfrm>
            <a:off x="2670175" y="739775"/>
            <a:ext cx="27146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libc.a</a:t>
            </a:r>
            <a:r>
              <a:rPr lang="zh-CN" altLang="en-US" sz="2000" b="1">
                <a:solidFill>
                  <a:srgbClr val="3366FF"/>
                </a:solidFill>
                <a:latin typeface="微软雅黑" pitchFamily="34" charset="-122"/>
                <a:ea typeface="微软雅黑" pitchFamily="34" charset="-122"/>
              </a:rPr>
              <a:t>无需明显指出！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55"/>
                                        </p:tgtEl>
                                        <p:attrNameLst>
                                          <p:attrName>style.visibility</p:attrName>
                                        </p:attrNameLst>
                                      </p:cBhvr>
                                      <p:to>
                                        <p:strVal val="visible"/>
                                      </p:to>
                                    </p:set>
                                    <p:animEffect transition="in" filter="blinds(horizontal)">
                                      <p:cBhvr>
                                        <p:cTn id="7" dur="500"/>
                                        <p:tgtEl>
                                          <p:spTgt spid="7229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53"/>
                                        </p:tgtEl>
                                        <p:attrNameLst>
                                          <p:attrName>style.visibility</p:attrName>
                                        </p:attrNameLst>
                                      </p:cBhvr>
                                      <p:to>
                                        <p:strVal val="visible"/>
                                      </p:to>
                                    </p:set>
                                    <p:animEffect transition="in" filter="blinds(horizontal)">
                                      <p:cBhvr>
                                        <p:cTn id="12" dur="500"/>
                                        <p:tgtEl>
                                          <p:spTgt spid="7229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2956"/>
                                        </p:tgtEl>
                                        <p:attrNameLst>
                                          <p:attrName>style.visibility</p:attrName>
                                        </p:attrNameLst>
                                      </p:cBhvr>
                                      <p:to>
                                        <p:strVal val="visible"/>
                                      </p:to>
                                    </p:set>
                                    <p:animEffect transition="in" filter="blinds(horizontal)">
                                      <p:cBhvr>
                                        <p:cTn id="17" dur="500"/>
                                        <p:tgtEl>
                                          <p:spTgt spid="722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3" grpId="0"/>
      <p:bldP spid="722955" grpId="0"/>
      <p:bldP spid="7229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457200" y="96838"/>
            <a:ext cx="8229600" cy="561975"/>
          </a:xfrm>
        </p:spPr>
        <p:txBody>
          <a:bodyPr/>
          <a:lstStyle/>
          <a:p>
            <a:r>
              <a:rPr lang="zh-CN" altLang="en-US" smtClean="0"/>
              <a:t>链接器中符号解析的全过程</a:t>
            </a:r>
            <a:r>
              <a:rPr lang="zh-CN" altLang="en-US" sz="3200" smtClean="0"/>
              <a:t> </a:t>
            </a:r>
          </a:p>
        </p:txBody>
      </p:sp>
      <p:sp>
        <p:nvSpPr>
          <p:cNvPr id="774147" name="Text Box 3"/>
          <p:cNvSpPr txBox="1">
            <a:spLocks noChangeArrowheads="1"/>
          </p:cNvSpPr>
          <p:nvPr/>
        </p:nvSpPr>
        <p:spPr bwMode="auto">
          <a:xfrm>
            <a:off x="200025" y="2043113"/>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774148" name="Rectangle 4"/>
          <p:cNvSpPr>
            <a:spLocks noChangeArrowheads="1"/>
          </p:cNvSpPr>
          <p:nvPr/>
        </p:nvSpPr>
        <p:spPr bwMode="auto">
          <a:xfrm>
            <a:off x="206375" y="2436813"/>
            <a:ext cx="2686050" cy="1835150"/>
          </a:xfrm>
          <a:prstGeom prst="rect">
            <a:avLst/>
          </a:prstGeom>
          <a:noFill/>
          <a:ln w="9525">
            <a:solidFill>
              <a:schemeClr val="tx1"/>
            </a:solidFill>
            <a:miter lim="800000"/>
            <a:headEnd/>
            <a:tailEnd/>
          </a:ln>
          <a:effectLst/>
        </p:spPr>
        <p:txBody>
          <a:bodyPr>
            <a:spAutoFit/>
          </a:bodyPr>
          <a:lstStyle/>
          <a:p>
            <a:r>
              <a:rPr lang="en-US" altLang="zh-CN" sz="1900" b="1">
                <a:solidFill>
                  <a:srgbClr val="3366FF"/>
                </a:solidFill>
                <a:latin typeface="微软雅黑" pitchFamily="34" charset="-122"/>
                <a:ea typeface="微软雅黑" pitchFamily="34" charset="-122"/>
              </a:rPr>
              <a:t>void myfunc1(viod); </a:t>
            </a:r>
          </a:p>
          <a:p>
            <a:r>
              <a:rPr lang="en-US" altLang="zh-CN" sz="1900" b="1">
                <a:solidFill>
                  <a:srgbClr val="3366FF"/>
                </a:solidFill>
                <a:latin typeface="微软雅黑" pitchFamily="34" charset="-122"/>
                <a:ea typeface="微软雅黑" pitchFamily="34" charset="-122"/>
              </a:rPr>
              <a:t>int main() </a:t>
            </a:r>
          </a:p>
          <a:p>
            <a:r>
              <a:rPr lang="en-US" altLang="zh-CN" sz="1900" b="1">
                <a:solidFill>
                  <a:srgbClr val="3366FF"/>
                </a:solidFill>
                <a:latin typeface="微软雅黑" pitchFamily="34" charset="-122"/>
                <a:ea typeface="微软雅黑" pitchFamily="34" charset="-122"/>
              </a:rPr>
              <a:t>{ </a:t>
            </a:r>
          </a:p>
          <a:p>
            <a:r>
              <a:rPr lang="en-US" altLang="zh-CN" sz="1900" b="1">
                <a:solidFill>
                  <a:srgbClr val="3366FF"/>
                </a:solidFill>
                <a:latin typeface="微软雅黑" pitchFamily="34" charset="-122"/>
                <a:ea typeface="微软雅黑" pitchFamily="34" charset="-122"/>
              </a:rPr>
              <a:t>   myfunc1(); </a:t>
            </a:r>
          </a:p>
          <a:p>
            <a:r>
              <a:rPr lang="en-US" altLang="zh-CN" sz="1900" b="1">
                <a:solidFill>
                  <a:srgbClr val="3366FF"/>
                </a:solidFill>
                <a:latin typeface="微软雅黑" pitchFamily="34" charset="-122"/>
                <a:ea typeface="微软雅黑" pitchFamily="34" charset="-122"/>
              </a:rPr>
              <a:t>   return 0; </a:t>
            </a:r>
          </a:p>
          <a:p>
            <a:r>
              <a:rPr lang="en-US" altLang="zh-CN" sz="1900" b="1">
                <a:solidFill>
                  <a:srgbClr val="3366FF"/>
                </a:solidFill>
                <a:latin typeface="微软雅黑" pitchFamily="34" charset="-122"/>
                <a:ea typeface="微软雅黑" pitchFamily="34" charset="-122"/>
              </a:rPr>
              <a:t>}</a:t>
            </a:r>
            <a:r>
              <a:rPr lang="en-US" altLang="zh-CN" sz="1900">
                <a:latin typeface="微软雅黑" pitchFamily="34" charset="-122"/>
                <a:ea typeface="微软雅黑" pitchFamily="34" charset="-122"/>
              </a:rPr>
              <a:t> </a:t>
            </a:r>
          </a:p>
        </p:txBody>
      </p:sp>
      <p:sp>
        <p:nvSpPr>
          <p:cNvPr id="774149" name="Rectangle 5"/>
          <p:cNvSpPr>
            <a:spLocks noChangeArrowheads="1"/>
          </p:cNvSpPr>
          <p:nvPr/>
        </p:nvSpPr>
        <p:spPr bwMode="auto">
          <a:xfrm>
            <a:off x="230188" y="827088"/>
            <a:ext cx="5921375" cy="396875"/>
          </a:xfrm>
          <a:prstGeom prst="rect">
            <a:avLst/>
          </a:prstGeom>
          <a:noFill/>
          <a:ln w="9525">
            <a:noFill/>
            <a:miter lim="800000"/>
            <a:headEnd/>
            <a:tailEnd/>
          </a:ln>
          <a:effectLst/>
        </p:spPr>
        <p:txBody>
          <a:bodyPr>
            <a:spAutoFit/>
          </a:bodyPr>
          <a:lstStyle/>
          <a:p>
            <a:r>
              <a:rPr lang="en-US" altLang="zh-CN" sz="2000" b="1">
                <a:solidFill>
                  <a:srgbClr val="FF0000"/>
                </a:solidFill>
                <a:latin typeface="微软雅黑" pitchFamily="34" charset="-122"/>
                <a:ea typeface="微软雅黑" pitchFamily="34" charset="-122"/>
              </a:rPr>
              <a:t>$ gcc –static –o myproc main.o ./mylib.a</a:t>
            </a:r>
          </a:p>
        </p:txBody>
      </p:sp>
      <p:sp>
        <p:nvSpPr>
          <p:cNvPr id="774155" name="Text Box 11"/>
          <p:cNvSpPr txBox="1">
            <a:spLocks noChangeArrowheads="1"/>
          </p:cNvSpPr>
          <p:nvPr/>
        </p:nvSpPr>
        <p:spPr bwMode="auto">
          <a:xfrm>
            <a:off x="201613" y="5243513"/>
            <a:ext cx="7972425" cy="1311275"/>
          </a:xfrm>
          <a:prstGeom prst="rect">
            <a:avLst/>
          </a:prstGeom>
          <a:noFill/>
          <a:ln w="9525">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解析结果：</a:t>
            </a:r>
          </a:p>
          <a:p>
            <a:pPr>
              <a:spcBef>
                <a:spcPct val="50000"/>
              </a:spcBef>
            </a:pPr>
            <a:r>
              <a:rPr lang="en-US" altLang="zh-CN" sz="2000" b="1">
                <a:solidFill>
                  <a:srgbClr val="CC3300"/>
                </a:solidFill>
                <a:latin typeface="微软雅黑" pitchFamily="34" charset="-122"/>
                <a:ea typeface="微软雅黑" pitchFamily="34" charset="-122"/>
              </a:rPr>
              <a:t>E</a:t>
            </a:r>
            <a:r>
              <a:rPr lang="zh-CN" altLang="en-US" sz="2000" b="1">
                <a:solidFill>
                  <a:srgbClr val="CC3300"/>
                </a:solidFill>
                <a:latin typeface="微软雅黑" pitchFamily="34" charset="-122"/>
                <a:ea typeface="微软雅黑" pitchFamily="34" charset="-122"/>
              </a:rPr>
              <a:t>中有</a:t>
            </a:r>
            <a:r>
              <a:rPr lang="en-US" altLang="zh-CN" sz="2000" b="1">
                <a:solidFill>
                  <a:srgbClr val="CC3300"/>
                </a:solidFill>
                <a:latin typeface="微软雅黑" pitchFamily="34" charset="-122"/>
                <a:ea typeface="微软雅黑" pitchFamily="34" charset="-122"/>
              </a:rPr>
              <a:t>main.o</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myproc1.o</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printf.o</a:t>
            </a:r>
            <a:r>
              <a:rPr lang="zh-CN" altLang="en-US" sz="2000" b="1">
                <a:solidFill>
                  <a:srgbClr val="CC3300"/>
                </a:solidFill>
                <a:latin typeface="微软雅黑" pitchFamily="34" charset="-122"/>
                <a:ea typeface="微软雅黑" pitchFamily="34" charset="-122"/>
              </a:rPr>
              <a:t>及其调用的模块</a:t>
            </a:r>
          </a:p>
          <a:p>
            <a:pPr>
              <a:spcBef>
                <a:spcPct val="50000"/>
              </a:spcBef>
            </a:pPr>
            <a:r>
              <a:rPr lang="en-US" altLang="zh-CN" sz="2000" b="1">
                <a:solidFill>
                  <a:srgbClr val="CC3300"/>
                </a:solidFill>
                <a:latin typeface="微软雅黑" pitchFamily="34" charset="-122"/>
                <a:ea typeface="微软雅黑" pitchFamily="34" charset="-122"/>
              </a:rPr>
              <a:t>D</a:t>
            </a:r>
            <a:r>
              <a:rPr lang="zh-CN" altLang="en-US" sz="2000" b="1">
                <a:solidFill>
                  <a:srgbClr val="CC3300"/>
                </a:solidFill>
                <a:latin typeface="微软雅黑" pitchFamily="34" charset="-122"/>
                <a:ea typeface="微软雅黑" pitchFamily="34" charset="-122"/>
              </a:rPr>
              <a:t>中有</a:t>
            </a:r>
            <a:r>
              <a:rPr lang="en-US" altLang="zh-CN" sz="2000" b="1">
                <a:solidFill>
                  <a:srgbClr val="CC3300"/>
                </a:solidFill>
                <a:latin typeface="微软雅黑" pitchFamily="34" charset="-122"/>
                <a:ea typeface="微软雅黑" pitchFamily="34" charset="-122"/>
              </a:rPr>
              <a:t>main</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myproc1</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printf</a:t>
            </a:r>
            <a:r>
              <a:rPr lang="zh-CN" altLang="en-US" sz="2000" b="1">
                <a:solidFill>
                  <a:srgbClr val="CC3300"/>
                </a:solidFill>
                <a:latin typeface="微软雅黑" pitchFamily="34" charset="-122"/>
                <a:ea typeface="微软雅黑" pitchFamily="34" charset="-122"/>
              </a:rPr>
              <a:t>及其引用的符号</a:t>
            </a:r>
          </a:p>
        </p:txBody>
      </p:sp>
      <p:sp>
        <p:nvSpPr>
          <p:cNvPr id="774156" name="Text Box 12"/>
          <p:cNvSpPr txBox="1">
            <a:spLocks noChangeArrowheads="1"/>
          </p:cNvSpPr>
          <p:nvPr/>
        </p:nvSpPr>
        <p:spPr bwMode="auto">
          <a:xfrm>
            <a:off x="187325" y="1328738"/>
            <a:ext cx="3294063"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grpSp>
        <p:nvGrpSpPr>
          <p:cNvPr id="774184" name="Group 40"/>
          <p:cNvGrpSpPr>
            <a:grpSpLocks/>
          </p:cNvGrpSpPr>
          <p:nvPr/>
        </p:nvGrpSpPr>
        <p:grpSpPr bwMode="auto">
          <a:xfrm>
            <a:off x="3084513" y="1233488"/>
            <a:ext cx="5780087" cy="4445000"/>
            <a:chOff x="1971" y="878"/>
            <a:chExt cx="3641" cy="2800"/>
          </a:xfrm>
        </p:grpSpPr>
        <p:sp>
          <p:nvSpPr>
            <p:cNvPr id="774157" name="Line 2"/>
            <p:cNvSpPr>
              <a:spLocks noChangeShapeType="1"/>
            </p:cNvSpPr>
            <p:nvPr/>
          </p:nvSpPr>
          <p:spPr bwMode="auto">
            <a:xfrm>
              <a:off x="2567" y="1314"/>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58" name="Rectangle 3"/>
            <p:cNvSpPr>
              <a:spLocks noChangeArrowheads="1"/>
            </p:cNvSpPr>
            <p:nvPr/>
          </p:nvSpPr>
          <p:spPr bwMode="auto">
            <a:xfrm>
              <a:off x="1971" y="1542"/>
              <a:ext cx="1101" cy="450"/>
            </a:xfrm>
            <a:prstGeom prst="rect">
              <a:avLst/>
            </a:prstGeom>
            <a:solidFill>
              <a:srgbClr val="DEDFF5"/>
            </a:solidFill>
            <a:ln w="28448">
              <a:solidFill>
                <a:schemeClr val="tx1"/>
              </a:solidFill>
              <a:miter lim="800000"/>
              <a:headEnd/>
              <a:tailEnd/>
            </a:ln>
          </p:spPr>
          <p:txBody>
            <a:bodyPr lIns="18000" tIns="44280" rIns="1800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(cpp,cc1,as)</a:t>
              </a:r>
              <a:endParaRPr lang="en-GB" altLang="zh-CN" sz="2000" b="1">
                <a:latin typeface="微软雅黑" pitchFamily="34" charset="-122"/>
                <a:ea typeface="微软雅黑" pitchFamily="34" charset="-122"/>
                <a:cs typeface="msgothic"/>
              </a:endParaRPr>
            </a:p>
          </p:txBody>
        </p:sp>
        <p:sp>
          <p:nvSpPr>
            <p:cNvPr id="774159" name="Text Box 4"/>
            <p:cNvSpPr txBox="1">
              <a:spLocks noChangeArrowheads="1"/>
            </p:cNvSpPr>
            <p:nvPr/>
          </p:nvSpPr>
          <p:spPr bwMode="auto">
            <a:xfrm>
              <a:off x="2237" y="1122"/>
              <a:ext cx="643" cy="2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main.c</a:t>
              </a:r>
            </a:p>
          </p:txBody>
        </p:sp>
        <p:sp>
          <p:nvSpPr>
            <p:cNvPr id="774160" name="Text Box 5"/>
            <p:cNvSpPr txBox="1">
              <a:spLocks noChangeArrowheads="1"/>
            </p:cNvSpPr>
            <p:nvPr/>
          </p:nvSpPr>
          <p:spPr bwMode="auto">
            <a:xfrm>
              <a:off x="2236" y="2238"/>
              <a:ext cx="665" cy="2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main.o</a:t>
              </a:r>
            </a:p>
          </p:txBody>
        </p:sp>
        <p:sp>
          <p:nvSpPr>
            <p:cNvPr id="29702" name="Rectangle 6"/>
            <p:cNvSpPr>
              <a:spLocks noChangeArrowheads="1"/>
            </p:cNvSpPr>
            <p:nvPr/>
          </p:nvSpPr>
          <p:spPr bwMode="auto">
            <a:xfrm>
              <a:off x="3136" y="1547"/>
              <a:ext cx="1102" cy="450"/>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(cpp,cc1,as)</a:t>
              </a:r>
              <a:endParaRPr lang="zh-CN" altLang="en-GB" sz="2000" b="1">
                <a:latin typeface="微软雅黑" pitchFamily="34" charset="-122"/>
                <a:ea typeface="微软雅黑" pitchFamily="34" charset="-122"/>
                <a:cs typeface="msgothic"/>
              </a:endParaRPr>
            </a:p>
          </p:txBody>
        </p:sp>
        <p:sp>
          <p:nvSpPr>
            <p:cNvPr id="774162" name="Text Box 7"/>
            <p:cNvSpPr txBox="1">
              <a:spLocks noChangeArrowheads="1"/>
            </p:cNvSpPr>
            <p:nvPr/>
          </p:nvSpPr>
          <p:spPr bwMode="auto">
            <a:xfrm>
              <a:off x="3288" y="1122"/>
              <a:ext cx="702" cy="2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mylib.a</a:t>
              </a:r>
            </a:p>
          </p:txBody>
        </p:sp>
        <p:sp>
          <p:nvSpPr>
            <p:cNvPr id="774163" name="Text Box 8"/>
            <p:cNvSpPr txBox="1">
              <a:spLocks noChangeArrowheads="1"/>
            </p:cNvSpPr>
            <p:nvPr/>
          </p:nvSpPr>
          <p:spPr bwMode="auto">
            <a:xfrm>
              <a:off x="4399" y="2238"/>
              <a:ext cx="1096" cy="418"/>
            </a:xfrm>
            <a:prstGeom prst="rect">
              <a:avLst/>
            </a:prstGeom>
            <a:noFill/>
            <a:ln w="9525">
              <a:noFill/>
              <a:round/>
              <a:headEnd/>
              <a:tailEnd/>
            </a:ln>
          </p:spPr>
          <p:txBody>
            <a:bodyPr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printf.o</a:t>
              </a:r>
              <a:r>
                <a:rPr lang="zh-CN" altLang="en-GB" sz="2000" b="1">
                  <a:latin typeface="微软雅黑" pitchFamily="34" charset="-122"/>
                  <a:ea typeface="微软雅黑" pitchFamily="34" charset="-122"/>
                  <a:cs typeface="msgothic"/>
                </a:rPr>
                <a:t>及其调用模块</a:t>
              </a:r>
            </a:p>
          </p:txBody>
        </p:sp>
        <p:sp>
          <p:nvSpPr>
            <p:cNvPr id="774164" name="Line 9"/>
            <p:cNvSpPr>
              <a:spLocks noChangeShapeType="1"/>
            </p:cNvSpPr>
            <p:nvPr/>
          </p:nvSpPr>
          <p:spPr bwMode="auto">
            <a:xfrm>
              <a:off x="3623" y="1314"/>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65" name="Line 10"/>
            <p:cNvSpPr>
              <a:spLocks noChangeShapeType="1"/>
            </p:cNvSpPr>
            <p:nvPr/>
          </p:nvSpPr>
          <p:spPr bwMode="auto">
            <a:xfrm>
              <a:off x="2540" y="2037"/>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66" name="Line 11"/>
            <p:cNvSpPr>
              <a:spLocks noChangeShapeType="1"/>
            </p:cNvSpPr>
            <p:nvPr/>
          </p:nvSpPr>
          <p:spPr bwMode="auto">
            <a:xfrm>
              <a:off x="3614" y="2037"/>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67" name="Line 12"/>
            <p:cNvSpPr>
              <a:spLocks noChangeShapeType="1"/>
            </p:cNvSpPr>
            <p:nvPr/>
          </p:nvSpPr>
          <p:spPr bwMode="auto">
            <a:xfrm>
              <a:off x="3623" y="2494"/>
              <a:ext cx="1" cy="297"/>
            </a:xfrm>
            <a:prstGeom prst="line">
              <a:avLst/>
            </a:prstGeom>
            <a:noFill/>
            <a:ln w="28440">
              <a:solidFill>
                <a:srgbClr val="000066"/>
              </a:solidFill>
              <a:miter lim="800000"/>
              <a:headEnd/>
              <a:tailEnd type="triangle" w="med" len="med"/>
            </a:ln>
          </p:spPr>
          <p:txBody>
            <a:bodyPr/>
            <a:lstStyle/>
            <a:p>
              <a:endParaRPr lang="zh-CN" altLang="en-US"/>
            </a:p>
          </p:txBody>
        </p:sp>
        <p:sp>
          <p:nvSpPr>
            <p:cNvPr id="774168" name="Text Box 13"/>
            <p:cNvSpPr txBox="1">
              <a:spLocks noChangeArrowheads="1"/>
            </p:cNvSpPr>
            <p:nvPr/>
          </p:nvSpPr>
          <p:spPr bwMode="auto">
            <a:xfrm>
              <a:off x="3242" y="3319"/>
              <a:ext cx="787" cy="256"/>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FF0000"/>
                  </a:solidFill>
                  <a:latin typeface="微软雅黑" pitchFamily="34" charset="-122"/>
                  <a:ea typeface="微软雅黑" pitchFamily="34" charset="-122"/>
                  <a:cs typeface="msgothic"/>
                </a:rPr>
                <a:t>myproc</a:t>
              </a:r>
            </a:p>
          </p:txBody>
        </p:sp>
        <p:sp>
          <p:nvSpPr>
            <p:cNvPr id="774169" name="Line 14"/>
            <p:cNvSpPr>
              <a:spLocks noChangeShapeType="1"/>
            </p:cNvSpPr>
            <p:nvPr/>
          </p:nvSpPr>
          <p:spPr bwMode="auto">
            <a:xfrm flipH="1">
              <a:off x="4207" y="2574"/>
              <a:ext cx="397" cy="160"/>
            </a:xfrm>
            <a:prstGeom prst="line">
              <a:avLst/>
            </a:prstGeom>
            <a:noFill/>
            <a:ln w="28440">
              <a:solidFill>
                <a:srgbClr val="000066"/>
              </a:solidFill>
              <a:miter lim="800000"/>
              <a:headEnd/>
              <a:tailEnd type="triangle" w="med" len="med"/>
            </a:ln>
          </p:spPr>
          <p:txBody>
            <a:bodyPr/>
            <a:lstStyle/>
            <a:p>
              <a:endParaRPr lang="zh-CN" altLang="en-US"/>
            </a:p>
          </p:txBody>
        </p:sp>
        <p:sp>
          <p:nvSpPr>
            <p:cNvPr id="29711" name="Rectangle 15"/>
            <p:cNvSpPr>
              <a:spLocks noChangeArrowheads="1"/>
            </p:cNvSpPr>
            <p:nvPr/>
          </p:nvSpPr>
          <p:spPr bwMode="auto">
            <a:xfrm>
              <a:off x="2903" y="2791"/>
              <a:ext cx="1872" cy="262"/>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静态链接器</a:t>
              </a:r>
              <a:r>
                <a:rPr lang="en-GB" altLang="zh-CN" sz="2000" b="1">
                  <a:latin typeface="微软雅黑" pitchFamily="34" charset="-122"/>
                  <a:ea typeface="微软雅黑" pitchFamily="34" charset="-122"/>
                  <a:cs typeface="msgothic"/>
                </a:rPr>
                <a:t>(ld)</a:t>
              </a:r>
            </a:p>
          </p:txBody>
        </p:sp>
        <p:sp>
          <p:nvSpPr>
            <p:cNvPr id="774171" name="Text Box 16"/>
            <p:cNvSpPr txBox="1">
              <a:spLocks noChangeArrowheads="1"/>
            </p:cNvSpPr>
            <p:nvPr/>
          </p:nvSpPr>
          <p:spPr bwMode="auto">
            <a:xfrm>
              <a:off x="4199" y="1465"/>
              <a:ext cx="267" cy="283"/>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Calibri" pitchFamily="34" charset="0"/>
                  <a:ea typeface="msgothic"/>
                  <a:cs typeface="msgothic"/>
                </a:rPr>
                <a:t>...</a:t>
              </a:r>
            </a:p>
          </p:txBody>
        </p:sp>
        <p:sp>
          <p:nvSpPr>
            <p:cNvPr id="774172" name="Text Box 18"/>
            <p:cNvSpPr txBox="1">
              <a:spLocks noChangeArrowheads="1"/>
            </p:cNvSpPr>
            <p:nvPr/>
          </p:nvSpPr>
          <p:spPr bwMode="auto">
            <a:xfrm>
              <a:off x="4638" y="1129"/>
              <a:ext cx="577" cy="2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Libc.a</a:t>
              </a:r>
            </a:p>
          </p:txBody>
        </p:sp>
        <p:sp>
          <p:nvSpPr>
            <p:cNvPr id="774173" name="Text Box 19"/>
            <p:cNvSpPr txBox="1">
              <a:spLocks noChangeArrowheads="1"/>
            </p:cNvSpPr>
            <p:nvPr/>
          </p:nvSpPr>
          <p:spPr bwMode="auto">
            <a:xfrm>
              <a:off x="3106" y="2235"/>
              <a:ext cx="976" cy="2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myproc1.o</a:t>
              </a:r>
            </a:p>
          </p:txBody>
        </p:sp>
        <p:sp>
          <p:nvSpPr>
            <p:cNvPr id="774174" name="Line 20"/>
            <p:cNvSpPr>
              <a:spLocks noChangeShapeType="1"/>
            </p:cNvSpPr>
            <p:nvPr/>
          </p:nvSpPr>
          <p:spPr bwMode="auto">
            <a:xfrm>
              <a:off x="5063" y="1321"/>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75" name="Line 21"/>
            <p:cNvSpPr>
              <a:spLocks noChangeShapeType="1"/>
            </p:cNvSpPr>
            <p:nvPr/>
          </p:nvSpPr>
          <p:spPr bwMode="auto">
            <a:xfrm>
              <a:off x="5063" y="2043"/>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76" name="Line 22"/>
            <p:cNvSpPr>
              <a:spLocks noChangeShapeType="1"/>
            </p:cNvSpPr>
            <p:nvPr/>
          </p:nvSpPr>
          <p:spPr bwMode="auto">
            <a:xfrm>
              <a:off x="2567" y="2455"/>
              <a:ext cx="768" cy="288"/>
            </a:xfrm>
            <a:prstGeom prst="line">
              <a:avLst/>
            </a:prstGeom>
            <a:noFill/>
            <a:ln w="28440">
              <a:solidFill>
                <a:srgbClr val="000066"/>
              </a:solidFill>
              <a:miter lim="800000"/>
              <a:headEnd/>
              <a:tailEnd type="triangle" w="med" len="med"/>
            </a:ln>
          </p:spPr>
          <p:txBody>
            <a:bodyPr/>
            <a:lstStyle/>
            <a:p>
              <a:endParaRPr lang="zh-CN" altLang="en-US"/>
            </a:p>
          </p:txBody>
        </p:sp>
        <p:sp>
          <p:nvSpPr>
            <p:cNvPr id="774178" name="Line 24"/>
            <p:cNvSpPr>
              <a:spLocks noChangeShapeType="1"/>
            </p:cNvSpPr>
            <p:nvPr/>
          </p:nvSpPr>
          <p:spPr bwMode="auto">
            <a:xfrm>
              <a:off x="3623" y="3070"/>
              <a:ext cx="1" cy="288"/>
            </a:xfrm>
            <a:prstGeom prst="line">
              <a:avLst/>
            </a:prstGeom>
            <a:noFill/>
            <a:ln w="28440">
              <a:solidFill>
                <a:srgbClr val="000066"/>
              </a:solidFill>
              <a:miter lim="800000"/>
              <a:headEnd/>
              <a:tailEnd type="triangle" w="med" len="med"/>
            </a:ln>
          </p:spPr>
          <p:txBody>
            <a:bodyPr/>
            <a:lstStyle/>
            <a:p>
              <a:endParaRPr lang="zh-CN" altLang="en-US"/>
            </a:p>
          </p:txBody>
        </p:sp>
        <p:sp>
          <p:nvSpPr>
            <p:cNvPr id="774179" name="Text Box 26"/>
            <p:cNvSpPr txBox="1">
              <a:spLocks noChangeArrowheads="1"/>
            </p:cNvSpPr>
            <p:nvPr/>
          </p:nvSpPr>
          <p:spPr bwMode="auto">
            <a:xfrm>
              <a:off x="4053" y="3206"/>
              <a:ext cx="1314" cy="472"/>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a:solidFill>
                    <a:srgbClr val="C00000"/>
                  </a:solidFill>
                  <a:latin typeface="微软雅黑" pitchFamily="34" charset="-122"/>
                  <a:ea typeface="微软雅黑" pitchFamily="34" charset="-122"/>
                  <a:cs typeface="msgothic"/>
                </a:rPr>
                <a:t>完全链接的可执行目标文件</a:t>
              </a:r>
            </a:p>
          </p:txBody>
        </p:sp>
        <p:sp>
          <p:nvSpPr>
            <p:cNvPr id="2" name="Rectangle 6"/>
            <p:cNvSpPr>
              <a:spLocks noChangeArrowheads="1"/>
            </p:cNvSpPr>
            <p:nvPr/>
          </p:nvSpPr>
          <p:spPr bwMode="auto">
            <a:xfrm>
              <a:off x="4510" y="1560"/>
              <a:ext cx="1102" cy="450"/>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(cpp,cc1,as)</a:t>
              </a:r>
              <a:endParaRPr lang="zh-CN" altLang="en-GB" sz="2000" b="1">
                <a:latin typeface="微软雅黑" pitchFamily="34" charset="-122"/>
                <a:ea typeface="微软雅黑" pitchFamily="34" charset="-122"/>
                <a:cs typeface="msgothic"/>
              </a:endParaRPr>
            </a:p>
          </p:txBody>
        </p:sp>
        <p:sp>
          <p:nvSpPr>
            <p:cNvPr id="774182" name="Text Box 26"/>
            <p:cNvSpPr txBox="1">
              <a:spLocks noChangeArrowheads="1"/>
            </p:cNvSpPr>
            <p:nvPr/>
          </p:nvSpPr>
          <p:spPr bwMode="auto">
            <a:xfrm>
              <a:off x="3169" y="878"/>
              <a:ext cx="1196" cy="265"/>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a:solidFill>
                    <a:srgbClr val="C00000"/>
                  </a:solidFill>
                  <a:latin typeface="微软雅黑" pitchFamily="34" charset="-122"/>
                  <a:ea typeface="微软雅黑" pitchFamily="34" charset="-122"/>
                  <a:cs typeface="msgothic"/>
                </a:rPr>
                <a:t>自定义静态库</a:t>
              </a:r>
            </a:p>
          </p:txBody>
        </p:sp>
        <p:sp>
          <p:nvSpPr>
            <p:cNvPr id="774183" name="Text Box 26"/>
            <p:cNvSpPr txBox="1">
              <a:spLocks noChangeArrowheads="1"/>
            </p:cNvSpPr>
            <p:nvPr/>
          </p:nvSpPr>
          <p:spPr bwMode="auto">
            <a:xfrm>
              <a:off x="4463" y="900"/>
              <a:ext cx="1040" cy="265"/>
            </a:xfrm>
            <a:prstGeom prst="rect">
              <a:avLst/>
            </a:prstGeom>
            <a:noFill/>
            <a:ln w="9525">
              <a:noFill/>
              <a:round/>
              <a:headEnd/>
              <a:tailEnd/>
            </a:ln>
          </p:spPr>
          <p:txBody>
            <a:bodyPr lIns="90000" tIns="46800" rIns="90000" bIns="4680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a:solidFill>
                    <a:srgbClr val="C00000"/>
                  </a:solidFill>
                  <a:latin typeface="微软雅黑" pitchFamily="34" charset="-122"/>
                  <a:ea typeface="微软雅黑" pitchFamily="34" charset="-122"/>
                  <a:cs typeface="msgothic"/>
                </a:rPr>
                <a:t>标准静态库</a:t>
              </a:r>
            </a:p>
          </p:txBody>
        </p:sp>
      </p:grpSp>
      <p:sp>
        <p:nvSpPr>
          <p:cNvPr id="774185" name="Text Box 41"/>
          <p:cNvSpPr txBox="1">
            <a:spLocks noChangeArrowheads="1"/>
          </p:cNvSpPr>
          <p:nvPr/>
        </p:nvSpPr>
        <p:spPr bwMode="auto">
          <a:xfrm>
            <a:off x="2149475" y="4718050"/>
            <a:ext cx="1712913" cy="701675"/>
          </a:xfrm>
          <a:prstGeom prst="rect">
            <a:avLst/>
          </a:prstGeom>
          <a:solidFill>
            <a:srgbClr val="993300">
              <a:alpha val="17000"/>
            </a:srgbClr>
          </a:solid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注意：</a:t>
            </a:r>
            <a:r>
              <a:rPr lang="en-US" altLang="zh-CN" sz="2000" b="1">
                <a:solidFill>
                  <a:srgbClr val="FF0000"/>
                </a:solidFill>
                <a:latin typeface="微软雅黑" pitchFamily="34" charset="-122"/>
                <a:ea typeface="微软雅黑" pitchFamily="34" charset="-122"/>
              </a:rPr>
              <a:t>E</a:t>
            </a:r>
            <a:r>
              <a:rPr lang="zh-CN" altLang="en-US" sz="2000" b="1">
                <a:solidFill>
                  <a:srgbClr val="FF0000"/>
                </a:solidFill>
                <a:latin typeface="微软雅黑" pitchFamily="34" charset="-122"/>
                <a:ea typeface="微软雅黑" pitchFamily="34" charset="-122"/>
              </a:rPr>
              <a:t>中无</a:t>
            </a:r>
            <a:r>
              <a:rPr lang="en-US" altLang="zh-CN" sz="2000" b="1">
                <a:solidFill>
                  <a:srgbClr val="FF0000"/>
                </a:solidFill>
                <a:latin typeface="微软雅黑" pitchFamily="34" charset="-122"/>
                <a:ea typeface="微软雅黑" pitchFamily="34" charset="-122"/>
              </a:rPr>
              <a:t>myproc2.o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4156"/>
                                        </p:tgtEl>
                                        <p:attrNameLst>
                                          <p:attrName>style.visibility</p:attrName>
                                        </p:attrNameLst>
                                      </p:cBhvr>
                                      <p:to>
                                        <p:strVal val="visible"/>
                                      </p:to>
                                    </p:set>
                                    <p:animEffect transition="in" filter="blinds(horizontal)">
                                      <p:cBhvr>
                                        <p:cTn id="7" dur="500"/>
                                        <p:tgtEl>
                                          <p:spTgt spid="7741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4149"/>
                                        </p:tgtEl>
                                        <p:attrNameLst>
                                          <p:attrName>style.visibility</p:attrName>
                                        </p:attrNameLst>
                                      </p:cBhvr>
                                      <p:to>
                                        <p:strVal val="visible"/>
                                      </p:to>
                                    </p:set>
                                    <p:animEffect transition="in" filter="blinds(horizontal)">
                                      <p:cBhvr>
                                        <p:cTn id="12" dur="500"/>
                                        <p:tgtEl>
                                          <p:spTgt spid="7741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4184"/>
                                        </p:tgtEl>
                                        <p:attrNameLst>
                                          <p:attrName>style.visibility</p:attrName>
                                        </p:attrNameLst>
                                      </p:cBhvr>
                                      <p:to>
                                        <p:strVal val="visible"/>
                                      </p:to>
                                    </p:set>
                                    <p:animEffect transition="in" filter="blinds(horizontal)">
                                      <p:cBhvr>
                                        <p:cTn id="17" dur="500"/>
                                        <p:tgtEl>
                                          <p:spTgt spid="7741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4155">
                                            <p:txEl>
                                              <p:pRg st="0" end="0"/>
                                            </p:txEl>
                                          </p:spTgt>
                                        </p:tgtEl>
                                        <p:attrNameLst>
                                          <p:attrName>style.visibility</p:attrName>
                                        </p:attrNameLst>
                                      </p:cBhvr>
                                      <p:to>
                                        <p:strVal val="visible"/>
                                      </p:to>
                                    </p:set>
                                    <p:animEffect transition="in" filter="blinds(horizontal)">
                                      <p:cBhvr>
                                        <p:cTn id="22" dur="500"/>
                                        <p:tgtEl>
                                          <p:spTgt spid="77415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4155">
                                            <p:txEl>
                                              <p:pRg st="1" end="1"/>
                                            </p:txEl>
                                          </p:spTgt>
                                        </p:tgtEl>
                                        <p:attrNameLst>
                                          <p:attrName>style.visibility</p:attrName>
                                        </p:attrNameLst>
                                      </p:cBhvr>
                                      <p:to>
                                        <p:strVal val="visible"/>
                                      </p:to>
                                    </p:set>
                                    <p:animEffect transition="in" filter="blinds(horizontal)">
                                      <p:cBhvr>
                                        <p:cTn id="27" dur="500"/>
                                        <p:tgtEl>
                                          <p:spTgt spid="77415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4155">
                                            <p:txEl>
                                              <p:pRg st="2" end="2"/>
                                            </p:txEl>
                                          </p:spTgt>
                                        </p:tgtEl>
                                        <p:attrNameLst>
                                          <p:attrName>style.visibility</p:attrName>
                                        </p:attrNameLst>
                                      </p:cBhvr>
                                      <p:to>
                                        <p:strVal val="visible"/>
                                      </p:to>
                                    </p:set>
                                    <p:animEffect transition="in" filter="blinds(horizontal)">
                                      <p:cBhvr>
                                        <p:cTn id="32" dur="500"/>
                                        <p:tgtEl>
                                          <p:spTgt spid="77415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4185"/>
                                        </p:tgtEl>
                                        <p:attrNameLst>
                                          <p:attrName>style.visibility</p:attrName>
                                        </p:attrNameLst>
                                      </p:cBhvr>
                                      <p:to>
                                        <p:strVal val="visible"/>
                                      </p:to>
                                    </p:set>
                                    <p:animEffect transition="in" filter="blinds(horizontal)">
                                      <p:cBhvr>
                                        <p:cTn id="37" dur="500"/>
                                        <p:tgtEl>
                                          <p:spTgt spid="774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9" grpId="0"/>
      <p:bldP spid="774156" grpId="0"/>
      <p:bldP spid="77418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457200" y="96838"/>
            <a:ext cx="8229600" cy="561975"/>
          </a:xfrm>
        </p:spPr>
        <p:txBody>
          <a:bodyPr/>
          <a:lstStyle/>
          <a:p>
            <a:r>
              <a:rPr lang="zh-CN" altLang="en-US" smtClean="0"/>
              <a:t>链接器中符号解析的全过程</a:t>
            </a:r>
            <a:r>
              <a:rPr lang="zh-CN" altLang="en-US" sz="3200" smtClean="0"/>
              <a:t> </a:t>
            </a:r>
          </a:p>
        </p:txBody>
      </p:sp>
      <p:sp>
        <p:nvSpPr>
          <p:cNvPr id="721928" name="Text Box 8"/>
          <p:cNvSpPr txBox="1">
            <a:spLocks noChangeArrowheads="1"/>
          </p:cNvSpPr>
          <p:nvPr/>
        </p:nvSpPr>
        <p:spPr bwMode="auto">
          <a:xfrm>
            <a:off x="441325" y="831850"/>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721929" name="Rectangle 9"/>
          <p:cNvSpPr>
            <a:spLocks noChangeArrowheads="1"/>
          </p:cNvSpPr>
          <p:nvPr/>
        </p:nvSpPr>
        <p:spPr bwMode="auto">
          <a:xfrm>
            <a:off x="447675" y="1225550"/>
            <a:ext cx="2686050" cy="1835150"/>
          </a:xfrm>
          <a:prstGeom prst="rect">
            <a:avLst/>
          </a:prstGeom>
          <a:noFill/>
          <a:ln w="9525">
            <a:solidFill>
              <a:schemeClr val="tx1"/>
            </a:solidFill>
            <a:miter lim="800000"/>
            <a:headEnd/>
            <a:tailEnd/>
          </a:ln>
          <a:effectLst/>
        </p:spPr>
        <p:txBody>
          <a:bodyPr>
            <a:spAutoFit/>
          </a:bodyPr>
          <a:lstStyle/>
          <a:p>
            <a:r>
              <a:rPr lang="en-US" altLang="zh-CN" sz="1900" b="1">
                <a:solidFill>
                  <a:srgbClr val="3366FF"/>
                </a:solidFill>
                <a:latin typeface="微软雅黑" pitchFamily="34" charset="-122"/>
                <a:ea typeface="微软雅黑" pitchFamily="34" charset="-122"/>
              </a:rPr>
              <a:t>void myfunc1(viod); </a:t>
            </a:r>
          </a:p>
          <a:p>
            <a:r>
              <a:rPr lang="en-US" altLang="zh-CN" sz="1900" b="1">
                <a:solidFill>
                  <a:srgbClr val="3366FF"/>
                </a:solidFill>
                <a:latin typeface="微软雅黑" pitchFamily="34" charset="-122"/>
                <a:ea typeface="微软雅黑" pitchFamily="34" charset="-122"/>
              </a:rPr>
              <a:t>int main() </a:t>
            </a:r>
          </a:p>
          <a:p>
            <a:r>
              <a:rPr lang="en-US" altLang="zh-CN" sz="1900" b="1">
                <a:solidFill>
                  <a:srgbClr val="3366FF"/>
                </a:solidFill>
                <a:latin typeface="微软雅黑" pitchFamily="34" charset="-122"/>
                <a:ea typeface="微软雅黑" pitchFamily="34" charset="-122"/>
              </a:rPr>
              <a:t>{ </a:t>
            </a:r>
          </a:p>
          <a:p>
            <a:r>
              <a:rPr lang="en-US" altLang="zh-CN" sz="1900" b="1">
                <a:solidFill>
                  <a:srgbClr val="3366FF"/>
                </a:solidFill>
                <a:latin typeface="微软雅黑" pitchFamily="34" charset="-122"/>
                <a:ea typeface="微软雅黑" pitchFamily="34" charset="-122"/>
              </a:rPr>
              <a:t>   myfunc1(); </a:t>
            </a:r>
          </a:p>
          <a:p>
            <a:r>
              <a:rPr lang="en-US" altLang="zh-CN" sz="1900" b="1">
                <a:solidFill>
                  <a:srgbClr val="3366FF"/>
                </a:solidFill>
                <a:latin typeface="微软雅黑" pitchFamily="34" charset="-122"/>
                <a:ea typeface="微软雅黑" pitchFamily="34" charset="-122"/>
              </a:rPr>
              <a:t>   return 0; </a:t>
            </a:r>
          </a:p>
          <a:p>
            <a:r>
              <a:rPr lang="en-US" altLang="zh-CN" sz="1900" b="1">
                <a:solidFill>
                  <a:srgbClr val="3366FF"/>
                </a:solidFill>
                <a:latin typeface="微软雅黑" pitchFamily="34" charset="-122"/>
                <a:ea typeface="微软雅黑" pitchFamily="34" charset="-122"/>
              </a:rPr>
              <a:t>}</a:t>
            </a:r>
            <a:r>
              <a:rPr lang="en-US" altLang="zh-CN" sz="1900">
                <a:latin typeface="微软雅黑" pitchFamily="34" charset="-122"/>
                <a:ea typeface="微软雅黑" pitchFamily="34" charset="-122"/>
              </a:rPr>
              <a:t> </a:t>
            </a:r>
          </a:p>
        </p:txBody>
      </p:sp>
      <p:sp>
        <p:nvSpPr>
          <p:cNvPr id="721930" name="Rectangle 10"/>
          <p:cNvSpPr>
            <a:spLocks noChangeArrowheads="1"/>
          </p:cNvSpPr>
          <p:nvPr/>
        </p:nvSpPr>
        <p:spPr bwMode="auto">
          <a:xfrm>
            <a:off x="3349625" y="915988"/>
            <a:ext cx="5427663" cy="396875"/>
          </a:xfrm>
          <a:prstGeom prst="rect">
            <a:avLst/>
          </a:prstGeom>
          <a:noFill/>
          <a:ln w="9525">
            <a:noFill/>
            <a:miter lim="800000"/>
            <a:headEnd/>
            <a:tailEnd/>
          </a:ln>
          <a:effectLst/>
        </p:spPr>
        <p:txBody>
          <a:bodyPr>
            <a:spAutoFit/>
          </a:bodyPr>
          <a:lstStyle/>
          <a:p>
            <a:r>
              <a:rPr lang="en-US" altLang="zh-CN" sz="2000" b="1">
                <a:solidFill>
                  <a:srgbClr val="FF0000"/>
                </a:solidFill>
                <a:latin typeface="微软雅黑" pitchFamily="34" charset="-122"/>
                <a:ea typeface="微软雅黑" pitchFamily="34" charset="-122"/>
              </a:rPr>
              <a:t>$ gcc –static –o myproc main.o ./mylib.a</a:t>
            </a:r>
          </a:p>
        </p:txBody>
      </p:sp>
      <p:sp>
        <p:nvSpPr>
          <p:cNvPr id="721931" name="Text Box 11"/>
          <p:cNvSpPr txBox="1">
            <a:spLocks noChangeArrowheads="1"/>
          </p:cNvSpPr>
          <p:nvPr/>
        </p:nvSpPr>
        <p:spPr bwMode="auto">
          <a:xfrm>
            <a:off x="128588" y="4025900"/>
            <a:ext cx="882491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若命令为：</a:t>
            </a:r>
            <a:r>
              <a:rPr lang="en-US" altLang="zh-CN" sz="2000" b="1">
                <a:solidFill>
                  <a:srgbClr val="FF00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gcc –static –o myproc ./mylib.a main.o</a:t>
            </a:r>
            <a:r>
              <a:rPr lang="zh-CN" altLang="en-US" sz="2000" b="1">
                <a:solidFill>
                  <a:srgbClr val="CC3300"/>
                </a:solidFill>
                <a:latin typeface="微软雅黑" pitchFamily="34" charset="-122"/>
                <a:ea typeface="微软雅黑" pitchFamily="34" charset="-122"/>
              </a:rPr>
              <a:t>， 结果怎样？</a:t>
            </a:r>
          </a:p>
        </p:txBody>
      </p:sp>
      <p:sp>
        <p:nvSpPr>
          <p:cNvPr id="721935" name="Text Box 15"/>
          <p:cNvSpPr txBox="1">
            <a:spLocks noChangeArrowheads="1"/>
          </p:cNvSpPr>
          <p:nvPr/>
        </p:nvSpPr>
        <p:spPr bwMode="auto">
          <a:xfrm>
            <a:off x="257175" y="4648200"/>
            <a:ext cx="8696325" cy="1830388"/>
          </a:xfrm>
          <a:prstGeom prst="rect">
            <a:avLst/>
          </a:prstGeom>
          <a:noFill/>
          <a:ln w="9525">
            <a:noFill/>
            <a:miter lim="800000"/>
            <a:headEnd/>
            <a:tailEnd/>
          </a:ln>
          <a:effectLst/>
        </p:spPr>
        <p:txBody>
          <a:bodyPr>
            <a:spAutoFit/>
          </a:bodyPr>
          <a:lstStyle/>
          <a:p>
            <a:pPr>
              <a:spcBef>
                <a:spcPct val="15000"/>
              </a:spcBef>
            </a:pPr>
            <a:r>
              <a:rPr lang="zh-CN" altLang="en-US" sz="2000" b="1">
                <a:latin typeface="微软雅黑" pitchFamily="34" charset="-122"/>
                <a:ea typeface="微软雅黑" pitchFamily="34" charset="-122"/>
              </a:rPr>
              <a:t>首先，扫描</a:t>
            </a:r>
            <a:r>
              <a:rPr lang="en-US" altLang="zh-CN" sz="2000" b="1">
                <a:latin typeface="微软雅黑" pitchFamily="34" charset="-122"/>
                <a:ea typeface="微软雅黑" pitchFamily="34" charset="-122"/>
              </a:rPr>
              <a:t>mylib</a:t>
            </a:r>
            <a:r>
              <a:rPr lang="zh-CN" altLang="en-US" sz="2000" b="1">
                <a:latin typeface="微软雅黑" pitchFamily="34" charset="-122"/>
                <a:ea typeface="微软雅黑" pitchFamily="34" charset="-122"/>
              </a:rPr>
              <a:t>，因是静态库，应根据其中是否存在</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中未解析符号对应的定义符号来确定哪个</a:t>
            </a:r>
            <a:r>
              <a:rPr lang="en-US" altLang="zh-CN" sz="2000" b="1">
                <a:latin typeface="微软雅黑" pitchFamily="34" charset="-122"/>
                <a:ea typeface="微软雅黑" pitchFamily="34" charset="-122"/>
              </a:rPr>
              <a:t>.o</a:t>
            </a:r>
            <a:r>
              <a:rPr lang="zh-CN" altLang="en-US" sz="2000" b="1">
                <a:latin typeface="微软雅黑" pitchFamily="34" charset="-122"/>
                <a:ea typeface="微软雅黑" pitchFamily="34" charset="-122"/>
              </a:rPr>
              <a:t>被加入</a:t>
            </a:r>
            <a:r>
              <a:rPr lang="en-US" altLang="zh-CN" sz="2000" b="1">
                <a:latin typeface="微软雅黑" pitchFamily="34" charset="-122"/>
                <a:ea typeface="微软雅黑" pitchFamily="34" charset="-122"/>
              </a:rPr>
              <a:t>E</a:t>
            </a:r>
            <a:r>
              <a:rPr lang="zh-CN" altLang="en-US" sz="2000" b="1">
                <a:latin typeface="微软雅黑" pitchFamily="34" charset="-122"/>
                <a:ea typeface="微软雅黑" pitchFamily="34" charset="-122"/>
              </a:rPr>
              <a:t>。因为开始</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为空，故其中两个</a:t>
            </a:r>
            <a:r>
              <a:rPr lang="en-US" altLang="zh-CN" sz="2000" b="1">
                <a:latin typeface="微软雅黑" pitchFamily="34" charset="-122"/>
                <a:ea typeface="微软雅黑" pitchFamily="34" charset="-122"/>
              </a:rPr>
              <a:t>.o</a:t>
            </a:r>
            <a:r>
              <a:rPr lang="zh-CN" altLang="en-US" sz="2000" b="1">
                <a:latin typeface="微软雅黑" pitchFamily="34" charset="-122"/>
                <a:ea typeface="微软雅黑" pitchFamily="34" charset="-122"/>
              </a:rPr>
              <a:t>模块都不被加入</a:t>
            </a:r>
            <a:r>
              <a:rPr lang="en-US" altLang="zh-CN" sz="2000" b="1">
                <a:latin typeface="微软雅黑" pitchFamily="34" charset="-122"/>
                <a:ea typeface="微软雅黑" pitchFamily="34" charset="-122"/>
              </a:rPr>
              <a:t>E</a:t>
            </a:r>
            <a:r>
              <a:rPr lang="zh-CN" altLang="en-US" sz="2000" b="1">
                <a:latin typeface="微软雅黑" pitchFamily="34" charset="-122"/>
                <a:ea typeface="微软雅黑" pitchFamily="34" charset="-122"/>
              </a:rPr>
              <a:t>中而被丢弃。</a:t>
            </a:r>
          </a:p>
          <a:p>
            <a:pPr>
              <a:spcBef>
                <a:spcPct val="15000"/>
              </a:spcBef>
            </a:pPr>
            <a:r>
              <a:rPr lang="zh-CN" altLang="en-US" sz="2000" b="1">
                <a:latin typeface="微软雅黑" pitchFamily="34" charset="-122"/>
                <a:ea typeface="微软雅黑" pitchFamily="34" charset="-122"/>
              </a:rPr>
              <a:t>然后，扫描</a:t>
            </a:r>
            <a:r>
              <a:rPr lang="en-US" altLang="zh-CN" sz="2000" b="1">
                <a:latin typeface="微软雅黑" pitchFamily="34" charset="-122"/>
                <a:ea typeface="微软雅黑" pitchFamily="34" charset="-122"/>
              </a:rPr>
              <a:t>main.o</a:t>
            </a:r>
            <a:r>
              <a:rPr lang="zh-CN" altLang="en-US" sz="2000" b="1">
                <a:latin typeface="微软雅黑" pitchFamily="34" charset="-122"/>
                <a:ea typeface="微软雅黑" pitchFamily="34" charset="-122"/>
              </a:rPr>
              <a:t>，将</a:t>
            </a:r>
            <a:r>
              <a:rPr lang="en-US" altLang="zh-CN" sz="2000" b="1">
                <a:latin typeface="微软雅黑" pitchFamily="34" charset="-122"/>
                <a:ea typeface="微软雅黑" pitchFamily="34" charset="-122"/>
              </a:rPr>
              <a:t>myfunc1</a:t>
            </a:r>
            <a:r>
              <a:rPr lang="zh-CN" altLang="en-US" sz="2000" b="1">
                <a:latin typeface="微软雅黑" pitchFamily="34" charset="-122"/>
                <a:ea typeface="微软雅黑" pitchFamily="34" charset="-122"/>
              </a:rPr>
              <a:t>加入</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，直到最后它都不能被解析。</a:t>
            </a:r>
          </a:p>
          <a:p>
            <a:pPr>
              <a:spcBef>
                <a:spcPct val="55000"/>
              </a:spcBef>
            </a:pPr>
            <a:r>
              <a:rPr lang="zh-CN" altLang="en-US" sz="2000" b="1">
                <a:solidFill>
                  <a:srgbClr val="FF0000"/>
                </a:solidFill>
                <a:latin typeface="微软雅黑" pitchFamily="34" charset="-122"/>
                <a:ea typeface="微软雅黑" pitchFamily="34" charset="-122"/>
              </a:rPr>
              <a:t>因此，出现链接错误！</a:t>
            </a:r>
          </a:p>
        </p:txBody>
      </p:sp>
      <p:sp>
        <p:nvSpPr>
          <p:cNvPr id="721936" name="Text Box 16"/>
          <p:cNvSpPr txBox="1">
            <a:spLocks noChangeArrowheads="1"/>
          </p:cNvSpPr>
          <p:nvPr/>
        </p:nvSpPr>
        <p:spPr bwMode="auto">
          <a:xfrm>
            <a:off x="3365500" y="1409700"/>
            <a:ext cx="5457825" cy="1343025"/>
          </a:xfrm>
          <a:prstGeom prst="rect">
            <a:avLst/>
          </a:prstGeom>
          <a:noFill/>
          <a:ln w="9525">
            <a:noFill/>
            <a:miter lim="800000"/>
            <a:headEnd/>
            <a:tailEnd/>
          </a:ln>
          <a:effectLst/>
        </p:spPr>
        <p:txBody>
          <a:bodyPr>
            <a:spAutoFit/>
          </a:bodyPr>
          <a:lstStyle/>
          <a:p>
            <a:pPr>
              <a:spcBef>
                <a:spcPct val="5000"/>
              </a:spcBef>
            </a:pPr>
            <a:r>
              <a:rPr lang="zh-CN" altLang="en-US" sz="2000" b="1">
                <a:latin typeface="微软雅黑" pitchFamily="34" charset="-122"/>
                <a:ea typeface="微软雅黑" pitchFamily="34" charset="-122"/>
              </a:rPr>
              <a:t>解析结果：</a:t>
            </a:r>
          </a:p>
          <a:p>
            <a:pPr>
              <a:spcBef>
                <a:spcPct val="5000"/>
              </a:spcBef>
            </a:pPr>
            <a:r>
              <a:rPr lang="en-US" altLang="zh-CN" sz="2000" b="1">
                <a:solidFill>
                  <a:srgbClr val="CC3300"/>
                </a:solidFill>
                <a:latin typeface="微软雅黑" pitchFamily="34" charset="-122"/>
                <a:ea typeface="微软雅黑" pitchFamily="34" charset="-122"/>
              </a:rPr>
              <a:t>E</a:t>
            </a:r>
            <a:r>
              <a:rPr lang="zh-CN" altLang="en-US" sz="2000" b="1">
                <a:solidFill>
                  <a:srgbClr val="CC3300"/>
                </a:solidFill>
                <a:latin typeface="微软雅黑" pitchFamily="34" charset="-122"/>
                <a:ea typeface="微软雅黑" pitchFamily="34" charset="-122"/>
              </a:rPr>
              <a:t>中有</a:t>
            </a:r>
            <a:r>
              <a:rPr lang="en-US" altLang="zh-CN" sz="2000" b="1">
                <a:solidFill>
                  <a:srgbClr val="CC3300"/>
                </a:solidFill>
                <a:latin typeface="微软雅黑" pitchFamily="34" charset="-122"/>
                <a:ea typeface="微软雅黑" pitchFamily="34" charset="-122"/>
              </a:rPr>
              <a:t>main.o</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myproc1.o</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printf.o</a:t>
            </a:r>
            <a:r>
              <a:rPr lang="zh-CN" altLang="en-US" sz="2000" b="1">
                <a:solidFill>
                  <a:srgbClr val="CC3300"/>
                </a:solidFill>
                <a:latin typeface="微软雅黑" pitchFamily="34" charset="-122"/>
                <a:ea typeface="微软雅黑" pitchFamily="34" charset="-122"/>
              </a:rPr>
              <a:t>及其调用的模块</a:t>
            </a:r>
          </a:p>
          <a:p>
            <a:pPr>
              <a:spcBef>
                <a:spcPct val="5000"/>
              </a:spcBef>
            </a:pPr>
            <a:r>
              <a:rPr lang="en-US" altLang="zh-CN" sz="2000" b="1">
                <a:solidFill>
                  <a:srgbClr val="CC3300"/>
                </a:solidFill>
                <a:latin typeface="微软雅黑" pitchFamily="34" charset="-122"/>
                <a:ea typeface="微软雅黑" pitchFamily="34" charset="-122"/>
              </a:rPr>
              <a:t>D</a:t>
            </a:r>
            <a:r>
              <a:rPr lang="zh-CN" altLang="en-US" sz="2000" b="1">
                <a:solidFill>
                  <a:srgbClr val="CC3300"/>
                </a:solidFill>
                <a:latin typeface="微软雅黑" pitchFamily="34" charset="-122"/>
                <a:ea typeface="微软雅黑" pitchFamily="34" charset="-122"/>
              </a:rPr>
              <a:t>中有</a:t>
            </a:r>
            <a:r>
              <a:rPr lang="en-US" altLang="zh-CN" sz="2000" b="1">
                <a:solidFill>
                  <a:srgbClr val="CC3300"/>
                </a:solidFill>
                <a:latin typeface="微软雅黑" pitchFamily="34" charset="-122"/>
                <a:ea typeface="微软雅黑" pitchFamily="34" charset="-122"/>
              </a:rPr>
              <a:t>main</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myproc1</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printf</a:t>
            </a:r>
            <a:r>
              <a:rPr lang="zh-CN" altLang="en-US" sz="2000" b="1">
                <a:solidFill>
                  <a:srgbClr val="CC3300"/>
                </a:solidFill>
                <a:latin typeface="微软雅黑" pitchFamily="34" charset="-122"/>
                <a:ea typeface="微软雅黑" pitchFamily="34" charset="-122"/>
              </a:rPr>
              <a:t>及其引用符号</a:t>
            </a:r>
          </a:p>
        </p:txBody>
      </p:sp>
      <p:sp>
        <p:nvSpPr>
          <p:cNvPr id="721937" name="Text Box 17"/>
          <p:cNvSpPr txBox="1">
            <a:spLocks noChangeArrowheads="1"/>
          </p:cNvSpPr>
          <p:nvPr/>
        </p:nvSpPr>
        <p:spPr bwMode="auto">
          <a:xfrm>
            <a:off x="358775" y="3252788"/>
            <a:ext cx="3294063"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grpSp>
        <p:nvGrpSpPr>
          <p:cNvPr id="721940" name="Group 20"/>
          <p:cNvGrpSpPr>
            <a:grpSpLocks/>
          </p:cNvGrpSpPr>
          <p:nvPr/>
        </p:nvGrpSpPr>
        <p:grpSpPr bwMode="auto">
          <a:xfrm>
            <a:off x="5630863" y="1247775"/>
            <a:ext cx="1930400" cy="2830513"/>
            <a:chOff x="3547" y="786"/>
            <a:chExt cx="1216" cy="1783"/>
          </a:xfrm>
        </p:grpSpPr>
        <p:sp>
          <p:nvSpPr>
            <p:cNvPr id="721938" name="Line 18"/>
            <p:cNvSpPr>
              <a:spLocks noChangeShapeType="1"/>
            </p:cNvSpPr>
            <p:nvPr/>
          </p:nvSpPr>
          <p:spPr bwMode="auto">
            <a:xfrm flipH="1">
              <a:off x="3547" y="786"/>
              <a:ext cx="1216" cy="1783"/>
            </a:xfrm>
            <a:prstGeom prst="line">
              <a:avLst/>
            </a:prstGeom>
            <a:noFill/>
            <a:ln w="28575">
              <a:solidFill>
                <a:schemeClr val="tx1"/>
              </a:solidFill>
              <a:round/>
              <a:headEnd/>
              <a:tailEnd type="triangle" w="med" len="med"/>
            </a:ln>
            <a:effectLst/>
          </p:spPr>
          <p:txBody>
            <a:bodyPr/>
            <a:lstStyle/>
            <a:p>
              <a:endParaRPr lang="zh-CN" altLang="en-US"/>
            </a:p>
          </p:txBody>
        </p:sp>
        <p:sp>
          <p:nvSpPr>
            <p:cNvPr id="721939" name="Line 19"/>
            <p:cNvSpPr>
              <a:spLocks noChangeShapeType="1"/>
            </p:cNvSpPr>
            <p:nvPr/>
          </p:nvSpPr>
          <p:spPr bwMode="auto">
            <a:xfrm>
              <a:off x="4050" y="787"/>
              <a:ext cx="274" cy="1773"/>
            </a:xfrm>
            <a:prstGeom prst="line">
              <a:avLst/>
            </a:prstGeom>
            <a:noFill/>
            <a:ln w="28575">
              <a:solidFill>
                <a:schemeClr val="tx1"/>
              </a:solidFill>
              <a:round/>
              <a:headEnd/>
              <a:tailEnd type="triangle" w="med" len="med"/>
            </a:ln>
            <a:effectLst/>
          </p:spPr>
          <p:txBody>
            <a:bodyPr/>
            <a:lstStyle/>
            <a:p>
              <a:endParaRPr lang="zh-CN" altLang="en-US"/>
            </a:p>
          </p:txBody>
        </p:sp>
      </p:grpSp>
      <p:sp>
        <p:nvSpPr>
          <p:cNvPr id="721941" name="Text Box 21"/>
          <p:cNvSpPr txBox="1">
            <a:spLocks noChangeArrowheads="1"/>
          </p:cNvSpPr>
          <p:nvPr/>
        </p:nvSpPr>
        <p:spPr bwMode="auto">
          <a:xfrm>
            <a:off x="8053388" y="5616575"/>
            <a:ext cx="946150" cy="427038"/>
          </a:xfrm>
          <a:prstGeom prst="rect">
            <a:avLst/>
          </a:prstGeom>
          <a:noFill/>
          <a:ln w="9525">
            <a:noFill/>
            <a:miter lim="800000"/>
            <a:headEnd/>
            <a:tailEnd/>
          </a:ln>
          <a:effectLst/>
        </p:spPr>
        <p:txBody>
          <a:bodyPr lIns="18000" rIns="0">
            <a:spAutoFit/>
          </a:bodyPr>
          <a:lstStyle/>
          <a:p>
            <a:pPr>
              <a:spcBef>
                <a:spcPct val="50000"/>
              </a:spcBef>
            </a:pPr>
            <a:r>
              <a:rPr lang="en-US" altLang="zh-CN" sz="2200" b="1">
                <a:solidFill>
                  <a:srgbClr val="3366FF"/>
                </a:solidFill>
                <a:latin typeface="微软雅黑" pitchFamily="34" charset="-122"/>
                <a:ea typeface="微软雅黑" pitchFamily="34" charset="-122"/>
              </a:rPr>
              <a:t>Why</a:t>
            </a:r>
            <a:r>
              <a:rPr lang="zh-CN" altLang="en-US" sz="2200" b="1">
                <a:solidFill>
                  <a:srgbClr val="3366FF"/>
                </a:solidFill>
                <a:latin typeface="微软雅黑" pitchFamily="34" charset="-122"/>
                <a:ea typeface="微软雅黑" pitchFamily="34" charset="-122"/>
              </a:rPr>
              <a:t>？</a:t>
            </a:r>
          </a:p>
        </p:txBody>
      </p:sp>
      <p:sp>
        <p:nvSpPr>
          <p:cNvPr id="721942" name="Text Box 22"/>
          <p:cNvSpPr txBox="1">
            <a:spLocks noChangeArrowheads="1"/>
          </p:cNvSpPr>
          <p:nvPr/>
        </p:nvSpPr>
        <p:spPr bwMode="auto">
          <a:xfrm>
            <a:off x="3716338" y="2917825"/>
            <a:ext cx="2233612"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被链接模块应按调用顺序指定！</a:t>
            </a:r>
          </a:p>
        </p:txBody>
      </p:sp>
      <p:sp>
        <p:nvSpPr>
          <p:cNvPr id="721943" name="Text Box 23"/>
          <p:cNvSpPr txBox="1">
            <a:spLocks noChangeArrowheads="1"/>
          </p:cNvSpPr>
          <p:nvPr/>
        </p:nvSpPr>
        <p:spPr bwMode="auto">
          <a:xfrm>
            <a:off x="3810000" y="5970588"/>
            <a:ext cx="4522788"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它只能用</a:t>
            </a:r>
            <a:r>
              <a:rPr lang="en-US" altLang="zh-CN" sz="2000" b="1">
                <a:solidFill>
                  <a:srgbClr val="3366FF"/>
                </a:solidFill>
                <a:ea typeface="微软雅黑" pitchFamily="34" charset="-122"/>
              </a:rPr>
              <a:t>mylib.a</a:t>
            </a:r>
            <a:r>
              <a:rPr lang="zh-CN" altLang="en-US" sz="2000" b="1">
                <a:solidFill>
                  <a:srgbClr val="3366FF"/>
                </a:solidFill>
                <a:ea typeface="微软雅黑" pitchFamily="34" charset="-122"/>
              </a:rPr>
              <a:t>中符号来解析，而</a:t>
            </a:r>
            <a:r>
              <a:rPr lang="en-US" altLang="zh-CN" sz="2000" b="1">
                <a:solidFill>
                  <a:srgbClr val="3366FF"/>
                </a:solidFill>
                <a:ea typeface="微软雅黑" pitchFamily="34" charset="-122"/>
              </a:rPr>
              <a:t>mylib</a:t>
            </a:r>
            <a:r>
              <a:rPr lang="zh-CN" altLang="en-US" sz="2000" b="1">
                <a:solidFill>
                  <a:srgbClr val="3366FF"/>
                </a:solidFill>
                <a:ea typeface="微软雅黑" pitchFamily="34" charset="-122"/>
              </a:rPr>
              <a:t>中两个</a:t>
            </a:r>
            <a:r>
              <a:rPr lang="en-US" altLang="zh-CN" sz="2000" b="1">
                <a:solidFill>
                  <a:srgbClr val="3366FF"/>
                </a:solidFill>
                <a:ea typeface="微软雅黑" pitchFamily="34" charset="-122"/>
              </a:rPr>
              <a:t>.o</a:t>
            </a:r>
            <a:r>
              <a:rPr lang="zh-CN" altLang="en-US" sz="2000" b="1">
                <a:solidFill>
                  <a:srgbClr val="3366FF"/>
                </a:solidFill>
                <a:ea typeface="微软雅黑" pitchFamily="34" charset="-122"/>
              </a:rPr>
              <a:t>模块都已被丢弃！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1931"/>
                                        </p:tgtEl>
                                        <p:attrNameLst>
                                          <p:attrName>style.visibility</p:attrName>
                                        </p:attrNameLst>
                                      </p:cBhvr>
                                      <p:to>
                                        <p:strVal val="visible"/>
                                      </p:to>
                                    </p:set>
                                    <p:animEffect transition="in" filter="blinds(horizontal)">
                                      <p:cBhvr>
                                        <p:cTn id="7" dur="500"/>
                                        <p:tgtEl>
                                          <p:spTgt spid="7219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1940"/>
                                        </p:tgtEl>
                                        <p:attrNameLst>
                                          <p:attrName>style.visibility</p:attrName>
                                        </p:attrNameLst>
                                      </p:cBhvr>
                                      <p:to>
                                        <p:strVal val="visible"/>
                                      </p:to>
                                    </p:set>
                                    <p:animEffect transition="in" filter="blinds(horizontal)">
                                      <p:cBhvr>
                                        <p:cTn id="12" dur="500"/>
                                        <p:tgtEl>
                                          <p:spTgt spid="7219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1935">
                                            <p:txEl>
                                              <p:pRg st="0" end="0"/>
                                            </p:txEl>
                                          </p:spTgt>
                                        </p:tgtEl>
                                        <p:attrNameLst>
                                          <p:attrName>style.visibility</p:attrName>
                                        </p:attrNameLst>
                                      </p:cBhvr>
                                      <p:to>
                                        <p:strVal val="visible"/>
                                      </p:to>
                                    </p:set>
                                    <p:animEffect transition="in" filter="blinds(horizontal)">
                                      <p:cBhvr>
                                        <p:cTn id="17" dur="500"/>
                                        <p:tgtEl>
                                          <p:spTgt spid="72193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1935">
                                            <p:txEl>
                                              <p:pRg st="1" end="1"/>
                                            </p:txEl>
                                          </p:spTgt>
                                        </p:tgtEl>
                                        <p:attrNameLst>
                                          <p:attrName>style.visibility</p:attrName>
                                        </p:attrNameLst>
                                      </p:cBhvr>
                                      <p:to>
                                        <p:strVal val="visible"/>
                                      </p:to>
                                    </p:set>
                                    <p:animEffect transition="in" filter="blinds(horizontal)">
                                      <p:cBhvr>
                                        <p:cTn id="22" dur="500"/>
                                        <p:tgtEl>
                                          <p:spTgt spid="72193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1941"/>
                                        </p:tgtEl>
                                        <p:attrNameLst>
                                          <p:attrName>style.visibility</p:attrName>
                                        </p:attrNameLst>
                                      </p:cBhvr>
                                      <p:to>
                                        <p:strVal val="visible"/>
                                      </p:to>
                                    </p:set>
                                    <p:animEffect transition="in" filter="blinds(horizontal)">
                                      <p:cBhvr>
                                        <p:cTn id="27" dur="500"/>
                                        <p:tgtEl>
                                          <p:spTgt spid="7219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1943"/>
                                        </p:tgtEl>
                                        <p:attrNameLst>
                                          <p:attrName>style.visibility</p:attrName>
                                        </p:attrNameLst>
                                      </p:cBhvr>
                                      <p:to>
                                        <p:strVal val="visible"/>
                                      </p:to>
                                    </p:set>
                                    <p:animEffect transition="in" filter="blinds(horizontal)">
                                      <p:cBhvr>
                                        <p:cTn id="32" dur="500"/>
                                        <p:tgtEl>
                                          <p:spTgt spid="7219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1935">
                                            <p:txEl>
                                              <p:pRg st="2" end="2"/>
                                            </p:txEl>
                                          </p:spTgt>
                                        </p:tgtEl>
                                        <p:attrNameLst>
                                          <p:attrName>style.visibility</p:attrName>
                                        </p:attrNameLst>
                                      </p:cBhvr>
                                      <p:to>
                                        <p:strVal val="visible"/>
                                      </p:to>
                                    </p:set>
                                    <p:animEffect transition="in" filter="blinds(horizontal)">
                                      <p:cBhvr>
                                        <p:cTn id="37" dur="500"/>
                                        <p:tgtEl>
                                          <p:spTgt spid="72193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21942"/>
                                        </p:tgtEl>
                                        <p:attrNameLst>
                                          <p:attrName>style.visibility</p:attrName>
                                        </p:attrNameLst>
                                      </p:cBhvr>
                                      <p:to>
                                        <p:strVal val="visible"/>
                                      </p:to>
                                    </p:set>
                                    <p:animEffect transition="in" filter="blinds(horizontal)">
                                      <p:cBhvr>
                                        <p:cTn id="42" dur="500"/>
                                        <p:tgtEl>
                                          <p:spTgt spid="721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31" grpId="0"/>
      <p:bldP spid="721941" grpId="0"/>
      <p:bldP spid="721942" grpId="0"/>
      <p:bldP spid="7219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1"/>
          <p:cNvSpPr>
            <a:spLocks noGrp="1" noChangeArrowheads="1"/>
          </p:cNvSpPr>
          <p:nvPr>
            <p:ph type="title" idx="4294967295"/>
          </p:nvPr>
        </p:nvSpPr>
        <p:spPr>
          <a:xfrm>
            <a:off x="385763" y="53975"/>
            <a:ext cx="8326437" cy="6302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使用静态库</a:t>
            </a:r>
          </a:p>
        </p:txBody>
      </p:sp>
      <p:sp>
        <p:nvSpPr>
          <p:cNvPr id="791555" name="Rectangle 2"/>
          <p:cNvSpPr>
            <a:spLocks noGrp="1" noChangeArrowheads="1"/>
          </p:cNvSpPr>
          <p:nvPr>
            <p:ph type="body" idx="4294967295"/>
          </p:nvPr>
        </p:nvSpPr>
        <p:spPr>
          <a:xfrm>
            <a:off x="255588" y="768350"/>
            <a:ext cx="8510587" cy="3422650"/>
          </a:xfrm>
        </p:spPr>
        <p:txBody>
          <a:bodyPr/>
          <a:lstStyle/>
          <a:p>
            <a:pPr>
              <a:lnSpc>
                <a:spcPct val="83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链接器对外部引用的解析算法要点如下</a:t>
            </a:r>
            <a:r>
              <a:rPr lang="en-GB" altLang="zh-CN" smtClean="0">
                <a:latin typeface="微软雅黑" pitchFamily="34" charset="-122"/>
                <a:ea typeface="微软雅黑" pitchFamily="34" charset="-122"/>
              </a:rPr>
              <a:t>:</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按照命令行给出的</a:t>
            </a:r>
            <a:r>
              <a:rPr lang="zh-CN" altLang="en-GB" smtClean="0">
                <a:solidFill>
                  <a:srgbClr val="FF0000"/>
                </a:solidFill>
                <a:latin typeface="微软雅黑" pitchFamily="34" charset="-122"/>
                <a:ea typeface="微软雅黑" pitchFamily="34" charset="-122"/>
              </a:rPr>
              <a:t>顺序扫描</a:t>
            </a:r>
            <a:r>
              <a:rPr lang="en-GB" altLang="zh-CN" smtClean="0">
                <a:latin typeface="微软雅黑" pitchFamily="34" charset="-122"/>
                <a:ea typeface="微软雅黑" pitchFamily="34" charset="-122"/>
              </a:rPr>
              <a:t>.o </a:t>
            </a:r>
            <a:r>
              <a:rPr lang="zh-CN" altLang="en-GB" smtClean="0">
                <a:latin typeface="微软雅黑" pitchFamily="34" charset="-122"/>
                <a:ea typeface="微软雅黑" pitchFamily="34" charset="-122"/>
              </a:rPr>
              <a:t>和</a:t>
            </a:r>
            <a:r>
              <a:rPr lang="en-GB" altLang="zh-CN" smtClean="0">
                <a:latin typeface="微软雅黑" pitchFamily="34" charset="-122"/>
                <a:ea typeface="微软雅黑" pitchFamily="34" charset="-122"/>
              </a:rPr>
              <a:t>.a </a:t>
            </a:r>
            <a:r>
              <a:rPr lang="zh-CN" altLang="en-GB" smtClean="0">
                <a:latin typeface="微软雅黑" pitchFamily="34" charset="-122"/>
                <a:ea typeface="微软雅黑" pitchFamily="34" charset="-122"/>
              </a:rPr>
              <a:t>文件</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扫描期间将</a:t>
            </a:r>
            <a:r>
              <a:rPr lang="zh-CN" altLang="en-GB" smtClean="0">
                <a:solidFill>
                  <a:srgbClr val="FF0000"/>
                </a:solidFill>
                <a:latin typeface="微软雅黑" pitchFamily="34" charset="-122"/>
                <a:ea typeface="微软雅黑" pitchFamily="34" charset="-122"/>
              </a:rPr>
              <a:t>当前未解析的引用</a:t>
            </a:r>
            <a:r>
              <a:rPr lang="zh-CN" altLang="en-GB" smtClean="0">
                <a:latin typeface="微软雅黑" pitchFamily="34" charset="-122"/>
                <a:ea typeface="微软雅黑" pitchFamily="34" charset="-122"/>
              </a:rPr>
              <a:t>记录到一个列表</a:t>
            </a:r>
            <a:r>
              <a:rPr lang="en-GB" altLang="zh-CN" smtClean="0">
                <a:latin typeface="微软雅黑" pitchFamily="34" charset="-122"/>
                <a:ea typeface="微软雅黑" pitchFamily="34" charset="-122"/>
              </a:rPr>
              <a:t>U</a:t>
            </a:r>
            <a:r>
              <a:rPr lang="zh-CN" altLang="en-GB" smtClean="0">
                <a:latin typeface="微软雅黑" pitchFamily="34" charset="-122"/>
                <a:ea typeface="微软雅黑" pitchFamily="34" charset="-122"/>
              </a:rPr>
              <a:t>中</a:t>
            </a:r>
            <a:endParaRPr lang="en-GB" altLang="zh-CN" smtClean="0">
              <a:latin typeface="微软雅黑" pitchFamily="34" charset="-122"/>
              <a:ea typeface="微软雅黑" pitchFamily="34" charset="-122"/>
            </a:endParaRP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每遇到一个新的</a:t>
            </a:r>
            <a:r>
              <a:rPr lang="en-GB" altLang="zh-CN" smtClean="0">
                <a:latin typeface="微软雅黑" pitchFamily="34" charset="-122"/>
                <a:ea typeface="微软雅黑" pitchFamily="34" charset="-122"/>
              </a:rPr>
              <a:t>.o </a:t>
            </a:r>
            <a:r>
              <a:rPr lang="zh-CN" altLang="en-GB" smtClean="0">
                <a:latin typeface="微软雅黑" pitchFamily="34" charset="-122"/>
                <a:ea typeface="微软雅黑" pitchFamily="34" charset="-122"/>
              </a:rPr>
              <a:t>或 </a:t>
            </a:r>
            <a:r>
              <a:rPr lang="en-GB" altLang="zh-CN" smtClean="0">
                <a:latin typeface="微软雅黑" pitchFamily="34" charset="-122"/>
                <a:ea typeface="微软雅黑" pitchFamily="34" charset="-122"/>
              </a:rPr>
              <a:t>.a </a:t>
            </a:r>
            <a:r>
              <a:rPr lang="zh-CN" altLang="en-GB" smtClean="0">
                <a:latin typeface="微软雅黑" pitchFamily="34" charset="-122"/>
                <a:ea typeface="微软雅黑" pitchFamily="34" charset="-122"/>
              </a:rPr>
              <a:t>中的模块，都试图用其来解析</a:t>
            </a:r>
            <a:r>
              <a:rPr lang="en-GB" altLang="zh-CN" smtClean="0">
                <a:latin typeface="微软雅黑" pitchFamily="34" charset="-122"/>
                <a:ea typeface="微软雅黑" pitchFamily="34" charset="-122"/>
              </a:rPr>
              <a:t>U</a:t>
            </a:r>
            <a:r>
              <a:rPr lang="zh-CN" altLang="en-GB" smtClean="0">
                <a:latin typeface="微软雅黑" pitchFamily="34" charset="-122"/>
                <a:ea typeface="微软雅黑" pitchFamily="34" charset="-122"/>
              </a:rPr>
              <a:t>中的符号</a:t>
            </a:r>
            <a:endParaRPr lang="en-GB" altLang="zh-CN" smtClean="0">
              <a:latin typeface="微软雅黑" pitchFamily="34" charset="-122"/>
              <a:ea typeface="微软雅黑" pitchFamily="34" charset="-122"/>
            </a:endParaRP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如果扫描到最后，</a:t>
            </a:r>
            <a:r>
              <a:rPr lang="en-GB" altLang="zh-CN" smtClean="0">
                <a:latin typeface="微软雅黑" pitchFamily="34" charset="-122"/>
                <a:ea typeface="微软雅黑" pitchFamily="34" charset="-122"/>
              </a:rPr>
              <a:t>U</a:t>
            </a:r>
            <a:r>
              <a:rPr lang="zh-CN" altLang="en-GB" smtClean="0">
                <a:latin typeface="微软雅黑" pitchFamily="34" charset="-122"/>
                <a:ea typeface="微软雅黑" pitchFamily="34" charset="-122"/>
              </a:rPr>
              <a:t>中还有未被解析的符号，则发生错误</a:t>
            </a:r>
            <a:endParaRPr lang="en-GB" altLang="zh-CN" sz="900" smtClean="0">
              <a:latin typeface="微软雅黑" pitchFamily="34" charset="-122"/>
              <a:ea typeface="微软雅黑" pitchFamily="34" charset="-122"/>
            </a:endParaRPr>
          </a:p>
          <a:p>
            <a:pPr>
              <a:lnSpc>
                <a:spcPct val="83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问题和对策</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能否正确解析与命令行给出的顺序有关</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好的做法：将静态库放在命令行的最后</a:t>
            </a:r>
          </a:p>
        </p:txBody>
      </p:sp>
      <p:sp>
        <p:nvSpPr>
          <p:cNvPr id="791556" name="Rectangle 3"/>
          <p:cNvSpPr>
            <a:spLocks noChangeArrowheads="1"/>
          </p:cNvSpPr>
          <p:nvPr/>
        </p:nvSpPr>
        <p:spPr bwMode="auto">
          <a:xfrm>
            <a:off x="146050" y="4402138"/>
            <a:ext cx="7721600" cy="1235075"/>
          </a:xfrm>
          <a:prstGeom prst="rect">
            <a:avLst/>
          </a:prstGeom>
          <a:noFill/>
          <a:ln w="6477">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gcc -L. libtest.o -lmine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gcc -L. -lmine libtest.o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chemeClr val="accent2"/>
                </a:solidFill>
                <a:latin typeface="微软雅黑" pitchFamily="34" charset="-122"/>
                <a:ea typeface="微软雅黑" pitchFamily="34" charset="-122"/>
                <a:cs typeface="msgothic"/>
              </a:rPr>
              <a:t>libtest.o: In function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chemeClr val="accent2"/>
                </a:solidFill>
                <a:latin typeface="微软雅黑" pitchFamily="34" charset="-122"/>
                <a:ea typeface="微软雅黑" pitchFamily="34" charset="-122"/>
                <a:cs typeface="msgothic"/>
              </a:rPr>
              <a:t>libtest.o(.text+0x4): undefined reference to `libfun'</a:t>
            </a:r>
            <a:r>
              <a:rPr lang="en-GB" altLang="zh-CN" sz="1600" b="1">
                <a:solidFill>
                  <a:schemeClr val="accent2"/>
                </a:solidFill>
                <a:latin typeface="Courier New" pitchFamily="49" charset="0"/>
                <a:ea typeface="微软雅黑" pitchFamily="34" charset="-122"/>
                <a:cs typeface="msgothic"/>
              </a:rPr>
              <a:t> </a:t>
            </a:r>
          </a:p>
        </p:txBody>
      </p:sp>
      <p:sp>
        <p:nvSpPr>
          <p:cNvPr id="791557" name="Text Box 5"/>
          <p:cNvSpPr txBox="1">
            <a:spLocks noChangeArrowheads="1"/>
          </p:cNvSpPr>
          <p:nvPr/>
        </p:nvSpPr>
        <p:spPr bwMode="auto">
          <a:xfrm>
            <a:off x="233363" y="5768975"/>
            <a:ext cx="8056562"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说明在</a:t>
            </a:r>
            <a:r>
              <a:rPr lang="en-US" altLang="zh-CN" sz="2000" b="1">
                <a:solidFill>
                  <a:srgbClr val="CC3300"/>
                </a:solidFill>
                <a:latin typeface="微软雅黑" pitchFamily="34" charset="-122"/>
                <a:ea typeface="微软雅黑" pitchFamily="34" charset="-122"/>
              </a:rPr>
              <a:t>libtest.o</a:t>
            </a:r>
            <a:r>
              <a:rPr lang="zh-CN" altLang="en-US" sz="2000" b="1">
                <a:solidFill>
                  <a:srgbClr val="CC3300"/>
                </a:solidFill>
                <a:latin typeface="微软雅黑" pitchFamily="34" charset="-122"/>
                <a:ea typeface="微软雅黑" pitchFamily="34" charset="-122"/>
              </a:rPr>
              <a:t>中的</a:t>
            </a:r>
            <a:r>
              <a:rPr lang="en-US" altLang="zh-CN" sz="2000" b="1">
                <a:solidFill>
                  <a:srgbClr val="CC3300"/>
                </a:solidFill>
                <a:latin typeface="微软雅黑" pitchFamily="34" charset="-122"/>
                <a:ea typeface="微软雅黑" pitchFamily="34" charset="-122"/>
              </a:rPr>
              <a:t>main</a:t>
            </a:r>
            <a:r>
              <a:rPr lang="zh-CN" altLang="en-US" sz="2000" b="1">
                <a:solidFill>
                  <a:srgbClr val="CC3300"/>
                </a:solidFill>
                <a:latin typeface="微软雅黑" pitchFamily="34" charset="-122"/>
                <a:ea typeface="微软雅黑" pitchFamily="34" charset="-122"/>
              </a:rPr>
              <a:t>调用了</a:t>
            </a:r>
            <a:r>
              <a:rPr lang="en-US" altLang="zh-CN" sz="2000" b="1">
                <a:solidFill>
                  <a:srgbClr val="CC3300"/>
                </a:solidFill>
                <a:latin typeface="微软雅黑" pitchFamily="34" charset="-122"/>
                <a:ea typeface="微软雅黑" pitchFamily="34" charset="-122"/>
              </a:rPr>
              <a:t>libfun</a:t>
            </a:r>
            <a:r>
              <a:rPr lang="zh-CN" altLang="en-US" sz="2000" b="1">
                <a:solidFill>
                  <a:srgbClr val="CC3300"/>
                </a:solidFill>
                <a:latin typeface="微软雅黑" pitchFamily="34" charset="-122"/>
                <a:ea typeface="微软雅黑" pitchFamily="34" charset="-122"/>
              </a:rPr>
              <a:t>这个在库</a:t>
            </a:r>
            <a:r>
              <a:rPr lang="en-US" altLang="zh-CN" sz="2000" b="1">
                <a:solidFill>
                  <a:srgbClr val="CC3300"/>
                </a:solidFill>
                <a:latin typeface="微软雅黑" pitchFamily="34" charset="-122"/>
                <a:ea typeface="微软雅黑" pitchFamily="34" charset="-122"/>
              </a:rPr>
              <a:t>libmine</a:t>
            </a:r>
            <a:r>
              <a:rPr lang="zh-CN" altLang="en-US" sz="2000" b="1">
                <a:solidFill>
                  <a:srgbClr val="CC3300"/>
                </a:solidFill>
                <a:latin typeface="微软雅黑" pitchFamily="34" charset="-122"/>
                <a:ea typeface="微软雅黑" pitchFamily="34" charset="-122"/>
              </a:rPr>
              <a:t>中的函数，所以，在命令行中，应该将</a:t>
            </a:r>
            <a:r>
              <a:rPr lang="en-US" altLang="zh-CN" sz="2000" b="1">
                <a:solidFill>
                  <a:srgbClr val="CC3300"/>
                </a:solidFill>
                <a:latin typeface="微软雅黑" pitchFamily="34" charset="-122"/>
                <a:ea typeface="微软雅黑" pitchFamily="34" charset="-122"/>
              </a:rPr>
              <a:t>libtest.o</a:t>
            </a:r>
            <a:r>
              <a:rPr lang="zh-CN" altLang="en-US" sz="2000" b="1">
                <a:solidFill>
                  <a:srgbClr val="CC3300"/>
                </a:solidFill>
                <a:latin typeface="微软雅黑" pitchFamily="34" charset="-122"/>
                <a:ea typeface="微软雅黑" pitchFamily="34" charset="-122"/>
              </a:rPr>
              <a:t>放在前面，像第一行中那样 </a:t>
            </a:r>
            <a:r>
              <a:rPr lang="en-US" altLang="zh-CN" sz="2000" b="1">
                <a:solidFill>
                  <a:srgbClr val="CC3300"/>
                </a:solidFill>
                <a:latin typeface="微软雅黑" pitchFamily="34" charset="-122"/>
                <a:ea typeface="微软雅黑" pitchFamily="34" charset="-122"/>
              </a:rPr>
              <a:t>!</a:t>
            </a:r>
          </a:p>
        </p:txBody>
      </p:sp>
      <p:sp>
        <p:nvSpPr>
          <p:cNvPr id="791558" name="Text Box 6"/>
          <p:cNvSpPr txBox="1">
            <a:spLocks noChangeArrowheads="1"/>
          </p:cNvSpPr>
          <p:nvPr/>
        </p:nvSpPr>
        <p:spPr bwMode="auto">
          <a:xfrm>
            <a:off x="6208713" y="3222625"/>
            <a:ext cx="25114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libmine.a </a:t>
            </a:r>
            <a:r>
              <a:rPr lang="zh-CN" altLang="en-US" sz="2000" b="1">
                <a:solidFill>
                  <a:srgbClr val="FF0000"/>
                </a:solidFill>
                <a:latin typeface="微软雅黑" pitchFamily="34" charset="-122"/>
                <a:ea typeface="微软雅黑" pitchFamily="34" charset="-122"/>
              </a:rPr>
              <a:t>是静态库</a:t>
            </a:r>
          </a:p>
        </p:txBody>
      </p:sp>
      <p:sp>
        <p:nvSpPr>
          <p:cNvPr id="791559" name="Text Box 7"/>
          <p:cNvSpPr txBox="1">
            <a:spLocks noChangeArrowheads="1"/>
          </p:cNvSpPr>
          <p:nvPr/>
        </p:nvSpPr>
        <p:spPr bwMode="auto">
          <a:xfrm>
            <a:off x="204788" y="3659188"/>
            <a:ext cx="7399337"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latin typeface="微软雅黑" pitchFamily="34" charset="-122"/>
                <a:ea typeface="微软雅黑" pitchFamily="34" charset="-122"/>
              </a:rPr>
              <a:t>假设调用关系：</a:t>
            </a:r>
            <a:r>
              <a:rPr lang="en-US" altLang="zh-CN" sz="2200" b="1">
                <a:solidFill>
                  <a:srgbClr val="0A6A0A"/>
                </a:solidFill>
                <a:latin typeface="微软雅黑" pitchFamily="34" charset="-122"/>
                <a:ea typeface="微软雅黑" pitchFamily="34" charset="-122"/>
              </a:rPr>
              <a:t>libtest.o</a:t>
            </a:r>
            <a:r>
              <a:rPr lang="en-US" altLang="zh-CN" sz="2200" b="1">
                <a:solidFill>
                  <a:srgbClr val="0A6A0A"/>
                </a:solidFill>
                <a:latin typeface="微软雅黑" pitchFamily="34" charset="-122"/>
                <a:ea typeface="微软雅黑" pitchFamily="34" charset="-122"/>
                <a:cs typeface="Arial" pitchFamily="34" charset="0"/>
              </a:rPr>
              <a:t>→libfun.o</a:t>
            </a:r>
            <a:r>
              <a:rPr lang="en-US" altLang="zh-CN" sz="2200" b="1">
                <a:solidFill>
                  <a:srgbClr val="0A6A0A"/>
                </a:solidFill>
                <a:latin typeface="微软雅黑" pitchFamily="34" charset="-122"/>
                <a:ea typeface="微软雅黑" pitchFamily="34" charset="-122"/>
              </a:rPr>
              <a:t>(</a:t>
            </a:r>
            <a:r>
              <a:rPr lang="zh-CN" altLang="en-US" sz="2200" b="1">
                <a:solidFill>
                  <a:srgbClr val="0A6A0A"/>
                </a:solidFill>
                <a:latin typeface="微软雅黑" pitchFamily="34" charset="-122"/>
                <a:ea typeface="微软雅黑" pitchFamily="34" charset="-122"/>
              </a:rPr>
              <a:t>在</a:t>
            </a:r>
            <a:r>
              <a:rPr lang="en-US" altLang="zh-CN" sz="2200" b="1">
                <a:solidFill>
                  <a:srgbClr val="0A6A0A"/>
                </a:solidFill>
                <a:latin typeface="微软雅黑" pitchFamily="34" charset="-122"/>
                <a:ea typeface="微软雅黑" pitchFamily="34" charset="-122"/>
              </a:rPr>
              <a:t>libmine.a</a:t>
            </a:r>
            <a:r>
              <a:rPr lang="zh-CN" altLang="en-US" sz="2200" b="1">
                <a:solidFill>
                  <a:srgbClr val="0A6A0A"/>
                </a:solidFill>
                <a:latin typeface="微软雅黑" pitchFamily="34" charset="-122"/>
                <a:ea typeface="微软雅黑" pitchFamily="34" charset="-122"/>
              </a:rPr>
              <a:t>中）</a:t>
            </a:r>
          </a:p>
          <a:p>
            <a:r>
              <a:rPr lang="zh-CN" altLang="en-US" sz="2200" b="1">
                <a:solidFill>
                  <a:srgbClr val="0A6A0A"/>
                </a:solidFill>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(main) →(libfun)</a:t>
            </a:r>
          </a:p>
        </p:txBody>
      </p:sp>
      <p:grpSp>
        <p:nvGrpSpPr>
          <p:cNvPr id="791560" name="Group 8"/>
          <p:cNvGrpSpPr>
            <a:grpSpLocks/>
          </p:cNvGrpSpPr>
          <p:nvPr/>
        </p:nvGrpSpPr>
        <p:grpSpPr bwMode="auto">
          <a:xfrm>
            <a:off x="3381375" y="4356100"/>
            <a:ext cx="5184775" cy="669925"/>
            <a:chOff x="2487" y="2744"/>
            <a:chExt cx="3147" cy="422"/>
          </a:xfrm>
        </p:grpSpPr>
        <p:sp>
          <p:nvSpPr>
            <p:cNvPr id="791561" name="Text Box 9"/>
            <p:cNvSpPr txBox="1">
              <a:spLocks noChangeArrowheads="1"/>
            </p:cNvSpPr>
            <p:nvPr/>
          </p:nvSpPr>
          <p:spPr bwMode="auto">
            <a:xfrm>
              <a:off x="2907" y="2744"/>
              <a:ext cx="2727" cy="422"/>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扫描</a:t>
              </a:r>
              <a:r>
                <a:rPr lang="en-US" altLang="zh-CN" sz="1900" b="1">
                  <a:solidFill>
                    <a:srgbClr val="FF0000"/>
                  </a:solidFill>
                  <a:latin typeface="微软雅黑" pitchFamily="34" charset="-122"/>
                  <a:ea typeface="微软雅黑" pitchFamily="34" charset="-122"/>
                </a:rPr>
                <a:t>libtest.o</a:t>
              </a:r>
              <a:r>
                <a:rPr lang="zh-CN" altLang="en-US" sz="1900" b="1">
                  <a:solidFill>
                    <a:srgbClr val="FF0000"/>
                  </a:solidFill>
                  <a:latin typeface="微软雅黑" pitchFamily="34" charset="-122"/>
                  <a:ea typeface="微软雅黑" pitchFamily="34" charset="-122"/>
                </a:rPr>
                <a:t>，将</a:t>
              </a:r>
              <a:r>
                <a:rPr lang="en-US" altLang="zh-CN" sz="1900" b="1">
                  <a:solidFill>
                    <a:srgbClr val="FF0000"/>
                  </a:solidFill>
                  <a:latin typeface="微软雅黑" pitchFamily="34" charset="-122"/>
                  <a:ea typeface="微软雅黑" pitchFamily="34" charset="-122"/>
                </a:rPr>
                <a:t>libfun</a:t>
              </a:r>
              <a:r>
                <a:rPr lang="zh-CN" altLang="en-US" sz="1900" b="1">
                  <a:solidFill>
                    <a:srgbClr val="FF0000"/>
                  </a:solidFill>
                  <a:latin typeface="微软雅黑" pitchFamily="34" charset="-122"/>
                  <a:ea typeface="微软雅黑" pitchFamily="34" charset="-122"/>
                </a:rPr>
                <a:t>送</a:t>
              </a:r>
              <a:r>
                <a:rPr lang="en-US" altLang="zh-CN" sz="1900" b="1">
                  <a:solidFill>
                    <a:srgbClr val="FF0000"/>
                  </a:solidFill>
                  <a:latin typeface="微软雅黑" pitchFamily="34" charset="-122"/>
                  <a:ea typeface="微软雅黑" pitchFamily="34" charset="-122"/>
                </a:rPr>
                <a:t>U</a:t>
              </a:r>
              <a:r>
                <a:rPr lang="zh-CN" altLang="en-US" sz="1900" b="1">
                  <a:solidFill>
                    <a:srgbClr val="FF0000"/>
                  </a:solidFill>
                  <a:latin typeface="微软雅黑" pitchFamily="34" charset="-122"/>
                  <a:ea typeface="微软雅黑" pitchFamily="34" charset="-122"/>
                </a:rPr>
                <a:t>，扫描到</a:t>
              </a:r>
              <a:r>
                <a:rPr lang="en-US" altLang="zh-CN" sz="1900" b="1">
                  <a:solidFill>
                    <a:srgbClr val="FF0000"/>
                  </a:solidFill>
                  <a:latin typeface="微软雅黑" pitchFamily="34" charset="-122"/>
                  <a:ea typeface="微软雅黑" pitchFamily="34" charset="-122"/>
                </a:rPr>
                <a:t>libmine.a</a:t>
              </a:r>
              <a:r>
                <a:rPr lang="zh-CN" altLang="en-US" sz="1900" b="1">
                  <a:solidFill>
                    <a:srgbClr val="FF0000"/>
                  </a:solidFill>
                  <a:latin typeface="微软雅黑" pitchFamily="34" charset="-122"/>
                  <a:ea typeface="微软雅黑" pitchFamily="34" charset="-122"/>
                </a:rPr>
                <a:t>时，用其定义的</a:t>
              </a:r>
              <a:r>
                <a:rPr lang="en-US" altLang="zh-CN" sz="1900" b="1">
                  <a:solidFill>
                    <a:srgbClr val="FF0000"/>
                  </a:solidFill>
                  <a:latin typeface="微软雅黑" pitchFamily="34" charset="-122"/>
                  <a:ea typeface="微软雅黑" pitchFamily="34" charset="-122"/>
                </a:rPr>
                <a:t>libfun</a:t>
              </a:r>
              <a:r>
                <a:rPr lang="zh-CN" altLang="en-US" sz="1900" b="1">
                  <a:solidFill>
                    <a:srgbClr val="FF0000"/>
                  </a:solidFill>
                  <a:latin typeface="微软雅黑" pitchFamily="34" charset="-122"/>
                  <a:ea typeface="微软雅黑" pitchFamily="34" charset="-122"/>
                </a:rPr>
                <a:t>来解析</a:t>
              </a:r>
            </a:p>
          </p:txBody>
        </p:sp>
        <p:sp>
          <p:nvSpPr>
            <p:cNvPr id="791562" name="Line 10"/>
            <p:cNvSpPr>
              <a:spLocks noChangeShapeType="1"/>
            </p:cNvSpPr>
            <p:nvPr/>
          </p:nvSpPr>
          <p:spPr bwMode="auto">
            <a:xfrm flipH="1" flipV="1">
              <a:off x="2487" y="2898"/>
              <a:ext cx="449" cy="27"/>
            </a:xfrm>
            <a:prstGeom prst="line">
              <a:avLst/>
            </a:prstGeom>
            <a:noFill/>
            <a:ln w="57150">
              <a:solidFill>
                <a:srgbClr val="CC3300"/>
              </a:solidFill>
              <a:round/>
              <a:headEnd/>
              <a:tailEnd type="triangle" w="med" len="med"/>
            </a:ln>
            <a:effectLst/>
          </p:spPr>
          <p:txBody>
            <a:bodyPr/>
            <a:lstStyle/>
            <a:p>
              <a:endParaRPr lang="zh-CN" altLang="en-US"/>
            </a:p>
          </p:txBody>
        </p:sp>
      </p:grpSp>
      <p:sp>
        <p:nvSpPr>
          <p:cNvPr id="791563" name="Text Box 11"/>
          <p:cNvSpPr txBox="1">
            <a:spLocks noChangeArrowheads="1"/>
          </p:cNvSpPr>
          <p:nvPr/>
        </p:nvSpPr>
        <p:spPr bwMode="auto">
          <a:xfrm>
            <a:off x="246063" y="4033838"/>
            <a:ext cx="21494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CC3300"/>
                </a:solidFill>
                <a:latin typeface="微软雅黑" pitchFamily="34" charset="-122"/>
                <a:ea typeface="微软雅黑" pitchFamily="34" charset="-122"/>
              </a:rPr>
              <a:t>-lxxx=libxxx.a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1555">
                                            <p:txEl>
                                              <p:pRg st="1" end="1"/>
                                            </p:txEl>
                                          </p:spTgt>
                                        </p:tgtEl>
                                        <p:attrNameLst>
                                          <p:attrName>style.visibility</p:attrName>
                                        </p:attrNameLst>
                                      </p:cBhvr>
                                      <p:to>
                                        <p:strVal val="visible"/>
                                      </p:to>
                                    </p:set>
                                    <p:animEffect transition="in" filter="blinds(horizontal)">
                                      <p:cBhvr>
                                        <p:cTn id="7" dur="500"/>
                                        <p:tgtEl>
                                          <p:spTgt spid="791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5">
                                            <p:txEl>
                                              <p:pRg st="2" end="2"/>
                                            </p:txEl>
                                          </p:spTgt>
                                        </p:tgtEl>
                                        <p:attrNameLst>
                                          <p:attrName>style.visibility</p:attrName>
                                        </p:attrNameLst>
                                      </p:cBhvr>
                                      <p:to>
                                        <p:strVal val="visible"/>
                                      </p:to>
                                    </p:set>
                                    <p:animEffect transition="in" filter="blinds(horizontal)">
                                      <p:cBhvr>
                                        <p:cTn id="12" dur="500"/>
                                        <p:tgtEl>
                                          <p:spTgt spid="791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1555">
                                            <p:txEl>
                                              <p:pRg st="3" end="3"/>
                                            </p:txEl>
                                          </p:spTgt>
                                        </p:tgtEl>
                                        <p:attrNameLst>
                                          <p:attrName>style.visibility</p:attrName>
                                        </p:attrNameLst>
                                      </p:cBhvr>
                                      <p:to>
                                        <p:strVal val="visible"/>
                                      </p:to>
                                    </p:set>
                                    <p:animEffect transition="in" filter="blinds(horizontal)">
                                      <p:cBhvr>
                                        <p:cTn id="17" dur="500"/>
                                        <p:tgtEl>
                                          <p:spTgt spid="7915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1555">
                                            <p:txEl>
                                              <p:pRg st="4" end="4"/>
                                            </p:txEl>
                                          </p:spTgt>
                                        </p:tgtEl>
                                        <p:attrNameLst>
                                          <p:attrName>style.visibility</p:attrName>
                                        </p:attrNameLst>
                                      </p:cBhvr>
                                      <p:to>
                                        <p:strVal val="visible"/>
                                      </p:to>
                                    </p:set>
                                    <p:animEffect transition="in" filter="blinds(horizontal)">
                                      <p:cBhvr>
                                        <p:cTn id="22" dur="500"/>
                                        <p:tgtEl>
                                          <p:spTgt spid="7915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1555">
                                            <p:txEl>
                                              <p:pRg st="6" end="6"/>
                                            </p:txEl>
                                          </p:spTgt>
                                        </p:tgtEl>
                                        <p:attrNameLst>
                                          <p:attrName>style.visibility</p:attrName>
                                        </p:attrNameLst>
                                      </p:cBhvr>
                                      <p:to>
                                        <p:strVal val="visible"/>
                                      </p:to>
                                    </p:set>
                                    <p:animEffect transition="in" filter="blinds(horizontal)">
                                      <p:cBhvr>
                                        <p:cTn id="27" dur="500"/>
                                        <p:tgtEl>
                                          <p:spTgt spid="79155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1555">
                                            <p:txEl>
                                              <p:pRg st="7" end="7"/>
                                            </p:txEl>
                                          </p:spTgt>
                                        </p:tgtEl>
                                        <p:attrNameLst>
                                          <p:attrName>style.visibility</p:attrName>
                                        </p:attrNameLst>
                                      </p:cBhvr>
                                      <p:to>
                                        <p:strVal val="visible"/>
                                      </p:to>
                                    </p:set>
                                    <p:animEffect transition="in" filter="blinds(horizontal)">
                                      <p:cBhvr>
                                        <p:cTn id="32" dur="500"/>
                                        <p:tgtEl>
                                          <p:spTgt spid="79155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1559"/>
                                        </p:tgtEl>
                                        <p:attrNameLst>
                                          <p:attrName>style.visibility</p:attrName>
                                        </p:attrNameLst>
                                      </p:cBhvr>
                                      <p:to>
                                        <p:strVal val="visible"/>
                                      </p:to>
                                    </p:set>
                                    <p:animEffect transition="in" filter="blinds(horizontal)">
                                      <p:cBhvr>
                                        <p:cTn id="37" dur="500"/>
                                        <p:tgtEl>
                                          <p:spTgt spid="79155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1558"/>
                                        </p:tgtEl>
                                        <p:attrNameLst>
                                          <p:attrName>style.visibility</p:attrName>
                                        </p:attrNameLst>
                                      </p:cBhvr>
                                      <p:to>
                                        <p:strVal val="visible"/>
                                      </p:to>
                                    </p:set>
                                    <p:animEffect transition="in" filter="blinds(horizontal)">
                                      <p:cBhvr>
                                        <p:cTn id="42" dur="500"/>
                                        <p:tgtEl>
                                          <p:spTgt spid="7915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91556">
                                            <p:txEl>
                                              <p:pRg st="0" end="0"/>
                                            </p:txEl>
                                          </p:spTgt>
                                        </p:tgtEl>
                                        <p:attrNameLst>
                                          <p:attrName>style.visibility</p:attrName>
                                        </p:attrNameLst>
                                      </p:cBhvr>
                                      <p:to>
                                        <p:strVal val="visible"/>
                                      </p:to>
                                    </p:set>
                                    <p:animEffect transition="in" filter="blinds(horizontal)">
                                      <p:cBhvr>
                                        <p:cTn id="47" dur="500"/>
                                        <p:tgtEl>
                                          <p:spTgt spid="79155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91563"/>
                                        </p:tgtEl>
                                        <p:attrNameLst>
                                          <p:attrName>style.visibility</p:attrName>
                                        </p:attrNameLst>
                                      </p:cBhvr>
                                      <p:to>
                                        <p:strVal val="visible"/>
                                      </p:to>
                                    </p:set>
                                    <p:animEffect transition="in" filter="blinds(horizontal)">
                                      <p:cBhvr>
                                        <p:cTn id="52" dur="500"/>
                                        <p:tgtEl>
                                          <p:spTgt spid="7915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91560"/>
                                        </p:tgtEl>
                                        <p:attrNameLst>
                                          <p:attrName>style.visibility</p:attrName>
                                        </p:attrNameLst>
                                      </p:cBhvr>
                                      <p:to>
                                        <p:strVal val="visible"/>
                                      </p:to>
                                    </p:set>
                                    <p:animEffect transition="in" filter="blinds(horizontal)">
                                      <p:cBhvr>
                                        <p:cTn id="57" dur="500"/>
                                        <p:tgtEl>
                                          <p:spTgt spid="7915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91556">
                                            <p:txEl>
                                              <p:pRg st="1" end="1"/>
                                            </p:txEl>
                                          </p:spTgt>
                                        </p:tgtEl>
                                        <p:attrNameLst>
                                          <p:attrName>style.visibility</p:attrName>
                                        </p:attrNameLst>
                                      </p:cBhvr>
                                      <p:to>
                                        <p:strVal val="visible"/>
                                      </p:to>
                                    </p:set>
                                    <p:animEffect transition="in" filter="blinds(horizontal)">
                                      <p:cBhvr>
                                        <p:cTn id="62" dur="500"/>
                                        <p:tgtEl>
                                          <p:spTgt spid="79155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91556">
                                            <p:txEl>
                                              <p:pRg st="2" end="2"/>
                                            </p:txEl>
                                          </p:spTgt>
                                        </p:tgtEl>
                                        <p:attrNameLst>
                                          <p:attrName>style.visibility</p:attrName>
                                        </p:attrNameLst>
                                      </p:cBhvr>
                                      <p:to>
                                        <p:strVal val="visible"/>
                                      </p:to>
                                    </p:set>
                                    <p:animEffect transition="in" filter="blinds(horizontal)">
                                      <p:cBhvr>
                                        <p:cTn id="67" dur="500"/>
                                        <p:tgtEl>
                                          <p:spTgt spid="791556">
                                            <p:txEl>
                                              <p:pRg st="2" end="2"/>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791556">
                                            <p:txEl>
                                              <p:pRg st="3" end="3"/>
                                            </p:txEl>
                                          </p:spTgt>
                                        </p:tgtEl>
                                        <p:attrNameLst>
                                          <p:attrName>style.visibility</p:attrName>
                                        </p:attrNameLst>
                                      </p:cBhvr>
                                      <p:to>
                                        <p:strVal val="visible"/>
                                      </p:to>
                                    </p:set>
                                    <p:animEffect transition="in" filter="blinds(horizontal)">
                                      <p:cBhvr>
                                        <p:cTn id="70" dur="500"/>
                                        <p:tgtEl>
                                          <p:spTgt spid="791556">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791557"/>
                                        </p:tgtEl>
                                        <p:attrNameLst>
                                          <p:attrName>style.visibility</p:attrName>
                                        </p:attrNameLst>
                                      </p:cBhvr>
                                      <p:to>
                                        <p:strVal val="visible"/>
                                      </p:to>
                                    </p:set>
                                    <p:animEffect transition="in" filter="blinds(horizontal)">
                                      <p:cBhvr>
                                        <p:cTn id="75" dur="500"/>
                                        <p:tgtEl>
                                          <p:spTgt spid="79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7" grpId="0"/>
      <p:bldP spid="791558" grpId="0"/>
      <p:bldP spid="791559" grpId="0"/>
      <p:bldP spid="7915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zh-CN" altLang="en-US" smtClean="0"/>
              <a:t>链接顺序问题</a:t>
            </a:r>
          </a:p>
        </p:txBody>
      </p:sp>
      <p:sp>
        <p:nvSpPr>
          <p:cNvPr id="723971" name="Rectangle 3"/>
          <p:cNvSpPr>
            <a:spLocks noGrp="1" noChangeArrowheads="1"/>
          </p:cNvSpPr>
          <p:nvPr>
            <p:ph type="body" idx="1"/>
          </p:nvPr>
        </p:nvSpPr>
        <p:spPr>
          <a:xfrm>
            <a:off x="468313" y="836613"/>
            <a:ext cx="8229600" cy="5810250"/>
          </a:xfrm>
        </p:spPr>
        <p:txBody>
          <a:bodyPr/>
          <a:lstStyle/>
          <a:p>
            <a:pPr>
              <a:lnSpc>
                <a:spcPct val="105000"/>
              </a:lnSpc>
              <a:spcBef>
                <a:spcPct val="15000"/>
              </a:spcBef>
            </a:pPr>
            <a:r>
              <a:rPr lang="zh-CN" altLang="en-US" smtClean="0">
                <a:latin typeface="微软雅黑" pitchFamily="34" charset="-122"/>
                <a:ea typeface="微软雅黑" pitchFamily="34" charset="-122"/>
              </a:rPr>
              <a:t>假设调用关系如下：</a:t>
            </a:r>
          </a:p>
          <a:p>
            <a:pPr>
              <a:lnSpc>
                <a:spcPct val="105000"/>
              </a:lnSpc>
              <a:spcBef>
                <a:spcPct val="15000"/>
              </a:spcBef>
              <a:buFontTx/>
              <a:buNone/>
            </a:pPr>
            <a:r>
              <a:rPr lang="en-US" altLang="zh-CN" smtClean="0">
                <a:latin typeface="微软雅黑" pitchFamily="34" charset="-122"/>
                <a:ea typeface="微软雅黑" pitchFamily="34" charset="-122"/>
              </a:rPr>
              <a:t>     func.o </a:t>
            </a:r>
            <a:r>
              <a:rPr lang="en-US" altLang="zh-CN" smtClean="0">
                <a:ea typeface="微软雅黑" pitchFamily="34" charset="-122"/>
                <a:cs typeface="Arial" pitchFamily="34" charset="0"/>
              </a:rPr>
              <a:t>→ </a:t>
            </a:r>
            <a:r>
              <a:rPr lang="en-US" altLang="zh-CN" smtClean="0">
                <a:latin typeface="微软雅黑" pitchFamily="34" charset="-122"/>
                <a:ea typeface="微软雅黑" pitchFamily="34" charset="-122"/>
              </a:rPr>
              <a:t>libx.a </a:t>
            </a:r>
            <a:r>
              <a:rPr lang="zh-CN" altLang="en-US" smtClean="0">
                <a:latin typeface="微软雅黑" pitchFamily="34" charset="-122"/>
                <a:ea typeface="微软雅黑" pitchFamily="34" charset="-122"/>
              </a:rPr>
              <a:t>和 </a:t>
            </a:r>
            <a:r>
              <a:rPr lang="en-US" altLang="zh-CN" smtClean="0">
                <a:latin typeface="微软雅黑" pitchFamily="34" charset="-122"/>
                <a:ea typeface="微软雅黑" pitchFamily="34" charset="-122"/>
              </a:rPr>
              <a:t>liby.a </a:t>
            </a:r>
            <a:r>
              <a:rPr lang="zh-CN" altLang="en-US" smtClean="0">
                <a:latin typeface="微软雅黑" pitchFamily="34" charset="-122"/>
                <a:ea typeface="微软雅黑" pitchFamily="34" charset="-122"/>
              </a:rPr>
              <a:t>中的函数</a:t>
            </a:r>
          </a:p>
          <a:p>
            <a:pPr>
              <a:lnSpc>
                <a:spcPct val="105000"/>
              </a:lnSpc>
              <a:spcBef>
                <a:spcPct val="15000"/>
              </a:spcBef>
              <a:buFontTx/>
              <a:buNone/>
            </a:pP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libx.a </a:t>
            </a:r>
            <a:r>
              <a:rPr lang="en-US" altLang="zh-CN" smtClean="0">
                <a:ea typeface="微软雅黑" pitchFamily="34" charset="-122"/>
              </a:rPr>
              <a:t>→</a:t>
            </a:r>
            <a:r>
              <a:rPr lang="en-US" altLang="zh-CN" smtClean="0">
                <a:latin typeface="微软雅黑" pitchFamily="34" charset="-122"/>
                <a:ea typeface="微软雅黑" pitchFamily="34" charset="-122"/>
              </a:rPr>
              <a:t> libz.a </a:t>
            </a:r>
            <a:r>
              <a:rPr lang="zh-CN" altLang="en-US" smtClean="0">
                <a:latin typeface="微软雅黑" pitchFamily="34" charset="-122"/>
                <a:ea typeface="微软雅黑" pitchFamily="34" charset="-122"/>
              </a:rPr>
              <a:t>中的函数</a:t>
            </a:r>
          </a:p>
          <a:p>
            <a:pPr>
              <a:lnSpc>
                <a:spcPct val="105000"/>
              </a:lnSpc>
              <a:spcBef>
                <a:spcPct val="15000"/>
              </a:spcBef>
              <a:buFontTx/>
              <a:buNone/>
            </a:pP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libx.a </a:t>
            </a:r>
            <a:r>
              <a:rPr lang="zh-CN" altLang="en-US" smtClean="0">
                <a:latin typeface="微软雅黑" pitchFamily="34" charset="-122"/>
                <a:ea typeface="微软雅黑" pitchFamily="34" charset="-122"/>
              </a:rPr>
              <a:t>和 </a:t>
            </a:r>
            <a:r>
              <a:rPr lang="en-US" altLang="zh-CN" smtClean="0">
                <a:latin typeface="微软雅黑" pitchFamily="34" charset="-122"/>
                <a:ea typeface="微软雅黑" pitchFamily="34" charset="-122"/>
              </a:rPr>
              <a:t>liby.a </a:t>
            </a:r>
            <a:r>
              <a:rPr lang="zh-CN" altLang="en-US" smtClean="0">
                <a:latin typeface="微软雅黑" pitchFamily="34" charset="-122"/>
                <a:ea typeface="微软雅黑" pitchFamily="34" charset="-122"/>
              </a:rPr>
              <a:t>之间、</a:t>
            </a:r>
            <a:r>
              <a:rPr lang="en-US" altLang="zh-CN" smtClean="0">
                <a:latin typeface="微软雅黑" pitchFamily="34" charset="-122"/>
                <a:ea typeface="微软雅黑" pitchFamily="34" charset="-122"/>
              </a:rPr>
              <a:t>liby.a </a:t>
            </a:r>
            <a:r>
              <a:rPr lang="zh-CN" altLang="en-US" smtClean="0">
                <a:latin typeface="微软雅黑" pitchFamily="34" charset="-122"/>
                <a:ea typeface="微软雅黑" pitchFamily="34" charset="-122"/>
              </a:rPr>
              <a:t>和 </a:t>
            </a:r>
            <a:r>
              <a:rPr lang="en-US" altLang="zh-CN" smtClean="0">
                <a:latin typeface="微软雅黑" pitchFamily="34" charset="-122"/>
                <a:ea typeface="微软雅黑" pitchFamily="34" charset="-122"/>
              </a:rPr>
              <a:t>libz.a </a:t>
            </a:r>
            <a:r>
              <a:rPr lang="zh-CN" altLang="en-US" smtClean="0">
                <a:latin typeface="微软雅黑" pitchFamily="34" charset="-122"/>
                <a:ea typeface="微软雅黑" pitchFamily="34" charset="-122"/>
              </a:rPr>
              <a:t>相互独立</a:t>
            </a:r>
          </a:p>
          <a:p>
            <a:pPr>
              <a:lnSpc>
                <a:spcPct val="105000"/>
              </a:lnSpc>
              <a:spcBef>
                <a:spcPct val="15000"/>
              </a:spcBef>
              <a:buFontTx/>
              <a:buNone/>
            </a:pPr>
            <a:r>
              <a:rPr lang="zh-CN" altLang="en-US" smtClean="0">
                <a:latin typeface="微软雅黑" pitchFamily="34" charset="-122"/>
                <a:ea typeface="微软雅黑" pitchFamily="34" charset="-122"/>
              </a:rPr>
              <a:t>     则以下几个命令行都是可行的：</a:t>
            </a:r>
          </a:p>
          <a:p>
            <a:pPr lvl="1">
              <a:lnSpc>
                <a:spcPct val="105000"/>
              </a:lnSpc>
              <a:spcBef>
                <a:spcPct val="15000"/>
              </a:spcBef>
            </a:pPr>
            <a:r>
              <a:rPr lang="en-US" altLang="zh-CN" sz="2200" smtClean="0">
                <a:latin typeface="微软雅黑" pitchFamily="34" charset="-122"/>
                <a:ea typeface="微软雅黑" pitchFamily="34" charset="-122"/>
              </a:rPr>
              <a:t>gcc -static –o myfunc func.o libx.a liby.a libz.a</a:t>
            </a:r>
          </a:p>
          <a:p>
            <a:pPr lvl="1">
              <a:lnSpc>
                <a:spcPct val="105000"/>
              </a:lnSpc>
              <a:spcBef>
                <a:spcPct val="15000"/>
              </a:spcBef>
            </a:pPr>
            <a:r>
              <a:rPr lang="en-US" altLang="zh-CN" sz="2200" smtClean="0">
                <a:latin typeface="微软雅黑" pitchFamily="34" charset="-122"/>
                <a:ea typeface="微软雅黑" pitchFamily="34" charset="-122"/>
              </a:rPr>
              <a:t>gcc -static –o myfunc func.o liby.a libx.a libz.a</a:t>
            </a:r>
          </a:p>
          <a:p>
            <a:pPr lvl="1">
              <a:lnSpc>
                <a:spcPct val="105000"/>
              </a:lnSpc>
              <a:spcBef>
                <a:spcPct val="15000"/>
              </a:spcBef>
            </a:pPr>
            <a:r>
              <a:rPr lang="en-US" altLang="zh-CN" sz="2200" smtClean="0">
                <a:latin typeface="微软雅黑" pitchFamily="34" charset="-122"/>
                <a:ea typeface="微软雅黑" pitchFamily="34" charset="-122"/>
              </a:rPr>
              <a:t>gcc -static –o myfunc func.o libx.a libz.a liby.a</a:t>
            </a:r>
          </a:p>
          <a:p>
            <a:pPr>
              <a:lnSpc>
                <a:spcPct val="105000"/>
              </a:lnSpc>
              <a:spcBef>
                <a:spcPct val="15000"/>
              </a:spcBef>
            </a:pPr>
            <a:r>
              <a:rPr lang="zh-CN" altLang="en-US" smtClean="0">
                <a:latin typeface="微软雅黑" pitchFamily="34" charset="-122"/>
                <a:ea typeface="微软雅黑" pitchFamily="34" charset="-122"/>
              </a:rPr>
              <a:t>假设调用关系如下：</a:t>
            </a:r>
          </a:p>
          <a:p>
            <a:pPr>
              <a:lnSpc>
                <a:spcPct val="105000"/>
              </a:lnSpc>
              <a:spcBef>
                <a:spcPct val="15000"/>
              </a:spcBef>
              <a:buFontTx/>
              <a:buNone/>
            </a:pPr>
            <a:r>
              <a:rPr lang="en-US" altLang="zh-CN" smtClean="0">
                <a:latin typeface="微软雅黑" pitchFamily="34" charset="-122"/>
                <a:ea typeface="微软雅黑" pitchFamily="34" charset="-122"/>
              </a:rPr>
              <a:t>     func.o </a:t>
            </a:r>
            <a:r>
              <a:rPr lang="en-US" altLang="zh-CN" smtClean="0">
                <a:ea typeface="微软雅黑" pitchFamily="34" charset="-122"/>
              </a:rPr>
              <a:t>→ </a:t>
            </a:r>
            <a:r>
              <a:rPr lang="en-US" altLang="zh-CN" smtClean="0">
                <a:latin typeface="微软雅黑" pitchFamily="34" charset="-122"/>
                <a:ea typeface="微软雅黑" pitchFamily="34" charset="-122"/>
              </a:rPr>
              <a:t>libx.a </a:t>
            </a:r>
            <a:r>
              <a:rPr lang="zh-CN" altLang="en-US" smtClean="0">
                <a:latin typeface="微软雅黑" pitchFamily="34" charset="-122"/>
                <a:ea typeface="微软雅黑" pitchFamily="34" charset="-122"/>
              </a:rPr>
              <a:t>和 </a:t>
            </a:r>
            <a:r>
              <a:rPr lang="en-US" altLang="zh-CN" smtClean="0">
                <a:latin typeface="微软雅黑" pitchFamily="34" charset="-122"/>
                <a:ea typeface="微软雅黑" pitchFamily="34" charset="-122"/>
              </a:rPr>
              <a:t>liby.a </a:t>
            </a:r>
            <a:r>
              <a:rPr lang="zh-CN" altLang="en-US" smtClean="0">
                <a:latin typeface="微软雅黑" pitchFamily="34" charset="-122"/>
                <a:ea typeface="微软雅黑" pitchFamily="34" charset="-122"/>
              </a:rPr>
              <a:t>中的函数</a:t>
            </a:r>
          </a:p>
          <a:p>
            <a:pPr>
              <a:lnSpc>
                <a:spcPct val="105000"/>
              </a:lnSpc>
              <a:spcBef>
                <a:spcPct val="15000"/>
              </a:spcBef>
              <a:buFontTx/>
              <a:buNone/>
            </a:pP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libx.a </a:t>
            </a:r>
            <a:r>
              <a:rPr lang="en-US" altLang="zh-CN" smtClean="0">
                <a:ea typeface="微软雅黑" pitchFamily="34" charset="-122"/>
              </a:rPr>
              <a:t>→</a:t>
            </a:r>
            <a:r>
              <a:rPr lang="en-US" altLang="zh-CN" smtClean="0">
                <a:latin typeface="微软雅黑" pitchFamily="34" charset="-122"/>
                <a:ea typeface="微软雅黑" pitchFamily="34" charset="-122"/>
              </a:rPr>
              <a:t> liby.a </a:t>
            </a:r>
            <a:r>
              <a:rPr lang="zh-CN" altLang="en-US" smtClean="0">
                <a:latin typeface="微软雅黑" pitchFamily="34" charset="-122"/>
                <a:ea typeface="微软雅黑" pitchFamily="34" charset="-122"/>
              </a:rPr>
              <a:t>同时 </a:t>
            </a:r>
            <a:r>
              <a:rPr lang="en-US" altLang="zh-CN" smtClean="0">
                <a:latin typeface="微软雅黑" pitchFamily="34" charset="-122"/>
                <a:ea typeface="微软雅黑" pitchFamily="34" charset="-122"/>
              </a:rPr>
              <a:t>liby.a </a:t>
            </a:r>
            <a:r>
              <a:rPr lang="en-US" altLang="zh-CN" smtClean="0">
                <a:ea typeface="微软雅黑" pitchFamily="34" charset="-122"/>
              </a:rPr>
              <a:t>→</a:t>
            </a:r>
            <a:r>
              <a:rPr lang="en-US" altLang="zh-CN" smtClean="0">
                <a:latin typeface="微软雅黑" pitchFamily="34" charset="-122"/>
                <a:ea typeface="微软雅黑" pitchFamily="34" charset="-122"/>
              </a:rPr>
              <a:t> libx.a  </a:t>
            </a:r>
          </a:p>
          <a:p>
            <a:pPr>
              <a:lnSpc>
                <a:spcPct val="105000"/>
              </a:lnSpc>
              <a:spcBef>
                <a:spcPct val="15000"/>
              </a:spcBef>
              <a:buFontTx/>
              <a:buNone/>
            </a:pPr>
            <a:r>
              <a:rPr lang="zh-CN" altLang="en-US" smtClean="0">
                <a:latin typeface="微软雅黑" pitchFamily="34" charset="-122"/>
                <a:ea typeface="微软雅黑" pitchFamily="34" charset="-122"/>
              </a:rPr>
              <a:t>     则以下命令行可行：</a:t>
            </a:r>
          </a:p>
          <a:p>
            <a:pPr lvl="1">
              <a:lnSpc>
                <a:spcPct val="105000"/>
              </a:lnSpc>
              <a:spcBef>
                <a:spcPct val="15000"/>
              </a:spcBef>
            </a:pPr>
            <a:r>
              <a:rPr lang="en-US" altLang="zh-CN" sz="2200" smtClean="0">
                <a:latin typeface="微软雅黑" pitchFamily="34" charset="-122"/>
                <a:ea typeface="微软雅黑" pitchFamily="34" charset="-122"/>
              </a:rPr>
              <a:t>gcc -static –o myfunc func.o libx.a liby.a libx.a</a:t>
            </a:r>
            <a:endParaRPr lang="zh-CN" altLang="en-US" sz="220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1" end="1"/>
                                            </p:txEl>
                                          </p:spTgt>
                                        </p:tgtEl>
                                        <p:attrNameLst>
                                          <p:attrName>style.visibility</p:attrName>
                                        </p:attrNameLst>
                                      </p:cBhvr>
                                      <p:to>
                                        <p:strVal val="visible"/>
                                      </p:to>
                                    </p:set>
                                    <p:animEffect transition="in" filter="blinds(horizontal)">
                                      <p:cBhvr>
                                        <p:cTn id="7" dur="500"/>
                                        <p:tgtEl>
                                          <p:spTgt spid="7239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2" end="2"/>
                                            </p:txEl>
                                          </p:spTgt>
                                        </p:tgtEl>
                                        <p:attrNameLst>
                                          <p:attrName>style.visibility</p:attrName>
                                        </p:attrNameLst>
                                      </p:cBhvr>
                                      <p:to>
                                        <p:strVal val="visible"/>
                                      </p:to>
                                    </p:set>
                                    <p:animEffect transition="in" filter="blinds(horizontal)">
                                      <p:cBhvr>
                                        <p:cTn id="10" dur="500"/>
                                        <p:tgtEl>
                                          <p:spTgt spid="7239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13" dur="500"/>
                                        <p:tgtEl>
                                          <p:spTgt spid="7239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8" dur="500"/>
                                        <p:tgtEl>
                                          <p:spTgt spid="7239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21" dur="500"/>
                                        <p:tgtEl>
                                          <p:spTgt spid="7239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23971">
                                            <p:txEl>
                                              <p:pRg st="6" end="6"/>
                                            </p:txEl>
                                          </p:spTgt>
                                        </p:tgtEl>
                                        <p:attrNameLst>
                                          <p:attrName>style.visibility</p:attrName>
                                        </p:attrNameLst>
                                      </p:cBhvr>
                                      <p:to>
                                        <p:strVal val="visible"/>
                                      </p:to>
                                    </p:set>
                                    <p:animEffect transition="in" filter="blinds(horizontal)">
                                      <p:cBhvr>
                                        <p:cTn id="24" dur="500"/>
                                        <p:tgtEl>
                                          <p:spTgt spid="7239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23971">
                                            <p:txEl>
                                              <p:pRg st="7" end="7"/>
                                            </p:txEl>
                                          </p:spTgt>
                                        </p:tgtEl>
                                        <p:attrNameLst>
                                          <p:attrName>style.visibility</p:attrName>
                                        </p:attrNameLst>
                                      </p:cBhvr>
                                      <p:to>
                                        <p:strVal val="visible"/>
                                      </p:to>
                                    </p:set>
                                    <p:animEffect transition="in" filter="blinds(horizontal)">
                                      <p:cBhvr>
                                        <p:cTn id="27" dur="500"/>
                                        <p:tgtEl>
                                          <p:spTgt spid="72397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3971">
                                            <p:txEl>
                                              <p:pRg st="9" end="9"/>
                                            </p:txEl>
                                          </p:spTgt>
                                        </p:tgtEl>
                                        <p:attrNameLst>
                                          <p:attrName>style.visibility</p:attrName>
                                        </p:attrNameLst>
                                      </p:cBhvr>
                                      <p:to>
                                        <p:strVal val="visible"/>
                                      </p:to>
                                    </p:set>
                                    <p:animEffect transition="in" filter="blinds(horizontal)">
                                      <p:cBhvr>
                                        <p:cTn id="32" dur="500"/>
                                        <p:tgtEl>
                                          <p:spTgt spid="72397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23971">
                                            <p:txEl>
                                              <p:pRg st="10" end="10"/>
                                            </p:txEl>
                                          </p:spTgt>
                                        </p:tgtEl>
                                        <p:attrNameLst>
                                          <p:attrName>style.visibility</p:attrName>
                                        </p:attrNameLst>
                                      </p:cBhvr>
                                      <p:to>
                                        <p:strVal val="visible"/>
                                      </p:to>
                                    </p:set>
                                    <p:animEffect transition="in" filter="blinds(horizontal)">
                                      <p:cBhvr>
                                        <p:cTn id="35" dur="500"/>
                                        <p:tgtEl>
                                          <p:spTgt spid="72397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23971">
                                            <p:txEl>
                                              <p:pRg st="11" end="11"/>
                                            </p:txEl>
                                          </p:spTgt>
                                        </p:tgtEl>
                                        <p:attrNameLst>
                                          <p:attrName>style.visibility</p:attrName>
                                        </p:attrNameLst>
                                      </p:cBhvr>
                                      <p:to>
                                        <p:strVal val="visible"/>
                                      </p:to>
                                    </p:set>
                                    <p:animEffect transition="in" filter="blinds(horizontal)">
                                      <p:cBhvr>
                                        <p:cTn id="40" dur="500"/>
                                        <p:tgtEl>
                                          <p:spTgt spid="723971">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23971">
                                            <p:txEl>
                                              <p:pRg st="12" end="12"/>
                                            </p:txEl>
                                          </p:spTgt>
                                        </p:tgtEl>
                                        <p:attrNameLst>
                                          <p:attrName>style.visibility</p:attrName>
                                        </p:attrNameLst>
                                      </p:cBhvr>
                                      <p:to>
                                        <p:strVal val="visible"/>
                                      </p:to>
                                    </p:set>
                                    <p:animEffect transition="in" filter="blinds(horizontal)">
                                      <p:cBhvr>
                                        <p:cTn id="43" dur="500"/>
                                        <p:tgtEl>
                                          <p:spTgt spid="7239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zh-CN" altLang="en-US" smtClean="0"/>
              <a:t>链接操作的步骤</a:t>
            </a:r>
          </a:p>
        </p:txBody>
      </p:sp>
      <p:sp>
        <p:nvSpPr>
          <p:cNvPr id="775175" name="AutoShape 7"/>
          <p:cNvSpPr>
            <a:spLocks noChangeArrowheads="1"/>
          </p:cNvSpPr>
          <p:nvPr/>
        </p:nvSpPr>
        <p:spPr bwMode="auto">
          <a:xfrm>
            <a:off x="1801813" y="3635375"/>
            <a:ext cx="450850" cy="681038"/>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775254" name="Group 86"/>
          <p:cNvGrpSpPr>
            <a:grpSpLocks/>
          </p:cNvGrpSpPr>
          <p:nvPr/>
        </p:nvGrpSpPr>
        <p:grpSpPr bwMode="auto">
          <a:xfrm>
            <a:off x="2373313" y="1100138"/>
            <a:ext cx="2528887" cy="5451475"/>
            <a:chOff x="1495" y="693"/>
            <a:chExt cx="1593" cy="3434"/>
          </a:xfrm>
        </p:grpSpPr>
        <p:grpSp>
          <p:nvGrpSpPr>
            <p:cNvPr id="775176" name="Group 8"/>
            <p:cNvGrpSpPr>
              <a:grpSpLocks/>
            </p:cNvGrpSpPr>
            <p:nvPr/>
          </p:nvGrpSpPr>
          <p:grpSpPr bwMode="auto">
            <a:xfrm>
              <a:off x="2537" y="756"/>
              <a:ext cx="531" cy="2715"/>
              <a:chOff x="4818" y="847"/>
              <a:chExt cx="713" cy="2715"/>
            </a:xfrm>
          </p:grpSpPr>
          <p:sp>
            <p:nvSpPr>
              <p:cNvPr id="775177" name="AutoShape 9"/>
              <p:cNvSpPr>
                <a:spLocks/>
              </p:cNvSpPr>
              <p:nvPr/>
            </p:nvSpPr>
            <p:spPr bwMode="auto">
              <a:xfrm>
                <a:off x="4818" y="847"/>
                <a:ext cx="275" cy="2715"/>
              </a:xfrm>
              <a:prstGeom prst="rightBrace">
                <a:avLst>
                  <a:gd name="adj1" fmla="val 82273"/>
                  <a:gd name="adj2" fmla="val 50000"/>
                </a:avLst>
              </a:prstGeom>
              <a:noFill/>
              <a:ln w="28575">
                <a:solidFill>
                  <a:srgbClr val="009242"/>
                </a:solidFill>
                <a:round/>
                <a:headEnd/>
                <a:tailEnd/>
              </a:ln>
              <a:effectLst/>
            </p:spPr>
            <p:txBody>
              <a:bodyPr wrap="none" anchor="ctr"/>
              <a:lstStyle/>
              <a:p>
                <a:endParaRPr lang="zh-CN" altLang="en-US"/>
              </a:p>
            </p:txBody>
          </p:sp>
          <p:sp>
            <p:nvSpPr>
              <p:cNvPr id="775178" name="Text Box 10"/>
              <p:cNvSpPr txBox="1">
                <a:spLocks noChangeArrowheads="1"/>
              </p:cNvSpPr>
              <p:nvPr/>
            </p:nvSpPr>
            <p:spPr bwMode="auto">
              <a:xfrm>
                <a:off x="5129" y="1981"/>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代码</a:t>
                </a:r>
              </a:p>
            </p:txBody>
          </p:sp>
        </p:grpSp>
        <p:sp>
          <p:nvSpPr>
            <p:cNvPr id="775180" name="AutoShape 12"/>
            <p:cNvSpPr>
              <a:spLocks/>
            </p:cNvSpPr>
            <p:nvPr/>
          </p:nvSpPr>
          <p:spPr bwMode="auto">
            <a:xfrm>
              <a:off x="2531" y="3508"/>
              <a:ext cx="192" cy="567"/>
            </a:xfrm>
            <a:prstGeom prst="rightBrace">
              <a:avLst>
                <a:gd name="adj1" fmla="val 24609"/>
                <a:gd name="adj2" fmla="val 50000"/>
              </a:avLst>
            </a:prstGeom>
            <a:noFill/>
            <a:ln w="28575">
              <a:solidFill>
                <a:srgbClr val="009242"/>
              </a:solidFill>
              <a:round/>
              <a:headEnd/>
              <a:tailEnd/>
            </a:ln>
            <a:effectLst/>
          </p:spPr>
          <p:txBody>
            <a:bodyPr wrap="none" anchor="ctr"/>
            <a:lstStyle/>
            <a:p>
              <a:endParaRPr lang="zh-CN" altLang="en-US"/>
            </a:p>
          </p:txBody>
        </p:sp>
        <p:sp>
          <p:nvSpPr>
            <p:cNvPr id="775181" name="Text Box 13"/>
            <p:cNvSpPr txBox="1">
              <a:spLocks noChangeArrowheads="1"/>
            </p:cNvSpPr>
            <p:nvPr/>
          </p:nvSpPr>
          <p:spPr bwMode="auto">
            <a:xfrm>
              <a:off x="2686" y="3539"/>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数据</a:t>
              </a:r>
            </a:p>
          </p:txBody>
        </p:sp>
        <p:sp>
          <p:nvSpPr>
            <p:cNvPr id="775183" name="Text Box 15"/>
            <p:cNvSpPr txBox="1">
              <a:spLocks noChangeArrowheads="1"/>
            </p:cNvSpPr>
            <p:nvPr/>
          </p:nvSpPr>
          <p:spPr bwMode="auto">
            <a:xfrm>
              <a:off x="1503" y="693"/>
              <a:ext cx="1180" cy="3434"/>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endParaRPr lang="en-US" altLang="zh-CN" sz="2200" b="1">
                <a:solidFill>
                  <a:srgbClr val="CC3300"/>
                </a:solidFill>
                <a:latin typeface="微软雅黑" pitchFamily="34" charset="-122"/>
                <a:ea typeface="微软雅黑" pitchFamily="34" charset="-122"/>
              </a:endParaRP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grpSp>
          <p:nvGrpSpPr>
            <p:cNvPr id="775184" name="Group 16"/>
            <p:cNvGrpSpPr>
              <a:grpSpLocks/>
            </p:cNvGrpSpPr>
            <p:nvPr/>
          </p:nvGrpSpPr>
          <p:grpSpPr bwMode="auto">
            <a:xfrm>
              <a:off x="1495" y="718"/>
              <a:ext cx="1024" cy="3403"/>
              <a:chOff x="3705" y="841"/>
              <a:chExt cx="1024" cy="3403"/>
            </a:xfrm>
          </p:grpSpPr>
          <p:sp>
            <p:nvSpPr>
              <p:cNvPr id="775185" name="Rectangle 17"/>
              <p:cNvSpPr>
                <a:spLocks noChangeArrowheads="1"/>
              </p:cNvSpPr>
              <p:nvPr/>
            </p:nvSpPr>
            <p:spPr bwMode="auto">
              <a:xfrm>
                <a:off x="3715" y="841"/>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75186" name="Rectangle 18"/>
              <p:cNvSpPr>
                <a:spLocks noChangeArrowheads="1"/>
              </p:cNvSpPr>
              <p:nvPr/>
            </p:nvSpPr>
            <p:spPr bwMode="auto">
              <a:xfrm>
                <a:off x="3709" y="2316"/>
                <a:ext cx="1014" cy="1271"/>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75187" name="Rectangle 19"/>
              <p:cNvSpPr>
                <a:spLocks noChangeArrowheads="1"/>
              </p:cNvSpPr>
              <p:nvPr/>
            </p:nvSpPr>
            <p:spPr bwMode="auto">
              <a:xfrm>
                <a:off x="3707" y="3586"/>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75188" name="Rectangle 20"/>
              <p:cNvSpPr>
                <a:spLocks noChangeArrowheads="1"/>
              </p:cNvSpPr>
              <p:nvPr/>
            </p:nvSpPr>
            <p:spPr bwMode="auto">
              <a:xfrm>
                <a:off x="3705" y="3997"/>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grpSp>
      </p:grpSp>
      <p:grpSp>
        <p:nvGrpSpPr>
          <p:cNvPr id="775189" name="Group 21"/>
          <p:cNvGrpSpPr>
            <a:grpSpLocks/>
          </p:cNvGrpSpPr>
          <p:nvPr/>
        </p:nvGrpSpPr>
        <p:grpSpPr bwMode="auto">
          <a:xfrm>
            <a:off x="2559050" y="1365250"/>
            <a:ext cx="1263650" cy="4862513"/>
            <a:chOff x="2787" y="987"/>
            <a:chExt cx="759" cy="3063"/>
          </a:xfrm>
        </p:grpSpPr>
        <p:sp>
          <p:nvSpPr>
            <p:cNvPr id="775190" name="Line 22"/>
            <p:cNvSpPr>
              <a:spLocks noChangeShapeType="1"/>
            </p:cNvSpPr>
            <p:nvPr/>
          </p:nvSpPr>
          <p:spPr bwMode="auto">
            <a:xfrm flipH="1">
              <a:off x="2787" y="987"/>
              <a:ext cx="658" cy="2606"/>
            </a:xfrm>
            <a:prstGeom prst="line">
              <a:avLst/>
            </a:prstGeom>
            <a:noFill/>
            <a:ln w="9525">
              <a:solidFill>
                <a:schemeClr val="tx1"/>
              </a:solidFill>
              <a:round/>
              <a:headEnd/>
              <a:tailEnd type="triangle" w="med" len="med"/>
            </a:ln>
            <a:effectLst/>
          </p:spPr>
          <p:txBody>
            <a:bodyPr/>
            <a:lstStyle/>
            <a:p>
              <a:endParaRPr lang="zh-CN" altLang="en-US"/>
            </a:p>
          </p:txBody>
        </p:sp>
        <p:sp>
          <p:nvSpPr>
            <p:cNvPr id="775191" name="Line 23"/>
            <p:cNvSpPr>
              <a:spLocks noChangeShapeType="1"/>
            </p:cNvSpPr>
            <p:nvPr/>
          </p:nvSpPr>
          <p:spPr bwMode="auto">
            <a:xfrm flipH="1">
              <a:off x="2842" y="3346"/>
              <a:ext cx="631" cy="247"/>
            </a:xfrm>
            <a:prstGeom prst="line">
              <a:avLst/>
            </a:prstGeom>
            <a:noFill/>
            <a:ln w="9525">
              <a:solidFill>
                <a:schemeClr val="tx1"/>
              </a:solidFill>
              <a:round/>
              <a:headEnd/>
              <a:tailEnd type="triangle" w="med" len="med"/>
            </a:ln>
            <a:effectLst/>
          </p:spPr>
          <p:txBody>
            <a:bodyPr/>
            <a:lstStyle/>
            <a:p>
              <a:endParaRPr lang="zh-CN" altLang="en-US"/>
            </a:p>
          </p:txBody>
        </p:sp>
        <p:sp>
          <p:nvSpPr>
            <p:cNvPr id="775192" name="Line 24"/>
            <p:cNvSpPr>
              <a:spLocks noChangeShapeType="1"/>
            </p:cNvSpPr>
            <p:nvPr/>
          </p:nvSpPr>
          <p:spPr bwMode="auto">
            <a:xfrm flipH="1">
              <a:off x="2897" y="2496"/>
              <a:ext cx="649" cy="1554"/>
            </a:xfrm>
            <a:prstGeom prst="line">
              <a:avLst/>
            </a:prstGeom>
            <a:noFill/>
            <a:ln w="9525">
              <a:solidFill>
                <a:schemeClr val="tx1"/>
              </a:solidFill>
              <a:round/>
              <a:headEnd/>
              <a:tailEnd type="triangle" w="med" len="med"/>
            </a:ln>
            <a:effectLst/>
          </p:spPr>
          <p:txBody>
            <a:bodyPr/>
            <a:lstStyle/>
            <a:p>
              <a:endParaRPr lang="zh-CN" altLang="en-US"/>
            </a:p>
          </p:txBody>
        </p:sp>
        <p:sp>
          <p:nvSpPr>
            <p:cNvPr id="775193" name="Line 25"/>
            <p:cNvSpPr>
              <a:spLocks noChangeShapeType="1"/>
            </p:cNvSpPr>
            <p:nvPr/>
          </p:nvSpPr>
          <p:spPr bwMode="auto">
            <a:xfrm flipH="1">
              <a:off x="2887" y="2094"/>
              <a:ext cx="631" cy="1737"/>
            </a:xfrm>
            <a:prstGeom prst="line">
              <a:avLst/>
            </a:prstGeom>
            <a:noFill/>
            <a:ln w="9525">
              <a:solidFill>
                <a:schemeClr val="tx1"/>
              </a:solidFill>
              <a:round/>
              <a:headEnd/>
              <a:tailEnd type="triangle" w="med" len="med"/>
            </a:ln>
            <a:effectLst/>
          </p:spPr>
          <p:txBody>
            <a:bodyPr/>
            <a:lstStyle/>
            <a:p>
              <a:endParaRPr lang="zh-CN" altLang="en-US"/>
            </a:p>
          </p:txBody>
        </p:sp>
        <p:sp>
          <p:nvSpPr>
            <p:cNvPr id="775194" name="Line 26"/>
            <p:cNvSpPr>
              <a:spLocks noChangeShapeType="1"/>
            </p:cNvSpPr>
            <p:nvPr/>
          </p:nvSpPr>
          <p:spPr bwMode="auto">
            <a:xfrm flipH="1">
              <a:off x="2869" y="1253"/>
              <a:ext cx="658" cy="630"/>
            </a:xfrm>
            <a:prstGeom prst="line">
              <a:avLst/>
            </a:prstGeom>
            <a:noFill/>
            <a:ln w="9525">
              <a:solidFill>
                <a:schemeClr val="tx1"/>
              </a:solidFill>
              <a:round/>
              <a:headEnd/>
              <a:tailEnd type="triangle" w="med" len="med"/>
            </a:ln>
            <a:effectLst/>
          </p:spPr>
          <p:txBody>
            <a:bodyPr/>
            <a:lstStyle/>
            <a:p>
              <a:endParaRPr lang="zh-CN" altLang="en-US"/>
            </a:p>
          </p:txBody>
        </p:sp>
        <p:sp>
          <p:nvSpPr>
            <p:cNvPr id="775195" name="Line 27"/>
            <p:cNvSpPr>
              <a:spLocks noChangeShapeType="1"/>
            </p:cNvSpPr>
            <p:nvPr/>
          </p:nvSpPr>
          <p:spPr bwMode="auto">
            <a:xfrm flipH="1">
              <a:off x="2833" y="1691"/>
              <a:ext cx="649" cy="64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775216" name="Group 48"/>
          <p:cNvGrpSpPr>
            <a:grpSpLocks/>
          </p:cNvGrpSpPr>
          <p:nvPr/>
        </p:nvGrpSpPr>
        <p:grpSpPr bwMode="auto">
          <a:xfrm>
            <a:off x="130175" y="4337050"/>
            <a:ext cx="1741488" cy="2449513"/>
            <a:chOff x="154" y="2632"/>
            <a:chExt cx="1097" cy="1543"/>
          </a:xfrm>
        </p:grpSpPr>
        <p:sp>
          <p:nvSpPr>
            <p:cNvPr id="775197" name="Text Box 29"/>
            <p:cNvSpPr txBox="1">
              <a:spLocks noChangeArrowheads="1"/>
            </p:cNvSpPr>
            <p:nvPr/>
          </p:nvSpPr>
          <p:spPr bwMode="auto">
            <a:xfrm>
              <a:off x="154" y="2640"/>
              <a:ext cx="1097" cy="1535"/>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sp>
          <p:nvSpPr>
            <p:cNvPr id="775198" name="Rectangle 30"/>
            <p:cNvSpPr>
              <a:spLocks noChangeArrowheads="1"/>
            </p:cNvSpPr>
            <p:nvPr/>
          </p:nvSpPr>
          <p:spPr bwMode="auto">
            <a:xfrm>
              <a:off x="177" y="2632"/>
              <a:ext cx="1014" cy="1280"/>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75199" name="Rectangle 31"/>
            <p:cNvSpPr>
              <a:spLocks noChangeArrowheads="1"/>
            </p:cNvSpPr>
            <p:nvPr/>
          </p:nvSpPr>
          <p:spPr bwMode="auto">
            <a:xfrm>
              <a:off x="172" y="3911"/>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grpSp>
      <p:grpSp>
        <p:nvGrpSpPr>
          <p:cNvPr id="775201" name="Group 33"/>
          <p:cNvGrpSpPr>
            <a:grpSpLocks/>
          </p:cNvGrpSpPr>
          <p:nvPr/>
        </p:nvGrpSpPr>
        <p:grpSpPr bwMode="auto">
          <a:xfrm>
            <a:off x="238125" y="668338"/>
            <a:ext cx="1920875" cy="3692525"/>
            <a:chOff x="224" y="1731"/>
            <a:chExt cx="1210" cy="2326"/>
          </a:xfrm>
        </p:grpSpPr>
        <p:sp>
          <p:nvSpPr>
            <p:cNvPr id="775202" name="Text Box 34"/>
            <p:cNvSpPr txBox="1">
              <a:spLocks noChangeArrowheads="1"/>
            </p:cNvSpPr>
            <p:nvPr/>
          </p:nvSpPr>
          <p:spPr bwMode="auto">
            <a:xfrm>
              <a:off x="254" y="1731"/>
              <a:ext cx="1180" cy="1957"/>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p:txBody>
        </p:sp>
        <p:sp>
          <p:nvSpPr>
            <p:cNvPr id="775203" name="Rectangle 35"/>
            <p:cNvSpPr>
              <a:spLocks noChangeArrowheads="1"/>
            </p:cNvSpPr>
            <p:nvPr/>
          </p:nvSpPr>
          <p:spPr bwMode="auto">
            <a:xfrm>
              <a:off x="229" y="1750"/>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75204" name="Rectangle 36"/>
            <p:cNvSpPr>
              <a:spLocks noChangeArrowheads="1"/>
            </p:cNvSpPr>
            <p:nvPr/>
          </p:nvSpPr>
          <p:spPr bwMode="auto">
            <a:xfrm>
              <a:off x="224" y="3225"/>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75205" name="Text Box 37"/>
            <p:cNvSpPr txBox="1">
              <a:spLocks noChangeArrowheads="1"/>
            </p:cNvSpPr>
            <p:nvPr/>
          </p:nvSpPr>
          <p:spPr bwMode="auto">
            <a:xfrm>
              <a:off x="442" y="3788"/>
              <a:ext cx="585" cy="269"/>
            </a:xfrm>
            <a:prstGeom prst="rect">
              <a:avLst/>
            </a:prstGeom>
            <a:noFill/>
            <a:ln w="9525">
              <a:noFill/>
              <a:miter lim="800000"/>
              <a:headEnd/>
              <a:tailEnd/>
            </a:ln>
            <a:effectLst/>
          </p:spPr>
          <p:txBody>
            <a:bodyPr>
              <a:spAutoFit/>
            </a:bodyPr>
            <a:lstStyle/>
            <a:p>
              <a:pPr>
                <a:spcBef>
                  <a:spcPct val="50000"/>
                </a:spcBef>
              </a:pPr>
              <a:endParaRPr lang="zh-CN" altLang="en-US" sz="2200" b="1">
                <a:solidFill>
                  <a:schemeClr val="accent2"/>
                </a:solidFill>
                <a:latin typeface="微软雅黑" pitchFamily="34" charset="-122"/>
                <a:ea typeface="微软雅黑" pitchFamily="34" charset="-122"/>
              </a:endParaRPr>
            </a:p>
          </p:txBody>
        </p:sp>
      </p:grpSp>
      <p:grpSp>
        <p:nvGrpSpPr>
          <p:cNvPr id="775219" name="Group 51"/>
          <p:cNvGrpSpPr>
            <a:grpSpLocks/>
          </p:cNvGrpSpPr>
          <p:nvPr/>
        </p:nvGrpSpPr>
        <p:grpSpPr bwMode="auto">
          <a:xfrm>
            <a:off x="609600" y="3803650"/>
            <a:ext cx="581025" cy="492125"/>
            <a:chOff x="384" y="2396"/>
            <a:chExt cx="366" cy="310"/>
          </a:xfrm>
        </p:grpSpPr>
        <p:sp>
          <p:nvSpPr>
            <p:cNvPr id="775217" name="Line 49"/>
            <p:cNvSpPr>
              <a:spLocks noChangeShapeType="1"/>
            </p:cNvSpPr>
            <p:nvPr/>
          </p:nvSpPr>
          <p:spPr bwMode="auto">
            <a:xfrm>
              <a:off x="384" y="2532"/>
              <a:ext cx="366" cy="0"/>
            </a:xfrm>
            <a:prstGeom prst="line">
              <a:avLst/>
            </a:prstGeom>
            <a:noFill/>
            <a:ln w="57150">
              <a:solidFill>
                <a:srgbClr val="009242"/>
              </a:solidFill>
              <a:round/>
              <a:headEnd/>
              <a:tailEnd/>
            </a:ln>
            <a:effectLst/>
          </p:spPr>
          <p:txBody>
            <a:bodyPr/>
            <a:lstStyle/>
            <a:p>
              <a:endParaRPr lang="zh-CN" altLang="en-US"/>
            </a:p>
          </p:txBody>
        </p:sp>
        <p:sp>
          <p:nvSpPr>
            <p:cNvPr id="775218" name="Line 50"/>
            <p:cNvSpPr>
              <a:spLocks noChangeShapeType="1"/>
            </p:cNvSpPr>
            <p:nvPr/>
          </p:nvSpPr>
          <p:spPr bwMode="auto">
            <a:xfrm>
              <a:off x="567" y="2396"/>
              <a:ext cx="0" cy="310"/>
            </a:xfrm>
            <a:prstGeom prst="line">
              <a:avLst/>
            </a:prstGeom>
            <a:noFill/>
            <a:ln w="57150">
              <a:solidFill>
                <a:srgbClr val="009242"/>
              </a:solidFill>
              <a:round/>
              <a:headEnd/>
              <a:tailEnd/>
            </a:ln>
            <a:effectLst/>
          </p:spPr>
          <p:txBody>
            <a:bodyPr/>
            <a:lstStyle/>
            <a:p>
              <a:endParaRPr lang="zh-CN" altLang="en-US"/>
            </a:p>
          </p:txBody>
        </p:sp>
      </p:grpSp>
      <p:grpSp>
        <p:nvGrpSpPr>
          <p:cNvPr id="775262" name="Group 94"/>
          <p:cNvGrpSpPr>
            <a:grpSpLocks/>
          </p:cNvGrpSpPr>
          <p:nvPr/>
        </p:nvGrpSpPr>
        <p:grpSpPr bwMode="auto">
          <a:xfrm>
            <a:off x="4516438" y="957263"/>
            <a:ext cx="4584700" cy="5872162"/>
            <a:chOff x="2816" y="540"/>
            <a:chExt cx="2888" cy="3699"/>
          </a:xfrm>
        </p:grpSpPr>
        <p:sp>
          <p:nvSpPr>
            <p:cNvPr id="775221" name="Text Box 25"/>
            <p:cNvSpPr txBox="1">
              <a:spLocks noChangeArrowheads="1"/>
            </p:cNvSpPr>
            <p:nvPr/>
          </p:nvSpPr>
          <p:spPr bwMode="auto">
            <a:xfrm>
              <a:off x="5323" y="1102"/>
              <a:ext cx="381" cy="221"/>
            </a:xfrm>
            <a:prstGeom prst="rect">
              <a:avLst/>
            </a:prstGeom>
            <a:noFill/>
            <a:ln w="9525">
              <a:noFill/>
              <a:round/>
              <a:headEnd/>
              <a:tailEnd/>
            </a:ln>
          </p:spPr>
          <p:txBody>
            <a:bodyPr wrap="none" lIns="0" tIns="46800" rIns="0" bIns="46800"/>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p:txBody>
        </p:sp>
        <p:sp>
          <p:nvSpPr>
            <p:cNvPr id="775222" name="Line 26"/>
            <p:cNvSpPr>
              <a:spLocks noChangeShapeType="1"/>
            </p:cNvSpPr>
            <p:nvPr/>
          </p:nvSpPr>
          <p:spPr bwMode="auto">
            <a:xfrm flipH="1">
              <a:off x="5138" y="1217"/>
              <a:ext cx="197" cy="1"/>
            </a:xfrm>
            <a:prstGeom prst="line">
              <a:avLst/>
            </a:prstGeom>
            <a:noFill/>
            <a:ln w="3240">
              <a:solidFill>
                <a:srgbClr val="000066"/>
              </a:solidFill>
              <a:miter lim="800000"/>
              <a:headEnd/>
              <a:tailEnd type="triangle" w="med" len="med"/>
            </a:ln>
          </p:spPr>
          <p:txBody>
            <a:bodyPr/>
            <a:lstStyle/>
            <a:p>
              <a:endParaRPr lang="zh-CN" altLang="en-US"/>
            </a:p>
          </p:txBody>
        </p:sp>
        <p:sp>
          <p:nvSpPr>
            <p:cNvPr id="775224" name="Text Box 29"/>
            <p:cNvSpPr txBox="1">
              <a:spLocks noChangeArrowheads="1"/>
            </p:cNvSpPr>
            <p:nvPr/>
          </p:nvSpPr>
          <p:spPr bwMode="auto">
            <a:xfrm>
              <a:off x="5310" y="2502"/>
              <a:ext cx="370" cy="229"/>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75225" name="Line 30"/>
            <p:cNvSpPr>
              <a:spLocks noChangeShapeType="1"/>
            </p:cNvSpPr>
            <p:nvPr/>
          </p:nvSpPr>
          <p:spPr bwMode="auto">
            <a:xfrm flipH="1">
              <a:off x="5150" y="2626"/>
              <a:ext cx="187" cy="1"/>
            </a:xfrm>
            <a:prstGeom prst="line">
              <a:avLst/>
            </a:prstGeom>
            <a:noFill/>
            <a:ln w="3240">
              <a:solidFill>
                <a:srgbClr val="000066"/>
              </a:solidFill>
              <a:miter lim="800000"/>
              <a:headEnd/>
              <a:tailEnd type="triangle" w="med" len="med"/>
            </a:ln>
          </p:spPr>
          <p:txBody>
            <a:bodyPr/>
            <a:lstStyle/>
            <a:p>
              <a:endParaRPr lang="zh-CN" altLang="en-US"/>
            </a:p>
          </p:txBody>
        </p:sp>
        <p:sp>
          <p:nvSpPr>
            <p:cNvPr id="775226" name="Text Box 31"/>
            <p:cNvSpPr txBox="1">
              <a:spLocks noChangeArrowheads="1"/>
            </p:cNvSpPr>
            <p:nvPr/>
          </p:nvSpPr>
          <p:spPr bwMode="auto">
            <a:xfrm>
              <a:off x="2816" y="696"/>
              <a:ext cx="986" cy="20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75227" name="Text Box 32"/>
            <p:cNvSpPr txBox="1">
              <a:spLocks noChangeArrowheads="1"/>
            </p:cNvSpPr>
            <p:nvPr/>
          </p:nvSpPr>
          <p:spPr bwMode="auto">
            <a:xfrm>
              <a:off x="2894" y="3755"/>
              <a:ext cx="900" cy="20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775237" name="Text Box 24"/>
            <p:cNvSpPr txBox="1">
              <a:spLocks noChangeArrowheads="1"/>
            </p:cNvSpPr>
            <p:nvPr/>
          </p:nvSpPr>
          <p:spPr bwMode="auto">
            <a:xfrm>
              <a:off x="3497" y="4030"/>
              <a:ext cx="199" cy="209"/>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grpSp>
          <p:nvGrpSpPr>
            <p:cNvPr id="775251" name="Group 83"/>
            <p:cNvGrpSpPr>
              <a:grpSpLocks/>
            </p:cNvGrpSpPr>
            <p:nvPr/>
          </p:nvGrpSpPr>
          <p:grpSpPr bwMode="auto">
            <a:xfrm>
              <a:off x="3761" y="540"/>
              <a:ext cx="1434" cy="3646"/>
              <a:chOff x="3151" y="513"/>
              <a:chExt cx="1873" cy="3646"/>
            </a:xfrm>
          </p:grpSpPr>
          <p:sp>
            <p:nvSpPr>
              <p:cNvPr id="775220" name="Rectangle 52"/>
              <p:cNvSpPr>
                <a:spLocks noChangeArrowheads="1"/>
              </p:cNvSpPr>
              <p:nvPr/>
            </p:nvSpPr>
            <p:spPr bwMode="auto">
              <a:xfrm>
                <a:off x="3151" y="1190"/>
                <a:ext cx="1784" cy="457"/>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75223" name="Line 28"/>
              <p:cNvSpPr>
                <a:spLocks noChangeShapeType="1"/>
              </p:cNvSpPr>
              <p:nvPr/>
            </p:nvSpPr>
            <p:spPr bwMode="auto">
              <a:xfrm flipV="1">
                <a:off x="5023" y="523"/>
                <a:ext cx="1" cy="290"/>
              </a:xfrm>
              <a:prstGeom prst="line">
                <a:avLst/>
              </a:prstGeom>
              <a:noFill/>
              <a:ln w="38100">
                <a:solidFill>
                  <a:schemeClr val="tx1"/>
                </a:solidFill>
                <a:miter lim="800000"/>
                <a:headEnd/>
                <a:tailEnd type="triangle" w="med" len="med"/>
              </a:ln>
            </p:spPr>
            <p:txBody>
              <a:bodyPr/>
              <a:lstStyle/>
              <a:p>
                <a:endParaRPr lang="zh-CN" altLang="en-US"/>
              </a:p>
            </p:txBody>
          </p:sp>
          <p:sp>
            <p:nvSpPr>
              <p:cNvPr id="775228" name="Rectangle 14"/>
              <p:cNvSpPr>
                <a:spLocks noChangeArrowheads="1"/>
              </p:cNvSpPr>
              <p:nvPr/>
            </p:nvSpPr>
            <p:spPr bwMode="auto">
              <a:xfrm>
                <a:off x="3152" y="513"/>
                <a:ext cx="1783" cy="326"/>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75229" name="Rectangle 15"/>
              <p:cNvSpPr>
                <a:spLocks noChangeArrowheads="1"/>
              </p:cNvSpPr>
              <p:nvPr/>
            </p:nvSpPr>
            <p:spPr bwMode="auto">
              <a:xfrm>
                <a:off x="3152" y="1652"/>
                <a:ext cx="1783" cy="448"/>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3152" y="2097"/>
                <a:ext cx="1783" cy="484"/>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75231" name="Rectangle 17"/>
              <p:cNvSpPr>
                <a:spLocks noChangeArrowheads="1"/>
              </p:cNvSpPr>
              <p:nvPr/>
            </p:nvSpPr>
            <p:spPr bwMode="auto">
              <a:xfrm>
                <a:off x="3152" y="2580"/>
                <a:ext cx="1783" cy="448"/>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75232" name="Line 19"/>
              <p:cNvSpPr>
                <a:spLocks noChangeShapeType="1"/>
              </p:cNvSpPr>
              <p:nvPr/>
            </p:nvSpPr>
            <p:spPr bwMode="auto">
              <a:xfrm flipV="1">
                <a:off x="4041" y="2317"/>
                <a:ext cx="1" cy="257"/>
              </a:xfrm>
              <a:prstGeom prst="line">
                <a:avLst/>
              </a:prstGeom>
              <a:noFill/>
              <a:ln w="3240">
                <a:solidFill>
                  <a:schemeClr val="tx1"/>
                </a:solidFill>
                <a:miter lim="800000"/>
                <a:headEnd/>
                <a:tailEnd type="triangle" w="med" len="med"/>
              </a:ln>
            </p:spPr>
            <p:txBody>
              <a:bodyPr/>
              <a:lstStyle/>
              <a:p>
                <a:endParaRPr lang="zh-CN" altLang="en-US"/>
              </a:p>
            </p:txBody>
          </p:sp>
          <p:sp>
            <p:nvSpPr>
              <p:cNvPr id="775233" name="Rectangle 20"/>
              <p:cNvSpPr>
                <a:spLocks noChangeArrowheads="1"/>
              </p:cNvSpPr>
              <p:nvPr/>
            </p:nvSpPr>
            <p:spPr bwMode="auto">
              <a:xfrm>
                <a:off x="3152" y="819"/>
                <a:ext cx="1783" cy="37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用户栈</a:t>
                </a:r>
                <a:endParaRPr lang="zh-CN" altLang="en-GB" b="1">
                  <a:latin typeface="微软雅黑" pitchFamily="34" charset="-122"/>
                  <a:ea typeface="微软雅黑" pitchFamily="34" charset="-122"/>
                  <a:cs typeface="msgothic"/>
                </a:endParaRP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75234" name="Line 21"/>
              <p:cNvSpPr>
                <a:spLocks noChangeShapeType="1"/>
              </p:cNvSpPr>
              <p:nvPr/>
            </p:nvSpPr>
            <p:spPr bwMode="auto">
              <a:xfrm flipV="1">
                <a:off x="4041" y="1501"/>
                <a:ext cx="1" cy="155"/>
              </a:xfrm>
              <a:prstGeom prst="line">
                <a:avLst/>
              </a:prstGeom>
              <a:noFill/>
              <a:ln w="3240">
                <a:solidFill>
                  <a:schemeClr val="tx1"/>
                </a:solidFill>
                <a:miter lim="800000"/>
                <a:headEnd/>
                <a:tailEnd type="triangle" w="med" len="med"/>
              </a:ln>
            </p:spPr>
            <p:txBody>
              <a:bodyPr/>
              <a:lstStyle/>
              <a:p>
                <a:endParaRPr lang="zh-CN" altLang="en-US"/>
              </a:p>
            </p:txBody>
          </p:sp>
          <p:sp>
            <p:nvSpPr>
              <p:cNvPr id="775235" name="Line 22"/>
              <p:cNvSpPr>
                <a:spLocks noChangeShapeType="1"/>
              </p:cNvSpPr>
              <p:nvPr/>
            </p:nvSpPr>
            <p:spPr bwMode="auto">
              <a:xfrm>
                <a:off x="4041" y="1196"/>
                <a:ext cx="1" cy="153"/>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3152" y="3893"/>
                <a:ext cx="1783" cy="266"/>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33826" name="Rectangle 34"/>
              <p:cNvSpPr>
                <a:spLocks noChangeArrowheads="1"/>
              </p:cNvSpPr>
              <p:nvPr/>
            </p:nvSpPr>
            <p:spPr bwMode="auto">
              <a:xfrm>
                <a:off x="3152" y="3026"/>
                <a:ext cx="1783" cy="449"/>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75239" name="Rectangle 35"/>
              <p:cNvSpPr>
                <a:spLocks noChangeArrowheads="1"/>
              </p:cNvSpPr>
              <p:nvPr/>
            </p:nvSpPr>
            <p:spPr bwMode="auto">
              <a:xfrm>
                <a:off x="3152" y="3445"/>
                <a:ext cx="1783" cy="448"/>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zh-CN" altLang="en-GB" b="1">
                    <a:latin typeface="微软雅黑" pitchFamily="34" charset="-122"/>
                    <a:ea typeface="微软雅黑" pitchFamily="34" charset="-122"/>
                    <a:cs typeface="msgothic"/>
                  </a:rPr>
                  <a:t>等</a:t>
                </a:r>
                <a:r>
                  <a:rPr lang="en-GB" altLang="zh-CN" sz="1600" b="1">
                    <a:latin typeface="Calibri" pitchFamily="34" charset="0"/>
                    <a:ea typeface="微软雅黑" pitchFamily="34" charset="-122"/>
                    <a:cs typeface="msgothic"/>
                  </a:rPr>
                  <a:t>)</a:t>
                </a:r>
              </a:p>
            </p:txBody>
          </p:sp>
        </p:grpSp>
        <p:sp>
          <p:nvSpPr>
            <p:cNvPr id="775241" name="AutoShape 36"/>
            <p:cNvSpPr>
              <a:spLocks/>
            </p:cNvSpPr>
            <p:nvPr/>
          </p:nvSpPr>
          <p:spPr bwMode="auto">
            <a:xfrm>
              <a:off x="5127" y="3121"/>
              <a:ext cx="140" cy="816"/>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75242" name="Text Box 37"/>
            <p:cNvSpPr txBox="1">
              <a:spLocks noChangeArrowheads="1"/>
            </p:cNvSpPr>
            <p:nvPr/>
          </p:nvSpPr>
          <p:spPr bwMode="auto">
            <a:xfrm>
              <a:off x="5332" y="3119"/>
              <a:ext cx="323" cy="770"/>
            </a:xfrm>
            <a:prstGeom prst="rect">
              <a:avLst/>
            </a:prstGeom>
            <a:noFill/>
            <a:ln w="9525">
              <a:noFill/>
              <a:round/>
              <a:headEnd/>
              <a:tailEnd/>
            </a:ln>
          </p:spPr>
          <p:txBody>
            <a:bodyPr lIns="0" tIns="46800" rIns="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75250" name="Text Box 82"/>
            <p:cNvSpPr txBox="1">
              <a:spLocks noChangeArrowheads="1"/>
            </p:cNvSpPr>
            <p:nvPr/>
          </p:nvSpPr>
          <p:spPr bwMode="auto">
            <a:xfrm>
              <a:off x="5227" y="593"/>
              <a:ext cx="347" cy="250"/>
            </a:xfrm>
            <a:prstGeom prst="rect">
              <a:avLst/>
            </a:prstGeom>
            <a:noFill/>
            <a:ln w="9525">
              <a:noFill/>
              <a:miter lim="800000"/>
              <a:headEnd/>
              <a:tailEnd/>
            </a:ln>
            <a:effectLst/>
          </p:spPr>
          <p:txBody>
            <a:bodyPr lIns="0" rIns="0">
              <a:spAutoFit/>
            </a:bodyPr>
            <a:lstStyle/>
            <a:p>
              <a:pPr>
                <a:spcBef>
                  <a:spcPct val="50000"/>
                </a:spcBef>
              </a:pPr>
              <a:r>
                <a:rPr lang="en-US" altLang="zh-CN" sz="2000" b="1">
                  <a:solidFill>
                    <a:srgbClr val="CC3300"/>
                  </a:solidFill>
                  <a:latin typeface="微软雅黑" pitchFamily="34" charset="-122"/>
                  <a:ea typeface="微软雅黑" pitchFamily="34" charset="-122"/>
                </a:rPr>
                <a:t>1GB</a:t>
              </a:r>
            </a:p>
          </p:txBody>
        </p:sp>
      </p:grpSp>
      <p:sp>
        <p:nvSpPr>
          <p:cNvPr id="775252" name="Line 84"/>
          <p:cNvSpPr>
            <a:spLocks noChangeShapeType="1"/>
          </p:cNvSpPr>
          <p:nvPr/>
        </p:nvSpPr>
        <p:spPr bwMode="auto">
          <a:xfrm>
            <a:off x="4819650" y="3454400"/>
            <a:ext cx="1101725" cy="2365375"/>
          </a:xfrm>
          <a:prstGeom prst="line">
            <a:avLst/>
          </a:prstGeom>
          <a:noFill/>
          <a:ln w="38100">
            <a:solidFill>
              <a:srgbClr val="FF0000"/>
            </a:solidFill>
            <a:round/>
            <a:headEnd/>
            <a:tailEnd type="triangle" w="med" len="med"/>
          </a:ln>
          <a:effectLst/>
        </p:spPr>
        <p:txBody>
          <a:bodyPr/>
          <a:lstStyle/>
          <a:p>
            <a:endParaRPr lang="zh-CN" altLang="en-US"/>
          </a:p>
        </p:txBody>
      </p:sp>
      <p:sp>
        <p:nvSpPr>
          <p:cNvPr id="775253" name="Line 85"/>
          <p:cNvSpPr>
            <a:spLocks noChangeShapeType="1"/>
          </p:cNvSpPr>
          <p:nvPr/>
        </p:nvSpPr>
        <p:spPr bwMode="auto">
          <a:xfrm flipV="1">
            <a:off x="4716463" y="5167313"/>
            <a:ext cx="1204912" cy="798512"/>
          </a:xfrm>
          <a:prstGeom prst="line">
            <a:avLst/>
          </a:prstGeom>
          <a:noFill/>
          <a:ln w="38100">
            <a:solidFill>
              <a:srgbClr val="FF0000"/>
            </a:solidFill>
            <a:round/>
            <a:headEnd/>
            <a:tailEnd type="triangle" w="med" len="med"/>
          </a:ln>
          <a:effectLst/>
        </p:spPr>
        <p:txBody>
          <a:bodyPr/>
          <a:lstStyle/>
          <a:p>
            <a:endParaRPr lang="zh-CN" altLang="en-US"/>
          </a:p>
        </p:txBody>
      </p:sp>
      <p:grpSp>
        <p:nvGrpSpPr>
          <p:cNvPr id="775261" name="Group 93"/>
          <p:cNvGrpSpPr>
            <a:grpSpLocks/>
          </p:cNvGrpSpPr>
          <p:nvPr/>
        </p:nvGrpSpPr>
        <p:grpSpPr bwMode="auto">
          <a:xfrm>
            <a:off x="392113" y="928688"/>
            <a:ext cx="1219200" cy="5559425"/>
            <a:chOff x="247" y="585"/>
            <a:chExt cx="768" cy="3502"/>
          </a:xfrm>
        </p:grpSpPr>
        <p:sp>
          <p:nvSpPr>
            <p:cNvPr id="775255" name="Line 87"/>
            <p:cNvSpPr>
              <a:spLocks noChangeShapeType="1"/>
            </p:cNvSpPr>
            <p:nvPr/>
          </p:nvSpPr>
          <p:spPr bwMode="auto">
            <a:xfrm flipH="1">
              <a:off x="274" y="1289"/>
              <a:ext cx="723" cy="1500"/>
            </a:xfrm>
            <a:prstGeom prst="line">
              <a:avLst/>
            </a:prstGeom>
            <a:noFill/>
            <a:ln w="9525">
              <a:solidFill>
                <a:schemeClr val="tx1"/>
              </a:solidFill>
              <a:round/>
              <a:headEnd/>
              <a:tailEnd type="triangle" w="med" len="med"/>
            </a:ln>
            <a:effectLst/>
          </p:spPr>
          <p:txBody>
            <a:bodyPr/>
            <a:lstStyle/>
            <a:p>
              <a:endParaRPr lang="zh-CN" altLang="en-US"/>
            </a:p>
          </p:txBody>
        </p:sp>
        <p:sp>
          <p:nvSpPr>
            <p:cNvPr id="775256" name="Line 88"/>
            <p:cNvSpPr>
              <a:spLocks noChangeShapeType="1"/>
            </p:cNvSpPr>
            <p:nvPr/>
          </p:nvSpPr>
          <p:spPr bwMode="auto">
            <a:xfrm flipH="1">
              <a:off x="338" y="585"/>
              <a:ext cx="576" cy="1381"/>
            </a:xfrm>
            <a:prstGeom prst="line">
              <a:avLst/>
            </a:prstGeom>
            <a:noFill/>
            <a:ln w="9525">
              <a:solidFill>
                <a:schemeClr val="tx1"/>
              </a:solidFill>
              <a:round/>
              <a:headEnd/>
              <a:tailEnd type="triangle" w="med" len="med"/>
            </a:ln>
            <a:effectLst/>
          </p:spPr>
          <p:txBody>
            <a:bodyPr/>
            <a:lstStyle/>
            <a:p>
              <a:endParaRPr lang="zh-CN" altLang="en-US"/>
            </a:p>
          </p:txBody>
        </p:sp>
        <p:sp>
          <p:nvSpPr>
            <p:cNvPr id="775257" name="Line 89"/>
            <p:cNvSpPr>
              <a:spLocks noChangeShapeType="1"/>
            </p:cNvSpPr>
            <p:nvPr/>
          </p:nvSpPr>
          <p:spPr bwMode="auto">
            <a:xfrm flipH="1">
              <a:off x="338" y="878"/>
              <a:ext cx="677" cy="640"/>
            </a:xfrm>
            <a:prstGeom prst="line">
              <a:avLst/>
            </a:prstGeom>
            <a:noFill/>
            <a:ln w="9525">
              <a:solidFill>
                <a:schemeClr val="tx1"/>
              </a:solidFill>
              <a:round/>
              <a:headEnd/>
              <a:tailEnd type="triangle" w="med" len="med"/>
            </a:ln>
            <a:effectLst/>
          </p:spPr>
          <p:txBody>
            <a:bodyPr/>
            <a:lstStyle/>
            <a:p>
              <a:endParaRPr lang="zh-CN" altLang="en-US"/>
            </a:p>
          </p:txBody>
        </p:sp>
        <p:sp>
          <p:nvSpPr>
            <p:cNvPr id="775258" name="Line 90"/>
            <p:cNvSpPr>
              <a:spLocks noChangeShapeType="1"/>
            </p:cNvSpPr>
            <p:nvPr/>
          </p:nvSpPr>
          <p:spPr bwMode="auto">
            <a:xfrm flipH="1">
              <a:off x="357" y="1710"/>
              <a:ext cx="640" cy="512"/>
            </a:xfrm>
            <a:prstGeom prst="line">
              <a:avLst/>
            </a:prstGeom>
            <a:noFill/>
            <a:ln w="9525">
              <a:solidFill>
                <a:schemeClr val="tx1"/>
              </a:solidFill>
              <a:round/>
              <a:headEnd/>
              <a:tailEnd type="triangle" w="med" len="med"/>
            </a:ln>
            <a:effectLst/>
          </p:spPr>
          <p:txBody>
            <a:bodyPr/>
            <a:lstStyle/>
            <a:p>
              <a:endParaRPr lang="zh-CN" altLang="en-US"/>
            </a:p>
          </p:txBody>
        </p:sp>
        <p:sp>
          <p:nvSpPr>
            <p:cNvPr id="775259" name="Line 91"/>
            <p:cNvSpPr>
              <a:spLocks noChangeShapeType="1"/>
            </p:cNvSpPr>
            <p:nvPr/>
          </p:nvSpPr>
          <p:spPr bwMode="auto">
            <a:xfrm flipH="1">
              <a:off x="247" y="2926"/>
              <a:ext cx="658" cy="1161"/>
            </a:xfrm>
            <a:prstGeom prst="line">
              <a:avLst/>
            </a:prstGeom>
            <a:noFill/>
            <a:ln w="9525">
              <a:solidFill>
                <a:schemeClr val="tx1"/>
              </a:solidFill>
              <a:round/>
              <a:headEnd/>
              <a:tailEnd type="triangle" w="med" len="med"/>
            </a:ln>
            <a:effectLst/>
          </p:spPr>
          <p:txBody>
            <a:bodyPr/>
            <a:lstStyle/>
            <a:p>
              <a:endParaRPr lang="zh-CN" altLang="en-US"/>
            </a:p>
          </p:txBody>
        </p:sp>
        <p:sp>
          <p:nvSpPr>
            <p:cNvPr id="775260" name="Line 92"/>
            <p:cNvSpPr>
              <a:spLocks noChangeShapeType="1"/>
            </p:cNvSpPr>
            <p:nvPr/>
          </p:nvSpPr>
          <p:spPr bwMode="auto">
            <a:xfrm flipH="1" flipV="1">
              <a:off x="393" y="2094"/>
              <a:ext cx="476" cy="1581"/>
            </a:xfrm>
            <a:prstGeom prst="line">
              <a:avLst/>
            </a:prstGeom>
            <a:noFill/>
            <a:ln w="9525">
              <a:solidFill>
                <a:schemeClr val="tx1"/>
              </a:solidFill>
              <a:round/>
              <a:headEnd/>
              <a:tailEnd type="triangle" w="med" len="med"/>
            </a:ln>
            <a:effectLst/>
          </p:spPr>
          <p:txBody>
            <a:bodyPr/>
            <a:lstStyle/>
            <a:p>
              <a:endParaRPr lang="zh-CN" altLang="en-US"/>
            </a:p>
          </p:txBody>
        </p:sp>
      </p:grpSp>
      <p:sp>
        <p:nvSpPr>
          <p:cNvPr id="775263" name="Text Box 95"/>
          <p:cNvSpPr txBox="1">
            <a:spLocks noChangeArrowheads="1"/>
          </p:cNvSpPr>
          <p:nvPr/>
        </p:nvSpPr>
        <p:spPr bwMode="auto">
          <a:xfrm>
            <a:off x="4429125" y="1568450"/>
            <a:ext cx="1304925" cy="1311275"/>
          </a:xfrm>
          <a:prstGeom prst="rect">
            <a:avLst/>
          </a:prstGeom>
          <a:noFill/>
          <a:ln w="9525">
            <a:noFill/>
            <a:miter lim="800000"/>
            <a:headEnd/>
            <a:tailEnd/>
          </a:ln>
          <a:effectLst/>
        </p:spPr>
        <p:txBody>
          <a:bodyPr>
            <a:spAutoFit/>
          </a:bodyPr>
          <a:lstStyle/>
          <a:p>
            <a:r>
              <a:rPr lang="zh-CN" altLang="en-US" sz="2000" b="1">
                <a:solidFill>
                  <a:srgbClr val="FF0000"/>
                </a:solidFill>
                <a:ea typeface="微软雅黑" pitchFamily="34" charset="-122"/>
              </a:rPr>
              <a:t>符号绑定</a:t>
            </a:r>
          </a:p>
          <a:p>
            <a:r>
              <a:rPr lang="zh-CN" altLang="en-US" sz="2000" b="1">
                <a:solidFill>
                  <a:srgbClr val="FF0000"/>
                </a:solidFill>
                <a:ea typeface="微软雅黑" pitchFamily="34" charset="-122"/>
              </a:rPr>
              <a:t>同节合并</a:t>
            </a:r>
          </a:p>
          <a:p>
            <a:r>
              <a:rPr lang="zh-CN" altLang="en-US" sz="2000" b="1">
                <a:solidFill>
                  <a:srgbClr val="FF0000"/>
                </a:solidFill>
                <a:ea typeface="微软雅黑" pitchFamily="34" charset="-122"/>
              </a:rPr>
              <a:t>确定地址</a:t>
            </a:r>
          </a:p>
          <a:p>
            <a:r>
              <a:rPr lang="zh-CN" altLang="en-US" sz="2000" b="1">
                <a:solidFill>
                  <a:srgbClr val="FF0000"/>
                </a:solidFill>
                <a:ea typeface="微软雅黑" pitchFamily="34" charset="-122"/>
              </a:rPr>
              <a:t>修改引用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5201"/>
                                        </p:tgtEl>
                                        <p:attrNameLst>
                                          <p:attrName>style.visibility</p:attrName>
                                        </p:attrNameLst>
                                      </p:cBhvr>
                                      <p:to>
                                        <p:strVal val="visible"/>
                                      </p:to>
                                    </p:set>
                                    <p:animEffect transition="in" filter="blinds(horizontal)">
                                      <p:cBhvr>
                                        <p:cTn id="7" dur="500"/>
                                        <p:tgtEl>
                                          <p:spTgt spid="7752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5216"/>
                                        </p:tgtEl>
                                        <p:attrNameLst>
                                          <p:attrName>style.visibility</p:attrName>
                                        </p:attrNameLst>
                                      </p:cBhvr>
                                      <p:to>
                                        <p:strVal val="visible"/>
                                      </p:to>
                                    </p:set>
                                    <p:animEffect transition="in" filter="blinds(horizontal)">
                                      <p:cBhvr>
                                        <p:cTn id="12" dur="500"/>
                                        <p:tgtEl>
                                          <p:spTgt spid="7752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5261"/>
                                        </p:tgtEl>
                                        <p:attrNameLst>
                                          <p:attrName>style.visibility</p:attrName>
                                        </p:attrNameLst>
                                      </p:cBhvr>
                                      <p:to>
                                        <p:strVal val="visible"/>
                                      </p:to>
                                    </p:set>
                                    <p:animEffect transition="in" filter="blinds(horizontal)">
                                      <p:cBhvr>
                                        <p:cTn id="17" dur="500"/>
                                        <p:tgtEl>
                                          <p:spTgt spid="7752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5219"/>
                                        </p:tgtEl>
                                        <p:attrNameLst>
                                          <p:attrName>style.visibility</p:attrName>
                                        </p:attrNameLst>
                                      </p:cBhvr>
                                      <p:to>
                                        <p:strVal val="visible"/>
                                      </p:to>
                                    </p:set>
                                    <p:animEffect transition="in" filter="blinds(horizontal)">
                                      <p:cBhvr>
                                        <p:cTn id="22" dur="500"/>
                                        <p:tgtEl>
                                          <p:spTgt spid="7752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5175"/>
                                        </p:tgtEl>
                                        <p:attrNameLst>
                                          <p:attrName>style.visibility</p:attrName>
                                        </p:attrNameLst>
                                      </p:cBhvr>
                                      <p:to>
                                        <p:strVal val="visible"/>
                                      </p:to>
                                    </p:set>
                                    <p:animEffect transition="in" filter="blinds(horizontal)">
                                      <p:cBhvr>
                                        <p:cTn id="27" dur="500"/>
                                        <p:tgtEl>
                                          <p:spTgt spid="7751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5189"/>
                                        </p:tgtEl>
                                        <p:attrNameLst>
                                          <p:attrName>style.visibility</p:attrName>
                                        </p:attrNameLst>
                                      </p:cBhvr>
                                      <p:to>
                                        <p:strVal val="visible"/>
                                      </p:to>
                                    </p:set>
                                    <p:animEffect transition="in" filter="blinds(horizontal)">
                                      <p:cBhvr>
                                        <p:cTn id="32" dur="500"/>
                                        <p:tgtEl>
                                          <p:spTgt spid="7751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5262"/>
                                        </p:tgtEl>
                                        <p:attrNameLst>
                                          <p:attrName>style.visibility</p:attrName>
                                        </p:attrNameLst>
                                      </p:cBhvr>
                                      <p:to>
                                        <p:strVal val="visible"/>
                                      </p:to>
                                    </p:set>
                                    <p:animEffect transition="in" filter="blinds(horizontal)">
                                      <p:cBhvr>
                                        <p:cTn id="37" dur="500"/>
                                        <p:tgtEl>
                                          <p:spTgt spid="7752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5252"/>
                                        </p:tgtEl>
                                        <p:attrNameLst>
                                          <p:attrName>style.visibility</p:attrName>
                                        </p:attrNameLst>
                                      </p:cBhvr>
                                      <p:to>
                                        <p:strVal val="visible"/>
                                      </p:to>
                                    </p:set>
                                    <p:animEffect transition="in" filter="blinds(horizontal)">
                                      <p:cBhvr>
                                        <p:cTn id="42" dur="500"/>
                                        <p:tgtEl>
                                          <p:spTgt spid="77525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5253"/>
                                        </p:tgtEl>
                                        <p:attrNameLst>
                                          <p:attrName>style.visibility</p:attrName>
                                        </p:attrNameLst>
                                      </p:cBhvr>
                                      <p:to>
                                        <p:strVal val="visible"/>
                                      </p:to>
                                    </p:set>
                                    <p:animEffect transition="in" filter="blinds(horizontal)">
                                      <p:cBhvr>
                                        <p:cTn id="47" dur="500"/>
                                        <p:tgtEl>
                                          <p:spTgt spid="77525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75189"/>
                                        </p:tgtEl>
                                        <p:attrNameLst>
                                          <p:attrName>style.visibility</p:attrName>
                                        </p:attrNameLst>
                                      </p:cBhvr>
                                      <p:to>
                                        <p:strVal val="visible"/>
                                      </p:to>
                                    </p:set>
                                    <p:animEffect transition="in" filter="blinds(horizontal)">
                                      <p:cBhvr>
                                        <p:cTn id="52" dur="500"/>
                                        <p:tgtEl>
                                          <p:spTgt spid="77518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5263"/>
                                        </p:tgtEl>
                                        <p:attrNameLst>
                                          <p:attrName>style.visibility</p:attrName>
                                        </p:attrNameLst>
                                      </p:cBhvr>
                                      <p:to>
                                        <p:strVal val="visible"/>
                                      </p:to>
                                    </p:set>
                                    <p:animEffect transition="in" filter="blinds(horizontal)">
                                      <p:cBhvr>
                                        <p:cTn id="57" dur="500"/>
                                        <p:tgtEl>
                                          <p:spTgt spid="77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5" grpId="0" animBg="1"/>
      <p:bldP spid="775252" grpId="0" animBg="1"/>
      <p:bldP spid="775253" grpId="0" animBg="1"/>
      <p:bldP spid="7752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98425"/>
            <a:ext cx="8229600" cy="561975"/>
          </a:xfrm>
        </p:spPr>
        <p:txBody>
          <a:bodyPr/>
          <a:lstStyle/>
          <a:p>
            <a:r>
              <a:rPr lang="zh-CN" altLang="en-US" smtClean="0"/>
              <a:t>程序的链接</a:t>
            </a:r>
          </a:p>
        </p:txBody>
      </p:sp>
      <p:sp>
        <p:nvSpPr>
          <p:cNvPr id="749571" name="Rectangle 3"/>
          <p:cNvSpPr>
            <a:spLocks noGrp="1" noChangeArrowheads="1"/>
          </p:cNvSpPr>
          <p:nvPr>
            <p:ph type="body" idx="1"/>
          </p:nvPr>
        </p:nvSpPr>
        <p:spPr>
          <a:xfrm>
            <a:off x="301625" y="836613"/>
            <a:ext cx="8553450" cy="5838825"/>
          </a:xfrm>
        </p:spPr>
        <p:txBody>
          <a:bodyPr/>
          <a:lstStyle/>
          <a:p>
            <a:r>
              <a:rPr lang="zh-CN" altLang="en-US" smtClean="0">
                <a:latin typeface="微软雅黑" pitchFamily="34" charset="-122"/>
                <a:ea typeface="微软雅黑" pitchFamily="34" charset="-122"/>
              </a:rPr>
              <a:t>分以下三个部分介绍</a:t>
            </a:r>
          </a:p>
          <a:p>
            <a:pPr lvl="1"/>
            <a:r>
              <a:rPr lang="zh-CN" altLang="en-US" sz="2200" smtClean="0">
                <a:latin typeface="微软雅黑" pitchFamily="34" charset="-122"/>
                <a:ea typeface="微软雅黑" pitchFamily="34" charset="-122"/>
              </a:rPr>
              <a:t>第一讲：目标文件格式</a:t>
            </a:r>
          </a:p>
          <a:p>
            <a:pPr lvl="2"/>
            <a:r>
              <a:rPr lang="zh-CN" altLang="en-US" sz="2200" smtClean="0">
                <a:latin typeface="微软雅黑" pitchFamily="34" charset="-122"/>
                <a:ea typeface="微软雅黑" pitchFamily="34" charset="-122"/>
              </a:rPr>
              <a:t>程序的链接概述、链接的意义与过程</a:t>
            </a:r>
          </a:p>
          <a:p>
            <a:pPr lvl="2"/>
            <a:r>
              <a:rPr lang="en-US" altLang="zh-CN" sz="2200" smtClean="0">
                <a:latin typeface="微软雅黑" pitchFamily="34" charset="-122"/>
                <a:ea typeface="微软雅黑" pitchFamily="34" charset="-122"/>
              </a:rPr>
              <a:t>ELF</a:t>
            </a:r>
            <a:r>
              <a:rPr lang="zh-CN" altLang="en-US" sz="2200" smtClean="0">
                <a:latin typeface="微软雅黑" pitchFamily="34" charset="-122"/>
                <a:ea typeface="微软雅黑" pitchFamily="34" charset="-122"/>
              </a:rPr>
              <a:t>目标文件、重定位目标文件格式、可执行目标文件格式</a:t>
            </a:r>
          </a:p>
          <a:p>
            <a:pPr lvl="1"/>
            <a:r>
              <a:rPr lang="zh-CN" altLang="en-US" sz="2200" smtClean="0">
                <a:solidFill>
                  <a:srgbClr val="FF0000"/>
                </a:solidFill>
                <a:latin typeface="微软雅黑" pitchFamily="34" charset="-122"/>
                <a:ea typeface="微软雅黑" pitchFamily="34" charset="-122"/>
              </a:rPr>
              <a:t>第二讲：符号解析与重定位</a:t>
            </a:r>
            <a:endParaRPr lang="zh-CN" altLang="en-US" sz="2200" i="1" smtClean="0">
              <a:solidFill>
                <a:srgbClr val="FF0000"/>
              </a:solidFill>
              <a:latin typeface="微软雅黑" pitchFamily="34" charset="-122"/>
              <a:ea typeface="微软雅黑" pitchFamily="34" charset="-122"/>
            </a:endParaRPr>
          </a:p>
          <a:p>
            <a:pPr lvl="2"/>
            <a:r>
              <a:rPr lang="zh-CN" altLang="en-US" sz="2200" smtClean="0">
                <a:latin typeface="微软雅黑" pitchFamily="34" charset="-122"/>
                <a:ea typeface="微软雅黑" pitchFamily="34" charset="-122"/>
              </a:rPr>
              <a:t>符号和符号表、符号解析</a:t>
            </a:r>
          </a:p>
          <a:p>
            <a:pPr lvl="2"/>
            <a:r>
              <a:rPr lang="zh-CN" altLang="en-US" sz="2200" smtClean="0">
                <a:latin typeface="微软雅黑" pitchFamily="34" charset="-122"/>
                <a:ea typeface="微软雅黑" pitchFamily="34" charset="-122"/>
              </a:rPr>
              <a:t>与静态库的链接</a:t>
            </a:r>
          </a:p>
          <a:p>
            <a:pPr lvl="2"/>
            <a:r>
              <a:rPr lang="zh-CN" altLang="en-US" sz="2200" smtClean="0">
                <a:latin typeface="微软雅黑" pitchFamily="34" charset="-122"/>
                <a:ea typeface="微软雅黑" pitchFamily="34" charset="-122"/>
              </a:rPr>
              <a:t>重定位信息、重定位过程</a:t>
            </a:r>
          </a:p>
          <a:p>
            <a:pPr lvl="2"/>
            <a:r>
              <a:rPr lang="zh-CN" altLang="en-US" sz="2200" smtClean="0">
                <a:latin typeface="微软雅黑" pitchFamily="34" charset="-122"/>
                <a:ea typeface="微软雅黑" pitchFamily="34" charset="-122"/>
              </a:rPr>
              <a:t>可执行文件的加载</a:t>
            </a:r>
          </a:p>
          <a:p>
            <a:pPr lvl="1"/>
            <a:r>
              <a:rPr lang="zh-CN" altLang="en-US" sz="2200" smtClean="0">
                <a:latin typeface="微软雅黑" pitchFamily="34" charset="-122"/>
                <a:ea typeface="微软雅黑" pitchFamily="34" charset="-122"/>
              </a:rPr>
              <a:t>第三讲：动态链接</a:t>
            </a:r>
            <a:endParaRPr lang="zh-CN" altLang="en-US" sz="2200" i="1" smtClean="0">
              <a:latin typeface="微软雅黑" pitchFamily="34" charset="-122"/>
              <a:ea typeface="微软雅黑" pitchFamily="34" charset="-122"/>
            </a:endParaRPr>
          </a:p>
          <a:p>
            <a:pPr lvl="2"/>
            <a:r>
              <a:rPr lang="zh-CN" altLang="en-US" sz="2200" smtClean="0">
                <a:latin typeface="微软雅黑" pitchFamily="34" charset="-122"/>
                <a:ea typeface="微软雅黑" pitchFamily="34" charset="-122"/>
              </a:rPr>
              <a:t>动态链接的特性、程序加载时的动态链接、程序运行时的动态链接、动态链接举例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pPr algn="l"/>
            <a:r>
              <a:rPr lang="zh-CN" altLang="en-US" smtClean="0"/>
              <a:t>目标文件</a:t>
            </a:r>
          </a:p>
        </p:txBody>
      </p:sp>
      <p:sp>
        <p:nvSpPr>
          <p:cNvPr id="776195" name="Rectangle 3"/>
          <p:cNvSpPr>
            <a:spLocks noChangeArrowheads="1"/>
          </p:cNvSpPr>
          <p:nvPr/>
        </p:nvSpPr>
        <p:spPr bwMode="auto">
          <a:xfrm>
            <a:off x="2952750" y="179388"/>
            <a:ext cx="6070600" cy="3113087"/>
          </a:xfrm>
          <a:prstGeom prst="rect">
            <a:avLst/>
          </a:prstGeom>
          <a:solidFill>
            <a:schemeClr val="bg1"/>
          </a:solidFill>
          <a:ln w="9525">
            <a:noFill/>
            <a:miter lim="800000"/>
            <a:headEnd/>
            <a:tailEnd/>
          </a:ln>
          <a:effectLst/>
        </p:spPr>
        <p:txBody>
          <a:bodyPr wrap="none" anchor="ctr">
            <a:spAutoFit/>
          </a:bodyPr>
          <a:lstStyle/>
          <a:p>
            <a:pPr indent="288925"/>
            <a:r>
              <a:rPr lang="en-US" altLang="zh-CN" b="1">
                <a:latin typeface="微软雅黑" pitchFamily="34" charset="-122"/>
                <a:ea typeface="微软雅黑" pitchFamily="34" charset="-122"/>
              </a:rPr>
              <a:t>00000000 &lt;add&gt;: </a:t>
            </a:r>
          </a:p>
          <a:p>
            <a:pPr indent="288925"/>
            <a:r>
              <a:rPr lang="en-US" altLang="zh-CN" b="1">
                <a:latin typeface="微软雅黑" pitchFamily="34" charset="-122"/>
                <a:ea typeface="微软雅黑" pitchFamily="34" charset="-122"/>
              </a:rPr>
              <a:t>   	0:      55	             push  %ebp</a:t>
            </a:r>
          </a:p>
          <a:p>
            <a:pPr indent="288925"/>
            <a:r>
              <a:rPr lang="en-US" altLang="zh-CN" b="1">
                <a:latin typeface="微软雅黑" pitchFamily="34" charset="-122"/>
                <a:ea typeface="微软雅黑" pitchFamily="34" charset="-122"/>
              </a:rPr>
              <a:t>   	1:      89 e5        mov   %esp, %ebp</a:t>
            </a:r>
          </a:p>
          <a:p>
            <a:pPr indent="288925"/>
            <a:r>
              <a:rPr lang="en-US" altLang="zh-CN" b="1">
                <a:latin typeface="微软雅黑" pitchFamily="34" charset="-122"/>
                <a:ea typeface="微软雅黑" pitchFamily="34" charset="-122"/>
              </a:rPr>
              <a:t>  	3:      83 ec 10   sub    $0x10, %esp</a:t>
            </a:r>
          </a:p>
          <a:p>
            <a:pPr indent="288925"/>
            <a:r>
              <a:rPr lang="en-US" altLang="zh-CN" b="1">
                <a:latin typeface="微软雅黑" pitchFamily="34" charset="-122"/>
                <a:ea typeface="微软雅黑" pitchFamily="34" charset="-122"/>
              </a:rPr>
              <a:t>	6:      8b 45 0c   mov    0xc(%ebp), %eax</a:t>
            </a:r>
          </a:p>
          <a:p>
            <a:pPr indent="288925"/>
            <a:r>
              <a:rPr lang="en-US" altLang="zh-CN" b="1">
                <a:latin typeface="微软雅黑" pitchFamily="34" charset="-122"/>
                <a:ea typeface="微软雅黑" pitchFamily="34" charset="-122"/>
              </a:rPr>
              <a:t>   	9:      8b 55 08   mov    0x8(%ebp), %edx</a:t>
            </a:r>
          </a:p>
          <a:p>
            <a:pPr indent="288925"/>
            <a:r>
              <a:rPr lang="en-US" altLang="zh-CN" b="1">
                <a:latin typeface="微软雅黑" pitchFamily="34" charset="-122"/>
                <a:ea typeface="微软雅黑" pitchFamily="34" charset="-122"/>
              </a:rPr>
              <a:t>   	c:      8d 04 02   lea      (%edx,%eax,1), %eax</a:t>
            </a:r>
          </a:p>
          <a:p>
            <a:pPr indent="288925"/>
            <a:r>
              <a:rPr lang="en-US" altLang="zh-CN" b="1">
                <a:latin typeface="微软雅黑" pitchFamily="34" charset="-122"/>
                <a:ea typeface="微软雅黑" pitchFamily="34" charset="-122"/>
              </a:rPr>
              <a:t>  	 f:      89 45 fc    mov    %eax, -0x4(%ebp)</a:t>
            </a:r>
          </a:p>
          <a:p>
            <a:pPr indent="288925"/>
            <a:r>
              <a:rPr lang="en-US" altLang="zh-CN" b="1">
                <a:latin typeface="微软雅黑" pitchFamily="34" charset="-122"/>
                <a:ea typeface="微软雅黑" pitchFamily="34" charset="-122"/>
              </a:rPr>
              <a:t> 	12:    8b 45 fc    mov    -0x4(%ebp), %eax</a:t>
            </a:r>
          </a:p>
          <a:p>
            <a:pPr indent="288925"/>
            <a:r>
              <a:rPr lang="en-US" altLang="zh-CN" b="1">
                <a:latin typeface="微软雅黑" pitchFamily="34" charset="-122"/>
                <a:ea typeface="微软雅黑" pitchFamily="34" charset="-122"/>
              </a:rPr>
              <a:t> 	15:    c9              leave  </a:t>
            </a:r>
          </a:p>
          <a:p>
            <a:pPr indent="288925"/>
            <a:r>
              <a:rPr lang="en-US" altLang="zh-CN" b="1">
                <a:latin typeface="微软雅黑" pitchFamily="34" charset="-122"/>
                <a:ea typeface="微软雅黑" pitchFamily="34" charset="-122"/>
              </a:rPr>
              <a:t> 	16:    c3              ret </a:t>
            </a:r>
          </a:p>
        </p:txBody>
      </p:sp>
      <p:sp>
        <p:nvSpPr>
          <p:cNvPr id="776196" name="Rectangle 4"/>
          <p:cNvSpPr>
            <a:spLocks noChangeArrowheads="1"/>
          </p:cNvSpPr>
          <p:nvPr/>
        </p:nvSpPr>
        <p:spPr bwMode="auto">
          <a:xfrm>
            <a:off x="2874963" y="3509963"/>
            <a:ext cx="6172200" cy="3113087"/>
          </a:xfrm>
          <a:prstGeom prst="rect">
            <a:avLst/>
          </a:prstGeom>
          <a:noFill/>
          <a:ln w="9525">
            <a:noFill/>
            <a:miter lim="800000"/>
            <a:headEnd/>
            <a:tailEnd/>
          </a:ln>
          <a:effectLst/>
        </p:spPr>
        <p:txBody>
          <a:bodyPr wrap="none" anchor="ctr">
            <a:spAutoFit/>
          </a:bodyPr>
          <a:lstStyle/>
          <a:p>
            <a:pPr indent="288925"/>
            <a:r>
              <a:rPr lang="en-US" altLang="zh-CN" b="1">
                <a:latin typeface="微软雅黑" pitchFamily="34" charset="-122"/>
                <a:ea typeface="微软雅黑" pitchFamily="34" charset="-122"/>
              </a:rPr>
              <a:t>080483d4 &lt;add&gt;:</a:t>
            </a:r>
          </a:p>
          <a:p>
            <a:pPr indent="288925"/>
            <a:r>
              <a:rPr lang="en-US" altLang="zh-CN" b="1">
                <a:latin typeface="微软雅黑" pitchFamily="34" charset="-122"/>
                <a:ea typeface="微软雅黑" pitchFamily="34" charset="-122"/>
              </a:rPr>
              <a:t> 80483d4:    55             push  %ebp</a:t>
            </a:r>
          </a:p>
          <a:p>
            <a:pPr indent="288925"/>
            <a:r>
              <a:rPr lang="en-US" altLang="zh-CN" b="1">
                <a:latin typeface="微软雅黑" pitchFamily="34" charset="-122"/>
                <a:ea typeface="微软雅黑" pitchFamily="34" charset="-122"/>
              </a:rPr>
              <a:t> 80483d5:    89 e5        mov   %esp, %ebp</a:t>
            </a:r>
          </a:p>
          <a:p>
            <a:pPr indent="288925"/>
            <a:r>
              <a:rPr lang="en-US" altLang="zh-CN" b="1">
                <a:latin typeface="微软雅黑" pitchFamily="34" charset="-122"/>
                <a:ea typeface="微软雅黑" pitchFamily="34" charset="-122"/>
              </a:rPr>
              <a:t> 80483d7:    83 ec 10   sub    $0x10, %esp</a:t>
            </a:r>
          </a:p>
          <a:p>
            <a:pPr indent="288925"/>
            <a:r>
              <a:rPr lang="en-US" altLang="zh-CN" b="1">
                <a:latin typeface="微软雅黑" pitchFamily="34" charset="-122"/>
                <a:ea typeface="微软雅黑" pitchFamily="34" charset="-122"/>
              </a:rPr>
              <a:t> 80483da:    8b 45 0c   mov    0xc(%ebp), %eax</a:t>
            </a:r>
          </a:p>
          <a:p>
            <a:pPr indent="288925"/>
            <a:r>
              <a:rPr lang="en-US" altLang="zh-CN" b="1">
                <a:latin typeface="微软雅黑" pitchFamily="34" charset="-122"/>
                <a:ea typeface="微软雅黑" pitchFamily="34" charset="-122"/>
              </a:rPr>
              <a:t> 80483dd:    8b 55 08   mov    0x8(%ebp), %edx</a:t>
            </a:r>
          </a:p>
          <a:p>
            <a:pPr indent="288925"/>
            <a:r>
              <a:rPr lang="en-US" altLang="zh-CN" b="1">
                <a:latin typeface="微软雅黑" pitchFamily="34" charset="-122"/>
                <a:ea typeface="微软雅黑" pitchFamily="34" charset="-122"/>
              </a:rPr>
              <a:t> 80483e0:    8d 04 02   lea     (%edx,%eax,1), %eax</a:t>
            </a:r>
          </a:p>
          <a:p>
            <a:pPr indent="288925"/>
            <a:r>
              <a:rPr lang="en-US" altLang="zh-CN" b="1">
                <a:latin typeface="微软雅黑" pitchFamily="34" charset="-122"/>
                <a:ea typeface="微软雅黑" pitchFamily="34" charset="-122"/>
              </a:rPr>
              <a:t> 80483e3:    89 45 fc    mov    %eax, -0x4(%ebp)</a:t>
            </a:r>
          </a:p>
          <a:p>
            <a:pPr indent="288925"/>
            <a:r>
              <a:rPr lang="en-US" altLang="zh-CN" b="1">
                <a:latin typeface="微软雅黑" pitchFamily="34" charset="-122"/>
                <a:ea typeface="微软雅黑" pitchFamily="34" charset="-122"/>
              </a:rPr>
              <a:t> 80483e6:    8b 45 fc    mov    -0x4(%ebp), %eax</a:t>
            </a:r>
          </a:p>
          <a:p>
            <a:pPr indent="288925"/>
            <a:r>
              <a:rPr lang="en-US" altLang="zh-CN" b="1">
                <a:latin typeface="微软雅黑" pitchFamily="34" charset="-122"/>
                <a:ea typeface="微软雅黑" pitchFamily="34" charset="-122"/>
              </a:rPr>
              <a:t> 80483e9:    c9              leave  </a:t>
            </a:r>
          </a:p>
          <a:p>
            <a:pPr indent="288925"/>
            <a:r>
              <a:rPr lang="en-US" altLang="zh-CN" b="1">
                <a:latin typeface="微软雅黑" pitchFamily="34" charset="-122"/>
                <a:ea typeface="微软雅黑" pitchFamily="34" charset="-122"/>
              </a:rPr>
              <a:t> 80483ea:    c3              ret   </a:t>
            </a:r>
          </a:p>
        </p:txBody>
      </p:sp>
      <p:sp>
        <p:nvSpPr>
          <p:cNvPr id="776197" name="Rectangle 5"/>
          <p:cNvSpPr>
            <a:spLocks noChangeArrowheads="1"/>
          </p:cNvSpPr>
          <p:nvPr/>
        </p:nvSpPr>
        <p:spPr bwMode="auto">
          <a:xfrm>
            <a:off x="3148013" y="231775"/>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776198" name="Rectangle 6"/>
          <p:cNvSpPr>
            <a:spLocks noChangeArrowheads="1"/>
          </p:cNvSpPr>
          <p:nvPr/>
        </p:nvSpPr>
        <p:spPr bwMode="auto">
          <a:xfrm>
            <a:off x="3125788" y="3503613"/>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776199" name="Text Box 7"/>
          <p:cNvSpPr txBox="1">
            <a:spLocks noChangeArrowheads="1"/>
          </p:cNvSpPr>
          <p:nvPr/>
        </p:nvSpPr>
        <p:spPr bwMode="auto">
          <a:xfrm>
            <a:off x="5675313" y="71438"/>
            <a:ext cx="25971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objdump -d test.o</a:t>
            </a:r>
            <a:r>
              <a:rPr lang="en-US" altLang="zh-CN"/>
              <a:t> </a:t>
            </a:r>
            <a:endParaRPr lang="zh-CN" altLang="en-US"/>
          </a:p>
        </p:txBody>
      </p:sp>
      <p:sp>
        <p:nvSpPr>
          <p:cNvPr id="776200" name="Text Box 8"/>
          <p:cNvSpPr txBox="1">
            <a:spLocks noChangeArrowheads="1"/>
          </p:cNvSpPr>
          <p:nvPr/>
        </p:nvSpPr>
        <p:spPr bwMode="auto">
          <a:xfrm>
            <a:off x="5681663" y="3387725"/>
            <a:ext cx="25971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objdump -d test</a:t>
            </a:r>
            <a:r>
              <a:rPr lang="en-US" altLang="zh-CN"/>
              <a:t> </a:t>
            </a:r>
            <a:endParaRPr lang="zh-CN" altLang="en-US"/>
          </a:p>
        </p:txBody>
      </p:sp>
      <p:sp>
        <p:nvSpPr>
          <p:cNvPr id="776201" name="Rectangle 9"/>
          <p:cNvSpPr>
            <a:spLocks noChangeArrowheads="1"/>
          </p:cNvSpPr>
          <p:nvPr/>
        </p:nvSpPr>
        <p:spPr bwMode="auto">
          <a:xfrm>
            <a:off x="198438" y="1179513"/>
            <a:ext cx="2960687" cy="2282825"/>
          </a:xfrm>
          <a:prstGeom prst="rect">
            <a:avLst/>
          </a:prstGeom>
          <a:noFill/>
          <a:ln w="9525">
            <a:noFill/>
            <a:miter lim="800000"/>
            <a:headEnd/>
            <a:tailEnd/>
          </a:ln>
          <a:effectLst/>
        </p:spPr>
        <p:txBody>
          <a:bodyPr>
            <a:spAutoFit/>
          </a:bodyPr>
          <a:lstStyle/>
          <a:p>
            <a:pPr>
              <a:lnSpc>
                <a:spcPct val="120000"/>
              </a:lnSpc>
            </a:pPr>
            <a:r>
              <a:rPr lang="en-US" altLang="zh-CN" sz="2000" b="1">
                <a:latin typeface="微软雅黑" pitchFamily="34" charset="-122"/>
                <a:ea typeface="微软雅黑" pitchFamily="34" charset="-122"/>
              </a:rPr>
              <a:t>/* main.c */</a:t>
            </a:r>
            <a:endParaRPr lang="zh-CN" altLang="en-US" sz="2000" b="1">
              <a:latin typeface="微软雅黑" pitchFamily="34" charset="-122"/>
              <a:ea typeface="微软雅黑" pitchFamily="34" charset="-122"/>
            </a:endParaRPr>
          </a:p>
          <a:p>
            <a:pPr>
              <a:lnSpc>
                <a:spcPct val="120000"/>
              </a:lnSpc>
            </a:pPr>
            <a:r>
              <a:rPr lang="en-US" altLang="zh-CN" sz="2000" b="1">
                <a:latin typeface="微软雅黑" pitchFamily="34" charset="-122"/>
                <a:ea typeface="微软雅黑" pitchFamily="34" charset="-122"/>
              </a:rPr>
              <a:t>int add(int, int);</a:t>
            </a:r>
          </a:p>
          <a:p>
            <a:pPr>
              <a:lnSpc>
                <a:spcPct val="120000"/>
              </a:lnSpc>
            </a:pPr>
            <a:r>
              <a:rPr lang="en-US" altLang="zh-CN" sz="2000" b="1">
                <a:latin typeface="微软雅黑" pitchFamily="34" charset="-122"/>
                <a:ea typeface="微软雅黑" pitchFamily="34" charset="-122"/>
              </a:rPr>
              <a:t>int main( )</a:t>
            </a:r>
          </a:p>
          <a:p>
            <a:pPr>
              <a:lnSpc>
                <a:spcPct val="120000"/>
              </a:lnSpc>
            </a:pPr>
            <a:r>
              <a:rPr lang="en-US" altLang="zh-CN" sz="2000" b="1">
                <a:latin typeface="微软雅黑" pitchFamily="34" charset="-122"/>
                <a:ea typeface="微软雅黑" pitchFamily="34" charset="-122"/>
              </a:rPr>
              <a:t>{</a:t>
            </a:r>
          </a:p>
          <a:p>
            <a:pPr>
              <a:lnSpc>
                <a:spcPct val="120000"/>
              </a:lnSpc>
            </a:pPr>
            <a:r>
              <a:rPr lang="en-US" altLang="zh-CN" sz="2000" b="1">
                <a:latin typeface="微软雅黑" pitchFamily="34" charset="-122"/>
                <a:ea typeface="微软雅黑" pitchFamily="34" charset="-122"/>
              </a:rPr>
              <a:t>   return add(20, 13);</a:t>
            </a:r>
          </a:p>
          <a:p>
            <a:pPr>
              <a:lnSpc>
                <a:spcPct val="120000"/>
              </a:lnSpc>
            </a:pPr>
            <a:r>
              <a:rPr lang="en-US" altLang="zh-CN" sz="2000" b="1">
                <a:latin typeface="微软雅黑" pitchFamily="34" charset="-122"/>
                <a:ea typeface="微软雅黑" pitchFamily="34" charset="-122"/>
              </a:rPr>
              <a:t>}</a:t>
            </a:r>
          </a:p>
        </p:txBody>
      </p:sp>
      <p:sp>
        <p:nvSpPr>
          <p:cNvPr id="776202" name="Rectangle 10"/>
          <p:cNvSpPr>
            <a:spLocks noChangeArrowheads="1"/>
          </p:cNvSpPr>
          <p:nvPr/>
        </p:nvSpPr>
        <p:spPr bwMode="auto">
          <a:xfrm>
            <a:off x="211138" y="4183063"/>
            <a:ext cx="2714625" cy="2282825"/>
          </a:xfrm>
          <a:prstGeom prst="rect">
            <a:avLst/>
          </a:prstGeom>
          <a:noFill/>
          <a:ln w="9525">
            <a:noFill/>
            <a:miter lim="800000"/>
            <a:headEnd/>
            <a:tailEnd/>
          </a:ln>
          <a:effectLst/>
        </p:spPr>
        <p:txBody>
          <a:bodyPr>
            <a:spAutoFit/>
          </a:bodyPr>
          <a:lstStyle/>
          <a:p>
            <a:pPr>
              <a:lnSpc>
                <a:spcPct val="120000"/>
              </a:lnSpc>
            </a:pPr>
            <a:r>
              <a:rPr lang="en-US" altLang="zh-CN" sz="2000" b="1">
                <a:latin typeface="微软雅黑" pitchFamily="34" charset="-122"/>
                <a:ea typeface="微软雅黑" pitchFamily="34" charset="-122"/>
              </a:rPr>
              <a:t>/* test.c */</a:t>
            </a:r>
          </a:p>
          <a:p>
            <a:pPr>
              <a:lnSpc>
                <a:spcPct val="120000"/>
              </a:lnSpc>
            </a:pPr>
            <a:r>
              <a:rPr lang="en-US" altLang="zh-CN" sz="2000" b="1">
                <a:latin typeface="微软雅黑" pitchFamily="34" charset="-122"/>
                <a:ea typeface="微软雅黑" pitchFamily="34" charset="-122"/>
              </a:rPr>
              <a:t>int add(int i, int j)</a:t>
            </a:r>
          </a:p>
          <a:p>
            <a:pPr>
              <a:lnSpc>
                <a:spcPct val="120000"/>
              </a:lnSpc>
            </a:pPr>
            <a:r>
              <a:rPr lang="en-US" altLang="zh-CN" sz="2000" b="1">
                <a:latin typeface="微软雅黑" pitchFamily="34" charset="-122"/>
                <a:ea typeface="微软雅黑" pitchFamily="34" charset="-122"/>
              </a:rPr>
              <a:t>{</a:t>
            </a:r>
          </a:p>
          <a:p>
            <a:pPr>
              <a:lnSpc>
                <a:spcPct val="120000"/>
              </a:lnSpc>
            </a:pPr>
            <a:r>
              <a:rPr lang="en-US" altLang="zh-CN" sz="2000" b="1">
                <a:latin typeface="微软雅黑" pitchFamily="34" charset="-122"/>
                <a:ea typeface="微软雅黑" pitchFamily="34" charset="-122"/>
              </a:rPr>
              <a:t>     int x = i + j;</a:t>
            </a:r>
          </a:p>
          <a:p>
            <a:pPr>
              <a:lnSpc>
                <a:spcPct val="120000"/>
              </a:lnSpc>
            </a:pPr>
            <a:r>
              <a:rPr lang="en-US" altLang="zh-CN" sz="2000" b="1">
                <a:latin typeface="微软雅黑" pitchFamily="34" charset="-122"/>
                <a:ea typeface="微软雅黑" pitchFamily="34" charset="-122"/>
              </a:rPr>
              <a:t>     return x;</a:t>
            </a:r>
          </a:p>
          <a:p>
            <a:pPr>
              <a:lnSpc>
                <a:spcPct val="120000"/>
              </a:lnSpc>
            </a:pPr>
            <a:r>
              <a:rPr lang="en-US" altLang="zh-CN" sz="2000" b="1">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zh-CN" altLang="en-US" smtClean="0"/>
              <a:t>重定位</a:t>
            </a:r>
          </a:p>
        </p:txBody>
      </p:sp>
      <p:sp>
        <p:nvSpPr>
          <p:cNvPr id="690179" name="Rectangle 3"/>
          <p:cNvSpPr>
            <a:spLocks noGrp="1" noChangeArrowheads="1"/>
          </p:cNvSpPr>
          <p:nvPr>
            <p:ph type="body" idx="1"/>
          </p:nvPr>
        </p:nvSpPr>
        <p:spPr>
          <a:xfrm>
            <a:off x="177800" y="866775"/>
            <a:ext cx="8748713" cy="5754688"/>
          </a:xfrm>
        </p:spPr>
        <p:txBody>
          <a:bodyPr/>
          <a:lstStyle/>
          <a:p>
            <a:pPr>
              <a:buFontTx/>
              <a:buNone/>
            </a:pPr>
            <a:r>
              <a:rPr lang="zh-CN" altLang="en-US" smtClean="0">
                <a:latin typeface="微软雅黑" pitchFamily="34" charset="-122"/>
                <a:ea typeface="微软雅黑" pitchFamily="34" charset="-122"/>
              </a:rPr>
              <a:t>符号解析完成后，可进行重定位工作，分三步</a:t>
            </a:r>
          </a:p>
          <a:p>
            <a:r>
              <a:rPr lang="zh-CN" altLang="en-US" smtClean="0">
                <a:latin typeface="微软雅黑" pitchFamily="34" charset="-122"/>
                <a:ea typeface="微软雅黑" pitchFamily="34" charset="-122"/>
              </a:rPr>
              <a:t>合并相同的节</a:t>
            </a:r>
          </a:p>
          <a:p>
            <a:pPr lvl="1"/>
            <a:r>
              <a:rPr lang="zh-CN" altLang="en-US" sz="2200" smtClean="0">
                <a:latin typeface="微软雅黑" pitchFamily="34" charset="-122"/>
                <a:ea typeface="微软雅黑" pitchFamily="34" charset="-122"/>
              </a:rPr>
              <a:t>将集合</a:t>
            </a:r>
            <a:r>
              <a:rPr lang="en-US" altLang="zh-CN" sz="2200" smtClean="0">
                <a:latin typeface="微软雅黑" pitchFamily="34" charset="-122"/>
                <a:ea typeface="微软雅黑" pitchFamily="34" charset="-122"/>
              </a:rPr>
              <a:t>E</a:t>
            </a:r>
            <a:r>
              <a:rPr lang="zh-CN" altLang="en-US" sz="2200" smtClean="0">
                <a:latin typeface="微软雅黑" pitchFamily="34" charset="-122"/>
                <a:ea typeface="微软雅黑" pitchFamily="34" charset="-122"/>
              </a:rPr>
              <a:t>的所有目标模块中相同的节合并成新节</a:t>
            </a:r>
          </a:p>
          <a:p>
            <a:pPr lvl="1">
              <a:buFontTx/>
              <a:buNone/>
            </a:pPr>
            <a:r>
              <a:rPr lang="zh-CN" altLang="en-US" sz="2400" smtClean="0">
                <a:solidFill>
                  <a:srgbClr val="CC3300"/>
                </a:solidFill>
                <a:latin typeface="微软雅黑" pitchFamily="34" charset="-122"/>
                <a:ea typeface="微软雅黑" pitchFamily="34" charset="-122"/>
              </a:rPr>
              <a:t>    </a:t>
            </a:r>
            <a:r>
              <a:rPr lang="zh-CN" altLang="en-US" sz="2200" smtClean="0">
                <a:solidFill>
                  <a:srgbClr val="CC3300"/>
                </a:solidFill>
                <a:latin typeface="微软雅黑" pitchFamily="34" charset="-122"/>
                <a:ea typeface="微软雅黑" pitchFamily="34" charset="-122"/>
              </a:rPr>
              <a:t>例如，所有</a:t>
            </a:r>
            <a:r>
              <a:rPr lang="en-US" altLang="zh-CN" sz="2200" smtClean="0">
                <a:solidFill>
                  <a:srgbClr val="CC3300"/>
                </a:solidFill>
                <a:latin typeface="微软雅黑" pitchFamily="34" charset="-122"/>
                <a:ea typeface="微软雅黑" pitchFamily="34" charset="-122"/>
              </a:rPr>
              <a:t>.text</a:t>
            </a:r>
            <a:r>
              <a:rPr lang="zh-CN" altLang="en-US" sz="2200" smtClean="0">
                <a:solidFill>
                  <a:srgbClr val="CC3300"/>
                </a:solidFill>
                <a:latin typeface="微软雅黑" pitchFamily="34" charset="-122"/>
                <a:ea typeface="微软雅黑" pitchFamily="34" charset="-122"/>
              </a:rPr>
              <a:t>节合并作为可执行文件中的</a:t>
            </a:r>
            <a:r>
              <a:rPr lang="en-US" altLang="zh-CN" sz="2200" smtClean="0">
                <a:solidFill>
                  <a:srgbClr val="CC3300"/>
                </a:solidFill>
                <a:latin typeface="微软雅黑" pitchFamily="34" charset="-122"/>
                <a:ea typeface="微软雅黑" pitchFamily="34" charset="-122"/>
              </a:rPr>
              <a:t>.text</a:t>
            </a:r>
            <a:r>
              <a:rPr lang="zh-CN" altLang="en-US" sz="2200" smtClean="0">
                <a:solidFill>
                  <a:srgbClr val="CC3300"/>
                </a:solidFill>
                <a:latin typeface="微软雅黑" pitchFamily="34" charset="-122"/>
                <a:ea typeface="微软雅黑" pitchFamily="34" charset="-122"/>
              </a:rPr>
              <a:t>节</a:t>
            </a:r>
          </a:p>
          <a:p>
            <a:r>
              <a:rPr lang="zh-CN" altLang="en-US" smtClean="0">
                <a:latin typeface="微软雅黑" pitchFamily="34" charset="-122"/>
                <a:ea typeface="微软雅黑" pitchFamily="34" charset="-122"/>
              </a:rPr>
              <a:t>对</a:t>
            </a:r>
            <a:r>
              <a:rPr lang="zh-CN" altLang="en-US" smtClean="0">
                <a:solidFill>
                  <a:srgbClr val="CC3300"/>
                </a:solidFill>
                <a:latin typeface="微软雅黑" pitchFamily="34" charset="-122"/>
                <a:ea typeface="微软雅黑" pitchFamily="34" charset="-122"/>
              </a:rPr>
              <a:t>定义符号</a:t>
            </a:r>
            <a:r>
              <a:rPr lang="zh-CN" altLang="en-US" smtClean="0">
                <a:latin typeface="微软雅黑" pitchFamily="34" charset="-122"/>
                <a:ea typeface="微软雅黑" pitchFamily="34" charset="-122"/>
              </a:rPr>
              <a:t>进行重定位</a:t>
            </a:r>
            <a:r>
              <a:rPr lang="zh-CN" altLang="en-US" smtClean="0">
                <a:solidFill>
                  <a:srgbClr val="FF0000"/>
                </a:solidFill>
                <a:latin typeface="微软雅黑" pitchFamily="34" charset="-122"/>
                <a:ea typeface="微软雅黑" pitchFamily="34" charset="-122"/>
              </a:rPr>
              <a:t>（确定地址）</a:t>
            </a:r>
          </a:p>
          <a:p>
            <a:pPr lvl="1"/>
            <a:r>
              <a:rPr lang="zh-CN" altLang="en-US" sz="2200" smtClean="0">
                <a:latin typeface="微软雅黑" pitchFamily="34" charset="-122"/>
                <a:ea typeface="微软雅黑" pitchFamily="34" charset="-122"/>
              </a:rPr>
              <a:t>确定新节中所有定义符号在虚拟地址空间中的地址</a:t>
            </a:r>
          </a:p>
          <a:p>
            <a:pPr lvl="1">
              <a:buFontTx/>
              <a:buNone/>
            </a:pPr>
            <a:r>
              <a:rPr lang="zh-CN" altLang="en-US" sz="2200" smtClean="0">
                <a:solidFill>
                  <a:srgbClr val="CC3300"/>
                </a:solidFill>
                <a:latin typeface="微软雅黑" pitchFamily="34" charset="-122"/>
                <a:ea typeface="微软雅黑" pitchFamily="34" charset="-122"/>
              </a:rPr>
              <a:t>   例如，为函数确定首地址，进而确定每条指令的地址，为变量确定首地址</a:t>
            </a:r>
          </a:p>
          <a:p>
            <a:pPr lvl="1"/>
            <a:r>
              <a:rPr lang="zh-CN" altLang="en-US" sz="2200" smtClean="0">
                <a:latin typeface="微软雅黑" pitchFamily="34" charset="-122"/>
                <a:ea typeface="微软雅黑" pitchFamily="34" charset="-122"/>
              </a:rPr>
              <a:t>完成这一步后，每条指令和每个全局变量都可确定地址</a:t>
            </a:r>
          </a:p>
          <a:p>
            <a:r>
              <a:rPr lang="zh-CN" altLang="en-US" smtClean="0">
                <a:latin typeface="微软雅黑" pitchFamily="34" charset="-122"/>
                <a:ea typeface="微软雅黑" pitchFamily="34" charset="-122"/>
              </a:rPr>
              <a:t>对</a:t>
            </a:r>
            <a:r>
              <a:rPr lang="zh-CN" altLang="en-US" smtClean="0">
                <a:solidFill>
                  <a:srgbClr val="CC3300"/>
                </a:solidFill>
                <a:latin typeface="微软雅黑" pitchFamily="34" charset="-122"/>
                <a:ea typeface="微软雅黑" pitchFamily="34" charset="-122"/>
              </a:rPr>
              <a:t>引用符号</a:t>
            </a:r>
            <a:r>
              <a:rPr lang="zh-CN" altLang="en-US" smtClean="0">
                <a:latin typeface="微软雅黑" pitchFamily="34" charset="-122"/>
                <a:ea typeface="微软雅黑" pitchFamily="34" charset="-122"/>
              </a:rPr>
              <a:t>进行重定位</a:t>
            </a:r>
            <a:r>
              <a:rPr lang="zh-CN" altLang="en-US" smtClean="0">
                <a:solidFill>
                  <a:srgbClr val="FF0000"/>
                </a:solidFill>
                <a:latin typeface="微软雅黑" pitchFamily="34" charset="-122"/>
                <a:ea typeface="微软雅黑" pitchFamily="34" charset="-122"/>
              </a:rPr>
              <a:t>（确定地址）</a:t>
            </a:r>
          </a:p>
          <a:p>
            <a:pPr lvl="1"/>
            <a:r>
              <a:rPr lang="zh-CN" altLang="en-US" sz="2200" smtClean="0">
                <a:latin typeface="微软雅黑" pitchFamily="34" charset="-122"/>
                <a:ea typeface="微软雅黑" pitchFamily="34" charset="-122"/>
              </a:rPr>
              <a:t>修改</a:t>
            </a:r>
            <a:r>
              <a:rPr lang="en-US" altLang="zh-CN" sz="2200" smtClean="0">
                <a:latin typeface="微软雅黑" pitchFamily="34" charset="-122"/>
                <a:ea typeface="微软雅黑" pitchFamily="34" charset="-122"/>
              </a:rPr>
              <a:t>.text</a:t>
            </a:r>
            <a:r>
              <a:rPr lang="zh-CN" altLang="en-US" sz="2200" smtClean="0">
                <a:latin typeface="微软雅黑" pitchFamily="34" charset="-122"/>
                <a:ea typeface="微软雅黑" pitchFamily="34" charset="-122"/>
              </a:rPr>
              <a:t>节和</a:t>
            </a:r>
            <a:r>
              <a:rPr lang="en-US" altLang="zh-CN" sz="2200" smtClean="0">
                <a:latin typeface="微软雅黑" pitchFamily="34" charset="-122"/>
                <a:ea typeface="微软雅黑" pitchFamily="34" charset="-122"/>
              </a:rPr>
              <a:t>.data</a:t>
            </a:r>
            <a:r>
              <a:rPr lang="zh-CN" altLang="en-US" sz="2200" smtClean="0">
                <a:latin typeface="微软雅黑" pitchFamily="34" charset="-122"/>
                <a:ea typeface="微软雅黑" pitchFamily="34" charset="-122"/>
              </a:rPr>
              <a:t>节中对每个符号的引用（地址）</a:t>
            </a:r>
          </a:p>
          <a:p>
            <a:pPr lvl="1">
              <a:buFontTx/>
              <a:buNone/>
            </a:pPr>
            <a:r>
              <a:rPr lang="zh-CN" altLang="en-US" sz="2200" smtClean="0">
                <a:latin typeface="微软雅黑" pitchFamily="34" charset="-122"/>
                <a:ea typeface="微软雅黑" pitchFamily="34" charset="-122"/>
              </a:rPr>
              <a:t>   </a:t>
            </a:r>
            <a:r>
              <a:rPr lang="zh-CN" altLang="en-US" sz="2200" smtClean="0">
                <a:solidFill>
                  <a:srgbClr val="CC3300"/>
                </a:solidFill>
                <a:latin typeface="微软雅黑" pitchFamily="34" charset="-122"/>
                <a:ea typeface="微软雅黑" pitchFamily="34" charset="-122"/>
              </a:rPr>
              <a:t>需要用到在</a:t>
            </a:r>
            <a:r>
              <a:rPr lang="en-US" altLang="zh-CN" sz="2200" smtClean="0">
                <a:solidFill>
                  <a:srgbClr val="CC3300"/>
                </a:solidFill>
                <a:latin typeface="微软雅黑" pitchFamily="34" charset="-122"/>
                <a:ea typeface="微软雅黑" pitchFamily="34" charset="-122"/>
              </a:rPr>
              <a:t>.rel_data</a:t>
            </a:r>
            <a:r>
              <a:rPr lang="zh-CN" altLang="en-US" sz="2200" smtClean="0">
                <a:solidFill>
                  <a:srgbClr val="CC3300"/>
                </a:solidFill>
                <a:latin typeface="微软雅黑" pitchFamily="34" charset="-122"/>
                <a:ea typeface="微软雅黑" pitchFamily="34" charset="-122"/>
              </a:rPr>
              <a:t>和</a:t>
            </a:r>
            <a:r>
              <a:rPr lang="en-US" altLang="zh-CN" sz="2200" smtClean="0">
                <a:solidFill>
                  <a:srgbClr val="CC3300"/>
                </a:solidFill>
                <a:latin typeface="微软雅黑" pitchFamily="34" charset="-122"/>
                <a:ea typeface="微软雅黑" pitchFamily="34" charset="-122"/>
              </a:rPr>
              <a:t>.rel_text</a:t>
            </a:r>
            <a:r>
              <a:rPr lang="zh-CN" altLang="en-US" sz="2200" smtClean="0">
                <a:solidFill>
                  <a:srgbClr val="CC3300"/>
                </a:solidFill>
                <a:latin typeface="微软雅黑" pitchFamily="34" charset="-122"/>
                <a:ea typeface="微软雅黑" pitchFamily="34" charset="-122"/>
              </a:rPr>
              <a:t>节中保存的重定位信息</a:t>
            </a:r>
          </a:p>
          <a:p>
            <a:endParaRPr lang="zh-CN" altLang="en-US" sz="220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7" dur="500"/>
                                        <p:tgtEl>
                                          <p:spTgt spid="69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2" dur="500"/>
                                        <p:tgtEl>
                                          <p:spTgt spid="69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17" dur="500"/>
                                        <p:tgtEl>
                                          <p:spTgt spid="69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0179">
                                            <p:txEl>
                                              <p:pRg st="4" end="4"/>
                                            </p:txEl>
                                          </p:spTgt>
                                        </p:tgtEl>
                                        <p:attrNameLst>
                                          <p:attrName>style.visibility</p:attrName>
                                        </p:attrNameLst>
                                      </p:cBhvr>
                                      <p:to>
                                        <p:strVal val="visible"/>
                                      </p:to>
                                    </p:set>
                                    <p:animEffect transition="in" filter="blinds(horizontal)">
                                      <p:cBhvr>
                                        <p:cTn id="22" dur="500"/>
                                        <p:tgtEl>
                                          <p:spTgt spid="6901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0179">
                                            <p:txEl>
                                              <p:pRg st="5" end="5"/>
                                            </p:txEl>
                                          </p:spTgt>
                                        </p:tgtEl>
                                        <p:attrNameLst>
                                          <p:attrName>style.visibility</p:attrName>
                                        </p:attrNameLst>
                                      </p:cBhvr>
                                      <p:to>
                                        <p:strVal val="visible"/>
                                      </p:to>
                                    </p:set>
                                    <p:animEffect transition="in" filter="blinds(horizontal)">
                                      <p:cBhvr>
                                        <p:cTn id="27" dur="500"/>
                                        <p:tgtEl>
                                          <p:spTgt spid="6901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0179">
                                            <p:txEl>
                                              <p:pRg st="6" end="6"/>
                                            </p:txEl>
                                          </p:spTgt>
                                        </p:tgtEl>
                                        <p:attrNameLst>
                                          <p:attrName>style.visibility</p:attrName>
                                        </p:attrNameLst>
                                      </p:cBhvr>
                                      <p:to>
                                        <p:strVal val="visible"/>
                                      </p:to>
                                    </p:set>
                                    <p:animEffect transition="in" filter="blinds(horizontal)">
                                      <p:cBhvr>
                                        <p:cTn id="32" dur="500"/>
                                        <p:tgtEl>
                                          <p:spTgt spid="6901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0179">
                                            <p:txEl>
                                              <p:pRg st="7" end="7"/>
                                            </p:txEl>
                                          </p:spTgt>
                                        </p:tgtEl>
                                        <p:attrNameLst>
                                          <p:attrName>style.visibility</p:attrName>
                                        </p:attrNameLst>
                                      </p:cBhvr>
                                      <p:to>
                                        <p:strVal val="visible"/>
                                      </p:to>
                                    </p:set>
                                    <p:animEffect transition="in" filter="blinds(horizontal)">
                                      <p:cBhvr>
                                        <p:cTn id="37" dur="500"/>
                                        <p:tgtEl>
                                          <p:spTgt spid="6901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0179">
                                            <p:txEl>
                                              <p:pRg st="10" end="10"/>
                                            </p:txEl>
                                          </p:spTgt>
                                        </p:tgtEl>
                                        <p:attrNameLst>
                                          <p:attrName>style.visibility</p:attrName>
                                        </p:attrNameLst>
                                      </p:cBhvr>
                                      <p:to>
                                        <p:strVal val="visible"/>
                                      </p:to>
                                    </p:set>
                                    <p:animEffect transition="in" filter="blinds(horizontal)">
                                      <p:cBhvr>
                                        <p:cTn id="42" dur="500"/>
                                        <p:tgtEl>
                                          <p:spTgt spid="690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457200" y="71438"/>
            <a:ext cx="8229600" cy="561975"/>
          </a:xfrm>
        </p:spPr>
        <p:txBody>
          <a:bodyPr/>
          <a:lstStyle/>
          <a:p>
            <a:r>
              <a:rPr lang="zh-CN" altLang="en-US" smtClean="0"/>
              <a:t>重定位信息</a:t>
            </a:r>
          </a:p>
        </p:txBody>
      </p:sp>
      <p:sp>
        <p:nvSpPr>
          <p:cNvPr id="691203" name="Rectangle 3"/>
          <p:cNvSpPr>
            <a:spLocks noGrp="1" noChangeArrowheads="1"/>
          </p:cNvSpPr>
          <p:nvPr>
            <p:ph type="body" idx="1"/>
          </p:nvPr>
        </p:nvSpPr>
        <p:spPr>
          <a:xfrm>
            <a:off x="325438" y="722313"/>
            <a:ext cx="8521700" cy="4986337"/>
          </a:xfrm>
        </p:spPr>
        <p:txBody>
          <a:bodyPr/>
          <a:lstStyle/>
          <a:p>
            <a:pPr>
              <a:lnSpc>
                <a:spcPct val="110000"/>
              </a:lnSpc>
            </a:pPr>
            <a:r>
              <a:rPr lang="zh-CN" altLang="en-US" sz="2200" smtClean="0">
                <a:solidFill>
                  <a:srgbClr val="FF0000"/>
                </a:solidFill>
                <a:latin typeface="微软雅黑" pitchFamily="34" charset="-122"/>
                <a:ea typeface="微软雅黑" pitchFamily="34" charset="-122"/>
              </a:rPr>
              <a:t>汇编器</a:t>
            </a:r>
            <a:r>
              <a:rPr lang="zh-CN" altLang="en-US" sz="2200" smtClean="0">
                <a:latin typeface="微软雅黑" pitchFamily="34" charset="-122"/>
                <a:ea typeface="微软雅黑" pitchFamily="34" charset="-122"/>
              </a:rPr>
              <a:t>遇到</a:t>
            </a:r>
            <a:r>
              <a:rPr lang="zh-CN" altLang="en-US" sz="2200" smtClean="0">
                <a:solidFill>
                  <a:srgbClr val="FF0000"/>
                </a:solidFill>
                <a:latin typeface="微软雅黑" pitchFamily="34" charset="-122"/>
                <a:ea typeface="微软雅黑" pitchFamily="34" charset="-122"/>
              </a:rPr>
              <a:t>引用</a:t>
            </a:r>
            <a:r>
              <a:rPr lang="zh-CN" altLang="en-US" sz="2200" smtClean="0">
                <a:latin typeface="微软雅黑" pitchFamily="34" charset="-122"/>
                <a:ea typeface="微软雅黑" pitchFamily="34" charset="-122"/>
              </a:rPr>
              <a:t>时，生成一个重定位条目</a:t>
            </a:r>
          </a:p>
          <a:p>
            <a:pPr>
              <a:lnSpc>
                <a:spcPct val="110000"/>
              </a:lnSpc>
            </a:pPr>
            <a:r>
              <a:rPr lang="zh-CN" altLang="en-US" sz="2200" smtClean="0">
                <a:latin typeface="微软雅黑" pitchFamily="34" charset="-122"/>
                <a:ea typeface="微软雅黑" pitchFamily="34" charset="-122"/>
              </a:rPr>
              <a:t>数据引用的重定位条目在</a:t>
            </a:r>
            <a:r>
              <a:rPr lang="en-US" altLang="zh-CN" sz="2200" smtClean="0">
                <a:latin typeface="微软雅黑" pitchFamily="34" charset="-122"/>
                <a:ea typeface="微软雅黑" pitchFamily="34" charset="-122"/>
              </a:rPr>
              <a:t>.rel_data</a:t>
            </a:r>
            <a:r>
              <a:rPr lang="zh-CN" altLang="en-US" sz="2200" smtClean="0">
                <a:latin typeface="微软雅黑" pitchFamily="34" charset="-122"/>
                <a:ea typeface="微软雅黑" pitchFamily="34" charset="-122"/>
              </a:rPr>
              <a:t>节中</a:t>
            </a:r>
          </a:p>
          <a:p>
            <a:pPr>
              <a:lnSpc>
                <a:spcPct val="110000"/>
              </a:lnSpc>
            </a:pPr>
            <a:r>
              <a:rPr lang="zh-CN" altLang="en-US" sz="2200" smtClean="0">
                <a:latin typeface="微软雅黑" pitchFamily="34" charset="-122"/>
                <a:ea typeface="微软雅黑" pitchFamily="34" charset="-122"/>
              </a:rPr>
              <a:t>指令中引用的重定位条目在</a:t>
            </a:r>
            <a:r>
              <a:rPr lang="en-US" altLang="zh-CN" sz="2200" smtClean="0">
                <a:latin typeface="微软雅黑" pitchFamily="34" charset="-122"/>
                <a:ea typeface="微软雅黑" pitchFamily="34" charset="-122"/>
              </a:rPr>
              <a:t>.rel_text</a:t>
            </a:r>
            <a:r>
              <a:rPr lang="zh-CN" altLang="en-US" sz="2200" smtClean="0">
                <a:latin typeface="微软雅黑" pitchFamily="34" charset="-122"/>
                <a:ea typeface="微软雅黑" pitchFamily="34" charset="-122"/>
              </a:rPr>
              <a:t>节中</a:t>
            </a:r>
            <a:endParaRPr lang="en-US" altLang="zh-CN" sz="2200" smtClean="0">
              <a:latin typeface="微软雅黑" pitchFamily="34" charset="-122"/>
              <a:ea typeface="微软雅黑" pitchFamily="34" charset="-122"/>
            </a:endParaRPr>
          </a:p>
          <a:p>
            <a:pPr>
              <a:lnSpc>
                <a:spcPct val="110000"/>
              </a:lnSpc>
            </a:pPr>
            <a:r>
              <a:rPr lang="en-US" altLang="zh-CN" sz="2200" smtClean="0">
                <a:latin typeface="微软雅黑" pitchFamily="34" charset="-122"/>
                <a:ea typeface="微软雅黑" pitchFamily="34" charset="-122"/>
              </a:rPr>
              <a:t>ELF</a:t>
            </a:r>
            <a:r>
              <a:rPr lang="zh-CN" altLang="en-US" sz="2200" smtClean="0">
                <a:latin typeface="微软雅黑" pitchFamily="34" charset="-122"/>
                <a:ea typeface="微软雅黑" pitchFamily="34" charset="-122"/>
              </a:rPr>
              <a:t>中重定位条目格式如下：</a:t>
            </a:r>
          </a:p>
          <a:p>
            <a:pPr>
              <a:lnSpc>
                <a:spcPct val="110000"/>
              </a:lnSpc>
            </a:pPr>
            <a:endParaRPr lang="en-US" altLang="zh-CN" sz="2200" smtClean="0"/>
          </a:p>
          <a:p>
            <a:pPr>
              <a:lnSpc>
                <a:spcPct val="110000"/>
              </a:lnSpc>
            </a:pPr>
            <a:endParaRPr lang="en-US" altLang="zh-CN" sz="2200" smtClean="0"/>
          </a:p>
          <a:p>
            <a:pPr>
              <a:lnSpc>
                <a:spcPct val="110000"/>
              </a:lnSpc>
            </a:pPr>
            <a:endParaRPr lang="en-US" altLang="zh-CN" sz="2200" smtClean="0"/>
          </a:p>
          <a:p>
            <a:pPr>
              <a:lnSpc>
                <a:spcPct val="110000"/>
              </a:lnSpc>
            </a:pPr>
            <a:endParaRPr lang="zh-CN" altLang="en-US" sz="2200" smtClean="0"/>
          </a:p>
          <a:p>
            <a:pPr>
              <a:lnSpc>
                <a:spcPct val="110000"/>
              </a:lnSpc>
            </a:pP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有两种最基本的重定位类型</a:t>
            </a:r>
          </a:p>
          <a:p>
            <a:pPr lvl="1">
              <a:lnSpc>
                <a:spcPct val="110000"/>
              </a:lnSpc>
            </a:pPr>
            <a:r>
              <a:rPr lang="en-US" altLang="zh-CN" smtClean="0">
                <a:latin typeface="微软雅黑" pitchFamily="34" charset="-122"/>
                <a:ea typeface="微软雅黑" pitchFamily="34" charset="-122"/>
              </a:rPr>
              <a:t>R_386_32: </a:t>
            </a:r>
            <a:r>
              <a:rPr lang="zh-CN" altLang="en-US" smtClean="0">
                <a:latin typeface="微软雅黑" pitchFamily="34" charset="-122"/>
                <a:ea typeface="微软雅黑" pitchFamily="34" charset="-122"/>
              </a:rPr>
              <a:t>绝对地址</a:t>
            </a:r>
          </a:p>
          <a:p>
            <a:pPr lvl="1">
              <a:lnSpc>
                <a:spcPct val="110000"/>
              </a:lnSpc>
            </a:pPr>
            <a:r>
              <a:rPr lang="en-US" altLang="zh-CN" smtClean="0">
                <a:latin typeface="微软雅黑" pitchFamily="34" charset="-122"/>
                <a:ea typeface="微软雅黑" pitchFamily="34" charset="-122"/>
              </a:rPr>
              <a:t>R_386_PC32: PC</a:t>
            </a:r>
            <a:r>
              <a:rPr lang="zh-CN" altLang="en-US" smtClean="0">
                <a:latin typeface="微软雅黑" pitchFamily="34" charset="-122"/>
                <a:ea typeface="微软雅黑" pitchFamily="34" charset="-122"/>
              </a:rPr>
              <a:t>相对地址</a:t>
            </a:r>
            <a:endParaRPr lang="en-US" altLang="zh-CN" smtClean="0">
              <a:latin typeface="微软雅黑" pitchFamily="34" charset="-122"/>
              <a:ea typeface="微软雅黑" pitchFamily="34" charset="-122"/>
            </a:endParaRPr>
          </a:p>
        </p:txBody>
      </p:sp>
      <p:sp>
        <p:nvSpPr>
          <p:cNvPr id="691204" name="Text Box 4"/>
          <p:cNvSpPr txBox="1">
            <a:spLocks noChangeArrowheads="1"/>
          </p:cNvSpPr>
          <p:nvPr/>
        </p:nvSpPr>
        <p:spPr bwMode="auto">
          <a:xfrm>
            <a:off x="893763" y="2389188"/>
            <a:ext cx="5013325" cy="1800225"/>
          </a:xfrm>
          <a:prstGeom prst="rect">
            <a:avLst/>
          </a:prstGeom>
          <a:noFill/>
          <a:ln w="9525">
            <a:noFill/>
            <a:miter lim="800000"/>
            <a:headEnd/>
            <a:tailEnd/>
          </a:ln>
          <a:effectLst/>
        </p:spPr>
        <p:txBody>
          <a:bodyPr>
            <a:spAutoFit/>
          </a:bodyPr>
          <a:lstStyle/>
          <a:p>
            <a:pPr>
              <a:spcBef>
                <a:spcPct val="15000"/>
              </a:spcBef>
            </a:pPr>
            <a:r>
              <a:rPr lang="en-US" altLang="zh-CN" sz="2000" b="1">
                <a:solidFill>
                  <a:srgbClr val="CC3300"/>
                </a:solidFill>
                <a:latin typeface="微软雅黑" pitchFamily="34" charset="-122"/>
                <a:ea typeface="微软雅黑" pitchFamily="34" charset="-122"/>
              </a:rPr>
              <a:t>typedef  struct {</a:t>
            </a:r>
          </a:p>
          <a:p>
            <a:pPr>
              <a:spcBef>
                <a:spcPct val="15000"/>
              </a:spcBef>
            </a:pPr>
            <a:r>
              <a:rPr lang="en-US" altLang="zh-CN" sz="2000" b="1">
                <a:solidFill>
                  <a:srgbClr val="CC3300"/>
                </a:solidFill>
                <a:latin typeface="微软雅黑" pitchFamily="34" charset="-122"/>
                <a:ea typeface="微软雅黑" pitchFamily="34" charset="-122"/>
              </a:rPr>
              <a:t>	int  offset;          /*</a:t>
            </a:r>
            <a:r>
              <a:rPr lang="zh-CN" altLang="en-US" sz="2000" b="1">
                <a:solidFill>
                  <a:srgbClr val="CC3300"/>
                </a:solidFill>
                <a:latin typeface="微软雅黑" pitchFamily="34" charset="-122"/>
                <a:ea typeface="微软雅黑" pitchFamily="34" charset="-122"/>
              </a:rPr>
              <a:t>节内偏移*</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int  symbol:24, </a:t>
            </a:r>
            <a:r>
              <a:rPr lang="zh-CN" altLang="en-US" sz="2000" b="1">
                <a:solidFill>
                  <a:srgbClr val="CC3300"/>
                </a:solidFill>
                <a:latin typeface="微软雅黑" pitchFamily="34" charset="-122"/>
                <a:ea typeface="微软雅黑" pitchFamily="34" charset="-122"/>
              </a:rPr>
              <a:t> </a:t>
            </a:r>
            <a:r>
              <a:rPr lang="en-US" altLang="zh-CN" sz="2000" b="1">
                <a:solidFill>
                  <a:srgbClr val="CC3300"/>
                </a:solidFill>
                <a:latin typeface="微软雅黑" pitchFamily="34" charset="-122"/>
                <a:ea typeface="微软雅黑" pitchFamily="34" charset="-122"/>
              </a:rPr>
              <a:t>/*</a:t>
            </a:r>
            <a:r>
              <a:rPr lang="zh-CN" altLang="en-US" sz="2000" b="1">
                <a:solidFill>
                  <a:srgbClr val="CC3300"/>
                </a:solidFill>
                <a:latin typeface="微软雅黑" pitchFamily="34" charset="-122"/>
                <a:ea typeface="微软雅黑" pitchFamily="34" charset="-122"/>
              </a:rPr>
              <a:t>所绑定符号*</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type: 8;       /*</a:t>
            </a:r>
            <a:r>
              <a:rPr lang="zh-CN" altLang="en-US" sz="2000" b="1">
                <a:solidFill>
                  <a:srgbClr val="CC3300"/>
                </a:solidFill>
                <a:latin typeface="微软雅黑" pitchFamily="34" charset="-122"/>
                <a:ea typeface="微软雅黑" pitchFamily="34" charset="-122"/>
              </a:rPr>
              <a:t>重定位类型*</a:t>
            </a:r>
            <a:r>
              <a:rPr lang="en-US" altLang="zh-CN" sz="2000" b="1">
                <a:solidFill>
                  <a:srgbClr val="CC3300"/>
                </a:solidFill>
                <a:latin typeface="微软雅黑" pitchFamily="34" charset="-122"/>
                <a:ea typeface="微软雅黑" pitchFamily="34" charset="-122"/>
              </a:rPr>
              <a:t>/</a:t>
            </a:r>
            <a:endParaRPr lang="zh-CN" altLang="en-US" sz="2000" b="1">
              <a:solidFill>
                <a:srgbClr val="CC3300"/>
              </a:solidFill>
              <a:latin typeface="微软雅黑" pitchFamily="34" charset="-122"/>
              <a:ea typeface="微软雅黑" pitchFamily="34" charset="-122"/>
            </a:endParaRPr>
          </a:p>
          <a:p>
            <a:pPr>
              <a:spcBef>
                <a:spcPct val="15000"/>
              </a:spcBef>
            </a:pPr>
            <a:r>
              <a:rPr lang="en-US" altLang="zh-CN" sz="2000" b="1">
                <a:solidFill>
                  <a:srgbClr val="CC3300"/>
                </a:solidFill>
                <a:latin typeface="微软雅黑" pitchFamily="34" charset="-122"/>
                <a:ea typeface="微软雅黑" pitchFamily="34" charset="-122"/>
              </a:rPr>
              <a:t>	} Elf32_Rel;</a:t>
            </a:r>
          </a:p>
        </p:txBody>
      </p:sp>
      <p:sp>
        <p:nvSpPr>
          <p:cNvPr id="691206" name="Rectangle 6"/>
          <p:cNvSpPr>
            <a:spLocks noChangeArrowheads="1"/>
          </p:cNvSpPr>
          <p:nvPr/>
        </p:nvSpPr>
        <p:spPr bwMode="auto">
          <a:xfrm>
            <a:off x="93663" y="5478463"/>
            <a:ext cx="4351337" cy="1311275"/>
          </a:xfrm>
          <a:prstGeom prst="rect">
            <a:avLst/>
          </a:prstGeom>
          <a:noFill/>
          <a:ln w="9525">
            <a:noFill/>
            <a:miter lim="800000"/>
            <a:headEnd/>
            <a:tailEnd/>
          </a:ln>
          <a:effectLst/>
        </p:spPr>
        <p:txBody>
          <a:bodyPr>
            <a:spAutoFit/>
          </a:bodyPr>
          <a:lstStyle/>
          <a:p>
            <a:r>
              <a:rPr lang="zh-CN" altLang="en-US" sz="2000" b="1">
                <a:solidFill>
                  <a:srgbClr val="FF0000"/>
                </a:solidFill>
                <a:latin typeface="微软雅黑" pitchFamily="34" charset="-122"/>
                <a:ea typeface="微软雅黑" pitchFamily="34" charset="-122"/>
              </a:rPr>
              <a:t>例如，在</a:t>
            </a:r>
            <a:r>
              <a:rPr lang="en-US" altLang="zh-CN" sz="2000" b="1">
                <a:solidFill>
                  <a:srgbClr val="FF0000"/>
                </a:solidFill>
                <a:latin typeface="微软雅黑" pitchFamily="34" charset="-122"/>
                <a:ea typeface="微软雅黑" pitchFamily="34" charset="-122"/>
              </a:rPr>
              <a:t>rel_text</a:t>
            </a:r>
            <a:r>
              <a:rPr lang="zh-CN" altLang="en-US" sz="2000" b="1">
                <a:solidFill>
                  <a:srgbClr val="FF0000"/>
                </a:solidFill>
                <a:latin typeface="微软雅黑" pitchFamily="34" charset="-122"/>
                <a:ea typeface="微软雅黑" pitchFamily="34" charset="-122"/>
              </a:rPr>
              <a:t>节中有重定位条目</a:t>
            </a:r>
          </a:p>
          <a:p>
            <a:r>
              <a:rPr lang="en-US" altLang="zh-CN" sz="2000" b="1">
                <a:solidFill>
                  <a:srgbClr val="FF0000"/>
                </a:solidFill>
                <a:latin typeface="微软雅黑" pitchFamily="34" charset="-122"/>
                <a:ea typeface="微软雅黑" pitchFamily="34" charset="-122"/>
              </a:rPr>
              <a:t>     offset: 0x1</a:t>
            </a:r>
          </a:p>
          <a:p>
            <a:r>
              <a:rPr lang="en-US" altLang="zh-CN" sz="2000" b="1">
                <a:solidFill>
                  <a:srgbClr val="FF0000"/>
                </a:solidFill>
                <a:latin typeface="微软雅黑" pitchFamily="34" charset="-122"/>
                <a:ea typeface="微软雅黑" pitchFamily="34" charset="-122"/>
              </a:rPr>
              <a:t>     symbol: B</a:t>
            </a:r>
          </a:p>
          <a:p>
            <a:r>
              <a:rPr lang="en-US" altLang="zh-CN" sz="2000" b="1">
                <a:solidFill>
                  <a:srgbClr val="FF0000"/>
                </a:solidFill>
                <a:latin typeface="微软雅黑" pitchFamily="34" charset="-122"/>
                <a:ea typeface="微软雅黑" pitchFamily="34" charset="-122"/>
              </a:rPr>
              <a:t>     type:  R_386_32</a:t>
            </a:r>
            <a:endParaRPr lang="zh-CN" altLang="en-US" sz="2000" b="1">
              <a:solidFill>
                <a:srgbClr val="FF0000"/>
              </a:solidFill>
              <a:latin typeface="微软雅黑" pitchFamily="34" charset="-122"/>
              <a:ea typeface="微软雅黑" pitchFamily="34" charset="-122"/>
            </a:endParaRPr>
          </a:p>
        </p:txBody>
      </p:sp>
      <p:sp>
        <p:nvSpPr>
          <p:cNvPr id="691208" name="Text Box 8"/>
          <p:cNvSpPr txBox="1">
            <a:spLocks noChangeArrowheads="1"/>
          </p:cNvSpPr>
          <p:nvPr/>
        </p:nvSpPr>
        <p:spPr bwMode="auto">
          <a:xfrm>
            <a:off x="7081838" y="688975"/>
            <a:ext cx="1873250" cy="2111375"/>
          </a:xfrm>
          <a:prstGeom prst="rect">
            <a:avLst/>
          </a:prstGeom>
          <a:noFill/>
          <a:ln w="9525">
            <a:solidFill>
              <a:schemeClr val="tx1"/>
            </a:solid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23</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B</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p:txBody>
      </p:sp>
      <p:sp>
        <p:nvSpPr>
          <p:cNvPr id="691209" name="Line 9"/>
          <p:cNvSpPr>
            <a:spLocks noChangeShapeType="1"/>
          </p:cNvSpPr>
          <p:nvPr/>
        </p:nvSpPr>
        <p:spPr bwMode="auto">
          <a:xfrm>
            <a:off x="4887913" y="2132013"/>
            <a:ext cx="2543175" cy="1397000"/>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0" name="Line 10"/>
          <p:cNvSpPr>
            <a:spLocks noChangeShapeType="1"/>
          </p:cNvSpPr>
          <p:nvPr/>
        </p:nvSpPr>
        <p:spPr bwMode="auto">
          <a:xfrm>
            <a:off x="4922838" y="2058988"/>
            <a:ext cx="2538412" cy="1017587"/>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1" name="Text Box 11"/>
          <p:cNvSpPr txBox="1">
            <a:spLocks noChangeArrowheads="1"/>
          </p:cNvSpPr>
          <p:nvPr/>
        </p:nvSpPr>
        <p:spPr bwMode="auto">
          <a:xfrm>
            <a:off x="6981825" y="3082925"/>
            <a:ext cx="2044700" cy="2025650"/>
          </a:xfrm>
          <a:prstGeom prst="rect">
            <a:avLst/>
          </a:prstGeom>
          <a:noFill/>
          <a:ln w="9525">
            <a:solidFill>
              <a:schemeClr val="tx1"/>
            </a:solidFill>
            <a:miter lim="800000"/>
            <a:headEnd/>
            <a:tailEnd/>
          </a:ln>
          <a:effectLst/>
        </p:spPr>
        <p:txBody>
          <a:bodyPr>
            <a:spAutoFit/>
          </a:bodyPr>
          <a:lstStyle/>
          <a:p>
            <a:r>
              <a:rPr lang="en-US" altLang="zh-CN" sz="2100" b="1">
                <a:solidFill>
                  <a:srgbClr val="FF0000"/>
                </a:solidFill>
                <a:latin typeface="微软雅黑" pitchFamily="34" charset="-122"/>
                <a:ea typeface="微软雅黑" pitchFamily="34" charset="-122"/>
              </a:rPr>
              <a:t>05 00000000</a:t>
            </a:r>
          </a:p>
          <a:p>
            <a:r>
              <a:rPr lang="en-US" altLang="zh-CN" sz="2100" b="1">
                <a:solidFill>
                  <a:srgbClr val="009242"/>
                </a:solidFill>
                <a:latin typeface="微软雅黑" pitchFamily="34" charset="-122"/>
                <a:ea typeface="微软雅黑" pitchFamily="34" charset="-122"/>
              </a:rPr>
              <a:t>02 </a:t>
            </a:r>
            <a:r>
              <a:rPr lang="en-US" altLang="zh-CN" sz="2100" b="1">
                <a:solidFill>
                  <a:srgbClr val="FF0000"/>
                </a:solidFill>
                <a:latin typeface="微软雅黑" pitchFamily="34" charset="-122"/>
                <a:ea typeface="微软雅黑" pitchFamily="34" charset="-122"/>
              </a:rPr>
              <a:t>FCFFFFFF</a:t>
            </a:r>
          </a:p>
          <a:p>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a:p>
            <a:r>
              <a:rPr lang="en-US" altLang="zh-CN" sz="2100" b="1">
                <a:solidFill>
                  <a:srgbClr val="FF0000"/>
                </a:solidFill>
                <a:latin typeface="微软雅黑" pitchFamily="34" charset="-122"/>
                <a:ea typeface="微软雅黑" pitchFamily="34" charset="-122"/>
              </a:rPr>
              <a:t>L0</a:t>
            </a:r>
            <a:r>
              <a:rPr lang="zh-CN" altLang="en-US" sz="2100" b="1">
                <a:latin typeface="微软雅黑" pitchFamily="34" charset="-122"/>
                <a:ea typeface="微软雅黑" pitchFamily="34" charset="-122"/>
              </a:rPr>
              <a:t>：</a:t>
            </a:r>
            <a:r>
              <a:rPr lang="en-US" altLang="zh-CN" sz="2100" b="1">
                <a:latin typeface="微软雅黑" pitchFamily="34" charset="-122"/>
                <a:ea typeface="微软雅黑" pitchFamily="34" charset="-122"/>
              </a:rPr>
              <a:t>sub 23</a:t>
            </a:r>
          </a:p>
          <a:p>
            <a:r>
              <a:rPr lang="en-US" altLang="zh-CN" sz="2100" b="1">
                <a:latin typeface="微软雅黑" pitchFamily="34" charset="-122"/>
                <a:ea typeface="微软雅黑" pitchFamily="34" charset="-122"/>
              </a:rPr>
              <a:t>        ……</a:t>
            </a:r>
          </a:p>
          <a:p>
            <a:r>
              <a:rPr lang="en-US" altLang="zh-CN" sz="2100" b="1">
                <a:solidFill>
                  <a:srgbClr val="FF0000"/>
                </a:solidFill>
                <a:latin typeface="微软雅黑" pitchFamily="34" charset="-122"/>
                <a:ea typeface="微软雅黑" pitchFamily="34" charset="-122"/>
              </a:rPr>
              <a:t>B</a:t>
            </a:r>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p:txBody>
      </p:sp>
      <p:sp>
        <p:nvSpPr>
          <p:cNvPr id="691212" name="Rectangle 12"/>
          <p:cNvSpPr>
            <a:spLocks noChangeArrowheads="1"/>
          </p:cNvSpPr>
          <p:nvPr/>
        </p:nvSpPr>
        <p:spPr bwMode="auto">
          <a:xfrm>
            <a:off x="7440613" y="3106738"/>
            <a:ext cx="1414462" cy="306387"/>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4" name="Rectangle 14"/>
          <p:cNvSpPr>
            <a:spLocks noChangeArrowheads="1"/>
          </p:cNvSpPr>
          <p:nvPr/>
        </p:nvSpPr>
        <p:spPr bwMode="auto">
          <a:xfrm>
            <a:off x="7451725" y="3489325"/>
            <a:ext cx="1398588" cy="304800"/>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7" name="Line 17"/>
          <p:cNvSpPr>
            <a:spLocks noChangeShapeType="1"/>
          </p:cNvSpPr>
          <p:nvPr/>
        </p:nvSpPr>
        <p:spPr bwMode="auto">
          <a:xfrm flipV="1">
            <a:off x="3498850" y="3178175"/>
            <a:ext cx="3917950" cy="1600200"/>
          </a:xfrm>
          <a:prstGeom prst="line">
            <a:avLst/>
          </a:prstGeom>
          <a:noFill/>
          <a:ln w="28575">
            <a:solidFill>
              <a:srgbClr val="CC0066"/>
            </a:solidFill>
            <a:round/>
            <a:headEnd/>
            <a:tailEnd type="triangle" w="med" len="med"/>
          </a:ln>
          <a:effectLst/>
        </p:spPr>
        <p:txBody>
          <a:bodyPr/>
          <a:lstStyle/>
          <a:p>
            <a:endParaRPr lang="zh-CN" altLang="en-US"/>
          </a:p>
        </p:txBody>
      </p:sp>
      <p:sp>
        <p:nvSpPr>
          <p:cNvPr id="691218" name="Line 18"/>
          <p:cNvSpPr>
            <a:spLocks noChangeShapeType="1"/>
          </p:cNvSpPr>
          <p:nvPr/>
        </p:nvSpPr>
        <p:spPr bwMode="auto">
          <a:xfrm flipV="1">
            <a:off x="4165600" y="3744913"/>
            <a:ext cx="3279775" cy="1466850"/>
          </a:xfrm>
          <a:prstGeom prst="line">
            <a:avLst/>
          </a:prstGeom>
          <a:noFill/>
          <a:ln w="28575">
            <a:solidFill>
              <a:srgbClr val="CC0066"/>
            </a:solidFill>
            <a:round/>
            <a:headEnd/>
            <a:tailEnd type="triangle" w="med" len="med"/>
          </a:ln>
          <a:effectLst/>
        </p:spPr>
        <p:txBody>
          <a:bodyPr/>
          <a:lstStyle/>
          <a:p>
            <a:endParaRPr lang="zh-CN" altLang="en-US"/>
          </a:p>
        </p:txBody>
      </p:sp>
      <p:sp>
        <p:nvSpPr>
          <p:cNvPr id="691219" name="Rectangle 19"/>
          <p:cNvSpPr>
            <a:spLocks noChangeArrowheads="1"/>
          </p:cNvSpPr>
          <p:nvPr/>
        </p:nvSpPr>
        <p:spPr bwMode="auto">
          <a:xfrm>
            <a:off x="2847975" y="5489575"/>
            <a:ext cx="3713163" cy="1311275"/>
          </a:xfrm>
          <a:prstGeom prst="rect">
            <a:avLst/>
          </a:prstGeom>
          <a:noFill/>
          <a:ln w="9525">
            <a:noFill/>
            <a:miter lim="800000"/>
            <a:headEnd/>
            <a:tailEnd/>
          </a:ln>
          <a:effectLst/>
        </p:spPr>
        <p:txBody>
          <a:bodyPr>
            <a:spAutoFit/>
          </a:bodyPr>
          <a:lstStyle/>
          <a:p>
            <a:endParaRPr lang="zh-CN" altLang="en-US" sz="2000" b="1">
              <a:solidFill>
                <a:srgbClr val="FF0000"/>
              </a:solidFill>
              <a:latin typeface="微软雅黑" pitchFamily="34" charset="-122"/>
              <a:ea typeface="微软雅黑" pitchFamily="34" charset="-122"/>
            </a:endParaRPr>
          </a:p>
          <a:p>
            <a:r>
              <a:rPr lang="en-US" altLang="zh-CN" sz="2000" b="1">
                <a:solidFill>
                  <a:srgbClr val="3366FF"/>
                </a:solidFill>
                <a:latin typeface="微软雅黑" pitchFamily="34" charset="-122"/>
                <a:ea typeface="微软雅黑" pitchFamily="34" charset="-122"/>
              </a:rPr>
              <a:t>offset: 0x6</a:t>
            </a:r>
          </a:p>
          <a:p>
            <a:r>
              <a:rPr lang="en-US" altLang="zh-CN" sz="2000" b="1">
                <a:solidFill>
                  <a:srgbClr val="3366FF"/>
                </a:solidFill>
                <a:latin typeface="微软雅黑" pitchFamily="34" charset="-122"/>
                <a:ea typeface="微软雅黑" pitchFamily="34" charset="-122"/>
              </a:rPr>
              <a:t>symbol: L0</a:t>
            </a:r>
          </a:p>
          <a:p>
            <a:r>
              <a:rPr lang="en-US" altLang="zh-CN" sz="2000" b="1">
                <a:solidFill>
                  <a:srgbClr val="3366FF"/>
                </a:solidFill>
                <a:latin typeface="微软雅黑" pitchFamily="34" charset="-122"/>
                <a:ea typeface="微软雅黑" pitchFamily="34" charset="-122"/>
              </a:rPr>
              <a:t>type:  R_386_PC32</a:t>
            </a:r>
            <a:endParaRPr lang="zh-CN" altLang="en-US" sz="2000" b="1">
              <a:solidFill>
                <a:srgbClr val="3366FF"/>
              </a:solidFill>
              <a:latin typeface="微软雅黑" pitchFamily="34" charset="-122"/>
              <a:ea typeface="微软雅黑" pitchFamily="34" charset="-122"/>
            </a:endParaRPr>
          </a:p>
        </p:txBody>
      </p:sp>
      <p:sp>
        <p:nvSpPr>
          <p:cNvPr id="691220" name="Text Box 20"/>
          <p:cNvSpPr txBox="1">
            <a:spLocks noChangeArrowheads="1"/>
          </p:cNvSpPr>
          <p:nvPr/>
        </p:nvSpPr>
        <p:spPr bwMode="auto">
          <a:xfrm>
            <a:off x="5400675" y="5268913"/>
            <a:ext cx="3686175" cy="701675"/>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问题：重定位条目和汇编后的机器代码在哪种目标文件中？</a:t>
            </a:r>
          </a:p>
        </p:txBody>
      </p:sp>
      <p:sp>
        <p:nvSpPr>
          <p:cNvPr id="691221" name="Text Box 21"/>
          <p:cNvSpPr txBox="1">
            <a:spLocks noChangeArrowheads="1"/>
          </p:cNvSpPr>
          <p:nvPr/>
        </p:nvSpPr>
        <p:spPr bwMode="auto">
          <a:xfrm>
            <a:off x="6567488" y="5970588"/>
            <a:ext cx="216217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在可重定位目标（</a:t>
            </a:r>
            <a:r>
              <a:rPr lang="en-US" altLang="zh-CN" sz="2000" b="1">
                <a:solidFill>
                  <a:srgbClr val="CC3300"/>
                </a:solidFill>
                <a:latin typeface="微软雅黑" pitchFamily="34" charset="-122"/>
                <a:ea typeface="微软雅黑" pitchFamily="34" charset="-122"/>
              </a:rPr>
              <a:t>.o</a:t>
            </a:r>
            <a:r>
              <a:rPr lang="zh-CN" altLang="en-US" sz="2000" b="1">
                <a:solidFill>
                  <a:srgbClr val="CC3300"/>
                </a:solidFill>
                <a:latin typeface="微软雅黑" pitchFamily="34" charset="-122"/>
                <a:ea typeface="微软雅黑" pitchFamily="34" charset="-122"/>
              </a:rPr>
              <a:t>）文件中！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animEffect transition="in" filter="blinds(horizontal)">
                                      <p:cBhvr>
                                        <p:cTn id="7" dur="500"/>
                                        <p:tgtEl>
                                          <p:spTgt spid="69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1208"/>
                                        </p:tgtEl>
                                        <p:attrNameLst>
                                          <p:attrName>style.visibility</p:attrName>
                                        </p:attrNameLst>
                                      </p:cBhvr>
                                      <p:to>
                                        <p:strVal val="visible"/>
                                      </p:to>
                                    </p:set>
                                    <p:animEffect transition="in" filter="blinds(horizontal)">
                                      <p:cBhvr>
                                        <p:cTn id="12" dur="500"/>
                                        <p:tgtEl>
                                          <p:spTgt spid="6912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1211"/>
                                        </p:tgtEl>
                                        <p:attrNameLst>
                                          <p:attrName>style.visibility</p:attrName>
                                        </p:attrNameLst>
                                      </p:cBhvr>
                                      <p:to>
                                        <p:strVal val="visible"/>
                                      </p:to>
                                    </p:set>
                                    <p:animEffect transition="in" filter="blinds(horizontal)">
                                      <p:cBhvr>
                                        <p:cTn id="17" dur="500"/>
                                        <p:tgtEl>
                                          <p:spTgt spid="6912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1212"/>
                                        </p:tgtEl>
                                        <p:attrNameLst>
                                          <p:attrName>style.visibility</p:attrName>
                                        </p:attrNameLst>
                                      </p:cBhvr>
                                      <p:to>
                                        <p:strVal val="visible"/>
                                      </p:to>
                                    </p:set>
                                    <p:animEffect transition="in" filter="blinds(horizontal)">
                                      <p:cBhvr>
                                        <p:cTn id="22" dur="500"/>
                                        <p:tgtEl>
                                          <p:spTgt spid="691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1214"/>
                                        </p:tgtEl>
                                        <p:attrNameLst>
                                          <p:attrName>style.visibility</p:attrName>
                                        </p:attrNameLst>
                                      </p:cBhvr>
                                      <p:to>
                                        <p:strVal val="visible"/>
                                      </p:to>
                                    </p:set>
                                    <p:animEffect transition="in" filter="blinds(horizontal)">
                                      <p:cBhvr>
                                        <p:cTn id="27" dur="500"/>
                                        <p:tgtEl>
                                          <p:spTgt spid="6912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1203">
                                            <p:txEl>
                                              <p:pRg st="1" end="1"/>
                                            </p:txEl>
                                          </p:spTgt>
                                        </p:tgtEl>
                                        <p:attrNameLst>
                                          <p:attrName>style.visibility</p:attrName>
                                        </p:attrNameLst>
                                      </p:cBhvr>
                                      <p:to>
                                        <p:strVal val="visible"/>
                                      </p:to>
                                    </p:set>
                                    <p:animEffect transition="in" filter="blinds(horizontal)">
                                      <p:cBhvr>
                                        <p:cTn id="32" dur="500"/>
                                        <p:tgtEl>
                                          <p:spTgt spid="69120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1203">
                                            <p:txEl>
                                              <p:pRg st="2" end="2"/>
                                            </p:txEl>
                                          </p:spTgt>
                                        </p:tgtEl>
                                        <p:attrNameLst>
                                          <p:attrName>style.visibility</p:attrName>
                                        </p:attrNameLst>
                                      </p:cBhvr>
                                      <p:to>
                                        <p:strVal val="visible"/>
                                      </p:to>
                                    </p:set>
                                    <p:animEffect transition="in" filter="blinds(horizontal)">
                                      <p:cBhvr>
                                        <p:cTn id="37" dur="500"/>
                                        <p:tgtEl>
                                          <p:spTgt spid="69120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1209"/>
                                        </p:tgtEl>
                                        <p:attrNameLst>
                                          <p:attrName>style.visibility</p:attrName>
                                        </p:attrNameLst>
                                      </p:cBhvr>
                                      <p:to>
                                        <p:strVal val="visible"/>
                                      </p:to>
                                    </p:set>
                                    <p:animEffect transition="in" filter="blinds(horizontal)">
                                      <p:cBhvr>
                                        <p:cTn id="42" dur="500"/>
                                        <p:tgtEl>
                                          <p:spTgt spid="6912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1210"/>
                                        </p:tgtEl>
                                        <p:attrNameLst>
                                          <p:attrName>style.visibility</p:attrName>
                                        </p:attrNameLst>
                                      </p:cBhvr>
                                      <p:to>
                                        <p:strVal val="visible"/>
                                      </p:to>
                                    </p:set>
                                    <p:animEffect transition="in" filter="blinds(horizontal)">
                                      <p:cBhvr>
                                        <p:cTn id="47" dur="500"/>
                                        <p:tgtEl>
                                          <p:spTgt spid="6912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1203">
                                            <p:txEl>
                                              <p:pRg st="3" end="3"/>
                                            </p:txEl>
                                          </p:spTgt>
                                        </p:tgtEl>
                                        <p:attrNameLst>
                                          <p:attrName>style.visibility</p:attrName>
                                        </p:attrNameLst>
                                      </p:cBhvr>
                                      <p:to>
                                        <p:strVal val="visible"/>
                                      </p:to>
                                    </p:set>
                                    <p:animEffect transition="in" filter="blinds(horizontal)">
                                      <p:cBhvr>
                                        <p:cTn id="52" dur="500"/>
                                        <p:tgtEl>
                                          <p:spTgt spid="69120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1204"/>
                                        </p:tgtEl>
                                        <p:attrNameLst>
                                          <p:attrName>style.visibility</p:attrName>
                                        </p:attrNameLst>
                                      </p:cBhvr>
                                      <p:to>
                                        <p:strVal val="visible"/>
                                      </p:to>
                                    </p:set>
                                    <p:animEffect transition="in" filter="blinds(horizontal)">
                                      <p:cBhvr>
                                        <p:cTn id="57" dur="500"/>
                                        <p:tgtEl>
                                          <p:spTgt spid="69120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91203">
                                            <p:txEl>
                                              <p:pRg st="8" end="8"/>
                                            </p:txEl>
                                          </p:spTgt>
                                        </p:tgtEl>
                                        <p:attrNameLst>
                                          <p:attrName>style.visibility</p:attrName>
                                        </p:attrNameLst>
                                      </p:cBhvr>
                                      <p:to>
                                        <p:strVal val="visible"/>
                                      </p:to>
                                    </p:set>
                                    <p:animEffect transition="in" filter="blinds(horizontal)">
                                      <p:cBhvr>
                                        <p:cTn id="62" dur="500"/>
                                        <p:tgtEl>
                                          <p:spTgt spid="69120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91203">
                                            <p:txEl>
                                              <p:pRg st="9" end="9"/>
                                            </p:txEl>
                                          </p:spTgt>
                                        </p:tgtEl>
                                        <p:attrNameLst>
                                          <p:attrName>style.visibility</p:attrName>
                                        </p:attrNameLst>
                                      </p:cBhvr>
                                      <p:to>
                                        <p:strVal val="visible"/>
                                      </p:to>
                                    </p:set>
                                    <p:animEffect transition="in" filter="blinds(horizontal)">
                                      <p:cBhvr>
                                        <p:cTn id="67" dur="500"/>
                                        <p:tgtEl>
                                          <p:spTgt spid="691203">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1217"/>
                                        </p:tgtEl>
                                        <p:attrNameLst>
                                          <p:attrName>style.visibility</p:attrName>
                                        </p:attrNameLst>
                                      </p:cBhvr>
                                      <p:to>
                                        <p:strVal val="visible"/>
                                      </p:to>
                                    </p:set>
                                    <p:animEffect transition="in" filter="blinds(horizontal)">
                                      <p:cBhvr>
                                        <p:cTn id="72" dur="500"/>
                                        <p:tgtEl>
                                          <p:spTgt spid="6912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91203">
                                            <p:txEl>
                                              <p:pRg st="10" end="10"/>
                                            </p:txEl>
                                          </p:spTgt>
                                        </p:tgtEl>
                                        <p:attrNameLst>
                                          <p:attrName>style.visibility</p:attrName>
                                        </p:attrNameLst>
                                      </p:cBhvr>
                                      <p:to>
                                        <p:strVal val="visible"/>
                                      </p:to>
                                    </p:set>
                                    <p:animEffect transition="in" filter="blinds(horizontal)">
                                      <p:cBhvr>
                                        <p:cTn id="77" dur="500"/>
                                        <p:tgtEl>
                                          <p:spTgt spid="69120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91218"/>
                                        </p:tgtEl>
                                        <p:attrNameLst>
                                          <p:attrName>style.visibility</p:attrName>
                                        </p:attrNameLst>
                                      </p:cBhvr>
                                      <p:to>
                                        <p:strVal val="visible"/>
                                      </p:to>
                                    </p:set>
                                    <p:animEffect transition="in" filter="blinds(horizontal)">
                                      <p:cBhvr>
                                        <p:cTn id="82" dur="500"/>
                                        <p:tgtEl>
                                          <p:spTgt spid="69121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91206"/>
                                        </p:tgtEl>
                                        <p:attrNameLst>
                                          <p:attrName>style.visibility</p:attrName>
                                        </p:attrNameLst>
                                      </p:cBhvr>
                                      <p:to>
                                        <p:strVal val="visible"/>
                                      </p:to>
                                    </p:set>
                                    <p:animEffect transition="in" filter="blinds(horizontal)">
                                      <p:cBhvr>
                                        <p:cTn id="87" dur="500"/>
                                        <p:tgtEl>
                                          <p:spTgt spid="69120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91219"/>
                                        </p:tgtEl>
                                        <p:attrNameLst>
                                          <p:attrName>style.visibility</p:attrName>
                                        </p:attrNameLst>
                                      </p:cBhvr>
                                      <p:to>
                                        <p:strVal val="visible"/>
                                      </p:to>
                                    </p:set>
                                    <p:animEffect transition="in" filter="blinds(horizontal)">
                                      <p:cBhvr>
                                        <p:cTn id="92" dur="500"/>
                                        <p:tgtEl>
                                          <p:spTgt spid="69121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91220"/>
                                        </p:tgtEl>
                                        <p:attrNameLst>
                                          <p:attrName>style.visibility</p:attrName>
                                        </p:attrNameLst>
                                      </p:cBhvr>
                                      <p:to>
                                        <p:strVal val="visible"/>
                                      </p:to>
                                    </p:set>
                                    <p:animEffect transition="in" filter="blinds(horizontal)">
                                      <p:cBhvr>
                                        <p:cTn id="97" dur="500"/>
                                        <p:tgtEl>
                                          <p:spTgt spid="6912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91221"/>
                                        </p:tgtEl>
                                        <p:attrNameLst>
                                          <p:attrName>style.visibility</p:attrName>
                                        </p:attrNameLst>
                                      </p:cBhvr>
                                      <p:to>
                                        <p:strVal val="visible"/>
                                      </p:to>
                                    </p:set>
                                    <p:animEffect transition="in" filter="blinds(horizontal)">
                                      <p:cBhvr>
                                        <p:cTn id="102" dur="500"/>
                                        <p:tgtEl>
                                          <p:spTgt spid="69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p:bldP spid="691206" grpId="0"/>
      <p:bldP spid="691208" grpId="0" animBg="1"/>
      <p:bldP spid="691209" grpId="0" animBg="1"/>
      <p:bldP spid="691210" grpId="0" animBg="1"/>
      <p:bldP spid="691211" grpId="0" animBg="1"/>
      <p:bldP spid="691212" grpId="0" animBg="1"/>
      <p:bldP spid="691214" grpId="0" animBg="1"/>
      <p:bldP spid="691217" grpId="0" animBg="1"/>
      <p:bldP spid="691218" grpId="0" animBg="1"/>
      <p:bldP spid="691219" grpId="0"/>
      <p:bldP spid="691220" grpId="0"/>
      <p:bldP spid="6912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7"/>
          <p:cNvSpPr>
            <a:spLocks noGrp="1" noChangeArrowheads="1"/>
          </p:cNvSpPr>
          <p:nvPr>
            <p:ph type="title" idx="4294967295"/>
          </p:nvPr>
        </p:nvSpPr>
        <p:spPr>
          <a:xfrm>
            <a:off x="341313" y="0"/>
            <a:ext cx="7591425" cy="762000"/>
          </a:xfrm>
        </p:spPr>
        <p:txBody>
          <a:bodyPr/>
          <a:lstStyle/>
          <a:p>
            <a:r>
              <a:rPr lang="zh-CN" altLang="en-US" smtClean="0"/>
              <a:t>重定位操作举例</a:t>
            </a:r>
            <a:endParaRPr lang="en-US" altLang="zh-CN" smtClean="0"/>
          </a:p>
        </p:txBody>
      </p:sp>
      <p:sp>
        <p:nvSpPr>
          <p:cNvPr id="780291" name="Rectangle 3"/>
          <p:cNvSpPr>
            <a:spLocks noChangeArrowheads="1"/>
          </p:cNvSpPr>
          <p:nvPr/>
        </p:nvSpPr>
        <p:spPr bwMode="auto">
          <a:xfrm>
            <a:off x="796925" y="13319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780292" name="Rectangle 4"/>
          <p:cNvSpPr>
            <a:spLocks noChangeArrowheads="1"/>
          </p:cNvSpPr>
          <p:nvPr/>
        </p:nvSpPr>
        <p:spPr bwMode="auto">
          <a:xfrm>
            <a:off x="762000" y="7635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780293" name="Rectangle 5"/>
          <p:cNvSpPr>
            <a:spLocks noChangeArrowheads="1"/>
          </p:cNvSpPr>
          <p:nvPr/>
        </p:nvSpPr>
        <p:spPr bwMode="auto">
          <a:xfrm>
            <a:off x="4648200" y="6778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780294" name="Rectangle 6"/>
          <p:cNvSpPr>
            <a:spLocks noChangeArrowheads="1"/>
          </p:cNvSpPr>
          <p:nvPr/>
        </p:nvSpPr>
        <p:spPr bwMode="auto">
          <a:xfrm>
            <a:off x="4535488" y="11747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780295" name="Text Box 7"/>
          <p:cNvSpPr txBox="1">
            <a:spLocks noChangeArrowheads="1"/>
          </p:cNvSpPr>
          <p:nvPr/>
        </p:nvSpPr>
        <p:spPr bwMode="auto">
          <a:xfrm>
            <a:off x="217488" y="5289550"/>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符号定义</a:t>
            </a:r>
            <a:r>
              <a:rPr lang="zh-CN" altLang="en-US" sz="2200" b="1">
                <a:ea typeface="微软雅黑" pitchFamily="34" charset="-122"/>
              </a:rPr>
              <a:t>？哪些是</a:t>
            </a:r>
            <a:r>
              <a:rPr lang="zh-CN" altLang="en-US" sz="2200" b="1">
                <a:solidFill>
                  <a:srgbClr val="FF0000"/>
                </a:solidFill>
                <a:ea typeface="微软雅黑" pitchFamily="34" charset="-122"/>
              </a:rPr>
              <a:t>符号的引用</a:t>
            </a:r>
            <a:r>
              <a:rPr lang="zh-CN" altLang="en-US" sz="2200" b="1">
                <a:ea typeface="微软雅黑" pitchFamily="34" charset="-122"/>
              </a:rPr>
              <a:t>？</a:t>
            </a:r>
          </a:p>
        </p:txBody>
      </p:sp>
      <p:grpSp>
        <p:nvGrpSpPr>
          <p:cNvPr id="780312" name="Group 24"/>
          <p:cNvGrpSpPr>
            <a:grpSpLocks/>
          </p:cNvGrpSpPr>
          <p:nvPr/>
        </p:nvGrpSpPr>
        <p:grpSpPr bwMode="auto">
          <a:xfrm>
            <a:off x="1395413" y="1497013"/>
            <a:ext cx="4976812" cy="3876675"/>
            <a:chOff x="879" y="943"/>
            <a:chExt cx="3135" cy="2442"/>
          </a:xfrm>
        </p:grpSpPr>
        <p:sp>
          <p:nvSpPr>
            <p:cNvPr id="780296" name="Line 8"/>
            <p:cNvSpPr>
              <a:spLocks noChangeShapeType="1"/>
            </p:cNvSpPr>
            <p:nvPr/>
          </p:nvSpPr>
          <p:spPr bwMode="auto">
            <a:xfrm flipH="1" flipV="1">
              <a:off x="879" y="1016"/>
              <a:ext cx="1014" cy="2350"/>
            </a:xfrm>
            <a:prstGeom prst="line">
              <a:avLst/>
            </a:prstGeom>
            <a:noFill/>
            <a:ln w="28575">
              <a:solidFill>
                <a:srgbClr val="CC0066"/>
              </a:solidFill>
              <a:round/>
              <a:headEnd/>
              <a:tailEnd type="triangle" w="med" len="med"/>
            </a:ln>
            <a:effectLst/>
          </p:spPr>
          <p:txBody>
            <a:bodyPr/>
            <a:lstStyle/>
            <a:p>
              <a:endParaRPr lang="zh-CN" altLang="en-US"/>
            </a:p>
          </p:txBody>
        </p:sp>
        <p:sp>
          <p:nvSpPr>
            <p:cNvPr id="780297" name="Line 9"/>
            <p:cNvSpPr>
              <a:spLocks noChangeShapeType="1"/>
            </p:cNvSpPr>
            <p:nvPr/>
          </p:nvSpPr>
          <p:spPr bwMode="auto">
            <a:xfrm flipH="1" flipV="1">
              <a:off x="914" y="1619"/>
              <a:ext cx="915" cy="1747"/>
            </a:xfrm>
            <a:prstGeom prst="line">
              <a:avLst/>
            </a:prstGeom>
            <a:noFill/>
            <a:ln w="28575">
              <a:solidFill>
                <a:srgbClr val="CC0066"/>
              </a:solidFill>
              <a:round/>
              <a:headEnd/>
              <a:tailEnd type="triangle" w="med" len="med"/>
            </a:ln>
            <a:effectLst/>
          </p:spPr>
          <p:txBody>
            <a:bodyPr/>
            <a:lstStyle/>
            <a:p>
              <a:endParaRPr lang="zh-CN" altLang="en-US"/>
            </a:p>
          </p:txBody>
        </p:sp>
        <p:sp>
          <p:nvSpPr>
            <p:cNvPr id="780298" name="Line 10"/>
            <p:cNvSpPr>
              <a:spLocks noChangeShapeType="1"/>
            </p:cNvSpPr>
            <p:nvPr/>
          </p:nvSpPr>
          <p:spPr bwMode="auto">
            <a:xfrm flipV="1">
              <a:off x="1920" y="943"/>
              <a:ext cx="1864" cy="2405"/>
            </a:xfrm>
            <a:prstGeom prst="line">
              <a:avLst/>
            </a:prstGeom>
            <a:noFill/>
            <a:ln w="28575">
              <a:solidFill>
                <a:srgbClr val="CC0066"/>
              </a:solidFill>
              <a:round/>
              <a:headEnd/>
              <a:tailEnd type="triangle" w="med" len="med"/>
            </a:ln>
            <a:effectLst/>
          </p:spPr>
          <p:txBody>
            <a:bodyPr/>
            <a:lstStyle/>
            <a:p>
              <a:endParaRPr lang="zh-CN" altLang="en-US"/>
            </a:p>
          </p:txBody>
        </p:sp>
        <p:sp>
          <p:nvSpPr>
            <p:cNvPr id="780299" name="Line 11"/>
            <p:cNvSpPr>
              <a:spLocks noChangeShapeType="1"/>
            </p:cNvSpPr>
            <p:nvPr/>
          </p:nvSpPr>
          <p:spPr bwMode="auto">
            <a:xfrm flipV="1">
              <a:off x="1884" y="1181"/>
              <a:ext cx="1453" cy="2157"/>
            </a:xfrm>
            <a:prstGeom prst="line">
              <a:avLst/>
            </a:prstGeom>
            <a:noFill/>
            <a:ln w="28575">
              <a:solidFill>
                <a:srgbClr val="CC0066"/>
              </a:solidFill>
              <a:round/>
              <a:headEnd/>
              <a:tailEnd type="triangle" w="med" len="med"/>
            </a:ln>
            <a:effectLst/>
          </p:spPr>
          <p:txBody>
            <a:bodyPr/>
            <a:lstStyle/>
            <a:p>
              <a:endParaRPr lang="zh-CN" altLang="en-US"/>
            </a:p>
          </p:txBody>
        </p:sp>
        <p:sp>
          <p:nvSpPr>
            <p:cNvPr id="780300" name="Line 12"/>
            <p:cNvSpPr>
              <a:spLocks noChangeShapeType="1"/>
            </p:cNvSpPr>
            <p:nvPr/>
          </p:nvSpPr>
          <p:spPr bwMode="auto">
            <a:xfrm flipV="1">
              <a:off x="1993" y="1409"/>
              <a:ext cx="2021" cy="1976"/>
            </a:xfrm>
            <a:prstGeom prst="line">
              <a:avLst/>
            </a:prstGeom>
            <a:noFill/>
            <a:ln w="28575">
              <a:solidFill>
                <a:srgbClr val="CC0066"/>
              </a:solidFill>
              <a:round/>
              <a:headEnd/>
              <a:tailEnd type="triangle" w="med" len="med"/>
            </a:ln>
            <a:effectLst/>
          </p:spPr>
          <p:txBody>
            <a:bodyPr/>
            <a:lstStyle/>
            <a:p>
              <a:endParaRPr lang="zh-CN" altLang="en-US"/>
            </a:p>
          </p:txBody>
        </p:sp>
        <p:sp>
          <p:nvSpPr>
            <p:cNvPr id="780301" name="Line 13"/>
            <p:cNvSpPr>
              <a:spLocks noChangeShapeType="1"/>
            </p:cNvSpPr>
            <p:nvPr/>
          </p:nvSpPr>
          <p:spPr bwMode="auto">
            <a:xfrm flipV="1">
              <a:off x="1966" y="1674"/>
              <a:ext cx="1527" cy="1664"/>
            </a:xfrm>
            <a:prstGeom prst="line">
              <a:avLst/>
            </a:prstGeom>
            <a:noFill/>
            <a:ln w="28575">
              <a:solidFill>
                <a:srgbClr val="CC0066"/>
              </a:solidFill>
              <a:round/>
              <a:headEnd/>
              <a:tailEnd type="triangle" w="med" len="med"/>
            </a:ln>
            <a:effectLst/>
          </p:spPr>
          <p:txBody>
            <a:bodyPr/>
            <a:lstStyle/>
            <a:p>
              <a:endParaRPr lang="zh-CN" altLang="en-US"/>
            </a:p>
          </p:txBody>
        </p:sp>
      </p:grpSp>
      <p:sp>
        <p:nvSpPr>
          <p:cNvPr id="780302" name="Text Box 14"/>
          <p:cNvSpPr txBox="1">
            <a:spLocks noChangeArrowheads="1"/>
          </p:cNvSpPr>
          <p:nvPr/>
        </p:nvSpPr>
        <p:spPr bwMode="auto">
          <a:xfrm>
            <a:off x="274638" y="5819775"/>
            <a:ext cx="80692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局部变量</a:t>
            </a:r>
            <a:r>
              <a:rPr lang="en-US" altLang="zh-CN" sz="2000" b="1">
                <a:solidFill>
                  <a:srgbClr val="CC0066"/>
                </a:solidFill>
                <a:ea typeface="微软雅黑" pitchFamily="34" charset="-122"/>
              </a:rPr>
              <a:t>temp</a:t>
            </a:r>
            <a:r>
              <a:rPr lang="zh-CN" altLang="en-US" sz="2000" b="1">
                <a:solidFill>
                  <a:srgbClr val="3366FF"/>
                </a:solidFill>
                <a:ea typeface="微软雅黑" pitchFamily="34" charset="-122"/>
              </a:rPr>
              <a:t>分配在栈中，不会在过程外被引用，因此不是符号定义</a:t>
            </a:r>
          </a:p>
        </p:txBody>
      </p:sp>
      <p:grpSp>
        <p:nvGrpSpPr>
          <p:cNvPr id="780313" name="Group 25"/>
          <p:cNvGrpSpPr>
            <a:grpSpLocks/>
          </p:cNvGrpSpPr>
          <p:nvPr/>
        </p:nvGrpSpPr>
        <p:grpSpPr bwMode="auto">
          <a:xfrm>
            <a:off x="1190625" y="1917700"/>
            <a:ext cx="5718175" cy="3454400"/>
            <a:chOff x="750" y="1208"/>
            <a:chExt cx="3602" cy="2176"/>
          </a:xfrm>
        </p:grpSpPr>
        <p:sp>
          <p:nvSpPr>
            <p:cNvPr id="780303" name="Line 15"/>
            <p:cNvSpPr>
              <a:spLocks noChangeShapeType="1"/>
            </p:cNvSpPr>
            <p:nvPr/>
          </p:nvSpPr>
          <p:spPr bwMode="auto">
            <a:xfrm flipH="1" flipV="1">
              <a:off x="750" y="1985"/>
              <a:ext cx="2697" cy="1399"/>
            </a:xfrm>
            <a:prstGeom prst="line">
              <a:avLst/>
            </a:prstGeom>
            <a:noFill/>
            <a:ln w="28575">
              <a:solidFill>
                <a:srgbClr val="0066CC"/>
              </a:solidFill>
              <a:round/>
              <a:headEnd/>
              <a:tailEnd type="triangle" w="med" len="med"/>
            </a:ln>
            <a:effectLst/>
          </p:spPr>
          <p:txBody>
            <a:bodyPr/>
            <a:lstStyle/>
            <a:p>
              <a:endParaRPr lang="zh-CN" altLang="en-US"/>
            </a:p>
          </p:txBody>
        </p:sp>
        <p:sp>
          <p:nvSpPr>
            <p:cNvPr id="780304" name="Line 16"/>
            <p:cNvSpPr>
              <a:spLocks noChangeShapeType="1"/>
            </p:cNvSpPr>
            <p:nvPr/>
          </p:nvSpPr>
          <p:spPr bwMode="auto">
            <a:xfrm flipV="1">
              <a:off x="3474" y="1208"/>
              <a:ext cx="878" cy="2139"/>
            </a:xfrm>
            <a:prstGeom prst="line">
              <a:avLst/>
            </a:prstGeom>
            <a:noFill/>
            <a:ln w="28575">
              <a:solidFill>
                <a:srgbClr val="0066CC"/>
              </a:solidFill>
              <a:round/>
              <a:headEnd/>
              <a:tailEnd type="triangle" w="med" len="med"/>
            </a:ln>
            <a:effectLst/>
          </p:spPr>
          <p:txBody>
            <a:bodyPr/>
            <a:lstStyle/>
            <a:p>
              <a:endParaRPr lang="zh-CN" altLang="en-US"/>
            </a:p>
          </p:txBody>
        </p:sp>
        <p:sp>
          <p:nvSpPr>
            <p:cNvPr id="780305" name="Line 17"/>
            <p:cNvSpPr>
              <a:spLocks noChangeShapeType="1"/>
            </p:cNvSpPr>
            <p:nvPr/>
          </p:nvSpPr>
          <p:spPr bwMode="auto">
            <a:xfrm flipV="1">
              <a:off x="3529" y="2186"/>
              <a:ext cx="594" cy="1134"/>
            </a:xfrm>
            <a:prstGeom prst="line">
              <a:avLst/>
            </a:prstGeom>
            <a:noFill/>
            <a:ln w="28575">
              <a:solidFill>
                <a:srgbClr val="0066CC"/>
              </a:solidFill>
              <a:round/>
              <a:headEnd/>
              <a:tailEnd type="triangle" w="med" len="med"/>
            </a:ln>
            <a:effectLst/>
          </p:spPr>
          <p:txBody>
            <a:bodyPr/>
            <a:lstStyle/>
            <a:p>
              <a:endParaRPr lang="zh-CN" altLang="en-US"/>
            </a:p>
          </p:txBody>
        </p:sp>
        <p:sp>
          <p:nvSpPr>
            <p:cNvPr id="780306" name="Line 18"/>
            <p:cNvSpPr>
              <a:spLocks noChangeShapeType="1"/>
            </p:cNvSpPr>
            <p:nvPr/>
          </p:nvSpPr>
          <p:spPr bwMode="auto">
            <a:xfrm flipV="1">
              <a:off x="3588" y="2381"/>
              <a:ext cx="593" cy="951"/>
            </a:xfrm>
            <a:prstGeom prst="line">
              <a:avLst/>
            </a:prstGeom>
            <a:noFill/>
            <a:ln w="28575">
              <a:solidFill>
                <a:srgbClr val="0066CC"/>
              </a:solidFill>
              <a:round/>
              <a:headEnd/>
              <a:tailEnd type="triangle" w="med" len="med"/>
            </a:ln>
            <a:effectLst/>
          </p:spPr>
          <p:txBody>
            <a:bodyPr/>
            <a:lstStyle/>
            <a:p>
              <a:endParaRPr lang="zh-CN" altLang="en-US"/>
            </a:p>
          </p:txBody>
        </p:sp>
        <p:sp>
          <p:nvSpPr>
            <p:cNvPr id="780307" name="Line 19"/>
            <p:cNvSpPr>
              <a:spLocks noChangeShapeType="1"/>
            </p:cNvSpPr>
            <p:nvPr/>
          </p:nvSpPr>
          <p:spPr bwMode="auto">
            <a:xfrm flipV="1">
              <a:off x="3633" y="2573"/>
              <a:ext cx="549" cy="797"/>
            </a:xfrm>
            <a:prstGeom prst="line">
              <a:avLst/>
            </a:prstGeom>
            <a:noFill/>
            <a:ln w="28575">
              <a:solidFill>
                <a:srgbClr val="0066CC"/>
              </a:solidFill>
              <a:round/>
              <a:headEnd/>
              <a:tailEnd type="triangle" w="med" len="med"/>
            </a:ln>
            <a:effectLst/>
          </p:spPr>
          <p:txBody>
            <a:bodyPr/>
            <a:lstStyle/>
            <a:p>
              <a:endParaRPr lang="zh-CN" altLang="en-US"/>
            </a:p>
          </p:txBody>
        </p:sp>
        <p:sp>
          <p:nvSpPr>
            <p:cNvPr id="780308" name="Line 20"/>
            <p:cNvSpPr>
              <a:spLocks noChangeShapeType="1"/>
            </p:cNvSpPr>
            <p:nvPr/>
          </p:nvSpPr>
          <p:spPr bwMode="auto">
            <a:xfrm flipV="1">
              <a:off x="3456" y="2195"/>
              <a:ext cx="27" cy="1125"/>
            </a:xfrm>
            <a:prstGeom prst="line">
              <a:avLst/>
            </a:prstGeom>
            <a:noFill/>
            <a:ln w="28575">
              <a:solidFill>
                <a:srgbClr val="0066CC"/>
              </a:solidFill>
              <a:round/>
              <a:headEnd/>
              <a:tailEnd type="triangle" w="med" len="med"/>
            </a:ln>
            <a:effectLst/>
          </p:spPr>
          <p:txBody>
            <a:bodyPr/>
            <a:lstStyle/>
            <a:p>
              <a:endParaRPr lang="zh-CN" altLang="en-US"/>
            </a:p>
          </p:txBody>
        </p:sp>
        <p:sp>
          <p:nvSpPr>
            <p:cNvPr id="780309" name="Line 21"/>
            <p:cNvSpPr>
              <a:spLocks noChangeShapeType="1"/>
            </p:cNvSpPr>
            <p:nvPr/>
          </p:nvSpPr>
          <p:spPr bwMode="auto">
            <a:xfrm flipH="1" flipV="1">
              <a:off x="3221" y="2555"/>
              <a:ext cx="220" cy="795"/>
            </a:xfrm>
            <a:prstGeom prst="line">
              <a:avLst/>
            </a:prstGeom>
            <a:noFill/>
            <a:ln w="28575">
              <a:solidFill>
                <a:srgbClr val="0066CC"/>
              </a:solidFill>
              <a:round/>
              <a:headEnd/>
              <a:tailEnd type="triangle" w="med" len="med"/>
            </a:ln>
            <a:effectLst/>
          </p:spPr>
          <p:txBody>
            <a:bodyPr/>
            <a:lstStyle/>
            <a:p>
              <a:endParaRPr lang="zh-CN" altLang="en-US"/>
            </a:p>
          </p:txBody>
        </p:sp>
        <p:sp>
          <p:nvSpPr>
            <p:cNvPr id="780310" name="Line 22"/>
            <p:cNvSpPr>
              <a:spLocks noChangeShapeType="1"/>
            </p:cNvSpPr>
            <p:nvPr/>
          </p:nvSpPr>
          <p:spPr bwMode="auto">
            <a:xfrm flipH="1" flipV="1">
              <a:off x="3185" y="2746"/>
              <a:ext cx="219" cy="577"/>
            </a:xfrm>
            <a:prstGeom prst="line">
              <a:avLst/>
            </a:prstGeom>
            <a:noFill/>
            <a:ln w="28575">
              <a:solidFill>
                <a:srgbClr val="0066CC"/>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0295"/>
                                        </p:tgtEl>
                                        <p:attrNameLst>
                                          <p:attrName>style.visibility</p:attrName>
                                        </p:attrNameLst>
                                      </p:cBhvr>
                                      <p:to>
                                        <p:strVal val="visible"/>
                                      </p:to>
                                    </p:set>
                                    <p:animEffect transition="in" filter="blinds(horizontal)">
                                      <p:cBhvr>
                                        <p:cTn id="7" dur="500"/>
                                        <p:tgtEl>
                                          <p:spTgt spid="7802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0312"/>
                                        </p:tgtEl>
                                        <p:attrNameLst>
                                          <p:attrName>style.visibility</p:attrName>
                                        </p:attrNameLst>
                                      </p:cBhvr>
                                      <p:to>
                                        <p:strVal val="visible"/>
                                      </p:to>
                                    </p:set>
                                    <p:animEffect transition="in" filter="blinds(horizontal)">
                                      <p:cBhvr>
                                        <p:cTn id="12" dur="500"/>
                                        <p:tgtEl>
                                          <p:spTgt spid="7803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0313"/>
                                        </p:tgtEl>
                                        <p:attrNameLst>
                                          <p:attrName>style.visibility</p:attrName>
                                        </p:attrNameLst>
                                      </p:cBhvr>
                                      <p:to>
                                        <p:strVal val="visible"/>
                                      </p:to>
                                    </p:set>
                                    <p:animEffect transition="in" filter="blinds(horizontal)">
                                      <p:cBhvr>
                                        <p:cTn id="17" dur="500"/>
                                        <p:tgtEl>
                                          <p:spTgt spid="7803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0302"/>
                                        </p:tgtEl>
                                        <p:attrNameLst>
                                          <p:attrName>style.visibility</p:attrName>
                                        </p:attrNameLst>
                                      </p:cBhvr>
                                      <p:to>
                                        <p:strVal val="visible"/>
                                      </p:to>
                                    </p:set>
                                    <p:animEffect transition="in" filter="blinds(horizontal)">
                                      <p:cBhvr>
                                        <p:cTn id="22" dur="500"/>
                                        <p:tgtEl>
                                          <p:spTgt spid="780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5" grpId="0"/>
      <p:bldP spid="78030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7"/>
          <p:cNvSpPr>
            <a:spLocks noGrp="1" noChangeArrowheads="1"/>
          </p:cNvSpPr>
          <p:nvPr>
            <p:ph type="title" idx="4294967295"/>
          </p:nvPr>
        </p:nvSpPr>
        <p:spPr>
          <a:xfrm>
            <a:off x="341313" y="0"/>
            <a:ext cx="7591425" cy="762000"/>
          </a:xfrm>
        </p:spPr>
        <p:txBody>
          <a:bodyPr/>
          <a:lstStyle/>
          <a:p>
            <a:r>
              <a:rPr lang="zh-CN" altLang="en-US" smtClean="0"/>
              <a:t>重定位操作举例</a:t>
            </a:r>
            <a:endParaRPr lang="en-US" altLang="zh-CN" smtClean="0"/>
          </a:p>
        </p:txBody>
      </p:sp>
      <p:sp>
        <p:nvSpPr>
          <p:cNvPr id="782339" name="Rectangle 3"/>
          <p:cNvSpPr>
            <a:spLocks noChangeArrowheads="1"/>
          </p:cNvSpPr>
          <p:nvPr/>
        </p:nvSpPr>
        <p:spPr bwMode="auto">
          <a:xfrm>
            <a:off x="796925" y="13319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782340" name="Rectangle 4"/>
          <p:cNvSpPr>
            <a:spLocks noChangeArrowheads="1"/>
          </p:cNvSpPr>
          <p:nvPr/>
        </p:nvSpPr>
        <p:spPr bwMode="auto">
          <a:xfrm>
            <a:off x="762000" y="7635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782341" name="Rectangle 5"/>
          <p:cNvSpPr>
            <a:spLocks noChangeArrowheads="1"/>
          </p:cNvSpPr>
          <p:nvPr/>
        </p:nvSpPr>
        <p:spPr bwMode="auto">
          <a:xfrm>
            <a:off x="4648200" y="6778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782342" name="Rectangle 6"/>
          <p:cNvSpPr>
            <a:spLocks noChangeArrowheads="1"/>
          </p:cNvSpPr>
          <p:nvPr/>
        </p:nvSpPr>
        <p:spPr bwMode="auto">
          <a:xfrm>
            <a:off x="4535488" y="11747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782343" name="Text Box 7"/>
          <p:cNvSpPr txBox="1">
            <a:spLocks noChangeArrowheads="1"/>
          </p:cNvSpPr>
          <p:nvPr/>
        </p:nvSpPr>
        <p:spPr bwMode="auto">
          <a:xfrm>
            <a:off x="274638" y="4568825"/>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符号解析后的结果是什么？</a:t>
            </a:r>
          </a:p>
        </p:txBody>
      </p:sp>
      <p:sp>
        <p:nvSpPr>
          <p:cNvPr id="782351" name="Text Box 15"/>
          <p:cNvSpPr txBox="1">
            <a:spLocks noChangeArrowheads="1"/>
          </p:cNvSpPr>
          <p:nvPr/>
        </p:nvSpPr>
        <p:spPr bwMode="auto">
          <a:xfrm>
            <a:off x="244475" y="5060950"/>
            <a:ext cx="8591550" cy="1158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33CC"/>
                </a:solidFill>
                <a:ea typeface="微软雅黑" pitchFamily="34" charset="-122"/>
              </a:rPr>
              <a:t>E</a:t>
            </a:r>
            <a:r>
              <a:rPr lang="zh-CN" altLang="en-US" sz="2000" b="1">
                <a:solidFill>
                  <a:srgbClr val="3333CC"/>
                </a:solidFill>
                <a:ea typeface="微软雅黑" pitchFamily="34" charset="-122"/>
              </a:rPr>
              <a:t>中有</a:t>
            </a:r>
            <a:r>
              <a:rPr lang="en-US" altLang="zh-CN" sz="2000" b="1">
                <a:solidFill>
                  <a:srgbClr val="3333CC"/>
                </a:solidFill>
                <a:ea typeface="微软雅黑" pitchFamily="34" charset="-122"/>
              </a:rPr>
              <a:t>main.o</a:t>
            </a:r>
            <a:r>
              <a:rPr lang="zh-CN" altLang="en-US" sz="2000" b="1">
                <a:solidFill>
                  <a:srgbClr val="3333CC"/>
                </a:solidFill>
                <a:ea typeface="微软雅黑" pitchFamily="34" charset="-122"/>
              </a:rPr>
              <a:t>和</a:t>
            </a:r>
            <a:r>
              <a:rPr lang="en-US" altLang="zh-CN" sz="2000" b="1">
                <a:solidFill>
                  <a:srgbClr val="3333CC"/>
                </a:solidFill>
                <a:ea typeface="微软雅黑" pitchFamily="34" charset="-122"/>
              </a:rPr>
              <a:t>swap.o</a:t>
            </a:r>
            <a:r>
              <a:rPr lang="zh-CN" altLang="en-US" sz="2000" b="1">
                <a:solidFill>
                  <a:srgbClr val="3333CC"/>
                </a:solidFill>
                <a:ea typeface="微软雅黑" pitchFamily="34" charset="-122"/>
              </a:rPr>
              <a:t>两个模块！</a:t>
            </a:r>
            <a:r>
              <a:rPr lang="en-US" altLang="zh-CN" sz="2000" b="1">
                <a:solidFill>
                  <a:srgbClr val="3333CC"/>
                </a:solidFill>
                <a:ea typeface="微软雅黑" pitchFamily="34" charset="-122"/>
              </a:rPr>
              <a:t>D</a:t>
            </a:r>
            <a:r>
              <a:rPr lang="zh-CN" altLang="en-US" sz="2000" b="1">
                <a:solidFill>
                  <a:srgbClr val="3333CC"/>
                </a:solidFill>
                <a:ea typeface="微软雅黑" pitchFamily="34" charset="-122"/>
              </a:rPr>
              <a:t>中有所有定义的符号！</a:t>
            </a:r>
          </a:p>
          <a:p>
            <a:pPr>
              <a:spcBef>
                <a:spcPct val="50000"/>
              </a:spcBef>
            </a:pPr>
            <a:r>
              <a:rPr lang="zh-CN" altLang="en-US" sz="2000" b="1">
                <a:solidFill>
                  <a:srgbClr val="3333CC"/>
                </a:solidFill>
                <a:ea typeface="微软雅黑" pitchFamily="34" charset="-122"/>
              </a:rPr>
              <a:t>在</a:t>
            </a:r>
            <a:r>
              <a:rPr lang="en-US" altLang="zh-CN" sz="2000" b="1">
                <a:solidFill>
                  <a:srgbClr val="3333CC"/>
                </a:solidFill>
                <a:ea typeface="微软雅黑" pitchFamily="34" charset="-122"/>
              </a:rPr>
              <a:t>main.o</a:t>
            </a:r>
            <a:r>
              <a:rPr lang="zh-CN" altLang="en-US" sz="2000" b="1">
                <a:solidFill>
                  <a:srgbClr val="3333CC"/>
                </a:solidFill>
                <a:ea typeface="微软雅黑" pitchFamily="34" charset="-122"/>
              </a:rPr>
              <a:t>和</a:t>
            </a:r>
            <a:r>
              <a:rPr lang="en-US" altLang="zh-CN" sz="2000" b="1">
                <a:solidFill>
                  <a:srgbClr val="3333CC"/>
                </a:solidFill>
                <a:ea typeface="微软雅黑" pitchFamily="34" charset="-122"/>
              </a:rPr>
              <a:t>swap.o</a:t>
            </a:r>
            <a:r>
              <a:rPr lang="zh-CN" altLang="en-US" sz="2000" b="1">
                <a:solidFill>
                  <a:srgbClr val="3333CC"/>
                </a:solidFill>
                <a:ea typeface="微软雅黑" pitchFamily="34" charset="-122"/>
              </a:rPr>
              <a:t>的重定位条目中有重定位信息，反映符号引用的位置、绑定的定义符号名、重定位类型</a:t>
            </a:r>
          </a:p>
        </p:txBody>
      </p:sp>
      <p:sp>
        <p:nvSpPr>
          <p:cNvPr id="782361" name="Rectangle 25"/>
          <p:cNvSpPr>
            <a:spLocks noChangeArrowheads="1"/>
          </p:cNvSpPr>
          <p:nvPr/>
        </p:nvSpPr>
        <p:spPr bwMode="auto">
          <a:xfrm>
            <a:off x="246063" y="6284913"/>
            <a:ext cx="7740650" cy="396875"/>
          </a:xfrm>
          <a:prstGeom prst="rect">
            <a:avLst/>
          </a:prstGeom>
          <a:noFill/>
          <a:ln w="9525">
            <a:noFill/>
            <a:miter lim="800000"/>
            <a:headEnd/>
            <a:tailEnd/>
          </a:ln>
          <a:effectLst/>
        </p:spPr>
        <p:txBody>
          <a:bodyPr anchor="ctr">
            <a:spAutoFit/>
          </a:bodyPr>
          <a:lstStyle/>
          <a:p>
            <a:pPr eaLnBrk="0" hangingPunct="0"/>
            <a:r>
              <a:rPr lang="zh-CN" altLang="en-US" sz="2000" b="1">
                <a:latin typeface="微软雅黑" pitchFamily="34" charset="-122"/>
                <a:ea typeface="微软雅黑" pitchFamily="34" charset="-122"/>
              </a:rPr>
              <a:t>用命令</a:t>
            </a:r>
            <a:r>
              <a:rPr lang="en-US" altLang="zh-CN" sz="2000" b="1">
                <a:solidFill>
                  <a:schemeClr val="accent2"/>
                </a:solidFill>
                <a:latin typeface="微软雅黑" pitchFamily="34" charset="-122"/>
                <a:ea typeface="微软雅黑" pitchFamily="34" charset="-122"/>
              </a:rPr>
              <a:t>readelf -r main.o</a:t>
            </a:r>
            <a:r>
              <a:rPr lang="zh-CN" altLang="en-US" sz="2000" b="1">
                <a:latin typeface="微软雅黑" pitchFamily="34" charset="-122"/>
                <a:ea typeface="微软雅黑" pitchFamily="34" charset="-122"/>
              </a:rPr>
              <a:t>可显示</a:t>
            </a:r>
            <a:r>
              <a:rPr lang="en-US" altLang="zh-CN" sz="2000" b="1">
                <a:latin typeface="微软雅黑" pitchFamily="34" charset="-122"/>
                <a:ea typeface="微软雅黑" pitchFamily="34" charset="-122"/>
              </a:rPr>
              <a:t>main.o</a:t>
            </a:r>
            <a:r>
              <a:rPr lang="zh-CN" altLang="en-US" sz="2000" b="1">
                <a:latin typeface="微软雅黑" pitchFamily="34" charset="-122"/>
                <a:ea typeface="微软雅黑" pitchFamily="34" charset="-122"/>
              </a:rPr>
              <a:t>中的重定位条目（表项）</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2351"/>
                                        </p:tgtEl>
                                        <p:attrNameLst>
                                          <p:attrName>style.visibility</p:attrName>
                                        </p:attrNameLst>
                                      </p:cBhvr>
                                      <p:to>
                                        <p:strVal val="visible"/>
                                      </p:to>
                                    </p:set>
                                    <p:animEffect transition="in" filter="blinds(horizontal)">
                                      <p:cBhvr>
                                        <p:cTn id="12" dur="500"/>
                                        <p:tgtEl>
                                          <p:spTgt spid="7823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2361"/>
                                        </p:tgtEl>
                                        <p:attrNameLst>
                                          <p:attrName>style.visibility</p:attrName>
                                        </p:attrNameLst>
                                      </p:cBhvr>
                                      <p:to>
                                        <p:strVal val="visible"/>
                                      </p:to>
                                    </p:set>
                                    <p:animEffect transition="in" filter="blinds(horizontal)">
                                      <p:cBhvr>
                                        <p:cTn id="17" dur="500"/>
                                        <p:tgtEl>
                                          <p:spTgt spid="782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3" grpId="0"/>
      <p:bldP spid="782351" grpId="0"/>
      <p:bldP spid="7823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1"/>
          <p:cNvSpPr>
            <a:spLocks noGrp="1" noChangeArrowheads="1"/>
          </p:cNvSpPr>
          <p:nvPr>
            <p:ph type="title" idx="4294967295"/>
          </p:nvPr>
        </p:nvSpPr>
        <p:spPr>
          <a:xfrm>
            <a:off x="455613" y="123825"/>
            <a:ext cx="8232775" cy="422275"/>
          </a:xfrm>
        </p:spPr>
        <p:txBody>
          <a:bodyPr/>
          <a:lstStyle/>
          <a:p>
            <a:pPr marL="119063" indent="-1190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符号引用的地址需要重定位</a:t>
            </a:r>
          </a:p>
        </p:txBody>
      </p:sp>
      <p:sp>
        <p:nvSpPr>
          <p:cNvPr id="778243" name="Rectangle 2"/>
          <p:cNvSpPr>
            <a:spLocks noChangeArrowheads="1"/>
          </p:cNvSpPr>
          <p:nvPr/>
        </p:nvSpPr>
        <p:spPr bwMode="auto">
          <a:xfrm>
            <a:off x="508000" y="3702050"/>
            <a:ext cx="2278063" cy="533400"/>
          </a:xfrm>
          <a:prstGeom prst="rect">
            <a:avLst/>
          </a:prstGeom>
          <a:solidFill>
            <a:srgbClr val="FF000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778244" name="Text Box 3"/>
          <p:cNvSpPr txBox="1">
            <a:spLocks noChangeArrowheads="1"/>
          </p:cNvSpPr>
          <p:nvPr/>
        </p:nvSpPr>
        <p:spPr bwMode="auto">
          <a:xfrm>
            <a:off x="434975" y="3338513"/>
            <a:ext cx="968375"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main.o</a:t>
            </a:r>
          </a:p>
        </p:txBody>
      </p:sp>
      <p:sp>
        <p:nvSpPr>
          <p:cNvPr id="18436" name="Rectangle 4"/>
          <p:cNvSpPr>
            <a:spLocks noChangeArrowheads="1"/>
          </p:cNvSpPr>
          <p:nvPr/>
        </p:nvSpPr>
        <p:spPr bwMode="auto">
          <a:xfrm>
            <a:off x="508000" y="5565775"/>
            <a:ext cx="2278063" cy="358775"/>
          </a:xfrm>
          <a:prstGeom prst="rect">
            <a:avLst/>
          </a:prstGeom>
          <a:solidFill>
            <a:srgbClr val="00808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*bufp0=&amp;buf[0]</a:t>
            </a:r>
          </a:p>
        </p:txBody>
      </p:sp>
      <p:sp>
        <p:nvSpPr>
          <p:cNvPr id="778246" name="Rectangle 5"/>
          <p:cNvSpPr>
            <a:spLocks noChangeArrowheads="1"/>
          </p:cNvSpPr>
          <p:nvPr/>
        </p:nvSpPr>
        <p:spPr bwMode="auto">
          <a:xfrm>
            <a:off x="508000" y="5032375"/>
            <a:ext cx="2278063" cy="533400"/>
          </a:xfrm>
          <a:prstGeom prst="rect">
            <a:avLst/>
          </a:prstGeom>
          <a:solidFill>
            <a:srgbClr val="FF0000">
              <a:alpha val="35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778247" name="Text Box 6"/>
          <p:cNvSpPr txBox="1">
            <a:spLocks noChangeArrowheads="1"/>
          </p:cNvSpPr>
          <p:nvPr/>
        </p:nvSpPr>
        <p:spPr bwMode="auto">
          <a:xfrm>
            <a:off x="406400" y="4667250"/>
            <a:ext cx="989013"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swap.o</a:t>
            </a:r>
          </a:p>
        </p:txBody>
      </p:sp>
      <p:sp>
        <p:nvSpPr>
          <p:cNvPr id="778248" name="Rectangle 12"/>
          <p:cNvSpPr>
            <a:spLocks noChangeArrowheads="1"/>
          </p:cNvSpPr>
          <p:nvPr/>
        </p:nvSpPr>
        <p:spPr bwMode="auto">
          <a:xfrm>
            <a:off x="508000" y="2057400"/>
            <a:ext cx="2278063" cy="533400"/>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46" name="Rectangle 14"/>
          <p:cNvSpPr>
            <a:spLocks noChangeArrowheads="1"/>
          </p:cNvSpPr>
          <p:nvPr/>
        </p:nvSpPr>
        <p:spPr bwMode="auto">
          <a:xfrm>
            <a:off x="508000" y="4235450"/>
            <a:ext cx="2278063" cy="346075"/>
          </a:xfrm>
          <a:prstGeom prst="rect">
            <a:avLst/>
          </a:prstGeom>
          <a:solidFill>
            <a:srgbClr val="008080">
              <a:alpha val="3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buf[2]={1,2}</a:t>
            </a:r>
          </a:p>
        </p:txBody>
      </p:sp>
      <p:sp>
        <p:nvSpPr>
          <p:cNvPr id="18447" name="Rectangle 15"/>
          <p:cNvSpPr>
            <a:spLocks noChangeArrowheads="1"/>
          </p:cNvSpPr>
          <p:nvPr/>
        </p:nvSpPr>
        <p:spPr bwMode="auto">
          <a:xfrm>
            <a:off x="508000" y="2590800"/>
            <a:ext cx="2278063" cy="373063"/>
          </a:xfrm>
          <a:prstGeom prst="rect">
            <a:avLst/>
          </a:prstGeom>
          <a:solidFill>
            <a:srgbClr val="008080">
              <a:alpha val="28999"/>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778251" name="Text Box 19"/>
          <p:cNvSpPr txBox="1">
            <a:spLocks noChangeArrowheads="1"/>
          </p:cNvSpPr>
          <p:nvPr/>
        </p:nvSpPr>
        <p:spPr bwMode="auto">
          <a:xfrm>
            <a:off x="419100" y="1452563"/>
            <a:ext cx="26193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可重定位目标文件</a:t>
            </a:r>
          </a:p>
        </p:txBody>
      </p:sp>
      <p:sp>
        <p:nvSpPr>
          <p:cNvPr id="778253" name="Text Box 23"/>
          <p:cNvSpPr txBox="1">
            <a:spLocks noChangeArrowheads="1"/>
          </p:cNvSpPr>
          <p:nvPr/>
        </p:nvSpPr>
        <p:spPr bwMode="auto">
          <a:xfrm>
            <a:off x="2778125" y="2112963"/>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78254" name="Text Box 24"/>
          <p:cNvSpPr txBox="1">
            <a:spLocks noChangeArrowheads="1"/>
          </p:cNvSpPr>
          <p:nvPr/>
        </p:nvSpPr>
        <p:spPr bwMode="auto">
          <a:xfrm>
            <a:off x="2778125" y="2520950"/>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78255" name="Text Box 25"/>
          <p:cNvSpPr txBox="1">
            <a:spLocks noChangeArrowheads="1"/>
          </p:cNvSpPr>
          <p:nvPr/>
        </p:nvSpPr>
        <p:spPr bwMode="auto">
          <a:xfrm>
            <a:off x="2778125" y="3741738"/>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78256" name="Text Box 26"/>
          <p:cNvSpPr txBox="1">
            <a:spLocks noChangeArrowheads="1"/>
          </p:cNvSpPr>
          <p:nvPr/>
        </p:nvSpPr>
        <p:spPr bwMode="auto">
          <a:xfrm>
            <a:off x="2771775" y="4198938"/>
            <a:ext cx="757238"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78257" name="Text Box 27"/>
          <p:cNvSpPr txBox="1">
            <a:spLocks noChangeArrowheads="1"/>
          </p:cNvSpPr>
          <p:nvPr/>
        </p:nvSpPr>
        <p:spPr bwMode="auto">
          <a:xfrm>
            <a:off x="2800350" y="5103813"/>
            <a:ext cx="703263"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78258" name="Text Box 28"/>
          <p:cNvSpPr txBox="1">
            <a:spLocks noChangeArrowheads="1"/>
          </p:cNvSpPr>
          <p:nvPr/>
        </p:nvSpPr>
        <p:spPr bwMode="auto">
          <a:xfrm>
            <a:off x="2801938" y="5565775"/>
            <a:ext cx="757237"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grpSp>
        <p:nvGrpSpPr>
          <p:cNvPr id="778290" name="Group 50"/>
          <p:cNvGrpSpPr>
            <a:grpSpLocks/>
          </p:cNvGrpSpPr>
          <p:nvPr/>
        </p:nvGrpSpPr>
        <p:grpSpPr bwMode="auto">
          <a:xfrm>
            <a:off x="4641850" y="912813"/>
            <a:ext cx="4060825" cy="5416550"/>
            <a:chOff x="2924" y="575"/>
            <a:chExt cx="2558" cy="3412"/>
          </a:xfrm>
        </p:grpSpPr>
        <p:sp>
          <p:nvSpPr>
            <p:cNvPr id="18452" name="Text Box 20"/>
            <p:cNvSpPr txBox="1">
              <a:spLocks noChangeArrowheads="1"/>
            </p:cNvSpPr>
            <p:nvPr/>
          </p:nvSpPr>
          <p:spPr bwMode="auto">
            <a:xfrm>
              <a:off x="3244" y="575"/>
              <a:ext cx="1458" cy="283"/>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可执行目标文件</a:t>
              </a:r>
            </a:p>
          </p:txBody>
        </p:sp>
        <p:sp>
          <p:nvSpPr>
            <p:cNvPr id="18439" name="Rectangle 7"/>
            <p:cNvSpPr>
              <a:spLocks noChangeArrowheads="1"/>
            </p:cNvSpPr>
            <p:nvPr/>
          </p:nvSpPr>
          <p:spPr bwMode="auto">
            <a:xfrm>
              <a:off x="3116" y="2884"/>
              <a:ext cx="1642" cy="209"/>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3116" y="956"/>
              <a:ext cx="1642" cy="241"/>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3116" y="1446"/>
              <a:ext cx="1642" cy="404"/>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3116" y="1850"/>
              <a:ext cx="1642" cy="404"/>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2924" y="825"/>
              <a:ext cx="187" cy="228"/>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3116" y="3094"/>
              <a:ext cx="1642" cy="208"/>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3116" y="2254"/>
              <a:ext cx="1642" cy="403"/>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3116" y="2657"/>
              <a:ext cx="1642" cy="227"/>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4810" y="956"/>
              <a:ext cx="207" cy="1701"/>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5039" y="1702"/>
              <a:ext cx="443" cy="221"/>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3116" y="3523"/>
              <a:ext cx="1642" cy="464"/>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4800" y="2657"/>
              <a:ext cx="180" cy="604"/>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4994" y="2917"/>
              <a:ext cx="477" cy="221"/>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3116" y="3304"/>
              <a:ext cx="1642" cy="219"/>
            </a:xfrm>
            <a:prstGeom prst="rect">
              <a:avLst/>
            </a:prstGeom>
            <a:solidFill>
              <a:srgbClr val="993366">
                <a:alpha val="41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5012" y="3307"/>
              <a:ext cx="393" cy="221"/>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3116" y="1201"/>
              <a:ext cx="1642" cy="242"/>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4789" y="3325"/>
              <a:ext cx="170" cy="204"/>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grpSp>
      <p:sp>
        <p:nvSpPr>
          <p:cNvPr id="41" name="Rectangle 33"/>
          <p:cNvSpPr>
            <a:spLocks noChangeArrowheads="1"/>
          </p:cNvSpPr>
          <p:nvPr/>
        </p:nvSpPr>
        <p:spPr bwMode="auto">
          <a:xfrm>
            <a:off x="508000" y="5919788"/>
            <a:ext cx="2270125" cy="401637"/>
          </a:xfrm>
          <a:prstGeom prst="rect">
            <a:avLst/>
          </a:prstGeom>
          <a:solidFill>
            <a:srgbClr val="993366">
              <a:alpha val="37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static int *bufp1</a:t>
            </a:r>
          </a:p>
        </p:txBody>
      </p:sp>
      <p:sp>
        <p:nvSpPr>
          <p:cNvPr id="43" name="Text Box 34"/>
          <p:cNvSpPr txBox="1">
            <a:spLocks noChangeArrowheads="1"/>
          </p:cNvSpPr>
          <p:nvPr/>
        </p:nvSpPr>
        <p:spPr bwMode="auto">
          <a:xfrm>
            <a:off x="2827338" y="6024563"/>
            <a:ext cx="623887"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grpSp>
        <p:nvGrpSpPr>
          <p:cNvPr id="778288" name="Group 48"/>
          <p:cNvGrpSpPr>
            <a:grpSpLocks/>
          </p:cNvGrpSpPr>
          <p:nvPr/>
        </p:nvGrpSpPr>
        <p:grpSpPr bwMode="auto">
          <a:xfrm>
            <a:off x="3482975" y="2060575"/>
            <a:ext cx="1443038" cy="3190875"/>
            <a:chOff x="2194" y="1298"/>
            <a:chExt cx="909" cy="2010"/>
          </a:xfrm>
        </p:grpSpPr>
        <p:sp>
          <p:nvSpPr>
            <p:cNvPr id="778278" name="Line 38"/>
            <p:cNvSpPr>
              <a:spLocks noChangeShapeType="1"/>
            </p:cNvSpPr>
            <p:nvPr/>
          </p:nvSpPr>
          <p:spPr bwMode="auto">
            <a:xfrm flipV="1">
              <a:off x="2194" y="1298"/>
              <a:ext cx="905" cy="156"/>
            </a:xfrm>
            <a:prstGeom prst="line">
              <a:avLst/>
            </a:prstGeom>
            <a:noFill/>
            <a:ln w="57150">
              <a:solidFill>
                <a:srgbClr val="CC3300"/>
              </a:solidFill>
              <a:round/>
              <a:headEnd/>
              <a:tailEnd type="triangle" w="med" len="med"/>
            </a:ln>
            <a:effectLst/>
          </p:spPr>
          <p:txBody>
            <a:bodyPr/>
            <a:lstStyle/>
            <a:p>
              <a:endParaRPr lang="zh-CN" altLang="en-US"/>
            </a:p>
          </p:txBody>
        </p:sp>
        <p:sp>
          <p:nvSpPr>
            <p:cNvPr id="778279" name="Line 39"/>
            <p:cNvSpPr>
              <a:spLocks noChangeShapeType="1"/>
            </p:cNvSpPr>
            <p:nvPr/>
          </p:nvSpPr>
          <p:spPr bwMode="auto">
            <a:xfrm flipV="1">
              <a:off x="2198" y="1704"/>
              <a:ext cx="905" cy="768"/>
            </a:xfrm>
            <a:prstGeom prst="line">
              <a:avLst/>
            </a:prstGeom>
            <a:noFill/>
            <a:ln w="57150">
              <a:solidFill>
                <a:srgbClr val="CC3300"/>
              </a:solidFill>
              <a:round/>
              <a:headEnd/>
              <a:tailEnd type="triangle" w="med" len="med"/>
            </a:ln>
            <a:effectLst/>
          </p:spPr>
          <p:txBody>
            <a:bodyPr/>
            <a:lstStyle/>
            <a:p>
              <a:endParaRPr lang="zh-CN" altLang="en-US"/>
            </a:p>
          </p:txBody>
        </p:sp>
        <p:sp>
          <p:nvSpPr>
            <p:cNvPr id="778280" name="Line 40"/>
            <p:cNvSpPr>
              <a:spLocks noChangeShapeType="1"/>
            </p:cNvSpPr>
            <p:nvPr/>
          </p:nvSpPr>
          <p:spPr bwMode="auto">
            <a:xfrm flipV="1">
              <a:off x="2210" y="2108"/>
              <a:ext cx="859" cy="1200"/>
            </a:xfrm>
            <a:prstGeom prst="line">
              <a:avLst/>
            </a:prstGeom>
            <a:noFill/>
            <a:ln w="57150">
              <a:solidFill>
                <a:srgbClr val="CC3300"/>
              </a:solidFill>
              <a:round/>
              <a:headEnd/>
              <a:tailEnd type="triangle" w="med" len="med"/>
            </a:ln>
            <a:effectLst/>
          </p:spPr>
          <p:txBody>
            <a:bodyPr/>
            <a:lstStyle/>
            <a:p>
              <a:endParaRPr lang="zh-CN" altLang="en-US"/>
            </a:p>
          </p:txBody>
        </p:sp>
      </p:grpSp>
      <p:grpSp>
        <p:nvGrpSpPr>
          <p:cNvPr id="778289" name="Group 49"/>
          <p:cNvGrpSpPr>
            <a:grpSpLocks/>
          </p:cNvGrpSpPr>
          <p:nvPr/>
        </p:nvGrpSpPr>
        <p:grpSpPr bwMode="auto">
          <a:xfrm>
            <a:off x="3490913" y="2690813"/>
            <a:ext cx="1395412" cy="3082925"/>
            <a:chOff x="2199" y="1695"/>
            <a:chExt cx="879" cy="1942"/>
          </a:xfrm>
        </p:grpSpPr>
        <p:sp>
          <p:nvSpPr>
            <p:cNvPr id="778281" name="Line 41"/>
            <p:cNvSpPr>
              <a:spLocks noChangeShapeType="1"/>
            </p:cNvSpPr>
            <p:nvPr/>
          </p:nvSpPr>
          <p:spPr bwMode="auto">
            <a:xfrm>
              <a:off x="2224" y="1695"/>
              <a:ext cx="850" cy="1069"/>
            </a:xfrm>
            <a:prstGeom prst="line">
              <a:avLst/>
            </a:prstGeom>
            <a:noFill/>
            <a:ln w="57150">
              <a:solidFill>
                <a:srgbClr val="0066CC"/>
              </a:solidFill>
              <a:round/>
              <a:headEnd/>
              <a:tailEnd type="triangle" w="med" len="med"/>
            </a:ln>
            <a:effectLst/>
          </p:spPr>
          <p:txBody>
            <a:bodyPr/>
            <a:lstStyle/>
            <a:p>
              <a:endParaRPr lang="zh-CN" altLang="en-US"/>
            </a:p>
          </p:txBody>
        </p:sp>
        <p:sp>
          <p:nvSpPr>
            <p:cNvPr id="778282" name="Line 42"/>
            <p:cNvSpPr>
              <a:spLocks noChangeShapeType="1"/>
            </p:cNvSpPr>
            <p:nvPr/>
          </p:nvSpPr>
          <p:spPr bwMode="auto">
            <a:xfrm>
              <a:off x="2199" y="2746"/>
              <a:ext cx="879" cy="255"/>
            </a:xfrm>
            <a:prstGeom prst="line">
              <a:avLst/>
            </a:prstGeom>
            <a:noFill/>
            <a:ln w="57150">
              <a:solidFill>
                <a:srgbClr val="0066CC"/>
              </a:solidFill>
              <a:round/>
              <a:headEnd/>
              <a:tailEnd type="triangle" w="med" len="med"/>
            </a:ln>
            <a:effectLst/>
          </p:spPr>
          <p:txBody>
            <a:bodyPr/>
            <a:lstStyle/>
            <a:p>
              <a:endParaRPr lang="zh-CN" altLang="en-US"/>
            </a:p>
          </p:txBody>
        </p:sp>
        <p:sp>
          <p:nvSpPr>
            <p:cNvPr id="778283" name="Line 43"/>
            <p:cNvSpPr>
              <a:spLocks noChangeShapeType="1"/>
            </p:cNvSpPr>
            <p:nvPr/>
          </p:nvSpPr>
          <p:spPr bwMode="auto">
            <a:xfrm flipV="1">
              <a:off x="2200" y="3206"/>
              <a:ext cx="859" cy="431"/>
            </a:xfrm>
            <a:prstGeom prst="line">
              <a:avLst/>
            </a:prstGeom>
            <a:noFill/>
            <a:ln w="57150">
              <a:solidFill>
                <a:srgbClr val="0066CC"/>
              </a:solidFill>
              <a:round/>
              <a:headEnd/>
              <a:tailEnd type="triangle" w="med" len="med"/>
            </a:ln>
            <a:effectLst/>
          </p:spPr>
          <p:txBody>
            <a:bodyPr/>
            <a:lstStyle/>
            <a:p>
              <a:endParaRPr lang="zh-CN" altLang="en-US"/>
            </a:p>
          </p:txBody>
        </p:sp>
      </p:grpSp>
      <p:sp>
        <p:nvSpPr>
          <p:cNvPr id="778284" name="Line 44"/>
          <p:cNvSpPr>
            <a:spLocks noChangeShapeType="1"/>
          </p:cNvSpPr>
          <p:nvPr/>
        </p:nvSpPr>
        <p:spPr bwMode="auto">
          <a:xfrm flipV="1">
            <a:off x="3440113" y="5500688"/>
            <a:ext cx="1436687" cy="768350"/>
          </a:xfrm>
          <a:prstGeom prst="line">
            <a:avLst/>
          </a:prstGeom>
          <a:noFill/>
          <a:ln w="57150">
            <a:solidFill>
              <a:srgbClr val="CC0066"/>
            </a:solidFill>
            <a:round/>
            <a:headEnd/>
            <a:tailEnd type="triangle" w="med" len="med"/>
          </a:ln>
          <a:effectLst/>
        </p:spPr>
        <p:txBody>
          <a:bodyPr/>
          <a:lstStyle/>
          <a:p>
            <a:endParaRPr lang="zh-CN" altLang="en-US"/>
          </a:p>
        </p:txBody>
      </p:sp>
      <p:sp>
        <p:nvSpPr>
          <p:cNvPr id="778285" name="Text Box 45"/>
          <p:cNvSpPr txBox="1">
            <a:spLocks noChangeArrowheads="1"/>
          </p:cNvSpPr>
          <p:nvPr/>
        </p:nvSpPr>
        <p:spPr bwMode="auto">
          <a:xfrm>
            <a:off x="436563" y="842963"/>
            <a:ext cx="4037012"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链接本质：合并相同的</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节</a:t>
            </a:r>
            <a:r>
              <a:rPr lang="zh-CN" altLang="en-US" sz="2400" b="1">
                <a:solidFill>
                  <a:srgbClr val="FF0000"/>
                </a:solidFill>
                <a:latin typeface="微软雅黑"/>
                <a:ea typeface="微软雅黑" pitchFamily="34" charset="-122"/>
              </a:rPr>
              <a:t>”</a:t>
            </a:r>
            <a:endParaRPr lang="zh-CN" altLang="en-US" sz="2400" b="1">
              <a:solidFill>
                <a:srgbClr val="FF0000"/>
              </a:solidFill>
              <a:ea typeface="微软雅黑" pitchFamily="34" charset="-122"/>
            </a:endParaRPr>
          </a:p>
        </p:txBody>
      </p:sp>
      <p:sp>
        <p:nvSpPr>
          <p:cNvPr id="778287" name="TextBox 44"/>
          <p:cNvSpPr txBox="1">
            <a:spLocks noChangeArrowheads="1"/>
          </p:cNvSpPr>
          <p:nvPr/>
        </p:nvSpPr>
        <p:spPr bwMode="auto">
          <a:xfrm>
            <a:off x="3397250" y="6375400"/>
            <a:ext cx="5424488" cy="396875"/>
          </a:xfrm>
          <a:prstGeom prst="rect">
            <a:avLst/>
          </a:prstGeom>
          <a:noFill/>
          <a:ln w="9525">
            <a:noFill/>
            <a:miter lim="800000"/>
            <a:headEnd/>
            <a:tailEnd/>
          </a:ln>
        </p:spPr>
        <p:txBody>
          <a:bodyPr>
            <a:spAutoFit/>
          </a:bodyPr>
          <a:lstStyle/>
          <a:p>
            <a:pPr eaLnBrk="0" hangingPunct="0"/>
            <a:r>
              <a:rPr lang="zh-CN" altLang="en-US" sz="2000" b="1">
                <a:solidFill>
                  <a:srgbClr val="FF0000"/>
                </a:solidFill>
                <a:latin typeface="微软雅黑" pitchFamily="34" charset="-122"/>
                <a:ea typeface="微软雅黑" pitchFamily="34" charset="-122"/>
              </a:rPr>
              <a:t>虽然是</a:t>
            </a:r>
            <a:r>
              <a:rPr lang="en-US" altLang="zh-CN" sz="2000" b="1">
                <a:solidFill>
                  <a:srgbClr val="FF0000"/>
                </a:solidFill>
                <a:latin typeface="微软雅黑" pitchFamily="34" charset="-122"/>
                <a:ea typeface="微软雅黑" pitchFamily="34" charset="-122"/>
              </a:rPr>
              <a:t>swap</a:t>
            </a:r>
            <a:r>
              <a:rPr lang="zh-CN" altLang="en-US" sz="2000" b="1">
                <a:solidFill>
                  <a:srgbClr val="FF0000"/>
                </a:solidFill>
                <a:latin typeface="微软雅黑" pitchFamily="34" charset="-122"/>
                <a:ea typeface="微软雅黑" pitchFamily="34" charset="-122"/>
              </a:rPr>
              <a:t>的本地符号，也需在</a:t>
            </a:r>
            <a:r>
              <a:rPr lang="en-US" altLang="zh-CN" sz="2000" b="1">
                <a:solidFill>
                  <a:srgbClr val="FF0000"/>
                </a:solidFill>
                <a:latin typeface="微软雅黑" pitchFamily="34" charset="-122"/>
                <a:ea typeface="微软雅黑" pitchFamily="34" charset="-122"/>
              </a:rPr>
              <a:t>.bss</a:t>
            </a:r>
            <a:r>
              <a:rPr lang="zh-CN" altLang="en-US" sz="2000" b="1">
                <a:solidFill>
                  <a:srgbClr val="FF0000"/>
                </a:solidFill>
                <a:latin typeface="微软雅黑" pitchFamily="34" charset="-122"/>
                <a:ea typeface="微软雅黑" pitchFamily="34" charset="-122"/>
              </a:rPr>
              <a:t>节重定位</a:t>
            </a:r>
            <a:endParaRPr lang="en-US" altLang="zh-CN" sz="2000" b="1">
              <a:solidFill>
                <a:srgbClr val="FF00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85"/>
                                        </p:tgtEl>
                                        <p:attrNameLst>
                                          <p:attrName>style.visibility</p:attrName>
                                        </p:attrNameLst>
                                      </p:cBhvr>
                                      <p:to>
                                        <p:strVal val="visible"/>
                                      </p:to>
                                    </p:set>
                                    <p:animEffect transition="in" filter="blinds(horizontal)">
                                      <p:cBhvr>
                                        <p:cTn id="7" dur="500"/>
                                        <p:tgtEl>
                                          <p:spTgt spid="7782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88"/>
                                        </p:tgtEl>
                                        <p:attrNameLst>
                                          <p:attrName>style.visibility</p:attrName>
                                        </p:attrNameLst>
                                      </p:cBhvr>
                                      <p:to>
                                        <p:strVal val="visible"/>
                                      </p:to>
                                    </p:set>
                                    <p:animEffect transition="in" filter="blinds(horizontal)">
                                      <p:cBhvr>
                                        <p:cTn id="12" dur="500"/>
                                        <p:tgtEl>
                                          <p:spTgt spid="7782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289"/>
                                        </p:tgtEl>
                                        <p:attrNameLst>
                                          <p:attrName>style.visibility</p:attrName>
                                        </p:attrNameLst>
                                      </p:cBhvr>
                                      <p:to>
                                        <p:strVal val="visible"/>
                                      </p:to>
                                    </p:set>
                                    <p:animEffect transition="in" filter="blinds(horizontal)">
                                      <p:cBhvr>
                                        <p:cTn id="17" dur="500"/>
                                        <p:tgtEl>
                                          <p:spTgt spid="7782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284"/>
                                        </p:tgtEl>
                                        <p:attrNameLst>
                                          <p:attrName>style.visibility</p:attrName>
                                        </p:attrNameLst>
                                      </p:cBhvr>
                                      <p:to>
                                        <p:strVal val="visible"/>
                                      </p:to>
                                    </p:set>
                                    <p:animEffect transition="in" filter="blinds(horizontal)">
                                      <p:cBhvr>
                                        <p:cTn id="22" dur="500"/>
                                        <p:tgtEl>
                                          <p:spTgt spid="7782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87"/>
                                        </p:tgtEl>
                                        <p:attrNameLst>
                                          <p:attrName>style.visibility</p:attrName>
                                        </p:attrNameLst>
                                      </p:cBhvr>
                                      <p:to>
                                        <p:strVal val="visible"/>
                                      </p:to>
                                    </p:set>
                                    <p:animEffect transition="in" filter="blinds(horizontal)">
                                      <p:cBhvr>
                                        <p:cTn id="27" dur="500"/>
                                        <p:tgtEl>
                                          <p:spTgt spid="778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4" grpId="0" animBg="1"/>
      <p:bldP spid="778285" grpId="0"/>
      <p:bldP spid="77828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5"/>
          <p:cNvSpPr>
            <a:spLocks noChangeArrowheads="1"/>
          </p:cNvSpPr>
          <p:nvPr/>
        </p:nvSpPr>
        <p:spPr bwMode="auto">
          <a:xfrm>
            <a:off x="180975" y="1038225"/>
            <a:ext cx="2505075" cy="2095500"/>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p:txBody>
      </p:sp>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main.o</a:t>
            </a:r>
            <a:r>
              <a:rPr lang="zh-CN" altLang="en-GB" smtClean="0"/>
              <a:t>重定位前</a:t>
            </a:r>
            <a:endParaRPr lang="en-GB" altLang="zh-CN" smtClean="0"/>
          </a:p>
        </p:txBody>
      </p:sp>
      <p:sp>
        <p:nvSpPr>
          <p:cNvPr id="621573" name="Text Box 4"/>
          <p:cNvSpPr txBox="1">
            <a:spLocks noChangeArrowheads="1"/>
          </p:cNvSpPr>
          <p:nvPr/>
        </p:nvSpPr>
        <p:spPr bwMode="auto">
          <a:xfrm>
            <a:off x="4584700" y="6161088"/>
            <a:ext cx="4237038" cy="4206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latin typeface="微软雅黑" pitchFamily="34" charset="-122"/>
                <a:ea typeface="微软雅黑" pitchFamily="34" charset="-122"/>
                <a:cs typeface="msgothic"/>
              </a:rPr>
              <a:t>r_sym=10</a:t>
            </a:r>
            <a:r>
              <a:rPr lang="zh-CN" altLang="en-GB" sz="2200" b="1">
                <a:latin typeface="微软雅黑" pitchFamily="34" charset="-122"/>
                <a:ea typeface="微软雅黑" pitchFamily="34" charset="-122"/>
                <a:cs typeface="msgothic"/>
              </a:rPr>
              <a:t>说明引用的是</a:t>
            </a:r>
            <a:r>
              <a:rPr lang="en-GB" altLang="zh-CN" sz="2200" b="1">
                <a:latin typeface="微软雅黑" pitchFamily="34" charset="-122"/>
                <a:ea typeface="微软雅黑" pitchFamily="34" charset="-122"/>
                <a:cs typeface="msgothic"/>
              </a:rPr>
              <a:t>swap</a:t>
            </a:r>
            <a:r>
              <a:rPr lang="zh-CN" altLang="en-GB" sz="2200" b="1">
                <a:latin typeface="微软雅黑" pitchFamily="34" charset="-122"/>
                <a:ea typeface="微软雅黑" pitchFamily="34" charset="-122"/>
                <a:cs typeface="msgothic"/>
              </a:rPr>
              <a:t>！</a:t>
            </a:r>
          </a:p>
        </p:txBody>
      </p:sp>
      <p:sp>
        <p:nvSpPr>
          <p:cNvPr id="621574" name="TextBox 6"/>
          <p:cNvSpPr txBox="1">
            <a:spLocks noChangeArrowheads="1"/>
          </p:cNvSpPr>
          <p:nvPr/>
        </p:nvSpPr>
        <p:spPr bwMode="auto">
          <a:xfrm>
            <a:off x="381000" y="687388"/>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sp>
        <p:nvSpPr>
          <p:cNvPr id="621577" name="Text Box 9"/>
          <p:cNvSpPr txBox="1">
            <a:spLocks noChangeArrowheads="1"/>
          </p:cNvSpPr>
          <p:nvPr/>
        </p:nvSpPr>
        <p:spPr bwMode="auto">
          <a:xfrm>
            <a:off x="209550" y="3251200"/>
            <a:ext cx="2563813" cy="1144588"/>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000" b="1">
                <a:solidFill>
                  <a:srgbClr val="FF0000"/>
                </a:solidFill>
                <a:latin typeface="微软雅黑" pitchFamily="34" charset="-122"/>
                <a:ea typeface="微软雅黑" pitchFamily="34" charset="-122"/>
              </a:rPr>
              <a:t>main</a:t>
            </a:r>
            <a:r>
              <a:rPr lang="zh-CN" altLang="en-US" sz="2000" b="1">
                <a:solidFill>
                  <a:srgbClr val="FF0000"/>
                </a:solidFill>
                <a:latin typeface="微软雅黑" pitchFamily="34" charset="-122"/>
                <a:ea typeface="微软雅黑" pitchFamily="34" charset="-122"/>
              </a:rPr>
              <a:t>的定义在</a:t>
            </a:r>
            <a:r>
              <a:rPr lang="en-US" altLang="zh-CN" sz="2000" b="1">
                <a:solidFill>
                  <a:srgbClr val="FF0000"/>
                </a:solidFill>
                <a:latin typeface="微软雅黑" pitchFamily="34" charset="-122"/>
                <a:ea typeface="微软雅黑" pitchFamily="34" charset="-122"/>
              </a:rPr>
              <a:t>.text</a:t>
            </a:r>
            <a:r>
              <a:rPr lang="zh-CN" altLang="en-US" sz="2000" b="1">
                <a:solidFill>
                  <a:srgbClr val="FF0000"/>
                </a:solidFill>
                <a:latin typeface="微软雅黑" pitchFamily="34" charset="-122"/>
                <a:ea typeface="微软雅黑" pitchFamily="34" charset="-122"/>
              </a:rPr>
              <a:t>节中偏移为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处开始，占</a:t>
            </a:r>
            <a:r>
              <a:rPr lang="en-US" altLang="zh-CN" sz="2000" b="1">
                <a:solidFill>
                  <a:srgbClr val="FF0000"/>
                </a:solidFill>
                <a:latin typeface="微软雅黑" pitchFamily="34" charset="-122"/>
                <a:ea typeface="微软雅黑" pitchFamily="34" charset="-122"/>
              </a:rPr>
              <a:t>0x12B</a:t>
            </a:r>
            <a:r>
              <a:rPr lang="zh-CN" altLang="en-US" sz="2000" b="1">
                <a:solidFill>
                  <a:srgbClr val="FF0000"/>
                </a:solidFill>
                <a:latin typeface="微软雅黑" pitchFamily="34" charset="-122"/>
                <a:ea typeface="微软雅黑" pitchFamily="34" charset="-122"/>
              </a:rPr>
              <a:t>。</a:t>
            </a:r>
          </a:p>
        </p:txBody>
      </p:sp>
      <p:sp>
        <p:nvSpPr>
          <p:cNvPr id="19459" name="Text Box 3"/>
          <p:cNvSpPr txBox="1">
            <a:spLocks noChangeArrowheads="1"/>
          </p:cNvSpPr>
          <p:nvPr/>
        </p:nvSpPr>
        <p:spPr bwMode="auto">
          <a:xfrm>
            <a:off x="236538" y="4706938"/>
            <a:ext cx="3971925" cy="1238250"/>
          </a:xfrm>
          <a:prstGeom prst="rect">
            <a:avLst/>
          </a:prstGeom>
          <a:solidFill>
            <a:schemeClr val="bg1">
              <a:lumMod val="95000"/>
            </a:schemeClr>
          </a:solidFill>
          <a:ln w="3240">
            <a:solidFill>
              <a:schemeClr val="tx1"/>
            </a:solid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Disassembly of section .data: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00000000 &lt;buf&gt;: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   01 00 00 00 02 00 00 00</a:t>
            </a:r>
          </a:p>
        </p:txBody>
      </p:sp>
      <p:sp>
        <p:nvSpPr>
          <p:cNvPr id="621578" name="Text Box 10"/>
          <p:cNvSpPr txBox="1">
            <a:spLocks noChangeArrowheads="1"/>
          </p:cNvSpPr>
          <p:nvPr/>
        </p:nvSpPr>
        <p:spPr bwMode="auto">
          <a:xfrm>
            <a:off x="479425" y="5964238"/>
            <a:ext cx="2905125" cy="793750"/>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000" b="1">
                <a:solidFill>
                  <a:srgbClr val="FF0000"/>
                </a:solidFill>
                <a:latin typeface="微软雅黑" pitchFamily="34" charset="-122"/>
                <a:ea typeface="微软雅黑" pitchFamily="34" charset="-122"/>
              </a:rPr>
              <a:t>buf</a:t>
            </a:r>
            <a:r>
              <a:rPr lang="zh-CN" altLang="en-US" sz="2000" b="1">
                <a:solidFill>
                  <a:srgbClr val="FF0000"/>
                </a:solidFill>
                <a:latin typeface="微软雅黑" pitchFamily="34" charset="-122"/>
                <a:ea typeface="微软雅黑" pitchFamily="34" charset="-122"/>
              </a:rPr>
              <a:t>的定义在</a:t>
            </a:r>
            <a:r>
              <a:rPr lang="en-US" altLang="zh-CN" sz="2000" b="1">
                <a:solidFill>
                  <a:srgbClr val="FF0000"/>
                </a:solidFill>
                <a:latin typeface="微软雅黑" pitchFamily="34" charset="-122"/>
                <a:ea typeface="微软雅黑" pitchFamily="34" charset="-122"/>
              </a:rPr>
              <a:t>.data</a:t>
            </a:r>
            <a:r>
              <a:rPr lang="zh-CN" altLang="en-US" sz="2000" b="1">
                <a:solidFill>
                  <a:srgbClr val="FF0000"/>
                </a:solidFill>
                <a:latin typeface="微软雅黑" pitchFamily="34" charset="-122"/>
                <a:ea typeface="微软雅黑" pitchFamily="34" charset="-122"/>
              </a:rPr>
              <a:t>节中偏移为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处开始，占</a:t>
            </a:r>
            <a:r>
              <a:rPr lang="en-US" altLang="zh-CN" sz="2000" b="1">
                <a:solidFill>
                  <a:srgbClr val="FF0000"/>
                </a:solidFill>
                <a:latin typeface="微软雅黑" pitchFamily="34" charset="-122"/>
                <a:ea typeface="微软雅黑" pitchFamily="34" charset="-122"/>
              </a:rPr>
              <a:t>8B</a:t>
            </a:r>
            <a:r>
              <a:rPr lang="zh-CN" altLang="en-US" sz="2000" b="1">
                <a:solidFill>
                  <a:srgbClr val="FF0000"/>
                </a:solidFill>
                <a:latin typeface="微软雅黑" pitchFamily="34" charset="-122"/>
                <a:ea typeface="微软雅黑" pitchFamily="34" charset="-122"/>
              </a:rPr>
              <a:t>。</a:t>
            </a:r>
          </a:p>
        </p:txBody>
      </p:sp>
      <p:sp>
        <p:nvSpPr>
          <p:cNvPr id="621579" name="Rectangle 11"/>
          <p:cNvSpPr>
            <a:spLocks noChangeArrowheads="1"/>
          </p:cNvSpPr>
          <p:nvPr/>
        </p:nvSpPr>
        <p:spPr bwMode="auto">
          <a:xfrm>
            <a:off x="4602163" y="4495800"/>
            <a:ext cx="4179887" cy="1374775"/>
          </a:xfrm>
          <a:prstGeom prst="rect">
            <a:avLst/>
          </a:prstGeom>
          <a:noFill/>
          <a:ln w="9525">
            <a:noFill/>
            <a:miter lim="800000"/>
            <a:headEnd/>
            <a:tailEnd/>
          </a:ln>
          <a:effectLst/>
        </p:spPr>
        <p:txBody>
          <a:bodyPr>
            <a:spAutoFit/>
          </a:bodyPr>
          <a:lstStyle/>
          <a:p>
            <a:r>
              <a:rPr lang="zh-CN" altLang="en-US" sz="2100" b="1">
                <a:solidFill>
                  <a:srgbClr val="FF0000"/>
                </a:solidFill>
                <a:latin typeface="微软雅黑" pitchFamily="34" charset="-122"/>
                <a:ea typeface="微软雅黑" pitchFamily="34" charset="-122"/>
              </a:rPr>
              <a:t>在</a:t>
            </a:r>
            <a:r>
              <a:rPr lang="en-US" altLang="zh-CN" sz="2100" b="1">
                <a:solidFill>
                  <a:srgbClr val="FF0000"/>
                </a:solidFill>
                <a:latin typeface="微软雅黑" pitchFamily="34" charset="-122"/>
                <a:ea typeface="微软雅黑" pitchFamily="34" charset="-122"/>
              </a:rPr>
              <a:t>rel_text</a:t>
            </a:r>
            <a:r>
              <a:rPr lang="zh-CN" altLang="en-US" sz="2100" b="1">
                <a:solidFill>
                  <a:srgbClr val="FF0000"/>
                </a:solidFill>
                <a:latin typeface="微软雅黑" pitchFamily="34" charset="-122"/>
                <a:ea typeface="微软雅黑" pitchFamily="34" charset="-122"/>
              </a:rPr>
              <a:t>节中的重定位条目为：</a:t>
            </a:r>
            <a:r>
              <a:rPr lang="en-US" altLang="en-US" sz="2100" b="1">
                <a:solidFill>
                  <a:srgbClr val="0A6A0A"/>
                </a:solidFill>
                <a:latin typeface="微软雅黑" pitchFamily="34" charset="-122"/>
                <a:ea typeface="微软雅黑" pitchFamily="34" charset="-122"/>
              </a:rPr>
              <a:t>r_offset=0x7, r_sym=10, </a:t>
            </a:r>
            <a:r>
              <a:rPr lang="en-US" altLang="zh-CN" sz="2100" b="1">
                <a:solidFill>
                  <a:srgbClr val="0A6A0A"/>
                </a:solidFill>
                <a:latin typeface="微软雅黑" pitchFamily="34" charset="-122"/>
                <a:ea typeface="微软雅黑" pitchFamily="34" charset="-122"/>
              </a:rPr>
              <a:t>r_type=R_386_PC32</a:t>
            </a:r>
            <a:r>
              <a:rPr lang="en-US" altLang="zh-CN" sz="2100" b="1">
                <a:solidFill>
                  <a:srgbClr val="FF0000"/>
                </a:solidFill>
                <a:latin typeface="微软雅黑" pitchFamily="34" charset="-122"/>
                <a:ea typeface="微软雅黑" pitchFamily="34" charset="-122"/>
              </a:rPr>
              <a:t>，dump</a:t>
            </a:r>
            <a:r>
              <a:rPr lang="zh-CN" altLang="en-US" sz="2100" b="1">
                <a:solidFill>
                  <a:srgbClr val="FF0000"/>
                </a:solidFill>
                <a:latin typeface="微软雅黑" pitchFamily="34" charset="-122"/>
                <a:ea typeface="微软雅黑" pitchFamily="34" charset="-122"/>
              </a:rPr>
              <a:t>出来后为“</a:t>
            </a:r>
            <a:r>
              <a:rPr lang="en-US" altLang="zh-CN" sz="2100" b="1">
                <a:solidFill>
                  <a:srgbClr val="3366FF"/>
                </a:solidFill>
                <a:latin typeface="微软雅黑" pitchFamily="34" charset="-122"/>
                <a:ea typeface="微软雅黑" pitchFamily="34" charset="-122"/>
              </a:rPr>
              <a:t>7:</a:t>
            </a:r>
            <a:r>
              <a:rPr lang="zh-CN" altLang="en-US" sz="2100" b="1">
                <a:solidFill>
                  <a:srgbClr val="3366FF"/>
                </a:solidFill>
                <a:latin typeface="微软雅黑" pitchFamily="34" charset="-122"/>
                <a:ea typeface="微软雅黑" pitchFamily="34" charset="-122"/>
              </a:rPr>
              <a:t> </a:t>
            </a:r>
            <a:r>
              <a:rPr lang="en-US" altLang="zh-CN" sz="2100" b="1">
                <a:solidFill>
                  <a:srgbClr val="3366FF"/>
                </a:solidFill>
                <a:latin typeface="微软雅黑" pitchFamily="34" charset="-122"/>
                <a:ea typeface="微软雅黑" pitchFamily="34" charset="-122"/>
              </a:rPr>
              <a:t>R_386_PC32 swap</a:t>
            </a:r>
            <a:r>
              <a:rPr lang="en-US" altLang="zh-CN" sz="2100" b="1">
                <a:solidFill>
                  <a:srgbClr val="FF0000"/>
                </a:solidFill>
                <a:latin typeface="微软雅黑" pitchFamily="34" charset="-122"/>
                <a:ea typeface="微软雅黑" pitchFamily="34" charset="-122"/>
              </a:rPr>
              <a:t>”</a:t>
            </a:r>
            <a:endParaRPr lang="zh-CN" altLang="en-US" sz="2100" b="1">
              <a:solidFill>
                <a:srgbClr val="FF0000"/>
              </a:solidFill>
              <a:latin typeface="微软雅黑" pitchFamily="34" charset="-122"/>
              <a:ea typeface="微软雅黑" pitchFamily="34" charset="-122"/>
            </a:endParaRPr>
          </a:p>
        </p:txBody>
      </p:sp>
      <p:grpSp>
        <p:nvGrpSpPr>
          <p:cNvPr id="621581" name="Group 13"/>
          <p:cNvGrpSpPr>
            <a:grpSpLocks/>
          </p:cNvGrpSpPr>
          <p:nvPr/>
        </p:nvGrpSpPr>
        <p:grpSpPr bwMode="auto">
          <a:xfrm>
            <a:off x="2971800" y="735013"/>
            <a:ext cx="6000750" cy="3495675"/>
            <a:chOff x="1872" y="463"/>
            <a:chExt cx="3780" cy="2202"/>
          </a:xfrm>
        </p:grpSpPr>
        <p:sp>
          <p:nvSpPr>
            <p:cNvPr id="621575" name="TextBox 7"/>
            <p:cNvSpPr txBox="1">
              <a:spLocks noChangeArrowheads="1"/>
            </p:cNvSpPr>
            <p:nvPr/>
          </p:nvSpPr>
          <p:spPr bwMode="auto">
            <a:xfrm>
              <a:off x="3328" y="463"/>
              <a:ext cx="667" cy="250"/>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main.o</a:t>
              </a:r>
            </a:p>
          </p:txBody>
        </p:sp>
        <p:sp>
          <p:nvSpPr>
            <p:cNvPr id="621580" name="Rectangle 12"/>
            <p:cNvSpPr>
              <a:spLocks noChangeArrowheads="1"/>
            </p:cNvSpPr>
            <p:nvPr/>
          </p:nvSpPr>
          <p:spPr bwMode="auto">
            <a:xfrm>
              <a:off x="1872" y="687"/>
              <a:ext cx="3780" cy="1978"/>
            </a:xfrm>
            <a:prstGeom prst="rect">
              <a:avLst/>
            </a:prstGeom>
            <a:solidFill>
              <a:schemeClr val="accent1">
                <a:alpha val="17999"/>
              </a:schemeClr>
            </a:solidFill>
            <a:ln w="9525">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Disassembly of section .text:</a:t>
              </a:r>
            </a:p>
            <a:p>
              <a:r>
                <a:rPr lang="en-US" altLang="zh-CN" sz="2000" b="1">
                  <a:latin typeface="微软雅黑" pitchFamily="34" charset="-122"/>
                  <a:ea typeface="微软雅黑" pitchFamily="34" charset="-122"/>
                </a:rPr>
                <a:t>00000000 &lt;main&gt;:</a:t>
              </a:r>
            </a:p>
            <a:p>
              <a:r>
                <a:rPr lang="en-US" altLang="zh-CN" sz="2000" b="1">
                  <a:latin typeface="微软雅黑" pitchFamily="34" charset="-122"/>
                  <a:ea typeface="微软雅黑" pitchFamily="34" charset="-122"/>
                </a:rPr>
                <a:t>   0:	55                   	  push   %ebp</a:t>
              </a:r>
            </a:p>
            <a:p>
              <a:r>
                <a:rPr lang="en-US" altLang="zh-CN" sz="2000" b="1">
                  <a:latin typeface="微软雅黑" pitchFamily="34" charset="-122"/>
                  <a:ea typeface="微软雅黑" pitchFamily="34" charset="-122"/>
                </a:rPr>
                <a:t>   1:	89 e5              	  mov   %esp,%ebp</a:t>
              </a:r>
            </a:p>
            <a:p>
              <a:r>
                <a:rPr lang="en-US" altLang="zh-CN" sz="2000" b="1">
                  <a:latin typeface="微软雅黑" pitchFamily="34" charset="-122"/>
                  <a:ea typeface="微软雅黑" pitchFamily="34" charset="-122"/>
                </a:rPr>
                <a:t>   3:	83 e4 f0             and    $0xfffffff0,%esp</a:t>
              </a:r>
            </a:p>
            <a:p>
              <a:r>
                <a:rPr lang="en-US" altLang="zh-CN" sz="2000" b="1">
                  <a:latin typeface="微软雅黑" pitchFamily="34" charset="-122"/>
                  <a:ea typeface="微软雅黑" pitchFamily="34" charset="-122"/>
                </a:rPr>
                <a:t>   6:	e8 </a:t>
              </a:r>
              <a:r>
                <a:rPr lang="en-US" altLang="zh-CN" sz="2000" b="1">
                  <a:solidFill>
                    <a:srgbClr val="FF0000"/>
                  </a:solidFill>
                  <a:latin typeface="微软雅黑" pitchFamily="34" charset="-122"/>
                  <a:ea typeface="微软雅黑" pitchFamily="34" charset="-122"/>
                </a:rPr>
                <a:t>fc ff ff ff</a:t>
              </a:r>
              <a:r>
                <a:rPr lang="en-US" altLang="zh-CN" sz="2000" b="1">
                  <a:latin typeface="微软雅黑" pitchFamily="34" charset="-122"/>
                  <a:ea typeface="微软雅黑" pitchFamily="34" charset="-122"/>
                </a:rPr>
                <a:t>       call     7 &lt;main+0x7&gt;</a:t>
              </a:r>
            </a:p>
            <a:p>
              <a:r>
                <a:rPr lang="en-US" altLang="zh-CN" sz="2000" b="1">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7: R_386_PC32 swap</a:t>
              </a:r>
            </a:p>
            <a:p>
              <a:r>
                <a:rPr lang="en-US" altLang="zh-CN" sz="2000" b="1">
                  <a:latin typeface="微软雅黑" pitchFamily="34" charset="-122"/>
                  <a:ea typeface="微软雅黑" pitchFamily="34" charset="-122"/>
                </a:rPr>
                <a:t>   b:	b8 00 00 00 00  mov    $0x0,%eax</a:t>
              </a:r>
            </a:p>
            <a:p>
              <a:r>
                <a:rPr lang="en-US" altLang="zh-CN" sz="2000" b="1">
                  <a:latin typeface="微软雅黑" pitchFamily="34" charset="-122"/>
                  <a:ea typeface="微软雅黑" pitchFamily="34" charset="-122"/>
                </a:rPr>
                <a:t>  10:	c9                   	   leave  </a:t>
              </a:r>
            </a:p>
            <a:p>
              <a:r>
                <a:rPr lang="en-US" altLang="zh-CN" sz="2000" b="1">
                  <a:latin typeface="微软雅黑" pitchFamily="34" charset="-122"/>
                  <a:ea typeface="微软雅黑" pitchFamily="34" charset="-122"/>
                </a:rPr>
                <a:t>  11:	c3                   	   ret  </a:t>
              </a:r>
            </a:p>
          </p:txBody>
        </p:sp>
      </p:grpSp>
      <p:sp>
        <p:nvSpPr>
          <p:cNvPr id="621583" name="Rectangle 15"/>
          <p:cNvSpPr>
            <a:spLocks noChangeArrowheads="1"/>
          </p:cNvSpPr>
          <p:nvPr/>
        </p:nvSpPr>
        <p:spPr bwMode="auto">
          <a:xfrm>
            <a:off x="4311650" y="2640013"/>
            <a:ext cx="1231900" cy="347662"/>
          </a:xfrm>
          <a:prstGeom prst="rect">
            <a:avLst/>
          </a:prstGeom>
          <a:solidFill>
            <a:schemeClr val="accent1">
              <a:alpha val="39999"/>
            </a:schemeClr>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ltLang="zh-CN" smtClean="0"/>
              <a:t>main.o</a:t>
            </a:r>
            <a:r>
              <a:rPr lang="zh-CN" altLang="en-US" smtClean="0"/>
              <a:t>中的符号表</a:t>
            </a:r>
          </a:p>
        </p:txBody>
      </p:sp>
      <p:sp>
        <p:nvSpPr>
          <p:cNvPr id="733187" name="Rectangle 3"/>
          <p:cNvSpPr>
            <a:spLocks noGrp="1" noChangeArrowheads="1"/>
          </p:cNvSpPr>
          <p:nvPr>
            <p:ph type="body" idx="1"/>
          </p:nvPr>
        </p:nvSpPr>
        <p:spPr>
          <a:xfrm>
            <a:off x="468313" y="1004888"/>
            <a:ext cx="8229600" cy="477837"/>
          </a:xfrm>
        </p:spPr>
        <p:txBody>
          <a:bodyPr/>
          <a:lstStyle/>
          <a:p>
            <a:pPr>
              <a:lnSpc>
                <a:spcPct val="105000"/>
              </a:lnSpc>
            </a:pPr>
            <a:r>
              <a:rPr lang="en-US" altLang="zh-CN" smtClean="0">
                <a:solidFill>
                  <a:schemeClr val="accent2"/>
                </a:solidFill>
                <a:latin typeface="微软雅黑" pitchFamily="34" charset="-122"/>
                <a:ea typeface="微软雅黑" pitchFamily="34" charset="-122"/>
              </a:rPr>
              <a:t>main.o</a:t>
            </a:r>
            <a:r>
              <a:rPr lang="zh-CN" altLang="en-US" smtClean="0">
                <a:solidFill>
                  <a:schemeClr val="accent2"/>
                </a:solidFill>
                <a:latin typeface="微软雅黑" pitchFamily="34" charset="-122"/>
                <a:ea typeface="微软雅黑" pitchFamily="34" charset="-122"/>
              </a:rPr>
              <a:t>中的符号表中最后三个条目</a:t>
            </a:r>
          </a:p>
        </p:txBody>
      </p:sp>
      <p:sp>
        <p:nvSpPr>
          <p:cNvPr id="733188" name="Text Box 4"/>
          <p:cNvSpPr txBox="1">
            <a:spLocks noChangeArrowheads="1"/>
          </p:cNvSpPr>
          <p:nvPr/>
        </p:nvSpPr>
        <p:spPr bwMode="auto">
          <a:xfrm>
            <a:off x="352425" y="1552575"/>
            <a:ext cx="8545513" cy="1630363"/>
          </a:xfrm>
          <a:prstGeom prst="rect">
            <a:avLst/>
          </a:prstGeom>
          <a:noFill/>
          <a:ln w="9525">
            <a:noFill/>
            <a:miter lim="800000"/>
            <a:headEnd/>
            <a:tailEnd/>
          </a:ln>
          <a:effectLst/>
        </p:spPr>
        <p:txBody>
          <a:bodyPr>
            <a:spAutoFit/>
          </a:bodyPr>
          <a:lstStyle/>
          <a:p>
            <a:pPr>
              <a:spcBef>
                <a:spcPct val="35000"/>
              </a:spcBef>
            </a:pPr>
            <a:r>
              <a:rPr lang="en-US" altLang="zh-CN" sz="2000" b="1">
                <a:solidFill>
                  <a:srgbClr val="004821"/>
                </a:solidFill>
                <a:latin typeface="微软雅黑" pitchFamily="34" charset="-122"/>
                <a:ea typeface="微软雅黑" pitchFamily="34" charset="-122"/>
              </a:rPr>
              <a:t>Num:	value	Size	Type	  Bind	   Ot	Ndx	Name</a:t>
            </a:r>
          </a:p>
          <a:p>
            <a:pPr>
              <a:spcBef>
                <a:spcPct val="35000"/>
              </a:spcBef>
            </a:pPr>
            <a:r>
              <a:rPr lang="en-US" altLang="zh-CN" sz="2000" b="1">
                <a:solidFill>
                  <a:srgbClr val="004821"/>
                </a:solidFill>
                <a:latin typeface="微软雅黑" pitchFamily="34" charset="-122"/>
                <a:ea typeface="微软雅黑" pitchFamily="34" charset="-122"/>
              </a:rPr>
              <a:t>8:	0	8	Data	  Global    0	3	buf</a:t>
            </a:r>
          </a:p>
          <a:p>
            <a:pPr>
              <a:spcBef>
                <a:spcPct val="35000"/>
              </a:spcBef>
            </a:pPr>
            <a:r>
              <a:rPr lang="en-US" altLang="zh-CN" sz="2000" b="1">
                <a:solidFill>
                  <a:srgbClr val="004821"/>
                </a:solidFill>
                <a:latin typeface="微软雅黑" pitchFamily="34" charset="-122"/>
                <a:ea typeface="微软雅黑" pitchFamily="34" charset="-122"/>
              </a:rPr>
              <a:t>9:	0	18	Func	  Global    0	1	main</a:t>
            </a:r>
          </a:p>
          <a:p>
            <a:pPr>
              <a:spcBef>
                <a:spcPct val="35000"/>
              </a:spcBef>
            </a:pPr>
            <a:r>
              <a:rPr lang="en-US" altLang="zh-CN" sz="2000" b="1">
                <a:solidFill>
                  <a:srgbClr val="FF0000"/>
                </a:solidFill>
                <a:latin typeface="微软雅黑" pitchFamily="34" charset="-122"/>
                <a:ea typeface="微软雅黑" pitchFamily="34" charset="-122"/>
              </a:rPr>
              <a:t>10:	0	0	Notype Global     0	UND	swap</a:t>
            </a:r>
          </a:p>
        </p:txBody>
      </p:sp>
      <p:sp>
        <p:nvSpPr>
          <p:cNvPr id="733191" name="Text Box 7"/>
          <p:cNvSpPr txBox="1">
            <a:spLocks noChangeArrowheads="1"/>
          </p:cNvSpPr>
          <p:nvPr/>
        </p:nvSpPr>
        <p:spPr bwMode="auto">
          <a:xfrm>
            <a:off x="355600" y="3390900"/>
            <a:ext cx="8234363" cy="930275"/>
          </a:xfrm>
          <a:prstGeom prst="rect">
            <a:avLst/>
          </a:prstGeom>
          <a:noFill/>
          <a:ln w="9525">
            <a:noFill/>
            <a:miter lim="800000"/>
            <a:headEnd/>
            <a:tailEnd/>
          </a:ln>
          <a:effectLst/>
        </p:spPr>
        <p:txBody>
          <a:bodyPr>
            <a:spAutoFit/>
          </a:bodyPr>
          <a:lstStyle/>
          <a:p>
            <a:pPr>
              <a:lnSpc>
                <a:spcPct val="125000"/>
              </a:lnSpc>
              <a:spcBef>
                <a:spcPct val="25000"/>
              </a:spcBef>
            </a:pPr>
            <a:r>
              <a:rPr lang="en-US" altLang="zh-CN" sz="2200" b="1">
                <a:solidFill>
                  <a:srgbClr val="3366FF"/>
                </a:solidFill>
                <a:latin typeface="微软雅黑" pitchFamily="34" charset="-122"/>
                <a:ea typeface="微软雅黑" pitchFamily="34" charset="-122"/>
              </a:rPr>
              <a:t>swap</a:t>
            </a:r>
            <a:r>
              <a:rPr lang="zh-CN" altLang="en-US" sz="2200" b="1">
                <a:solidFill>
                  <a:srgbClr val="3366FF"/>
                </a:solidFill>
                <a:latin typeface="微软雅黑" pitchFamily="34" charset="-122"/>
                <a:ea typeface="微软雅黑" pitchFamily="34" charset="-122"/>
              </a:rPr>
              <a:t>是</a:t>
            </a:r>
            <a:r>
              <a:rPr lang="en-US" altLang="zh-CN" sz="2200" b="1">
                <a:solidFill>
                  <a:srgbClr val="3366FF"/>
                </a:solidFill>
                <a:latin typeface="微软雅黑" pitchFamily="34" charset="-122"/>
                <a:ea typeface="微软雅黑" pitchFamily="34" charset="-122"/>
              </a:rPr>
              <a:t>main.o</a:t>
            </a:r>
            <a:r>
              <a:rPr lang="zh-CN" altLang="en-US" sz="2200" b="1">
                <a:solidFill>
                  <a:srgbClr val="3366FF"/>
                </a:solidFill>
                <a:latin typeface="微软雅黑" pitchFamily="34" charset="-122"/>
                <a:ea typeface="微软雅黑" pitchFamily="34" charset="-122"/>
              </a:rPr>
              <a:t>的符号表中第</a:t>
            </a:r>
            <a:r>
              <a:rPr lang="en-US" altLang="zh-CN" sz="2200" b="1">
                <a:solidFill>
                  <a:srgbClr val="3366FF"/>
                </a:solidFill>
                <a:latin typeface="微软雅黑" pitchFamily="34" charset="-122"/>
                <a:ea typeface="微软雅黑" pitchFamily="34" charset="-122"/>
              </a:rPr>
              <a:t>10</a:t>
            </a:r>
            <a:r>
              <a:rPr lang="zh-CN" altLang="en-US" sz="2200" b="1">
                <a:solidFill>
                  <a:srgbClr val="3366FF"/>
                </a:solidFill>
                <a:latin typeface="微软雅黑" pitchFamily="34" charset="-122"/>
                <a:ea typeface="微软雅黑" pitchFamily="34" charset="-122"/>
              </a:rPr>
              <a:t>项，是未定义符号，类型和大小未知，并是全局符号，故在其他模块中定义。</a:t>
            </a:r>
          </a:p>
        </p:txBody>
      </p:sp>
      <p:sp>
        <p:nvSpPr>
          <p:cNvPr id="733193" name="Rectangle 9"/>
          <p:cNvSpPr>
            <a:spLocks noChangeArrowheads="1"/>
          </p:cNvSpPr>
          <p:nvPr/>
        </p:nvSpPr>
        <p:spPr bwMode="auto">
          <a:xfrm>
            <a:off x="407988" y="4770438"/>
            <a:ext cx="4427537" cy="1635125"/>
          </a:xfrm>
          <a:prstGeom prst="rect">
            <a:avLst/>
          </a:prstGeom>
          <a:noFill/>
          <a:ln w="9525">
            <a:noFill/>
            <a:miter lim="800000"/>
            <a:headEnd/>
            <a:tailEnd/>
          </a:ln>
          <a:effectLst/>
        </p:spPr>
        <p:txBody>
          <a:bodyPr>
            <a:spAutoFit/>
          </a:bodyPr>
          <a:lstStyle/>
          <a:p>
            <a:pPr>
              <a:lnSpc>
                <a:spcPct val="115000"/>
              </a:lnSpc>
            </a:pPr>
            <a:r>
              <a:rPr lang="zh-CN" altLang="en-US" sz="2200" b="1">
                <a:solidFill>
                  <a:srgbClr val="FF0000"/>
                </a:solidFill>
                <a:latin typeface="微软雅黑" pitchFamily="34" charset="-122"/>
                <a:ea typeface="微软雅黑" pitchFamily="34" charset="-122"/>
              </a:rPr>
              <a:t>在</a:t>
            </a:r>
            <a:r>
              <a:rPr lang="en-US" altLang="zh-CN" sz="2200" b="1">
                <a:solidFill>
                  <a:srgbClr val="FF0000"/>
                </a:solidFill>
                <a:latin typeface="微软雅黑" pitchFamily="34" charset="-122"/>
                <a:ea typeface="微软雅黑" pitchFamily="34" charset="-122"/>
              </a:rPr>
              <a:t>rel_text</a:t>
            </a:r>
            <a:r>
              <a:rPr lang="zh-CN" altLang="en-US" sz="2200" b="1">
                <a:solidFill>
                  <a:srgbClr val="FF0000"/>
                </a:solidFill>
                <a:latin typeface="微软雅黑" pitchFamily="34" charset="-122"/>
                <a:ea typeface="微软雅黑" pitchFamily="34" charset="-122"/>
              </a:rPr>
              <a:t>节中的重定位条目为：</a:t>
            </a:r>
            <a:r>
              <a:rPr lang="en-US" altLang="en-US" sz="2200" b="1">
                <a:solidFill>
                  <a:srgbClr val="0A6A0A"/>
                </a:solidFill>
                <a:latin typeface="微软雅黑" pitchFamily="34" charset="-122"/>
                <a:ea typeface="微软雅黑" pitchFamily="34" charset="-122"/>
              </a:rPr>
              <a:t>r_offset=0x7, r_sym=10, </a:t>
            </a:r>
            <a:r>
              <a:rPr lang="en-US" altLang="zh-CN" sz="2200" b="1">
                <a:solidFill>
                  <a:srgbClr val="0A6A0A"/>
                </a:solidFill>
                <a:latin typeface="微软雅黑" pitchFamily="34" charset="-122"/>
                <a:ea typeface="微软雅黑" pitchFamily="34" charset="-122"/>
              </a:rPr>
              <a:t>r_type=R_386_PC32</a:t>
            </a:r>
            <a:r>
              <a:rPr lang="en-US" altLang="zh-CN" sz="2200" b="1">
                <a:solidFill>
                  <a:srgbClr val="FF0000"/>
                </a:solidFill>
                <a:latin typeface="微软雅黑" pitchFamily="34" charset="-122"/>
                <a:ea typeface="微软雅黑" pitchFamily="34" charset="-122"/>
              </a:rPr>
              <a:t>，dump</a:t>
            </a:r>
            <a:r>
              <a:rPr lang="zh-CN" altLang="en-US" sz="2200" b="1">
                <a:solidFill>
                  <a:srgbClr val="FF0000"/>
                </a:solidFill>
                <a:latin typeface="微软雅黑" pitchFamily="34" charset="-122"/>
                <a:ea typeface="微软雅黑" pitchFamily="34" charset="-122"/>
              </a:rPr>
              <a:t>出来后为“</a:t>
            </a:r>
            <a:r>
              <a:rPr lang="en-US" altLang="zh-CN" sz="2200" b="1">
                <a:solidFill>
                  <a:srgbClr val="3366FF"/>
                </a:solidFill>
                <a:latin typeface="微软雅黑" pitchFamily="34" charset="-122"/>
                <a:ea typeface="微软雅黑" pitchFamily="34" charset="-122"/>
              </a:rPr>
              <a:t>7:</a:t>
            </a:r>
            <a:r>
              <a:rPr lang="zh-CN" altLang="en-US" sz="2200" b="1">
                <a:solidFill>
                  <a:srgbClr val="3366FF"/>
                </a:solidFill>
                <a:latin typeface="微软雅黑" pitchFamily="34" charset="-122"/>
                <a:ea typeface="微软雅黑" pitchFamily="34" charset="-122"/>
              </a:rPr>
              <a:t> </a:t>
            </a:r>
            <a:r>
              <a:rPr lang="en-US" altLang="zh-CN" sz="2200" b="1">
                <a:solidFill>
                  <a:srgbClr val="3366FF"/>
                </a:solidFill>
                <a:latin typeface="微软雅黑" pitchFamily="34" charset="-122"/>
                <a:ea typeface="微软雅黑" pitchFamily="34" charset="-122"/>
              </a:rPr>
              <a:t>R_386_PC32 swap</a:t>
            </a:r>
            <a:r>
              <a:rPr lang="en-US" altLang="zh-CN" sz="2200" b="1">
                <a:solidFill>
                  <a:srgbClr val="FF0000"/>
                </a:solidFill>
                <a:latin typeface="微软雅黑" pitchFamily="34" charset="-122"/>
                <a:ea typeface="微软雅黑" pitchFamily="34" charset="-122"/>
              </a:rPr>
              <a:t>”</a:t>
            </a:r>
            <a:endParaRPr lang="zh-CN" altLang="en-US" sz="2200" b="1">
              <a:solidFill>
                <a:srgbClr val="FF0000"/>
              </a:solidFill>
              <a:latin typeface="微软雅黑" pitchFamily="34" charset="-122"/>
              <a:ea typeface="微软雅黑" pitchFamily="34" charset="-122"/>
            </a:endParaRPr>
          </a:p>
        </p:txBody>
      </p:sp>
      <p:sp>
        <p:nvSpPr>
          <p:cNvPr id="733194" name="Text Box 4"/>
          <p:cNvSpPr txBox="1">
            <a:spLocks noChangeArrowheads="1"/>
          </p:cNvSpPr>
          <p:nvPr/>
        </p:nvSpPr>
        <p:spPr bwMode="auto">
          <a:xfrm>
            <a:off x="5399088" y="5160963"/>
            <a:ext cx="2363787" cy="74930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A6A0A"/>
                </a:solidFill>
                <a:latin typeface="微软雅黑" pitchFamily="34" charset="-122"/>
                <a:ea typeface="微软雅黑" pitchFamily="34" charset="-122"/>
                <a:cs typeface="msgothic"/>
              </a:rPr>
              <a:t>r_sym=10</a:t>
            </a:r>
            <a:r>
              <a:rPr lang="zh-CN" altLang="en-GB" sz="2200" b="1">
                <a:latin typeface="微软雅黑" pitchFamily="34" charset="-122"/>
                <a:ea typeface="微软雅黑" pitchFamily="34" charset="-122"/>
                <a:cs typeface="msgothic"/>
              </a:rPr>
              <a:t>说明引用的是</a:t>
            </a:r>
            <a:r>
              <a:rPr lang="en-GB" altLang="zh-CN" sz="2200" b="1">
                <a:latin typeface="微软雅黑" pitchFamily="34" charset="-122"/>
                <a:ea typeface="微软雅黑" pitchFamily="34" charset="-122"/>
                <a:cs typeface="msgothic"/>
              </a:rPr>
              <a:t>swap</a:t>
            </a:r>
            <a:r>
              <a:rPr lang="zh-CN" altLang="en-GB" sz="2200" b="1">
                <a:latin typeface="微软雅黑" pitchFamily="34" charset="-122"/>
                <a:ea typeface="微软雅黑" pitchFamily="34" charset="-122"/>
                <a:cs typeface="msgothic"/>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3191"/>
                                        </p:tgtEl>
                                        <p:attrNameLst>
                                          <p:attrName>style.visibility</p:attrName>
                                        </p:attrNameLst>
                                      </p:cBhvr>
                                      <p:to>
                                        <p:strVal val="visible"/>
                                      </p:to>
                                    </p:set>
                                    <p:animEffect transition="in" filter="blinds(horizontal)">
                                      <p:cBhvr>
                                        <p:cTn id="7" dur="500"/>
                                        <p:tgtEl>
                                          <p:spTgt spid="7331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3193"/>
                                        </p:tgtEl>
                                        <p:attrNameLst>
                                          <p:attrName>style.visibility</p:attrName>
                                        </p:attrNameLst>
                                      </p:cBhvr>
                                      <p:to>
                                        <p:strVal val="visible"/>
                                      </p:to>
                                    </p:set>
                                    <p:animEffect transition="in" filter="blinds(horizontal)">
                                      <p:cBhvr>
                                        <p:cTn id="12" dur="500"/>
                                        <p:tgtEl>
                                          <p:spTgt spid="7331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3194"/>
                                        </p:tgtEl>
                                        <p:attrNameLst>
                                          <p:attrName>style.visibility</p:attrName>
                                        </p:attrNameLst>
                                      </p:cBhvr>
                                      <p:to>
                                        <p:strVal val="visible"/>
                                      </p:to>
                                    </p:set>
                                    <p:animEffect transition="in" filter="blinds(horizontal)">
                                      <p:cBhvr>
                                        <p:cTn id="17" dur="500"/>
                                        <p:tgtEl>
                                          <p:spTgt spid="73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91" grpId="0"/>
      <p:bldP spid="733193" grpId="0"/>
      <p:bldP spid="73319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r>
              <a:rPr lang="en-US" altLang="zh-CN" smtClean="0"/>
              <a:t>R_386_PC32</a:t>
            </a:r>
            <a:r>
              <a:rPr lang="zh-CN" altLang="en-GB" smtClean="0"/>
              <a:t>的重定位方式</a:t>
            </a:r>
            <a:endParaRPr lang="zh-CN" altLang="en-US" smtClean="0"/>
          </a:p>
        </p:txBody>
      </p:sp>
      <p:sp>
        <p:nvSpPr>
          <p:cNvPr id="731139" name="Rectangle 3"/>
          <p:cNvSpPr>
            <a:spLocks noGrp="1" noChangeArrowheads="1"/>
          </p:cNvSpPr>
          <p:nvPr>
            <p:ph type="body" idx="1"/>
          </p:nvPr>
        </p:nvSpPr>
        <p:spPr>
          <a:xfrm>
            <a:off x="193675" y="665163"/>
            <a:ext cx="8664575" cy="5218112"/>
          </a:xfrm>
        </p:spPr>
        <p:txBody>
          <a:bodyPr/>
          <a:lstStyle/>
          <a:p>
            <a:pPr>
              <a:lnSpc>
                <a:spcPct val="110000"/>
              </a:lnSpc>
            </a:pPr>
            <a:r>
              <a:rPr lang="zh-CN" altLang="en-US" smtClean="0">
                <a:latin typeface="微软雅黑" pitchFamily="34" charset="-122"/>
                <a:ea typeface="微软雅黑" pitchFamily="34" charset="-122"/>
              </a:rPr>
              <a:t>假定：</a:t>
            </a:r>
          </a:p>
          <a:p>
            <a:pPr lvl="1">
              <a:lnSpc>
                <a:spcPct val="110000"/>
              </a:lnSpc>
            </a:pPr>
            <a:r>
              <a:rPr lang="zh-CN" altLang="en-US" sz="2200" smtClean="0">
                <a:latin typeface="微软雅黑" pitchFamily="34" charset="-122"/>
                <a:ea typeface="微软雅黑" pitchFamily="34" charset="-122"/>
                <a:hlinkClick r:id="" action="ppaction://hlinkshowjump?jump=nextslide"/>
              </a:rPr>
              <a:t>可执行文件</a:t>
            </a:r>
            <a:r>
              <a:rPr lang="zh-CN" altLang="en-US" sz="2200" smtClean="0">
                <a:latin typeface="微软雅黑" pitchFamily="34" charset="-122"/>
                <a:ea typeface="微软雅黑" pitchFamily="34" charset="-122"/>
              </a:rPr>
              <a:t>中</a:t>
            </a:r>
            <a:r>
              <a:rPr lang="en-US" altLang="zh-CN" sz="2200" smtClean="0">
                <a:latin typeface="微软雅黑" pitchFamily="34" charset="-122"/>
                <a:ea typeface="微软雅黑" pitchFamily="34" charset="-122"/>
              </a:rPr>
              <a:t>main</a:t>
            </a:r>
            <a:r>
              <a:rPr lang="zh-CN" altLang="en-US" sz="2200" smtClean="0">
                <a:latin typeface="微软雅黑" pitchFamily="34" charset="-122"/>
                <a:ea typeface="微软雅黑" pitchFamily="34" charset="-122"/>
              </a:rPr>
              <a:t>函数对应机器代码从</a:t>
            </a:r>
            <a:r>
              <a:rPr lang="en-US" altLang="zh-CN" sz="2200" smtClean="0">
                <a:latin typeface="微软雅黑" pitchFamily="34" charset="-122"/>
                <a:ea typeface="微软雅黑" pitchFamily="34" charset="-122"/>
              </a:rPr>
              <a:t>0x8048380</a:t>
            </a:r>
            <a:r>
              <a:rPr lang="zh-CN" altLang="en-US" sz="2200" smtClean="0">
                <a:latin typeface="微软雅黑" pitchFamily="34" charset="-122"/>
                <a:ea typeface="微软雅黑" pitchFamily="34" charset="-122"/>
              </a:rPr>
              <a:t>开始</a:t>
            </a:r>
          </a:p>
          <a:p>
            <a:pPr lvl="1">
              <a:lnSpc>
                <a:spcPct val="110000"/>
              </a:lnSpc>
            </a:pPr>
            <a:r>
              <a:rPr lang="en-US" altLang="zh-CN" sz="2200" smtClean="0">
                <a:latin typeface="微软雅黑" pitchFamily="34" charset="-122"/>
                <a:ea typeface="微软雅黑" pitchFamily="34" charset="-122"/>
              </a:rPr>
              <a:t>swap</a:t>
            </a:r>
            <a:r>
              <a:rPr lang="zh-CN" altLang="en-US" sz="2200" smtClean="0">
                <a:latin typeface="微软雅黑" pitchFamily="34" charset="-122"/>
                <a:ea typeface="微软雅黑" pitchFamily="34" charset="-122"/>
              </a:rPr>
              <a:t>紧跟</a:t>
            </a:r>
            <a:r>
              <a:rPr lang="en-US" altLang="zh-CN" sz="2200" smtClean="0">
                <a:latin typeface="微软雅黑" pitchFamily="34" charset="-122"/>
                <a:ea typeface="微软雅黑" pitchFamily="34" charset="-122"/>
              </a:rPr>
              <a:t>main</a:t>
            </a:r>
            <a:r>
              <a:rPr lang="zh-CN" altLang="en-US" sz="2200" smtClean="0">
                <a:latin typeface="微软雅黑" pitchFamily="34" charset="-122"/>
                <a:ea typeface="微软雅黑" pitchFamily="34" charset="-122"/>
              </a:rPr>
              <a:t>后，其机器代码首地址按</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字节边界对齐</a:t>
            </a:r>
          </a:p>
          <a:p>
            <a:pPr>
              <a:lnSpc>
                <a:spcPct val="110000"/>
              </a:lnSpc>
            </a:pPr>
            <a:r>
              <a:rPr lang="zh-CN" altLang="en-US" smtClean="0">
                <a:latin typeface="微软雅黑" pitchFamily="34" charset="-122"/>
                <a:ea typeface="微软雅黑" pitchFamily="34" charset="-122"/>
              </a:rPr>
              <a:t>则</a:t>
            </a:r>
            <a:r>
              <a:rPr lang="en-US" altLang="zh-CN" smtClean="0">
                <a:latin typeface="微软雅黑" pitchFamily="34" charset="-122"/>
                <a:ea typeface="微软雅黑" pitchFamily="34" charset="-122"/>
              </a:rPr>
              <a:t>swap</a:t>
            </a:r>
            <a:r>
              <a:rPr lang="zh-CN" altLang="en-US" smtClean="0">
                <a:latin typeface="微软雅黑" pitchFamily="34" charset="-122"/>
                <a:ea typeface="微软雅黑" pitchFamily="34" charset="-122"/>
              </a:rPr>
              <a:t>起始地址为多少？</a:t>
            </a:r>
          </a:p>
          <a:p>
            <a:pPr lvl="1">
              <a:lnSpc>
                <a:spcPct val="110000"/>
              </a:lnSpc>
            </a:pPr>
            <a:r>
              <a:rPr lang="en-US" altLang="zh-CN" sz="2200" smtClean="0">
                <a:latin typeface="微软雅黑" pitchFamily="34" charset="-122"/>
                <a:ea typeface="微软雅黑" pitchFamily="34" charset="-122"/>
              </a:rPr>
              <a:t>0x8048380+0x12=0x8048392</a:t>
            </a:r>
          </a:p>
          <a:p>
            <a:pPr lvl="1">
              <a:lnSpc>
                <a:spcPct val="110000"/>
              </a:lnSpc>
            </a:pP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字节边界对齐的情况下，是</a:t>
            </a:r>
            <a:r>
              <a:rPr lang="en-US" altLang="zh-CN" sz="2200" smtClean="0">
                <a:latin typeface="微软雅黑" pitchFamily="34" charset="-122"/>
                <a:ea typeface="微软雅黑" pitchFamily="34" charset="-122"/>
              </a:rPr>
              <a:t>0x8048394</a:t>
            </a:r>
          </a:p>
          <a:p>
            <a:pPr>
              <a:lnSpc>
                <a:spcPct val="110000"/>
              </a:lnSpc>
            </a:pPr>
            <a:r>
              <a:rPr lang="zh-CN" altLang="en-US" smtClean="0">
                <a:latin typeface="微软雅黑" pitchFamily="34" charset="-122"/>
                <a:ea typeface="微软雅黑" pitchFamily="34" charset="-122"/>
              </a:rPr>
              <a:t>则重定位后</a:t>
            </a:r>
            <a:r>
              <a:rPr lang="en-US" altLang="zh-CN" smtClean="0">
                <a:latin typeface="微软雅黑" pitchFamily="34" charset="-122"/>
                <a:ea typeface="微软雅黑" pitchFamily="34" charset="-122"/>
              </a:rPr>
              <a:t>call</a:t>
            </a:r>
            <a:r>
              <a:rPr lang="zh-CN" altLang="en-US" smtClean="0">
                <a:latin typeface="微软雅黑" pitchFamily="34" charset="-122"/>
                <a:ea typeface="微软雅黑" pitchFamily="34" charset="-122"/>
              </a:rPr>
              <a:t>指令的机器代码是什么？</a:t>
            </a:r>
          </a:p>
          <a:p>
            <a:pPr lvl="1">
              <a:lnSpc>
                <a:spcPct val="110000"/>
              </a:lnSpc>
            </a:pPr>
            <a:r>
              <a:rPr lang="zh-CN" altLang="en-US" sz="2200" smtClean="0">
                <a:latin typeface="微软雅黑" pitchFamily="34" charset="-122"/>
                <a:ea typeface="微软雅黑" pitchFamily="34" charset="-122"/>
              </a:rPr>
              <a:t>转移目标地址</a:t>
            </a:r>
            <a:r>
              <a:rPr lang="en-US" altLang="zh-CN" sz="2200" smtClean="0">
                <a:latin typeface="微软雅黑" pitchFamily="34" charset="-122"/>
                <a:ea typeface="微软雅黑" pitchFamily="34" charset="-122"/>
              </a:rPr>
              <a:t>=PC+</a:t>
            </a:r>
            <a:r>
              <a:rPr lang="zh-CN" altLang="en-US" sz="2200" smtClean="0">
                <a:solidFill>
                  <a:srgbClr val="FF0000"/>
                </a:solidFill>
                <a:latin typeface="微软雅黑" pitchFamily="34" charset="-122"/>
                <a:ea typeface="微软雅黑" pitchFamily="34" charset="-122"/>
              </a:rPr>
              <a:t>偏移地址</a:t>
            </a:r>
            <a:r>
              <a:rPr lang="zh-CN" altLang="en-US" sz="2200" smtClean="0">
                <a:solidFill>
                  <a:schemeClr val="accent2"/>
                </a:solidFill>
                <a:latin typeface="微软雅黑" pitchFamily="34" charset="-122"/>
                <a:ea typeface="微软雅黑" pitchFamily="34" charset="-122"/>
              </a:rPr>
              <a:t>，</a:t>
            </a:r>
            <a:r>
              <a:rPr lang="en-US" altLang="zh-CN" sz="2200" smtClean="0">
                <a:latin typeface="微软雅黑" pitchFamily="34" charset="-122"/>
                <a:ea typeface="微软雅黑" pitchFamily="34" charset="-122"/>
              </a:rPr>
              <a:t>PC=0x8048380+0x07-init</a:t>
            </a:r>
            <a:endParaRPr lang="zh-CN" altLang="en-US" sz="2200" smtClean="0">
              <a:latin typeface="微软雅黑" pitchFamily="34" charset="-122"/>
              <a:ea typeface="微软雅黑" pitchFamily="34" charset="-122"/>
            </a:endParaRPr>
          </a:p>
          <a:p>
            <a:pPr lvl="1">
              <a:lnSpc>
                <a:spcPct val="110000"/>
              </a:lnSpc>
            </a:pPr>
            <a:r>
              <a:rPr lang="en-US" altLang="zh-CN" sz="2200" smtClean="0">
                <a:latin typeface="微软雅黑" pitchFamily="34" charset="-122"/>
                <a:ea typeface="微软雅黑" pitchFamily="34" charset="-122"/>
              </a:rPr>
              <a:t>PC=0x8048380+0x07-(-4)=0x804838b</a:t>
            </a:r>
          </a:p>
          <a:p>
            <a:pPr lvl="1">
              <a:lnSpc>
                <a:spcPct val="110000"/>
              </a:lnSpc>
            </a:pPr>
            <a:r>
              <a:rPr lang="zh-CN" altLang="en-US" sz="2200" smtClean="0">
                <a:solidFill>
                  <a:srgbClr val="FF0000"/>
                </a:solidFill>
                <a:latin typeface="微软雅黑" pitchFamily="34" charset="-122"/>
                <a:ea typeface="微软雅黑" pitchFamily="34" charset="-122"/>
              </a:rPr>
              <a:t>重定位值</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转移目标地址</a:t>
            </a:r>
            <a:r>
              <a:rPr lang="en-US" altLang="zh-CN" sz="2200" smtClean="0">
                <a:latin typeface="微软雅黑" pitchFamily="34" charset="-122"/>
                <a:ea typeface="微软雅黑" pitchFamily="34" charset="-122"/>
              </a:rPr>
              <a:t>-PC=0048394-0x804838b=0x9</a:t>
            </a:r>
          </a:p>
          <a:p>
            <a:pPr lvl="1">
              <a:lnSpc>
                <a:spcPct val="110000"/>
              </a:lnSpc>
            </a:pPr>
            <a:r>
              <a:rPr lang="en-US" altLang="zh-CN" sz="2200" smtClean="0">
                <a:latin typeface="微软雅黑" pitchFamily="34" charset="-122"/>
                <a:ea typeface="微软雅黑" pitchFamily="34" charset="-122"/>
              </a:rPr>
              <a:t>call</a:t>
            </a:r>
            <a:r>
              <a:rPr lang="zh-CN" altLang="en-US" sz="2200" smtClean="0">
                <a:latin typeface="微软雅黑" pitchFamily="34" charset="-122"/>
                <a:ea typeface="微软雅黑" pitchFamily="34" charset="-122"/>
              </a:rPr>
              <a:t>指令的机器代码为“</a:t>
            </a:r>
            <a:r>
              <a:rPr lang="en-US" altLang="zh-CN" sz="2200" smtClean="0">
                <a:latin typeface="微软雅黑" pitchFamily="34" charset="-122"/>
                <a:ea typeface="微软雅黑" pitchFamily="34" charset="-122"/>
              </a:rPr>
              <a:t>e8 09 00 00 00”</a:t>
            </a:r>
          </a:p>
        </p:txBody>
      </p:sp>
      <p:grpSp>
        <p:nvGrpSpPr>
          <p:cNvPr id="731156" name="Group 20"/>
          <p:cNvGrpSpPr>
            <a:grpSpLocks/>
          </p:cNvGrpSpPr>
          <p:nvPr/>
        </p:nvGrpSpPr>
        <p:grpSpPr bwMode="auto">
          <a:xfrm>
            <a:off x="3286125" y="638175"/>
            <a:ext cx="5829300" cy="1941513"/>
            <a:chOff x="1984" y="393"/>
            <a:chExt cx="3672" cy="1223"/>
          </a:xfrm>
        </p:grpSpPr>
        <p:sp>
          <p:nvSpPr>
            <p:cNvPr id="731140" name="Rectangle 4"/>
            <p:cNvSpPr>
              <a:spLocks noChangeArrowheads="1"/>
            </p:cNvSpPr>
            <p:nvPr/>
          </p:nvSpPr>
          <p:spPr bwMode="auto">
            <a:xfrm>
              <a:off x="1986" y="400"/>
              <a:ext cx="3670" cy="1216"/>
            </a:xfrm>
            <a:prstGeom prst="rect">
              <a:avLst/>
            </a:prstGeom>
            <a:solidFill>
              <a:schemeClr val="bg1"/>
            </a:solidFill>
            <a:ln w="9525">
              <a:solidFill>
                <a:schemeClr val="tx1"/>
              </a:solidFill>
              <a:miter lim="800000"/>
              <a:headEnd/>
              <a:tailEnd/>
            </a:ln>
            <a:effectLst/>
          </p:spPr>
          <p:txBody>
            <a:bodyPr wrap="none" anchor="ctr">
              <a:spAutoFit/>
            </a:bodyPr>
            <a:lstStyle/>
            <a:p>
              <a:r>
                <a:rPr lang="en-US" altLang="zh-CN" sz="2000" b="1">
                  <a:latin typeface="微软雅黑" pitchFamily="34" charset="-122"/>
                  <a:ea typeface="微软雅黑" pitchFamily="34" charset="-122"/>
                </a:rPr>
                <a:t>Disassembly of section .text:</a:t>
              </a:r>
            </a:p>
            <a:p>
              <a:r>
                <a:rPr lang="en-US" altLang="zh-CN" sz="2000" b="1">
                  <a:latin typeface="微软雅黑" pitchFamily="34" charset="-122"/>
                  <a:ea typeface="微软雅黑" pitchFamily="34" charset="-122"/>
                </a:rPr>
                <a:t>00000000 &lt;main&gt;:</a:t>
              </a:r>
            </a:p>
            <a:p>
              <a:r>
                <a:rPr lang="en-US" altLang="zh-CN" sz="2000" b="1">
                  <a:latin typeface="微软雅黑" pitchFamily="34" charset="-122"/>
                  <a:ea typeface="微软雅黑" pitchFamily="34" charset="-122"/>
                </a:rPr>
                <a:t>   ……</a:t>
              </a:r>
            </a:p>
            <a:p>
              <a:r>
                <a:rPr lang="en-US" altLang="zh-CN" sz="2000" b="1">
                  <a:latin typeface="微软雅黑" pitchFamily="34" charset="-122"/>
                  <a:ea typeface="微软雅黑" pitchFamily="34" charset="-122"/>
                </a:rPr>
                <a:t>   6:	e8 </a:t>
              </a:r>
              <a:r>
                <a:rPr lang="en-US" altLang="zh-CN" sz="2000" b="1">
                  <a:solidFill>
                    <a:srgbClr val="FF0000"/>
                  </a:solidFill>
                  <a:latin typeface="微软雅黑" pitchFamily="34" charset="-122"/>
                  <a:ea typeface="微软雅黑" pitchFamily="34" charset="-122"/>
                </a:rPr>
                <a:t>fc ff ff ff</a:t>
              </a:r>
              <a:r>
                <a:rPr lang="en-US" altLang="zh-CN" sz="2000" b="1">
                  <a:latin typeface="微软雅黑" pitchFamily="34" charset="-122"/>
                  <a:ea typeface="微软雅黑" pitchFamily="34" charset="-122"/>
                </a:rPr>
                <a:t>       call     7 &lt;main+0x7&gt;</a:t>
              </a:r>
            </a:p>
            <a:p>
              <a:r>
                <a:rPr lang="en-US" altLang="zh-CN" sz="2000" b="1">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7: R_386_PC32 swap</a:t>
              </a:r>
            </a:p>
            <a:p>
              <a:r>
                <a:rPr lang="en-US" altLang="zh-CN" sz="2000" b="1">
                  <a:latin typeface="微软雅黑" pitchFamily="34" charset="-122"/>
                  <a:ea typeface="微软雅黑" pitchFamily="34" charset="-122"/>
                </a:rPr>
                <a:t>   ……</a:t>
              </a:r>
              <a:endParaRPr lang="zh-CN" altLang="en-US" sz="2000" b="1">
                <a:latin typeface="微软雅黑" pitchFamily="34" charset="-122"/>
                <a:ea typeface="微软雅黑" pitchFamily="34" charset="-122"/>
              </a:endParaRPr>
            </a:p>
          </p:txBody>
        </p:sp>
        <p:sp>
          <p:nvSpPr>
            <p:cNvPr id="731141" name="Rectangle 5"/>
            <p:cNvSpPr>
              <a:spLocks noChangeArrowheads="1"/>
            </p:cNvSpPr>
            <p:nvPr/>
          </p:nvSpPr>
          <p:spPr bwMode="auto">
            <a:xfrm>
              <a:off x="1984" y="393"/>
              <a:ext cx="3666" cy="1216"/>
            </a:xfrm>
            <a:prstGeom prst="rect">
              <a:avLst/>
            </a:prstGeom>
            <a:solidFill>
              <a:srgbClr val="FF0000">
                <a:alpha val="14999"/>
              </a:srgbClr>
            </a:solidFill>
            <a:ln w="9525">
              <a:solidFill>
                <a:schemeClr val="tx1"/>
              </a:solidFill>
              <a:miter lim="800000"/>
              <a:headEnd/>
              <a:tailEnd/>
            </a:ln>
            <a:effectLst/>
          </p:spPr>
          <p:txBody>
            <a:bodyPr wrap="none" anchor="ctr"/>
            <a:lstStyle/>
            <a:p>
              <a:endParaRPr lang="zh-CN" altLang="en-US"/>
            </a:p>
          </p:txBody>
        </p:sp>
      </p:grpSp>
      <p:grpSp>
        <p:nvGrpSpPr>
          <p:cNvPr id="731144" name="Group 8"/>
          <p:cNvGrpSpPr>
            <a:grpSpLocks/>
          </p:cNvGrpSpPr>
          <p:nvPr/>
        </p:nvGrpSpPr>
        <p:grpSpPr bwMode="auto">
          <a:xfrm>
            <a:off x="4586288" y="3206750"/>
            <a:ext cx="2265362" cy="798513"/>
            <a:chOff x="2926" y="2020"/>
            <a:chExt cx="2323" cy="503"/>
          </a:xfrm>
        </p:grpSpPr>
        <p:sp>
          <p:nvSpPr>
            <p:cNvPr id="731142" name="Line 6"/>
            <p:cNvSpPr>
              <a:spLocks noChangeShapeType="1"/>
            </p:cNvSpPr>
            <p:nvPr/>
          </p:nvSpPr>
          <p:spPr bwMode="auto">
            <a:xfrm flipH="1">
              <a:off x="2926" y="2222"/>
              <a:ext cx="1453" cy="301"/>
            </a:xfrm>
            <a:prstGeom prst="line">
              <a:avLst/>
            </a:prstGeom>
            <a:noFill/>
            <a:ln w="38100">
              <a:solidFill>
                <a:srgbClr val="FF0000"/>
              </a:solidFill>
              <a:round/>
              <a:headEnd/>
              <a:tailEnd type="triangle" w="med" len="med"/>
            </a:ln>
            <a:effectLst/>
          </p:spPr>
          <p:txBody>
            <a:bodyPr/>
            <a:lstStyle/>
            <a:p>
              <a:endParaRPr lang="zh-CN" altLang="en-US"/>
            </a:p>
          </p:txBody>
        </p:sp>
        <p:sp>
          <p:nvSpPr>
            <p:cNvPr id="731143" name="Text Box 7"/>
            <p:cNvSpPr txBox="1">
              <a:spLocks noChangeArrowheads="1"/>
            </p:cNvSpPr>
            <p:nvPr/>
          </p:nvSpPr>
          <p:spPr bwMode="auto">
            <a:xfrm>
              <a:off x="4379" y="2020"/>
              <a:ext cx="870"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ea typeface="微软雅黑" pitchFamily="34" charset="-122"/>
                </a:rPr>
                <a:t>重定位值</a:t>
              </a:r>
            </a:p>
          </p:txBody>
        </p:sp>
      </p:grpSp>
      <p:sp>
        <p:nvSpPr>
          <p:cNvPr id="731145" name="Line 9"/>
          <p:cNvSpPr>
            <a:spLocks noChangeShapeType="1"/>
          </p:cNvSpPr>
          <p:nvPr/>
        </p:nvSpPr>
        <p:spPr bwMode="auto">
          <a:xfrm>
            <a:off x="5108575" y="1916113"/>
            <a:ext cx="2903538" cy="1944687"/>
          </a:xfrm>
          <a:prstGeom prst="line">
            <a:avLst/>
          </a:prstGeom>
          <a:noFill/>
          <a:ln w="57150">
            <a:solidFill>
              <a:schemeClr val="tx1"/>
            </a:solidFill>
            <a:round/>
            <a:headEnd/>
            <a:tailEnd type="triangle" w="med" len="med"/>
          </a:ln>
          <a:effectLst/>
        </p:spPr>
        <p:txBody>
          <a:bodyPr/>
          <a:lstStyle/>
          <a:p>
            <a:endParaRPr lang="zh-CN" altLang="en-US"/>
          </a:p>
        </p:txBody>
      </p:sp>
      <p:sp>
        <p:nvSpPr>
          <p:cNvPr id="731146" name="Line 10"/>
          <p:cNvSpPr>
            <a:spLocks noChangeShapeType="1"/>
          </p:cNvSpPr>
          <p:nvPr/>
        </p:nvSpPr>
        <p:spPr bwMode="auto">
          <a:xfrm>
            <a:off x="6184900" y="2205038"/>
            <a:ext cx="1101725" cy="1627187"/>
          </a:xfrm>
          <a:prstGeom prst="line">
            <a:avLst/>
          </a:prstGeom>
          <a:noFill/>
          <a:ln w="57150">
            <a:solidFill>
              <a:schemeClr val="tx1"/>
            </a:solidFill>
            <a:round/>
            <a:headEnd/>
            <a:tailEnd type="triangle" w="med" len="med"/>
          </a:ln>
          <a:effectLst/>
        </p:spPr>
        <p:txBody>
          <a:bodyPr/>
          <a:lstStyle/>
          <a:p>
            <a:endParaRPr lang="zh-CN" altLang="en-US"/>
          </a:p>
        </p:txBody>
      </p:sp>
      <p:sp>
        <p:nvSpPr>
          <p:cNvPr id="731147" name="Text Box 11"/>
          <p:cNvSpPr txBox="1">
            <a:spLocks noChangeArrowheads="1"/>
          </p:cNvSpPr>
          <p:nvPr/>
        </p:nvSpPr>
        <p:spPr bwMode="auto">
          <a:xfrm>
            <a:off x="7402513" y="3133725"/>
            <a:ext cx="1119187"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值为</a:t>
            </a:r>
            <a:r>
              <a:rPr lang="en-US" altLang="zh-CN" sz="2200" b="1">
                <a:solidFill>
                  <a:srgbClr val="FF0000"/>
                </a:solidFill>
                <a:latin typeface="微软雅黑" pitchFamily="34" charset="-122"/>
                <a:ea typeface="微软雅黑" pitchFamily="34" charset="-122"/>
              </a:rPr>
              <a:t>-4</a:t>
            </a:r>
          </a:p>
        </p:txBody>
      </p:sp>
      <p:sp>
        <p:nvSpPr>
          <p:cNvPr id="731148" name="Rectangle 12"/>
          <p:cNvSpPr>
            <a:spLocks noChangeArrowheads="1"/>
          </p:cNvSpPr>
          <p:nvPr/>
        </p:nvSpPr>
        <p:spPr bwMode="auto">
          <a:xfrm>
            <a:off x="198438" y="5591175"/>
            <a:ext cx="7078662" cy="762000"/>
          </a:xfrm>
          <a:prstGeom prst="rect">
            <a:avLst/>
          </a:prstGeom>
          <a:noFill/>
          <a:ln w="9525">
            <a:noFill/>
            <a:miter lim="800000"/>
            <a:headEnd/>
            <a:tailEnd/>
          </a:ln>
          <a:effectLst/>
        </p:spPr>
        <p:txBody>
          <a:bodyPr wrap="none" anchor="ctr">
            <a:spAutoFit/>
          </a:bodyPr>
          <a:lstStyle/>
          <a:p>
            <a:pPr indent="3175"/>
            <a:r>
              <a:rPr lang="en-US" altLang="zh-CN" sz="2200" b="1">
                <a:latin typeface="微软雅黑" pitchFamily="34" charset="-122"/>
                <a:ea typeface="微软雅黑" pitchFamily="34" charset="-122"/>
              </a:rPr>
              <a:t>PC</a:t>
            </a:r>
            <a:r>
              <a:rPr lang="zh-CN" altLang="en-US" sz="2200" b="1">
                <a:latin typeface="微软雅黑" pitchFamily="34" charset="-122"/>
                <a:ea typeface="微软雅黑" pitchFamily="34" charset="-122"/>
              </a:rPr>
              <a:t>相对地址方式下，重定位值计算公式为：</a:t>
            </a:r>
          </a:p>
          <a:p>
            <a:pPr indent="3175"/>
            <a:r>
              <a:rPr lang="en-US" altLang="zh-CN" sz="2200" b="1">
                <a:latin typeface="微软雅黑" pitchFamily="34" charset="-122"/>
                <a:ea typeface="微软雅黑" pitchFamily="34" charset="-122"/>
              </a:rPr>
              <a:t>ADDR(r_sym) – ( ( ADDR(.text) + r_offset ) – init )</a:t>
            </a:r>
          </a:p>
        </p:txBody>
      </p:sp>
      <p:grpSp>
        <p:nvGrpSpPr>
          <p:cNvPr id="731151" name="Group 15"/>
          <p:cNvGrpSpPr>
            <a:grpSpLocks/>
          </p:cNvGrpSpPr>
          <p:nvPr/>
        </p:nvGrpSpPr>
        <p:grpSpPr bwMode="auto">
          <a:xfrm>
            <a:off x="2428875" y="6316663"/>
            <a:ext cx="4818063" cy="412750"/>
            <a:chOff x="1530" y="4015"/>
            <a:chExt cx="3035" cy="260"/>
          </a:xfrm>
        </p:grpSpPr>
        <p:sp>
          <p:nvSpPr>
            <p:cNvPr id="731149" name="Line 13"/>
            <p:cNvSpPr>
              <a:spLocks noChangeShapeType="1"/>
            </p:cNvSpPr>
            <p:nvPr/>
          </p:nvSpPr>
          <p:spPr bwMode="auto">
            <a:xfrm>
              <a:off x="1530" y="4015"/>
              <a:ext cx="3035" cy="0"/>
            </a:xfrm>
            <a:prstGeom prst="line">
              <a:avLst/>
            </a:prstGeom>
            <a:noFill/>
            <a:ln w="38100">
              <a:solidFill>
                <a:srgbClr val="FF0000"/>
              </a:solidFill>
              <a:round/>
              <a:headEnd/>
              <a:tailEnd/>
            </a:ln>
            <a:effectLst/>
          </p:spPr>
          <p:txBody>
            <a:bodyPr/>
            <a:lstStyle/>
            <a:p>
              <a:endParaRPr lang="zh-CN" altLang="en-US"/>
            </a:p>
          </p:txBody>
        </p:sp>
        <p:sp>
          <p:nvSpPr>
            <p:cNvPr id="731150" name="Text Box 14"/>
            <p:cNvSpPr txBox="1">
              <a:spLocks noChangeArrowheads="1"/>
            </p:cNvSpPr>
            <p:nvPr/>
          </p:nvSpPr>
          <p:spPr bwMode="auto">
            <a:xfrm>
              <a:off x="2390" y="4025"/>
              <a:ext cx="1682"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call</a:t>
              </a:r>
              <a:r>
                <a:rPr lang="zh-CN" altLang="en-US" sz="2000" b="1">
                  <a:solidFill>
                    <a:srgbClr val="FF0000"/>
                  </a:solidFill>
                  <a:latin typeface="微软雅黑" pitchFamily="34" charset="-122"/>
                  <a:ea typeface="微软雅黑" pitchFamily="34" charset="-122"/>
                </a:rPr>
                <a:t>指令下条指令地址</a:t>
              </a:r>
            </a:p>
          </p:txBody>
        </p:sp>
      </p:grpSp>
      <p:grpSp>
        <p:nvGrpSpPr>
          <p:cNvPr id="731155" name="Group 19"/>
          <p:cNvGrpSpPr>
            <a:grpSpLocks/>
          </p:cNvGrpSpPr>
          <p:nvPr/>
        </p:nvGrpSpPr>
        <p:grpSpPr bwMode="auto">
          <a:xfrm>
            <a:off x="227013" y="6313488"/>
            <a:ext cx="1855787" cy="401637"/>
            <a:chOff x="143" y="4013"/>
            <a:chExt cx="1169" cy="253"/>
          </a:xfrm>
        </p:grpSpPr>
        <p:sp>
          <p:nvSpPr>
            <p:cNvPr id="731153" name="Line 17"/>
            <p:cNvSpPr>
              <a:spLocks noChangeShapeType="1"/>
            </p:cNvSpPr>
            <p:nvPr/>
          </p:nvSpPr>
          <p:spPr bwMode="auto">
            <a:xfrm>
              <a:off x="143" y="4013"/>
              <a:ext cx="1169" cy="1"/>
            </a:xfrm>
            <a:prstGeom prst="line">
              <a:avLst/>
            </a:prstGeom>
            <a:noFill/>
            <a:ln w="38100">
              <a:solidFill>
                <a:srgbClr val="FF0000"/>
              </a:solidFill>
              <a:round/>
              <a:headEnd/>
              <a:tailEnd/>
            </a:ln>
            <a:effectLst/>
          </p:spPr>
          <p:txBody>
            <a:bodyPr/>
            <a:lstStyle/>
            <a:p>
              <a:endParaRPr lang="zh-CN" altLang="en-US"/>
            </a:p>
          </p:txBody>
        </p:sp>
        <p:sp>
          <p:nvSpPr>
            <p:cNvPr id="731154" name="Text Box 18"/>
            <p:cNvSpPr txBox="1">
              <a:spLocks noChangeArrowheads="1"/>
            </p:cNvSpPr>
            <p:nvPr/>
          </p:nvSpPr>
          <p:spPr bwMode="auto">
            <a:xfrm>
              <a:off x="315" y="4016"/>
              <a:ext cx="970"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引用目标处</a:t>
              </a:r>
            </a:p>
          </p:txBody>
        </p:sp>
      </p:grpSp>
      <p:sp>
        <p:nvSpPr>
          <p:cNvPr id="731157" name="Text Box 21"/>
          <p:cNvSpPr txBox="1">
            <a:spLocks noChangeArrowheads="1"/>
          </p:cNvSpPr>
          <p:nvPr/>
        </p:nvSpPr>
        <p:spPr bwMode="auto">
          <a:xfrm>
            <a:off x="6575425" y="6346825"/>
            <a:ext cx="1857375"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33CC"/>
                </a:solidFill>
                <a:latin typeface="微软雅黑" pitchFamily="34" charset="-122"/>
                <a:ea typeface="微软雅黑" pitchFamily="34" charset="-122"/>
              </a:rPr>
              <a:t>即当前</a:t>
            </a:r>
            <a:r>
              <a:rPr lang="en-US" altLang="zh-CN" sz="2000" b="1">
                <a:solidFill>
                  <a:srgbClr val="3333CC"/>
                </a:solidFill>
                <a:latin typeface="微软雅黑" pitchFamily="34" charset="-122"/>
                <a:ea typeface="微软雅黑" pitchFamily="34" charset="-122"/>
              </a:rPr>
              <a:t>PC</a:t>
            </a:r>
            <a:r>
              <a:rPr lang="zh-CN" altLang="en-US" sz="2000" b="1">
                <a:solidFill>
                  <a:srgbClr val="3333CC"/>
                </a:solidFill>
                <a:latin typeface="微软雅黑" pitchFamily="34" charset="-122"/>
                <a:ea typeface="微软雅黑" pitchFamily="34" charset="-122"/>
              </a:rPr>
              <a:t>的值</a:t>
            </a:r>
          </a:p>
        </p:txBody>
      </p:sp>
      <p:sp>
        <p:nvSpPr>
          <p:cNvPr id="731158" name="Text Box 22"/>
          <p:cNvSpPr txBox="1">
            <a:spLocks noChangeArrowheads="1"/>
          </p:cNvSpPr>
          <p:nvPr/>
        </p:nvSpPr>
        <p:spPr bwMode="auto">
          <a:xfrm>
            <a:off x="7534275" y="5413375"/>
            <a:ext cx="796925" cy="396875"/>
          </a:xfrm>
          <a:prstGeom prst="rect">
            <a:avLst/>
          </a:prstGeom>
          <a:noFill/>
          <a:ln w="9525">
            <a:noFill/>
            <a:miter lim="800000"/>
            <a:headEnd/>
            <a:tailEnd/>
          </a:ln>
          <a:effectLst/>
        </p:spPr>
        <p:txBody>
          <a:bodyPr>
            <a:spAutoFit/>
          </a:bodyPr>
          <a:lstStyle/>
          <a:p>
            <a:pPr>
              <a:spcBef>
                <a:spcPct val="50000"/>
              </a:spcBef>
            </a:pPr>
            <a:r>
              <a:rPr lang="en-US" altLang="zh-CN" sz="2000" b="1">
                <a:hlinkClick r:id="rId2" action="ppaction://hlinksldjump"/>
              </a:rPr>
              <a:t>SKIP</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1139">
                                            <p:txEl>
                                              <p:pRg st="3" end="3"/>
                                            </p:txEl>
                                          </p:spTgt>
                                        </p:tgtEl>
                                        <p:attrNameLst>
                                          <p:attrName>style.visibility</p:attrName>
                                        </p:attrNameLst>
                                      </p:cBhvr>
                                      <p:to>
                                        <p:strVal val="visible"/>
                                      </p:to>
                                    </p:set>
                                    <p:animEffect transition="in" filter="blinds(horizontal)">
                                      <p:cBhvr>
                                        <p:cTn id="7" dur="500"/>
                                        <p:tgtEl>
                                          <p:spTgt spid="7311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1139">
                                            <p:txEl>
                                              <p:pRg st="4" end="4"/>
                                            </p:txEl>
                                          </p:spTgt>
                                        </p:tgtEl>
                                        <p:attrNameLst>
                                          <p:attrName>style.visibility</p:attrName>
                                        </p:attrNameLst>
                                      </p:cBhvr>
                                      <p:to>
                                        <p:strVal val="visible"/>
                                      </p:to>
                                    </p:set>
                                    <p:animEffect transition="in" filter="blinds(horizontal)">
                                      <p:cBhvr>
                                        <p:cTn id="12" dur="500"/>
                                        <p:tgtEl>
                                          <p:spTgt spid="731139">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1139">
                                            <p:txEl>
                                              <p:pRg st="5" end="5"/>
                                            </p:txEl>
                                          </p:spTgt>
                                        </p:tgtEl>
                                        <p:attrNameLst>
                                          <p:attrName>style.visibility</p:attrName>
                                        </p:attrNameLst>
                                      </p:cBhvr>
                                      <p:to>
                                        <p:strVal val="visible"/>
                                      </p:to>
                                    </p:set>
                                    <p:animEffect transition="in" filter="blinds(horizontal)">
                                      <p:cBhvr>
                                        <p:cTn id="15" dur="500"/>
                                        <p:tgtEl>
                                          <p:spTgt spid="73113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31139">
                                            <p:txEl>
                                              <p:pRg st="6" end="6"/>
                                            </p:txEl>
                                          </p:spTgt>
                                        </p:tgtEl>
                                        <p:attrNameLst>
                                          <p:attrName>style.visibility</p:attrName>
                                        </p:attrNameLst>
                                      </p:cBhvr>
                                      <p:to>
                                        <p:strVal val="visible"/>
                                      </p:to>
                                    </p:set>
                                    <p:animEffect transition="in" filter="blinds(horizontal)">
                                      <p:cBhvr>
                                        <p:cTn id="20" dur="500"/>
                                        <p:tgtEl>
                                          <p:spTgt spid="73113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31156"/>
                                        </p:tgtEl>
                                        <p:attrNameLst>
                                          <p:attrName>style.visibility</p:attrName>
                                        </p:attrNameLst>
                                      </p:cBhvr>
                                      <p:to>
                                        <p:strVal val="visible"/>
                                      </p:to>
                                    </p:set>
                                    <p:animEffect transition="in" filter="blinds(horizontal)">
                                      <p:cBhvr>
                                        <p:cTn id="25" dur="500"/>
                                        <p:tgtEl>
                                          <p:spTgt spid="73115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31139">
                                            <p:txEl>
                                              <p:pRg st="7" end="7"/>
                                            </p:txEl>
                                          </p:spTgt>
                                        </p:tgtEl>
                                        <p:attrNameLst>
                                          <p:attrName>style.visibility</p:attrName>
                                        </p:attrNameLst>
                                      </p:cBhvr>
                                      <p:to>
                                        <p:strVal val="visible"/>
                                      </p:to>
                                    </p:set>
                                    <p:animEffect transition="in" filter="blinds(horizontal)">
                                      <p:cBhvr>
                                        <p:cTn id="30" dur="500"/>
                                        <p:tgtEl>
                                          <p:spTgt spid="73113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31144"/>
                                        </p:tgtEl>
                                        <p:attrNameLst>
                                          <p:attrName>style.visibility</p:attrName>
                                        </p:attrNameLst>
                                      </p:cBhvr>
                                      <p:to>
                                        <p:strVal val="visible"/>
                                      </p:to>
                                    </p:set>
                                    <p:animEffect transition="in" filter="blinds(horizontal)">
                                      <p:cBhvr>
                                        <p:cTn id="35" dur="500"/>
                                        <p:tgtEl>
                                          <p:spTgt spid="73114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31146"/>
                                        </p:tgtEl>
                                        <p:attrNameLst>
                                          <p:attrName>style.visibility</p:attrName>
                                        </p:attrNameLst>
                                      </p:cBhvr>
                                      <p:to>
                                        <p:strVal val="visible"/>
                                      </p:to>
                                    </p:set>
                                    <p:animEffect transition="in" filter="blinds(horizontal)">
                                      <p:cBhvr>
                                        <p:cTn id="40" dur="500"/>
                                        <p:tgtEl>
                                          <p:spTgt spid="73114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31145"/>
                                        </p:tgtEl>
                                        <p:attrNameLst>
                                          <p:attrName>style.visibility</p:attrName>
                                        </p:attrNameLst>
                                      </p:cBhvr>
                                      <p:to>
                                        <p:strVal val="visible"/>
                                      </p:to>
                                    </p:set>
                                    <p:animEffect transition="in" filter="blinds(horizontal)">
                                      <p:cBhvr>
                                        <p:cTn id="45" dur="500"/>
                                        <p:tgtEl>
                                          <p:spTgt spid="73114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31147"/>
                                        </p:tgtEl>
                                        <p:attrNameLst>
                                          <p:attrName>style.visibility</p:attrName>
                                        </p:attrNameLst>
                                      </p:cBhvr>
                                      <p:to>
                                        <p:strVal val="visible"/>
                                      </p:to>
                                    </p:set>
                                    <p:animEffect transition="in" filter="blinds(horizontal)">
                                      <p:cBhvr>
                                        <p:cTn id="50" dur="500"/>
                                        <p:tgtEl>
                                          <p:spTgt spid="73114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31139">
                                            <p:txEl>
                                              <p:pRg st="8" end="8"/>
                                            </p:txEl>
                                          </p:spTgt>
                                        </p:tgtEl>
                                        <p:attrNameLst>
                                          <p:attrName>style.visibility</p:attrName>
                                        </p:attrNameLst>
                                      </p:cBhvr>
                                      <p:to>
                                        <p:strVal val="visible"/>
                                      </p:to>
                                    </p:set>
                                    <p:animEffect transition="in" filter="blinds(horizontal)">
                                      <p:cBhvr>
                                        <p:cTn id="55" dur="500"/>
                                        <p:tgtEl>
                                          <p:spTgt spid="731139">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31139">
                                            <p:txEl>
                                              <p:pRg st="9" end="9"/>
                                            </p:txEl>
                                          </p:spTgt>
                                        </p:tgtEl>
                                        <p:attrNameLst>
                                          <p:attrName>style.visibility</p:attrName>
                                        </p:attrNameLst>
                                      </p:cBhvr>
                                      <p:to>
                                        <p:strVal val="visible"/>
                                      </p:to>
                                    </p:set>
                                    <p:animEffect transition="in" filter="blinds(horizontal)">
                                      <p:cBhvr>
                                        <p:cTn id="60" dur="500"/>
                                        <p:tgtEl>
                                          <p:spTgt spid="731139">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731139">
                                            <p:txEl>
                                              <p:pRg st="10" end="10"/>
                                            </p:txEl>
                                          </p:spTgt>
                                        </p:tgtEl>
                                        <p:attrNameLst>
                                          <p:attrName>style.visibility</p:attrName>
                                        </p:attrNameLst>
                                      </p:cBhvr>
                                      <p:to>
                                        <p:strVal val="visible"/>
                                      </p:to>
                                    </p:set>
                                    <p:animEffect transition="in" filter="blinds(horizontal)">
                                      <p:cBhvr>
                                        <p:cTn id="65" dur="500"/>
                                        <p:tgtEl>
                                          <p:spTgt spid="731139">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731148"/>
                                        </p:tgtEl>
                                        <p:attrNameLst>
                                          <p:attrName>style.visibility</p:attrName>
                                        </p:attrNameLst>
                                      </p:cBhvr>
                                      <p:to>
                                        <p:strVal val="visible"/>
                                      </p:to>
                                    </p:set>
                                    <p:animEffect transition="in" filter="blinds(horizontal)">
                                      <p:cBhvr>
                                        <p:cTn id="70" dur="500"/>
                                        <p:tgtEl>
                                          <p:spTgt spid="7311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731155"/>
                                        </p:tgtEl>
                                        <p:attrNameLst>
                                          <p:attrName>style.visibility</p:attrName>
                                        </p:attrNameLst>
                                      </p:cBhvr>
                                      <p:to>
                                        <p:strVal val="visible"/>
                                      </p:to>
                                    </p:set>
                                    <p:animEffect transition="in" filter="blinds(horizontal)">
                                      <p:cBhvr>
                                        <p:cTn id="75" dur="500"/>
                                        <p:tgtEl>
                                          <p:spTgt spid="731155"/>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731151"/>
                                        </p:tgtEl>
                                        <p:attrNameLst>
                                          <p:attrName>style.visibility</p:attrName>
                                        </p:attrNameLst>
                                      </p:cBhvr>
                                      <p:to>
                                        <p:strVal val="visible"/>
                                      </p:to>
                                    </p:set>
                                    <p:animEffect transition="in" filter="blinds(horizontal)">
                                      <p:cBhvr>
                                        <p:cTn id="80" dur="500"/>
                                        <p:tgtEl>
                                          <p:spTgt spid="73115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731157"/>
                                        </p:tgtEl>
                                        <p:attrNameLst>
                                          <p:attrName>style.visibility</p:attrName>
                                        </p:attrNameLst>
                                      </p:cBhvr>
                                      <p:to>
                                        <p:strVal val="visible"/>
                                      </p:to>
                                    </p:set>
                                    <p:animEffect transition="in" filter="blinds(horizontal)">
                                      <p:cBhvr>
                                        <p:cTn id="85" dur="500"/>
                                        <p:tgtEl>
                                          <p:spTgt spid="731157"/>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731158"/>
                                        </p:tgtEl>
                                        <p:attrNameLst>
                                          <p:attrName>style.visibility</p:attrName>
                                        </p:attrNameLst>
                                      </p:cBhvr>
                                      <p:to>
                                        <p:strVal val="visible"/>
                                      </p:to>
                                    </p:set>
                                    <p:animEffect transition="in" filter="blinds(horizontal)">
                                      <p:cBhvr>
                                        <p:cTn id="90" dur="500"/>
                                        <p:tgtEl>
                                          <p:spTgt spid="731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5" grpId="0" animBg="1"/>
      <p:bldP spid="731146" grpId="0" animBg="1"/>
      <p:bldP spid="731147" grpId="0"/>
      <p:bldP spid="731148" grpId="0"/>
      <p:bldP spid="731157" grpId="0"/>
      <p:bldP spid="7311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zh-CN" altLang="en-US" smtClean="0"/>
              <a:t>确定定义符号的地址</a:t>
            </a:r>
          </a:p>
        </p:txBody>
      </p:sp>
      <p:sp>
        <p:nvSpPr>
          <p:cNvPr id="784389" name="Text Box 25"/>
          <p:cNvSpPr txBox="1">
            <a:spLocks noChangeArrowheads="1"/>
          </p:cNvSpPr>
          <p:nvPr/>
        </p:nvSpPr>
        <p:spPr bwMode="auto">
          <a:xfrm>
            <a:off x="8280400" y="1689100"/>
            <a:ext cx="604838" cy="350838"/>
          </a:xfrm>
          <a:prstGeom prst="rect">
            <a:avLst/>
          </a:prstGeom>
          <a:noFill/>
          <a:ln w="9525">
            <a:noFill/>
            <a:round/>
            <a:headEnd/>
            <a:tailEnd/>
          </a:ln>
        </p:spPr>
        <p:txBody>
          <a:bodyPr wrap="none" lIns="0" tIns="46800" rIns="0" bIns="46800"/>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p:txBody>
      </p:sp>
      <p:sp>
        <p:nvSpPr>
          <p:cNvPr id="784390" name="Line 26"/>
          <p:cNvSpPr>
            <a:spLocks noChangeShapeType="1"/>
          </p:cNvSpPr>
          <p:nvPr/>
        </p:nvSpPr>
        <p:spPr bwMode="auto">
          <a:xfrm flipH="1">
            <a:off x="7986713" y="1871663"/>
            <a:ext cx="312737" cy="1587"/>
          </a:xfrm>
          <a:prstGeom prst="line">
            <a:avLst/>
          </a:prstGeom>
          <a:noFill/>
          <a:ln w="3240">
            <a:solidFill>
              <a:srgbClr val="000066"/>
            </a:solidFill>
            <a:miter lim="800000"/>
            <a:headEnd/>
            <a:tailEnd type="triangle" w="med" len="med"/>
          </a:ln>
        </p:spPr>
        <p:txBody>
          <a:bodyPr/>
          <a:lstStyle/>
          <a:p>
            <a:endParaRPr lang="zh-CN" altLang="en-US"/>
          </a:p>
        </p:txBody>
      </p:sp>
      <p:sp>
        <p:nvSpPr>
          <p:cNvPr id="784391" name="Text Box 29"/>
          <p:cNvSpPr txBox="1">
            <a:spLocks noChangeArrowheads="1"/>
          </p:cNvSpPr>
          <p:nvPr/>
        </p:nvSpPr>
        <p:spPr bwMode="auto">
          <a:xfrm>
            <a:off x="8259763" y="3911600"/>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84392" name="Line 30"/>
          <p:cNvSpPr>
            <a:spLocks noChangeShapeType="1"/>
          </p:cNvSpPr>
          <p:nvPr/>
        </p:nvSpPr>
        <p:spPr bwMode="auto">
          <a:xfrm flipH="1">
            <a:off x="8005763" y="4108450"/>
            <a:ext cx="296862" cy="1588"/>
          </a:xfrm>
          <a:prstGeom prst="line">
            <a:avLst/>
          </a:prstGeom>
          <a:noFill/>
          <a:ln w="3240">
            <a:solidFill>
              <a:srgbClr val="000066"/>
            </a:solidFill>
            <a:miter lim="800000"/>
            <a:headEnd/>
            <a:tailEnd type="triangle" w="med" len="med"/>
          </a:ln>
        </p:spPr>
        <p:txBody>
          <a:bodyPr/>
          <a:lstStyle/>
          <a:p>
            <a:endParaRPr lang="zh-CN" altLang="en-US"/>
          </a:p>
        </p:txBody>
      </p:sp>
      <p:sp>
        <p:nvSpPr>
          <p:cNvPr id="784393" name="Text Box 31"/>
          <p:cNvSpPr txBox="1">
            <a:spLocks noChangeArrowheads="1"/>
          </p:cNvSpPr>
          <p:nvPr/>
        </p:nvSpPr>
        <p:spPr bwMode="auto">
          <a:xfrm>
            <a:off x="4243388" y="104457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84394" name="Text Box 32"/>
          <p:cNvSpPr txBox="1">
            <a:spLocks noChangeArrowheads="1"/>
          </p:cNvSpPr>
          <p:nvPr/>
        </p:nvSpPr>
        <p:spPr bwMode="auto">
          <a:xfrm>
            <a:off x="4381500" y="5900738"/>
            <a:ext cx="1428750" cy="322262"/>
          </a:xfrm>
          <a:prstGeom prst="rect">
            <a:avLst/>
          </a:prstGeom>
          <a:solidFill>
            <a:schemeClr val="accent1"/>
          </a:solid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FF0000"/>
                </a:solidFill>
                <a:latin typeface="微软雅黑" pitchFamily="34" charset="-122"/>
                <a:ea typeface="微软雅黑" pitchFamily="34" charset="-122"/>
                <a:cs typeface="msgothic"/>
              </a:rPr>
              <a:t>0x08048000</a:t>
            </a:r>
          </a:p>
        </p:txBody>
      </p:sp>
      <p:sp>
        <p:nvSpPr>
          <p:cNvPr id="784395" name="Text Box 24"/>
          <p:cNvSpPr txBox="1">
            <a:spLocks noChangeArrowheads="1"/>
          </p:cNvSpPr>
          <p:nvPr/>
        </p:nvSpPr>
        <p:spPr bwMode="auto">
          <a:xfrm>
            <a:off x="5381625" y="6337300"/>
            <a:ext cx="315913" cy="331788"/>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784397" name="Rectangle 13"/>
          <p:cNvSpPr>
            <a:spLocks noChangeArrowheads="1"/>
          </p:cNvSpPr>
          <p:nvPr/>
        </p:nvSpPr>
        <p:spPr bwMode="auto">
          <a:xfrm>
            <a:off x="5800725" y="1871663"/>
            <a:ext cx="2168525" cy="725487"/>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84398" name="Line 28"/>
          <p:cNvSpPr>
            <a:spLocks noChangeShapeType="1"/>
          </p:cNvSpPr>
          <p:nvPr/>
        </p:nvSpPr>
        <p:spPr bwMode="auto">
          <a:xfrm flipV="1">
            <a:off x="8075613" y="812800"/>
            <a:ext cx="1587" cy="460375"/>
          </a:xfrm>
          <a:prstGeom prst="line">
            <a:avLst/>
          </a:prstGeom>
          <a:noFill/>
          <a:ln w="38100">
            <a:solidFill>
              <a:schemeClr val="tx1"/>
            </a:solidFill>
            <a:miter lim="800000"/>
            <a:headEnd/>
            <a:tailEnd type="triangle" w="med" len="med"/>
          </a:ln>
        </p:spPr>
        <p:txBody>
          <a:bodyPr/>
          <a:lstStyle/>
          <a:p>
            <a:endParaRPr lang="zh-CN" altLang="en-US"/>
          </a:p>
        </p:txBody>
      </p:sp>
      <p:sp>
        <p:nvSpPr>
          <p:cNvPr id="784399" name="Rectangle 14"/>
          <p:cNvSpPr>
            <a:spLocks noChangeArrowheads="1"/>
          </p:cNvSpPr>
          <p:nvPr/>
        </p:nvSpPr>
        <p:spPr bwMode="auto">
          <a:xfrm>
            <a:off x="5802313" y="796925"/>
            <a:ext cx="2166937"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84400" name="Rectangle 15"/>
          <p:cNvSpPr>
            <a:spLocks noChangeArrowheads="1"/>
          </p:cNvSpPr>
          <p:nvPr/>
        </p:nvSpPr>
        <p:spPr bwMode="auto">
          <a:xfrm>
            <a:off x="5802313" y="2605088"/>
            <a:ext cx="2166937"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802313" y="3311525"/>
            <a:ext cx="2166937"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84402" name="Rectangle 17"/>
          <p:cNvSpPr>
            <a:spLocks noChangeArrowheads="1"/>
          </p:cNvSpPr>
          <p:nvPr/>
        </p:nvSpPr>
        <p:spPr bwMode="auto">
          <a:xfrm>
            <a:off x="5802313" y="4078288"/>
            <a:ext cx="2166937"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84403" name="Line 19"/>
          <p:cNvSpPr>
            <a:spLocks noChangeShapeType="1"/>
          </p:cNvSpPr>
          <p:nvPr/>
        </p:nvSpPr>
        <p:spPr bwMode="auto">
          <a:xfrm flipV="1">
            <a:off x="6881813" y="3660775"/>
            <a:ext cx="1587" cy="407988"/>
          </a:xfrm>
          <a:prstGeom prst="line">
            <a:avLst/>
          </a:prstGeom>
          <a:noFill/>
          <a:ln w="3240">
            <a:solidFill>
              <a:schemeClr val="tx1"/>
            </a:solidFill>
            <a:miter lim="800000"/>
            <a:headEnd/>
            <a:tailEnd type="triangle" w="med" len="med"/>
          </a:ln>
        </p:spPr>
        <p:txBody>
          <a:bodyPr/>
          <a:lstStyle/>
          <a:p>
            <a:endParaRPr lang="zh-CN" altLang="en-US"/>
          </a:p>
        </p:txBody>
      </p:sp>
      <p:sp>
        <p:nvSpPr>
          <p:cNvPr id="784404" name="Rectangle 20"/>
          <p:cNvSpPr>
            <a:spLocks noChangeArrowheads="1"/>
          </p:cNvSpPr>
          <p:nvPr/>
        </p:nvSpPr>
        <p:spPr bwMode="auto">
          <a:xfrm>
            <a:off x="5802313" y="1282700"/>
            <a:ext cx="2166937" cy="598488"/>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用户栈</a:t>
            </a:r>
            <a:endParaRPr lang="zh-CN" altLang="en-GB" b="1">
              <a:latin typeface="微软雅黑" pitchFamily="34" charset="-122"/>
              <a:ea typeface="微软雅黑" pitchFamily="34" charset="-122"/>
              <a:cs typeface="msgothic"/>
            </a:endParaRP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84405" name="Line 21"/>
          <p:cNvSpPr>
            <a:spLocks noChangeShapeType="1"/>
          </p:cNvSpPr>
          <p:nvPr/>
        </p:nvSpPr>
        <p:spPr bwMode="auto">
          <a:xfrm flipV="1">
            <a:off x="6881813" y="2365375"/>
            <a:ext cx="1587" cy="246063"/>
          </a:xfrm>
          <a:prstGeom prst="line">
            <a:avLst/>
          </a:prstGeom>
          <a:noFill/>
          <a:ln w="3240">
            <a:solidFill>
              <a:schemeClr val="tx1"/>
            </a:solidFill>
            <a:miter lim="800000"/>
            <a:headEnd/>
            <a:tailEnd type="triangle" w="med" len="med"/>
          </a:ln>
        </p:spPr>
        <p:txBody>
          <a:bodyPr/>
          <a:lstStyle/>
          <a:p>
            <a:endParaRPr lang="zh-CN" altLang="en-US"/>
          </a:p>
        </p:txBody>
      </p:sp>
      <p:sp>
        <p:nvSpPr>
          <p:cNvPr id="784406" name="Line 22"/>
          <p:cNvSpPr>
            <a:spLocks noChangeShapeType="1"/>
          </p:cNvSpPr>
          <p:nvPr/>
        </p:nvSpPr>
        <p:spPr bwMode="auto">
          <a:xfrm>
            <a:off x="6881813" y="1881188"/>
            <a:ext cx="1587" cy="242887"/>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802313" y="6162675"/>
            <a:ext cx="2166937"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33826" name="Rectangle 34"/>
          <p:cNvSpPr>
            <a:spLocks noChangeArrowheads="1"/>
          </p:cNvSpPr>
          <p:nvPr/>
        </p:nvSpPr>
        <p:spPr bwMode="auto">
          <a:xfrm>
            <a:off x="5802313" y="4786313"/>
            <a:ext cx="2166937" cy="712787"/>
          </a:xfrm>
          <a:prstGeom prst="rect">
            <a:avLst/>
          </a:prstGeom>
          <a:solidFill>
            <a:srgbClr val="008080">
              <a:alpha val="33000"/>
            </a:srgbClr>
          </a:solidFill>
          <a:ln w="3302">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84409" name="Rectangle 35"/>
          <p:cNvSpPr>
            <a:spLocks noChangeArrowheads="1"/>
          </p:cNvSpPr>
          <p:nvPr/>
        </p:nvSpPr>
        <p:spPr bwMode="auto">
          <a:xfrm>
            <a:off x="5802313" y="5495925"/>
            <a:ext cx="2166937" cy="666750"/>
          </a:xfrm>
          <a:prstGeom prst="rect">
            <a:avLst/>
          </a:prstGeom>
          <a:solidFill>
            <a:srgbClr val="FF0000">
              <a:alpha val="25999"/>
            </a:srgbClr>
          </a:solidFill>
          <a:ln w="3302">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zh-CN" altLang="en-GB" b="1">
                <a:latin typeface="微软雅黑" pitchFamily="34" charset="-122"/>
                <a:ea typeface="微软雅黑" pitchFamily="34" charset="-122"/>
                <a:cs typeface="msgothic"/>
              </a:rPr>
              <a:t>等</a:t>
            </a:r>
            <a:r>
              <a:rPr lang="en-GB" altLang="zh-CN" b="1">
                <a:latin typeface="微软雅黑" pitchFamily="34" charset="-122"/>
                <a:ea typeface="微软雅黑" pitchFamily="34" charset="-122"/>
                <a:cs typeface="msgothic"/>
              </a:rPr>
              <a:t>)</a:t>
            </a:r>
          </a:p>
        </p:txBody>
      </p:sp>
      <p:sp>
        <p:nvSpPr>
          <p:cNvPr id="784410" name="AutoShape 36"/>
          <p:cNvSpPr>
            <a:spLocks/>
          </p:cNvSpPr>
          <p:nvPr/>
        </p:nvSpPr>
        <p:spPr bwMode="auto">
          <a:xfrm>
            <a:off x="7969250" y="4894263"/>
            <a:ext cx="222250" cy="1295400"/>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84411" name="Text Box 37"/>
          <p:cNvSpPr txBox="1">
            <a:spLocks noChangeArrowheads="1"/>
          </p:cNvSpPr>
          <p:nvPr/>
        </p:nvSpPr>
        <p:spPr bwMode="auto">
          <a:xfrm>
            <a:off x="8294688" y="4891088"/>
            <a:ext cx="512762" cy="1222375"/>
          </a:xfrm>
          <a:prstGeom prst="rect">
            <a:avLst/>
          </a:prstGeom>
          <a:noFill/>
          <a:ln w="9525">
            <a:noFill/>
            <a:round/>
            <a:headEnd/>
            <a:tailEnd/>
          </a:ln>
        </p:spPr>
        <p:txBody>
          <a:bodyPr lIns="0" tIns="46800" rIns="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84412" name="Text Box 28"/>
          <p:cNvSpPr txBox="1">
            <a:spLocks noChangeArrowheads="1"/>
          </p:cNvSpPr>
          <p:nvPr/>
        </p:nvSpPr>
        <p:spPr bwMode="auto">
          <a:xfrm>
            <a:off x="8128000" y="881063"/>
            <a:ext cx="550863" cy="396875"/>
          </a:xfrm>
          <a:prstGeom prst="rect">
            <a:avLst/>
          </a:prstGeom>
          <a:noFill/>
          <a:ln w="9525">
            <a:noFill/>
            <a:miter lim="800000"/>
            <a:headEnd/>
            <a:tailEnd/>
          </a:ln>
          <a:effectLst/>
        </p:spPr>
        <p:txBody>
          <a:bodyPr lIns="0" rIns="0">
            <a:spAutoFit/>
          </a:bodyPr>
          <a:lstStyle/>
          <a:p>
            <a:pPr>
              <a:spcBef>
                <a:spcPct val="50000"/>
              </a:spcBef>
            </a:pPr>
            <a:r>
              <a:rPr lang="en-US" altLang="zh-CN" sz="2000" b="1">
                <a:solidFill>
                  <a:srgbClr val="CC3300"/>
                </a:solidFill>
                <a:latin typeface="微软雅黑" pitchFamily="34" charset="-122"/>
                <a:ea typeface="微软雅黑" pitchFamily="34" charset="-122"/>
              </a:rPr>
              <a:t>1GB</a:t>
            </a:r>
          </a:p>
        </p:txBody>
      </p:sp>
      <p:sp>
        <p:nvSpPr>
          <p:cNvPr id="18452" name="Text Box 20"/>
          <p:cNvSpPr txBox="1">
            <a:spLocks noChangeArrowheads="1"/>
          </p:cNvSpPr>
          <p:nvPr/>
        </p:nvSpPr>
        <p:spPr bwMode="auto">
          <a:xfrm>
            <a:off x="508000" y="825500"/>
            <a:ext cx="2314575" cy="449263"/>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可执行目标文件</a:t>
            </a:r>
          </a:p>
        </p:txBody>
      </p:sp>
      <p:sp>
        <p:nvSpPr>
          <p:cNvPr id="18439" name="Rectangle 7"/>
          <p:cNvSpPr>
            <a:spLocks noChangeArrowheads="1"/>
          </p:cNvSpPr>
          <p:nvPr/>
        </p:nvSpPr>
        <p:spPr bwMode="auto">
          <a:xfrm>
            <a:off x="304800" y="4491038"/>
            <a:ext cx="2606675" cy="331787"/>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304800" y="1430338"/>
            <a:ext cx="2606675" cy="382587"/>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304800" y="2208213"/>
            <a:ext cx="2606675" cy="641350"/>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304800" y="2849563"/>
            <a:ext cx="2606675" cy="641350"/>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0" y="1222375"/>
            <a:ext cx="296863" cy="361950"/>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304800" y="4824413"/>
            <a:ext cx="2606675" cy="330200"/>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304800" y="3490913"/>
            <a:ext cx="2606675" cy="639762"/>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304800" y="4130675"/>
            <a:ext cx="2606675" cy="360363"/>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2994025" y="1430338"/>
            <a:ext cx="328613" cy="2700337"/>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3357563" y="2614613"/>
            <a:ext cx="703262"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304800" y="5505450"/>
            <a:ext cx="2606675" cy="736600"/>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2978150" y="4130675"/>
            <a:ext cx="285750" cy="958850"/>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3286125" y="4543425"/>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304800" y="5157788"/>
            <a:ext cx="2606675" cy="347662"/>
          </a:xfrm>
          <a:prstGeom prst="rect">
            <a:avLst/>
          </a:prstGeom>
          <a:solidFill>
            <a:schemeClr val="accent1">
              <a:alpha val="41000"/>
            </a:scheme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3314700" y="5162550"/>
            <a:ext cx="62388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304800" y="1819275"/>
            <a:ext cx="2606675" cy="384175"/>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2960688" y="5191125"/>
            <a:ext cx="269875" cy="323850"/>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784458" name="Line 74"/>
          <p:cNvSpPr>
            <a:spLocks noChangeShapeType="1"/>
          </p:cNvSpPr>
          <p:nvPr/>
        </p:nvSpPr>
        <p:spPr bwMode="auto">
          <a:xfrm>
            <a:off x="4035425" y="2844800"/>
            <a:ext cx="1682750" cy="2887663"/>
          </a:xfrm>
          <a:prstGeom prst="line">
            <a:avLst/>
          </a:prstGeom>
          <a:noFill/>
          <a:ln w="38100">
            <a:solidFill>
              <a:srgbClr val="CC0066"/>
            </a:solidFill>
            <a:round/>
            <a:headEnd/>
            <a:tailEnd type="triangle" w="med" len="med"/>
          </a:ln>
          <a:effectLst/>
        </p:spPr>
        <p:txBody>
          <a:bodyPr/>
          <a:lstStyle/>
          <a:p>
            <a:endParaRPr lang="zh-CN" altLang="en-US"/>
          </a:p>
        </p:txBody>
      </p:sp>
      <p:sp>
        <p:nvSpPr>
          <p:cNvPr id="784459" name="Line 75"/>
          <p:cNvSpPr>
            <a:spLocks noChangeShapeType="1"/>
          </p:cNvSpPr>
          <p:nvPr/>
        </p:nvSpPr>
        <p:spPr bwMode="auto">
          <a:xfrm flipV="1">
            <a:off x="4295775" y="5065713"/>
            <a:ext cx="1436688" cy="44450"/>
          </a:xfrm>
          <a:prstGeom prst="line">
            <a:avLst/>
          </a:prstGeom>
          <a:noFill/>
          <a:ln w="38100">
            <a:solidFill>
              <a:schemeClr val="hlink"/>
            </a:solidFill>
            <a:round/>
            <a:headEnd/>
            <a:tailEnd type="triangle" w="med" len="med"/>
          </a:ln>
          <a:effectLst/>
        </p:spPr>
        <p:txBody>
          <a:bodyPr/>
          <a:lstStyle/>
          <a:p>
            <a:endParaRPr lang="zh-CN" altLang="en-US"/>
          </a:p>
        </p:txBody>
      </p:sp>
      <p:sp>
        <p:nvSpPr>
          <p:cNvPr id="784460" name="AutoShape 76"/>
          <p:cNvSpPr>
            <a:spLocks/>
          </p:cNvSpPr>
          <p:nvPr/>
        </p:nvSpPr>
        <p:spPr bwMode="auto">
          <a:xfrm>
            <a:off x="4035425" y="4702175"/>
            <a:ext cx="173038" cy="741363"/>
          </a:xfrm>
          <a:prstGeom prst="rightBrace">
            <a:avLst>
              <a:gd name="adj1" fmla="val 35703"/>
              <a:gd name="adj2" fmla="val 50000"/>
            </a:avLst>
          </a:prstGeom>
          <a:noFill/>
          <a:ln w="38100">
            <a:solidFill>
              <a:schemeClr val="hlink"/>
            </a:solidFill>
            <a:round/>
            <a:headEnd/>
            <a:tailEnd/>
          </a:ln>
          <a:effectLst/>
        </p:spPr>
        <p:txBody>
          <a:bodyPr wrap="none" anchor="ctr"/>
          <a:lstStyle/>
          <a:p>
            <a:endParaRPr lang="zh-CN" altLang="en-US"/>
          </a:p>
        </p:txBody>
      </p:sp>
      <p:sp>
        <p:nvSpPr>
          <p:cNvPr id="784461" name="Text Box 77"/>
          <p:cNvSpPr txBox="1">
            <a:spLocks noChangeArrowheads="1"/>
          </p:cNvSpPr>
          <p:nvPr/>
        </p:nvSpPr>
        <p:spPr bwMode="auto">
          <a:xfrm>
            <a:off x="3251200" y="6257925"/>
            <a:ext cx="987425" cy="396875"/>
          </a:xfrm>
          <a:prstGeom prst="rect">
            <a:avLst/>
          </a:prstGeom>
          <a:noFill/>
          <a:ln w="9525">
            <a:noFill/>
            <a:miter lim="800000"/>
            <a:headEnd/>
            <a:tailEnd/>
          </a:ln>
          <a:effectLst/>
        </p:spPr>
        <p:txBody>
          <a:bodyPr>
            <a:spAutoFit/>
          </a:bodyPr>
          <a:lstStyle/>
          <a:p>
            <a:pPr>
              <a:spcBef>
                <a:spcPct val="50000"/>
              </a:spcBef>
            </a:pPr>
            <a:r>
              <a:rPr lang="en-US" altLang="zh-CN" sz="2000" b="1">
                <a:hlinkClick r:id="" action="ppaction://hlinkshowjump?jump=previousslide"/>
              </a:rPr>
              <a:t>BACK</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4394"/>
                                        </p:tgtEl>
                                        <p:attrNameLst>
                                          <p:attrName>style.visibility</p:attrName>
                                        </p:attrNameLst>
                                      </p:cBhvr>
                                      <p:to>
                                        <p:strVal val="visible"/>
                                      </p:to>
                                    </p:set>
                                    <p:animEffect transition="in" filter="blinds(horizontal)">
                                      <p:cBhvr>
                                        <p:cTn id="7" dur="500"/>
                                        <p:tgtEl>
                                          <p:spTgt spid="7843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4461"/>
                                        </p:tgtEl>
                                        <p:attrNameLst>
                                          <p:attrName>style.visibility</p:attrName>
                                        </p:attrNameLst>
                                      </p:cBhvr>
                                      <p:to>
                                        <p:strVal val="visible"/>
                                      </p:to>
                                    </p:set>
                                    <p:animEffect transition="in" filter="blinds(horizontal)">
                                      <p:cBhvr>
                                        <p:cTn id="12" dur="500"/>
                                        <p:tgtEl>
                                          <p:spTgt spid="784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4" grpId="0" animBg="1"/>
      <p:bldP spid="7844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1"/>
          <p:cNvSpPr>
            <a:spLocks noGrp="1" noChangeArrowheads="1"/>
          </p:cNvSpPr>
          <p:nvPr>
            <p:ph type="title" idx="4294967295"/>
          </p:nvPr>
        </p:nvSpPr>
        <p:spPr>
          <a:xfrm>
            <a:off x="427038" y="0"/>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mtClean="0"/>
              <a:t>符号和符号解析</a:t>
            </a:r>
            <a:endParaRPr lang="zh-CN" altLang="en-GB" smtClean="0"/>
          </a:p>
        </p:txBody>
      </p:sp>
      <p:sp>
        <p:nvSpPr>
          <p:cNvPr id="615427" name="Rectangle 2"/>
          <p:cNvSpPr>
            <a:spLocks noGrp="1" noChangeArrowheads="1"/>
          </p:cNvSpPr>
          <p:nvPr>
            <p:ph type="body" idx="4294967295"/>
          </p:nvPr>
        </p:nvSpPr>
        <p:spPr>
          <a:xfrm>
            <a:off x="0" y="638175"/>
            <a:ext cx="8775700" cy="5994400"/>
          </a:xfrm>
        </p:spPr>
        <p:txBody>
          <a:bodyPr/>
          <a:lstStyle/>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t>   </a:t>
            </a:r>
            <a:r>
              <a:rPr lang="zh-CN" altLang="en-GB" smtClean="0">
                <a:latin typeface="微软雅黑" pitchFamily="34" charset="-122"/>
                <a:ea typeface="微软雅黑" pitchFamily="34" charset="-122"/>
              </a:rPr>
              <a:t> </a:t>
            </a:r>
            <a:r>
              <a:rPr lang="zh-CN" altLang="en-GB" sz="2000" smtClean="0">
                <a:latin typeface="微软雅黑" pitchFamily="34" charset="-122"/>
                <a:ea typeface="微软雅黑" pitchFamily="34" charset="-122"/>
              </a:rPr>
              <a:t>每个</a:t>
            </a:r>
            <a:r>
              <a:rPr lang="zh-CN" altLang="en-GB" sz="2000" smtClean="0">
                <a:solidFill>
                  <a:srgbClr val="FF0000"/>
                </a:solidFill>
                <a:latin typeface="微软雅黑" pitchFamily="34" charset="-122"/>
                <a:ea typeface="微软雅黑" pitchFamily="34" charset="-122"/>
              </a:rPr>
              <a:t>可重定位目标模块</a:t>
            </a:r>
            <a:r>
              <a:rPr lang="en-GB" altLang="zh-CN" sz="2000" smtClean="0">
                <a:solidFill>
                  <a:srgbClr val="FF0000"/>
                </a:solidFill>
                <a:latin typeface="微软雅黑" pitchFamily="34" charset="-122"/>
                <a:ea typeface="微软雅黑" pitchFamily="34" charset="-122"/>
              </a:rPr>
              <a:t>m</a:t>
            </a:r>
            <a:r>
              <a:rPr lang="zh-CN" altLang="en-GB" sz="2000" smtClean="0">
                <a:latin typeface="微软雅黑" pitchFamily="34" charset="-122"/>
                <a:ea typeface="微软雅黑" pitchFamily="34" charset="-122"/>
              </a:rPr>
              <a:t>都有一个符号表，它包含了在</a:t>
            </a:r>
            <a:r>
              <a:rPr lang="en-GB" altLang="zh-CN" sz="2000" smtClean="0">
                <a:latin typeface="微软雅黑" pitchFamily="34" charset="-122"/>
                <a:ea typeface="微软雅黑" pitchFamily="34" charset="-122"/>
              </a:rPr>
              <a:t>m</a:t>
            </a:r>
            <a:r>
              <a:rPr lang="zh-CN" altLang="en-GB" sz="2000" smtClean="0">
                <a:latin typeface="微软雅黑" pitchFamily="34" charset="-122"/>
                <a:ea typeface="微软雅黑" pitchFamily="34" charset="-122"/>
              </a:rPr>
              <a:t>中定义和引用的符号。有三种链接器符号：</a:t>
            </a: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solidFill>
                  <a:srgbClr val="FF0000"/>
                </a:solidFill>
                <a:latin typeface="微软雅黑" pitchFamily="34" charset="-122"/>
                <a:ea typeface="微软雅黑" pitchFamily="34" charset="-122"/>
              </a:rPr>
              <a:t>Global symbols</a:t>
            </a:r>
            <a:r>
              <a:rPr lang="zh-CN" altLang="en-GB" sz="2000" smtClean="0">
                <a:latin typeface="微软雅黑" pitchFamily="34" charset="-122"/>
                <a:ea typeface="微软雅黑" pitchFamily="34" charset="-122"/>
              </a:rPr>
              <a:t>（模块内部定义的</a:t>
            </a:r>
            <a:r>
              <a:rPr lang="zh-CN" altLang="en-GB" sz="2000" smtClean="0">
                <a:solidFill>
                  <a:srgbClr val="FF0000"/>
                </a:solidFill>
                <a:latin typeface="微软雅黑" pitchFamily="34" charset="-122"/>
                <a:ea typeface="微软雅黑" pitchFamily="34" charset="-122"/>
              </a:rPr>
              <a:t>全局符号</a:t>
            </a:r>
            <a:r>
              <a:rPr lang="zh-CN" altLang="en-GB" sz="2000" smtClean="0">
                <a:latin typeface="微软雅黑" pitchFamily="34" charset="-122"/>
                <a:ea typeface="微软雅黑"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由模块</a:t>
            </a:r>
            <a:r>
              <a:rPr lang="en-GB" altLang="zh-CN" smtClean="0">
                <a:latin typeface="微软雅黑" pitchFamily="34" charset="-122"/>
                <a:ea typeface="微软雅黑" pitchFamily="34" charset="-122"/>
              </a:rPr>
              <a:t>m</a:t>
            </a:r>
            <a:r>
              <a:rPr lang="zh-CN" altLang="en-GB" smtClean="0">
                <a:latin typeface="微软雅黑" pitchFamily="34" charset="-122"/>
                <a:ea typeface="微软雅黑" pitchFamily="34" charset="-122"/>
              </a:rPr>
              <a:t>定义并能被其他模块引用的符号。例如，非</a:t>
            </a:r>
            <a:r>
              <a:rPr lang="en-GB" altLang="zh-CN" smtClean="0">
                <a:latin typeface="微软雅黑" pitchFamily="34" charset="-122"/>
                <a:ea typeface="微软雅黑" pitchFamily="34" charset="-122"/>
              </a:rPr>
              <a:t>static C</a:t>
            </a:r>
            <a:r>
              <a:rPr lang="zh-CN" altLang="en-GB" smtClean="0">
                <a:latin typeface="微软雅黑" pitchFamily="34" charset="-122"/>
                <a:ea typeface="微软雅黑" pitchFamily="34" charset="-122"/>
              </a:rPr>
              <a:t>函数和非</a:t>
            </a:r>
            <a:r>
              <a:rPr lang="en-GB" altLang="zh-CN" smtClean="0">
                <a:latin typeface="微软雅黑" pitchFamily="34" charset="-122"/>
                <a:ea typeface="微软雅黑" pitchFamily="34" charset="-122"/>
              </a:rPr>
              <a:t>static</a:t>
            </a:r>
            <a:r>
              <a:rPr lang="zh-CN" altLang="en-GB" smtClean="0">
                <a:latin typeface="微软雅黑" pitchFamily="34" charset="-122"/>
                <a:ea typeface="微软雅黑" pitchFamily="34" charset="-122"/>
              </a:rPr>
              <a:t>的</a:t>
            </a:r>
            <a:r>
              <a:rPr lang="en-GB" altLang="zh-CN" smtClean="0">
                <a:latin typeface="微软雅黑" pitchFamily="34" charset="-122"/>
                <a:ea typeface="微软雅黑" pitchFamily="34" charset="-122"/>
              </a:rPr>
              <a:t>C</a:t>
            </a:r>
            <a:r>
              <a:rPr lang="zh-CN" altLang="en-GB" smtClean="0">
                <a:latin typeface="微软雅黑" pitchFamily="34" charset="-122"/>
                <a:ea typeface="微软雅黑" pitchFamily="34" charset="-122"/>
              </a:rPr>
              <a:t>全局变量（指不带</a:t>
            </a:r>
            <a:r>
              <a:rPr lang="en-GB" altLang="zh-CN" smtClean="0">
                <a:latin typeface="微软雅黑" pitchFamily="34" charset="-122"/>
                <a:ea typeface="微软雅黑" pitchFamily="34" charset="-122"/>
              </a:rPr>
              <a:t>static</a:t>
            </a:r>
            <a:r>
              <a:rPr lang="zh-CN" altLang="en-GB" smtClean="0">
                <a:latin typeface="微软雅黑" pitchFamily="34" charset="-122"/>
                <a:ea typeface="微软雅黑" pitchFamily="34" charset="-122"/>
              </a:rPr>
              <a:t>的全局变量）</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    </a:t>
            </a:r>
            <a:r>
              <a:rPr lang="zh-CN" altLang="en-GB" smtClean="0">
                <a:solidFill>
                  <a:srgbClr val="009242"/>
                </a:solidFill>
                <a:latin typeface="微软雅黑" pitchFamily="34" charset="-122"/>
                <a:ea typeface="微软雅黑" pitchFamily="34" charset="-122"/>
              </a:rPr>
              <a:t>如，</a:t>
            </a:r>
            <a:r>
              <a:rPr lang="en-GB" altLang="zh-CN" smtClean="0">
                <a:solidFill>
                  <a:srgbClr val="009242"/>
                </a:solidFill>
                <a:latin typeface="微软雅黑" pitchFamily="34" charset="-122"/>
                <a:ea typeface="微软雅黑" pitchFamily="34" charset="-122"/>
              </a:rPr>
              <a:t>main.c </a:t>
            </a:r>
            <a:r>
              <a:rPr lang="zh-CN" altLang="en-GB" smtClean="0">
                <a:solidFill>
                  <a:srgbClr val="009242"/>
                </a:solidFill>
                <a:latin typeface="微软雅黑" pitchFamily="34" charset="-122"/>
                <a:ea typeface="微软雅黑" pitchFamily="34" charset="-122"/>
              </a:rPr>
              <a:t>中的全局变量名</a:t>
            </a:r>
            <a:r>
              <a:rPr lang="en-GB" altLang="zh-CN" smtClean="0">
                <a:solidFill>
                  <a:srgbClr val="009242"/>
                </a:solidFill>
                <a:latin typeface="微软雅黑" pitchFamily="34" charset="-122"/>
                <a:ea typeface="微软雅黑" pitchFamily="34" charset="-122"/>
              </a:rPr>
              <a:t>buf</a:t>
            </a:r>
            <a:endParaRPr lang="zh-CN" altLang="en-GB" smtClean="0">
              <a:solidFill>
                <a:srgbClr val="009242"/>
              </a:solidFill>
              <a:latin typeface="微软雅黑" pitchFamily="34" charset="-122"/>
              <a:ea typeface="微软雅黑" pitchFamily="34" charset="-122"/>
            </a:endParaRP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solidFill>
                  <a:srgbClr val="FF0000"/>
                </a:solidFill>
                <a:latin typeface="微软雅黑" pitchFamily="34" charset="-122"/>
                <a:ea typeface="微软雅黑" pitchFamily="34" charset="-122"/>
              </a:rPr>
              <a:t>External symbols</a:t>
            </a:r>
            <a:r>
              <a:rPr lang="zh-CN" altLang="en-GB" sz="2000" smtClean="0">
                <a:latin typeface="微软雅黑" pitchFamily="34" charset="-122"/>
                <a:ea typeface="微软雅黑" pitchFamily="34" charset="-122"/>
              </a:rPr>
              <a:t>（外部定义的</a:t>
            </a:r>
            <a:r>
              <a:rPr lang="zh-CN" altLang="en-GB" sz="2000" smtClean="0">
                <a:solidFill>
                  <a:srgbClr val="FF0000"/>
                </a:solidFill>
                <a:latin typeface="微软雅黑" pitchFamily="34" charset="-122"/>
                <a:ea typeface="微软雅黑" pitchFamily="34" charset="-122"/>
              </a:rPr>
              <a:t>全局符号</a:t>
            </a:r>
            <a:r>
              <a:rPr lang="zh-CN" altLang="en-GB" sz="2000" smtClean="0">
                <a:latin typeface="微软雅黑" pitchFamily="34" charset="-122"/>
                <a:ea typeface="微软雅黑"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由其他模块定义并被模块</a:t>
            </a:r>
            <a:r>
              <a:rPr lang="en-GB" altLang="zh-CN" smtClean="0">
                <a:latin typeface="微软雅黑" pitchFamily="34" charset="-122"/>
                <a:ea typeface="微软雅黑" pitchFamily="34" charset="-122"/>
              </a:rPr>
              <a:t>m</a:t>
            </a:r>
            <a:r>
              <a:rPr lang="zh-CN" altLang="en-GB" smtClean="0">
                <a:latin typeface="微软雅黑" pitchFamily="34" charset="-122"/>
                <a:ea typeface="微软雅黑" pitchFamily="34" charset="-122"/>
              </a:rPr>
              <a:t>引用的全局符号</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  </a:t>
            </a:r>
            <a:r>
              <a:rPr lang="zh-CN" altLang="en-GB" smtClean="0">
                <a:solidFill>
                  <a:srgbClr val="009242"/>
                </a:solidFill>
                <a:latin typeface="微软雅黑" pitchFamily="34" charset="-122"/>
                <a:ea typeface="微软雅黑" pitchFamily="34" charset="-122"/>
              </a:rPr>
              <a:t> 如，</a:t>
            </a:r>
            <a:r>
              <a:rPr lang="en-GB" altLang="zh-CN" smtClean="0">
                <a:solidFill>
                  <a:srgbClr val="009242"/>
                </a:solidFill>
                <a:latin typeface="微软雅黑" pitchFamily="34" charset="-122"/>
                <a:ea typeface="微软雅黑" pitchFamily="34" charset="-122"/>
              </a:rPr>
              <a:t>main.c </a:t>
            </a:r>
            <a:r>
              <a:rPr lang="zh-CN" altLang="en-GB" smtClean="0">
                <a:solidFill>
                  <a:srgbClr val="009242"/>
                </a:solidFill>
                <a:latin typeface="微软雅黑" pitchFamily="34" charset="-122"/>
                <a:ea typeface="微软雅黑" pitchFamily="34" charset="-122"/>
              </a:rPr>
              <a:t>中的函数名</a:t>
            </a:r>
            <a:r>
              <a:rPr lang="en-GB" altLang="zh-CN" smtClean="0">
                <a:solidFill>
                  <a:srgbClr val="009242"/>
                </a:solidFill>
                <a:latin typeface="微软雅黑" pitchFamily="34" charset="-122"/>
                <a:ea typeface="微软雅黑" pitchFamily="34" charset="-122"/>
              </a:rPr>
              <a:t>swap</a:t>
            </a:r>
            <a:endParaRPr lang="zh-CN" altLang="en-GB" smtClean="0">
              <a:solidFill>
                <a:srgbClr val="009242"/>
              </a:solidFill>
              <a:latin typeface="微软雅黑" pitchFamily="34" charset="-122"/>
              <a:ea typeface="微软雅黑" pitchFamily="34" charset="-122"/>
            </a:endParaRP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solidFill>
                  <a:srgbClr val="FF0000"/>
                </a:solidFill>
                <a:latin typeface="微软雅黑" pitchFamily="34" charset="-122"/>
                <a:ea typeface="微软雅黑" pitchFamily="34" charset="-122"/>
              </a:rPr>
              <a:t>Local symbols</a:t>
            </a:r>
            <a:r>
              <a:rPr lang="zh-CN" altLang="en-GB" sz="2000" smtClean="0">
                <a:latin typeface="微软雅黑" pitchFamily="34" charset="-122"/>
                <a:ea typeface="微软雅黑" pitchFamily="34" charset="-122"/>
              </a:rPr>
              <a:t>（本模块的</a:t>
            </a:r>
            <a:r>
              <a:rPr lang="zh-CN" altLang="en-GB" sz="2000" smtClean="0">
                <a:solidFill>
                  <a:srgbClr val="FF0000"/>
                </a:solidFill>
                <a:latin typeface="微软雅黑" pitchFamily="34" charset="-122"/>
                <a:ea typeface="微软雅黑" pitchFamily="34" charset="-122"/>
              </a:rPr>
              <a:t>局部符号</a:t>
            </a:r>
            <a:r>
              <a:rPr lang="zh-CN" altLang="en-GB" sz="2000" smtClean="0">
                <a:latin typeface="微软雅黑" pitchFamily="34" charset="-122"/>
                <a:ea typeface="微软雅黑"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仅由模块</a:t>
            </a:r>
            <a:r>
              <a:rPr lang="en-GB" altLang="zh-CN" smtClean="0">
                <a:latin typeface="微软雅黑" pitchFamily="34" charset="-122"/>
                <a:ea typeface="微软雅黑" pitchFamily="34" charset="-122"/>
              </a:rPr>
              <a:t>m</a:t>
            </a:r>
            <a:r>
              <a:rPr lang="zh-CN" altLang="en-GB" smtClean="0">
                <a:latin typeface="微软雅黑" pitchFamily="34" charset="-122"/>
                <a:ea typeface="微软雅黑" pitchFamily="34" charset="-122"/>
              </a:rPr>
              <a:t>定义和引用的本地符号。例如，在模块</a:t>
            </a:r>
            <a:r>
              <a:rPr lang="en-GB" altLang="zh-CN" smtClean="0">
                <a:latin typeface="微软雅黑" pitchFamily="34" charset="-122"/>
                <a:ea typeface="微软雅黑" pitchFamily="34" charset="-122"/>
              </a:rPr>
              <a:t>m</a:t>
            </a:r>
            <a:r>
              <a:rPr lang="zh-CN" altLang="en-GB" smtClean="0">
                <a:latin typeface="微软雅黑" pitchFamily="34" charset="-122"/>
                <a:ea typeface="微软雅黑" pitchFamily="34" charset="-122"/>
              </a:rPr>
              <a:t>中定义的带</a:t>
            </a:r>
            <a:r>
              <a:rPr lang="en-GB" altLang="zh-CN" smtClean="0">
                <a:latin typeface="微软雅黑" pitchFamily="34" charset="-122"/>
                <a:ea typeface="微软雅黑" pitchFamily="34" charset="-122"/>
              </a:rPr>
              <a:t>static</a:t>
            </a:r>
            <a:r>
              <a:rPr lang="zh-CN" altLang="en-GB" smtClean="0">
                <a:latin typeface="微软雅黑" pitchFamily="34" charset="-122"/>
                <a:ea typeface="微软雅黑" pitchFamily="34" charset="-122"/>
              </a:rPr>
              <a:t>的</a:t>
            </a:r>
            <a:r>
              <a:rPr lang="en-GB" altLang="zh-CN" smtClean="0">
                <a:latin typeface="微软雅黑" pitchFamily="34" charset="-122"/>
                <a:ea typeface="微软雅黑" pitchFamily="34" charset="-122"/>
              </a:rPr>
              <a:t>C</a:t>
            </a:r>
            <a:r>
              <a:rPr lang="zh-CN" altLang="en-GB" smtClean="0">
                <a:latin typeface="微软雅黑" pitchFamily="34" charset="-122"/>
                <a:ea typeface="微软雅黑" pitchFamily="34" charset="-122"/>
              </a:rPr>
              <a:t>函数和全局变量</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solidFill>
                  <a:srgbClr val="009242"/>
                </a:solidFill>
                <a:latin typeface="微软雅黑" pitchFamily="34" charset="-122"/>
                <a:ea typeface="微软雅黑" pitchFamily="34" charset="-122"/>
              </a:rPr>
              <a:t>如，</a:t>
            </a:r>
            <a:r>
              <a:rPr lang="en-GB" altLang="zh-CN" smtClean="0">
                <a:solidFill>
                  <a:srgbClr val="009242"/>
                </a:solidFill>
                <a:latin typeface="微软雅黑" pitchFamily="34" charset="-122"/>
                <a:ea typeface="微软雅黑" pitchFamily="34" charset="-122"/>
              </a:rPr>
              <a:t>swap.c </a:t>
            </a:r>
            <a:r>
              <a:rPr lang="zh-CN" altLang="en-GB" smtClean="0">
                <a:solidFill>
                  <a:srgbClr val="009242"/>
                </a:solidFill>
                <a:latin typeface="微软雅黑" pitchFamily="34" charset="-122"/>
                <a:ea typeface="微软雅黑" pitchFamily="34" charset="-122"/>
              </a:rPr>
              <a:t>中的</a:t>
            </a:r>
            <a:r>
              <a:rPr lang="en-GB" altLang="zh-CN" smtClean="0">
                <a:solidFill>
                  <a:srgbClr val="009242"/>
                </a:solidFill>
                <a:latin typeface="微软雅黑" pitchFamily="34" charset="-122"/>
                <a:ea typeface="微软雅黑" pitchFamily="34" charset="-122"/>
              </a:rPr>
              <a:t>static</a:t>
            </a:r>
            <a:r>
              <a:rPr lang="zh-CN" altLang="en-GB" smtClean="0">
                <a:solidFill>
                  <a:srgbClr val="009242"/>
                </a:solidFill>
                <a:latin typeface="微软雅黑" pitchFamily="34" charset="-122"/>
                <a:ea typeface="微软雅黑" pitchFamily="34" charset="-122"/>
              </a:rPr>
              <a:t>变量名</a:t>
            </a:r>
            <a:r>
              <a:rPr lang="en-GB" altLang="zh-CN" smtClean="0">
                <a:solidFill>
                  <a:srgbClr val="009242"/>
                </a:solidFill>
                <a:latin typeface="微软雅黑" pitchFamily="34" charset="-122"/>
                <a:ea typeface="微软雅黑" pitchFamily="34" charset="-122"/>
              </a:rPr>
              <a:t>bufp1</a:t>
            </a:r>
            <a:endParaRPr lang="zh-CN" altLang="en-GB" smtClean="0">
              <a:latin typeface="微软雅黑" pitchFamily="34" charset="-122"/>
              <a:ea typeface="微软雅黑" pitchFamily="34" charset="-122"/>
            </a:endParaRPr>
          </a:p>
          <a:p>
            <a:pPr lvl="2">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solidFill>
                  <a:srgbClr val="CC3300"/>
                </a:solidFill>
                <a:latin typeface="微软雅黑" pitchFamily="34" charset="-122"/>
                <a:ea typeface="微软雅黑" pitchFamily="34" charset="-122"/>
              </a:rPr>
              <a:t>   </a:t>
            </a:r>
            <a:r>
              <a:rPr lang="zh-CN" altLang="en-GB" sz="2200" smtClean="0">
                <a:solidFill>
                  <a:srgbClr val="CC3300"/>
                </a:solidFill>
                <a:latin typeface="微软雅黑" pitchFamily="34" charset="-122"/>
                <a:ea typeface="微软雅黑" pitchFamily="34" charset="-122"/>
              </a:rPr>
              <a:t>链接器</a:t>
            </a:r>
            <a:r>
              <a:rPr lang="zh-CN" altLang="en-GB" sz="2200" smtClean="0">
                <a:solidFill>
                  <a:srgbClr val="FF0000"/>
                </a:solidFill>
                <a:latin typeface="微软雅黑" pitchFamily="34" charset="-122"/>
                <a:ea typeface="微软雅黑" pitchFamily="34" charset="-122"/>
              </a:rPr>
              <a:t>局部符号</a:t>
            </a:r>
            <a:r>
              <a:rPr lang="zh-CN" altLang="en-GB" sz="2200" smtClean="0">
                <a:solidFill>
                  <a:srgbClr val="CC3300"/>
                </a:solidFill>
                <a:latin typeface="微软雅黑" pitchFamily="34" charset="-122"/>
                <a:ea typeface="微软雅黑" pitchFamily="34" charset="-122"/>
              </a:rPr>
              <a:t>不是指程序中的</a:t>
            </a:r>
            <a:r>
              <a:rPr lang="zh-CN" altLang="en-GB" sz="2200" smtClean="0">
                <a:solidFill>
                  <a:srgbClr val="FF0000"/>
                </a:solidFill>
                <a:latin typeface="微软雅黑" pitchFamily="34" charset="-122"/>
                <a:ea typeface="微软雅黑" pitchFamily="34" charset="-122"/>
              </a:rPr>
              <a:t>局部变量</a:t>
            </a:r>
            <a:r>
              <a:rPr lang="zh-CN" altLang="en-GB" sz="2200" smtClean="0">
                <a:solidFill>
                  <a:srgbClr val="CC3300"/>
                </a:solidFill>
                <a:latin typeface="微软雅黑" pitchFamily="34" charset="-122"/>
                <a:ea typeface="微软雅黑" pitchFamily="34" charset="-122"/>
              </a:rPr>
              <a:t>（分配在栈中的临时性变量）</a:t>
            </a:r>
            <a:r>
              <a:rPr lang="en-GB" altLang="zh-CN" sz="2200" smtClean="0">
                <a:solidFill>
                  <a:srgbClr val="CC3300"/>
                </a:solidFill>
                <a:latin typeface="微软雅黑" pitchFamily="34" charset="-122"/>
                <a:ea typeface="微软雅黑" pitchFamily="34" charset="-122"/>
              </a:rPr>
              <a:t>,</a:t>
            </a:r>
            <a:r>
              <a:rPr lang="zh-CN" altLang="en-GB" sz="2200" smtClean="0">
                <a:solidFill>
                  <a:srgbClr val="CC3300"/>
                </a:solidFill>
                <a:latin typeface="微软雅黑" pitchFamily="34" charset="-122"/>
                <a:ea typeface="微软雅黑" pitchFamily="34" charset="-122"/>
              </a:rPr>
              <a:t>链接器不关心这种局部变量</a:t>
            </a:r>
          </a:p>
        </p:txBody>
      </p:sp>
      <p:sp>
        <p:nvSpPr>
          <p:cNvPr id="615429" name="Line 5"/>
          <p:cNvSpPr>
            <a:spLocks noChangeShapeType="1"/>
          </p:cNvSpPr>
          <p:nvPr/>
        </p:nvSpPr>
        <p:spPr bwMode="auto">
          <a:xfrm flipH="1">
            <a:off x="3121025" y="4513263"/>
            <a:ext cx="1030288" cy="1263650"/>
          </a:xfrm>
          <a:prstGeom prst="line">
            <a:avLst/>
          </a:prstGeom>
          <a:noFill/>
          <a:ln w="38100">
            <a:solidFill>
              <a:srgbClr val="FF0000"/>
            </a:solidFill>
            <a:round/>
            <a:headEnd/>
            <a:tailEnd type="triangle" w="med" len="me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blinds(horizontal)">
                                      <p:cBhvr>
                                        <p:cTn id="7" dur="500"/>
                                        <p:tgtEl>
                                          <p:spTgt spid="615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blinds(horizontal)">
                                      <p:cBhvr>
                                        <p:cTn id="12" dur="500"/>
                                        <p:tgtEl>
                                          <p:spTgt spid="615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blinds(horizontal)">
                                      <p:cBhvr>
                                        <p:cTn id="17" dur="500"/>
                                        <p:tgtEl>
                                          <p:spTgt spid="615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5427">
                                            <p:txEl>
                                              <p:pRg st="3" end="3"/>
                                            </p:txEl>
                                          </p:spTgt>
                                        </p:tgtEl>
                                        <p:attrNameLst>
                                          <p:attrName>style.visibility</p:attrName>
                                        </p:attrNameLst>
                                      </p:cBhvr>
                                      <p:to>
                                        <p:strVal val="visible"/>
                                      </p:to>
                                    </p:set>
                                    <p:animEffect transition="in" filter="blinds(horizontal)">
                                      <p:cBhvr>
                                        <p:cTn id="22" dur="500"/>
                                        <p:tgtEl>
                                          <p:spTgt spid="615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5427">
                                            <p:txEl>
                                              <p:pRg st="4" end="4"/>
                                            </p:txEl>
                                          </p:spTgt>
                                        </p:tgtEl>
                                        <p:attrNameLst>
                                          <p:attrName>style.visibility</p:attrName>
                                        </p:attrNameLst>
                                      </p:cBhvr>
                                      <p:to>
                                        <p:strVal val="visible"/>
                                      </p:to>
                                    </p:set>
                                    <p:animEffect transition="in" filter="blinds(horizontal)">
                                      <p:cBhvr>
                                        <p:cTn id="27" dur="500"/>
                                        <p:tgtEl>
                                          <p:spTgt spid="615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5427">
                                            <p:txEl>
                                              <p:pRg st="5" end="5"/>
                                            </p:txEl>
                                          </p:spTgt>
                                        </p:tgtEl>
                                        <p:attrNameLst>
                                          <p:attrName>style.visibility</p:attrName>
                                        </p:attrNameLst>
                                      </p:cBhvr>
                                      <p:to>
                                        <p:strVal val="visible"/>
                                      </p:to>
                                    </p:set>
                                    <p:animEffect transition="in" filter="blinds(horizontal)">
                                      <p:cBhvr>
                                        <p:cTn id="32" dur="500"/>
                                        <p:tgtEl>
                                          <p:spTgt spid="6154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5427">
                                            <p:txEl>
                                              <p:pRg st="6" end="6"/>
                                            </p:txEl>
                                          </p:spTgt>
                                        </p:tgtEl>
                                        <p:attrNameLst>
                                          <p:attrName>style.visibility</p:attrName>
                                        </p:attrNameLst>
                                      </p:cBhvr>
                                      <p:to>
                                        <p:strVal val="visible"/>
                                      </p:to>
                                    </p:set>
                                    <p:animEffect transition="in" filter="blinds(horizontal)">
                                      <p:cBhvr>
                                        <p:cTn id="37" dur="500"/>
                                        <p:tgtEl>
                                          <p:spTgt spid="6154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5427">
                                            <p:txEl>
                                              <p:pRg st="7" end="7"/>
                                            </p:txEl>
                                          </p:spTgt>
                                        </p:tgtEl>
                                        <p:attrNameLst>
                                          <p:attrName>style.visibility</p:attrName>
                                        </p:attrNameLst>
                                      </p:cBhvr>
                                      <p:to>
                                        <p:strVal val="visible"/>
                                      </p:to>
                                    </p:set>
                                    <p:animEffect transition="in" filter="blinds(horizontal)">
                                      <p:cBhvr>
                                        <p:cTn id="42" dur="500"/>
                                        <p:tgtEl>
                                          <p:spTgt spid="6154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5427">
                                            <p:txEl>
                                              <p:pRg st="8" end="8"/>
                                            </p:txEl>
                                          </p:spTgt>
                                        </p:tgtEl>
                                        <p:attrNameLst>
                                          <p:attrName>style.visibility</p:attrName>
                                        </p:attrNameLst>
                                      </p:cBhvr>
                                      <p:to>
                                        <p:strVal val="visible"/>
                                      </p:to>
                                    </p:set>
                                    <p:animEffect transition="in" filter="blinds(horizontal)">
                                      <p:cBhvr>
                                        <p:cTn id="47" dur="500"/>
                                        <p:tgtEl>
                                          <p:spTgt spid="6154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5427">
                                            <p:txEl>
                                              <p:pRg st="9" end="9"/>
                                            </p:txEl>
                                          </p:spTgt>
                                        </p:tgtEl>
                                        <p:attrNameLst>
                                          <p:attrName>style.visibility</p:attrName>
                                        </p:attrNameLst>
                                      </p:cBhvr>
                                      <p:to>
                                        <p:strVal val="visible"/>
                                      </p:to>
                                    </p:set>
                                    <p:animEffect transition="in" filter="blinds(horizontal)">
                                      <p:cBhvr>
                                        <p:cTn id="52" dur="500"/>
                                        <p:tgtEl>
                                          <p:spTgt spid="6154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5427">
                                            <p:txEl>
                                              <p:pRg st="10" end="10"/>
                                            </p:txEl>
                                          </p:spTgt>
                                        </p:tgtEl>
                                        <p:attrNameLst>
                                          <p:attrName>style.visibility</p:attrName>
                                        </p:attrNameLst>
                                      </p:cBhvr>
                                      <p:to>
                                        <p:strVal val="visible"/>
                                      </p:to>
                                    </p:set>
                                    <p:animEffect transition="in" filter="blinds(horizontal)">
                                      <p:cBhvr>
                                        <p:cTn id="57" dur="500"/>
                                        <p:tgtEl>
                                          <p:spTgt spid="61542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15429"/>
                                        </p:tgtEl>
                                        <p:attrNameLst>
                                          <p:attrName>style.visibility</p:attrName>
                                        </p:attrNameLst>
                                      </p:cBhvr>
                                      <p:to>
                                        <p:strVal val="visible"/>
                                      </p:to>
                                    </p:set>
                                    <p:animEffect transition="in" filter="blinds(horizontal)">
                                      <p:cBhvr>
                                        <p:cTn id="62"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57200" y="111125"/>
            <a:ext cx="8229600" cy="561975"/>
          </a:xfrm>
        </p:spPr>
        <p:txBody>
          <a:bodyPr/>
          <a:lstStyle/>
          <a:p>
            <a:r>
              <a:rPr lang="en-US" altLang="zh-CN" smtClean="0"/>
              <a:t>R_386_32</a:t>
            </a:r>
            <a:r>
              <a:rPr lang="zh-CN" altLang="en-GB" smtClean="0"/>
              <a:t>的重定位方式</a:t>
            </a:r>
            <a:endParaRPr lang="zh-CN" altLang="en-US" smtClean="0"/>
          </a:p>
        </p:txBody>
      </p:sp>
      <p:sp>
        <p:nvSpPr>
          <p:cNvPr id="732166" name="Text Box 6"/>
          <p:cNvSpPr txBox="1">
            <a:spLocks noChangeArrowheads="1"/>
          </p:cNvSpPr>
          <p:nvPr/>
        </p:nvSpPr>
        <p:spPr bwMode="auto">
          <a:xfrm>
            <a:off x="4195763" y="890588"/>
            <a:ext cx="2133600" cy="1495425"/>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000" b="1">
                <a:solidFill>
                  <a:srgbClr val="FF0000"/>
                </a:solidFill>
                <a:latin typeface="微软雅黑" pitchFamily="34" charset="-122"/>
                <a:ea typeface="微软雅黑" pitchFamily="34" charset="-122"/>
              </a:rPr>
              <a:t>buf</a:t>
            </a:r>
            <a:r>
              <a:rPr lang="zh-CN" altLang="en-US" sz="2000" b="1">
                <a:solidFill>
                  <a:srgbClr val="FF0000"/>
                </a:solidFill>
                <a:latin typeface="微软雅黑" pitchFamily="34" charset="-122"/>
                <a:ea typeface="微软雅黑" pitchFamily="34" charset="-122"/>
              </a:rPr>
              <a:t>定义在</a:t>
            </a:r>
            <a:r>
              <a:rPr lang="en-US" altLang="zh-CN" sz="2000" b="1">
                <a:solidFill>
                  <a:srgbClr val="FF0000"/>
                </a:solidFill>
                <a:latin typeface="微软雅黑" pitchFamily="34" charset="-122"/>
                <a:ea typeface="微软雅黑" pitchFamily="34" charset="-122"/>
              </a:rPr>
              <a:t>.data</a:t>
            </a:r>
            <a:r>
              <a:rPr lang="zh-CN" altLang="en-US" sz="2000" b="1">
                <a:solidFill>
                  <a:srgbClr val="FF0000"/>
                </a:solidFill>
                <a:latin typeface="微软雅黑" pitchFamily="34" charset="-122"/>
                <a:ea typeface="微软雅黑" pitchFamily="34" charset="-122"/>
              </a:rPr>
              <a:t>节中偏移为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处，占</a:t>
            </a:r>
            <a:r>
              <a:rPr lang="en-US" altLang="zh-CN" sz="2000" b="1">
                <a:solidFill>
                  <a:srgbClr val="FF0000"/>
                </a:solidFill>
                <a:latin typeface="微软雅黑" pitchFamily="34" charset="-122"/>
                <a:ea typeface="微软雅黑" pitchFamily="34" charset="-122"/>
              </a:rPr>
              <a:t>8B</a:t>
            </a:r>
            <a:r>
              <a:rPr lang="zh-CN" altLang="en-US" sz="2000" b="1">
                <a:solidFill>
                  <a:srgbClr val="FF0000"/>
                </a:solidFill>
                <a:latin typeface="微软雅黑" pitchFamily="34" charset="-122"/>
                <a:ea typeface="微软雅黑" pitchFamily="34" charset="-122"/>
              </a:rPr>
              <a:t>，没有需重定位的符号。</a:t>
            </a:r>
            <a:endParaRPr lang="en-US" altLang="zh-CN" sz="2000" b="1">
              <a:solidFill>
                <a:srgbClr val="FF0000"/>
              </a:solidFill>
              <a:latin typeface="微软雅黑" pitchFamily="34" charset="-122"/>
              <a:ea typeface="微软雅黑" pitchFamily="34" charset="-122"/>
            </a:endParaRPr>
          </a:p>
        </p:txBody>
      </p:sp>
      <p:grpSp>
        <p:nvGrpSpPr>
          <p:cNvPr id="732170" name="Group 10"/>
          <p:cNvGrpSpPr>
            <a:grpSpLocks/>
          </p:cNvGrpSpPr>
          <p:nvPr/>
        </p:nvGrpSpPr>
        <p:grpSpPr bwMode="auto">
          <a:xfrm>
            <a:off x="100013" y="749300"/>
            <a:ext cx="4071937" cy="1741488"/>
            <a:chOff x="44" y="472"/>
            <a:chExt cx="2565" cy="1097"/>
          </a:xfrm>
        </p:grpSpPr>
        <p:sp>
          <p:nvSpPr>
            <p:cNvPr id="2" name="Text Box 3"/>
            <p:cNvSpPr txBox="1">
              <a:spLocks noChangeArrowheads="1"/>
            </p:cNvSpPr>
            <p:nvPr/>
          </p:nvSpPr>
          <p:spPr bwMode="auto">
            <a:xfrm>
              <a:off x="79" y="789"/>
              <a:ext cx="2502" cy="780"/>
            </a:xfrm>
            <a:prstGeom prst="rect">
              <a:avLst/>
            </a:prstGeom>
            <a:solidFill>
              <a:schemeClr val="bg1">
                <a:lumMod val="95000"/>
              </a:schemeClr>
            </a:solidFill>
            <a:ln w="3240">
              <a:solidFill>
                <a:schemeClr val="tx1"/>
              </a:solid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Disassembly of section .data: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00000000 &lt;buf&gt;: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   01 00 00 00 02 00 00 00</a:t>
              </a:r>
            </a:p>
          </p:txBody>
        </p:sp>
        <p:sp>
          <p:nvSpPr>
            <p:cNvPr id="732167" name="Rectangle 7"/>
            <p:cNvSpPr>
              <a:spLocks noChangeArrowheads="1"/>
            </p:cNvSpPr>
            <p:nvPr/>
          </p:nvSpPr>
          <p:spPr bwMode="auto">
            <a:xfrm>
              <a:off x="44" y="472"/>
              <a:ext cx="2565" cy="250"/>
            </a:xfrm>
            <a:prstGeom prst="rect">
              <a:avLst/>
            </a:prstGeom>
            <a:noFill/>
            <a:ln w="9525">
              <a:noFill/>
              <a:miter lim="800000"/>
              <a:headEnd/>
              <a:tailEnd/>
            </a:ln>
            <a:effectLst/>
          </p:spPr>
          <p:txBody>
            <a:bodyPr wrap="none" anchor="ctr">
              <a:spAutoFit/>
            </a:bodyPr>
            <a:lstStyle/>
            <a:p>
              <a:pPr eaLnBrk="0" hangingPunct="0"/>
              <a:r>
                <a:rPr lang="en-US" altLang="zh-CN" sz="2000" b="1">
                  <a:solidFill>
                    <a:srgbClr val="3366FF"/>
                  </a:solidFill>
                  <a:latin typeface="微软雅黑" pitchFamily="34" charset="-122"/>
                  <a:ea typeface="微软雅黑" pitchFamily="34" charset="-122"/>
                </a:rPr>
                <a:t>main.o</a:t>
              </a:r>
              <a:r>
                <a:rPr lang="zh-CN" altLang="en-US" sz="2000" b="1">
                  <a:solidFill>
                    <a:srgbClr val="3366FF"/>
                  </a:solidFill>
                  <a:latin typeface="微软雅黑" pitchFamily="34" charset="-122"/>
                  <a:ea typeface="微软雅黑" pitchFamily="34" charset="-122"/>
                </a:rPr>
                <a:t>中</a:t>
              </a:r>
              <a:r>
                <a:rPr lang="en-US" altLang="zh-CN" sz="2000" b="1">
                  <a:solidFill>
                    <a:srgbClr val="3366FF"/>
                  </a:solidFill>
                  <a:latin typeface="微软雅黑" pitchFamily="34" charset="-122"/>
                  <a:ea typeface="微软雅黑" pitchFamily="34" charset="-122"/>
                </a:rPr>
                <a:t>.data</a:t>
              </a:r>
              <a:r>
                <a:rPr lang="zh-CN" altLang="en-US" sz="2000" b="1">
                  <a:solidFill>
                    <a:srgbClr val="3366FF"/>
                  </a:solidFill>
                  <a:latin typeface="微软雅黑" pitchFamily="34" charset="-122"/>
                  <a:ea typeface="微软雅黑" pitchFamily="34" charset="-122"/>
                </a:rPr>
                <a:t>和</a:t>
              </a:r>
              <a:r>
                <a:rPr lang="en-US" altLang="zh-CN" sz="2000" b="1">
                  <a:solidFill>
                    <a:srgbClr val="3366FF"/>
                  </a:solidFill>
                  <a:latin typeface="微软雅黑" pitchFamily="34" charset="-122"/>
                  <a:ea typeface="微软雅黑" pitchFamily="34" charset="-122"/>
                </a:rPr>
                <a:t>.rel.data</a:t>
              </a:r>
              <a:r>
                <a:rPr lang="zh-CN" altLang="en-US" sz="2000" b="1">
                  <a:solidFill>
                    <a:srgbClr val="3366FF"/>
                  </a:solidFill>
                  <a:latin typeface="微软雅黑" pitchFamily="34" charset="-122"/>
                  <a:ea typeface="微软雅黑" pitchFamily="34" charset="-122"/>
                </a:rPr>
                <a:t>节内容</a:t>
              </a:r>
              <a:r>
                <a:rPr lang="zh-CN" altLang="en-US"/>
                <a:t> </a:t>
              </a:r>
            </a:p>
          </p:txBody>
        </p:sp>
      </p:grpSp>
      <p:sp>
        <p:nvSpPr>
          <p:cNvPr id="732168" name="Rectangle 5"/>
          <p:cNvSpPr>
            <a:spLocks noChangeArrowheads="1"/>
          </p:cNvSpPr>
          <p:nvPr/>
        </p:nvSpPr>
        <p:spPr bwMode="auto">
          <a:xfrm>
            <a:off x="6589713" y="1127125"/>
            <a:ext cx="2286000" cy="1238250"/>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FF0000"/>
                </a:solidFill>
                <a:latin typeface="微软雅黑" pitchFamily="34" charset="-122"/>
                <a:ea typeface="微软雅黑" pitchFamily="34" charset="-122"/>
                <a:cs typeface="msgothic"/>
              </a:rPr>
              <a:t>int buf[2]={1,2};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732169" name="TextBox 6"/>
          <p:cNvSpPr txBox="1">
            <a:spLocks noChangeArrowheads="1"/>
          </p:cNvSpPr>
          <p:nvPr/>
        </p:nvSpPr>
        <p:spPr bwMode="auto">
          <a:xfrm>
            <a:off x="7362825" y="762000"/>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sp>
        <p:nvSpPr>
          <p:cNvPr id="732171" name="Rectangle 5"/>
          <p:cNvSpPr>
            <a:spLocks noChangeArrowheads="1"/>
          </p:cNvSpPr>
          <p:nvPr/>
        </p:nvSpPr>
        <p:spPr bwMode="auto">
          <a:xfrm>
            <a:off x="6078538" y="3255963"/>
            <a:ext cx="2936875" cy="209550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FF0000"/>
                </a:solidFill>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732172" name="TextBox 6"/>
          <p:cNvSpPr txBox="1">
            <a:spLocks noChangeArrowheads="1"/>
          </p:cNvSpPr>
          <p:nvPr/>
        </p:nvSpPr>
        <p:spPr bwMode="auto">
          <a:xfrm>
            <a:off x="6891338" y="2863850"/>
            <a:ext cx="1046162"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swap.c</a:t>
            </a:r>
          </a:p>
        </p:txBody>
      </p:sp>
      <p:grpSp>
        <p:nvGrpSpPr>
          <p:cNvPr id="732174" name="Group 14"/>
          <p:cNvGrpSpPr>
            <a:grpSpLocks/>
          </p:cNvGrpSpPr>
          <p:nvPr/>
        </p:nvGrpSpPr>
        <p:grpSpPr bwMode="auto">
          <a:xfrm>
            <a:off x="71438" y="3165475"/>
            <a:ext cx="4094162" cy="2098675"/>
            <a:chOff x="44" y="461"/>
            <a:chExt cx="2579" cy="1435"/>
          </a:xfrm>
        </p:grpSpPr>
        <p:sp>
          <p:nvSpPr>
            <p:cNvPr id="19459" name="Text Box 3"/>
            <p:cNvSpPr txBox="1">
              <a:spLocks noChangeArrowheads="1"/>
            </p:cNvSpPr>
            <p:nvPr/>
          </p:nvSpPr>
          <p:spPr bwMode="auto">
            <a:xfrm>
              <a:off x="79" y="789"/>
              <a:ext cx="2502" cy="1107"/>
            </a:xfrm>
            <a:prstGeom prst="rect">
              <a:avLst/>
            </a:prstGeom>
            <a:solidFill>
              <a:schemeClr val="bg1">
                <a:lumMod val="95000"/>
              </a:schemeClr>
            </a:solidFill>
            <a:ln w="3240">
              <a:solidFill>
                <a:schemeClr val="tx1"/>
              </a:solid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Disassembly of section .data: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00000000 &lt;bufp0&gt;: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   </a:t>
              </a:r>
              <a:r>
                <a:rPr lang="en-GB" altLang="zh-CN" sz="2000" b="1">
                  <a:solidFill>
                    <a:srgbClr val="FF0000"/>
                  </a:solidFill>
                  <a:latin typeface="微软雅黑" pitchFamily="34" charset="-122"/>
                  <a:ea typeface="微软雅黑" pitchFamily="34" charset="-122"/>
                  <a:cs typeface="msgothic"/>
                </a:rPr>
                <a:t>00 00 00 00</a:t>
              </a:r>
            </a:p>
            <a:p>
              <a:pPr eaLnBrk="0" hangingPunct="0">
                <a:lnSpc>
                  <a:spcPct val="12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FF0000"/>
                  </a:solidFill>
                  <a:latin typeface="微软雅黑" pitchFamily="34" charset="-122"/>
                  <a:ea typeface="微软雅黑" pitchFamily="34" charset="-122"/>
                  <a:cs typeface="msgothic"/>
                </a:rPr>
                <a:t>         0</a:t>
              </a:r>
              <a:r>
                <a:rPr lang="zh-CN" altLang="en-GB" sz="2000" b="1">
                  <a:solidFill>
                    <a:srgbClr val="FF0000"/>
                  </a:solidFill>
                  <a:latin typeface="微软雅黑" pitchFamily="34" charset="-122"/>
                  <a:ea typeface="微软雅黑" pitchFamily="34" charset="-122"/>
                  <a:cs typeface="msgothic"/>
                </a:rPr>
                <a:t>：</a:t>
              </a:r>
              <a:r>
                <a:rPr lang="en-GB" altLang="zh-CN" sz="2000" b="1">
                  <a:solidFill>
                    <a:srgbClr val="FF0000"/>
                  </a:solidFill>
                  <a:latin typeface="微软雅黑" pitchFamily="34" charset="-122"/>
                  <a:ea typeface="微软雅黑" pitchFamily="34" charset="-122"/>
                  <a:cs typeface="msgothic"/>
                </a:rPr>
                <a:t>R_386_32  buf </a:t>
              </a:r>
              <a:endParaRPr lang="en-GB" altLang="zh-CN" sz="2000" b="1">
                <a:latin typeface="微软雅黑" pitchFamily="34" charset="-122"/>
                <a:ea typeface="微软雅黑" pitchFamily="34" charset="-122"/>
                <a:cs typeface="msgothic"/>
              </a:endParaRPr>
            </a:p>
          </p:txBody>
        </p:sp>
        <p:sp>
          <p:nvSpPr>
            <p:cNvPr id="732176" name="Rectangle 16"/>
            <p:cNvSpPr>
              <a:spLocks noChangeArrowheads="1"/>
            </p:cNvSpPr>
            <p:nvPr/>
          </p:nvSpPr>
          <p:spPr bwMode="auto">
            <a:xfrm>
              <a:off x="44" y="461"/>
              <a:ext cx="2579" cy="271"/>
            </a:xfrm>
            <a:prstGeom prst="rect">
              <a:avLst/>
            </a:prstGeom>
            <a:noFill/>
            <a:ln w="9525">
              <a:noFill/>
              <a:miter lim="800000"/>
              <a:headEnd/>
              <a:tailEnd/>
            </a:ln>
            <a:effectLst/>
          </p:spPr>
          <p:txBody>
            <a:bodyPr wrap="none" anchor="ctr">
              <a:spAutoFit/>
            </a:bodyPr>
            <a:lstStyle/>
            <a:p>
              <a:pPr eaLnBrk="0" hangingPunct="0"/>
              <a:r>
                <a:rPr lang="en-US" altLang="zh-CN" sz="2000" b="1">
                  <a:solidFill>
                    <a:srgbClr val="3366FF"/>
                  </a:solidFill>
                  <a:latin typeface="微软雅黑" pitchFamily="34" charset="-122"/>
                  <a:ea typeface="微软雅黑" pitchFamily="34" charset="-122"/>
                </a:rPr>
                <a:t>swap.o</a:t>
              </a:r>
              <a:r>
                <a:rPr lang="zh-CN" altLang="en-US" sz="2000" b="1">
                  <a:solidFill>
                    <a:srgbClr val="3366FF"/>
                  </a:solidFill>
                  <a:latin typeface="微软雅黑" pitchFamily="34" charset="-122"/>
                  <a:ea typeface="微软雅黑" pitchFamily="34" charset="-122"/>
                </a:rPr>
                <a:t>中</a:t>
              </a:r>
              <a:r>
                <a:rPr lang="en-US" altLang="zh-CN" sz="2000" b="1">
                  <a:solidFill>
                    <a:srgbClr val="3366FF"/>
                  </a:solidFill>
                  <a:latin typeface="微软雅黑" pitchFamily="34" charset="-122"/>
                  <a:ea typeface="微软雅黑" pitchFamily="34" charset="-122"/>
                </a:rPr>
                <a:t>.data</a:t>
              </a:r>
              <a:r>
                <a:rPr lang="zh-CN" altLang="en-US" sz="2000" b="1">
                  <a:solidFill>
                    <a:srgbClr val="3366FF"/>
                  </a:solidFill>
                  <a:latin typeface="微软雅黑" pitchFamily="34" charset="-122"/>
                  <a:ea typeface="微软雅黑" pitchFamily="34" charset="-122"/>
                </a:rPr>
                <a:t>和</a:t>
              </a:r>
              <a:r>
                <a:rPr lang="en-US" altLang="zh-CN" sz="2000" b="1">
                  <a:solidFill>
                    <a:srgbClr val="3366FF"/>
                  </a:solidFill>
                  <a:latin typeface="微软雅黑" pitchFamily="34" charset="-122"/>
                  <a:ea typeface="微软雅黑" pitchFamily="34" charset="-122"/>
                </a:rPr>
                <a:t>.rel.data</a:t>
              </a:r>
              <a:r>
                <a:rPr lang="zh-CN" altLang="en-US" sz="2000" b="1">
                  <a:solidFill>
                    <a:srgbClr val="3366FF"/>
                  </a:solidFill>
                  <a:latin typeface="微软雅黑" pitchFamily="34" charset="-122"/>
                  <a:ea typeface="微软雅黑" pitchFamily="34" charset="-122"/>
                </a:rPr>
                <a:t>节内容</a:t>
              </a:r>
              <a:r>
                <a:rPr lang="zh-CN" altLang="en-US"/>
                <a:t> </a:t>
              </a:r>
            </a:p>
          </p:txBody>
        </p:sp>
      </p:grpSp>
      <p:sp>
        <p:nvSpPr>
          <p:cNvPr id="732177" name="Text Box 17"/>
          <p:cNvSpPr txBox="1">
            <a:spLocks noChangeArrowheads="1"/>
          </p:cNvSpPr>
          <p:nvPr/>
        </p:nvSpPr>
        <p:spPr bwMode="auto">
          <a:xfrm>
            <a:off x="4302125" y="3346450"/>
            <a:ext cx="1736725" cy="1846263"/>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000" b="1">
                <a:solidFill>
                  <a:srgbClr val="FF0000"/>
                </a:solidFill>
                <a:latin typeface="微软雅黑" pitchFamily="34" charset="-122"/>
                <a:ea typeface="微软雅黑" pitchFamily="34" charset="-122"/>
              </a:rPr>
              <a:t>bufp0</a:t>
            </a:r>
            <a:r>
              <a:rPr lang="zh-CN" altLang="en-US" sz="2000" b="1">
                <a:solidFill>
                  <a:srgbClr val="FF0000"/>
                </a:solidFill>
                <a:latin typeface="微软雅黑" pitchFamily="34" charset="-122"/>
                <a:ea typeface="微软雅黑" pitchFamily="34" charset="-122"/>
              </a:rPr>
              <a:t>定义在</a:t>
            </a:r>
            <a:r>
              <a:rPr lang="en-US" altLang="zh-CN" sz="2000" b="1">
                <a:solidFill>
                  <a:srgbClr val="FF0000"/>
                </a:solidFill>
                <a:latin typeface="微软雅黑" pitchFamily="34" charset="-122"/>
                <a:ea typeface="微软雅黑" pitchFamily="34" charset="-122"/>
              </a:rPr>
              <a:t>.data</a:t>
            </a:r>
            <a:r>
              <a:rPr lang="zh-CN" altLang="en-US" sz="2000" b="1">
                <a:solidFill>
                  <a:srgbClr val="FF0000"/>
                </a:solidFill>
                <a:latin typeface="微软雅黑" pitchFamily="34" charset="-122"/>
                <a:ea typeface="微软雅黑" pitchFamily="34" charset="-122"/>
              </a:rPr>
              <a:t>节中偏移为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处，占</a:t>
            </a:r>
            <a:r>
              <a:rPr lang="en-US" altLang="zh-CN" sz="2000" b="1">
                <a:solidFill>
                  <a:srgbClr val="FF0000"/>
                </a:solidFill>
                <a:latin typeface="微软雅黑" pitchFamily="34" charset="-122"/>
                <a:ea typeface="微软雅黑" pitchFamily="34" charset="-122"/>
              </a:rPr>
              <a:t>4B</a:t>
            </a:r>
            <a:r>
              <a:rPr lang="zh-CN" altLang="en-US" sz="2000" b="1">
                <a:solidFill>
                  <a:srgbClr val="FF0000"/>
                </a:solidFill>
                <a:latin typeface="微软雅黑" pitchFamily="34" charset="-122"/>
                <a:ea typeface="微软雅黑" pitchFamily="34" charset="-122"/>
              </a:rPr>
              <a:t>，初值为</a:t>
            </a:r>
            <a:r>
              <a:rPr lang="en-US" altLang="zh-CN" sz="2000" b="1">
                <a:solidFill>
                  <a:srgbClr val="FF0000"/>
                </a:solidFill>
                <a:latin typeface="微软雅黑" pitchFamily="34" charset="-122"/>
                <a:ea typeface="微软雅黑" pitchFamily="34" charset="-122"/>
              </a:rPr>
              <a:t>0x0</a:t>
            </a:r>
          </a:p>
        </p:txBody>
      </p:sp>
      <p:sp>
        <p:nvSpPr>
          <p:cNvPr id="732178" name="Rectangle 18"/>
          <p:cNvSpPr>
            <a:spLocks noChangeArrowheads="1"/>
          </p:cNvSpPr>
          <p:nvPr/>
        </p:nvSpPr>
        <p:spPr bwMode="auto">
          <a:xfrm>
            <a:off x="160338" y="5483225"/>
            <a:ext cx="8040687" cy="1096963"/>
          </a:xfrm>
          <a:prstGeom prst="rect">
            <a:avLst/>
          </a:prstGeom>
          <a:noFill/>
          <a:ln w="9525">
            <a:noFill/>
            <a:miter lim="800000"/>
            <a:headEnd/>
            <a:tailEnd/>
          </a:ln>
          <a:effectLst/>
        </p:spPr>
        <p:txBody>
          <a:bodyPr anchor="ctr">
            <a:spAutoFit/>
          </a:bodyPr>
          <a:lstStyle/>
          <a:p>
            <a:pPr eaLnBrk="0" hangingPunct="0"/>
            <a:r>
              <a:rPr lang="zh-CN" altLang="en-US" sz="2200" b="1">
                <a:solidFill>
                  <a:srgbClr val="CC3300"/>
                </a:solidFill>
                <a:latin typeface="微软雅黑" pitchFamily="34" charset="-122"/>
                <a:ea typeface="微软雅黑" pitchFamily="34" charset="-122"/>
              </a:rPr>
              <a:t>重定位节</a:t>
            </a:r>
            <a:r>
              <a:rPr lang="en-US" altLang="zh-CN" sz="2200" b="1">
                <a:solidFill>
                  <a:srgbClr val="CC3300"/>
                </a:solidFill>
                <a:latin typeface="微软雅黑" pitchFamily="34" charset="-122"/>
                <a:ea typeface="微软雅黑" pitchFamily="34" charset="-122"/>
              </a:rPr>
              <a:t>.rel.data</a:t>
            </a:r>
            <a:r>
              <a:rPr lang="zh-CN" altLang="en-US" sz="2200" b="1">
                <a:solidFill>
                  <a:srgbClr val="CC3300"/>
                </a:solidFill>
                <a:latin typeface="微软雅黑" pitchFamily="34" charset="-122"/>
                <a:ea typeface="微软雅黑" pitchFamily="34" charset="-122"/>
              </a:rPr>
              <a:t>中有一个重定位表项：</a:t>
            </a:r>
            <a:r>
              <a:rPr lang="en-US" altLang="zh-CN" sz="2200" b="1">
                <a:solidFill>
                  <a:srgbClr val="0A6A0A"/>
                </a:solidFill>
                <a:latin typeface="微软雅黑" pitchFamily="34" charset="-122"/>
                <a:ea typeface="微软雅黑" pitchFamily="34" charset="-122"/>
              </a:rPr>
              <a:t>r_offset=0x0, r_sym=9, r_type=R_386_32</a:t>
            </a:r>
            <a:r>
              <a:rPr lang="zh-CN" altLang="en-US" sz="2200" b="1">
                <a:solidFill>
                  <a:srgbClr val="CC3300"/>
                </a:solidFill>
                <a:latin typeface="微软雅黑" pitchFamily="34" charset="-122"/>
                <a:ea typeface="微软雅黑" pitchFamily="34" charset="-122"/>
              </a:rPr>
              <a:t>，</a:t>
            </a:r>
            <a:r>
              <a:rPr lang="en-US" altLang="zh-CN" sz="2200" b="1">
                <a:solidFill>
                  <a:srgbClr val="CC3300"/>
                </a:solidFill>
                <a:latin typeface="微软雅黑" pitchFamily="34" charset="-122"/>
                <a:ea typeface="微软雅黑" pitchFamily="34" charset="-122"/>
              </a:rPr>
              <a:t>OBJDUMP</a:t>
            </a:r>
            <a:r>
              <a:rPr lang="zh-CN" altLang="en-US" sz="2200" b="1">
                <a:solidFill>
                  <a:srgbClr val="CC3300"/>
                </a:solidFill>
                <a:latin typeface="微软雅黑" pitchFamily="34" charset="-122"/>
                <a:ea typeface="微软雅黑" pitchFamily="34" charset="-122"/>
              </a:rPr>
              <a:t>工具解释后显示为“</a:t>
            </a:r>
            <a:r>
              <a:rPr lang="en-US" altLang="zh-CN" sz="2200" b="1">
                <a:solidFill>
                  <a:srgbClr val="CC3300"/>
                </a:solidFill>
                <a:latin typeface="微软雅黑" pitchFamily="34" charset="-122"/>
                <a:ea typeface="微软雅黑" pitchFamily="34" charset="-122"/>
              </a:rPr>
              <a:t>0</a:t>
            </a:r>
            <a:r>
              <a:rPr lang="zh-CN" altLang="en-US" sz="2200" b="1">
                <a:solidFill>
                  <a:srgbClr val="CC3300"/>
                </a:solidFill>
                <a:latin typeface="微软雅黑" pitchFamily="34" charset="-122"/>
                <a:ea typeface="微软雅黑" pitchFamily="34" charset="-122"/>
              </a:rPr>
              <a:t>：</a:t>
            </a:r>
            <a:r>
              <a:rPr lang="en-US" altLang="zh-CN" sz="2200" b="1">
                <a:solidFill>
                  <a:srgbClr val="CC3300"/>
                </a:solidFill>
                <a:latin typeface="微软雅黑" pitchFamily="34" charset="-122"/>
                <a:ea typeface="微软雅黑" pitchFamily="34" charset="-122"/>
              </a:rPr>
              <a:t>R_386_32 buf”</a:t>
            </a:r>
            <a:r>
              <a:rPr lang="en-US" altLang="zh-CN" sz="2200" b="1">
                <a:solidFill>
                  <a:srgbClr val="FF0000"/>
                </a:solidFill>
                <a:latin typeface="微软雅黑" pitchFamily="34" charset="-122"/>
                <a:ea typeface="微软雅黑" pitchFamily="34" charset="-122"/>
              </a:rPr>
              <a:t> </a:t>
            </a:r>
          </a:p>
        </p:txBody>
      </p:sp>
      <p:sp>
        <p:nvSpPr>
          <p:cNvPr id="732179" name="Text Box 4"/>
          <p:cNvSpPr txBox="1">
            <a:spLocks noChangeArrowheads="1"/>
          </p:cNvSpPr>
          <p:nvPr/>
        </p:nvSpPr>
        <p:spPr bwMode="auto">
          <a:xfrm>
            <a:off x="3702050" y="6308725"/>
            <a:ext cx="4092575" cy="420688"/>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A6A0A"/>
                </a:solidFill>
                <a:latin typeface="微软雅黑" pitchFamily="34" charset="-122"/>
                <a:ea typeface="微软雅黑" pitchFamily="34" charset="-122"/>
                <a:cs typeface="msgothic"/>
              </a:rPr>
              <a:t>r_sym=9</a:t>
            </a:r>
            <a:r>
              <a:rPr lang="zh-CN" altLang="en-GB" sz="2200" b="1">
                <a:latin typeface="微软雅黑" pitchFamily="34" charset="-122"/>
                <a:ea typeface="微软雅黑" pitchFamily="34" charset="-122"/>
                <a:cs typeface="msgothic"/>
              </a:rPr>
              <a:t>说明引用的是</a:t>
            </a:r>
            <a:r>
              <a:rPr lang="en-GB" altLang="zh-CN" sz="2200" b="1">
                <a:latin typeface="微软雅黑" pitchFamily="34" charset="-122"/>
                <a:ea typeface="微软雅黑" pitchFamily="34" charset="-122"/>
                <a:cs typeface="msgothic"/>
              </a:rPr>
              <a:t>buf</a:t>
            </a:r>
            <a:r>
              <a:rPr lang="zh-CN" altLang="en-GB" sz="2200" b="1">
                <a:latin typeface="微软雅黑" pitchFamily="34" charset="-122"/>
                <a:ea typeface="微软雅黑" pitchFamily="34" charset="-122"/>
                <a:cs typeface="msgothic"/>
              </a:rPr>
              <a:t>！</a:t>
            </a:r>
          </a:p>
        </p:txBody>
      </p:sp>
      <p:sp>
        <p:nvSpPr>
          <p:cNvPr id="732180" name="Line 20"/>
          <p:cNvSpPr>
            <a:spLocks noChangeShapeType="1"/>
          </p:cNvSpPr>
          <p:nvPr/>
        </p:nvSpPr>
        <p:spPr bwMode="auto">
          <a:xfrm flipH="1" flipV="1">
            <a:off x="2655888" y="2032000"/>
            <a:ext cx="4891087" cy="1306513"/>
          </a:xfrm>
          <a:prstGeom prst="line">
            <a:avLst/>
          </a:prstGeom>
          <a:noFill/>
          <a:ln w="28575">
            <a:solidFill>
              <a:srgbClr val="CC0066"/>
            </a:solidFill>
            <a:round/>
            <a:headEnd/>
            <a:tailEnd type="triangle" w="med" len="med"/>
          </a:ln>
          <a:effectLst/>
        </p:spPr>
        <p:txBody>
          <a:bodyPr/>
          <a:lstStyle/>
          <a:p>
            <a:endParaRPr lang="zh-CN" altLang="en-US"/>
          </a:p>
        </p:txBody>
      </p:sp>
      <p:sp>
        <p:nvSpPr>
          <p:cNvPr id="732181" name="Line 21"/>
          <p:cNvSpPr>
            <a:spLocks noChangeShapeType="1"/>
          </p:cNvSpPr>
          <p:nvPr/>
        </p:nvSpPr>
        <p:spPr bwMode="auto">
          <a:xfrm flipH="1" flipV="1">
            <a:off x="7343775" y="1465263"/>
            <a:ext cx="334963" cy="1814512"/>
          </a:xfrm>
          <a:prstGeom prst="line">
            <a:avLst/>
          </a:prstGeom>
          <a:noFill/>
          <a:ln w="28575">
            <a:solidFill>
              <a:srgbClr val="CC0066"/>
            </a:solidFill>
            <a:round/>
            <a:headEnd/>
            <a:tailEnd type="triangle" w="med" len="med"/>
          </a:ln>
          <a:effectLst/>
        </p:spPr>
        <p:txBody>
          <a:bodyPr/>
          <a:lstStyle/>
          <a:p>
            <a:endParaRPr lang="zh-CN" altLang="en-US"/>
          </a:p>
        </p:txBody>
      </p:sp>
      <p:sp>
        <p:nvSpPr>
          <p:cNvPr id="732182" name="Rectangle 22"/>
          <p:cNvSpPr>
            <a:spLocks noChangeArrowheads="1"/>
          </p:cNvSpPr>
          <p:nvPr/>
        </p:nvSpPr>
        <p:spPr bwMode="auto">
          <a:xfrm>
            <a:off x="784225" y="4543425"/>
            <a:ext cx="1755775" cy="247650"/>
          </a:xfrm>
          <a:prstGeom prst="rect">
            <a:avLst/>
          </a:prstGeom>
          <a:solidFill>
            <a:srgbClr val="993366">
              <a:alpha val="39000"/>
            </a:srgbClr>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2170"/>
                                        </p:tgtEl>
                                        <p:attrNameLst>
                                          <p:attrName>style.visibility</p:attrName>
                                        </p:attrNameLst>
                                      </p:cBhvr>
                                      <p:to>
                                        <p:strVal val="visible"/>
                                      </p:to>
                                    </p:set>
                                    <p:animEffect transition="in" filter="blinds(horizontal)">
                                      <p:cBhvr>
                                        <p:cTn id="7" dur="500"/>
                                        <p:tgtEl>
                                          <p:spTgt spid="732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2166"/>
                                        </p:tgtEl>
                                        <p:attrNameLst>
                                          <p:attrName>style.visibility</p:attrName>
                                        </p:attrNameLst>
                                      </p:cBhvr>
                                      <p:to>
                                        <p:strVal val="visible"/>
                                      </p:to>
                                    </p:set>
                                    <p:animEffect transition="in" filter="blinds(horizontal)">
                                      <p:cBhvr>
                                        <p:cTn id="12" dur="500"/>
                                        <p:tgtEl>
                                          <p:spTgt spid="7321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2174"/>
                                        </p:tgtEl>
                                        <p:attrNameLst>
                                          <p:attrName>style.visibility</p:attrName>
                                        </p:attrNameLst>
                                      </p:cBhvr>
                                      <p:to>
                                        <p:strVal val="visible"/>
                                      </p:to>
                                    </p:set>
                                    <p:animEffect transition="in" filter="blinds(horizontal)">
                                      <p:cBhvr>
                                        <p:cTn id="17" dur="500"/>
                                        <p:tgtEl>
                                          <p:spTgt spid="7321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2181"/>
                                        </p:tgtEl>
                                        <p:attrNameLst>
                                          <p:attrName>style.visibility</p:attrName>
                                        </p:attrNameLst>
                                      </p:cBhvr>
                                      <p:to>
                                        <p:strVal val="visible"/>
                                      </p:to>
                                    </p:set>
                                    <p:animEffect transition="in" filter="blinds(horizontal)">
                                      <p:cBhvr>
                                        <p:cTn id="22" dur="500"/>
                                        <p:tgtEl>
                                          <p:spTgt spid="7321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2180"/>
                                        </p:tgtEl>
                                        <p:attrNameLst>
                                          <p:attrName>style.visibility</p:attrName>
                                        </p:attrNameLst>
                                      </p:cBhvr>
                                      <p:to>
                                        <p:strVal val="visible"/>
                                      </p:to>
                                    </p:set>
                                    <p:animEffect transition="in" filter="blinds(horizontal)">
                                      <p:cBhvr>
                                        <p:cTn id="27" dur="500"/>
                                        <p:tgtEl>
                                          <p:spTgt spid="7321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2177"/>
                                        </p:tgtEl>
                                        <p:attrNameLst>
                                          <p:attrName>style.visibility</p:attrName>
                                        </p:attrNameLst>
                                      </p:cBhvr>
                                      <p:to>
                                        <p:strVal val="visible"/>
                                      </p:to>
                                    </p:set>
                                    <p:animEffect transition="in" filter="blinds(horizontal)">
                                      <p:cBhvr>
                                        <p:cTn id="32" dur="500"/>
                                        <p:tgtEl>
                                          <p:spTgt spid="7321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2178"/>
                                        </p:tgtEl>
                                        <p:attrNameLst>
                                          <p:attrName>style.visibility</p:attrName>
                                        </p:attrNameLst>
                                      </p:cBhvr>
                                      <p:to>
                                        <p:strVal val="visible"/>
                                      </p:to>
                                    </p:set>
                                    <p:animEffect transition="in" filter="blinds(horizontal)">
                                      <p:cBhvr>
                                        <p:cTn id="37" dur="500"/>
                                        <p:tgtEl>
                                          <p:spTgt spid="7321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32182"/>
                                        </p:tgtEl>
                                        <p:attrNameLst>
                                          <p:attrName>style.visibility</p:attrName>
                                        </p:attrNameLst>
                                      </p:cBhvr>
                                      <p:to>
                                        <p:strVal val="visible"/>
                                      </p:to>
                                    </p:set>
                                    <p:animEffect transition="in" filter="blinds(horizontal)">
                                      <p:cBhvr>
                                        <p:cTn id="42" dur="500"/>
                                        <p:tgtEl>
                                          <p:spTgt spid="73218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32179"/>
                                        </p:tgtEl>
                                        <p:attrNameLst>
                                          <p:attrName>style.visibility</p:attrName>
                                        </p:attrNameLst>
                                      </p:cBhvr>
                                      <p:to>
                                        <p:strVal val="visible"/>
                                      </p:to>
                                    </p:set>
                                    <p:animEffect transition="in" filter="blinds(horizontal)">
                                      <p:cBhvr>
                                        <p:cTn id="47" dur="500"/>
                                        <p:tgtEl>
                                          <p:spTgt spid="732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6" grpId="0"/>
      <p:bldP spid="732177" grpId="0"/>
      <p:bldP spid="732178" grpId="0"/>
      <p:bldP spid="732179" grpId="0"/>
      <p:bldP spid="732180" grpId="0" animBg="1"/>
      <p:bldP spid="732181" grpId="0" animBg="1"/>
      <p:bldP spid="73218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en-US" altLang="zh-CN" smtClean="0"/>
              <a:t>swap.o</a:t>
            </a:r>
            <a:r>
              <a:rPr lang="zh-CN" altLang="en-US" smtClean="0"/>
              <a:t>中的符号表</a:t>
            </a:r>
          </a:p>
        </p:txBody>
      </p:sp>
      <p:sp>
        <p:nvSpPr>
          <p:cNvPr id="734213" name="Rectangle 5"/>
          <p:cNvSpPr>
            <a:spLocks noChangeArrowheads="1"/>
          </p:cNvSpPr>
          <p:nvPr/>
        </p:nvSpPr>
        <p:spPr bwMode="auto">
          <a:xfrm>
            <a:off x="182563" y="852488"/>
            <a:ext cx="8229600" cy="477837"/>
          </a:xfrm>
          <a:prstGeom prst="rect">
            <a:avLst/>
          </a:prstGeom>
          <a:noFill/>
          <a:ln w="9525">
            <a:noFill/>
            <a:miter lim="800000"/>
            <a:headEnd/>
            <a:tailEnd/>
          </a:ln>
        </p:spPr>
        <p:txBody>
          <a:bodyPr/>
          <a:lstStyle/>
          <a:p>
            <a:pPr marL="342900" indent="-342900" eaLnBrk="0" hangingPunct="0">
              <a:lnSpc>
                <a:spcPct val="105000"/>
              </a:lnSpc>
              <a:spcBef>
                <a:spcPct val="20000"/>
              </a:spcBef>
              <a:buFontTx/>
              <a:buChar char="•"/>
            </a:pPr>
            <a:r>
              <a:rPr lang="en-US" altLang="zh-CN" sz="2400" b="1">
                <a:solidFill>
                  <a:schemeClr val="accent2"/>
                </a:solidFill>
                <a:latin typeface="微软雅黑" pitchFamily="34" charset="-122"/>
                <a:ea typeface="微软雅黑" pitchFamily="34" charset="-122"/>
              </a:rPr>
              <a:t>swap.o</a:t>
            </a:r>
            <a:r>
              <a:rPr lang="zh-CN" altLang="en-US" sz="2400" b="1">
                <a:solidFill>
                  <a:schemeClr val="accent2"/>
                </a:solidFill>
                <a:latin typeface="微软雅黑" pitchFamily="34" charset="-122"/>
                <a:ea typeface="微软雅黑" pitchFamily="34" charset="-122"/>
              </a:rPr>
              <a:t>中的符号表中最后</a:t>
            </a:r>
            <a:r>
              <a:rPr lang="en-US" altLang="zh-CN" sz="2400" b="1">
                <a:solidFill>
                  <a:schemeClr val="accent2"/>
                </a:solidFill>
                <a:latin typeface="微软雅黑" pitchFamily="34" charset="-122"/>
                <a:ea typeface="微软雅黑" pitchFamily="34" charset="-122"/>
              </a:rPr>
              <a:t>4</a:t>
            </a:r>
            <a:r>
              <a:rPr lang="zh-CN" altLang="en-US" sz="2400" b="1">
                <a:solidFill>
                  <a:schemeClr val="accent2"/>
                </a:solidFill>
                <a:latin typeface="微软雅黑" pitchFamily="34" charset="-122"/>
                <a:ea typeface="微软雅黑" pitchFamily="34" charset="-122"/>
              </a:rPr>
              <a:t>个条目</a:t>
            </a:r>
          </a:p>
          <a:p>
            <a:pPr marL="342900" indent="-342900" eaLnBrk="0" hangingPunct="0">
              <a:lnSpc>
                <a:spcPct val="105000"/>
              </a:lnSpc>
              <a:spcBef>
                <a:spcPct val="20000"/>
              </a:spcBef>
            </a:pPr>
            <a:endParaRPr lang="zh-CN" altLang="en-US" sz="2400" b="1">
              <a:solidFill>
                <a:schemeClr val="accent2"/>
              </a:solidFill>
              <a:latin typeface="微软雅黑" pitchFamily="34" charset="-122"/>
              <a:ea typeface="微软雅黑" pitchFamily="34" charset="-122"/>
            </a:endParaRPr>
          </a:p>
        </p:txBody>
      </p:sp>
      <p:sp>
        <p:nvSpPr>
          <p:cNvPr id="734214" name="Text Box 6"/>
          <p:cNvSpPr txBox="1">
            <a:spLocks noChangeArrowheads="1"/>
          </p:cNvSpPr>
          <p:nvPr/>
        </p:nvSpPr>
        <p:spPr bwMode="auto">
          <a:xfrm>
            <a:off x="317500" y="1363663"/>
            <a:ext cx="8485188" cy="2041525"/>
          </a:xfrm>
          <a:prstGeom prst="rect">
            <a:avLst/>
          </a:prstGeom>
          <a:noFill/>
          <a:ln w="9525">
            <a:noFill/>
            <a:miter lim="800000"/>
            <a:headEnd/>
            <a:tailEnd/>
          </a:ln>
          <a:effectLst/>
        </p:spPr>
        <p:txBody>
          <a:bodyPr>
            <a:spAutoFit/>
          </a:bodyPr>
          <a:lstStyle/>
          <a:p>
            <a:pPr>
              <a:spcBef>
                <a:spcPct val="35000"/>
              </a:spcBef>
            </a:pPr>
            <a:r>
              <a:rPr lang="en-US" altLang="zh-CN" sz="2000" b="1">
                <a:solidFill>
                  <a:srgbClr val="004821"/>
                </a:solidFill>
                <a:latin typeface="微软雅黑" pitchFamily="34" charset="-122"/>
                <a:ea typeface="微软雅黑" pitchFamily="34" charset="-122"/>
              </a:rPr>
              <a:t>Num:	value	Size	Type	 Bind	   Ot	Ndx	Name</a:t>
            </a:r>
          </a:p>
          <a:p>
            <a:pPr>
              <a:spcBef>
                <a:spcPct val="35000"/>
              </a:spcBef>
            </a:pPr>
            <a:r>
              <a:rPr lang="en-US" altLang="zh-CN" sz="2000" b="1">
                <a:solidFill>
                  <a:srgbClr val="004821"/>
                </a:solidFill>
                <a:latin typeface="微软雅黑" pitchFamily="34" charset="-122"/>
                <a:ea typeface="微软雅黑" pitchFamily="34" charset="-122"/>
              </a:rPr>
              <a:t>8:	0	4	 Data	 Global    0	3	bufp0</a:t>
            </a:r>
          </a:p>
          <a:p>
            <a:pPr>
              <a:spcBef>
                <a:spcPct val="35000"/>
              </a:spcBef>
            </a:pPr>
            <a:r>
              <a:rPr lang="en-US" altLang="zh-CN" sz="2000" b="1">
                <a:solidFill>
                  <a:srgbClr val="FF0000"/>
                </a:solidFill>
                <a:latin typeface="微软雅黑" pitchFamily="34" charset="-122"/>
                <a:ea typeface="微软雅黑" pitchFamily="34" charset="-122"/>
              </a:rPr>
              <a:t>9:	0	0	 Notype Global    0	UND 	buf</a:t>
            </a:r>
          </a:p>
          <a:p>
            <a:pPr>
              <a:spcBef>
                <a:spcPct val="35000"/>
              </a:spcBef>
            </a:pPr>
            <a:r>
              <a:rPr lang="en-US" altLang="zh-CN" sz="2000" b="1">
                <a:solidFill>
                  <a:srgbClr val="004821"/>
                </a:solidFill>
                <a:latin typeface="微软雅黑" pitchFamily="34" charset="-122"/>
                <a:ea typeface="微软雅黑" pitchFamily="34" charset="-122"/>
              </a:rPr>
              <a:t>10:	0	36	 Func	 Global	   0	1	swap</a:t>
            </a:r>
          </a:p>
          <a:p>
            <a:pPr>
              <a:spcBef>
                <a:spcPct val="35000"/>
              </a:spcBef>
            </a:pPr>
            <a:r>
              <a:rPr lang="en-US" altLang="zh-CN" sz="2000" b="1">
                <a:solidFill>
                  <a:srgbClr val="004821"/>
                </a:solidFill>
                <a:latin typeface="微软雅黑" pitchFamily="34" charset="-122"/>
                <a:ea typeface="微软雅黑" pitchFamily="34" charset="-122"/>
              </a:rPr>
              <a:t>11:	4	4	 Data	 Local	   0	COM	bufp1</a:t>
            </a:r>
          </a:p>
        </p:txBody>
      </p:sp>
      <p:sp>
        <p:nvSpPr>
          <p:cNvPr id="734218" name="Text Box 10"/>
          <p:cNvSpPr txBox="1">
            <a:spLocks noChangeArrowheads="1"/>
          </p:cNvSpPr>
          <p:nvPr/>
        </p:nvSpPr>
        <p:spPr bwMode="auto">
          <a:xfrm>
            <a:off x="312738" y="3695700"/>
            <a:ext cx="8234362" cy="930275"/>
          </a:xfrm>
          <a:prstGeom prst="rect">
            <a:avLst/>
          </a:prstGeom>
          <a:noFill/>
          <a:ln w="9525">
            <a:noFill/>
            <a:miter lim="800000"/>
            <a:headEnd/>
            <a:tailEnd/>
          </a:ln>
          <a:effectLst/>
        </p:spPr>
        <p:txBody>
          <a:bodyPr>
            <a:spAutoFit/>
          </a:bodyPr>
          <a:lstStyle/>
          <a:p>
            <a:pPr>
              <a:lnSpc>
                <a:spcPct val="125000"/>
              </a:lnSpc>
              <a:spcBef>
                <a:spcPct val="25000"/>
              </a:spcBef>
            </a:pPr>
            <a:r>
              <a:rPr lang="en-US" altLang="zh-CN" sz="2200" b="1">
                <a:solidFill>
                  <a:srgbClr val="3366FF"/>
                </a:solidFill>
                <a:latin typeface="微软雅黑" pitchFamily="34" charset="-122"/>
                <a:ea typeface="微软雅黑" pitchFamily="34" charset="-122"/>
              </a:rPr>
              <a:t>buf</a:t>
            </a:r>
            <a:r>
              <a:rPr lang="zh-CN" altLang="en-US" sz="2200" b="1">
                <a:solidFill>
                  <a:srgbClr val="3366FF"/>
                </a:solidFill>
                <a:latin typeface="微软雅黑" pitchFamily="34" charset="-122"/>
                <a:ea typeface="微软雅黑" pitchFamily="34" charset="-122"/>
              </a:rPr>
              <a:t>是</a:t>
            </a:r>
            <a:r>
              <a:rPr lang="en-US" altLang="zh-CN" sz="2200" b="1">
                <a:solidFill>
                  <a:srgbClr val="3366FF"/>
                </a:solidFill>
                <a:latin typeface="微软雅黑" pitchFamily="34" charset="-122"/>
                <a:ea typeface="微软雅黑" pitchFamily="34" charset="-122"/>
              </a:rPr>
              <a:t>swap.o</a:t>
            </a:r>
            <a:r>
              <a:rPr lang="zh-CN" altLang="en-US" sz="2200" b="1">
                <a:solidFill>
                  <a:srgbClr val="3366FF"/>
                </a:solidFill>
                <a:latin typeface="微软雅黑" pitchFamily="34" charset="-122"/>
                <a:ea typeface="微软雅黑" pitchFamily="34" charset="-122"/>
              </a:rPr>
              <a:t>的符号表中第</a:t>
            </a:r>
            <a:r>
              <a:rPr lang="en-US" altLang="zh-CN" sz="2200" b="1">
                <a:solidFill>
                  <a:srgbClr val="3366FF"/>
                </a:solidFill>
                <a:latin typeface="微软雅黑" pitchFamily="34" charset="-122"/>
                <a:ea typeface="微软雅黑" pitchFamily="34" charset="-122"/>
              </a:rPr>
              <a:t>9</a:t>
            </a:r>
            <a:r>
              <a:rPr lang="zh-CN" altLang="en-US" sz="2200" b="1">
                <a:solidFill>
                  <a:srgbClr val="3366FF"/>
                </a:solidFill>
                <a:latin typeface="微软雅黑" pitchFamily="34" charset="-122"/>
                <a:ea typeface="微软雅黑" pitchFamily="34" charset="-122"/>
              </a:rPr>
              <a:t>项，是未定义符号，类型和大小未知，并是全局符号，故在其他模块中定义。</a:t>
            </a:r>
          </a:p>
        </p:txBody>
      </p:sp>
      <p:sp>
        <p:nvSpPr>
          <p:cNvPr id="734221" name="Rectangle 13"/>
          <p:cNvSpPr>
            <a:spLocks noChangeArrowheads="1"/>
          </p:cNvSpPr>
          <p:nvPr/>
        </p:nvSpPr>
        <p:spPr bwMode="auto">
          <a:xfrm>
            <a:off x="420688" y="4889500"/>
            <a:ext cx="8040687" cy="1096963"/>
          </a:xfrm>
          <a:prstGeom prst="rect">
            <a:avLst/>
          </a:prstGeom>
          <a:noFill/>
          <a:ln w="9525">
            <a:noFill/>
            <a:miter lim="800000"/>
            <a:headEnd/>
            <a:tailEnd/>
          </a:ln>
          <a:effectLst/>
        </p:spPr>
        <p:txBody>
          <a:bodyPr anchor="ctr">
            <a:spAutoFit/>
          </a:bodyPr>
          <a:lstStyle/>
          <a:p>
            <a:pPr eaLnBrk="0" hangingPunct="0"/>
            <a:r>
              <a:rPr lang="zh-CN" altLang="en-US" sz="2200" b="1">
                <a:solidFill>
                  <a:srgbClr val="CC3300"/>
                </a:solidFill>
                <a:latin typeface="微软雅黑" pitchFamily="34" charset="-122"/>
                <a:ea typeface="微软雅黑" pitchFamily="34" charset="-122"/>
              </a:rPr>
              <a:t>重定位节</a:t>
            </a:r>
            <a:r>
              <a:rPr lang="en-US" altLang="zh-CN" sz="2200" b="1">
                <a:solidFill>
                  <a:srgbClr val="CC3300"/>
                </a:solidFill>
                <a:latin typeface="微软雅黑" pitchFamily="34" charset="-122"/>
                <a:ea typeface="微软雅黑" pitchFamily="34" charset="-122"/>
              </a:rPr>
              <a:t>.rel.data</a:t>
            </a:r>
            <a:r>
              <a:rPr lang="zh-CN" altLang="en-US" sz="2200" b="1">
                <a:solidFill>
                  <a:srgbClr val="CC3300"/>
                </a:solidFill>
                <a:latin typeface="微软雅黑" pitchFamily="34" charset="-122"/>
                <a:ea typeface="微软雅黑" pitchFamily="34" charset="-122"/>
              </a:rPr>
              <a:t>中有一个重定位表项：</a:t>
            </a:r>
            <a:r>
              <a:rPr lang="en-US" altLang="zh-CN" sz="2200" b="1">
                <a:solidFill>
                  <a:srgbClr val="0A6A0A"/>
                </a:solidFill>
                <a:latin typeface="微软雅黑" pitchFamily="34" charset="-122"/>
                <a:ea typeface="微软雅黑" pitchFamily="34" charset="-122"/>
              </a:rPr>
              <a:t>r_offset=0x0, r_sym=9, r_type=R_386_32</a:t>
            </a:r>
            <a:r>
              <a:rPr lang="zh-CN" altLang="en-US" sz="2200" b="1">
                <a:solidFill>
                  <a:srgbClr val="CC3300"/>
                </a:solidFill>
                <a:latin typeface="微软雅黑" pitchFamily="34" charset="-122"/>
                <a:ea typeface="微软雅黑" pitchFamily="34" charset="-122"/>
              </a:rPr>
              <a:t>，</a:t>
            </a:r>
            <a:r>
              <a:rPr lang="en-US" altLang="zh-CN" sz="2200" b="1">
                <a:solidFill>
                  <a:srgbClr val="CC3300"/>
                </a:solidFill>
                <a:latin typeface="微软雅黑" pitchFamily="34" charset="-122"/>
                <a:ea typeface="微软雅黑" pitchFamily="34" charset="-122"/>
              </a:rPr>
              <a:t>OBJDUMP</a:t>
            </a:r>
            <a:r>
              <a:rPr lang="zh-CN" altLang="en-US" sz="2200" b="1">
                <a:solidFill>
                  <a:srgbClr val="CC3300"/>
                </a:solidFill>
                <a:latin typeface="微软雅黑" pitchFamily="34" charset="-122"/>
                <a:ea typeface="微软雅黑" pitchFamily="34" charset="-122"/>
              </a:rPr>
              <a:t>工具解释后显示为“</a:t>
            </a:r>
            <a:r>
              <a:rPr lang="en-US" altLang="zh-CN" sz="2200" b="1">
                <a:solidFill>
                  <a:srgbClr val="CC3300"/>
                </a:solidFill>
                <a:latin typeface="微软雅黑" pitchFamily="34" charset="-122"/>
                <a:ea typeface="微软雅黑" pitchFamily="34" charset="-122"/>
              </a:rPr>
              <a:t>0</a:t>
            </a:r>
            <a:r>
              <a:rPr lang="zh-CN" altLang="en-US" sz="2200" b="1">
                <a:solidFill>
                  <a:srgbClr val="CC3300"/>
                </a:solidFill>
                <a:latin typeface="微软雅黑" pitchFamily="34" charset="-122"/>
                <a:ea typeface="微软雅黑" pitchFamily="34" charset="-122"/>
              </a:rPr>
              <a:t>：</a:t>
            </a:r>
            <a:r>
              <a:rPr lang="en-US" altLang="zh-CN" sz="2200" b="1">
                <a:solidFill>
                  <a:srgbClr val="CC3300"/>
                </a:solidFill>
                <a:latin typeface="微软雅黑" pitchFamily="34" charset="-122"/>
                <a:ea typeface="微软雅黑" pitchFamily="34" charset="-122"/>
              </a:rPr>
              <a:t>R_386_32 buf”</a:t>
            </a:r>
            <a:r>
              <a:rPr lang="en-US" altLang="zh-CN" sz="2200" b="1">
                <a:solidFill>
                  <a:srgbClr val="FF0000"/>
                </a:solidFill>
                <a:latin typeface="微软雅黑" pitchFamily="34" charset="-122"/>
                <a:ea typeface="微软雅黑" pitchFamily="34" charset="-122"/>
              </a:rPr>
              <a:t> </a:t>
            </a:r>
          </a:p>
        </p:txBody>
      </p:sp>
      <p:sp>
        <p:nvSpPr>
          <p:cNvPr id="734222" name="Text Box 4"/>
          <p:cNvSpPr txBox="1">
            <a:spLocks noChangeArrowheads="1"/>
          </p:cNvSpPr>
          <p:nvPr/>
        </p:nvSpPr>
        <p:spPr bwMode="auto">
          <a:xfrm>
            <a:off x="3597275" y="6034088"/>
            <a:ext cx="4092575" cy="420687"/>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A6A0A"/>
                </a:solidFill>
                <a:latin typeface="微软雅黑" pitchFamily="34" charset="-122"/>
                <a:ea typeface="微软雅黑" pitchFamily="34" charset="-122"/>
                <a:cs typeface="msgothic"/>
              </a:rPr>
              <a:t>r_sym=9</a:t>
            </a:r>
            <a:r>
              <a:rPr lang="zh-CN" altLang="en-GB" sz="2200" b="1">
                <a:latin typeface="微软雅黑" pitchFamily="34" charset="-122"/>
                <a:ea typeface="微软雅黑" pitchFamily="34" charset="-122"/>
                <a:cs typeface="msgothic"/>
              </a:rPr>
              <a:t>说明引用的是</a:t>
            </a:r>
            <a:r>
              <a:rPr lang="en-GB" altLang="zh-CN" sz="2200" b="1">
                <a:latin typeface="微软雅黑" pitchFamily="34" charset="-122"/>
                <a:ea typeface="微软雅黑" pitchFamily="34" charset="-122"/>
                <a:cs typeface="msgothic"/>
              </a:rPr>
              <a:t>buf</a:t>
            </a:r>
            <a:r>
              <a:rPr lang="zh-CN" altLang="en-GB" sz="2200" b="1">
                <a:latin typeface="微软雅黑" pitchFamily="34" charset="-122"/>
                <a:ea typeface="微软雅黑" pitchFamily="34" charset="-122"/>
                <a:cs typeface="msgothic"/>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4213"/>
                                        </p:tgtEl>
                                        <p:attrNameLst>
                                          <p:attrName>style.visibility</p:attrName>
                                        </p:attrNameLst>
                                      </p:cBhvr>
                                      <p:to>
                                        <p:strVal val="visible"/>
                                      </p:to>
                                    </p:set>
                                    <p:animEffect transition="in" filter="blinds(horizontal)">
                                      <p:cBhvr>
                                        <p:cTn id="7" dur="500"/>
                                        <p:tgtEl>
                                          <p:spTgt spid="7342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4214"/>
                                        </p:tgtEl>
                                        <p:attrNameLst>
                                          <p:attrName>style.visibility</p:attrName>
                                        </p:attrNameLst>
                                      </p:cBhvr>
                                      <p:to>
                                        <p:strVal val="visible"/>
                                      </p:to>
                                    </p:set>
                                    <p:animEffect transition="in" filter="blinds(horizontal)">
                                      <p:cBhvr>
                                        <p:cTn id="12" dur="500"/>
                                        <p:tgtEl>
                                          <p:spTgt spid="7342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4218"/>
                                        </p:tgtEl>
                                        <p:attrNameLst>
                                          <p:attrName>style.visibility</p:attrName>
                                        </p:attrNameLst>
                                      </p:cBhvr>
                                      <p:to>
                                        <p:strVal val="visible"/>
                                      </p:to>
                                    </p:set>
                                    <p:animEffect transition="in" filter="blinds(horizontal)">
                                      <p:cBhvr>
                                        <p:cTn id="17" dur="500"/>
                                        <p:tgtEl>
                                          <p:spTgt spid="7342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4221"/>
                                        </p:tgtEl>
                                        <p:attrNameLst>
                                          <p:attrName>style.visibility</p:attrName>
                                        </p:attrNameLst>
                                      </p:cBhvr>
                                      <p:to>
                                        <p:strVal val="visible"/>
                                      </p:to>
                                    </p:set>
                                    <p:animEffect transition="in" filter="blinds(horizontal)">
                                      <p:cBhvr>
                                        <p:cTn id="22" dur="500"/>
                                        <p:tgtEl>
                                          <p:spTgt spid="7342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4222"/>
                                        </p:tgtEl>
                                        <p:attrNameLst>
                                          <p:attrName>style.visibility</p:attrName>
                                        </p:attrNameLst>
                                      </p:cBhvr>
                                      <p:to>
                                        <p:strVal val="visible"/>
                                      </p:to>
                                    </p:set>
                                    <p:animEffect transition="in" filter="blinds(horizontal)">
                                      <p:cBhvr>
                                        <p:cTn id="27" dur="500"/>
                                        <p:tgtEl>
                                          <p:spTgt spid="734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3" grpId="0"/>
      <p:bldP spid="734214" grpId="0"/>
      <p:bldP spid="734218" grpId="0"/>
      <p:bldP spid="734221" grpId="0"/>
      <p:bldP spid="7342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r>
              <a:rPr lang="en-US" altLang="zh-CN" smtClean="0"/>
              <a:t>R_386_32</a:t>
            </a:r>
            <a:r>
              <a:rPr lang="zh-CN" altLang="en-GB" smtClean="0"/>
              <a:t>的重定位方式</a:t>
            </a:r>
            <a:endParaRPr lang="zh-CN" altLang="en-US" smtClean="0"/>
          </a:p>
        </p:txBody>
      </p:sp>
      <p:sp>
        <p:nvSpPr>
          <p:cNvPr id="735235" name="Rectangle 3"/>
          <p:cNvSpPr>
            <a:spLocks noGrp="1" noChangeArrowheads="1"/>
          </p:cNvSpPr>
          <p:nvPr>
            <p:ph type="body" idx="1"/>
          </p:nvPr>
        </p:nvSpPr>
        <p:spPr>
          <a:xfrm>
            <a:off x="207963" y="784225"/>
            <a:ext cx="8664575" cy="2997200"/>
          </a:xfrm>
        </p:spPr>
        <p:txBody>
          <a:bodyPr/>
          <a:lstStyle/>
          <a:p>
            <a:pPr>
              <a:lnSpc>
                <a:spcPct val="105000"/>
              </a:lnSpc>
            </a:pPr>
            <a:r>
              <a:rPr lang="zh-CN" altLang="en-US" smtClean="0">
                <a:latin typeface="微软雅黑" pitchFamily="34" charset="-122"/>
                <a:ea typeface="微软雅黑" pitchFamily="34" charset="-122"/>
              </a:rPr>
              <a:t>假定：</a:t>
            </a:r>
          </a:p>
          <a:p>
            <a:pPr lvl="1">
              <a:lnSpc>
                <a:spcPct val="105000"/>
              </a:lnSpc>
            </a:pPr>
            <a:r>
              <a:rPr lang="en-US" altLang="zh-CN" sz="2200" smtClean="0">
                <a:latin typeface="微软雅黑" pitchFamily="34" charset="-122"/>
                <a:ea typeface="微软雅黑" pitchFamily="34" charset="-122"/>
              </a:rPr>
              <a:t>buf</a:t>
            </a:r>
            <a:r>
              <a:rPr lang="zh-CN" altLang="en-US" sz="2200" smtClean="0">
                <a:latin typeface="微软雅黑" pitchFamily="34" charset="-122"/>
                <a:ea typeface="微软雅黑" pitchFamily="34" charset="-122"/>
              </a:rPr>
              <a:t>在运行时的存储地址</a:t>
            </a:r>
            <a:r>
              <a:rPr lang="en-US" altLang="zh-CN" sz="2200" smtClean="0">
                <a:latin typeface="微软雅黑" pitchFamily="34" charset="-122"/>
                <a:ea typeface="微软雅黑" pitchFamily="34" charset="-122"/>
              </a:rPr>
              <a:t>ADDR(buf)=0x8049620</a:t>
            </a:r>
          </a:p>
          <a:p>
            <a:pPr>
              <a:lnSpc>
                <a:spcPct val="105000"/>
              </a:lnSpc>
            </a:pPr>
            <a:r>
              <a:rPr lang="zh-CN" altLang="en-US" smtClean="0">
                <a:latin typeface="微软雅黑" pitchFamily="34" charset="-122"/>
                <a:ea typeface="微软雅黑" pitchFamily="34" charset="-122"/>
              </a:rPr>
              <a:t>则重定位后，</a:t>
            </a:r>
            <a:r>
              <a:rPr lang="en-US" altLang="zh-CN" smtClean="0">
                <a:latin typeface="微软雅黑" pitchFamily="34" charset="-122"/>
                <a:ea typeface="微软雅黑" pitchFamily="34" charset="-122"/>
              </a:rPr>
              <a:t>bufp0</a:t>
            </a:r>
            <a:r>
              <a:rPr lang="zh-CN" altLang="en-US" smtClean="0">
                <a:latin typeface="微软雅黑" pitchFamily="34" charset="-122"/>
                <a:ea typeface="微软雅黑" pitchFamily="34" charset="-122"/>
              </a:rPr>
              <a:t>的地址及内容变为什么？</a:t>
            </a:r>
          </a:p>
          <a:p>
            <a:pPr lvl="1">
              <a:lnSpc>
                <a:spcPct val="105000"/>
              </a:lnSpc>
            </a:pPr>
            <a:r>
              <a:rPr lang="en-US" altLang="zh-CN" sz="2200" smtClean="0">
                <a:latin typeface="微软雅黑" pitchFamily="34" charset="-122"/>
                <a:ea typeface="微软雅黑" pitchFamily="34" charset="-122"/>
              </a:rPr>
              <a:t>buf</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bufp0</a:t>
            </a:r>
            <a:r>
              <a:rPr lang="zh-CN" altLang="en-US" sz="2200" smtClean="0">
                <a:latin typeface="微软雅黑" pitchFamily="34" charset="-122"/>
                <a:ea typeface="微软雅黑" pitchFamily="34" charset="-122"/>
              </a:rPr>
              <a:t>同属于</a:t>
            </a:r>
            <a:r>
              <a:rPr lang="en-US" altLang="zh-CN" sz="2200" smtClean="0">
                <a:latin typeface="微软雅黑" pitchFamily="34" charset="-122"/>
                <a:ea typeface="微软雅黑" pitchFamily="34" charset="-122"/>
              </a:rPr>
              <a:t>.data</a:t>
            </a:r>
            <a:r>
              <a:rPr lang="zh-CN" altLang="en-US" sz="2200" smtClean="0">
                <a:latin typeface="微软雅黑" pitchFamily="34" charset="-122"/>
                <a:ea typeface="微软雅黑" pitchFamily="34" charset="-122"/>
              </a:rPr>
              <a:t>节，故在可执行文件中它们被合并</a:t>
            </a:r>
          </a:p>
          <a:p>
            <a:pPr lvl="1">
              <a:lnSpc>
                <a:spcPct val="105000"/>
              </a:lnSpc>
            </a:pPr>
            <a:r>
              <a:rPr lang="en-US" altLang="zh-CN" sz="2200" smtClean="0">
                <a:latin typeface="微软雅黑" pitchFamily="34" charset="-122"/>
                <a:ea typeface="微软雅黑" pitchFamily="34" charset="-122"/>
              </a:rPr>
              <a:t>bufp0</a:t>
            </a:r>
            <a:r>
              <a:rPr lang="zh-CN" altLang="en-US" sz="2200" smtClean="0">
                <a:latin typeface="微软雅黑" pitchFamily="34" charset="-122"/>
                <a:ea typeface="微软雅黑" pitchFamily="34" charset="-122"/>
              </a:rPr>
              <a:t>紧接在</a:t>
            </a:r>
            <a:r>
              <a:rPr lang="en-US" altLang="zh-CN" sz="2200" smtClean="0">
                <a:latin typeface="微软雅黑" pitchFamily="34" charset="-122"/>
                <a:ea typeface="微软雅黑" pitchFamily="34" charset="-122"/>
              </a:rPr>
              <a:t>buf</a:t>
            </a:r>
            <a:r>
              <a:rPr lang="zh-CN" altLang="en-US" sz="2200" smtClean="0">
                <a:latin typeface="微软雅黑" pitchFamily="34" charset="-122"/>
                <a:ea typeface="微软雅黑" pitchFamily="34" charset="-122"/>
              </a:rPr>
              <a:t>后，故地址为</a:t>
            </a:r>
            <a:r>
              <a:rPr lang="en-US" altLang="zh-CN" sz="2200" smtClean="0">
                <a:latin typeface="微软雅黑" pitchFamily="34" charset="-122"/>
                <a:ea typeface="微软雅黑" pitchFamily="34" charset="-122"/>
              </a:rPr>
              <a:t>0x8049620+8= 0x8049628</a:t>
            </a:r>
            <a:endParaRPr lang="zh-CN" altLang="en-US" sz="2200" smtClean="0">
              <a:latin typeface="微软雅黑" pitchFamily="34" charset="-122"/>
              <a:ea typeface="微软雅黑" pitchFamily="34" charset="-122"/>
            </a:endParaRPr>
          </a:p>
          <a:p>
            <a:pPr lvl="1">
              <a:lnSpc>
                <a:spcPct val="105000"/>
              </a:lnSpc>
            </a:pPr>
            <a:r>
              <a:rPr lang="zh-CN" altLang="en-US" sz="2200" smtClean="0">
                <a:latin typeface="微软雅黑" pitchFamily="34" charset="-122"/>
                <a:ea typeface="微软雅黑" pitchFamily="34" charset="-122"/>
              </a:rPr>
              <a:t>因是</a:t>
            </a:r>
            <a:r>
              <a:rPr lang="en-US" altLang="zh-CN" sz="2200" smtClean="0">
                <a:latin typeface="微软雅黑" pitchFamily="34" charset="-122"/>
                <a:ea typeface="微软雅黑" pitchFamily="34" charset="-122"/>
              </a:rPr>
              <a:t>R_386_32</a:t>
            </a:r>
            <a:r>
              <a:rPr lang="zh-CN" altLang="en-US" sz="2200" smtClean="0">
                <a:latin typeface="微软雅黑" pitchFamily="34" charset="-122"/>
                <a:ea typeface="微软雅黑" pitchFamily="34" charset="-122"/>
              </a:rPr>
              <a:t>方式，故</a:t>
            </a:r>
            <a:r>
              <a:rPr lang="en-US" altLang="zh-CN" sz="2200" smtClean="0">
                <a:latin typeface="微软雅黑" pitchFamily="34" charset="-122"/>
                <a:ea typeface="微软雅黑" pitchFamily="34" charset="-122"/>
              </a:rPr>
              <a:t>bufp0</a:t>
            </a:r>
            <a:r>
              <a:rPr lang="zh-CN" altLang="en-US" sz="2200" smtClean="0">
                <a:latin typeface="微软雅黑" pitchFamily="34" charset="-122"/>
                <a:ea typeface="微软雅黑" pitchFamily="34" charset="-122"/>
              </a:rPr>
              <a:t>内容为</a:t>
            </a:r>
            <a:r>
              <a:rPr lang="en-US" altLang="zh-CN" sz="2200" smtClean="0">
                <a:latin typeface="微软雅黑" pitchFamily="34" charset="-122"/>
                <a:ea typeface="微软雅黑" pitchFamily="34" charset="-122"/>
              </a:rPr>
              <a:t>buf</a:t>
            </a:r>
            <a:r>
              <a:rPr lang="zh-CN" altLang="en-US" sz="2200" smtClean="0">
                <a:latin typeface="微软雅黑" pitchFamily="34" charset="-122"/>
                <a:ea typeface="微软雅黑" pitchFamily="34" charset="-122"/>
              </a:rPr>
              <a:t>的绝对地址</a:t>
            </a:r>
            <a:r>
              <a:rPr lang="en-US" altLang="zh-CN" sz="2200" smtClean="0">
                <a:latin typeface="微软雅黑" pitchFamily="34" charset="-122"/>
                <a:ea typeface="微软雅黑" pitchFamily="34" charset="-122"/>
              </a:rPr>
              <a:t>0x8049620</a:t>
            </a:r>
            <a:r>
              <a:rPr lang="zh-CN" altLang="en-US" sz="2200" smtClean="0">
                <a:latin typeface="微软雅黑" pitchFamily="34" charset="-122"/>
                <a:ea typeface="微软雅黑" pitchFamily="34" charset="-122"/>
              </a:rPr>
              <a:t>，即“</a:t>
            </a:r>
            <a:r>
              <a:rPr lang="en-US" altLang="zh-CN" sz="2200" smtClean="0">
                <a:latin typeface="微软雅黑" pitchFamily="34" charset="-122"/>
                <a:ea typeface="微软雅黑" pitchFamily="34" charset="-122"/>
              </a:rPr>
              <a:t>20 96 04 08”</a:t>
            </a:r>
          </a:p>
        </p:txBody>
      </p:sp>
      <p:sp>
        <p:nvSpPr>
          <p:cNvPr id="19459" name="Text Box 3"/>
          <p:cNvSpPr txBox="1">
            <a:spLocks noChangeArrowheads="1"/>
          </p:cNvSpPr>
          <p:nvPr/>
        </p:nvSpPr>
        <p:spPr bwMode="auto">
          <a:xfrm>
            <a:off x="868363" y="4441825"/>
            <a:ext cx="6192837" cy="2030413"/>
          </a:xfrm>
          <a:prstGeom prst="rect">
            <a:avLst/>
          </a:prstGeom>
          <a:solidFill>
            <a:srgbClr val="F2F2F2"/>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Disassembly of section .data: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08049620 &lt;buf&gt;: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CC3300"/>
                </a:solidFill>
                <a:latin typeface="微软雅黑" pitchFamily="34" charset="-122"/>
                <a:ea typeface="微软雅黑" pitchFamily="34" charset="-122"/>
                <a:cs typeface="msgothic"/>
              </a:rPr>
              <a:t>8049620</a:t>
            </a:r>
            <a:r>
              <a:rPr lang="en-GB" altLang="zh-CN" sz="2000" b="1">
                <a:latin typeface="微软雅黑" pitchFamily="34" charset="-122"/>
                <a:ea typeface="微软雅黑" pitchFamily="34" charset="-122"/>
                <a:cs typeface="msgothic"/>
              </a:rPr>
              <a:t>:   		01 00 00 00 02 00 00 00</a:t>
            </a:r>
          </a:p>
          <a:p>
            <a:pPr>
              <a:lnSpc>
                <a:spcPct val="6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FF0000"/>
                </a:solidFill>
                <a:latin typeface="微软雅黑" pitchFamily="34" charset="-122"/>
                <a:ea typeface="微软雅黑" pitchFamily="34" charset="-122"/>
                <a:cs typeface="msgothic"/>
              </a:rPr>
              <a:t>   </a:t>
            </a:r>
            <a:r>
              <a:rPr lang="en-GB" altLang="zh-CN" sz="1200" b="1">
                <a:solidFill>
                  <a:srgbClr val="FF0000"/>
                </a:solidFill>
                <a:latin typeface="微软雅黑" pitchFamily="34" charset="-122"/>
                <a:ea typeface="微软雅黑" pitchFamily="34" charset="-122"/>
                <a:cs typeface="msgothic"/>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08049628 &lt;bufp0&gt;: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8049628:   		</a:t>
            </a:r>
            <a:r>
              <a:rPr lang="en-GB" altLang="zh-CN" sz="2000" b="1">
                <a:solidFill>
                  <a:srgbClr val="CC3300"/>
                </a:solidFill>
                <a:latin typeface="微软雅黑" pitchFamily="34" charset="-122"/>
                <a:ea typeface="微软雅黑" pitchFamily="34" charset="-122"/>
                <a:cs typeface="msgothic"/>
              </a:rPr>
              <a:t>20 96 04 08</a:t>
            </a:r>
            <a:endParaRPr lang="en-GB" altLang="zh-CN" sz="2000" b="1">
              <a:latin typeface="微软雅黑" pitchFamily="34" charset="-122"/>
              <a:ea typeface="微软雅黑" pitchFamily="34" charset="-122"/>
              <a:cs typeface="msgothic"/>
            </a:endParaRPr>
          </a:p>
        </p:txBody>
      </p:sp>
      <p:sp>
        <p:nvSpPr>
          <p:cNvPr id="735255" name="Rectangle 23"/>
          <p:cNvSpPr>
            <a:spLocks noChangeArrowheads="1"/>
          </p:cNvSpPr>
          <p:nvPr/>
        </p:nvSpPr>
        <p:spPr bwMode="auto">
          <a:xfrm>
            <a:off x="920750" y="3924300"/>
            <a:ext cx="4957763" cy="427038"/>
          </a:xfrm>
          <a:prstGeom prst="rect">
            <a:avLst/>
          </a:prstGeom>
          <a:noFill/>
          <a:ln w="9525">
            <a:noFill/>
            <a:miter lim="800000"/>
            <a:headEnd/>
            <a:tailEnd/>
          </a:ln>
          <a:effectLst/>
        </p:spPr>
        <p:txBody>
          <a:bodyPr anchor="ctr">
            <a:spAutoFit/>
          </a:bodyPr>
          <a:lstStyle/>
          <a:p>
            <a:pPr eaLnBrk="0" hangingPunct="0"/>
            <a:r>
              <a:rPr lang="zh-CN" altLang="en-US" sz="2200" b="1">
                <a:solidFill>
                  <a:srgbClr val="3366FF"/>
                </a:solidFill>
                <a:latin typeface="微软雅黑" pitchFamily="34" charset="-122"/>
                <a:ea typeface="微软雅黑" pitchFamily="34" charset="-122"/>
              </a:rPr>
              <a:t>可执行目标文件中</a:t>
            </a:r>
            <a:r>
              <a:rPr lang="en-US" altLang="zh-CN" sz="2200" b="1">
                <a:solidFill>
                  <a:srgbClr val="3366FF"/>
                </a:solidFill>
                <a:latin typeface="微软雅黑" pitchFamily="34" charset="-122"/>
                <a:ea typeface="微软雅黑" pitchFamily="34" charset="-122"/>
              </a:rPr>
              <a:t>.data</a:t>
            </a:r>
            <a:r>
              <a:rPr lang="zh-CN" altLang="en-US" sz="2200" b="1">
                <a:solidFill>
                  <a:srgbClr val="3366FF"/>
                </a:solidFill>
                <a:latin typeface="微软雅黑" pitchFamily="34" charset="-122"/>
                <a:ea typeface="微软雅黑" pitchFamily="34" charset="-122"/>
              </a:rPr>
              <a:t>节的内容</a:t>
            </a:r>
            <a:r>
              <a:rPr lang="zh-CN" altLang="en-US">
                <a:solidFill>
                  <a:srgbClr val="3366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5235">
                                            <p:txEl>
                                              <p:pRg st="2" end="2"/>
                                            </p:txEl>
                                          </p:spTgt>
                                        </p:tgtEl>
                                        <p:attrNameLst>
                                          <p:attrName>style.visibility</p:attrName>
                                        </p:attrNameLst>
                                      </p:cBhvr>
                                      <p:to>
                                        <p:strVal val="visible"/>
                                      </p:to>
                                    </p:set>
                                    <p:animEffect transition="in" filter="blinds(horizontal)">
                                      <p:cBhvr>
                                        <p:cTn id="7" dur="500"/>
                                        <p:tgtEl>
                                          <p:spTgt spid="7352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5235">
                                            <p:txEl>
                                              <p:pRg st="3" end="3"/>
                                            </p:txEl>
                                          </p:spTgt>
                                        </p:tgtEl>
                                        <p:attrNameLst>
                                          <p:attrName>style.visibility</p:attrName>
                                        </p:attrNameLst>
                                      </p:cBhvr>
                                      <p:to>
                                        <p:strVal val="visible"/>
                                      </p:to>
                                    </p:set>
                                    <p:animEffect transition="in" filter="blinds(horizontal)">
                                      <p:cBhvr>
                                        <p:cTn id="12" dur="500"/>
                                        <p:tgtEl>
                                          <p:spTgt spid="7352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5235">
                                            <p:txEl>
                                              <p:pRg st="4" end="4"/>
                                            </p:txEl>
                                          </p:spTgt>
                                        </p:tgtEl>
                                        <p:attrNameLst>
                                          <p:attrName>style.visibility</p:attrName>
                                        </p:attrNameLst>
                                      </p:cBhvr>
                                      <p:to>
                                        <p:strVal val="visible"/>
                                      </p:to>
                                    </p:set>
                                    <p:animEffect transition="in" filter="blinds(horizontal)">
                                      <p:cBhvr>
                                        <p:cTn id="17" dur="500"/>
                                        <p:tgtEl>
                                          <p:spTgt spid="7352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5235">
                                            <p:txEl>
                                              <p:pRg st="5" end="5"/>
                                            </p:txEl>
                                          </p:spTgt>
                                        </p:tgtEl>
                                        <p:attrNameLst>
                                          <p:attrName>style.visibility</p:attrName>
                                        </p:attrNameLst>
                                      </p:cBhvr>
                                      <p:to>
                                        <p:strVal val="visible"/>
                                      </p:to>
                                    </p:set>
                                    <p:animEffect transition="in" filter="blinds(horizontal)">
                                      <p:cBhvr>
                                        <p:cTn id="22" dur="500"/>
                                        <p:tgtEl>
                                          <p:spTgt spid="7352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5255"/>
                                        </p:tgtEl>
                                        <p:attrNameLst>
                                          <p:attrName>style.visibility</p:attrName>
                                        </p:attrNameLst>
                                      </p:cBhvr>
                                      <p:to>
                                        <p:strVal val="visible"/>
                                      </p:to>
                                    </p:set>
                                    <p:animEffect transition="in" filter="blinds(horizontal)">
                                      <p:cBhvr>
                                        <p:cTn id="27" dur="500"/>
                                        <p:tgtEl>
                                          <p:spTgt spid="7352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59"/>
                                        </p:tgtEl>
                                        <p:attrNameLst>
                                          <p:attrName>style.visibility</p:attrName>
                                        </p:attrNameLst>
                                      </p:cBhvr>
                                      <p:to>
                                        <p:strVal val="visible"/>
                                      </p:to>
                                    </p:set>
                                    <p:animEffect transition="in" filter="blinds(horizontal)">
                                      <p:cBhvr>
                                        <p:cTn id="32"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7352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1"/>
          <p:cNvSpPr>
            <a:spLocks noGrp="1" noChangeArrowheads="1"/>
          </p:cNvSpPr>
          <p:nvPr>
            <p:ph type="title" idx="4294967295"/>
          </p:nvPr>
        </p:nvSpPr>
        <p:spPr>
          <a:xfrm>
            <a:off x="217488" y="84138"/>
            <a:ext cx="8774112" cy="782637"/>
          </a:xfrm>
        </p:spPr>
        <p:txBody>
          <a:bodyPr/>
          <a:lstStyle/>
          <a:p>
            <a:pPr marL="119063" indent="-119063" algn="l">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swap.o</a:t>
            </a:r>
            <a:r>
              <a:rPr lang="zh-CN" altLang="en-GB" smtClean="0"/>
              <a:t>重定位</a:t>
            </a:r>
            <a:endParaRPr lang="en-GB" altLang="zh-CN" smtClean="0"/>
          </a:p>
        </p:txBody>
      </p:sp>
      <p:sp>
        <p:nvSpPr>
          <p:cNvPr id="695300" name="TextBox 4"/>
          <p:cNvSpPr txBox="1">
            <a:spLocks noChangeArrowheads="1"/>
          </p:cNvSpPr>
          <p:nvPr/>
        </p:nvSpPr>
        <p:spPr bwMode="auto">
          <a:xfrm>
            <a:off x="654050" y="727075"/>
            <a:ext cx="1046163"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swap.c</a:t>
            </a:r>
          </a:p>
        </p:txBody>
      </p:sp>
      <p:sp>
        <p:nvSpPr>
          <p:cNvPr id="695305" name="Rectangle 5"/>
          <p:cNvSpPr>
            <a:spLocks noChangeArrowheads="1"/>
          </p:cNvSpPr>
          <p:nvPr/>
        </p:nvSpPr>
        <p:spPr bwMode="auto">
          <a:xfrm>
            <a:off x="192088" y="1108075"/>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3366FF"/>
                </a:solidFill>
                <a:latin typeface="微软雅黑" pitchFamily="34" charset="-122"/>
                <a:ea typeface="微软雅黑" pitchFamily="34" charset="-122"/>
                <a:cs typeface="msgothic"/>
              </a:rPr>
              <a:t>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FF0000"/>
                </a:solidFill>
                <a:latin typeface="微软雅黑" pitchFamily="34" charset="-122"/>
                <a:ea typeface="微软雅黑" pitchFamily="34" charset="-122"/>
                <a:cs typeface="msgothic"/>
              </a:rPr>
              <a:t>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0A6A0A"/>
                </a:solidFill>
                <a:latin typeface="微软雅黑" pitchFamily="34" charset="-122"/>
                <a:ea typeface="微软雅黑" pitchFamily="34" charset="-122"/>
                <a:cs typeface="msgothic"/>
              </a:rPr>
              <a:t>*bufp0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CC3300"/>
                </a:solidFill>
                <a:latin typeface="微软雅黑" pitchFamily="34" charset="-122"/>
                <a:ea typeface="微软雅黑" pitchFamily="34" charset="-122"/>
                <a:cs typeface="msgothic"/>
              </a:rPr>
              <a:t>*bufp1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695306" name="Rectangle 10"/>
          <p:cNvSpPr>
            <a:spLocks noChangeArrowheads="1"/>
          </p:cNvSpPr>
          <p:nvPr/>
        </p:nvSpPr>
        <p:spPr bwMode="auto">
          <a:xfrm>
            <a:off x="3570288" y="71438"/>
            <a:ext cx="5530850" cy="6600825"/>
          </a:xfrm>
          <a:prstGeom prst="rect">
            <a:avLst/>
          </a:prstGeom>
          <a:solidFill>
            <a:schemeClr val="bg1"/>
          </a:solidFill>
          <a:ln w="9525">
            <a:noFill/>
            <a:miter lim="800000"/>
            <a:headEnd/>
            <a:tailEnd/>
          </a:ln>
          <a:effectLst/>
        </p:spPr>
        <p:txBody>
          <a:bodyPr wrap="none" anchor="ctr">
            <a:spAutoFit/>
          </a:bodyPr>
          <a:lstStyle/>
          <a:p>
            <a:pPr>
              <a:lnSpc>
                <a:spcPct val="95000"/>
              </a:lnSpc>
            </a:pPr>
            <a:r>
              <a:rPr lang="en-US" altLang="zh-CN" b="1"/>
              <a:t>Disassembly of section .text:</a:t>
            </a:r>
          </a:p>
          <a:p>
            <a:pPr>
              <a:lnSpc>
                <a:spcPct val="95000"/>
              </a:lnSpc>
            </a:pPr>
            <a:r>
              <a:rPr lang="en-US" altLang="zh-CN" b="1"/>
              <a:t>00000000 &lt;swap&gt;:</a:t>
            </a:r>
          </a:p>
          <a:p>
            <a:pPr>
              <a:lnSpc>
                <a:spcPct val="95000"/>
              </a:lnSpc>
            </a:pPr>
            <a:r>
              <a:rPr lang="en-US" altLang="zh-CN" b="1"/>
              <a:t>     0:	55                   	push   %ebp</a:t>
            </a:r>
          </a:p>
          <a:p>
            <a:pPr>
              <a:lnSpc>
                <a:spcPct val="95000"/>
              </a:lnSpc>
            </a:pPr>
            <a:r>
              <a:rPr lang="en-US" altLang="zh-CN" b="1"/>
              <a:t>     1:	89 e5                	mov   %esp,%ebp</a:t>
            </a:r>
          </a:p>
          <a:p>
            <a:pPr>
              <a:lnSpc>
                <a:spcPct val="95000"/>
              </a:lnSpc>
            </a:pPr>
            <a:r>
              <a:rPr lang="en-US" altLang="zh-CN" b="1"/>
              <a:t>     3:	83 ec 10             	sub    $0x10,%esp</a:t>
            </a:r>
          </a:p>
          <a:p>
            <a:pPr>
              <a:lnSpc>
                <a:spcPct val="95000"/>
              </a:lnSpc>
            </a:pPr>
            <a:r>
              <a:rPr lang="en-US" altLang="zh-CN" b="1"/>
              <a:t>     </a:t>
            </a:r>
            <a:r>
              <a:rPr lang="en-US" altLang="zh-CN" b="1">
                <a:solidFill>
                  <a:srgbClr val="3366FF"/>
                </a:solidFill>
              </a:rPr>
              <a:t>6:	c7 05 00 00 00 00 04 movl   $0x4,0x0</a:t>
            </a:r>
          </a:p>
          <a:p>
            <a:pPr>
              <a:lnSpc>
                <a:spcPct val="95000"/>
              </a:lnSpc>
            </a:pPr>
            <a:r>
              <a:rPr lang="en-US" altLang="zh-CN" b="1">
                <a:solidFill>
                  <a:srgbClr val="3366FF"/>
                </a:solidFill>
              </a:rPr>
              <a:t>     d:	00 00 00 </a:t>
            </a:r>
          </a:p>
          <a:p>
            <a:pPr>
              <a:lnSpc>
                <a:spcPct val="95000"/>
              </a:lnSpc>
            </a:pPr>
            <a:r>
              <a:rPr lang="en-US" altLang="zh-CN" b="1">
                <a:solidFill>
                  <a:srgbClr val="3366FF"/>
                </a:solidFill>
              </a:rPr>
              <a:t>   			8: R_386_32	.bss</a:t>
            </a:r>
          </a:p>
          <a:p>
            <a:pPr>
              <a:lnSpc>
                <a:spcPct val="95000"/>
              </a:lnSpc>
            </a:pPr>
            <a:r>
              <a:rPr lang="en-US" altLang="zh-CN" b="1">
                <a:solidFill>
                  <a:srgbClr val="3366FF"/>
                </a:solidFill>
              </a:rPr>
              <a:t>			c: R_386_32	buf</a:t>
            </a:r>
          </a:p>
          <a:p>
            <a:pPr>
              <a:lnSpc>
                <a:spcPct val="95000"/>
              </a:lnSpc>
            </a:pPr>
            <a:r>
              <a:rPr lang="en-US" altLang="zh-CN" b="1"/>
              <a:t>     </a:t>
            </a:r>
            <a:r>
              <a:rPr lang="en-US" altLang="zh-CN" b="1">
                <a:solidFill>
                  <a:srgbClr val="FF0000"/>
                </a:solidFill>
              </a:rPr>
              <a:t>10:	a1 00 00 00 00    	mov    0x0,%eax</a:t>
            </a:r>
          </a:p>
          <a:p>
            <a:pPr>
              <a:lnSpc>
                <a:spcPct val="95000"/>
              </a:lnSpc>
            </a:pPr>
            <a:r>
              <a:rPr lang="en-US" altLang="zh-CN" b="1">
                <a:solidFill>
                  <a:srgbClr val="FF0000"/>
                </a:solidFill>
              </a:rPr>
              <a:t>			11: R_386_32	bufp0</a:t>
            </a:r>
          </a:p>
          <a:p>
            <a:pPr>
              <a:lnSpc>
                <a:spcPct val="95000"/>
              </a:lnSpc>
            </a:pPr>
            <a:r>
              <a:rPr lang="en-US" altLang="zh-CN" b="1">
                <a:solidFill>
                  <a:srgbClr val="FF0000"/>
                </a:solidFill>
              </a:rPr>
              <a:t>     15:	8b 00                	mov    (%eax),%eax</a:t>
            </a:r>
          </a:p>
          <a:p>
            <a:pPr>
              <a:lnSpc>
                <a:spcPct val="95000"/>
              </a:lnSpc>
            </a:pPr>
            <a:r>
              <a:rPr lang="en-US" altLang="zh-CN" b="1">
                <a:solidFill>
                  <a:srgbClr val="FF0000"/>
                </a:solidFill>
              </a:rPr>
              <a:t>     17:	89 45 fc             	mov    %eax,-0x4(%ebp)</a:t>
            </a:r>
          </a:p>
          <a:p>
            <a:pPr>
              <a:lnSpc>
                <a:spcPct val="95000"/>
              </a:lnSpc>
            </a:pPr>
            <a:r>
              <a:rPr lang="en-US" altLang="zh-CN" b="1"/>
              <a:t>     </a:t>
            </a:r>
            <a:r>
              <a:rPr lang="en-US" altLang="zh-CN" b="1">
                <a:solidFill>
                  <a:srgbClr val="0A6A0A"/>
                </a:solidFill>
              </a:rPr>
              <a:t>1a:	a1 00 00 00 00     mov    0x0,%eax</a:t>
            </a:r>
          </a:p>
          <a:p>
            <a:pPr>
              <a:lnSpc>
                <a:spcPct val="95000"/>
              </a:lnSpc>
            </a:pPr>
            <a:r>
              <a:rPr lang="en-US" altLang="zh-CN" b="1">
                <a:solidFill>
                  <a:srgbClr val="0A6A0A"/>
                </a:solidFill>
              </a:rPr>
              <a:t>  			1b: R_386_32	bufp0</a:t>
            </a:r>
          </a:p>
          <a:p>
            <a:pPr>
              <a:lnSpc>
                <a:spcPct val="95000"/>
              </a:lnSpc>
            </a:pPr>
            <a:r>
              <a:rPr lang="en-US" altLang="zh-CN" b="1">
                <a:solidFill>
                  <a:srgbClr val="0A6A0A"/>
                </a:solidFill>
              </a:rPr>
              <a:t>     1f:	8b 15 00 00 00 00mov    0x0,%edx</a:t>
            </a:r>
          </a:p>
          <a:p>
            <a:pPr>
              <a:lnSpc>
                <a:spcPct val="95000"/>
              </a:lnSpc>
            </a:pPr>
            <a:r>
              <a:rPr lang="en-US" altLang="zh-CN" b="1">
                <a:solidFill>
                  <a:srgbClr val="0A6A0A"/>
                </a:solidFill>
              </a:rPr>
              <a:t>			21: R_386_32	.bss</a:t>
            </a:r>
          </a:p>
          <a:p>
            <a:pPr>
              <a:lnSpc>
                <a:spcPct val="95000"/>
              </a:lnSpc>
            </a:pPr>
            <a:r>
              <a:rPr lang="en-US" altLang="zh-CN" b="1">
                <a:solidFill>
                  <a:srgbClr val="0A6A0A"/>
                </a:solidFill>
              </a:rPr>
              <a:t>     25:	8b 12                	mov    (%edx),%edx</a:t>
            </a:r>
          </a:p>
          <a:p>
            <a:pPr>
              <a:lnSpc>
                <a:spcPct val="95000"/>
              </a:lnSpc>
            </a:pPr>
            <a:r>
              <a:rPr lang="en-US" altLang="zh-CN" b="1">
                <a:solidFill>
                  <a:srgbClr val="0A6A0A"/>
                </a:solidFill>
              </a:rPr>
              <a:t>     27:	89 10                	mov    %edx,(%eax)</a:t>
            </a:r>
          </a:p>
          <a:p>
            <a:pPr>
              <a:lnSpc>
                <a:spcPct val="95000"/>
              </a:lnSpc>
            </a:pPr>
            <a:r>
              <a:rPr lang="en-US" altLang="zh-CN" b="1"/>
              <a:t>     </a:t>
            </a:r>
            <a:r>
              <a:rPr lang="en-US" altLang="zh-CN" b="1">
                <a:solidFill>
                  <a:srgbClr val="CC3300"/>
                </a:solidFill>
              </a:rPr>
              <a:t>29:	a1 00 00 00 00     mov    0x0,%eax</a:t>
            </a:r>
          </a:p>
          <a:p>
            <a:pPr>
              <a:lnSpc>
                <a:spcPct val="95000"/>
              </a:lnSpc>
            </a:pPr>
            <a:r>
              <a:rPr lang="en-US" altLang="zh-CN" b="1">
                <a:solidFill>
                  <a:srgbClr val="CC3300"/>
                </a:solidFill>
              </a:rPr>
              <a:t>			2a: R_386_32	.bss</a:t>
            </a:r>
          </a:p>
          <a:p>
            <a:pPr>
              <a:lnSpc>
                <a:spcPct val="95000"/>
              </a:lnSpc>
            </a:pPr>
            <a:r>
              <a:rPr lang="en-US" altLang="zh-CN" b="1">
                <a:solidFill>
                  <a:srgbClr val="CC3300"/>
                </a:solidFill>
              </a:rPr>
              <a:t>     2e:	8b 55 fc             	mov    -0x4(%ebp),%edx</a:t>
            </a:r>
          </a:p>
          <a:p>
            <a:pPr>
              <a:lnSpc>
                <a:spcPct val="95000"/>
              </a:lnSpc>
            </a:pPr>
            <a:r>
              <a:rPr lang="en-US" altLang="zh-CN" b="1">
                <a:solidFill>
                  <a:srgbClr val="CC3300"/>
                </a:solidFill>
              </a:rPr>
              <a:t>     31:	89 10                	mov    %edx,(%eax)</a:t>
            </a:r>
          </a:p>
          <a:p>
            <a:pPr>
              <a:lnSpc>
                <a:spcPct val="95000"/>
              </a:lnSpc>
            </a:pPr>
            <a:r>
              <a:rPr lang="en-US" altLang="zh-CN" b="1"/>
              <a:t>     33:	c9                   	leave  </a:t>
            </a:r>
          </a:p>
          <a:p>
            <a:pPr>
              <a:lnSpc>
                <a:spcPct val="95000"/>
              </a:lnSpc>
            </a:pPr>
            <a:r>
              <a:rPr lang="en-US" altLang="zh-CN" b="1"/>
              <a:t>     34:	c3                   	ret</a:t>
            </a:r>
            <a:r>
              <a:rPr lang="en-US" altLang="zh-CN"/>
              <a:t>    </a:t>
            </a:r>
          </a:p>
        </p:txBody>
      </p:sp>
      <p:grpSp>
        <p:nvGrpSpPr>
          <p:cNvPr id="695315" name="Group 19"/>
          <p:cNvGrpSpPr>
            <a:grpSpLocks/>
          </p:cNvGrpSpPr>
          <p:nvPr/>
        </p:nvGrpSpPr>
        <p:grpSpPr bwMode="auto">
          <a:xfrm>
            <a:off x="2627313" y="1408113"/>
            <a:ext cx="6240462" cy="2292350"/>
            <a:chOff x="1655" y="887"/>
            <a:chExt cx="3931" cy="1444"/>
          </a:xfrm>
        </p:grpSpPr>
        <p:sp>
          <p:nvSpPr>
            <p:cNvPr id="695307" name="Line 11"/>
            <p:cNvSpPr>
              <a:spLocks noChangeShapeType="1"/>
            </p:cNvSpPr>
            <p:nvPr/>
          </p:nvSpPr>
          <p:spPr bwMode="auto">
            <a:xfrm flipV="1">
              <a:off x="1655" y="1161"/>
              <a:ext cx="786" cy="1170"/>
            </a:xfrm>
            <a:prstGeom prst="line">
              <a:avLst/>
            </a:prstGeom>
            <a:noFill/>
            <a:ln w="38100">
              <a:solidFill>
                <a:schemeClr val="tx1"/>
              </a:solidFill>
              <a:round/>
              <a:headEnd/>
              <a:tailEnd type="triangle" w="med" len="med"/>
            </a:ln>
            <a:effectLst/>
          </p:spPr>
          <p:txBody>
            <a:bodyPr/>
            <a:lstStyle/>
            <a:p>
              <a:endParaRPr lang="zh-CN" altLang="en-US"/>
            </a:p>
          </p:txBody>
        </p:sp>
        <p:sp>
          <p:nvSpPr>
            <p:cNvPr id="695311" name="Rectangle 15"/>
            <p:cNvSpPr>
              <a:spLocks noChangeArrowheads="1"/>
            </p:cNvSpPr>
            <p:nvPr/>
          </p:nvSpPr>
          <p:spPr bwMode="auto">
            <a:xfrm>
              <a:off x="2469" y="887"/>
              <a:ext cx="3117" cy="649"/>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grpSp>
      <p:grpSp>
        <p:nvGrpSpPr>
          <p:cNvPr id="695316" name="Group 20"/>
          <p:cNvGrpSpPr>
            <a:grpSpLocks/>
          </p:cNvGrpSpPr>
          <p:nvPr/>
        </p:nvGrpSpPr>
        <p:grpSpPr bwMode="auto">
          <a:xfrm>
            <a:off x="2381250" y="2443163"/>
            <a:ext cx="6591300" cy="1722437"/>
            <a:chOff x="1509" y="1539"/>
            <a:chExt cx="4152" cy="1085"/>
          </a:xfrm>
        </p:grpSpPr>
        <p:sp>
          <p:nvSpPr>
            <p:cNvPr id="695308" name="Line 12"/>
            <p:cNvSpPr>
              <a:spLocks noChangeShapeType="1"/>
            </p:cNvSpPr>
            <p:nvPr/>
          </p:nvSpPr>
          <p:spPr bwMode="auto">
            <a:xfrm flipV="1">
              <a:off x="1509" y="1993"/>
              <a:ext cx="941" cy="631"/>
            </a:xfrm>
            <a:prstGeom prst="line">
              <a:avLst/>
            </a:prstGeom>
            <a:noFill/>
            <a:ln w="38100">
              <a:solidFill>
                <a:schemeClr val="tx1"/>
              </a:solidFill>
              <a:round/>
              <a:headEnd/>
              <a:tailEnd type="triangle" w="med" len="med"/>
            </a:ln>
            <a:effectLst/>
          </p:spPr>
          <p:txBody>
            <a:bodyPr/>
            <a:lstStyle/>
            <a:p>
              <a:endParaRPr lang="zh-CN" altLang="en-US"/>
            </a:p>
          </p:txBody>
        </p:sp>
        <p:sp>
          <p:nvSpPr>
            <p:cNvPr id="695312" name="Rectangle 16"/>
            <p:cNvSpPr>
              <a:spLocks noChangeArrowheads="1"/>
            </p:cNvSpPr>
            <p:nvPr/>
          </p:nvSpPr>
          <p:spPr bwMode="auto">
            <a:xfrm>
              <a:off x="2480" y="1539"/>
              <a:ext cx="3181" cy="677"/>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grpSp>
      <p:grpSp>
        <p:nvGrpSpPr>
          <p:cNvPr id="695317" name="Group 21"/>
          <p:cNvGrpSpPr>
            <a:grpSpLocks/>
          </p:cNvGrpSpPr>
          <p:nvPr/>
        </p:nvGrpSpPr>
        <p:grpSpPr bwMode="auto">
          <a:xfrm>
            <a:off x="2627313" y="3516313"/>
            <a:ext cx="6243637" cy="1539875"/>
            <a:chOff x="1655" y="2215"/>
            <a:chExt cx="3933" cy="970"/>
          </a:xfrm>
        </p:grpSpPr>
        <p:sp>
          <p:nvSpPr>
            <p:cNvPr id="695309" name="Line 13"/>
            <p:cNvSpPr>
              <a:spLocks noChangeShapeType="1"/>
            </p:cNvSpPr>
            <p:nvPr/>
          </p:nvSpPr>
          <p:spPr bwMode="auto">
            <a:xfrm flipV="1">
              <a:off x="1655" y="2642"/>
              <a:ext cx="759" cy="128"/>
            </a:xfrm>
            <a:prstGeom prst="line">
              <a:avLst/>
            </a:prstGeom>
            <a:noFill/>
            <a:ln w="38100">
              <a:solidFill>
                <a:schemeClr val="tx1"/>
              </a:solidFill>
              <a:round/>
              <a:headEnd/>
              <a:tailEnd type="triangle" w="med" len="med"/>
            </a:ln>
            <a:effectLst/>
          </p:spPr>
          <p:txBody>
            <a:bodyPr/>
            <a:lstStyle/>
            <a:p>
              <a:endParaRPr lang="zh-CN" altLang="en-US"/>
            </a:p>
          </p:txBody>
        </p:sp>
        <p:sp>
          <p:nvSpPr>
            <p:cNvPr id="695313" name="Rectangle 17"/>
            <p:cNvSpPr>
              <a:spLocks noChangeArrowheads="1"/>
            </p:cNvSpPr>
            <p:nvPr/>
          </p:nvSpPr>
          <p:spPr bwMode="auto">
            <a:xfrm>
              <a:off x="2471" y="2215"/>
              <a:ext cx="3117" cy="970"/>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grpSp>
      <p:grpSp>
        <p:nvGrpSpPr>
          <p:cNvPr id="695318" name="Group 22"/>
          <p:cNvGrpSpPr>
            <a:grpSpLocks/>
          </p:cNvGrpSpPr>
          <p:nvPr/>
        </p:nvGrpSpPr>
        <p:grpSpPr bwMode="auto">
          <a:xfrm>
            <a:off x="2466975" y="4746625"/>
            <a:ext cx="6494463" cy="1354138"/>
            <a:chOff x="1554" y="2990"/>
            <a:chExt cx="4091" cy="853"/>
          </a:xfrm>
        </p:grpSpPr>
        <p:sp>
          <p:nvSpPr>
            <p:cNvPr id="695310" name="Line 14"/>
            <p:cNvSpPr>
              <a:spLocks noChangeShapeType="1"/>
            </p:cNvSpPr>
            <p:nvPr/>
          </p:nvSpPr>
          <p:spPr bwMode="auto">
            <a:xfrm>
              <a:off x="1554" y="2990"/>
              <a:ext cx="905" cy="530"/>
            </a:xfrm>
            <a:prstGeom prst="line">
              <a:avLst/>
            </a:prstGeom>
            <a:noFill/>
            <a:ln w="38100">
              <a:solidFill>
                <a:schemeClr val="tx1"/>
              </a:solidFill>
              <a:round/>
              <a:headEnd/>
              <a:tailEnd type="triangle" w="med" len="med"/>
            </a:ln>
            <a:effectLst/>
          </p:spPr>
          <p:txBody>
            <a:bodyPr/>
            <a:lstStyle/>
            <a:p>
              <a:endParaRPr lang="zh-CN" altLang="en-US"/>
            </a:p>
          </p:txBody>
        </p:sp>
        <p:sp>
          <p:nvSpPr>
            <p:cNvPr id="695314" name="Rectangle 18"/>
            <p:cNvSpPr>
              <a:spLocks noChangeArrowheads="1"/>
            </p:cNvSpPr>
            <p:nvPr/>
          </p:nvSpPr>
          <p:spPr bwMode="auto">
            <a:xfrm>
              <a:off x="2473" y="3185"/>
              <a:ext cx="3172" cy="658"/>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grpSp>
      <p:sp>
        <p:nvSpPr>
          <p:cNvPr id="695319" name="Text Box 23"/>
          <p:cNvSpPr txBox="1">
            <a:spLocks noChangeArrowheads="1"/>
          </p:cNvSpPr>
          <p:nvPr/>
        </p:nvSpPr>
        <p:spPr bwMode="auto">
          <a:xfrm>
            <a:off x="217488" y="5400675"/>
            <a:ext cx="2628900" cy="1196975"/>
          </a:xfrm>
          <a:prstGeom prst="rect">
            <a:avLst/>
          </a:prstGeom>
          <a:noFill/>
          <a:ln w="9525">
            <a:noFill/>
            <a:miter lim="800000"/>
            <a:headEnd/>
            <a:tailEnd/>
          </a:ln>
          <a:effectLst/>
        </p:spPr>
        <p:txBody>
          <a:bodyPr>
            <a:spAutoFit/>
          </a:bodyPr>
          <a:lstStyle/>
          <a:p>
            <a:pPr>
              <a:spcBef>
                <a:spcPct val="30000"/>
              </a:spcBef>
            </a:pPr>
            <a:r>
              <a:rPr lang="zh-CN" altLang="en-US" sz="2200" b="1">
                <a:latin typeface="微软雅黑" pitchFamily="34" charset="-122"/>
                <a:ea typeface="微软雅黑" pitchFamily="34" charset="-122"/>
              </a:rPr>
              <a:t>共有</a:t>
            </a:r>
            <a:r>
              <a:rPr lang="en-US" altLang="zh-CN" sz="2200" b="1">
                <a:latin typeface="微软雅黑" pitchFamily="34" charset="-122"/>
                <a:ea typeface="微软雅黑" pitchFamily="34" charset="-122"/>
              </a:rPr>
              <a:t>6</a:t>
            </a:r>
            <a:r>
              <a:rPr lang="zh-CN" altLang="en-US" sz="2200" b="1">
                <a:latin typeface="微软雅黑" pitchFamily="34" charset="-122"/>
                <a:ea typeface="微软雅黑" pitchFamily="34" charset="-122"/>
              </a:rPr>
              <a:t>处需要重定位</a:t>
            </a:r>
          </a:p>
          <a:p>
            <a:pPr>
              <a:spcBef>
                <a:spcPct val="30000"/>
              </a:spcBef>
            </a:pPr>
            <a:r>
              <a:rPr lang="zh-CN" altLang="en-US" sz="2200" b="1">
                <a:solidFill>
                  <a:srgbClr val="CC3300"/>
                </a:solidFill>
                <a:latin typeface="微软雅黑" pitchFamily="34" charset="-122"/>
                <a:ea typeface="微软雅黑" pitchFamily="34" charset="-122"/>
              </a:rPr>
              <a:t>划红线处：</a:t>
            </a:r>
            <a:r>
              <a:rPr lang="en-US" altLang="zh-CN" sz="2200" b="1">
                <a:latin typeface="微软雅黑" pitchFamily="34" charset="-122"/>
                <a:ea typeface="微软雅黑" pitchFamily="34" charset="-122"/>
              </a:rPr>
              <a:t>8</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c</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11</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1b</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21</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2a</a:t>
            </a:r>
          </a:p>
        </p:txBody>
      </p:sp>
      <p:sp>
        <p:nvSpPr>
          <p:cNvPr id="695320" name="Line 24"/>
          <p:cNvSpPr>
            <a:spLocks noChangeShapeType="1"/>
          </p:cNvSpPr>
          <p:nvPr/>
        </p:nvSpPr>
        <p:spPr bwMode="auto">
          <a:xfrm>
            <a:off x="5211763" y="1684338"/>
            <a:ext cx="1203325" cy="0"/>
          </a:xfrm>
          <a:prstGeom prst="line">
            <a:avLst/>
          </a:prstGeom>
          <a:noFill/>
          <a:ln w="38100">
            <a:solidFill>
              <a:srgbClr val="FF0000"/>
            </a:solidFill>
            <a:round/>
            <a:headEnd/>
            <a:tailEnd/>
          </a:ln>
          <a:effectLst/>
        </p:spPr>
        <p:txBody>
          <a:bodyPr/>
          <a:lstStyle/>
          <a:p>
            <a:endParaRPr lang="zh-CN" altLang="en-US"/>
          </a:p>
        </p:txBody>
      </p:sp>
      <p:sp>
        <p:nvSpPr>
          <p:cNvPr id="695321" name="Line 25"/>
          <p:cNvSpPr>
            <a:spLocks noChangeShapeType="1"/>
          </p:cNvSpPr>
          <p:nvPr/>
        </p:nvSpPr>
        <p:spPr bwMode="auto">
          <a:xfrm flipV="1">
            <a:off x="4606925" y="1979613"/>
            <a:ext cx="839788" cy="0"/>
          </a:xfrm>
          <a:prstGeom prst="line">
            <a:avLst/>
          </a:prstGeom>
          <a:noFill/>
          <a:ln w="38100">
            <a:solidFill>
              <a:srgbClr val="FF0000"/>
            </a:solidFill>
            <a:round/>
            <a:headEnd/>
            <a:tailEnd/>
          </a:ln>
          <a:effectLst/>
        </p:spPr>
        <p:txBody>
          <a:bodyPr/>
          <a:lstStyle/>
          <a:p>
            <a:endParaRPr lang="zh-CN" altLang="en-US"/>
          </a:p>
        </p:txBody>
      </p:sp>
      <p:sp>
        <p:nvSpPr>
          <p:cNvPr id="695322" name="Line 26"/>
          <p:cNvSpPr>
            <a:spLocks noChangeShapeType="1"/>
          </p:cNvSpPr>
          <p:nvPr/>
        </p:nvSpPr>
        <p:spPr bwMode="auto">
          <a:xfrm>
            <a:off x="6488113" y="1670050"/>
            <a:ext cx="276225" cy="0"/>
          </a:xfrm>
          <a:prstGeom prst="line">
            <a:avLst/>
          </a:prstGeom>
          <a:noFill/>
          <a:ln w="38100">
            <a:solidFill>
              <a:srgbClr val="FF0000"/>
            </a:solidFill>
            <a:round/>
            <a:headEnd/>
            <a:tailEnd/>
          </a:ln>
          <a:effectLst/>
        </p:spPr>
        <p:txBody>
          <a:bodyPr/>
          <a:lstStyle/>
          <a:p>
            <a:endParaRPr lang="zh-CN" altLang="en-US"/>
          </a:p>
        </p:txBody>
      </p:sp>
      <p:sp>
        <p:nvSpPr>
          <p:cNvPr id="695323" name="Line 27"/>
          <p:cNvSpPr>
            <a:spLocks noChangeShapeType="1"/>
          </p:cNvSpPr>
          <p:nvPr/>
        </p:nvSpPr>
        <p:spPr bwMode="auto">
          <a:xfrm>
            <a:off x="4905375" y="2720975"/>
            <a:ext cx="1203325" cy="0"/>
          </a:xfrm>
          <a:prstGeom prst="line">
            <a:avLst/>
          </a:prstGeom>
          <a:noFill/>
          <a:ln w="38100">
            <a:solidFill>
              <a:srgbClr val="FF0000"/>
            </a:solidFill>
            <a:round/>
            <a:headEnd/>
            <a:tailEnd/>
          </a:ln>
          <a:effectLst/>
        </p:spPr>
        <p:txBody>
          <a:bodyPr/>
          <a:lstStyle/>
          <a:p>
            <a:endParaRPr lang="zh-CN" altLang="en-US"/>
          </a:p>
        </p:txBody>
      </p:sp>
      <p:sp>
        <p:nvSpPr>
          <p:cNvPr id="695324" name="Line 28"/>
          <p:cNvSpPr>
            <a:spLocks noChangeShapeType="1"/>
          </p:cNvSpPr>
          <p:nvPr/>
        </p:nvSpPr>
        <p:spPr bwMode="auto">
          <a:xfrm>
            <a:off x="4913313" y="3771900"/>
            <a:ext cx="1203325" cy="0"/>
          </a:xfrm>
          <a:prstGeom prst="line">
            <a:avLst/>
          </a:prstGeom>
          <a:noFill/>
          <a:ln w="38100">
            <a:solidFill>
              <a:srgbClr val="FF0000"/>
            </a:solidFill>
            <a:round/>
            <a:headEnd/>
            <a:tailEnd/>
          </a:ln>
          <a:effectLst/>
        </p:spPr>
        <p:txBody>
          <a:bodyPr/>
          <a:lstStyle/>
          <a:p>
            <a:endParaRPr lang="zh-CN" altLang="en-US"/>
          </a:p>
        </p:txBody>
      </p:sp>
      <p:sp>
        <p:nvSpPr>
          <p:cNvPr id="695325" name="Line 29"/>
          <p:cNvSpPr>
            <a:spLocks noChangeShapeType="1"/>
          </p:cNvSpPr>
          <p:nvPr/>
        </p:nvSpPr>
        <p:spPr bwMode="auto">
          <a:xfrm>
            <a:off x="5199063" y="4300538"/>
            <a:ext cx="1203325" cy="0"/>
          </a:xfrm>
          <a:prstGeom prst="line">
            <a:avLst/>
          </a:prstGeom>
          <a:noFill/>
          <a:ln w="38100">
            <a:solidFill>
              <a:srgbClr val="FF0000"/>
            </a:solidFill>
            <a:round/>
            <a:headEnd/>
            <a:tailEnd/>
          </a:ln>
          <a:effectLst/>
        </p:spPr>
        <p:txBody>
          <a:bodyPr/>
          <a:lstStyle/>
          <a:p>
            <a:endParaRPr lang="zh-CN" altLang="en-US"/>
          </a:p>
        </p:txBody>
      </p:sp>
      <p:sp>
        <p:nvSpPr>
          <p:cNvPr id="695326" name="Line 30"/>
          <p:cNvSpPr>
            <a:spLocks noChangeShapeType="1"/>
          </p:cNvSpPr>
          <p:nvPr/>
        </p:nvSpPr>
        <p:spPr bwMode="auto">
          <a:xfrm>
            <a:off x="4899025" y="5329238"/>
            <a:ext cx="1203325" cy="0"/>
          </a:xfrm>
          <a:prstGeom prst="line">
            <a:avLst/>
          </a:prstGeom>
          <a:noFill/>
          <a:ln w="38100">
            <a:solidFill>
              <a:srgbClr val="FF0000"/>
            </a:solidFill>
            <a:round/>
            <a:headEnd/>
            <a:tailEn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5315"/>
                                        </p:tgtEl>
                                        <p:attrNameLst>
                                          <p:attrName>style.visibility</p:attrName>
                                        </p:attrNameLst>
                                      </p:cBhvr>
                                      <p:to>
                                        <p:strVal val="visible"/>
                                      </p:to>
                                    </p:set>
                                    <p:animEffect transition="in" filter="blinds(horizontal)">
                                      <p:cBhvr>
                                        <p:cTn id="7" dur="500"/>
                                        <p:tgtEl>
                                          <p:spTgt spid="6953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5316"/>
                                        </p:tgtEl>
                                        <p:attrNameLst>
                                          <p:attrName>style.visibility</p:attrName>
                                        </p:attrNameLst>
                                      </p:cBhvr>
                                      <p:to>
                                        <p:strVal val="visible"/>
                                      </p:to>
                                    </p:set>
                                    <p:animEffect transition="in" filter="blinds(horizontal)">
                                      <p:cBhvr>
                                        <p:cTn id="12" dur="500"/>
                                        <p:tgtEl>
                                          <p:spTgt spid="6953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5317"/>
                                        </p:tgtEl>
                                        <p:attrNameLst>
                                          <p:attrName>style.visibility</p:attrName>
                                        </p:attrNameLst>
                                      </p:cBhvr>
                                      <p:to>
                                        <p:strVal val="visible"/>
                                      </p:to>
                                    </p:set>
                                    <p:animEffect transition="in" filter="blinds(horizontal)">
                                      <p:cBhvr>
                                        <p:cTn id="17" dur="500"/>
                                        <p:tgtEl>
                                          <p:spTgt spid="6953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5318"/>
                                        </p:tgtEl>
                                        <p:attrNameLst>
                                          <p:attrName>style.visibility</p:attrName>
                                        </p:attrNameLst>
                                      </p:cBhvr>
                                      <p:to>
                                        <p:strVal val="visible"/>
                                      </p:to>
                                    </p:set>
                                    <p:animEffect transition="in" filter="blinds(horizontal)">
                                      <p:cBhvr>
                                        <p:cTn id="22" dur="500"/>
                                        <p:tgtEl>
                                          <p:spTgt spid="6953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5319"/>
                                        </p:tgtEl>
                                        <p:attrNameLst>
                                          <p:attrName>style.visibility</p:attrName>
                                        </p:attrNameLst>
                                      </p:cBhvr>
                                      <p:to>
                                        <p:strVal val="visible"/>
                                      </p:to>
                                    </p:set>
                                    <p:animEffect transition="in" filter="blinds(horizontal)">
                                      <p:cBhvr>
                                        <p:cTn id="27" dur="500"/>
                                        <p:tgtEl>
                                          <p:spTgt spid="695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1"/>
          <p:cNvSpPr>
            <a:spLocks noGrp="1" noChangeArrowheads="1"/>
          </p:cNvSpPr>
          <p:nvPr>
            <p:ph type="title" idx="4294967295"/>
          </p:nvPr>
        </p:nvSpPr>
        <p:spPr>
          <a:xfrm>
            <a:off x="217488" y="84138"/>
            <a:ext cx="8774112" cy="782637"/>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swap.o</a:t>
            </a:r>
            <a:r>
              <a:rPr lang="zh-CN" altLang="en-GB" smtClean="0"/>
              <a:t>重定位</a:t>
            </a:r>
            <a:endParaRPr lang="en-GB" altLang="zh-CN" smtClean="0"/>
          </a:p>
        </p:txBody>
      </p:sp>
      <p:sp>
        <p:nvSpPr>
          <p:cNvPr id="737284" name="Rectangle 5"/>
          <p:cNvSpPr>
            <a:spLocks noChangeArrowheads="1"/>
          </p:cNvSpPr>
          <p:nvPr/>
        </p:nvSpPr>
        <p:spPr bwMode="auto">
          <a:xfrm>
            <a:off x="93663" y="4775200"/>
            <a:ext cx="2544762" cy="12382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3366FF"/>
                </a:solidFill>
                <a:latin typeface="微软雅黑" pitchFamily="34" charset="-122"/>
                <a:ea typeface="微软雅黑"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FF0000"/>
                </a:solidFill>
                <a:latin typeface="微软雅黑" pitchFamily="34" charset="-122"/>
                <a:ea typeface="微软雅黑" pitchFamily="34" charset="-122"/>
                <a:cs typeface="msgothic"/>
              </a:rPr>
              <a:t>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0A6A0A"/>
                </a:solidFill>
                <a:latin typeface="微软雅黑" pitchFamily="34" charset="-122"/>
                <a:ea typeface="微软雅黑" pitchFamily="34" charset="-122"/>
                <a:cs typeface="msgothic"/>
              </a:rPr>
              <a:t>*bufp0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CC3300"/>
                </a:solidFill>
                <a:latin typeface="微软雅黑" pitchFamily="34" charset="-122"/>
                <a:ea typeface="微软雅黑" pitchFamily="34" charset="-122"/>
                <a:cs typeface="msgothic"/>
              </a:rPr>
              <a:t>*bufp1 = temp;</a:t>
            </a:r>
            <a:endParaRPr lang="en-GB" altLang="zh-CN" sz="2000" b="1">
              <a:latin typeface="微软雅黑" pitchFamily="34" charset="-122"/>
              <a:ea typeface="微软雅黑" pitchFamily="34" charset="-122"/>
              <a:cs typeface="msgothic"/>
            </a:endParaRPr>
          </a:p>
        </p:txBody>
      </p:sp>
      <p:sp>
        <p:nvSpPr>
          <p:cNvPr id="737285" name="Rectangle 5"/>
          <p:cNvSpPr>
            <a:spLocks noChangeArrowheads="1"/>
          </p:cNvSpPr>
          <p:nvPr/>
        </p:nvSpPr>
        <p:spPr bwMode="auto">
          <a:xfrm>
            <a:off x="3513138" y="1939925"/>
            <a:ext cx="5530850" cy="4778375"/>
          </a:xfrm>
          <a:prstGeom prst="rect">
            <a:avLst/>
          </a:prstGeom>
          <a:solidFill>
            <a:schemeClr val="bg1"/>
          </a:solidFill>
          <a:ln w="9525">
            <a:noFill/>
            <a:miter lim="800000"/>
            <a:headEnd/>
            <a:tailEnd/>
          </a:ln>
          <a:effectLst/>
        </p:spPr>
        <p:txBody>
          <a:bodyPr wrap="none" anchor="ctr">
            <a:spAutoFit/>
          </a:bodyPr>
          <a:lstStyle/>
          <a:p>
            <a:pPr>
              <a:lnSpc>
                <a:spcPct val="95000"/>
              </a:lnSpc>
            </a:pPr>
            <a:r>
              <a:rPr lang="en-US" altLang="zh-CN"/>
              <a:t>     </a:t>
            </a:r>
            <a:r>
              <a:rPr lang="en-US" altLang="zh-CN" b="1">
                <a:solidFill>
                  <a:srgbClr val="3366FF"/>
                </a:solidFill>
              </a:rPr>
              <a:t>6:	c7 05 00 00 00 00 04 movl   $0x4,0x0</a:t>
            </a:r>
          </a:p>
          <a:p>
            <a:pPr>
              <a:lnSpc>
                <a:spcPct val="95000"/>
              </a:lnSpc>
            </a:pPr>
            <a:r>
              <a:rPr lang="en-US" altLang="zh-CN" b="1">
                <a:solidFill>
                  <a:srgbClr val="3366FF"/>
                </a:solidFill>
              </a:rPr>
              <a:t>     d:	00 00 00 </a:t>
            </a:r>
          </a:p>
          <a:p>
            <a:pPr>
              <a:lnSpc>
                <a:spcPct val="95000"/>
              </a:lnSpc>
            </a:pPr>
            <a:r>
              <a:rPr lang="en-US" altLang="zh-CN" b="1">
                <a:solidFill>
                  <a:srgbClr val="3366FF"/>
                </a:solidFill>
              </a:rPr>
              <a:t>   			8: R_386_32	.bss</a:t>
            </a:r>
          </a:p>
          <a:p>
            <a:pPr>
              <a:lnSpc>
                <a:spcPct val="95000"/>
              </a:lnSpc>
            </a:pPr>
            <a:r>
              <a:rPr lang="en-US" altLang="zh-CN" b="1">
                <a:solidFill>
                  <a:srgbClr val="3366FF"/>
                </a:solidFill>
              </a:rPr>
              <a:t>			c: R_386_32	buf</a:t>
            </a:r>
          </a:p>
          <a:p>
            <a:pPr>
              <a:lnSpc>
                <a:spcPct val="95000"/>
              </a:lnSpc>
            </a:pPr>
            <a:r>
              <a:rPr lang="en-US" altLang="zh-CN" b="1"/>
              <a:t>     </a:t>
            </a:r>
            <a:r>
              <a:rPr lang="en-US" altLang="zh-CN" b="1">
                <a:solidFill>
                  <a:srgbClr val="FF0000"/>
                </a:solidFill>
              </a:rPr>
              <a:t>10:	a1 00 00 00 00    	mov    0x0,%eax</a:t>
            </a:r>
          </a:p>
          <a:p>
            <a:pPr>
              <a:lnSpc>
                <a:spcPct val="95000"/>
              </a:lnSpc>
            </a:pPr>
            <a:r>
              <a:rPr lang="en-US" altLang="zh-CN" b="1">
                <a:solidFill>
                  <a:srgbClr val="FF0000"/>
                </a:solidFill>
              </a:rPr>
              <a:t>			11: R_386_32	bufp0</a:t>
            </a:r>
          </a:p>
          <a:p>
            <a:pPr>
              <a:lnSpc>
                <a:spcPct val="95000"/>
              </a:lnSpc>
            </a:pPr>
            <a:r>
              <a:rPr lang="en-US" altLang="zh-CN" b="1">
                <a:solidFill>
                  <a:srgbClr val="FF0000"/>
                </a:solidFill>
              </a:rPr>
              <a:t>     15:	8b 00                	mov    (%eax),%eax</a:t>
            </a:r>
          </a:p>
          <a:p>
            <a:pPr>
              <a:lnSpc>
                <a:spcPct val="95000"/>
              </a:lnSpc>
            </a:pPr>
            <a:r>
              <a:rPr lang="en-US" altLang="zh-CN" b="1">
                <a:solidFill>
                  <a:srgbClr val="FF0000"/>
                </a:solidFill>
              </a:rPr>
              <a:t>     17:	89 45 fc             	mov    %eax,-0x4(%ebp)</a:t>
            </a:r>
          </a:p>
          <a:p>
            <a:pPr>
              <a:lnSpc>
                <a:spcPct val="95000"/>
              </a:lnSpc>
            </a:pPr>
            <a:r>
              <a:rPr lang="en-US" altLang="zh-CN" b="1"/>
              <a:t>     </a:t>
            </a:r>
            <a:r>
              <a:rPr lang="en-US" altLang="zh-CN" b="1">
                <a:solidFill>
                  <a:srgbClr val="0A6A0A"/>
                </a:solidFill>
              </a:rPr>
              <a:t>1a:	a1 00 00 00 00     mov    0x0,%eax</a:t>
            </a:r>
          </a:p>
          <a:p>
            <a:pPr>
              <a:lnSpc>
                <a:spcPct val="95000"/>
              </a:lnSpc>
            </a:pPr>
            <a:r>
              <a:rPr lang="en-US" altLang="zh-CN" b="1">
                <a:solidFill>
                  <a:srgbClr val="0A6A0A"/>
                </a:solidFill>
              </a:rPr>
              <a:t>  			1b: R_386_32	bufp0</a:t>
            </a:r>
          </a:p>
          <a:p>
            <a:pPr>
              <a:lnSpc>
                <a:spcPct val="95000"/>
              </a:lnSpc>
            </a:pPr>
            <a:r>
              <a:rPr lang="en-US" altLang="zh-CN" b="1">
                <a:solidFill>
                  <a:srgbClr val="0A6A0A"/>
                </a:solidFill>
              </a:rPr>
              <a:t>     1f:	8b 15 00 00 00 00mov    0x0,%edx</a:t>
            </a:r>
          </a:p>
          <a:p>
            <a:pPr>
              <a:lnSpc>
                <a:spcPct val="95000"/>
              </a:lnSpc>
            </a:pPr>
            <a:r>
              <a:rPr lang="en-US" altLang="zh-CN" b="1">
                <a:solidFill>
                  <a:srgbClr val="0A6A0A"/>
                </a:solidFill>
              </a:rPr>
              <a:t>			21: R_386_32	.bss</a:t>
            </a:r>
          </a:p>
          <a:p>
            <a:pPr>
              <a:lnSpc>
                <a:spcPct val="95000"/>
              </a:lnSpc>
            </a:pPr>
            <a:r>
              <a:rPr lang="en-US" altLang="zh-CN" b="1">
                <a:solidFill>
                  <a:srgbClr val="0A6A0A"/>
                </a:solidFill>
              </a:rPr>
              <a:t>     25:	8b 12                	mov    (%edx),%edx</a:t>
            </a:r>
          </a:p>
          <a:p>
            <a:pPr>
              <a:lnSpc>
                <a:spcPct val="95000"/>
              </a:lnSpc>
            </a:pPr>
            <a:r>
              <a:rPr lang="en-US" altLang="zh-CN" b="1">
                <a:solidFill>
                  <a:srgbClr val="0A6A0A"/>
                </a:solidFill>
              </a:rPr>
              <a:t>     27:	89 10                	mov    %edx,(%eax)</a:t>
            </a:r>
          </a:p>
          <a:p>
            <a:pPr>
              <a:lnSpc>
                <a:spcPct val="95000"/>
              </a:lnSpc>
            </a:pPr>
            <a:r>
              <a:rPr lang="en-US" altLang="zh-CN" b="1"/>
              <a:t>     </a:t>
            </a:r>
            <a:r>
              <a:rPr lang="en-US" altLang="zh-CN" b="1">
                <a:solidFill>
                  <a:srgbClr val="CC3300"/>
                </a:solidFill>
              </a:rPr>
              <a:t>29:	a1 00 00 00 00     mov    0x0,%eax</a:t>
            </a:r>
          </a:p>
          <a:p>
            <a:pPr>
              <a:lnSpc>
                <a:spcPct val="95000"/>
              </a:lnSpc>
            </a:pPr>
            <a:r>
              <a:rPr lang="en-US" altLang="zh-CN" b="1">
                <a:solidFill>
                  <a:srgbClr val="CC3300"/>
                </a:solidFill>
              </a:rPr>
              <a:t>			2a: R_386_32	.bss</a:t>
            </a:r>
          </a:p>
          <a:p>
            <a:pPr>
              <a:lnSpc>
                <a:spcPct val="95000"/>
              </a:lnSpc>
            </a:pPr>
            <a:r>
              <a:rPr lang="en-US" altLang="zh-CN" b="1">
                <a:solidFill>
                  <a:srgbClr val="CC3300"/>
                </a:solidFill>
              </a:rPr>
              <a:t>     2e:	8b 55 fc             	mov    -0x4(%ebp),%edx</a:t>
            </a:r>
          </a:p>
          <a:p>
            <a:pPr>
              <a:lnSpc>
                <a:spcPct val="95000"/>
              </a:lnSpc>
            </a:pPr>
            <a:r>
              <a:rPr lang="en-US" altLang="zh-CN" b="1">
                <a:solidFill>
                  <a:srgbClr val="CC3300"/>
                </a:solidFill>
              </a:rPr>
              <a:t>     31:	89 10                	mov    %edx,(%eax)</a:t>
            </a:r>
            <a:r>
              <a:rPr lang="en-US" altLang="zh-CN"/>
              <a:t>     </a:t>
            </a:r>
          </a:p>
        </p:txBody>
      </p:sp>
      <p:sp>
        <p:nvSpPr>
          <p:cNvPr id="737287" name="Line 7"/>
          <p:cNvSpPr>
            <a:spLocks noChangeShapeType="1"/>
          </p:cNvSpPr>
          <p:nvPr/>
        </p:nvSpPr>
        <p:spPr bwMode="auto">
          <a:xfrm flipV="1">
            <a:off x="2411413" y="2428875"/>
            <a:ext cx="1406525" cy="2293938"/>
          </a:xfrm>
          <a:prstGeom prst="line">
            <a:avLst/>
          </a:prstGeom>
          <a:noFill/>
          <a:ln w="38100">
            <a:solidFill>
              <a:schemeClr val="tx1"/>
            </a:solidFill>
            <a:round/>
            <a:headEnd/>
            <a:tailEnd type="triangle" w="med" len="med"/>
          </a:ln>
          <a:effectLst/>
        </p:spPr>
        <p:txBody>
          <a:bodyPr/>
          <a:lstStyle/>
          <a:p>
            <a:endParaRPr lang="zh-CN" altLang="en-US"/>
          </a:p>
        </p:txBody>
      </p:sp>
      <p:sp>
        <p:nvSpPr>
          <p:cNvPr id="737288" name="Rectangle 8"/>
          <p:cNvSpPr>
            <a:spLocks noChangeArrowheads="1"/>
          </p:cNvSpPr>
          <p:nvPr/>
        </p:nvSpPr>
        <p:spPr bwMode="auto">
          <a:xfrm>
            <a:off x="3862388" y="1992313"/>
            <a:ext cx="4948237" cy="1030287"/>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sp>
        <p:nvSpPr>
          <p:cNvPr id="737290" name="Line 10"/>
          <p:cNvSpPr>
            <a:spLocks noChangeShapeType="1"/>
          </p:cNvSpPr>
          <p:nvPr/>
        </p:nvSpPr>
        <p:spPr bwMode="auto">
          <a:xfrm flipV="1">
            <a:off x="2338388" y="3749675"/>
            <a:ext cx="1479550" cy="1479550"/>
          </a:xfrm>
          <a:prstGeom prst="line">
            <a:avLst/>
          </a:prstGeom>
          <a:noFill/>
          <a:ln w="38100">
            <a:solidFill>
              <a:schemeClr val="tx1"/>
            </a:solidFill>
            <a:round/>
            <a:headEnd/>
            <a:tailEnd type="triangle" w="med" len="med"/>
          </a:ln>
          <a:effectLst/>
        </p:spPr>
        <p:txBody>
          <a:bodyPr/>
          <a:lstStyle/>
          <a:p>
            <a:endParaRPr lang="zh-CN" altLang="en-US"/>
          </a:p>
        </p:txBody>
      </p:sp>
      <p:sp>
        <p:nvSpPr>
          <p:cNvPr id="737291" name="Rectangle 11"/>
          <p:cNvSpPr>
            <a:spLocks noChangeArrowheads="1"/>
          </p:cNvSpPr>
          <p:nvPr/>
        </p:nvSpPr>
        <p:spPr bwMode="auto">
          <a:xfrm>
            <a:off x="3865563" y="3028950"/>
            <a:ext cx="5049837" cy="1074738"/>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sp>
        <p:nvSpPr>
          <p:cNvPr id="737293" name="Line 13"/>
          <p:cNvSpPr>
            <a:spLocks noChangeShapeType="1"/>
          </p:cNvSpPr>
          <p:nvPr/>
        </p:nvSpPr>
        <p:spPr bwMode="auto">
          <a:xfrm flipV="1">
            <a:off x="2600325" y="4751388"/>
            <a:ext cx="1189038" cy="784225"/>
          </a:xfrm>
          <a:prstGeom prst="line">
            <a:avLst/>
          </a:prstGeom>
          <a:noFill/>
          <a:ln w="38100">
            <a:solidFill>
              <a:schemeClr val="tx1"/>
            </a:solidFill>
            <a:round/>
            <a:headEnd/>
            <a:tailEnd type="triangle" w="med" len="med"/>
          </a:ln>
          <a:effectLst/>
        </p:spPr>
        <p:txBody>
          <a:bodyPr/>
          <a:lstStyle/>
          <a:p>
            <a:endParaRPr lang="zh-CN" altLang="en-US"/>
          </a:p>
        </p:txBody>
      </p:sp>
      <p:sp>
        <p:nvSpPr>
          <p:cNvPr id="737294" name="Rectangle 14"/>
          <p:cNvSpPr>
            <a:spLocks noChangeArrowheads="1"/>
          </p:cNvSpPr>
          <p:nvPr/>
        </p:nvSpPr>
        <p:spPr bwMode="auto">
          <a:xfrm>
            <a:off x="3865563" y="4102100"/>
            <a:ext cx="4948237" cy="1539875"/>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sp>
        <p:nvSpPr>
          <p:cNvPr id="737296" name="Line 16"/>
          <p:cNvSpPr>
            <a:spLocks noChangeShapeType="1"/>
          </p:cNvSpPr>
          <p:nvPr/>
        </p:nvSpPr>
        <p:spPr bwMode="auto">
          <a:xfrm>
            <a:off x="2365375" y="5927725"/>
            <a:ext cx="1481138" cy="246063"/>
          </a:xfrm>
          <a:prstGeom prst="line">
            <a:avLst/>
          </a:prstGeom>
          <a:noFill/>
          <a:ln w="38100">
            <a:solidFill>
              <a:schemeClr val="tx1"/>
            </a:solidFill>
            <a:round/>
            <a:headEnd/>
            <a:tailEnd type="triangle" w="med" len="med"/>
          </a:ln>
          <a:effectLst/>
        </p:spPr>
        <p:txBody>
          <a:bodyPr/>
          <a:lstStyle/>
          <a:p>
            <a:endParaRPr lang="zh-CN" altLang="en-US"/>
          </a:p>
        </p:txBody>
      </p:sp>
      <p:sp>
        <p:nvSpPr>
          <p:cNvPr id="737297" name="Rectangle 17"/>
          <p:cNvSpPr>
            <a:spLocks noChangeArrowheads="1"/>
          </p:cNvSpPr>
          <p:nvPr/>
        </p:nvSpPr>
        <p:spPr bwMode="auto">
          <a:xfrm>
            <a:off x="3868738" y="5641975"/>
            <a:ext cx="5035550" cy="1044575"/>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sp>
        <p:nvSpPr>
          <p:cNvPr id="737298" name="Text Box 18"/>
          <p:cNvSpPr txBox="1">
            <a:spLocks noChangeArrowheads="1"/>
          </p:cNvSpPr>
          <p:nvPr/>
        </p:nvSpPr>
        <p:spPr bwMode="auto">
          <a:xfrm>
            <a:off x="128588" y="2044700"/>
            <a:ext cx="3498850" cy="2176463"/>
          </a:xfrm>
          <a:prstGeom prst="rect">
            <a:avLst/>
          </a:prstGeom>
          <a:solidFill>
            <a:schemeClr val="bg1"/>
          </a:solidFill>
          <a:ln w="9525">
            <a:noFill/>
            <a:miter lim="800000"/>
            <a:headEnd/>
            <a:tailEnd/>
          </a:ln>
          <a:effectLst/>
        </p:spPr>
        <p:txBody>
          <a:bodyPr lIns="0" tIns="0" rIns="0" bIns="0">
            <a:spAutoFit/>
          </a:bodyPr>
          <a:lstStyle/>
          <a:p>
            <a:pPr>
              <a:spcBef>
                <a:spcPct val="10000"/>
              </a:spcBef>
            </a:pPr>
            <a:r>
              <a:rPr lang="en-US" altLang="zh-CN" sz="2200" b="1">
                <a:solidFill>
                  <a:srgbClr val="FF0000"/>
                </a:solidFill>
                <a:latin typeface="微软雅黑" pitchFamily="34" charset="-122"/>
                <a:ea typeface="微软雅黑" pitchFamily="34" charset="-122"/>
              </a:rPr>
              <a:t>8 </a:t>
            </a:r>
            <a:r>
              <a:rPr lang="en-US" altLang="zh-CN" sz="2200" b="1">
                <a:solidFill>
                  <a:srgbClr val="FF0000"/>
                </a:solidFill>
                <a:latin typeface="微软雅黑" pitchFamily="34" charset="-122"/>
                <a:ea typeface="微软雅黑" pitchFamily="34" charset="-122"/>
                <a:cs typeface="Arial" pitchFamily="34" charset="0"/>
              </a:rPr>
              <a:t>(bufp1)</a:t>
            </a:r>
            <a:r>
              <a:rPr lang="zh-CN" altLang="en-US" sz="2200" b="1">
                <a:solidFill>
                  <a:srgbClr val="FF0000"/>
                </a:solidFill>
                <a:latin typeface="微软雅黑" pitchFamily="34" charset="-122"/>
                <a:ea typeface="微软雅黑" pitchFamily="34" charset="-122"/>
                <a:cs typeface="Arial" pitchFamily="34" charset="0"/>
              </a:rPr>
              <a:t>：</a:t>
            </a:r>
            <a:r>
              <a:rPr lang="en-US" altLang="zh-CN" sz="2200" b="1">
                <a:solidFill>
                  <a:srgbClr val="0A6A0A"/>
                </a:solidFill>
                <a:latin typeface="微软雅黑" pitchFamily="34" charset="-122"/>
                <a:ea typeface="微软雅黑" pitchFamily="34" charset="-122"/>
                <a:cs typeface="Arial" pitchFamily="34" charset="0"/>
              </a:rPr>
              <a:t>00 97 04 08</a:t>
            </a:r>
            <a:endParaRPr lang="zh-CN" altLang="en-US" sz="2200" b="1">
              <a:solidFill>
                <a:srgbClr val="0A6A0A"/>
              </a:solidFill>
              <a:latin typeface="微软雅黑" pitchFamily="34" charset="-122"/>
              <a:ea typeface="微软雅黑" pitchFamily="34" charset="-122"/>
              <a:cs typeface="Arial" pitchFamily="34" charset="0"/>
            </a:endParaRPr>
          </a:p>
          <a:p>
            <a:pPr>
              <a:spcBef>
                <a:spcPct val="10000"/>
              </a:spcBef>
            </a:pPr>
            <a:r>
              <a:rPr lang="en-US" altLang="zh-CN" sz="2200" b="1">
                <a:solidFill>
                  <a:srgbClr val="FF0000"/>
                </a:solidFill>
                <a:latin typeface="微软雅黑" pitchFamily="34" charset="-122"/>
                <a:ea typeface="微软雅黑" pitchFamily="34" charset="-122"/>
              </a:rPr>
              <a:t>c (&amp;buf[1])</a:t>
            </a:r>
            <a:r>
              <a:rPr lang="zh-CN" altLang="en-US" sz="2200" b="1">
                <a:solidFill>
                  <a:srgbClr val="FF0000"/>
                </a:solidFill>
                <a:latin typeface="微软雅黑" pitchFamily="34" charset="-122"/>
                <a:ea typeface="微软雅黑" pitchFamily="34" charset="-122"/>
              </a:rPr>
              <a:t>：</a:t>
            </a:r>
            <a:r>
              <a:rPr lang="en-US" altLang="zh-CN" sz="2200" b="1">
                <a:solidFill>
                  <a:srgbClr val="0A6A0A"/>
                </a:solidFill>
                <a:latin typeface="微软雅黑" pitchFamily="34" charset="-122"/>
                <a:ea typeface="微软雅黑" pitchFamily="34" charset="-122"/>
              </a:rPr>
              <a:t>24 96 04 08</a:t>
            </a:r>
          </a:p>
          <a:p>
            <a:pPr>
              <a:spcBef>
                <a:spcPct val="10000"/>
              </a:spcBef>
            </a:pPr>
            <a:r>
              <a:rPr lang="en-US" altLang="zh-CN" sz="2200" b="1">
                <a:solidFill>
                  <a:srgbClr val="FF0000"/>
                </a:solidFill>
                <a:latin typeface="微软雅黑" pitchFamily="34" charset="-122"/>
                <a:ea typeface="微软雅黑" pitchFamily="34" charset="-122"/>
              </a:rPr>
              <a:t>11 (bufp0)</a:t>
            </a:r>
            <a:r>
              <a:rPr lang="zh-CN" altLang="en-US" sz="2200" b="1">
                <a:solidFill>
                  <a:srgbClr val="FF0000"/>
                </a:solidFill>
                <a:latin typeface="微软雅黑" pitchFamily="34" charset="-122"/>
                <a:ea typeface="微软雅黑" pitchFamily="34" charset="-122"/>
              </a:rPr>
              <a:t>：</a:t>
            </a:r>
            <a:r>
              <a:rPr lang="en-US" altLang="zh-CN" sz="2200" b="1">
                <a:solidFill>
                  <a:srgbClr val="0A6A0A"/>
                </a:solidFill>
                <a:latin typeface="微软雅黑" pitchFamily="34" charset="-122"/>
                <a:ea typeface="微软雅黑" pitchFamily="34" charset="-122"/>
              </a:rPr>
              <a:t>28 96 04 08</a:t>
            </a:r>
          </a:p>
          <a:p>
            <a:pPr>
              <a:spcBef>
                <a:spcPct val="10000"/>
              </a:spcBef>
            </a:pPr>
            <a:r>
              <a:rPr lang="en-US" altLang="zh-CN" sz="2200" b="1">
                <a:solidFill>
                  <a:srgbClr val="FF0000"/>
                </a:solidFill>
                <a:latin typeface="微软雅黑" pitchFamily="34" charset="-122"/>
                <a:ea typeface="微软雅黑" pitchFamily="34" charset="-122"/>
              </a:rPr>
              <a:t>1b (bufp0) : </a:t>
            </a:r>
            <a:r>
              <a:rPr lang="en-US" altLang="zh-CN" sz="2200" b="1">
                <a:solidFill>
                  <a:srgbClr val="0A6A0A"/>
                </a:solidFill>
                <a:latin typeface="微软雅黑" pitchFamily="34" charset="-122"/>
                <a:ea typeface="微软雅黑" pitchFamily="34" charset="-122"/>
              </a:rPr>
              <a:t>28 96 04 08</a:t>
            </a:r>
            <a:endParaRPr lang="zh-CN" altLang="en-US" sz="2200" b="1">
              <a:solidFill>
                <a:srgbClr val="0A6A0A"/>
              </a:solidFill>
              <a:latin typeface="微软雅黑" pitchFamily="34" charset="-122"/>
              <a:ea typeface="微软雅黑" pitchFamily="34" charset="-122"/>
            </a:endParaRPr>
          </a:p>
          <a:p>
            <a:pPr>
              <a:spcBef>
                <a:spcPct val="10000"/>
              </a:spcBef>
            </a:pPr>
            <a:r>
              <a:rPr lang="en-US" altLang="zh-CN" sz="2200" b="1">
                <a:solidFill>
                  <a:srgbClr val="FF0000"/>
                </a:solidFill>
                <a:latin typeface="微软雅黑" pitchFamily="34" charset="-122"/>
                <a:ea typeface="微软雅黑" pitchFamily="34" charset="-122"/>
              </a:rPr>
              <a:t>21 (bufp1)</a:t>
            </a:r>
            <a:r>
              <a:rPr lang="zh-CN" altLang="en-US" sz="2200" b="1">
                <a:solidFill>
                  <a:srgbClr val="FF0000"/>
                </a:solidFill>
                <a:latin typeface="微软雅黑" pitchFamily="34" charset="-122"/>
                <a:ea typeface="微软雅黑" pitchFamily="34" charset="-122"/>
              </a:rPr>
              <a:t>：</a:t>
            </a:r>
            <a:r>
              <a:rPr lang="en-US" altLang="zh-CN" sz="2200" b="1">
                <a:solidFill>
                  <a:srgbClr val="0A6A0A"/>
                </a:solidFill>
                <a:latin typeface="微软雅黑" pitchFamily="34" charset="-122"/>
                <a:ea typeface="微软雅黑" pitchFamily="34" charset="-122"/>
              </a:rPr>
              <a:t>00 97 04 08</a:t>
            </a:r>
          </a:p>
          <a:p>
            <a:pPr>
              <a:spcBef>
                <a:spcPct val="10000"/>
              </a:spcBef>
            </a:pPr>
            <a:r>
              <a:rPr lang="en-US" altLang="zh-CN" sz="2200" b="1">
                <a:solidFill>
                  <a:srgbClr val="FF0000"/>
                </a:solidFill>
                <a:latin typeface="微软雅黑" pitchFamily="34" charset="-122"/>
                <a:ea typeface="微软雅黑" pitchFamily="34" charset="-122"/>
              </a:rPr>
              <a:t>2a (bufp1)</a:t>
            </a:r>
            <a:r>
              <a:rPr lang="zh-CN" altLang="en-US" sz="2200" b="1">
                <a:solidFill>
                  <a:srgbClr val="FF0000"/>
                </a:solidFill>
                <a:latin typeface="微软雅黑" pitchFamily="34" charset="-122"/>
                <a:ea typeface="微软雅黑" pitchFamily="34" charset="-122"/>
              </a:rPr>
              <a:t>：</a:t>
            </a:r>
            <a:r>
              <a:rPr lang="en-US" altLang="zh-CN" sz="2200" b="1">
                <a:solidFill>
                  <a:srgbClr val="0A6A0A"/>
                </a:solidFill>
                <a:latin typeface="微软雅黑" pitchFamily="34" charset="-122"/>
                <a:ea typeface="微软雅黑" pitchFamily="34" charset="-122"/>
              </a:rPr>
              <a:t>00 97 04 08</a:t>
            </a:r>
          </a:p>
        </p:txBody>
      </p:sp>
      <p:sp>
        <p:nvSpPr>
          <p:cNvPr id="737299" name="Rectangle 19"/>
          <p:cNvSpPr>
            <a:spLocks noChangeArrowheads="1"/>
          </p:cNvSpPr>
          <p:nvPr/>
        </p:nvSpPr>
        <p:spPr bwMode="auto">
          <a:xfrm>
            <a:off x="219075" y="717550"/>
            <a:ext cx="8632825" cy="1096963"/>
          </a:xfrm>
          <a:prstGeom prst="rect">
            <a:avLst/>
          </a:prstGeom>
          <a:solidFill>
            <a:schemeClr val="bg1"/>
          </a:solidFill>
          <a:ln w="9525">
            <a:noFill/>
            <a:miter lim="800000"/>
            <a:headEnd/>
            <a:tailEnd/>
          </a:ln>
          <a:effectLst/>
        </p:spPr>
        <p:txBody>
          <a:bodyPr anchor="ctr">
            <a:spAutoFit/>
          </a:bodyPr>
          <a:lstStyle/>
          <a:p>
            <a:pPr eaLnBrk="0" hangingPunct="0"/>
            <a:r>
              <a:rPr lang="en-US" altLang="zh-CN" sz="2200" b="1">
                <a:latin typeface="微软雅黑" pitchFamily="34" charset="-122"/>
                <a:ea typeface="微软雅黑" pitchFamily="34" charset="-122"/>
              </a:rPr>
              <a:t>buf</a:t>
            </a:r>
            <a:r>
              <a:rPr lang="zh-CN" altLang="en-US" sz="2200" b="1">
                <a:latin typeface="微软雅黑" pitchFamily="34" charset="-122"/>
                <a:ea typeface="微软雅黑" pitchFamily="34" charset="-122"/>
              </a:rPr>
              <a:t>和</a:t>
            </a:r>
            <a:r>
              <a:rPr lang="en-US" altLang="zh-CN" sz="2200" b="1">
                <a:latin typeface="微软雅黑" pitchFamily="34" charset="-122"/>
                <a:ea typeface="微软雅黑" pitchFamily="34" charset="-122"/>
              </a:rPr>
              <a:t>bufp0</a:t>
            </a:r>
            <a:r>
              <a:rPr lang="zh-CN" altLang="en-US" sz="2200" b="1">
                <a:latin typeface="微软雅黑" pitchFamily="34" charset="-122"/>
                <a:ea typeface="微软雅黑" pitchFamily="34" charset="-122"/>
              </a:rPr>
              <a:t>的地址分别是</a:t>
            </a:r>
            <a:r>
              <a:rPr lang="en-US" altLang="zh-CN" sz="2200" b="1">
                <a:latin typeface="微软雅黑" pitchFamily="34" charset="-122"/>
                <a:ea typeface="微软雅黑" pitchFamily="34" charset="-122"/>
              </a:rPr>
              <a:t>0x8049620</a:t>
            </a:r>
            <a:r>
              <a:rPr lang="zh-CN" altLang="en-US" sz="2200" b="1">
                <a:latin typeface="微软雅黑" pitchFamily="34" charset="-122"/>
                <a:ea typeface="微软雅黑" pitchFamily="34" charset="-122"/>
              </a:rPr>
              <a:t>和</a:t>
            </a:r>
            <a:r>
              <a:rPr lang="en-US" altLang="zh-CN" sz="2200" b="1">
                <a:latin typeface="微软雅黑" pitchFamily="34" charset="-122"/>
                <a:ea typeface="微软雅黑" pitchFamily="34" charset="-122"/>
              </a:rPr>
              <a:t>0x8049628</a:t>
            </a:r>
          </a:p>
          <a:p>
            <a:pPr eaLnBrk="0" hangingPunct="0"/>
            <a:r>
              <a:rPr lang="en-US" altLang="zh-CN" sz="2200" b="1">
                <a:latin typeface="微软雅黑" pitchFamily="34" charset="-122"/>
                <a:ea typeface="微软雅黑" pitchFamily="34" charset="-122"/>
              </a:rPr>
              <a:t>&amp;buf[1]</a:t>
            </a:r>
            <a:r>
              <a:rPr lang="en-US" altLang="zh-CN" sz="2200" b="1">
                <a:solidFill>
                  <a:srgbClr val="FF0000"/>
                </a:solidFill>
                <a:latin typeface="微软雅黑" pitchFamily="34" charset="-122"/>
                <a:ea typeface="微软雅黑" pitchFamily="34" charset="-122"/>
              </a:rPr>
              <a:t>(c</a:t>
            </a:r>
            <a:r>
              <a:rPr lang="zh-CN" altLang="en-US" sz="2200" b="1">
                <a:solidFill>
                  <a:srgbClr val="FF0000"/>
                </a:solidFill>
                <a:latin typeface="微软雅黑" pitchFamily="34" charset="-122"/>
                <a:ea typeface="微软雅黑" pitchFamily="34" charset="-122"/>
              </a:rPr>
              <a:t>处重定位值）</a:t>
            </a:r>
            <a:r>
              <a:rPr lang="zh-CN" altLang="en-US" sz="2200" b="1">
                <a:latin typeface="微软雅黑" pitchFamily="34" charset="-122"/>
                <a:ea typeface="微软雅黑" pitchFamily="34" charset="-122"/>
              </a:rPr>
              <a:t>为</a:t>
            </a:r>
            <a:r>
              <a:rPr lang="en-US" altLang="zh-CN" sz="2200" b="1">
                <a:latin typeface="微软雅黑" pitchFamily="34" charset="-122"/>
                <a:ea typeface="微软雅黑" pitchFamily="34" charset="-122"/>
              </a:rPr>
              <a:t>0x8049620</a:t>
            </a:r>
            <a:r>
              <a:rPr lang="en-US" altLang="zh-CN" sz="2200" b="1">
                <a:solidFill>
                  <a:srgbClr val="FF0000"/>
                </a:solidFill>
                <a:latin typeface="微软雅黑" pitchFamily="34" charset="-122"/>
                <a:ea typeface="微软雅黑" pitchFamily="34" charset="-122"/>
              </a:rPr>
              <a:t>+0x4</a:t>
            </a:r>
            <a:r>
              <a:rPr lang="en-US" altLang="zh-CN" sz="2200" b="1">
                <a:latin typeface="微软雅黑" pitchFamily="34" charset="-122"/>
                <a:ea typeface="微软雅黑" pitchFamily="34" charset="-122"/>
              </a:rPr>
              <a:t>=0x8049624</a:t>
            </a:r>
          </a:p>
          <a:p>
            <a:pPr eaLnBrk="0" hangingPunct="0"/>
            <a:r>
              <a:rPr lang="en-US" altLang="zh-CN" sz="2200" b="1">
                <a:latin typeface="微软雅黑" pitchFamily="34" charset="-122"/>
                <a:ea typeface="微软雅黑" pitchFamily="34" charset="-122"/>
              </a:rPr>
              <a:t>bufp1</a:t>
            </a:r>
            <a:r>
              <a:rPr lang="zh-CN" altLang="en-US" sz="2200" b="1">
                <a:latin typeface="微软雅黑" pitchFamily="34" charset="-122"/>
                <a:ea typeface="微软雅黑" pitchFamily="34" charset="-122"/>
              </a:rPr>
              <a:t>的地址就是链接合并后</a:t>
            </a:r>
            <a:r>
              <a:rPr lang="en-US" altLang="zh-CN" sz="2200" b="1">
                <a:latin typeface="微软雅黑" pitchFamily="34" charset="-122"/>
                <a:ea typeface="微软雅黑" pitchFamily="34" charset="-122"/>
              </a:rPr>
              <a:t>.bss</a:t>
            </a:r>
            <a:r>
              <a:rPr lang="zh-CN" altLang="en-US" sz="2200" b="1">
                <a:latin typeface="微软雅黑" pitchFamily="34" charset="-122"/>
                <a:ea typeface="微软雅黑" pitchFamily="34" charset="-122"/>
              </a:rPr>
              <a:t>节的首地址，假定为</a:t>
            </a:r>
            <a:r>
              <a:rPr lang="en-US" altLang="zh-CN" sz="2200" b="1">
                <a:latin typeface="微软雅黑" pitchFamily="34" charset="-122"/>
                <a:ea typeface="微软雅黑" pitchFamily="34" charset="-122"/>
              </a:rPr>
              <a:t>0x8049700</a:t>
            </a:r>
          </a:p>
        </p:txBody>
      </p:sp>
      <p:sp>
        <p:nvSpPr>
          <p:cNvPr id="737301" name="Line 21"/>
          <p:cNvSpPr>
            <a:spLocks noChangeShapeType="1"/>
          </p:cNvSpPr>
          <p:nvPr/>
        </p:nvSpPr>
        <p:spPr bwMode="auto">
          <a:xfrm>
            <a:off x="5791200" y="1393825"/>
            <a:ext cx="784225" cy="595313"/>
          </a:xfrm>
          <a:prstGeom prst="line">
            <a:avLst/>
          </a:prstGeom>
          <a:noFill/>
          <a:ln w="28575">
            <a:solidFill>
              <a:srgbClr val="FF0000"/>
            </a:solidFill>
            <a:round/>
            <a:headEnd/>
            <a:tailEnd type="triangle" w="med" len="med"/>
          </a:ln>
          <a:effectLst/>
        </p:spPr>
        <p:txBody>
          <a:bodyPr/>
          <a:lstStyle/>
          <a:p>
            <a:endParaRPr lang="zh-CN" altLang="en-US"/>
          </a:p>
        </p:txBody>
      </p:sp>
      <p:sp>
        <p:nvSpPr>
          <p:cNvPr id="737302" name="Line 22"/>
          <p:cNvSpPr>
            <a:spLocks noChangeShapeType="1"/>
          </p:cNvSpPr>
          <p:nvPr/>
        </p:nvSpPr>
        <p:spPr bwMode="auto">
          <a:xfrm>
            <a:off x="4862513" y="3292475"/>
            <a:ext cx="1203325" cy="0"/>
          </a:xfrm>
          <a:prstGeom prst="line">
            <a:avLst/>
          </a:prstGeom>
          <a:noFill/>
          <a:ln w="38100">
            <a:solidFill>
              <a:srgbClr val="FF0000"/>
            </a:solidFill>
            <a:round/>
            <a:headEnd/>
            <a:tailEnd/>
          </a:ln>
          <a:effectLst/>
        </p:spPr>
        <p:txBody>
          <a:bodyPr/>
          <a:lstStyle/>
          <a:p>
            <a:endParaRPr lang="zh-CN" altLang="en-US"/>
          </a:p>
        </p:txBody>
      </p:sp>
      <p:sp>
        <p:nvSpPr>
          <p:cNvPr id="737303" name="Line 23"/>
          <p:cNvSpPr>
            <a:spLocks noChangeShapeType="1"/>
          </p:cNvSpPr>
          <p:nvPr/>
        </p:nvSpPr>
        <p:spPr bwMode="auto">
          <a:xfrm>
            <a:off x="5133975" y="2235200"/>
            <a:ext cx="1203325" cy="0"/>
          </a:xfrm>
          <a:prstGeom prst="line">
            <a:avLst/>
          </a:prstGeom>
          <a:noFill/>
          <a:ln w="38100">
            <a:solidFill>
              <a:srgbClr val="FF0000"/>
            </a:solidFill>
            <a:round/>
            <a:headEnd/>
            <a:tailEnd/>
          </a:ln>
          <a:effectLst/>
        </p:spPr>
        <p:txBody>
          <a:bodyPr/>
          <a:lstStyle/>
          <a:p>
            <a:endParaRPr lang="zh-CN" altLang="en-US"/>
          </a:p>
        </p:txBody>
      </p:sp>
      <p:sp>
        <p:nvSpPr>
          <p:cNvPr id="737304" name="Line 24"/>
          <p:cNvSpPr>
            <a:spLocks noChangeShapeType="1"/>
          </p:cNvSpPr>
          <p:nvPr/>
        </p:nvSpPr>
        <p:spPr bwMode="auto">
          <a:xfrm>
            <a:off x="4848225" y="4321175"/>
            <a:ext cx="1203325" cy="0"/>
          </a:xfrm>
          <a:prstGeom prst="line">
            <a:avLst/>
          </a:prstGeom>
          <a:noFill/>
          <a:ln w="38100">
            <a:solidFill>
              <a:srgbClr val="FF0000"/>
            </a:solidFill>
            <a:round/>
            <a:headEnd/>
            <a:tailEnd/>
          </a:ln>
          <a:effectLst/>
        </p:spPr>
        <p:txBody>
          <a:bodyPr/>
          <a:lstStyle/>
          <a:p>
            <a:endParaRPr lang="zh-CN" altLang="en-US"/>
          </a:p>
        </p:txBody>
      </p:sp>
      <p:sp>
        <p:nvSpPr>
          <p:cNvPr id="737305" name="Line 25"/>
          <p:cNvSpPr>
            <a:spLocks noChangeShapeType="1"/>
          </p:cNvSpPr>
          <p:nvPr/>
        </p:nvSpPr>
        <p:spPr bwMode="auto">
          <a:xfrm>
            <a:off x="5148263" y="4835525"/>
            <a:ext cx="1203325" cy="0"/>
          </a:xfrm>
          <a:prstGeom prst="line">
            <a:avLst/>
          </a:prstGeom>
          <a:noFill/>
          <a:ln w="38100">
            <a:solidFill>
              <a:srgbClr val="FF0000"/>
            </a:solidFill>
            <a:round/>
            <a:headEnd/>
            <a:tailEnd/>
          </a:ln>
          <a:effectLst/>
        </p:spPr>
        <p:txBody>
          <a:bodyPr/>
          <a:lstStyle/>
          <a:p>
            <a:endParaRPr lang="zh-CN" altLang="en-US"/>
          </a:p>
        </p:txBody>
      </p:sp>
      <p:sp>
        <p:nvSpPr>
          <p:cNvPr id="737306" name="Line 26"/>
          <p:cNvSpPr>
            <a:spLocks noChangeShapeType="1"/>
          </p:cNvSpPr>
          <p:nvPr/>
        </p:nvSpPr>
        <p:spPr bwMode="auto">
          <a:xfrm>
            <a:off x="4833938" y="5892800"/>
            <a:ext cx="1203325" cy="0"/>
          </a:xfrm>
          <a:prstGeom prst="line">
            <a:avLst/>
          </a:prstGeom>
          <a:noFill/>
          <a:ln w="38100">
            <a:solidFill>
              <a:srgbClr val="FF0000"/>
            </a:solidFill>
            <a:round/>
            <a:headEnd/>
            <a:tailEnd/>
          </a:ln>
          <a:effectLst/>
        </p:spPr>
        <p:txBody>
          <a:bodyPr/>
          <a:lstStyle/>
          <a:p>
            <a:endParaRPr lang="zh-CN" altLang="en-US"/>
          </a:p>
        </p:txBody>
      </p:sp>
      <p:sp>
        <p:nvSpPr>
          <p:cNvPr id="737307" name="Line 27"/>
          <p:cNvSpPr>
            <a:spLocks noChangeShapeType="1"/>
          </p:cNvSpPr>
          <p:nvPr/>
        </p:nvSpPr>
        <p:spPr bwMode="auto">
          <a:xfrm>
            <a:off x="4527550" y="2517775"/>
            <a:ext cx="882650" cy="0"/>
          </a:xfrm>
          <a:prstGeom prst="line">
            <a:avLst/>
          </a:prstGeom>
          <a:noFill/>
          <a:ln w="38100">
            <a:solidFill>
              <a:srgbClr val="FF0000"/>
            </a:solidFill>
            <a:round/>
            <a:headEnd/>
            <a:tailEnd/>
          </a:ln>
          <a:effectLst/>
        </p:spPr>
        <p:txBody>
          <a:bodyPr/>
          <a:lstStyle/>
          <a:p>
            <a:endParaRPr lang="zh-CN" altLang="en-US"/>
          </a:p>
        </p:txBody>
      </p:sp>
      <p:sp>
        <p:nvSpPr>
          <p:cNvPr id="737308" name="Line 28"/>
          <p:cNvSpPr>
            <a:spLocks noChangeShapeType="1"/>
          </p:cNvSpPr>
          <p:nvPr/>
        </p:nvSpPr>
        <p:spPr bwMode="auto">
          <a:xfrm>
            <a:off x="6443663" y="2249488"/>
            <a:ext cx="261937" cy="1587"/>
          </a:xfrm>
          <a:prstGeom prst="line">
            <a:avLst/>
          </a:prstGeom>
          <a:noFill/>
          <a:ln w="38100">
            <a:solidFill>
              <a:srgbClr val="FF0000"/>
            </a:solidFill>
            <a:round/>
            <a:headEnd/>
            <a:tailEn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99">
                                            <p:txEl>
                                              <p:pRg st="0" end="0"/>
                                            </p:txEl>
                                          </p:spTgt>
                                        </p:tgtEl>
                                        <p:attrNameLst>
                                          <p:attrName>style.visibility</p:attrName>
                                        </p:attrNameLst>
                                      </p:cBhvr>
                                      <p:to>
                                        <p:strVal val="visible"/>
                                      </p:to>
                                    </p:set>
                                    <p:animEffect transition="in" filter="blinds(horizontal)">
                                      <p:cBhvr>
                                        <p:cTn id="7" dur="500"/>
                                        <p:tgtEl>
                                          <p:spTgt spid="737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99">
                                            <p:txEl>
                                              <p:pRg st="1" end="1"/>
                                            </p:txEl>
                                          </p:spTgt>
                                        </p:tgtEl>
                                        <p:attrNameLst>
                                          <p:attrName>style.visibility</p:attrName>
                                        </p:attrNameLst>
                                      </p:cBhvr>
                                      <p:to>
                                        <p:strVal val="visible"/>
                                      </p:to>
                                    </p:set>
                                    <p:animEffect transition="in" filter="blinds(horizontal)">
                                      <p:cBhvr>
                                        <p:cTn id="12" dur="500"/>
                                        <p:tgtEl>
                                          <p:spTgt spid="737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7301"/>
                                        </p:tgtEl>
                                        <p:attrNameLst>
                                          <p:attrName>style.visibility</p:attrName>
                                        </p:attrNameLst>
                                      </p:cBhvr>
                                      <p:to>
                                        <p:strVal val="visible"/>
                                      </p:to>
                                    </p:set>
                                    <p:animEffect transition="in" filter="blinds(horizontal)">
                                      <p:cBhvr>
                                        <p:cTn id="17" dur="500"/>
                                        <p:tgtEl>
                                          <p:spTgt spid="7373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299">
                                            <p:txEl>
                                              <p:pRg st="2" end="2"/>
                                            </p:txEl>
                                          </p:spTgt>
                                        </p:tgtEl>
                                        <p:attrNameLst>
                                          <p:attrName>style.visibility</p:attrName>
                                        </p:attrNameLst>
                                      </p:cBhvr>
                                      <p:to>
                                        <p:strVal val="visible"/>
                                      </p:to>
                                    </p:set>
                                    <p:animEffect transition="in" filter="blinds(horizontal)">
                                      <p:cBhvr>
                                        <p:cTn id="22" dur="500"/>
                                        <p:tgtEl>
                                          <p:spTgt spid="7372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298">
                                            <p:txEl>
                                              <p:pRg st="0" end="0"/>
                                            </p:txEl>
                                          </p:spTgt>
                                        </p:tgtEl>
                                        <p:attrNameLst>
                                          <p:attrName>style.visibility</p:attrName>
                                        </p:attrNameLst>
                                      </p:cBhvr>
                                      <p:to>
                                        <p:strVal val="visible"/>
                                      </p:to>
                                    </p:set>
                                    <p:animEffect transition="in" filter="blinds(horizontal)">
                                      <p:cBhvr>
                                        <p:cTn id="27" dur="500"/>
                                        <p:tgtEl>
                                          <p:spTgt spid="73729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298">
                                            <p:txEl>
                                              <p:pRg st="1" end="1"/>
                                            </p:txEl>
                                          </p:spTgt>
                                        </p:tgtEl>
                                        <p:attrNameLst>
                                          <p:attrName>style.visibility</p:attrName>
                                        </p:attrNameLst>
                                      </p:cBhvr>
                                      <p:to>
                                        <p:strVal val="visible"/>
                                      </p:to>
                                    </p:set>
                                    <p:animEffect transition="in" filter="blinds(horizontal)">
                                      <p:cBhvr>
                                        <p:cTn id="32" dur="500"/>
                                        <p:tgtEl>
                                          <p:spTgt spid="73729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7298">
                                            <p:txEl>
                                              <p:pRg st="2" end="2"/>
                                            </p:txEl>
                                          </p:spTgt>
                                        </p:tgtEl>
                                        <p:attrNameLst>
                                          <p:attrName>style.visibility</p:attrName>
                                        </p:attrNameLst>
                                      </p:cBhvr>
                                      <p:to>
                                        <p:strVal val="visible"/>
                                      </p:to>
                                    </p:set>
                                    <p:animEffect transition="in" filter="blinds(horizontal)">
                                      <p:cBhvr>
                                        <p:cTn id="37" dur="500"/>
                                        <p:tgtEl>
                                          <p:spTgt spid="73729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7298">
                                            <p:txEl>
                                              <p:pRg st="3" end="3"/>
                                            </p:txEl>
                                          </p:spTgt>
                                        </p:tgtEl>
                                        <p:attrNameLst>
                                          <p:attrName>style.visibility</p:attrName>
                                        </p:attrNameLst>
                                      </p:cBhvr>
                                      <p:to>
                                        <p:strVal val="visible"/>
                                      </p:to>
                                    </p:set>
                                    <p:animEffect transition="in" filter="blinds(horizontal)">
                                      <p:cBhvr>
                                        <p:cTn id="42" dur="500"/>
                                        <p:tgtEl>
                                          <p:spTgt spid="73729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7298">
                                            <p:txEl>
                                              <p:pRg st="4" end="4"/>
                                            </p:txEl>
                                          </p:spTgt>
                                        </p:tgtEl>
                                        <p:attrNameLst>
                                          <p:attrName>style.visibility</p:attrName>
                                        </p:attrNameLst>
                                      </p:cBhvr>
                                      <p:to>
                                        <p:strVal val="visible"/>
                                      </p:to>
                                    </p:set>
                                    <p:animEffect transition="in" filter="blinds(horizontal)">
                                      <p:cBhvr>
                                        <p:cTn id="47" dur="500"/>
                                        <p:tgtEl>
                                          <p:spTgt spid="73729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37298">
                                            <p:txEl>
                                              <p:pRg st="5" end="5"/>
                                            </p:txEl>
                                          </p:spTgt>
                                        </p:tgtEl>
                                        <p:attrNameLst>
                                          <p:attrName>style.visibility</p:attrName>
                                        </p:attrNameLst>
                                      </p:cBhvr>
                                      <p:to>
                                        <p:strVal val="visible"/>
                                      </p:to>
                                    </p:set>
                                    <p:animEffect transition="in" filter="blinds(horizontal)">
                                      <p:cBhvr>
                                        <p:cTn id="52" dur="500"/>
                                        <p:tgtEl>
                                          <p:spTgt spid="7372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7" name="Rectangle 9"/>
          <p:cNvSpPr>
            <a:spLocks noChangeArrowheads="1"/>
          </p:cNvSpPr>
          <p:nvPr/>
        </p:nvSpPr>
        <p:spPr bwMode="auto">
          <a:xfrm>
            <a:off x="42863" y="93663"/>
            <a:ext cx="5949950" cy="2847975"/>
          </a:xfrm>
          <a:prstGeom prst="rect">
            <a:avLst/>
          </a:prstGeom>
          <a:solidFill>
            <a:schemeClr val="bg1"/>
          </a:solidFill>
          <a:ln w="9525">
            <a:solidFill>
              <a:schemeClr val="tx1"/>
            </a:solidFill>
            <a:miter lim="800000"/>
            <a:headEnd/>
            <a:tailEnd/>
          </a:ln>
          <a:effectLst/>
        </p:spPr>
        <p:txBody>
          <a:bodyPr wrap="none" anchor="ctr">
            <a:spAutoFit/>
          </a:bodyPr>
          <a:lstStyle/>
          <a:p>
            <a:pPr indent="333375"/>
            <a:r>
              <a:rPr lang="en-US" altLang="zh-CN" b="1"/>
              <a:t>08048380 &lt;main&gt;:</a:t>
            </a:r>
          </a:p>
          <a:p>
            <a:pPr indent="333375"/>
            <a:r>
              <a:rPr lang="en-US" altLang="zh-CN" b="1"/>
              <a:t> 8048380:    55             	    push  %ebp</a:t>
            </a:r>
          </a:p>
          <a:p>
            <a:pPr indent="333375"/>
            <a:r>
              <a:rPr lang="en-US" altLang="zh-CN" b="1"/>
              <a:t> 8048381:    89 e5             mov   %esp,%ebp</a:t>
            </a:r>
          </a:p>
          <a:p>
            <a:pPr indent="333375"/>
            <a:r>
              <a:rPr lang="en-US" altLang="zh-CN" b="1"/>
              <a:t> 8048383:    83 e4 f0         and    $0xfffffff0,%esp</a:t>
            </a:r>
          </a:p>
          <a:p>
            <a:pPr indent="333375"/>
            <a:r>
              <a:rPr lang="en-US" altLang="zh-CN" b="1"/>
              <a:t> 8048386:    e8 </a:t>
            </a:r>
            <a:r>
              <a:rPr lang="en-US" altLang="zh-CN" b="1">
                <a:solidFill>
                  <a:srgbClr val="FF0000"/>
                </a:solidFill>
              </a:rPr>
              <a:t>09 00 00 00</a:t>
            </a:r>
            <a:r>
              <a:rPr lang="en-US" altLang="zh-CN" b="1"/>
              <a:t>   call    </a:t>
            </a:r>
            <a:r>
              <a:rPr lang="en-US" altLang="zh-CN" b="1">
                <a:solidFill>
                  <a:srgbClr val="FF0000"/>
                </a:solidFill>
              </a:rPr>
              <a:t>8048394</a:t>
            </a:r>
            <a:r>
              <a:rPr lang="en-US" altLang="zh-CN" b="1"/>
              <a:t> &lt;swap&gt;</a:t>
            </a:r>
          </a:p>
          <a:p>
            <a:pPr indent="333375"/>
            <a:r>
              <a:rPr lang="en-US" altLang="zh-CN" b="1"/>
              <a:t> 804838b:    b8 00 00 00 00   mov    $0x0,%eax</a:t>
            </a:r>
          </a:p>
          <a:p>
            <a:pPr indent="333375"/>
            <a:r>
              <a:rPr lang="en-US" altLang="zh-CN" b="1"/>
              <a:t> 8048390:    c9             	    leave  </a:t>
            </a:r>
          </a:p>
          <a:p>
            <a:pPr indent="333375"/>
            <a:r>
              <a:rPr lang="en-US" altLang="zh-CN" b="1"/>
              <a:t> 8048391:    c3             	    ret    </a:t>
            </a:r>
          </a:p>
          <a:p>
            <a:pPr indent="333375"/>
            <a:r>
              <a:rPr lang="en-US" altLang="zh-CN" b="1"/>
              <a:t> 8048392:    90            	    nop</a:t>
            </a:r>
          </a:p>
          <a:p>
            <a:pPr indent="333375"/>
            <a:r>
              <a:rPr lang="en-US" altLang="zh-CN" b="1"/>
              <a:t> 8048393:    90             	    nop</a:t>
            </a:r>
          </a:p>
        </p:txBody>
      </p:sp>
      <p:sp>
        <p:nvSpPr>
          <p:cNvPr id="739330" name="Rectangle 2"/>
          <p:cNvSpPr>
            <a:spLocks noGrp="1" noChangeArrowheads="1"/>
          </p:cNvSpPr>
          <p:nvPr>
            <p:ph type="title"/>
          </p:nvPr>
        </p:nvSpPr>
        <p:spPr/>
        <p:txBody>
          <a:bodyPr/>
          <a:lstStyle/>
          <a:p>
            <a:r>
              <a:rPr lang="zh-CN" altLang="en-US" smtClean="0"/>
              <a:t>                                              重定位后</a:t>
            </a:r>
          </a:p>
        </p:txBody>
      </p:sp>
      <p:sp>
        <p:nvSpPr>
          <p:cNvPr id="739340" name="Rectangle 12"/>
          <p:cNvSpPr>
            <a:spLocks noChangeArrowheads="1"/>
          </p:cNvSpPr>
          <p:nvPr/>
        </p:nvSpPr>
        <p:spPr bwMode="auto">
          <a:xfrm>
            <a:off x="42863" y="2349500"/>
            <a:ext cx="5632450" cy="582613"/>
          </a:xfrm>
          <a:prstGeom prst="rect">
            <a:avLst/>
          </a:prstGeom>
          <a:solidFill>
            <a:srgbClr val="FF0000">
              <a:alpha val="16000"/>
            </a:srgbClr>
          </a:solidFill>
          <a:ln w="9525">
            <a:solidFill>
              <a:schemeClr val="tx1"/>
            </a:solidFill>
            <a:miter lim="800000"/>
            <a:headEnd/>
            <a:tailEnd/>
          </a:ln>
          <a:effectLst/>
        </p:spPr>
        <p:txBody>
          <a:bodyPr wrap="none" anchor="ctr"/>
          <a:lstStyle/>
          <a:p>
            <a:endParaRPr lang="zh-CN" altLang="en-US"/>
          </a:p>
        </p:txBody>
      </p:sp>
      <p:sp>
        <p:nvSpPr>
          <p:cNvPr id="739338" name="Rectangle 10"/>
          <p:cNvSpPr>
            <a:spLocks noChangeArrowheads="1"/>
          </p:cNvSpPr>
          <p:nvPr/>
        </p:nvSpPr>
        <p:spPr bwMode="auto">
          <a:xfrm>
            <a:off x="2198688" y="1755775"/>
            <a:ext cx="6911975" cy="5045075"/>
          </a:xfrm>
          <a:prstGeom prst="rect">
            <a:avLst/>
          </a:prstGeom>
          <a:solidFill>
            <a:schemeClr val="bg1"/>
          </a:solidFill>
          <a:ln w="9525">
            <a:solidFill>
              <a:schemeClr val="tx1"/>
            </a:solidFill>
            <a:miter lim="800000"/>
            <a:headEnd/>
            <a:tailEnd/>
          </a:ln>
          <a:effectLst/>
        </p:spPr>
        <p:txBody>
          <a:bodyPr wrap="none" anchor="ctr">
            <a:spAutoFit/>
          </a:bodyPr>
          <a:lstStyle/>
          <a:p>
            <a:pPr indent="266700"/>
            <a:r>
              <a:rPr lang="en-US" altLang="zh-CN" b="1">
                <a:solidFill>
                  <a:srgbClr val="CC3300"/>
                </a:solidFill>
              </a:rPr>
              <a:t>08048394 &lt;swap&gt;:</a:t>
            </a:r>
          </a:p>
          <a:p>
            <a:pPr indent="266700"/>
            <a:r>
              <a:rPr lang="en-US" altLang="zh-CN" b="1"/>
              <a:t> 8048394:   55             	           push  %ebp</a:t>
            </a:r>
          </a:p>
          <a:p>
            <a:pPr indent="266700"/>
            <a:r>
              <a:rPr lang="en-US" altLang="zh-CN" b="1"/>
              <a:t> 8048395:   89 e5                      mov   %esp,%ebp</a:t>
            </a:r>
          </a:p>
          <a:p>
            <a:pPr indent="266700"/>
            <a:r>
              <a:rPr lang="en-US" altLang="zh-CN" b="1"/>
              <a:t> 8048397:   83 ec 10                 sub    $0x10,%esp</a:t>
            </a:r>
          </a:p>
          <a:p>
            <a:pPr indent="266700"/>
            <a:r>
              <a:rPr lang="en-US" altLang="zh-CN" b="1"/>
              <a:t> 804839a:   c7 05 </a:t>
            </a:r>
            <a:r>
              <a:rPr lang="en-US" altLang="zh-CN" b="1">
                <a:solidFill>
                  <a:srgbClr val="FF0000"/>
                </a:solidFill>
              </a:rPr>
              <a:t>00 97 04 08</a:t>
            </a:r>
            <a:r>
              <a:rPr lang="en-US" altLang="zh-CN" b="1"/>
              <a:t> </a:t>
            </a:r>
            <a:r>
              <a:rPr lang="en-US" altLang="zh-CN" b="1">
                <a:solidFill>
                  <a:srgbClr val="3366FF"/>
                </a:solidFill>
              </a:rPr>
              <a:t>24</a:t>
            </a:r>
            <a:r>
              <a:rPr lang="en-US" altLang="zh-CN" b="1"/>
              <a:t> mov $</a:t>
            </a:r>
            <a:r>
              <a:rPr lang="en-US" altLang="zh-CN" b="1">
                <a:solidFill>
                  <a:srgbClr val="3366FF"/>
                </a:solidFill>
              </a:rPr>
              <a:t>0x8049624</a:t>
            </a:r>
            <a:r>
              <a:rPr lang="en-US" altLang="zh-CN" b="1"/>
              <a:t>,</a:t>
            </a:r>
            <a:r>
              <a:rPr lang="en-US" altLang="zh-CN" b="1">
                <a:solidFill>
                  <a:srgbClr val="FF0000"/>
                </a:solidFill>
              </a:rPr>
              <a:t>0x8049700</a:t>
            </a:r>
          </a:p>
          <a:p>
            <a:pPr indent="266700"/>
            <a:r>
              <a:rPr lang="en-US" altLang="zh-CN" b="1"/>
              <a:t> 80483a1:   </a:t>
            </a:r>
            <a:r>
              <a:rPr lang="en-US" altLang="zh-CN" b="1">
                <a:solidFill>
                  <a:srgbClr val="3366FF"/>
                </a:solidFill>
              </a:rPr>
              <a:t>96 04 08</a:t>
            </a:r>
            <a:r>
              <a:rPr lang="en-US" altLang="zh-CN" b="1"/>
              <a:t> </a:t>
            </a:r>
          </a:p>
          <a:p>
            <a:pPr indent="266700"/>
            <a:r>
              <a:rPr lang="en-US" altLang="zh-CN" b="1"/>
              <a:t> 80483a4:   a1 </a:t>
            </a:r>
            <a:r>
              <a:rPr lang="en-US" altLang="zh-CN" b="1">
                <a:solidFill>
                  <a:srgbClr val="FF0000"/>
                </a:solidFill>
              </a:rPr>
              <a:t>28 96 04 08 </a:t>
            </a:r>
            <a:r>
              <a:rPr lang="en-US" altLang="zh-CN" b="1"/>
              <a:t>          mov  </a:t>
            </a:r>
            <a:r>
              <a:rPr lang="en-US" altLang="zh-CN" b="1">
                <a:solidFill>
                  <a:srgbClr val="FF0000"/>
                </a:solidFill>
              </a:rPr>
              <a:t>0x8049628</a:t>
            </a:r>
            <a:r>
              <a:rPr lang="en-US" altLang="zh-CN" b="1"/>
              <a:t>,%eax</a:t>
            </a:r>
          </a:p>
          <a:p>
            <a:pPr indent="266700"/>
            <a:r>
              <a:rPr lang="en-US" altLang="zh-CN" b="1"/>
              <a:t> 80483a9:   8b 00                          mov  (%eax),%eax</a:t>
            </a:r>
          </a:p>
          <a:p>
            <a:pPr indent="266700"/>
            <a:r>
              <a:rPr lang="en-US" altLang="zh-CN" b="1"/>
              <a:t> 80483ab:   89 45 fc                      mov   %eax,-0x4(%ebp)</a:t>
            </a:r>
          </a:p>
          <a:p>
            <a:pPr indent="266700"/>
            <a:r>
              <a:rPr lang="en-US" altLang="zh-CN" b="1"/>
              <a:t> 80483ae:   a1 </a:t>
            </a:r>
            <a:r>
              <a:rPr lang="en-US" altLang="zh-CN" b="1">
                <a:solidFill>
                  <a:srgbClr val="FF0000"/>
                </a:solidFill>
              </a:rPr>
              <a:t>28 96 04 08</a:t>
            </a:r>
            <a:r>
              <a:rPr lang="en-US" altLang="zh-CN" b="1"/>
              <a:t>           mov  </a:t>
            </a:r>
            <a:r>
              <a:rPr lang="en-US" altLang="zh-CN" b="1">
                <a:solidFill>
                  <a:srgbClr val="FF0000"/>
                </a:solidFill>
              </a:rPr>
              <a:t>0x8049628</a:t>
            </a:r>
            <a:r>
              <a:rPr lang="en-US" altLang="zh-CN" b="1"/>
              <a:t>,%eax</a:t>
            </a:r>
          </a:p>
          <a:p>
            <a:pPr indent="266700"/>
            <a:r>
              <a:rPr lang="en-US" altLang="zh-CN" b="1"/>
              <a:t> 80483b3:   8b 15 </a:t>
            </a:r>
            <a:r>
              <a:rPr lang="en-US" altLang="zh-CN" b="1">
                <a:solidFill>
                  <a:srgbClr val="FF0000"/>
                </a:solidFill>
              </a:rPr>
              <a:t>00 97 04 08</a:t>
            </a:r>
            <a:r>
              <a:rPr lang="en-US" altLang="zh-CN" b="1"/>
              <a:t>      mov  </a:t>
            </a:r>
            <a:r>
              <a:rPr lang="en-US" altLang="zh-CN" b="1">
                <a:solidFill>
                  <a:srgbClr val="FF0000"/>
                </a:solidFill>
              </a:rPr>
              <a:t>0x8049700</a:t>
            </a:r>
            <a:r>
              <a:rPr lang="en-US" altLang="zh-CN" b="1"/>
              <a:t>,%edx</a:t>
            </a:r>
          </a:p>
          <a:p>
            <a:pPr indent="266700"/>
            <a:r>
              <a:rPr lang="en-US" altLang="zh-CN" b="1"/>
              <a:t> 80493b9:   8b 12                          mov  (%edx),%edx</a:t>
            </a:r>
          </a:p>
          <a:p>
            <a:pPr indent="266700"/>
            <a:r>
              <a:rPr lang="en-US" altLang="zh-CN" b="1"/>
              <a:t> 80493bb:   89 10                          mov  %edx,(%eax)</a:t>
            </a:r>
          </a:p>
          <a:p>
            <a:pPr indent="266700"/>
            <a:r>
              <a:rPr lang="en-US" altLang="zh-CN" b="1"/>
              <a:t> 80493bd:   a1 </a:t>
            </a:r>
            <a:r>
              <a:rPr lang="en-US" altLang="zh-CN" b="1">
                <a:solidFill>
                  <a:srgbClr val="FF0000"/>
                </a:solidFill>
              </a:rPr>
              <a:t>00 97 04 08</a:t>
            </a:r>
            <a:r>
              <a:rPr lang="en-US" altLang="zh-CN" b="1"/>
              <a:t>           mov  </a:t>
            </a:r>
            <a:r>
              <a:rPr lang="en-US" altLang="zh-CN" b="1">
                <a:solidFill>
                  <a:srgbClr val="FF0000"/>
                </a:solidFill>
              </a:rPr>
              <a:t>0x8049700</a:t>
            </a:r>
            <a:r>
              <a:rPr lang="en-US" altLang="zh-CN" b="1"/>
              <a:t>,%eax</a:t>
            </a:r>
          </a:p>
          <a:p>
            <a:pPr indent="266700"/>
            <a:r>
              <a:rPr lang="en-US" altLang="zh-CN" b="1"/>
              <a:t> 80493c2:    8b 55 fc                     mov  -0x4(%ebp),%edx</a:t>
            </a:r>
          </a:p>
          <a:p>
            <a:pPr indent="266700"/>
            <a:r>
              <a:rPr lang="en-US" altLang="zh-CN" b="1"/>
              <a:t> 80493c5:    89 10                          mov  %edx,(%eax)</a:t>
            </a:r>
          </a:p>
          <a:p>
            <a:pPr indent="266700"/>
            <a:r>
              <a:rPr lang="en-US" altLang="zh-CN" b="1"/>
              <a:t> 80493c7:    c9                               leave  </a:t>
            </a:r>
          </a:p>
          <a:p>
            <a:pPr indent="266700"/>
            <a:r>
              <a:rPr lang="en-US" altLang="zh-CN" b="1"/>
              <a:t> 80493c8:    c3 		  ret </a:t>
            </a:r>
          </a:p>
        </p:txBody>
      </p:sp>
      <p:grpSp>
        <p:nvGrpSpPr>
          <p:cNvPr id="739343" name="Group 15"/>
          <p:cNvGrpSpPr>
            <a:grpSpLocks/>
          </p:cNvGrpSpPr>
          <p:nvPr/>
        </p:nvGrpSpPr>
        <p:grpSpPr bwMode="auto">
          <a:xfrm>
            <a:off x="204788" y="2946400"/>
            <a:ext cx="1916112" cy="1627188"/>
            <a:chOff x="129" y="1865"/>
            <a:chExt cx="1207" cy="1651"/>
          </a:xfrm>
        </p:grpSpPr>
        <p:sp>
          <p:nvSpPr>
            <p:cNvPr id="739339" name="Text Box 11"/>
            <p:cNvSpPr txBox="1">
              <a:spLocks noChangeArrowheads="1"/>
            </p:cNvSpPr>
            <p:nvPr/>
          </p:nvSpPr>
          <p:spPr bwMode="auto">
            <a:xfrm>
              <a:off x="129" y="2186"/>
              <a:ext cx="1207" cy="1330"/>
            </a:xfrm>
            <a:prstGeom prst="rect">
              <a:avLst/>
            </a:prstGeom>
            <a:noFill/>
            <a:ln w="9525">
              <a:noFill/>
              <a:miter lim="800000"/>
              <a:headEnd/>
              <a:tailEnd/>
            </a:ln>
            <a:effectLst/>
          </p:spPr>
          <p:txBody>
            <a:bodyPr>
              <a:spAutoFit/>
            </a:bodyPr>
            <a:lstStyle/>
            <a:p>
              <a:pPr>
                <a:spcBef>
                  <a:spcPct val="25000"/>
                </a:spcBef>
              </a:pPr>
              <a:r>
                <a:rPr lang="zh-CN" altLang="en-US" sz="2000" b="1">
                  <a:solidFill>
                    <a:srgbClr val="3366FF"/>
                  </a:solidFill>
                  <a:latin typeface="微软雅黑" pitchFamily="34" charset="-122"/>
                  <a:ea typeface="微软雅黑" pitchFamily="34" charset="-122"/>
                </a:rPr>
                <a:t>假定每个函数要求</a:t>
              </a:r>
              <a:r>
                <a:rPr lang="en-US" altLang="zh-CN" sz="2000" b="1">
                  <a:solidFill>
                    <a:srgbClr val="3366FF"/>
                  </a:solidFill>
                  <a:latin typeface="微软雅黑" pitchFamily="34" charset="-122"/>
                  <a:ea typeface="微软雅黑" pitchFamily="34" charset="-122"/>
                </a:rPr>
                <a:t>4</a:t>
              </a:r>
              <a:r>
                <a:rPr lang="zh-CN" altLang="en-US" sz="2000" b="1">
                  <a:solidFill>
                    <a:srgbClr val="3366FF"/>
                  </a:solidFill>
                  <a:latin typeface="微软雅黑" pitchFamily="34" charset="-122"/>
                  <a:ea typeface="微软雅黑" pitchFamily="34" charset="-122"/>
                </a:rPr>
                <a:t>字节边界对齐</a:t>
              </a:r>
              <a:r>
                <a:rPr lang="en-US" altLang="zh-CN" sz="2000" b="1">
                  <a:solidFill>
                    <a:srgbClr val="3366FF"/>
                  </a:solidFill>
                  <a:latin typeface="微软雅黑" pitchFamily="34" charset="-122"/>
                  <a:ea typeface="微软雅黑" pitchFamily="34" charset="-122"/>
                </a:rPr>
                <a:t>,</a:t>
              </a:r>
              <a:r>
                <a:rPr lang="zh-CN" altLang="en-US" sz="2000" b="1">
                  <a:solidFill>
                    <a:srgbClr val="3366FF"/>
                  </a:solidFill>
                  <a:latin typeface="微软雅黑" pitchFamily="34" charset="-122"/>
                  <a:ea typeface="微软雅黑" pitchFamily="34" charset="-122"/>
                </a:rPr>
                <a:t>故填充两条</a:t>
              </a:r>
              <a:r>
                <a:rPr lang="en-US" altLang="zh-CN" sz="2000" b="1">
                  <a:solidFill>
                    <a:srgbClr val="3366FF"/>
                  </a:solidFill>
                  <a:latin typeface="微软雅黑" pitchFamily="34" charset="-122"/>
                  <a:ea typeface="微软雅黑" pitchFamily="34" charset="-122"/>
                </a:rPr>
                <a:t>nop</a:t>
              </a:r>
              <a:r>
                <a:rPr lang="zh-CN" altLang="en-US" sz="2000" b="1">
                  <a:solidFill>
                    <a:srgbClr val="3366FF"/>
                  </a:solidFill>
                  <a:latin typeface="微软雅黑" pitchFamily="34" charset="-122"/>
                  <a:ea typeface="微软雅黑" pitchFamily="34" charset="-122"/>
                </a:rPr>
                <a:t>指令</a:t>
              </a:r>
            </a:p>
          </p:txBody>
        </p:sp>
        <p:sp>
          <p:nvSpPr>
            <p:cNvPr id="739341" name="Line 13"/>
            <p:cNvSpPr>
              <a:spLocks noChangeShapeType="1"/>
            </p:cNvSpPr>
            <p:nvPr/>
          </p:nvSpPr>
          <p:spPr bwMode="auto">
            <a:xfrm flipV="1">
              <a:off x="658" y="1865"/>
              <a:ext cx="174" cy="329"/>
            </a:xfrm>
            <a:prstGeom prst="line">
              <a:avLst/>
            </a:prstGeom>
            <a:noFill/>
            <a:ln w="38100">
              <a:solidFill>
                <a:srgbClr val="3366FF"/>
              </a:solidFill>
              <a:round/>
              <a:headEnd/>
              <a:tailEnd type="triangle" w="med" len="med"/>
            </a:ln>
            <a:effectLst/>
          </p:spPr>
          <p:txBody>
            <a:bodyPr/>
            <a:lstStyle/>
            <a:p>
              <a:endParaRPr lang="zh-CN" altLang="en-US"/>
            </a:p>
          </p:txBody>
        </p:sp>
      </p:grpSp>
      <p:sp>
        <p:nvSpPr>
          <p:cNvPr id="739342" name="Text Box 14"/>
          <p:cNvSpPr txBox="1">
            <a:spLocks noChangeArrowheads="1"/>
          </p:cNvSpPr>
          <p:nvPr/>
        </p:nvSpPr>
        <p:spPr bwMode="auto">
          <a:xfrm>
            <a:off x="6151563" y="855663"/>
            <a:ext cx="246697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你能写出该</a:t>
            </a:r>
            <a:r>
              <a:rPr lang="en-US" altLang="zh-CN" sz="2000" b="1">
                <a:solidFill>
                  <a:srgbClr val="FF0000"/>
                </a:solidFill>
                <a:latin typeface="微软雅黑" pitchFamily="34" charset="-122"/>
                <a:ea typeface="微软雅黑" pitchFamily="34" charset="-122"/>
              </a:rPr>
              <a:t>call</a:t>
            </a:r>
            <a:r>
              <a:rPr lang="zh-CN" altLang="en-US" sz="2000" b="1">
                <a:solidFill>
                  <a:srgbClr val="FF0000"/>
                </a:solidFill>
                <a:latin typeface="微软雅黑" pitchFamily="34" charset="-122"/>
                <a:ea typeface="微软雅黑" pitchFamily="34" charset="-122"/>
              </a:rPr>
              <a:t>指令的功能描述吗？</a:t>
            </a:r>
          </a:p>
        </p:txBody>
      </p:sp>
      <p:sp>
        <p:nvSpPr>
          <p:cNvPr id="739345" name="Line 17"/>
          <p:cNvSpPr>
            <a:spLocks noChangeShapeType="1"/>
          </p:cNvSpPr>
          <p:nvPr/>
        </p:nvSpPr>
        <p:spPr bwMode="auto">
          <a:xfrm>
            <a:off x="1684338" y="1508125"/>
            <a:ext cx="1639887" cy="12700"/>
          </a:xfrm>
          <a:prstGeom prst="line">
            <a:avLst/>
          </a:prstGeom>
          <a:noFill/>
          <a:ln w="38100">
            <a:solidFill>
              <a:srgbClr val="FF0000"/>
            </a:solidFill>
            <a:round/>
            <a:headEnd/>
            <a:tailEnd/>
          </a:ln>
          <a:effectLst/>
        </p:spPr>
        <p:txBody>
          <a:bodyPr/>
          <a:lstStyle/>
          <a:p>
            <a:endParaRPr lang="zh-CN" altLang="en-US"/>
          </a:p>
        </p:txBody>
      </p:sp>
      <p:grpSp>
        <p:nvGrpSpPr>
          <p:cNvPr id="739347" name="Group 19"/>
          <p:cNvGrpSpPr>
            <a:grpSpLocks/>
          </p:cNvGrpSpPr>
          <p:nvPr/>
        </p:nvGrpSpPr>
        <p:grpSpPr bwMode="auto">
          <a:xfrm>
            <a:off x="85725" y="1509713"/>
            <a:ext cx="2468563" cy="4822825"/>
            <a:chOff x="45" y="942"/>
            <a:chExt cx="1555" cy="3038"/>
          </a:xfrm>
        </p:grpSpPr>
        <p:sp>
          <p:nvSpPr>
            <p:cNvPr id="739344" name="Line 16"/>
            <p:cNvSpPr>
              <a:spLocks noChangeShapeType="1"/>
            </p:cNvSpPr>
            <p:nvPr/>
          </p:nvSpPr>
          <p:spPr bwMode="auto">
            <a:xfrm flipV="1">
              <a:off x="622" y="942"/>
              <a:ext cx="713" cy="2066"/>
            </a:xfrm>
            <a:prstGeom prst="line">
              <a:avLst/>
            </a:prstGeom>
            <a:noFill/>
            <a:ln w="9525">
              <a:solidFill>
                <a:schemeClr val="tx1"/>
              </a:solidFill>
              <a:round/>
              <a:headEnd/>
              <a:tailEnd type="triangle" w="med" len="med"/>
            </a:ln>
            <a:effectLst/>
          </p:spPr>
          <p:txBody>
            <a:bodyPr/>
            <a:lstStyle/>
            <a:p>
              <a:endParaRPr lang="zh-CN" altLang="en-US"/>
            </a:p>
          </p:txBody>
        </p:sp>
        <p:sp>
          <p:nvSpPr>
            <p:cNvPr id="739346" name="Text Box 18"/>
            <p:cNvSpPr txBox="1">
              <a:spLocks noChangeArrowheads="1"/>
            </p:cNvSpPr>
            <p:nvPr/>
          </p:nvSpPr>
          <p:spPr bwMode="auto">
            <a:xfrm>
              <a:off x="45" y="2963"/>
              <a:ext cx="1555" cy="1017"/>
            </a:xfrm>
            <a:prstGeom prst="rect">
              <a:avLst/>
            </a:prstGeom>
            <a:solidFill>
              <a:schemeClr val="bg1"/>
            </a:solidFill>
            <a:ln w="9525">
              <a:solidFill>
                <a:schemeClr val="tx1"/>
              </a:solidFill>
              <a:miter lim="800000"/>
              <a:headEnd/>
              <a:tailEnd/>
            </a:ln>
            <a:effectLst/>
          </p:spPr>
          <p:txBody>
            <a:bodyPr lIns="0" rIns="0">
              <a:spAutoFit/>
            </a:bodyPr>
            <a:lstStyle/>
            <a:p>
              <a:pPr marL="342900" indent="-342900">
                <a:spcBef>
                  <a:spcPct val="50000"/>
                </a:spcBef>
              </a:pPr>
              <a:r>
                <a:rPr lang="en-US" altLang="zh-CN" b="1">
                  <a:solidFill>
                    <a:srgbClr val="FF0000"/>
                  </a:solidFill>
                  <a:latin typeface="微软雅黑" pitchFamily="34" charset="-122"/>
                  <a:ea typeface="微软雅黑" pitchFamily="34" charset="-122"/>
                </a:rPr>
                <a:t>R[eip]=0x804838b</a:t>
              </a:r>
            </a:p>
            <a:p>
              <a:pPr marL="342900" indent="-342900">
                <a:spcBef>
                  <a:spcPct val="50000"/>
                </a:spcBef>
                <a:buFontTx/>
                <a:buAutoNum type="arabicParenR"/>
              </a:pPr>
              <a:r>
                <a:rPr lang="en-US" altLang="zh-CN" b="1">
                  <a:solidFill>
                    <a:srgbClr val="FF0000"/>
                  </a:solidFill>
                  <a:latin typeface="微软雅黑" pitchFamily="34" charset="-122"/>
                  <a:ea typeface="微软雅黑" pitchFamily="34" charset="-122"/>
                </a:rPr>
                <a:t>R[esp]</a:t>
              </a:r>
              <a:r>
                <a:rPr lang="en-US" altLang="zh-CN" b="1">
                  <a:solidFill>
                    <a:srgbClr val="FF0000"/>
                  </a:solidFill>
                  <a:latin typeface="Times New Roman" pitchFamily="18" charset="0"/>
                  <a:ea typeface="微软雅黑" pitchFamily="34" charset="-122"/>
                  <a:cs typeface="Times New Roman" pitchFamily="18" charset="0"/>
                </a:rPr>
                <a:t>← </a:t>
              </a:r>
              <a:r>
                <a:rPr lang="en-US" altLang="zh-CN" b="1">
                  <a:solidFill>
                    <a:srgbClr val="FF0000"/>
                  </a:solidFill>
                </a:rPr>
                <a:t>R[esp]-4</a:t>
              </a:r>
            </a:p>
            <a:p>
              <a:pPr marL="342900" indent="-342900">
                <a:spcBef>
                  <a:spcPct val="50000"/>
                </a:spcBef>
                <a:buFontTx/>
                <a:buAutoNum type="arabicParenR"/>
              </a:pPr>
              <a:r>
                <a:rPr lang="en-US" altLang="zh-CN" b="1">
                  <a:solidFill>
                    <a:srgbClr val="FF0000"/>
                  </a:solidFill>
                  <a:latin typeface="微软雅黑" pitchFamily="34" charset="-122"/>
                  <a:ea typeface="微软雅黑" pitchFamily="34" charset="-122"/>
                </a:rPr>
                <a:t>M[R[esp]] </a:t>
              </a:r>
              <a:r>
                <a:rPr lang="en-US" altLang="zh-CN" b="1">
                  <a:solidFill>
                    <a:srgbClr val="FF0000"/>
                  </a:solidFill>
                </a:rPr>
                <a:t>←R[eip]</a:t>
              </a:r>
            </a:p>
            <a:p>
              <a:pPr marL="342900" indent="-342900">
                <a:spcBef>
                  <a:spcPct val="50000"/>
                </a:spcBef>
                <a:buFontTx/>
                <a:buAutoNum type="arabicParenR"/>
              </a:pPr>
              <a:r>
                <a:rPr lang="en-US" altLang="zh-CN" b="1">
                  <a:solidFill>
                    <a:srgbClr val="FF0000"/>
                  </a:solidFill>
                </a:rPr>
                <a:t>R[eip] ←R[eip]+0x9</a:t>
              </a:r>
              <a:r>
                <a:rPr lang="en-US" altLang="zh-CN" b="1">
                  <a:solidFill>
                    <a:srgbClr val="FF0000"/>
                  </a:solidFill>
                  <a:latin typeface="微软雅黑" pitchFamily="34" charset="-122"/>
                  <a:ea typeface="微软雅黑" pitchFamily="34"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9340"/>
                                        </p:tgtEl>
                                        <p:attrNameLst>
                                          <p:attrName>style.visibility</p:attrName>
                                        </p:attrNameLst>
                                      </p:cBhvr>
                                      <p:to>
                                        <p:strVal val="visible"/>
                                      </p:to>
                                    </p:set>
                                    <p:animEffect transition="in" filter="blinds(horizontal)">
                                      <p:cBhvr>
                                        <p:cTn id="7" dur="500"/>
                                        <p:tgtEl>
                                          <p:spTgt spid="739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9343"/>
                                        </p:tgtEl>
                                        <p:attrNameLst>
                                          <p:attrName>style.visibility</p:attrName>
                                        </p:attrNameLst>
                                      </p:cBhvr>
                                      <p:to>
                                        <p:strVal val="visible"/>
                                      </p:to>
                                    </p:set>
                                    <p:animEffect transition="in" filter="blinds(horizontal)">
                                      <p:cBhvr>
                                        <p:cTn id="12" dur="500"/>
                                        <p:tgtEl>
                                          <p:spTgt spid="7393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9338"/>
                                        </p:tgtEl>
                                        <p:attrNameLst>
                                          <p:attrName>style.visibility</p:attrName>
                                        </p:attrNameLst>
                                      </p:cBhvr>
                                      <p:to>
                                        <p:strVal val="visible"/>
                                      </p:to>
                                    </p:set>
                                    <p:animEffect transition="in" filter="blinds(horizontal)">
                                      <p:cBhvr>
                                        <p:cTn id="17" dur="500"/>
                                        <p:tgtEl>
                                          <p:spTgt spid="7393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9342"/>
                                        </p:tgtEl>
                                        <p:attrNameLst>
                                          <p:attrName>style.visibility</p:attrName>
                                        </p:attrNameLst>
                                      </p:cBhvr>
                                      <p:to>
                                        <p:strVal val="visible"/>
                                      </p:to>
                                    </p:set>
                                    <p:animEffect transition="in" filter="blinds(horizontal)">
                                      <p:cBhvr>
                                        <p:cTn id="22" dur="500"/>
                                        <p:tgtEl>
                                          <p:spTgt spid="739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9347"/>
                                        </p:tgtEl>
                                        <p:attrNameLst>
                                          <p:attrName>style.visibility</p:attrName>
                                        </p:attrNameLst>
                                      </p:cBhvr>
                                      <p:to>
                                        <p:strVal val="visible"/>
                                      </p:to>
                                    </p:set>
                                    <p:animEffect transition="in" filter="blinds(horizontal)">
                                      <p:cBhvr>
                                        <p:cTn id="27" dur="500"/>
                                        <p:tgtEl>
                                          <p:spTgt spid="739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40" grpId="0" animBg="1"/>
      <p:bldP spid="739338" grpId="0" animBg="1"/>
      <p:bldP spid="73934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zh-CN" altLang="en-GB" smtClean="0"/>
              <a:t>可执行文件的存储器映像</a:t>
            </a:r>
            <a:endParaRPr lang="zh-CN" altLang="en-US" smtClean="0"/>
          </a:p>
        </p:txBody>
      </p:sp>
      <p:sp>
        <p:nvSpPr>
          <p:cNvPr id="785411" name="Text Box 25"/>
          <p:cNvSpPr txBox="1">
            <a:spLocks noChangeArrowheads="1"/>
          </p:cNvSpPr>
          <p:nvPr/>
        </p:nvSpPr>
        <p:spPr bwMode="auto">
          <a:xfrm>
            <a:off x="8280400" y="1689100"/>
            <a:ext cx="604838" cy="350838"/>
          </a:xfrm>
          <a:prstGeom prst="rect">
            <a:avLst/>
          </a:prstGeom>
          <a:noFill/>
          <a:ln w="9525">
            <a:noFill/>
            <a:round/>
            <a:headEnd/>
            <a:tailEnd/>
          </a:ln>
        </p:spPr>
        <p:txBody>
          <a:bodyPr wrap="none" lIns="0" tIns="46800" rIns="0" bIns="46800"/>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p:txBody>
      </p:sp>
      <p:sp>
        <p:nvSpPr>
          <p:cNvPr id="785412" name="Line 26"/>
          <p:cNvSpPr>
            <a:spLocks noChangeShapeType="1"/>
          </p:cNvSpPr>
          <p:nvPr/>
        </p:nvSpPr>
        <p:spPr bwMode="auto">
          <a:xfrm flipH="1">
            <a:off x="7986713" y="1871663"/>
            <a:ext cx="312737" cy="1587"/>
          </a:xfrm>
          <a:prstGeom prst="line">
            <a:avLst/>
          </a:prstGeom>
          <a:noFill/>
          <a:ln w="3240">
            <a:solidFill>
              <a:srgbClr val="000066"/>
            </a:solidFill>
            <a:miter lim="800000"/>
            <a:headEnd/>
            <a:tailEnd type="triangle" w="med" len="med"/>
          </a:ln>
        </p:spPr>
        <p:txBody>
          <a:bodyPr/>
          <a:lstStyle/>
          <a:p>
            <a:endParaRPr lang="zh-CN" altLang="en-US"/>
          </a:p>
        </p:txBody>
      </p:sp>
      <p:sp>
        <p:nvSpPr>
          <p:cNvPr id="785413" name="Text Box 29"/>
          <p:cNvSpPr txBox="1">
            <a:spLocks noChangeArrowheads="1"/>
          </p:cNvSpPr>
          <p:nvPr/>
        </p:nvSpPr>
        <p:spPr bwMode="auto">
          <a:xfrm>
            <a:off x="8259763" y="3911600"/>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85414" name="Line 30"/>
          <p:cNvSpPr>
            <a:spLocks noChangeShapeType="1"/>
          </p:cNvSpPr>
          <p:nvPr/>
        </p:nvSpPr>
        <p:spPr bwMode="auto">
          <a:xfrm flipH="1">
            <a:off x="8005763" y="4108450"/>
            <a:ext cx="296862" cy="1588"/>
          </a:xfrm>
          <a:prstGeom prst="line">
            <a:avLst/>
          </a:prstGeom>
          <a:noFill/>
          <a:ln w="3240">
            <a:solidFill>
              <a:srgbClr val="000066"/>
            </a:solidFill>
            <a:miter lim="800000"/>
            <a:headEnd/>
            <a:tailEnd type="triangle" w="med" len="med"/>
          </a:ln>
        </p:spPr>
        <p:txBody>
          <a:bodyPr/>
          <a:lstStyle/>
          <a:p>
            <a:endParaRPr lang="zh-CN" altLang="en-US"/>
          </a:p>
        </p:txBody>
      </p:sp>
      <p:sp>
        <p:nvSpPr>
          <p:cNvPr id="785415" name="Text Box 31"/>
          <p:cNvSpPr txBox="1">
            <a:spLocks noChangeArrowheads="1"/>
          </p:cNvSpPr>
          <p:nvPr/>
        </p:nvSpPr>
        <p:spPr bwMode="auto">
          <a:xfrm>
            <a:off x="4243388" y="104457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85416" name="Text Box 32"/>
          <p:cNvSpPr txBox="1">
            <a:spLocks noChangeArrowheads="1"/>
          </p:cNvSpPr>
          <p:nvPr/>
        </p:nvSpPr>
        <p:spPr bwMode="auto">
          <a:xfrm>
            <a:off x="4381500" y="5900738"/>
            <a:ext cx="1428750" cy="322262"/>
          </a:xfrm>
          <a:prstGeom prst="rect">
            <a:avLst/>
          </a:prstGeom>
          <a:solidFill>
            <a:schemeClr val="accent1"/>
          </a:solid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FF0000"/>
                </a:solidFill>
                <a:latin typeface="微软雅黑" pitchFamily="34" charset="-122"/>
                <a:ea typeface="微软雅黑" pitchFamily="34" charset="-122"/>
                <a:cs typeface="msgothic"/>
              </a:rPr>
              <a:t>0x08048000</a:t>
            </a:r>
          </a:p>
        </p:txBody>
      </p:sp>
      <p:sp>
        <p:nvSpPr>
          <p:cNvPr id="785417" name="Text Box 24"/>
          <p:cNvSpPr txBox="1">
            <a:spLocks noChangeArrowheads="1"/>
          </p:cNvSpPr>
          <p:nvPr/>
        </p:nvSpPr>
        <p:spPr bwMode="auto">
          <a:xfrm>
            <a:off x="5381625" y="6337300"/>
            <a:ext cx="315913" cy="331788"/>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785418" name="Rectangle 10"/>
          <p:cNvSpPr>
            <a:spLocks noChangeArrowheads="1"/>
          </p:cNvSpPr>
          <p:nvPr/>
        </p:nvSpPr>
        <p:spPr bwMode="auto">
          <a:xfrm>
            <a:off x="5800725" y="1871663"/>
            <a:ext cx="2168525" cy="725487"/>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85419" name="Line 28"/>
          <p:cNvSpPr>
            <a:spLocks noChangeShapeType="1"/>
          </p:cNvSpPr>
          <p:nvPr/>
        </p:nvSpPr>
        <p:spPr bwMode="auto">
          <a:xfrm flipV="1">
            <a:off x="8075613" y="812800"/>
            <a:ext cx="1587" cy="460375"/>
          </a:xfrm>
          <a:prstGeom prst="line">
            <a:avLst/>
          </a:prstGeom>
          <a:noFill/>
          <a:ln w="38100">
            <a:solidFill>
              <a:schemeClr val="tx1"/>
            </a:solidFill>
            <a:miter lim="800000"/>
            <a:headEnd/>
            <a:tailEnd type="triangle" w="med" len="med"/>
          </a:ln>
        </p:spPr>
        <p:txBody>
          <a:bodyPr/>
          <a:lstStyle/>
          <a:p>
            <a:endParaRPr lang="zh-CN" altLang="en-US"/>
          </a:p>
        </p:txBody>
      </p:sp>
      <p:sp>
        <p:nvSpPr>
          <p:cNvPr id="785420" name="Rectangle 14"/>
          <p:cNvSpPr>
            <a:spLocks noChangeArrowheads="1"/>
          </p:cNvSpPr>
          <p:nvPr/>
        </p:nvSpPr>
        <p:spPr bwMode="auto">
          <a:xfrm>
            <a:off x="5802313" y="796925"/>
            <a:ext cx="2166937"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85421" name="Rectangle 15"/>
          <p:cNvSpPr>
            <a:spLocks noChangeArrowheads="1"/>
          </p:cNvSpPr>
          <p:nvPr/>
        </p:nvSpPr>
        <p:spPr bwMode="auto">
          <a:xfrm>
            <a:off x="5802313" y="2605088"/>
            <a:ext cx="2166937"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802313" y="3311525"/>
            <a:ext cx="2166937"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85423" name="Rectangle 17"/>
          <p:cNvSpPr>
            <a:spLocks noChangeArrowheads="1"/>
          </p:cNvSpPr>
          <p:nvPr/>
        </p:nvSpPr>
        <p:spPr bwMode="auto">
          <a:xfrm>
            <a:off x="5802313" y="4078288"/>
            <a:ext cx="2166937"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85424" name="Line 19"/>
          <p:cNvSpPr>
            <a:spLocks noChangeShapeType="1"/>
          </p:cNvSpPr>
          <p:nvPr/>
        </p:nvSpPr>
        <p:spPr bwMode="auto">
          <a:xfrm flipV="1">
            <a:off x="6881813" y="3660775"/>
            <a:ext cx="1587" cy="407988"/>
          </a:xfrm>
          <a:prstGeom prst="line">
            <a:avLst/>
          </a:prstGeom>
          <a:noFill/>
          <a:ln w="3240">
            <a:solidFill>
              <a:schemeClr val="tx1"/>
            </a:solidFill>
            <a:miter lim="800000"/>
            <a:headEnd/>
            <a:tailEnd type="triangle" w="med" len="med"/>
          </a:ln>
        </p:spPr>
        <p:txBody>
          <a:bodyPr/>
          <a:lstStyle/>
          <a:p>
            <a:endParaRPr lang="zh-CN" altLang="en-US"/>
          </a:p>
        </p:txBody>
      </p:sp>
      <p:sp>
        <p:nvSpPr>
          <p:cNvPr id="785425" name="Rectangle 20"/>
          <p:cNvSpPr>
            <a:spLocks noChangeArrowheads="1"/>
          </p:cNvSpPr>
          <p:nvPr/>
        </p:nvSpPr>
        <p:spPr bwMode="auto">
          <a:xfrm>
            <a:off x="5802313" y="1282700"/>
            <a:ext cx="2166937" cy="598488"/>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用户栈</a:t>
            </a:r>
            <a:endParaRPr lang="zh-CN" altLang="en-GB" b="1">
              <a:latin typeface="微软雅黑" pitchFamily="34" charset="-122"/>
              <a:ea typeface="微软雅黑" pitchFamily="34" charset="-122"/>
              <a:cs typeface="msgothic"/>
            </a:endParaRP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85426" name="Line 21"/>
          <p:cNvSpPr>
            <a:spLocks noChangeShapeType="1"/>
          </p:cNvSpPr>
          <p:nvPr/>
        </p:nvSpPr>
        <p:spPr bwMode="auto">
          <a:xfrm flipV="1">
            <a:off x="6881813" y="2365375"/>
            <a:ext cx="1587" cy="246063"/>
          </a:xfrm>
          <a:prstGeom prst="line">
            <a:avLst/>
          </a:prstGeom>
          <a:noFill/>
          <a:ln w="3240">
            <a:solidFill>
              <a:schemeClr val="tx1"/>
            </a:solidFill>
            <a:miter lim="800000"/>
            <a:headEnd/>
            <a:tailEnd type="triangle" w="med" len="med"/>
          </a:ln>
        </p:spPr>
        <p:txBody>
          <a:bodyPr/>
          <a:lstStyle/>
          <a:p>
            <a:endParaRPr lang="zh-CN" altLang="en-US"/>
          </a:p>
        </p:txBody>
      </p:sp>
      <p:sp>
        <p:nvSpPr>
          <p:cNvPr id="785427" name="Line 22"/>
          <p:cNvSpPr>
            <a:spLocks noChangeShapeType="1"/>
          </p:cNvSpPr>
          <p:nvPr/>
        </p:nvSpPr>
        <p:spPr bwMode="auto">
          <a:xfrm>
            <a:off x="6881813" y="1881188"/>
            <a:ext cx="1587" cy="242887"/>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802313" y="6162675"/>
            <a:ext cx="2166937"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33826" name="Rectangle 34"/>
          <p:cNvSpPr>
            <a:spLocks noChangeArrowheads="1"/>
          </p:cNvSpPr>
          <p:nvPr/>
        </p:nvSpPr>
        <p:spPr bwMode="auto">
          <a:xfrm>
            <a:off x="5802313" y="4786313"/>
            <a:ext cx="2166937" cy="712787"/>
          </a:xfrm>
          <a:prstGeom prst="rect">
            <a:avLst/>
          </a:prstGeom>
          <a:solidFill>
            <a:srgbClr val="008080">
              <a:alpha val="33000"/>
            </a:srgbClr>
          </a:solidFill>
          <a:ln w="3302">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85430" name="Rectangle 35"/>
          <p:cNvSpPr>
            <a:spLocks noChangeArrowheads="1"/>
          </p:cNvSpPr>
          <p:nvPr/>
        </p:nvSpPr>
        <p:spPr bwMode="auto">
          <a:xfrm>
            <a:off x="5802313" y="5495925"/>
            <a:ext cx="2166937" cy="666750"/>
          </a:xfrm>
          <a:prstGeom prst="rect">
            <a:avLst/>
          </a:prstGeom>
          <a:solidFill>
            <a:srgbClr val="FF0000">
              <a:alpha val="25999"/>
            </a:srgbClr>
          </a:solidFill>
          <a:ln w="3302">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zh-CN" altLang="en-GB" b="1">
                <a:latin typeface="微软雅黑" pitchFamily="34" charset="-122"/>
                <a:ea typeface="微软雅黑" pitchFamily="34" charset="-122"/>
                <a:cs typeface="msgothic"/>
              </a:rPr>
              <a:t>等</a:t>
            </a:r>
            <a:r>
              <a:rPr lang="en-GB" altLang="zh-CN" b="1">
                <a:latin typeface="微软雅黑" pitchFamily="34" charset="-122"/>
                <a:ea typeface="微软雅黑" pitchFamily="34" charset="-122"/>
                <a:cs typeface="msgothic"/>
              </a:rPr>
              <a:t>)</a:t>
            </a:r>
          </a:p>
        </p:txBody>
      </p:sp>
      <p:sp>
        <p:nvSpPr>
          <p:cNvPr id="785431" name="AutoShape 36"/>
          <p:cNvSpPr>
            <a:spLocks/>
          </p:cNvSpPr>
          <p:nvPr/>
        </p:nvSpPr>
        <p:spPr bwMode="auto">
          <a:xfrm>
            <a:off x="7969250" y="4894263"/>
            <a:ext cx="222250" cy="1295400"/>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85432" name="Text Box 37"/>
          <p:cNvSpPr txBox="1">
            <a:spLocks noChangeArrowheads="1"/>
          </p:cNvSpPr>
          <p:nvPr/>
        </p:nvSpPr>
        <p:spPr bwMode="auto">
          <a:xfrm>
            <a:off x="8294688" y="4891088"/>
            <a:ext cx="512762" cy="1222375"/>
          </a:xfrm>
          <a:prstGeom prst="rect">
            <a:avLst/>
          </a:prstGeom>
          <a:noFill/>
          <a:ln w="9525">
            <a:noFill/>
            <a:round/>
            <a:headEnd/>
            <a:tailEnd/>
          </a:ln>
        </p:spPr>
        <p:txBody>
          <a:bodyPr lIns="0" tIns="46800" rIns="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85433" name="Text Box 25"/>
          <p:cNvSpPr txBox="1">
            <a:spLocks noChangeArrowheads="1"/>
          </p:cNvSpPr>
          <p:nvPr/>
        </p:nvSpPr>
        <p:spPr bwMode="auto">
          <a:xfrm>
            <a:off x="8128000" y="881063"/>
            <a:ext cx="550863" cy="396875"/>
          </a:xfrm>
          <a:prstGeom prst="rect">
            <a:avLst/>
          </a:prstGeom>
          <a:noFill/>
          <a:ln w="9525">
            <a:noFill/>
            <a:miter lim="800000"/>
            <a:headEnd/>
            <a:tailEnd/>
          </a:ln>
          <a:effectLst/>
        </p:spPr>
        <p:txBody>
          <a:bodyPr lIns="0" rIns="0">
            <a:spAutoFit/>
          </a:bodyPr>
          <a:lstStyle/>
          <a:p>
            <a:pPr>
              <a:spcBef>
                <a:spcPct val="50000"/>
              </a:spcBef>
            </a:pPr>
            <a:r>
              <a:rPr lang="en-US" altLang="zh-CN" sz="2000" b="1">
                <a:solidFill>
                  <a:srgbClr val="CC3300"/>
                </a:solidFill>
                <a:latin typeface="微软雅黑" pitchFamily="34" charset="-122"/>
                <a:ea typeface="微软雅黑" pitchFamily="34" charset="-122"/>
              </a:rPr>
              <a:t>1GB</a:t>
            </a:r>
          </a:p>
        </p:txBody>
      </p:sp>
      <p:sp>
        <p:nvSpPr>
          <p:cNvPr id="18452" name="Text Box 20"/>
          <p:cNvSpPr txBox="1">
            <a:spLocks noChangeArrowheads="1"/>
          </p:cNvSpPr>
          <p:nvPr/>
        </p:nvSpPr>
        <p:spPr bwMode="auto">
          <a:xfrm>
            <a:off x="392113" y="6323013"/>
            <a:ext cx="2136775" cy="4206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a:solidFill>
                  <a:srgbClr val="FF0000"/>
                </a:solidFill>
                <a:latin typeface="Calibri" pitchFamily="34" charset="0"/>
                <a:ea typeface="微软雅黑" pitchFamily="34" charset="-122"/>
                <a:cs typeface="msgothic"/>
              </a:rPr>
              <a:t>可执行目标文件</a:t>
            </a:r>
          </a:p>
        </p:txBody>
      </p:sp>
      <p:sp>
        <p:nvSpPr>
          <p:cNvPr id="18439" name="Rectangle 7"/>
          <p:cNvSpPr>
            <a:spLocks noChangeArrowheads="1"/>
          </p:cNvSpPr>
          <p:nvPr/>
        </p:nvSpPr>
        <p:spPr bwMode="auto">
          <a:xfrm>
            <a:off x="304800" y="4491038"/>
            <a:ext cx="2606675" cy="331787"/>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304800" y="1430338"/>
            <a:ext cx="2606675" cy="382587"/>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304800" y="2208213"/>
            <a:ext cx="2606675" cy="641350"/>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304800" y="2849563"/>
            <a:ext cx="2606675" cy="641350"/>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0" y="1222375"/>
            <a:ext cx="296863" cy="361950"/>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304800" y="4824413"/>
            <a:ext cx="2606675" cy="330200"/>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304800" y="3490913"/>
            <a:ext cx="2606675" cy="639762"/>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304800" y="4130675"/>
            <a:ext cx="2606675" cy="360363"/>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2994025" y="1430338"/>
            <a:ext cx="328613" cy="2700337"/>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3357563" y="2614613"/>
            <a:ext cx="703262"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304800" y="5505450"/>
            <a:ext cx="2606675" cy="736600"/>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2978150" y="4130675"/>
            <a:ext cx="285750" cy="958850"/>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3286125" y="4543425"/>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304800" y="5157788"/>
            <a:ext cx="2606675" cy="347662"/>
          </a:xfrm>
          <a:prstGeom prst="rect">
            <a:avLst/>
          </a:prstGeom>
          <a:solidFill>
            <a:schemeClr val="accent1">
              <a:alpha val="41000"/>
            </a:scheme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3314700" y="5162550"/>
            <a:ext cx="62388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304800" y="1819275"/>
            <a:ext cx="2606675" cy="384175"/>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2960688" y="5191125"/>
            <a:ext cx="269875" cy="323850"/>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785452" name="Line 44"/>
          <p:cNvSpPr>
            <a:spLocks noChangeShapeType="1"/>
          </p:cNvSpPr>
          <p:nvPr/>
        </p:nvSpPr>
        <p:spPr bwMode="auto">
          <a:xfrm>
            <a:off x="4035425" y="2844800"/>
            <a:ext cx="1682750" cy="2887663"/>
          </a:xfrm>
          <a:prstGeom prst="line">
            <a:avLst/>
          </a:prstGeom>
          <a:noFill/>
          <a:ln w="38100">
            <a:solidFill>
              <a:srgbClr val="CC0066"/>
            </a:solidFill>
            <a:round/>
            <a:headEnd/>
            <a:tailEnd type="triangle" w="med" len="med"/>
          </a:ln>
          <a:effectLst/>
        </p:spPr>
        <p:txBody>
          <a:bodyPr/>
          <a:lstStyle/>
          <a:p>
            <a:endParaRPr lang="zh-CN" altLang="en-US"/>
          </a:p>
        </p:txBody>
      </p:sp>
      <p:sp>
        <p:nvSpPr>
          <p:cNvPr id="785453" name="Line 45"/>
          <p:cNvSpPr>
            <a:spLocks noChangeShapeType="1"/>
          </p:cNvSpPr>
          <p:nvPr/>
        </p:nvSpPr>
        <p:spPr bwMode="auto">
          <a:xfrm flipV="1">
            <a:off x="4295775" y="5065713"/>
            <a:ext cx="1436688" cy="44450"/>
          </a:xfrm>
          <a:prstGeom prst="line">
            <a:avLst/>
          </a:prstGeom>
          <a:noFill/>
          <a:ln w="38100">
            <a:solidFill>
              <a:schemeClr val="hlink"/>
            </a:solidFill>
            <a:round/>
            <a:headEnd/>
            <a:tailEnd type="triangle" w="med" len="med"/>
          </a:ln>
          <a:effectLst/>
        </p:spPr>
        <p:txBody>
          <a:bodyPr/>
          <a:lstStyle/>
          <a:p>
            <a:endParaRPr lang="zh-CN" altLang="en-US"/>
          </a:p>
        </p:txBody>
      </p:sp>
      <p:sp>
        <p:nvSpPr>
          <p:cNvPr id="785454" name="AutoShape 46"/>
          <p:cNvSpPr>
            <a:spLocks/>
          </p:cNvSpPr>
          <p:nvPr/>
        </p:nvSpPr>
        <p:spPr bwMode="auto">
          <a:xfrm>
            <a:off x="4035425" y="4702175"/>
            <a:ext cx="173038" cy="741363"/>
          </a:xfrm>
          <a:prstGeom prst="rightBrace">
            <a:avLst>
              <a:gd name="adj1" fmla="val 35703"/>
              <a:gd name="adj2" fmla="val 50000"/>
            </a:avLst>
          </a:prstGeom>
          <a:noFill/>
          <a:ln w="38100">
            <a:solidFill>
              <a:schemeClr val="hlink"/>
            </a:solidFill>
            <a:round/>
            <a:headEnd/>
            <a:tailEnd/>
          </a:ln>
          <a:effectLst/>
        </p:spPr>
        <p:txBody>
          <a:bodyPr wrap="none" anchor="ctr"/>
          <a:lstStyle/>
          <a:p>
            <a:endParaRPr lang="zh-CN" altLang="en-US"/>
          </a:p>
        </p:txBody>
      </p:sp>
      <p:sp>
        <p:nvSpPr>
          <p:cNvPr id="785456" name="Text Box 48"/>
          <p:cNvSpPr txBox="1">
            <a:spLocks noChangeArrowheads="1"/>
          </p:cNvSpPr>
          <p:nvPr/>
        </p:nvSpPr>
        <p:spPr bwMode="auto">
          <a:xfrm>
            <a:off x="292100" y="827088"/>
            <a:ext cx="354488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程序</a:t>
            </a:r>
            <a:r>
              <a:rPr lang="en-US" altLang="zh-CN" sz="2000" b="1">
                <a:solidFill>
                  <a:srgbClr val="FF0000"/>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段</a:t>
            </a:r>
            <a:r>
              <a:rPr lang="en-US" altLang="zh-CN" sz="2000" b="1">
                <a:solidFill>
                  <a:srgbClr val="FF0000"/>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头表描述如何映射！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5416"/>
                                        </p:tgtEl>
                                        <p:attrNameLst>
                                          <p:attrName>style.visibility</p:attrName>
                                        </p:attrNameLst>
                                      </p:cBhvr>
                                      <p:to>
                                        <p:strVal val="visible"/>
                                      </p:to>
                                    </p:set>
                                    <p:animEffect transition="in" filter="blinds(horizontal)">
                                      <p:cBhvr>
                                        <p:cTn id="7" dur="500"/>
                                        <p:tgtEl>
                                          <p:spTgt spid="7854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5456">
                                            <p:txEl>
                                              <p:pRg st="0" end="0"/>
                                            </p:txEl>
                                          </p:spTgt>
                                        </p:tgtEl>
                                        <p:attrNameLst>
                                          <p:attrName>style.visibility</p:attrName>
                                        </p:attrNameLst>
                                      </p:cBhvr>
                                      <p:to>
                                        <p:strVal val="visible"/>
                                      </p:to>
                                    </p:set>
                                    <p:animEffect transition="in" filter="blinds(horizontal)">
                                      <p:cBhvr>
                                        <p:cTn id="12" dur="500"/>
                                        <p:tgtEl>
                                          <p:spTgt spid="7854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zh-CN" altLang="en-US" smtClean="0"/>
              <a:t>回顾：可执行文件中的程序头表</a:t>
            </a:r>
          </a:p>
        </p:txBody>
      </p:sp>
      <p:sp>
        <p:nvSpPr>
          <p:cNvPr id="787459" name="Rectangle 3"/>
          <p:cNvSpPr>
            <a:spLocks noChangeArrowheads="1"/>
          </p:cNvSpPr>
          <p:nvPr/>
        </p:nvSpPr>
        <p:spPr bwMode="auto">
          <a:xfrm>
            <a:off x="201613" y="703263"/>
            <a:ext cx="3389312" cy="2838450"/>
          </a:xfrm>
          <a:prstGeom prst="rect">
            <a:avLst/>
          </a:prstGeom>
          <a:noFill/>
          <a:ln w="9525">
            <a:noFill/>
            <a:miter lim="800000"/>
            <a:headEnd/>
            <a:tailEnd/>
          </a:ln>
          <a:effectLst/>
        </p:spPr>
        <p:txBody>
          <a:bodyPr wrap="none" anchor="ctr">
            <a:spAutoFit/>
          </a:bodyPr>
          <a:lstStyle/>
          <a:p>
            <a:pPr indent="266700"/>
            <a:r>
              <a:rPr lang="en-US" altLang="zh-CN" b="1">
                <a:latin typeface="微软雅黑" pitchFamily="34" charset="-122"/>
                <a:ea typeface="微软雅黑" pitchFamily="34" charset="-122"/>
              </a:rPr>
              <a:t>typedef struct {</a:t>
            </a:r>
          </a:p>
          <a:p>
            <a:pPr indent="266700"/>
            <a:r>
              <a:rPr lang="en-US" altLang="zh-CN" b="1">
                <a:latin typeface="微软雅黑" pitchFamily="34" charset="-122"/>
                <a:ea typeface="微软雅黑" pitchFamily="34" charset="-122"/>
              </a:rPr>
              <a:t>        Elf32_Word   p_type;</a:t>
            </a:r>
          </a:p>
          <a:p>
            <a:pPr indent="266700"/>
            <a:r>
              <a:rPr lang="en-US" altLang="zh-CN" b="1">
                <a:latin typeface="微软雅黑" pitchFamily="34" charset="-122"/>
                <a:ea typeface="微软雅黑" pitchFamily="34" charset="-122"/>
              </a:rPr>
              <a:t>        Elf32_Off       p_offset;</a:t>
            </a:r>
          </a:p>
          <a:p>
            <a:pPr indent="266700"/>
            <a:r>
              <a:rPr lang="en-US" altLang="zh-CN" b="1">
                <a:latin typeface="微软雅黑" pitchFamily="34" charset="-122"/>
                <a:ea typeface="微软雅黑" pitchFamily="34" charset="-122"/>
              </a:rPr>
              <a:t>        Elf32_Addr    p_vaddr;</a:t>
            </a:r>
          </a:p>
          <a:p>
            <a:pPr indent="266700"/>
            <a:r>
              <a:rPr lang="en-US" altLang="zh-CN" b="1">
                <a:latin typeface="微软雅黑" pitchFamily="34" charset="-122"/>
                <a:ea typeface="微软雅黑" pitchFamily="34" charset="-122"/>
              </a:rPr>
              <a:t>        Elf32_Addr    p_paddr;</a:t>
            </a:r>
          </a:p>
          <a:p>
            <a:pPr indent="266700"/>
            <a:r>
              <a:rPr lang="en-US" altLang="zh-CN" b="1">
                <a:latin typeface="微软雅黑" pitchFamily="34" charset="-122"/>
                <a:ea typeface="微软雅黑" pitchFamily="34" charset="-122"/>
              </a:rPr>
              <a:t>        Elf32_Word   p_filesz;</a:t>
            </a:r>
          </a:p>
          <a:p>
            <a:pPr indent="266700"/>
            <a:r>
              <a:rPr lang="en-US" altLang="zh-CN" b="1">
                <a:latin typeface="微软雅黑" pitchFamily="34" charset="-122"/>
                <a:ea typeface="微软雅黑" pitchFamily="34" charset="-122"/>
              </a:rPr>
              <a:t>        Elf32_Word   p_memsz;</a:t>
            </a:r>
          </a:p>
          <a:p>
            <a:pPr indent="266700"/>
            <a:r>
              <a:rPr lang="en-US" altLang="zh-CN" b="1">
                <a:latin typeface="微软雅黑" pitchFamily="34" charset="-122"/>
                <a:ea typeface="微软雅黑" pitchFamily="34" charset="-122"/>
              </a:rPr>
              <a:t>        Elf32_Word   p_flags;</a:t>
            </a:r>
          </a:p>
          <a:p>
            <a:pPr indent="266700"/>
            <a:r>
              <a:rPr lang="en-US" altLang="zh-CN" b="1">
                <a:latin typeface="微软雅黑" pitchFamily="34" charset="-122"/>
                <a:ea typeface="微软雅黑" pitchFamily="34" charset="-122"/>
              </a:rPr>
              <a:t>        Elf32_Word   p_align;</a:t>
            </a:r>
          </a:p>
          <a:p>
            <a:pPr indent="266700"/>
            <a:r>
              <a:rPr lang="en-US" altLang="zh-CN" b="1">
                <a:latin typeface="微软雅黑" pitchFamily="34" charset="-122"/>
                <a:ea typeface="微软雅黑" pitchFamily="34" charset="-122"/>
              </a:rPr>
              <a:t>} Elf32_Phdr;</a:t>
            </a:r>
          </a:p>
        </p:txBody>
      </p:sp>
      <p:pic>
        <p:nvPicPr>
          <p:cNvPr id="787460" name="Picture 4"/>
          <p:cNvPicPr>
            <a:picLocks noChangeAspect="1" noChangeArrowheads="1"/>
          </p:cNvPicPr>
          <p:nvPr/>
        </p:nvPicPr>
        <p:blipFill>
          <a:blip r:embed="rId2"/>
          <a:srcRect/>
          <a:stretch>
            <a:fillRect/>
          </a:stretch>
        </p:blipFill>
        <p:spPr bwMode="auto">
          <a:xfrm>
            <a:off x="0" y="3686175"/>
            <a:ext cx="9144000" cy="3171825"/>
          </a:xfrm>
          <a:prstGeom prst="rect">
            <a:avLst/>
          </a:prstGeom>
          <a:noFill/>
          <a:ln w="9525">
            <a:noFill/>
            <a:miter lim="800000"/>
            <a:headEnd/>
            <a:tailEnd/>
          </a:ln>
        </p:spPr>
      </p:pic>
      <p:sp>
        <p:nvSpPr>
          <p:cNvPr id="787461" name="Rectangle 5"/>
          <p:cNvSpPr>
            <a:spLocks noChangeArrowheads="1"/>
          </p:cNvSpPr>
          <p:nvPr/>
        </p:nvSpPr>
        <p:spPr bwMode="auto">
          <a:xfrm>
            <a:off x="4162425" y="989013"/>
            <a:ext cx="4678363" cy="2260600"/>
          </a:xfrm>
          <a:prstGeom prst="rect">
            <a:avLst/>
          </a:prstGeom>
          <a:noFill/>
          <a:ln w="9525">
            <a:noFill/>
            <a:miter lim="800000"/>
            <a:headEnd/>
            <a:tailEnd/>
          </a:ln>
          <a:effectLst/>
        </p:spPr>
        <p:txBody>
          <a:bodyPr anchor="ctr">
            <a:spAutoFit/>
          </a:bodyPr>
          <a:lstStyle/>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程序头表</a:t>
            </a:r>
            <a:r>
              <a:rPr lang="zh-CN" altLang="en-US" sz="2000" b="1">
                <a:solidFill>
                  <a:srgbClr val="CC3300"/>
                </a:solidFill>
                <a:latin typeface="微软雅黑" pitchFamily="34" charset="-122"/>
                <a:ea typeface="微软雅黑" pitchFamily="34" charset="-122"/>
              </a:rPr>
              <a:t>能够描述</a:t>
            </a:r>
            <a:r>
              <a:rPr lang="zh-CN" altLang="en-US" sz="2000" b="1">
                <a:solidFill>
                  <a:srgbClr val="3366FF"/>
                </a:solidFill>
                <a:latin typeface="微软雅黑" pitchFamily="34" charset="-122"/>
                <a:ea typeface="微软雅黑" pitchFamily="34" charset="-122"/>
              </a:rPr>
              <a:t>可执行文件中的节与虚拟空间中的存储段之间的映射关系</a:t>
            </a:r>
          </a:p>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一个表项说明虚拟地址空间中</a:t>
            </a:r>
            <a:r>
              <a:rPr lang="zh-CN" altLang="en-US" sz="2000" b="1">
                <a:solidFill>
                  <a:srgbClr val="CC3300"/>
                </a:solidFill>
                <a:latin typeface="微软雅黑" pitchFamily="34" charset="-122"/>
                <a:ea typeface="微软雅黑" pitchFamily="34" charset="-122"/>
              </a:rPr>
              <a:t>一个连续的片段</a:t>
            </a:r>
            <a:r>
              <a:rPr lang="zh-CN" altLang="en-US" sz="2000" b="1">
                <a:solidFill>
                  <a:srgbClr val="3366FF"/>
                </a:solidFill>
                <a:latin typeface="微软雅黑" pitchFamily="34" charset="-122"/>
                <a:ea typeface="微软雅黑" pitchFamily="34" charset="-122"/>
              </a:rPr>
              <a:t>或</a:t>
            </a:r>
            <a:r>
              <a:rPr lang="zh-CN" altLang="en-US" sz="2000" b="1">
                <a:solidFill>
                  <a:srgbClr val="CC3300"/>
                </a:solidFill>
                <a:latin typeface="微软雅黑" pitchFamily="34" charset="-122"/>
                <a:ea typeface="微软雅黑" pitchFamily="34" charset="-122"/>
              </a:rPr>
              <a:t>一个特殊的节</a:t>
            </a:r>
            <a:r>
              <a:rPr lang="zh-CN" altLang="en-US" sz="2000">
                <a:solidFill>
                  <a:srgbClr val="3366FF"/>
                </a:solidFill>
                <a:latin typeface="微软雅黑" pitchFamily="34" charset="-122"/>
                <a:ea typeface="微软雅黑" pitchFamily="34" charset="-122"/>
              </a:rPr>
              <a:t> </a:t>
            </a:r>
          </a:p>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以下是</a:t>
            </a:r>
            <a:r>
              <a:rPr lang="en-US" altLang="zh-CN" sz="2000" b="1">
                <a:solidFill>
                  <a:srgbClr val="3366FF"/>
                </a:solidFill>
                <a:latin typeface="微软雅黑" pitchFamily="34" charset="-122"/>
                <a:ea typeface="微软雅黑" pitchFamily="34" charset="-122"/>
              </a:rPr>
              <a:t>GNU READELF</a:t>
            </a:r>
            <a:r>
              <a:rPr lang="zh-CN" altLang="en-US" sz="2000" b="1">
                <a:solidFill>
                  <a:srgbClr val="3366FF"/>
                </a:solidFill>
                <a:latin typeface="微软雅黑" pitchFamily="34" charset="-122"/>
                <a:ea typeface="微软雅黑" pitchFamily="34" charset="-122"/>
              </a:rPr>
              <a:t>显示的某可执行目标文件的程序头表信息</a:t>
            </a:r>
          </a:p>
        </p:txBody>
      </p:sp>
      <p:sp>
        <p:nvSpPr>
          <p:cNvPr id="787462" name="Rectangle 6"/>
          <p:cNvSpPr>
            <a:spLocks noChangeArrowheads="1"/>
          </p:cNvSpPr>
          <p:nvPr/>
        </p:nvSpPr>
        <p:spPr bwMode="auto">
          <a:xfrm>
            <a:off x="246063" y="3932238"/>
            <a:ext cx="8651875" cy="334962"/>
          </a:xfrm>
          <a:prstGeom prst="rect">
            <a:avLst/>
          </a:prstGeom>
          <a:noFill/>
          <a:ln w="28575">
            <a:solidFill>
              <a:srgbClr val="FF0000"/>
            </a:solidFill>
            <a:miter lim="800000"/>
            <a:headEnd/>
            <a:tailEnd/>
          </a:ln>
          <a:effectLst/>
        </p:spPr>
        <p:txBody>
          <a:bodyPr wrap="none" anchor="ctr"/>
          <a:lstStyle/>
          <a:p>
            <a:endParaRPr lang="zh-CN" altLang="en-US"/>
          </a:p>
        </p:txBody>
      </p:sp>
      <p:sp>
        <p:nvSpPr>
          <p:cNvPr id="787463" name="Line 7"/>
          <p:cNvSpPr>
            <a:spLocks noChangeShapeType="1"/>
          </p:cNvSpPr>
          <p:nvPr/>
        </p:nvSpPr>
        <p:spPr bwMode="auto">
          <a:xfrm>
            <a:off x="219075" y="5368925"/>
            <a:ext cx="8853488" cy="0"/>
          </a:xfrm>
          <a:prstGeom prst="line">
            <a:avLst/>
          </a:prstGeom>
          <a:noFill/>
          <a:ln w="28575">
            <a:solidFill>
              <a:srgbClr val="FF0000"/>
            </a:solidFill>
            <a:round/>
            <a:headEnd/>
            <a:tailEnd/>
          </a:ln>
          <a:effectLst/>
        </p:spPr>
        <p:txBody>
          <a:bodyPr/>
          <a:lstStyle/>
          <a:p>
            <a:endParaRPr lang="zh-CN" altLang="en-US"/>
          </a:p>
        </p:txBody>
      </p:sp>
      <p:sp>
        <p:nvSpPr>
          <p:cNvPr id="787464" name="Line 8"/>
          <p:cNvSpPr>
            <a:spLocks noChangeShapeType="1"/>
          </p:cNvSpPr>
          <p:nvPr/>
        </p:nvSpPr>
        <p:spPr bwMode="auto">
          <a:xfrm>
            <a:off x="233363" y="5649913"/>
            <a:ext cx="8853487" cy="0"/>
          </a:xfrm>
          <a:prstGeom prst="line">
            <a:avLst/>
          </a:prstGeom>
          <a:noFill/>
          <a:ln w="28575">
            <a:solidFill>
              <a:srgbClr val="FF0000"/>
            </a:solidFill>
            <a:round/>
            <a:headEnd/>
            <a:tailEnd/>
          </a:ln>
          <a:effectLst/>
        </p:spPr>
        <p:txBody>
          <a:bodyPr/>
          <a:lstStyle/>
          <a:p>
            <a:endParaRPr lang="zh-CN" altLang="en-US"/>
          </a:p>
        </p:txBody>
      </p:sp>
      <p:sp>
        <p:nvSpPr>
          <p:cNvPr id="787465" name="Text Box 9"/>
          <p:cNvSpPr txBox="1">
            <a:spLocks noChangeArrowheads="1"/>
          </p:cNvSpPr>
          <p:nvPr/>
        </p:nvSpPr>
        <p:spPr bwMode="auto">
          <a:xfrm>
            <a:off x="4222750" y="3367088"/>
            <a:ext cx="3279775"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latin typeface="微软雅黑" pitchFamily="34" charset="-122"/>
                <a:ea typeface="微软雅黑" pitchFamily="34" charset="-122"/>
              </a:rPr>
              <a:t>$ readelf –l main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zh-CN" altLang="en-US" smtClean="0"/>
              <a:t>程序头（段头）表的信息</a:t>
            </a:r>
            <a:endParaRPr lang="en-US" altLang="zh-CN" smtClean="0"/>
          </a:p>
        </p:txBody>
      </p:sp>
      <p:sp>
        <p:nvSpPr>
          <p:cNvPr id="693251" name="Rectangle 3"/>
          <p:cNvSpPr>
            <a:spLocks noGrp="1" noChangeArrowheads="1"/>
          </p:cNvSpPr>
          <p:nvPr>
            <p:ph type="body" idx="1"/>
          </p:nvPr>
        </p:nvSpPr>
        <p:spPr>
          <a:xfrm>
            <a:off x="177800" y="836613"/>
            <a:ext cx="8491538" cy="1330325"/>
          </a:xfrm>
        </p:spPr>
        <p:txBody>
          <a:bodyPr/>
          <a:lstStyle/>
          <a:p>
            <a:pPr>
              <a:lnSpc>
                <a:spcPct val="105000"/>
              </a:lnSpc>
            </a:pPr>
            <a:r>
              <a:rPr lang="zh-CN" altLang="en-US" sz="2200" smtClean="0">
                <a:latin typeface="微软雅黑" pitchFamily="34" charset="-122"/>
                <a:ea typeface="微软雅黑" pitchFamily="34" charset="-122"/>
              </a:rPr>
              <a:t>程序头表中包含了可执行文件中连续的片（</a:t>
            </a:r>
            <a:r>
              <a:rPr lang="en-US" altLang="zh-CN" sz="2200" smtClean="0">
                <a:latin typeface="微软雅黑" pitchFamily="34" charset="-122"/>
                <a:ea typeface="微软雅黑" pitchFamily="34" charset="-122"/>
              </a:rPr>
              <a:t>chunk</a:t>
            </a:r>
            <a:r>
              <a:rPr lang="zh-CN" altLang="en-US" sz="2200" smtClean="0">
                <a:latin typeface="微软雅黑" pitchFamily="34" charset="-122"/>
                <a:ea typeface="微软雅黑" pitchFamily="34" charset="-122"/>
              </a:rPr>
              <a:t>）如何映射到连续的存储段的信息。</a:t>
            </a:r>
          </a:p>
          <a:p>
            <a:pPr>
              <a:lnSpc>
                <a:spcPct val="105000"/>
              </a:lnSpc>
            </a:pPr>
            <a:r>
              <a:rPr lang="zh-CN" altLang="en-US" sz="2200" smtClean="0">
                <a:latin typeface="微软雅黑" pitchFamily="34" charset="-122"/>
                <a:ea typeface="微软雅黑" pitchFamily="34" charset="-122"/>
              </a:rPr>
              <a:t>以下是由</a:t>
            </a:r>
            <a:r>
              <a:rPr lang="en-US" altLang="zh-CN" sz="2200" smtClean="0">
                <a:solidFill>
                  <a:srgbClr val="3333CC"/>
                </a:solidFill>
                <a:latin typeface="微软雅黑" pitchFamily="34" charset="-122"/>
                <a:ea typeface="微软雅黑" pitchFamily="34" charset="-122"/>
              </a:rPr>
              <a:t>OBJDUMP</a:t>
            </a:r>
            <a:r>
              <a:rPr lang="zh-CN" altLang="en-US" sz="2200" smtClean="0">
                <a:latin typeface="微软雅黑" pitchFamily="34" charset="-122"/>
                <a:ea typeface="微软雅黑" pitchFamily="34" charset="-122"/>
              </a:rPr>
              <a:t>得到某可执行文件的段头部表内容</a:t>
            </a:r>
          </a:p>
        </p:txBody>
      </p:sp>
      <p:sp>
        <p:nvSpPr>
          <p:cNvPr id="693252" name="Text Box 4"/>
          <p:cNvSpPr txBox="1">
            <a:spLocks noChangeArrowheads="1"/>
          </p:cNvSpPr>
          <p:nvPr/>
        </p:nvSpPr>
        <p:spPr bwMode="auto">
          <a:xfrm>
            <a:off x="536575" y="2017713"/>
            <a:ext cx="7910513" cy="366712"/>
          </a:xfrm>
          <a:prstGeom prst="rect">
            <a:avLst/>
          </a:prstGeom>
          <a:noFill/>
          <a:ln w="9525">
            <a:noFill/>
            <a:miter lim="800000"/>
            <a:headEnd/>
            <a:tailEnd/>
          </a:ln>
          <a:effectLst/>
        </p:spPr>
        <p:txBody>
          <a:bodyPr>
            <a:spAutoFit/>
          </a:bodyPr>
          <a:lstStyle/>
          <a:p>
            <a:pPr>
              <a:spcBef>
                <a:spcPct val="50000"/>
              </a:spcBef>
            </a:pPr>
            <a:endParaRPr lang="zh-CN" altLang="en-US"/>
          </a:p>
        </p:txBody>
      </p:sp>
      <p:sp>
        <p:nvSpPr>
          <p:cNvPr id="693254" name="Text Box 6"/>
          <p:cNvSpPr txBox="1">
            <a:spLocks noChangeArrowheads="1"/>
          </p:cNvSpPr>
          <p:nvPr/>
        </p:nvSpPr>
        <p:spPr bwMode="auto">
          <a:xfrm>
            <a:off x="244475" y="2046288"/>
            <a:ext cx="8651875" cy="2509837"/>
          </a:xfrm>
          <a:prstGeom prst="rect">
            <a:avLst/>
          </a:prstGeom>
          <a:noFill/>
          <a:ln w="9525">
            <a:noFill/>
            <a:miter lim="800000"/>
            <a:headEnd/>
            <a:tailEnd/>
          </a:ln>
          <a:effectLst/>
        </p:spPr>
        <p:txBody>
          <a:bodyPr>
            <a:spAutoFit/>
          </a:bodyPr>
          <a:lstStyle/>
          <a:p>
            <a:pPr>
              <a:spcBef>
                <a:spcPct val="30000"/>
              </a:spcBef>
            </a:pPr>
            <a:r>
              <a:rPr lang="en-US" altLang="zh-CN" b="1" i="1">
                <a:solidFill>
                  <a:srgbClr val="FF0000"/>
                </a:solidFill>
                <a:ea typeface="微软雅黑" pitchFamily="34" charset="-122"/>
              </a:rPr>
              <a:t>Read-only code segment</a:t>
            </a:r>
            <a:r>
              <a:rPr lang="en-US" altLang="zh-CN" b="1" i="1">
                <a:ea typeface="微软雅黑" pitchFamily="34" charset="-122"/>
              </a:rPr>
              <a:t> </a:t>
            </a:r>
          </a:p>
          <a:p>
            <a:pPr>
              <a:spcBef>
                <a:spcPct val="30000"/>
              </a:spcBef>
            </a:pPr>
            <a:r>
              <a:rPr lang="en-US" altLang="zh-CN" b="1">
                <a:ea typeface="微软雅黑" pitchFamily="34" charset="-122"/>
              </a:rPr>
              <a:t>LOAD </a:t>
            </a:r>
            <a:r>
              <a:rPr lang="en-US" altLang="zh-CN" b="1">
                <a:solidFill>
                  <a:srgbClr val="3333CC"/>
                </a:solidFill>
                <a:ea typeface="微软雅黑" pitchFamily="34" charset="-122"/>
              </a:rPr>
              <a:t>off       </a:t>
            </a:r>
            <a:r>
              <a:rPr lang="en-US" altLang="zh-CN" b="1">
                <a:ea typeface="微软雅黑" pitchFamily="34" charset="-122"/>
              </a:rPr>
              <a:t>0x00000000 </a:t>
            </a:r>
            <a:r>
              <a:rPr lang="en-US" altLang="zh-CN" b="1">
                <a:solidFill>
                  <a:srgbClr val="3333CC"/>
                </a:solidFill>
                <a:ea typeface="微软雅黑" pitchFamily="34" charset="-122"/>
              </a:rPr>
              <a:t>vaddr    </a:t>
            </a:r>
            <a:r>
              <a:rPr lang="en-US" altLang="zh-CN" b="1">
                <a:ea typeface="微软雅黑" pitchFamily="34" charset="-122"/>
              </a:rPr>
              <a:t>0x08048000</a:t>
            </a:r>
            <a:r>
              <a:rPr lang="en-US" altLang="zh-CN" b="1">
                <a:solidFill>
                  <a:srgbClr val="3333CC"/>
                </a:solidFill>
                <a:ea typeface="微软雅黑" pitchFamily="34" charset="-122"/>
              </a:rPr>
              <a:t> paddr </a:t>
            </a:r>
            <a:r>
              <a:rPr lang="en-US" altLang="zh-CN" b="1">
                <a:ea typeface="微软雅黑" pitchFamily="34" charset="-122"/>
              </a:rPr>
              <a:t> 0x08048000 </a:t>
            </a:r>
            <a:r>
              <a:rPr lang="en-US" altLang="zh-CN" b="1">
                <a:solidFill>
                  <a:srgbClr val="3333CC"/>
                </a:solidFill>
                <a:ea typeface="微软雅黑" pitchFamily="34" charset="-122"/>
              </a:rPr>
              <a:t> align</a:t>
            </a:r>
            <a:r>
              <a:rPr lang="en-US" altLang="zh-CN" b="1">
                <a:ea typeface="微软雅黑" pitchFamily="34" charset="-122"/>
              </a:rPr>
              <a:t>  2**12</a:t>
            </a:r>
          </a:p>
          <a:p>
            <a:pPr>
              <a:spcBef>
                <a:spcPct val="30000"/>
              </a:spcBef>
            </a:pPr>
            <a:r>
              <a:rPr lang="en-US" altLang="zh-CN" b="1">
                <a:ea typeface="微软雅黑" pitchFamily="34" charset="-122"/>
              </a:rPr>
              <a:t>           </a:t>
            </a:r>
            <a:r>
              <a:rPr lang="en-US" altLang="zh-CN" b="1">
                <a:solidFill>
                  <a:srgbClr val="3333CC"/>
                </a:solidFill>
                <a:ea typeface="微软雅黑" pitchFamily="34" charset="-122"/>
              </a:rPr>
              <a:t> filesz</a:t>
            </a:r>
            <a:r>
              <a:rPr lang="en-US" altLang="zh-CN" b="1">
                <a:ea typeface="微软雅黑" pitchFamily="34" charset="-122"/>
              </a:rPr>
              <a:t> 0x00000448 </a:t>
            </a:r>
            <a:r>
              <a:rPr lang="en-US" altLang="zh-CN" b="1">
                <a:solidFill>
                  <a:srgbClr val="3333CC"/>
                </a:solidFill>
                <a:ea typeface="微软雅黑" pitchFamily="34" charset="-122"/>
              </a:rPr>
              <a:t> memsz</a:t>
            </a:r>
            <a:r>
              <a:rPr lang="en-US" altLang="zh-CN" b="1">
                <a:ea typeface="微软雅黑" pitchFamily="34" charset="-122"/>
              </a:rPr>
              <a:t> 0x00000448</a:t>
            </a:r>
            <a:r>
              <a:rPr lang="en-US" altLang="zh-CN" b="1">
                <a:solidFill>
                  <a:srgbClr val="3333CC"/>
                </a:solidFill>
                <a:ea typeface="微软雅黑" pitchFamily="34" charset="-122"/>
              </a:rPr>
              <a:t>  flags</a:t>
            </a:r>
            <a:r>
              <a:rPr lang="en-US" altLang="zh-CN" b="1">
                <a:ea typeface="微软雅黑" pitchFamily="34" charset="-122"/>
              </a:rPr>
              <a:t>  r-x</a:t>
            </a:r>
          </a:p>
          <a:p>
            <a:pPr>
              <a:spcBef>
                <a:spcPct val="30000"/>
              </a:spcBef>
            </a:pPr>
            <a:endParaRPr lang="en-US" altLang="zh-CN" b="1">
              <a:ea typeface="微软雅黑" pitchFamily="34" charset="-122"/>
            </a:endParaRPr>
          </a:p>
          <a:p>
            <a:pPr>
              <a:spcBef>
                <a:spcPct val="30000"/>
              </a:spcBef>
            </a:pPr>
            <a:r>
              <a:rPr lang="en-US" altLang="zh-CN" b="1" i="1">
                <a:solidFill>
                  <a:srgbClr val="FF0000"/>
                </a:solidFill>
                <a:ea typeface="微软雅黑" pitchFamily="34" charset="-122"/>
              </a:rPr>
              <a:t>Read/write</a:t>
            </a:r>
            <a:r>
              <a:rPr lang="zh-CN" altLang="en-US" b="1" i="1">
                <a:solidFill>
                  <a:srgbClr val="FF0000"/>
                </a:solidFill>
                <a:ea typeface="微软雅黑" pitchFamily="34" charset="-122"/>
              </a:rPr>
              <a:t> </a:t>
            </a:r>
            <a:r>
              <a:rPr lang="en-US" altLang="zh-CN" b="1" i="1">
                <a:solidFill>
                  <a:srgbClr val="FF0000"/>
                </a:solidFill>
                <a:ea typeface="微软雅黑" pitchFamily="34" charset="-122"/>
              </a:rPr>
              <a:t>data segment</a:t>
            </a:r>
            <a:r>
              <a:rPr lang="en-US" altLang="zh-CN" b="1" i="1">
                <a:ea typeface="微软雅黑" pitchFamily="34" charset="-122"/>
              </a:rPr>
              <a:t> </a:t>
            </a:r>
          </a:p>
          <a:p>
            <a:pPr>
              <a:spcBef>
                <a:spcPct val="30000"/>
              </a:spcBef>
            </a:pPr>
            <a:r>
              <a:rPr lang="en-US" altLang="zh-CN" b="1">
                <a:ea typeface="微软雅黑" pitchFamily="34" charset="-122"/>
              </a:rPr>
              <a:t>LOAD </a:t>
            </a:r>
            <a:r>
              <a:rPr lang="en-US" altLang="zh-CN" b="1">
                <a:solidFill>
                  <a:srgbClr val="3333CC"/>
                </a:solidFill>
                <a:ea typeface="微软雅黑" pitchFamily="34" charset="-122"/>
              </a:rPr>
              <a:t>off    </a:t>
            </a:r>
            <a:r>
              <a:rPr lang="en-US" altLang="zh-CN" b="1">
                <a:ea typeface="微软雅黑" pitchFamily="34" charset="-122"/>
              </a:rPr>
              <a:t>   0x00000448 </a:t>
            </a:r>
            <a:r>
              <a:rPr lang="en-US" altLang="zh-CN" b="1">
                <a:solidFill>
                  <a:srgbClr val="3333CC"/>
                </a:solidFill>
                <a:ea typeface="微软雅黑" pitchFamily="34" charset="-122"/>
              </a:rPr>
              <a:t>vaddr </a:t>
            </a:r>
            <a:r>
              <a:rPr lang="en-US" altLang="zh-CN" b="1">
                <a:ea typeface="微软雅黑" pitchFamily="34" charset="-122"/>
              </a:rPr>
              <a:t>   0x08049448 </a:t>
            </a:r>
            <a:r>
              <a:rPr lang="en-US" altLang="zh-CN" b="1">
                <a:solidFill>
                  <a:srgbClr val="3333CC"/>
                </a:solidFill>
                <a:ea typeface="微软雅黑" pitchFamily="34" charset="-122"/>
              </a:rPr>
              <a:t>paddr</a:t>
            </a:r>
            <a:r>
              <a:rPr lang="en-US" altLang="zh-CN" b="1">
                <a:ea typeface="微软雅黑" pitchFamily="34" charset="-122"/>
              </a:rPr>
              <a:t>  0x08049448  </a:t>
            </a:r>
            <a:r>
              <a:rPr lang="en-US" altLang="zh-CN" b="1">
                <a:solidFill>
                  <a:srgbClr val="3333CC"/>
                </a:solidFill>
                <a:ea typeface="微软雅黑" pitchFamily="34" charset="-122"/>
              </a:rPr>
              <a:t>align</a:t>
            </a:r>
            <a:r>
              <a:rPr lang="en-US" altLang="zh-CN" b="1">
                <a:ea typeface="微软雅黑" pitchFamily="34" charset="-122"/>
              </a:rPr>
              <a:t>  2**12</a:t>
            </a:r>
          </a:p>
          <a:p>
            <a:pPr>
              <a:spcBef>
                <a:spcPct val="30000"/>
              </a:spcBef>
            </a:pPr>
            <a:r>
              <a:rPr lang="en-US" altLang="zh-CN" b="1">
                <a:ea typeface="微软雅黑" pitchFamily="34" charset="-122"/>
              </a:rPr>
              <a:t>           </a:t>
            </a:r>
            <a:r>
              <a:rPr lang="en-US" altLang="zh-CN" b="1">
                <a:solidFill>
                  <a:srgbClr val="3333CC"/>
                </a:solidFill>
                <a:ea typeface="微软雅黑" pitchFamily="34" charset="-122"/>
              </a:rPr>
              <a:t> filesz </a:t>
            </a:r>
            <a:r>
              <a:rPr lang="en-US" altLang="zh-CN" b="1">
                <a:ea typeface="微软雅黑" pitchFamily="34" charset="-122"/>
              </a:rPr>
              <a:t>0x000000e8  </a:t>
            </a:r>
            <a:r>
              <a:rPr lang="en-US" altLang="zh-CN" b="1">
                <a:solidFill>
                  <a:srgbClr val="3333CC"/>
                </a:solidFill>
                <a:ea typeface="微软雅黑" pitchFamily="34" charset="-122"/>
              </a:rPr>
              <a:t>memsz</a:t>
            </a:r>
            <a:r>
              <a:rPr lang="en-US" altLang="zh-CN" b="1">
                <a:ea typeface="微软雅黑" pitchFamily="34" charset="-122"/>
              </a:rPr>
              <a:t> 0x00000104 </a:t>
            </a:r>
            <a:r>
              <a:rPr lang="en-US" altLang="zh-CN" b="1">
                <a:solidFill>
                  <a:srgbClr val="3333CC"/>
                </a:solidFill>
                <a:ea typeface="微软雅黑" pitchFamily="34" charset="-122"/>
              </a:rPr>
              <a:t> flags</a:t>
            </a:r>
            <a:r>
              <a:rPr lang="en-US" altLang="zh-CN" b="1">
                <a:ea typeface="微软雅黑" pitchFamily="34" charset="-122"/>
              </a:rPr>
              <a:t>  rw-</a:t>
            </a:r>
          </a:p>
        </p:txBody>
      </p:sp>
      <p:sp>
        <p:nvSpPr>
          <p:cNvPr id="693256" name="Text Box 8"/>
          <p:cNvSpPr txBox="1">
            <a:spLocks noChangeArrowheads="1"/>
          </p:cNvSpPr>
          <p:nvPr/>
        </p:nvSpPr>
        <p:spPr bwMode="auto">
          <a:xfrm>
            <a:off x="101600" y="4673600"/>
            <a:ext cx="8942388" cy="1919288"/>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000" b="1">
                <a:solidFill>
                  <a:srgbClr val="3333CC"/>
                </a:solidFill>
                <a:latin typeface="微软雅黑" pitchFamily="34" charset="-122"/>
                <a:ea typeface="微软雅黑" pitchFamily="34" charset="-122"/>
              </a:rPr>
              <a:t>代码段：从</a:t>
            </a:r>
            <a:r>
              <a:rPr lang="en-US" altLang="zh-CN" sz="2000" b="1">
                <a:solidFill>
                  <a:srgbClr val="3333CC"/>
                </a:solidFill>
                <a:latin typeface="微软雅黑" pitchFamily="34" charset="-122"/>
                <a:ea typeface="微软雅黑" pitchFamily="34" charset="-122"/>
              </a:rPr>
              <a:t>0x8048000</a:t>
            </a:r>
            <a:r>
              <a:rPr lang="zh-CN" altLang="en-US" sz="2000" b="1">
                <a:solidFill>
                  <a:srgbClr val="3333CC"/>
                </a:solidFill>
                <a:latin typeface="微软雅黑" pitchFamily="34" charset="-122"/>
                <a:ea typeface="微软雅黑" pitchFamily="34" charset="-122"/>
              </a:rPr>
              <a:t>开始，按</a:t>
            </a:r>
            <a:r>
              <a:rPr lang="en-US" altLang="zh-CN" sz="2000" b="1">
                <a:solidFill>
                  <a:srgbClr val="3333CC"/>
                </a:solidFill>
                <a:latin typeface="微软雅黑" pitchFamily="34" charset="-122"/>
                <a:ea typeface="微软雅黑" pitchFamily="34" charset="-122"/>
              </a:rPr>
              <a:t>4KB</a:t>
            </a:r>
            <a:r>
              <a:rPr lang="zh-CN" altLang="en-US" sz="2000" b="1">
                <a:solidFill>
                  <a:srgbClr val="3333CC"/>
                </a:solidFill>
                <a:latin typeface="微软雅黑" pitchFamily="34" charset="-122"/>
                <a:ea typeface="微软雅黑" pitchFamily="34" charset="-122"/>
              </a:rPr>
              <a:t>对齐，具有读</a:t>
            </a:r>
            <a:r>
              <a:rPr lang="en-US" altLang="zh-CN" sz="2000" b="1">
                <a:solidFill>
                  <a:srgbClr val="3333CC"/>
                </a:solidFill>
                <a:latin typeface="微软雅黑" pitchFamily="34" charset="-122"/>
                <a:ea typeface="微软雅黑" pitchFamily="34" charset="-122"/>
              </a:rPr>
              <a:t>/</a:t>
            </a:r>
            <a:r>
              <a:rPr lang="zh-CN" altLang="en-US" sz="2000" b="1">
                <a:solidFill>
                  <a:srgbClr val="3333CC"/>
                </a:solidFill>
                <a:latin typeface="微软雅黑" pitchFamily="34" charset="-122"/>
                <a:ea typeface="微软雅黑" pitchFamily="34" charset="-122"/>
              </a:rPr>
              <a:t>执行权限，对应可执行文件第</a:t>
            </a:r>
            <a:r>
              <a:rPr lang="en-US" altLang="zh-CN" sz="2000" b="1">
                <a:solidFill>
                  <a:srgbClr val="3333CC"/>
                </a:solidFill>
                <a:latin typeface="微软雅黑" pitchFamily="34" charset="-122"/>
                <a:ea typeface="微软雅黑" pitchFamily="34" charset="-122"/>
              </a:rPr>
              <a:t>0</a:t>
            </a:r>
            <a:r>
              <a:rPr lang="en-US" altLang="zh-CN" sz="2000" b="1">
                <a:solidFill>
                  <a:srgbClr val="3333CC"/>
                </a:solidFill>
                <a:latin typeface="微软雅黑" pitchFamily="34" charset="-122"/>
                <a:ea typeface="微软雅黑" pitchFamily="34" charset="-122"/>
                <a:cs typeface="Arial" pitchFamily="34" charset="0"/>
              </a:rPr>
              <a:t>~447H</a:t>
            </a:r>
            <a:r>
              <a:rPr lang="zh-CN" altLang="en-US" sz="2000" b="1">
                <a:solidFill>
                  <a:srgbClr val="3333CC"/>
                </a:solidFill>
                <a:latin typeface="微软雅黑" pitchFamily="34" charset="-122"/>
                <a:ea typeface="微软雅黑" pitchFamily="34" charset="-122"/>
                <a:cs typeface="Arial" pitchFamily="34" charset="0"/>
              </a:rPr>
              <a:t>的内容（包括</a:t>
            </a:r>
            <a:r>
              <a:rPr lang="en-US" altLang="zh-CN" sz="2000" b="1">
                <a:solidFill>
                  <a:srgbClr val="3333CC"/>
                </a:solidFill>
                <a:latin typeface="微软雅黑" pitchFamily="34" charset="-122"/>
                <a:ea typeface="微软雅黑" pitchFamily="34" charset="-122"/>
                <a:cs typeface="Arial" pitchFamily="34" charset="0"/>
              </a:rPr>
              <a:t>ELF</a:t>
            </a:r>
            <a:r>
              <a:rPr lang="zh-CN" altLang="en-US" sz="2000" b="1">
                <a:solidFill>
                  <a:srgbClr val="3333CC"/>
                </a:solidFill>
                <a:latin typeface="微软雅黑" pitchFamily="34" charset="-122"/>
                <a:ea typeface="微软雅黑" pitchFamily="34" charset="-122"/>
                <a:cs typeface="Arial" pitchFamily="34" charset="0"/>
              </a:rPr>
              <a:t>头、段头部表以及</a:t>
            </a:r>
            <a:r>
              <a:rPr lang="en-US" altLang="zh-CN" sz="2000" b="1">
                <a:solidFill>
                  <a:srgbClr val="3333CC"/>
                </a:solidFill>
                <a:latin typeface="微软雅黑" pitchFamily="34" charset="-122"/>
                <a:ea typeface="微软雅黑" pitchFamily="34" charset="-122"/>
                <a:cs typeface="Arial" pitchFamily="34" charset="0"/>
              </a:rPr>
              <a:t>.init</a:t>
            </a:r>
            <a:r>
              <a:rPr lang="zh-CN" altLang="en-US" sz="2000" b="1">
                <a:solidFill>
                  <a:srgbClr val="3333CC"/>
                </a:solidFill>
                <a:latin typeface="微软雅黑" pitchFamily="34" charset="-122"/>
                <a:ea typeface="微软雅黑" pitchFamily="34" charset="-122"/>
                <a:cs typeface="Arial" pitchFamily="34" charset="0"/>
              </a:rPr>
              <a:t>、</a:t>
            </a:r>
            <a:r>
              <a:rPr lang="en-US" altLang="zh-CN" sz="2000" b="1">
                <a:solidFill>
                  <a:srgbClr val="3333CC"/>
                </a:solidFill>
                <a:latin typeface="微软雅黑" pitchFamily="34" charset="-122"/>
                <a:ea typeface="微软雅黑" pitchFamily="34" charset="-122"/>
                <a:cs typeface="Arial" pitchFamily="34" charset="0"/>
              </a:rPr>
              <a:t>.text</a:t>
            </a:r>
            <a:r>
              <a:rPr lang="zh-CN" altLang="en-US" sz="2000" b="1">
                <a:solidFill>
                  <a:srgbClr val="3333CC"/>
                </a:solidFill>
                <a:latin typeface="微软雅黑" pitchFamily="34" charset="-122"/>
                <a:ea typeface="微软雅黑" pitchFamily="34" charset="-122"/>
                <a:cs typeface="Arial" pitchFamily="34" charset="0"/>
              </a:rPr>
              <a:t>和</a:t>
            </a:r>
            <a:r>
              <a:rPr lang="en-US" altLang="zh-CN" sz="2000" b="1">
                <a:solidFill>
                  <a:srgbClr val="3333CC"/>
                </a:solidFill>
                <a:latin typeface="微软雅黑" pitchFamily="34" charset="-122"/>
                <a:ea typeface="微软雅黑" pitchFamily="34" charset="-122"/>
                <a:cs typeface="Arial" pitchFamily="34" charset="0"/>
              </a:rPr>
              <a:t>.rodata</a:t>
            </a:r>
            <a:r>
              <a:rPr lang="zh-CN" altLang="en-US" sz="2000" b="1">
                <a:solidFill>
                  <a:srgbClr val="3333CC"/>
                </a:solidFill>
                <a:latin typeface="微软雅黑" pitchFamily="34" charset="-122"/>
                <a:ea typeface="微软雅黑" pitchFamily="34" charset="-122"/>
                <a:cs typeface="Arial" pitchFamily="34" charset="0"/>
              </a:rPr>
              <a:t>节）</a:t>
            </a:r>
          </a:p>
          <a:p>
            <a:pPr>
              <a:lnSpc>
                <a:spcPct val="110000"/>
              </a:lnSpc>
              <a:spcBef>
                <a:spcPct val="50000"/>
              </a:spcBef>
            </a:pPr>
            <a:r>
              <a:rPr lang="zh-CN" altLang="en-US" sz="2000" b="1">
                <a:solidFill>
                  <a:srgbClr val="3333CC"/>
                </a:solidFill>
                <a:latin typeface="微软雅黑" pitchFamily="34" charset="-122"/>
                <a:ea typeface="微软雅黑" pitchFamily="34" charset="-122"/>
              </a:rPr>
              <a:t>数据段：从</a:t>
            </a:r>
            <a:r>
              <a:rPr lang="en-US" altLang="zh-CN" sz="2000" b="1">
                <a:solidFill>
                  <a:srgbClr val="3333CC"/>
                </a:solidFill>
                <a:latin typeface="微软雅黑" pitchFamily="34" charset="-122"/>
                <a:ea typeface="微软雅黑" pitchFamily="34" charset="-122"/>
              </a:rPr>
              <a:t>0x8049448</a:t>
            </a:r>
            <a:r>
              <a:rPr lang="zh-CN" altLang="en-US" sz="2000" b="1">
                <a:solidFill>
                  <a:srgbClr val="3333CC"/>
                </a:solidFill>
                <a:latin typeface="微软雅黑" pitchFamily="34" charset="-122"/>
                <a:ea typeface="微软雅黑" pitchFamily="34" charset="-122"/>
              </a:rPr>
              <a:t>开始，按</a:t>
            </a:r>
            <a:r>
              <a:rPr lang="en-US" altLang="zh-CN" sz="2000" b="1">
                <a:solidFill>
                  <a:srgbClr val="3333CC"/>
                </a:solidFill>
                <a:latin typeface="微软雅黑" pitchFamily="34" charset="-122"/>
                <a:ea typeface="微软雅黑" pitchFamily="34" charset="-122"/>
              </a:rPr>
              <a:t>4KB</a:t>
            </a:r>
            <a:r>
              <a:rPr lang="zh-CN" altLang="en-US" sz="2000" b="1">
                <a:solidFill>
                  <a:srgbClr val="3333CC"/>
                </a:solidFill>
                <a:latin typeface="微软雅黑" pitchFamily="34" charset="-122"/>
                <a:ea typeface="微软雅黑" pitchFamily="34" charset="-122"/>
              </a:rPr>
              <a:t>对齐，具有读</a:t>
            </a:r>
            <a:r>
              <a:rPr lang="en-US" altLang="zh-CN" sz="2000" b="1">
                <a:solidFill>
                  <a:srgbClr val="3333CC"/>
                </a:solidFill>
                <a:latin typeface="微软雅黑" pitchFamily="34" charset="-122"/>
                <a:ea typeface="微软雅黑" pitchFamily="34" charset="-122"/>
              </a:rPr>
              <a:t>/</a:t>
            </a:r>
            <a:r>
              <a:rPr lang="zh-CN" altLang="en-US" sz="2000" b="1">
                <a:solidFill>
                  <a:srgbClr val="3333CC"/>
                </a:solidFill>
                <a:latin typeface="微软雅黑" pitchFamily="34" charset="-122"/>
                <a:ea typeface="微软雅黑" pitchFamily="34" charset="-122"/>
              </a:rPr>
              <a:t>写权限，前</a:t>
            </a:r>
            <a:r>
              <a:rPr lang="en-US" altLang="zh-CN" sz="2000" b="1">
                <a:solidFill>
                  <a:srgbClr val="3333CC"/>
                </a:solidFill>
                <a:latin typeface="微软雅黑" pitchFamily="34" charset="-122"/>
                <a:ea typeface="微软雅黑" pitchFamily="34" charset="-122"/>
              </a:rPr>
              <a:t>E8H</a:t>
            </a:r>
            <a:r>
              <a:rPr lang="zh-CN" altLang="en-US" sz="2000" b="1">
                <a:solidFill>
                  <a:srgbClr val="3333CC"/>
                </a:solidFill>
                <a:latin typeface="微软雅黑" pitchFamily="34" charset="-122"/>
                <a:ea typeface="微软雅黑" pitchFamily="34" charset="-122"/>
              </a:rPr>
              <a:t>字节用可执行文件</a:t>
            </a:r>
            <a:r>
              <a:rPr lang="en-US" altLang="zh-CN" sz="2000" b="1">
                <a:solidFill>
                  <a:srgbClr val="3333CC"/>
                </a:solidFill>
                <a:latin typeface="微软雅黑" pitchFamily="34" charset="-122"/>
                <a:ea typeface="微软雅黑" pitchFamily="34" charset="-122"/>
              </a:rPr>
              <a:t>.data</a:t>
            </a:r>
            <a:r>
              <a:rPr lang="zh-CN" altLang="en-US" sz="2000" b="1">
                <a:solidFill>
                  <a:srgbClr val="3333CC"/>
                </a:solidFill>
                <a:latin typeface="微软雅黑" pitchFamily="34" charset="-122"/>
                <a:ea typeface="微软雅黑" pitchFamily="34" charset="-122"/>
              </a:rPr>
              <a:t>节内容初始化，后面</a:t>
            </a:r>
            <a:r>
              <a:rPr lang="en-US" altLang="zh-CN" sz="2000" b="1">
                <a:solidFill>
                  <a:srgbClr val="3333CC"/>
                </a:solidFill>
                <a:latin typeface="微软雅黑" pitchFamily="34" charset="-122"/>
                <a:ea typeface="微软雅黑" pitchFamily="34" charset="-122"/>
              </a:rPr>
              <a:t>104H-E8H=10H</a:t>
            </a:r>
            <a:r>
              <a:rPr lang="zh-CN" altLang="en-US" sz="2000" b="1">
                <a:solidFill>
                  <a:srgbClr val="3333CC"/>
                </a:solidFill>
                <a:latin typeface="微软雅黑" pitchFamily="34" charset="-122"/>
                <a:ea typeface="微软雅黑" pitchFamily="34" charset="-122"/>
              </a:rPr>
              <a:t>（</a:t>
            </a:r>
            <a:r>
              <a:rPr lang="en-US" altLang="zh-CN" sz="2000" b="1">
                <a:solidFill>
                  <a:srgbClr val="3333CC"/>
                </a:solidFill>
                <a:latin typeface="微软雅黑" pitchFamily="34" charset="-122"/>
                <a:ea typeface="微软雅黑" pitchFamily="34" charset="-122"/>
              </a:rPr>
              <a:t>32</a:t>
            </a:r>
            <a:r>
              <a:rPr lang="zh-CN" altLang="en-US" sz="2000" b="1">
                <a:solidFill>
                  <a:srgbClr val="3333CC"/>
                </a:solidFill>
                <a:latin typeface="微软雅黑" pitchFamily="34" charset="-122"/>
                <a:ea typeface="微软雅黑" pitchFamily="34" charset="-122"/>
              </a:rPr>
              <a:t>）字节对应</a:t>
            </a:r>
            <a:r>
              <a:rPr lang="en-US" altLang="zh-CN" sz="2000" b="1">
                <a:solidFill>
                  <a:srgbClr val="3333CC"/>
                </a:solidFill>
                <a:latin typeface="微软雅黑" pitchFamily="34" charset="-122"/>
                <a:ea typeface="微软雅黑" pitchFamily="34" charset="-122"/>
              </a:rPr>
              <a:t>.bss</a:t>
            </a:r>
            <a:r>
              <a:rPr lang="zh-CN" altLang="en-US" sz="2000" b="1">
                <a:solidFill>
                  <a:srgbClr val="3333CC"/>
                </a:solidFill>
                <a:latin typeface="微软雅黑" pitchFamily="34" charset="-122"/>
                <a:ea typeface="微软雅黑" pitchFamily="34" charset="-122"/>
              </a:rPr>
              <a:t>节，被初始化为</a:t>
            </a:r>
            <a:r>
              <a:rPr lang="en-US" altLang="zh-CN" sz="2000" b="1">
                <a:solidFill>
                  <a:srgbClr val="3333CC"/>
                </a:solidFill>
                <a:latin typeface="微软雅黑" pitchFamily="34" charset="-122"/>
                <a:ea typeface="微软雅黑" pitchFamily="34" charset="-122"/>
              </a:rPr>
              <a:t>0</a:t>
            </a:r>
          </a:p>
        </p:txBody>
      </p:sp>
      <p:sp>
        <p:nvSpPr>
          <p:cNvPr id="693257" name="Text Box 9"/>
          <p:cNvSpPr txBox="1">
            <a:spLocks noChangeArrowheads="1"/>
          </p:cNvSpPr>
          <p:nvPr/>
        </p:nvSpPr>
        <p:spPr bwMode="auto">
          <a:xfrm>
            <a:off x="4048125" y="1249363"/>
            <a:ext cx="436721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也可用命令：</a:t>
            </a:r>
            <a:r>
              <a:rPr lang="en-US" altLang="zh-CN" sz="2000" b="1">
                <a:solidFill>
                  <a:srgbClr val="FF0000"/>
                </a:solidFill>
                <a:latin typeface="微软雅黑" pitchFamily="34" charset="-122"/>
                <a:ea typeface="微软雅黑" pitchFamily="34" charset="-122"/>
              </a:rPr>
              <a:t>$ readelf –l main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linds(horizontal)">
                                      <p:cBhvr>
                                        <p:cTn id="7" dur="500"/>
                                        <p:tgtEl>
                                          <p:spTgt spid="69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3251">
                                            <p:txEl>
                                              <p:pRg st="1" end="1"/>
                                            </p:txEl>
                                          </p:spTgt>
                                        </p:tgtEl>
                                        <p:attrNameLst>
                                          <p:attrName>style.visibility</p:attrName>
                                        </p:attrNameLst>
                                      </p:cBhvr>
                                      <p:to>
                                        <p:strVal val="visible"/>
                                      </p:to>
                                    </p:set>
                                    <p:animEffect transition="in" filter="blinds(horizontal)">
                                      <p:cBhvr>
                                        <p:cTn id="12" dur="500"/>
                                        <p:tgtEl>
                                          <p:spTgt spid="693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3254"/>
                                        </p:tgtEl>
                                        <p:attrNameLst>
                                          <p:attrName>style.visibility</p:attrName>
                                        </p:attrNameLst>
                                      </p:cBhvr>
                                      <p:to>
                                        <p:strVal val="visible"/>
                                      </p:to>
                                    </p:set>
                                    <p:animEffect transition="in" filter="blinds(horizontal)">
                                      <p:cBhvr>
                                        <p:cTn id="17" dur="500"/>
                                        <p:tgtEl>
                                          <p:spTgt spid="6932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3257"/>
                                        </p:tgtEl>
                                        <p:attrNameLst>
                                          <p:attrName>style.visibility</p:attrName>
                                        </p:attrNameLst>
                                      </p:cBhvr>
                                      <p:to>
                                        <p:strVal val="visible"/>
                                      </p:to>
                                    </p:set>
                                    <p:animEffect transition="in" filter="blinds(horizontal)">
                                      <p:cBhvr>
                                        <p:cTn id="22" dur="500"/>
                                        <p:tgtEl>
                                          <p:spTgt spid="6932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3256">
                                            <p:txEl>
                                              <p:pRg st="0" end="0"/>
                                            </p:txEl>
                                          </p:spTgt>
                                        </p:tgtEl>
                                        <p:attrNameLst>
                                          <p:attrName>style.visibility</p:attrName>
                                        </p:attrNameLst>
                                      </p:cBhvr>
                                      <p:to>
                                        <p:strVal val="visible"/>
                                      </p:to>
                                    </p:set>
                                    <p:animEffect transition="in" filter="blinds(horizontal)">
                                      <p:cBhvr>
                                        <p:cTn id="27" dur="500"/>
                                        <p:tgtEl>
                                          <p:spTgt spid="69325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3256">
                                            <p:txEl>
                                              <p:pRg st="1" end="1"/>
                                            </p:txEl>
                                          </p:spTgt>
                                        </p:tgtEl>
                                        <p:attrNameLst>
                                          <p:attrName>style.visibility</p:attrName>
                                        </p:attrNameLst>
                                      </p:cBhvr>
                                      <p:to>
                                        <p:strVal val="visible"/>
                                      </p:to>
                                    </p:set>
                                    <p:animEffect transition="in" filter="blinds(horizontal)">
                                      <p:cBhvr>
                                        <p:cTn id="32" dur="500"/>
                                        <p:tgtEl>
                                          <p:spTgt spid="6932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4" grpId="0"/>
      <p:bldP spid="69325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zh-CN" altLang="en-GB" smtClean="0"/>
              <a:t>可执行文件的加载</a:t>
            </a:r>
            <a:endParaRPr lang="zh-CN" altLang="en-US" smtClean="0"/>
          </a:p>
        </p:txBody>
      </p:sp>
      <p:sp>
        <p:nvSpPr>
          <p:cNvPr id="694275" name="Rectangle 3"/>
          <p:cNvSpPr>
            <a:spLocks noGrp="1" noChangeArrowheads="1"/>
          </p:cNvSpPr>
          <p:nvPr>
            <p:ph type="body" idx="1"/>
          </p:nvPr>
        </p:nvSpPr>
        <p:spPr>
          <a:xfrm>
            <a:off x="334963" y="795338"/>
            <a:ext cx="4919662" cy="5029200"/>
          </a:xfrm>
        </p:spPr>
        <p:txBody>
          <a:bodyPr/>
          <a:lstStyle/>
          <a:p>
            <a:pPr>
              <a:spcBef>
                <a:spcPct val="40000"/>
              </a:spcBef>
            </a:pPr>
            <a:r>
              <a:rPr lang="zh-CN" altLang="en-US" sz="2200" smtClean="0">
                <a:latin typeface="微软雅黑" pitchFamily="34" charset="-122"/>
                <a:ea typeface="微软雅黑" pitchFamily="34" charset="-122"/>
              </a:rPr>
              <a:t>通过调用</a:t>
            </a:r>
            <a:r>
              <a:rPr lang="en-US" altLang="zh-CN" sz="2200" smtClean="0">
                <a:latin typeface="微软雅黑" pitchFamily="34" charset="-122"/>
                <a:ea typeface="微软雅黑" pitchFamily="34" charset="-122"/>
              </a:rPr>
              <a:t>execve</a:t>
            </a:r>
            <a:r>
              <a:rPr lang="zh-CN" altLang="en-US" sz="2200" smtClean="0">
                <a:latin typeface="微软雅黑" pitchFamily="34" charset="-122"/>
                <a:ea typeface="微软雅黑" pitchFamily="34" charset="-122"/>
              </a:rPr>
              <a:t>系统调用函数来调用加载器</a:t>
            </a:r>
          </a:p>
          <a:p>
            <a:pPr>
              <a:spcBef>
                <a:spcPct val="40000"/>
              </a:spcBef>
            </a:pPr>
            <a:r>
              <a:rPr lang="zh-CN" altLang="en-US" sz="2200" smtClean="0">
                <a:latin typeface="微软雅黑" pitchFamily="34" charset="-122"/>
                <a:ea typeface="微软雅黑" pitchFamily="34" charset="-122"/>
              </a:rPr>
              <a:t>加载器（</a:t>
            </a:r>
            <a:r>
              <a:rPr lang="en-US" altLang="zh-CN" sz="2200" smtClean="0">
                <a:latin typeface="微软雅黑" pitchFamily="34" charset="-122"/>
                <a:ea typeface="微软雅黑" pitchFamily="34" charset="-122"/>
              </a:rPr>
              <a:t>loader</a:t>
            </a:r>
            <a:r>
              <a:rPr lang="zh-CN" altLang="en-US" sz="2200" smtClean="0">
                <a:latin typeface="微软雅黑" pitchFamily="34" charset="-122"/>
                <a:ea typeface="微软雅黑" pitchFamily="34" charset="-122"/>
              </a:rPr>
              <a:t>）根据可执行文件的</a:t>
            </a:r>
            <a:r>
              <a:rPr lang="zh-CN" altLang="en-US" sz="2200" smtClean="0">
                <a:solidFill>
                  <a:srgbClr val="3333CC"/>
                </a:solidFill>
                <a:latin typeface="微软雅黑" pitchFamily="34" charset="-122"/>
                <a:ea typeface="微软雅黑" pitchFamily="34" charset="-122"/>
              </a:rPr>
              <a:t>程序（段）头表中的信息</a:t>
            </a:r>
            <a:r>
              <a:rPr lang="zh-CN" altLang="en-US" sz="2200" smtClean="0">
                <a:latin typeface="微软雅黑" pitchFamily="34" charset="-122"/>
                <a:ea typeface="微软雅黑" pitchFamily="34" charset="-122"/>
              </a:rPr>
              <a:t>，将可执行文件的代码和数据从磁盘</a:t>
            </a:r>
            <a:r>
              <a:rPr lang="zh-CN" altLang="en-US" sz="2200" smtClean="0">
                <a:solidFill>
                  <a:srgbClr val="CC3300"/>
                </a:solidFill>
                <a:latin typeface="微软雅黑" pitchFamily="34" charset="-122"/>
                <a:ea typeface="微软雅黑" pitchFamily="34" charset="-122"/>
              </a:rPr>
              <a:t>“拷贝”</a:t>
            </a:r>
            <a:r>
              <a:rPr lang="zh-CN" altLang="en-US" sz="2200" smtClean="0">
                <a:latin typeface="微软雅黑" pitchFamily="34" charset="-122"/>
                <a:ea typeface="微软雅黑" pitchFamily="34" charset="-122"/>
              </a:rPr>
              <a:t>到存储器中</a:t>
            </a:r>
            <a:r>
              <a:rPr lang="zh-CN" altLang="en-US" sz="2200" smtClean="0">
                <a:solidFill>
                  <a:srgbClr val="FF0000"/>
                </a:solidFill>
                <a:latin typeface="微软雅黑" pitchFamily="34" charset="-122"/>
                <a:ea typeface="微软雅黑" pitchFamily="34" charset="-122"/>
              </a:rPr>
              <a:t>（实际上不会真正拷贝，仅建立一种映像，这涉及到许多复杂的过程和一些重要概念，将在后续课上学习）</a:t>
            </a:r>
            <a:endParaRPr lang="zh-CN" altLang="en-US" sz="2200" smtClean="0">
              <a:latin typeface="微软雅黑" pitchFamily="34" charset="-122"/>
              <a:ea typeface="微软雅黑" pitchFamily="34" charset="-122"/>
            </a:endParaRPr>
          </a:p>
          <a:p>
            <a:pPr>
              <a:spcBef>
                <a:spcPct val="40000"/>
              </a:spcBef>
            </a:pPr>
            <a:r>
              <a:rPr lang="zh-CN" altLang="en-US" sz="2200" smtClean="0">
                <a:latin typeface="微软雅黑" pitchFamily="34" charset="-122"/>
                <a:ea typeface="微软雅黑" pitchFamily="34" charset="-122"/>
              </a:rPr>
              <a:t>加载后，将</a:t>
            </a:r>
            <a:r>
              <a:rPr lang="en-US" altLang="zh-CN" sz="2200" smtClean="0">
                <a:latin typeface="微软雅黑" pitchFamily="34" charset="-122"/>
                <a:ea typeface="微软雅黑" pitchFamily="34" charset="-122"/>
              </a:rPr>
              <a:t>PC</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EIP</a:t>
            </a:r>
            <a:r>
              <a:rPr lang="zh-CN" altLang="en-US" sz="2200" smtClean="0">
                <a:latin typeface="微软雅黑" pitchFamily="34" charset="-122"/>
                <a:ea typeface="微软雅黑" pitchFamily="34" charset="-122"/>
              </a:rPr>
              <a:t>）设定指向</a:t>
            </a:r>
            <a:r>
              <a:rPr lang="en-US" altLang="zh-CN" sz="2000" smtClean="0">
                <a:solidFill>
                  <a:srgbClr val="FF0000"/>
                </a:solidFill>
                <a:latin typeface="微软雅黑" pitchFamily="34" charset="-122"/>
                <a:ea typeface="微软雅黑" pitchFamily="34" charset="-122"/>
                <a:hlinkClick r:id="" action="ppaction://hlinkshowjump?jump=nextslide"/>
              </a:rPr>
              <a:t>Entry point</a:t>
            </a:r>
            <a:r>
              <a:rPr lang="en-US" altLang="zh-CN" sz="2000" smtClean="0">
                <a:latin typeface="微软雅黑" pitchFamily="34" charset="-122"/>
                <a:ea typeface="微软雅黑" pitchFamily="34" charset="-122"/>
                <a:hlinkClick r:id="" action="ppaction://hlinkshowjump?jump=nextslide"/>
              </a:rPr>
              <a:t> </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即符号</a:t>
            </a:r>
            <a:r>
              <a:rPr lang="en-US" altLang="zh-CN" sz="2000" smtClean="0">
                <a:latin typeface="微软雅黑" pitchFamily="34" charset="-122"/>
                <a:ea typeface="微软雅黑" pitchFamily="34" charset="-122"/>
              </a:rPr>
              <a:t>_start</a:t>
            </a:r>
            <a:r>
              <a:rPr lang="zh-CN" altLang="en-US" sz="2000" smtClean="0">
                <a:latin typeface="微软雅黑" pitchFamily="34" charset="-122"/>
                <a:ea typeface="微软雅黑" pitchFamily="34" charset="-122"/>
              </a:rPr>
              <a:t>处</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，最终执行</a:t>
            </a:r>
            <a:r>
              <a:rPr lang="en-US" altLang="zh-CN" sz="2200" smtClean="0">
                <a:latin typeface="微软雅黑" pitchFamily="34" charset="-122"/>
                <a:ea typeface="微软雅黑" pitchFamily="34" charset="-122"/>
              </a:rPr>
              <a:t>main</a:t>
            </a:r>
            <a:r>
              <a:rPr lang="zh-CN" altLang="en-US" sz="2200" smtClean="0">
                <a:latin typeface="微软雅黑" pitchFamily="34" charset="-122"/>
                <a:ea typeface="微软雅黑" pitchFamily="34" charset="-122"/>
              </a:rPr>
              <a:t>函数，以启动程序执行。</a:t>
            </a:r>
          </a:p>
        </p:txBody>
      </p:sp>
      <p:sp>
        <p:nvSpPr>
          <p:cNvPr id="694276" name="Text Box 4"/>
          <p:cNvSpPr txBox="1">
            <a:spLocks noChangeArrowheads="1"/>
          </p:cNvSpPr>
          <p:nvPr/>
        </p:nvSpPr>
        <p:spPr bwMode="auto">
          <a:xfrm>
            <a:off x="6619875" y="703263"/>
            <a:ext cx="1754188" cy="828675"/>
          </a:xfrm>
          <a:prstGeom prst="rect">
            <a:avLst/>
          </a:prstGeom>
          <a:noFill/>
          <a:ln w="9525">
            <a:noFill/>
            <a:miter lim="800000"/>
            <a:headEnd/>
            <a:tailEnd/>
          </a:ln>
          <a:effectLst/>
        </p:spPr>
        <p:txBody>
          <a:bodyPr>
            <a:spAutoFit/>
          </a:bodyPr>
          <a:lstStyle/>
          <a:p>
            <a:pPr algn="ctr">
              <a:spcBef>
                <a:spcPct val="10000"/>
              </a:spcBef>
            </a:pPr>
            <a:r>
              <a:rPr lang="zh-CN" altLang="en-US" sz="2300" b="1">
                <a:latin typeface="微软雅黑" pitchFamily="34" charset="-122"/>
                <a:ea typeface="微软雅黑" pitchFamily="34" charset="-122"/>
              </a:rPr>
              <a:t>程序被启动</a:t>
            </a:r>
          </a:p>
          <a:p>
            <a:pPr algn="ctr">
              <a:spcBef>
                <a:spcPct val="10000"/>
              </a:spcBef>
            </a:pPr>
            <a:r>
              <a:rPr lang="zh-CN" altLang="en-US" sz="2300" b="1">
                <a:solidFill>
                  <a:srgbClr val="0A6A0A"/>
                </a:solidFill>
                <a:latin typeface="微软雅黑" pitchFamily="34" charset="-122"/>
                <a:ea typeface="微软雅黑" pitchFamily="34" charset="-122"/>
              </a:rPr>
              <a:t>如 </a:t>
            </a:r>
            <a:r>
              <a:rPr lang="en-US" altLang="zh-CN" sz="2300" b="1">
                <a:solidFill>
                  <a:srgbClr val="0A6A0A"/>
                </a:solidFill>
                <a:latin typeface="微软雅黑" pitchFamily="34" charset="-122"/>
                <a:ea typeface="微软雅黑" pitchFamily="34" charset="-122"/>
              </a:rPr>
              <a:t>$ ./P</a:t>
            </a:r>
            <a:endParaRPr lang="zh-CN" altLang="en-US" sz="2300" b="1">
              <a:solidFill>
                <a:srgbClr val="0A6A0A"/>
              </a:solidFill>
              <a:latin typeface="微软雅黑" pitchFamily="34" charset="-122"/>
              <a:ea typeface="微软雅黑" pitchFamily="34" charset="-122"/>
            </a:endParaRPr>
          </a:p>
        </p:txBody>
      </p:sp>
      <p:sp>
        <p:nvSpPr>
          <p:cNvPr id="694277" name="Line 5"/>
          <p:cNvSpPr>
            <a:spLocks noChangeShapeType="1"/>
          </p:cNvSpPr>
          <p:nvPr/>
        </p:nvSpPr>
        <p:spPr bwMode="auto">
          <a:xfrm>
            <a:off x="7432675" y="1501775"/>
            <a:ext cx="0" cy="550863"/>
          </a:xfrm>
          <a:prstGeom prst="line">
            <a:avLst/>
          </a:prstGeom>
          <a:noFill/>
          <a:ln w="57150">
            <a:solidFill>
              <a:schemeClr val="tx1"/>
            </a:solidFill>
            <a:round/>
            <a:headEnd/>
            <a:tailEnd type="triangle" w="med" len="med"/>
          </a:ln>
          <a:effectLst/>
        </p:spPr>
        <p:txBody>
          <a:bodyPr/>
          <a:lstStyle/>
          <a:p>
            <a:endParaRPr lang="zh-CN" altLang="en-US"/>
          </a:p>
        </p:txBody>
      </p:sp>
      <p:sp>
        <p:nvSpPr>
          <p:cNvPr id="694278" name="Text Box 6"/>
          <p:cNvSpPr txBox="1">
            <a:spLocks noChangeArrowheads="1"/>
          </p:cNvSpPr>
          <p:nvPr/>
        </p:nvSpPr>
        <p:spPr bwMode="auto">
          <a:xfrm>
            <a:off x="6486525" y="2124075"/>
            <a:ext cx="2017713" cy="452438"/>
          </a:xfrm>
          <a:prstGeom prst="rect">
            <a:avLst/>
          </a:prstGeom>
          <a:noFill/>
          <a:ln w="9525">
            <a:solidFill>
              <a:schemeClr val="tx1"/>
            </a:solidFill>
            <a:prstDash val="dash"/>
            <a:miter lim="800000"/>
            <a:headEnd/>
            <a:tailEnd/>
          </a:ln>
          <a:effectLst/>
        </p:spPr>
        <p:txBody>
          <a:bodyPr>
            <a:spAutoFit/>
          </a:bodyPr>
          <a:lstStyle/>
          <a:p>
            <a:pPr algn="ctr">
              <a:spcBef>
                <a:spcPct val="50000"/>
              </a:spcBef>
            </a:pPr>
            <a:r>
              <a:rPr lang="zh-CN" altLang="en-US" sz="2300" b="1">
                <a:latin typeface="微软雅黑" pitchFamily="34" charset="-122"/>
                <a:ea typeface="微软雅黑" pitchFamily="34" charset="-122"/>
              </a:rPr>
              <a:t>调用</a:t>
            </a:r>
            <a:r>
              <a:rPr lang="en-US" altLang="zh-CN" sz="2300" b="1">
                <a:latin typeface="微软雅黑" pitchFamily="34" charset="-122"/>
                <a:ea typeface="微软雅黑" pitchFamily="34" charset="-122"/>
              </a:rPr>
              <a:t>fork()</a:t>
            </a:r>
            <a:endParaRPr lang="zh-CN" altLang="en-US" sz="2300" b="1">
              <a:latin typeface="微软雅黑" pitchFamily="34" charset="-122"/>
              <a:ea typeface="微软雅黑" pitchFamily="34" charset="-122"/>
            </a:endParaRPr>
          </a:p>
        </p:txBody>
      </p:sp>
      <p:sp>
        <p:nvSpPr>
          <p:cNvPr id="694279" name="Line 7"/>
          <p:cNvSpPr>
            <a:spLocks noChangeShapeType="1"/>
          </p:cNvSpPr>
          <p:nvPr/>
        </p:nvSpPr>
        <p:spPr bwMode="auto">
          <a:xfrm>
            <a:off x="7419975" y="2624138"/>
            <a:ext cx="0" cy="550862"/>
          </a:xfrm>
          <a:prstGeom prst="line">
            <a:avLst/>
          </a:prstGeom>
          <a:noFill/>
          <a:ln w="57150">
            <a:solidFill>
              <a:schemeClr val="tx1"/>
            </a:solidFill>
            <a:round/>
            <a:headEnd/>
            <a:tailEnd type="triangle" w="med" len="med"/>
          </a:ln>
          <a:effectLst/>
        </p:spPr>
        <p:txBody>
          <a:bodyPr/>
          <a:lstStyle/>
          <a:p>
            <a:endParaRPr lang="zh-CN" altLang="en-US"/>
          </a:p>
        </p:txBody>
      </p:sp>
      <p:sp>
        <p:nvSpPr>
          <p:cNvPr id="694280" name="Text Box 8"/>
          <p:cNvSpPr txBox="1">
            <a:spLocks noChangeArrowheads="1"/>
          </p:cNvSpPr>
          <p:nvPr/>
        </p:nvSpPr>
        <p:spPr bwMode="auto">
          <a:xfrm>
            <a:off x="5910263" y="3171825"/>
            <a:ext cx="3048000" cy="803275"/>
          </a:xfrm>
          <a:prstGeom prst="rect">
            <a:avLst/>
          </a:prstGeom>
          <a:noFill/>
          <a:ln w="9525">
            <a:solidFill>
              <a:schemeClr val="tx1"/>
            </a:solidFill>
            <a:prstDash val="dash"/>
            <a:miter lim="800000"/>
            <a:headEnd/>
            <a:tailEnd/>
          </a:ln>
          <a:effectLst/>
        </p:spPr>
        <p:txBody>
          <a:bodyPr>
            <a:spAutoFit/>
          </a:bodyPr>
          <a:lstStyle/>
          <a:p>
            <a:pPr>
              <a:spcBef>
                <a:spcPct val="50000"/>
              </a:spcBef>
            </a:pPr>
            <a:r>
              <a:rPr lang="zh-CN" altLang="en-US" sz="2300" b="1">
                <a:latin typeface="微软雅黑" pitchFamily="34" charset="-122"/>
                <a:ea typeface="微软雅黑" pitchFamily="34" charset="-122"/>
              </a:rPr>
              <a:t>以构造的</a:t>
            </a:r>
            <a:r>
              <a:rPr lang="en-US" altLang="zh-CN" sz="2300" b="1">
                <a:latin typeface="微软雅黑" pitchFamily="34" charset="-122"/>
                <a:ea typeface="微软雅黑" pitchFamily="34" charset="-122"/>
              </a:rPr>
              <a:t>argv</a:t>
            </a:r>
            <a:r>
              <a:rPr lang="zh-CN" altLang="en-US" sz="2300" b="1">
                <a:latin typeface="微软雅黑" pitchFamily="34" charset="-122"/>
                <a:ea typeface="微软雅黑" pitchFamily="34" charset="-122"/>
              </a:rPr>
              <a:t>和</a:t>
            </a:r>
            <a:r>
              <a:rPr lang="en-US" altLang="zh-CN" sz="2300" b="1">
                <a:latin typeface="微软雅黑" pitchFamily="34" charset="-122"/>
                <a:ea typeface="微软雅黑" pitchFamily="34" charset="-122"/>
              </a:rPr>
              <a:t>envp</a:t>
            </a:r>
            <a:r>
              <a:rPr lang="zh-CN" altLang="en-US" sz="2300" b="1">
                <a:latin typeface="微软雅黑" pitchFamily="34" charset="-122"/>
                <a:ea typeface="微软雅黑" pitchFamily="34" charset="-122"/>
              </a:rPr>
              <a:t>为参数调用</a:t>
            </a:r>
            <a:r>
              <a:rPr lang="en-US" altLang="zh-CN" sz="2300" b="1">
                <a:latin typeface="微软雅黑" pitchFamily="34" charset="-122"/>
                <a:ea typeface="微软雅黑" pitchFamily="34" charset="-122"/>
              </a:rPr>
              <a:t>execve()</a:t>
            </a:r>
            <a:endParaRPr lang="zh-CN" altLang="en-US" sz="2300" b="1">
              <a:latin typeface="微软雅黑" pitchFamily="34" charset="-122"/>
              <a:ea typeface="微软雅黑" pitchFamily="34" charset="-122"/>
            </a:endParaRPr>
          </a:p>
        </p:txBody>
      </p:sp>
      <p:sp>
        <p:nvSpPr>
          <p:cNvPr id="694281" name="Line 9"/>
          <p:cNvSpPr>
            <a:spLocks noChangeShapeType="1"/>
          </p:cNvSpPr>
          <p:nvPr/>
        </p:nvSpPr>
        <p:spPr bwMode="auto">
          <a:xfrm>
            <a:off x="7397750" y="3994150"/>
            <a:ext cx="0" cy="550863"/>
          </a:xfrm>
          <a:prstGeom prst="line">
            <a:avLst/>
          </a:prstGeom>
          <a:noFill/>
          <a:ln w="57150">
            <a:solidFill>
              <a:schemeClr val="tx1"/>
            </a:solidFill>
            <a:round/>
            <a:headEnd/>
            <a:tailEnd type="triangle" w="med" len="med"/>
          </a:ln>
          <a:effectLst/>
        </p:spPr>
        <p:txBody>
          <a:bodyPr/>
          <a:lstStyle/>
          <a:p>
            <a:endParaRPr lang="zh-CN" altLang="en-US"/>
          </a:p>
        </p:txBody>
      </p:sp>
      <p:sp>
        <p:nvSpPr>
          <p:cNvPr id="694282" name="Text Box 10"/>
          <p:cNvSpPr txBox="1">
            <a:spLocks noChangeArrowheads="1"/>
          </p:cNvSpPr>
          <p:nvPr/>
        </p:nvSpPr>
        <p:spPr bwMode="auto">
          <a:xfrm>
            <a:off x="5838825" y="4568825"/>
            <a:ext cx="3135313" cy="1154113"/>
          </a:xfrm>
          <a:prstGeom prst="rect">
            <a:avLst/>
          </a:prstGeom>
          <a:noFill/>
          <a:ln w="9525">
            <a:solidFill>
              <a:schemeClr val="tx1"/>
            </a:solidFill>
            <a:prstDash val="dash"/>
            <a:miter lim="800000"/>
            <a:headEnd/>
            <a:tailEnd/>
          </a:ln>
          <a:effectLst/>
        </p:spPr>
        <p:txBody>
          <a:bodyPr>
            <a:spAutoFit/>
          </a:bodyPr>
          <a:lstStyle/>
          <a:p>
            <a:pPr>
              <a:spcBef>
                <a:spcPct val="50000"/>
              </a:spcBef>
            </a:pPr>
            <a:r>
              <a:rPr lang="en-US" altLang="zh-CN" sz="2300" b="1">
                <a:latin typeface="微软雅黑" pitchFamily="34" charset="-122"/>
                <a:ea typeface="微软雅黑" pitchFamily="34" charset="-122"/>
              </a:rPr>
              <a:t>execve()</a:t>
            </a:r>
            <a:r>
              <a:rPr lang="zh-CN" altLang="en-US" sz="2300" b="1">
                <a:latin typeface="微软雅黑" pitchFamily="34" charset="-122"/>
                <a:ea typeface="微软雅黑" pitchFamily="34" charset="-122"/>
              </a:rPr>
              <a:t>调用加载器进行可执行文件加载，并最终转去执行</a:t>
            </a:r>
            <a:r>
              <a:rPr lang="en-US" altLang="zh-CN" sz="2300" b="1">
                <a:latin typeface="微软雅黑" pitchFamily="34" charset="-122"/>
                <a:ea typeface="微软雅黑" pitchFamily="34" charset="-122"/>
              </a:rPr>
              <a:t>main</a:t>
            </a:r>
            <a:endParaRPr lang="zh-CN" altLang="en-US" sz="2300" b="1">
              <a:latin typeface="微软雅黑" pitchFamily="34" charset="-122"/>
              <a:ea typeface="微软雅黑" pitchFamily="34" charset="-122"/>
            </a:endParaRPr>
          </a:p>
        </p:txBody>
      </p:sp>
      <p:sp>
        <p:nvSpPr>
          <p:cNvPr id="694283" name="Text Box 11"/>
          <p:cNvSpPr txBox="1">
            <a:spLocks noChangeArrowheads="1"/>
          </p:cNvSpPr>
          <p:nvPr/>
        </p:nvSpPr>
        <p:spPr bwMode="auto">
          <a:xfrm>
            <a:off x="1662113" y="6105525"/>
            <a:ext cx="2195512"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__libc_init_first</a:t>
            </a:r>
          </a:p>
        </p:txBody>
      </p:sp>
      <p:sp>
        <p:nvSpPr>
          <p:cNvPr id="694284" name="Line 12"/>
          <p:cNvSpPr>
            <a:spLocks noChangeShapeType="1"/>
          </p:cNvSpPr>
          <p:nvPr/>
        </p:nvSpPr>
        <p:spPr bwMode="auto">
          <a:xfrm>
            <a:off x="3911600" y="6329363"/>
            <a:ext cx="333375" cy="0"/>
          </a:xfrm>
          <a:prstGeom prst="line">
            <a:avLst/>
          </a:prstGeom>
          <a:noFill/>
          <a:ln w="38100">
            <a:solidFill>
              <a:schemeClr val="tx1"/>
            </a:solidFill>
            <a:round/>
            <a:headEnd/>
            <a:tailEnd type="triangle" w="med" len="med"/>
          </a:ln>
          <a:effectLst/>
        </p:spPr>
        <p:txBody>
          <a:bodyPr/>
          <a:lstStyle/>
          <a:p>
            <a:endParaRPr lang="zh-CN" altLang="en-US"/>
          </a:p>
        </p:txBody>
      </p:sp>
      <p:sp>
        <p:nvSpPr>
          <p:cNvPr id="694285" name="Text Box 13"/>
          <p:cNvSpPr txBox="1">
            <a:spLocks noChangeArrowheads="1"/>
          </p:cNvSpPr>
          <p:nvPr/>
        </p:nvSpPr>
        <p:spPr bwMode="auto">
          <a:xfrm>
            <a:off x="4267200" y="6083300"/>
            <a:ext cx="757238"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_init</a:t>
            </a:r>
          </a:p>
        </p:txBody>
      </p:sp>
      <p:sp>
        <p:nvSpPr>
          <p:cNvPr id="694286" name="Line 14"/>
          <p:cNvSpPr>
            <a:spLocks noChangeShapeType="1"/>
          </p:cNvSpPr>
          <p:nvPr/>
        </p:nvSpPr>
        <p:spPr bwMode="auto">
          <a:xfrm>
            <a:off x="5060950" y="6319838"/>
            <a:ext cx="379413" cy="0"/>
          </a:xfrm>
          <a:prstGeom prst="line">
            <a:avLst/>
          </a:prstGeom>
          <a:noFill/>
          <a:ln w="38100">
            <a:solidFill>
              <a:schemeClr val="tx1"/>
            </a:solidFill>
            <a:round/>
            <a:headEnd/>
            <a:tailEnd type="triangle" w="med" len="med"/>
          </a:ln>
          <a:effectLst/>
        </p:spPr>
        <p:txBody>
          <a:bodyPr/>
          <a:lstStyle/>
          <a:p>
            <a:endParaRPr lang="zh-CN" altLang="en-US"/>
          </a:p>
        </p:txBody>
      </p:sp>
      <p:sp>
        <p:nvSpPr>
          <p:cNvPr id="694287" name="Text Box 15"/>
          <p:cNvSpPr txBox="1">
            <a:spLocks noChangeArrowheads="1"/>
          </p:cNvSpPr>
          <p:nvPr/>
        </p:nvSpPr>
        <p:spPr bwMode="auto">
          <a:xfrm>
            <a:off x="5475288" y="6073775"/>
            <a:ext cx="873125"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atexit</a:t>
            </a:r>
          </a:p>
        </p:txBody>
      </p:sp>
      <p:sp>
        <p:nvSpPr>
          <p:cNvPr id="694288" name="Line 16"/>
          <p:cNvSpPr>
            <a:spLocks noChangeShapeType="1"/>
          </p:cNvSpPr>
          <p:nvPr/>
        </p:nvSpPr>
        <p:spPr bwMode="auto">
          <a:xfrm flipV="1">
            <a:off x="6396038" y="6319838"/>
            <a:ext cx="320675" cy="0"/>
          </a:xfrm>
          <a:prstGeom prst="line">
            <a:avLst/>
          </a:prstGeom>
          <a:noFill/>
          <a:ln w="38100">
            <a:solidFill>
              <a:schemeClr val="tx1"/>
            </a:solidFill>
            <a:round/>
            <a:headEnd/>
            <a:tailEnd type="triangle" w="med" len="med"/>
          </a:ln>
          <a:effectLst/>
        </p:spPr>
        <p:txBody>
          <a:bodyPr/>
          <a:lstStyle/>
          <a:p>
            <a:endParaRPr lang="zh-CN" altLang="en-US"/>
          </a:p>
        </p:txBody>
      </p:sp>
      <p:sp>
        <p:nvSpPr>
          <p:cNvPr id="694289" name="Text Box 17"/>
          <p:cNvSpPr txBox="1">
            <a:spLocks noChangeArrowheads="1"/>
          </p:cNvSpPr>
          <p:nvPr/>
        </p:nvSpPr>
        <p:spPr bwMode="auto">
          <a:xfrm>
            <a:off x="6797675" y="6073775"/>
            <a:ext cx="757238"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main</a:t>
            </a:r>
          </a:p>
        </p:txBody>
      </p:sp>
      <p:sp>
        <p:nvSpPr>
          <p:cNvPr id="694290" name="Line 18"/>
          <p:cNvSpPr>
            <a:spLocks noChangeShapeType="1"/>
          </p:cNvSpPr>
          <p:nvPr/>
        </p:nvSpPr>
        <p:spPr bwMode="auto">
          <a:xfrm>
            <a:off x="7616825" y="6303963"/>
            <a:ext cx="306388" cy="0"/>
          </a:xfrm>
          <a:prstGeom prst="line">
            <a:avLst/>
          </a:prstGeom>
          <a:noFill/>
          <a:ln w="38100">
            <a:solidFill>
              <a:schemeClr val="tx1"/>
            </a:solidFill>
            <a:round/>
            <a:headEnd/>
            <a:tailEnd type="triangle" w="med" len="med"/>
          </a:ln>
          <a:effectLst/>
        </p:spPr>
        <p:txBody>
          <a:bodyPr/>
          <a:lstStyle/>
          <a:p>
            <a:endParaRPr lang="zh-CN" altLang="en-US"/>
          </a:p>
        </p:txBody>
      </p:sp>
      <p:sp>
        <p:nvSpPr>
          <p:cNvPr id="694291" name="Text Box 19"/>
          <p:cNvSpPr txBox="1">
            <a:spLocks noChangeArrowheads="1"/>
          </p:cNvSpPr>
          <p:nvPr/>
        </p:nvSpPr>
        <p:spPr bwMode="auto">
          <a:xfrm>
            <a:off x="7929563" y="6072188"/>
            <a:ext cx="757237" cy="452437"/>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_exit</a:t>
            </a:r>
          </a:p>
        </p:txBody>
      </p:sp>
      <p:sp>
        <p:nvSpPr>
          <p:cNvPr id="694292" name="Rectangle 20"/>
          <p:cNvSpPr>
            <a:spLocks noChangeArrowheads="1"/>
          </p:cNvSpPr>
          <p:nvPr/>
        </p:nvSpPr>
        <p:spPr bwMode="auto">
          <a:xfrm>
            <a:off x="481013" y="6107113"/>
            <a:ext cx="1079500" cy="442912"/>
          </a:xfrm>
          <a:prstGeom prst="rect">
            <a:avLst/>
          </a:prstGeom>
          <a:noFill/>
          <a:ln w="9525">
            <a:noFill/>
            <a:miter lim="800000"/>
            <a:headEnd/>
            <a:tailEnd/>
          </a:ln>
          <a:effectLst/>
        </p:spPr>
        <p:txBody>
          <a:bodyPr>
            <a:spAutoFit/>
          </a:bodyPr>
          <a:lstStyle/>
          <a:p>
            <a:r>
              <a:rPr lang="en-US" altLang="zh-CN" sz="2300" b="1">
                <a:latin typeface="微软雅黑" pitchFamily="34" charset="-122"/>
                <a:ea typeface="微软雅黑" pitchFamily="34" charset="-122"/>
              </a:rPr>
              <a:t>_start:</a:t>
            </a:r>
            <a:endParaRPr lang="zh-CN" altLang="en-US" sz="23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4276"/>
                                        </p:tgtEl>
                                        <p:attrNameLst>
                                          <p:attrName>style.visibility</p:attrName>
                                        </p:attrNameLst>
                                      </p:cBhvr>
                                      <p:to>
                                        <p:strVal val="visible"/>
                                      </p:to>
                                    </p:set>
                                    <p:animEffect transition="in" filter="blinds(horizontal)">
                                      <p:cBhvr>
                                        <p:cTn id="7" dur="500"/>
                                        <p:tgtEl>
                                          <p:spTgt spid="694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4277"/>
                                        </p:tgtEl>
                                        <p:attrNameLst>
                                          <p:attrName>style.visibility</p:attrName>
                                        </p:attrNameLst>
                                      </p:cBhvr>
                                      <p:to>
                                        <p:strVal val="visible"/>
                                      </p:to>
                                    </p:set>
                                    <p:animEffect transition="in" filter="blinds(horizontal)">
                                      <p:cBhvr>
                                        <p:cTn id="12" dur="500"/>
                                        <p:tgtEl>
                                          <p:spTgt spid="6942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4278"/>
                                        </p:tgtEl>
                                        <p:attrNameLst>
                                          <p:attrName>style.visibility</p:attrName>
                                        </p:attrNameLst>
                                      </p:cBhvr>
                                      <p:to>
                                        <p:strVal val="visible"/>
                                      </p:to>
                                    </p:set>
                                    <p:animEffect transition="in" filter="blinds(horizontal)">
                                      <p:cBhvr>
                                        <p:cTn id="17" dur="500"/>
                                        <p:tgtEl>
                                          <p:spTgt spid="6942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4279"/>
                                        </p:tgtEl>
                                        <p:attrNameLst>
                                          <p:attrName>style.visibility</p:attrName>
                                        </p:attrNameLst>
                                      </p:cBhvr>
                                      <p:to>
                                        <p:strVal val="visible"/>
                                      </p:to>
                                    </p:set>
                                    <p:animEffect transition="in" filter="blinds(horizontal)">
                                      <p:cBhvr>
                                        <p:cTn id="22" dur="500"/>
                                        <p:tgtEl>
                                          <p:spTgt spid="6942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4280"/>
                                        </p:tgtEl>
                                        <p:attrNameLst>
                                          <p:attrName>style.visibility</p:attrName>
                                        </p:attrNameLst>
                                      </p:cBhvr>
                                      <p:to>
                                        <p:strVal val="visible"/>
                                      </p:to>
                                    </p:set>
                                    <p:animEffect transition="in" filter="blinds(horizontal)">
                                      <p:cBhvr>
                                        <p:cTn id="27" dur="500"/>
                                        <p:tgtEl>
                                          <p:spTgt spid="6942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4281"/>
                                        </p:tgtEl>
                                        <p:attrNameLst>
                                          <p:attrName>style.visibility</p:attrName>
                                        </p:attrNameLst>
                                      </p:cBhvr>
                                      <p:to>
                                        <p:strVal val="visible"/>
                                      </p:to>
                                    </p:set>
                                    <p:animEffect transition="in" filter="blinds(horizontal)">
                                      <p:cBhvr>
                                        <p:cTn id="32" dur="500"/>
                                        <p:tgtEl>
                                          <p:spTgt spid="6942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4282"/>
                                        </p:tgtEl>
                                        <p:attrNameLst>
                                          <p:attrName>style.visibility</p:attrName>
                                        </p:attrNameLst>
                                      </p:cBhvr>
                                      <p:to>
                                        <p:strVal val="visible"/>
                                      </p:to>
                                    </p:set>
                                    <p:animEffect transition="in" filter="blinds(horizontal)">
                                      <p:cBhvr>
                                        <p:cTn id="37" dur="500"/>
                                        <p:tgtEl>
                                          <p:spTgt spid="69428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4292"/>
                                        </p:tgtEl>
                                        <p:attrNameLst>
                                          <p:attrName>style.visibility</p:attrName>
                                        </p:attrNameLst>
                                      </p:cBhvr>
                                      <p:to>
                                        <p:strVal val="visible"/>
                                      </p:to>
                                    </p:set>
                                    <p:animEffect transition="in" filter="blinds(horizontal)">
                                      <p:cBhvr>
                                        <p:cTn id="42" dur="500"/>
                                        <p:tgtEl>
                                          <p:spTgt spid="69429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4283"/>
                                        </p:tgtEl>
                                        <p:attrNameLst>
                                          <p:attrName>style.visibility</p:attrName>
                                        </p:attrNameLst>
                                      </p:cBhvr>
                                      <p:to>
                                        <p:strVal val="visible"/>
                                      </p:to>
                                    </p:set>
                                    <p:animEffect transition="in" filter="blinds(horizontal)">
                                      <p:cBhvr>
                                        <p:cTn id="47" dur="500"/>
                                        <p:tgtEl>
                                          <p:spTgt spid="69428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94284"/>
                                        </p:tgtEl>
                                        <p:attrNameLst>
                                          <p:attrName>style.visibility</p:attrName>
                                        </p:attrNameLst>
                                      </p:cBhvr>
                                      <p:to>
                                        <p:strVal val="visible"/>
                                      </p:to>
                                    </p:set>
                                    <p:animEffect transition="in" filter="blinds(horizontal)">
                                      <p:cBhvr>
                                        <p:cTn id="52" dur="500"/>
                                        <p:tgtEl>
                                          <p:spTgt spid="69428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4285"/>
                                        </p:tgtEl>
                                        <p:attrNameLst>
                                          <p:attrName>style.visibility</p:attrName>
                                        </p:attrNameLst>
                                      </p:cBhvr>
                                      <p:to>
                                        <p:strVal val="visible"/>
                                      </p:to>
                                    </p:set>
                                    <p:animEffect transition="in" filter="blinds(horizontal)">
                                      <p:cBhvr>
                                        <p:cTn id="57" dur="500"/>
                                        <p:tgtEl>
                                          <p:spTgt spid="69428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94286"/>
                                        </p:tgtEl>
                                        <p:attrNameLst>
                                          <p:attrName>style.visibility</p:attrName>
                                        </p:attrNameLst>
                                      </p:cBhvr>
                                      <p:to>
                                        <p:strVal val="visible"/>
                                      </p:to>
                                    </p:set>
                                    <p:animEffect transition="in" filter="blinds(horizontal)">
                                      <p:cBhvr>
                                        <p:cTn id="62" dur="500"/>
                                        <p:tgtEl>
                                          <p:spTgt spid="69428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94287"/>
                                        </p:tgtEl>
                                        <p:attrNameLst>
                                          <p:attrName>style.visibility</p:attrName>
                                        </p:attrNameLst>
                                      </p:cBhvr>
                                      <p:to>
                                        <p:strVal val="visible"/>
                                      </p:to>
                                    </p:set>
                                    <p:animEffect transition="in" filter="blinds(horizontal)">
                                      <p:cBhvr>
                                        <p:cTn id="67" dur="500"/>
                                        <p:tgtEl>
                                          <p:spTgt spid="69428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4288"/>
                                        </p:tgtEl>
                                        <p:attrNameLst>
                                          <p:attrName>style.visibility</p:attrName>
                                        </p:attrNameLst>
                                      </p:cBhvr>
                                      <p:to>
                                        <p:strVal val="visible"/>
                                      </p:to>
                                    </p:set>
                                    <p:animEffect transition="in" filter="blinds(horizontal)">
                                      <p:cBhvr>
                                        <p:cTn id="72" dur="500"/>
                                        <p:tgtEl>
                                          <p:spTgt spid="69428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94289"/>
                                        </p:tgtEl>
                                        <p:attrNameLst>
                                          <p:attrName>style.visibility</p:attrName>
                                        </p:attrNameLst>
                                      </p:cBhvr>
                                      <p:to>
                                        <p:strVal val="visible"/>
                                      </p:to>
                                    </p:set>
                                    <p:animEffect transition="in" filter="blinds(horizontal)">
                                      <p:cBhvr>
                                        <p:cTn id="77" dur="500"/>
                                        <p:tgtEl>
                                          <p:spTgt spid="69428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94290"/>
                                        </p:tgtEl>
                                        <p:attrNameLst>
                                          <p:attrName>style.visibility</p:attrName>
                                        </p:attrNameLst>
                                      </p:cBhvr>
                                      <p:to>
                                        <p:strVal val="visible"/>
                                      </p:to>
                                    </p:set>
                                    <p:animEffect transition="in" filter="blinds(horizontal)">
                                      <p:cBhvr>
                                        <p:cTn id="82" dur="500"/>
                                        <p:tgtEl>
                                          <p:spTgt spid="69429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94291"/>
                                        </p:tgtEl>
                                        <p:attrNameLst>
                                          <p:attrName>style.visibility</p:attrName>
                                        </p:attrNameLst>
                                      </p:cBhvr>
                                      <p:to>
                                        <p:strVal val="visible"/>
                                      </p:to>
                                    </p:set>
                                    <p:animEffect transition="in" filter="blinds(horizontal)">
                                      <p:cBhvr>
                                        <p:cTn id="87" dur="500"/>
                                        <p:tgtEl>
                                          <p:spTgt spid="694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6" grpId="0"/>
      <p:bldP spid="694277" grpId="0" animBg="1"/>
      <p:bldP spid="694278" grpId="0" animBg="1"/>
      <p:bldP spid="694279" grpId="0" animBg="1"/>
      <p:bldP spid="694280" grpId="0" animBg="1"/>
      <p:bldP spid="694281" grpId="0" animBg="1"/>
      <p:bldP spid="694282" grpId="0" animBg="1"/>
      <p:bldP spid="694283" grpId="0" animBg="1"/>
      <p:bldP spid="694284" grpId="0" animBg="1"/>
      <p:bldP spid="694285" grpId="0" animBg="1"/>
      <p:bldP spid="694286" grpId="0" animBg="1"/>
      <p:bldP spid="694287" grpId="0" animBg="1"/>
      <p:bldP spid="694288" grpId="0" animBg="1"/>
      <p:bldP spid="694289" grpId="0" animBg="1"/>
      <p:bldP spid="694290" grpId="0" animBg="1"/>
      <p:bldP spid="694291" grpId="0" animBg="1"/>
      <p:bldP spid="6942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1"/>
          <p:cNvSpPr>
            <a:spLocks noGrp="1" noChangeArrowheads="1"/>
          </p:cNvSpPr>
          <p:nvPr>
            <p:ph type="title" idx="4294967295"/>
          </p:nvPr>
        </p:nvSpPr>
        <p:spPr>
          <a:xfrm>
            <a:off x="341313" y="-53975"/>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mtClean="0"/>
              <a:t>符号和符号解析</a:t>
            </a:r>
            <a:endParaRPr lang="en-GB" altLang="zh-CN" smtClean="0"/>
          </a:p>
        </p:txBody>
      </p:sp>
      <p:sp>
        <p:nvSpPr>
          <p:cNvPr id="617475" name="Rectangle 2"/>
          <p:cNvSpPr>
            <a:spLocks noChangeArrowheads="1"/>
          </p:cNvSpPr>
          <p:nvPr/>
        </p:nvSpPr>
        <p:spPr bwMode="auto">
          <a:xfrm>
            <a:off x="519113" y="1579563"/>
            <a:ext cx="2476500" cy="2381250"/>
          </a:xfrm>
          <a:prstGeom prst="rect">
            <a:avLst/>
          </a:prstGeom>
          <a:solidFill>
            <a:srgbClr val="F7F5CD"/>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buf[2] = {1, 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p:txBody>
      </p:sp>
      <p:sp>
        <p:nvSpPr>
          <p:cNvPr id="6147" name="Rectangle 3"/>
          <p:cNvSpPr>
            <a:spLocks noChangeArrowheads="1"/>
          </p:cNvSpPr>
          <p:nvPr/>
        </p:nvSpPr>
        <p:spPr bwMode="auto">
          <a:xfrm>
            <a:off x="581025" y="1106488"/>
            <a:ext cx="1182688" cy="406400"/>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066CC"/>
                </a:solidFill>
                <a:latin typeface="微软雅黑" pitchFamily="34" charset="-122"/>
                <a:ea typeface="微软雅黑" pitchFamily="34" charset="-122"/>
                <a:cs typeface="msgothic"/>
              </a:rPr>
              <a:t>main.c</a:t>
            </a:r>
          </a:p>
        </p:txBody>
      </p:sp>
      <p:sp>
        <p:nvSpPr>
          <p:cNvPr id="617477" name="Rectangle 5"/>
          <p:cNvSpPr>
            <a:spLocks noChangeArrowheads="1"/>
          </p:cNvSpPr>
          <p:nvPr/>
        </p:nvSpPr>
        <p:spPr bwMode="auto">
          <a:xfrm>
            <a:off x="4473575" y="1260475"/>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6148" name="Rectangle 4"/>
          <p:cNvSpPr>
            <a:spLocks noChangeArrowheads="1"/>
          </p:cNvSpPr>
          <p:nvPr/>
        </p:nvSpPr>
        <p:spPr bwMode="auto">
          <a:xfrm>
            <a:off x="4530725" y="809625"/>
            <a:ext cx="1333500" cy="406400"/>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066CC"/>
                </a:solidFill>
                <a:latin typeface="微软雅黑" pitchFamily="34" charset="-122"/>
                <a:ea typeface="微软雅黑" pitchFamily="34" charset="-122"/>
                <a:cs typeface="msgothic"/>
              </a:rPr>
              <a:t>swap.c</a:t>
            </a:r>
          </a:p>
        </p:txBody>
      </p:sp>
      <p:sp>
        <p:nvSpPr>
          <p:cNvPr id="617496" name="Text Box 24"/>
          <p:cNvSpPr txBox="1">
            <a:spLocks noChangeArrowheads="1"/>
          </p:cNvSpPr>
          <p:nvPr/>
        </p:nvSpPr>
        <p:spPr bwMode="auto">
          <a:xfrm>
            <a:off x="174625" y="5897563"/>
            <a:ext cx="8185150" cy="427037"/>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全局符号</a:t>
            </a:r>
            <a:r>
              <a:rPr lang="zh-CN" altLang="en-US" sz="2200" b="1">
                <a:ea typeface="微软雅黑" pitchFamily="34" charset="-122"/>
              </a:rPr>
              <a:t>？哪些是</a:t>
            </a:r>
            <a:r>
              <a:rPr lang="zh-CN" altLang="en-US" sz="2200" b="1">
                <a:solidFill>
                  <a:srgbClr val="FF0000"/>
                </a:solidFill>
                <a:ea typeface="微软雅黑" pitchFamily="34" charset="-122"/>
              </a:rPr>
              <a:t>外部符号</a:t>
            </a:r>
            <a:r>
              <a:rPr lang="zh-CN" altLang="en-US" sz="2200" b="1">
                <a:ea typeface="微软雅黑" pitchFamily="34" charset="-122"/>
              </a:rPr>
              <a:t>？哪些是</a:t>
            </a:r>
            <a:r>
              <a:rPr lang="zh-CN" altLang="en-US" sz="2200" b="1">
                <a:solidFill>
                  <a:srgbClr val="FF0000"/>
                </a:solidFill>
                <a:ea typeface="微软雅黑" pitchFamily="34" charset="-122"/>
              </a:rPr>
              <a:t>局部符号</a:t>
            </a:r>
            <a:r>
              <a:rPr lang="zh-CN" altLang="en-US" sz="2200" b="1">
                <a:ea typeface="微软雅黑" pitchFamily="34" charset="-122"/>
              </a:rPr>
              <a:t>？</a:t>
            </a:r>
          </a:p>
        </p:txBody>
      </p:sp>
      <p:sp>
        <p:nvSpPr>
          <p:cNvPr id="617497" name="Line 25"/>
          <p:cNvSpPr>
            <a:spLocks noChangeShapeType="1"/>
          </p:cNvSpPr>
          <p:nvPr/>
        </p:nvSpPr>
        <p:spPr bwMode="auto">
          <a:xfrm flipH="1" flipV="1">
            <a:off x="1335088" y="1828800"/>
            <a:ext cx="1379537" cy="4049713"/>
          </a:xfrm>
          <a:prstGeom prst="line">
            <a:avLst/>
          </a:prstGeom>
          <a:noFill/>
          <a:ln w="28575">
            <a:solidFill>
              <a:srgbClr val="CC3300"/>
            </a:solidFill>
            <a:round/>
            <a:headEnd/>
            <a:tailEnd type="triangle" w="med" len="med"/>
          </a:ln>
          <a:effectLst/>
        </p:spPr>
        <p:txBody>
          <a:bodyPr/>
          <a:lstStyle/>
          <a:p>
            <a:endParaRPr lang="zh-CN" altLang="en-US"/>
          </a:p>
        </p:txBody>
      </p:sp>
      <p:sp>
        <p:nvSpPr>
          <p:cNvPr id="617498" name="Line 26"/>
          <p:cNvSpPr>
            <a:spLocks noChangeShapeType="1"/>
          </p:cNvSpPr>
          <p:nvPr/>
        </p:nvSpPr>
        <p:spPr bwMode="auto">
          <a:xfrm flipH="1" flipV="1">
            <a:off x="1266825" y="2749550"/>
            <a:ext cx="1306513" cy="3133725"/>
          </a:xfrm>
          <a:prstGeom prst="line">
            <a:avLst/>
          </a:prstGeom>
          <a:noFill/>
          <a:ln w="28575">
            <a:solidFill>
              <a:srgbClr val="CC3300"/>
            </a:solidFill>
            <a:round/>
            <a:headEnd/>
            <a:tailEnd type="triangle" w="med" len="med"/>
          </a:ln>
          <a:effectLst/>
        </p:spPr>
        <p:txBody>
          <a:bodyPr/>
          <a:lstStyle/>
          <a:p>
            <a:endParaRPr lang="zh-CN" altLang="en-US"/>
          </a:p>
        </p:txBody>
      </p:sp>
      <p:sp>
        <p:nvSpPr>
          <p:cNvPr id="617499" name="Line 27"/>
          <p:cNvSpPr>
            <a:spLocks noChangeShapeType="1"/>
          </p:cNvSpPr>
          <p:nvPr/>
        </p:nvSpPr>
        <p:spPr bwMode="auto">
          <a:xfrm flipV="1">
            <a:off x="2894013" y="2109788"/>
            <a:ext cx="2408237" cy="3759200"/>
          </a:xfrm>
          <a:prstGeom prst="line">
            <a:avLst/>
          </a:prstGeom>
          <a:noFill/>
          <a:ln w="28575">
            <a:solidFill>
              <a:srgbClr val="CC3300"/>
            </a:solidFill>
            <a:round/>
            <a:headEnd/>
            <a:tailEnd type="triangle" w="med" len="med"/>
          </a:ln>
          <a:effectLst/>
        </p:spPr>
        <p:txBody>
          <a:bodyPr/>
          <a:lstStyle/>
          <a:p>
            <a:endParaRPr lang="zh-CN" altLang="en-US"/>
          </a:p>
        </p:txBody>
      </p:sp>
      <p:sp>
        <p:nvSpPr>
          <p:cNvPr id="617500" name="Line 28"/>
          <p:cNvSpPr>
            <a:spLocks noChangeShapeType="1"/>
          </p:cNvSpPr>
          <p:nvPr/>
        </p:nvSpPr>
        <p:spPr bwMode="auto">
          <a:xfrm flipV="1">
            <a:off x="3038475" y="2995613"/>
            <a:ext cx="2409825" cy="2916237"/>
          </a:xfrm>
          <a:prstGeom prst="line">
            <a:avLst/>
          </a:prstGeom>
          <a:noFill/>
          <a:ln w="28575">
            <a:solidFill>
              <a:srgbClr val="CC3300"/>
            </a:solidFill>
            <a:round/>
            <a:headEnd/>
            <a:tailEnd type="triangle" w="med" len="med"/>
          </a:ln>
          <a:effectLst/>
        </p:spPr>
        <p:txBody>
          <a:bodyPr/>
          <a:lstStyle/>
          <a:p>
            <a:endParaRPr lang="zh-CN" altLang="en-US"/>
          </a:p>
        </p:txBody>
      </p:sp>
      <p:sp>
        <p:nvSpPr>
          <p:cNvPr id="617501" name="Line 29"/>
          <p:cNvSpPr>
            <a:spLocks noChangeShapeType="1"/>
          </p:cNvSpPr>
          <p:nvPr/>
        </p:nvSpPr>
        <p:spPr bwMode="auto">
          <a:xfrm flipH="1" flipV="1">
            <a:off x="1814513" y="2222500"/>
            <a:ext cx="3149600" cy="3708400"/>
          </a:xfrm>
          <a:prstGeom prst="line">
            <a:avLst/>
          </a:prstGeom>
          <a:noFill/>
          <a:ln w="28575">
            <a:solidFill>
              <a:srgbClr val="3366FF"/>
            </a:solidFill>
            <a:round/>
            <a:headEnd/>
            <a:tailEnd type="triangle" w="med" len="med"/>
          </a:ln>
          <a:effectLst/>
        </p:spPr>
        <p:txBody>
          <a:bodyPr/>
          <a:lstStyle/>
          <a:p>
            <a:endParaRPr lang="zh-CN" altLang="en-US"/>
          </a:p>
        </p:txBody>
      </p:sp>
      <p:sp>
        <p:nvSpPr>
          <p:cNvPr id="617502" name="Line 30"/>
          <p:cNvSpPr>
            <a:spLocks noChangeShapeType="1"/>
          </p:cNvSpPr>
          <p:nvPr/>
        </p:nvSpPr>
        <p:spPr bwMode="auto">
          <a:xfrm flipV="1">
            <a:off x="5051425" y="1538288"/>
            <a:ext cx="1044575" cy="4367212"/>
          </a:xfrm>
          <a:prstGeom prst="line">
            <a:avLst/>
          </a:prstGeom>
          <a:noFill/>
          <a:ln w="28575">
            <a:solidFill>
              <a:srgbClr val="3366FF"/>
            </a:solidFill>
            <a:round/>
            <a:headEnd/>
            <a:tailEnd type="triangle" w="med" len="med"/>
          </a:ln>
          <a:effectLst/>
        </p:spPr>
        <p:txBody>
          <a:bodyPr/>
          <a:lstStyle/>
          <a:p>
            <a:endParaRPr lang="zh-CN" altLang="en-US"/>
          </a:p>
        </p:txBody>
      </p:sp>
      <p:sp>
        <p:nvSpPr>
          <p:cNvPr id="617503" name="Line 31"/>
          <p:cNvSpPr>
            <a:spLocks noChangeShapeType="1"/>
          </p:cNvSpPr>
          <p:nvPr/>
        </p:nvSpPr>
        <p:spPr bwMode="auto">
          <a:xfrm flipH="1" flipV="1">
            <a:off x="6270625" y="2466975"/>
            <a:ext cx="957263" cy="3440113"/>
          </a:xfrm>
          <a:prstGeom prst="line">
            <a:avLst/>
          </a:prstGeom>
          <a:noFill/>
          <a:ln w="28575">
            <a:solidFill>
              <a:srgbClr val="009242"/>
            </a:solidFill>
            <a:round/>
            <a:headEnd/>
            <a:tailEnd type="triangle" w="med" len="me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96"/>
                                        </p:tgtEl>
                                        <p:attrNameLst>
                                          <p:attrName>style.visibility</p:attrName>
                                        </p:attrNameLst>
                                      </p:cBhvr>
                                      <p:to>
                                        <p:strVal val="visible"/>
                                      </p:to>
                                    </p:set>
                                    <p:animEffect transition="in" filter="blinds(horizontal)">
                                      <p:cBhvr>
                                        <p:cTn id="7" dur="500"/>
                                        <p:tgtEl>
                                          <p:spTgt spid="6174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7498"/>
                                        </p:tgtEl>
                                        <p:attrNameLst>
                                          <p:attrName>style.visibility</p:attrName>
                                        </p:attrNameLst>
                                      </p:cBhvr>
                                      <p:to>
                                        <p:strVal val="visible"/>
                                      </p:to>
                                    </p:set>
                                    <p:animEffect transition="in" filter="blinds(horizontal)">
                                      <p:cBhvr>
                                        <p:cTn id="12" dur="500"/>
                                        <p:tgtEl>
                                          <p:spTgt spid="6174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7497"/>
                                        </p:tgtEl>
                                        <p:attrNameLst>
                                          <p:attrName>style.visibility</p:attrName>
                                        </p:attrNameLst>
                                      </p:cBhvr>
                                      <p:to>
                                        <p:strVal val="visible"/>
                                      </p:to>
                                    </p:set>
                                    <p:animEffect transition="in" filter="blinds(horizontal)">
                                      <p:cBhvr>
                                        <p:cTn id="17" dur="500"/>
                                        <p:tgtEl>
                                          <p:spTgt spid="6174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7499"/>
                                        </p:tgtEl>
                                        <p:attrNameLst>
                                          <p:attrName>style.visibility</p:attrName>
                                        </p:attrNameLst>
                                      </p:cBhvr>
                                      <p:to>
                                        <p:strVal val="visible"/>
                                      </p:to>
                                    </p:set>
                                    <p:animEffect transition="in" filter="blinds(horizontal)">
                                      <p:cBhvr>
                                        <p:cTn id="22" dur="500"/>
                                        <p:tgtEl>
                                          <p:spTgt spid="6174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7500"/>
                                        </p:tgtEl>
                                        <p:attrNameLst>
                                          <p:attrName>style.visibility</p:attrName>
                                        </p:attrNameLst>
                                      </p:cBhvr>
                                      <p:to>
                                        <p:strVal val="visible"/>
                                      </p:to>
                                    </p:set>
                                    <p:animEffect transition="in" filter="blinds(horizontal)">
                                      <p:cBhvr>
                                        <p:cTn id="27" dur="500"/>
                                        <p:tgtEl>
                                          <p:spTgt spid="6175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7501"/>
                                        </p:tgtEl>
                                        <p:attrNameLst>
                                          <p:attrName>style.visibility</p:attrName>
                                        </p:attrNameLst>
                                      </p:cBhvr>
                                      <p:to>
                                        <p:strVal val="visible"/>
                                      </p:to>
                                    </p:set>
                                    <p:animEffect transition="in" filter="blinds(horizontal)">
                                      <p:cBhvr>
                                        <p:cTn id="32" dur="500"/>
                                        <p:tgtEl>
                                          <p:spTgt spid="6175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7502"/>
                                        </p:tgtEl>
                                        <p:attrNameLst>
                                          <p:attrName>style.visibility</p:attrName>
                                        </p:attrNameLst>
                                      </p:cBhvr>
                                      <p:to>
                                        <p:strVal val="visible"/>
                                      </p:to>
                                    </p:set>
                                    <p:animEffect transition="in" filter="blinds(horizontal)">
                                      <p:cBhvr>
                                        <p:cTn id="37" dur="500"/>
                                        <p:tgtEl>
                                          <p:spTgt spid="6175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7503"/>
                                        </p:tgtEl>
                                        <p:attrNameLst>
                                          <p:attrName>style.visibility</p:attrName>
                                        </p:attrNameLst>
                                      </p:cBhvr>
                                      <p:to>
                                        <p:strVal val="visible"/>
                                      </p:to>
                                    </p:set>
                                    <p:animEffect transition="in" filter="blinds(horizontal)">
                                      <p:cBhvr>
                                        <p:cTn id="42" dur="500"/>
                                        <p:tgtEl>
                                          <p:spTgt spid="617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96" grpId="0"/>
      <p:bldP spid="617497" grpId="0" animBg="1"/>
      <p:bldP spid="617498" grpId="0" animBg="1"/>
      <p:bldP spid="617499" grpId="0" animBg="1"/>
      <p:bldP spid="617500" grpId="0" animBg="1"/>
      <p:bldP spid="617501" grpId="0" animBg="1"/>
      <p:bldP spid="617502" grpId="0" animBg="1"/>
      <p:bldP spid="61750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r>
              <a:rPr lang="en-US" altLang="zh-CN" smtClean="0"/>
              <a:t>ELF</a:t>
            </a:r>
            <a:r>
              <a:rPr lang="zh-CN" altLang="en-US" smtClean="0"/>
              <a:t>文件信息举例</a:t>
            </a:r>
          </a:p>
        </p:txBody>
      </p:sp>
      <p:sp>
        <p:nvSpPr>
          <p:cNvPr id="788483" name="Rectangle 3"/>
          <p:cNvSpPr>
            <a:spLocks noGrp="1" noChangeArrowheads="1"/>
          </p:cNvSpPr>
          <p:nvPr>
            <p:ph type="body" idx="1"/>
          </p:nvPr>
        </p:nvSpPr>
        <p:spPr>
          <a:xfrm>
            <a:off x="120650" y="769938"/>
            <a:ext cx="7693025" cy="5884862"/>
          </a:xfrm>
        </p:spPr>
        <p:txBody>
          <a:bodyPr/>
          <a:lstStyle/>
          <a:p>
            <a:pPr>
              <a:lnSpc>
                <a:spcPct val="95000"/>
              </a:lnSpc>
              <a:spcBef>
                <a:spcPct val="0"/>
              </a:spcBef>
              <a:buFontTx/>
              <a:buNone/>
            </a:pPr>
            <a:r>
              <a:rPr lang="en-US" altLang="zh-CN" sz="2200" smtClean="0">
                <a:solidFill>
                  <a:srgbClr val="FF0000"/>
                </a:solidFill>
                <a:latin typeface="微软雅黑" pitchFamily="34" charset="-122"/>
                <a:ea typeface="微软雅黑" pitchFamily="34" charset="-122"/>
              </a:rPr>
              <a:t>$ readelf -h main</a:t>
            </a:r>
            <a:r>
              <a:rPr lang="en-US" altLang="zh-CN" sz="1800" smtClean="0">
                <a:latin typeface="微软雅黑" pitchFamily="34" charset="-122"/>
                <a:ea typeface="微软雅黑" pitchFamily="34" charset="-122"/>
              </a:rPr>
              <a:t> </a:t>
            </a:r>
          </a:p>
          <a:p>
            <a:pPr>
              <a:lnSpc>
                <a:spcPct val="100000"/>
              </a:lnSpc>
              <a:spcBef>
                <a:spcPct val="0"/>
              </a:spcBef>
              <a:buFontTx/>
              <a:buNone/>
            </a:pPr>
            <a:r>
              <a:rPr lang="en-US" altLang="zh-CN" sz="1800" smtClean="0">
                <a:latin typeface="微软雅黑" pitchFamily="34" charset="-122"/>
                <a:ea typeface="微软雅黑" pitchFamily="34" charset="-122"/>
              </a:rPr>
              <a:t>ELF Header: </a:t>
            </a:r>
          </a:p>
          <a:p>
            <a:pPr>
              <a:lnSpc>
                <a:spcPct val="100000"/>
              </a:lnSpc>
              <a:spcBef>
                <a:spcPct val="0"/>
              </a:spcBef>
              <a:buFontTx/>
              <a:buNone/>
            </a:pPr>
            <a:r>
              <a:rPr lang="en-US" altLang="zh-CN" sz="1800" smtClean="0">
                <a:latin typeface="微软雅黑" pitchFamily="34" charset="-122"/>
                <a:ea typeface="微软雅黑" pitchFamily="34" charset="-122"/>
              </a:rPr>
              <a:t>  Magic:   7f 45 4c 46 01 01 01 00 00 00 00 00 00 00 00 00 </a:t>
            </a:r>
          </a:p>
          <a:p>
            <a:pPr>
              <a:lnSpc>
                <a:spcPct val="100000"/>
              </a:lnSpc>
              <a:spcBef>
                <a:spcPct val="0"/>
              </a:spcBef>
              <a:buFontTx/>
              <a:buNone/>
            </a:pPr>
            <a:r>
              <a:rPr lang="en-US" altLang="zh-CN" sz="1800" smtClean="0">
                <a:latin typeface="微软雅黑" pitchFamily="34" charset="-122"/>
                <a:ea typeface="微软雅黑" pitchFamily="34" charset="-122"/>
              </a:rPr>
              <a:t>  Class:    ELF32 </a:t>
            </a:r>
          </a:p>
          <a:p>
            <a:pPr>
              <a:lnSpc>
                <a:spcPct val="100000"/>
              </a:lnSpc>
              <a:spcBef>
                <a:spcPct val="0"/>
              </a:spcBef>
              <a:buFontTx/>
              <a:buNone/>
            </a:pPr>
            <a:r>
              <a:rPr lang="en-US" altLang="zh-CN" sz="1800" smtClean="0">
                <a:latin typeface="微软雅黑" pitchFamily="34" charset="-122"/>
                <a:ea typeface="微软雅黑" pitchFamily="34" charset="-122"/>
              </a:rPr>
              <a:t>  Data:      2's complement, little endian </a:t>
            </a:r>
          </a:p>
          <a:p>
            <a:pPr>
              <a:lnSpc>
                <a:spcPct val="100000"/>
              </a:lnSpc>
              <a:spcBef>
                <a:spcPct val="0"/>
              </a:spcBef>
              <a:buFontTx/>
              <a:buNone/>
            </a:pPr>
            <a:r>
              <a:rPr lang="en-US" altLang="zh-CN" sz="1800" smtClean="0">
                <a:latin typeface="微软雅黑" pitchFamily="34" charset="-122"/>
                <a:ea typeface="微软雅黑" pitchFamily="34" charset="-122"/>
              </a:rPr>
              <a:t>  Version:  1 (current) </a:t>
            </a:r>
          </a:p>
          <a:p>
            <a:pPr>
              <a:lnSpc>
                <a:spcPct val="100000"/>
              </a:lnSpc>
              <a:spcBef>
                <a:spcPct val="0"/>
              </a:spcBef>
              <a:buFontTx/>
              <a:buNone/>
            </a:pPr>
            <a:r>
              <a:rPr lang="en-US" altLang="zh-CN" sz="1800" smtClean="0">
                <a:latin typeface="微软雅黑" pitchFamily="34" charset="-122"/>
                <a:ea typeface="微软雅黑" pitchFamily="34" charset="-122"/>
              </a:rPr>
              <a:t>  OS/ABI:    UNIX - System V </a:t>
            </a:r>
          </a:p>
          <a:p>
            <a:pPr>
              <a:lnSpc>
                <a:spcPct val="100000"/>
              </a:lnSpc>
              <a:spcBef>
                <a:spcPct val="0"/>
              </a:spcBef>
              <a:buFontTx/>
              <a:buNone/>
            </a:pPr>
            <a:r>
              <a:rPr lang="en-US" altLang="zh-CN" sz="1800" smtClean="0">
                <a:latin typeface="微软雅黑" pitchFamily="34" charset="-122"/>
                <a:ea typeface="微软雅黑" pitchFamily="34" charset="-122"/>
              </a:rPr>
              <a:t>  ABI Version:     0 </a:t>
            </a:r>
          </a:p>
          <a:p>
            <a:pPr>
              <a:lnSpc>
                <a:spcPct val="100000"/>
              </a:lnSpc>
              <a:spcBef>
                <a:spcPct val="0"/>
              </a:spcBef>
              <a:buFontTx/>
              <a:buNone/>
            </a:pPr>
            <a:r>
              <a:rPr lang="en-US" altLang="zh-CN" sz="1800" smtClean="0">
                <a:latin typeface="微软雅黑" pitchFamily="34" charset="-122"/>
                <a:ea typeface="微软雅黑" pitchFamily="34" charset="-122"/>
              </a:rPr>
              <a:t>  Type:    EXEC (Executable file) </a:t>
            </a:r>
          </a:p>
          <a:p>
            <a:pPr>
              <a:lnSpc>
                <a:spcPct val="100000"/>
              </a:lnSpc>
              <a:spcBef>
                <a:spcPct val="0"/>
              </a:spcBef>
              <a:buFontTx/>
              <a:buNone/>
            </a:pPr>
            <a:r>
              <a:rPr lang="en-US" altLang="zh-CN" sz="1800" smtClean="0">
                <a:latin typeface="微软雅黑" pitchFamily="34" charset="-122"/>
                <a:ea typeface="微软雅黑" pitchFamily="34" charset="-122"/>
              </a:rPr>
              <a:t>  Machine:   Intel 80386 </a:t>
            </a:r>
          </a:p>
          <a:p>
            <a:pPr>
              <a:lnSpc>
                <a:spcPct val="100000"/>
              </a:lnSpc>
              <a:spcBef>
                <a:spcPct val="0"/>
              </a:spcBef>
              <a:buFontTx/>
              <a:buNone/>
            </a:pPr>
            <a:r>
              <a:rPr lang="en-US" altLang="zh-CN" sz="1800" smtClean="0">
                <a:latin typeface="微软雅黑" pitchFamily="34" charset="-122"/>
                <a:ea typeface="微软雅黑" pitchFamily="34" charset="-122"/>
              </a:rPr>
              <a:t>  Version:    0x1 </a:t>
            </a:r>
          </a:p>
          <a:p>
            <a:pPr>
              <a:lnSpc>
                <a:spcPct val="100000"/>
              </a:lnSpc>
              <a:spcBef>
                <a:spcPct val="0"/>
              </a:spcBef>
              <a:buFontTx/>
              <a:buNone/>
            </a:pPr>
            <a:r>
              <a:rPr lang="en-US" altLang="zh-CN" sz="1800" smtClean="0">
                <a:latin typeface="微软雅黑" pitchFamily="34" charset="-122"/>
                <a:ea typeface="微软雅黑" pitchFamily="34" charset="-122"/>
              </a:rPr>
              <a:t>  Entry point address:    x8048580 </a:t>
            </a:r>
          </a:p>
          <a:p>
            <a:pPr>
              <a:lnSpc>
                <a:spcPct val="100000"/>
              </a:lnSpc>
              <a:spcBef>
                <a:spcPct val="0"/>
              </a:spcBef>
              <a:buFontTx/>
              <a:buNone/>
            </a:pPr>
            <a:r>
              <a:rPr lang="en-US" altLang="zh-CN" sz="1800" smtClean="0">
                <a:latin typeface="微软雅黑" pitchFamily="34" charset="-122"/>
                <a:ea typeface="微软雅黑" pitchFamily="34" charset="-122"/>
              </a:rPr>
              <a:t>  Start of program headers:  52 (bytes into file) </a:t>
            </a:r>
          </a:p>
          <a:p>
            <a:pPr>
              <a:lnSpc>
                <a:spcPct val="100000"/>
              </a:lnSpc>
              <a:spcBef>
                <a:spcPct val="0"/>
              </a:spcBef>
              <a:buFontTx/>
              <a:buNone/>
            </a:pPr>
            <a:r>
              <a:rPr lang="en-US" altLang="zh-CN" sz="1800" smtClean="0">
                <a:latin typeface="微软雅黑" pitchFamily="34" charset="-122"/>
                <a:ea typeface="微软雅黑" pitchFamily="34" charset="-122"/>
              </a:rPr>
              <a:t>  Start of section headers:    3232 (bytes into file) </a:t>
            </a:r>
          </a:p>
          <a:p>
            <a:pPr>
              <a:lnSpc>
                <a:spcPct val="100000"/>
              </a:lnSpc>
              <a:spcBef>
                <a:spcPct val="0"/>
              </a:spcBef>
              <a:buFontTx/>
              <a:buNone/>
            </a:pPr>
            <a:r>
              <a:rPr lang="en-US" altLang="zh-CN" sz="1800" smtClean="0">
                <a:latin typeface="微软雅黑" pitchFamily="34" charset="-122"/>
                <a:ea typeface="微软雅黑" pitchFamily="34" charset="-122"/>
              </a:rPr>
              <a:t>  Flags:    0x0 </a:t>
            </a:r>
          </a:p>
          <a:p>
            <a:pPr>
              <a:lnSpc>
                <a:spcPct val="100000"/>
              </a:lnSpc>
              <a:spcBef>
                <a:spcPct val="0"/>
              </a:spcBef>
              <a:buFontTx/>
              <a:buNone/>
            </a:pPr>
            <a:r>
              <a:rPr lang="en-US" altLang="zh-CN" sz="1800" smtClean="0">
                <a:latin typeface="微软雅黑" pitchFamily="34" charset="-122"/>
                <a:ea typeface="微软雅黑" pitchFamily="34" charset="-122"/>
              </a:rPr>
              <a:t>  Size of this header:    52 (bytes) </a:t>
            </a:r>
          </a:p>
          <a:p>
            <a:pPr>
              <a:lnSpc>
                <a:spcPct val="100000"/>
              </a:lnSpc>
              <a:spcBef>
                <a:spcPct val="0"/>
              </a:spcBef>
              <a:buFontTx/>
              <a:buNone/>
            </a:pPr>
            <a:r>
              <a:rPr lang="en-US" altLang="zh-CN" sz="1800" smtClean="0">
                <a:latin typeface="微软雅黑" pitchFamily="34" charset="-122"/>
                <a:ea typeface="微软雅黑" pitchFamily="34" charset="-122"/>
              </a:rPr>
              <a:t>  Size of program headers:    32 (bytes) </a:t>
            </a:r>
          </a:p>
          <a:p>
            <a:pPr>
              <a:lnSpc>
                <a:spcPct val="100000"/>
              </a:lnSpc>
              <a:spcBef>
                <a:spcPct val="0"/>
              </a:spcBef>
              <a:buFontTx/>
              <a:buNone/>
            </a:pPr>
            <a:r>
              <a:rPr lang="en-US" altLang="zh-CN" sz="1800" smtClean="0">
                <a:latin typeface="微软雅黑" pitchFamily="34" charset="-122"/>
                <a:ea typeface="微软雅黑" pitchFamily="34" charset="-122"/>
              </a:rPr>
              <a:t>  Number of program headers:   8 </a:t>
            </a:r>
          </a:p>
          <a:p>
            <a:pPr>
              <a:lnSpc>
                <a:spcPct val="100000"/>
              </a:lnSpc>
              <a:spcBef>
                <a:spcPct val="0"/>
              </a:spcBef>
              <a:buFontTx/>
              <a:buNone/>
            </a:pPr>
            <a:r>
              <a:rPr lang="en-US" altLang="zh-CN" sz="1800" smtClean="0">
                <a:latin typeface="微软雅黑" pitchFamily="34" charset="-122"/>
                <a:ea typeface="微软雅黑" pitchFamily="34" charset="-122"/>
              </a:rPr>
              <a:t>  Size of section headers:     40 (bytes) </a:t>
            </a:r>
          </a:p>
          <a:p>
            <a:pPr>
              <a:lnSpc>
                <a:spcPct val="100000"/>
              </a:lnSpc>
              <a:spcBef>
                <a:spcPct val="0"/>
              </a:spcBef>
              <a:buFontTx/>
              <a:buNone/>
            </a:pPr>
            <a:r>
              <a:rPr lang="en-US" altLang="zh-CN" sz="1800" smtClean="0">
                <a:latin typeface="微软雅黑" pitchFamily="34" charset="-122"/>
                <a:ea typeface="微软雅黑" pitchFamily="34" charset="-122"/>
              </a:rPr>
              <a:t>  Number of section headers:    29 </a:t>
            </a:r>
          </a:p>
          <a:p>
            <a:pPr>
              <a:lnSpc>
                <a:spcPct val="100000"/>
              </a:lnSpc>
              <a:spcBef>
                <a:spcPct val="0"/>
              </a:spcBef>
              <a:buFontTx/>
              <a:buNone/>
            </a:pPr>
            <a:r>
              <a:rPr lang="en-US" altLang="zh-CN" sz="1800" smtClean="0">
                <a:latin typeface="微软雅黑" pitchFamily="34" charset="-122"/>
                <a:ea typeface="微软雅黑" pitchFamily="34" charset="-122"/>
              </a:rPr>
              <a:t>  Section header string table index: 26</a:t>
            </a:r>
            <a:r>
              <a:rPr lang="en-US" altLang="zh-CN" sz="1800" smtClean="0"/>
              <a:t> </a:t>
            </a:r>
            <a:endParaRPr lang="zh-CN" altLang="en-US" sz="1800" smtClean="0"/>
          </a:p>
        </p:txBody>
      </p:sp>
      <p:sp>
        <p:nvSpPr>
          <p:cNvPr id="788484" name="Line 4"/>
          <p:cNvSpPr>
            <a:spLocks noChangeShapeType="1"/>
          </p:cNvSpPr>
          <p:nvPr/>
        </p:nvSpPr>
        <p:spPr bwMode="auto">
          <a:xfrm>
            <a:off x="354013" y="4121150"/>
            <a:ext cx="3730625" cy="0"/>
          </a:xfrm>
          <a:prstGeom prst="line">
            <a:avLst/>
          </a:prstGeom>
          <a:noFill/>
          <a:ln w="38100">
            <a:solidFill>
              <a:srgbClr val="FF0000"/>
            </a:solidFill>
            <a:round/>
            <a:headEnd/>
            <a:tailEnd/>
          </a:ln>
          <a:effectLst/>
        </p:spPr>
        <p:txBody>
          <a:bodyPr/>
          <a:lstStyle/>
          <a:p>
            <a:endParaRPr lang="zh-CN" altLang="en-US"/>
          </a:p>
        </p:txBody>
      </p:sp>
      <p:sp>
        <p:nvSpPr>
          <p:cNvPr id="788487" name="Rectangle 7"/>
          <p:cNvSpPr>
            <a:spLocks noChangeArrowheads="1"/>
          </p:cNvSpPr>
          <p:nvPr/>
        </p:nvSpPr>
        <p:spPr bwMode="auto">
          <a:xfrm>
            <a:off x="334963" y="3814763"/>
            <a:ext cx="3775075" cy="307975"/>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88490" name="Text Box 10"/>
          <p:cNvSpPr txBox="1">
            <a:spLocks noChangeArrowheads="1"/>
          </p:cNvSpPr>
          <p:nvPr/>
        </p:nvSpPr>
        <p:spPr bwMode="auto">
          <a:xfrm>
            <a:off x="3167063" y="790575"/>
            <a:ext cx="30019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可执行目标文件的</a:t>
            </a:r>
            <a:r>
              <a:rPr lang="en-US" altLang="zh-CN" sz="2000" b="1">
                <a:solidFill>
                  <a:srgbClr val="3366FF"/>
                </a:solidFill>
                <a:latin typeface="微软雅黑" pitchFamily="34" charset="-122"/>
                <a:ea typeface="微软雅黑" pitchFamily="34" charset="-122"/>
              </a:rPr>
              <a:t>ELF</a:t>
            </a:r>
            <a:r>
              <a:rPr lang="zh-CN" altLang="en-US" sz="2000" b="1">
                <a:solidFill>
                  <a:srgbClr val="3366FF"/>
                </a:solidFill>
                <a:latin typeface="微软雅黑" pitchFamily="34" charset="-122"/>
                <a:ea typeface="微软雅黑" pitchFamily="34" charset="-122"/>
              </a:rPr>
              <a:t>头</a:t>
            </a:r>
          </a:p>
        </p:txBody>
      </p:sp>
      <p:pic>
        <p:nvPicPr>
          <p:cNvPr id="788491" name="Picture 11"/>
          <p:cNvPicPr>
            <a:picLocks noChangeAspect="1" noChangeArrowheads="1"/>
          </p:cNvPicPr>
          <p:nvPr/>
        </p:nvPicPr>
        <p:blipFill>
          <a:blip r:embed="rId2"/>
          <a:srcRect/>
          <a:stretch>
            <a:fillRect/>
          </a:stretch>
        </p:blipFill>
        <p:spPr bwMode="auto">
          <a:xfrm>
            <a:off x="6532563" y="987425"/>
            <a:ext cx="2554287" cy="56292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zh-CN" altLang="en-US" smtClean="0"/>
              <a:t>目标文件中的符号表</a:t>
            </a:r>
          </a:p>
        </p:txBody>
      </p:sp>
      <p:sp>
        <p:nvSpPr>
          <p:cNvPr id="685059" name="Rectangle 3"/>
          <p:cNvSpPr>
            <a:spLocks noGrp="1" noChangeArrowheads="1"/>
          </p:cNvSpPr>
          <p:nvPr>
            <p:ph type="body" idx="1"/>
          </p:nvPr>
        </p:nvSpPr>
        <p:spPr>
          <a:xfrm>
            <a:off x="296863" y="1362075"/>
            <a:ext cx="8461375" cy="442913"/>
          </a:xfrm>
        </p:spPr>
        <p:txBody>
          <a:bodyPr/>
          <a:lstStyle/>
          <a:p>
            <a:r>
              <a:rPr lang="zh-CN" altLang="en-US" sz="2200" smtClean="0">
                <a:solidFill>
                  <a:schemeClr val="accent2"/>
                </a:solidFill>
                <a:latin typeface="微软雅黑" pitchFamily="34" charset="-122"/>
                <a:ea typeface="微软雅黑" pitchFamily="34" charset="-122"/>
              </a:rPr>
              <a:t>符号表（</a:t>
            </a:r>
            <a:r>
              <a:rPr lang="en-US" altLang="zh-CN" sz="2200" smtClean="0">
                <a:solidFill>
                  <a:schemeClr val="accent2"/>
                </a:solidFill>
                <a:latin typeface="微软雅黑" pitchFamily="34" charset="-122"/>
                <a:ea typeface="微软雅黑" pitchFamily="34" charset="-122"/>
              </a:rPr>
              <a:t>symtab</a:t>
            </a:r>
            <a:r>
              <a:rPr lang="zh-CN" altLang="en-US" sz="2200" smtClean="0">
                <a:solidFill>
                  <a:schemeClr val="accent2"/>
                </a:solidFill>
                <a:latin typeface="微软雅黑" pitchFamily="34" charset="-122"/>
                <a:ea typeface="微软雅黑" pitchFamily="34" charset="-122"/>
              </a:rPr>
              <a:t>）中每个条目的结构如下：</a:t>
            </a:r>
            <a:endParaRPr lang="zh-CN" altLang="en-US" smtClean="0">
              <a:solidFill>
                <a:schemeClr val="accent2"/>
              </a:solidFill>
              <a:latin typeface="微软雅黑" pitchFamily="34" charset="-122"/>
              <a:ea typeface="微软雅黑" pitchFamily="34" charset="-122"/>
            </a:endParaRPr>
          </a:p>
        </p:txBody>
      </p:sp>
      <p:sp>
        <p:nvSpPr>
          <p:cNvPr id="685060" name="Text Box 4"/>
          <p:cNvSpPr txBox="1">
            <a:spLocks noChangeArrowheads="1"/>
          </p:cNvSpPr>
          <p:nvPr/>
        </p:nvSpPr>
        <p:spPr bwMode="auto">
          <a:xfrm>
            <a:off x="257175" y="1970088"/>
            <a:ext cx="8686800" cy="3276600"/>
          </a:xfrm>
          <a:prstGeom prst="rect">
            <a:avLst/>
          </a:prstGeom>
          <a:noFill/>
          <a:ln w="9525">
            <a:noFill/>
            <a:miter lim="800000"/>
            <a:headEnd/>
            <a:tailEnd/>
          </a:ln>
          <a:effectLst/>
        </p:spPr>
        <p:txBody>
          <a:bodyPr>
            <a:spAutoFit/>
          </a:bodyPr>
          <a:lstStyle/>
          <a:p>
            <a:pPr>
              <a:spcBef>
                <a:spcPct val="25000"/>
              </a:spcBef>
            </a:pPr>
            <a:r>
              <a:rPr lang="en-US" altLang="zh-CN" sz="1900" b="1">
                <a:latin typeface="微软雅黑" pitchFamily="34" charset="-122"/>
                <a:ea typeface="微软雅黑" pitchFamily="34" charset="-122"/>
              </a:rPr>
              <a:t>typedef  struct {</a:t>
            </a:r>
          </a:p>
          <a:p>
            <a:pPr>
              <a:spcBef>
                <a:spcPct val="25000"/>
              </a:spcBef>
            </a:pPr>
            <a:r>
              <a:rPr lang="en-US" altLang="zh-CN" sz="1900" b="1">
                <a:latin typeface="微软雅黑" pitchFamily="34" charset="-122"/>
                <a:ea typeface="微软雅黑" pitchFamily="34" charset="-122"/>
              </a:rPr>
              <a:t>        int    name;    /*</a:t>
            </a:r>
            <a:r>
              <a:rPr lang="zh-CN" altLang="en-US" sz="1900" b="1">
                <a:latin typeface="微软雅黑" pitchFamily="34" charset="-122"/>
                <a:ea typeface="微软雅黑" pitchFamily="34" charset="-122"/>
              </a:rPr>
              <a:t>符号对应字符串</a:t>
            </a:r>
            <a:r>
              <a:rPr lang="zh-CN" altLang="en-US" sz="1900" b="1">
                <a:solidFill>
                  <a:srgbClr val="FF0000"/>
                </a:solidFill>
                <a:latin typeface="微软雅黑" pitchFamily="34" charset="-122"/>
                <a:ea typeface="微软雅黑" pitchFamily="34" charset="-122"/>
              </a:rPr>
              <a:t>在</a:t>
            </a:r>
            <a:r>
              <a:rPr lang="en-US" altLang="zh-CN" sz="1900" b="1">
                <a:solidFill>
                  <a:srgbClr val="FF0000"/>
                </a:solidFill>
                <a:latin typeface="微软雅黑" pitchFamily="34" charset="-122"/>
                <a:ea typeface="微软雅黑" pitchFamily="34" charset="-122"/>
              </a:rPr>
              <a:t>strtab</a:t>
            </a:r>
            <a:r>
              <a:rPr lang="zh-CN" altLang="en-US" sz="1900" b="1">
                <a:solidFill>
                  <a:srgbClr val="FF0000"/>
                </a:solidFill>
                <a:latin typeface="微软雅黑" pitchFamily="34" charset="-122"/>
                <a:ea typeface="微软雅黑" pitchFamily="34" charset="-122"/>
              </a:rPr>
              <a:t>节中的偏移量</a:t>
            </a:r>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	</a:t>
            </a:r>
          </a:p>
          <a:p>
            <a:pPr>
              <a:spcBef>
                <a:spcPct val="25000"/>
              </a:spcBef>
            </a:pPr>
            <a:r>
              <a:rPr lang="en-US" altLang="zh-CN" sz="1900" b="1">
                <a:latin typeface="微软雅黑" pitchFamily="34" charset="-122"/>
                <a:ea typeface="微软雅黑" pitchFamily="34" charset="-122"/>
              </a:rPr>
              <a:t>        int    value;    /*</a:t>
            </a:r>
            <a:r>
              <a:rPr lang="zh-CN" altLang="en-US" sz="1900" b="1">
                <a:solidFill>
                  <a:srgbClr val="FF0000"/>
                </a:solidFill>
                <a:latin typeface="微软雅黑" pitchFamily="34" charset="-122"/>
                <a:ea typeface="微软雅黑" pitchFamily="34" charset="-122"/>
              </a:rPr>
              <a:t>在对应节中的偏移量</a:t>
            </a:r>
            <a:r>
              <a:rPr lang="zh-CN" altLang="en-US" sz="1900" b="1">
                <a:latin typeface="微软雅黑" pitchFamily="34" charset="-122"/>
                <a:ea typeface="微软雅黑" pitchFamily="34" charset="-122"/>
              </a:rPr>
              <a:t>，可执行文件中是虚拟地址*</a:t>
            </a:r>
            <a:r>
              <a:rPr lang="en-US" altLang="zh-CN" sz="1900" b="1">
                <a:latin typeface="微软雅黑" pitchFamily="34" charset="-122"/>
                <a:ea typeface="微软雅黑" pitchFamily="34" charset="-122"/>
              </a:rPr>
              <a:t>/</a:t>
            </a:r>
          </a:p>
          <a:p>
            <a:pPr>
              <a:spcBef>
                <a:spcPct val="25000"/>
              </a:spcBef>
            </a:pPr>
            <a:r>
              <a:rPr lang="en-US" altLang="zh-CN" sz="1900" b="1">
                <a:latin typeface="微软雅黑" pitchFamily="34" charset="-122"/>
                <a:ea typeface="微软雅黑" pitchFamily="34" charset="-122"/>
              </a:rPr>
              <a:t>        int    size;      /*</a:t>
            </a:r>
            <a:r>
              <a:rPr lang="zh-CN" altLang="en-US" sz="1900" b="1">
                <a:latin typeface="微软雅黑" pitchFamily="34" charset="-122"/>
                <a:ea typeface="微软雅黑" pitchFamily="34" charset="-122"/>
              </a:rPr>
              <a:t>符号对应目标</a:t>
            </a:r>
            <a:r>
              <a:rPr lang="zh-CN" altLang="en-US" sz="1900" b="1">
                <a:solidFill>
                  <a:srgbClr val="FF0000"/>
                </a:solidFill>
                <a:latin typeface="微软雅黑" pitchFamily="34" charset="-122"/>
                <a:ea typeface="微软雅黑" pitchFamily="34" charset="-122"/>
              </a:rPr>
              <a:t>所占字节数</a:t>
            </a:r>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a:t>
            </a:r>
          </a:p>
          <a:p>
            <a:pPr>
              <a:spcBef>
                <a:spcPct val="25000"/>
              </a:spcBef>
            </a:pPr>
            <a:r>
              <a:rPr lang="en-US" altLang="zh-CN" sz="1900" b="1">
                <a:latin typeface="微软雅黑" pitchFamily="34" charset="-122"/>
                <a:ea typeface="微软雅黑" pitchFamily="34" charset="-122"/>
              </a:rPr>
              <a:t>        char  type: 4,  /*</a:t>
            </a:r>
            <a:r>
              <a:rPr lang="zh-CN" altLang="en-US" sz="1900" b="1">
                <a:latin typeface="微软雅黑" pitchFamily="34" charset="-122"/>
                <a:ea typeface="微软雅黑" pitchFamily="34" charset="-122"/>
              </a:rPr>
              <a:t>符号对应目标的类型：</a:t>
            </a:r>
            <a:r>
              <a:rPr lang="zh-CN" altLang="en-US" sz="1900" b="1">
                <a:solidFill>
                  <a:srgbClr val="FF0000"/>
                </a:solidFill>
                <a:latin typeface="微软雅黑" pitchFamily="34" charset="-122"/>
                <a:ea typeface="微软雅黑" pitchFamily="34" charset="-122"/>
              </a:rPr>
              <a:t>数据、函数、源文件、节</a:t>
            </a:r>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a:t>
            </a:r>
          </a:p>
          <a:p>
            <a:pPr>
              <a:spcBef>
                <a:spcPct val="25000"/>
              </a:spcBef>
            </a:pPr>
            <a:r>
              <a:rPr lang="en-US" altLang="zh-CN" sz="1900" b="1">
                <a:latin typeface="微软雅黑" pitchFamily="34" charset="-122"/>
                <a:ea typeface="微软雅黑" pitchFamily="34" charset="-122"/>
              </a:rPr>
              <a:t>                 binding: 4; /*</a:t>
            </a:r>
            <a:r>
              <a:rPr lang="zh-CN" altLang="en-US" sz="1900" b="1">
                <a:latin typeface="微软雅黑" pitchFamily="34" charset="-122"/>
                <a:ea typeface="微软雅黑" pitchFamily="34" charset="-122"/>
              </a:rPr>
              <a:t>符号类别：</a:t>
            </a:r>
            <a:r>
              <a:rPr lang="zh-CN" altLang="en-US" sz="1900" b="1">
                <a:solidFill>
                  <a:srgbClr val="FF0000"/>
                </a:solidFill>
                <a:latin typeface="微软雅黑" pitchFamily="34" charset="-122"/>
                <a:ea typeface="微软雅黑" pitchFamily="34" charset="-122"/>
              </a:rPr>
              <a:t>全局符号、局部符号、弱符号</a:t>
            </a:r>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a:t>
            </a:r>
            <a:endParaRPr lang="zh-CN" altLang="en-US" sz="1900" b="1">
              <a:latin typeface="微软雅黑" pitchFamily="34" charset="-122"/>
              <a:ea typeface="微软雅黑" pitchFamily="34" charset="-122"/>
            </a:endParaRPr>
          </a:p>
          <a:p>
            <a:pPr>
              <a:spcBef>
                <a:spcPct val="25000"/>
              </a:spcBef>
            </a:pPr>
            <a:r>
              <a:rPr lang="en-US" altLang="zh-CN" sz="1900" b="1">
                <a:latin typeface="微软雅黑" pitchFamily="34" charset="-122"/>
                <a:ea typeface="微软雅黑" pitchFamily="34" charset="-122"/>
              </a:rPr>
              <a:t>        char  reserved;</a:t>
            </a:r>
          </a:p>
          <a:p>
            <a:pPr>
              <a:spcBef>
                <a:spcPct val="25000"/>
              </a:spcBef>
            </a:pPr>
            <a:r>
              <a:rPr lang="en-US" altLang="zh-CN" sz="1900" b="1">
                <a:latin typeface="微软雅黑" pitchFamily="34" charset="-122"/>
                <a:ea typeface="微软雅黑" pitchFamily="34" charset="-122"/>
              </a:rPr>
              <a:t>        char  section;  /*</a:t>
            </a:r>
            <a:r>
              <a:rPr lang="zh-CN" altLang="en-US" sz="1900" b="1">
                <a:latin typeface="微软雅黑" pitchFamily="34" charset="-122"/>
                <a:ea typeface="微软雅黑" pitchFamily="34" charset="-122"/>
              </a:rPr>
              <a:t>符号对应目标所在的节，或其他情况</a:t>
            </a:r>
            <a:r>
              <a:rPr lang="en-US" altLang="zh-CN" sz="1900" b="1">
                <a:latin typeface="微软雅黑" pitchFamily="34" charset="-122"/>
                <a:ea typeface="微软雅黑" pitchFamily="34" charset="-122"/>
              </a:rPr>
              <a:t>*/</a:t>
            </a:r>
          </a:p>
          <a:p>
            <a:pPr>
              <a:spcBef>
                <a:spcPct val="25000"/>
              </a:spcBef>
            </a:pPr>
            <a:r>
              <a:rPr lang="en-US" altLang="zh-CN" sz="1900" b="1">
                <a:latin typeface="微软雅黑" pitchFamily="34" charset="-122"/>
                <a:ea typeface="微软雅黑" pitchFamily="34" charset="-122"/>
              </a:rPr>
              <a:t>} Elf_Symbol;</a:t>
            </a:r>
          </a:p>
        </p:txBody>
      </p:sp>
      <p:sp>
        <p:nvSpPr>
          <p:cNvPr id="685061" name="Text Box 5"/>
          <p:cNvSpPr txBox="1">
            <a:spLocks noChangeArrowheads="1"/>
          </p:cNvSpPr>
          <p:nvPr/>
        </p:nvSpPr>
        <p:spPr bwMode="auto">
          <a:xfrm>
            <a:off x="614363" y="5391150"/>
            <a:ext cx="8120062" cy="793750"/>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000" b="1">
                <a:solidFill>
                  <a:srgbClr val="0A6A0A"/>
                </a:solidFill>
                <a:latin typeface="微软雅黑" pitchFamily="34" charset="-122"/>
                <a:ea typeface="微软雅黑" pitchFamily="34" charset="-122"/>
              </a:rPr>
              <a:t>其他情况：</a:t>
            </a:r>
            <a:r>
              <a:rPr lang="en-US" altLang="zh-CN" sz="2000" b="1">
                <a:solidFill>
                  <a:srgbClr val="0A6A0A"/>
                </a:solidFill>
                <a:latin typeface="微软雅黑" pitchFamily="34" charset="-122"/>
                <a:ea typeface="微软雅黑" pitchFamily="34" charset="-122"/>
              </a:rPr>
              <a:t>ABS</a:t>
            </a:r>
            <a:r>
              <a:rPr lang="zh-CN" altLang="en-US" sz="2000" b="1">
                <a:solidFill>
                  <a:srgbClr val="0A6A0A"/>
                </a:solidFill>
                <a:latin typeface="微软雅黑" pitchFamily="34" charset="-122"/>
                <a:ea typeface="微软雅黑" pitchFamily="34" charset="-122"/>
              </a:rPr>
              <a:t>表示不该被重定位；</a:t>
            </a:r>
            <a:r>
              <a:rPr lang="en-US" altLang="zh-CN" sz="2000" b="1">
                <a:solidFill>
                  <a:srgbClr val="FF0000"/>
                </a:solidFill>
                <a:latin typeface="微软雅黑" pitchFamily="34" charset="-122"/>
                <a:ea typeface="微软雅黑" pitchFamily="34" charset="-122"/>
              </a:rPr>
              <a:t>UND</a:t>
            </a:r>
            <a:r>
              <a:rPr lang="zh-CN" altLang="en-US" sz="2000" b="1">
                <a:solidFill>
                  <a:srgbClr val="FF0000"/>
                </a:solidFill>
                <a:latin typeface="微软雅黑" pitchFamily="34" charset="-122"/>
                <a:ea typeface="微软雅黑" pitchFamily="34" charset="-122"/>
              </a:rPr>
              <a:t>表示未定义</a:t>
            </a:r>
            <a:r>
              <a:rPr lang="zh-CN" altLang="en-US" sz="2000" b="1">
                <a:solidFill>
                  <a:srgbClr val="0A6A0A"/>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COM</a:t>
            </a:r>
            <a:r>
              <a:rPr lang="zh-CN" altLang="en-US" sz="2000" b="1">
                <a:solidFill>
                  <a:srgbClr val="FF0000"/>
                </a:solidFill>
                <a:latin typeface="微软雅黑" pitchFamily="34" charset="-122"/>
                <a:ea typeface="微软雅黑" pitchFamily="34" charset="-122"/>
              </a:rPr>
              <a:t>表示未初始化</a:t>
            </a:r>
            <a:r>
              <a:rPr lang="zh-CN" altLang="en-US" sz="2000" b="1">
                <a:solidFill>
                  <a:srgbClr val="0A6A0A"/>
                </a:solidFill>
                <a:latin typeface="微软雅黑" pitchFamily="34" charset="-122"/>
                <a:ea typeface="微软雅黑" pitchFamily="34" charset="-122"/>
              </a:rPr>
              <a:t>数据（</a:t>
            </a:r>
            <a:r>
              <a:rPr lang="en-US" altLang="zh-CN" sz="2000" b="1">
                <a:solidFill>
                  <a:srgbClr val="0A6A0A"/>
                </a:solidFill>
                <a:latin typeface="微软雅黑" pitchFamily="34" charset="-122"/>
                <a:ea typeface="微软雅黑" pitchFamily="34" charset="-122"/>
              </a:rPr>
              <a:t>.bss</a:t>
            </a:r>
            <a:r>
              <a:rPr lang="zh-CN" altLang="en-US" sz="2000" b="1">
                <a:solidFill>
                  <a:srgbClr val="0A6A0A"/>
                </a:solidFill>
                <a:latin typeface="微软雅黑" pitchFamily="34" charset="-122"/>
                <a:ea typeface="微软雅黑" pitchFamily="34" charset="-122"/>
              </a:rPr>
              <a:t>），此时，</a:t>
            </a:r>
            <a:r>
              <a:rPr lang="en-US" altLang="zh-CN" sz="2000" b="1">
                <a:solidFill>
                  <a:srgbClr val="0A6A0A"/>
                </a:solidFill>
                <a:latin typeface="微软雅黑" pitchFamily="34" charset="-122"/>
                <a:ea typeface="微软雅黑" pitchFamily="34" charset="-122"/>
              </a:rPr>
              <a:t>value</a:t>
            </a:r>
            <a:r>
              <a:rPr lang="zh-CN" altLang="en-US" sz="2000" b="1">
                <a:solidFill>
                  <a:srgbClr val="0A6A0A"/>
                </a:solidFill>
                <a:latin typeface="微软雅黑" pitchFamily="34" charset="-122"/>
                <a:ea typeface="微软雅黑" pitchFamily="34" charset="-122"/>
              </a:rPr>
              <a:t>表示对齐要求，</a:t>
            </a:r>
            <a:r>
              <a:rPr lang="en-US" altLang="zh-CN" sz="2000" b="1">
                <a:solidFill>
                  <a:srgbClr val="0A6A0A"/>
                </a:solidFill>
                <a:latin typeface="微软雅黑" pitchFamily="34" charset="-122"/>
                <a:ea typeface="微软雅黑" pitchFamily="34" charset="-122"/>
              </a:rPr>
              <a:t>size</a:t>
            </a:r>
            <a:r>
              <a:rPr lang="zh-CN" altLang="en-US" sz="2000" b="1">
                <a:solidFill>
                  <a:srgbClr val="0A6A0A"/>
                </a:solidFill>
                <a:latin typeface="微软雅黑" pitchFamily="34" charset="-122"/>
                <a:ea typeface="微软雅黑" pitchFamily="34" charset="-122"/>
              </a:rPr>
              <a:t>给出最小大小</a:t>
            </a:r>
          </a:p>
        </p:txBody>
      </p:sp>
      <p:sp>
        <p:nvSpPr>
          <p:cNvPr id="685062" name="Rectangle 6"/>
          <p:cNvSpPr>
            <a:spLocks noChangeArrowheads="1"/>
          </p:cNvSpPr>
          <p:nvPr/>
        </p:nvSpPr>
        <p:spPr bwMode="auto">
          <a:xfrm>
            <a:off x="417513" y="785813"/>
            <a:ext cx="5853112" cy="460375"/>
          </a:xfrm>
          <a:prstGeom prst="rect">
            <a:avLst/>
          </a:prstGeom>
          <a:noFill/>
          <a:ln w="9525">
            <a:noFill/>
            <a:miter lim="800000"/>
            <a:headEnd/>
            <a:tailEnd/>
          </a:ln>
          <a:effectLst/>
        </p:spPr>
        <p:txBody>
          <a:bodyPr wrap="none">
            <a:spAutoFit/>
          </a:bodyPr>
          <a:lstStyle/>
          <a:p>
            <a:pPr eaLnBrk="0" hangingPunct="0">
              <a:lnSpc>
                <a:spcPct val="110000"/>
              </a:lnSpc>
              <a:spcBef>
                <a:spcPct val="20000"/>
              </a:spcBef>
            </a:pPr>
            <a:r>
              <a:rPr lang="en-GB" altLang="en-GB" sz="2200" b="1">
                <a:latin typeface="微软雅黑" pitchFamily="34" charset="-122"/>
                <a:ea typeface="微软雅黑" pitchFamily="34" charset="-122"/>
              </a:rPr>
              <a:t>.symtab </a:t>
            </a:r>
            <a:r>
              <a:rPr lang="en-GB" altLang="zh-CN" sz="2200" b="1">
                <a:latin typeface="微软雅黑" pitchFamily="34" charset="-122"/>
                <a:ea typeface="微软雅黑" pitchFamily="34" charset="-122"/>
              </a:rPr>
              <a:t>节</a:t>
            </a:r>
            <a:r>
              <a:rPr lang="zh-CN" altLang="en-GB" sz="2200" b="1">
                <a:latin typeface="微软雅黑" pitchFamily="34" charset="-122"/>
                <a:ea typeface="微软雅黑" pitchFamily="34" charset="-122"/>
              </a:rPr>
              <a:t>记录符号表信息，是一个结构数组</a:t>
            </a:r>
            <a:endParaRPr lang="en-GB" altLang="en-GB" sz="2200" b="1">
              <a:latin typeface="微软雅黑" pitchFamily="34" charset="-122"/>
              <a:ea typeface="微软雅黑" pitchFamily="34" charset="-122"/>
            </a:endParaRPr>
          </a:p>
        </p:txBody>
      </p:sp>
      <p:grpSp>
        <p:nvGrpSpPr>
          <p:cNvPr id="685065" name="Group 9"/>
          <p:cNvGrpSpPr>
            <a:grpSpLocks/>
          </p:cNvGrpSpPr>
          <p:nvPr/>
        </p:nvGrpSpPr>
        <p:grpSpPr bwMode="auto">
          <a:xfrm>
            <a:off x="3586163" y="857250"/>
            <a:ext cx="5326062" cy="1857375"/>
            <a:chOff x="2259" y="540"/>
            <a:chExt cx="3355" cy="1170"/>
          </a:xfrm>
        </p:grpSpPr>
        <p:sp>
          <p:nvSpPr>
            <p:cNvPr id="685063" name="Text Box 7"/>
            <p:cNvSpPr txBox="1">
              <a:spLocks noChangeArrowheads="1"/>
            </p:cNvSpPr>
            <p:nvPr/>
          </p:nvSpPr>
          <p:spPr bwMode="auto">
            <a:xfrm>
              <a:off x="4096" y="540"/>
              <a:ext cx="1518" cy="736"/>
            </a:xfrm>
            <a:prstGeom prst="rect">
              <a:avLst/>
            </a:prstGeom>
            <a:noFill/>
            <a:ln w="9525">
              <a:solidFill>
                <a:srgbClr val="993366"/>
              </a:solidFill>
              <a:miter lim="800000"/>
              <a:headEnd/>
              <a:tailEnd/>
            </a:ln>
            <a:effectLst/>
          </p:spPr>
          <p:txBody>
            <a:bodyPr>
              <a:spAutoFit/>
            </a:bodyPr>
            <a:lstStyle/>
            <a:p>
              <a:pPr>
                <a:spcBef>
                  <a:spcPct val="50000"/>
                </a:spcBef>
              </a:pPr>
              <a:r>
                <a:rPr lang="zh-CN" altLang="en-US" sz="2000" b="1">
                  <a:solidFill>
                    <a:srgbClr val="CC0066"/>
                  </a:solidFill>
                  <a:latin typeface="微软雅黑" pitchFamily="34" charset="-122"/>
                  <a:ea typeface="微软雅黑" pitchFamily="34" charset="-122"/>
                </a:rPr>
                <a:t>函数名在</a:t>
              </a:r>
              <a:r>
                <a:rPr lang="en-US" altLang="zh-CN" sz="2000" b="1">
                  <a:solidFill>
                    <a:srgbClr val="CC0066"/>
                  </a:solidFill>
                  <a:latin typeface="微软雅黑" pitchFamily="34" charset="-122"/>
                  <a:ea typeface="微软雅黑" pitchFamily="34" charset="-122"/>
                </a:rPr>
                <a:t>text</a:t>
              </a:r>
              <a:r>
                <a:rPr lang="zh-CN" altLang="en-US" sz="2000" b="1">
                  <a:solidFill>
                    <a:srgbClr val="CC0066"/>
                  </a:solidFill>
                  <a:latin typeface="微软雅黑" pitchFamily="34" charset="-122"/>
                  <a:ea typeface="微软雅黑" pitchFamily="34" charset="-122"/>
                </a:rPr>
                <a:t>节中</a:t>
              </a:r>
            </a:p>
            <a:p>
              <a:pPr>
                <a:spcBef>
                  <a:spcPct val="50000"/>
                </a:spcBef>
              </a:pPr>
              <a:r>
                <a:rPr lang="zh-CN" altLang="en-US" sz="2000" b="1">
                  <a:solidFill>
                    <a:srgbClr val="CC0066"/>
                  </a:solidFill>
                  <a:latin typeface="微软雅黑" pitchFamily="34" charset="-122"/>
                  <a:ea typeface="微软雅黑" pitchFamily="34" charset="-122"/>
                </a:rPr>
                <a:t>变量名在</a:t>
              </a:r>
              <a:r>
                <a:rPr lang="en-US" altLang="zh-CN" sz="2000" b="1">
                  <a:solidFill>
                    <a:srgbClr val="CC0066"/>
                  </a:solidFill>
                  <a:latin typeface="微软雅黑" pitchFamily="34" charset="-122"/>
                  <a:ea typeface="微软雅黑" pitchFamily="34" charset="-122"/>
                </a:rPr>
                <a:t>data</a:t>
              </a:r>
              <a:r>
                <a:rPr lang="zh-CN" altLang="en-US" sz="2000" b="1">
                  <a:solidFill>
                    <a:srgbClr val="CC0066"/>
                  </a:solidFill>
                  <a:latin typeface="微软雅黑" pitchFamily="34" charset="-122"/>
                  <a:ea typeface="微软雅黑" pitchFamily="34" charset="-122"/>
                </a:rPr>
                <a:t>节或</a:t>
              </a:r>
              <a:r>
                <a:rPr lang="en-US" altLang="zh-CN" sz="2000" b="1">
                  <a:solidFill>
                    <a:srgbClr val="CC0066"/>
                  </a:solidFill>
                  <a:latin typeface="微软雅黑" pitchFamily="34" charset="-122"/>
                  <a:ea typeface="微软雅黑" pitchFamily="34" charset="-122"/>
                </a:rPr>
                <a:t>bss</a:t>
              </a:r>
              <a:r>
                <a:rPr lang="zh-CN" altLang="en-US" sz="2000" b="1">
                  <a:solidFill>
                    <a:srgbClr val="CC0066"/>
                  </a:solidFill>
                  <a:latin typeface="微软雅黑" pitchFamily="34" charset="-122"/>
                  <a:ea typeface="微软雅黑" pitchFamily="34" charset="-122"/>
                </a:rPr>
                <a:t>节中</a:t>
              </a:r>
            </a:p>
          </p:txBody>
        </p:sp>
        <p:sp>
          <p:nvSpPr>
            <p:cNvPr id="685064" name="Line 8"/>
            <p:cNvSpPr>
              <a:spLocks noChangeShapeType="1"/>
            </p:cNvSpPr>
            <p:nvPr/>
          </p:nvSpPr>
          <p:spPr bwMode="auto">
            <a:xfrm flipV="1">
              <a:off x="2259" y="1253"/>
              <a:ext cx="1847" cy="457"/>
            </a:xfrm>
            <a:prstGeom prst="line">
              <a:avLst/>
            </a:prstGeom>
            <a:noFill/>
            <a:ln w="28575">
              <a:solidFill>
                <a:srgbClr val="CC0066"/>
              </a:solidFill>
              <a:round/>
              <a:headEnd/>
              <a:tailEnd type="triangle" w="med" len="med"/>
            </a:ln>
            <a:effectLst/>
          </p:spPr>
          <p:txBody>
            <a:bodyPr/>
            <a:lstStyle/>
            <a:p>
              <a:endParaRPr lang="zh-CN" altLang="en-US"/>
            </a:p>
          </p:txBody>
        </p:sp>
      </p:grpSp>
      <p:sp>
        <p:nvSpPr>
          <p:cNvPr id="685066" name="Text Box 10"/>
          <p:cNvSpPr txBox="1">
            <a:spLocks noChangeArrowheads="1"/>
          </p:cNvSpPr>
          <p:nvPr/>
        </p:nvSpPr>
        <p:spPr bwMode="auto">
          <a:xfrm>
            <a:off x="5675313" y="3106738"/>
            <a:ext cx="2541587" cy="314325"/>
          </a:xfrm>
          <a:prstGeom prst="rect">
            <a:avLst/>
          </a:prstGeom>
          <a:noFill/>
          <a:ln w="9525">
            <a:solidFill>
              <a:srgbClr val="CC0066"/>
            </a:solidFill>
            <a:miter lim="800000"/>
            <a:headEnd/>
            <a:tailEnd/>
          </a:ln>
          <a:effectLst/>
        </p:spPr>
        <p:txBody>
          <a:bodyPr tIns="0" bIns="0">
            <a:spAutoFit/>
          </a:bodyPr>
          <a:lstStyle/>
          <a:p>
            <a:pPr>
              <a:spcBef>
                <a:spcPct val="50000"/>
              </a:spcBef>
            </a:pPr>
            <a:r>
              <a:rPr lang="zh-CN" altLang="en-US" sz="2000" b="1">
                <a:solidFill>
                  <a:srgbClr val="CC0066"/>
                </a:solidFill>
                <a:ea typeface="微软雅黑" pitchFamily="34" charset="-122"/>
              </a:rPr>
              <a:t>函数大小或变量长度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blinds(horizontal)">
                                      <p:cBhvr>
                                        <p:cTn id="7" dur="500"/>
                                        <p:tgtEl>
                                          <p:spTgt spid="68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5060"/>
                                        </p:tgtEl>
                                        <p:attrNameLst>
                                          <p:attrName>style.visibility</p:attrName>
                                        </p:attrNameLst>
                                      </p:cBhvr>
                                      <p:to>
                                        <p:strVal val="visible"/>
                                      </p:to>
                                    </p:set>
                                    <p:animEffect transition="in" filter="blinds(horizontal)">
                                      <p:cBhvr>
                                        <p:cTn id="12" dur="500"/>
                                        <p:tgtEl>
                                          <p:spTgt spid="6850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5065"/>
                                        </p:tgtEl>
                                        <p:attrNameLst>
                                          <p:attrName>style.visibility</p:attrName>
                                        </p:attrNameLst>
                                      </p:cBhvr>
                                      <p:to>
                                        <p:strVal val="visible"/>
                                      </p:to>
                                    </p:set>
                                    <p:animEffect transition="in" filter="blinds(horizontal)">
                                      <p:cBhvr>
                                        <p:cTn id="17" dur="500"/>
                                        <p:tgtEl>
                                          <p:spTgt spid="6850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5066"/>
                                        </p:tgtEl>
                                        <p:attrNameLst>
                                          <p:attrName>style.visibility</p:attrName>
                                        </p:attrNameLst>
                                      </p:cBhvr>
                                      <p:to>
                                        <p:strVal val="visible"/>
                                      </p:to>
                                    </p:set>
                                    <p:animEffect transition="in" filter="blinds(horizontal)">
                                      <p:cBhvr>
                                        <p:cTn id="22" dur="500"/>
                                        <p:tgtEl>
                                          <p:spTgt spid="6850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5061"/>
                                        </p:tgtEl>
                                        <p:attrNameLst>
                                          <p:attrName>style.visibility</p:attrName>
                                        </p:attrNameLst>
                                      </p:cBhvr>
                                      <p:to>
                                        <p:strVal val="visible"/>
                                      </p:to>
                                    </p:set>
                                    <p:animEffect transition="in" filter="blinds(horizontal)">
                                      <p:cBhvr>
                                        <p:cTn id="27" dur="500"/>
                                        <p:tgtEl>
                                          <p:spTgt spid="68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P spid="685060" grpId="0"/>
      <p:bldP spid="685061" grpId="0"/>
      <p:bldP spid="6850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zh-CN" altLang="en-US" smtClean="0"/>
              <a:t>目标文件中的符号表</a:t>
            </a:r>
          </a:p>
        </p:txBody>
      </p:sp>
      <p:sp>
        <p:nvSpPr>
          <p:cNvPr id="692227" name="Rectangle 3"/>
          <p:cNvSpPr>
            <a:spLocks noGrp="1" noChangeArrowheads="1"/>
          </p:cNvSpPr>
          <p:nvPr>
            <p:ph type="body" idx="1"/>
          </p:nvPr>
        </p:nvSpPr>
        <p:spPr>
          <a:xfrm>
            <a:off x="468313" y="728663"/>
            <a:ext cx="8229600" cy="477837"/>
          </a:xfrm>
        </p:spPr>
        <p:txBody>
          <a:bodyPr/>
          <a:lstStyle/>
          <a:p>
            <a:pPr>
              <a:lnSpc>
                <a:spcPct val="105000"/>
              </a:lnSpc>
            </a:pPr>
            <a:r>
              <a:rPr lang="en-US" altLang="zh-CN" smtClean="0">
                <a:solidFill>
                  <a:schemeClr val="accent2"/>
                </a:solidFill>
                <a:latin typeface="微软雅黑" pitchFamily="34" charset="-122"/>
                <a:ea typeface="微软雅黑" pitchFamily="34" charset="-122"/>
              </a:rPr>
              <a:t>main.o</a:t>
            </a:r>
            <a:r>
              <a:rPr lang="zh-CN" altLang="en-US" smtClean="0">
                <a:solidFill>
                  <a:schemeClr val="accent2"/>
                </a:solidFill>
                <a:latin typeface="微软雅黑" pitchFamily="34" charset="-122"/>
                <a:ea typeface="微软雅黑" pitchFamily="34" charset="-122"/>
              </a:rPr>
              <a:t>中的符号表中最后三个条目（共</a:t>
            </a:r>
            <a:r>
              <a:rPr lang="en-US" altLang="zh-CN" smtClean="0">
                <a:solidFill>
                  <a:schemeClr val="accent2"/>
                </a:solidFill>
                <a:latin typeface="微软雅黑" pitchFamily="34" charset="-122"/>
                <a:ea typeface="微软雅黑" pitchFamily="34" charset="-122"/>
              </a:rPr>
              <a:t>10</a:t>
            </a:r>
            <a:r>
              <a:rPr lang="zh-CN" altLang="en-US" smtClean="0">
                <a:solidFill>
                  <a:schemeClr val="accent2"/>
                </a:solidFill>
                <a:latin typeface="微软雅黑" pitchFamily="34" charset="-122"/>
                <a:ea typeface="微软雅黑" pitchFamily="34" charset="-122"/>
              </a:rPr>
              <a:t>个）</a:t>
            </a:r>
          </a:p>
        </p:txBody>
      </p:sp>
      <p:sp>
        <p:nvSpPr>
          <p:cNvPr id="692228" name="Text Box 4"/>
          <p:cNvSpPr txBox="1">
            <a:spLocks noChangeArrowheads="1"/>
          </p:cNvSpPr>
          <p:nvPr/>
        </p:nvSpPr>
        <p:spPr bwMode="auto">
          <a:xfrm>
            <a:off x="657225" y="1209675"/>
            <a:ext cx="7470775" cy="1481138"/>
          </a:xfrm>
          <a:prstGeom prst="rect">
            <a:avLst/>
          </a:prstGeom>
          <a:noFill/>
          <a:ln w="9525">
            <a:noFill/>
            <a:miter lim="800000"/>
            <a:headEnd/>
            <a:tailEnd/>
          </a:ln>
          <a:effectLst/>
        </p:spPr>
        <p:txBody>
          <a:bodyPr>
            <a:spAutoFit/>
          </a:bodyPr>
          <a:lstStyle/>
          <a:p>
            <a:pPr>
              <a:spcBef>
                <a:spcPct val="35000"/>
              </a:spcBef>
            </a:pPr>
            <a:r>
              <a:rPr lang="en-US" altLang="zh-CN" b="1">
                <a:solidFill>
                  <a:srgbClr val="004821"/>
                </a:solidFill>
                <a:latin typeface="微软雅黑" pitchFamily="34" charset="-122"/>
                <a:ea typeface="微软雅黑" pitchFamily="34" charset="-122"/>
              </a:rPr>
              <a:t>Num:	value	Size	Type	Bind	Ot	Ndx	Name</a:t>
            </a:r>
          </a:p>
          <a:p>
            <a:pPr>
              <a:spcBef>
                <a:spcPct val="35000"/>
              </a:spcBef>
            </a:pPr>
            <a:r>
              <a:rPr lang="en-US" altLang="zh-CN" b="1">
                <a:solidFill>
                  <a:srgbClr val="004821"/>
                </a:solidFill>
                <a:latin typeface="微软雅黑" pitchFamily="34" charset="-122"/>
                <a:ea typeface="微软雅黑" pitchFamily="34" charset="-122"/>
              </a:rPr>
              <a:t>8:	0	8	Data	Global  	0	3	buf</a:t>
            </a:r>
          </a:p>
          <a:p>
            <a:pPr>
              <a:spcBef>
                <a:spcPct val="35000"/>
              </a:spcBef>
            </a:pPr>
            <a:r>
              <a:rPr lang="en-US" altLang="zh-CN" b="1">
                <a:solidFill>
                  <a:srgbClr val="004821"/>
                </a:solidFill>
                <a:latin typeface="微软雅黑" pitchFamily="34" charset="-122"/>
                <a:ea typeface="微软雅黑" pitchFamily="34" charset="-122"/>
              </a:rPr>
              <a:t>9:	0	33	Func	Global	0	1	main</a:t>
            </a:r>
          </a:p>
          <a:p>
            <a:pPr>
              <a:spcBef>
                <a:spcPct val="35000"/>
              </a:spcBef>
            </a:pPr>
            <a:r>
              <a:rPr lang="en-US" altLang="zh-CN" b="1">
                <a:solidFill>
                  <a:srgbClr val="004821"/>
                </a:solidFill>
                <a:latin typeface="微软雅黑" pitchFamily="34" charset="-122"/>
                <a:ea typeface="微软雅黑" pitchFamily="34" charset="-122"/>
              </a:rPr>
              <a:t>10:	0	0	Notype	Global	0	UND	swap</a:t>
            </a:r>
          </a:p>
        </p:txBody>
      </p:sp>
      <p:sp>
        <p:nvSpPr>
          <p:cNvPr id="692229" name="Rectangle 5"/>
          <p:cNvSpPr>
            <a:spLocks noChangeArrowheads="1"/>
          </p:cNvSpPr>
          <p:nvPr/>
        </p:nvSpPr>
        <p:spPr bwMode="auto">
          <a:xfrm>
            <a:off x="341313" y="3913188"/>
            <a:ext cx="8229600" cy="477837"/>
          </a:xfrm>
          <a:prstGeom prst="rect">
            <a:avLst/>
          </a:prstGeom>
          <a:noFill/>
          <a:ln w="9525">
            <a:noFill/>
            <a:miter lim="800000"/>
            <a:headEnd/>
            <a:tailEnd/>
          </a:ln>
        </p:spPr>
        <p:txBody>
          <a:bodyPr/>
          <a:lstStyle/>
          <a:p>
            <a:pPr marL="342900" indent="-342900" eaLnBrk="0" hangingPunct="0">
              <a:lnSpc>
                <a:spcPct val="105000"/>
              </a:lnSpc>
              <a:spcBef>
                <a:spcPct val="20000"/>
              </a:spcBef>
              <a:buFontTx/>
              <a:buChar char="•"/>
            </a:pPr>
            <a:r>
              <a:rPr lang="en-US" altLang="zh-CN" sz="2400" b="1">
                <a:solidFill>
                  <a:schemeClr val="accent2"/>
                </a:solidFill>
                <a:latin typeface="微软雅黑" pitchFamily="34" charset="-122"/>
                <a:ea typeface="微软雅黑" pitchFamily="34" charset="-122"/>
              </a:rPr>
              <a:t>swap.o</a:t>
            </a:r>
            <a:r>
              <a:rPr lang="zh-CN" altLang="en-US" sz="2400" b="1">
                <a:solidFill>
                  <a:schemeClr val="accent2"/>
                </a:solidFill>
                <a:latin typeface="微软雅黑" pitchFamily="34" charset="-122"/>
                <a:ea typeface="微软雅黑" pitchFamily="34" charset="-122"/>
              </a:rPr>
              <a:t>中的符号表中最后</a:t>
            </a:r>
            <a:r>
              <a:rPr lang="en-US" altLang="zh-CN" sz="2400" b="1">
                <a:solidFill>
                  <a:schemeClr val="accent2"/>
                </a:solidFill>
                <a:latin typeface="微软雅黑" pitchFamily="34" charset="-122"/>
                <a:ea typeface="微软雅黑" pitchFamily="34" charset="-122"/>
              </a:rPr>
              <a:t>4</a:t>
            </a:r>
            <a:r>
              <a:rPr lang="zh-CN" altLang="en-US" sz="2400" b="1">
                <a:solidFill>
                  <a:schemeClr val="accent2"/>
                </a:solidFill>
                <a:latin typeface="微软雅黑" pitchFamily="34" charset="-122"/>
                <a:ea typeface="微软雅黑" pitchFamily="34" charset="-122"/>
              </a:rPr>
              <a:t>个条目（共</a:t>
            </a:r>
            <a:r>
              <a:rPr lang="en-US" altLang="zh-CN" sz="2400" b="1">
                <a:solidFill>
                  <a:schemeClr val="accent2"/>
                </a:solidFill>
                <a:latin typeface="微软雅黑" pitchFamily="34" charset="-122"/>
                <a:ea typeface="微软雅黑" pitchFamily="34" charset="-122"/>
              </a:rPr>
              <a:t>11</a:t>
            </a:r>
            <a:r>
              <a:rPr lang="zh-CN" altLang="en-US" sz="2400" b="1">
                <a:solidFill>
                  <a:schemeClr val="accent2"/>
                </a:solidFill>
                <a:latin typeface="微软雅黑" pitchFamily="34" charset="-122"/>
                <a:ea typeface="微软雅黑" pitchFamily="34" charset="-122"/>
              </a:rPr>
              <a:t>个）</a:t>
            </a:r>
          </a:p>
          <a:p>
            <a:pPr marL="342900" indent="-342900" eaLnBrk="0" hangingPunct="0">
              <a:lnSpc>
                <a:spcPct val="105000"/>
              </a:lnSpc>
              <a:spcBef>
                <a:spcPct val="20000"/>
              </a:spcBef>
            </a:pPr>
            <a:endParaRPr lang="zh-CN" altLang="en-US" sz="2400" b="1">
              <a:solidFill>
                <a:schemeClr val="accent2"/>
              </a:solidFill>
              <a:latin typeface="微软雅黑" pitchFamily="34" charset="-122"/>
              <a:ea typeface="微软雅黑" pitchFamily="34" charset="-122"/>
            </a:endParaRPr>
          </a:p>
        </p:txBody>
      </p:sp>
      <p:sp>
        <p:nvSpPr>
          <p:cNvPr id="692230" name="Text Box 6"/>
          <p:cNvSpPr txBox="1">
            <a:spLocks noChangeArrowheads="1"/>
          </p:cNvSpPr>
          <p:nvPr/>
        </p:nvSpPr>
        <p:spPr bwMode="auto">
          <a:xfrm>
            <a:off x="476250" y="4424363"/>
            <a:ext cx="8485188" cy="1852612"/>
          </a:xfrm>
          <a:prstGeom prst="rect">
            <a:avLst/>
          </a:prstGeom>
          <a:noFill/>
          <a:ln w="9525">
            <a:noFill/>
            <a:miter lim="800000"/>
            <a:headEnd/>
            <a:tailEnd/>
          </a:ln>
          <a:effectLst/>
        </p:spPr>
        <p:txBody>
          <a:bodyPr>
            <a:spAutoFit/>
          </a:bodyPr>
          <a:lstStyle/>
          <a:p>
            <a:pPr>
              <a:spcBef>
                <a:spcPct val="35000"/>
              </a:spcBef>
            </a:pPr>
            <a:r>
              <a:rPr lang="en-US" altLang="zh-CN" b="1">
                <a:solidFill>
                  <a:srgbClr val="004821"/>
                </a:solidFill>
                <a:latin typeface="微软雅黑" pitchFamily="34" charset="-122"/>
                <a:ea typeface="微软雅黑" pitchFamily="34" charset="-122"/>
              </a:rPr>
              <a:t>Num:	value	Size	Type	 Bind	   Ot	Ndx	Name</a:t>
            </a:r>
          </a:p>
          <a:p>
            <a:pPr>
              <a:spcBef>
                <a:spcPct val="35000"/>
              </a:spcBef>
            </a:pPr>
            <a:r>
              <a:rPr lang="en-US" altLang="zh-CN" b="1">
                <a:solidFill>
                  <a:srgbClr val="004821"/>
                </a:solidFill>
                <a:latin typeface="微软雅黑" pitchFamily="34" charset="-122"/>
                <a:ea typeface="微软雅黑" pitchFamily="34" charset="-122"/>
              </a:rPr>
              <a:t>8:	0	4	 Data	 Global    0	3	bufp0</a:t>
            </a:r>
          </a:p>
          <a:p>
            <a:pPr>
              <a:spcBef>
                <a:spcPct val="35000"/>
              </a:spcBef>
            </a:pPr>
            <a:r>
              <a:rPr lang="en-US" altLang="zh-CN" b="1">
                <a:solidFill>
                  <a:srgbClr val="004821"/>
                </a:solidFill>
                <a:latin typeface="微软雅黑" pitchFamily="34" charset="-122"/>
                <a:ea typeface="微软雅黑" pitchFamily="34" charset="-122"/>
              </a:rPr>
              <a:t>9:	0	0	 Notype Global    0	UND 	buf</a:t>
            </a:r>
          </a:p>
          <a:p>
            <a:pPr>
              <a:spcBef>
                <a:spcPct val="35000"/>
              </a:spcBef>
            </a:pPr>
            <a:r>
              <a:rPr lang="en-US" altLang="zh-CN" b="1">
                <a:solidFill>
                  <a:srgbClr val="004821"/>
                </a:solidFill>
                <a:latin typeface="微软雅黑" pitchFamily="34" charset="-122"/>
                <a:ea typeface="微软雅黑" pitchFamily="34" charset="-122"/>
              </a:rPr>
              <a:t>10:	0	36	 Func	 Global	   0	1	swap</a:t>
            </a:r>
          </a:p>
          <a:p>
            <a:pPr>
              <a:spcBef>
                <a:spcPct val="35000"/>
              </a:spcBef>
            </a:pPr>
            <a:r>
              <a:rPr lang="en-US" altLang="zh-CN" b="1">
                <a:solidFill>
                  <a:srgbClr val="004821"/>
                </a:solidFill>
                <a:latin typeface="微软雅黑" pitchFamily="34" charset="-122"/>
                <a:ea typeface="微软雅黑" pitchFamily="34" charset="-122"/>
              </a:rPr>
              <a:t>11:	4	4	 Data	 Local	   0	COM	bufp1</a:t>
            </a:r>
          </a:p>
        </p:txBody>
      </p:sp>
      <p:sp>
        <p:nvSpPr>
          <p:cNvPr id="692231" name="Text Box 7"/>
          <p:cNvSpPr txBox="1">
            <a:spLocks noChangeArrowheads="1"/>
          </p:cNvSpPr>
          <p:nvPr/>
        </p:nvSpPr>
        <p:spPr bwMode="auto">
          <a:xfrm>
            <a:off x="296863" y="2627313"/>
            <a:ext cx="8596312" cy="1235075"/>
          </a:xfrm>
          <a:prstGeom prst="rect">
            <a:avLst/>
          </a:prstGeom>
          <a:noFill/>
          <a:ln w="9525">
            <a:noFill/>
            <a:miter lim="800000"/>
            <a:headEnd/>
            <a:tailEnd/>
          </a:ln>
          <a:effectLst/>
        </p:spPr>
        <p:txBody>
          <a:bodyPr>
            <a:spAutoFit/>
          </a:bodyPr>
          <a:lstStyle/>
          <a:p>
            <a:pPr>
              <a:lnSpc>
                <a:spcPct val="125000"/>
              </a:lnSpc>
              <a:spcBef>
                <a:spcPct val="50000"/>
              </a:spcBef>
            </a:pPr>
            <a:r>
              <a:rPr lang="en-US" altLang="zh-CN" sz="2000" b="1">
                <a:solidFill>
                  <a:srgbClr val="FF0000"/>
                </a:solidFill>
                <a:latin typeface="微软雅黑" pitchFamily="34" charset="-122"/>
                <a:ea typeface="微软雅黑" pitchFamily="34" charset="-122"/>
              </a:rPr>
              <a:t>buf</a:t>
            </a:r>
            <a:r>
              <a:rPr lang="zh-CN" altLang="en-US" sz="2000" b="1">
                <a:solidFill>
                  <a:srgbClr val="FF0000"/>
                </a:solidFill>
                <a:latin typeface="微软雅黑" pitchFamily="34" charset="-122"/>
                <a:ea typeface="微软雅黑" pitchFamily="34" charset="-122"/>
              </a:rPr>
              <a:t>是</a:t>
            </a:r>
            <a:r>
              <a:rPr lang="en-US" altLang="zh-CN" sz="2000" b="1">
                <a:solidFill>
                  <a:srgbClr val="FF0000"/>
                </a:solidFill>
                <a:latin typeface="微软雅黑" pitchFamily="34" charset="-122"/>
                <a:ea typeface="微软雅黑" pitchFamily="34" charset="-122"/>
              </a:rPr>
              <a:t>main.o</a:t>
            </a:r>
            <a:r>
              <a:rPr lang="zh-CN" altLang="en-US" sz="2000" b="1">
                <a:solidFill>
                  <a:srgbClr val="FF0000"/>
                </a:solidFill>
                <a:latin typeface="微软雅黑" pitchFamily="34" charset="-122"/>
                <a:ea typeface="微软雅黑" pitchFamily="34" charset="-122"/>
              </a:rPr>
              <a:t>中第</a:t>
            </a:r>
            <a:r>
              <a:rPr lang="en-US" altLang="zh-CN" sz="2000" b="1">
                <a:solidFill>
                  <a:srgbClr val="FF0000"/>
                </a:solidFill>
                <a:latin typeface="微软雅黑" pitchFamily="34" charset="-122"/>
                <a:ea typeface="微软雅黑" pitchFamily="34" charset="-122"/>
              </a:rPr>
              <a:t>3</a:t>
            </a:r>
            <a:r>
              <a:rPr lang="zh-CN" altLang="en-US" sz="2000" b="1">
                <a:solidFill>
                  <a:srgbClr val="FF0000"/>
                </a:solidFill>
                <a:latin typeface="微软雅黑" pitchFamily="34" charset="-122"/>
                <a:ea typeface="微软雅黑" pitchFamily="34" charset="-122"/>
              </a:rPr>
              <a:t>节（</a:t>
            </a:r>
            <a:r>
              <a:rPr lang="en-US" altLang="zh-CN" sz="2000" b="1">
                <a:solidFill>
                  <a:srgbClr val="FF0000"/>
                </a:solidFill>
                <a:latin typeface="微软雅黑" pitchFamily="34" charset="-122"/>
                <a:ea typeface="微软雅黑" pitchFamily="34" charset="-122"/>
              </a:rPr>
              <a:t>.data</a:t>
            </a:r>
            <a:r>
              <a:rPr lang="zh-CN" altLang="en-US" sz="2000" b="1">
                <a:solidFill>
                  <a:srgbClr val="FF0000"/>
                </a:solidFill>
                <a:latin typeface="微软雅黑" pitchFamily="34" charset="-122"/>
                <a:ea typeface="微软雅黑" pitchFamily="34" charset="-122"/>
              </a:rPr>
              <a:t>）偏移为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的符号，是全局变量，占</a:t>
            </a:r>
            <a:r>
              <a:rPr lang="en-US" altLang="zh-CN" sz="2000" b="1">
                <a:solidFill>
                  <a:srgbClr val="FF0000"/>
                </a:solidFill>
                <a:latin typeface="微软雅黑" pitchFamily="34" charset="-122"/>
                <a:ea typeface="微软雅黑" pitchFamily="34" charset="-122"/>
              </a:rPr>
              <a:t>8B</a:t>
            </a:r>
            <a:r>
              <a:rPr lang="zh-CN" altLang="en-US" sz="2000" b="1">
                <a:solidFill>
                  <a:srgbClr val="FF00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main</a:t>
            </a:r>
            <a:r>
              <a:rPr lang="zh-CN" altLang="en-US" sz="2000" b="1">
                <a:solidFill>
                  <a:srgbClr val="FF0000"/>
                </a:solidFill>
                <a:latin typeface="微软雅黑" pitchFamily="34" charset="-122"/>
                <a:ea typeface="微软雅黑" pitchFamily="34" charset="-122"/>
              </a:rPr>
              <a:t>是第</a:t>
            </a:r>
            <a:r>
              <a:rPr lang="en-US" altLang="zh-CN" sz="2000" b="1">
                <a:solidFill>
                  <a:srgbClr val="FF0000"/>
                </a:solidFill>
                <a:latin typeface="微软雅黑" pitchFamily="34" charset="-122"/>
                <a:ea typeface="微软雅黑" pitchFamily="34" charset="-122"/>
              </a:rPr>
              <a:t>1</a:t>
            </a:r>
            <a:r>
              <a:rPr lang="zh-CN" altLang="en-US" sz="2000" b="1">
                <a:solidFill>
                  <a:srgbClr val="FF0000"/>
                </a:solidFill>
                <a:latin typeface="微软雅黑" pitchFamily="34" charset="-122"/>
                <a:ea typeface="微软雅黑" pitchFamily="34" charset="-122"/>
              </a:rPr>
              <a:t>节（</a:t>
            </a:r>
            <a:r>
              <a:rPr lang="en-US" altLang="zh-CN" sz="2000" b="1">
                <a:solidFill>
                  <a:srgbClr val="FF0000"/>
                </a:solidFill>
                <a:latin typeface="微软雅黑" pitchFamily="34" charset="-122"/>
                <a:ea typeface="微软雅黑" pitchFamily="34" charset="-122"/>
              </a:rPr>
              <a:t>.text</a:t>
            </a:r>
            <a:r>
              <a:rPr lang="zh-CN" altLang="en-US" sz="2000" b="1">
                <a:solidFill>
                  <a:srgbClr val="FF0000"/>
                </a:solidFill>
                <a:latin typeface="微软雅黑" pitchFamily="34" charset="-122"/>
                <a:ea typeface="微软雅黑" pitchFamily="34" charset="-122"/>
              </a:rPr>
              <a:t>）偏移为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的符号，是全局函数，占</a:t>
            </a:r>
            <a:r>
              <a:rPr lang="en-US" altLang="zh-CN" sz="2000" b="1">
                <a:solidFill>
                  <a:srgbClr val="FF0000"/>
                </a:solidFill>
                <a:latin typeface="微软雅黑" pitchFamily="34" charset="-122"/>
                <a:ea typeface="微软雅黑" pitchFamily="34" charset="-122"/>
              </a:rPr>
              <a:t>33B</a:t>
            </a:r>
            <a:r>
              <a:rPr lang="zh-CN" altLang="en-US" sz="2000" b="1">
                <a:solidFill>
                  <a:srgbClr val="FF00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swap</a:t>
            </a:r>
            <a:r>
              <a:rPr lang="zh-CN" altLang="en-US" sz="2000" b="1">
                <a:solidFill>
                  <a:srgbClr val="FF0000"/>
                </a:solidFill>
                <a:latin typeface="微软雅黑" pitchFamily="34" charset="-122"/>
                <a:ea typeface="微软雅黑" pitchFamily="34" charset="-122"/>
              </a:rPr>
              <a:t>是</a:t>
            </a:r>
            <a:r>
              <a:rPr lang="en-US" altLang="zh-CN" sz="2000" b="1">
                <a:solidFill>
                  <a:srgbClr val="FF0000"/>
                </a:solidFill>
                <a:latin typeface="微软雅黑" pitchFamily="34" charset="-122"/>
                <a:ea typeface="微软雅黑" pitchFamily="34" charset="-122"/>
              </a:rPr>
              <a:t>main.o</a:t>
            </a:r>
            <a:r>
              <a:rPr lang="zh-CN" altLang="en-US" sz="2000" b="1">
                <a:solidFill>
                  <a:srgbClr val="FF0000"/>
                </a:solidFill>
                <a:latin typeface="微软雅黑" pitchFamily="34" charset="-122"/>
                <a:ea typeface="微软雅黑" pitchFamily="34" charset="-122"/>
              </a:rPr>
              <a:t>中未定义的符号，不知道类型和大小，全局的（在其他模块定义）</a:t>
            </a:r>
          </a:p>
        </p:txBody>
      </p:sp>
      <p:sp>
        <p:nvSpPr>
          <p:cNvPr id="692232" name="Text Box 8"/>
          <p:cNvSpPr txBox="1">
            <a:spLocks noChangeArrowheads="1"/>
          </p:cNvSpPr>
          <p:nvPr/>
        </p:nvSpPr>
        <p:spPr bwMode="auto">
          <a:xfrm>
            <a:off x="258763" y="6284913"/>
            <a:ext cx="8813800" cy="473075"/>
          </a:xfrm>
          <a:prstGeom prst="rect">
            <a:avLst/>
          </a:prstGeom>
          <a:noFill/>
          <a:ln w="9525">
            <a:noFill/>
            <a:miter lim="800000"/>
            <a:headEnd/>
            <a:tailEnd/>
          </a:ln>
          <a:effectLst/>
        </p:spPr>
        <p:txBody>
          <a:bodyPr>
            <a:spAutoFit/>
          </a:bodyPr>
          <a:lstStyle/>
          <a:p>
            <a:pPr>
              <a:lnSpc>
                <a:spcPct val="125000"/>
              </a:lnSpc>
              <a:spcBef>
                <a:spcPct val="50000"/>
              </a:spcBef>
            </a:pPr>
            <a:r>
              <a:rPr lang="en-US" altLang="zh-CN" sz="2000" b="1">
                <a:solidFill>
                  <a:srgbClr val="FF0000"/>
                </a:solidFill>
                <a:latin typeface="微软雅黑" pitchFamily="34" charset="-122"/>
                <a:ea typeface="微软雅黑" pitchFamily="34" charset="-122"/>
              </a:rPr>
              <a:t>bufp1</a:t>
            </a:r>
            <a:r>
              <a:rPr lang="zh-CN" altLang="en-US" sz="2000" b="1">
                <a:solidFill>
                  <a:srgbClr val="FF0000"/>
                </a:solidFill>
                <a:latin typeface="微软雅黑" pitchFamily="34" charset="-122"/>
                <a:ea typeface="微软雅黑" pitchFamily="34" charset="-122"/>
              </a:rPr>
              <a:t>是未分配地址且未初始化的</a:t>
            </a:r>
            <a:r>
              <a:rPr lang="zh-CN" altLang="en-US" sz="2000" b="1">
                <a:solidFill>
                  <a:srgbClr val="FF0000"/>
                </a:solidFill>
                <a:ea typeface="微软雅黑" pitchFamily="34" charset="-122"/>
              </a:rPr>
              <a:t>本地变量</a:t>
            </a:r>
            <a:r>
              <a:rPr lang="en-US" altLang="zh-CN" sz="2000" b="1">
                <a:solidFill>
                  <a:srgbClr val="FF0000"/>
                </a:solidFill>
                <a:latin typeface="微软雅黑" pitchFamily="34" charset="-122"/>
                <a:ea typeface="微软雅黑" pitchFamily="34" charset="-122"/>
              </a:rPr>
              <a:t>(ndx=COM),</a:t>
            </a:r>
            <a:r>
              <a:rPr lang="zh-CN" altLang="en-US" sz="2000" b="1">
                <a:solidFill>
                  <a:srgbClr val="FF0000"/>
                </a:solidFill>
                <a:latin typeface="微软雅黑" pitchFamily="34" charset="-122"/>
                <a:ea typeface="微软雅黑" pitchFamily="34" charset="-122"/>
              </a:rPr>
              <a:t> 按</a:t>
            </a:r>
            <a:r>
              <a:rPr lang="en-US" altLang="zh-CN" sz="2000" b="1">
                <a:solidFill>
                  <a:srgbClr val="FF0000"/>
                </a:solidFill>
                <a:latin typeface="微软雅黑" pitchFamily="34" charset="-122"/>
                <a:ea typeface="微软雅黑" pitchFamily="34" charset="-122"/>
              </a:rPr>
              <a:t>4B</a:t>
            </a:r>
            <a:r>
              <a:rPr lang="zh-CN" altLang="en-US" sz="2000" b="1">
                <a:solidFill>
                  <a:srgbClr val="FF0000"/>
                </a:solidFill>
                <a:latin typeface="微软雅黑" pitchFamily="34" charset="-122"/>
                <a:ea typeface="微软雅黑" pitchFamily="34" charset="-122"/>
              </a:rPr>
              <a:t>对齐且占</a:t>
            </a:r>
            <a:r>
              <a:rPr lang="en-US" altLang="zh-CN" sz="2000" b="1">
                <a:solidFill>
                  <a:srgbClr val="FF0000"/>
                </a:solidFill>
                <a:latin typeface="微软雅黑" pitchFamily="34" charset="-122"/>
                <a:ea typeface="微软雅黑" pitchFamily="34" charset="-122"/>
              </a:rPr>
              <a:t>4B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2231"/>
                                        </p:tgtEl>
                                        <p:attrNameLst>
                                          <p:attrName>style.visibility</p:attrName>
                                        </p:attrNameLst>
                                      </p:cBhvr>
                                      <p:to>
                                        <p:strVal val="visible"/>
                                      </p:to>
                                    </p:set>
                                    <p:animEffect transition="in" filter="blinds(horizontal)">
                                      <p:cBhvr>
                                        <p:cTn id="7" dur="500"/>
                                        <p:tgtEl>
                                          <p:spTgt spid="6922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2229"/>
                                        </p:tgtEl>
                                        <p:attrNameLst>
                                          <p:attrName>style.visibility</p:attrName>
                                        </p:attrNameLst>
                                      </p:cBhvr>
                                      <p:to>
                                        <p:strVal val="visible"/>
                                      </p:to>
                                    </p:set>
                                    <p:animEffect transition="in" filter="blinds(horizontal)">
                                      <p:cBhvr>
                                        <p:cTn id="12" dur="500"/>
                                        <p:tgtEl>
                                          <p:spTgt spid="6922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2230"/>
                                        </p:tgtEl>
                                        <p:attrNameLst>
                                          <p:attrName>style.visibility</p:attrName>
                                        </p:attrNameLst>
                                      </p:cBhvr>
                                      <p:to>
                                        <p:strVal val="visible"/>
                                      </p:to>
                                    </p:set>
                                    <p:animEffect transition="in" filter="blinds(horizontal)">
                                      <p:cBhvr>
                                        <p:cTn id="17" dur="500"/>
                                        <p:tgtEl>
                                          <p:spTgt spid="6922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2232"/>
                                        </p:tgtEl>
                                        <p:attrNameLst>
                                          <p:attrName>style.visibility</p:attrName>
                                        </p:attrNameLst>
                                      </p:cBhvr>
                                      <p:to>
                                        <p:strVal val="visible"/>
                                      </p:to>
                                    </p:set>
                                    <p:animEffect transition="in" filter="blinds(horizontal)">
                                      <p:cBhvr>
                                        <p:cTn id="22" dur="500"/>
                                        <p:tgtEl>
                                          <p:spTgt spid="69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9" grpId="0"/>
      <p:bldP spid="692230" grpId="0"/>
      <p:bldP spid="692231" grpId="0"/>
      <p:bldP spid="6922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smtClean="0"/>
              <a:t>符号解析（</a:t>
            </a:r>
            <a:r>
              <a:rPr lang="en-US" altLang="zh-CN" smtClean="0"/>
              <a:t>Symbol Resolution</a:t>
            </a:r>
            <a:r>
              <a:rPr lang="zh-CN" altLang="en-US" smtClean="0"/>
              <a:t>）</a:t>
            </a:r>
          </a:p>
        </p:txBody>
      </p:sp>
      <p:sp>
        <p:nvSpPr>
          <p:cNvPr id="709635" name="Rectangle 3"/>
          <p:cNvSpPr>
            <a:spLocks noGrp="1" noChangeArrowheads="1"/>
          </p:cNvSpPr>
          <p:nvPr>
            <p:ph type="body" idx="1"/>
          </p:nvPr>
        </p:nvSpPr>
        <p:spPr>
          <a:xfrm>
            <a:off x="0" y="806450"/>
            <a:ext cx="5761038" cy="4840288"/>
          </a:xfrm>
        </p:spPr>
        <p:txBody>
          <a:bodyPr/>
          <a:lstStyle/>
          <a:p>
            <a:pPr>
              <a:lnSpc>
                <a:spcPct val="110000"/>
              </a:lnSpc>
            </a:pPr>
            <a:r>
              <a:rPr lang="zh-CN" altLang="en-US" sz="2200" smtClean="0">
                <a:ea typeface="微软雅黑" pitchFamily="34" charset="-122"/>
              </a:rPr>
              <a:t>目的：将每个模块中</a:t>
            </a:r>
            <a:r>
              <a:rPr lang="zh-CN" altLang="en-US" sz="2200" smtClean="0">
                <a:solidFill>
                  <a:srgbClr val="FF0000"/>
                </a:solidFill>
                <a:ea typeface="微软雅黑" pitchFamily="34" charset="-122"/>
              </a:rPr>
              <a:t>引用的符号</a:t>
            </a:r>
            <a:r>
              <a:rPr lang="zh-CN" altLang="en-US" sz="2200" smtClean="0">
                <a:ea typeface="微软雅黑" pitchFamily="34" charset="-122"/>
              </a:rPr>
              <a:t>与某个目标模块中的</a:t>
            </a:r>
            <a:r>
              <a:rPr lang="zh-CN" altLang="en-US" sz="2200" smtClean="0">
                <a:solidFill>
                  <a:srgbClr val="FF0000"/>
                </a:solidFill>
                <a:ea typeface="微软雅黑" pitchFamily="34" charset="-122"/>
              </a:rPr>
              <a:t>定义符号</a:t>
            </a:r>
            <a:r>
              <a:rPr lang="zh-CN" altLang="en-US" sz="2200" smtClean="0">
                <a:ea typeface="微软雅黑" pitchFamily="34" charset="-122"/>
              </a:rPr>
              <a:t>建立关联。</a:t>
            </a:r>
          </a:p>
          <a:p>
            <a:pPr>
              <a:lnSpc>
                <a:spcPct val="110000"/>
              </a:lnSpc>
            </a:pPr>
            <a:r>
              <a:rPr lang="zh-CN" altLang="en-US" sz="2200" smtClean="0">
                <a:ea typeface="微软雅黑" pitchFamily="34" charset="-122"/>
              </a:rPr>
              <a:t>每个</a:t>
            </a:r>
            <a:r>
              <a:rPr lang="zh-CN" altLang="en-US" sz="2200" smtClean="0">
                <a:solidFill>
                  <a:srgbClr val="FF0000"/>
                </a:solidFill>
                <a:ea typeface="微软雅黑" pitchFamily="34" charset="-122"/>
              </a:rPr>
              <a:t>定义符号在代码段或数据段中都被分配了存储空间</a:t>
            </a:r>
            <a:r>
              <a:rPr lang="zh-CN" altLang="en-US" sz="2200" smtClean="0">
                <a:ea typeface="微软雅黑" pitchFamily="34" charset="-122"/>
              </a:rPr>
              <a:t>，将</a:t>
            </a:r>
            <a:r>
              <a:rPr lang="zh-CN" altLang="en-US" sz="2200" smtClean="0">
                <a:solidFill>
                  <a:srgbClr val="CC0066"/>
                </a:solidFill>
                <a:ea typeface="微软雅黑" pitchFamily="34" charset="-122"/>
              </a:rPr>
              <a:t>引用符号</a:t>
            </a:r>
            <a:r>
              <a:rPr lang="zh-CN" altLang="en-US" sz="2200" smtClean="0">
                <a:ea typeface="微软雅黑" pitchFamily="34" charset="-122"/>
              </a:rPr>
              <a:t>与</a:t>
            </a:r>
            <a:r>
              <a:rPr lang="zh-CN" altLang="en-US" sz="2200" smtClean="0">
                <a:solidFill>
                  <a:srgbClr val="CC0066"/>
                </a:solidFill>
                <a:ea typeface="微软雅黑" pitchFamily="34" charset="-122"/>
              </a:rPr>
              <a:t>定义符号</a:t>
            </a:r>
            <a:r>
              <a:rPr lang="zh-CN" altLang="en-US" sz="2200" smtClean="0">
                <a:ea typeface="微软雅黑" pitchFamily="34" charset="-122"/>
              </a:rPr>
              <a:t>建立关联后，就可在重定位时</a:t>
            </a:r>
            <a:r>
              <a:rPr lang="zh-CN" altLang="en-US" sz="2200" smtClean="0">
                <a:solidFill>
                  <a:srgbClr val="3366FF"/>
                </a:solidFill>
                <a:ea typeface="微软雅黑" pitchFamily="34" charset="-122"/>
              </a:rPr>
              <a:t>将引用符号的地址重定位为相关联的定义符号的地址</a:t>
            </a:r>
            <a:r>
              <a:rPr lang="zh-CN" altLang="en-US" sz="2200" smtClean="0">
                <a:ea typeface="微软雅黑" pitchFamily="34" charset="-122"/>
              </a:rPr>
              <a:t>。</a:t>
            </a:r>
          </a:p>
          <a:p>
            <a:pPr>
              <a:lnSpc>
                <a:spcPct val="110000"/>
              </a:lnSpc>
            </a:pPr>
            <a:r>
              <a:rPr lang="zh-CN" altLang="en-US" sz="2200" smtClean="0">
                <a:solidFill>
                  <a:srgbClr val="FF0000"/>
                </a:solidFill>
                <a:ea typeface="微软雅黑" pitchFamily="34" charset="-122"/>
              </a:rPr>
              <a:t>本地符号</a:t>
            </a:r>
            <a:r>
              <a:rPr lang="zh-CN" altLang="en-US" sz="2200" smtClean="0">
                <a:ea typeface="微软雅黑" pitchFamily="34" charset="-122"/>
              </a:rPr>
              <a:t>在本模块内定义并引用，因此，其解析较简单，只要与本模块内唯一的定义符号关联即可。</a:t>
            </a:r>
          </a:p>
          <a:p>
            <a:pPr>
              <a:lnSpc>
                <a:spcPct val="110000"/>
              </a:lnSpc>
            </a:pPr>
            <a:r>
              <a:rPr lang="zh-CN" altLang="en-US" sz="2200" smtClean="0">
                <a:solidFill>
                  <a:srgbClr val="FF0000"/>
                </a:solidFill>
                <a:ea typeface="微软雅黑" pitchFamily="34" charset="-122"/>
              </a:rPr>
              <a:t>全局符号</a:t>
            </a:r>
            <a:r>
              <a:rPr lang="zh-CN" altLang="en-US" sz="2200" smtClean="0">
                <a:ea typeface="微软雅黑" pitchFamily="34" charset="-122"/>
              </a:rPr>
              <a:t>（外部定义的、内部定义的）的解析涉及多个模块，故较复杂</a:t>
            </a:r>
            <a:r>
              <a:rPr lang="zh-CN" altLang="en-US" sz="2200" smtClean="0"/>
              <a:t>   </a:t>
            </a:r>
          </a:p>
        </p:txBody>
      </p:sp>
      <p:sp>
        <p:nvSpPr>
          <p:cNvPr id="709636" name="Text Box 4"/>
          <p:cNvSpPr txBox="1">
            <a:spLocks noChangeArrowheads="1"/>
          </p:cNvSpPr>
          <p:nvPr/>
        </p:nvSpPr>
        <p:spPr bwMode="auto">
          <a:xfrm>
            <a:off x="304800" y="5791200"/>
            <a:ext cx="2436813"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latin typeface="微软雅黑"/>
                <a:ea typeface="微软雅黑" pitchFamily="34" charset="-122"/>
              </a:rPr>
              <a:t>“</a:t>
            </a:r>
            <a:r>
              <a:rPr lang="zh-CN" altLang="en-US" sz="2200" b="1">
                <a:solidFill>
                  <a:srgbClr val="0A6A0A"/>
                </a:solidFill>
                <a:ea typeface="微软雅黑" pitchFamily="34" charset="-122"/>
              </a:rPr>
              <a:t>符号的定义</a:t>
            </a:r>
            <a:r>
              <a:rPr lang="zh-CN" altLang="en-US" sz="2200" b="1">
                <a:solidFill>
                  <a:srgbClr val="0A6A0A"/>
                </a:solidFill>
                <a:latin typeface="微软雅黑"/>
                <a:ea typeface="微软雅黑" pitchFamily="34" charset="-122"/>
              </a:rPr>
              <a:t>”</a:t>
            </a:r>
            <a:r>
              <a:rPr lang="zh-CN" altLang="en-US" sz="2200" b="1">
                <a:solidFill>
                  <a:srgbClr val="0A6A0A"/>
                </a:solidFill>
                <a:ea typeface="微软雅黑" pitchFamily="34" charset="-122"/>
              </a:rPr>
              <a:t>其实质是什么？</a:t>
            </a:r>
          </a:p>
        </p:txBody>
      </p:sp>
      <p:sp>
        <p:nvSpPr>
          <p:cNvPr id="709637" name="Text Box 5"/>
          <p:cNvSpPr txBox="1">
            <a:spLocks noChangeArrowheads="1"/>
          </p:cNvSpPr>
          <p:nvPr/>
        </p:nvSpPr>
        <p:spPr bwMode="auto">
          <a:xfrm>
            <a:off x="3063875" y="5329238"/>
            <a:ext cx="5673725"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3300"/>
                </a:solidFill>
                <a:ea typeface="微软雅黑" pitchFamily="34" charset="-122"/>
              </a:rPr>
              <a:t>指被分配了存储空间。为函数名即指其代码所在区；为变量名即指其所占的静态数据区。</a:t>
            </a:r>
          </a:p>
        </p:txBody>
      </p:sp>
      <p:sp>
        <p:nvSpPr>
          <p:cNvPr id="709638" name="Text Box 6"/>
          <p:cNvSpPr txBox="1">
            <a:spLocks noChangeArrowheads="1"/>
          </p:cNvSpPr>
          <p:nvPr/>
        </p:nvSpPr>
        <p:spPr bwMode="auto">
          <a:xfrm>
            <a:off x="6323013" y="835025"/>
            <a:ext cx="1873250" cy="2101850"/>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23</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B</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p:txBody>
      </p:sp>
      <p:sp>
        <p:nvSpPr>
          <p:cNvPr id="709639" name="Rectangle 7"/>
          <p:cNvSpPr>
            <a:spLocks noChangeArrowheads="1"/>
          </p:cNvSpPr>
          <p:nvPr/>
        </p:nvSpPr>
        <p:spPr bwMode="auto">
          <a:xfrm>
            <a:off x="5902325" y="3005138"/>
            <a:ext cx="2855913" cy="1249362"/>
          </a:xfrm>
          <a:prstGeom prst="rect">
            <a:avLst/>
          </a:prstGeom>
          <a:noFill/>
          <a:ln w="9525">
            <a:noFill/>
            <a:miter lim="800000"/>
            <a:headEnd/>
            <a:tailEnd/>
          </a:ln>
          <a:effectLst/>
        </p:spPr>
        <p:txBody>
          <a:bodyPr>
            <a:spAutoFit/>
          </a:bodyPr>
          <a:lstStyle/>
          <a:p>
            <a:pPr lvl="1" eaLnBrk="0" hangingPunct="0">
              <a:lnSpc>
                <a:spcPct val="115000"/>
              </a:lnSpc>
              <a:spcBef>
                <a:spcPct val="20000"/>
              </a:spcBef>
            </a:pPr>
            <a:r>
              <a:rPr lang="zh-CN" altLang="en-US" sz="2200" b="1">
                <a:solidFill>
                  <a:srgbClr val="009242"/>
                </a:solidFill>
                <a:latin typeface="微软雅黑" pitchFamily="34" charset="-122"/>
                <a:ea typeface="微软雅黑" pitchFamily="34" charset="-122"/>
              </a:rPr>
              <a:t>确定</a:t>
            </a:r>
            <a:r>
              <a:rPr lang="en-US" altLang="zh-CN" sz="2200" b="1">
                <a:solidFill>
                  <a:srgbClr val="009242"/>
                </a:solidFill>
                <a:latin typeface="微软雅黑" pitchFamily="34" charset="-122"/>
                <a:ea typeface="微软雅黑" pitchFamily="34" charset="-122"/>
              </a:rPr>
              <a:t>L0</a:t>
            </a:r>
            <a:r>
              <a:rPr lang="zh-CN" altLang="en-US" sz="2200" b="1">
                <a:solidFill>
                  <a:srgbClr val="009242"/>
                </a:solidFill>
                <a:latin typeface="微软雅黑" pitchFamily="34" charset="-122"/>
                <a:ea typeface="微软雅黑" pitchFamily="34" charset="-122"/>
              </a:rPr>
              <a:t>的地址，再在</a:t>
            </a:r>
            <a:r>
              <a:rPr lang="en-US" altLang="zh-CN" sz="2200" b="1">
                <a:solidFill>
                  <a:srgbClr val="009242"/>
                </a:solidFill>
                <a:latin typeface="微软雅黑" pitchFamily="34" charset="-122"/>
                <a:ea typeface="微软雅黑" pitchFamily="34" charset="-122"/>
              </a:rPr>
              <a:t>jmp</a:t>
            </a:r>
            <a:r>
              <a:rPr lang="zh-CN" altLang="en-US" sz="2200" b="1">
                <a:solidFill>
                  <a:srgbClr val="009242"/>
                </a:solidFill>
                <a:latin typeface="微软雅黑" pitchFamily="34" charset="-122"/>
                <a:ea typeface="微软雅黑" pitchFamily="34" charset="-122"/>
              </a:rPr>
              <a:t>指令中填入</a:t>
            </a:r>
            <a:r>
              <a:rPr lang="en-US" altLang="zh-CN" sz="2200" b="1">
                <a:solidFill>
                  <a:srgbClr val="009242"/>
                </a:solidFill>
                <a:latin typeface="微软雅黑" pitchFamily="34" charset="-122"/>
                <a:ea typeface="微软雅黑" pitchFamily="34" charset="-122"/>
              </a:rPr>
              <a:t>L0</a:t>
            </a:r>
            <a:r>
              <a:rPr lang="zh-CN" altLang="en-US" sz="2200" b="1">
                <a:solidFill>
                  <a:srgbClr val="009242"/>
                </a:solidFill>
                <a:latin typeface="微软雅黑" pitchFamily="34" charset="-122"/>
                <a:ea typeface="微软雅黑" pitchFamily="34" charset="-122"/>
              </a:rPr>
              <a:t>的地址</a:t>
            </a:r>
          </a:p>
        </p:txBody>
      </p:sp>
      <p:sp>
        <p:nvSpPr>
          <p:cNvPr id="709640" name="Line 8"/>
          <p:cNvSpPr>
            <a:spLocks noChangeShapeType="1"/>
          </p:cNvSpPr>
          <p:nvPr/>
        </p:nvSpPr>
        <p:spPr bwMode="auto">
          <a:xfrm flipV="1">
            <a:off x="5108575" y="2073275"/>
            <a:ext cx="1277938" cy="133350"/>
          </a:xfrm>
          <a:prstGeom prst="line">
            <a:avLst/>
          </a:prstGeom>
          <a:noFill/>
          <a:ln w="28575">
            <a:solidFill>
              <a:srgbClr val="CC0066"/>
            </a:solidFill>
            <a:round/>
            <a:headEnd/>
            <a:tailEnd type="triangle" w="med" len="med"/>
          </a:ln>
          <a:effectLst/>
        </p:spPr>
        <p:txBody>
          <a:bodyPr/>
          <a:lstStyle/>
          <a:p>
            <a:endParaRPr lang="zh-CN" altLang="en-US"/>
          </a:p>
        </p:txBody>
      </p:sp>
      <p:sp>
        <p:nvSpPr>
          <p:cNvPr id="709641" name="Line 9"/>
          <p:cNvSpPr>
            <a:spLocks noChangeShapeType="1"/>
          </p:cNvSpPr>
          <p:nvPr/>
        </p:nvSpPr>
        <p:spPr bwMode="auto">
          <a:xfrm flipV="1">
            <a:off x="3411538" y="1509713"/>
            <a:ext cx="4106862" cy="595312"/>
          </a:xfrm>
          <a:prstGeom prst="line">
            <a:avLst/>
          </a:prstGeom>
          <a:noFill/>
          <a:ln w="28575">
            <a:solidFill>
              <a:srgbClr val="CC0066"/>
            </a:solidFill>
            <a:round/>
            <a:headEnd/>
            <a:tailEnd type="triangle" w="med" len="med"/>
          </a:ln>
          <a:effectLst/>
        </p:spPr>
        <p:txBody>
          <a:bodyPr/>
          <a:lstStyle/>
          <a:p>
            <a:endParaRPr lang="zh-CN" altLang="en-US"/>
          </a:p>
        </p:txBody>
      </p:sp>
      <p:sp>
        <p:nvSpPr>
          <p:cNvPr id="709642" name="Text Box 10"/>
          <p:cNvSpPr txBox="1">
            <a:spLocks noChangeArrowheads="1"/>
          </p:cNvSpPr>
          <p:nvPr/>
        </p:nvSpPr>
        <p:spPr bwMode="auto">
          <a:xfrm>
            <a:off x="3178175" y="6197600"/>
            <a:ext cx="5529263"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0066"/>
                </a:solidFill>
                <a:ea typeface="微软雅黑" pitchFamily="34" charset="-122"/>
              </a:rPr>
              <a:t>所有定义符号的值就是其目标所在的首地址</a:t>
            </a:r>
          </a:p>
        </p:txBody>
      </p:sp>
      <p:sp>
        <p:nvSpPr>
          <p:cNvPr id="709643" name="Line 11"/>
          <p:cNvSpPr>
            <a:spLocks noChangeShapeType="1"/>
          </p:cNvSpPr>
          <p:nvPr/>
        </p:nvSpPr>
        <p:spPr bwMode="auto">
          <a:xfrm flipV="1">
            <a:off x="3141663" y="1150938"/>
            <a:ext cx="4410075" cy="931862"/>
          </a:xfrm>
          <a:prstGeom prst="line">
            <a:avLst/>
          </a:prstGeom>
          <a:noFill/>
          <a:ln w="28575">
            <a:solidFill>
              <a:srgbClr val="CC0066"/>
            </a:solidFill>
            <a:round/>
            <a:headEnd/>
            <a:tailEnd type="triangle" w="med" len="med"/>
          </a:ln>
          <a:effectLst/>
        </p:spPr>
        <p:txBody>
          <a:bodyPr/>
          <a:lstStyle/>
          <a:p>
            <a:endParaRPr lang="zh-CN" altLang="en-US"/>
          </a:p>
        </p:txBody>
      </p:sp>
      <p:sp>
        <p:nvSpPr>
          <p:cNvPr id="709644" name="Line 12"/>
          <p:cNvSpPr>
            <a:spLocks noChangeShapeType="1"/>
          </p:cNvSpPr>
          <p:nvPr/>
        </p:nvSpPr>
        <p:spPr bwMode="auto">
          <a:xfrm>
            <a:off x="5143500" y="2370138"/>
            <a:ext cx="1262063" cy="361950"/>
          </a:xfrm>
          <a:prstGeom prst="line">
            <a:avLst/>
          </a:prstGeom>
          <a:noFill/>
          <a:ln w="28575">
            <a:solidFill>
              <a:srgbClr val="CC0066"/>
            </a:solidFill>
            <a:round/>
            <a:headEnd/>
            <a:tailEnd type="triangle" w="med" len="med"/>
          </a:ln>
          <a:effectLst/>
        </p:spPr>
        <p:txBody>
          <a:bodyPr/>
          <a:lstStyle/>
          <a:p>
            <a:endParaRPr lang="zh-CN" altLang="en-US"/>
          </a:p>
        </p:txBody>
      </p:sp>
      <p:sp>
        <p:nvSpPr>
          <p:cNvPr id="709645" name="Text Box 13"/>
          <p:cNvSpPr txBox="1">
            <a:spLocks noChangeArrowheads="1"/>
          </p:cNvSpPr>
          <p:nvPr/>
        </p:nvSpPr>
        <p:spPr bwMode="auto">
          <a:xfrm>
            <a:off x="5818188" y="4687888"/>
            <a:ext cx="3005137" cy="427037"/>
          </a:xfrm>
          <a:prstGeom prst="rect">
            <a:avLst/>
          </a:prstGeom>
          <a:solidFill>
            <a:srgbClr val="33CCCC">
              <a:alpha val="27000"/>
            </a:srgbClr>
          </a:solidFill>
          <a:ln w="9525">
            <a:noFill/>
            <a:miter lim="800000"/>
            <a:headEnd/>
            <a:tailEnd/>
          </a:ln>
          <a:effectLst/>
        </p:spPr>
        <p:txBody>
          <a:bodyPr>
            <a:spAutoFit/>
          </a:bodyPr>
          <a:lstStyle/>
          <a:p>
            <a:pPr>
              <a:spcBef>
                <a:spcPct val="50000"/>
              </a:spcBef>
            </a:pPr>
            <a:r>
              <a:rPr lang="zh-CN" altLang="en-US" sz="2200" b="1">
                <a:ea typeface="微软雅黑" pitchFamily="34" charset="-122"/>
              </a:rPr>
              <a:t>符号解析也称</a:t>
            </a:r>
            <a:r>
              <a:rPr lang="zh-CN" altLang="en-US" sz="2200" b="1">
                <a:solidFill>
                  <a:srgbClr val="FF0000"/>
                </a:solidFill>
                <a:ea typeface="微软雅黑" pitchFamily="34" charset="-122"/>
              </a:rPr>
              <a:t>符号绑定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animEffect transition="in" filter="blinds(horizontal)">
                                      <p:cBhvr>
                                        <p:cTn id="7" dur="500"/>
                                        <p:tgtEl>
                                          <p:spTgt spid="70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9635">
                                            <p:txEl>
                                              <p:pRg st="1" end="1"/>
                                            </p:txEl>
                                          </p:spTgt>
                                        </p:tgtEl>
                                        <p:attrNameLst>
                                          <p:attrName>style.visibility</p:attrName>
                                        </p:attrNameLst>
                                      </p:cBhvr>
                                      <p:to>
                                        <p:strVal val="visible"/>
                                      </p:to>
                                    </p:set>
                                    <p:animEffect transition="in" filter="blinds(horizontal)">
                                      <p:cBhvr>
                                        <p:cTn id="12" dur="500"/>
                                        <p:tgtEl>
                                          <p:spTgt spid="70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9638"/>
                                        </p:tgtEl>
                                        <p:attrNameLst>
                                          <p:attrName>style.visibility</p:attrName>
                                        </p:attrNameLst>
                                      </p:cBhvr>
                                      <p:to>
                                        <p:strVal val="visible"/>
                                      </p:to>
                                    </p:set>
                                    <p:animEffect transition="in" filter="blinds(horizontal)">
                                      <p:cBhvr>
                                        <p:cTn id="17" dur="500"/>
                                        <p:tgtEl>
                                          <p:spTgt spid="7096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9641"/>
                                        </p:tgtEl>
                                        <p:attrNameLst>
                                          <p:attrName>style.visibility</p:attrName>
                                        </p:attrNameLst>
                                      </p:cBhvr>
                                      <p:to>
                                        <p:strVal val="visible"/>
                                      </p:to>
                                    </p:set>
                                    <p:animEffect transition="in" filter="blinds(horizontal)">
                                      <p:cBhvr>
                                        <p:cTn id="22" dur="500"/>
                                        <p:tgtEl>
                                          <p:spTgt spid="7096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9643"/>
                                        </p:tgtEl>
                                        <p:attrNameLst>
                                          <p:attrName>style.visibility</p:attrName>
                                        </p:attrNameLst>
                                      </p:cBhvr>
                                      <p:to>
                                        <p:strVal val="visible"/>
                                      </p:to>
                                    </p:set>
                                    <p:animEffect transition="in" filter="blinds(horizontal)">
                                      <p:cBhvr>
                                        <p:cTn id="27" dur="500"/>
                                        <p:tgtEl>
                                          <p:spTgt spid="7096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9640"/>
                                        </p:tgtEl>
                                        <p:attrNameLst>
                                          <p:attrName>style.visibility</p:attrName>
                                        </p:attrNameLst>
                                      </p:cBhvr>
                                      <p:to>
                                        <p:strVal val="visible"/>
                                      </p:to>
                                    </p:set>
                                    <p:animEffect transition="in" filter="blinds(horizontal)">
                                      <p:cBhvr>
                                        <p:cTn id="32" dur="500"/>
                                        <p:tgtEl>
                                          <p:spTgt spid="7096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9644"/>
                                        </p:tgtEl>
                                        <p:attrNameLst>
                                          <p:attrName>style.visibility</p:attrName>
                                        </p:attrNameLst>
                                      </p:cBhvr>
                                      <p:to>
                                        <p:strVal val="visible"/>
                                      </p:to>
                                    </p:set>
                                    <p:animEffect transition="in" filter="blinds(horizontal)">
                                      <p:cBhvr>
                                        <p:cTn id="37" dur="500"/>
                                        <p:tgtEl>
                                          <p:spTgt spid="7096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9639"/>
                                        </p:tgtEl>
                                        <p:attrNameLst>
                                          <p:attrName>style.visibility</p:attrName>
                                        </p:attrNameLst>
                                      </p:cBhvr>
                                      <p:to>
                                        <p:strVal val="visible"/>
                                      </p:to>
                                    </p:set>
                                    <p:animEffect transition="in" filter="blinds(horizontal)">
                                      <p:cBhvr>
                                        <p:cTn id="42" dur="500"/>
                                        <p:tgtEl>
                                          <p:spTgt spid="7096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09635">
                                            <p:txEl>
                                              <p:pRg st="2" end="2"/>
                                            </p:txEl>
                                          </p:spTgt>
                                        </p:tgtEl>
                                        <p:attrNameLst>
                                          <p:attrName>style.visibility</p:attrName>
                                        </p:attrNameLst>
                                      </p:cBhvr>
                                      <p:to>
                                        <p:strVal val="visible"/>
                                      </p:to>
                                    </p:set>
                                    <p:animEffect transition="in" filter="blinds(horizontal)">
                                      <p:cBhvr>
                                        <p:cTn id="47" dur="500"/>
                                        <p:tgtEl>
                                          <p:spTgt spid="70963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09635">
                                            <p:txEl>
                                              <p:pRg st="3" end="3"/>
                                            </p:txEl>
                                          </p:spTgt>
                                        </p:tgtEl>
                                        <p:attrNameLst>
                                          <p:attrName>style.visibility</p:attrName>
                                        </p:attrNameLst>
                                      </p:cBhvr>
                                      <p:to>
                                        <p:strVal val="visible"/>
                                      </p:to>
                                    </p:set>
                                    <p:animEffect transition="in" filter="blinds(horizontal)">
                                      <p:cBhvr>
                                        <p:cTn id="52" dur="500"/>
                                        <p:tgtEl>
                                          <p:spTgt spid="70963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09636"/>
                                        </p:tgtEl>
                                        <p:attrNameLst>
                                          <p:attrName>style.visibility</p:attrName>
                                        </p:attrNameLst>
                                      </p:cBhvr>
                                      <p:to>
                                        <p:strVal val="visible"/>
                                      </p:to>
                                    </p:set>
                                    <p:animEffect transition="in" filter="blinds(horizontal)">
                                      <p:cBhvr>
                                        <p:cTn id="57" dur="500"/>
                                        <p:tgtEl>
                                          <p:spTgt spid="70963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09637"/>
                                        </p:tgtEl>
                                        <p:attrNameLst>
                                          <p:attrName>style.visibility</p:attrName>
                                        </p:attrNameLst>
                                      </p:cBhvr>
                                      <p:to>
                                        <p:strVal val="visible"/>
                                      </p:to>
                                    </p:set>
                                    <p:animEffect transition="in" filter="blinds(horizontal)">
                                      <p:cBhvr>
                                        <p:cTn id="62" dur="500"/>
                                        <p:tgtEl>
                                          <p:spTgt spid="70963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9642"/>
                                        </p:tgtEl>
                                        <p:attrNameLst>
                                          <p:attrName>style.visibility</p:attrName>
                                        </p:attrNameLst>
                                      </p:cBhvr>
                                      <p:to>
                                        <p:strVal val="visible"/>
                                      </p:to>
                                    </p:set>
                                    <p:animEffect transition="in" filter="blinds(horizontal)">
                                      <p:cBhvr>
                                        <p:cTn id="67" dur="500"/>
                                        <p:tgtEl>
                                          <p:spTgt spid="7096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09645"/>
                                        </p:tgtEl>
                                        <p:attrNameLst>
                                          <p:attrName>style.visibility</p:attrName>
                                        </p:attrNameLst>
                                      </p:cBhvr>
                                      <p:to>
                                        <p:strVal val="visible"/>
                                      </p:to>
                                    </p:set>
                                    <p:animEffect transition="in" filter="blinds(horizontal)">
                                      <p:cBhvr>
                                        <p:cTn id="72" dur="500"/>
                                        <p:tgtEl>
                                          <p:spTgt spid="70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p:bldP spid="709637" grpId="0"/>
      <p:bldP spid="709638" grpId="0"/>
      <p:bldP spid="709639" grpId="0"/>
      <p:bldP spid="709640" grpId="0" animBg="1"/>
      <p:bldP spid="709641" grpId="0" animBg="1"/>
      <p:bldP spid="709642" grpId="0"/>
      <p:bldP spid="709643" grpId="0" animBg="1"/>
      <p:bldP spid="709644" grpId="0" animBg="1"/>
      <p:bldP spid="7096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zh-CN" altLang="en-US" smtClean="0"/>
              <a:t>全局符号的符号解析</a:t>
            </a:r>
          </a:p>
        </p:txBody>
      </p:sp>
      <p:sp>
        <p:nvSpPr>
          <p:cNvPr id="710659" name="Rectangle 3"/>
          <p:cNvSpPr>
            <a:spLocks noGrp="1" noChangeArrowheads="1"/>
          </p:cNvSpPr>
          <p:nvPr>
            <p:ph type="body" idx="1"/>
          </p:nvPr>
        </p:nvSpPr>
        <p:spPr/>
        <p:txBody>
          <a:bodyPr/>
          <a:lstStyle/>
          <a:p>
            <a:pPr marL="457200" indent="-457200"/>
            <a:r>
              <a:rPr lang="zh-CN" altLang="en-US" smtClean="0">
                <a:latin typeface="微软雅黑" pitchFamily="34" charset="-122"/>
                <a:ea typeface="微软雅黑" pitchFamily="34" charset="-122"/>
              </a:rPr>
              <a:t>全局符号的强</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弱特性</a:t>
            </a:r>
          </a:p>
          <a:p>
            <a:pPr marL="838200" lvl="1" indent="-381000"/>
            <a:r>
              <a:rPr lang="zh-CN" altLang="en-US" sz="2300" smtClean="0">
                <a:ea typeface="微软雅黑" pitchFamily="34" charset="-122"/>
              </a:rPr>
              <a:t>函数名和已初始化的全局变量名是</a:t>
            </a:r>
            <a:r>
              <a:rPr lang="zh-CN" altLang="en-US" sz="2300" smtClean="0">
                <a:solidFill>
                  <a:srgbClr val="FF0000"/>
                </a:solidFill>
                <a:ea typeface="微软雅黑" pitchFamily="34" charset="-122"/>
              </a:rPr>
              <a:t>强符号</a:t>
            </a:r>
          </a:p>
          <a:p>
            <a:pPr marL="838200" lvl="1" indent="-381000"/>
            <a:r>
              <a:rPr lang="zh-CN" altLang="en-US" sz="2300" smtClean="0">
                <a:ea typeface="微软雅黑" pitchFamily="34" charset="-122"/>
              </a:rPr>
              <a:t>未初始化的全局变量名是</a:t>
            </a:r>
            <a:r>
              <a:rPr lang="zh-CN" altLang="en-US" sz="2300" smtClean="0">
                <a:solidFill>
                  <a:srgbClr val="FF0000"/>
                </a:solidFill>
                <a:ea typeface="微软雅黑" pitchFamily="34" charset="-122"/>
              </a:rPr>
              <a:t>弱符号</a:t>
            </a:r>
            <a:r>
              <a:rPr lang="zh-CN" altLang="en-US" sz="2300" smtClean="0"/>
              <a:t> </a:t>
            </a:r>
          </a:p>
        </p:txBody>
      </p:sp>
      <p:sp>
        <p:nvSpPr>
          <p:cNvPr id="710660" name="Rectangle 3"/>
          <p:cNvSpPr>
            <a:spLocks noChangeArrowheads="1"/>
          </p:cNvSpPr>
          <p:nvPr/>
        </p:nvSpPr>
        <p:spPr bwMode="auto">
          <a:xfrm>
            <a:off x="2338388" y="4359275"/>
            <a:ext cx="2011362" cy="1809750"/>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int var=5;</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4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p1()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p:txBody>
      </p:sp>
      <p:sp>
        <p:nvSpPr>
          <p:cNvPr id="710661" name="Rectangle 4"/>
          <p:cNvSpPr>
            <a:spLocks noChangeArrowheads="1"/>
          </p:cNvSpPr>
          <p:nvPr/>
        </p:nvSpPr>
        <p:spPr bwMode="auto">
          <a:xfrm>
            <a:off x="4981575" y="4359275"/>
            <a:ext cx="1257300" cy="1809750"/>
          </a:xfrm>
          <a:prstGeom prst="rect">
            <a:avLst/>
          </a:prstGeom>
          <a:solidFill>
            <a:srgbClr val="F6F5BD"/>
          </a:solidFill>
          <a:ln w="3240">
            <a:solidFill>
              <a:schemeClr val="tx1"/>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int var;</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4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p2()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p:txBody>
      </p:sp>
      <p:sp>
        <p:nvSpPr>
          <p:cNvPr id="710662" name="Rectangle 5"/>
          <p:cNvSpPr>
            <a:spLocks noChangeArrowheads="1"/>
          </p:cNvSpPr>
          <p:nvPr/>
        </p:nvSpPr>
        <p:spPr bwMode="auto">
          <a:xfrm>
            <a:off x="2447925" y="3802063"/>
            <a:ext cx="819150" cy="438150"/>
          </a:xfrm>
          <a:prstGeom prst="rect">
            <a:avLst/>
          </a:prstGeom>
          <a:noFill/>
          <a:ln w="3240">
            <a:solidFill>
              <a:srgbClr val="FFFFFF"/>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微软雅黑" pitchFamily="34" charset="-122"/>
                <a:ea typeface="微软雅黑" pitchFamily="34" charset="-122"/>
                <a:cs typeface="msgothic"/>
              </a:rPr>
              <a:t>p1.c</a:t>
            </a:r>
          </a:p>
        </p:txBody>
      </p:sp>
      <p:sp>
        <p:nvSpPr>
          <p:cNvPr id="710663" name="Rectangle 6"/>
          <p:cNvSpPr>
            <a:spLocks noChangeArrowheads="1"/>
          </p:cNvSpPr>
          <p:nvPr/>
        </p:nvSpPr>
        <p:spPr bwMode="auto">
          <a:xfrm>
            <a:off x="5108575" y="3743325"/>
            <a:ext cx="819150" cy="438150"/>
          </a:xfrm>
          <a:prstGeom prst="rect">
            <a:avLst/>
          </a:prstGeom>
          <a:noFill/>
          <a:ln w="3240">
            <a:solidFill>
              <a:srgbClr val="FFFFFF"/>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微软雅黑" pitchFamily="34" charset="-122"/>
                <a:ea typeface="微软雅黑" pitchFamily="34" charset="-122"/>
                <a:cs typeface="msgothic"/>
              </a:rPr>
              <a:t>p2.c</a:t>
            </a:r>
          </a:p>
        </p:txBody>
      </p:sp>
      <p:sp>
        <p:nvSpPr>
          <p:cNvPr id="710673" name="Text Box 17"/>
          <p:cNvSpPr txBox="1">
            <a:spLocks noChangeArrowheads="1"/>
          </p:cNvSpPr>
          <p:nvPr/>
        </p:nvSpPr>
        <p:spPr bwMode="auto">
          <a:xfrm>
            <a:off x="668338" y="2684463"/>
            <a:ext cx="6372225"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以下符号哪些是</a:t>
            </a:r>
            <a:r>
              <a:rPr lang="zh-CN" altLang="en-US" sz="2400" b="1">
                <a:solidFill>
                  <a:srgbClr val="FF0000"/>
                </a:solidFill>
                <a:ea typeface="微软雅黑" pitchFamily="34" charset="-122"/>
              </a:rPr>
              <a:t>强符号</a:t>
            </a:r>
            <a:r>
              <a:rPr lang="zh-CN" altLang="en-US" sz="2400" b="1">
                <a:ea typeface="微软雅黑" pitchFamily="34" charset="-122"/>
              </a:rPr>
              <a:t>？哪些是</a:t>
            </a:r>
            <a:r>
              <a:rPr lang="zh-CN" altLang="en-US" sz="2400" b="1">
                <a:solidFill>
                  <a:srgbClr val="FF0000"/>
                </a:solidFill>
                <a:ea typeface="微软雅黑" pitchFamily="34" charset="-122"/>
              </a:rPr>
              <a:t>弱符号</a:t>
            </a:r>
            <a:r>
              <a:rPr lang="zh-CN" altLang="en-US" sz="2400" b="1">
                <a:ea typeface="微软雅黑" pitchFamily="34" charset="-122"/>
              </a:rPr>
              <a:t>？</a:t>
            </a:r>
          </a:p>
        </p:txBody>
      </p:sp>
      <p:sp>
        <p:nvSpPr>
          <p:cNvPr id="710678" name="Line 22"/>
          <p:cNvSpPr>
            <a:spLocks noChangeShapeType="1"/>
          </p:cNvSpPr>
          <p:nvPr/>
        </p:nvSpPr>
        <p:spPr bwMode="auto">
          <a:xfrm flipH="1">
            <a:off x="3265488" y="3074988"/>
            <a:ext cx="115887" cy="1336675"/>
          </a:xfrm>
          <a:prstGeom prst="line">
            <a:avLst/>
          </a:prstGeom>
          <a:noFill/>
          <a:ln w="38100">
            <a:solidFill>
              <a:srgbClr val="009242"/>
            </a:solidFill>
            <a:round/>
            <a:headEnd/>
            <a:tailEnd type="triangle" w="med" len="med"/>
          </a:ln>
          <a:effectLst/>
        </p:spPr>
        <p:txBody>
          <a:bodyPr/>
          <a:lstStyle/>
          <a:p>
            <a:endParaRPr lang="zh-CN" altLang="en-US"/>
          </a:p>
        </p:txBody>
      </p:sp>
      <p:sp>
        <p:nvSpPr>
          <p:cNvPr id="710679" name="Line 23"/>
          <p:cNvSpPr>
            <a:spLocks noChangeShapeType="1"/>
          </p:cNvSpPr>
          <p:nvPr/>
        </p:nvSpPr>
        <p:spPr bwMode="auto">
          <a:xfrm flipH="1">
            <a:off x="2616200" y="3081338"/>
            <a:ext cx="552450" cy="2032000"/>
          </a:xfrm>
          <a:prstGeom prst="line">
            <a:avLst/>
          </a:prstGeom>
          <a:noFill/>
          <a:ln w="38100">
            <a:solidFill>
              <a:srgbClr val="009242"/>
            </a:solidFill>
            <a:round/>
            <a:headEnd/>
            <a:tailEnd type="triangle" w="med" len="med"/>
          </a:ln>
          <a:effectLst/>
        </p:spPr>
        <p:txBody>
          <a:bodyPr/>
          <a:lstStyle/>
          <a:p>
            <a:endParaRPr lang="zh-CN" altLang="en-US"/>
          </a:p>
        </p:txBody>
      </p:sp>
      <p:sp>
        <p:nvSpPr>
          <p:cNvPr id="710680" name="Line 24"/>
          <p:cNvSpPr>
            <a:spLocks noChangeShapeType="1"/>
          </p:cNvSpPr>
          <p:nvPr/>
        </p:nvSpPr>
        <p:spPr bwMode="auto">
          <a:xfrm>
            <a:off x="3597275" y="3135313"/>
            <a:ext cx="1595438" cy="2017712"/>
          </a:xfrm>
          <a:prstGeom prst="line">
            <a:avLst/>
          </a:prstGeom>
          <a:noFill/>
          <a:ln w="38100">
            <a:solidFill>
              <a:srgbClr val="009242"/>
            </a:solidFill>
            <a:round/>
            <a:headEnd/>
            <a:tailEnd type="triangle" w="med" len="med"/>
          </a:ln>
          <a:effectLst/>
        </p:spPr>
        <p:txBody>
          <a:bodyPr/>
          <a:lstStyle/>
          <a:p>
            <a:endParaRPr lang="zh-CN" altLang="en-US"/>
          </a:p>
        </p:txBody>
      </p:sp>
      <p:sp>
        <p:nvSpPr>
          <p:cNvPr id="710681" name="Line 25"/>
          <p:cNvSpPr>
            <a:spLocks noChangeShapeType="1"/>
          </p:cNvSpPr>
          <p:nvPr/>
        </p:nvSpPr>
        <p:spPr bwMode="auto">
          <a:xfrm>
            <a:off x="5559425" y="3033713"/>
            <a:ext cx="449263" cy="1422400"/>
          </a:xfrm>
          <a:prstGeom prst="line">
            <a:avLst/>
          </a:prstGeom>
          <a:noFill/>
          <a:ln w="38100">
            <a:solidFill>
              <a:srgbClr val="0066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0679"/>
                                        </p:tgtEl>
                                        <p:attrNameLst>
                                          <p:attrName>style.visibility</p:attrName>
                                        </p:attrNameLst>
                                      </p:cBhvr>
                                      <p:to>
                                        <p:strVal val="visible"/>
                                      </p:to>
                                    </p:set>
                                    <p:animEffect transition="in" filter="blinds(horizontal)">
                                      <p:cBhvr>
                                        <p:cTn id="7" dur="500"/>
                                        <p:tgtEl>
                                          <p:spTgt spid="7106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0678"/>
                                        </p:tgtEl>
                                        <p:attrNameLst>
                                          <p:attrName>style.visibility</p:attrName>
                                        </p:attrNameLst>
                                      </p:cBhvr>
                                      <p:to>
                                        <p:strVal val="visible"/>
                                      </p:to>
                                    </p:set>
                                    <p:animEffect transition="in" filter="blinds(horizontal)">
                                      <p:cBhvr>
                                        <p:cTn id="12" dur="500"/>
                                        <p:tgtEl>
                                          <p:spTgt spid="7106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0680"/>
                                        </p:tgtEl>
                                        <p:attrNameLst>
                                          <p:attrName>style.visibility</p:attrName>
                                        </p:attrNameLst>
                                      </p:cBhvr>
                                      <p:to>
                                        <p:strVal val="visible"/>
                                      </p:to>
                                    </p:set>
                                    <p:animEffect transition="in" filter="blinds(horizontal)">
                                      <p:cBhvr>
                                        <p:cTn id="17" dur="500"/>
                                        <p:tgtEl>
                                          <p:spTgt spid="7106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0681"/>
                                        </p:tgtEl>
                                        <p:attrNameLst>
                                          <p:attrName>style.visibility</p:attrName>
                                        </p:attrNameLst>
                                      </p:cBhvr>
                                      <p:to>
                                        <p:strVal val="visible"/>
                                      </p:to>
                                    </p:set>
                                    <p:animEffect transition="in" filter="blinds(horizontal)">
                                      <p:cBhvr>
                                        <p:cTn id="22" dur="500"/>
                                        <p:tgtEl>
                                          <p:spTgt spid="710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78" grpId="0" animBg="1"/>
      <p:bldP spid="710679" grpId="0" animBg="1"/>
      <p:bldP spid="710680" grpId="0" animBg="1"/>
      <p:bldP spid="710681"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28038</TotalTime>
  <Words>6266</Words>
  <Application>Microsoft Office PowerPoint</Application>
  <PresentationFormat>全屏显示(4:3)</PresentationFormat>
  <Paragraphs>1127</Paragraphs>
  <Slides>50</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Arial</vt:lpstr>
      <vt:lpstr>宋体</vt:lpstr>
      <vt:lpstr>黑体</vt:lpstr>
      <vt:lpstr>微软雅黑</vt:lpstr>
      <vt:lpstr>msgothic</vt:lpstr>
      <vt:lpstr>Courier New</vt:lpstr>
      <vt:lpstr>Calibri</vt:lpstr>
      <vt:lpstr>Wingdings 2</vt:lpstr>
      <vt:lpstr>Wingdings</vt:lpstr>
      <vt:lpstr>Arial Black</vt:lpstr>
      <vt:lpstr>Arial Narrow</vt:lpstr>
      <vt:lpstr>Times New Roman</vt:lpstr>
      <vt:lpstr>默认设计模板</vt:lpstr>
      <vt:lpstr>  第四章 程序的链接  目标文件格式 符号解析与重定位 共享库与动态链接</vt:lpstr>
      <vt:lpstr>可执行文件的链接生成</vt:lpstr>
      <vt:lpstr>程序的链接</vt:lpstr>
      <vt:lpstr>符号和符号解析</vt:lpstr>
      <vt:lpstr>符号和符号解析</vt:lpstr>
      <vt:lpstr>目标文件中的符号表</vt:lpstr>
      <vt:lpstr>目标文件中的符号表</vt:lpstr>
      <vt:lpstr>符号解析（Symbol Resolution）</vt:lpstr>
      <vt:lpstr>全局符号的符号解析</vt:lpstr>
      <vt:lpstr>全局符号的符号解析</vt:lpstr>
      <vt:lpstr>链接器对符号的解析规则</vt:lpstr>
      <vt:lpstr>多重定义符号的解析举例</vt:lpstr>
      <vt:lpstr>多重定义符号的解析举例</vt:lpstr>
      <vt:lpstr>多重定义符号的解析举例</vt:lpstr>
      <vt:lpstr>多重定义符号的解析举例</vt:lpstr>
      <vt:lpstr>多重定义全局符号的问题</vt:lpstr>
      <vt:lpstr>头文件（.h文件）的作用</vt:lpstr>
      <vt:lpstr>预处理操作</vt:lpstr>
      <vt:lpstr>如何划分模块？</vt:lpstr>
      <vt:lpstr>静态共享库</vt:lpstr>
      <vt:lpstr>静态库的创建</vt:lpstr>
      <vt:lpstr>常用静态库</vt:lpstr>
      <vt:lpstr>自定义一个静态库文件</vt:lpstr>
      <vt:lpstr>链接器中符号解析的全过程 </vt:lpstr>
      <vt:lpstr>链接器中符号解析的全过程 </vt:lpstr>
      <vt:lpstr>链接器中符号解析的全过程 </vt:lpstr>
      <vt:lpstr>使用静态库</vt:lpstr>
      <vt:lpstr>链接顺序问题</vt:lpstr>
      <vt:lpstr>链接操作的步骤</vt:lpstr>
      <vt:lpstr>目标文件</vt:lpstr>
      <vt:lpstr>重定位</vt:lpstr>
      <vt:lpstr>重定位信息</vt:lpstr>
      <vt:lpstr>重定位操作举例</vt:lpstr>
      <vt:lpstr>重定位操作举例</vt:lpstr>
      <vt:lpstr>符号引用的地址需要重定位</vt:lpstr>
      <vt:lpstr>main.o重定位前</vt:lpstr>
      <vt:lpstr>main.o中的符号表</vt:lpstr>
      <vt:lpstr>R_386_PC32的重定位方式</vt:lpstr>
      <vt:lpstr>确定定义符号的地址</vt:lpstr>
      <vt:lpstr>R_386_32的重定位方式</vt:lpstr>
      <vt:lpstr>swap.o中的符号表</vt:lpstr>
      <vt:lpstr>R_386_32的重定位方式</vt:lpstr>
      <vt:lpstr>swap.o重定位</vt:lpstr>
      <vt:lpstr>swap.o重定位</vt:lpstr>
      <vt:lpstr>                                              重定位后</vt:lpstr>
      <vt:lpstr>可执行文件的存储器映像</vt:lpstr>
      <vt:lpstr>回顾：可执行文件中的程序头表</vt:lpstr>
      <vt:lpstr>程序头（段头）表的信息</vt:lpstr>
      <vt:lpstr>可执行文件的加载</vt:lpstr>
      <vt:lpstr>ELF文件信息举例</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2924</cp:revision>
  <dcterms:created xsi:type="dcterms:W3CDTF">2008-04-26T09:05:28Z</dcterms:created>
  <dcterms:modified xsi:type="dcterms:W3CDTF">2014-10-13T04:33:05Z</dcterms:modified>
</cp:coreProperties>
</file>