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498" r:id="rId2"/>
    <p:sldId id="500" r:id="rId3"/>
    <p:sldId id="504" r:id="rId4"/>
    <p:sldId id="503" r:id="rId5"/>
    <p:sldId id="507" r:id="rId6"/>
    <p:sldId id="508" r:id="rId7"/>
    <p:sldId id="505" r:id="rId8"/>
    <p:sldId id="509" r:id="rId9"/>
    <p:sldId id="502" r:id="rId10"/>
    <p:sldId id="510" r:id="rId11"/>
    <p:sldId id="461" r:id="rId12"/>
    <p:sldId id="462" r:id="rId13"/>
    <p:sldId id="556" r:id="rId14"/>
    <p:sldId id="339" r:id="rId15"/>
    <p:sldId id="463" r:id="rId16"/>
    <p:sldId id="344" r:id="rId17"/>
    <p:sldId id="402" r:id="rId18"/>
    <p:sldId id="346" r:id="rId19"/>
    <p:sldId id="403" r:id="rId20"/>
    <p:sldId id="468" r:id="rId21"/>
    <p:sldId id="467" r:id="rId22"/>
    <p:sldId id="466" r:id="rId23"/>
    <p:sldId id="521" r:id="rId24"/>
    <p:sldId id="525" r:id="rId25"/>
    <p:sldId id="527" r:id="rId26"/>
    <p:sldId id="530" r:id="rId27"/>
    <p:sldId id="557" r:id="rId28"/>
    <p:sldId id="558" r:id="rId29"/>
    <p:sldId id="548" r:id="rId30"/>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200" algn="l" rtl="0" eaLnBrk="0" fontAlgn="base" hangingPunct="0">
      <a:spcBef>
        <a:spcPct val="0"/>
      </a:spcBef>
      <a:spcAft>
        <a:spcPct val="0"/>
      </a:spcAft>
      <a:defRPr sz="1600" b="1" kern="1200">
        <a:solidFill>
          <a:schemeClr val="tx1"/>
        </a:solidFill>
        <a:latin typeface="Arial" charset="0"/>
        <a:ea typeface="+mn-ea"/>
        <a:cs typeface="+mn-cs"/>
      </a:defRPr>
    </a:lvl2pPr>
    <a:lvl3pPr marL="914400" algn="l" rtl="0" eaLnBrk="0" fontAlgn="base" hangingPunct="0">
      <a:spcBef>
        <a:spcPct val="0"/>
      </a:spcBef>
      <a:spcAft>
        <a:spcPct val="0"/>
      </a:spcAft>
      <a:defRPr sz="1600" b="1" kern="1200">
        <a:solidFill>
          <a:schemeClr val="tx1"/>
        </a:solidFill>
        <a:latin typeface="Arial" charset="0"/>
        <a:ea typeface="+mn-ea"/>
        <a:cs typeface="+mn-cs"/>
      </a:defRPr>
    </a:lvl3pPr>
    <a:lvl4pPr marL="1371600" algn="l" rtl="0" eaLnBrk="0" fontAlgn="base" hangingPunct="0">
      <a:spcBef>
        <a:spcPct val="0"/>
      </a:spcBef>
      <a:spcAft>
        <a:spcPct val="0"/>
      </a:spcAft>
      <a:defRPr sz="1600" b="1" kern="1200">
        <a:solidFill>
          <a:schemeClr val="tx1"/>
        </a:solidFill>
        <a:latin typeface="Arial" charset="0"/>
        <a:ea typeface="+mn-ea"/>
        <a:cs typeface="+mn-cs"/>
      </a:defRPr>
    </a:lvl4pPr>
    <a:lvl5pPr marL="1828800" algn="l"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8398"/>
    <a:srgbClr val="A50021"/>
    <a:srgbClr val="993300"/>
    <a:srgbClr val="6D6D6D"/>
    <a:srgbClr val="818181"/>
    <a:srgbClr val="469CDC"/>
    <a:srgbClr val="CC3300"/>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2009" autoAdjust="0"/>
    <p:restoredTop sz="91858" autoAdjust="0"/>
  </p:normalViewPr>
  <p:slideViewPr>
    <p:cSldViewPr snapToGrid="0">
      <p:cViewPr>
        <p:scale>
          <a:sx n="66" d="100"/>
          <a:sy n="66" d="100"/>
        </p:scale>
        <p:origin x="-1638"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Before we go any further, let’s step back for a second and take a look at the big picture.</a:t>
            </a:r>
          </a:p>
          <a:p>
            <a:r>
              <a:rPr lang="en-US" altLang="zh-CN"/>
              <a:t>All computer consist of five components: (1) Input and (2) output devices. (3) The Memory System. And the (4) Control and (5) Datapath of the Processor.</a:t>
            </a:r>
          </a:p>
          <a:p>
            <a:r>
              <a:rPr lang="en-US" altLang="zh-CN"/>
              <a:t>Today’s lecture covers the datapath design.</a:t>
            </a:r>
          </a:p>
          <a:p>
            <a:r>
              <a:rPr lang="en-US" altLang="zh-CN"/>
              <a:t>In the next lecture, I will show you how to design the processor’s control unit.</a:t>
            </a:r>
          </a:p>
          <a:p>
            <a:endParaRPr lang="en-US" altLang="zh-CN"/>
          </a:p>
          <a:p>
            <a:r>
              <a:rPr lang="en-US" altLang="zh-CN"/>
              <a:t>+1 = 5 min. (X:45)</a:t>
            </a:r>
          </a:p>
        </p:txBody>
      </p:sp>
      <p:sp>
        <p:nvSpPr>
          <p:cNvPr id="178179"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body" idx="1"/>
          </p:nvPr>
        </p:nvSpPr>
        <p:spPr>
          <a:xfrm>
            <a:off x="533400" y="4651375"/>
            <a:ext cx="6118225" cy="4816475"/>
          </a:xfrm>
          <a:noFill/>
          <a:ln/>
        </p:spPr>
        <p:txBody>
          <a:bodyPr lIns="100277" tIns="49259" rIns="100277" bIns="49259"/>
          <a:lstStyle/>
          <a:p>
            <a:r>
              <a:rPr lang="en-US" altLang="zh-CN"/>
              <a:t>Here are the timing diagrams showing the differences between the single cycle, multiple cycle, and pipeline implementations.</a:t>
            </a:r>
          </a:p>
          <a:p>
            <a:r>
              <a:rPr lang="en-US" altLang="zh-CN"/>
              <a:t>For example, in the pipeline implementation, we can finish executing the Load, Store, and R-type instruction sequence in seven cycles.</a:t>
            </a:r>
          </a:p>
          <a:p>
            <a:r>
              <a:rPr lang="en-US" altLang="zh-CN"/>
              <a:t>In the multiple clock cycle implementation, however, we cannot start executing the store until Cycle 6 because we must wait for the load instruction to  complete.</a:t>
            </a:r>
          </a:p>
          <a:p>
            <a:r>
              <a:rPr lang="en-US" altLang="zh-CN"/>
              <a:t>Similarly, we cannot start the execution of the R-type instruction until the store instruction has completed its execution in Cycle 9.</a:t>
            </a:r>
          </a:p>
          <a:p>
            <a:r>
              <a:rPr lang="en-US" altLang="zh-CN"/>
              <a:t>In the Single Cycle implementation, the cycle time is set to accommodate the longest instruction, the Load instruction.</a:t>
            </a:r>
          </a:p>
          <a:p>
            <a:r>
              <a:rPr lang="en-US" altLang="zh-CN"/>
              <a:t>Consequently, the cycle time for the Single Cycle implementation can be five times longer than the multiple cycle implementation.</a:t>
            </a:r>
          </a:p>
          <a:p>
            <a:r>
              <a:rPr lang="en-US" altLang="zh-CN"/>
              <a:t>But may be more importantly, since the cycle time has to be long enough for the load instruction, it is too long for the store instruction so the last part of the cycle here is wasted.</a:t>
            </a:r>
          </a:p>
          <a:p>
            <a:endParaRPr lang="en-US" altLang="zh-CN"/>
          </a:p>
          <a:p>
            <a:r>
              <a:rPr lang="en-US" altLang="zh-CN"/>
              <a:t>+2 = 77 min. (X:57)</a:t>
            </a:r>
          </a:p>
        </p:txBody>
      </p:sp>
      <p:sp>
        <p:nvSpPr>
          <p:cNvPr id="529411" name="Rectangle 3"/>
          <p:cNvSpPr>
            <a:spLocks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Based on the Register Transfer Language examples we have so far, we know we will need the following combinational logic elements.</a:t>
            </a:r>
          </a:p>
          <a:p>
            <a:r>
              <a:rPr lang="en-US" altLang="zh-CN"/>
              <a:t>We will need an adder to update the program counter.</a:t>
            </a:r>
          </a:p>
          <a:p>
            <a:r>
              <a:rPr lang="en-US" altLang="zh-CN"/>
              <a:t>A MUX to select the results.</a:t>
            </a:r>
          </a:p>
          <a:p>
            <a:r>
              <a:rPr lang="en-US" altLang="zh-CN"/>
              <a:t>And finally, an ALU to do various arithmetic and logic operation.</a:t>
            </a:r>
          </a:p>
          <a:p>
            <a:endParaRPr lang="en-US" altLang="zh-CN"/>
          </a:p>
          <a:p>
            <a:endParaRPr lang="en-US" altLang="zh-CN"/>
          </a:p>
          <a:p>
            <a:endParaRPr lang="en-US" altLang="zh-CN"/>
          </a:p>
          <a:p>
            <a:r>
              <a:rPr lang="en-US" altLang="zh-CN"/>
              <a:t>+1 = 30 min. (Y:10)</a:t>
            </a:r>
          </a:p>
        </p:txBody>
      </p:sp>
      <p:sp>
        <p:nvSpPr>
          <p:cNvPr id="188419"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Remember, we will be using a clocking methodology where all storage elements are clocked by the same clock edge.</a:t>
            </a:r>
          </a:p>
          <a:p>
            <a:r>
              <a:rPr lang="en-US" altLang="zh-CN"/>
              <a:t>Consequently, our cycle time will be the sum of:</a:t>
            </a:r>
          </a:p>
          <a:p>
            <a:r>
              <a:rPr lang="en-US" altLang="zh-CN"/>
              <a:t>(a) The Clock-to-Q ( or latch propagation) time of the input registers.</a:t>
            </a:r>
          </a:p>
          <a:p>
            <a:r>
              <a:rPr lang="en-US" altLang="zh-CN"/>
              <a:t>(b) The longest delay path through the combinational logic block.</a:t>
            </a:r>
          </a:p>
          <a:p>
            <a:r>
              <a:rPr lang="en-US" altLang="zh-CN"/>
              <a:t>(c)  The set up time of the output register.</a:t>
            </a:r>
          </a:p>
          <a:p>
            <a:r>
              <a:rPr lang="en-US" altLang="zh-CN"/>
              <a:t>(d) And finally the clock skew.</a:t>
            </a:r>
          </a:p>
          <a:p>
            <a:r>
              <a:rPr lang="en-US" altLang="zh-CN"/>
              <a:t>In order to avoid hold time violation, you have to make sure this inequality is fulfilled.</a:t>
            </a:r>
          </a:p>
          <a:p>
            <a:endParaRPr lang="en-US" altLang="zh-CN"/>
          </a:p>
          <a:p>
            <a:r>
              <a:rPr lang="en-US" altLang="zh-CN"/>
              <a:t>+2 = 18 min. (X:58)</a:t>
            </a:r>
          </a:p>
          <a:p>
            <a:endParaRPr lang="en-US" altLang="zh-CN"/>
          </a:p>
          <a:p>
            <a:r>
              <a:rPr lang="en-US" altLang="zh-CN" b="1"/>
              <a:t>Complements:</a:t>
            </a:r>
          </a:p>
          <a:p>
            <a:r>
              <a:rPr lang="en-US" altLang="zh-CN" b="1"/>
              <a:t>Why use edge-triggerd clocking methodology? simpler to explain in contrast to level-triggered.</a:t>
            </a:r>
          </a:p>
          <a:p>
            <a:r>
              <a:rPr lang="en-US" altLang="zh-CN" b="1"/>
              <a:t>Clock skew: </a:t>
            </a:r>
            <a:r>
              <a:rPr lang="en-US" altLang="zh-CN"/>
              <a:t>difference in absolute time between the times when two state elements see a clock edge. It arises because the clock signal often follows different paths, with slightly delays, to reach two different state elements. Clock skew may cause a forward race of new inputs to the next flip-flop, leading to incorrect operation. (see Fig.B.31 at page B-41).</a:t>
            </a:r>
          </a:p>
          <a:p>
            <a:r>
              <a:rPr lang="en-US" altLang="zh-CN" b="1"/>
              <a:t>Clock-to-Q(or latch propagation): </a:t>
            </a:r>
            <a:r>
              <a:rPr lang="en-US" altLang="zh-CN"/>
              <a:t>the propagation time of signal through a flip-flop from clock to the output Q. That is why it is called clock to Q time.</a:t>
            </a:r>
          </a:p>
          <a:p>
            <a:r>
              <a:rPr lang="en-US" altLang="zh-CN" b="1"/>
              <a:t>Setup time/hold time of flip-flop:</a:t>
            </a:r>
            <a:r>
              <a:rPr lang="en-US" altLang="zh-CN"/>
              <a:t> the minimum time during which the input must be valid( or stable) before/after the clock edge.(page B-24)</a:t>
            </a:r>
          </a:p>
          <a:p>
            <a:r>
              <a:rPr lang="en-US" altLang="zh-CN" b="1"/>
              <a:t>(Latch Prop + Shortest Delay Path - Clock Skew)  &gt;  Hold Time  </a:t>
            </a:r>
            <a:r>
              <a:rPr lang="en-US" altLang="zh-CN"/>
              <a:t>: this might be difficult to explain, but otherwise it will cause the race problem as shown in Fig.B.31. </a:t>
            </a:r>
          </a:p>
        </p:txBody>
      </p:sp>
      <p:sp>
        <p:nvSpPr>
          <p:cNvPr id="303107"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In today’s lecture, I will show you how to implement the following subset of MIPS instructions: add, subtract, or immediate, load, store, branch, and the jump instruction.</a:t>
            </a:r>
          </a:p>
          <a:p>
            <a:r>
              <a:rPr lang="en-US" altLang="zh-CN"/>
              <a:t>The Add and Subtract instructions use the R format.  The Op together with the Func fields together specified all the different kinds of add and subtract instructions.</a:t>
            </a:r>
          </a:p>
          <a:p>
            <a:r>
              <a:rPr lang="en-US" altLang="zh-CN"/>
              <a:t>Rs and Rt specifies the source registers.  And the Rd field specifies the destination register.</a:t>
            </a:r>
          </a:p>
          <a:p>
            <a:r>
              <a:rPr lang="en-US" altLang="zh-CN"/>
              <a:t>The Or immediate instruction uses the I format.  It only uses one source register, Rs.  The other operand comes from the immediate field. The Rt field is used to specified the destination register.</a:t>
            </a:r>
          </a:p>
          <a:p>
            <a:r>
              <a:rPr lang="en-US" altLang="zh-CN"/>
              <a:t>Both the load and store instructions use the I format and both add the Rs and the immediate filed together to form the memory address.</a:t>
            </a:r>
          </a:p>
          <a:p>
            <a:r>
              <a:rPr lang="en-US" altLang="zh-CN"/>
              <a:t>The difference is that the load instruction will load the data from memory into Rt while the store instruction will store the data in Rt into the memory.</a:t>
            </a:r>
          </a:p>
          <a:p>
            <a:r>
              <a:rPr lang="en-US" altLang="zh-CN"/>
              <a:t>The branch on equal instruction also uses the I format.  Here Rs and Rt are used to specify the registers we need to compare.</a:t>
            </a:r>
          </a:p>
          <a:p>
            <a:r>
              <a:rPr lang="en-US" altLang="zh-CN"/>
              <a:t>If these two registers are equal, we will branch to a location specified by the immediate field.</a:t>
            </a:r>
          </a:p>
          <a:p>
            <a:r>
              <a:rPr lang="en-US" altLang="zh-CN"/>
              <a:t>Finally, the jump instruction uses the J format and always causes the program to jump to a memory location specified in the address field. </a:t>
            </a:r>
          </a:p>
          <a:p>
            <a:r>
              <a:rPr lang="en-US" altLang="zh-CN"/>
              <a:t>I know I went over this rather quickly and you may have missed something.  But don’t worry, this is just an overview.  You will keep seeing these (point to the format) all day today.</a:t>
            </a:r>
          </a:p>
          <a:p>
            <a:endParaRPr lang="en-US" altLang="zh-CN"/>
          </a:p>
          <a:p>
            <a:r>
              <a:rPr lang="en-US" altLang="zh-CN"/>
              <a:t>+3 = 13 min. (X:53)</a:t>
            </a:r>
          </a:p>
        </p:txBody>
      </p:sp>
      <p:sp>
        <p:nvSpPr>
          <p:cNvPr id="473091"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Now let’s take a look at the first major component of the datapath: the instruction fetch unit.</a:t>
            </a:r>
          </a:p>
          <a:p>
            <a:r>
              <a:rPr lang="en-US" altLang="zh-CN"/>
              <a:t>The common RTL operations for all instructions are:</a:t>
            </a:r>
          </a:p>
          <a:p>
            <a:r>
              <a:rPr lang="en-US" altLang="zh-CN"/>
              <a:t>(a) Fetch the instruction using the Program Counter (PC) at the beginning of an</a:t>
            </a:r>
          </a:p>
          <a:p>
            <a:r>
              <a:rPr lang="en-US" altLang="zh-CN"/>
              <a:t>     instruction’s execution (PC -&gt; Instruction Memory -&gt; Instruction Word).</a:t>
            </a:r>
          </a:p>
          <a:p>
            <a:r>
              <a:rPr lang="en-US" altLang="zh-CN"/>
              <a:t>(b) Then at the end of the instruction’s execution, you need to update the</a:t>
            </a:r>
          </a:p>
          <a:p>
            <a:r>
              <a:rPr lang="en-US" altLang="zh-CN"/>
              <a:t>     Program Counter (PC -&gt; Next Address Logic -&gt; PC).</a:t>
            </a:r>
          </a:p>
          <a:p>
            <a:r>
              <a:rPr lang="en-US" altLang="zh-CN"/>
              <a:t>More specifically, you need to increment the PC by 4 if you are executing sequential code.</a:t>
            </a:r>
          </a:p>
          <a:p>
            <a:r>
              <a:rPr lang="en-US" altLang="zh-CN"/>
              <a:t>For Branch and Jump instructions, you need to update the program counter to “something else” other than plus 4.</a:t>
            </a:r>
          </a:p>
          <a:p>
            <a:r>
              <a:rPr lang="en-US" altLang="zh-CN"/>
              <a:t>I will show you what is inside this Next Address Logic block when we talked about the Branch and Jump instructions.</a:t>
            </a:r>
          </a:p>
          <a:p>
            <a:r>
              <a:rPr lang="en-US" altLang="zh-CN"/>
              <a:t>For now, let’s focus our attention to the Add and Subtract instructions.</a:t>
            </a:r>
          </a:p>
          <a:p>
            <a:endParaRPr lang="en-US" altLang="zh-CN"/>
          </a:p>
          <a:p>
            <a:r>
              <a:rPr lang="en-US" altLang="zh-CN"/>
              <a:t>+2 = 37 min. (Y:17)</a:t>
            </a:r>
          </a:p>
        </p:txBody>
      </p:sp>
      <p:sp>
        <p:nvSpPr>
          <p:cNvPr id="481283"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And here is the datapath that can do the trick.</a:t>
            </a:r>
          </a:p>
          <a:p>
            <a:r>
              <a:rPr lang="en-US" altLang="zh-CN"/>
              <a:t>First of all, we connect the register file’s Ra, Rb, and Rw input to the Rd, Rs, and Rt fields of the instruction bus (points to the format diagram).</a:t>
            </a:r>
          </a:p>
          <a:p>
            <a:r>
              <a:rPr lang="en-US" altLang="zh-CN"/>
              <a:t>Then we need to connect  busA and busB of the register file to the ALU.</a:t>
            </a:r>
          </a:p>
          <a:p>
            <a:r>
              <a:rPr lang="en-US" altLang="zh-CN"/>
              <a:t>Finally, we need to connect the output of the ALU to the input bus of the  register file.</a:t>
            </a:r>
          </a:p>
          <a:p>
            <a:r>
              <a:rPr lang="en-US" altLang="zh-CN"/>
              <a:t>Conceptually, this is how it works.</a:t>
            </a:r>
          </a:p>
          <a:p>
            <a:r>
              <a:rPr lang="en-US" altLang="zh-CN"/>
              <a:t>The instruction bus coming out of the Instruction memory will set the Ra and Rb to the register specifiers Rs and Rt.</a:t>
            </a:r>
          </a:p>
          <a:p>
            <a:r>
              <a:rPr lang="en-US" altLang="zh-CN"/>
              <a:t>This causes the register file to put the value of register Rs onto busA and the value of register Rt onto busB, respectively.</a:t>
            </a:r>
          </a:p>
          <a:p>
            <a:r>
              <a:rPr lang="en-US" altLang="zh-CN"/>
              <a:t>But setting the ALUctr appropriately, the ALU will perform either the Add and Subtract for us.</a:t>
            </a:r>
          </a:p>
          <a:p>
            <a:r>
              <a:rPr lang="en-US" altLang="zh-CN"/>
              <a:t>The result is then fed back to the register file where the register specifier Rw should already be set to the instruction bus’s Rd field.</a:t>
            </a:r>
          </a:p>
          <a:p>
            <a:r>
              <a:rPr lang="en-US" altLang="zh-CN"/>
              <a:t>Since the control, which we will design in our next lecture, should have already set the RegWr signal to 1, the result will be written back to the register file at the next clock tick (points to the Clk input).</a:t>
            </a:r>
          </a:p>
          <a:p>
            <a:endParaRPr lang="en-US" altLang="zh-CN"/>
          </a:p>
          <a:p>
            <a:r>
              <a:rPr lang="en-US" altLang="zh-CN"/>
              <a:t>+3 = 42 min. (Y:22)</a:t>
            </a:r>
          </a:p>
        </p:txBody>
      </p:sp>
      <p:sp>
        <p:nvSpPr>
          <p:cNvPr id="485379"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Here is the datapath for the Or immediate instructions.</a:t>
            </a:r>
          </a:p>
          <a:p>
            <a:r>
              <a:rPr lang="en-US" altLang="zh-CN"/>
              <a:t>We cannot use the Rd field here (Rw) because in this instruction format, we don’t have a Rd field. The Rd field in the R-type is used here as part of the immediate field.</a:t>
            </a:r>
          </a:p>
          <a:p>
            <a:r>
              <a:rPr lang="en-US" altLang="zh-CN"/>
              <a:t>For this instruction type, Rw input of the register file, that is the address of the register to be written, comes from the Rt field of the instruction.</a:t>
            </a:r>
          </a:p>
          <a:p>
            <a:r>
              <a:rPr lang="en-US" altLang="zh-CN"/>
              <a:t>Recalled from earlier slide that for R-type instruction, the Rw comes from the Rd field.</a:t>
            </a:r>
          </a:p>
          <a:p>
            <a:r>
              <a:rPr lang="en-US" altLang="zh-CN"/>
              <a:t>That’s why we need a MUX here to put Rd onto Rw for R-type instructions and to put Rt onto Rw for the I-type instruction.</a:t>
            </a:r>
          </a:p>
          <a:p>
            <a:r>
              <a:rPr lang="en-US" altLang="zh-CN"/>
              <a:t>Since the second operation of this instruction will be the immediate field zero extended to 32 bits, we also need a MUX here to block off bus B from the register file.</a:t>
            </a:r>
          </a:p>
          <a:p>
            <a:r>
              <a:rPr lang="en-US" altLang="zh-CN"/>
              <a:t>Since bus B is blocked off by the MUX, the value on bus B is don’t care. Therefore we do not have to worry about what ends up on  the register file’s Rb register specifier.</a:t>
            </a:r>
          </a:p>
          <a:p>
            <a:r>
              <a:rPr lang="en-US" altLang="zh-CN"/>
              <a:t>To keep things simple, we may just as well keep it the same as the R-type instruction and put the Rt field here.</a:t>
            </a:r>
          </a:p>
          <a:p>
            <a:r>
              <a:rPr lang="en-US" altLang="zh-CN"/>
              <a:t>So to summarize, this is how this datapath works.  With Rs on Register File’s Ra input, bus A will get the value of Rs as the first ALU operand.</a:t>
            </a:r>
          </a:p>
          <a:p>
            <a:r>
              <a:rPr lang="en-US" altLang="zh-CN"/>
              <a:t>The second operand will come from the immediate field of the instruction.</a:t>
            </a:r>
          </a:p>
          <a:p>
            <a:r>
              <a:rPr lang="en-US" altLang="zh-CN"/>
              <a:t>Once the ALU complete the OR operation, the result will be written into the register specified by the instruction’s Rt field.</a:t>
            </a:r>
          </a:p>
          <a:p>
            <a:endParaRPr lang="en-US" altLang="zh-CN"/>
          </a:p>
          <a:p>
            <a:r>
              <a:rPr lang="en-US" altLang="zh-CN"/>
              <a:t>+3 = 50 min. (Y:30)</a:t>
            </a:r>
          </a:p>
        </p:txBody>
      </p:sp>
      <p:sp>
        <p:nvSpPr>
          <p:cNvPr id="491523"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So here is the single cycle datapath we just built.</a:t>
            </a:r>
          </a:p>
          <a:p>
            <a:r>
              <a:rPr lang="en-US" altLang="zh-CN"/>
              <a:t>If you push into the Instruction Fetch Unit, you will see the last slide showing the PC, the next address logic, and the Instruction Memory.</a:t>
            </a:r>
          </a:p>
          <a:p>
            <a:r>
              <a:rPr lang="en-US" altLang="zh-CN"/>
              <a:t>Here I have shown how we can get the Rt, Rs, Rd, and Imm16 fields out of the 32-bit instruction word.</a:t>
            </a:r>
          </a:p>
          <a:p>
            <a:r>
              <a:rPr lang="en-US" altLang="zh-CN"/>
              <a:t>The Rt, Rs, and Rd fields will go to the register file as register specifiers while the Imm16 field will go to the Extender where it is either Zero and Sign extended to 32 bits.</a:t>
            </a:r>
          </a:p>
          <a:p>
            <a:r>
              <a:rPr lang="en-US" altLang="zh-CN"/>
              <a:t>The signals ExtOp, ALUSrc, ALUctr, MemWr, MemtoReg, RegDst, RegWr, Branch, and Jump  are control signals.</a:t>
            </a:r>
          </a:p>
          <a:p>
            <a:r>
              <a:rPr lang="en-US" altLang="zh-CN"/>
              <a:t>And I will show you how to generate them in the next class..</a:t>
            </a:r>
          </a:p>
          <a:p>
            <a:endParaRPr lang="en-US" altLang="zh-CN"/>
          </a:p>
          <a:p>
            <a:r>
              <a:rPr lang="en-US" altLang="zh-CN"/>
              <a:t>+2 = 80 min. (Z:00)</a:t>
            </a:r>
          </a:p>
        </p:txBody>
      </p:sp>
      <p:sp>
        <p:nvSpPr>
          <p:cNvPr id="547843" name="Rectangle 3"/>
          <p:cNvSpPr>
            <a:spLocks noChangeArrowheads="1" noTextEdit="1"/>
          </p:cNvSpPr>
          <p:nvPr>
            <p:ph type="sldImg"/>
          </p:nvPr>
        </p:nvSpPr>
        <p:spPr>
          <a:xfrm>
            <a:off x="1427163" y="644525"/>
            <a:ext cx="4259262" cy="319405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533400" y="4094163"/>
            <a:ext cx="6118225" cy="5373687"/>
          </a:xfrm>
          <a:noFill/>
          <a:ln/>
        </p:spPr>
        <p:txBody>
          <a:bodyPr lIns="100753" tIns="49493" rIns="100753" bIns="49493"/>
          <a:lstStyle/>
          <a:p>
            <a:r>
              <a:rPr lang="en-US" altLang="zh-CN"/>
              <a:t>Now with the clocking methodology back in your mind, we can think about how the critical path of our “abstract” datapath may look like.</a:t>
            </a:r>
          </a:p>
          <a:p>
            <a:r>
              <a:rPr lang="en-US" altLang="zh-CN"/>
              <a:t>One thing to keep in mind about the Register File and Ideal Memory (points to both Instruction and Data) is that the Clock input is a factor ONLY during the write operation.</a:t>
            </a:r>
          </a:p>
          <a:p>
            <a:r>
              <a:rPr lang="en-US" altLang="zh-CN"/>
              <a:t>For read operation, the CLK input is not a factor.  The register file and the ideal memory behave as if they are combinational logic.</a:t>
            </a:r>
          </a:p>
          <a:p>
            <a:r>
              <a:rPr lang="en-US" altLang="zh-CN"/>
              <a:t>That is you apply an address to the input, then after certain delay, which we called access time, the output is valid.</a:t>
            </a:r>
          </a:p>
          <a:p>
            <a:r>
              <a:rPr lang="en-US" altLang="zh-CN"/>
              <a:t>We will come back to these points (point to the “behave” bullets) later in this lecture.</a:t>
            </a:r>
          </a:p>
          <a:p>
            <a:r>
              <a:rPr lang="en-US" altLang="zh-CN"/>
              <a:t>But for now, let’s look at this “abstract” datapath’s critical path which occurs when the datapath tries to execute the Load instruction.</a:t>
            </a:r>
          </a:p>
          <a:p>
            <a:r>
              <a:rPr lang="en-US" altLang="zh-CN"/>
              <a:t>The time it takes to execute the load instruction are the sum of:</a:t>
            </a:r>
          </a:p>
          <a:p>
            <a:r>
              <a:rPr lang="en-US" altLang="zh-CN"/>
              <a:t>(a) The PC’s clock-to-Q time.</a:t>
            </a:r>
          </a:p>
          <a:p>
            <a:r>
              <a:rPr lang="en-US" altLang="zh-CN"/>
              <a:t>(b) The instruction memory access time.</a:t>
            </a:r>
          </a:p>
          <a:p>
            <a:r>
              <a:rPr lang="en-US" altLang="zh-CN"/>
              <a:t>(c) The time it takes to read the register file.</a:t>
            </a:r>
          </a:p>
          <a:p>
            <a:r>
              <a:rPr lang="en-US" altLang="zh-CN"/>
              <a:t>(d) The ALU delay in calculating the Data Memory Address.</a:t>
            </a:r>
          </a:p>
          <a:p>
            <a:r>
              <a:rPr lang="en-US" altLang="zh-CN"/>
              <a:t>(e) The time it takes to read the Data Memory.</a:t>
            </a:r>
          </a:p>
          <a:p>
            <a:r>
              <a:rPr lang="en-US" altLang="zh-CN"/>
              <a:t>(f) And finally, the setup time for the register file and clock skew.</a:t>
            </a:r>
          </a:p>
          <a:p>
            <a:endParaRPr lang="en-US" altLang="zh-CN"/>
          </a:p>
          <a:p>
            <a:r>
              <a:rPr lang="en-US" altLang="zh-CN"/>
              <a:t>+3 = 21 (Y:01)</a:t>
            </a:r>
          </a:p>
          <a:p>
            <a:endParaRPr lang="en-US" altLang="zh-CN"/>
          </a:p>
          <a:p>
            <a:r>
              <a:rPr lang="en-US" altLang="zh-CN"/>
              <a:t>Complement:</a:t>
            </a:r>
          </a:p>
          <a:p>
            <a:r>
              <a:rPr lang="en-US" altLang="zh-CN"/>
              <a:t>Clock skew(B-40): </a:t>
            </a:r>
          </a:p>
        </p:txBody>
      </p:sp>
      <p:sp>
        <p:nvSpPr>
          <p:cNvPr id="549891" name="Rectangle 3"/>
          <p:cNvSpPr>
            <a:spLocks noChangeArrowheads="1" noTextEdit="1"/>
          </p:cNvSpPr>
          <p:nvPr>
            <p:ph type="sldImg"/>
          </p:nvPr>
        </p:nvSpPr>
        <p:spPr>
          <a:xfrm>
            <a:off x="1427163" y="644525"/>
            <a:ext cx="4259262" cy="319405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487363"/>
            <a:ext cx="8145463" cy="5402262"/>
          </a:xfrm>
        </p:spPr>
        <p:txBody>
          <a:bodyPr lIns="91440" tIns="45720" rIns="91440" bIns="45720" anchor="ctr"/>
          <a:lstStyle/>
          <a:p>
            <a:pPr eaLnBrk="1" hangingPunct="1">
              <a:lnSpc>
                <a:spcPct val="130000"/>
              </a:lnSpc>
              <a:spcBef>
                <a:spcPct val="5000"/>
              </a:spcBef>
            </a:pPr>
            <a:r>
              <a:rPr lang="en-US" altLang="zh-CN"/>
              <a:t/>
            </a:r>
            <a:br>
              <a:rPr lang="en-US" altLang="zh-CN"/>
            </a:br>
            <a:r>
              <a:rPr lang="zh-CN" altLang="en-US">
                <a:solidFill>
                  <a:srgbClr val="FF0000"/>
                </a:solidFill>
              </a:rPr>
              <a:t/>
            </a:r>
            <a:br>
              <a:rPr lang="zh-CN" altLang="en-US">
                <a:solidFill>
                  <a:srgbClr val="FF0000"/>
                </a:solidFill>
              </a:rPr>
            </a:br>
            <a:r>
              <a:rPr lang="zh-CN" altLang="en-US" sz="4000">
                <a:solidFill>
                  <a:srgbClr val="FF0000"/>
                </a:solidFill>
              </a:rPr>
              <a:t>程序的执行</a:t>
            </a:r>
            <a:br>
              <a:rPr lang="zh-CN" altLang="en-US" sz="4000">
                <a:solidFill>
                  <a:srgbClr val="FF0000"/>
                </a:solidFill>
              </a:rPr>
            </a:br>
            <a:r>
              <a:rPr lang="zh-CN" altLang="en-US"/>
              <a:t/>
            </a:r>
            <a:br>
              <a:rPr lang="zh-CN" altLang="en-US"/>
            </a:br>
            <a:r>
              <a:rPr lang="zh-CN" altLang="en-US" sz="3000">
                <a:solidFill>
                  <a:schemeClr val="accent2"/>
                </a:solidFill>
                <a:latin typeface="微软雅黑" pitchFamily="34" charset="-122"/>
                <a:ea typeface="微软雅黑" pitchFamily="34" charset="-122"/>
              </a:rPr>
              <a:t>程序执行和指令执行概述 </a:t>
            </a:r>
            <a:br>
              <a:rPr lang="zh-CN" altLang="en-US" sz="3000">
                <a:solidFill>
                  <a:schemeClr val="accent2"/>
                </a:solidFill>
                <a:latin typeface="微软雅黑" pitchFamily="34" charset="-122"/>
                <a:ea typeface="微软雅黑" pitchFamily="34" charset="-122"/>
              </a:rPr>
            </a:br>
            <a:r>
              <a:rPr lang="zh-CN" altLang="en-US" sz="3000">
                <a:solidFill>
                  <a:schemeClr val="accent2"/>
                </a:solidFill>
                <a:latin typeface="微软雅黑" pitchFamily="34" charset="-122"/>
                <a:ea typeface="微软雅黑" pitchFamily="34" charset="-122"/>
              </a:rPr>
              <a:t>数据通路基本结构和工作原理</a:t>
            </a:r>
            <a:br>
              <a:rPr lang="zh-CN" altLang="en-US" sz="3000">
                <a:solidFill>
                  <a:schemeClr val="accent2"/>
                </a:solidFill>
                <a:latin typeface="微软雅黑" pitchFamily="34" charset="-122"/>
                <a:ea typeface="微软雅黑" pitchFamily="34" charset="-122"/>
              </a:rPr>
            </a:br>
            <a:r>
              <a:rPr lang="zh-CN" altLang="en-US" sz="3000">
                <a:solidFill>
                  <a:schemeClr val="accent2"/>
                </a:solidFill>
                <a:latin typeface="微软雅黑" pitchFamily="34" charset="-122"/>
                <a:ea typeface="微软雅黑" pitchFamily="34" charset="-122"/>
              </a:rPr>
              <a:t>流水线方式下指令的执行 </a:t>
            </a:r>
            <a:br>
              <a:rPr lang="zh-CN" altLang="en-US" sz="3000">
                <a:solidFill>
                  <a:schemeClr val="accent2"/>
                </a:solidFill>
                <a:latin typeface="微软雅黑" pitchFamily="34" charset="-122"/>
                <a:ea typeface="微软雅黑" pitchFamily="34" charset="-122"/>
              </a:rPr>
            </a:br>
            <a:endParaRPr lang="en-US" altLang="zh-CN" sz="3000">
              <a:solidFill>
                <a:schemeClr val="accent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机器指令的执行过程</a:t>
            </a:r>
          </a:p>
        </p:txBody>
      </p:sp>
      <p:sp>
        <p:nvSpPr>
          <p:cNvPr id="457731" name="Rectangle 3"/>
          <p:cNvSpPr>
            <a:spLocks noGrp="1" noChangeArrowheads="1"/>
          </p:cNvSpPr>
          <p:nvPr>
            <p:ph type="body" idx="1"/>
          </p:nvPr>
        </p:nvSpPr>
        <p:spPr>
          <a:xfrm>
            <a:off x="334963" y="760413"/>
            <a:ext cx="8510587" cy="5641975"/>
          </a:xfrm>
        </p:spPr>
        <p:txBody>
          <a:bodyPr/>
          <a:lstStyle/>
          <a:p>
            <a:pPr>
              <a:lnSpc>
                <a:spcPct val="110000"/>
              </a:lnSpc>
              <a:spcBef>
                <a:spcPct val="25000"/>
              </a:spcBef>
            </a:pPr>
            <a:r>
              <a:rPr lang="zh-CN" altLang="en-US" sz="1900">
                <a:solidFill>
                  <a:schemeClr val="accent1"/>
                </a:solidFill>
                <a:latin typeface="微软雅黑" pitchFamily="34" charset="-122"/>
                <a:ea typeface="微软雅黑" pitchFamily="34" charset="-122"/>
              </a:rPr>
              <a:t>取指令：</a:t>
            </a:r>
            <a:r>
              <a:rPr lang="zh-CN" altLang="en-US" sz="1900">
                <a:latin typeface="微软雅黑" pitchFamily="34" charset="-122"/>
                <a:ea typeface="微软雅黑" pitchFamily="34" charset="-122"/>
              </a:rPr>
              <a:t>从</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所指单元取出指令送指令寄存器（</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），并增量</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a:t>
            </a:r>
          </a:p>
          <a:p>
            <a:pPr lvl="1">
              <a:lnSpc>
                <a:spcPct val="110000"/>
              </a:lnSpc>
              <a:spcBef>
                <a:spcPct val="25000"/>
              </a:spcBef>
            </a:pPr>
            <a:r>
              <a:rPr lang="zh-CN" altLang="en-US" sz="1900">
                <a:latin typeface="微软雅黑" pitchFamily="34" charset="-122"/>
                <a:ea typeface="微软雅黑" pitchFamily="34" charset="-122"/>
              </a:rPr>
              <a:t>如</a:t>
            </a:r>
            <a:r>
              <a:rPr lang="en-US" altLang="zh-CN" sz="1900">
                <a:latin typeface="微软雅黑" pitchFamily="34" charset="-122"/>
                <a:ea typeface="微软雅黑" pitchFamily="34" charset="-122"/>
              </a:rPr>
              <a:t>add</a:t>
            </a:r>
            <a:r>
              <a:rPr lang="zh-CN" altLang="en-US" sz="1900">
                <a:latin typeface="微软雅黑" pitchFamily="34" charset="-122"/>
                <a:ea typeface="微软雅黑" pitchFamily="34" charset="-122"/>
              </a:rPr>
              <a:t>函数，开始</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IA-32</a:t>
            </a:r>
            <a:r>
              <a:rPr lang="zh-CN" altLang="en-US" sz="1900">
                <a:latin typeface="微软雅黑" pitchFamily="34" charset="-122"/>
                <a:ea typeface="微软雅黑" pitchFamily="34" charset="-122"/>
              </a:rPr>
              <a:t>的</a:t>
            </a:r>
            <a:r>
              <a:rPr lang="en-US" altLang="zh-CN" sz="1900">
                <a:latin typeface="微软雅黑" pitchFamily="34" charset="-122"/>
                <a:ea typeface="微软雅黑" pitchFamily="34" charset="-122"/>
              </a:rPr>
              <a:t>EIP</a:t>
            </a:r>
            <a:r>
              <a:rPr lang="zh-CN" altLang="en-US" sz="1900">
                <a:latin typeface="微软雅黑" pitchFamily="34" charset="-122"/>
                <a:ea typeface="微软雅黑" pitchFamily="34" charset="-122"/>
              </a:rPr>
              <a:t>）中存放的是</a:t>
            </a:r>
            <a:r>
              <a:rPr lang="en-US" altLang="zh-CN" sz="1900">
                <a:latin typeface="微软雅黑" pitchFamily="34" charset="-122"/>
                <a:ea typeface="微软雅黑" pitchFamily="34" charset="-122"/>
              </a:rPr>
              <a:t>0x0848394</a:t>
            </a:r>
            <a:r>
              <a:rPr lang="zh-CN" altLang="en-US" sz="1900">
                <a:latin typeface="微软雅黑" pitchFamily="34" charset="-122"/>
                <a:ea typeface="微软雅黑" pitchFamily="34" charset="-122"/>
              </a:rPr>
              <a:t>，</a:t>
            </a: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根据</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取指令送</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，每次总是取最长指令字节数，假定最长指令是</a:t>
            </a:r>
            <a:r>
              <a:rPr lang="en-US" altLang="zh-CN" sz="1900">
                <a:latin typeface="微软雅黑" pitchFamily="34" charset="-122"/>
                <a:ea typeface="微软雅黑" pitchFamily="34" charset="-122"/>
              </a:rPr>
              <a:t>4</a:t>
            </a:r>
            <a:r>
              <a:rPr lang="zh-CN" altLang="en-US" sz="1900">
                <a:latin typeface="微软雅黑" pitchFamily="34" charset="-122"/>
                <a:ea typeface="微软雅黑" pitchFamily="34" charset="-122"/>
              </a:rPr>
              <a:t>个字节，即</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为</a:t>
            </a:r>
            <a:r>
              <a:rPr lang="en-US" altLang="zh-CN" sz="1900">
                <a:latin typeface="微软雅黑" pitchFamily="34" charset="-122"/>
                <a:ea typeface="微软雅黑" pitchFamily="34" charset="-122"/>
              </a:rPr>
              <a:t>32</a:t>
            </a:r>
            <a:r>
              <a:rPr lang="zh-CN" altLang="en-US" sz="1900">
                <a:latin typeface="微软雅黑" pitchFamily="34" charset="-122"/>
                <a:ea typeface="微软雅黑" pitchFamily="34" charset="-122"/>
              </a:rPr>
              <a:t>位，此时，也即</a:t>
            </a:r>
            <a:r>
              <a:rPr lang="en-US" altLang="zh-CN" sz="1900">
                <a:latin typeface="微软雅黑" pitchFamily="34" charset="-122"/>
                <a:ea typeface="微软雅黑" pitchFamily="34" charset="-122"/>
              </a:rPr>
              <a:t>55 89 E5 8BH</a:t>
            </a:r>
            <a:r>
              <a:rPr lang="zh-CN" altLang="en-US" sz="1900">
                <a:latin typeface="微软雅黑" pitchFamily="34" charset="-122"/>
                <a:ea typeface="微软雅黑" pitchFamily="34" charset="-122"/>
              </a:rPr>
              <a:t>被取到</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中。 </a:t>
            </a:r>
          </a:p>
          <a:p>
            <a:pPr>
              <a:lnSpc>
                <a:spcPct val="110000"/>
              </a:lnSpc>
              <a:spcBef>
                <a:spcPct val="25000"/>
              </a:spcBef>
            </a:pPr>
            <a:r>
              <a:rPr lang="zh-CN" altLang="en-US" sz="1900">
                <a:solidFill>
                  <a:schemeClr val="accent1"/>
                </a:solidFill>
                <a:latin typeface="微软雅黑" pitchFamily="34" charset="-122"/>
                <a:ea typeface="微软雅黑" pitchFamily="34" charset="-122"/>
              </a:rPr>
              <a:t>指令译码：</a:t>
            </a:r>
            <a:r>
              <a:rPr lang="zh-CN" altLang="en-US" sz="1900">
                <a:latin typeface="微软雅黑" pitchFamily="34" charset="-122"/>
                <a:ea typeface="微软雅黑" pitchFamily="34" charset="-122"/>
              </a:rPr>
              <a:t>不同指令其功能不同，因而需要不同的操作控制信号。</a:t>
            </a:r>
          </a:p>
          <a:p>
            <a:pPr lvl="1">
              <a:lnSpc>
                <a:spcPct val="110000"/>
              </a:lnSpc>
              <a:spcBef>
                <a:spcPct val="25000"/>
              </a:spcBef>
            </a:pPr>
            <a:r>
              <a:rPr lang="en-US" altLang="zh-CN" sz="1900">
                <a:latin typeface="微软雅黑" pitchFamily="34" charset="-122"/>
                <a:ea typeface="微软雅黑" pitchFamily="34" charset="-122"/>
              </a:rPr>
              <a:t>CPU</a:t>
            </a:r>
            <a:r>
              <a:rPr lang="zh-CN" altLang="en-US" sz="1900">
                <a:latin typeface="微软雅黑" pitchFamily="34" charset="-122"/>
                <a:ea typeface="微软雅黑" pitchFamily="34" charset="-122"/>
              </a:rPr>
              <a:t>根据不同操作码译出不同控制信号。对于上述取到</a:t>
            </a:r>
            <a:r>
              <a:rPr lang="en-US" altLang="zh-CN" sz="1900">
                <a:latin typeface="微软雅黑" pitchFamily="34" charset="-122"/>
                <a:ea typeface="微软雅黑" pitchFamily="34" charset="-122"/>
              </a:rPr>
              <a:t>IR</a:t>
            </a:r>
            <a:r>
              <a:rPr lang="zh-CN" altLang="en-US" sz="1900">
                <a:latin typeface="微软雅黑" pitchFamily="34" charset="-122"/>
                <a:ea typeface="微软雅黑" pitchFamily="34" charset="-122"/>
              </a:rPr>
              <a:t>中的</a:t>
            </a:r>
            <a:r>
              <a:rPr lang="en-US" altLang="zh-CN" sz="1900">
                <a:latin typeface="微软雅黑" pitchFamily="34" charset="-122"/>
                <a:ea typeface="微软雅黑" pitchFamily="34" charset="-122"/>
              </a:rPr>
              <a:t>55 89 E5 8BH</a:t>
            </a:r>
            <a:r>
              <a:rPr lang="zh-CN" altLang="en-US" sz="1900">
                <a:latin typeface="微软雅黑" pitchFamily="34" charset="-122"/>
                <a:ea typeface="微软雅黑" pitchFamily="34" charset="-122"/>
              </a:rPr>
              <a:t>译码时，可根据高</a:t>
            </a:r>
            <a:r>
              <a:rPr lang="en-US" altLang="zh-CN" sz="1900">
                <a:latin typeface="微软雅黑" pitchFamily="34" charset="-122"/>
                <a:ea typeface="微软雅黑" pitchFamily="34" charset="-122"/>
              </a:rPr>
              <a:t>5</a:t>
            </a:r>
            <a:r>
              <a:rPr lang="zh-CN" altLang="en-US" sz="1900">
                <a:latin typeface="微软雅黑" pitchFamily="34" charset="-122"/>
                <a:ea typeface="微软雅黑" pitchFamily="34" charset="-122"/>
              </a:rPr>
              <a:t>位</a:t>
            </a:r>
            <a:r>
              <a:rPr lang="en-US" altLang="zh-CN" sz="1900">
                <a:solidFill>
                  <a:schemeClr val="accent1"/>
                </a:solidFill>
                <a:latin typeface="微软雅黑" pitchFamily="34" charset="-122"/>
                <a:ea typeface="微软雅黑" pitchFamily="34" charset="-122"/>
              </a:rPr>
              <a:t>01010</a:t>
            </a:r>
            <a:r>
              <a:rPr lang="zh-CN" altLang="en-US" sz="1900">
                <a:latin typeface="微软雅黑" pitchFamily="34" charset="-122"/>
                <a:ea typeface="微软雅黑" pitchFamily="34" charset="-122"/>
              </a:rPr>
              <a:t>译码得到</a:t>
            </a:r>
            <a:r>
              <a:rPr lang="en-US" altLang="zh-CN" sz="1900">
                <a:latin typeface="微软雅黑" pitchFamily="34" charset="-122"/>
                <a:ea typeface="微软雅黑" pitchFamily="34" charset="-122"/>
              </a:rPr>
              <a:t>push</a:t>
            </a:r>
            <a:r>
              <a:rPr lang="zh-CN" altLang="en-US" sz="1900">
                <a:latin typeface="微软雅黑" pitchFamily="34" charset="-122"/>
                <a:ea typeface="微软雅黑" pitchFamily="34" charset="-122"/>
              </a:rPr>
              <a:t>指令的控制信号。</a:t>
            </a:r>
          </a:p>
          <a:p>
            <a:pPr>
              <a:lnSpc>
                <a:spcPct val="110000"/>
              </a:lnSpc>
              <a:spcBef>
                <a:spcPct val="25000"/>
              </a:spcBef>
            </a:pPr>
            <a:r>
              <a:rPr lang="zh-CN" altLang="en-US" sz="1900">
                <a:solidFill>
                  <a:schemeClr val="accent1"/>
                </a:solidFill>
                <a:latin typeface="微软雅黑" pitchFamily="34" charset="-122"/>
                <a:ea typeface="微软雅黑" pitchFamily="34" charset="-122"/>
              </a:rPr>
              <a:t>源操作数地址计算并取操作数：</a:t>
            </a:r>
            <a:r>
              <a:rPr lang="zh-CN" altLang="en-US" sz="1900">
                <a:latin typeface="微软雅黑" pitchFamily="34" charset="-122"/>
                <a:ea typeface="微软雅黑" pitchFamily="34" charset="-122"/>
              </a:rPr>
              <a:t>根据寻址方式确定源操作数地址计算方式，若是存储器数据，则需一次或多次访存；若为间接寻址或两操作数都在存储器的双目运算，则需多次访存；若是寄存器数据，则直接从寄存器取数。</a:t>
            </a:r>
          </a:p>
          <a:p>
            <a:pPr>
              <a:lnSpc>
                <a:spcPct val="110000"/>
              </a:lnSpc>
              <a:spcBef>
                <a:spcPct val="25000"/>
              </a:spcBef>
            </a:pPr>
            <a:r>
              <a:rPr lang="zh-CN" altLang="en-US" sz="1900">
                <a:solidFill>
                  <a:schemeClr val="accent1"/>
                </a:solidFill>
                <a:latin typeface="微软雅黑" pitchFamily="34" charset="-122"/>
                <a:ea typeface="微软雅黑" pitchFamily="34" charset="-122"/>
              </a:rPr>
              <a:t>执行数据操作：</a:t>
            </a:r>
            <a:r>
              <a:rPr lang="zh-CN" altLang="en-US" sz="1900">
                <a:latin typeface="微软雅黑" pitchFamily="34" charset="-122"/>
                <a:ea typeface="微软雅黑" pitchFamily="34" charset="-122"/>
              </a:rPr>
              <a:t>在</a:t>
            </a:r>
            <a:r>
              <a:rPr lang="en-US" altLang="zh-CN" sz="1900">
                <a:latin typeface="微软雅黑" pitchFamily="34" charset="-122"/>
                <a:ea typeface="微软雅黑" pitchFamily="34" charset="-122"/>
              </a:rPr>
              <a:t>ALU</a:t>
            </a:r>
            <a:r>
              <a:rPr lang="zh-CN" altLang="en-US" sz="1900">
                <a:latin typeface="微软雅黑" pitchFamily="34" charset="-122"/>
                <a:ea typeface="微软雅黑" pitchFamily="34" charset="-122"/>
              </a:rPr>
              <a:t>或加法器等运算部件中对取出的源操作数进行运算。</a:t>
            </a:r>
          </a:p>
          <a:p>
            <a:pPr>
              <a:lnSpc>
                <a:spcPct val="110000"/>
              </a:lnSpc>
              <a:spcBef>
                <a:spcPct val="25000"/>
              </a:spcBef>
            </a:pPr>
            <a:r>
              <a:rPr lang="zh-CN" altLang="en-US" sz="1900">
                <a:solidFill>
                  <a:schemeClr val="accent1"/>
                </a:solidFill>
                <a:latin typeface="微软雅黑" pitchFamily="34" charset="-122"/>
                <a:ea typeface="微软雅黑" pitchFamily="34" charset="-122"/>
              </a:rPr>
              <a:t>目的操作数地址计算并存结果：</a:t>
            </a:r>
            <a:r>
              <a:rPr lang="zh-CN" altLang="en-US" sz="1900">
                <a:latin typeface="微软雅黑" pitchFamily="34" charset="-122"/>
                <a:ea typeface="微软雅黑" pitchFamily="34" charset="-122"/>
              </a:rPr>
              <a:t>根据寻址方式确定目的操作数地址计算方式，若是存储器数据，则需要一次或多次访存（间接寻址时）；若是寄存器数据，则在进行数据操作时直接存结果到寄存器。</a:t>
            </a:r>
          </a:p>
          <a:p>
            <a:pPr>
              <a:lnSpc>
                <a:spcPct val="110000"/>
              </a:lnSpc>
              <a:spcBef>
                <a:spcPct val="25000"/>
              </a:spcBef>
            </a:pPr>
            <a:r>
              <a:rPr lang="zh-CN" altLang="en-US" sz="1900">
                <a:solidFill>
                  <a:schemeClr val="accent1"/>
                </a:solidFill>
                <a:latin typeface="微软雅黑" pitchFamily="34" charset="-122"/>
                <a:ea typeface="微软雅黑" pitchFamily="34" charset="-122"/>
              </a:rPr>
              <a:t>指令地址计算并将其送</a:t>
            </a:r>
            <a:r>
              <a:rPr lang="en-US" altLang="zh-CN" sz="1900">
                <a:solidFill>
                  <a:schemeClr val="accent1"/>
                </a:solidFill>
                <a:latin typeface="微软雅黑" pitchFamily="34" charset="-122"/>
                <a:ea typeface="微软雅黑" pitchFamily="34" charset="-122"/>
              </a:rPr>
              <a:t>PC</a:t>
            </a:r>
            <a:r>
              <a:rPr lang="zh-CN" altLang="en-US" sz="1900">
                <a:solidFill>
                  <a:schemeClr val="accent1"/>
                </a:solidFill>
                <a:latin typeface="微软雅黑" pitchFamily="34" charset="-122"/>
                <a:ea typeface="微软雅黑" pitchFamily="34" charset="-122"/>
              </a:rPr>
              <a:t>。</a:t>
            </a:r>
            <a:r>
              <a:rPr lang="zh-CN" altLang="en-US" sz="1900">
                <a:latin typeface="微软雅黑" pitchFamily="34" charset="-122"/>
                <a:ea typeface="微软雅黑" pitchFamily="34" charset="-122"/>
              </a:rPr>
              <a:t>顺序执行时，</a:t>
            </a:r>
            <a:r>
              <a:rPr lang="en-US" altLang="zh-CN" sz="1900">
                <a:latin typeface="微软雅黑" pitchFamily="34" charset="-122"/>
                <a:ea typeface="微软雅黑" pitchFamily="34" charset="-122"/>
              </a:rPr>
              <a:t>PC</a:t>
            </a:r>
            <a:r>
              <a:rPr lang="zh-CN" altLang="en-US" sz="1900">
                <a:latin typeface="微软雅黑" pitchFamily="34" charset="-122"/>
                <a:ea typeface="微软雅黑" pitchFamily="34" charset="-122"/>
              </a:rPr>
              <a:t>加上当前指令长度；遇到转移类指令时，则需要根据条件码、操作码和寻址方式等确定下条指令地址。</a:t>
            </a:r>
            <a:r>
              <a:rPr lang="zh-CN" altLang="en-US">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animEffect transition="in" filter="blinds(horizontal)">
                                      <p:cBhvr>
                                        <p:cTn id="7" dur="500"/>
                                        <p:tgtEl>
                                          <p:spTgt spid="4577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31">
                                            <p:txEl>
                                              <p:pRg st="1" end="1"/>
                                            </p:txEl>
                                          </p:spTgt>
                                        </p:tgtEl>
                                        <p:attrNameLst>
                                          <p:attrName>style.visibility</p:attrName>
                                        </p:attrNameLst>
                                      </p:cBhvr>
                                      <p:to>
                                        <p:strVal val="visible"/>
                                      </p:to>
                                    </p:set>
                                    <p:animEffect transition="in" filter="blinds(horizontal)">
                                      <p:cBhvr>
                                        <p:cTn id="10" dur="500"/>
                                        <p:tgtEl>
                                          <p:spTgt spid="4577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animEffect transition="in" filter="blinds(horizontal)">
                                      <p:cBhvr>
                                        <p:cTn id="15" dur="500"/>
                                        <p:tgtEl>
                                          <p:spTgt spid="457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57731">
                                            <p:txEl>
                                              <p:pRg st="3" end="3"/>
                                            </p:txEl>
                                          </p:spTgt>
                                        </p:tgtEl>
                                        <p:attrNameLst>
                                          <p:attrName>style.visibility</p:attrName>
                                        </p:attrNameLst>
                                      </p:cBhvr>
                                      <p:to>
                                        <p:strVal val="visible"/>
                                      </p:to>
                                    </p:set>
                                    <p:animEffect transition="in" filter="blinds(horizontal)">
                                      <p:cBhvr>
                                        <p:cTn id="18" dur="500"/>
                                        <p:tgtEl>
                                          <p:spTgt spid="4577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animEffect transition="in" filter="blinds(horizontal)">
                                      <p:cBhvr>
                                        <p:cTn id="23" dur="500"/>
                                        <p:tgtEl>
                                          <p:spTgt spid="4577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7731">
                                            <p:txEl>
                                              <p:pRg st="5" end="5"/>
                                            </p:txEl>
                                          </p:spTgt>
                                        </p:tgtEl>
                                        <p:attrNameLst>
                                          <p:attrName>style.visibility</p:attrName>
                                        </p:attrNameLst>
                                      </p:cBhvr>
                                      <p:to>
                                        <p:strVal val="visible"/>
                                      </p:to>
                                    </p:set>
                                    <p:animEffect transition="in" filter="blinds(horizontal)">
                                      <p:cBhvr>
                                        <p:cTn id="28" dur="500"/>
                                        <p:tgtEl>
                                          <p:spTgt spid="45773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57731">
                                            <p:txEl>
                                              <p:pRg st="6" end="6"/>
                                            </p:txEl>
                                          </p:spTgt>
                                        </p:tgtEl>
                                        <p:attrNameLst>
                                          <p:attrName>style.visibility</p:attrName>
                                        </p:attrNameLst>
                                      </p:cBhvr>
                                      <p:to>
                                        <p:strVal val="visible"/>
                                      </p:to>
                                    </p:set>
                                    <p:animEffect transition="in" filter="blinds(horizontal)">
                                      <p:cBhvr>
                                        <p:cTn id="33" dur="500"/>
                                        <p:tgtEl>
                                          <p:spTgt spid="45773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57731">
                                            <p:txEl>
                                              <p:pRg st="7" end="7"/>
                                            </p:txEl>
                                          </p:spTgt>
                                        </p:tgtEl>
                                        <p:attrNameLst>
                                          <p:attrName>style.visibility</p:attrName>
                                        </p:attrNameLst>
                                      </p:cBhvr>
                                      <p:to>
                                        <p:strVal val="visible"/>
                                      </p:to>
                                    </p:set>
                                    <p:animEffect transition="in" filter="blinds(horizontal)">
                                      <p:cBhvr>
                                        <p:cTn id="38" dur="500"/>
                                        <p:tgtEl>
                                          <p:spTgt spid="457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236538" y="171450"/>
            <a:ext cx="8807450" cy="528638"/>
          </a:xfrm>
        </p:spPr>
        <p:txBody>
          <a:bodyPr/>
          <a:lstStyle/>
          <a:p>
            <a:r>
              <a:rPr lang="zh-CN" altLang="en-US"/>
              <a:t>机器指令的执行过程</a:t>
            </a:r>
          </a:p>
        </p:txBody>
      </p:sp>
      <p:sp>
        <p:nvSpPr>
          <p:cNvPr id="392195" name="Rectangle 3"/>
          <p:cNvSpPr>
            <a:spLocks noGrp="1" noChangeArrowheads="1"/>
          </p:cNvSpPr>
          <p:nvPr>
            <p:ph type="body" idx="1"/>
          </p:nvPr>
        </p:nvSpPr>
        <p:spPr>
          <a:xfrm>
            <a:off x="128588" y="896938"/>
            <a:ext cx="8902700" cy="5051425"/>
          </a:xfrm>
        </p:spPr>
        <p:txBody>
          <a:bodyPr/>
          <a:lstStyle/>
          <a:p>
            <a:pPr>
              <a:lnSpc>
                <a:spcPct val="115000"/>
              </a:lnSpc>
              <a:spcBef>
                <a:spcPct val="25000"/>
              </a:spcBef>
            </a:pPr>
            <a:r>
              <a:rPr lang="zh-CN" altLang="en-US" sz="2200">
                <a:latin typeface="微软雅黑" pitchFamily="34" charset="-122"/>
                <a:ea typeface="微软雅黑" pitchFamily="34" charset="-122"/>
              </a:rPr>
              <a:t>每条指令的功能总是由以下四种基本操作来实现：</a:t>
            </a:r>
          </a:p>
          <a:p>
            <a:pPr lvl="1">
              <a:lnSpc>
                <a:spcPct val="115000"/>
              </a:lnSpc>
              <a:spcBef>
                <a:spcPct val="25000"/>
              </a:spcBef>
              <a:buFontTx/>
              <a:buNone/>
            </a:pPr>
            <a:r>
              <a:rPr lang="zh-CN" altLang="en-US" sz="2200">
                <a:latin typeface="微软雅黑" pitchFamily="34" charset="-122"/>
                <a:ea typeface="微软雅黑" pitchFamily="34" charset="-122"/>
              </a:rPr>
              <a:t>读取某一主存单元的内容，并将其装入某个寄存器</a:t>
            </a:r>
            <a:r>
              <a:rPr lang="zh-CN" altLang="en-US" sz="2200">
                <a:solidFill>
                  <a:srgbClr val="993300"/>
                </a:solidFill>
                <a:latin typeface="微软雅黑" pitchFamily="34" charset="-122"/>
                <a:ea typeface="微软雅黑" pitchFamily="34" charset="-122"/>
              </a:rPr>
              <a:t>（取指， 取数）</a:t>
            </a:r>
          </a:p>
          <a:p>
            <a:pPr lvl="1">
              <a:lnSpc>
                <a:spcPct val="115000"/>
              </a:lnSpc>
              <a:spcBef>
                <a:spcPct val="25000"/>
              </a:spcBef>
              <a:buFontTx/>
              <a:buNone/>
            </a:pPr>
            <a:r>
              <a:rPr lang="zh-CN" altLang="en-US" sz="2200">
                <a:latin typeface="微软雅黑" pitchFamily="34" charset="-122"/>
                <a:ea typeface="微软雅黑" pitchFamily="34" charset="-122"/>
              </a:rPr>
              <a:t>把一个数据从某个寄存器存入给定的主存单元中</a:t>
            </a:r>
            <a:r>
              <a:rPr lang="zh-CN" altLang="en-US" sz="2200">
                <a:solidFill>
                  <a:srgbClr val="993300"/>
                </a:solidFill>
                <a:latin typeface="微软雅黑" pitchFamily="34" charset="-122"/>
                <a:ea typeface="微软雅黑" pitchFamily="34" charset="-122"/>
              </a:rPr>
              <a:t>（存结果）</a:t>
            </a:r>
          </a:p>
          <a:p>
            <a:pPr lvl="1">
              <a:lnSpc>
                <a:spcPct val="115000"/>
              </a:lnSpc>
              <a:spcBef>
                <a:spcPct val="25000"/>
              </a:spcBef>
              <a:buFontTx/>
              <a:buNone/>
            </a:pPr>
            <a:r>
              <a:rPr lang="zh-CN" altLang="en-US" sz="2200">
                <a:latin typeface="微软雅黑" pitchFamily="34" charset="-122"/>
                <a:ea typeface="微软雅黑" pitchFamily="34" charset="-122"/>
              </a:rPr>
              <a:t>把一个数据从某寄存器送到另一寄存器或者</a:t>
            </a:r>
            <a:r>
              <a:rPr lang="en-US" altLang="zh-CN" sz="2200">
                <a:latin typeface="微软雅黑" pitchFamily="34" charset="-122"/>
                <a:ea typeface="微软雅黑" pitchFamily="34" charset="-122"/>
              </a:rPr>
              <a:t>ALU</a:t>
            </a:r>
            <a:r>
              <a:rPr lang="zh-CN" altLang="en-US" sz="2200">
                <a:solidFill>
                  <a:srgbClr val="993300"/>
                </a:solidFill>
                <a:latin typeface="微软雅黑" pitchFamily="34" charset="-122"/>
                <a:ea typeface="微软雅黑" pitchFamily="34" charset="-122"/>
              </a:rPr>
              <a:t>（取数，存结果）</a:t>
            </a:r>
          </a:p>
          <a:p>
            <a:pPr lvl="1">
              <a:lnSpc>
                <a:spcPct val="115000"/>
              </a:lnSpc>
              <a:spcBef>
                <a:spcPct val="25000"/>
              </a:spcBef>
              <a:buFontTx/>
              <a:buNone/>
            </a:pPr>
            <a:r>
              <a:rPr lang="zh-CN" altLang="en-US" sz="2200">
                <a:latin typeface="微软雅黑" pitchFamily="34" charset="-122"/>
                <a:ea typeface="微软雅黑" pitchFamily="34" charset="-122"/>
              </a:rPr>
              <a:t>进行算术或逻辑运算</a:t>
            </a:r>
            <a:r>
              <a:rPr lang="zh-CN" altLang="en-US" sz="2200">
                <a:solidFill>
                  <a:srgbClr val="993300"/>
                </a:solidFill>
                <a:latin typeface="微软雅黑" pitchFamily="34" charset="-122"/>
                <a:ea typeface="微软雅黑" pitchFamily="34" charset="-122"/>
              </a:rPr>
              <a:t>（</a:t>
            </a:r>
            <a:r>
              <a:rPr lang="en-US" altLang="zh-CN" sz="2200">
                <a:solidFill>
                  <a:srgbClr val="993300"/>
                </a:solidFill>
                <a:latin typeface="微软雅黑" pitchFamily="34" charset="-122"/>
                <a:ea typeface="微软雅黑" pitchFamily="34" charset="-122"/>
              </a:rPr>
              <a:t>PC+1</a:t>
            </a:r>
            <a:r>
              <a:rPr lang="zh-CN" altLang="en-US" sz="2200">
                <a:solidFill>
                  <a:srgbClr val="993300"/>
                </a:solidFill>
                <a:latin typeface="微软雅黑" pitchFamily="34" charset="-122"/>
                <a:ea typeface="微软雅黑" pitchFamily="34" charset="-122"/>
              </a:rPr>
              <a:t>，计算地址，运算）</a:t>
            </a:r>
          </a:p>
          <a:p>
            <a:pPr lvl="1">
              <a:lnSpc>
                <a:spcPct val="115000"/>
              </a:lnSpc>
              <a:spcBef>
                <a:spcPct val="25000"/>
              </a:spcBef>
              <a:buFontTx/>
              <a:buNone/>
            </a:pPr>
            <a:r>
              <a:rPr lang="zh-CN" altLang="en-US" sz="2200">
                <a:solidFill>
                  <a:srgbClr val="006600"/>
                </a:solidFill>
                <a:latin typeface="微软雅黑" pitchFamily="34" charset="-122"/>
                <a:ea typeface="微软雅黑" pitchFamily="34" charset="-122"/>
              </a:rPr>
              <a:t>指令执行过程中查询各种异常情况，并在发现异常时转异常处理</a:t>
            </a:r>
          </a:p>
          <a:p>
            <a:pPr lvl="1">
              <a:lnSpc>
                <a:spcPct val="115000"/>
              </a:lnSpc>
              <a:spcBef>
                <a:spcPct val="25000"/>
              </a:spcBef>
              <a:buFontTx/>
              <a:buNone/>
            </a:pPr>
            <a:r>
              <a:rPr lang="zh-CN" altLang="en-US" sz="2200">
                <a:solidFill>
                  <a:srgbClr val="006600"/>
                </a:solidFill>
                <a:latin typeface="微软雅黑" pitchFamily="34" charset="-122"/>
                <a:ea typeface="微软雅黑" pitchFamily="34" charset="-122"/>
              </a:rPr>
              <a:t>指令执行结束时查询中断请求，并在发现中断请求时响应中断</a:t>
            </a:r>
          </a:p>
          <a:p>
            <a:pPr>
              <a:lnSpc>
                <a:spcPct val="115000"/>
              </a:lnSpc>
              <a:spcBef>
                <a:spcPct val="25000"/>
              </a:spcBef>
            </a:pPr>
            <a:r>
              <a:rPr lang="zh-CN" altLang="en-US" sz="2200">
                <a:latin typeface="微软雅黑" pitchFamily="34" charset="-122"/>
                <a:ea typeface="微软雅黑" pitchFamily="34" charset="-122"/>
              </a:rPr>
              <a:t>操作功能可形式化描述</a:t>
            </a:r>
          </a:p>
          <a:p>
            <a:pPr lvl="1">
              <a:lnSpc>
                <a:spcPct val="115000"/>
              </a:lnSpc>
              <a:spcBef>
                <a:spcPct val="25000"/>
              </a:spcBef>
              <a:buFontTx/>
              <a:buNone/>
            </a:pPr>
            <a:r>
              <a:rPr lang="zh-CN" altLang="en-US" sz="2200">
                <a:latin typeface="微软雅黑" pitchFamily="34" charset="-122"/>
                <a:ea typeface="微软雅黑" pitchFamily="34" charset="-122"/>
              </a:rPr>
              <a:t>描述语言称为寄存器传送语言</a:t>
            </a:r>
            <a:r>
              <a:rPr lang="en-US" altLang="zh-CN" sz="2200">
                <a:latin typeface="微软雅黑" pitchFamily="34" charset="-122"/>
                <a:ea typeface="微软雅黑" pitchFamily="34" charset="-122"/>
              </a:rPr>
              <a:t>RTL (Register Transfer Language)</a:t>
            </a:r>
            <a:endParaRPr lang="zh-CN" altLang="en-US" sz="2200">
              <a:latin typeface="微软雅黑" pitchFamily="34" charset="-122"/>
              <a:ea typeface="微软雅黑" pitchFamily="34" charset="-122"/>
            </a:endParaRPr>
          </a:p>
          <a:p>
            <a:pPr lvl="1">
              <a:lnSpc>
                <a:spcPct val="115000"/>
              </a:lnSpc>
              <a:spcBef>
                <a:spcPct val="25000"/>
              </a:spcBef>
              <a:buFontTx/>
              <a:buNone/>
            </a:pPr>
            <a:endParaRPr lang="zh-CN" altLang="en-US" sz="22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xEl>
                                              <p:pRg st="1" end="1"/>
                                            </p:txEl>
                                          </p:spTgt>
                                        </p:tgtEl>
                                        <p:attrNameLst>
                                          <p:attrName>style.visibility</p:attrName>
                                        </p:attrNameLst>
                                      </p:cBhvr>
                                      <p:to>
                                        <p:strVal val="visible"/>
                                      </p:to>
                                    </p:set>
                                    <p:animEffect transition="in" filter="blinds(horizontal)">
                                      <p:cBhvr>
                                        <p:cTn id="7" dur="500"/>
                                        <p:tgtEl>
                                          <p:spTgt spid="392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12" dur="500"/>
                                        <p:tgtEl>
                                          <p:spTgt spid="392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17" dur="500"/>
                                        <p:tgtEl>
                                          <p:spTgt spid="392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22" dur="500"/>
                                        <p:tgtEl>
                                          <p:spTgt spid="392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2195">
                                            <p:txEl>
                                              <p:pRg st="5" end="5"/>
                                            </p:txEl>
                                          </p:spTgt>
                                        </p:tgtEl>
                                        <p:attrNameLst>
                                          <p:attrName>style.visibility</p:attrName>
                                        </p:attrNameLst>
                                      </p:cBhvr>
                                      <p:to>
                                        <p:strVal val="visible"/>
                                      </p:to>
                                    </p:set>
                                    <p:animEffect transition="in" filter="blinds(horizontal)">
                                      <p:cBhvr>
                                        <p:cTn id="27" dur="500"/>
                                        <p:tgtEl>
                                          <p:spTgt spid="3921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2195">
                                            <p:txEl>
                                              <p:pRg st="6" end="6"/>
                                            </p:txEl>
                                          </p:spTgt>
                                        </p:tgtEl>
                                        <p:attrNameLst>
                                          <p:attrName>style.visibility</p:attrName>
                                        </p:attrNameLst>
                                      </p:cBhvr>
                                      <p:to>
                                        <p:strVal val="visible"/>
                                      </p:to>
                                    </p:set>
                                    <p:animEffect transition="in" filter="blinds(horizontal)">
                                      <p:cBhvr>
                                        <p:cTn id="32" dur="500"/>
                                        <p:tgtEl>
                                          <p:spTgt spid="3921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2195">
                                            <p:txEl>
                                              <p:pRg st="8" end="8"/>
                                            </p:txEl>
                                          </p:spTgt>
                                        </p:tgtEl>
                                        <p:attrNameLst>
                                          <p:attrName>style.visibility</p:attrName>
                                        </p:attrNameLst>
                                      </p:cBhvr>
                                      <p:to>
                                        <p:strVal val="visible"/>
                                      </p:to>
                                    </p:set>
                                    <p:animEffect transition="in" filter="blinds(horizontal)">
                                      <p:cBhvr>
                                        <p:cTn id="37" dur="500"/>
                                        <p:tgtEl>
                                          <p:spTgt spid="392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444500" y="174625"/>
            <a:ext cx="7499350" cy="528638"/>
          </a:xfrm>
        </p:spPr>
        <p:txBody>
          <a:bodyPr/>
          <a:lstStyle/>
          <a:p>
            <a:r>
              <a:rPr lang="en-US" altLang="zh-CN"/>
              <a:t>CPU</a:t>
            </a:r>
            <a:r>
              <a:rPr lang="zh-CN" altLang="en-US"/>
              <a:t>基本组成原理图</a:t>
            </a:r>
          </a:p>
        </p:txBody>
      </p:sp>
      <p:pic>
        <p:nvPicPr>
          <p:cNvPr id="393220" name="Picture 4"/>
          <p:cNvPicPr>
            <a:picLocks noChangeAspect="1" noChangeArrowheads="1"/>
          </p:cNvPicPr>
          <p:nvPr/>
        </p:nvPicPr>
        <p:blipFill>
          <a:blip r:embed="rId2"/>
          <a:srcRect/>
          <a:stretch>
            <a:fillRect/>
          </a:stretch>
        </p:blipFill>
        <p:spPr bwMode="auto">
          <a:xfrm>
            <a:off x="600075" y="819150"/>
            <a:ext cx="8047038" cy="4451350"/>
          </a:xfrm>
          <a:prstGeom prst="rect">
            <a:avLst/>
          </a:prstGeom>
          <a:noFill/>
          <a:ln w="9525">
            <a:noFill/>
            <a:miter lim="800000"/>
            <a:headEnd/>
            <a:tailEnd/>
          </a:ln>
        </p:spPr>
      </p:pic>
      <p:grpSp>
        <p:nvGrpSpPr>
          <p:cNvPr id="393225" name="Group 9"/>
          <p:cNvGrpSpPr>
            <a:grpSpLocks/>
          </p:cNvGrpSpPr>
          <p:nvPr/>
        </p:nvGrpSpPr>
        <p:grpSpPr bwMode="auto">
          <a:xfrm>
            <a:off x="127000" y="1397000"/>
            <a:ext cx="2695575" cy="4492625"/>
            <a:chOff x="90" y="960"/>
            <a:chExt cx="1698" cy="2830"/>
          </a:xfrm>
        </p:grpSpPr>
        <p:sp>
          <p:nvSpPr>
            <p:cNvPr id="393221" name="Oval 5"/>
            <p:cNvSpPr>
              <a:spLocks noChangeArrowheads="1"/>
            </p:cNvSpPr>
            <p:nvPr/>
          </p:nvSpPr>
          <p:spPr bwMode="auto">
            <a:xfrm>
              <a:off x="90" y="960"/>
              <a:ext cx="1698" cy="2214"/>
            </a:xfrm>
            <a:prstGeom prst="ellipse">
              <a:avLst/>
            </a:prstGeom>
            <a:noFill/>
            <a:ln w="50800">
              <a:solidFill>
                <a:srgbClr val="FE9AAB"/>
              </a:solidFill>
              <a:round/>
              <a:headEnd/>
              <a:tailEnd/>
            </a:ln>
            <a:effectLst/>
          </p:spPr>
          <p:txBody>
            <a:bodyPr wrap="none" anchor="ctr"/>
            <a:lstStyle/>
            <a:p>
              <a:endParaRPr lang="zh-CN" altLang="en-US"/>
            </a:p>
          </p:txBody>
        </p:sp>
        <p:sp>
          <p:nvSpPr>
            <p:cNvPr id="393223" name="Text Box 7"/>
            <p:cNvSpPr txBox="1">
              <a:spLocks noChangeArrowheads="1"/>
            </p:cNvSpPr>
            <p:nvPr/>
          </p:nvSpPr>
          <p:spPr bwMode="auto">
            <a:xfrm>
              <a:off x="714" y="3540"/>
              <a:ext cx="822" cy="250"/>
            </a:xfrm>
            <a:prstGeom prst="rect">
              <a:avLst/>
            </a:prstGeom>
            <a:noFill/>
            <a:ln w="50800">
              <a:noFill/>
              <a:miter lim="800000"/>
              <a:headEnd/>
              <a:tailEnd/>
            </a:ln>
            <a:effectLst/>
          </p:spPr>
          <p:txBody>
            <a:bodyPr>
              <a:spAutoFit/>
            </a:bodyPr>
            <a:lstStyle/>
            <a:p>
              <a:pPr>
                <a:spcBef>
                  <a:spcPct val="50000"/>
                </a:spcBef>
              </a:pPr>
              <a:r>
                <a:rPr lang="zh-CN" altLang="en-US" sz="2000">
                  <a:solidFill>
                    <a:srgbClr val="006600"/>
                  </a:solidFill>
                  <a:latin typeface="Times New Roman" pitchFamily="18" charset="0"/>
                  <a:ea typeface="微软雅黑" pitchFamily="34" charset="-122"/>
                </a:rPr>
                <a:t>执行部件</a:t>
              </a:r>
            </a:p>
          </p:txBody>
        </p:sp>
        <p:sp>
          <p:nvSpPr>
            <p:cNvPr id="393224" name="Line 8"/>
            <p:cNvSpPr>
              <a:spLocks noChangeShapeType="1"/>
            </p:cNvSpPr>
            <p:nvPr/>
          </p:nvSpPr>
          <p:spPr bwMode="auto">
            <a:xfrm flipH="1" flipV="1">
              <a:off x="1032" y="3186"/>
              <a:ext cx="54" cy="360"/>
            </a:xfrm>
            <a:prstGeom prst="line">
              <a:avLst/>
            </a:prstGeom>
            <a:noFill/>
            <a:ln w="50800">
              <a:solidFill>
                <a:srgbClr val="FE9AAB"/>
              </a:solidFill>
              <a:round/>
              <a:headEnd/>
              <a:tailEnd type="triangle" w="med" len="med"/>
            </a:ln>
            <a:effectLst/>
          </p:spPr>
          <p:txBody>
            <a:bodyPr/>
            <a:lstStyle/>
            <a:p>
              <a:endParaRPr lang="zh-CN" altLang="en-US"/>
            </a:p>
          </p:txBody>
        </p:sp>
      </p:grpSp>
      <p:grpSp>
        <p:nvGrpSpPr>
          <p:cNvPr id="393228" name="Group 12"/>
          <p:cNvGrpSpPr>
            <a:grpSpLocks/>
          </p:cNvGrpSpPr>
          <p:nvPr/>
        </p:nvGrpSpPr>
        <p:grpSpPr bwMode="auto">
          <a:xfrm>
            <a:off x="2941638" y="904875"/>
            <a:ext cx="4330700" cy="4760913"/>
            <a:chOff x="1926" y="528"/>
            <a:chExt cx="2532" cy="3411"/>
          </a:xfrm>
        </p:grpSpPr>
        <p:sp>
          <p:nvSpPr>
            <p:cNvPr id="393222" name="Oval 6"/>
            <p:cNvSpPr>
              <a:spLocks noChangeArrowheads="1"/>
            </p:cNvSpPr>
            <p:nvPr/>
          </p:nvSpPr>
          <p:spPr bwMode="auto">
            <a:xfrm>
              <a:off x="1926" y="528"/>
              <a:ext cx="2532" cy="2604"/>
            </a:xfrm>
            <a:prstGeom prst="ellipse">
              <a:avLst/>
            </a:prstGeom>
            <a:noFill/>
            <a:ln w="50800">
              <a:solidFill>
                <a:srgbClr val="FE9AAB"/>
              </a:solidFill>
              <a:round/>
              <a:headEnd/>
              <a:tailEnd/>
            </a:ln>
            <a:effectLst/>
          </p:spPr>
          <p:txBody>
            <a:bodyPr wrap="none" anchor="ctr"/>
            <a:lstStyle/>
            <a:p>
              <a:endParaRPr lang="zh-CN" altLang="en-US"/>
            </a:p>
          </p:txBody>
        </p:sp>
        <p:sp>
          <p:nvSpPr>
            <p:cNvPr id="393226" name="Line 10"/>
            <p:cNvSpPr>
              <a:spLocks noChangeShapeType="1"/>
            </p:cNvSpPr>
            <p:nvPr/>
          </p:nvSpPr>
          <p:spPr bwMode="auto">
            <a:xfrm flipH="1" flipV="1">
              <a:off x="3474" y="3102"/>
              <a:ext cx="180" cy="540"/>
            </a:xfrm>
            <a:prstGeom prst="line">
              <a:avLst/>
            </a:prstGeom>
            <a:noFill/>
            <a:ln w="50800">
              <a:solidFill>
                <a:srgbClr val="FE9AAB"/>
              </a:solidFill>
              <a:round/>
              <a:headEnd/>
              <a:tailEnd type="triangle" w="med" len="med"/>
            </a:ln>
            <a:effectLst/>
          </p:spPr>
          <p:txBody>
            <a:bodyPr/>
            <a:lstStyle/>
            <a:p>
              <a:endParaRPr lang="zh-CN" altLang="en-US"/>
            </a:p>
          </p:txBody>
        </p:sp>
        <p:sp>
          <p:nvSpPr>
            <p:cNvPr id="393227" name="Text Box 11"/>
            <p:cNvSpPr txBox="1">
              <a:spLocks noChangeArrowheads="1"/>
            </p:cNvSpPr>
            <p:nvPr/>
          </p:nvSpPr>
          <p:spPr bwMode="auto">
            <a:xfrm>
              <a:off x="3324" y="3666"/>
              <a:ext cx="702" cy="273"/>
            </a:xfrm>
            <a:prstGeom prst="rect">
              <a:avLst/>
            </a:prstGeom>
            <a:noFill/>
            <a:ln w="50800">
              <a:noFill/>
              <a:miter lim="800000"/>
              <a:headEnd/>
              <a:tailEnd/>
            </a:ln>
            <a:effectLst/>
          </p:spPr>
          <p:txBody>
            <a:bodyPr>
              <a:spAutoFit/>
            </a:bodyPr>
            <a:lstStyle/>
            <a:p>
              <a:pPr>
                <a:spcBef>
                  <a:spcPct val="50000"/>
                </a:spcBef>
              </a:pPr>
              <a:r>
                <a:rPr lang="zh-CN" altLang="en-US" sz="1900">
                  <a:solidFill>
                    <a:srgbClr val="006600"/>
                  </a:solidFill>
                  <a:latin typeface="Times New Roman" pitchFamily="18" charset="0"/>
                  <a:ea typeface="微软雅黑" pitchFamily="34" charset="-122"/>
                </a:rPr>
                <a:t>控制部件</a:t>
              </a:r>
            </a:p>
          </p:txBody>
        </p:sp>
      </p:grpSp>
      <p:sp>
        <p:nvSpPr>
          <p:cNvPr id="393229" name="Text Box 13"/>
          <p:cNvSpPr txBox="1">
            <a:spLocks noChangeArrowheads="1"/>
          </p:cNvSpPr>
          <p:nvPr/>
        </p:nvSpPr>
        <p:spPr bwMode="auto">
          <a:xfrm>
            <a:off x="114300" y="5938838"/>
            <a:ext cx="6935788" cy="762000"/>
          </a:xfrm>
          <a:prstGeom prst="rect">
            <a:avLst/>
          </a:prstGeom>
          <a:noFill/>
          <a:ln w="50800">
            <a:noFill/>
            <a:miter lim="800000"/>
            <a:headEnd/>
            <a:tailEnd/>
          </a:ln>
          <a:effectLst/>
        </p:spPr>
        <p:txBody>
          <a:bodyPr>
            <a:spAutoFit/>
          </a:bodyPr>
          <a:lstStyle/>
          <a:p>
            <a:pPr>
              <a:spcBef>
                <a:spcPct val="20000"/>
              </a:spcBef>
            </a:pPr>
            <a:r>
              <a:rPr lang="en-US" altLang="zh-CN" sz="2000">
                <a:solidFill>
                  <a:schemeClr val="accent1"/>
                </a:solidFill>
                <a:latin typeface="微软雅黑" pitchFamily="34" charset="-122"/>
                <a:ea typeface="微软雅黑" pitchFamily="34" charset="-122"/>
              </a:rPr>
              <a:t>CPU </a:t>
            </a:r>
            <a:r>
              <a:rPr lang="zh-CN" altLang="en-US" sz="2000">
                <a:solidFill>
                  <a:schemeClr val="accent1"/>
                </a:solidFill>
                <a:latin typeface="微软雅黑" pitchFamily="34" charset="-122"/>
                <a:ea typeface="微软雅黑" pitchFamily="34" charset="-122"/>
              </a:rPr>
              <a:t>由 </a:t>
            </a:r>
            <a:r>
              <a:rPr lang="zh-CN" altLang="en-US" sz="2000">
                <a:solidFill>
                  <a:srgbClr val="006600"/>
                </a:solidFill>
                <a:latin typeface="微软雅黑" pitchFamily="34" charset="-122"/>
                <a:ea typeface="微软雅黑" pitchFamily="34" charset="-122"/>
              </a:rPr>
              <a:t>执行部件</a:t>
            </a:r>
            <a:r>
              <a:rPr lang="zh-CN" altLang="en-US" sz="2000">
                <a:solidFill>
                  <a:schemeClr val="accent1"/>
                </a:solidFill>
                <a:latin typeface="微软雅黑" pitchFamily="34" charset="-122"/>
                <a:ea typeface="微软雅黑" pitchFamily="34" charset="-122"/>
              </a:rPr>
              <a:t> 和 </a:t>
            </a:r>
            <a:r>
              <a:rPr lang="zh-CN" altLang="en-US" sz="2000">
                <a:solidFill>
                  <a:srgbClr val="006600"/>
                </a:solidFill>
                <a:latin typeface="微软雅黑" pitchFamily="34" charset="-122"/>
                <a:ea typeface="微软雅黑" pitchFamily="34" charset="-122"/>
              </a:rPr>
              <a:t>控制部件</a:t>
            </a:r>
            <a:r>
              <a:rPr lang="zh-CN" altLang="en-US" sz="2000">
                <a:solidFill>
                  <a:schemeClr val="accent1"/>
                </a:solidFill>
                <a:latin typeface="微软雅黑" pitchFamily="34" charset="-122"/>
                <a:ea typeface="微软雅黑" pitchFamily="34" charset="-122"/>
              </a:rPr>
              <a:t>组成</a:t>
            </a:r>
          </a:p>
          <a:p>
            <a:pPr>
              <a:spcBef>
                <a:spcPct val="20000"/>
              </a:spcBef>
            </a:pPr>
            <a:r>
              <a:rPr lang="en-US" altLang="zh-CN" sz="2000">
                <a:solidFill>
                  <a:schemeClr val="accent1"/>
                </a:solidFill>
                <a:latin typeface="微软雅黑" pitchFamily="34" charset="-122"/>
                <a:ea typeface="微软雅黑" pitchFamily="34" charset="-122"/>
              </a:rPr>
              <a:t>CPU </a:t>
            </a:r>
            <a:r>
              <a:rPr lang="zh-CN" altLang="en-US" sz="2000">
                <a:solidFill>
                  <a:schemeClr val="accent1"/>
                </a:solidFill>
                <a:latin typeface="微软雅黑" pitchFamily="34" charset="-122"/>
                <a:ea typeface="微软雅黑" pitchFamily="34" charset="-122"/>
              </a:rPr>
              <a:t>包含 </a:t>
            </a:r>
            <a:r>
              <a:rPr lang="zh-CN" altLang="en-US" sz="2000">
                <a:solidFill>
                  <a:srgbClr val="006600"/>
                </a:solidFill>
                <a:latin typeface="微软雅黑" pitchFamily="34" charset="-122"/>
                <a:ea typeface="微软雅黑" pitchFamily="34" charset="-122"/>
              </a:rPr>
              <a:t>数据通路</a:t>
            </a:r>
            <a:r>
              <a:rPr lang="en-US" altLang="zh-CN" sz="2000">
                <a:solidFill>
                  <a:srgbClr val="006600"/>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执行部件</a:t>
            </a:r>
            <a:r>
              <a:rPr lang="en-US" altLang="zh-CN" sz="2000">
                <a:solidFill>
                  <a:srgbClr val="006600"/>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 </a:t>
            </a:r>
            <a:r>
              <a:rPr lang="zh-CN" altLang="en-US" sz="2000">
                <a:solidFill>
                  <a:schemeClr val="accent1"/>
                </a:solidFill>
                <a:latin typeface="微软雅黑" pitchFamily="34" charset="-122"/>
                <a:ea typeface="微软雅黑" pitchFamily="34" charset="-122"/>
              </a:rPr>
              <a:t>和 </a:t>
            </a:r>
            <a:r>
              <a:rPr lang="zh-CN" altLang="en-US" sz="2000">
                <a:solidFill>
                  <a:srgbClr val="006600"/>
                </a:solidFill>
                <a:latin typeface="微软雅黑" pitchFamily="34" charset="-122"/>
                <a:ea typeface="微软雅黑" pitchFamily="34" charset="-122"/>
              </a:rPr>
              <a:t>控制器（控制部件）</a:t>
            </a:r>
          </a:p>
        </p:txBody>
      </p:sp>
      <p:sp>
        <p:nvSpPr>
          <p:cNvPr id="393230" name="Text Box 14"/>
          <p:cNvSpPr txBox="1">
            <a:spLocks noChangeArrowheads="1"/>
          </p:cNvSpPr>
          <p:nvPr/>
        </p:nvSpPr>
        <p:spPr bwMode="auto">
          <a:xfrm>
            <a:off x="5011738" y="5635625"/>
            <a:ext cx="3879850" cy="701675"/>
          </a:xfrm>
          <a:prstGeom prst="rect">
            <a:avLst/>
          </a:prstGeom>
          <a:noFill/>
          <a:ln w="50800">
            <a:noFill/>
            <a:miter lim="800000"/>
            <a:headEnd/>
            <a:tailEnd/>
          </a:ln>
          <a:effectLst/>
        </p:spPr>
        <p:txBody>
          <a:bodyPr>
            <a:spAutoFit/>
          </a:bodyPr>
          <a:lstStyle/>
          <a:p>
            <a:pPr>
              <a:spcBef>
                <a:spcPct val="50000"/>
              </a:spcBef>
            </a:pPr>
            <a:r>
              <a:rPr lang="zh-CN" altLang="en-US" sz="2000">
                <a:latin typeface="微软雅黑" pitchFamily="34" charset="-122"/>
                <a:ea typeface="微软雅黑" pitchFamily="34" charset="-122"/>
              </a:rPr>
              <a:t>控制器 由 </a:t>
            </a:r>
            <a:r>
              <a:rPr lang="zh-CN" altLang="en-US" sz="2000">
                <a:solidFill>
                  <a:srgbClr val="993300"/>
                </a:solidFill>
                <a:latin typeface="微软雅黑" pitchFamily="34" charset="-122"/>
                <a:ea typeface="微软雅黑" pitchFamily="34" charset="-122"/>
              </a:rPr>
              <a:t>指令译码器</a:t>
            </a:r>
            <a:r>
              <a:rPr lang="zh-CN" altLang="en-US" sz="2000">
                <a:latin typeface="微软雅黑" pitchFamily="34" charset="-122"/>
                <a:ea typeface="微软雅黑" pitchFamily="34" charset="-122"/>
              </a:rPr>
              <a:t> 和 </a:t>
            </a:r>
            <a:r>
              <a:rPr lang="zh-CN" altLang="en-US" sz="2000">
                <a:solidFill>
                  <a:srgbClr val="993300"/>
                </a:solidFill>
                <a:latin typeface="微软雅黑" pitchFamily="34" charset="-122"/>
                <a:ea typeface="微软雅黑" pitchFamily="34" charset="-122"/>
              </a:rPr>
              <a:t>控制信号形成部件</a:t>
            </a:r>
            <a:r>
              <a:rPr lang="zh-CN" altLang="en-US" sz="2000">
                <a:latin typeface="微软雅黑" pitchFamily="34" charset="-122"/>
                <a:ea typeface="微软雅黑" pitchFamily="34" charset="-122"/>
              </a:rPr>
              <a:t> 组成</a:t>
            </a:r>
          </a:p>
        </p:txBody>
      </p:sp>
      <p:sp>
        <p:nvSpPr>
          <p:cNvPr id="393231" name="Text Box 15"/>
          <p:cNvSpPr txBox="1">
            <a:spLocks noChangeArrowheads="1"/>
          </p:cNvSpPr>
          <p:nvPr/>
        </p:nvSpPr>
        <p:spPr bwMode="auto">
          <a:xfrm>
            <a:off x="6553200" y="228600"/>
            <a:ext cx="2171700" cy="701675"/>
          </a:xfrm>
          <a:prstGeom prst="rect">
            <a:avLst/>
          </a:prstGeom>
          <a:solidFill>
            <a:schemeClr val="bg1"/>
          </a:solidFill>
          <a:ln w="50800">
            <a:noFill/>
            <a:miter lim="800000"/>
            <a:headEnd/>
            <a:tailEnd/>
          </a:ln>
          <a:effectLst/>
        </p:spPr>
        <p:txBody>
          <a:bodyPr>
            <a:spAutoFit/>
          </a:bodyPr>
          <a:lstStyle/>
          <a:p>
            <a:r>
              <a:rPr lang="zh-CN" altLang="en-US" sz="2000">
                <a:solidFill>
                  <a:schemeClr val="accent2"/>
                </a:solidFill>
                <a:ea typeface="黑体" pitchFamily="49" charset="-122"/>
              </a:rPr>
              <a:t>指令寄存器</a:t>
            </a:r>
            <a:r>
              <a:rPr lang="en-US" altLang="zh-CN" sz="2000">
                <a:solidFill>
                  <a:schemeClr val="accent2"/>
                </a:solidFill>
                <a:ea typeface="黑体" pitchFamily="49" charset="-122"/>
              </a:rPr>
              <a:t>----IR</a:t>
            </a:r>
          </a:p>
          <a:p>
            <a:r>
              <a:rPr lang="zh-CN" altLang="en-US" sz="2000">
                <a:solidFill>
                  <a:schemeClr val="accent2"/>
                </a:solidFill>
                <a:ea typeface="黑体" pitchFamily="49" charset="-122"/>
              </a:rPr>
              <a:t>程序计数器</a:t>
            </a:r>
            <a:r>
              <a:rPr lang="en-US" altLang="zh-CN" sz="2000">
                <a:solidFill>
                  <a:schemeClr val="accent2"/>
                </a:solidFill>
                <a:ea typeface="黑体" pitchFamily="49" charset="-122"/>
              </a:rPr>
              <a:t>---PC</a:t>
            </a:r>
          </a:p>
        </p:txBody>
      </p:sp>
      <p:sp>
        <p:nvSpPr>
          <p:cNvPr id="393233" name="Text Box 17"/>
          <p:cNvSpPr txBox="1">
            <a:spLocks noChangeArrowheads="1"/>
          </p:cNvSpPr>
          <p:nvPr/>
        </p:nvSpPr>
        <p:spPr bwMode="auto">
          <a:xfrm>
            <a:off x="7083425" y="1058863"/>
            <a:ext cx="1960563" cy="13112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功能：</a:t>
            </a:r>
            <a:r>
              <a:rPr lang="zh-CN" altLang="en-US" sz="2000">
                <a:latin typeface="微软雅黑" pitchFamily="34" charset="-122"/>
                <a:ea typeface="微软雅黑" pitchFamily="34" charset="-122"/>
              </a:rPr>
              <a:t>执行指令（最后一步查询并响应中断请求）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33"/>
                                        </p:tgtEl>
                                        <p:attrNameLst>
                                          <p:attrName>style.visibility</p:attrName>
                                        </p:attrNameLst>
                                      </p:cBhvr>
                                      <p:to>
                                        <p:strVal val="visible"/>
                                      </p:to>
                                    </p:set>
                                    <p:animEffect transition="in" filter="blinds(horizontal)">
                                      <p:cBhvr>
                                        <p:cTn id="7" dur="500"/>
                                        <p:tgtEl>
                                          <p:spTgt spid="3932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25"/>
                                        </p:tgtEl>
                                        <p:attrNameLst>
                                          <p:attrName>style.visibility</p:attrName>
                                        </p:attrNameLst>
                                      </p:cBhvr>
                                      <p:to>
                                        <p:strVal val="visible"/>
                                      </p:to>
                                    </p:set>
                                    <p:animEffect transition="in" filter="blinds(horizontal)">
                                      <p:cBhvr>
                                        <p:cTn id="12" dur="500"/>
                                        <p:tgtEl>
                                          <p:spTgt spid="3932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3228"/>
                                        </p:tgtEl>
                                        <p:attrNameLst>
                                          <p:attrName>style.visibility</p:attrName>
                                        </p:attrNameLst>
                                      </p:cBhvr>
                                      <p:to>
                                        <p:strVal val="visible"/>
                                      </p:to>
                                    </p:set>
                                    <p:animEffect transition="in" filter="blinds(horizontal)">
                                      <p:cBhvr>
                                        <p:cTn id="17" dur="500"/>
                                        <p:tgtEl>
                                          <p:spTgt spid="3932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3229"/>
                                        </p:tgtEl>
                                        <p:attrNameLst>
                                          <p:attrName>style.visibility</p:attrName>
                                        </p:attrNameLst>
                                      </p:cBhvr>
                                      <p:to>
                                        <p:strVal val="visible"/>
                                      </p:to>
                                    </p:set>
                                    <p:animEffect transition="in" filter="blinds(horizontal)">
                                      <p:cBhvr>
                                        <p:cTn id="22" dur="500"/>
                                        <p:tgtEl>
                                          <p:spTgt spid="3932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3230"/>
                                        </p:tgtEl>
                                        <p:attrNameLst>
                                          <p:attrName>style.visibility</p:attrName>
                                        </p:attrNameLst>
                                      </p:cBhvr>
                                      <p:to>
                                        <p:strVal val="visible"/>
                                      </p:to>
                                    </p:set>
                                    <p:animEffect transition="in" filter="blinds(horizontal)">
                                      <p:cBhvr>
                                        <p:cTn id="27" dur="500"/>
                                        <p:tgtEl>
                                          <p:spTgt spid="39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9" grpId="0"/>
      <p:bldP spid="393230" grpId="0"/>
      <p:bldP spid="3932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545795" name="Rectangle 3"/>
          <p:cNvSpPr>
            <a:spLocks noGrp="1" noChangeArrowheads="1"/>
          </p:cNvSpPr>
          <p:nvPr>
            <p:ph type="body" idx="1"/>
          </p:nvPr>
        </p:nvSpPr>
        <p:spPr>
          <a:xfrm>
            <a:off x="454025" y="715963"/>
            <a:ext cx="8229600" cy="6040437"/>
          </a:xfrm>
          <a:noFill/>
          <a:ln/>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latin typeface="微软雅黑" pitchFamily="34" charset="-122"/>
                <a:ea typeface="微软雅黑" pitchFamily="34" charset="-122"/>
              </a:rPr>
              <a:t>第一讲：程序执行概述</a:t>
            </a:r>
          </a:p>
          <a:p>
            <a:pPr lvl="2">
              <a:spcBef>
                <a:spcPct val="30000"/>
              </a:spcBef>
            </a:pPr>
            <a:r>
              <a:rPr lang="zh-CN" altLang="en-US" sz="2200">
                <a:solidFill>
                  <a:srgbClr val="006600"/>
                </a:solidFill>
                <a:latin typeface="微软雅黑" pitchFamily="34" charset="-122"/>
                <a:ea typeface="微软雅黑" pitchFamily="34" charset="-122"/>
              </a:rPr>
              <a:t>程序及指令的执行过程 </a:t>
            </a:r>
          </a:p>
          <a:p>
            <a:pPr lvl="2">
              <a:spcBef>
                <a:spcPct val="30000"/>
              </a:spcBef>
            </a:pPr>
            <a:r>
              <a:rPr lang="en-US" altLang="zh-CN" sz="2200">
                <a:solidFill>
                  <a:srgbClr val="006600"/>
                </a:solidFill>
                <a:latin typeface="微软雅黑" pitchFamily="34" charset="-122"/>
                <a:ea typeface="微软雅黑" pitchFamily="34" charset="-122"/>
              </a:rPr>
              <a:t>CPU</a:t>
            </a:r>
            <a:r>
              <a:rPr lang="zh-CN" altLang="en-US" sz="2200">
                <a:solidFill>
                  <a:srgbClr val="006600"/>
                </a:solidFill>
                <a:latin typeface="微软雅黑" pitchFamily="34" charset="-122"/>
                <a:ea typeface="微软雅黑" pitchFamily="34" charset="-122"/>
              </a:rPr>
              <a:t>的基本功能和基本组成</a:t>
            </a:r>
          </a:p>
          <a:p>
            <a:pPr lvl="1">
              <a:spcBef>
                <a:spcPct val="30000"/>
              </a:spcBef>
            </a:pPr>
            <a:r>
              <a:rPr lang="zh-CN" altLang="en-US" sz="2200">
                <a:solidFill>
                  <a:schemeClr val="accent1"/>
                </a:solidFill>
                <a:latin typeface="微软雅黑" pitchFamily="34" charset="-122"/>
                <a:ea typeface="微软雅黑" pitchFamily="34" charset="-122"/>
              </a:rPr>
              <a:t>第二讲：数据通路基本结构和工作原理</a:t>
            </a:r>
          </a:p>
          <a:p>
            <a:pPr lvl="2">
              <a:spcBef>
                <a:spcPct val="30000"/>
              </a:spcBef>
            </a:pPr>
            <a:r>
              <a:rPr lang="zh-CN" altLang="en-US" sz="2200">
                <a:solidFill>
                  <a:srgbClr val="006600"/>
                </a:solidFill>
                <a:latin typeface="微软雅黑" pitchFamily="34" charset="-122"/>
                <a:ea typeface="微软雅黑" pitchFamily="34" charset="-122"/>
              </a:rPr>
              <a:t>数据通路基本结构</a:t>
            </a:r>
          </a:p>
          <a:p>
            <a:pPr lvl="2">
              <a:spcBef>
                <a:spcPct val="30000"/>
              </a:spcBef>
            </a:pPr>
            <a:r>
              <a:rPr lang="zh-CN" altLang="en-US" sz="2200">
                <a:solidFill>
                  <a:srgbClr val="006600"/>
                </a:solidFill>
                <a:latin typeface="微软雅黑" pitchFamily="34" charset="-122"/>
                <a:ea typeface="微软雅黑" pitchFamily="34" charset="-122"/>
              </a:rPr>
              <a:t>数据通路的时序控制 </a:t>
            </a:r>
          </a:p>
          <a:p>
            <a:pPr lvl="2">
              <a:spcBef>
                <a:spcPct val="30000"/>
              </a:spcBef>
            </a:pPr>
            <a:r>
              <a:rPr lang="zh-CN" altLang="en-US" sz="2200">
                <a:solidFill>
                  <a:srgbClr val="006600"/>
                </a:solidFill>
                <a:latin typeface="微软雅黑" pitchFamily="34" charset="-122"/>
                <a:ea typeface="微软雅黑" pitchFamily="34" charset="-122"/>
              </a:rPr>
              <a:t>数据通路基本工作原理</a:t>
            </a:r>
            <a:r>
              <a:rPr lang="zh-CN" altLang="en-US" sz="2200">
                <a:solidFill>
                  <a:srgbClr val="009900"/>
                </a:solidFill>
                <a:latin typeface="微软雅黑" pitchFamily="34" charset="-122"/>
                <a:ea typeface="微软雅黑" pitchFamily="34" charset="-122"/>
              </a:rPr>
              <a:t> </a:t>
            </a:r>
          </a:p>
          <a:p>
            <a:pPr lvl="1">
              <a:spcBef>
                <a:spcPct val="30000"/>
              </a:spcBef>
            </a:pPr>
            <a:r>
              <a:rPr lang="zh-CN" altLang="en-US" sz="2200">
                <a:latin typeface="微软雅黑" pitchFamily="34" charset="-122"/>
                <a:ea typeface="微软雅黑" pitchFamily="34" charset="-122"/>
              </a:rPr>
              <a:t>第三讲：流水线方式下指令的执行 </a:t>
            </a:r>
          </a:p>
          <a:p>
            <a:pPr lvl="2">
              <a:spcBef>
                <a:spcPct val="30000"/>
              </a:spcBef>
            </a:pPr>
            <a:r>
              <a:rPr lang="zh-CN" altLang="en-US" sz="2200">
                <a:solidFill>
                  <a:srgbClr val="006600"/>
                </a:solidFill>
                <a:latin typeface="微软雅黑" pitchFamily="34" charset="-122"/>
                <a:ea typeface="微软雅黑" pitchFamily="34" charset="-122"/>
              </a:rPr>
              <a:t>指令流水线的基本原理 </a:t>
            </a:r>
          </a:p>
          <a:p>
            <a:pPr lvl="2">
              <a:spcBef>
                <a:spcPct val="30000"/>
              </a:spcBef>
            </a:pPr>
            <a:r>
              <a:rPr lang="zh-CN" altLang="en-US" sz="2200">
                <a:solidFill>
                  <a:srgbClr val="006600"/>
                </a:solidFill>
                <a:latin typeface="微软雅黑" pitchFamily="34" charset="-122"/>
                <a:ea typeface="微软雅黑" pitchFamily="34" charset="-122"/>
              </a:rPr>
              <a:t>适合流水线的指令集特征 </a:t>
            </a:r>
          </a:p>
          <a:p>
            <a:pPr lvl="2">
              <a:spcBef>
                <a:spcPct val="30000"/>
              </a:spcBef>
            </a:pPr>
            <a:r>
              <a:rPr lang="en-US" altLang="zh-CN" sz="2200">
                <a:solidFill>
                  <a:srgbClr val="006600"/>
                </a:solidFill>
                <a:latin typeface="微软雅黑" pitchFamily="34" charset="-122"/>
                <a:ea typeface="微软雅黑" pitchFamily="34" charset="-122"/>
              </a:rPr>
              <a:t>CISC</a:t>
            </a:r>
            <a:r>
              <a:rPr lang="zh-CN" altLang="en-US" sz="2200">
                <a:solidFill>
                  <a:srgbClr val="006600"/>
                </a:solidFill>
                <a:latin typeface="微软雅黑" pitchFamily="34" charset="-122"/>
                <a:ea typeface="微软雅黑" pitchFamily="34" charset="-122"/>
              </a:rPr>
              <a:t>和</a:t>
            </a:r>
            <a:r>
              <a:rPr lang="en-US" altLang="zh-CN" sz="2200">
                <a:solidFill>
                  <a:srgbClr val="006600"/>
                </a:solidFill>
                <a:latin typeface="微软雅黑" pitchFamily="34" charset="-122"/>
                <a:ea typeface="微软雅黑" pitchFamily="34" charset="-122"/>
              </a:rPr>
              <a:t>RISC</a:t>
            </a:r>
            <a:r>
              <a:rPr lang="zh-CN" altLang="en-US" sz="2200">
                <a:solidFill>
                  <a:srgbClr val="006600"/>
                </a:solidFill>
                <a:latin typeface="微软雅黑" pitchFamily="34" charset="-122"/>
                <a:ea typeface="微软雅黑" pitchFamily="34" charset="-122"/>
              </a:rPr>
              <a:t>风格指令集 </a:t>
            </a:r>
          </a:p>
          <a:p>
            <a:pPr lvl="2">
              <a:spcBef>
                <a:spcPct val="30000"/>
              </a:spcBef>
            </a:pPr>
            <a:r>
              <a:rPr lang="zh-CN" altLang="en-US" sz="2200">
                <a:solidFill>
                  <a:srgbClr val="006600"/>
                </a:solidFill>
                <a:latin typeface="微软雅黑" pitchFamily="34" charset="-122"/>
                <a:ea typeface="微软雅黑" pitchFamily="34" charset="-122"/>
              </a:rPr>
              <a:t>指令流水线的实现 </a:t>
            </a:r>
          </a:p>
          <a:p>
            <a:pPr lvl="2">
              <a:spcBef>
                <a:spcPct val="30000"/>
              </a:spcBef>
            </a:pPr>
            <a:r>
              <a:rPr lang="zh-CN" altLang="en-US" sz="2200">
                <a:solidFill>
                  <a:srgbClr val="006600"/>
                </a:solidFill>
                <a:latin typeface="微软雅黑" pitchFamily="34" charset="-122"/>
                <a:ea typeface="微软雅黑" pitchFamily="34" charset="-122"/>
              </a:rPr>
              <a:t>高级流水线实现技术</a:t>
            </a:r>
            <a:r>
              <a:rPr lang="zh-CN" altLang="en-US" sz="2000">
                <a:solidFill>
                  <a:srgbClr val="006600"/>
                </a:solidFill>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36538" y="128588"/>
            <a:ext cx="8710612" cy="528637"/>
          </a:xfrm>
          <a:noFill/>
          <a:ln/>
        </p:spPr>
        <p:txBody>
          <a:bodyPr/>
          <a:lstStyle/>
          <a:p>
            <a:r>
              <a:rPr lang="zh-CN" altLang="en-US"/>
              <a:t>数据通路的位置</a:t>
            </a:r>
          </a:p>
        </p:txBody>
      </p:sp>
      <p:sp>
        <p:nvSpPr>
          <p:cNvPr id="177155" name="Rectangle 3"/>
          <p:cNvSpPr>
            <a:spLocks noGrp="1" noChangeArrowheads="1"/>
          </p:cNvSpPr>
          <p:nvPr>
            <p:ph type="body" idx="1"/>
          </p:nvPr>
        </p:nvSpPr>
        <p:spPr>
          <a:xfrm>
            <a:off x="406400" y="762000"/>
            <a:ext cx="8483600" cy="5495925"/>
          </a:xfrm>
          <a:noFill/>
          <a:ln/>
        </p:spPr>
        <p:txBody>
          <a:bodyPr/>
          <a:lstStyle/>
          <a:p>
            <a:r>
              <a:rPr lang="zh-CN" altLang="en-US" sz="2400">
                <a:ea typeface="微软雅黑" pitchFamily="34" charset="-122"/>
              </a:rPr>
              <a:t>计算机的五大组成部分：</a:t>
            </a:r>
          </a:p>
          <a:p>
            <a:pPr>
              <a:buFontTx/>
              <a:buNone/>
            </a:pPr>
            <a:endParaRPr lang="en-US" altLang="zh-CN" sz="2400">
              <a:ea typeface="微软雅黑" pitchFamily="34"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buFontTx/>
              <a:buNone/>
            </a:pPr>
            <a:endParaRPr lang="en-US" altLang="zh-CN" sz="2000">
              <a:ea typeface="黑体" pitchFamily="49" charset="-122"/>
            </a:endParaRPr>
          </a:p>
          <a:p>
            <a:pPr>
              <a:lnSpc>
                <a:spcPct val="115000"/>
              </a:lnSpc>
              <a:spcBef>
                <a:spcPct val="25000"/>
              </a:spcBef>
            </a:pPr>
            <a:r>
              <a:rPr lang="zh-CN" altLang="en-US" sz="2000">
                <a:solidFill>
                  <a:srgbClr val="FF0000"/>
                </a:solidFill>
                <a:latin typeface="微软雅黑" pitchFamily="34" charset="-122"/>
                <a:ea typeface="微软雅黑" pitchFamily="34" charset="-122"/>
              </a:rPr>
              <a:t>什么是数据通路（</a:t>
            </a:r>
            <a:r>
              <a:rPr lang="en-US" altLang="zh-CN" sz="2000">
                <a:solidFill>
                  <a:srgbClr val="FF0000"/>
                </a:solidFill>
                <a:latin typeface="微软雅黑" pitchFamily="34" charset="-122"/>
                <a:ea typeface="微软雅黑" pitchFamily="34" charset="-122"/>
              </a:rPr>
              <a:t>DataPath</a:t>
            </a:r>
            <a:r>
              <a:rPr lang="zh-CN" altLang="en-US" sz="2000">
                <a:solidFill>
                  <a:srgbClr val="FF0000"/>
                </a:solidFill>
                <a:latin typeface="微软雅黑" pitchFamily="34" charset="-122"/>
                <a:ea typeface="微软雅黑" pitchFamily="34" charset="-122"/>
              </a:rPr>
              <a:t>）</a:t>
            </a:r>
            <a:r>
              <a:rPr lang="en-US" altLang="zh-CN" sz="2000">
                <a:solidFill>
                  <a:srgbClr val="FF0000"/>
                </a:solidFill>
                <a:latin typeface="微软雅黑" pitchFamily="34" charset="-122"/>
                <a:ea typeface="微软雅黑" pitchFamily="34" charset="-122"/>
              </a:rPr>
              <a:t>?</a:t>
            </a:r>
          </a:p>
          <a:p>
            <a:pPr lvl="1">
              <a:lnSpc>
                <a:spcPct val="125000"/>
              </a:lnSpc>
              <a:spcBef>
                <a:spcPct val="25000"/>
              </a:spcBef>
            </a:pPr>
            <a:r>
              <a:rPr lang="zh-CN" altLang="en-US" sz="2000">
                <a:latin typeface="微软雅黑" pitchFamily="34" charset="-122"/>
                <a:ea typeface="微软雅黑" pitchFamily="34" charset="-122"/>
              </a:rPr>
              <a:t>指令执行过程中，数据所经过的路径，包括路径中的部件。它是</a:t>
            </a:r>
            <a:r>
              <a:rPr lang="zh-CN" altLang="en-US" sz="2000">
                <a:solidFill>
                  <a:srgbClr val="CC0000"/>
                </a:solidFill>
                <a:latin typeface="微软雅黑" pitchFamily="34" charset="-122"/>
                <a:ea typeface="微软雅黑" pitchFamily="34" charset="-122"/>
              </a:rPr>
              <a:t>指令的执行部件</a:t>
            </a:r>
            <a:r>
              <a:rPr lang="zh-CN" altLang="en-US" sz="2000">
                <a:latin typeface="微软雅黑" pitchFamily="34" charset="-122"/>
                <a:ea typeface="微软雅黑" pitchFamily="34" charset="-122"/>
              </a:rPr>
              <a:t>。</a:t>
            </a:r>
          </a:p>
          <a:p>
            <a:pPr>
              <a:lnSpc>
                <a:spcPct val="115000"/>
              </a:lnSpc>
              <a:spcBef>
                <a:spcPct val="25000"/>
              </a:spcBef>
            </a:pPr>
            <a:r>
              <a:rPr lang="zh-CN" altLang="en-US" sz="2000">
                <a:solidFill>
                  <a:schemeClr val="accent1"/>
                </a:solidFill>
                <a:latin typeface="微软雅黑" pitchFamily="34" charset="-122"/>
                <a:ea typeface="微软雅黑" pitchFamily="34" charset="-122"/>
              </a:rPr>
              <a:t>控制器（</a:t>
            </a:r>
            <a:r>
              <a:rPr lang="en-US" altLang="zh-CN" sz="2000">
                <a:solidFill>
                  <a:schemeClr val="accent1"/>
                </a:solidFill>
                <a:latin typeface="微软雅黑" pitchFamily="34" charset="-122"/>
                <a:ea typeface="微软雅黑" pitchFamily="34" charset="-122"/>
              </a:rPr>
              <a:t>Control</a:t>
            </a:r>
            <a:r>
              <a:rPr lang="zh-CN" altLang="en-US" sz="2000">
                <a:solidFill>
                  <a:schemeClr val="accent1"/>
                </a:solidFill>
                <a:latin typeface="微软雅黑" pitchFamily="34" charset="-122"/>
                <a:ea typeface="微软雅黑" pitchFamily="34" charset="-122"/>
              </a:rPr>
              <a:t>）的功能是什么？</a:t>
            </a:r>
          </a:p>
          <a:p>
            <a:pPr lvl="1">
              <a:lnSpc>
                <a:spcPct val="125000"/>
              </a:lnSpc>
              <a:spcBef>
                <a:spcPct val="25000"/>
              </a:spcBef>
            </a:pPr>
            <a:r>
              <a:rPr lang="zh-CN" altLang="en-US" sz="2000">
                <a:latin typeface="微软雅黑" pitchFamily="34" charset="-122"/>
                <a:ea typeface="微软雅黑" pitchFamily="34" charset="-122"/>
              </a:rPr>
              <a:t>对指令进行译码，生成指令对应的控制信号，控制数据通路的动作。能对执行部件发出控制信号，是</a:t>
            </a:r>
            <a:r>
              <a:rPr lang="zh-CN" altLang="en-US" sz="2000">
                <a:solidFill>
                  <a:srgbClr val="CC0000"/>
                </a:solidFill>
                <a:latin typeface="微软雅黑" pitchFamily="34" charset="-122"/>
                <a:ea typeface="微软雅黑" pitchFamily="34" charset="-122"/>
              </a:rPr>
              <a:t>指令的控制部件</a:t>
            </a:r>
            <a:r>
              <a:rPr lang="zh-CN" altLang="en-US" sz="2000">
                <a:latin typeface="微软雅黑" pitchFamily="34" charset="-122"/>
                <a:ea typeface="微软雅黑" pitchFamily="34" charset="-122"/>
              </a:rPr>
              <a:t>。</a:t>
            </a:r>
          </a:p>
        </p:txBody>
      </p:sp>
      <p:sp>
        <p:nvSpPr>
          <p:cNvPr id="177158" name="Rectangle 6"/>
          <p:cNvSpPr>
            <a:spLocks noChangeArrowheads="1"/>
          </p:cNvSpPr>
          <p:nvPr/>
        </p:nvSpPr>
        <p:spPr bwMode="auto">
          <a:xfrm>
            <a:off x="1663700" y="1804988"/>
            <a:ext cx="1558925" cy="736600"/>
          </a:xfrm>
          <a:prstGeom prst="rect">
            <a:avLst/>
          </a:prstGeom>
          <a:solidFill>
            <a:schemeClr val="accent1">
              <a:alpha val="30000"/>
            </a:schemeClr>
          </a:solidFill>
          <a:ln w="25400">
            <a:solidFill>
              <a:schemeClr val="tx1"/>
            </a:solidFill>
            <a:miter lim="800000"/>
            <a:headEnd/>
            <a:tailEnd/>
          </a:ln>
          <a:effectLst/>
        </p:spPr>
        <p:txBody>
          <a:bodyPr wrap="none" anchor="ctr"/>
          <a:lstStyle/>
          <a:p>
            <a:endParaRPr lang="zh-CN" altLang="en-US"/>
          </a:p>
        </p:txBody>
      </p:sp>
      <p:sp>
        <p:nvSpPr>
          <p:cNvPr id="177159" name="Rectangle 7"/>
          <p:cNvSpPr>
            <a:spLocks noChangeArrowheads="1"/>
          </p:cNvSpPr>
          <p:nvPr/>
        </p:nvSpPr>
        <p:spPr bwMode="auto">
          <a:xfrm>
            <a:off x="1895475" y="2006600"/>
            <a:ext cx="942975" cy="363538"/>
          </a:xfrm>
          <a:prstGeom prst="rect">
            <a:avLst/>
          </a:prstGeom>
          <a:noFill/>
          <a:ln w="12700">
            <a:noFill/>
            <a:miter lim="800000"/>
            <a:headEnd/>
            <a:tailEnd/>
          </a:ln>
          <a:effectLst/>
        </p:spPr>
        <p:txBody>
          <a:bodyPr wrap="none" lIns="90488" tIns="44450" rIns="90488" bIns="44450">
            <a:spAutoFit/>
          </a:bodyPr>
          <a:lstStyle/>
          <a:p>
            <a:r>
              <a:rPr lang="en-US" altLang="zh-CN" sz="1800">
                <a:solidFill>
                  <a:srgbClr val="0000FF"/>
                </a:solidFill>
                <a:latin typeface="Times New Roman" pitchFamily="18" charset="0"/>
                <a:ea typeface="宋体" pitchFamily="2" charset="-122"/>
              </a:rPr>
              <a:t>Control</a:t>
            </a:r>
          </a:p>
        </p:txBody>
      </p:sp>
      <p:sp>
        <p:nvSpPr>
          <p:cNvPr id="177163" name="Rectangle 11"/>
          <p:cNvSpPr>
            <a:spLocks noChangeArrowheads="1"/>
          </p:cNvSpPr>
          <p:nvPr/>
        </p:nvSpPr>
        <p:spPr bwMode="auto">
          <a:xfrm>
            <a:off x="3613150" y="1392238"/>
            <a:ext cx="1277938" cy="2184400"/>
          </a:xfrm>
          <a:prstGeom prst="rect">
            <a:avLst/>
          </a:prstGeom>
          <a:noFill/>
          <a:ln w="25400">
            <a:solidFill>
              <a:schemeClr val="tx1"/>
            </a:solidFill>
            <a:miter lim="800000"/>
            <a:headEnd/>
            <a:tailEnd/>
          </a:ln>
          <a:effectLst/>
        </p:spPr>
        <p:txBody>
          <a:bodyPr wrap="none" anchor="ctr"/>
          <a:lstStyle/>
          <a:p>
            <a:endParaRPr lang="zh-CN" altLang="en-US"/>
          </a:p>
        </p:txBody>
      </p:sp>
      <p:sp>
        <p:nvSpPr>
          <p:cNvPr id="177164" name="Rectangle 12"/>
          <p:cNvSpPr>
            <a:spLocks noChangeArrowheads="1"/>
          </p:cNvSpPr>
          <p:nvPr/>
        </p:nvSpPr>
        <p:spPr bwMode="auto">
          <a:xfrm>
            <a:off x="3700463" y="2244725"/>
            <a:ext cx="1019175" cy="363538"/>
          </a:xfrm>
          <a:prstGeom prst="rect">
            <a:avLst/>
          </a:prstGeom>
          <a:noFill/>
          <a:ln w="12700">
            <a:noFill/>
            <a:miter lim="800000"/>
            <a:headEnd/>
            <a:tailEnd/>
          </a:ln>
          <a:effectLst/>
        </p:spPr>
        <p:txBody>
          <a:bodyPr wrap="none" lIns="90488" tIns="44450" rIns="90488" bIns="44450">
            <a:spAutoFit/>
          </a:bodyPr>
          <a:lstStyle/>
          <a:p>
            <a:r>
              <a:rPr lang="en-US" altLang="zh-CN" sz="1800">
                <a:latin typeface="Times New Roman" pitchFamily="18" charset="0"/>
                <a:ea typeface="宋体" pitchFamily="2" charset="-122"/>
              </a:rPr>
              <a:t>Memory</a:t>
            </a:r>
          </a:p>
        </p:txBody>
      </p:sp>
      <p:sp>
        <p:nvSpPr>
          <p:cNvPr id="177165" name="Rectangle 13"/>
          <p:cNvSpPr>
            <a:spLocks noChangeArrowheads="1"/>
          </p:cNvSpPr>
          <p:nvPr/>
        </p:nvSpPr>
        <p:spPr bwMode="auto">
          <a:xfrm>
            <a:off x="1460500" y="1392238"/>
            <a:ext cx="1933575" cy="2184400"/>
          </a:xfrm>
          <a:prstGeom prst="rect">
            <a:avLst/>
          </a:prstGeom>
          <a:noFill/>
          <a:ln w="25400">
            <a:solidFill>
              <a:srgbClr val="A50021"/>
            </a:solidFill>
            <a:miter lim="800000"/>
            <a:headEnd/>
            <a:tailEnd/>
          </a:ln>
          <a:effectLst/>
        </p:spPr>
        <p:txBody>
          <a:bodyPr wrap="none" anchor="ctr"/>
          <a:lstStyle/>
          <a:p>
            <a:endParaRPr lang="zh-CN" altLang="en-US"/>
          </a:p>
        </p:txBody>
      </p:sp>
      <p:sp>
        <p:nvSpPr>
          <p:cNvPr id="177166" name="Rectangle 14"/>
          <p:cNvSpPr>
            <a:spLocks noChangeArrowheads="1"/>
          </p:cNvSpPr>
          <p:nvPr/>
        </p:nvSpPr>
        <p:spPr bwMode="auto">
          <a:xfrm>
            <a:off x="1801813" y="1379538"/>
            <a:ext cx="704850" cy="393700"/>
          </a:xfrm>
          <a:prstGeom prst="rect">
            <a:avLst/>
          </a:prstGeom>
          <a:noFill/>
          <a:ln w="12700">
            <a:noFill/>
            <a:miter lim="800000"/>
            <a:headEnd/>
            <a:tailEnd/>
          </a:ln>
          <a:effectLst/>
        </p:spPr>
        <p:txBody>
          <a:bodyPr wrap="none" lIns="90488" tIns="44450" rIns="90488" bIns="44450">
            <a:spAutoFit/>
          </a:bodyPr>
          <a:lstStyle/>
          <a:p>
            <a:r>
              <a:rPr lang="en-US" altLang="zh-CN" sz="2000">
                <a:solidFill>
                  <a:srgbClr val="CC0000"/>
                </a:solidFill>
                <a:latin typeface="Times New Roman" pitchFamily="18" charset="0"/>
                <a:ea typeface="宋体" pitchFamily="2" charset="-122"/>
              </a:rPr>
              <a:t>CPU</a:t>
            </a:r>
          </a:p>
        </p:txBody>
      </p:sp>
      <p:sp>
        <p:nvSpPr>
          <p:cNvPr id="177167" name="Rectangle 15"/>
          <p:cNvSpPr>
            <a:spLocks noChangeArrowheads="1"/>
          </p:cNvSpPr>
          <p:nvPr/>
        </p:nvSpPr>
        <p:spPr bwMode="auto">
          <a:xfrm>
            <a:off x="5110163" y="1392238"/>
            <a:ext cx="1277937" cy="889000"/>
          </a:xfrm>
          <a:prstGeom prst="rect">
            <a:avLst/>
          </a:prstGeom>
          <a:noFill/>
          <a:ln w="25400">
            <a:solidFill>
              <a:schemeClr val="tx1"/>
            </a:solidFill>
            <a:miter lim="800000"/>
            <a:headEnd/>
            <a:tailEnd/>
          </a:ln>
          <a:effectLst/>
        </p:spPr>
        <p:txBody>
          <a:bodyPr wrap="none" anchor="ctr"/>
          <a:lstStyle/>
          <a:p>
            <a:endParaRPr lang="zh-CN" altLang="en-US"/>
          </a:p>
        </p:txBody>
      </p:sp>
      <p:sp>
        <p:nvSpPr>
          <p:cNvPr id="177168" name="Rectangle 16"/>
          <p:cNvSpPr>
            <a:spLocks noChangeArrowheads="1"/>
          </p:cNvSpPr>
          <p:nvPr/>
        </p:nvSpPr>
        <p:spPr bwMode="auto">
          <a:xfrm>
            <a:off x="5376863" y="1684338"/>
            <a:ext cx="727075" cy="363537"/>
          </a:xfrm>
          <a:prstGeom prst="rect">
            <a:avLst/>
          </a:prstGeom>
          <a:noFill/>
          <a:ln w="12700">
            <a:noFill/>
            <a:miter lim="800000"/>
            <a:headEnd/>
            <a:tailEnd/>
          </a:ln>
          <a:effectLst/>
        </p:spPr>
        <p:txBody>
          <a:bodyPr wrap="none" lIns="90488" tIns="44450" rIns="90488" bIns="44450">
            <a:spAutoFit/>
          </a:bodyPr>
          <a:lstStyle/>
          <a:p>
            <a:pPr algn="ctr"/>
            <a:r>
              <a:rPr lang="en-US" altLang="zh-CN" sz="1800">
                <a:latin typeface="Times New Roman" pitchFamily="18" charset="0"/>
                <a:ea typeface="宋体" pitchFamily="2" charset="-122"/>
              </a:rPr>
              <a:t>Input</a:t>
            </a:r>
          </a:p>
        </p:txBody>
      </p:sp>
      <p:sp>
        <p:nvSpPr>
          <p:cNvPr id="177169" name="Rectangle 17"/>
          <p:cNvSpPr>
            <a:spLocks noChangeArrowheads="1"/>
          </p:cNvSpPr>
          <p:nvPr/>
        </p:nvSpPr>
        <p:spPr bwMode="auto">
          <a:xfrm>
            <a:off x="5110163" y="2687638"/>
            <a:ext cx="1277937" cy="889000"/>
          </a:xfrm>
          <a:prstGeom prst="rect">
            <a:avLst/>
          </a:prstGeom>
          <a:noFill/>
          <a:ln w="25400">
            <a:solidFill>
              <a:schemeClr val="tx1"/>
            </a:solidFill>
            <a:miter lim="800000"/>
            <a:headEnd/>
            <a:tailEnd/>
          </a:ln>
          <a:effectLst/>
        </p:spPr>
        <p:txBody>
          <a:bodyPr wrap="none" anchor="ctr"/>
          <a:lstStyle/>
          <a:p>
            <a:endParaRPr lang="zh-CN" altLang="en-US"/>
          </a:p>
        </p:txBody>
      </p:sp>
      <p:sp>
        <p:nvSpPr>
          <p:cNvPr id="177170" name="Rectangle 18"/>
          <p:cNvSpPr>
            <a:spLocks noChangeArrowheads="1"/>
          </p:cNvSpPr>
          <p:nvPr/>
        </p:nvSpPr>
        <p:spPr bwMode="auto">
          <a:xfrm>
            <a:off x="5295900" y="2979738"/>
            <a:ext cx="892175" cy="363537"/>
          </a:xfrm>
          <a:prstGeom prst="rect">
            <a:avLst/>
          </a:prstGeom>
          <a:noFill/>
          <a:ln w="12700">
            <a:noFill/>
            <a:miter lim="800000"/>
            <a:headEnd/>
            <a:tailEnd/>
          </a:ln>
          <a:effectLst/>
        </p:spPr>
        <p:txBody>
          <a:bodyPr wrap="none" lIns="90488" tIns="44450" rIns="90488" bIns="44450">
            <a:spAutoFit/>
          </a:bodyPr>
          <a:lstStyle/>
          <a:p>
            <a:pPr algn="ctr"/>
            <a:r>
              <a:rPr lang="en-US" altLang="zh-CN" sz="1800">
                <a:latin typeface="Times New Roman" pitchFamily="18" charset="0"/>
                <a:ea typeface="宋体" pitchFamily="2" charset="-122"/>
              </a:rPr>
              <a:t>Output</a:t>
            </a:r>
          </a:p>
        </p:txBody>
      </p:sp>
      <p:grpSp>
        <p:nvGrpSpPr>
          <p:cNvPr id="177172" name="Group 20"/>
          <p:cNvGrpSpPr>
            <a:grpSpLocks/>
          </p:cNvGrpSpPr>
          <p:nvPr/>
        </p:nvGrpSpPr>
        <p:grpSpPr bwMode="auto">
          <a:xfrm>
            <a:off x="1641475" y="2709863"/>
            <a:ext cx="1589088" cy="736600"/>
            <a:chOff x="1016" y="2072"/>
            <a:chExt cx="800" cy="464"/>
          </a:xfrm>
        </p:grpSpPr>
        <p:sp>
          <p:nvSpPr>
            <p:cNvPr id="177173" name="Rectangle 21"/>
            <p:cNvSpPr>
              <a:spLocks noChangeArrowheads="1"/>
            </p:cNvSpPr>
            <p:nvPr/>
          </p:nvSpPr>
          <p:spPr bwMode="auto">
            <a:xfrm>
              <a:off x="1016" y="2072"/>
              <a:ext cx="800" cy="464"/>
            </a:xfrm>
            <a:prstGeom prst="rect">
              <a:avLst/>
            </a:prstGeom>
            <a:solidFill>
              <a:schemeClr val="bg1"/>
            </a:solidFill>
            <a:ln w="25400">
              <a:solidFill>
                <a:schemeClr val="tx1"/>
              </a:solidFill>
              <a:miter lim="800000"/>
              <a:headEnd/>
              <a:tailEnd/>
            </a:ln>
            <a:effectLst/>
          </p:spPr>
          <p:txBody>
            <a:bodyPr wrap="none" anchor="ctr"/>
            <a:lstStyle/>
            <a:p>
              <a:endParaRPr lang="zh-CN" altLang="en-US"/>
            </a:p>
          </p:txBody>
        </p:sp>
        <p:sp>
          <p:nvSpPr>
            <p:cNvPr id="177174" name="Rectangle 22"/>
            <p:cNvSpPr>
              <a:spLocks noChangeArrowheads="1"/>
            </p:cNvSpPr>
            <p:nvPr/>
          </p:nvSpPr>
          <p:spPr bwMode="auto">
            <a:xfrm>
              <a:off x="1095" y="2193"/>
              <a:ext cx="510" cy="210"/>
            </a:xfrm>
            <a:prstGeom prst="rect">
              <a:avLst/>
            </a:prstGeom>
            <a:solidFill>
              <a:schemeClr val="bg1"/>
            </a:solidFill>
            <a:ln w="12700">
              <a:noFill/>
              <a:miter lim="800000"/>
              <a:headEnd/>
              <a:tailEnd/>
            </a:ln>
            <a:effectLst/>
          </p:spPr>
          <p:txBody>
            <a:bodyPr lIns="90488" tIns="44450" rIns="90488" bIns="44450">
              <a:spAutoFit/>
            </a:bodyPr>
            <a:lstStyle/>
            <a:p>
              <a:r>
                <a:rPr lang="en-US" altLang="zh-CN">
                  <a:solidFill>
                    <a:srgbClr val="CC3300"/>
                  </a:solidFill>
                  <a:latin typeface="Times New Roman" pitchFamily="18" charset="0"/>
                  <a:ea typeface="宋体" pitchFamily="2" charset="-122"/>
                </a:rPr>
                <a:t>Datapath</a:t>
              </a:r>
            </a:p>
          </p:txBody>
        </p:sp>
      </p:grpSp>
      <p:sp>
        <p:nvSpPr>
          <p:cNvPr id="177161" name="Rectangle 9"/>
          <p:cNvSpPr>
            <a:spLocks noChangeArrowheads="1"/>
          </p:cNvSpPr>
          <p:nvPr/>
        </p:nvSpPr>
        <p:spPr bwMode="auto">
          <a:xfrm>
            <a:off x="1641475" y="2716213"/>
            <a:ext cx="1589088" cy="736600"/>
          </a:xfrm>
          <a:prstGeom prst="rect">
            <a:avLst/>
          </a:prstGeom>
          <a:solidFill>
            <a:srgbClr val="91B3F1"/>
          </a:solidFill>
          <a:ln w="25400">
            <a:solidFill>
              <a:schemeClr val="tx1"/>
            </a:solidFill>
            <a:miter lim="800000"/>
            <a:headEnd/>
            <a:tailEnd/>
          </a:ln>
          <a:effectLst/>
        </p:spPr>
        <p:txBody>
          <a:bodyPr wrap="none" anchor="ctr"/>
          <a:lstStyle/>
          <a:p>
            <a:endParaRPr lang="zh-CN" altLang="en-US"/>
          </a:p>
        </p:txBody>
      </p:sp>
      <p:sp>
        <p:nvSpPr>
          <p:cNvPr id="177162" name="Rectangle 10"/>
          <p:cNvSpPr>
            <a:spLocks noChangeArrowheads="1"/>
          </p:cNvSpPr>
          <p:nvPr/>
        </p:nvSpPr>
        <p:spPr bwMode="auto">
          <a:xfrm>
            <a:off x="1887538" y="2908300"/>
            <a:ext cx="1203325" cy="363538"/>
          </a:xfrm>
          <a:prstGeom prst="rect">
            <a:avLst/>
          </a:prstGeom>
          <a:solidFill>
            <a:srgbClr val="91B3F1"/>
          </a:solidFill>
          <a:ln w="12700">
            <a:noFill/>
            <a:miter lim="800000"/>
            <a:headEnd/>
            <a:tailEnd/>
          </a:ln>
          <a:effectLst/>
        </p:spPr>
        <p:txBody>
          <a:bodyPr lIns="90488" tIns="44450" rIns="90488" bIns="44450">
            <a:spAutoFit/>
          </a:bodyPr>
          <a:lstStyle/>
          <a:p>
            <a:r>
              <a:rPr lang="en-US" altLang="zh-CN" sz="1800">
                <a:solidFill>
                  <a:srgbClr val="CC3300"/>
                </a:solidFill>
                <a:latin typeface="Times New Roman" pitchFamily="18" charset="0"/>
                <a:ea typeface="宋体" pitchFamily="2" charset="-122"/>
              </a:rPr>
              <a:t>Datapath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55">
                                            <p:txEl>
                                              <p:pRg st="7" end="7"/>
                                            </p:txEl>
                                          </p:spTgt>
                                        </p:tgtEl>
                                        <p:attrNameLst>
                                          <p:attrName>style.visibility</p:attrName>
                                        </p:attrNameLst>
                                      </p:cBhvr>
                                      <p:to>
                                        <p:strVal val="visible"/>
                                      </p:to>
                                    </p:set>
                                    <p:animEffect transition="in" filter="blinds(horizontal)">
                                      <p:cBhvr>
                                        <p:cTn id="7" dur="500"/>
                                        <p:tgtEl>
                                          <p:spTgt spid="177155">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5">
                                            <p:txEl>
                                              <p:pRg st="8" end="8"/>
                                            </p:txEl>
                                          </p:spTgt>
                                        </p:tgtEl>
                                        <p:attrNameLst>
                                          <p:attrName>style.visibility</p:attrName>
                                        </p:attrNameLst>
                                      </p:cBhvr>
                                      <p:to>
                                        <p:strVal val="visible"/>
                                      </p:to>
                                    </p:set>
                                    <p:animEffect transition="in" filter="blinds(horizontal)">
                                      <p:cBhvr>
                                        <p:cTn id="12" dur="500"/>
                                        <p:tgtEl>
                                          <p:spTgt spid="177155">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7155">
                                            <p:txEl>
                                              <p:pRg st="9" end="9"/>
                                            </p:txEl>
                                          </p:spTgt>
                                        </p:tgtEl>
                                        <p:attrNameLst>
                                          <p:attrName>style.visibility</p:attrName>
                                        </p:attrNameLst>
                                      </p:cBhvr>
                                      <p:to>
                                        <p:strVal val="visible"/>
                                      </p:to>
                                    </p:set>
                                    <p:animEffect transition="in" filter="blinds(horizontal)">
                                      <p:cBhvr>
                                        <p:cTn id="17" dur="500"/>
                                        <p:tgtEl>
                                          <p:spTgt spid="17715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7155">
                                            <p:txEl>
                                              <p:pRg st="10" end="10"/>
                                            </p:txEl>
                                          </p:spTgt>
                                        </p:tgtEl>
                                        <p:attrNameLst>
                                          <p:attrName>style.visibility</p:attrName>
                                        </p:attrNameLst>
                                      </p:cBhvr>
                                      <p:to>
                                        <p:strVal val="visible"/>
                                      </p:to>
                                    </p:set>
                                    <p:animEffect transition="in" filter="blinds(horizontal)">
                                      <p:cBhvr>
                                        <p:cTn id="22" dur="500"/>
                                        <p:tgtEl>
                                          <p:spTgt spid="1771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a:t>数据通路的基本结构</a:t>
            </a:r>
          </a:p>
        </p:txBody>
      </p:sp>
      <p:sp>
        <p:nvSpPr>
          <p:cNvPr id="394243" name="Rectangle 3"/>
          <p:cNvSpPr>
            <a:spLocks noGrp="1" noChangeArrowheads="1"/>
          </p:cNvSpPr>
          <p:nvPr>
            <p:ph type="body" idx="1"/>
          </p:nvPr>
        </p:nvSpPr>
        <p:spPr>
          <a:xfrm>
            <a:off x="473075" y="819150"/>
            <a:ext cx="8201025" cy="4635500"/>
          </a:xfrm>
        </p:spPr>
        <p:txBody>
          <a:bodyPr/>
          <a:lstStyle/>
          <a:p>
            <a:pPr>
              <a:spcBef>
                <a:spcPct val="30000"/>
              </a:spcBef>
            </a:pPr>
            <a:r>
              <a:rPr lang="zh-CN" altLang="en-US" sz="2200">
                <a:ea typeface="微软雅黑" pitchFamily="34" charset="-122"/>
              </a:rPr>
              <a:t>数据通路由两类元件组成</a:t>
            </a:r>
          </a:p>
          <a:p>
            <a:pPr lvl="1">
              <a:spcBef>
                <a:spcPct val="30000"/>
              </a:spcBef>
            </a:pPr>
            <a:r>
              <a:rPr lang="zh-CN" altLang="en-US" sz="2200">
                <a:ea typeface="微软雅黑" pitchFamily="34" charset="-122"/>
              </a:rPr>
              <a:t>组合逻辑元件（也称操作元件）</a:t>
            </a:r>
          </a:p>
          <a:p>
            <a:pPr lvl="1">
              <a:spcBef>
                <a:spcPct val="30000"/>
              </a:spcBef>
            </a:pPr>
            <a:r>
              <a:rPr lang="zh-CN" altLang="en-US" sz="2200">
                <a:ea typeface="微软雅黑" pitchFamily="34" charset="-122"/>
              </a:rPr>
              <a:t>时序逻辑元件（也称状态元件，存储元件）</a:t>
            </a:r>
          </a:p>
          <a:p>
            <a:pPr>
              <a:spcBef>
                <a:spcPct val="30000"/>
              </a:spcBef>
            </a:pPr>
            <a:r>
              <a:rPr lang="zh-CN" altLang="en-US" sz="2200">
                <a:ea typeface="微软雅黑" pitchFamily="34" charset="-122"/>
              </a:rPr>
              <a:t>元件间的连接方式</a:t>
            </a:r>
          </a:p>
          <a:p>
            <a:pPr lvl="1">
              <a:spcBef>
                <a:spcPct val="30000"/>
              </a:spcBef>
            </a:pPr>
            <a:r>
              <a:rPr lang="zh-CN" altLang="en-US" sz="2200">
                <a:ea typeface="微软雅黑" pitchFamily="34" charset="-122"/>
              </a:rPr>
              <a:t>总线连接方式</a:t>
            </a:r>
          </a:p>
          <a:p>
            <a:pPr lvl="1">
              <a:spcBef>
                <a:spcPct val="30000"/>
              </a:spcBef>
            </a:pPr>
            <a:r>
              <a:rPr lang="zh-CN" altLang="en-US" sz="2200">
                <a:ea typeface="微软雅黑" pitchFamily="34" charset="-122"/>
              </a:rPr>
              <a:t>分散连接方式</a:t>
            </a:r>
          </a:p>
          <a:p>
            <a:pPr>
              <a:spcBef>
                <a:spcPct val="30000"/>
              </a:spcBef>
            </a:pPr>
            <a:r>
              <a:rPr lang="zh-CN" altLang="en-US" sz="2200">
                <a:ea typeface="微软雅黑" pitchFamily="34" charset="-122"/>
              </a:rPr>
              <a:t>数据通路如何构成？</a:t>
            </a:r>
          </a:p>
          <a:p>
            <a:pPr lvl="1">
              <a:spcBef>
                <a:spcPct val="30000"/>
              </a:spcBef>
            </a:pPr>
            <a:r>
              <a:rPr lang="zh-CN" altLang="en-US" sz="2200">
                <a:ea typeface="微软雅黑" pitchFamily="34" charset="-122"/>
              </a:rPr>
              <a:t>由</a:t>
            </a:r>
            <a:r>
              <a:rPr lang="zh-CN" altLang="en-US" sz="2200">
                <a:latin typeface="微软雅黑"/>
                <a:ea typeface="微软雅黑" pitchFamily="34" charset="-122"/>
              </a:rPr>
              <a:t>“</a:t>
            </a:r>
            <a:r>
              <a:rPr lang="zh-CN" altLang="en-US" sz="2200">
                <a:ea typeface="微软雅黑" pitchFamily="34" charset="-122"/>
              </a:rPr>
              <a:t>操作元件</a:t>
            </a:r>
            <a:r>
              <a:rPr lang="zh-CN" altLang="en-US" sz="2200">
                <a:latin typeface="微软雅黑"/>
                <a:ea typeface="微软雅黑" pitchFamily="34" charset="-122"/>
              </a:rPr>
              <a:t>”</a:t>
            </a:r>
            <a:r>
              <a:rPr lang="zh-CN" altLang="en-US" sz="2200">
                <a:ea typeface="微软雅黑" pitchFamily="34" charset="-122"/>
              </a:rPr>
              <a:t>和</a:t>
            </a:r>
            <a:r>
              <a:rPr lang="zh-CN" altLang="en-US" sz="2200">
                <a:latin typeface="微软雅黑"/>
                <a:ea typeface="微软雅黑" pitchFamily="34" charset="-122"/>
              </a:rPr>
              <a:t>“</a:t>
            </a:r>
            <a:r>
              <a:rPr lang="zh-CN" altLang="en-US" sz="2200">
                <a:ea typeface="微软雅黑" pitchFamily="34" charset="-122"/>
              </a:rPr>
              <a:t>存储元件</a:t>
            </a:r>
            <a:r>
              <a:rPr lang="zh-CN" altLang="en-US" sz="2200">
                <a:latin typeface="微软雅黑"/>
                <a:ea typeface="微软雅黑" pitchFamily="34" charset="-122"/>
              </a:rPr>
              <a:t>”</a:t>
            </a:r>
            <a:r>
              <a:rPr lang="zh-CN" altLang="en-US" sz="2200">
                <a:ea typeface="微软雅黑" pitchFamily="34" charset="-122"/>
              </a:rPr>
              <a:t>通过总线方式或分散方式连接而成</a:t>
            </a:r>
          </a:p>
          <a:p>
            <a:pPr>
              <a:spcBef>
                <a:spcPct val="30000"/>
              </a:spcBef>
            </a:pPr>
            <a:r>
              <a:rPr lang="zh-CN" altLang="en-US" sz="2200">
                <a:ea typeface="微软雅黑" pitchFamily="34" charset="-122"/>
              </a:rPr>
              <a:t>数据通路的功能是什么？</a:t>
            </a:r>
          </a:p>
          <a:p>
            <a:pPr lvl="1">
              <a:spcBef>
                <a:spcPct val="30000"/>
              </a:spcBef>
            </a:pPr>
            <a:r>
              <a:rPr lang="zh-CN" altLang="en-US" sz="2200">
                <a:ea typeface="微软雅黑" pitchFamily="34" charset="-122"/>
              </a:rPr>
              <a:t>进行数据存储、处理、传送</a:t>
            </a:r>
          </a:p>
        </p:txBody>
      </p:sp>
      <p:sp>
        <p:nvSpPr>
          <p:cNvPr id="394244" name="Rectangle 4"/>
          <p:cNvSpPr>
            <a:spLocks noChangeArrowheads="1"/>
          </p:cNvSpPr>
          <p:nvPr/>
        </p:nvSpPr>
        <p:spPr bwMode="auto">
          <a:xfrm>
            <a:off x="728663" y="5627688"/>
            <a:ext cx="7413625" cy="962025"/>
          </a:xfrm>
          <a:prstGeom prst="rect">
            <a:avLst/>
          </a:prstGeom>
          <a:noFill/>
          <a:ln w="50800">
            <a:noFill/>
            <a:miter lim="800000"/>
            <a:headEnd/>
            <a:tailEnd/>
          </a:ln>
          <a:effectLst/>
        </p:spPr>
        <p:txBody>
          <a:bodyPr anchor="ctr">
            <a:spAutoFit/>
          </a:bodyPr>
          <a:lstStyle/>
          <a:p>
            <a:pPr>
              <a:lnSpc>
                <a:spcPct val="130000"/>
              </a:lnSpc>
              <a:spcBef>
                <a:spcPct val="25000"/>
              </a:spcBef>
            </a:pPr>
            <a:r>
              <a:rPr lang="zh-CN" altLang="en-US" sz="2200">
                <a:solidFill>
                  <a:srgbClr val="006600"/>
                </a:solidFill>
                <a:latin typeface="微软雅黑" pitchFamily="34" charset="-122"/>
                <a:ea typeface="微软雅黑" pitchFamily="34" charset="-122"/>
              </a:rPr>
              <a:t>因此，数据通路是由</a:t>
            </a:r>
            <a:r>
              <a:rPr lang="zh-CN" altLang="en-US" sz="2200">
                <a:solidFill>
                  <a:schemeClr val="accent1"/>
                </a:solidFill>
                <a:latin typeface="微软雅黑" pitchFamily="34" charset="-122"/>
                <a:ea typeface="微软雅黑" pitchFamily="34" charset="-122"/>
              </a:rPr>
              <a:t>操作元件</a:t>
            </a:r>
            <a:r>
              <a:rPr lang="zh-CN" altLang="en-US" sz="2200">
                <a:solidFill>
                  <a:srgbClr val="006600"/>
                </a:solidFill>
                <a:latin typeface="微软雅黑" pitchFamily="34" charset="-122"/>
                <a:ea typeface="微软雅黑" pitchFamily="34" charset="-122"/>
              </a:rPr>
              <a:t>和</a:t>
            </a:r>
            <a:r>
              <a:rPr lang="zh-CN" altLang="en-US" sz="2200">
                <a:solidFill>
                  <a:schemeClr val="accent1"/>
                </a:solidFill>
                <a:latin typeface="微软雅黑" pitchFamily="34" charset="-122"/>
                <a:ea typeface="微软雅黑" pitchFamily="34" charset="-122"/>
              </a:rPr>
              <a:t>存储元件</a:t>
            </a:r>
            <a:r>
              <a:rPr lang="zh-CN" altLang="en-US" sz="2200">
                <a:solidFill>
                  <a:srgbClr val="006600"/>
                </a:solidFill>
                <a:latin typeface="微软雅黑" pitchFamily="34" charset="-122"/>
                <a:ea typeface="微软雅黑" pitchFamily="34" charset="-122"/>
              </a:rPr>
              <a:t>通过总线方式或分散方式连接而成的进行数据存储、处理、传送的路径。</a:t>
            </a:r>
            <a:r>
              <a:rPr lang="zh-CN" altLang="en-US" sz="2200">
                <a:solidFill>
                  <a:srgbClr val="009900"/>
                </a:solidFill>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1" end="1"/>
                                            </p:txEl>
                                          </p:spTgt>
                                        </p:tgtEl>
                                        <p:attrNameLst>
                                          <p:attrName>style.visibility</p:attrName>
                                        </p:attrNameLst>
                                      </p:cBhvr>
                                      <p:to>
                                        <p:strVal val="visible"/>
                                      </p:to>
                                    </p:set>
                                    <p:animEffect transition="in" filter="blinds(horizontal)">
                                      <p:cBhvr>
                                        <p:cTn id="7" dur="500"/>
                                        <p:tgtEl>
                                          <p:spTgt spid="3942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10" dur="500"/>
                                        <p:tgtEl>
                                          <p:spTgt spid="3942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4" end="4"/>
                                            </p:txEl>
                                          </p:spTgt>
                                        </p:tgtEl>
                                        <p:attrNameLst>
                                          <p:attrName>style.visibility</p:attrName>
                                        </p:attrNameLst>
                                      </p:cBhvr>
                                      <p:to>
                                        <p:strVal val="visible"/>
                                      </p:to>
                                    </p:set>
                                    <p:animEffect transition="in" filter="blinds(horizontal)">
                                      <p:cBhvr>
                                        <p:cTn id="15" dur="500"/>
                                        <p:tgtEl>
                                          <p:spTgt spid="39424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8" dur="500"/>
                                        <p:tgtEl>
                                          <p:spTgt spid="39424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3" dur="500"/>
                                        <p:tgtEl>
                                          <p:spTgt spid="39424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4243">
                                            <p:txEl>
                                              <p:pRg st="9" end="9"/>
                                            </p:txEl>
                                          </p:spTgt>
                                        </p:tgtEl>
                                        <p:attrNameLst>
                                          <p:attrName>style.visibility</p:attrName>
                                        </p:attrNameLst>
                                      </p:cBhvr>
                                      <p:to>
                                        <p:strVal val="visible"/>
                                      </p:to>
                                    </p:set>
                                    <p:animEffect transition="in" filter="blinds(horizontal)">
                                      <p:cBhvr>
                                        <p:cTn id="28" dur="500"/>
                                        <p:tgtEl>
                                          <p:spTgt spid="39424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4244"/>
                                        </p:tgtEl>
                                        <p:attrNameLst>
                                          <p:attrName>style.visibility</p:attrName>
                                        </p:attrNameLst>
                                      </p:cBhvr>
                                      <p:to>
                                        <p:strVal val="visible"/>
                                      </p:to>
                                    </p:set>
                                    <p:animEffect transition="in" filter="blinds(horizontal)">
                                      <p:cBhvr>
                                        <p:cTn id="33" dur="500"/>
                                        <p:tgtEl>
                                          <p:spTgt spid="39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36538" y="128588"/>
            <a:ext cx="6880225" cy="528637"/>
          </a:xfrm>
          <a:noFill/>
          <a:ln/>
        </p:spPr>
        <p:txBody>
          <a:bodyPr/>
          <a:lstStyle/>
          <a:p>
            <a:r>
              <a:rPr lang="zh-CN" altLang="en-US"/>
              <a:t>操作元件：组合逻辑电路</a:t>
            </a:r>
            <a:endParaRPr lang="en-US" altLang="zh-CN"/>
          </a:p>
        </p:txBody>
      </p:sp>
      <p:sp>
        <p:nvSpPr>
          <p:cNvPr id="187395" name="Rectangle 3"/>
          <p:cNvSpPr>
            <a:spLocks noGrp="1" noChangeArrowheads="1"/>
          </p:cNvSpPr>
          <p:nvPr>
            <p:ph type="body" idx="1"/>
          </p:nvPr>
        </p:nvSpPr>
        <p:spPr>
          <a:xfrm>
            <a:off x="222250" y="914400"/>
            <a:ext cx="1708150" cy="4559300"/>
          </a:xfrm>
          <a:noFill/>
          <a:ln/>
        </p:spPr>
        <p:txBody>
          <a:bodyPr/>
          <a:lstStyle/>
          <a:p>
            <a:r>
              <a:rPr lang="zh-CN" altLang="en-US" sz="2000">
                <a:latin typeface="微软雅黑" pitchFamily="34" charset="-122"/>
                <a:ea typeface="微软雅黑" pitchFamily="34" charset="-122"/>
              </a:rPr>
              <a:t>加法器</a:t>
            </a:r>
            <a:r>
              <a:rPr lang="en-US" altLang="zh-CN" sz="2000">
                <a:latin typeface="微软雅黑" pitchFamily="34" charset="-122"/>
                <a:ea typeface="微软雅黑" pitchFamily="34" charset="-122"/>
              </a:rPr>
              <a:t>(Adder)</a:t>
            </a: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r>
              <a:rPr lang="zh-CN" altLang="en-US" sz="2000">
                <a:latin typeface="微软雅黑" pitchFamily="34" charset="-122"/>
                <a:ea typeface="微软雅黑" pitchFamily="34" charset="-122"/>
              </a:rPr>
              <a:t>多路选择器     </a:t>
            </a:r>
            <a:r>
              <a:rPr lang="en-US" altLang="zh-CN" sz="2000">
                <a:latin typeface="微软雅黑" pitchFamily="34" charset="-122"/>
                <a:ea typeface="微软雅黑" pitchFamily="34" charset="-122"/>
              </a:rPr>
              <a:t>(MUX)</a:t>
            </a: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endParaRPr lang="en-US" altLang="zh-CN" sz="2000">
              <a:latin typeface="微软雅黑" pitchFamily="34" charset="-122"/>
              <a:ea typeface="微软雅黑" pitchFamily="34" charset="-122"/>
            </a:endParaRPr>
          </a:p>
          <a:p>
            <a:pPr>
              <a:buFontTx/>
              <a:buNone/>
            </a:pPr>
            <a:r>
              <a:rPr lang="zh-CN" altLang="en-US" sz="2000">
                <a:latin typeface="微软雅黑" pitchFamily="34" charset="-122"/>
                <a:ea typeface="微软雅黑" pitchFamily="34" charset="-122"/>
              </a:rPr>
              <a:t>算逻部件</a:t>
            </a:r>
            <a:r>
              <a:rPr lang="en-US" altLang="zh-CN" sz="2000">
                <a:latin typeface="微软雅黑" pitchFamily="34" charset="-122"/>
                <a:ea typeface="微软雅黑" pitchFamily="34" charset="-122"/>
              </a:rPr>
              <a:t>(ALU)</a:t>
            </a:r>
          </a:p>
        </p:txBody>
      </p:sp>
      <p:grpSp>
        <p:nvGrpSpPr>
          <p:cNvPr id="187488" name="Group 96"/>
          <p:cNvGrpSpPr>
            <a:grpSpLocks/>
          </p:cNvGrpSpPr>
          <p:nvPr/>
        </p:nvGrpSpPr>
        <p:grpSpPr bwMode="auto">
          <a:xfrm>
            <a:off x="1614488" y="2667000"/>
            <a:ext cx="2466975" cy="1735138"/>
            <a:chOff x="1431" y="1680"/>
            <a:chExt cx="1554" cy="1093"/>
          </a:xfrm>
        </p:grpSpPr>
        <p:sp>
          <p:nvSpPr>
            <p:cNvPr id="187443" name="Line 51"/>
            <p:cNvSpPr>
              <a:spLocks noChangeShapeType="1"/>
            </p:cNvSpPr>
            <p:nvPr/>
          </p:nvSpPr>
          <p:spPr bwMode="auto">
            <a:xfrm>
              <a:off x="2112" y="1976"/>
              <a:ext cx="0" cy="704"/>
            </a:xfrm>
            <a:prstGeom prst="line">
              <a:avLst/>
            </a:prstGeom>
            <a:noFill/>
            <a:ln w="25400">
              <a:solidFill>
                <a:schemeClr val="tx1"/>
              </a:solidFill>
              <a:round/>
              <a:headEnd/>
              <a:tailEnd/>
            </a:ln>
            <a:effectLst/>
          </p:spPr>
          <p:txBody>
            <a:bodyPr wrap="none" anchor="ctr"/>
            <a:lstStyle/>
            <a:p>
              <a:endParaRPr lang="zh-CN" altLang="en-US"/>
            </a:p>
          </p:txBody>
        </p:sp>
        <p:sp>
          <p:nvSpPr>
            <p:cNvPr id="187444" name="Line 52"/>
            <p:cNvSpPr>
              <a:spLocks noChangeShapeType="1"/>
            </p:cNvSpPr>
            <p:nvPr/>
          </p:nvSpPr>
          <p:spPr bwMode="auto">
            <a:xfrm>
              <a:off x="2120" y="1976"/>
              <a:ext cx="194" cy="107"/>
            </a:xfrm>
            <a:prstGeom prst="line">
              <a:avLst/>
            </a:prstGeom>
            <a:noFill/>
            <a:ln w="25400">
              <a:solidFill>
                <a:schemeClr val="tx1"/>
              </a:solidFill>
              <a:round/>
              <a:headEnd/>
              <a:tailEnd/>
            </a:ln>
            <a:effectLst/>
          </p:spPr>
          <p:txBody>
            <a:bodyPr wrap="none" anchor="ctr"/>
            <a:lstStyle/>
            <a:p>
              <a:endParaRPr lang="zh-CN" altLang="en-US"/>
            </a:p>
          </p:txBody>
        </p:sp>
        <p:sp>
          <p:nvSpPr>
            <p:cNvPr id="187445" name="Line 53"/>
            <p:cNvSpPr>
              <a:spLocks noChangeShapeType="1"/>
            </p:cNvSpPr>
            <p:nvPr/>
          </p:nvSpPr>
          <p:spPr bwMode="auto">
            <a:xfrm flipV="1">
              <a:off x="2102" y="2566"/>
              <a:ext cx="194" cy="121"/>
            </a:xfrm>
            <a:prstGeom prst="line">
              <a:avLst/>
            </a:prstGeom>
            <a:noFill/>
            <a:ln w="25400">
              <a:solidFill>
                <a:schemeClr val="tx1"/>
              </a:solidFill>
              <a:round/>
              <a:headEnd/>
              <a:tailEnd/>
            </a:ln>
            <a:effectLst/>
          </p:spPr>
          <p:txBody>
            <a:bodyPr wrap="none" anchor="ctr"/>
            <a:lstStyle/>
            <a:p>
              <a:endParaRPr lang="zh-CN" altLang="en-US"/>
            </a:p>
          </p:txBody>
        </p:sp>
        <p:sp>
          <p:nvSpPr>
            <p:cNvPr id="187446" name="Line 54"/>
            <p:cNvSpPr>
              <a:spLocks noChangeShapeType="1"/>
            </p:cNvSpPr>
            <p:nvPr/>
          </p:nvSpPr>
          <p:spPr bwMode="auto">
            <a:xfrm>
              <a:off x="2304" y="2072"/>
              <a:ext cx="0" cy="512"/>
            </a:xfrm>
            <a:prstGeom prst="line">
              <a:avLst/>
            </a:prstGeom>
            <a:noFill/>
            <a:ln w="25400">
              <a:solidFill>
                <a:schemeClr val="tx1"/>
              </a:solidFill>
              <a:round/>
              <a:headEnd/>
              <a:tailEnd/>
            </a:ln>
            <a:effectLst/>
          </p:spPr>
          <p:txBody>
            <a:bodyPr wrap="none" anchor="ctr"/>
            <a:lstStyle/>
            <a:p>
              <a:endParaRPr lang="zh-CN" altLang="en-US"/>
            </a:p>
          </p:txBody>
        </p:sp>
        <p:sp>
          <p:nvSpPr>
            <p:cNvPr id="187447" name="Line 55"/>
            <p:cNvSpPr>
              <a:spLocks noChangeShapeType="1"/>
            </p:cNvSpPr>
            <p:nvPr/>
          </p:nvSpPr>
          <p:spPr bwMode="auto">
            <a:xfrm flipH="1">
              <a:off x="1624" y="2112"/>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48" name="Line 56"/>
            <p:cNvSpPr>
              <a:spLocks noChangeShapeType="1"/>
            </p:cNvSpPr>
            <p:nvPr/>
          </p:nvSpPr>
          <p:spPr bwMode="auto">
            <a:xfrm flipH="1">
              <a:off x="1868" y="2068"/>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49" name="Rectangle 57"/>
            <p:cNvSpPr>
              <a:spLocks noChangeArrowheads="1"/>
            </p:cNvSpPr>
            <p:nvPr/>
          </p:nvSpPr>
          <p:spPr bwMode="auto">
            <a:xfrm>
              <a:off x="1671" y="2112"/>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50" name="Line 58"/>
            <p:cNvSpPr>
              <a:spLocks noChangeShapeType="1"/>
            </p:cNvSpPr>
            <p:nvPr/>
          </p:nvSpPr>
          <p:spPr bwMode="auto">
            <a:xfrm flipH="1">
              <a:off x="1624" y="2544"/>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51" name="Line 59"/>
            <p:cNvSpPr>
              <a:spLocks noChangeShapeType="1"/>
            </p:cNvSpPr>
            <p:nvPr/>
          </p:nvSpPr>
          <p:spPr bwMode="auto">
            <a:xfrm flipH="1">
              <a:off x="1868" y="2500"/>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52" name="Rectangle 60"/>
            <p:cNvSpPr>
              <a:spLocks noChangeArrowheads="1"/>
            </p:cNvSpPr>
            <p:nvPr/>
          </p:nvSpPr>
          <p:spPr bwMode="auto">
            <a:xfrm>
              <a:off x="1431" y="2016"/>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a:t>
              </a:r>
            </a:p>
          </p:txBody>
        </p:sp>
        <p:sp>
          <p:nvSpPr>
            <p:cNvPr id="187453" name="Rectangle 61"/>
            <p:cNvSpPr>
              <a:spLocks noChangeArrowheads="1"/>
            </p:cNvSpPr>
            <p:nvPr/>
          </p:nvSpPr>
          <p:spPr bwMode="auto">
            <a:xfrm>
              <a:off x="1431" y="2448"/>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a:t>
              </a:r>
            </a:p>
          </p:txBody>
        </p:sp>
        <p:sp>
          <p:nvSpPr>
            <p:cNvPr id="187454" name="Rectangle 62"/>
            <p:cNvSpPr>
              <a:spLocks noChangeArrowheads="1"/>
            </p:cNvSpPr>
            <p:nvPr/>
          </p:nvSpPr>
          <p:spPr bwMode="auto">
            <a:xfrm>
              <a:off x="1671" y="2544"/>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55" name="Line 63"/>
            <p:cNvSpPr>
              <a:spLocks noChangeShapeType="1"/>
            </p:cNvSpPr>
            <p:nvPr/>
          </p:nvSpPr>
          <p:spPr bwMode="auto">
            <a:xfrm flipH="1">
              <a:off x="2296" y="2352"/>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56" name="Line 64"/>
            <p:cNvSpPr>
              <a:spLocks noChangeShapeType="1"/>
            </p:cNvSpPr>
            <p:nvPr/>
          </p:nvSpPr>
          <p:spPr bwMode="auto">
            <a:xfrm flipH="1">
              <a:off x="2540" y="2308"/>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57" name="Rectangle 65"/>
            <p:cNvSpPr>
              <a:spLocks noChangeArrowheads="1"/>
            </p:cNvSpPr>
            <p:nvPr/>
          </p:nvSpPr>
          <p:spPr bwMode="auto">
            <a:xfrm>
              <a:off x="2775" y="2256"/>
              <a:ext cx="21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Y</a:t>
              </a:r>
            </a:p>
          </p:txBody>
        </p:sp>
        <p:sp>
          <p:nvSpPr>
            <p:cNvPr id="187458" name="Rectangle 66"/>
            <p:cNvSpPr>
              <a:spLocks noChangeArrowheads="1"/>
            </p:cNvSpPr>
            <p:nvPr/>
          </p:nvSpPr>
          <p:spPr bwMode="auto">
            <a:xfrm>
              <a:off x="2343" y="2352"/>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59" name="Line 67"/>
            <p:cNvSpPr>
              <a:spLocks noChangeShapeType="1"/>
            </p:cNvSpPr>
            <p:nvPr/>
          </p:nvSpPr>
          <p:spPr bwMode="auto">
            <a:xfrm>
              <a:off x="2208" y="1736"/>
              <a:ext cx="0" cy="272"/>
            </a:xfrm>
            <a:prstGeom prst="line">
              <a:avLst/>
            </a:prstGeom>
            <a:noFill/>
            <a:ln w="38100">
              <a:solidFill>
                <a:srgbClr val="D90125"/>
              </a:solidFill>
              <a:prstDash val="sysDot"/>
              <a:round/>
              <a:headEnd/>
              <a:tailEnd type="triangle" w="med" len="med"/>
            </a:ln>
            <a:effectLst/>
          </p:spPr>
          <p:txBody>
            <a:bodyPr wrap="none" anchor="ctr"/>
            <a:lstStyle/>
            <a:p>
              <a:endParaRPr lang="zh-CN" altLang="en-US"/>
            </a:p>
          </p:txBody>
        </p:sp>
        <p:sp>
          <p:nvSpPr>
            <p:cNvPr id="187460" name="Rectangle 68"/>
            <p:cNvSpPr>
              <a:spLocks noChangeArrowheads="1"/>
            </p:cNvSpPr>
            <p:nvPr/>
          </p:nvSpPr>
          <p:spPr bwMode="auto">
            <a:xfrm>
              <a:off x="1697" y="1680"/>
              <a:ext cx="543" cy="229"/>
            </a:xfrm>
            <a:prstGeom prst="rect">
              <a:avLst/>
            </a:prstGeom>
            <a:noFill/>
            <a:ln w="12700">
              <a:noFill/>
              <a:miter lim="800000"/>
              <a:headEnd/>
              <a:tailEnd/>
            </a:ln>
            <a:effectLst/>
          </p:spPr>
          <p:txBody>
            <a:bodyPr lIns="90488" tIns="44450" rIns="90488" bIns="44450">
              <a:spAutoFit/>
            </a:bodyPr>
            <a:lstStyle/>
            <a:p>
              <a:r>
                <a:rPr lang="en-US" altLang="zh-CN" sz="1800">
                  <a:ea typeface="宋体" pitchFamily="2" charset="-122"/>
                  <a:cs typeface="Arial" charset="0"/>
                </a:rPr>
                <a:t>Select</a:t>
              </a:r>
            </a:p>
          </p:txBody>
        </p:sp>
        <p:sp>
          <p:nvSpPr>
            <p:cNvPr id="187462" name="Rectangle 70"/>
            <p:cNvSpPr>
              <a:spLocks noChangeArrowheads="1"/>
            </p:cNvSpPr>
            <p:nvPr/>
          </p:nvSpPr>
          <p:spPr bwMode="auto">
            <a:xfrm rot="5400000">
              <a:off x="1968" y="2238"/>
              <a:ext cx="43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grpSp>
      <p:grpSp>
        <p:nvGrpSpPr>
          <p:cNvPr id="187489" name="Group 97"/>
          <p:cNvGrpSpPr>
            <a:grpSpLocks/>
          </p:cNvGrpSpPr>
          <p:nvPr/>
        </p:nvGrpSpPr>
        <p:grpSpPr bwMode="auto">
          <a:xfrm>
            <a:off x="1266825" y="4738688"/>
            <a:ext cx="3165475" cy="1797050"/>
            <a:chOff x="1383" y="2985"/>
            <a:chExt cx="1994" cy="1132"/>
          </a:xfrm>
        </p:grpSpPr>
        <p:sp>
          <p:nvSpPr>
            <p:cNvPr id="187432" name="Rectangle 40"/>
            <p:cNvSpPr>
              <a:spLocks noChangeArrowheads="1"/>
            </p:cNvSpPr>
            <p:nvPr/>
          </p:nvSpPr>
          <p:spPr bwMode="auto">
            <a:xfrm>
              <a:off x="1623" y="3888"/>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18" name="Line 26"/>
            <p:cNvSpPr>
              <a:spLocks noChangeShapeType="1"/>
            </p:cNvSpPr>
            <p:nvPr/>
          </p:nvSpPr>
          <p:spPr bwMode="auto">
            <a:xfrm flipH="1">
              <a:off x="1576" y="3312"/>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grpSp>
          <p:nvGrpSpPr>
            <p:cNvPr id="187419" name="Group 27"/>
            <p:cNvGrpSpPr>
              <a:grpSpLocks/>
            </p:cNvGrpSpPr>
            <p:nvPr/>
          </p:nvGrpSpPr>
          <p:grpSpPr bwMode="auto">
            <a:xfrm>
              <a:off x="2064" y="3224"/>
              <a:ext cx="288" cy="768"/>
              <a:chOff x="2064" y="3224"/>
              <a:chExt cx="288" cy="768"/>
            </a:xfrm>
          </p:grpSpPr>
          <p:sp>
            <p:nvSpPr>
              <p:cNvPr id="187420" name="Line 28"/>
              <p:cNvSpPr>
                <a:spLocks noChangeShapeType="1"/>
              </p:cNvSpPr>
              <p:nvPr/>
            </p:nvSpPr>
            <p:spPr bwMode="auto">
              <a:xfrm>
                <a:off x="2064" y="3224"/>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21" name="Line 29"/>
              <p:cNvSpPr>
                <a:spLocks noChangeShapeType="1"/>
              </p:cNvSpPr>
              <p:nvPr/>
            </p:nvSpPr>
            <p:spPr bwMode="auto">
              <a:xfrm>
                <a:off x="2072" y="3224"/>
                <a:ext cx="272" cy="176"/>
              </a:xfrm>
              <a:prstGeom prst="line">
                <a:avLst/>
              </a:prstGeom>
              <a:noFill/>
              <a:ln w="25400">
                <a:solidFill>
                  <a:schemeClr val="tx1"/>
                </a:solidFill>
                <a:round/>
                <a:headEnd/>
                <a:tailEnd/>
              </a:ln>
              <a:effectLst/>
            </p:spPr>
            <p:txBody>
              <a:bodyPr wrap="none" anchor="ctr"/>
              <a:lstStyle/>
              <a:p>
                <a:endParaRPr lang="zh-CN" altLang="en-US"/>
              </a:p>
            </p:txBody>
          </p:sp>
          <p:sp>
            <p:nvSpPr>
              <p:cNvPr id="187422" name="Line 30"/>
              <p:cNvSpPr>
                <a:spLocks noChangeShapeType="1"/>
              </p:cNvSpPr>
              <p:nvPr/>
            </p:nvSpPr>
            <p:spPr bwMode="auto">
              <a:xfrm>
                <a:off x="2072" y="3416"/>
                <a:ext cx="128" cy="80"/>
              </a:xfrm>
              <a:prstGeom prst="line">
                <a:avLst/>
              </a:prstGeom>
              <a:noFill/>
              <a:ln w="25400">
                <a:solidFill>
                  <a:schemeClr val="tx1"/>
                </a:solidFill>
                <a:round/>
                <a:headEnd/>
                <a:tailEnd/>
              </a:ln>
              <a:effectLst/>
            </p:spPr>
            <p:txBody>
              <a:bodyPr wrap="none" anchor="ctr"/>
              <a:lstStyle/>
              <a:p>
                <a:endParaRPr lang="zh-CN" altLang="en-US"/>
              </a:p>
            </p:txBody>
          </p:sp>
          <p:sp>
            <p:nvSpPr>
              <p:cNvPr id="187423" name="Line 31"/>
              <p:cNvSpPr>
                <a:spLocks noChangeShapeType="1"/>
              </p:cNvSpPr>
              <p:nvPr/>
            </p:nvSpPr>
            <p:spPr bwMode="auto">
              <a:xfrm>
                <a:off x="2208" y="3512"/>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24" name="Line 32"/>
              <p:cNvSpPr>
                <a:spLocks noChangeShapeType="1"/>
              </p:cNvSpPr>
              <p:nvPr/>
            </p:nvSpPr>
            <p:spPr bwMode="auto">
              <a:xfrm>
                <a:off x="2352" y="3416"/>
                <a:ext cx="0" cy="368"/>
              </a:xfrm>
              <a:prstGeom prst="line">
                <a:avLst/>
              </a:prstGeom>
              <a:noFill/>
              <a:ln w="25400">
                <a:solidFill>
                  <a:schemeClr val="tx1"/>
                </a:solidFill>
                <a:round/>
                <a:headEnd/>
                <a:tailEnd/>
              </a:ln>
              <a:effectLst/>
            </p:spPr>
            <p:txBody>
              <a:bodyPr wrap="none" anchor="ctr"/>
              <a:lstStyle/>
              <a:p>
                <a:endParaRPr lang="zh-CN" altLang="en-US"/>
              </a:p>
            </p:txBody>
          </p:sp>
          <p:sp>
            <p:nvSpPr>
              <p:cNvPr id="187425" name="Line 33"/>
              <p:cNvSpPr>
                <a:spLocks noChangeShapeType="1"/>
              </p:cNvSpPr>
              <p:nvPr/>
            </p:nvSpPr>
            <p:spPr bwMode="auto">
              <a:xfrm flipV="1">
                <a:off x="2072" y="3688"/>
                <a:ext cx="128" cy="112"/>
              </a:xfrm>
              <a:prstGeom prst="line">
                <a:avLst/>
              </a:prstGeom>
              <a:noFill/>
              <a:ln w="25400">
                <a:solidFill>
                  <a:schemeClr val="tx1"/>
                </a:solidFill>
                <a:round/>
                <a:headEnd/>
                <a:tailEnd/>
              </a:ln>
              <a:effectLst/>
            </p:spPr>
            <p:txBody>
              <a:bodyPr wrap="none" anchor="ctr"/>
              <a:lstStyle/>
              <a:p>
                <a:endParaRPr lang="zh-CN" altLang="en-US"/>
              </a:p>
            </p:txBody>
          </p:sp>
          <p:sp>
            <p:nvSpPr>
              <p:cNvPr id="187426" name="Line 34"/>
              <p:cNvSpPr>
                <a:spLocks noChangeShapeType="1"/>
              </p:cNvSpPr>
              <p:nvPr/>
            </p:nvSpPr>
            <p:spPr bwMode="auto">
              <a:xfrm>
                <a:off x="2064" y="3800"/>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27" name="Line 35"/>
              <p:cNvSpPr>
                <a:spLocks noChangeShapeType="1"/>
              </p:cNvSpPr>
              <p:nvPr/>
            </p:nvSpPr>
            <p:spPr bwMode="auto">
              <a:xfrm flipV="1">
                <a:off x="2072" y="3784"/>
                <a:ext cx="272" cy="208"/>
              </a:xfrm>
              <a:prstGeom prst="line">
                <a:avLst/>
              </a:prstGeom>
              <a:noFill/>
              <a:ln w="25400">
                <a:solidFill>
                  <a:schemeClr val="tx1"/>
                </a:solidFill>
                <a:round/>
                <a:headEnd/>
                <a:tailEnd/>
              </a:ln>
              <a:effectLst/>
            </p:spPr>
            <p:txBody>
              <a:bodyPr wrap="none" anchor="ctr"/>
              <a:lstStyle/>
              <a:p>
                <a:endParaRPr lang="zh-CN" altLang="en-US"/>
              </a:p>
            </p:txBody>
          </p:sp>
        </p:grpSp>
        <p:sp>
          <p:nvSpPr>
            <p:cNvPr id="187428" name="Line 36"/>
            <p:cNvSpPr>
              <a:spLocks noChangeShapeType="1"/>
            </p:cNvSpPr>
            <p:nvPr/>
          </p:nvSpPr>
          <p:spPr bwMode="auto">
            <a:xfrm flipH="1">
              <a:off x="1820" y="3268"/>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29" name="Rectangle 37"/>
            <p:cNvSpPr>
              <a:spLocks noChangeArrowheads="1"/>
            </p:cNvSpPr>
            <p:nvPr/>
          </p:nvSpPr>
          <p:spPr bwMode="auto">
            <a:xfrm>
              <a:off x="1623" y="3312"/>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30" name="Line 38"/>
            <p:cNvSpPr>
              <a:spLocks noChangeShapeType="1"/>
            </p:cNvSpPr>
            <p:nvPr/>
          </p:nvSpPr>
          <p:spPr bwMode="auto">
            <a:xfrm flipH="1">
              <a:off x="1576" y="3888"/>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31" name="Line 39"/>
            <p:cNvSpPr>
              <a:spLocks noChangeShapeType="1"/>
            </p:cNvSpPr>
            <p:nvPr/>
          </p:nvSpPr>
          <p:spPr bwMode="auto">
            <a:xfrm flipH="1">
              <a:off x="1820" y="3844"/>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33" name="Rectangle 41"/>
            <p:cNvSpPr>
              <a:spLocks noChangeArrowheads="1"/>
            </p:cNvSpPr>
            <p:nvPr/>
          </p:nvSpPr>
          <p:spPr bwMode="auto">
            <a:xfrm>
              <a:off x="1383" y="3216"/>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a:t>
              </a:r>
            </a:p>
          </p:txBody>
        </p:sp>
        <p:sp>
          <p:nvSpPr>
            <p:cNvPr id="187434" name="Rectangle 42"/>
            <p:cNvSpPr>
              <a:spLocks noChangeArrowheads="1"/>
            </p:cNvSpPr>
            <p:nvPr/>
          </p:nvSpPr>
          <p:spPr bwMode="auto">
            <a:xfrm>
              <a:off x="1383" y="3792"/>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a:t>
              </a:r>
            </a:p>
          </p:txBody>
        </p:sp>
        <p:sp>
          <p:nvSpPr>
            <p:cNvPr id="187435" name="Line 43"/>
            <p:cNvSpPr>
              <a:spLocks noChangeShapeType="1"/>
            </p:cNvSpPr>
            <p:nvPr/>
          </p:nvSpPr>
          <p:spPr bwMode="auto">
            <a:xfrm flipH="1">
              <a:off x="2344" y="3600"/>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36" name="Line 44"/>
            <p:cNvSpPr>
              <a:spLocks noChangeShapeType="1"/>
            </p:cNvSpPr>
            <p:nvPr/>
          </p:nvSpPr>
          <p:spPr bwMode="auto">
            <a:xfrm flipH="1">
              <a:off x="2588" y="3556"/>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37" name="Rectangle 45"/>
            <p:cNvSpPr>
              <a:spLocks noChangeArrowheads="1"/>
            </p:cNvSpPr>
            <p:nvPr/>
          </p:nvSpPr>
          <p:spPr bwMode="auto">
            <a:xfrm>
              <a:off x="2391" y="3600"/>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38" name="Rectangle 46"/>
            <p:cNvSpPr>
              <a:spLocks noChangeArrowheads="1"/>
            </p:cNvSpPr>
            <p:nvPr/>
          </p:nvSpPr>
          <p:spPr bwMode="auto">
            <a:xfrm>
              <a:off x="2823" y="3504"/>
              <a:ext cx="55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Result</a:t>
              </a:r>
            </a:p>
          </p:txBody>
        </p:sp>
        <p:sp>
          <p:nvSpPr>
            <p:cNvPr id="187439" name="Line 47"/>
            <p:cNvSpPr>
              <a:spLocks noChangeShapeType="1"/>
            </p:cNvSpPr>
            <p:nvPr/>
          </p:nvSpPr>
          <p:spPr bwMode="auto">
            <a:xfrm>
              <a:off x="2216" y="3888"/>
              <a:ext cx="608"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87440" name="Rectangle 48"/>
            <p:cNvSpPr>
              <a:spLocks noChangeArrowheads="1"/>
            </p:cNvSpPr>
            <p:nvPr/>
          </p:nvSpPr>
          <p:spPr bwMode="auto">
            <a:xfrm>
              <a:off x="2823" y="3792"/>
              <a:ext cx="42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Zero</a:t>
              </a:r>
            </a:p>
          </p:txBody>
        </p:sp>
        <p:sp>
          <p:nvSpPr>
            <p:cNvPr id="187441" name="Line 49"/>
            <p:cNvSpPr>
              <a:spLocks noChangeShapeType="1"/>
            </p:cNvSpPr>
            <p:nvPr/>
          </p:nvSpPr>
          <p:spPr bwMode="auto">
            <a:xfrm>
              <a:off x="2208" y="3032"/>
              <a:ext cx="0" cy="272"/>
            </a:xfrm>
            <a:prstGeom prst="line">
              <a:avLst/>
            </a:prstGeom>
            <a:noFill/>
            <a:ln w="38100">
              <a:solidFill>
                <a:srgbClr val="D90125"/>
              </a:solidFill>
              <a:prstDash val="sysDot"/>
              <a:round/>
              <a:headEnd/>
              <a:tailEnd type="triangle" w="med" len="med"/>
            </a:ln>
            <a:effectLst/>
          </p:spPr>
          <p:txBody>
            <a:bodyPr wrap="none" anchor="ctr"/>
            <a:lstStyle/>
            <a:p>
              <a:endParaRPr lang="zh-CN" altLang="en-US"/>
            </a:p>
          </p:txBody>
        </p:sp>
        <p:sp>
          <p:nvSpPr>
            <p:cNvPr id="187442" name="Rectangle 50"/>
            <p:cNvSpPr>
              <a:spLocks noChangeArrowheads="1"/>
            </p:cNvSpPr>
            <p:nvPr/>
          </p:nvSpPr>
          <p:spPr bwMode="auto">
            <a:xfrm>
              <a:off x="1929" y="2985"/>
              <a:ext cx="442" cy="210"/>
            </a:xfrm>
            <a:prstGeom prst="rect">
              <a:avLst/>
            </a:prstGeom>
            <a:noFill/>
            <a:ln w="12700">
              <a:noFill/>
              <a:miter lim="800000"/>
              <a:headEnd/>
              <a:tailEnd/>
            </a:ln>
            <a:effectLst/>
          </p:spPr>
          <p:txBody>
            <a:bodyPr lIns="90488" tIns="44450" rIns="90488" bIns="44450">
              <a:spAutoFit/>
            </a:bodyPr>
            <a:lstStyle/>
            <a:p>
              <a:r>
                <a:rPr lang="en-US" altLang="zh-CN">
                  <a:solidFill>
                    <a:srgbClr val="B7011F"/>
                  </a:solidFill>
                  <a:ea typeface="宋体" pitchFamily="2" charset="-122"/>
                  <a:cs typeface="Arial" charset="0"/>
                </a:rPr>
                <a:t>OP</a:t>
              </a:r>
            </a:p>
          </p:txBody>
        </p:sp>
        <p:sp>
          <p:nvSpPr>
            <p:cNvPr id="187463" name="Rectangle 71"/>
            <p:cNvSpPr>
              <a:spLocks noChangeArrowheads="1"/>
            </p:cNvSpPr>
            <p:nvPr/>
          </p:nvSpPr>
          <p:spPr bwMode="auto">
            <a:xfrm rot="5400000">
              <a:off x="2054" y="3502"/>
              <a:ext cx="41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ALU</a:t>
              </a:r>
            </a:p>
          </p:txBody>
        </p:sp>
      </p:grpSp>
      <p:grpSp>
        <p:nvGrpSpPr>
          <p:cNvPr id="187485" name="Group 93"/>
          <p:cNvGrpSpPr>
            <a:grpSpLocks/>
          </p:cNvGrpSpPr>
          <p:nvPr/>
        </p:nvGrpSpPr>
        <p:grpSpPr bwMode="auto">
          <a:xfrm>
            <a:off x="1474788" y="687388"/>
            <a:ext cx="3063875" cy="1735137"/>
            <a:chOff x="1431" y="432"/>
            <a:chExt cx="1930" cy="1093"/>
          </a:xfrm>
        </p:grpSpPr>
        <p:sp>
          <p:nvSpPr>
            <p:cNvPr id="187396" name="Line 4"/>
            <p:cNvSpPr>
              <a:spLocks noChangeShapeType="1"/>
            </p:cNvSpPr>
            <p:nvPr/>
          </p:nvSpPr>
          <p:spPr bwMode="auto">
            <a:xfrm flipH="1">
              <a:off x="1624" y="720"/>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397" name="Line 5"/>
            <p:cNvSpPr>
              <a:spLocks noChangeShapeType="1"/>
            </p:cNvSpPr>
            <p:nvPr/>
          </p:nvSpPr>
          <p:spPr bwMode="auto">
            <a:xfrm>
              <a:off x="2112" y="632"/>
              <a:ext cx="0" cy="213"/>
            </a:xfrm>
            <a:prstGeom prst="line">
              <a:avLst/>
            </a:prstGeom>
            <a:noFill/>
            <a:ln w="25400">
              <a:solidFill>
                <a:schemeClr val="tx1"/>
              </a:solidFill>
              <a:round/>
              <a:headEnd/>
              <a:tailEnd/>
            </a:ln>
            <a:effectLst/>
          </p:spPr>
          <p:txBody>
            <a:bodyPr wrap="none" anchor="ctr"/>
            <a:lstStyle/>
            <a:p>
              <a:endParaRPr lang="zh-CN" altLang="en-US"/>
            </a:p>
          </p:txBody>
        </p:sp>
        <p:sp>
          <p:nvSpPr>
            <p:cNvPr id="187398" name="Line 6"/>
            <p:cNvSpPr>
              <a:spLocks noChangeShapeType="1"/>
            </p:cNvSpPr>
            <p:nvPr/>
          </p:nvSpPr>
          <p:spPr bwMode="auto">
            <a:xfrm>
              <a:off x="2120" y="632"/>
              <a:ext cx="282" cy="194"/>
            </a:xfrm>
            <a:prstGeom prst="line">
              <a:avLst/>
            </a:prstGeom>
            <a:noFill/>
            <a:ln w="25400">
              <a:solidFill>
                <a:schemeClr val="tx1"/>
              </a:solidFill>
              <a:round/>
              <a:headEnd/>
              <a:tailEnd/>
            </a:ln>
            <a:effectLst/>
          </p:spPr>
          <p:txBody>
            <a:bodyPr wrap="none" anchor="ctr"/>
            <a:lstStyle/>
            <a:p>
              <a:endParaRPr lang="zh-CN" altLang="en-US"/>
            </a:p>
          </p:txBody>
        </p:sp>
        <p:sp>
          <p:nvSpPr>
            <p:cNvPr id="187399" name="Line 7"/>
            <p:cNvSpPr>
              <a:spLocks noChangeShapeType="1"/>
            </p:cNvSpPr>
            <p:nvPr/>
          </p:nvSpPr>
          <p:spPr bwMode="auto">
            <a:xfrm>
              <a:off x="2102" y="815"/>
              <a:ext cx="164" cy="107"/>
            </a:xfrm>
            <a:prstGeom prst="line">
              <a:avLst/>
            </a:prstGeom>
            <a:noFill/>
            <a:ln w="25400">
              <a:solidFill>
                <a:schemeClr val="tx1"/>
              </a:solidFill>
              <a:round/>
              <a:headEnd/>
              <a:tailEnd/>
            </a:ln>
            <a:effectLst/>
          </p:spPr>
          <p:txBody>
            <a:bodyPr wrap="none" anchor="ctr"/>
            <a:lstStyle/>
            <a:p>
              <a:endParaRPr lang="zh-CN" altLang="en-US"/>
            </a:p>
          </p:txBody>
        </p:sp>
        <p:sp>
          <p:nvSpPr>
            <p:cNvPr id="187400" name="Line 8"/>
            <p:cNvSpPr>
              <a:spLocks noChangeShapeType="1"/>
            </p:cNvSpPr>
            <p:nvPr/>
          </p:nvSpPr>
          <p:spPr bwMode="auto">
            <a:xfrm>
              <a:off x="2256" y="920"/>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187401" name="Line 9"/>
            <p:cNvSpPr>
              <a:spLocks noChangeShapeType="1"/>
            </p:cNvSpPr>
            <p:nvPr/>
          </p:nvSpPr>
          <p:spPr bwMode="auto">
            <a:xfrm>
              <a:off x="2400" y="824"/>
              <a:ext cx="0" cy="368"/>
            </a:xfrm>
            <a:prstGeom prst="line">
              <a:avLst/>
            </a:prstGeom>
            <a:noFill/>
            <a:ln w="25400">
              <a:solidFill>
                <a:schemeClr val="tx1"/>
              </a:solidFill>
              <a:round/>
              <a:headEnd/>
              <a:tailEnd/>
            </a:ln>
            <a:effectLst/>
          </p:spPr>
          <p:txBody>
            <a:bodyPr wrap="none" anchor="ctr"/>
            <a:lstStyle/>
            <a:p>
              <a:endParaRPr lang="zh-CN" altLang="en-US"/>
            </a:p>
          </p:txBody>
        </p:sp>
        <p:sp>
          <p:nvSpPr>
            <p:cNvPr id="187402" name="Line 10"/>
            <p:cNvSpPr>
              <a:spLocks noChangeShapeType="1"/>
            </p:cNvSpPr>
            <p:nvPr/>
          </p:nvSpPr>
          <p:spPr bwMode="auto">
            <a:xfrm flipV="1">
              <a:off x="2120" y="1096"/>
              <a:ext cx="128" cy="112"/>
            </a:xfrm>
            <a:prstGeom prst="line">
              <a:avLst/>
            </a:prstGeom>
            <a:noFill/>
            <a:ln w="25400">
              <a:solidFill>
                <a:schemeClr val="tx1"/>
              </a:solidFill>
              <a:round/>
              <a:headEnd/>
              <a:tailEnd/>
            </a:ln>
            <a:effectLst/>
          </p:spPr>
          <p:txBody>
            <a:bodyPr wrap="none" anchor="ctr"/>
            <a:lstStyle/>
            <a:p>
              <a:endParaRPr lang="zh-CN" altLang="en-US"/>
            </a:p>
          </p:txBody>
        </p:sp>
        <p:sp>
          <p:nvSpPr>
            <p:cNvPr id="187403" name="Line 11"/>
            <p:cNvSpPr>
              <a:spLocks noChangeShapeType="1"/>
            </p:cNvSpPr>
            <p:nvPr/>
          </p:nvSpPr>
          <p:spPr bwMode="auto">
            <a:xfrm flipH="1">
              <a:off x="2103" y="1208"/>
              <a:ext cx="9" cy="194"/>
            </a:xfrm>
            <a:prstGeom prst="line">
              <a:avLst/>
            </a:prstGeom>
            <a:noFill/>
            <a:ln w="25400">
              <a:solidFill>
                <a:schemeClr val="tx1"/>
              </a:solidFill>
              <a:round/>
              <a:headEnd/>
              <a:tailEnd/>
            </a:ln>
            <a:effectLst/>
          </p:spPr>
          <p:txBody>
            <a:bodyPr wrap="none" anchor="ctr"/>
            <a:lstStyle/>
            <a:p>
              <a:endParaRPr lang="zh-CN" altLang="en-US"/>
            </a:p>
          </p:txBody>
        </p:sp>
        <p:sp>
          <p:nvSpPr>
            <p:cNvPr id="187404" name="Line 12"/>
            <p:cNvSpPr>
              <a:spLocks noChangeShapeType="1"/>
            </p:cNvSpPr>
            <p:nvPr/>
          </p:nvSpPr>
          <p:spPr bwMode="auto">
            <a:xfrm flipV="1">
              <a:off x="2120" y="1192"/>
              <a:ext cx="272" cy="208"/>
            </a:xfrm>
            <a:prstGeom prst="line">
              <a:avLst/>
            </a:prstGeom>
            <a:noFill/>
            <a:ln w="25400">
              <a:solidFill>
                <a:schemeClr val="tx1"/>
              </a:solidFill>
              <a:round/>
              <a:headEnd/>
              <a:tailEnd/>
            </a:ln>
            <a:effectLst/>
          </p:spPr>
          <p:txBody>
            <a:bodyPr wrap="none" anchor="ctr"/>
            <a:lstStyle/>
            <a:p>
              <a:endParaRPr lang="zh-CN" altLang="en-US"/>
            </a:p>
          </p:txBody>
        </p:sp>
        <p:sp>
          <p:nvSpPr>
            <p:cNvPr id="187405" name="Line 13"/>
            <p:cNvSpPr>
              <a:spLocks noChangeShapeType="1"/>
            </p:cNvSpPr>
            <p:nvPr/>
          </p:nvSpPr>
          <p:spPr bwMode="auto">
            <a:xfrm flipH="1">
              <a:off x="1868" y="676"/>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06" name="Rectangle 14"/>
            <p:cNvSpPr>
              <a:spLocks noChangeArrowheads="1"/>
            </p:cNvSpPr>
            <p:nvPr/>
          </p:nvSpPr>
          <p:spPr bwMode="auto">
            <a:xfrm>
              <a:off x="1671" y="720"/>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07" name="Line 15"/>
            <p:cNvSpPr>
              <a:spLocks noChangeShapeType="1"/>
            </p:cNvSpPr>
            <p:nvPr/>
          </p:nvSpPr>
          <p:spPr bwMode="auto">
            <a:xfrm flipH="1">
              <a:off x="1624" y="1296"/>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08" name="Line 16"/>
            <p:cNvSpPr>
              <a:spLocks noChangeShapeType="1"/>
            </p:cNvSpPr>
            <p:nvPr/>
          </p:nvSpPr>
          <p:spPr bwMode="auto">
            <a:xfrm flipH="1">
              <a:off x="1868" y="1252"/>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09" name="Rectangle 17"/>
            <p:cNvSpPr>
              <a:spLocks noChangeArrowheads="1"/>
            </p:cNvSpPr>
            <p:nvPr/>
          </p:nvSpPr>
          <p:spPr bwMode="auto">
            <a:xfrm>
              <a:off x="1671" y="1296"/>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187410" name="Rectangle 18"/>
            <p:cNvSpPr>
              <a:spLocks noChangeArrowheads="1"/>
            </p:cNvSpPr>
            <p:nvPr/>
          </p:nvSpPr>
          <p:spPr bwMode="auto">
            <a:xfrm>
              <a:off x="1431" y="624"/>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a:t>
              </a:r>
            </a:p>
          </p:txBody>
        </p:sp>
        <p:sp>
          <p:nvSpPr>
            <p:cNvPr id="187411" name="Rectangle 19"/>
            <p:cNvSpPr>
              <a:spLocks noChangeArrowheads="1"/>
            </p:cNvSpPr>
            <p:nvPr/>
          </p:nvSpPr>
          <p:spPr bwMode="auto">
            <a:xfrm>
              <a:off x="1431" y="1200"/>
              <a:ext cx="2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a:t>
              </a:r>
            </a:p>
          </p:txBody>
        </p:sp>
        <p:sp>
          <p:nvSpPr>
            <p:cNvPr id="187412" name="Line 20"/>
            <p:cNvSpPr>
              <a:spLocks noChangeShapeType="1"/>
            </p:cNvSpPr>
            <p:nvPr/>
          </p:nvSpPr>
          <p:spPr bwMode="auto">
            <a:xfrm flipH="1">
              <a:off x="2392" y="1008"/>
              <a:ext cx="496"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13" name="Line 21"/>
            <p:cNvSpPr>
              <a:spLocks noChangeShapeType="1"/>
            </p:cNvSpPr>
            <p:nvPr/>
          </p:nvSpPr>
          <p:spPr bwMode="auto">
            <a:xfrm flipH="1">
              <a:off x="2636" y="964"/>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14" name="Rectangle 22"/>
            <p:cNvSpPr>
              <a:spLocks noChangeArrowheads="1"/>
            </p:cNvSpPr>
            <p:nvPr/>
          </p:nvSpPr>
          <p:spPr bwMode="auto">
            <a:xfrm>
              <a:off x="2439" y="1008"/>
              <a:ext cx="242" cy="210"/>
            </a:xfrm>
            <a:prstGeom prst="rect">
              <a:avLst/>
            </a:prstGeom>
            <a:noFill/>
            <a:ln w="12700">
              <a:noFill/>
              <a:miter lim="800000"/>
              <a:headEnd/>
              <a:tailEnd/>
            </a:ln>
            <a:effectLst/>
          </p:spPr>
          <p:txBody>
            <a:bodyPr wrap="none" lIns="90488" tIns="44450" rIns="90488" bIns="44450">
              <a:spAutoFit/>
            </a:bodyPr>
            <a:lstStyle/>
            <a:p>
              <a:r>
                <a:rPr lang="zh-CN" altLang="en-US" b="0">
                  <a:latin typeface="Times New Roman" pitchFamily="18" charset="0"/>
                  <a:ea typeface="宋体" pitchFamily="2" charset="-122"/>
                </a:rPr>
                <a:t>32</a:t>
              </a:r>
            </a:p>
          </p:txBody>
        </p:sp>
        <p:sp>
          <p:nvSpPr>
            <p:cNvPr id="187415" name="Rectangle 23"/>
            <p:cNvSpPr>
              <a:spLocks noChangeArrowheads="1"/>
            </p:cNvSpPr>
            <p:nvPr/>
          </p:nvSpPr>
          <p:spPr bwMode="auto">
            <a:xfrm>
              <a:off x="2871" y="912"/>
              <a:ext cx="42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Sum</a:t>
              </a:r>
            </a:p>
          </p:txBody>
        </p:sp>
        <p:sp>
          <p:nvSpPr>
            <p:cNvPr id="187416" name="Line 24"/>
            <p:cNvSpPr>
              <a:spLocks noChangeShapeType="1"/>
            </p:cNvSpPr>
            <p:nvPr/>
          </p:nvSpPr>
          <p:spPr bwMode="auto">
            <a:xfrm>
              <a:off x="2264" y="1296"/>
              <a:ext cx="608"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87417" name="Rectangle 25"/>
            <p:cNvSpPr>
              <a:spLocks noChangeArrowheads="1"/>
            </p:cNvSpPr>
            <p:nvPr/>
          </p:nvSpPr>
          <p:spPr bwMode="auto">
            <a:xfrm>
              <a:off x="2871" y="1200"/>
              <a:ext cx="49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Carry</a:t>
              </a:r>
            </a:p>
          </p:txBody>
        </p:sp>
        <p:sp>
          <p:nvSpPr>
            <p:cNvPr id="187461" name="Rectangle 69"/>
            <p:cNvSpPr>
              <a:spLocks noChangeArrowheads="1"/>
            </p:cNvSpPr>
            <p:nvPr/>
          </p:nvSpPr>
          <p:spPr bwMode="auto">
            <a:xfrm rot="5400000">
              <a:off x="2064" y="935"/>
              <a:ext cx="53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Adder</a:t>
              </a:r>
            </a:p>
          </p:txBody>
        </p:sp>
        <p:sp>
          <p:nvSpPr>
            <p:cNvPr id="187464" name="Line 72"/>
            <p:cNvSpPr>
              <a:spLocks noChangeShapeType="1"/>
            </p:cNvSpPr>
            <p:nvPr/>
          </p:nvSpPr>
          <p:spPr bwMode="auto">
            <a:xfrm>
              <a:off x="2304" y="488"/>
              <a:ext cx="0" cy="272"/>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87465" name="Rectangle 73"/>
            <p:cNvSpPr>
              <a:spLocks noChangeArrowheads="1"/>
            </p:cNvSpPr>
            <p:nvPr/>
          </p:nvSpPr>
          <p:spPr bwMode="auto">
            <a:xfrm>
              <a:off x="2295" y="432"/>
              <a:ext cx="61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CarryIn</a:t>
              </a:r>
            </a:p>
          </p:txBody>
        </p:sp>
      </p:grpSp>
      <p:grpSp>
        <p:nvGrpSpPr>
          <p:cNvPr id="187493" name="Group 101"/>
          <p:cNvGrpSpPr>
            <a:grpSpLocks/>
          </p:cNvGrpSpPr>
          <p:nvPr/>
        </p:nvGrpSpPr>
        <p:grpSpPr bwMode="auto">
          <a:xfrm>
            <a:off x="6305550" y="993775"/>
            <a:ext cx="2451100" cy="1676400"/>
            <a:chOff x="3843" y="1056"/>
            <a:chExt cx="1544" cy="864"/>
          </a:xfrm>
        </p:grpSpPr>
        <p:sp>
          <p:nvSpPr>
            <p:cNvPr id="187466" name="Line 74"/>
            <p:cNvSpPr>
              <a:spLocks noChangeShapeType="1"/>
            </p:cNvSpPr>
            <p:nvPr/>
          </p:nvSpPr>
          <p:spPr bwMode="auto">
            <a:xfrm>
              <a:off x="4359" y="1115"/>
              <a:ext cx="0" cy="713"/>
            </a:xfrm>
            <a:prstGeom prst="line">
              <a:avLst/>
            </a:prstGeom>
            <a:noFill/>
            <a:ln w="25400">
              <a:solidFill>
                <a:schemeClr val="tx1"/>
              </a:solidFill>
              <a:round/>
              <a:headEnd/>
              <a:tailEnd/>
            </a:ln>
            <a:effectLst/>
          </p:spPr>
          <p:txBody>
            <a:bodyPr wrap="none" anchor="ctr"/>
            <a:lstStyle/>
            <a:p>
              <a:endParaRPr lang="zh-CN" altLang="en-US"/>
            </a:p>
          </p:txBody>
        </p:sp>
        <p:sp>
          <p:nvSpPr>
            <p:cNvPr id="187467" name="Line 75"/>
            <p:cNvSpPr>
              <a:spLocks noChangeShapeType="1"/>
            </p:cNvSpPr>
            <p:nvPr/>
          </p:nvSpPr>
          <p:spPr bwMode="auto">
            <a:xfrm flipV="1">
              <a:off x="4367" y="1112"/>
              <a:ext cx="167" cy="3"/>
            </a:xfrm>
            <a:prstGeom prst="line">
              <a:avLst/>
            </a:prstGeom>
            <a:noFill/>
            <a:ln w="25400">
              <a:solidFill>
                <a:schemeClr val="tx1"/>
              </a:solidFill>
              <a:round/>
              <a:headEnd/>
              <a:tailEnd/>
            </a:ln>
            <a:effectLst/>
          </p:spPr>
          <p:txBody>
            <a:bodyPr wrap="none" anchor="ctr"/>
            <a:lstStyle/>
            <a:p>
              <a:endParaRPr lang="zh-CN" altLang="en-US"/>
            </a:p>
          </p:txBody>
        </p:sp>
        <p:sp>
          <p:nvSpPr>
            <p:cNvPr id="187468" name="Line 76"/>
            <p:cNvSpPr>
              <a:spLocks noChangeShapeType="1"/>
            </p:cNvSpPr>
            <p:nvPr/>
          </p:nvSpPr>
          <p:spPr bwMode="auto">
            <a:xfrm>
              <a:off x="4340" y="1835"/>
              <a:ext cx="212" cy="7"/>
            </a:xfrm>
            <a:prstGeom prst="line">
              <a:avLst/>
            </a:prstGeom>
            <a:noFill/>
            <a:ln w="25400">
              <a:solidFill>
                <a:schemeClr val="tx1"/>
              </a:solidFill>
              <a:round/>
              <a:headEnd/>
              <a:tailEnd/>
            </a:ln>
            <a:effectLst/>
          </p:spPr>
          <p:txBody>
            <a:bodyPr wrap="none" anchor="ctr"/>
            <a:lstStyle/>
            <a:p>
              <a:endParaRPr lang="zh-CN" altLang="en-US"/>
            </a:p>
          </p:txBody>
        </p:sp>
        <p:sp>
          <p:nvSpPr>
            <p:cNvPr id="187469" name="Line 77"/>
            <p:cNvSpPr>
              <a:spLocks noChangeShapeType="1"/>
            </p:cNvSpPr>
            <p:nvPr/>
          </p:nvSpPr>
          <p:spPr bwMode="auto">
            <a:xfrm>
              <a:off x="4551" y="1119"/>
              <a:ext cx="0" cy="724"/>
            </a:xfrm>
            <a:prstGeom prst="line">
              <a:avLst/>
            </a:prstGeom>
            <a:noFill/>
            <a:ln w="25400">
              <a:solidFill>
                <a:schemeClr val="tx1"/>
              </a:solidFill>
              <a:round/>
              <a:headEnd/>
              <a:tailEnd/>
            </a:ln>
            <a:effectLst/>
          </p:spPr>
          <p:txBody>
            <a:bodyPr wrap="none" anchor="ctr"/>
            <a:lstStyle/>
            <a:p>
              <a:endParaRPr lang="zh-CN" altLang="en-US"/>
            </a:p>
          </p:txBody>
        </p:sp>
        <p:sp>
          <p:nvSpPr>
            <p:cNvPr id="187470" name="Line 78"/>
            <p:cNvSpPr>
              <a:spLocks noChangeShapeType="1"/>
            </p:cNvSpPr>
            <p:nvPr/>
          </p:nvSpPr>
          <p:spPr bwMode="auto">
            <a:xfrm flipH="1">
              <a:off x="3843" y="1427"/>
              <a:ext cx="496" cy="1"/>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87471" name="Line 79"/>
            <p:cNvSpPr>
              <a:spLocks noChangeShapeType="1"/>
            </p:cNvSpPr>
            <p:nvPr/>
          </p:nvSpPr>
          <p:spPr bwMode="auto">
            <a:xfrm flipH="1">
              <a:off x="4096" y="1392"/>
              <a:ext cx="56" cy="88"/>
            </a:xfrm>
            <a:prstGeom prst="line">
              <a:avLst/>
            </a:prstGeom>
            <a:noFill/>
            <a:ln w="12700">
              <a:solidFill>
                <a:schemeClr val="tx1"/>
              </a:solidFill>
              <a:round/>
              <a:headEnd/>
              <a:tailEnd/>
            </a:ln>
            <a:effectLst/>
          </p:spPr>
          <p:txBody>
            <a:bodyPr wrap="none" anchor="ctr"/>
            <a:lstStyle/>
            <a:p>
              <a:endParaRPr lang="zh-CN" altLang="en-US"/>
            </a:p>
          </p:txBody>
        </p:sp>
        <p:sp>
          <p:nvSpPr>
            <p:cNvPr id="187472" name="Rectangle 80"/>
            <p:cNvSpPr>
              <a:spLocks noChangeArrowheads="1"/>
            </p:cNvSpPr>
            <p:nvPr/>
          </p:nvSpPr>
          <p:spPr bwMode="auto">
            <a:xfrm>
              <a:off x="3992" y="1427"/>
              <a:ext cx="178" cy="171"/>
            </a:xfrm>
            <a:prstGeom prst="rect">
              <a:avLst/>
            </a:prstGeom>
            <a:noFill/>
            <a:ln w="12700">
              <a:noFill/>
              <a:miter lim="800000"/>
              <a:headEnd/>
              <a:tailEnd/>
            </a:ln>
            <a:effectLst/>
          </p:spPr>
          <p:txBody>
            <a:bodyPr wrap="none" lIns="90488" tIns="44450" rIns="90488" bIns="44450">
              <a:spAutoFit/>
            </a:bodyPr>
            <a:lstStyle/>
            <a:p>
              <a:r>
                <a:rPr lang="zh-CN" altLang="en-US" b="0">
                  <a:latin typeface="Times New Roman" pitchFamily="18" charset="0"/>
                  <a:ea typeface="宋体" pitchFamily="2" charset="-122"/>
                </a:rPr>
                <a:t>3</a:t>
              </a:r>
            </a:p>
          </p:txBody>
        </p:sp>
        <p:sp>
          <p:nvSpPr>
            <p:cNvPr id="187473" name="Line 81"/>
            <p:cNvSpPr>
              <a:spLocks noChangeShapeType="1"/>
            </p:cNvSpPr>
            <p:nvPr/>
          </p:nvSpPr>
          <p:spPr bwMode="auto">
            <a:xfrm flipH="1">
              <a:off x="4542" y="1171"/>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4" name="Rectangle 82"/>
            <p:cNvSpPr>
              <a:spLocks noChangeArrowheads="1"/>
            </p:cNvSpPr>
            <p:nvPr/>
          </p:nvSpPr>
          <p:spPr bwMode="auto">
            <a:xfrm rot="5400000">
              <a:off x="4104" y="1460"/>
              <a:ext cx="690" cy="229"/>
            </a:xfrm>
            <a:prstGeom prst="rect">
              <a:avLst/>
            </a:prstGeom>
            <a:noFill/>
            <a:ln w="12700">
              <a:noFill/>
              <a:miter lim="800000"/>
              <a:headEnd/>
              <a:tailEnd/>
            </a:ln>
            <a:effectLst/>
          </p:spPr>
          <p:txBody>
            <a:bodyPr lIns="90488" tIns="44450" rIns="90488" bIns="44450">
              <a:spAutoFit/>
            </a:bodyPr>
            <a:lstStyle/>
            <a:p>
              <a:r>
                <a:rPr lang="en-US" altLang="zh-CN" sz="1800">
                  <a:latin typeface="微软雅黑" pitchFamily="34" charset="-122"/>
                  <a:ea typeface="微软雅黑" pitchFamily="34" charset="-122"/>
                </a:rPr>
                <a:t>Decoder</a:t>
              </a:r>
            </a:p>
          </p:txBody>
        </p:sp>
        <p:sp>
          <p:nvSpPr>
            <p:cNvPr id="187475" name="Line 83"/>
            <p:cNvSpPr>
              <a:spLocks noChangeShapeType="1"/>
            </p:cNvSpPr>
            <p:nvPr/>
          </p:nvSpPr>
          <p:spPr bwMode="auto">
            <a:xfrm flipH="1">
              <a:off x="4546" y="1331"/>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6" name="Line 84"/>
            <p:cNvSpPr>
              <a:spLocks noChangeShapeType="1"/>
            </p:cNvSpPr>
            <p:nvPr/>
          </p:nvSpPr>
          <p:spPr bwMode="auto">
            <a:xfrm flipH="1">
              <a:off x="4542" y="1473"/>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7" name="Line 85"/>
            <p:cNvSpPr>
              <a:spLocks noChangeShapeType="1"/>
            </p:cNvSpPr>
            <p:nvPr/>
          </p:nvSpPr>
          <p:spPr bwMode="auto">
            <a:xfrm flipH="1">
              <a:off x="4546" y="1788"/>
              <a:ext cx="496" cy="1"/>
            </a:xfrm>
            <a:prstGeom prst="line">
              <a:avLst/>
            </a:prstGeom>
            <a:noFill/>
            <a:ln w="38100">
              <a:solidFill>
                <a:srgbClr val="D90125"/>
              </a:solidFill>
              <a:prstDash val="sysDot"/>
              <a:round/>
              <a:headEnd type="triangle" w="med" len="med"/>
              <a:tailEnd/>
            </a:ln>
            <a:effectLst/>
          </p:spPr>
          <p:txBody>
            <a:bodyPr wrap="none" anchor="ctr"/>
            <a:lstStyle/>
            <a:p>
              <a:endParaRPr lang="zh-CN" altLang="en-US"/>
            </a:p>
          </p:txBody>
        </p:sp>
        <p:sp>
          <p:nvSpPr>
            <p:cNvPr id="187478" name="Text Box 86"/>
            <p:cNvSpPr txBox="1">
              <a:spLocks noChangeArrowheads="1"/>
            </p:cNvSpPr>
            <p:nvPr/>
          </p:nvSpPr>
          <p:spPr bwMode="auto">
            <a:xfrm>
              <a:off x="5028" y="1056"/>
              <a:ext cx="358" cy="173"/>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out0</a:t>
              </a:r>
            </a:p>
          </p:txBody>
        </p:sp>
        <p:sp>
          <p:nvSpPr>
            <p:cNvPr id="187479" name="Text Box 87"/>
            <p:cNvSpPr txBox="1">
              <a:spLocks noChangeArrowheads="1"/>
            </p:cNvSpPr>
            <p:nvPr/>
          </p:nvSpPr>
          <p:spPr bwMode="auto">
            <a:xfrm>
              <a:off x="5025" y="1197"/>
              <a:ext cx="358" cy="173"/>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out1</a:t>
              </a:r>
            </a:p>
          </p:txBody>
        </p:sp>
        <p:sp>
          <p:nvSpPr>
            <p:cNvPr id="187480" name="Text Box 88"/>
            <p:cNvSpPr txBox="1">
              <a:spLocks noChangeArrowheads="1"/>
            </p:cNvSpPr>
            <p:nvPr/>
          </p:nvSpPr>
          <p:spPr bwMode="auto">
            <a:xfrm>
              <a:off x="5029" y="1669"/>
              <a:ext cx="358" cy="173"/>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out7</a:t>
              </a:r>
            </a:p>
          </p:txBody>
        </p:sp>
        <p:sp>
          <p:nvSpPr>
            <p:cNvPr id="187481" name="Text Box 89"/>
            <p:cNvSpPr txBox="1">
              <a:spLocks noChangeArrowheads="1"/>
            </p:cNvSpPr>
            <p:nvPr/>
          </p:nvSpPr>
          <p:spPr bwMode="auto">
            <a:xfrm>
              <a:off x="5029" y="1356"/>
              <a:ext cx="358" cy="174"/>
            </a:xfrm>
            <a:prstGeom prst="rect">
              <a:avLst/>
            </a:prstGeom>
            <a:noFill/>
            <a:ln w="12700">
              <a:noFill/>
              <a:miter lim="800000"/>
              <a:headEnd/>
              <a:tailEnd/>
            </a:ln>
            <a:effectLst/>
          </p:spPr>
          <p:txBody>
            <a:bodyPr wrap="none">
              <a:spAutoFit/>
            </a:bodyPr>
            <a:lstStyle/>
            <a:p>
              <a:r>
                <a:rPr lang="en-US" altLang="zh-CN">
                  <a:solidFill>
                    <a:srgbClr val="B7011F"/>
                  </a:solidFill>
                  <a:latin typeface="Times New Roman" pitchFamily="18" charset="0"/>
                  <a:ea typeface="宋体" pitchFamily="2" charset="-122"/>
                </a:rPr>
                <a:t>out2</a:t>
              </a:r>
            </a:p>
          </p:txBody>
        </p:sp>
      </p:grpSp>
      <p:sp>
        <p:nvSpPr>
          <p:cNvPr id="187482" name="Rectangle 90"/>
          <p:cNvSpPr>
            <a:spLocks noChangeArrowheads="1"/>
          </p:cNvSpPr>
          <p:nvPr/>
        </p:nvSpPr>
        <p:spPr bwMode="auto">
          <a:xfrm>
            <a:off x="5183188" y="854075"/>
            <a:ext cx="2027237" cy="568325"/>
          </a:xfrm>
          <a:prstGeom prst="rect">
            <a:avLst/>
          </a:prstGeom>
          <a:noFill/>
          <a:ln w="12700">
            <a:noFill/>
            <a:miter lim="800000"/>
            <a:headEnd/>
            <a:tailEnd/>
          </a:ln>
          <a:effectLst/>
        </p:spPr>
        <p:txBody>
          <a:bodyPr lIns="63500" tIns="25400" rIns="63500" bIns="25400">
            <a:spAutoFit/>
          </a:bodyPr>
          <a:lstStyle/>
          <a:p>
            <a:pPr marL="203200" indent="-203200">
              <a:lnSpc>
                <a:spcPct val="85000"/>
              </a:lnSpc>
              <a:spcBef>
                <a:spcPct val="100000"/>
              </a:spcBef>
              <a:buSzPct val="100000"/>
              <a:buFontTx/>
              <a:buChar char="°"/>
            </a:pPr>
            <a:r>
              <a:rPr lang="zh-CN" altLang="en-US" sz="2000">
                <a:latin typeface="微软雅黑" pitchFamily="34" charset="-122"/>
                <a:ea typeface="微软雅黑" pitchFamily="34" charset="-122"/>
              </a:rPr>
              <a:t>译码器</a:t>
            </a:r>
            <a:r>
              <a:rPr lang="en-US" altLang="zh-CN" sz="2000">
                <a:latin typeface="微软雅黑" pitchFamily="34" charset="-122"/>
                <a:ea typeface="微软雅黑" pitchFamily="34" charset="-122"/>
              </a:rPr>
              <a:t>(Decoder)</a:t>
            </a:r>
          </a:p>
        </p:txBody>
      </p:sp>
      <p:sp>
        <p:nvSpPr>
          <p:cNvPr id="187483" name="AutoShape 91"/>
          <p:cNvSpPr>
            <a:spLocks noChangeArrowheads="1"/>
          </p:cNvSpPr>
          <p:nvPr/>
        </p:nvSpPr>
        <p:spPr bwMode="auto">
          <a:xfrm>
            <a:off x="5318125" y="3081338"/>
            <a:ext cx="3405188" cy="1168400"/>
          </a:xfrm>
          <a:prstGeom prst="cloudCallout">
            <a:avLst>
              <a:gd name="adj1" fmla="val 52981"/>
              <a:gd name="adj2" fmla="val 38722"/>
            </a:avLst>
          </a:prstGeom>
          <a:noFill/>
          <a:ln w="12700">
            <a:solidFill>
              <a:srgbClr val="0000FF"/>
            </a:solidFill>
            <a:round/>
            <a:headEnd/>
            <a:tailEnd/>
          </a:ln>
          <a:effectLst/>
        </p:spPr>
        <p:txBody>
          <a:bodyPr/>
          <a:lstStyle/>
          <a:p>
            <a:pPr algn="ctr"/>
            <a:r>
              <a:rPr lang="zh-CN" altLang="en-US" sz="2000">
                <a:solidFill>
                  <a:schemeClr val="accent2"/>
                </a:solidFill>
                <a:latin typeface="微软雅黑" pitchFamily="34" charset="-122"/>
                <a:ea typeface="微软雅黑" pitchFamily="34" charset="-122"/>
              </a:rPr>
              <a:t>何时要用到</a:t>
            </a:r>
            <a:r>
              <a:rPr lang="en-US" altLang="zh-CN" sz="2000">
                <a:solidFill>
                  <a:schemeClr val="accent2"/>
                </a:solidFill>
                <a:latin typeface="微软雅黑" pitchFamily="34" charset="-122"/>
                <a:ea typeface="微软雅黑" pitchFamily="34" charset="-122"/>
              </a:rPr>
              <a:t>adder, ALU, MUX or Decoder?</a:t>
            </a:r>
          </a:p>
        </p:txBody>
      </p:sp>
      <p:grpSp>
        <p:nvGrpSpPr>
          <p:cNvPr id="187492" name="Group 100"/>
          <p:cNvGrpSpPr>
            <a:grpSpLocks/>
          </p:cNvGrpSpPr>
          <p:nvPr/>
        </p:nvGrpSpPr>
        <p:grpSpPr bwMode="auto">
          <a:xfrm>
            <a:off x="6788150" y="273050"/>
            <a:ext cx="2001838" cy="396875"/>
            <a:chOff x="3273" y="2076"/>
            <a:chExt cx="1261" cy="250"/>
          </a:xfrm>
        </p:grpSpPr>
        <p:sp>
          <p:nvSpPr>
            <p:cNvPr id="187490" name="Line 98"/>
            <p:cNvSpPr>
              <a:spLocks noChangeShapeType="1"/>
            </p:cNvSpPr>
            <p:nvPr/>
          </p:nvSpPr>
          <p:spPr bwMode="auto">
            <a:xfrm>
              <a:off x="3273" y="2194"/>
              <a:ext cx="357" cy="0"/>
            </a:xfrm>
            <a:prstGeom prst="line">
              <a:avLst/>
            </a:prstGeom>
            <a:noFill/>
            <a:ln w="50800">
              <a:solidFill>
                <a:srgbClr val="D90125"/>
              </a:solidFill>
              <a:prstDash val="sysDot"/>
              <a:round/>
              <a:headEnd/>
              <a:tailEnd type="triangle" w="med" len="med"/>
            </a:ln>
            <a:effectLst/>
          </p:spPr>
          <p:txBody>
            <a:bodyPr/>
            <a:lstStyle/>
            <a:p>
              <a:endParaRPr lang="zh-CN" altLang="en-US"/>
            </a:p>
          </p:txBody>
        </p:sp>
        <p:sp>
          <p:nvSpPr>
            <p:cNvPr id="187491" name="Text Box 99"/>
            <p:cNvSpPr txBox="1">
              <a:spLocks noChangeArrowheads="1"/>
            </p:cNvSpPr>
            <p:nvPr/>
          </p:nvSpPr>
          <p:spPr bwMode="auto">
            <a:xfrm>
              <a:off x="3656" y="2076"/>
              <a:ext cx="878" cy="250"/>
            </a:xfrm>
            <a:prstGeom prst="rect">
              <a:avLst/>
            </a:prstGeom>
            <a:noFill/>
            <a:ln w="50800">
              <a:noFill/>
              <a:miter lim="800000"/>
              <a:headEnd/>
              <a:tailEnd/>
            </a:ln>
            <a:effectLst/>
          </p:spPr>
          <p:txBody>
            <a:bodyPr>
              <a:spAutoFit/>
            </a:bodyPr>
            <a:lstStyle/>
            <a:p>
              <a:pPr>
                <a:spcBef>
                  <a:spcPct val="50000"/>
                </a:spcBef>
              </a:pPr>
              <a:r>
                <a:rPr lang="zh-CN" altLang="en-US" sz="2000">
                  <a:solidFill>
                    <a:srgbClr val="B7011F"/>
                  </a:solidFill>
                  <a:latin typeface="Times New Roman" pitchFamily="18" charset="0"/>
                  <a:ea typeface="黑体" pitchFamily="49" charset="-122"/>
                </a:rPr>
                <a:t>控制信号</a:t>
              </a:r>
            </a:p>
          </p:txBody>
        </p:sp>
      </p:grpSp>
      <p:sp>
        <p:nvSpPr>
          <p:cNvPr id="187494" name="Text Box 102"/>
          <p:cNvSpPr txBox="1">
            <a:spLocks noChangeArrowheads="1"/>
          </p:cNvSpPr>
          <p:nvPr/>
        </p:nvSpPr>
        <p:spPr bwMode="auto">
          <a:xfrm>
            <a:off x="4838700" y="4457700"/>
            <a:ext cx="4051300" cy="2114550"/>
          </a:xfrm>
          <a:prstGeom prst="rect">
            <a:avLst/>
          </a:prstGeom>
          <a:noFill/>
          <a:ln w="50800">
            <a:noFill/>
            <a:miter lim="800000"/>
            <a:headEnd/>
            <a:tailEnd/>
          </a:ln>
          <a:effectLst/>
        </p:spPr>
        <p:txBody>
          <a:bodyPr>
            <a:spAutoFit/>
          </a:bodyPr>
          <a:lstStyle/>
          <a:p>
            <a:pPr>
              <a:spcBef>
                <a:spcPct val="50000"/>
              </a:spcBef>
            </a:pPr>
            <a:r>
              <a:rPr lang="zh-CN" altLang="en-US" sz="1900">
                <a:ea typeface="微软雅黑" pitchFamily="34" charset="-122"/>
              </a:rPr>
              <a:t>组合逻辑元件的特点：</a:t>
            </a:r>
          </a:p>
          <a:p>
            <a:pPr>
              <a:spcBef>
                <a:spcPct val="50000"/>
              </a:spcBef>
            </a:pPr>
            <a:r>
              <a:rPr lang="zh-CN" altLang="en-US" sz="1900">
                <a:solidFill>
                  <a:srgbClr val="B7011F"/>
                </a:solidFill>
                <a:ea typeface="微软雅黑" pitchFamily="34" charset="-122"/>
              </a:rPr>
              <a:t>其输出只取决于当前的输入。即：若输入一样，则其输出也一样</a:t>
            </a:r>
          </a:p>
          <a:p>
            <a:pPr>
              <a:spcBef>
                <a:spcPct val="50000"/>
              </a:spcBef>
            </a:pPr>
            <a:r>
              <a:rPr lang="zh-CN" altLang="en-US" sz="1900">
                <a:solidFill>
                  <a:srgbClr val="B7011F"/>
                </a:solidFill>
                <a:ea typeface="微软雅黑" pitchFamily="34" charset="-122"/>
              </a:rPr>
              <a:t>定时：所有输入到达后，经过一定的逻辑门延时，输出端改变，并保持到</a:t>
            </a:r>
            <a:r>
              <a:rPr lang="zh-CN" altLang="en-US" sz="1900">
                <a:solidFill>
                  <a:srgbClr val="B7011F"/>
                </a:solidFill>
                <a:latin typeface="Times New Roman" pitchFamily="18" charset="0"/>
                <a:ea typeface="微软雅黑" pitchFamily="34" charset="-122"/>
              </a:rPr>
              <a:t>下次改变，不需要时钟信号来定时</a:t>
            </a:r>
          </a:p>
        </p:txBody>
      </p:sp>
      <p:sp>
        <p:nvSpPr>
          <p:cNvPr id="187497" name="AutoShape 105"/>
          <p:cNvSpPr>
            <a:spLocks noChangeArrowheads="1"/>
          </p:cNvSpPr>
          <p:nvPr/>
        </p:nvSpPr>
        <p:spPr bwMode="auto">
          <a:xfrm>
            <a:off x="3354388" y="2185988"/>
            <a:ext cx="2901950" cy="1112837"/>
          </a:xfrm>
          <a:prstGeom prst="cloudCallout">
            <a:avLst>
              <a:gd name="adj1" fmla="val 37690"/>
              <a:gd name="adj2" fmla="val -2352"/>
            </a:avLst>
          </a:prstGeom>
          <a:noFill/>
          <a:ln w="12700">
            <a:solidFill>
              <a:srgbClr val="0000FF"/>
            </a:solidFill>
            <a:round/>
            <a:headEnd/>
            <a:tailEnd/>
          </a:ln>
          <a:effectLst/>
        </p:spPr>
        <p:txBody>
          <a:bodyPr/>
          <a:lstStyle/>
          <a:p>
            <a:pPr algn="ctr"/>
            <a:r>
              <a:rPr lang="zh-CN" altLang="en-US" sz="2200">
                <a:solidFill>
                  <a:schemeClr val="accent2"/>
                </a:solidFill>
                <a:latin typeface="微软雅黑" pitchFamily="34" charset="-122"/>
                <a:ea typeface="微软雅黑" pitchFamily="34" charset="-122"/>
              </a:rPr>
              <a:t>加法器需要什么控制信号</a:t>
            </a:r>
            <a:r>
              <a:rPr lang="en-US" altLang="zh-CN" sz="2200">
                <a:solidFill>
                  <a:schemeClr val="accent2"/>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7485"/>
                                        </p:tgtEl>
                                        <p:attrNameLst>
                                          <p:attrName>style.visibility</p:attrName>
                                        </p:attrNameLst>
                                      </p:cBhvr>
                                      <p:to>
                                        <p:strVal val="visible"/>
                                      </p:to>
                                    </p:set>
                                    <p:animEffect transition="in" filter="blinds(horizontal)">
                                      <p:cBhvr>
                                        <p:cTn id="7" dur="500"/>
                                        <p:tgtEl>
                                          <p:spTgt spid="187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7488"/>
                                        </p:tgtEl>
                                        <p:attrNameLst>
                                          <p:attrName>style.visibility</p:attrName>
                                        </p:attrNameLst>
                                      </p:cBhvr>
                                      <p:to>
                                        <p:strVal val="visible"/>
                                      </p:to>
                                    </p:set>
                                    <p:animEffect transition="in" filter="blinds(horizontal)">
                                      <p:cBhvr>
                                        <p:cTn id="12" dur="500"/>
                                        <p:tgtEl>
                                          <p:spTgt spid="1874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7489"/>
                                        </p:tgtEl>
                                        <p:attrNameLst>
                                          <p:attrName>style.visibility</p:attrName>
                                        </p:attrNameLst>
                                      </p:cBhvr>
                                      <p:to>
                                        <p:strVal val="visible"/>
                                      </p:to>
                                    </p:set>
                                    <p:animEffect transition="in" filter="blinds(horizontal)">
                                      <p:cBhvr>
                                        <p:cTn id="17" dur="500"/>
                                        <p:tgtEl>
                                          <p:spTgt spid="1874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7493"/>
                                        </p:tgtEl>
                                        <p:attrNameLst>
                                          <p:attrName>style.visibility</p:attrName>
                                        </p:attrNameLst>
                                      </p:cBhvr>
                                      <p:to>
                                        <p:strVal val="visible"/>
                                      </p:to>
                                    </p:set>
                                    <p:animEffect transition="in" filter="blinds(horizontal)">
                                      <p:cBhvr>
                                        <p:cTn id="22" dur="500"/>
                                        <p:tgtEl>
                                          <p:spTgt spid="187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7492"/>
                                        </p:tgtEl>
                                        <p:attrNameLst>
                                          <p:attrName>style.visibility</p:attrName>
                                        </p:attrNameLst>
                                      </p:cBhvr>
                                      <p:to>
                                        <p:strVal val="visible"/>
                                      </p:to>
                                    </p:set>
                                    <p:animEffect transition="in" filter="blinds(horizontal)">
                                      <p:cBhvr>
                                        <p:cTn id="27" dur="500"/>
                                        <p:tgtEl>
                                          <p:spTgt spid="1874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7497"/>
                                        </p:tgtEl>
                                        <p:attrNameLst>
                                          <p:attrName>style.visibility</p:attrName>
                                        </p:attrNameLst>
                                      </p:cBhvr>
                                      <p:to>
                                        <p:strVal val="visible"/>
                                      </p:to>
                                    </p:set>
                                    <p:animEffect transition="in" filter="blinds(horizontal)">
                                      <p:cBhvr>
                                        <p:cTn id="32" dur="500"/>
                                        <p:tgtEl>
                                          <p:spTgt spid="1874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7483"/>
                                        </p:tgtEl>
                                        <p:attrNameLst>
                                          <p:attrName>style.visibility</p:attrName>
                                        </p:attrNameLst>
                                      </p:cBhvr>
                                      <p:to>
                                        <p:strVal val="visible"/>
                                      </p:to>
                                    </p:set>
                                    <p:animEffect transition="in" filter="blinds(horizontal)">
                                      <p:cBhvr>
                                        <p:cTn id="37" dur="500"/>
                                        <p:tgtEl>
                                          <p:spTgt spid="1874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7494">
                                            <p:txEl>
                                              <p:pRg st="0" end="0"/>
                                            </p:txEl>
                                          </p:spTgt>
                                        </p:tgtEl>
                                        <p:attrNameLst>
                                          <p:attrName>style.visibility</p:attrName>
                                        </p:attrNameLst>
                                      </p:cBhvr>
                                      <p:to>
                                        <p:strVal val="visible"/>
                                      </p:to>
                                    </p:set>
                                    <p:animEffect transition="in" filter="blinds(horizontal)">
                                      <p:cBhvr>
                                        <p:cTn id="42" dur="500"/>
                                        <p:tgtEl>
                                          <p:spTgt spid="18749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7494">
                                            <p:txEl>
                                              <p:pRg st="1" end="1"/>
                                            </p:txEl>
                                          </p:spTgt>
                                        </p:tgtEl>
                                        <p:attrNameLst>
                                          <p:attrName>style.visibility</p:attrName>
                                        </p:attrNameLst>
                                      </p:cBhvr>
                                      <p:to>
                                        <p:strVal val="visible"/>
                                      </p:to>
                                    </p:set>
                                    <p:animEffect transition="in" filter="blinds(horizontal)">
                                      <p:cBhvr>
                                        <p:cTn id="47" dur="500"/>
                                        <p:tgtEl>
                                          <p:spTgt spid="18749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7494">
                                            <p:txEl>
                                              <p:pRg st="2" end="2"/>
                                            </p:txEl>
                                          </p:spTgt>
                                        </p:tgtEl>
                                        <p:attrNameLst>
                                          <p:attrName>style.visibility</p:attrName>
                                        </p:attrNameLst>
                                      </p:cBhvr>
                                      <p:to>
                                        <p:strVal val="visible"/>
                                      </p:to>
                                    </p:set>
                                    <p:animEffect transition="in" filter="blinds(horizontal)">
                                      <p:cBhvr>
                                        <p:cTn id="52" dur="500"/>
                                        <p:tgtEl>
                                          <p:spTgt spid="1874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83" grpId="0" animBg="1"/>
      <p:bldP spid="18749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857250" y="133350"/>
            <a:ext cx="7716838" cy="528638"/>
          </a:xfrm>
        </p:spPr>
        <p:txBody>
          <a:bodyPr/>
          <a:lstStyle/>
          <a:p>
            <a:r>
              <a:rPr lang="zh-CN" altLang="en-US"/>
              <a:t>状态元件：时序逻辑电路</a:t>
            </a:r>
          </a:p>
        </p:txBody>
      </p:sp>
      <p:sp>
        <p:nvSpPr>
          <p:cNvPr id="301059" name="Rectangle 3"/>
          <p:cNvSpPr>
            <a:spLocks noGrp="1" noChangeArrowheads="1"/>
          </p:cNvSpPr>
          <p:nvPr>
            <p:ph type="body" idx="1"/>
          </p:nvPr>
        </p:nvSpPr>
        <p:spPr>
          <a:xfrm>
            <a:off x="223838" y="746125"/>
            <a:ext cx="8567737" cy="5781675"/>
          </a:xfrm>
        </p:spPr>
        <p:txBody>
          <a:bodyPr/>
          <a:lstStyle/>
          <a:p>
            <a:r>
              <a:rPr lang="zh-CN" altLang="en-US" sz="2000">
                <a:latin typeface="微软雅黑" pitchFamily="34" charset="-122"/>
                <a:ea typeface="微软雅黑" pitchFamily="34" charset="-122"/>
              </a:rPr>
              <a:t>状态（存储）元件的特点：</a:t>
            </a:r>
          </a:p>
          <a:p>
            <a:pPr lvl="1"/>
            <a:r>
              <a:rPr lang="zh-CN" altLang="en-US" sz="2000">
                <a:latin typeface="微软雅黑" pitchFamily="34" charset="-122"/>
                <a:ea typeface="微软雅黑" pitchFamily="34" charset="-122"/>
              </a:rPr>
              <a:t>具有存储功能，在</a:t>
            </a:r>
            <a:r>
              <a:rPr lang="zh-CN" altLang="en-US" sz="2000">
                <a:solidFill>
                  <a:schemeClr val="accent1"/>
                </a:solidFill>
                <a:latin typeface="微软雅黑" pitchFamily="34" charset="-122"/>
                <a:ea typeface="微软雅黑" pitchFamily="34" charset="-122"/>
              </a:rPr>
              <a:t>时钟控制下</a:t>
            </a:r>
            <a:r>
              <a:rPr lang="zh-CN" altLang="en-US" sz="2000">
                <a:latin typeface="微软雅黑" pitchFamily="34" charset="-122"/>
                <a:ea typeface="微软雅黑" pitchFamily="34" charset="-122"/>
              </a:rPr>
              <a:t>输入被写到电路中，直到下个时钟到达</a:t>
            </a:r>
          </a:p>
          <a:p>
            <a:pPr lvl="1"/>
            <a:r>
              <a:rPr lang="zh-CN" altLang="en-US" sz="2000">
                <a:latin typeface="微软雅黑" pitchFamily="34" charset="-122"/>
                <a:ea typeface="微软雅黑" pitchFamily="34" charset="-122"/>
              </a:rPr>
              <a:t>输入端状态由时钟决定何时被写入，输出端状态随时可以读出</a:t>
            </a:r>
          </a:p>
          <a:p>
            <a:r>
              <a:rPr lang="zh-CN" altLang="en-US" sz="2000">
                <a:latin typeface="微软雅黑" pitchFamily="34" charset="-122"/>
                <a:ea typeface="微软雅黑" pitchFamily="34" charset="-122"/>
              </a:rPr>
              <a:t>定时方式：规定信号何时写入状态元件或何时从状态元件读出</a:t>
            </a:r>
          </a:p>
          <a:p>
            <a:pPr lvl="1"/>
            <a:r>
              <a:rPr lang="zh-CN" altLang="en-US" sz="2000">
                <a:latin typeface="微软雅黑" pitchFamily="34" charset="-122"/>
                <a:ea typeface="微软雅黑" pitchFamily="34" charset="-122"/>
              </a:rPr>
              <a:t>边沿触发（</a:t>
            </a:r>
            <a:r>
              <a:rPr lang="en-US" altLang="zh-CN" sz="2000">
                <a:latin typeface="微软雅黑" pitchFamily="34" charset="-122"/>
                <a:ea typeface="微软雅黑" pitchFamily="34" charset="-122"/>
              </a:rPr>
              <a:t>edge-triggered</a:t>
            </a:r>
            <a:r>
              <a:rPr lang="zh-CN" altLang="en-US" sz="2000">
                <a:latin typeface="微软雅黑" pitchFamily="34" charset="-122"/>
                <a:ea typeface="微软雅黑" pitchFamily="34" charset="-122"/>
              </a:rPr>
              <a:t>）方式：</a:t>
            </a:r>
          </a:p>
          <a:p>
            <a:pPr lvl="2">
              <a:lnSpc>
                <a:spcPct val="110000"/>
              </a:lnSpc>
            </a:pPr>
            <a:r>
              <a:rPr lang="zh-CN" altLang="en-US" sz="2000">
                <a:latin typeface="微软雅黑" pitchFamily="34" charset="-122"/>
                <a:ea typeface="微软雅黑" pitchFamily="34" charset="-122"/>
              </a:rPr>
              <a:t>状态单元中的值只在时钟边沿改变。每个时钟周期改变一次。</a:t>
            </a:r>
            <a:endParaRPr lang="en-US" altLang="zh-CN" sz="2000">
              <a:latin typeface="微软雅黑" pitchFamily="34" charset="-122"/>
              <a:ea typeface="微软雅黑" pitchFamily="34" charset="-122"/>
            </a:endParaRPr>
          </a:p>
          <a:p>
            <a:pPr lvl="3">
              <a:lnSpc>
                <a:spcPct val="110000"/>
              </a:lnSpc>
              <a:buFontTx/>
              <a:buChar char="•"/>
            </a:pPr>
            <a:r>
              <a:rPr lang="zh-CN" altLang="en-US" b="1">
                <a:solidFill>
                  <a:srgbClr val="006600"/>
                </a:solidFill>
                <a:latin typeface="微软雅黑" pitchFamily="34" charset="-122"/>
                <a:ea typeface="微软雅黑" pitchFamily="34" charset="-122"/>
              </a:rPr>
              <a:t>上升沿（</a:t>
            </a:r>
            <a:r>
              <a:rPr lang="en-US" altLang="zh-CN" b="1">
                <a:solidFill>
                  <a:srgbClr val="006600"/>
                </a:solidFill>
                <a:latin typeface="微软雅黑" pitchFamily="34" charset="-122"/>
                <a:ea typeface="微软雅黑" pitchFamily="34" charset="-122"/>
              </a:rPr>
              <a:t>rising edge</a:t>
            </a:r>
            <a:r>
              <a:rPr lang="zh-CN" altLang="en-US" b="1">
                <a:solidFill>
                  <a:srgbClr val="006600"/>
                </a:solidFill>
                <a:latin typeface="微软雅黑" pitchFamily="34" charset="-122"/>
                <a:ea typeface="微软雅黑" pitchFamily="34" charset="-122"/>
              </a:rPr>
              <a:t>） 触发：在时钟正跳变时进行读</a:t>
            </a:r>
            <a:r>
              <a:rPr lang="en-US" altLang="zh-CN" b="1">
                <a:solidFill>
                  <a:srgbClr val="006600"/>
                </a:solidFill>
                <a:latin typeface="微软雅黑" pitchFamily="34" charset="-122"/>
                <a:ea typeface="微软雅黑" pitchFamily="34" charset="-122"/>
              </a:rPr>
              <a:t>/</a:t>
            </a:r>
            <a:r>
              <a:rPr lang="zh-CN" altLang="en-US" b="1">
                <a:solidFill>
                  <a:srgbClr val="006600"/>
                </a:solidFill>
                <a:latin typeface="微软雅黑" pitchFamily="34" charset="-122"/>
                <a:ea typeface="微软雅黑" pitchFamily="34" charset="-122"/>
              </a:rPr>
              <a:t>写。</a:t>
            </a:r>
          </a:p>
          <a:p>
            <a:pPr lvl="3">
              <a:lnSpc>
                <a:spcPct val="110000"/>
              </a:lnSpc>
              <a:buFontTx/>
              <a:buChar char="•"/>
            </a:pPr>
            <a:r>
              <a:rPr lang="zh-CN" altLang="en-US" b="1">
                <a:solidFill>
                  <a:srgbClr val="006600"/>
                </a:solidFill>
                <a:latin typeface="微软雅黑" pitchFamily="34" charset="-122"/>
                <a:ea typeface="微软雅黑" pitchFamily="34" charset="-122"/>
              </a:rPr>
              <a:t>下降沿（</a:t>
            </a:r>
            <a:r>
              <a:rPr lang="en-US" altLang="zh-CN" b="1">
                <a:solidFill>
                  <a:srgbClr val="006600"/>
                </a:solidFill>
                <a:latin typeface="微软雅黑" pitchFamily="34" charset="-122"/>
                <a:ea typeface="微软雅黑" pitchFamily="34" charset="-122"/>
              </a:rPr>
              <a:t>falling edge</a:t>
            </a:r>
            <a:r>
              <a:rPr lang="zh-CN" altLang="en-US" b="1">
                <a:solidFill>
                  <a:srgbClr val="006600"/>
                </a:solidFill>
                <a:latin typeface="微软雅黑" pitchFamily="34" charset="-122"/>
                <a:ea typeface="微软雅黑" pitchFamily="34" charset="-122"/>
              </a:rPr>
              <a:t>）触发：在时钟负跳变时进行读</a:t>
            </a:r>
            <a:r>
              <a:rPr lang="en-US" altLang="zh-CN" b="1">
                <a:solidFill>
                  <a:srgbClr val="006600"/>
                </a:solidFill>
                <a:latin typeface="微软雅黑" pitchFamily="34" charset="-122"/>
                <a:ea typeface="微软雅黑" pitchFamily="34" charset="-122"/>
              </a:rPr>
              <a:t>/</a:t>
            </a:r>
            <a:r>
              <a:rPr lang="zh-CN" altLang="en-US" b="1">
                <a:solidFill>
                  <a:srgbClr val="006600"/>
                </a:solidFill>
                <a:latin typeface="微软雅黑" pitchFamily="34" charset="-122"/>
                <a:ea typeface="微软雅黑" pitchFamily="34" charset="-122"/>
              </a:rPr>
              <a:t>写。</a:t>
            </a:r>
          </a:p>
          <a:p>
            <a:pPr lvl="3">
              <a:buFontTx/>
              <a:buChar char="•"/>
            </a:pPr>
            <a:endParaRPr lang="zh-CN" altLang="en-US" b="1">
              <a:solidFill>
                <a:srgbClr val="339933"/>
              </a:solidFill>
              <a:latin typeface="微软雅黑" pitchFamily="34" charset="-122"/>
              <a:ea typeface="微软雅黑" pitchFamily="34" charset="-122"/>
            </a:endParaRPr>
          </a:p>
          <a:p>
            <a:pPr lvl="3">
              <a:buFontTx/>
              <a:buChar char="•"/>
            </a:pPr>
            <a:endParaRPr lang="zh-CN" altLang="en-US" sz="1800" b="1">
              <a:solidFill>
                <a:srgbClr val="339933"/>
              </a:solidFill>
              <a:latin typeface="Arial" charset="0"/>
              <a:ea typeface="黑体" pitchFamily="49" charset="-122"/>
            </a:endParaRPr>
          </a:p>
          <a:p>
            <a:pPr lvl="3">
              <a:buFontTx/>
              <a:buChar char="•"/>
            </a:pPr>
            <a:endParaRPr lang="zh-CN" altLang="en-US" sz="1800" b="1">
              <a:solidFill>
                <a:srgbClr val="339933"/>
              </a:solidFill>
              <a:latin typeface="Arial" charset="0"/>
              <a:ea typeface="黑体" pitchFamily="49" charset="-122"/>
            </a:endParaRPr>
          </a:p>
          <a:p>
            <a:pPr lvl="3">
              <a:buFontTx/>
              <a:buChar char="•"/>
            </a:pPr>
            <a:endParaRPr lang="zh-CN" altLang="en-US" sz="1800" b="1">
              <a:solidFill>
                <a:srgbClr val="339933"/>
              </a:solidFill>
              <a:latin typeface="Arial" charset="0"/>
              <a:ea typeface="黑体" pitchFamily="49" charset="-122"/>
            </a:endParaRPr>
          </a:p>
          <a:p>
            <a:endParaRPr lang="zh-CN" altLang="en-US">
              <a:ea typeface="黑体" pitchFamily="49" charset="-122"/>
            </a:endParaRPr>
          </a:p>
          <a:p>
            <a:r>
              <a:rPr lang="zh-CN" altLang="en-US" sz="2000">
                <a:latin typeface="微软雅黑" pitchFamily="34" charset="-122"/>
                <a:ea typeface="微软雅黑" pitchFamily="34" charset="-122"/>
              </a:rPr>
              <a:t>最简单的状态单元（回顾：数字逻辑电路课程内容）：</a:t>
            </a:r>
          </a:p>
          <a:p>
            <a:pPr lvl="1"/>
            <a:r>
              <a:rPr lang="en-US" altLang="zh-CN" sz="2000">
                <a:latin typeface="微软雅黑" pitchFamily="34" charset="-122"/>
                <a:ea typeface="微软雅黑" pitchFamily="34" charset="-122"/>
              </a:rPr>
              <a:t>D</a:t>
            </a:r>
            <a:r>
              <a:rPr lang="zh-CN" altLang="en-US" sz="2000">
                <a:latin typeface="微软雅黑" pitchFamily="34" charset="-122"/>
                <a:ea typeface="微软雅黑" pitchFamily="34" charset="-122"/>
              </a:rPr>
              <a:t>触发器：一个时钟输入、一个状态输入、一个状态输出</a:t>
            </a:r>
          </a:p>
        </p:txBody>
      </p:sp>
      <p:grpSp>
        <p:nvGrpSpPr>
          <p:cNvPr id="301086" name="Group 30"/>
          <p:cNvGrpSpPr>
            <a:grpSpLocks/>
          </p:cNvGrpSpPr>
          <p:nvPr/>
        </p:nvGrpSpPr>
        <p:grpSpPr bwMode="auto">
          <a:xfrm>
            <a:off x="1381125" y="4095750"/>
            <a:ext cx="6283325" cy="1577975"/>
            <a:chOff x="897" y="2384"/>
            <a:chExt cx="3958" cy="994"/>
          </a:xfrm>
        </p:grpSpPr>
        <p:sp>
          <p:nvSpPr>
            <p:cNvPr id="301061" name="Line 5"/>
            <p:cNvSpPr>
              <a:spLocks noChangeShapeType="1"/>
            </p:cNvSpPr>
            <p:nvPr/>
          </p:nvSpPr>
          <p:spPr bwMode="auto">
            <a:xfrm flipV="1">
              <a:off x="1155" y="2717"/>
              <a:ext cx="0" cy="293"/>
            </a:xfrm>
            <a:prstGeom prst="line">
              <a:avLst/>
            </a:prstGeom>
            <a:noFill/>
            <a:ln w="50800">
              <a:solidFill>
                <a:srgbClr val="000000"/>
              </a:solidFill>
              <a:round/>
              <a:headEnd/>
              <a:tailEnd/>
            </a:ln>
            <a:effectLst/>
          </p:spPr>
          <p:txBody>
            <a:bodyPr/>
            <a:lstStyle/>
            <a:p>
              <a:endParaRPr lang="zh-CN" altLang="en-US"/>
            </a:p>
          </p:txBody>
        </p:sp>
        <p:sp>
          <p:nvSpPr>
            <p:cNvPr id="301062" name="Line 6"/>
            <p:cNvSpPr>
              <a:spLocks noChangeShapeType="1"/>
            </p:cNvSpPr>
            <p:nvPr/>
          </p:nvSpPr>
          <p:spPr bwMode="auto">
            <a:xfrm>
              <a:off x="1145" y="2730"/>
              <a:ext cx="660" cy="0"/>
            </a:xfrm>
            <a:prstGeom prst="line">
              <a:avLst/>
            </a:prstGeom>
            <a:noFill/>
            <a:ln w="50800">
              <a:solidFill>
                <a:srgbClr val="000000"/>
              </a:solidFill>
              <a:round/>
              <a:headEnd/>
              <a:tailEnd/>
            </a:ln>
            <a:effectLst/>
          </p:spPr>
          <p:txBody>
            <a:bodyPr/>
            <a:lstStyle/>
            <a:p>
              <a:endParaRPr lang="zh-CN" altLang="en-US"/>
            </a:p>
          </p:txBody>
        </p:sp>
        <p:sp>
          <p:nvSpPr>
            <p:cNvPr id="301063" name="Line 7"/>
            <p:cNvSpPr>
              <a:spLocks noChangeShapeType="1"/>
            </p:cNvSpPr>
            <p:nvPr/>
          </p:nvSpPr>
          <p:spPr bwMode="auto">
            <a:xfrm>
              <a:off x="1794" y="2721"/>
              <a:ext cx="0" cy="285"/>
            </a:xfrm>
            <a:prstGeom prst="line">
              <a:avLst/>
            </a:prstGeom>
            <a:noFill/>
            <a:ln w="50800">
              <a:solidFill>
                <a:srgbClr val="000000"/>
              </a:solidFill>
              <a:round/>
              <a:headEnd/>
              <a:tailEnd/>
            </a:ln>
            <a:effectLst/>
          </p:spPr>
          <p:txBody>
            <a:bodyPr/>
            <a:lstStyle/>
            <a:p>
              <a:endParaRPr lang="zh-CN" altLang="en-US"/>
            </a:p>
          </p:txBody>
        </p:sp>
        <p:sp>
          <p:nvSpPr>
            <p:cNvPr id="301064" name="Line 8"/>
            <p:cNvSpPr>
              <a:spLocks noChangeShapeType="1"/>
            </p:cNvSpPr>
            <p:nvPr/>
          </p:nvSpPr>
          <p:spPr bwMode="auto">
            <a:xfrm>
              <a:off x="1784" y="2995"/>
              <a:ext cx="305" cy="0"/>
            </a:xfrm>
            <a:prstGeom prst="line">
              <a:avLst/>
            </a:prstGeom>
            <a:noFill/>
            <a:ln w="50800">
              <a:solidFill>
                <a:srgbClr val="000000"/>
              </a:solidFill>
              <a:round/>
              <a:headEnd/>
              <a:tailEnd/>
            </a:ln>
            <a:effectLst/>
          </p:spPr>
          <p:txBody>
            <a:bodyPr/>
            <a:lstStyle/>
            <a:p>
              <a:endParaRPr lang="zh-CN" altLang="en-US"/>
            </a:p>
          </p:txBody>
        </p:sp>
        <p:sp>
          <p:nvSpPr>
            <p:cNvPr id="301065" name="Line 9"/>
            <p:cNvSpPr>
              <a:spLocks noChangeShapeType="1"/>
            </p:cNvSpPr>
            <p:nvPr/>
          </p:nvSpPr>
          <p:spPr bwMode="auto">
            <a:xfrm>
              <a:off x="897" y="2995"/>
              <a:ext cx="269" cy="0"/>
            </a:xfrm>
            <a:prstGeom prst="line">
              <a:avLst/>
            </a:prstGeom>
            <a:noFill/>
            <a:ln w="50800">
              <a:solidFill>
                <a:srgbClr val="000000"/>
              </a:solidFill>
              <a:round/>
              <a:headEnd/>
              <a:tailEnd/>
            </a:ln>
            <a:effectLst/>
          </p:spPr>
          <p:txBody>
            <a:bodyPr/>
            <a:lstStyle/>
            <a:p>
              <a:endParaRPr lang="zh-CN" altLang="en-US"/>
            </a:p>
          </p:txBody>
        </p:sp>
        <p:sp>
          <p:nvSpPr>
            <p:cNvPr id="301066" name="Line 10"/>
            <p:cNvSpPr>
              <a:spLocks noChangeShapeType="1"/>
            </p:cNvSpPr>
            <p:nvPr/>
          </p:nvSpPr>
          <p:spPr bwMode="auto">
            <a:xfrm>
              <a:off x="1152" y="3108"/>
              <a:ext cx="914" cy="0"/>
            </a:xfrm>
            <a:prstGeom prst="line">
              <a:avLst/>
            </a:prstGeom>
            <a:noFill/>
            <a:ln w="28575">
              <a:solidFill>
                <a:schemeClr val="accent1"/>
              </a:solidFill>
              <a:round/>
              <a:headEnd type="triangle" w="med" len="med"/>
              <a:tailEnd type="triangle" w="med" len="med"/>
            </a:ln>
            <a:effectLst/>
          </p:spPr>
          <p:txBody>
            <a:bodyPr/>
            <a:lstStyle/>
            <a:p>
              <a:endParaRPr lang="zh-CN" altLang="en-US"/>
            </a:p>
          </p:txBody>
        </p:sp>
        <p:sp>
          <p:nvSpPr>
            <p:cNvPr id="301067" name="Rectangle 11"/>
            <p:cNvSpPr>
              <a:spLocks noChangeArrowheads="1"/>
            </p:cNvSpPr>
            <p:nvPr/>
          </p:nvSpPr>
          <p:spPr bwMode="auto">
            <a:xfrm>
              <a:off x="1305" y="3118"/>
              <a:ext cx="687" cy="228"/>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kumimoji="1" lang="zh-CN" altLang="en-US" sz="2000">
                  <a:solidFill>
                    <a:schemeClr val="accent1"/>
                  </a:solidFill>
                  <a:latin typeface="Times New Roman" pitchFamily="18" charset="0"/>
                  <a:ea typeface="微软雅黑" pitchFamily="34" charset="-122"/>
                </a:rPr>
                <a:t>时钟周期</a:t>
              </a:r>
            </a:p>
          </p:txBody>
        </p:sp>
        <p:sp>
          <p:nvSpPr>
            <p:cNvPr id="301068" name="Line 12"/>
            <p:cNvSpPr>
              <a:spLocks noChangeShapeType="1"/>
            </p:cNvSpPr>
            <p:nvPr/>
          </p:nvSpPr>
          <p:spPr bwMode="auto">
            <a:xfrm>
              <a:off x="2117" y="2868"/>
              <a:ext cx="692" cy="373"/>
            </a:xfrm>
            <a:prstGeom prst="line">
              <a:avLst/>
            </a:prstGeom>
            <a:noFill/>
            <a:ln w="28575">
              <a:solidFill>
                <a:schemeClr val="accent1"/>
              </a:solidFill>
              <a:round/>
              <a:headEnd type="triangle" w="med" len="med"/>
              <a:tailEnd/>
            </a:ln>
            <a:effectLst/>
          </p:spPr>
          <p:txBody>
            <a:bodyPr/>
            <a:lstStyle/>
            <a:p>
              <a:endParaRPr lang="zh-CN" altLang="en-US"/>
            </a:p>
          </p:txBody>
        </p:sp>
        <p:sp>
          <p:nvSpPr>
            <p:cNvPr id="301069" name="Rectangle 13"/>
            <p:cNvSpPr>
              <a:spLocks noChangeArrowheads="1"/>
            </p:cNvSpPr>
            <p:nvPr/>
          </p:nvSpPr>
          <p:spPr bwMode="auto">
            <a:xfrm>
              <a:off x="2839" y="3149"/>
              <a:ext cx="971" cy="229"/>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kumimoji="1" lang="zh-CN" altLang="en-US" sz="2000">
                  <a:solidFill>
                    <a:schemeClr val="accent1"/>
                  </a:solidFill>
                  <a:latin typeface="Times New Roman" pitchFamily="18" charset="0"/>
                  <a:ea typeface="微软雅黑" pitchFamily="34" charset="-122"/>
                </a:rPr>
                <a:t>上升沿</a:t>
              </a:r>
            </a:p>
          </p:txBody>
        </p:sp>
        <p:sp>
          <p:nvSpPr>
            <p:cNvPr id="301070" name="Line 14"/>
            <p:cNvSpPr>
              <a:spLocks noChangeShapeType="1"/>
            </p:cNvSpPr>
            <p:nvPr/>
          </p:nvSpPr>
          <p:spPr bwMode="auto">
            <a:xfrm flipV="1">
              <a:off x="2749" y="2462"/>
              <a:ext cx="462" cy="396"/>
            </a:xfrm>
            <a:prstGeom prst="line">
              <a:avLst/>
            </a:prstGeom>
            <a:noFill/>
            <a:ln w="28575">
              <a:solidFill>
                <a:schemeClr val="accent1"/>
              </a:solidFill>
              <a:round/>
              <a:headEnd type="triangle" w="med" len="med"/>
              <a:tailEnd/>
            </a:ln>
            <a:effectLst/>
          </p:spPr>
          <p:txBody>
            <a:bodyPr/>
            <a:lstStyle/>
            <a:p>
              <a:endParaRPr lang="zh-CN" altLang="en-US"/>
            </a:p>
          </p:txBody>
        </p:sp>
        <p:sp>
          <p:nvSpPr>
            <p:cNvPr id="301071" name="Rectangle 15"/>
            <p:cNvSpPr>
              <a:spLocks noChangeArrowheads="1"/>
            </p:cNvSpPr>
            <p:nvPr/>
          </p:nvSpPr>
          <p:spPr bwMode="auto">
            <a:xfrm>
              <a:off x="3222" y="2384"/>
              <a:ext cx="963" cy="228"/>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kumimoji="1" lang="zh-CN" altLang="en-US" sz="2000">
                  <a:solidFill>
                    <a:schemeClr val="accent1"/>
                  </a:solidFill>
                  <a:latin typeface="微软雅黑" pitchFamily="34" charset="-122"/>
                  <a:ea typeface="微软雅黑" pitchFamily="34" charset="-122"/>
                </a:rPr>
                <a:t>下降沿</a:t>
              </a:r>
            </a:p>
          </p:txBody>
        </p:sp>
        <p:sp>
          <p:nvSpPr>
            <p:cNvPr id="301072" name="Line 16"/>
            <p:cNvSpPr>
              <a:spLocks noChangeShapeType="1"/>
            </p:cNvSpPr>
            <p:nvPr/>
          </p:nvSpPr>
          <p:spPr bwMode="auto">
            <a:xfrm flipV="1">
              <a:off x="2079" y="2732"/>
              <a:ext cx="0" cy="276"/>
            </a:xfrm>
            <a:prstGeom prst="line">
              <a:avLst/>
            </a:prstGeom>
            <a:noFill/>
            <a:ln w="50800">
              <a:solidFill>
                <a:srgbClr val="000000"/>
              </a:solidFill>
              <a:round/>
              <a:headEnd/>
              <a:tailEnd/>
            </a:ln>
            <a:effectLst/>
          </p:spPr>
          <p:txBody>
            <a:bodyPr/>
            <a:lstStyle/>
            <a:p>
              <a:endParaRPr lang="zh-CN" altLang="en-US"/>
            </a:p>
          </p:txBody>
        </p:sp>
        <p:sp>
          <p:nvSpPr>
            <p:cNvPr id="301073" name="Line 17"/>
            <p:cNvSpPr>
              <a:spLocks noChangeShapeType="1"/>
            </p:cNvSpPr>
            <p:nvPr/>
          </p:nvSpPr>
          <p:spPr bwMode="auto">
            <a:xfrm>
              <a:off x="2069" y="2728"/>
              <a:ext cx="660" cy="0"/>
            </a:xfrm>
            <a:prstGeom prst="line">
              <a:avLst/>
            </a:prstGeom>
            <a:noFill/>
            <a:ln w="50800">
              <a:solidFill>
                <a:srgbClr val="000000"/>
              </a:solidFill>
              <a:round/>
              <a:headEnd/>
              <a:tailEnd/>
            </a:ln>
            <a:effectLst/>
          </p:spPr>
          <p:txBody>
            <a:bodyPr/>
            <a:lstStyle/>
            <a:p>
              <a:endParaRPr lang="zh-CN" altLang="en-US"/>
            </a:p>
          </p:txBody>
        </p:sp>
        <p:sp>
          <p:nvSpPr>
            <p:cNvPr id="301074" name="Line 18"/>
            <p:cNvSpPr>
              <a:spLocks noChangeShapeType="1"/>
            </p:cNvSpPr>
            <p:nvPr/>
          </p:nvSpPr>
          <p:spPr bwMode="auto">
            <a:xfrm>
              <a:off x="2718" y="2718"/>
              <a:ext cx="0" cy="285"/>
            </a:xfrm>
            <a:prstGeom prst="line">
              <a:avLst/>
            </a:prstGeom>
            <a:noFill/>
            <a:ln w="50800">
              <a:solidFill>
                <a:srgbClr val="000000"/>
              </a:solidFill>
              <a:round/>
              <a:headEnd/>
              <a:tailEnd/>
            </a:ln>
            <a:effectLst/>
          </p:spPr>
          <p:txBody>
            <a:bodyPr/>
            <a:lstStyle/>
            <a:p>
              <a:endParaRPr lang="zh-CN" altLang="en-US"/>
            </a:p>
          </p:txBody>
        </p:sp>
        <p:sp>
          <p:nvSpPr>
            <p:cNvPr id="301075" name="Line 19"/>
            <p:cNvSpPr>
              <a:spLocks noChangeShapeType="1"/>
            </p:cNvSpPr>
            <p:nvPr/>
          </p:nvSpPr>
          <p:spPr bwMode="auto">
            <a:xfrm>
              <a:off x="2708" y="2993"/>
              <a:ext cx="305" cy="0"/>
            </a:xfrm>
            <a:prstGeom prst="line">
              <a:avLst/>
            </a:prstGeom>
            <a:noFill/>
            <a:ln w="50800">
              <a:solidFill>
                <a:srgbClr val="000000"/>
              </a:solidFill>
              <a:round/>
              <a:headEnd/>
              <a:tailEnd/>
            </a:ln>
            <a:effectLst/>
          </p:spPr>
          <p:txBody>
            <a:bodyPr/>
            <a:lstStyle/>
            <a:p>
              <a:endParaRPr lang="zh-CN" altLang="en-US"/>
            </a:p>
          </p:txBody>
        </p:sp>
        <p:sp>
          <p:nvSpPr>
            <p:cNvPr id="301076" name="Line 20"/>
            <p:cNvSpPr>
              <a:spLocks noChangeShapeType="1"/>
            </p:cNvSpPr>
            <p:nvPr/>
          </p:nvSpPr>
          <p:spPr bwMode="auto">
            <a:xfrm flipV="1">
              <a:off x="3003" y="2712"/>
              <a:ext cx="0" cy="293"/>
            </a:xfrm>
            <a:prstGeom prst="line">
              <a:avLst/>
            </a:prstGeom>
            <a:noFill/>
            <a:ln w="50800">
              <a:solidFill>
                <a:srgbClr val="000000"/>
              </a:solidFill>
              <a:round/>
              <a:headEnd/>
              <a:tailEnd/>
            </a:ln>
            <a:effectLst/>
          </p:spPr>
          <p:txBody>
            <a:bodyPr/>
            <a:lstStyle/>
            <a:p>
              <a:endParaRPr lang="zh-CN" altLang="en-US"/>
            </a:p>
          </p:txBody>
        </p:sp>
        <p:sp>
          <p:nvSpPr>
            <p:cNvPr id="301077" name="Line 21"/>
            <p:cNvSpPr>
              <a:spLocks noChangeShapeType="1"/>
            </p:cNvSpPr>
            <p:nvPr/>
          </p:nvSpPr>
          <p:spPr bwMode="auto">
            <a:xfrm>
              <a:off x="2993" y="2725"/>
              <a:ext cx="660" cy="0"/>
            </a:xfrm>
            <a:prstGeom prst="line">
              <a:avLst/>
            </a:prstGeom>
            <a:noFill/>
            <a:ln w="50800">
              <a:solidFill>
                <a:srgbClr val="000000"/>
              </a:solidFill>
              <a:round/>
              <a:headEnd/>
              <a:tailEnd/>
            </a:ln>
            <a:effectLst/>
          </p:spPr>
          <p:txBody>
            <a:bodyPr/>
            <a:lstStyle/>
            <a:p>
              <a:endParaRPr lang="zh-CN" altLang="en-US"/>
            </a:p>
          </p:txBody>
        </p:sp>
        <p:sp>
          <p:nvSpPr>
            <p:cNvPr id="301078" name="Line 22"/>
            <p:cNvSpPr>
              <a:spLocks noChangeShapeType="1"/>
            </p:cNvSpPr>
            <p:nvPr/>
          </p:nvSpPr>
          <p:spPr bwMode="auto">
            <a:xfrm>
              <a:off x="3642" y="2715"/>
              <a:ext cx="0" cy="285"/>
            </a:xfrm>
            <a:prstGeom prst="line">
              <a:avLst/>
            </a:prstGeom>
            <a:noFill/>
            <a:ln w="50800">
              <a:solidFill>
                <a:srgbClr val="000000"/>
              </a:solidFill>
              <a:round/>
              <a:headEnd/>
              <a:tailEnd/>
            </a:ln>
            <a:effectLst/>
          </p:spPr>
          <p:txBody>
            <a:bodyPr/>
            <a:lstStyle/>
            <a:p>
              <a:endParaRPr lang="zh-CN" altLang="en-US"/>
            </a:p>
          </p:txBody>
        </p:sp>
        <p:sp>
          <p:nvSpPr>
            <p:cNvPr id="301079" name="Line 23"/>
            <p:cNvSpPr>
              <a:spLocks noChangeShapeType="1"/>
            </p:cNvSpPr>
            <p:nvPr/>
          </p:nvSpPr>
          <p:spPr bwMode="auto">
            <a:xfrm>
              <a:off x="3632" y="2990"/>
              <a:ext cx="305" cy="0"/>
            </a:xfrm>
            <a:prstGeom prst="line">
              <a:avLst/>
            </a:prstGeom>
            <a:noFill/>
            <a:ln w="50800">
              <a:solidFill>
                <a:srgbClr val="000000"/>
              </a:solidFill>
              <a:round/>
              <a:headEnd/>
              <a:tailEnd/>
            </a:ln>
            <a:effectLst/>
          </p:spPr>
          <p:txBody>
            <a:bodyPr/>
            <a:lstStyle/>
            <a:p>
              <a:endParaRPr lang="zh-CN" altLang="en-US"/>
            </a:p>
          </p:txBody>
        </p:sp>
        <p:sp>
          <p:nvSpPr>
            <p:cNvPr id="301080" name="Line 24"/>
            <p:cNvSpPr>
              <a:spLocks noChangeShapeType="1"/>
            </p:cNvSpPr>
            <p:nvPr/>
          </p:nvSpPr>
          <p:spPr bwMode="auto">
            <a:xfrm flipV="1">
              <a:off x="3921" y="2712"/>
              <a:ext cx="0" cy="293"/>
            </a:xfrm>
            <a:prstGeom prst="line">
              <a:avLst/>
            </a:prstGeom>
            <a:noFill/>
            <a:ln w="50800">
              <a:solidFill>
                <a:srgbClr val="000000"/>
              </a:solidFill>
              <a:round/>
              <a:headEnd/>
              <a:tailEnd/>
            </a:ln>
            <a:effectLst/>
          </p:spPr>
          <p:txBody>
            <a:bodyPr/>
            <a:lstStyle/>
            <a:p>
              <a:endParaRPr lang="zh-CN" altLang="en-US"/>
            </a:p>
          </p:txBody>
        </p:sp>
        <p:sp>
          <p:nvSpPr>
            <p:cNvPr id="301081" name="Line 25"/>
            <p:cNvSpPr>
              <a:spLocks noChangeShapeType="1"/>
            </p:cNvSpPr>
            <p:nvPr/>
          </p:nvSpPr>
          <p:spPr bwMode="auto">
            <a:xfrm>
              <a:off x="3911" y="2725"/>
              <a:ext cx="660" cy="0"/>
            </a:xfrm>
            <a:prstGeom prst="line">
              <a:avLst/>
            </a:prstGeom>
            <a:noFill/>
            <a:ln w="50800">
              <a:solidFill>
                <a:srgbClr val="000000"/>
              </a:solidFill>
              <a:round/>
              <a:headEnd/>
              <a:tailEnd/>
            </a:ln>
            <a:effectLst/>
          </p:spPr>
          <p:txBody>
            <a:bodyPr/>
            <a:lstStyle/>
            <a:p>
              <a:endParaRPr lang="zh-CN" altLang="en-US"/>
            </a:p>
          </p:txBody>
        </p:sp>
        <p:sp>
          <p:nvSpPr>
            <p:cNvPr id="301082" name="Line 26"/>
            <p:cNvSpPr>
              <a:spLocks noChangeShapeType="1"/>
            </p:cNvSpPr>
            <p:nvPr/>
          </p:nvSpPr>
          <p:spPr bwMode="auto">
            <a:xfrm>
              <a:off x="4560" y="2715"/>
              <a:ext cx="0" cy="285"/>
            </a:xfrm>
            <a:prstGeom prst="line">
              <a:avLst/>
            </a:prstGeom>
            <a:noFill/>
            <a:ln w="50800">
              <a:solidFill>
                <a:srgbClr val="000000"/>
              </a:solidFill>
              <a:round/>
              <a:headEnd/>
              <a:tailEnd/>
            </a:ln>
            <a:effectLst/>
          </p:spPr>
          <p:txBody>
            <a:bodyPr/>
            <a:lstStyle/>
            <a:p>
              <a:endParaRPr lang="zh-CN" altLang="en-US"/>
            </a:p>
          </p:txBody>
        </p:sp>
        <p:sp>
          <p:nvSpPr>
            <p:cNvPr id="301083" name="Line 27"/>
            <p:cNvSpPr>
              <a:spLocks noChangeShapeType="1"/>
            </p:cNvSpPr>
            <p:nvPr/>
          </p:nvSpPr>
          <p:spPr bwMode="auto">
            <a:xfrm>
              <a:off x="4550" y="2990"/>
              <a:ext cx="305" cy="0"/>
            </a:xfrm>
            <a:prstGeom prst="line">
              <a:avLst/>
            </a:prstGeom>
            <a:noFill/>
            <a:ln w="50800">
              <a:solidFill>
                <a:srgbClr val="00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Effect transition="in" filter="blinds(horizontal)">
                                      <p:cBhvr>
                                        <p:cTn id="7" dur="500"/>
                                        <p:tgtEl>
                                          <p:spTgt spid="3010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1059">
                                            <p:txEl>
                                              <p:pRg st="2" end="2"/>
                                            </p:txEl>
                                          </p:spTgt>
                                        </p:tgtEl>
                                        <p:attrNameLst>
                                          <p:attrName>style.visibility</p:attrName>
                                        </p:attrNameLst>
                                      </p:cBhvr>
                                      <p:to>
                                        <p:strVal val="visible"/>
                                      </p:to>
                                    </p:set>
                                    <p:animEffect transition="in" filter="blinds(horizontal)">
                                      <p:cBhvr>
                                        <p:cTn id="12" dur="500"/>
                                        <p:tgtEl>
                                          <p:spTgt spid="301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1059">
                                            <p:txEl>
                                              <p:pRg st="4" end="4"/>
                                            </p:txEl>
                                          </p:spTgt>
                                        </p:tgtEl>
                                        <p:attrNameLst>
                                          <p:attrName>style.visibility</p:attrName>
                                        </p:attrNameLst>
                                      </p:cBhvr>
                                      <p:to>
                                        <p:strVal val="visible"/>
                                      </p:to>
                                    </p:set>
                                    <p:animEffect transition="in" filter="blinds(horizontal)">
                                      <p:cBhvr>
                                        <p:cTn id="17" dur="500"/>
                                        <p:tgtEl>
                                          <p:spTgt spid="3010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1059">
                                            <p:txEl>
                                              <p:pRg st="5" end="5"/>
                                            </p:txEl>
                                          </p:spTgt>
                                        </p:tgtEl>
                                        <p:attrNameLst>
                                          <p:attrName>style.visibility</p:attrName>
                                        </p:attrNameLst>
                                      </p:cBhvr>
                                      <p:to>
                                        <p:strVal val="visible"/>
                                      </p:to>
                                    </p:set>
                                    <p:animEffect transition="in" filter="blinds(horizontal)">
                                      <p:cBhvr>
                                        <p:cTn id="22" dur="500"/>
                                        <p:tgtEl>
                                          <p:spTgt spid="3010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1059">
                                            <p:txEl>
                                              <p:pRg st="6" end="6"/>
                                            </p:txEl>
                                          </p:spTgt>
                                        </p:tgtEl>
                                        <p:attrNameLst>
                                          <p:attrName>style.visibility</p:attrName>
                                        </p:attrNameLst>
                                      </p:cBhvr>
                                      <p:to>
                                        <p:strVal val="visible"/>
                                      </p:to>
                                    </p:set>
                                    <p:animEffect transition="in" filter="blinds(horizontal)">
                                      <p:cBhvr>
                                        <p:cTn id="27" dur="500"/>
                                        <p:tgtEl>
                                          <p:spTgt spid="3010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1059">
                                            <p:txEl>
                                              <p:pRg st="7" end="7"/>
                                            </p:txEl>
                                          </p:spTgt>
                                        </p:tgtEl>
                                        <p:attrNameLst>
                                          <p:attrName>style.visibility</p:attrName>
                                        </p:attrNameLst>
                                      </p:cBhvr>
                                      <p:to>
                                        <p:strVal val="visible"/>
                                      </p:to>
                                    </p:set>
                                    <p:animEffect transition="in" filter="blinds(horizontal)">
                                      <p:cBhvr>
                                        <p:cTn id="32" dur="500"/>
                                        <p:tgtEl>
                                          <p:spTgt spid="3010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1086"/>
                                        </p:tgtEl>
                                        <p:attrNameLst>
                                          <p:attrName>style.visibility</p:attrName>
                                        </p:attrNameLst>
                                      </p:cBhvr>
                                      <p:to>
                                        <p:strVal val="visible"/>
                                      </p:to>
                                    </p:set>
                                    <p:animEffect transition="in" filter="blinds(horizontal)">
                                      <p:cBhvr>
                                        <p:cTn id="37" dur="500"/>
                                        <p:tgtEl>
                                          <p:spTgt spid="3010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1059">
                                            <p:txEl>
                                              <p:pRg st="13" end="13"/>
                                            </p:txEl>
                                          </p:spTgt>
                                        </p:tgtEl>
                                        <p:attrNameLst>
                                          <p:attrName>style.visibility</p:attrName>
                                        </p:attrNameLst>
                                      </p:cBhvr>
                                      <p:to>
                                        <p:strVal val="visible"/>
                                      </p:to>
                                    </p:set>
                                    <p:animEffect transition="in" filter="blinds(horizontal)">
                                      <p:cBhvr>
                                        <p:cTn id="42" dur="500"/>
                                        <p:tgtEl>
                                          <p:spTgt spid="301059">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01059">
                                            <p:txEl>
                                              <p:pRg st="14" end="14"/>
                                            </p:txEl>
                                          </p:spTgt>
                                        </p:tgtEl>
                                        <p:attrNameLst>
                                          <p:attrName>style.visibility</p:attrName>
                                        </p:attrNameLst>
                                      </p:cBhvr>
                                      <p:to>
                                        <p:strVal val="visible"/>
                                      </p:to>
                                    </p:set>
                                    <p:animEffect transition="in" filter="blinds(horizontal)">
                                      <p:cBhvr>
                                        <p:cTn id="47" dur="500"/>
                                        <p:tgtEl>
                                          <p:spTgt spid="3010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598613" y="133350"/>
            <a:ext cx="7397750" cy="528638"/>
          </a:xfrm>
        </p:spPr>
        <p:txBody>
          <a:bodyPr/>
          <a:lstStyle/>
          <a:p>
            <a:r>
              <a:rPr lang="zh-CN" altLang="en-US"/>
              <a:t>存储元件中何时状态被改变？</a:t>
            </a:r>
            <a:endParaRPr lang="en-US" altLang="zh-CN"/>
          </a:p>
        </p:txBody>
      </p:sp>
      <p:grpSp>
        <p:nvGrpSpPr>
          <p:cNvPr id="191494" name="Group 6"/>
          <p:cNvGrpSpPr>
            <a:grpSpLocks/>
          </p:cNvGrpSpPr>
          <p:nvPr/>
        </p:nvGrpSpPr>
        <p:grpSpPr bwMode="auto">
          <a:xfrm>
            <a:off x="511175" y="892175"/>
            <a:ext cx="8197850" cy="4237038"/>
            <a:chOff x="259" y="1440"/>
            <a:chExt cx="5347" cy="2577"/>
          </a:xfrm>
        </p:grpSpPr>
        <p:pic>
          <p:nvPicPr>
            <p:cNvPr id="191491" name="Picture 3"/>
            <p:cNvPicPr>
              <a:picLocks noChangeAspect="1" noChangeArrowheads="1"/>
            </p:cNvPicPr>
            <p:nvPr/>
          </p:nvPicPr>
          <p:blipFill>
            <a:blip r:embed="rId2"/>
            <a:srcRect/>
            <a:stretch>
              <a:fillRect/>
            </a:stretch>
          </p:blipFill>
          <p:spPr bwMode="auto">
            <a:xfrm>
              <a:off x="259" y="1440"/>
              <a:ext cx="5347" cy="2577"/>
            </a:xfrm>
            <a:prstGeom prst="rect">
              <a:avLst/>
            </a:prstGeom>
            <a:noFill/>
            <a:ln/>
            <a:effectLst/>
          </p:spPr>
        </p:pic>
        <p:sp>
          <p:nvSpPr>
            <p:cNvPr id="191492" name="Text Box 4"/>
            <p:cNvSpPr txBox="1">
              <a:spLocks noChangeArrowheads="1"/>
            </p:cNvSpPr>
            <p:nvPr/>
          </p:nvSpPr>
          <p:spPr bwMode="auto">
            <a:xfrm>
              <a:off x="411" y="1491"/>
              <a:ext cx="2880" cy="205"/>
            </a:xfrm>
            <a:prstGeom prst="rect">
              <a:avLst/>
            </a:prstGeom>
            <a:solidFill>
              <a:schemeClr val="bg1"/>
            </a:solidFill>
            <a:ln w="50800">
              <a:noFill/>
              <a:miter lim="800000"/>
              <a:headEnd/>
              <a:tailEnd/>
            </a:ln>
            <a:effectLst/>
          </p:spPr>
          <p:txBody>
            <a:bodyPr>
              <a:spAutoFit/>
            </a:bodyPr>
            <a:lstStyle/>
            <a:p>
              <a:pPr>
                <a:spcBef>
                  <a:spcPct val="50000"/>
                </a:spcBef>
              </a:pPr>
              <a:endParaRPr lang="zh-CN" altLang="en-US">
                <a:latin typeface="Times New Roman" pitchFamily="18" charset="0"/>
                <a:ea typeface="宋体" pitchFamily="2" charset="-122"/>
              </a:endParaRPr>
            </a:p>
          </p:txBody>
        </p:sp>
      </p:grpSp>
      <p:sp>
        <p:nvSpPr>
          <p:cNvPr id="191496" name="Text Box 8"/>
          <p:cNvSpPr txBox="1">
            <a:spLocks noChangeArrowheads="1"/>
          </p:cNvSpPr>
          <p:nvPr/>
        </p:nvSpPr>
        <p:spPr bwMode="auto">
          <a:xfrm>
            <a:off x="233363" y="5260975"/>
            <a:ext cx="7707312" cy="762000"/>
          </a:xfrm>
          <a:prstGeom prst="rect">
            <a:avLst/>
          </a:prstGeom>
          <a:noFill/>
          <a:ln w="50800">
            <a:noFill/>
            <a:miter lim="800000"/>
            <a:headEnd/>
            <a:tailEnd/>
          </a:ln>
          <a:effectLst/>
        </p:spPr>
        <p:txBody>
          <a:bodyPr>
            <a:spAutoFit/>
          </a:bodyPr>
          <a:lstStyle/>
          <a:p>
            <a:pPr>
              <a:spcBef>
                <a:spcPct val="20000"/>
              </a:spcBef>
            </a:pPr>
            <a:r>
              <a:rPr lang="zh-CN" altLang="en-US" sz="2200">
                <a:solidFill>
                  <a:schemeClr val="accent1"/>
                </a:solidFill>
                <a:latin typeface="微软雅黑" pitchFamily="34" charset="-122"/>
                <a:ea typeface="微软雅黑" pitchFamily="34" charset="-122"/>
              </a:rPr>
              <a:t>切记：状态单元的输入信息总是在一个时钟边沿到达后的</a:t>
            </a:r>
            <a:r>
              <a:rPr lang="zh-CN" altLang="en-US" sz="2200">
                <a:solidFill>
                  <a:schemeClr val="accent1"/>
                </a:solidFill>
                <a:latin typeface="微软雅黑" pitchFamily="34" charset="-122"/>
                <a:ea typeface="微软雅黑" pitchFamily="34" charset="-122"/>
                <a:cs typeface="Arial" charset="0"/>
              </a:rPr>
              <a:t>“</a:t>
            </a:r>
            <a:r>
              <a:rPr lang="en-US" altLang="zh-CN" sz="2200">
                <a:solidFill>
                  <a:schemeClr val="accent1"/>
                </a:solidFill>
                <a:latin typeface="微软雅黑" pitchFamily="34" charset="-122"/>
                <a:ea typeface="微软雅黑" pitchFamily="34" charset="-122"/>
                <a:cs typeface="Arial" charset="0"/>
              </a:rPr>
              <a:t>Clk-to-Q</a:t>
            </a:r>
            <a:r>
              <a:rPr lang="zh-CN" altLang="en-US" sz="2200">
                <a:solidFill>
                  <a:schemeClr val="accent1"/>
                </a:solidFill>
                <a:latin typeface="微软雅黑" pitchFamily="34" charset="-122"/>
                <a:ea typeface="微软雅黑" pitchFamily="34" charset="-122"/>
                <a:cs typeface="Arial" charset="0"/>
              </a:rPr>
              <a:t>”</a:t>
            </a:r>
            <a:r>
              <a:rPr lang="zh-CN" altLang="en-US" sz="2200">
                <a:solidFill>
                  <a:schemeClr val="accent1"/>
                </a:solidFill>
                <a:latin typeface="微软雅黑" pitchFamily="34" charset="-122"/>
                <a:ea typeface="微软雅黑" pitchFamily="34" charset="-122"/>
              </a:rPr>
              <a:t>时间才被写入，此时的输出才反映新的状态值</a:t>
            </a:r>
          </a:p>
        </p:txBody>
      </p:sp>
      <p:sp>
        <p:nvSpPr>
          <p:cNvPr id="191497" name="Text Box 9"/>
          <p:cNvSpPr txBox="1">
            <a:spLocks noChangeArrowheads="1"/>
          </p:cNvSpPr>
          <p:nvPr/>
        </p:nvSpPr>
        <p:spPr bwMode="auto">
          <a:xfrm>
            <a:off x="963613" y="6192838"/>
            <a:ext cx="7321550" cy="427037"/>
          </a:xfrm>
          <a:prstGeom prst="rect">
            <a:avLst/>
          </a:prstGeom>
          <a:noFill/>
          <a:ln w="50800">
            <a:noFill/>
            <a:miter lim="800000"/>
            <a:headEnd/>
            <a:tailEnd/>
          </a:ln>
          <a:effectLst/>
        </p:spPr>
        <p:txBody>
          <a:bodyPr>
            <a:spAutoFit/>
          </a:bodyPr>
          <a:lstStyle/>
          <a:p>
            <a:pPr>
              <a:spcBef>
                <a:spcPct val="50000"/>
              </a:spcBef>
            </a:pPr>
            <a:r>
              <a:rPr lang="zh-CN" altLang="en-US" sz="2200">
                <a:solidFill>
                  <a:schemeClr val="accent2"/>
                </a:solidFill>
                <a:latin typeface="微软雅黑" pitchFamily="34" charset="-122"/>
                <a:ea typeface="微软雅黑" pitchFamily="34" charset="-122"/>
              </a:rPr>
              <a:t>数据通路中的状态元件有两种：寄存器</a:t>
            </a:r>
            <a:r>
              <a:rPr lang="en-US" altLang="zh-CN" sz="2200">
                <a:solidFill>
                  <a:schemeClr val="accent2"/>
                </a:solidFill>
                <a:latin typeface="微软雅黑" pitchFamily="34" charset="-122"/>
                <a:ea typeface="微软雅黑" pitchFamily="34" charset="-122"/>
              </a:rPr>
              <a:t>(</a:t>
            </a:r>
            <a:r>
              <a:rPr lang="zh-CN" altLang="en-US" sz="2200">
                <a:solidFill>
                  <a:schemeClr val="accent2"/>
                </a:solidFill>
                <a:latin typeface="微软雅黑" pitchFamily="34" charset="-122"/>
                <a:ea typeface="微软雅黑" pitchFamily="34" charset="-122"/>
              </a:rPr>
              <a:t>组</a:t>
            </a:r>
            <a:r>
              <a:rPr lang="en-US" altLang="zh-CN" sz="2200">
                <a:solidFill>
                  <a:schemeClr val="accent2"/>
                </a:solidFill>
                <a:latin typeface="微软雅黑" pitchFamily="34" charset="-122"/>
                <a:ea typeface="微软雅黑" pitchFamily="34" charset="-122"/>
              </a:rPr>
              <a:t>) + </a:t>
            </a:r>
            <a:r>
              <a:rPr lang="zh-CN" altLang="en-US" sz="2200">
                <a:solidFill>
                  <a:schemeClr val="accent2"/>
                </a:solidFill>
                <a:latin typeface="微软雅黑" pitchFamily="34" charset="-122"/>
                <a:ea typeface="微软雅黑" pitchFamily="34" charset="-122"/>
              </a:rPr>
              <a:t>存储器</a:t>
            </a:r>
          </a:p>
        </p:txBody>
      </p:sp>
      <p:sp>
        <p:nvSpPr>
          <p:cNvPr id="191498" name="Text Box 10"/>
          <p:cNvSpPr txBox="1">
            <a:spLocks noChangeArrowheads="1"/>
          </p:cNvSpPr>
          <p:nvPr/>
        </p:nvSpPr>
        <p:spPr bwMode="auto">
          <a:xfrm>
            <a:off x="2613025" y="4406900"/>
            <a:ext cx="3827463" cy="366713"/>
          </a:xfrm>
          <a:prstGeom prst="rect">
            <a:avLst/>
          </a:prstGeom>
          <a:noFill/>
          <a:ln w="50800">
            <a:noFill/>
            <a:miter lim="800000"/>
            <a:headEnd/>
            <a:tailEnd/>
          </a:ln>
          <a:effectLst/>
        </p:spPr>
        <p:txBody>
          <a:bodyPr>
            <a:spAutoFit/>
          </a:bodyPr>
          <a:lstStyle/>
          <a:p>
            <a:pPr>
              <a:spcBef>
                <a:spcPct val="50000"/>
              </a:spcBef>
            </a:pPr>
            <a:r>
              <a:rPr lang="en-US" altLang="zh-CN" sz="1800">
                <a:latin typeface="微软雅黑" pitchFamily="34" charset="-122"/>
                <a:ea typeface="微软雅黑" pitchFamily="34" charset="-122"/>
                <a:cs typeface="Arial" charset="0"/>
              </a:rPr>
              <a:t> ( Latch Prop - </a:t>
            </a:r>
            <a:r>
              <a:rPr lang="zh-CN" altLang="en-US" sz="1800">
                <a:latin typeface="微软雅黑" pitchFamily="34" charset="-122"/>
                <a:ea typeface="微软雅黑" pitchFamily="34" charset="-122"/>
                <a:cs typeface="Arial" charset="0"/>
              </a:rPr>
              <a:t>锁存延迟 </a:t>
            </a:r>
            <a:r>
              <a:rPr lang="en-US" altLang="zh-CN" sz="1800">
                <a:latin typeface="微软雅黑" pitchFamily="34" charset="-122"/>
                <a:ea typeface="微软雅黑" pitchFamily="34" charset="-122"/>
                <a:cs typeface="Arial" charset="0"/>
              </a:rPr>
              <a:t>)</a:t>
            </a:r>
          </a:p>
        </p:txBody>
      </p:sp>
      <p:sp>
        <p:nvSpPr>
          <p:cNvPr id="191499" name="Line 11"/>
          <p:cNvSpPr>
            <a:spLocks noChangeShapeType="1"/>
          </p:cNvSpPr>
          <p:nvPr/>
        </p:nvSpPr>
        <p:spPr bwMode="auto">
          <a:xfrm>
            <a:off x="4208463" y="2200275"/>
            <a:ext cx="1060450" cy="1588"/>
          </a:xfrm>
          <a:prstGeom prst="line">
            <a:avLst/>
          </a:prstGeom>
          <a:noFill/>
          <a:ln w="50800">
            <a:solidFill>
              <a:srgbClr val="FE9AAB"/>
            </a:solidFill>
            <a:round/>
            <a:headEnd/>
            <a:tailEnd/>
          </a:ln>
          <a:effectLst/>
        </p:spPr>
        <p:txBody>
          <a:bodyPr/>
          <a:lstStyle/>
          <a:p>
            <a:endParaRPr lang="zh-CN" altLang="en-US"/>
          </a:p>
        </p:txBody>
      </p:sp>
      <p:sp>
        <p:nvSpPr>
          <p:cNvPr id="191500" name="Line 12"/>
          <p:cNvSpPr>
            <a:spLocks noChangeShapeType="1"/>
          </p:cNvSpPr>
          <p:nvPr/>
        </p:nvSpPr>
        <p:spPr bwMode="auto">
          <a:xfrm flipV="1">
            <a:off x="7104063" y="1960563"/>
            <a:ext cx="1073150" cy="14287"/>
          </a:xfrm>
          <a:prstGeom prst="line">
            <a:avLst/>
          </a:prstGeom>
          <a:noFill/>
          <a:ln w="50800">
            <a:solidFill>
              <a:srgbClr val="FE9AAB"/>
            </a:solidFill>
            <a:round/>
            <a:headEnd/>
            <a:tailEnd/>
          </a:ln>
          <a:effectLst/>
        </p:spPr>
        <p:txBody>
          <a:bodyPr/>
          <a:lstStyle/>
          <a:p>
            <a:endParaRPr lang="zh-CN" altLang="en-US"/>
          </a:p>
        </p:txBody>
      </p:sp>
      <p:sp>
        <p:nvSpPr>
          <p:cNvPr id="191501" name="Line 13"/>
          <p:cNvSpPr>
            <a:spLocks noChangeShapeType="1"/>
          </p:cNvSpPr>
          <p:nvPr/>
        </p:nvSpPr>
        <p:spPr bwMode="auto">
          <a:xfrm>
            <a:off x="4983163" y="2844800"/>
            <a:ext cx="2903537" cy="1588"/>
          </a:xfrm>
          <a:prstGeom prst="line">
            <a:avLst/>
          </a:prstGeom>
          <a:noFill/>
          <a:ln w="50800">
            <a:solidFill>
              <a:srgbClr val="008000"/>
            </a:solidFill>
            <a:round/>
            <a:headEnd/>
            <a:tailEnd/>
          </a:ln>
          <a:effectLst/>
        </p:spPr>
        <p:txBody>
          <a:bodyPr/>
          <a:lstStyle/>
          <a:p>
            <a:endParaRPr lang="zh-CN" altLang="en-US"/>
          </a:p>
        </p:txBody>
      </p:sp>
      <p:sp>
        <p:nvSpPr>
          <p:cNvPr id="191502" name="Line 14"/>
          <p:cNvSpPr>
            <a:spLocks noChangeShapeType="1"/>
          </p:cNvSpPr>
          <p:nvPr/>
        </p:nvSpPr>
        <p:spPr bwMode="auto">
          <a:xfrm>
            <a:off x="7910513" y="2579688"/>
            <a:ext cx="681037" cy="0"/>
          </a:xfrm>
          <a:prstGeom prst="line">
            <a:avLst/>
          </a:prstGeom>
          <a:noFill/>
          <a:ln w="50800">
            <a:solidFill>
              <a:srgbClr val="008000"/>
            </a:solidFill>
            <a:round/>
            <a:headEnd/>
            <a:tailEnd/>
          </a:ln>
          <a:effectLst/>
        </p:spPr>
        <p:txBody>
          <a:bodyPr/>
          <a:lstStyle/>
          <a:p>
            <a:endParaRPr lang="zh-CN" altLang="en-US"/>
          </a:p>
        </p:txBody>
      </p:sp>
      <p:sp>
        <p:nvSpPr>
          <p:cNvPr id="191503" name="Text Box 15"/>
          <p:cNvSpPr txBox="1">
            <a:spLocks noChangeArrowheads="1"/>
          </p:cNvSpPr>
          <p:nvPr/>
        </p:nvSpPr>
        <p:spPr bwMode="auto">
          <a:xfrm>
            <a:off x="4621213" y="2967038"/>
            <a:ext cx="4041775" cy="3968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2"/>
                </a:solidFill>
                <a:latin typeface="微软雅黑" pitchFamily="34" charset="-122"/>
                <a:ea typeface="微软雅黑" pitchFamily="34" charset="-122"/>
              </a:rPr>
              <a:t>Q</a:t>
            </a:r>
            <a:r>
              <a:rPr lang="zh-CN" altLang="en-US" sz="2000">
                <a:solidFill>
                  <a:schemeClr val="accent2"/>
                </a:solidFill>
                <a:latin typeface="微软雅黑" pitchFamily="34" charset="-122"/>
                <a:ea typeface="微软雅黑" pitchFamily="34" charset="-122"/>
              </a:rPr>
              <a:t>总是在</a:t>
            </a:r>
            <a:r>
              <a:rPr lang="en-US" altLang="zh-CN" sz="2000">
                <a:solidFill>
                  <a:schemeClr val="accent2"/>
                </a:solidFill>
                <a:latin typeface="微软雅黑" pitchFamily="34" charset="-122"/>
                <a:ea typeface="微软雅黑" pitchFamily="34" charset="-122"/>
              </a:rPr>
              <a:t>clock-to-Q</a:t>
            </a:r>
            <a:r>
              <a:rPr lang="zh-CN" altLang="en-US" sz="2000">
                <a:solidFill>
                  <a:schemeClr val="accent2"/>
                </a:solidFill>
                <a:latin typeface="微软雅黑" pitchFamily="34" charset="-122"/>
                <a:ea typeface="微软雅黑" pitchFamily="34" charset="-122"/>
              </a:rPr>
              <a:t>后跟着</a:t>
            </a:r>
            <a:r>
              <a:rPr lang="en-US" altLang="zh-CN" sz="2000">
                <a:solidFill>
                  <a:schemeClr val="accent2"/>
                </a:solidFill>
                <a:latin typeface="微软雅黑" pitchFamily="34" charset="-122"/>
                <a:ea typeface="微软雅黑" pitchFamily="34" charset="-122"/>
              </a:rPr>
              <a:t>D</a:t>
            </a:r>
            <a:r>
              <a:rPr lang="zh-CN" altLang="en-US" sz="2000">
                <a:solidFill>
                  <a:schemeClr val="accent2"/>
                </a:solidFill>
                <a:latin typeface="微软雅黑" pitchFamily="34" charset="-122"/>
                <a:ea typeface="微软雅黑" pitchFamily="34" charset="-122"/>
              </a:rPr>
              <a:t>变化</a:t>
            </a:r>
          </a:p>
        </p:txBody>
      </p:sp>
      <p:grpSp>
        <p:nvGrpSpPr>
          <p:cNvPr id="191507" name="Group 19"/>
          <p:cNvGrpSpPr>
            <a:grpSpLocks/>
          </p:cNvGrpSpPr>
          <p:nvPr/>
        </p:nvGrpSpPr>
        <p:grpSpPr bwMode="auto">
          <a:xfrm>
            <a:off x="3749675" y="947738"/>
            <a:ext cx="4127500" cy="962025"/>
            <a:chOff x="2394" y="426"/>
            <a:chExt cx="2274" cy="606"/>
          </a:xfrm>
        </p:grpSpPr>
        <p:sp>
          <p:nvSpPr>
            <p:cNvPr id="191504" name="Text Box 16"/>
            <p:cNvSpPr txBox="1">
              <a:spLocks noChangeArrowheads="1"/>
            </p:cNvSpPr>
            <p:nvPr/>
          </p:nvSpPr>
          <p:spPr bwMode="auto">
            <a:xfrm>
              <a:off x="3072" y="426"/>
              <a:ext cx="1596" cy="250"/>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2"/>
                  </a:solidFill>
                  <a:latin typeface="微软雅黑" pitchFamily="34" charset="-122"/>
                  <a:ea typeface="微软雅黑" pitchFamily="34" charset="-122"/>
                </a:rPr>
                <a:t>这期间</a:t>
              </a:r>
              <a:r>
                <a:rPr lang="en-US" altLang="zh-CN" sz="2000">
                  <a:solidFill>
                    <a:schemeClr val="accent2"/>
                  </a:solidFill>
                  <a:latin typeface="微软雅黑" pitchFamily="34" charset="-122"/>
                  <a:ea typeface="微软雅黑" pitchFamily="34" charset="-122"/>
                </a:rPr>
                <a:t>D</a:t>
              </a:r>
              <a:r>
                <a:rPr lang="zh-CN" altLang="en-US" sz="2000">
                  <a:solidFill>
                    <a:schemeClr val="accent2"/>
                  </a:solidFill>
                  <a:latin typeface="微软雅黑" pitchFamily="34" charset="-122"/>
                  <a:ea typeface="微软雅黑" pitchFamily="34" charset="-122"/>
                </a:rPr>
                <a:t>的变化不影响</a:t>
              </a:r>
              <a:r>
                <a:rPr lang="en-US" altLang="zh-CN" sz="2000">
                  <a:solidFill>
                    <a:schemeClr val="accent2"/>
                  </a:solidFill>
                  <a:latin typeface="微软雅黑" pitchFamily="34" charset="-122"/>
                  <a:ea typeface="微软雅黑" pitchFamily="34" charset="-122"/>
                </a:rPr>
                <a:t>Q</a:t>
              </a:r>
            </a:p>
          </p:txBody>
        </p:sp>
        <p:sp>
          <p:nvSpPr>
            <p:cNvPr id="191505" name="Line 17"/>
            <p:cNvSpPr>
              <a:spLocks noChangeShapeType="1"/>
            </p:cNvSpPr>
            <p:nvPr/>
          </p:nvSpPr>
          <p:spPr bwMode="auto">
            <a:xfrm flipH="1">
              <a:off x="2394" y="624"/>
              <a:ext cx="876" cy="408"/>
            </a:xfrm>
            <a:prstGeom prst="line">
              <a:avLst/>
            </a:prstGeom>
            <a:noFill/>
            <a:ln w="50800">
              <a:solidFill>
                <a:srgbClr val="FE9AAB"/>
              </a:solidFill>
              <a:round/>
              <a:headEnd/>
              <a:tailEnd type="triangle" w="med" len="med"/>
            </a:ln>
            <a:effectLst/>
          </p:spPr>
          <p:txBody>
            <a:bodyPr/>
            <a:lstStyle/>
            <a:p>
              <a:endParaRPr lang="zh-CN" altLang="en-US"/>
            </a:p>
          </p:txBody>
        </p:sp>
        <p:sp>
          <p:nvSpPr>
            <p:cNvPr id="191506" name="Line 18"/>
            <p:cNvSpPr>
              <a:spLocks noChangeShapeType="1"/>
            </p:cNvSpPr>
            <p:nvPr/>
          </p:nvSpPr>
          <p:spPr bwMode="auto">
            <a:xfrm>
              <a:off x="3606" y="624"/>
              <a:ext cx="252" cy="384"/>
            </a:xfrm>
            <a:prstGeom prst="line">
              <a:avLst/>
            </a:prstGeom>
            <a:noFill/>
            <a:ln w="50800">
              <a:solidFill>
                <a:srgbClr val="FE9AAB"/>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9"/>
                                        </p:tgtEl>
                                        <p:attrNameLst>
                                          <p:attrName>style.visibility</p:attrName>
                                        </p:attrNameLst>
                                      </p:cBhvr>
                                      <p:to>
                                        <p:strVal val="visible"/>
                                      </p:to>
                                    </p:set>
                                    <p:animEffect transition="in" filter="blinds(horizontal)">
                                      <p:cBhvr>
                                        <p:cTn id="7" dur="500"/>
                                        <p:tgtEl>
                                          <p:spTgt spid="1914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501"/>
                                        </p:tgtEl>
                                        <p:attrNameLst>
                                          <p:attrName>style.visibility</p:attrName>
                                        </p:attrNameLst>
                                      </p:cBhvr>
                                      <p:to>
                                        <p:strVal val="visible"/>
                                      </p:to>
                                    </p:set>
                                    <p:animEffect transition="in" filter="blinds(horizontal)">
                                      <p:cBhvr>
                                        <p:cTn id="12" dur="500"/>
                                        <p:tgtEl>
                                          <p:spTgt spid="1915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1500"/>
                                        </p:tgtEl>
                                        <p:attrNameLst>
                                          <p:attrName>style.visibility</p:attrName>
                                        </p:attrNameLst>
                                      </p:cBhvr>
                                      <p:to>
                                        <p:strVal val="visible"/>
                                      </p:to>
                                    </p:set>
                                    <p:animEffect transition="in" filter="blinds(horizontal)">
                                      <p:cBhvr>
                                        <p:cTn id="17" dur="500"/>
                                        <p:tgtEl>
                                          <p:spTgt spid="1915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1502"/>
                                        </p:tgtEl>
                                        <p:attrNameLst>
                                          <p:attrName>style.visibility</p:attrName>
                                        </p:attrNameLst>
                                      </p:cBhvr>
                                      <p:to>
                                        <p:strVal val="visible"/>
                                      </p:to>
                                    </p:set>
                                    <p:animEffect transition="in" filter="blinds(horizontal)">
                                      <p:cBhvr>
                                        <p:cTn id="22" dur="500"/>
                                        <p:tgtEl>
                                          <p:spTgt spid="1915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1503"/>
                                        </p:tgtEl>
                                        <p:attrNameLst>
                                          <p:attrName>style.visibility</p:attrName>
                                        </p:attrNameLst>
                                      </p:cBhvr>
                                      <p:to>
                                        <p:strVal val="visible"/>
                                      </p:to>
                                    </p:set>
                                    <p:animEffect transition="in" filter="blinds(horizontal)">
                                      <p:cBhvr>
                                        <p:cTn id="27" dur="500"/>
                                        <p:tgtEl>
                                          <p:spTgt spid="1915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1507"/>
                                        </p:tgtEl>
                                        <p:attrNameLst>
                                          <p:attrName>style.visibility</p:attrName>
                                        </p:attrNameLst>
                                      </p:cBhvr>
                                      <p:to>
                                        <p:strVal val="visible"/>
                                      </p:to>
                                    </p:set>
                                    <p:animEffect transition="in" filter="blinds(horizontal)">
                                      <p:cBhvr>
                                        <p:cTn id="32" dur="500"/>
                                        <p:tgtEl>
                                          <p:spTgt spid="19150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1496"/>
                                        </p:tgtEl>
                                        <p:attrNameLst>
                                          <p:attrName>style.visibility</p:attrName>
                                        </p:attrNameLst>
                                      </p:cBhvr>
                                      <p:to>
                                        <p:strVal val="visible"/>
                                      </p:to>
                                    </p:set>
                                    <p:animEffect transition="in" filter="blinds(horizontal)">
                                      <p:cBhvr>
                                        <p:cTn id="37" dur="500"/>
                                        <p:tgtEl>
                                          <p:spTgt spid="19149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1497">
                                            <p:txEl>
                                              <p:pRg st="0" end="0"/>
                                            </p:txEl>
                                          </p:spTgt>
                                        </p:tgtEl>
                                        <p:attrNameLst>
                                          <p:attrName>style.visibility</p:attrName>
                                        </p:attrNameLst>
                                      </p:cBhvr>
                                      <p:to>
                                        <p:strVal val="visible"/>
                                      </p:to>
                                    </p:set>
                                    <p:animEffect transition="in" filter="blinds(horizontal)">
                                      <p:cBhvr>
                                        <p:cTn id="42" dur="500"/>
                                        <p:tgtEl>
                                          <p:spTgt spid="1914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6" grpId="0"/>
      <p:bldP spid="191499" grpId="0" animBg="1"/>
      <p:bldP spid="191500" grpId="0" animBg="1"/>
      <p:bldP spid="191501" grpId="0" animBg="1"/>
      <p:bldP spid="191502" grpId="0" animBg="1"/>
      <p:bldP spid="1915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36538" y="128588"/>
            <a:ext cx="8175625" cy="528637"/>
          </a:xfrm>
          <a:noFill/>
          <a:ln/>
        </p:spPr>
        <p:txBody>
          <a:bodyPr/>
          <a:lstStyle/>
          <a:p>
            <a:r>
              <a:rPr lang="zh-CN" altLang="en-US"/>
              <a:t>数据通路与时序控制</a:t>
            </a:r>
            <a:endParaRPr lang="zh-CN" altLang="en-US" sz="2400" b="0"/>
          </a:p>
        </p:txBody>
      </p:sp>
      <p:grpSp>
        <p:nvGrpSpPr>
          <p:cNvPr id="302084" name="Group 4"/>
          <p:cNvGrpSpPr>
            <a:grpSpLocks/>
          </p:cNvGrpSpPr>
          <p:nvPr/>
        </p:nvGrpSpPr>
        <p:grpSpPr bwMode="auto">
          <a:xfrm>
            <a:off x="539750" y="892175"/>
            <a:ext cx="7835900" cy="342900"/>
            <a:chOff x="340" y="524"/>
            <a:chExt cx="4936" cy="200"/>
          </a:xfrm>
        </p:grpSpPr>
        <p:sp>
          <p:nvSpPr>
            <p:cNvPr id="302085" name="Line 5"/>
            <p:cNvSpPr>
              <a:spLocks noChangeShapeType="1"/>
            </p:cNvSpPr>
            <p:nvPr/>
          </p:nvSpPr>
          <p:spPr bwMode="auto">
            <a:xfrm>
              <a:off x="340" y="528"/>
              <a:ext cx="698" cy="0"/>
            </a:xfrm>
            <a:prstGeom prst="line">
              <a:avLst/>
            </a:prstGeom>
            <a:noFill/>
            <a:ln w="28575">
              <a:solidFill>
                <a:schemeClr val="tx1"/>
              </a:solidFill>
              <a:round/>
              <a:headEnd/>
              <a:tailEnd/>
            </a:ln>
            <a:effectLst/>
          </p:spPr>
          <p:txBody>
            <a:bodyPr wrap="none" anchor="ctr"/>
            <a:lstStyle/>
            <a:p>
              <a:endParaRPr lang="zh-CN" altLang="en-US"/>
            </a:p>
          </p:txBody>
        </p:sp>
        <p:sp>
          <p:nvSpPr>
            <p:cNvPr id="302086" name="Line 6"/>
            <p:cNvSpPr>
              <a:spLocks noChangeShapeType="1"/>
            </p:cNvSpPr>
            <p:nvPr/>
          </p:nvSpPr>
          <p:spPr bwMode="auto">
            <a:xfrm>
              <a:off x="1042" y="532"/>
              <a:ext cx="0" cy="18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302087" name="Line 7"/>
            <p:cNvSpPr>
              <a:spLocks noChangeShapeType="1"/>
            </p:cNvSpPr>
            <p:nvPr/>
          </p:nvSpPr>
          <p:spPr bwMode="auto">
            <a:xfrm>
              <a:off x="1046" y="720"/>
              <a:ext cx="1758" cy="0"/>
            </a:xfrm>
            <a:prstGeom prst="line">
              <a:avLst/>
            </a:prstGeom>
            <a:noFill/>
            <a:ln w="28575">
              <a:solidFill>
                <a:schemeClr val="tx1"/>
              </a:solidFill>
              <a:round/>
              <a:headEnd/>
              <a:tailEnd/>
            </a:ln>
            <a:effectLst/>
          </p:spPr>
          <p:txBody>
            <a:bodyPr wrap="none" anchor="ctr"/>
            <a:lstStyle/>
            <a:p>
              <a:endParaRPr lang="zh-CN" altLang="en-US"/>
            </a:p>
          </p:txBody>
        </p:sp>
        <p:sp>
          <p:nvSpPr>
            <p:cNvPr id="302088" name="Line 8"/>
            <p:cNvSpPr>
              <a:spLocks noChangeShapeType="1"/>
            </p:cNvSpPr>
            <p:nvPr/>
          </p:nvSpPr>
          <p:spPr bwMode="auto">
            <a:xfrm flipV="1">
              <a:off x="2808" y="524"/>
              <a:ext cx="0" cy="200"/>
            </a:xfrm>
            <a:prstGeom prst="line">
              <a:avLst/>
            </a:prstGeom>
            <a:noFill/>
            <a:ln w="28575">
              <a:solidFill>
                <a:schemeClr val="tx1"/>
              </a:solidFill>
              <a:round/>
              <a:headEnd/>
              <a:tailEnd/>
            </a:ln>
            <a:effectLst/>
          </p:spPr>
          <p:txBody>
            <a:bodyPr wrap="none" anchor="ctr"/>
            <a:lstStyle/>
            <a:p>
              <a:endParaRPr lang="zh-CN" altLang="en-US"/>
            </a:p>
          </p:txBody>
        </p:sp>
        <p:sp>
          <p:nvSpPr>
            <p:cNvPr id="302089" name="Line 9"/>
            <p:cNvSpPr>
              <a:spLocks noChangeShapeType="1"/>
            </p:cNvSpPr>
            <p:nvPr/>
          </p:nvSpPr>
          <p:spPr bwMode="auto">
            <a:xfrm>
              <a:off x="2812" y="528"/>
              <a:ext cx="1758" cy="0"/>
            </a:xfrm>
            <a:prstGeom prst="line">
              <a:avLst/>
            </a:prstGeom>
            <a:noFill/>
            <a:ln w="28575">
              <a:solidFill>
                <a:schemeClr val="tx1"/>
              </a:solidFill>
              <a:round/>
              <a:headEnd/>
              <a:tailEnd/>
            </a:ln>
            <a:effectLst/>
          </p:spPr>
          <p:txBody>
            <a:bodyPr wrap="none" anchor="ctr"/>
            <a:lstStyle/>
            <a:p>
              <a:endParaRPr lang="zh-CN" altLang="en-US"/>
            </a:p>
          </p:txBody>
        </p:sp>
        <p:sp>
          <p:nvSpPr>
            <p:cNvPr id="302090" name="Line 10"/>
            <p:cNvSpPr>
              <a:spLocks noChangeShapeType="1"/>
            </p:cNvSpPr>
            <p:nvPr/>
          </p:nvSpPr>
          <p:spPr bwMode="auto">
            <a:xfrm>
              <a:off x="4574" y="532"/>
              <a:ext cx="0" cy="18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302091" name="Line 11"/>
            <p:cNvSpPr>
              <a:spLocks noChangeShapeType="1"/>
            </p:cNvSpPr>
            <p:nvPr/>
          </p:nvSpPr>
          <p:spPr bwMode="auto">
            <a:xfrm>
              <a:off x="4578" y="720"/>
              <a:ext cx="698" cy="0"/>
            </a:xfrm>
            <a:prstGeom prst="line">
              <a:avLst/>
            </a:prstGeom>
            <a:noFill/>
            <a:ln w="28575">
              <a:solidFill>
                <a:schemeClr val="tx1"/>
              </a:solidFill>
              <a:round/>
              <a:headEnd/>
              <a:tailEnd/>
            </a:ln>
            <a:effectLst/>
          </p:spPr>
          <p:txBody>
            <a:bodyPr wrap="none" anchor="ctr"/>
            <a:lstStyle/>
            <a:p>
              <a:endParaRPr lang="zh-CN" altLang="en-US"/>
            </a:p>
          </p:txBody>
        </p:sp>
      </p:grpSp>
      <p:sp>
        <p:nvSpPr>
          <p:cNvPr id="302092" name="Rectangle 12"/>
          <p:cNvSpPr>
            <a:spLocks noChangeArrowheads="1"/>
          </p:cNvSpPr>
          <p:nvPr/>
        </p:nvSpPr>
        <p:spPr bwMode="auto">
          <a:xfrm>
            <a:off x="442913" y="987425"/>
            <a:ext cx="496887" cy="333375"/>
          </a:xfrm>
          <a:prstGeom prst="rect">
            <a:avLst/>
          </a:prstGeom>
          <a:noFill/>
          <a:ln w="12700">
            <a:noFill/>
            <a:miter lim="800000"/>
            <a:headEnd/>
            <a:tailEnd/>
          </a:ln>
          <a:effectLst/>
        </p:spPr>
        <p:txBody>
          <a:bodyPr lIns="90488" tIns="44450" rIns="90488" bIns="44450">
            <a:spAutoFit/>
          </a:bodyPr>
          <a:lstStyle/>
          <a:p>
            <a:r>
              <a:rPr lang="en-US" altLang="zh-CN">
                <a:ea typeface="宋体" pitchFamily="2" charset="-122"/>
              </a:rPr>
              <a:t>Clk</a:t>
            </a:r>
          </a:p>
        </p:txBody>
      </p:sp>
      <p:sp>
        <p:nvSpPr>
          <p:cNvPr id="302093" name="Rectangle 13"/>
          <p:cNvSpPr>
            <a:spLocks noChangeArrowheads="1"/>
          </p:cNvSpPr>
          <p:nvPr/>
        </p:nvSpPr>
        <p:spPr bwMode="auto">
          <a:xfrm>
            <a:off x="527050" y="1590675"/>
            <a:ext cx="520700" cy="292100"/>
          </a:xfrm>
          <a:prstGeom prst="rect">
            <a:avLst/>
          </a:prstGeom>
          <a:solidFill>
            <a:schemeClr val="bg2">
              <a:alpha val="28000"/>
            </a:schemeClr>
          </a:solidFill>
          <a:ln w="12700">
            <a:solidFill>
              <a:schemeClr val="tx1"/>
            </a:solidFill>
            <a:miter lim="800000"/>
            <a:headEnd/>
            <a:tailEnd/>
          </a:ln>
          <a:effectLst/>
        </p:spPr>
        <p:txBody>
          <a:bodyPr wrap="none" anchor="ctr"/>
          <a:lstStyle/>
          <a:p>
            <a:endParaRPr lang="zh-CN" altLang="en-US"/>
          </a:p>
        </p:txBody>
      </p:sp>
      <p:sp>
        <p:nvSpPr>
          <p:cNvPr id="302094" name="Line 14"/>
          <p:cNvSpPr>
            <a:spLocks noChangeShapeType="1"/>
          </p:cNvSpPr>
          <p:nvPr/>
        </p:nvSpPr>
        <p:spPr bwMode="auto">
          <a:xfrm>
            <a:off x="1060450" y="1889125"/>
            <a:ext cx="1130300" cy="0"/>
          </a:xfrm>
          <a:prstGeom prst="line">
            <a:avLst/>
          </a:prstGeom>
          <a:noFill/>
          <a:ln w="28575">
            <a:solidFill>
              <a:schemeClr val="accent2"/>
            </a:solidFill>
            <a:round/>
            <a:headEnd/>
            <a:tailEnd/>
          </a:ln>
          <a:effectLst/>
        </p:spPr>
        <p:txBody>
          <a:bodyPr wrap="none" anchor="ctr"/>
          <a:lstStyle/>
          <a:p>
            <a:endParaRPr lang="zh-CN" altLang="en-US"/>
          </a:p>
        </p:txBody>
      </p:sp>
      <p:sp>
        <p:nvSpPr>
          <p:cNvPr id="302095" name="Line 15"/>
          <p:cNvSpPr>
            <a:spLocks noChangeShapeType="1"/>
          </p:cNvSpPr>
          <p:nvPr/>
        </p:nvSpPr>
        <p:spPr bwMode="auto">
          <a:xfrm>
            <a:off x="6623050" y="1597025"/>
            <a:ext cx="1130300" cy="0"/>
          </a:xfrm>
          <a:prstGeom prst="line">
            <a:avLst/>
          </a:prstGeom>
          <a:noFill/>
          <a:ln w="28575">
            <a:solidFill>
              <a:schemeClr val="accent2"/>
            </a:solidFill>
            <a:round/>
            <a:headEnd/>
            <a:tailEnd/>
          </a:ln>
          <a:effectLst/>
        </p:spPr>
        <p:txBody>
          <a:bodyPr wrap="none" anchor="ctr"/>
          <a:lstStyle/>
          <a:p>
            <a:endParaRPr lang="zh-CN" altLang="en-US"/>
          </a:p>
        </p:txBody>
      </p:sp>
      <p:sp>
        <p:nvSpPr>
          <p:cNvPr id="302096" name="Rectangle 16"/>
          <p:cNvSpPr>
            <a:spLocks noChangeArrowheads="1"/>
          </p:cNvSpPr>
          <p:nvPr/>
        </p:nvSpPr>
        <p:spPr bwMode="auto">
          <a:xfrm>
            <a:off x="2203450" y="1590675"/>
            <a:ext cx="4406900" cy="292100"/>
          </a:xfrm>
          <a:prstGeom prst="rect">
            <a:avLst/>
          </a:prstGeom>
          <a:solidFill>
            <a:schemeClr val="bg2">
              <a:alpha val="28000"/>
            </a:schemeClr>
          </a:solidFill>
          <a:ln w="12700">
            <a:solidFill>
              <a:schemeClr val="tx1"/>
            </a:solidFill>
            <a:miter lim="800000"/>
            <a:headEnd/>
            <a:tailEnd/>
          </a:ln>
          <a:effectLst/>
        </p:spPr>
        <p:txBody>
          <a:bodyPr wrap="none" anchor="ctr"/>
          <a:lstStyle/>
          <a:p>
            <a:endParaRPr lang="zh-CN" altLang="en-US"/>
          </a:p>
        </p:txBody>
      </p:sp>
      <p:sp>
        <p:nvSpPr>
          <p:cNvPr id="302097" name="Rectangle 17"/>
          <p:cNvSpPr>
            <a:spLocks noChangeArrowheads="1"/>
          </p:cNvSpPr>
          <p:nvPr/>
        </p:nvSpPr>
        <p:spPr bwMode="auto">
          <a:xfrm>
            <a:off x="3097213" y="1558925"/>
            <a:ext cx="2657475" cy="363538"/>
          </a:xfrm>
          <a:prstGeom prst="rect">
            <a:avLst/>
          </a:prstGeom>
          <a:noFill/>
          <a:ln w="12700">
            <a:noFill/>
            <a:miter lim="800000"/>
            <a:headEnd/>
            <a:tailEnd/>
          </a:ln>
          <a:effectLst/>
        </p:spPr>
        <p:txBody>
          <a:bodyPr lIns="90488" tIns="44450" rIns="90488" bIns="44450">
            <a:spAutoFit/>
          </a:bodyPr>
          <a:lstStyle/>
          <a:p>
            <a:r>
              <a:rPr lang="zh-CN" altLang="en-US" sz="1800" b="0">
                <a:solidFill>
                  <a:srgbClr val="006600"/>
                </a:solidFill>
                <a:latin typeface="Times New Roman" pitchFamily="18" charset="0"/>
                <a:ea typeface="黑体" pitchFamily="49" charset="-122"/>
              </a:rPr>
              <a:t>寄存器的输入可变化</a:t>
            </a:r>
          </a:p>
        </p:txBody>
      </p:sp>
      <p:sp>
        <p:nvSpPr>
          <p:cNvPr id="302098" name="Rectangle 18"/>
          <p:cNvSpPr>
            <a:spLocks noChangeArrowheads="1"/>
          </p:cNvSpPr>
          <p:nvPr/>
        </p:nvSpPr>
        <p:spPr bwMode="auto">
          <a:xfrm>
            <a:off x="7766050" y="1590675"/>
            <a:ext cx="673100" cy="292100"/>
          </a:xfrm>
          <a:prstGeom prst="rect">
            <a:avLst/>
          </a:prstGeom>
          <a:solidFill>
            <a:schemeClr val="bg2">
              <a:alpha val="28000"/>
            </a:schemeClr>
          </a:solidFill>
          <a:ln w="12700">
            <a:solidFill>
              <a:schemeClr val="tx1"/>
            </a:solidFill>
            <a:miter lim="800000"/>
            <a:headEnd/>
            <a:tailEnd/>
          </a:ln>
          <a:effectLst/>
        </p:spPr>
        <p:txBody>
          <a:bodyPr wrap="none" anchor="ctr"/>
          <a:lstStyle/>
          <a:p>
            <a:endParaRPr lang="zh-CN" altLang="en-US"/>
          </a:p>
        </p:txBody>
      </p:sp>
      <p:sp>
        <p:nvSpPr>
          <p:cNvPr id="302099" name="Line 19"/>
          <p:cNvSpPr>
            <a:spLocks noChangeShapeType="1"/>
          </p:cNvSpPr>
          <p:nvPr/>
        </p:nvSpPr>
        <p:spPr bwMode="auto">
          <a:xfrm>
            <a:off x="6623050" y="1698625"/>
            <a:ext cx="5969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00" name="Line 20"/>
          <p:cNvSpPr>
            <a:spLocks noChangeShapeType="1"/>
          </p:cNvSpPr>
          <p:nvPr/>
        </p:nvSpPr>
        <p:spPr bwMode="auto">
          <a:xfrm>
            <a:off x="7232650" y="1698625"/>
            <a:ext cx="5207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01" name="Rectangle 21"/>
          <p:cNvSpPr>
            <a:spLocks noChangeArrowheads="1"/>
          </p:cNvSpPr>
          <p:nvPr/>
        </p:nvSpPr>
        <p:spPr bwMode="auto">
          <a:xfrm>
            <a:off x="6500813" y="1254125"/>
            <a:ext cx="744537"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Setup</a:t>
            </a:r>
          </a:p>
        </p:txBody>
      </p:sp>
      <p:sp>
        <p:nvSpPr>
          <p:cNvPr id="302102" name="Rectangle 22"/>
          <p:cNvSpPr>
            <a:spLocks noChangeArrowheads="1"/>
          </p:cNvSpPr>
          <p:nvPr/>
        </p:nvSpPr>
        <p:spPr bwMode="auto">
          <a:xfrm>
            <a:off x="7224713" y="1279525"/>
            <a:ext cx="631825"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Hold</a:t>
            </a:r>
          </a:p>
        </p:txBody>
      </p:sp>
      <p:grpSp>
        <p:nvGrpSpPr>
          <p:cNvPr id="302201" name="Group 121"/>
          <p:cNvGrpSpPr>
            <a:grpSpLocks/>
          </p:cNvGrpSpPr>
          <p:nvPr/>
        </p:nvGrpSpPr>
        <p:grpSpPr bwMode="auto">
          <a:xfrm>
            <a:off x="1047750" y="2197100"/>
            <a:ext cx="6794500" cy="1809750"/>
            <a:chOff x="668" y="1544"/>
            <a:chExt cx="4280" cy="1140"/>
          </a:xfrm>
        </p:grpSpPr>
        <p:grpSp>
          <p:nvGrpSpPr>
            <p:cNvPr id="302103" name="Group 23"/>
            <p:cNvGrpSpPr>
              <a:grpSpLocks/>
            </p:cNvGrpSpPr>
            <p:nvPr/>
          </p:nvGrpSpPr>
          <p:grpSpPr bwMode="auto">
            <a:xfrm>
              <a:off x="668" y="1544"/>
              <a:ext cx="776" cy="1140"/>
              <a:chOff x="668" y="1544"/>
              <a:chExt cx="776" cy="1140"/>
            </a:xfrm>
          </p:grpSpPr>
          <p:sp>
            <p:nvSpPr>
              <p:cNvPr id="302104" name="Rectangle 24"/>
              <p:cNvSpPr>
                <a:spLocks noChangeArrowheads="1"/>
              </p:cNvSpPr>
              <p:nvPr/>
            </p:nvSpPr>
            <p:spPr bwMode="auto">
              <a:xfrm>
                <a:off x="968" y="1544"/>
                <a:ext cx="176" cy="896"/>
              </a:xfrm>
              <a:prstGeom prst="rect">
                <a:avLst/>
              </a:prstGeom>
              <a:noFill/>
              <a:ln w="25400">
                <a:solidFill>
                  <a:schemeClr val="tx1"/>
                </a:solidFill>
                <a:miter lim="800000"/>
                <a:headEnd/>
                <a:tailEnd/>
              </a:ln>
              <a:effectLst/>
            </p:spPr>
            <p:txBody>
              <a:bodyPr wrap="none" anchor="ctr"/>
              <a:lstStyle/>
              <a:p>
                <a:endParaRPr lang="zh-CN" altLang="en-US"/>
              </a:p>
            </p:txBody>
          </p:sp>
          <p:sp>
            <p:nvSpPr>
              <p:cNvPr id="302105" name="Line 25"/>
              <p:cNvSpPr>
                <a:spLocks noChangeShapeType="1"/>
              </p:cNvSpPr>
              <p:nvPr/>
            </p:nvSpPr>
            <p:spPr bwMode="auto">
              <a:xfrm>
                <a:off x="1056" y="2548"/>
                <a:ext cx="0" cy="136"/>
              </a:xfrm>
              <a:prstGeom prst="line">
                <a:avLst/>
              </a:prstGeom>
              <a:noFill/>
              <a:ln w="12700">
                <a:solidFill>
                  <a:schemeClr val="tx1"/>
                </a:solidFill>
                <a:round/>
                <a:headEnd/>
                <a:tailEnd/>
              </a:ln>
              <a:effectLst/>
            </p:spPr>
            <p:txBody>
              <a:bodyPr wrap="none" anchor="ctr"/>
              <a:lstStyle/>
              <a:p>
                <a:endParaRPr lang="zh-CN" altLang="en-US"/>
              </a:p>
            </p:txBody>
          </p:sp>
          <p:sp>
            <p:nvSpPr>
              <p:cNvPr id="302106" name="Line 26"/>
              <p:cNvSpPr>
                <a:spLocks noChangeShapeType="1"/>
              </p:cNvSpPr>
              <p:nvPr/>
            </p:nvSpPr>
            <p:spPr bwMode="auto">
              <a:xfrm flipV="1">
                <a:off x="1016" y="2296"/>
                <a:ext cx="32" cy="160"/>
              </a:xfrm>
              <a:prstGeom prst="line">
                <a:avLst/>
              </a:prstGeom>
              <a:noFill/>
              <a:ln w="25400">
                <a:solidFill>
                  <a:schemeClr val="tx1"/>
                </a:solidFill>
                <a:round/>
                <a:headEnd/>
                <a:tailEnd/>
              </a:ln>
              <a:effectLst/>
            </p:spPr>
            <p:txBody>
              <a:bodyPr wrap="none" anchor="ctr"/>
              <a:lstStyle/>
              <a:p>
                <a:endParaRPr lang="zh-CN" altLang="en-US"/>
              </a:p>
            </p:txBody>
          </p:sp>
          <p:sp>
            <p:nvSpPr>
              <p:cNvPr id="302107" name="Line 27"/>
              <p:cNvSpPr>
                <a:spLocks noChangeShapeType="1"/>
              </p:cNvSpPr>
              <p:nvPr/>
            </p:nvSpPr>
            <p:spPr bwMode="auto">
              <a:xfrm>
                <a:off x="1064" y="2312"/>
                <a:ext cx="32" cy="128"/>
              </a:xfrm>
              <a:prstGeom prst="line">
                <a:avLst/>
              </a:prstGeom>
              <a:noFill/>
              <a:ln w="25400">
                <a:solidFill>
                  <a:schemeClr val="tx1"/>
                </a:solidFill>
                <a:round/>
                <a:headEnd/>
                <a:tailEnd/>
              </a:ln>
              <a:effectLst/>
            </p:spPr>
            <p:txBody>
              <a:bodyPr wrap="none" anchor="ctr"/>
              <a:lstStyle/>
              <a:p>
                <a:endParaRPr lang="zh-CN" altLang="en-US"/>
              </a:p>
            </p:txBody>
          </p:sp>
          <p:sp>
            <p:nvSpPr>
              <p:cNvPr id="302108" name="Oval 28"/>
              <p:cNvSpPr>
                <a:spLocks noChangeArrowheads="1"/>
              </p:cNvSpPr>
              <p:nvPr/>
            </p:nvSpPr>
            <p:spPr bwMode="auto">
              <a:xfrm>
                <a:off x="1016" y="2456"/>
                <a:ext cx="80" cy="80"/>
              </a:xfrm>
              <a:prstGeom prst="ellipse">
                <a:avLst/>
              </a:prstGeom>
              <a:noFill/>
              <a:ln w="25400">
                <a:solidFill>
                  <a:schemeClr val="tx1"/>
                </a:solidFill>
                <a:round/>
                <a:headEnd/>
                <a:tailEnd/>
              </a:ln>
              <a:effectLst/>
            </p:spPr>
            <p:txBody>
              <a:bodyPr wrap="none" anchor="ctr"/>
              <a:lstStyle/>
              <a:p>
                <a:endParaRPr lang="zh-CN" altLang="en-US"/>
              </a:p>
            </p:txBody>
          </p:sp>
          <p:sp>
            <p:nvSpPr>
              <p:cNvPr id="302109" name="Line 29"/>
              <p:cNvSpPr>
                <a:spLocks noChangeShapeType="1"/>
              </p:cNvSpPr>
              <p:nvPr/>
            </p:nvSpPr>
            <p:spPr bwMode="auto">
              <a:xfrm flipH="1">
                <a:off x="668"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10" name="Rectangle 30"/>
              <p:cNvSpPr>
                <a:spLocks noChangeArrowheads="1"/>
              </p:cNvSpPr>
              <p:nvPr/>
            </p:nvSpPr>
            <p:spPr bwMode="auto">
              <a:xfrm>
                <a:off x="759"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11" name="Line 31"/>
              <p:cNvSpPr>
                <a:spLocks noChangeShapeType="1"/>
              </p:cNvSpPr>
              <p:nvPr/>
            </p:nvSpPr>
            <p:spPr bwMode="auto">
              <a:xfrm flipH="1">
                <a:off x="668"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12" name="Line 32"/>
              <p:cNvSpPr>
                <a:spLocks noChangeShapeType="1"/>
              </p:cNvSpPr>
              <p:nvPr/>
            </p:nvSpPr>
            <p:spPr bwMode="auto">
              <a:xfrm flipH="1">
                <a:off x="1148"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13" name="Rectangle 33"/>
              <p:cNvSpPr>
                <a:spLocks noChangeArrowheads="1"/>
              </p:cNvSpPr>
              <p:nvPr/>
            </p:nvSpPr>
            <p:spPr bwMode="auto">
              <a:xfrm>
                <a:off x="1239"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14" name="Line 34"/>
              <p:cNvSpPr>
                <a:spLocks noChangeShapeType="1"/>
              </p:cNvSpPr>
              <p:nvPr/>
            </p:nvSpPr>
            <p:spPr bwMode="auto">
              <a:xfrm flipH="1">
                <a:off x="1148"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grpSp>
        <p:grpSp>
          <p:nvGrpSpPr>
            <p:cNvPr id="302115" name="Group 35"/>
            <p:cNvGrpSpPr>
              <a:grpSpLocks/>
            </p:cNvGrpSpPr>
            <p:nvPr/>
          </p:nvGrpSpPr>
          <p:grpSpPr bwMode="auto">
            <a:xfrm>
              <a:off x="4172" y="1544"/>
              <a:ext cx="776" cy="1140"/>
              <a:chOff x="4172" y="1544"/>
              <a:chExt cx="776" cy="1140"/>
            </a:xfrm>
          </p:grpSpPr>
          <p:sp>
            <p:nvSpPr>
              <p:cNvPr id="302116" name="Rectangle 36"/>
              <p:cNvSpPr>
                <a:spLocks noChangeArrowheads="1"/>
              </p:cNvSpPr>
              <p:nvPr/>
            </p:nvSpPr>
            <p:spPr bwMode="auto">
              <a:xfrm>
                <a:off x="4472" y="1544"/>
                <a:ext cx="176" cy="896"/>
              </a:xfrm>
              <a:prstGeom prst="rect">
                <a:avLst/>
              </a:prstGeom>
              <a:noFill/>
              <a:ln w="25400">
                <a:solidFill>
                  <a:schemeClr val="tx1"/>
                </a:solidFill>
                <a:miter lim="800000"/>
                <a:headEnd/>
                <a:tailEnd/>
              </a:ln>
              <a:effectLst/>
            </p:spPr>
            <p:txBody>
              <a:bodyPr wrap="none" anchor="ctr"/>
              <a:lstStyle/>
              <a:p>
                <a:endParaRPr lang="zh-CN" altLang="en-US"/>
              </a:p>
            </p:txBody>
          </p:sp>
          <p:sp>
            <p:nvSpPr>
              <p:cNvPr id="302117" name="Line 37"/>
              <p:cNvSpPr>
                <a:spLocks noChangeShapeType="1"/>
              </p:cNvSpPr>
              <p:nvPr/>
            </p:nvSpPr>
            <p:spPr bwMode="auto">
              <a:xfrm>
                <a:off x="4560" y="2548"/>
                <a:ext cx="0" cy="136"/>
              </a:xfrm>
              <a:prstGeom prst="line">
                <a:avLst/>
              </a:prstGeom>
              <a:noFill/>
              <a:ln w="12700">
                <a:solidFill>
                  <a:schemeClr val="tx1"/>
                </a:solidFill>
                <a:round/>
                <a:headEnd/>
                <a:tailEnd/>
              </a:ln>
              <a:effectLst/>
            </p:spPr>
            <p:txBody>
              <a:bodyPr wrap="none" anchor="ctr"/>
              <a:lstStyle/>
              <a:p>
                <a:endParaRPr lang="zh-CN" altLang="en-US"/>
              </a:p>
            </p:txBody>
          </p:sp>
          <p:sp>
            <p:nvSpPr>
              <p:cNvPr id="302118" name="Line 38"/>
              <p:cNvSpPr>
                <a:spLocks noChangeShapeType="1"/>
              </p:cNvSpPr>
              <p:nvPr/>
            </p:nvSpPr>
            <p:spPr bwMode="auto">
              <a:xfrm flipV="1">
                <a:off x="4520" y="2296"/>
                <a:ext cx="32" cy="160"/>
              </a:xfrm>
              <a:prstGeom prst="line">
                <a:avLst/>
              </a:prstGeom>
              <a:noFill/>
              <a:ln w="25400">
                <a:solidFill>
                  <a:schemeClr val="tx1"/>
                </a:solidFill>
                <a:round/>
                <a:headEnd/>
                <a:tailEnd/>
              </a:ln>
              <a:effectLst/>
            </p:spPr>
            <p:txBody>
              <a:bodyPr wrap="none" anchor="ctr"/>
              <a:lstStyle/>
              <a:p>
                <a:endParaRPr lang="zh-CN" altLang="en-US"/>
              </a:p>
            </p:txBody>
          </p:sp>
          <p:sp>
            <p:nvSpPr>
              <p:cNvPr id="302119" name="Line 39"/>
              <p:cNvSpPr>
                <a:spLocks noChangeShapeType="1"/>
              </p:cNvSpPr>
              <p:nvPr/>
            </p:nvSpPr>
            <p:spPr bwMode="auto">
              <a:xfrm>
                <a:off x="4568" y="2312"/>
                <a:ext cx="32" cy="128"/>
              </a:xfrm>
              <a:prstGeom prst="line">
                <a:avLst/>
              </a:prstGeom>
              <a:noFill/>
              <a:ln w="25400">
                <a:solidFill>
                  <a:schemeClr val="tx1"/>
                </a:solidFill>
                <a:round/>
                <a:headEnd/>
                <a:tailEnd/>
              </a:ln>
              <a:effectLst/>
            </p:spPr>
            <p:txBody>
              <a:bodyPr wrap="none" anchor="ctr"/>
              <a:lstStyle/>
              <a:p>
                <a:endParaRPr lang="zh-CN" altLang="en-US"/>
              </a:p>
            </p:txBody>
          </p:sp>
          <p:sp>
            <p:nvSpPr>
              <p:cNvPr id="302120" name="Oval 40"/>
              <p:cNvSpPr>
                <a:spLocks noChangeArrowheads="1"/>
              </p:cNvSpPr>
              <p:nvPr/>
            </p:nvSpPr>
            <p:spPr bwMode="auto">
              <a:xfrm>
                <a:off x="4520" y="2456"/>
                <a:ext cx="80" cy="80"/>
              </a:xfrm>
              <a:prstGeom prst="ellipse">
                <a:avLst/>
              </a:prstGeom>
              <a:noFill/>
              <a:ln w="25400">
                <a:solidFill>
                  <a:schemeClr val="tx1"/>
                </a:solidFill>
                <a:round/>
                <a:headEnd/>
                <a:tailEnd/>
              </a:ln>
              <a:effectLst/>
            </p:spPr>
            <p:txBody>
              <a:bodyPr wrap="none" anchor="ctr"/>
              <a:lstStyle/>
              <a:p>
                <a:endParaRPr lang="zh-CN" altLang="en-US"/>
              </a:p>
            </p:txBody>
          </p:sp>
          <p:sp>
            <p:nvSpPr>
              <p:cNvPr id="302121" name="Line 41"/>
              <p:cNvSpPr>
                <a:spLocks noChangeShapeType="1"/>
              </p:cNvSpPr>
              <p:nvPr/>
            </p:nvSpPr>
            <p:spPr bwMode="auto">
              <a:xfrm flipH="1">
                <a:off x="4172"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22" name="Rectangle 42"/>
              <p:cNvSpPr>
                <a:spLocks noChangeArrowheads="1"/>
              </p:cNvSpPr>
              <p:nvPr/>
            </p:nvSpPr>
            <p:spPr bwMode="auto">
              <a:xfrm>
                <a:off x="4263"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23" name="Line 43"/>
              <p:cNvSpPr>
                <a:spLocks noChangeShapeType="1"/>
              </p:cNvSpPr>
              <p:nvPr/>
            </p:nvSpPr>
            <p:spPr bwMode="auto">
              <a:xfrm flipH="1">
                <a:off x="4172"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24" name="Line 44"/>
              <p:cNvSpPr>
                <a:spLocks noChangeShapeType="1"/>
              </p:cNvSpPr>
              <p:nvPr/>
            </p:nvSpPr>
            <p:spPr bwMode="auto">
              <a:xfrm flipH="1">
                <a:off x="4652" y="1680"/>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sp>
            <p:nvSpPr>
              <p:cNvPr id="302125" name="Rectangle 45"/>
              <p:cNvSpPr>
                <a:spLocks noChangeArrowheads="1"/>
              </p:cNvSpPr>
              <p:nvPr/>
            </p:nvSpPr>
            <p:spPr bwMode="auto">
              <a:xfrm>
                <a:off x="4743" y="1728"/>
                <a:ext cx="146" cy="518"/>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a:p>
                <a:r>
                  <a:rPr lang="zh-CN" altLang="en-US">
                    <a:latin typeface="Times New Roman" pitchFamily="18" charset="0"/>
                    <a:ea typeface="宋体" pitchFamily="2" charset="-122"/>
                  </a:rPr>
                  <a:t>.</a:t>
                </a:r>
              </a:p>
            </p:txBody>
          </p:sp>
          <p:sp>
            <p:nvSpPr>
              <p:cNvPr id="302126" name="Line 46"/>
              <p:cNvSpPr>
                <a:spLocks noChangeShapeType="1"/>
              </p:cNvSpPr>
              <p:nvPr/>
            </p:nvSpPr>
            <p:spPr bwMode="auto">
              <a:xfrm flipH="1">
                <a:off x="4652" y="2304"/>
                <a:ext cx="296" cy="0"/>
              </a:xfrm>
              <a:prstGeom prst="line">
                <a:avLst/>
              </a:prstGeom>
              <a:noFill/>
              <a:ln w="12700">
                <a:solidFill>
                  <a:schemeClr val="tx1"/>
                </a:solidFill>
                <a:round/>
                <a:headEnd type="triangle" w="med" len="med"/>
                <a:tailEnd/>
              </a:ln>
              <a:effectLst/>
            </p:spPr>
            <p:txBody>
              <a:bodyPr wrap="none" anchor="ctr"/>
              <a:lstStyle/>
              <a:p>
                <a:endParaRPr lang="zh-CN" altLang="en-US"/>
              </a:p>
            </p:txBody>
          </p:sp>
        </p:grpSp>
        <p:sp>
          <p:nvSpPr>
            <p:cNvPr id="302127" name="Rectangle 47"/>
            <p:cNvSpPr>
              <a:spLocks noChangeArrowheads="1"/>
            </p:cNvSpPr>
            <p:nvPr/>
          </p:nvSpPr>
          <p:spPr bwMode="auto">
            <a:xfrm>
              <a:off x="1448" y="1544"/>
              <a:ext cx="2720" cy="896"/>
            </a:xfrm>
            <a:prstGeom prst="rect">
              <a:avLst/>
            </a:prstGeom>
            <a:noFill/>
            <a:ln w="28575">
              <a:solidFill>
                <a:srgbClr val="339933"/>
              </a:solidFill>
              <a:miter lim="800000"/>
              <a:headEnd/>
              <a:tailEnd/>
            </a:ln>
            <a:effectLst/>
          </p:spPr>
          <p:txBody>
            <a:bodyPr wrap="none" anchor="ctr"/>
            <a:lstStyle/>
            <a:p>
              <a:endParaRPr lang="zh-CN" altLang="en-US"/>
            </a:p>
          </p:txBody>
        </p:sp>
        <p:sp>
          <p:nvSpPr>
            <p:cNvPr id="302128" name="Oval 48"/>
            <p:cNvSpPr>
              <a:spLocks noChangeArrowheads="1"/>
            </p:cNvSpPr>
            <p:nvPr/>
          </p:nvSpPr>
          <p:spPr bwMode="auto">
            <a:xfrm>
              <a:off x="1951" y="1864"/>
              <a:ext cx="51" cy="52"/>
            </a:xfrm>
            <a:prstGeom prst="ellipse">
              <a:avLst/>
            </a:prstGeom>
            <a:noFill/>
            <a:ln w="25400">
              <a:solidFill>
                <a:schemeClr val="tx1"/>
              </a:solidFill>
              <a:round/>
              <a:headEnd/>
              <a:tailEnd/>
            </a:ln>
            <a:effectLst/>
          </p:spPr>
          <p:txBody>
            <a:bodyPr wrap="none" anchor="ctr"/>
            <a:lstStyle/>
            <a:p>
              <a:endParaRPr lang="zh-CN" altLang="en-US"/>
            </a:p>
          </p:txBody>
        </p:sp>
        <p:grpSp>
          <p:nvGrpSpPr>
            <p:cNvPr id="302129" name="Group 49"/>
            <p:cNvGrpSpPr>
              <a:grpSpLocks/>
            </p:cNvGrpSpPr>
            <p:nvPr/>
          </p:nvGrpSpPr>
          <p:grpSpPr bwMode="auto">
            <a:xfrm>
              <a:off x="1600" y="1755"/>
              <a:ext cx="344" cy="272"/>
              <a:chOff x="1600" y="1755"/>
              <a:chExt cx="344" cy="272"/>
            </a:xfrm>
          </p:grpSpPr>
          <p:sp>
            <p:nvSpPr>
              <p:cNvPr id="302130" name="Arc 50"/>
              <p:cNvSpPr>
                <a:spLocks/>
              </p:cNvSpPr>
              <p:nvPr/>
            </p:nvSpPr>
            <p:spPr bwMode="auto">
              <a:xfrm>
                <a:off x="1804" y="1764"/>
                <a:ext cx="132" cy="128"/>
              </a:xfrm>
              <a:custGeom>
                <a:avLst/>
                <a:gdLst>
                  <a:gd name="G0" fmla="+- 164 0 0"/>
                  <a:gd name="G1" fmla="+- 21600 0 0"/>
                  <a:gd name="G2" fmla="+- 21600 0 0"/>
                  <a:gd name="T0" fmla="*/ 0 w 21764"/>
                  <a:gd name="T1" fmla="*/ 1 h 21600"/>
                  <a:gd name="T2" fmla="*/ 21764 w 21764"/>
                  <a:gd name="T3" fmla="*/ 21600 h 21600"/>
                  <a:gd name="T4" fmla="*/ 164 w 21764"/>
                  <a:gd name="T5" fmla="*/ 21600 h 21600"/>
                </a:gdLst>
                <a:ahLst/>
                <a:cxnLst>
                  <a:cxn ang="0">
                    <a:pos x="T0" y="T1"/>
                  </a:cxn>
                  <a:cxn ang="0">
                    <a:pos x="T2" y="T3"/>
                  </a:cxn>
                  <a:cxn ang="0">
                    <a:pos x="T4" y="T5"/>
                  </a:cxn>
                </a:cxnLst>
                <a:rect l="0" t="0" r="r" b="b"/>
                <a:pathLst>
                  <a:path w="21764" h="21600" fill="none" extrusionOk="0">
                    <a:moveTo>
                      <a:pt x="-1" y="0"/>
                    </a:moveTo>
                    <a:cubicBezTo>
                      <a:pt x="54" y="0"/>
                      <a:pt x="109" y="-1"/>
                      <a:pt x="164" y="0"/>
                    </a:cubicBezTo>
                    <a:cubicBezTo>
                      <a:pt x="12093" y="0"/>
                      <a:pt x="21764" y="9670"/>
                      <a:pt x="21764" y="21600"/>
                    </a:cubicBezTo>
                  </a:path>
                  <a:path w="21764" h="21600" stroke="0" extrusionOk="0">
                    <a:moveTo>
                      <a:pt x="-1" y="0"/>
                    </a:moveTo>
                    <a:cubicBezTo>
                      <a:pt x="54" y="0"/>
                      <a:pt x="109" y="-1"/>
                      <a:pt x="164" y="0"/>
                    </a:cubicBezTo>
                    <a:cubicBezTo>
                      <a:pt x="12093" y="0"/>
                      <a:pt x="21764" y="9670"/>
                      <a:pt x="21764" y="21600"/>
                    </a:cubicBezTo>
                    <a:lnTo>
                      <a:pt x="164" y="21600"/>
                    </a:lnTo>
                    <a:close/>
                  </a:path>
                </a:pathLst>
              </a:custGeom>
              <a:noFill/>
              <a:ln w="25400" cap="rnd">
                <a:solidFill>
                  <a:schemeClr val="tx1"/>
                </a:solidFill>
                <a:round/>
                <a:headEnd/>
                <a:tailEnd/>
              </a:ln>
              <a:effectLst/>
            </p:spPr>
            <p:txBody>
              <a:bodyPr wrap="none" anchor="ctr"/>
              <a:lstStyle/>
              <a:p>
                <a:endParaRPr lang="zh-CN" altLang="en-US"/>
              </a:p>
            </p:txBody>
          </p:sp>
          <p:sp>
            <p:nvSpPr>
              <p:cNvPr id="302131" name="Arc 51"/>
              <p:cNvSpPr>
                <a:spLocks/>
              </p:cNvSpPr>
              <p:nvPr/>
            </p:nvSpPr>
            <p:spPr bwMode="auto">
              <a:xfrm rot="10800000">
                <a:off x="1813" y="1900"/>
                <a:ext cx="131" cy="127"/>
              </a:xfrm>
              <a:custGeom>
                <a:avLst/>
                <a:gdLst>
                  <a:gd name="G0" fmla="+- 21599 0 0"/>
                  <a:gd name="G1" fmla="+- 21599 0 0"/>
                  <a:gd name="G2" fmla="+- 21600 0 0"/>
                  <a:gd name="T0" fmla="*/ 0 w 21599"/>
                  <a:gd name="T1" fmla="*/ 21430 h 21599"/>
                  <a:gd name="T2" fmla="*/ 2143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429"/>
                    </a:moveTo>
                    <a:cubicBezTo>
                      <a:pt x="91" y="9630"/>
                      <a:pt x="9635" y="89"/>
                      <a:pt x="21434" y="-1"/>
                    </a:cubicBezTo>
                  </a:path>
                  <a:path w="21599" h="21599" stroke="0" extrusionOk="0">
                    <a:moveTo>
                      <a:pt x="-1" y="21429"/>
                    </a:moveTo>
                    <a:cubicBezTo>
                      <a:pt x="91" y="9630"/>
                      <a:pt x="9635" y="89"/>
                      <a:pt x="21434" y="-1"/>
                    </a:cubicBezTo>
                    <a:lnTo>
                      <a:pt x="21599" y="21599"/>
                    </a:lnTo>
                    <a:close/>
                  </a:path>
                </a:pathLst>
              </a:custGeom>
              <a:noFill/>
              <a:ln w="25400" cap="rnd">
                <a:solidFill>
                  <a:schemeClr val="tx1"/>
                </a:solidFill>
                <a:round/>
                <a:headEnd/>
                <a:tailEnd/>
              </a:ln>
              <a:effectLst/>
            </p:spPr>
            <p:txBody>
              <a:bodyPr wrap="none" anchor="ctr"/>
              <a:lstStyle/>
              <a:p>
                <a:endParaRPr lang="zh-CN" altLang="en-US"/>
              </a:p>
            </p:txBody>
          </p:sp>
          <p:sp>
            <p:nvSpPr>
              <p:cNvPr id="302132" name="Line 52"/>
              <p:cNvSpPr>
                <a:spLocks noChangeShapeType="1"/>
              </p:cNvSpPr>
              <p:nvPr/>
            </p:nvSpPr>
            <p:spPr bwMode="auto">
              <a:xfrm flipH="1">
                <a:off x="1600" y="1755"/>
                <a:ext cx="212" cy="0"/>
              </a:xfrm>
              <a:prstGeom prst="line">
                <a:avLst/>
              </a:prstGeom>
              <a:noFill/>
              <a:ln w="25400">
                <a:solidFill>
                  <a:schemeClr val="tx1"/>
                </a:solidFill>
                <a:round/>
                <a:headEnd/>
                <a:tailEnd/>
              </a:ln>
              <a:effectLst/>
            </p:spPr>
            <p:txBody>
              <a:bodyPr wrap="none" anchor="ctr"/>
              <a:lstStyle/>
              <a:p>
                <a:endParaRPr lang="zh-CN" altLang="en-US"/>
              </a:p>
            </p:txBody>
          </p:sp>
          <p:sp>
            <p:nvSpPr>
              <p:cNvPr id="302133" name="Line 53"/>
              <p:cNvSpPr>
                <a:spLocks noChangeShapeType="1"/>
              </p:cNvSpPr>
              <p:nvPr/>
            </p:nvSpPr>
            <p:spPr bwMode="auto">
              <a:xfrm>
                <a:off x="1608" y="1763"/>
                <a:ext cx="0" cy="256"/>
              </a:xfrm>
              <a:prstGeom prst="line">
                <a:avLst/>
              </a:prstGeom>
              <a:noFill/>
              <a:ln w="25400">
                <a:solidFill>
                  <a:schemeClr val="tx1"/>
                </a:solidFill>
                <a:round/>
                <a:headEnd/>
                <a:tailEnd/>
              </a:ln>
              <a:effectLst/>
            </p:spPr>
            <p:txBody>
              <a:bodyPr wrap="none" anchor="ctr"/>
              <a:lstStyle/>
              <a:p>
                <a:endParaRPr lang="zh-CN" altLang="en-US"/>
              </a:p>
            </p:txBody>
          </p:sp>
          <p:sp>
            <p:nvSpPr>
              <p:cNvPr id="302134" name="Line 54"/>
              <p:cNvSpPr>
                <a:spLocks noChangeShapeType="1"/>
              </p:cNvSpPr>
              <p:nvPr/>
            </p:nvSpPr>
            <p:spPr bwMode="auto">
              <a:xfrm flipH="1">
                <a:off x="1600" y="2027"/>
                <a:ext cx="212" cy="0"/>
              </a:xfrm>
              <a:prstGeom prst="line">
                <a:avLst/>
              </a:prstGeom>
              <a:noFill/>
              <a:ln w="25400">
                <a:solidFill>
                  <a:schemeClr val="tx1"/>
                </a:solidFill>
                <a:round/>
                <a:headEnd/>
                <a:tailEnd/>
              </a:ln>
              <a:effectLst/>
            </p:spPr>
            <p:txBody>
              <a:bodyPr wrap="none" anchor="ctr"/>
              <a:lstStyle/>
              <a:p>
                <a:endParaRPr lang="zh-CN" altLang="en-US"/>
              </a:p>
            </p:txBody>
          </p:sp>
        </p:grpSp>
        <p:sp>
          <p:nvSpPr>
            <p:cNvPr id="302135" name="Line 55"/>
            <p:cNvSpPr>
              <a:spLocks noChangeShapeType="1"/>
            </p:cNvSpPr>
            <p:nvPr/>
          </p:nvSpPr>
          <p:spPr bwMode="auto">
            <a:xfrm flipH="1">
              <a:off x="1438" y="1823"/>
              <a:ext cx="174" cy="0"/>
            </a:xfrm>
            <a:prstGeom prst="line">
              <a:avLst/>
            </a:prstGeom>
            <a:noFill/>
            <a:ln w="12700">
              <a:solidFill>
                <a:schemeClr val="accent2"/>
              </a:solidFill>
              <a:round/>
              <a:headEnd/>
              <a:tailEnd/>
            </a:ln>
            <a:effectLst/>
          </p:spPr>
          <p:txBody>
            <a:bodyPr wrap="none" anchor="ctr"/>
            <a:lstStyle/>
            <a:p>
              <a:endParaRPr lang="zh-CN" altLang="en-US"/>
            </a:p>
          </p:txBody>
        </p:sp>
        <p:sp>
          <p:nvSpPr>
            <p:cNvPr id="302136" name="Line 56"/>
            <p:cNvSpPr>
              <a:spLocks noChangeShapeType="1"/>
            </p:cNvSpPr>
            <p:nvPr/>
          </p:nvSpPr>
          <p:spPr bwMode="auto">
            <a:xfrm flipH="1">
              <a:off x="1438" y="1959"/>
              <a:ext cx="174" cy="0"/>
            </a:xfrm>
            <a:prstGeom prst="line">
              <a:avLst/>
            </a:prstGeom>
            <a:noFill/>
            <a:ln w="12700">
              <a:solidFill>
                <a:schemeClr val="tx1"/>
              </a:solidFill>
              <a:round/>
              <a:headEnd/>
              <a:tailEnd/>
            </a:ln>
            <a:effectLst/>
          </p:spPr>
          <p:txBody>
            <a:bodyPr wrap="none" anchor="ctr"/>
            <a:lstStyle/>
            <a:p>
              <a:endParaRPr lang="zh-CN" altLang="en-US"/>
            </a:p>
          </p:txBody>
        </p:sp>
        <p:sp>
          <p:nvSpPr>
            <p:cNvPr id="302137" name="Line 57"/>
            <p:cNvSpPr>
              <a:spLocks noChangeShapeType="1"/>
            </p:cNvSpPr>
            <p:nvPr/>
          </p:nvSpPr>
          <p:spPr bwMode="auto">
            <a:xfrm>
              <a:off x="2014" y="1890"/>
              <a:ext cx="192" cy="0"/>
            </a:xfrm>
            <a:prstGeom prst="line">
              <a:avLst/>
            </a:prstGeom>
            <a:noFill/>
            <a:ln w="12700">
              <a:solidFill>
                <a:schemeClr val="tx1"/>
              </a:solidFill>
              <a:round/>
              <a:headEnd/>
              <a:tailEnd/>
            </a:ln>
            <a:effectLst/>
          </p:spPr>
          <p:txBody>
            <a:bodyPr wrap="none" anchor="ctr"/>
            <a:lstStyle/>
            <a:p>
              <a:endParaRPr lang="zh-CN" altLang="en-US"/>
            </a:p>
          </p:txBody>
        </p:sp>
        <p:grpSp>
          <p:nvGrpSpPr>
            <p:cNvPr id="302138" name="Group 58"/>
            <p:cNvGrpSpPr>
              <a:grpSpLocks/>
            </p:cNvGrpSpPr>
            <p:nvPr/>
          </p:nvGrpSpPr>
          <p:grpSpPr bwMode="auto">
            <a:xfrm>
              <a:off x="1445" y="2131"/>
              <a:ext cx="736" cy="253"/>
              <a:chOff x="1445" y="2131"/>
              <a:chExt cx="736" cy="253"/>
            </a:xfrm>
          </p:grpSpPr>
          <p:grpSp>
            <p:nvGrpSpPr>
              <p:cNvPr id="302139" name="Group 59"/>
              <p:cNvGrpSpPr>
                <a:grpSpLocks/>
              </p:cNvGrpSpPr>
              <p:nvPr/>
            </p:nvGrpSpPr>
            <p:grpSpPr bwMode="auto">
              <a:xfrm>
                <a:off x="1583" y="2131"/>
                <a:ext cx="361" cy="253"/>
                <a:chOff x="1583" y="2131"/>
                <a:chExt cx="361" cy="253"/>
              </a:xfrm>
            </p:grpSpPr>
            <p:sp>
              <p:nvSpPr>
                <p:cNvPr id="302140" name="Arc 60"/>
                <p:cNvSpPr>
                  <a:spLocks/>
                </p:cNvSpPr>
                <p:nvPr/>
              </p:nvSpPr>
              <p:spPr bwMode="auto">
                <a:xfrm>
                  <a:off x="1611" y="2131"/>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41" name="Arc 61"/>
                <p:cNvSpPr>
                  <a:spLocks/>
                </p:cNvSpPr>
                <p:nvPr/>
              </p:nvSpPr>
              <p:spPr bwMode="auto">
                <a:xfrm rot="10800000">
                  <a:off x="1620" y="2262"/>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ffectLst/>
              </p:spPr>
              <p:txBody>
                <a:bodyPr wrap="none" anchor="ctr"/>
                <a:lstStyle/>
                <a:p>
                  <a:endParaRPr lang="zh-CN" altLang="en-US"/>
                </a:p>
              </p:txBody>
            </p:sp>
            <p:sp>
              <p:nvSpPr>
                <p:cNvPr id="302142" name="Oval 62"/>
                <p:cNvSpPr>
                  <a:spLocks noChangeArrowheads="1"/>
                </p:cNvSpPr>
                <p:nvPr/>
              </p:nvSpPr>
              <p:spPr bwMode="auto">
                <a:xfrm>
                  <a:off x="1902" y="2235"/>
                  <a:ext cx="42" cy="35"/>
                </a:xfrm>
                <a:prstGeom prst="ellipse">
                  <a:avLst/>
                </a:prstGeom>
                <a:noFill/>
                <a:ln w="25400">
                  <a:solidFill>
                    <a:schemeClr val="tx1"/>
                  </a:solidFill>
                  <a:round/>
                  <a:headEnd/>
                  <a:tailEnd/>
                </a:ln>
                <a:effectLst/>
              </p:spPr>
              <p:txBody>
                <a:bodyPr wrap="none" anchor="ctr"/>
                <a:lstStyle/>
                <a:p>
                  <a:endParaRPr lang="zh-CN" altLang="en-US"/>
                </a:p>
              </p:txBody>
            </p:sp>
            <p:sp>
              <p:nvSpPr>
                <p:cNvPr id="302143" name="Arc 63"/>
                <p:cNvSpPr>
                  <a:spLocks/>
                </p:cNvSpPr>
                <p:nvPr/>
              </p:nvSpPr>
              <p:spPr bwMode="auto">
                <a:xfrm>
                  <a:off x="1583" y="2131"/>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44" name="Arc 64"/>
                <p:cNvSpPr>
                  <a:spLocks/>
                </p:cNvSpPr>
                <p:nvPr/>
              </p:nvSpPr>
              <p:spPr bwMode="auto">
                <a:xfrm rot="10800000">
                  <a:off x="1592" y="2262"/>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ffectLst/>
              </p:spPr>
              <p:txBody>
                <a:bodyPr wrap="none" anchor="ctr"/>
                <a:lstStyle/>
                <a:p>
                  <a:endParaRPr lang="zh-CN" altLang="en-US"/>
                </a:p>
              </p:txBody>
            </p:sp>
          </p:grpSp>
          <p:sp>
            <p:nvSpPr>
              <p:cNvPr id="302145" name="Line 65"/>
              <p:cNvSpPr>
                <a:spLocks noChangeShapeType="1"/>
              </p:cNvSpPr>
              <p:nvPr/>
            </p:nvSpPr>
            <p:spPr bwMode="auto">
              <a:xfrm>
                <a:off x="1956" y="2253"/>
                <a:ext cx="225" cy="0"/>
              </a:xfrm>
              <a:prstGeom prst="line">
                <a:avLst/>
              </a:prstGeom>
              <a:noFill/>
              <a:ln w="12700">
                <a:solidFill>
                  <a:schemeClr val="tx1"/>
                </a:solidFill>
                <a:round/>
                <a:headEnd/>
                <a:tailEnd/>
              </a:ln>
              <a:effectLst/>
            </p:spPr>
            <p:txBody>
              <a:bodyPr wrap="none" anchor="ctr"/>
              <a:lstStyle/>
              <a:p>
                <a:endParaRPr lang="zh-CN" altLang="en-US"/>
              </a:p>
            </p:txBody>
          </p:sp>
          <p:sp>
            <p:nvSpPr>
              <p:cNvPr id="302146" name="Line 66"/>
              <p:cNvSpPr>
                <a:spLocks noChangeShapeType="1"/>
              </p:cNvSpPr>
              <p:nvPr/>
            </p:nvSpPr>
            <p:spPr bwMode="auto">
              <a:xfrm flipH="1">
                <a:off x="1445" y="2187"/>
                <a:ext cx="210" cy="0"/>
              </a:xfrm>
              <a:prstGeom prst="line">
                <a:avLst/>
              </a:prstGeom>
              <a:noFill/>
              <a:ln w="12700">
                <a:solidFill>
                  <a:schemeClr val="tx1"/>
                </a:solidFill>
                <a:round/>
                <a:headEnd/>
                <a:tailEnd/>
              </a:ln>
              <a:effectLst/>
            </p:spPr>
            <p:txBody>
              <a:bodyPr wrap="none" anchor="ctr"/>
              <a:lstStyle/>
              <a:p>
                <a:endParaRPr lang="zh-CN" altLang="en-US"/>
              </a:p>
            </p:txBody>
          </p:sp>
          <p:sp>
            <p:nvSpPr>
              <p:cNvPr id="302147" name="Line 67"/>
              <p:cNvSpPr>
                <a:spLocks noChangeShapeType="1"/>
              </p:cNvSpPr>
              <p:nvPr/>
            </p:nvSpPr>
            <p:spPr bwMode="auto">
              <a:xfrm flipH="1">
                <a:off x="1445" y="2318"/>
                <a:ext cx="21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302148" name="Group 68"/>
            <p:cNvGrpSpPr>
              <a:grpSpLocks/>
            </p:cNvGrpSpPr>
            <p:nvPr/>
          </p:nvGrpSpPr>
          <p:grpSpPr bwMode="auto">
            <a:xfrm>
              <a:off x="3765" y="1620"/>
              <a:ext cx="201" cy="212"/>
              <a:chOff x="3765" y="1620"/>
              <a:chExt cx="201" cy="212"/>
            </a:xfrm>
          </p:grpSpPr>
          <p:sp>
            <p:nvSpPr>
              <p:cNvPr id="302149" name="Oval 69"/>
              <p:cNvSpPr>
                <a:spLocks noChangeArrowheads="1"/>
              </p:cNvSpPr>
              <p:nvPr/>
            </p:nvSpPr>
            <p:spPr bwMode="auto">
              <a:xfrm>
                <a:off x="3914" y="1701"/>
                <a:ext cx="52" cy="50"/>
              </a:xfrm>
              <a:prstGeom prst="ellipse">
                <a:avLst/>
              </a:prstGeom>
              <a:noFill/>
              <a:ln w="25400">
                <a:solidFill>
                  <a:schemeClr val="tx1"/>
                </a:solidFill>
                <a:round/>
                <a:headEnd/>
                <a:tailEnd/>
              </a:ln>
              <a:effectLst/>
            </p:spPr>
            <p:txBody>
              <a:bodyPr wrap="none" anchor="ctr"/>
              <a:lstStyle/>
              <a:p>
                <a:endParaRPr lang="zh-CN" altLang="en-US"/>
              </a:p>
            </p:txBody>
          </p:sp>
          <p:sp>
            <p:nvSpPr>
              <p:cNvPr id="302150" name="Line 70"/>
              <p:cNvSpPr>
                <a:spLocks noChangeShapeType="1"/>
              </p:cNvSpPr>
              <p:nvPr/>
            </p:nvSpPr>
            <p:spPr bwMode="auto">
              <a:xfrm flipH="1" flipV="1">
                <a:off x="3765" y="1620"/>
                <a:ext cx="149" cy="115"/>
              </a:xfrm>
              <a:prstGeom prst="line">
                <a:avLst/>
              </a:prstGeom>
              <a:noFill/>
              <a:ln w="25400">
                <a:solidFill>
                  <a:schemeClr val="tx1"/>
                </a:solidFill>
                <a:round/>
                <a:headEnd/>
                <a:tailEnd/>
              </a:ln>
              <a:effectLst/>
            </p:spPr>
            <p:txBody>
              <a:bodyPr wrap="none" anchor="ctr"/>
              <a:lstStyle/>
              <a:p>
                <a:endParaRPr lang="zh-CN" altLang="en-US"/>
              </a:p>
            </p:txBody>
          </p:sp>
          <p:sp>
            <p:nvSpPr>
              <p:cNvPr id="302151" name="Line 71"/>
              <p:cNvSpPr>
                <a:spLocks noChangeShapeType="1"/>
              </p:cNvSpPr>
              <p:nvPr/>
            </p:nvSpPr>
            <p:spPr bwMode="auto">
              <a:xfrm flipH="1">
                <a:off x="3765" y="1735"/>
                <a:ext cx="149" cy="81"/>
              </a:xfrm>
              <a:prstGeom prst="line">
                <a:avLst/>
              </a:prstGeom>
              <a:noFill/>
              <a:ln w="25400">
                <a:solidFill>
                  <a:schemeClr val="tx1"/>
                </a:solidFill>
                <a:round/>
                <a:headEnd/>
                <a:tailEnd/>
              </a:ln>
              <a:effectLst/>
            </p:spPr>
            <p:txBody>
              <a:bodyPr wrap="none" anchor="ctr"/>
              <a:lstStyle/>
              <a:p>
                <a:endParaRPr lang="zh-CN" altLang="en-US"/>
              </a:p>
            </p:txBody>
          </p:sp>
          <p:sp>
            <p:nvSpPr>
              <p:cNvPr id="302152" name="Line 72"/>
              <p:cNvSpPr>
                <a:spLocks noChangeShapeType="1"/>
              </p:cNvSpPr>
              <p:nvPr/>
            </p:nvSpPr>
            <p:spPr bwMode="auto">
              <a:xfrm flipV="1">
                <a:off x="3773" y="1620"/>
                <a:ext cx="0" cy="212"/>
              </a:xfrm>
              <a:prstGeom prst="line">
                <a:avLst/>
              </a:prstGeom>
              <a:noFill/>
              <a:ln w="25400">
                <a:solidFill>
                  <a:schemeClr val="tx1"/>
                </a:solidFill>
                <a:round/>
                <a:headEnd/>
                <a:tailEnd/>
              </a:ln>
              <a:effectLst/>
            </p:spPr>
            <p:txBody>
              <a:bodyPr wrap="none" anchor="ctr"/>
              <a:lstStyle/>
              <a:p>
                <a:endParaRPr lang="zh-CN" altLang="en-US"/>
              </a:p>
            </p:txBody>
          </p:sp>
        </p:grpSp>
        <p:sp>
          <p:nvSpPr>
            <p:cNvPr id="302153" name="Line 73"/>
            <p:cNvSpPr>
              <a:spLocks noChangeShapeType="1"/>
            </p:cNvSpPr>
            <p:nvPr/>
          </p:nvSpPr>
          <p:spPr bwMode="auto">
            <a:xfrm flipH="1">
              <a:off x="3601" y="1727"/>
              <a:ext cx="176" cy="0"/>
            </a:xfrm>
            <a:prstGeom prst="line">
              <a:avLst/>
            </a:prstGeom>
            <a:noFill/>
            <a:ln w="12700">
              <a:solidFill>
                <a:schemeClr val="tx1"/>
              </a:solidFill>
              <a:round/>
              <a:headEnd/>
              <a:tailEnd/>
            </a:ln>
            <a:effectLst/>
          </p:spPr>
          <p:txBody>
            <a:bodyPr wrap="none" anchor="ctr"/>
            <a:lstStyle/>
            <a:p>
              <a:endParaRPr lang="zh-CN" altLang="en-US"/>
            </a:p>
          </p:txBody>
        </p:sp>
        <p:sp>
          <p:nvSpPr>
            <p:cNvPr id="302154" name="Line 74"/>
            <p:cNvSpPr>
              <a:spLocks noChangeShapeType="1"/>
            </p:cNvSpPr>
            <p:nvPr/>
          </p:nvSpPr>
          <p:spPr bwMode="auto">
            <a:xfrm>
              <a:off x="3978" y="1727"/>
              <a:ext cx="192" cy="0"/>
            </a:xfrm>
            <a:prstGeom prst="line">
              <a:avLst/>
            </a:prstGeom>
            <a:noFill/>
            <a:ln w="12700">
              <a:solidFill>
                <a:schemeClr val="accent2"/>
              </a:solidFill>
              <a:round/>
              <a:headEnd/>
              <a:tailEnd/>
            </a:ln>
            <a:effectLst/>
          </p:spPr>
          <p:txBody>
            <a:bodyPr wrap="none" anchor="ctr"/>
            <a:lstStyle/>
            <a:p>
              <a:endParaRPr lang="zh-CN" altLang="en-US"/>
            </a:p>
          </p:txBody>
        </p:sp>
        <p:grpSp>
          <p:nvGrpSpPr>
            <p:cNvPr id="302155" name="Group 75"/>
            <p:cNvGrpSpPr>
              <a:grpSpLocks/>
            </p:cNvGrpSpPr>
            <p:nvPr/>
          </p:nvGrpSpPr>
          <p:grpSpPr bwMode="auto">
            <a:xfrm>
              <a:off x="2196" y="1779"/>
              <a:ext cx="201" cy="212"/>
              <a:chOff x="2196" y="1779"/>
              <a:chExt cx="201" cy="212"/>
            </a:xfrm>
          </p:grpSpPr>
          <p:sp>
            <p:nvSpPr>
              <p:cNvPr id="302156" name="Oval 76"/>
              <p:cNvSpPr>
                <a:spLocks noChangeArrowheads="1"/>
              </p:cNvSpPr>
              <p:nvPr/>
            </p:nvSpPr>
            <p:spPr bwMode="auto">
              <a:xfrm>
                <a:off x="2345" y="1860"/>
                <a:ext cx="52" cy="50"/>
              </a:xfrm>
              <a:prstGeom prst="ellipse">
                <a:avLst/>
              </a:prstGeom>
              <a:noFill/>
              <a:ln w="25400">
                <a:solidFill>
                  <a:schemeClr val="tx1"/>
                </a:solidFill>
                <a:round/>
                <a:headEnd/>
                <a:tailEnd/>
              </a:ln>
              <a:effectLst/>
            </p:spPr>
            <p:txBody>
              <a:bodyPr wrap="none" anchor="ctr"/>
              <a:lstStyle/>
              <a:p>
                <a:endParaRPr lang="zh-CN" altLang="en-US"/>
              </a:p>
            </p:txBody>
          </p:sp>
          <p:sp>
            <p:nvSpPr>
              <p:cNvPr id="302157" name="Line 77"/>
              <p:cNvSpPr>
                <a:spLocks noChangeShapeType="1"/>
              </p:cNvSpPr>
              <p:nvPr/>
            </p:nvSpPr>
            <p:spPr bwMode="auto">
              <a:xfrm flipH="1" flipV="1">
                <a:off x="2196" y="1779"/>
                <a:ext cx="149" cy="115"/>
              </a:xfrm>
              <a:prstGeom prst="line">
                <a:avLst/>
              </a:prstGeom>
              <a:noFill/>
              <a:ln w="25400">
                <a:solidFill>
                  <a:schemeClr val="tx1"/>
                </a:solidFill>
                <a:round/>
                <a:headEnd/>
                <a:tailEnd/>
              </a:ln>
              <a:effectLst/>
            </p:spPr>
            <p:txBody>
              <a:bodyPr wrap="none" anchor="ctr"/>
              <a:lstStyle/>
              <a:p>
                <a:endParaRPr lang="zh-CN" altLang="en-US"/>
              </a:p>
            </p:txBody>
          </p:sp>
          <p:sp>
            <p:nvSpPr>
              <p:cNvPr id="302158" name="Line 78"/>
              <p:cNvSpPr>
                <a:spLocks noChangeShapeType="1"/>
              </p:cNvSpPr>
              <p:nvPr/>
            </p:nvSpPr>
            <p:spPr bwMode="auto">
              <a:xfrm flipH="1">
                <a:off x="2196" y="1894"/>
                <a:ext cx="149" cy="81"/>
              </a:xfrm>
              <a:prstGeom prst="line">
                <a:avLst/>
              </a:prstGeom>
              <a:noFill/>
              <a:ln w="25400">
                <a:solidFill>
                  <a:schemeClr val="tx1"/>
                </a:solidFill>
                <a:round/>
                <a:headEnd/>
                <a:tailEnd/>
              </a:ln>
              <a:effectLst/>
            </p:spPr>
            <p:txBody>
              <a:bodyPr wrap="none" anchor="ctr"/>
              <a:lstStyle/>
              <a:p>
                <a:endParaRPr lang="zh-CN" altLang="en-US"/>
              </a:p>
            </p:txBody>
          </p:sp>
          <p:sp>
            <p:nvSpPr>
              <p:cNvPr id="302159" name="Line 79"/>
              <p:cNvSpPr>
                <a:spLocks noChangeShapeType="1"/>
              </p:cNvSpPr>
              <p:nvPr/>
            </p:nvSpPr>
            <p:spPr bwMode="auto">
              <a:xfrm flipV="1">
                <a:off x="2204" y="1779"/>
                <a:ext cx="0" cy="212"/>
              </a:xfrm>
              <a:prstGeom prst="line">
                <a:avLst/>
              </a:prstGeom>
              <a:noFill/>
              <a:ln w="25400">
                <a:solidFill>
                  <a:schemeClr val="tx1"/>
                </a:solidFill>
                <a:round/>
                <a:headEnd/>
                <a:tailEnd/>
              </a:ln>
              <a:effectLst/>
            </p:spPr>
            <p:txBody>
              <a:bodyPr wrap="none" anchor="ctr"/>
              <a:lstStyle/>
              <a:p>
                <a:endParaRPr lang="zh-CN" altLang="en-US"/>
              </a:p>
            </p:txBody>
          </p:sp>
        </p:grpSp>
        <p:sp>
          <p:nvSpPr>
            <p:cNvPr id="302160" name="Line 80"/>
            <p:cNvSpPr>
              <a:spLocks noChangeShapeType="1"/>
            </p:cNvSpPr>
            <p:nvPr/>
          </p:nvSpPr>
          <p:spPr bwMode="auto">
            <a:xfrm flipH="1">
              <a:off x="2032" y="1886"/>
              <a:ext cx="176" cy="0"/>
            </a:xfrm>
            <a:prstGeom prst="line">
              <a:avLst/>
            </a:prstGeom>
            <a:noFill/>
            <a:ln w="12700">
              <a:solidFill>
                <a:schemeClr val="accent2"/>
              </a:solidFill>
              <a:round/>
              <a:headEnd/>
              <a:tailEnd/>
            </a:ln>
            <a:effectLst/>
          </p:spPr>
          <p:txBody>
            <a:bodyPr wrap="none" anchor="ctr"/>
            <a:lstStyle/>
            <a:p>
              <a:endParaRPr lang="zh-CN" altLang="en-US"/>
            </a:p>
          </p:txBody>
        </p:sp>
        <p:sp>
          <p:nvSpPr>
            <p:cNvPr id="302161" name="Line 81"/>
            <p:cNvSpPr>
              <a:spLocks noChangeShapeType="1"/>
            </p:cNvSpPr>
            <p:nvPr/>
          </p:nvSpPr>
          <p:spPr bwMode="auto">
            <a:xfrm>
              <a:off x="2408" y="1886"/>
              <a:ext cx="202" cy="0"/>
            </a:xfrm>
            <a:prstGeom prst="line">
              <a:avLst/>
            </a:prstGeom>
            <a:noFill/>
            <a:ln w="12700">
              <a:solidFill>
                <a:schemeClr val="accent2"/>
              </a:solidFill>
              <a:round/>
              <a:headEnd/>
              <a:tailEnd/>
            </a:ln>
            <a:effectLst/>
          </p:spPr>
          <p:txBody>
            <a:bodyPr wrap="none" anchor="ctr"/>
            <a:lstStyle/>
            <a:p>
              <a:endParaRPr lang="zh-CN" altLang="en-US"/>
            </a:p>
          </p:txBody>
        </p:sp>
        <p:grpSp>
          <p:nvGrpSpPr>
            <p:cNvPr id="302162" name="Group 82"/>
            <p:cNvGrpSpPr>
              <a:grpSpLocks/>
            </p:cNvGrpSpPr>
            <p:nvPr/>
          </p:nvGrpSpPr>
          <p:grpSpPr bwMode="auto">
            <a:xfrm>
              <a:off x="3106" y="1605"/>
              <a:ext cx="361" cy="253"/>
              <a:chOff x="3106" y="1605"/>
              <a:chExt cx="361" cy="253"/>
            </a:xfrm>
          </p:grpSpPr>
          <p:sp>
            <p:nvSpPr>
              <p:cNvPr id="302163" name="Arc 83"/>
              <p:cNvSpPr>
                <a:spLocks/>
              </p:cNvSpPr>
              <p:nvPr/>
            </p:nvSpPr>
            <p:spPr bwMode="auto">
              <a:xfrm>
                <a:off x="3134" y="1605"/>
                <a:ext cx="276" cy="122"/>
              </a:xfrm>
              <a:custGeom>
                <a:avLst/>
                <a:gdLst>
                  <a:gd name="G0" fmla="+- 79 0 0"/>
                  <a:gd name="G1" fmla="+- 21600 0 0"/>
                  <a:gd name="G2" fmla="+- 21600 0 0"/>
                  <a:gd name="T0" fmla="*/ 0 w 21679"/>
                  <a:gd name="T1" fmla="*/ 0 h 21600"/>
                  <a:gd name="T2" fmla="*/ 21679 w 21679"/>
                  <a:gd name="T3" fmla="*/ 21600 h 21600"/>
                  <a:gd name="T4" fmla="*/ 79 w 21679"/>
                  <a:gd name="T5" fmla="*/ 21600 h 21600"/>
                </a:gdLst>
                <a:ahLst/>
                <a:cxnLst>
                  <a:cxn ang="0">
                    <a:pos x="T0" y="T1"/>
                  </a:cxn>
                  <a:cxn ang="0">
                    <a:pos x="T2" y="T3"/>
                  </a:cxn>
                  <a:cxn ang="0">
                    <a:pos x="T4" y="T5"/>
                  </a:cxn>
                </a:cxnLst>
                <a:rect l="0" t="0" r="r" b="b"/>
                <a:pathLst>
                  <a:path w="21679" h="21600" fill="none" extrusionOk="0">
                    <a:moveTo>
                      <a:pt x="0" y="0"/>
                    </a:moveTo>
                    <a:cubicBezTo>
                      <a:pt x="26" y="0"/>
                      <a:pt x="52" y="-1"/>
                      <a:pt x="79" y="0"/>
                    </a:cubicBezTo>
                    <a:cubicBezTo>
                      <a:pt x="12008" y="0"/>
                      <a:pt x="21679" y="9670"/>
                      <a:pt x="21679" y="21600"/>
                    </a:cubicBezTo>
                  </a:path>
                  <a:path w="21679" h="21600" stroke="0" extrusionOk="0">
                    <a:moveTo>
                      <a:pt x="0" y="0"/>
                    </a:moveTo>
                    <a:cubicBezTo>
                      <a:pt x="26" y="0"/>
                      <a:pt x="52" y="-1"/>
                      <a:pt x="79" y="0"/>
                    </a:cubicBezTo>
                    <a:cubicBezTo>
                      <a:pt x="12008" y="0"/>
                      <a:pt x="21679" y="9670"/>
                      <a:pt x="21679" y="21600"/>
                    </a:cubicBezTo>
                    <a:lnTo>
                      <a:pt x="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64" name="Arc 84"/>
              <p:cNvSpPr>
                <a:spLocks/>
              </p:cNvSpPr>
              <p:nvPr/>
            </p:nvSpPr>
            <p:spPr bwMode="auto">
              <a:xfrm rot="10800000">
                <a:off x="3143" y="1736"/>
                <a:ext cx="275" cy="122"/>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ffectLst/>
            </p:spPr>
            <p:txBody>
              <a:bodyPr wrap="none" anchor="ctr"/>
              <a:lstStyle/>
              <a:p>
                <a:endParaRPr lang="zh-CN" altLang="en-US"/>
              </a:p>
            </p:txBody>
          </p:sp>
          <p:sp>
            <p:nvSpPr>
              <p:cNvPr id="302165" name="Oval 85"/>
              <p:cNvSpPr>
                <a:spLocks noChangeArrowheads="1"/>
              </p:cNvSpPr>
              <p:nvPr/>
            </p:nvSpPr>
            <p:spPr bwMode="auto">
              <a:xfrm>
                <a:off x="3425" y="1709"/>
                <a:ext cx="42" cy="35"/>
              </a:xfrm>
              <a:prstGeom prst="ellipse">
                <a:avLst/>
              </a:prstGeom>
              <a:noFill/>
              <a:ln w="25400">
                <a:solidFill>
                  <a:schemeClr val="tx1"/>
                </a:solidFill>
                <a:round/>
                <a:headEnd/>
                <a:tailEnd/>
              </a:ln>
              <a:effectLst/>
            </p:spPr>
            <p:txBody>
              <a:bodyPr wrap="none" anchor="ctr"/>
              <a:lstStyle/>
              <a:p>
                <a:endParaRPr lang="zh-CN" altLang="en-US"/>
              </a:p>
            </p:txBody>
          </p:sp>
          <p:sp>
            <p:nvSpPr>
              <p:cNvPr id="302166" name="Arc 86"/>
              <p:cNvSpPr>
                <a:spLocks/>
              </p:cNvSpPr>
              <p:nvPr/>
            </p:nvSpPr>
            <p:spPr bwMode="auto">
              <a:xfrm>
                <a:off x="3106" y="1605"/>
                <a:ext cx="79" cy="122"/>
              </a:xfrm>
              <a:custGeom>
                <a:avLst/>
                <a:gdLst>
                  <a:gd name="G0" fmla="+- 279 0 0"/>
                  <a:gd name="G1" fmla="+- 21600 0 0"/>
                  <a:gd name="G2" fmla="+- 21600 0 0"/>
                  <a:gd name="T0" fmla="*/ 0 w 21879"/>
                  <a:gd name="T1" fmla="*/ 2 h 21600"/>
                  <a:gd name="T2" fmla="*/ 21879 w 21879"/>
                  <a:gd name="T3" fmla="*/ 21600 h 21600"/>
                  <a:gd name="T4" fmla="*/ 279 w 21879"/>
                  <a:gd name="T5" fmla="*/ 21600 h 21600"/>
                </a:gdLst>
                <a:ahLst/>
                <a:cxnLst>
                  <a:cxn ang="0">
                    <a:pos x="T0" y="T1"/>
                  </a:cxn>
                  <a:cxn ang="0">
                    <a:pos x="T2" y="T3"/>
                  </a:cxn>
                  <a:cxn ang="0">
                    <a:pos x="T4" y="T5"/>
                  </a:cxn>
                </a:cxnLst>
                <a:rect l="0" t="0" r="r" b="b"/>
                <a:pathLst>
                  <a:path w="21879" h="21600" fill="none" extrusionOk="0">
                    <a:moveTo>
                      <a:pt x="-1" y="1"/>
                    </a:moveTo>
                    <a:cubicBezTo>
                      <a:pt x="92" y="0"/>
                      <a:pt x="185" y="-1"/>
                      <a:pt x="279" y="0"/>
                    </a:cubicBezTo>
                    <a:cubicBezTo>
                      <a:pt x="12208" y="0"/>
                      <a:pt x="21879" y="9670"/>
                      <a:pt x="21879" y="21600"/>
                    </a:cubicBezTo>
                  </a:path>
                  <a:path w="21879" h="21600" stroke="0" extrusionOk="0">
                    <a:moveTo>
                      <a:pt x="-1" y="1"/>
                    </a:moveTo>
                    <a:cubicBezTo>
                      <a:pt x="92" y="0"/>
                      <a:pt x="185" y="-1"/>
                      <a:pt x="279" y="0"/>
                    </a:cubicBezTo>
                    <a:cubicBezTo>
                      <a:pt x="12208" y="0"/>
                      <a:pt x="21879" y="9670"/>
                      <a:pt x="21879" y="21600"/>
                    </a:cubicBezTo>
                    <a:lnTo>
                      <a:pt x="279" y="21600"/>
                    </a:lnTo>
                    <a:close/>
                  </a:path>
                </a:pathLst>
              </a:custGeom>
              <a:noFill/>
              <a:ln w="25400" cap="rnd">
                <a:solidFill>
                  <a:schemeClr val="tx1"/>
                </a:solidFill>
                <a:round/>
                <a:headEnd/>
                <a:tailEnd/>
              </a:ln>
              <a:effectLst/>
            </p:spPr>
            <p:txBody>
              <a:bodyPr wrap="none" anchor="ctr"/>
              <a:lstStyle/>
              <a:p>
                <a:endParaRPr lang="zh-CN" altLang="en-US"/>
              </a:p>
            </p:txBody>
          </p:sp>
          <p:sp>
            <p:nvSpPr>
              <p:cNvPr id="302167" name="Arc 87"/>
              <p:cNvSpPr>
                <a:spLocks/>
              </p:cNvSpPr>
              <p:nvPr/>
            </p:nvSpPr>
            <p:spPr bwMode="auto">
              <a:xfrm rot="10800000">
                <a:off x="3115" y="1736"/>
                <a:ext cx="78" cy="122"/>
              </a:xfrm>
              <a:custGeom>
                <a:avLst/>
                <a:gdLst>
                  <a:gd name="G0" fmla="+- 21600 0 0"/>
                  <a:gd name="G1" fmla="+- 21598 0 0"/>
                  <a:gd name="G2" fmla="+- 21600 0 0"/>
                  <a:gd name="T0" fmla="*/ 0 w 21600"/>
                  <a:gd name="T1" fmla="*/ 21598 h 21598"/>
                  <a:gd name="T2" fmla="*/ 21321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8"/>
                    </a:moveTo>
                    <a:cubicBezTo>
                      <a:pt x="0" y="9777"/>
                      <a:pt x="9501" y="152"/>
                      <a:pt x="21320" y="-1"/>
                    </a:cubicBezTo>
                  </a:path>
                  <a:path w="21600" h="21598" stroke="0" extrusionOk="0">
                    <a:moveTo>
                      <a:pt x="0" y="21598"/>
                    </a:moveTo>
                    <a:cubicBezTo>
                      <a:pt x="0" y="9777"/>
                      <a:pt x="9501" y="152"/>
                      <a:pt x="21320" y="-1"/>
                    </a:cubicBezTo>
                    <a:lnTo>
                      <a:pt x="21600" y="21598"/>
                    </a:lnTo>
                    <a:close/>
                  </a:path>
                </a:pathLst>
              </a:custGeom>
              <a:noFill/>
              <a:ln w="25400" cap="rnd">
                <a:solidFill>
                  <a:schemeClr val="tx1"/>
                </a:solidFill>
                <a:round/>
                <a:headEnd/>
                <a:tailEnd/>
              </a:ln>
              <a:effectLst/>
            </p:spPr>
            <p:txBody>
              <a:bodyPr wrap="none" anchor="ctr"/>
              <a:lstStyle/>
              <a:p>
                <a:endParaRPr lang="zh-CN" altLang="en-US"/>
              </a:p>
            </p:txBody>
          </p:sp>
        </p:grpSp>
        <p:sp>
          <p:nvSpPr>
            <p:cNvPr id="302168" name="Line 88"/>
            <p:cNvSpPr>
              <a:spLocks noChangeShapeType="1"/>
            </p:cNvSpPr>
            <p:nvPr/>
          </p:nvSpPr>
          <p:spPr bwMode="auto">
            <a:xfrm>
              <a:off x="3479" y="1727"/>
              <a:ext cx="225" cy="0"/>
            </a:xfrm>
            <a:prstGeom prst="line">
              <a:avLst/>
            </a:prstGeom>
            <a:noFill/>
            <a:ln w="12700">
              <a:solidFill>
                <a:schemeClr val="accent2"/>
              </a:solidFill>
              <a:round/>
              <a:headEnd/>
              <a:tailEnd/>
            </a:ln>
            <a:effectLst/>
          </p:spPr>
          <p:txBody>
            <a:bodyPr wrap="none" anchor="ctr"/>
            <a:lstStyle/>
            <a:p>
              <a:endParaRPr lang="zh-CN" altLang="en-US"/>
            </a:p>
          </p:txBody>
        </p:sp>
        <p:sp>
          <p:nvSpPr>
            <p:cNvPr id="302169" name="Line 89"/>
            <p:cNvSpPr>
              <a:spLocks noChangeShapeType="1"/>
            </p:cNvSpPr>
            <p:nvPr/>
          </p:nvSpPr>
          <p:spPr bwMode="auto">
            <a:xfrm flipH="1">
              <a:off x="2968" y="1661"/>
              <a:ext cx="210" cy="0"/>
            </a:xfrm>
            <a:prstGeom prst="line">
              <a:avLst/>
            </a:prstGeom>
            <a:noFill/>
            <a:ln w="12700">
              <a:solidFill>
                <a:schemeClr val="tx1"/>
              </a:solidFill>
              <a:round/>
              <a:headEnd/>
              <a:tailEnd/>
            </a:ln>
            <a:effectLst/>
          </p:spPr>
          <p:txBody>
            <a:bodyPr wrap="none" anchor="ctr"/>
            <a:lstStyle/>
            <a:p>
              <a:endParaRPr lang="zh-CN" altLang="en-US"/>
            </a:p>
          </p:txBody>
        </p:sp>
        <p:sp>
          <p:nvSpPr>
            <p:cNvPr id="302170" name="Line 90"/>
            <p:cNvSpPr>
              <a:spLocks noChangeShapeType="1"/>
            </p:cNvSpPr>
            <p:nvPr/>
          </p:nvSpPr>
          <p:spPr bwMode="auto">
            <a:xfrm flipH="1">
              <a:off x="2968" y="1792"/>
              <a:ext cx="210" cy="0"/>
            </a:xfrm>
            <a:prstGeom prst="line">
              <a:avLst/>
            </a:prstGeom>
            <a:noFill/>
            <a:ln w="12700">
              <a:solidFill>
                <a:schemeClr val="accent2"/>
              </a:solidFill>
              <a:round/>
              <a:headEnd/>
              <a:tailEnd/>
            </a:ln>
            <a:effectLst/>
          </p:spPr>
          <p:txBody>
            <a:bodyPr wrap="none" anchor="ctr"/>
            <a:lstStyle/>
            <a:p>
              <a:endParaRPr lang="zh-CN" altLang="en-US"/>
            </a:p>
          </p:txBody>
        </p:sp>
        <p:sp>
          <p:nvSpPr>
            <p:cNvPr id="302171" name="Oval 91"/>
            <p:cNvSpPr>
              <a:spLocks noChangeArrowheads="1"/>
            </p:cNvSpPr>
            <p:nvPr/>
          </p:nvSpPr>
          <p:spPr bwMode="auto">
            <a:xfrm>
              <a:off x="3107" y="2161"/>
              <a:ext cx="51" cy="49"/>
            </a:xfrm>
            <a:prstGeom prst="ellipse">
              <a:avLst/>
            </a:prstGeom>
            <a:noFill/>
            <a:ln w="25400">
              <a:solidFill>
                <a:schemeClr val="tx1"/>
              </a:solidFill>
              <a:round/>
              <a:headEnd/>
              <a:tailEnd/>
            </a:ln>
            <a:effectLst/>
          </p:spPr>
          <p:txBody>
            <a:bodyPr wrap="none" anchor="ctr"/>
            <a:lstStyle/>
            <a:p>
              <a:endParaRPr lang="zh-CN" altLang="en-US"/>
            </a:p>
          </p:txBody>
        </p:sp>
        <p:grpSp>
          <p:nvGrpSpPr>
            <p:cNvPr id="302172" name="Group 92"/>
            <p:cNvGrpSpPr>
              <a:grpSpLocks/>
            </p:cNvGrpSpPr>
            <p:nvPr/>
          </p:nvGrpSpPr>
          <p:grpSpPr bwMode="auto">
            <a:xfrm>
              <a:off x="2756" y="2056"/>
              <a:ext cx="344" cy="261"/>
              <a:chOff x="2756" y="2056"/>
              <a:chExt cx="344" cy="261"/>
            </a:xfrm>
          </p:grpSpPr>
          <p:sp>
            <p:nvSpPr>
              <p:cNvPr id="302173" name="Arc 93"/>
              <p:cNvSpPr>
                <a:spLocks/>
              </p:cNvSpPr>
              <p:nvPr/>
            </p:nvSpPr>
            <p:spPr bwMode="auto">
              <a:xfrm>
                <a:off x="2960" y="2065"/>
                <a:ext cx="132" cy="123"/>
              </a:xfrm>
              <a:custGeom>
                <a:avLst/>
                <a:gdLst>
                  <a:gd name="G0" fmla="+- 164 0 0"/>
                  <a:gd name="G1" fmla="+- 21600 0 0"/>
                  <a:gd name="G2" fmla="+- 21600 0 0"/>
                  <a:gd name="T0" fmla="*/ 0 w 21763"/>
                  <a:gd name="T1" fmla="*/ 1 h 21600"/>
                  <a:gd name="T2" fmla="*/ 21763 w 21763"/>
                  <a:gd name="T3" fmla="*/ 21423 h 21600"/>
                  <a:gd name="T4" fmla="*/ 164 w 21763"/>
                  <a:gd name="T5" fmla="*/ 21600 h 21600"/>
                </a:gdLst>
                <a:ahLst/>
                <a:cxnLst>
                  <a:cxn ang="0">
                    <a:pos x="T0" y="T1"/>
                  </a:cxn>
                  <a:cxn ang="0">
                    <a:pos x="T2" y="T3"/>
                  </a:cxn>
                  <a:cxn ang="0">
                    <a:pos x="T4" y="T5"/>
                  </a:cxn>
                </a:cxnLst>
                <a:rect l="0" t="0" r="r" b="b"/>
                <a:pathLst>
                  <a:path w="21763" h="21600" fill="none" extrusionOk="0">
                    <a:moveTo>
                      <a:pt x="-1" y="0"/>
                    </a:moveTo>
                    <a:cubicBezTo>
                      <a:pt x="54" y="0"/>
                      <a:pt x="109" y="-1"/>
                      <a:pt x="164" y="0"/>
                    </a:cubicBezTo>
                    <a:cubicBezTo>
                      <a:pt x="12024" y="0"/>
                      <a:pt x="21666" y="9563"/>
                      <a:pt x="21763" y="21422"/>
                    </a:cubicBezTo>
                  </a:path>
                  <a:path w="21763" h="21600" stroke="0" extrusionOk="0">
                    <a:moveTo>
                      <a:pt x="-1" y="0"/>
                    </a:moveTo>
                    <a:cubicBezTo>
                      <a:pt x="54" y="0"/>
                      <a:pt x="109" y="-1"/>
                      <a:pt x="164" y="0"/>
                    </a:cubicBezTo>
                    <a:cubicBezTo>
                      <a:pt x="12024" y="0"/>
                      <a:pt x="21666" y="9563"/>
                      <a:pt x="21763" y="21422"/>
                    </a:cubicBezTo>
                    <a:lnTo>
                      <a:pt x="164" y="21600"/>
                    </a:lnTo>
                    <a:close/>
                  </a:path>
                </a:pathLst>
              </a:custGeom>
              <a:noFill/>
              <a:ln w="25400" cap="rnd">
                <a:solidFill>
                  <a:schemeClr val="tx1"/>
                </a:solidFill>
                <a:round/>
                <a:headEnd/>
                <a:tailEnd/>
              </a:ln>
              <a:effectLst/>
            </p:spPr>
            <p:txBody>
              <a:bodyPr wrap="none" anchor="ctr"/>
              <a:lstStyle/>
              <a:p>
                <a:endParaRPr lang="zh-CN" altLang="en-US"/>
              </a:p>
            </p:txBody>
          </p:sp>
          <p:sp>
            <p:nvSpPr>
              <p:cNvPr id="302174" name="Arc 94"/>
              <p:cNvSpPr>
                <a:spLocks/>
              </p:cNvSpPr>
              <p:nvPr/>
            </p:nvSpPr>
            <p:spPr bwMode="auto">
              <a:xfrm rot="10800000">
                <a:off x="2969" y="2195"/>
                <a:ext cx="131" cy="122"/>
              </a:xfrm>
              <a:custGeom>
                <a:avLst/>
                <a:gdLst>
                  <a:gd name="G0" fmla="+- 21600 0 0"/>
                  <a:gd name="G1" fmla="+- 21599 0 0"/>
                  <a:gd name="G2" fmla="+- 21600 0 0"/>
                  <a:gd name="T0" fmla="*/ 0 w 21600"/>
                  <a:gd name="T1" fmla="*/ 21599 h 21599"/>
                  <a:gd name="T2" fmla="*/ 2143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4"/>
                      <a:pt x="9570" y="90"/>
                      <a:pt x="21434" y="-1"/>
                    </a:cubicBezTo>
                  </a:path>
                  <a:path w="21600" h="21599" stroke="0" extrusionOk="0">
                    <a:moveTo>
                      <a:pt x="0" y="21599"/>
                    </a:moveTo>
                    <a:cubicBezTo>
                      <a:pt x="0" y="9734"/>
                      <a:pt x="9570" y="90"/>
                      <a:pt x="21434" y="-1"/>
                    </a:cubicBezTo>
                    <a:lnTo>
                      <a:pt x="21600" y="21599"/>
                    </a:lnTo>
                    <a:close/>
                  </a:path>
                </a:pathLst>
              </a:custGeom>
              <a:noFill/>
              <a:ln w="25400" cap="rnd">
                <a:solidFill>
                  <a:schemeClr val="tx1"/>
                </a:solidFill>
                <a:round/>
                <a:headEnd/>
                <a:tailEnd/>
              </a:ln>
              <a:effectLst/>
            </p:spPr>
            <p:txBody>
              <a:bodyPr wrap="none" anchor="ctr"/>
              <a:lstStyle/>
              <a:p>
                <a:endParaRPr lang="zh-CN" altLang="en-US"/>
              </a:p>
            </p:txBody>
          </p:sp>
          <p:sp>
            <p:nvSpPr>
              <p:cNvPr id="302175" name="Line 95"/>
              <p:cNvSpPr>
                <a:spLocks noChangeShapeType="1"/>
              </p:cNvSpPr>
              <p:nvPr/>
            </p:nvSpPr>
            <p:spPr bwMode="auto">
              <a:xfrm flipH="1">
                <a:off x="2756" y="2056"/>
                <a:ext cx="212" cy="0"/>
              </a:xfrm>
              <a:prstGeom prst="line">
                <a:avLst/>
              </a:prstGeom>
              <a:noFill/>
              <a:ln w="25400">
                <a:solidFill>
                  <a:schemeClr val="tx1"/>
                </a:solidFill>
                <a:round/>
                <a:headEnd/>
                <a:tailEnd/>
              </a:ln>
              <a:effectLst/>
            </p:spPr>
            <p:txBody>
              <a:bodyPr wrap="none" anchor="ctr"/>
              <a:lstStyle/>
              <a:p>
                <a:endParaRPr lang="zh-CN" altLang="en-US"/>
              </a:p>
            </p:txBody>
          </p:sp>
          <p:sp>
            <p:nvSpPr>
              <p:cNvPr id="302176" name="Line 96"/>
              <p:cNvSpPr>
                <a:spLocks noChangeShapeType="1"/>
              </p:cNvSpPr>
              <p:nvPr/>
            </p:nvSpPr>
            <p:spPr bwMode="auto">
              <a:xfrm>
                <a:off x="2764" y="2064"/>
                <a:ext cx="0" cy="245"/>
              </a:xfrm>
              <a:prstGeom prst="line">
                <a:avLst/>
              </a:prstGeom>
              <a:noFill/>
              <a:ln w="25400">
                <a:solidFill>
                  <a:schemeClr val="tx1"/>
                </a:solidFill>
                <a:round/>
                <a:headEnd/>
                <a:tailEnd/>
              </a:ln>
              <a:effectLst/>
            </p:spPr>
            <p:txBody>
              <a:bodyPr wrap="none" anchor="ctr"/>
              <a:lstStyle/>
              <a:p>
                <a:endParaRPr lang="zh-CN" altLang="en-US"/>
              </a:p>
            </p:txBody>
          </p:sp>
          <p:sp>
            <p:nvSpPr>
              <p:cNvPr id="302177" name="Line 97"/>
              <p:cNvSpPr>
                <a:spLocks noChangeShapeType="1"/>
              </p:cNvSpPr>
              <p:nvPr/>
            </p:nvSpPr>
            <p:spPr bwMode="auto">
              <a:xfrm flipH="1">
                <a:off x="2756" y="2317"/>
                <a:ext cx="212" cy="0"/>
              </a:xfrm>
              <a:prstGeom prst="line">
                <a:avLst/>
              </a:prstGeom>
              <a:noFill/>
              <a:ln w="25400">
                <a:solidFill>
                  <a:schemeClr val="tx1"/>
                </a:solidFill>
                <a:round/>
                <a:headEnd/>
                <a:tailEnd/>
              </a:ln>
              <a:effectLst/>
            </p:spPr>
            <p:txBody>
              <a:bodyPr wrap="none" anchor="ctr"/>
              <a:lstStyle/>
              <a:p>
                <a:endParaRPr lang="zh-CN" altLang="en-US"/>
              </a:p>
            </p:txBody>
          </p:sp>
        </p:grpSp>
        <p:sp>
          <p:nvSpPr>
            <p:cNvPr id="302178" name="Line 98"/>
            <p:cNvSpPr>
              <a:spLocks noChangeShapeType="1"/>
            </p:cNvSpPr>
            <p:nvPr/>
          </p:nvSpPr>
          <p:spPr bwMode="auto">
            <a:xfrm flipH="1">
              <a:off x="2603" y="2121"/>
              <a:ext cx="174" cy="0"/>
            </a:xfrm>
            <a:prstGeom prst="line">
              <a:avLst/>
            </a:prstGeom>
            <a:noFill/>
            <a:ln w="12700">
              <a:solidFill>
                <a:schemeClr val="accent2"/>
              </a:solidFill>
              <a:round/>
              <a:headEnd/>
              <a:tailEnd/>
            </a:ln>
            <a:effectLst/>
          </p:spPr>
          <p:txBody>
            <a:bodyPr wrap="none" anchor="ctr"/>
            <a:lstStyle/>
            <a:p>
              <a:endParaRPr lang="zh-CN" altLang="en-US"/>
            </a:p>
          </p:txBody>
        </p:sp>
        <p:sp>
          <p:nvSpPr>
            <p:cNvPr id="302179" name="Line 99"/>
            <p:cNvSpPr>
              <a:spLocks noChangeShapeType="1"/>
            </p:cNvSpPr>
            <p:nvPr/>
          </p:nvSpPr>
          <p:spPr bwMode="auto">
            <a:xfrm flipH="1">
              <a:off x="2594" y="2252"/>
              <a:ext cx="174" cy="0"/>
            </a:xfrm>
            <a:prstGeom prst="line">
              <a:avLst/>
            </a:prstGeom>
            <a:noFill/>
            <a:ln w="12700">
              <a:solidFill>
                <a:schemeClr val="tx1"/>
              </a:solidFill>
              <a:round/>
              <a:headEnd/>
              <a:tailEnd/>
            </a:ln>
            <a:effectLst/>
          </p:spPr>
          <p:txBody>
            <a:bodyPr wrap="none" anchor="ctr"/>
            <a:lstStyle/>
            <a:p>
              <a:endParaRPr lang="zh-CN" altLang="en-US"/>
            </a:p>
          </p:txBody>
        </p:sp>
        <p:sp>
          <p:nvSpPr>
            <p:cNvPr id="302180" name="Line 100"/>
            <p:cNvSpPr>
              <a:spLocks noChangeShapeType="1"/>
            </p:cNvSpPr>
            <p:nvPr/>
          </p:nvSpPr>
          <p:spPr bwMode="auto">
            <a:xfrm>
              <a:off x="3170" y="2186"/>
              <a:ext cx="192" cy="0"/>
            </a:xfrm>
            <a:prstGeom prst="line">
              <a:avLst/>
            </a:prstGeom>
            <a:noFill/>
            <a:ln w="12700">
              <a:solidFill>
                <a:schemeClr val="accent2"/>
              </a:solidFill>
              <a:round/>
              <a:headEnd/>
              <a:tailEnd/>
            </a:ln>
            <a:effectLst/>
          </p:spPr>
          <p:txBody>
            <a:bodyPr wrap="none" anchor="ctr"/>
            <a:lstStyle/>
            <a:p>
              <a:endParaRPr lang="zh-CN" altLang="en-US"/>
            </a:p>
          </p:txBody>
        </p:sp>
        <p:sp>
          <p:nvSpPr>
            <p:cNvPr id="302181" name="Line 101"/>
            <p:cNvSpPr>
              <a:spLocks noChangeShapeType="1"/>
            </p:cNvSpPr>
            <p:nvPr/>
          </p:nvSpPr>
          <p:spPr bwMode="auto">
            <a:xfrm>
              <a:off x="2602" y="1887"/>
              <a:ext cx="0" cy="232"/>
            </a:xfrm>
            <a:prstGeom prst="line">
              <a:avLst/>
            </a:prstGeom>
            <a:noFill/>
            <a:ln w="12700">
              <a:solidFill>
                <a:schemeClr val="accent2"/>
              </a:solidFill>
              <a:round/>
              <a:headEnd/>
              <a:tailEnd/>
            </a:ln>
            <a:effectLst/>
          </p:spPr>
          <p:txBody>
            <a:bodyPr wrap="none" anchor="ctr"/>
            <a:lstStyle/>
            <a:p>
              <a:endParaRPr lang="zh-CN" altLang="en-US"/>
            </a:p>
          </p:txBody>
        </p:sp>
        <p:sp>
          <p:nvSpPr>
            <p:cNvPr id="302182" name="Line 102"/>
            <p:cNvSpPr>
              <a:spLocks noChangeShapeType="1"/>
            </p:cNvSpPr>
            <p:nvPr/>
          </p:nvSpPr>
          <p:spPr bwMode="auto">
            <a:xfrm>
              <a:off x="2190" y="2250"/>
              <a:ext cx="435" cy="0"/>
            </a:xfrm>
            <a:prstGeom prst="line">
              <a:avLst/>
            </a:prstGeom>
            <a:noFill/>
            <a:ln w="12700">
              <a:solidFill>
                <a:schemeClr val="tx1"/>
              </a:solidFill>
              <a:round/>
              <a:headEnd/>
              <a:tailEnd/>
            </a:ln>
            <a:effectLst/>
          </p:spPr>
          <p:txBody>
            <a:bodyPr wrap="none" anchor="ctr"/>
            <a:lstStyle/>
            <a:p>
              <a:endParaRPr lang="zh-CN" altLang="en-US"/>
            </a:p>
          </p:txBody>
        </p:sp>
        <p:sp>
          <p:nvSpPr>
            <p:cNvPr id="302183" name="Line 103"/>
            <p:cNvSpPr>
              <a:spLocks noChangeShapeType="1"/>
            </p:cNvSpPr>
            <p:nvPr/>
          </p:nvSpPr>
          <p:spPr bwMode="auto">
            <a:xfrm flipH="1">
              <a:off x="2972" y="1792"/>
              <a:ext cx="0" cy="184"/>
            </a:xfrm>
            <a:prstGeom prst="line">
              <a:avLst/>
            </a:prstGeom>
            <a:noFill/>
            <a:ln w="12700">
              <a:solidFill>
                <a:schemeClr val="accent2"/>
              </a:solidFill>
              <a:round/>
              <a:headEnd/>
              <a:tailEnd/>
            </a:ln>
            <a:effectLst/>
          </p:spPr>
          <p:txBody>
            <a:bodyPr wrap="none" anchor="ctr"/>
            <a:lstStyle/>
            <a:p>
              <a:endParaRPr lang="zh-CN" altLang="en-US"/>
            </a:p>
          </p:txBody>
        </p:sp>
        <p:sp>
          <p:nvSpPr>
            <p:cNvPr id="302184" name="Line 104"/>
            <p:cNvSpPr>
              <a:spLocks noChangeShapeType="1"/>
            </p:cNvSpPr>
            <p:nvPr/>
          </p:nvSpPr>
          <p:spPr bwMode="auto">
            <a:xfrm>
              <a:off x="2975" y="1963"/>
              <a:ext cx="392" cy="0"/>
            </a:xfrm>
            <a:prstGeom prst="line">
              <a:avLst/>
            </a:prstGeom>
            <a:noFill/>
            <a:ln w="12700">
              <a:solidFill>
                <a:schemeClr val="accent2"/>
              </a:solidFill>
              <a:round/>
              <a:headEnd/>
              <a:tailEnd/>
            </a:ln>
            <a:effectLst/>
          </p:spPr>
          <p:txBody>
            <a:bodyPr wrap="none" anchor="ctr"/>
            <a:lstStyle/>
            <a:p>
              <a:endParaRPr lang="zh-CN" altLang="en-US"/>
            </a:p>
          </p:txBody>
        </p:sp>
        <p:sp>
          <p:nvSpPr>
            <p:cNvPr id="302185" name="Line 105"/>
            <p:cNvSpPr>
              <a:spLocks noChangeShapeType="1"/>
            </p:cNvSpPr>
            <p:nvPr/>
          </p:nvSpPr>
          <p:spPr bwMode="auto">
            <a:xfrm>
              <a:off x="3365" y="1966"/>
              <a:ext cx="0" cy="217"/>
            </a:xfrm>
            <a:prstGeom prst="line">
              <a:avLst/>
            </a:prstGeom>
            <a:noFill/>
            <a:ln w="12700">
              <a:solidFill>
                <a:schemeClr val="accent2"/>
              </a:solidFill>
              <a:round/>
              <a:headEnd/>
              <a:tailEnd/>
            </a:ln>
            <a:effectLst/>
          </p:spPr>
          <p:txBody>
            <a:bodyPr wrap="none" anchor="ctr"/>
            <a:lstStyle/>
            <a:p>
              <a:endParaRPr lang="zh-CN" altLang="en-US"/>
            </a:p>
          </p:txBody>
        </p:sp>
        <p:sp>
          <p:nvSpPr>
            <p:cNvPr id="302186" name="Line 106"/>
            <p:cNvSpPr>
              <a:spLocks noChangeShapeType="1"/>
            </p:cNvSpPr>
            <p:nvPr/>
          </p:nvSpPr>
          <p:spPr bwMode="auto">
            <a:xfrm>
              <a:off x="1455" y="1663"/>
              <a:ext cx="1518" cy="0"/>
            </a:xfrm>
            <a:prstGeom prst="line">
              <a:avLst/>
            </a:prstGeom>
            <a:noFill/>
            <a:ln w="12700">
              <a:solidFill>
                <a:schemeClr val="tx1"/>
              </a:solidFill>
              <a:round/>
              <a:headEnd/>
              <a:tailEnd/>
            </a:ln>
            <a:effectLst/>
          </p:spPr>
          <p:txBody>
            <a:bodyPr wrap="none" anchor="ctr"/>
            <a:lstStyle/>
            <a:p>
              <a:endParaRPr lang="zh-CN" altLang="en-US"/>
            </a:p>
          </p:txBody>
        </p:sp>
        <p:sp>
          <p:nvSpPr>
            <p:cNvPr id="302187" name="Line 107"/>
            <p:cNvSpPr>
              <a:spLocks noChangeShapeType="1"/>
            </p:cNvSpPr>
            <p:nvPr/>
          </p:nvSpPr>
          <p:spPr bwMode="auto">
            <a:xfrm>
              <a:off x="3359" y="2187"/>
              <a:ext cx="808" cy="0"/>
            </a:xfrm>
            <a:prstGeom prst="line">
              <a:avLst/>
            </a:prstGeom>
            <a:noFill/>
            <a:ln w="12700">
              <a:solidFill>
                <a:schemeClr val="tx1"/>
              </a:solidFill>
              <a:round/>
              <a:headEnd/>
              <a:tailEnd/>
            </a:ln>
            <a:effectLst/>
          </p:spPr>
          <p:txBody>
            <a:bodyPr wrap="none" anchor="ctr"/>
            <a:lstStyle/>
            <a:p>
              <a:endParaRPr lang="zh-CN" altLang="en-US"/>
            </a:p>
          </p:txBody>
        </p:sp>
        <p:sp>
          <p:nvSpPr>
            <p:cNvPr id="302188" name="Line 108"/>
            <p:cNvSpPr>
              <a:spLocks noChangeShapeType="1"/>
            </p:cNvSpPr>
            <p:nvPr/>
          </p:nvSpPr>
          <p:spPr bwMode="auto">
            <a:xfrm>
              <a:off x="1592" y="1832"/>
              <a:ext cx="368" cy="32"/>
            </a:xfrm>
            <a:prstGeom prst="line">
              <a:avLst/>
            </a:prstGeom>
            <a:noFill/>
            <a:ln w="25400">
              <a:solidFill>
                <a:schemeClr val="accent2"/>
              </a:solidFill>
              <a:round/>
              <a:headEnd/>
              <a:tailEnd/>
            </a:ln>
            <a:effectLst/>
          </p:spPr>
          <p:txBody>
            <a:bodyPr wrap="none" anchor="ctr"/>
            <a:lstStyle/>
            <a:p>
              <a:endParaRPr lang="zh-CN" altLang="en-US"/>
            </a:p>
          </p:txBody>
        </p:sp>
        <p:sp>
          <p:nvSpPr>
            <p:cNvPr id="302189" name="Line 109"/>
            <p:cNvSpPr>
              <a:spLocks noChangeShapeType="1"/>
            </p:cNvSpPr>
            <p:nvPr/>
          </p:nvSpPr>
          <p:spPr bwMode="auto">
            <a:xfrm>
              <a:off x="2216" y="1884"/>
              <a:ext cx="128" cy="0"/>
            </a:xfrm>
            <a:prstGeom prst="line">
              <a:avLst/>
            </a:prstGeom>
            <a:noFill/>
            <a:ln w="25400">
              <a:solidFill>
                <a:schemeClr val="accent2"/>
              </a:solidFill>
              <a:round/>
              <a:headEnd/>
              <a:tailEnd/>
            </a:ln>
            <a:effectLst/>
          </p:spPr>
          <p:txBody>
            <a:bodyPr wrap="none" anchor="ctr"/>
            <a:lstStyle/>
            <a:p>
              <a:endParaRPr lang="zh-CN" altLang="en-US"/>
            </a:p>
          </p:txBody>
        </p:sp>
        <p:sp>
          <p:nvSpPr>
            <p:cNvPr id="302190" name="Line 110"/>
            <p:cNvSpPr>
              <a:spLocks noChangeShapeType="1"/>
            </p:cNvSpPr>
            <p:nvPr/>
          </p:nvSpPr>
          <p:spPr bwMode="auto">
            <a:xfrm>
              <a:off x="2768" y="2132"/>
              <a:ext cx="332" cy="44"/>
            </a:xfrm>
            <a:prstGeom prst="line">
              <a:avLst/>
            </a:prstGeom>
            <a:noFill/>
            <a:ln w="25400">
              <a:solidFill>
                <a:schemeClr val="accent2"/>
              </a:solidFill>
              <a:round/>
              <a:headEnd/>
              <a:tailEnd/>
            </a:ln>
            <a:effectLst/>
          </p:spPr>
          <p:txBody>
            <a:bodyPr wrap="none" anchor="ctr"/>
            <a:lstStyle/>
            <a:p>
              <a:endParaRPr lang="zh-CN" altLang="en-US"/>
            </a:p>
          </p:txBody>
        </p:sp>
        <p:sp>
          <p:nvSpPr>
            <p:cNvPr id="302191" name="Line 111"/>
            <p:cNvSpPr>
              <a:spLocks noChangeShapeType="1"/>
            </p:cNvSpPr>
            <p:nvPr/>
          </p:nvSpPr>
          <p:spPr bwMode="auto">
            <a:xfrm flipV="1">
              <a:off x="3176" y="1720"/>
              <a:ext cx="248" cy="88"/>
            </a:xfrm>
            <a:prstGeom prst="line">
              <a:avLst/>
            </a:prstGeom>
            <a:noFill/>
            <a:ln w="25400">
              <a:solidFill>
                <a:schemeClr val="accent2"/>
              </a:solidFill>
              <a:round/>
              <a:headEnd/>
              <a:tailEnd/>
            </a:ln>
            <a:effectLst/>
          </p:spPr>
          <p:txBody>
            <a:bodyPr wrap="none" anchor="ctr"/>
            <a:lstStyle/>
            <a:p>
              <a:endParaRPr lang="zh-CN" altLang="en-US"/>
            </a:p>
          </p:txBody>
        </p:sp>
        <p:sp>
          <p:nvSpPr>
            <p:cNvPr id="302192" name="Line 112"/>
            <p:cNvSpPr>
              <a:spLocks noChangeShapeType="1"/>
            </p:cNvSpPr>
            <p:nvPr/>
          </p:nvSpPr>
          <p:spPr bwMode="auto">
            <a:xfrm>
              <a:off x="3776" y="1728"/>
              <a:ext cx="128" cy="0"/>
            </a:xfrm>
            <a:prstGeom prst="line">
              <a:avLst/>
            </a:prstGeom>
            <a:noFill/>
            <a:ln w="25400">
              <a:solidFill>
                <a:schemeClr val="accent2"/>
              </a:solidFill>
              <a:round/>
              <a:headEnd/>
              <a:tailEnd/>
            </a:ln>
            <a:effectLst/>
          </p:spPr>
          <p:txBody>
            <a:bodyPr wrap="none" anchor="ctr"/>
            <a:lstStyle/>
            <a:p>
              <a:endParaRPr lang="zh-CN" altLang="en-US"/>
            </a:p>
          </p:txBody>
        </p:sp>
      </p:grpSp>
      <p:sp>
        <p:nvSpPr>
          <p:cNvPr id="302193" name="Line 113"/>
          <p:cNvSpPr>
            <a:spLocks noChangeShapeType="1"/>
          </p:cNvSpPr>
          <p:nvPr/>
        </p:nvSpPr>
        <p:spPr bwMode="auto">
          <a:xfrm>
            <a:off x="7226300" y="1285875"/>
            <a:ext cx="0" cy="825500"/>
          </a:xfrm>
          <a:prstGeom prst="line">
            <a:avLst/>
          </a:prstGeom>
          <a:noFill/>
          <a:ln w="12700">
            <a:solidFill>
              <a:schemeClr val="tx1"/>
            </a:solidFill>
            <a:prstDash val="dash"/>
            <a:round/>
            <a:headEnd/>
            <a:tailEnd/>
          </a:ln>
          <a:effectLst/>
        </p:spPr>
        <p:txBody>
          <a:bodyPr wrap="none" anchor="ctr"/>
          <a:lstStyle/>
          <a:p>
            <a:endParaRPr lang="zh-CN" altLang="en-US"/>
          </a:p>
        </p:txBody>
      </p:sp>
      <p:sp>
        <p:nvSpPr>
          <p:cNvPr id="302194" name="Line 114"/>
          <p:cNvSpPr>
            <a:spLocks noChangeShapeType="1"/>
          </p:cNvSpPr>
          <p:nvPr/>
        </p:nvSpPr>
        <p:spPr bwMode="auto">
          <a:xfrm>
            <a:off x="1060450" y="1660525"/>
            <a:ext cx="5969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95" name="Line 115"/>
          <p:cNvSpPr>
            <a:spLocks noChangeShapeType="1"/>
          </p:cNvSpPr>
          <p:nvPr/>
        </p:nvSpPr>
        <p:spPr bwMode="auto">
          <a:xfrm>
            <a:off x="1670050" y="1660525"/>
            <a:ext cx="520700" cy="0"/>
          </a:xfrm>
          <a:prstGeom prst="line">
            <a:avLst/>
          </a:prstGeom>
          <a:noFill/>
          <a:ln w="12700">
            <a:solidFill>
              <a:schemeClr val="tx1"/>
            </a:solidFill>
            <a:round/>
            <a:headEnd type="triangle" w="med" len="med"/>
            <a:tailEnd type="triangle" w="med" len="med"/>
          </a:ln>
          <a:effectLst/>
        </p:spPr>
        <p:txBody>
          <a:bodyPr wrap="none" anchor="ctr"/>
          <a:lstStyle/>
          <a:p>
            <a:endParaRPr lang="zh-CN" altLang="en-US"/>
          </a:p>
        </p:txBody>
      </p:sp>
      <p:sp>
        <p:nvSpPr>
          <p:cNvPr id="302196" name="Rectangle 116"/>
          <p:cNvSpPr>
            <a:spLocks noChangeArrowheads="1"/>
          </p:cNvSpPr>
          <p:nvPr/>
        </p:nvSpPr>
        <p:spPr bwMode="auto">
          <a:xfrm>
            <a:off x="976313" y="1279525"/>
            <a:ext cx="744537"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Setup</a:t>
            </a:r>
          </a:p>
        </p:txBody>
      </p:sp>
      <p:sp>
        <p:nvSpPr>
          <p:cNvPr id="302197" name="Rectangle 117"/>
          <p:cNvSpPr>
            <a:spLocks noChangeArrowheads="1"/>
          </p:cNvSpPr>
          <p:nvPr/>
        </p:nvSpPr>
        <p:spPr bwMode="auto">
          <a:xfrm>
            <a:off x="1624013" y="1292225"/>
            <a:ext cx="631825"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Hold</a:t>
            </a:r>
          </a:p>
        </p:txBody>
      </p:sp>
      <p:sp>
        <p:nvSpPr>
          <p:cNvPr id="302198" name="Line 118"/>
          <p:cNvSpPr>
            <a:spLocks noChangeShapeType="1"/>
          </p:cNvSpPr>
          <p:nvPr/>
        </p:nvSpPr>
        <p:spPr bwMode="auto">
          <a:xfrm>
            <a:off x="1663700" y="1285875"/>
            <a:ext cx="0" cy="825500"/>
          </a:xfrm>
          <a:prstGeom prst="line">
            <a:avLst/>
          </a:prstGeom>
          <a:noFill/>
          <a:ln w="12700">
            <a:solidFill>
              <a:schemeClr val="tx1"/>
            </a:solidFill>
            <a:prstDash val="dash"/>
            <a:round/>
            <a:headEnd/>
            <a:tailEnd/>
          </a:ln>
          <a:effectLst/>
        </p:spPr>
        <p:txBody>
          <a:bodyPr wrap="none" anchor="ctr"/>
          <a:lstStyle/>
          <a:p>
            <a:endParaRPr lang="zh-CN" altLang="en-US"/>
          </a:p>
        </p:txBody>
      </p:sp>
      <p:sp>
        <p:nvSpPr>
          <p:cNvPr id="302199" name="Text Box 119"/>
          <p:cNvSpPr txBox="1">
            <a:spLocks noChangeArrowheads="1"/>
          </p:cNvSpPr>
          <p:nvPr/>
        </p:nvSpPr>
        <p:spPr bwMode="auto">
          <a:xfrm>
            <a:off x="147638" y="4090988"/>
            <a:ext cx="8896350" cy="3968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1"/>
                </a:solidFill>
                <a:latin typeface="微软雅黑" pitchFamily="34" charset="-122"/>
                <a:ea typeface="微软雅黑" pitchFamily="34" charset="-122"/>
              </a:rPr>
              <a:t>数据通路由“ </a:t>
            </a:r>
            <a:r>
              <a:rPr lang="en-US" altLang="zh-CN" sz="2000">
                <a:solidFill>
                  <a:schemeClr val="accent1"/>
                </a:solidFill>
                <a:latin typeface="微软雅黑" pitchFamily="34" charset="-122"/>
                <a:ea typeface="微软雅黑" pitchFamily="34" charset="-122"/>
              </a:rPr>
              <a:t>… + </a:t>
            </a:r>
            <a:r>
              <a:rPr lang="zh-CN" altLang="en-US" sz="2000">
                <a:latin typeface="微软雅黑" pitchFamily="34" charset="-122"/>
                <a:ea typeface="微软雅黑" pitchFamily="34" charset="-122"/>
              </a:rPr>
              <a:t>状态元件</a:t>
            </a:r>
            <a:r>
              <a:rPr lang="zh-CN" altLang="en-US" sz="2000">
                <a:solidFill>
                  <a:schemeClr val="accent1"/>
                </a:solidFill>
                <a:latin typeface="微软雅黑" pitchFamily="34" charset="-122"/>
                <a:ea typeface="微软雅黑" pitchFamily="34" charset="-122"/>
              </a:rPr>
              <a:t> </a:t>
            </a:r>
            <a:r>
              <a:rPr lang="en-US" altLang="zh-CN" sz="2000">
                <a:solidFill>
                  <a:schemeClr val="accent1"/>
                </a:solidFill>
                <a:latin typeface="微软雅黑" pitchFamily="34" charset="-122"/>
                <a:ea typeface="微软雅黑" pitchFamily="34" charset="-122"/>
              </a:rPr>
              <a:t>+ </a:t>
            </a:r>
            <a:r>
              <a:rPr lang="zh-CN" altLang="en-US" sz="2000">
                <a:solidFill>
                  <a:srgbClr val="339933"/>
                </a:solidFill>
                <a:latin typeface="微软雅黑" pitchFamily="34" charset="-122"/>
                <a:ea typeface="微软雅黑" pitchFamily="34" charset="-122"/>
              </a:rPr>
              <a:t>操作元件</a:t>
            </a:r>
            <a:r>
              <a:rPr lang="en-US" altLang="zh-CN" sz="2000">
                <a:solidFill>
                  <a:srgbClr val="339933"/>
                </a:solidFill>
                <a:latin typeface="微软雅黑" pitchFamily="34" charset="-122"/>
                <a:ea typeface="微软雅黑" pitchFamily="34" charset="-122"/>
              </a:rPr>
              <a:t>( </a:t>
            </a:r>
            <a:r>
              <a:rPr lang="zh-CN" altLang="en-US" sz="2000">
                <a:solidFill>
                  <a:srgbClr val="339933"/>
                </a:solidFill>
                <a:latin typeface="微软雅黑" pitchFamily="34" charset="-122"/>
                <a:ea typeface="微软雅黑" pitchFamily="34" charset="-122"/>
              </a:rPr>
              <a:t>组合电路</a:t>
            </a:r>
            <a:r>
              <a:rPr lang="en-US" altLang="zh-CN" sz="2000">
                <a:solidFill>
                  <a:srgbClr val="339933"/>
                </a:solidFill>
                <a:latin typeface="微软雅黑" pitchFamily="34" charset="-122"/>
                <a:ea typeface="微软雅黑" pitchFamily="34" charset="-122"/>
              </a:rPr>
              <a:t>)</a:t>
            </a:r>
            <a:r>
              <a:rPr lang="en-US" altLang="zh-CN" sz="2000">
                <a:solidFill>
                  <a:schemeClr val="accent1"/>
                </a:solidFill>
                <a:latin typeface="微软雅黑" pitchFamily="34" charset="-122"/>
                <a:ea typeface="微软雅黑" pitchFamily="34" charset="-122"/>
              </a:rPr>
              <a:t> + </a:t>
            </a:r>
            <a:r>
              <a:rPr lang="zh-CN" altLang="en-US" sz="2000">
                <a:latin typeface="微软雅黑" pitchFamily="34" charset="-122"/>
                <a:ea typeface="微软雅黑" pitchFamily="34" charset="-122"/>
              </a:rPr>
              <a:t>状态元件</a:t>
            </a:r>
            <a:r>
              <a:rPr lang="zh-CN" altLang="en-US" sz="2000">
                <a:solidFill>
                  <a:schemeClr val="accent1"/>
                </a:solidFill>
                <a:latin typeface="微软雅黑" pitchFamily="34" charset="-122"/>
                <a:ea typeface="微软雅黑" pitchFamily="34" charset="-122"/>
              </a:rPr>
              <a:t> </a:t>
            </a:r>
            <a:r>
              <a:rPr lang="en-US" altLang="zh-CN" sz="2000">
                <a:solidFill>
                  <a:schemeClr val="accent1"/>
                </a:solidFill>
                <a:latin typeface="微软雅黑" pitchFamily="34" charset="-122"/>
                <a:ea typeface="微软雅黑" pitchFamily="34" charset="-122"/>
              </a:rPr>
              <a:t>+ …</a:t>
            </a:r>
            <a:r>
              <a:rPr lang="zh-CN" altLang="en-US" sz="2000">
                <a:solidFill>
                  <a:schemeClr val="accent1"/>
                </a:solidFill>
                <a:latin typeface="微软雅黑" pitchFamily="34" charset="-122"/>
                <a:ea typeface="微软雅黑" pitchFamily="34" charset="-122"/>
              </a:rPr>
              <a:t>” 组成</a:t>
            </a:r>
          </a:p>
        </p:txBody>
      </p:sp>
      <p:sp>
        <p:nvSpPr>
          <p:cNvPr id="302200" name="Text Box 120"/>
          <p:cNvSpPr txBox="1">
            <a:spLocks noChangeArrowheads="1"/>
          </p:cNvSpPr>
          <p:nvPr/>
        </p:nvSpPr>
        <p:spPr bwMode="auto">
          <a:xfrm>
            <a:off x="225425" y="4556125"/>
            <a:ext cx="8448675" cy="946150"/>
          </a:xfrm>
          <a:prstGeom prst="rect">
            <a:avLst/>
          </a:prstGeom>
          <a:noFill/>
          <a:ln w="50800">
            <a:noFill/>
            <a:miter lim="800000"/>
            <a:headEnd/>
            <a:tailEnd/>
          </a:ln>
          <a:effectLst/>
        </p:spPr>
        <p:txBody>
          <a:bodyPr>
            <a:spAutoFit/>
          </a:bodyPr>
          <a:lstStyle/>
          <a:p>
            <a:pPr>
              <a:lnSpc>
                <a:spcPct val="140000"/>
              </a:lnSpc>
              <a:spcBef>
                <a:spcPct val="50000"/>
              </a:spcBef>
            </a:pPr>
            <a:r>
              <a:rPr lang="zh-CN" altLang="en-US" sz="2000">
                <a:solidFill>
                  <a:schemeClr val="accent2"/>
                </a:solidFill>
                <a:ea typeface="微软雅黑" pitchFamily="34" charset="-122"/>
              </a:rPr>
              <a:t>只有状态元件能存储信息，操作元件须从状态元件接收输入，并将输出写入状态元件。其输入为前一时钟生成的数据，输出为当前时钟所用的数据</a:t>
            </a:r>
          </a:p>
        </p:txBody>
      </p:sp>
      <p:sp>
        <p:nvSpPr>
          <p:cNvPr id="302202" name="Text Box 122"/>
          <p:cNvSpPr txBox="1">
            <a:spLocks noChangeArrowheads="1"/>
          </p:cNvSpPr>
          <p:nvPr/>
        </p:nvSpPr>
        <p:spPr bwMode="auto">
          <a:xfrm>
            <a:off x="7354888" y="84138"/>
            <a:ext cx="1731962" cy="822325"/>
          </a:xfrm>
          <a:prstGeom prst="rect">
            <a:avLst/>
          </a:prstGeom>
          <a:solidFill>
            <a:schemeClr val="bg1"/>
          </a:solidFill>
          <a:ln w="50800">
            <a:noFill/>
            <a:miter lim="800000"/>
            <a:headEnd/>
            <a:tailEnd/>
          </a:ln>
          <a:effectLst/>
        </p:spPr>
        <p:txBody>
          <a:bodyPr>
            <a:spAutoFit/>
          </a:bodyPr>
          <a:lstStyle/>
          <a:p>
            <a:pPr>
              <a:spcBef>
                <a:spcPct val="50000"/>
              </a:spcBef>
              <a:buFont typeface="Times New Roman" pitchFamily="18" charset="0"/>
              <a:buNone/>
            </a:pPr>
            <a:r>
              <a:rPr lang="zh-CN" altLang="en-US" sz="2400">
                <a:solidFill>
                  <a:schemeClr val="accent1"/>
                </a:solidFill>
                <a:latin typeface="Times New Roman" pitchFamily="18" charset="0"/>
                <a:ea typeface="黑体" pitchFamily="49" charset="-122"/>
              </a:rPr>
              <a:t>现代计算机的时钟周期</a:t>
            </a:r>
          </a:p>
        </p:txBody>
      </p:sp>
      <p:sp>
        <p:nvSpPr>
          <p:cNvPr id="302203" name="Text Box 123"/>
          <p:cNvSpPr txBox="1">
            <a:spLocks noChangeArrowheads="1"/>
          </p:cNvSpPr>
          <p:nvPr/>
        </p:nvSpPr>
        <p:spPr bwMode="auto">
          <a:xfrm>
            <a:off x="1635125" y="3736975"/>
            <a:ext cx="571500" cy="336550"/>
          </a:xfrm>
          <a:prstGeom prst="rect">
            <a:avLst/>
          </a:prstGeom>
          <a:noFill/>
          <a:ln w="50800">
            <a:noFill/>
            <a:miter lim="800000"/>
            <a:headEnd/>
            <a:tailEnd/>
          </a:ln>
          <a:effectLst/>
        </p:spPr>
        <p:txBody>
          <a:bodyPr>
            <a:spAutoFit/>
          </a:bodyPr>
          <a:lstStyle/>
          <a:p>
            <a:pPr>
              <a:spcBef>
                <a:spcPct val="50000"/>
              </a:spcBef>
            </a:pPr>
            <a:r>
              <a:rPr lang="en-US" altLang="zh-CN">
                <a:ea typeface="宋体" pitchFamily="2" charset="-122"/>
              </a:rPr>
              <a:t>Clk</a:t>
            </a:r>
          </a:p>
        </p:txBody>
      </p:sp>
      <p:sp>
        <p:nvSpPr>
          <p:cNvPr id="302204" name="Text Box 124"/>
          <p:cNvSpPr txBox="1">
            <a:spLocks noChangeArrowheads="1"/>
          </p:cNvSpPr>
          <p:nvPr/>
        </p:nvSpPr>
        <p:spPr bwMode="auto">
          <a:xfrm>
            <a:off x="7186613" y="3716338"/>
            <a:ext cx="571500" cy="336550"/>
          </a:xfrm>
          <a:prstGeom prst="rect">
            <a:avLst/>
          </a:prstGeom>
          <a:noFill/>
          <a:ln w="50800">
            <a:noFill/>
            <a:miter lim="800000"/>
            <a:headEnd/>
            <a:tailEnd/>
          </a:ln>
          <a:effectLst/>
        </p:spPr>
        <p:txBody>
          <a:bodyPr>
            <a:spAutoFit/>
          </a:bodyPr>
          <a:lstStyle/>
          <a:p>
            <a:pPr>
              <a:spcBef>
                <a:spcPct val="50000"/>
              </a:spcBef>
            </a:pPr>
            <a:r>
              <a:rPr lang="en-US" altLang="zh-CN">
                <a:ea typeface="宋体" pitchFamily="2" charset="-122"/>
              </a:rPr>
              <a:t>Clk</a:t>
            </a:r>
          </a:p>
        </p:txBody>
      </p:sp>
      <p:sp>
        <p:nvSpPr>
          <p:cNvPr id="302206" name="Rectangle 126"/>
          <p:cNvSpPr>
            <a:spLocks noChangeArrowheads="1"/>
          </p:cNvSpPr>
          <p:nvPr/>
        </p:nvSpPr>
        <p:spPr bwMode="auto">
          <a:xfrm>
            <a:off x="373063" y="5711825"/>
            <a:ext cx="7937500" cy="396875"/>
          </a:xfrm>
          <a:prstGeom prst="rect">
            <a:avLst/>
          </a:prstGeom>
          <a:noFill/>
          <a:ln w="50800">
            <a:noFill/>
            <a:miter lim="800000"/>
            <a:headEnd/>
            <a:tailEnd/>
          </a:ln>
          <a:effectLst/>
        </p:spPr>
        <p:txBody>
          <a:bodyPr wrap="none" anchor="ctr">
            <a:spAutoFit/>
          </a:bodyPr>
          <a:lstStyle/>
          <a:p>
            <a:pPr algn="ctr"/>
            <a:r>
              <a:rPr lang="en-US" altLang="zh-CN" sz="2000">
                <a:latin typeface="微软雅黑" pitchFamily="34" charset="-122"/>
                <a:ea typeface="微软雅黑" pitchFamily="34" charset="-122"/>
              </a:rPr>
              <a:t>Cycle Time = Clk-to-Q</a:t>
            </a:r>
            <a:r>
              <a:rPr lang="zh-CN" altLang="en-US" sz="2000">
                <a:latin typeface="微软雅黑" pitchFamily="34" charset="-122"/>
                <a:ea typeface="微软雅黑" pitchFamily="34" charset="-122"/>
              </a:rPr>
              <a:t>时间</a:t>
            </a:r>
            <a:r>
              <a:rPr lang="en-US" altLang="zh-CN" sz="2000">
                <a:latin typeface="微软雅黑" pitchFamily="34" charset="-122"/>
                <a:ea typeface="微软雅黑" pitchFamily="34" charset="-122"/>
              </a:rPr>
              <a:t>+Longest Delay+</a:t>
            </a:r>
            <a:r>
              <a:rPr lang="zh-CN" altLang="en-US" sz="2000">
                <a:latin typeface="微软雅黑" pitchFamily="34" charset="-122"/>
                <a:ea typeface="微软雅黑" pitchFamily="34" charset="-122"/>
              </a:rPr>
              <a:t>建立时间</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时钟偏移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199"/>
                                        </p:tgtEl>
                                        <p:attrNameLst>
                                          <p:attrName>style.visibility</p:attrName>
                                        </p:attrNameLst>
                                      </p:cBhvr>
                                      <p:to>
                                        <p:strVal val="visible"/>
                                      </p:to>
                                    </p:set>
                                    <p:animEffect transition="in" filter="blinds(horizontal)">
                                      <p:cBhvr>
                                        <p:cTn id="7" dur="500"/>
                                        <p:tgtEl>
                                          <p:spTgt spid="3021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200">
                                            <p:txEl>
                                              <p:pRg st="0" end="0"/>
                                            </p:txEl>
                                          </p:spTgt>
                                        </p:tgtEl>
                                        <p:attrNameLst>
                                          <p:attrName>style.visibility</p:attrName>
                                        </p:attrNameLst>
                                      </p:cBhvr>
                                      <p:to>
                                        <p:strVal val="visible"/>
                                      </p:to>
                                    </p:set>
                                    <p:animEffect transition="in" filter="blinds(horizontal)">
                                      <p:cBhvr>
                                        <p:cTn id="12" dur="500"/>
                                        <p:tgtEl>
                                          <p:spTgt spid="3022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99" grpId="0"/>
      <p:bldP spid="30220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zh-CN" altLang="en-US"/>
              <a:t>程序的执行机制</a:t>
            </a:r>
          </a:p>
        </p:txBody>
      </p:sp>
      <p:sp>
        <p:nvSpPr>
          <p:cNvPr id="447491" name="Rectangle 3"/>
          <p:cNvSpPr>
            <a:spLocks noGrp="1" noChangeArrowheads="1"/>
          </p:cNvSpPr>
          <p:nvPr>
            <p:ph type="body" idx="4294967295"/>
          </p:nvPr>
        </p:nvSpPr>
        <p:spPr>
          <a:xfrm>
            <a:off x="250825" y="936625"/>
            <a:ext cx="8551863" cy="4029075"/>
          </a:xfrm>
        </p:spPr>
        <p:txBody>
          <a:bodyPr lIns="91440" tIns="45720" rIns="91440" bIns="45720"/>
          <a:lstStyle/>
          <a:p>
            <a:pPr marL="457200" indent="-457200">
              <a:spcBef>
                <a:spcPts val="1300"/>
              </a:spcBef>
            </a:pPr>
            <a:r>
              <a:rPr lang="zh-CN" altLang="en-US" sz="2800">
                <a:ea typeface="黑体" pitchFamily="49" charset="-122"/>
              </a:rPr>
              <a:t>主要教学目标</a:t>
            </a:r>
          </a:p>
          <a:p>
            <a:pPr marL="838200" lvl="1" indent="-381000">
              <a:lnSpc>
                <a:spcPct val="150000"/>
              </a:lnSpc>
              <a:spcBef>
                <a:spcPct val="0"/>
              </a:spcBef>
              <a:buSzTx/>
              <a:buFontTx/>
              <a:buChar char="–"/>
            </a:pPr>
            <a:r>
              <a:rPr lang="zh-CN" altLang="en-US" sz="2400">
                <a:solidFill>
                  <a:srgbClr val="0000CC"/>
                </a:solidFill>
                <a:latin typeface="微软雅黑" pitchFamily="34" charset="-122"/>
                <a:ea typeface="微软雅黑" pitchFamily="34" charset="-122"/>
              </a:rPr>
              <a:t>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如何控制程序的执行流</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了解一条指令的执行过程</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a:t>
            </a:r>
            <a:r>
              <a:rPr lang="en-US" altLang="zh-CN" sz="2400">
                <a:solidFill>
                  <a:srgbClr val="0000CC"/>
                </a:solidFill>
                <a:latin typeface="微软雅黑" pitchFamily="34" charset="-122"/>
                <a:ea typeface="微软雅黑" pitchFamily="34" charset="-122"/>
              </a:rPr>
              <a:t>CPU</a:t>
            </a:r>
            <a:r>
              <a:rPr lang="zh-CN" altLang="en-US" sz="2400">
                <a:solidFill>
                  <a:srgbClr val="0000CC"/>
                </a:solidFill>
                <a:latin typeface="微软雅黑" pitchFamily="34" charset="-122"/>
                <a:ea typeface="微软雅黑" pitchFamily="34" charset="-122"/>
              </a:rPr>
              <a:t>的主要功能和内部结构</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了解数据通路的基本组成和定时方式</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理解指令执行时数据通路中信息的流动过程</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了解指令流水线的基本概念</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了解内部异常和外部中断的基本概念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l"/>
            <a:r>
              <a:rPr lang="zh-CN" altLang="en-US"/>
              <a:t>早期累加器型指令系统数据通路</a:t>
            </a:r>
          </a:p>
        </p:txBody>
      </p:sp>
      <p:sp>
        <p:nvSpPr>
          <p:cNvPr id="399363" name="Rectangle 3"/>
          <p:cNvSpPr>
            <a:spLocks noGrp="1" noChangeArrowheads="1"/>
          </p:cNvSpPr>
          <p:nvPr>
            <p:ph type="body" idx="1"/>
          </p:nvPr>
        </p:nvSpPr>
        <p:spPr>
          <a:xfrm>
            <a:off x="222250" y="895350"/>
            <a:ext cx="3286125" cy="5407025"/>
          </a:xfrm>
        </p:spPr>
        <p:txBody>
          <a:bodyPr/>
          <a:lstStyle/>
          <a:p>
            <a:pPr>
              <a:spcBef>
                <a:spcPct val="20000"/>
              </a:spcBef>
            </a:pPr>
            <a:r>
              <a:rPr lang="zh-CN" altLang="en-US" sz="2000">
                <a:solidFill>
                  <a:schemeClr val="accent1"/>
                </a:solidFill>
                <a:latin typeface="微软雅黑" pitchFamily="34" charset="-122"/>
                <a:ea typeface="微软雅黑" pitchFamily="34" charset="-122"/>
              </a:rPr>
              <a:t>最简单的数据通路结构</a:t>
            </a:r>
            <a:r>
              <a:rPr lang="zh-CN" altLang="en-US" sz="2000">
                <a:latin typeface="微软雅黑" pitchFamily="34" charset="-122"/>
                <a:ea typeface="微软雅黑" pitchFamily="34" charset="-122"/>
              </a:rPr>
              <a:t> </a:t>
            </a:r>
          </a:p>
          <a:p>
            <a:pPr>
              <a:spcBef>
                <a:spcPct val="20000"/>
              </a:spcBef>
            </a:pPr>
            <a:r>
              <a:rPr lang="zh-CN" altLang="en-US" sz="2000">
                <a:latin typeface="微软雅黑" pitchFamily="34" charset="-122"/>
                <a:ea typeface="微软雅黑" pitchFamily="34" charset="-122"/>
              </a:rPr>
              <a:t>取指令数据路径为：</a:t>
            </a:r>
          </a:p>
          <a:p>
            <a:pPr>
              <a:spcBef>
                <a:spcPct val="20000"/>
              </a:spcBef>
              <a:buFontTx/>
              <a:buNone/>
            </a:pPr>
            <a:r>
              <a:rPr lang="en-US" altLang="zh-CN" sz="2000">
                <a:latin typeface="微软雅黑" pitchFamily="34" charset="-122"/>
                <a:ea typeface="微软雅黑" pitchFamily="34" charset="-122"/>
              </a:rPr>
              <a:t>   </a:t>
            </a:r>
            <a:r>
              <a:rPr lang="en-US" altLang="zh-CN" sz="2000">
                <a:solidFill>
                  <a:schemeClr val="accent2"/>
                </a:solidFill>
                <a:latin typeface="微软雅黑" pitchFamily="34" charset="-122"/>
                <a:ea typeface="微软雅黑" pitchFamily="34" charset="-122"/>
              </a:rPr>
              <a:t>PC→MAR,</a:t>
            </a:r>
          </a:p>
          <a:p>
            <a:pPr>
              <a:spcBef>
                <a:spcPct val="20000"/>
              </a:spcBef>
              <a:buFontTx/>
              <a:buNone/>
            </a:pPr>
            <a:r>
              <a:rPr lang="en-US" altLang="zh-CN" sz="2000">
                <a:solidFill>
                  <a:schemeClr val="accent2"/>
                </a:solidFill>
                <a:latin typeface="微软雅黑" pitchFamily="34" charset="-122"/>
                <a:ea typeface="微软雅黑" pitchFamily="34" charset="-122"/>
              </a:rPr>
              <a:t>   Read M,</a:t>
            </a:r>
          </a:p>
          <a:p>
            <a:pPr>
              <a:spcBef>
                <a:spcPct val="20000"/>
              </a:spcBef>
              <a:buFontTx/>
              <a:buNone/>
            </a:pPr>
            <a:r>
              <a:rPr lang="en-US" altLang="zh-CN" sz="2000">
                <a:solidFill>
                  <a:schemeClr val="accent2"/>
                </a:solidFill>
                <a:latin typeface="微软雅黑" pitchFamily="34" charset="-122"/>
                <a:ea typeface="微软雅黑" pitchFamily="34" charset="-122"/>
              </a:rPr>
              <a:t>   M→MBR→IBR→IR</a:t>
            </a:r>
            <a:endParaRPr lang="zh-CN" altLang="en-US" sz="2000">
              <a:solidFill>
                <a:schemeClr val="accent2"/>
              </a:solidFill>
              <a:latin typeface="微软雅黑" pitchFamily="34" charset="-122"/>
              <a:ea typeface="微软雅黑" pitchFamily="34" charset="-122"/>
            </a:endParaRPr>
          </a:p>
          <a:p>
            <a:pPr>
              <a:spcBef>
                <a:spcPct val="20000"/>
              </a:spcBef>
            </a:pPr>
            <a:r>
              <a:rPr lang="zh-CN" altLang="en-US" sz="2000">
                <a:latin typeface="微软雅黑" pitchFamily="34" charset="-122"/>
                <a:ea typeface="微软雅黑" pitchFamily="34" charset="-122"/>
              </a:rPr>
              <a:t>取操作数、运算、送结果的数据路径为：</a:t>
            </a:r>
          </a:p>
          <a:p>
            <a:pPr>
              <a:spcBef>
                <a:spcPct val="20000"/>
              </a:spcBef>
              <a:buFontTx/>
              <a:buNone/>
            </a:pPr>
            <a:r>
              <a:rPr lang="zh-CN" altLang="en-US" sz="2000">
                <a:latin typeface="微软雅黑" pitchFamily="34" charset="-122"/>
                <a:ea typeface="微软雅黑" pitchFamily="34" charset="-122"/>
              </a:rPr>
              <a:t>   </a:t>
            </a:r>
            <a:r>
              <a:rPr lang="zh-CN" altLang="en-US" sz="2000">
                <a:solidFill>
                  <a:schemeClr val="accent2"/>
                </a:solidFill>
                <a:latin typeface="微软雅黑" pitchFamily="34" charset="-122"/>
                <a:ea typeface="微软雅黑" pitchFamily="34" charset="-122"/>
              </a:rPr>
              <a:t>操作数地址→</a:t>
            </a:r>
            <a:r>
              <a:rPr lang="en-US" altLang="zh-CN" sz="2000">
                <a:solidFill>
                  <a:schemeClr val="accent2"/>
                </a:solidFill>
                <a:latin typeface="微软雅黑" pitchFamily="34" charset="-122"/>
                <a:ea typeface="微软雅黑" pitchFamily="34" charset="-122"/>
              </a:rPr>
              <a:t>MAR, </a:t>
            </a:r>
          </a:p>
          <a:p>
            <a:pPr>
              <a:spcBef>
                <a:spcPct val="20000"/>
              </a:spcBef>
              <a:buFontTx/>
              <a:buNone/>
            </a:pPr>
            <a:r>
              <a:rPr lang="en-US" altLang="zh-CN" sz="2000">
                <a:solidFill>
                  <a:schemeClr val="accent2"/>
                </a:solidFill>
                <a:latin typeface="微软雅黑" pitchFamily="34" charset="-122"/>
                <a:ea typeface="微软雅黑" pitchFamily="34" charset="-122"/>
              </a:rPr>
              <a:t>   Read M, </a:t>
            </a:r>
          </a:p>
          <a:p>
            <a:pPr>
              <a:spcBef>
                <a:spcPct val="20000"/>
              </a:spcBef>
              <a:buFontTx/>
              <a:buNone/>
            </a:pPr>
            <a:r>
              <a:rPr lang="en-US" altLang="zh-CN" sz="2000">
                <a:solidFill>
                  <a:schemeClr val="accent2"/>
                </a:solidFill>
                <a:latin typeface="微软雅黑" pitchFamily="34" charset="-122"/>
                <a:ea typeface="微软雅黑" pitchFamily="34" charset="-122"/>
              </a:rPr>
              <a:t>   M→MBR→ALU</a:t>
            </a:r>
            <a:r>
              <a:rPr lang="zh-CN" altLang="en-US" sz="2000">
                <a:solidFill>
                  <a:schemeClr val="accent2"/>
                </a:solidFill>
                <a:latin typeface="微软雅黑" pitchFamily="34" charset="-122"/>
                <a:ea typeface="微软雅黑" pitchFamily="34" charset="-122"/>
              </a:rPr>
              <a:t>输入端</a:t>
            </a:r>
            <a:r>
              <a:rPr lang="en-US" altLang="zh-CN" sz="2000">
                <a:solidFill>
                  <a:schemeClr val="accent2"/>
                </a:solidFill>
                <a:latin typeface="微软雅黑" pitchFamily="34" charset="-122"/>
                <a:ea typeface="微软雅黑" pitchFamily="34" charset="-122"/>
              </a:rPr>
              <a:t>,</a:t>
            </a:r>
          </a:p>
          <a:p>
            <a:pPr>
              <a:spcBef>
                <a:spcPct val="20000"/>
              </a:spcBef>
              <a:buFontTx/>
              <a:buNone/>
            </a:pPr>
            <a:r>
              <a:rPr lang="en-US" altLang="zh-CN" sz="2000">
                <a:solidFill>
                  <a:schemeClr val="accent2"/>
                </a:solidFill>
                <a:latin typeface="微软雅黑" pitchFamily="34" charset="-122"/>
                <a:ea typeface="微软雅黑" pitchFamily="34" charset="-122"/>
              </a:rPr>
              <a:t>   AC→ALU</a:t>
            </a:r>
            <a:r>
              <a:rPr lang="zh-CN" altLang="en-US" sz="2000">
                <a:solidFill>
                  <a:schemeClr val="accent2"/>
                </a:solidFill>
                <a:latin typeface="微软雅黑" pitchFamily="34" charset="-122"/>
                <a:ea typeface="微软雅黑" pitchFamily="34" charset="-122"/>
              </a:rPr>
              <a:t>输入端</a:t>
            </a:r>
            <a:r>
              <a:rPr lang="en-US" altLang="zh-CN" sz="2000">
                <a:solidFill>
                  <a:schemeClr val="accent2"/>
                </a:solidFill>
                <a:latin typeface="微软雅黑" pitchFamily="34" charset="-122"/>
                <a:ea typeface="微软雅黑" pitchFamily="34" charset="-122"/>
              </a:rPr>
              <a:t>, </a:t>
            </a:r>
          </a:p>
          <a:p>
            <a:pPr>
              <a:spcBef>
                <a:spcPct val="20000"/>
              </a:spcBef>
              <a:buFontTx/>
              <a:buNone/>
            </a:pPr>
            <a:r>
              <a:rPr lang="en-US" altLang="zh-CN" sz="2000">
                <a:solidFill>
                  <a:schemeClr val="accent2"/>
                </a:solidFill>
                <a:latin typeface="微软雅黑" pitchFamily="34" charset="-122"/>
                <a:ea typeface="微软雅黑" pitchFamily="34" charset="-122"/>
              </a:rPr>
              <a:t>   ALU</a:t>
            </a:r>
            <a:r>
              <a:rPr lang="zh-CN" altLang="en-US" sz="2000">
                <a:solidFill>
                  <a:schemeClr val="accent2"/>
                </a:solidFill>
                <a:latin typeface="微软雅黑" pitchFamily="34" charset="-122"/>
                <a:ea typeface="微软雅黑" pitchFamily="34" charset="-122"/>
              </a:rPr>
              <a:t>操作</a:t>
            </a:r>
            <a:r>
              <a:rPr lang="en-US" altLang="zh-CN" sz="2000">
                <a:solidFill>
                  <a:schemeClr val="accent2"/>
                </a:solidFill>
                <a:latin typeface="微软雅黑" pitchFamily="34" charset="-122"/>
                <a:ea typeface="微软雅黑" pitchFamily="34" charset="-122"/>
              </a:rPr>
              <a:t>, </a:t>
            </a:r>
          </a:p>
          <a:p>
            <a:pPr>
              <a:spcBef>
                <a:spcPct val="20000"/>
              </a:spcBef>
              <a:buFontTx/>
              <a:buNone/>
            </a:pPr>
            <a:r>
              <a:rPr lang="en-US" altLang="zh-CN" sz="2000">
                <a:solidFill>
                  <a:schemeClr val="accent2"/>
                </a:solidFill>
                <a:latin typeface="微软雅黑" pitchFamily="34" charset="-122"/>
                <a:ea typeface="微软雅黑" pitchFamily="34" charset="-122"/>
              </a:rPr>
              <a:t>   ALU</a:t>
            </a:r>
            <a:r>
              <a:rPr lang="zh-CN" altLang="en-US" sz="2000">
                <a:solidFill>
                  <a:schemeClr val="accent2"/>
                </a:solidFill>
                <a:latin typeface="微软雅黑" pitchFamily="34" charset="-122"/>
                <a:ea typeface="微软雅黑" pitchFamily="34" charset="-122"/>
              </a:rPr>
              <a:t>结果→</a:t>
            </a:r>
            <a:r>
              <a:rPr lang="en-US" altLang="zh-CN" sz="2000">
                <a:solidFill>
                  <a:schemeClr val="accent2"/>
                </a:solidFill>
                <a:latin typeface="微软雅黑" pitchFamily="34" charset="-122"/>
                <a:ea typeface="微软雅黑" pitchFamily="34" charset="-122"/>
              </a:rPr>
              <a:t>AC</a:t>
            </a:r>
            <a:r>
              <a:rPr lang="zh-CN" altLang="en-US" sz="2000">
                <a:solidFill>
                  <a:schemeClr val="accent2"/>
                </a:solidFill>
                <a:latin typeface="微软雅黑" pitchFamily="34" charset="-122"/>
                <a:ea typeface="微软雅黑" pitchFamily="34" charset="-122"/>
              </a:rPr>
              <a:t>，</a:t>
            </a:r>
          </a:p>
          <a:p>
            <a:pPr>
              <a:spcBef>
                <a:spcPct val="20000"/>
              </a:spcBef>
              <a:buFontTx/>
              <a:buNone/>
            </a:pPr>
            <a:r>
              <a:rPr lang="en-US" altLang="zh-CN" sz="2000">
                <a:solidFill>
                  <a:schemeClr val="accent2"/>
                </a:solidFill>
                <a:latin typeface="微软雅黑" pitchFamily="34" charset="-122"/>
                <a:ea typeface="微软雅黑" pitchFamily="34" charset="-122"/>
              </a:rPr>
              <a:t>   AC </a:t>
            </a:r>
            <a:r>
              <a:rPr lang="zh-CN" altLang="en-US" sz="2000">
                <a:solidFill>
                  <a:schemeClr val="accent2"/>
                </a:solidFill>
                <a:latin typeface="微软雅黑" pitchFamily="34" charset="-122"/>
                <a:ea typeface="微软雅黑" pitchFamily="34" charset="-122"/>
              </a:rPr>
              <a:t>→</a:t>
            </a:r>
            <a:r>
              <a:rPr lang="en-US" altLang="zh-CN" sz="2000">
                <a:solidFill>
                  <a:schemeClr val="accent2"/>
                </a:solidFill>
                <a:latin typeface="微软雅黑" pitchFamily="34" charset="-122"/>
                <a:ea typeface="微软雅黑" pitchFamily="34" charset="-122"/>
              </a:rPr>
              <a:t> MBR,</a:t>
            </a:r>
          </a:p>
          <a:p>
            <a:pPr>
              <a:spcBef>
                <a:spcPct val="20000"/>
              </a:spcBef>
              <a:buFontTx/>
              <a:buNone/>
            </a:pPr>
            <a:r>
              <a:rPr lang="en-US" altLang="zh-CN" sz="2000">
                <a:solidFill>
                  <a:schemeClr val="accent2"/>
                </a:solidFill>
                <a:latin typeface="微软雅黑" pitchFamily="34" charset="-122"/>
                <a:ea typeface="微软雅黑" pitchFamily="34" charset="-122"/>
              </a:rPr>
              <a:t>   Write M</a:t>
            </a:r>
            <a:endParaRPr lang="zh-CN" altLang="en-US" sz="2000">
              <a:solidFill>
                <a:schemeClr val="accent2"/>
              </a:solidFill>
              <a:latin typeface="微软雅黑" pitchFamily="34" charset="-122"/>
              <a:ea typeface="微软雅黑" pitchFamily="34" charset="-122"/>
            </a:endParaRPr>
          </a:p>
        </p:txBody>
      </p:sp>
      <p:pic>
        <p:nvPicPr>
          <p:cNvPr id="399364" name="Picture 4"/>
          <p:cNvPicPr>
            <a:picLocks noChangeAspect="1" noChangeArrowheads="1"/>
          </p:cNvPicPr>
          <p:nvPr/>
        </p:nvPicPr>
        <p:blipFill>
          <a:blip r:embed="rId2"/>
          <a:srcRect/>
          <a:stretch>
            <a:fillRect/>
          </a:stretch>
        </p:blipFill>
        <p:spPr bwMode="auto">
          <a:xfrm>
            <a:off x="3427413" y="850900"/>
            <a:ext cx="5716587" cy="5602288"/>
          </a:xfrm>
          <a:prstGeom prst="rect">
            <a:avLst/>
          </a:prstGeom>
          <a:noFill/>
          <a:ln w="9525">
            <a:noFill/>
            <a:miter lim="800000"/>
            <a:headEnd/>
            <a:tailEnd/>
          </a:ln>
        </p:spPr>
      </p:pic>
      <p:sp>
        <p:nvSpPr>
          <p:cNvPr id="399366" name="Text Box 6"/>
          <p:cNvSpPr txBox="1">
            <a:spLocks noChangeArrowheads="1"/>
          </p:cNvSpPr>
          <p:nvPr/>
        </p:nvSpPr>
        <p:spPr bwMode="auto">
          <a:xfrm>
            <a:off x="2278063" y="6389688"/>
            <a:ext cx="6324600" cy="396875"/>
          </a:xfrm>
          <a:prstGeom prst="rect">
            <a:avLst/>
          </a:prstGeom>
          <a:noFill/>
          <a:ln w="50800">
            <a:noFill/>
            <a:miter lim="800000"/>
            <a:headEnd/>
            <a:tailEnd/>
          </a:ln>
          <a:effectLst/>
        </p:spPr>
        <p:txBody>
          <a:bodyPr>
            <a:spAutoFit/>
          </a:bodyPr>
          <a:lstStyle/>
          <a:p>
            <a:pPr>
              <a:spcBef>
                <a:spcPct val="50000"/>
              </a:spcBef>
            </a:pPr>
            <a:r>
              <a:rPr lang="en-US" altLang="zh-CN" sz="2000">
                <a:solidFill>
                  <a:srgbClr val="A50021"/>
                </a:solidFill>
                <a:latin typeface="微软雅黑" pitchFamily="34" charset="-122"/>
                <a:ea typeface="微软雅黑" pitchFamily="34" charset="-122"/>
              </a:rPr>
              <a:t>IAS</a:t>
            </a:r>
            <a:r>
              <a:rPr lang="zh-CN" altLang="en-US" sz="2000">
                <a:solidFill>
                  <a:srgbClr val="A50021"/>
                </a:solidFill>
                <a:latin typeface="微软雅黑" pitchFamily="34" charset="-122"/>
                <a:ea typeface="微软雅黑" pitchFamily="34" charset="-122"/>
              </a:rPr>
              <a:t>计算机（冯</a:t>
            </a:r>
            <a:r>
              <a:rPr lang="en-US" altLang="zh-CN" sz="2000">
                <a:solidFill>
                  <a:srgbClr val="A50021"/>
                </a:solidFill>
                <a:latin typeface="微软雅黑" pitchFamily="34" charset="-122"/>
                <a:ea typeface="微软雅黑" pitchFamily="34" charset="-122"/>
              </a:rPr>
              <a:t>.</a:t>
            </a:r>
            <a:r>
              <a:rPr lang="zh-CN" altLang="en-US" sz="2000">
                <a:solidFill>
                  <a:srgbClr val="A50021"/>
                </a:solidFill>
                <a:latin typeface="微软雅黑" pitchFamily="34" charset="-122"/>
                <a:ea typeface="微软雅黑" pitchFamily="34" charset="-122"/>
              </a:rPr>
              <a:t>诺依曼等设计）是现代计算机的原型</a:t>
            </a:r>
          </a:p>
        </p:txBody>
      </p:sp>
      <p:sp>
        <p:nvSpPr>
          <p:cNvPr id="399368" name="Text Box 8"/>
          <p:cNvSpPr txBox="1">
            <a:spLocks noChangeArrowheads="1"/>
          </p:cNvSpPr>
          <p:nvPr/>
        </p:nvSpPr>
        <p:spPr bwMode="auto">
          <a:xfrm>
            <a:off x="6726238" y="76200"/>
            <a:ext cx="2214562" cy="1311275"/>
          </a:xfrm>
          <a:prstGeom prst="rect">
            <a:avLst/>
          </a:prstGeom>
          <a:solidFill>
            <a:schemeClr val="bg1"/>
          </a:solidFill>
          <a:ln w="50800">
            <a:noFill/>
            <a:miter lim="800000"/>
            <a:headEnd/>
            <a:tailEnd/>
          </a:ln>
          <a:effectLst/>
        </p:spPr>
        <p:txBody>
          <a:bodyPr>
            <a:spAutoFit/>
          </a:bodyPr>
          <a:lstStyle/>
          <a:p>
            <a:r>
              <a:rPr lang="en-US" altLang="zh-CN" sz="2000">
                <a:solidFill>
                  <a:schemeClr val="accent2"/>
                </a:solidFill>
                <a:latin typeface="微软雅黑" pitchFamily="34" charset="-122"/>
                <a:ea typeface="微软雅黑" pitchFamily="34" charset="-122"/>
              </a:rPr>
              <a:t>AC</a:t>
            </a:r>
            <a:r>
              <a:rPr lang="zh-CN" altLang="en-US" sz="2000">
                <a:solidFill>
                  <a:schemeClr val="accent2"/>
                </a:solidFill>
                <a:latin typeface="微软雅黑" pitchFamily="34" charset="-122"/>
                <a:ea typeface="微软雅黑" pitchFamily="34" charset="-122"/>
              </a:rPr>
              <a:t>：累加器</a:t>
            </a:r>
          </a:p>
          <a:p>
            <a:r>
              <a:rPr lang="en-US" altLang="zh-CN" sz="2000">
                <a:solidFill>
                  <a:schemeClr val="accent2"/>
                </a:solidFill>
                <a:latin typeface="微软雅黑" pitchFamily="34" charset="-122"/>
                <a:ea typeface="微软雅黑" pitchFamily="34" charset="-122"/>
              </a:rPr>
              <a:t>MQ</a:t>
            </a:r>
            <a:r>
              <a:rPr lang="zh-CN" altLang="en-US" sz="2000">
                <a:solidFill>
                  <a:schemeClr val="accent2"/>
                </a:solidFill>
                <a:latin typeface="微软雅黑" pitchFamily="34" charset="-122"/>
                <a:ea typeface="微软雅黑" pitchFamily="34" charset="-122"/>
              </a:rPr>
              <a:t>：乘商寄存器</a:t>
            </a:r>
          </a:p>
          <a:p>
            <a:r>
              <a:rPr lang="en-US" altLang="zh-CN" sz="2000">
                <a:solidFill>
                  <a:schemeClr val="accent2"/>
                </a:solidFill>
                <a:latin typeface="微软雅黑" pitchFamily="34" charset="-122"/>
                <a:ea typeface="微软雅黑" pitchFamily="34" charset="-122"/>
              </a:rPr>
              <a:t>PC</a:t>
            </a:r>
            <a:r>
              <a:rPr lang="zh-CN" altLang="en-US" sz="2000">
                <a:solidFill>
                  <a:schemeClr val="accent2"/>
                </a:solidFill>
                <a:latin typeface="微软雅黑" pitchFamily="34" charset="-122"/>
                <a:ea typeface="微软雅黑" pitchFamily="34" charset="-122"/>
              </a:rPr>
              <a:t>、</a:t>
            </a:r>
            <a:r>
              <a:rPr lang="en-US" altLang="zh-CN" sz="2000">
                <a:solidFill>
                  <a:schemeClr val="accent2"/>
                </a:solidFill>
                <a:latin typeface="微软雅黑" pitchFamily="34" charset="-122"/>
                <a:ea typeface="微软雅黑" pitchFamily="34" charset="-122"/>
              </a:rPr>
              <a:t>IR</a:t>
            </a:r>
            <a:r>
              <a:rPr lang="zh-CN" altLang="en-US" sz="2000">
                <a:solidFill>
                  <a:schemeClr val="accent2"/>
                </a:solidFill>
                <a:latin typeface="微软雅黑" pitchFamily="34" charset="-122"/>
                <a:ea typeface="微软雅黑" pitchFamily="34" charset="-122"/>
              </a:rPr>
              <a:t>、</a:t>
            </a:r>
            <a:r>
              <a:rPr lang="en-US" altLang="zh-CN" sz="2000">
                <a:solidFill>
                  <a:schemeClr val="accent2"/>
                </a:solidFill>
                <a:latin typeface="微软雅黑" pitchFamily="34" charset="-122"/>
                <a:ea typeface="微软雅黑" pitchFamily="34" charset="-122"/>
              </a:rPr>
              <a:t>ALU</a:t>
            </a:r>
            <a:r>
              <a:rPr lang="zh-CN" altLang="en-US" sz="2000">
                <a:solidFill>
                  <a:schemeClr val="accent2"/>
                </a:solidFill>
                <a:latin typeface="微软雅黑" pitchFamily="34" charset="-122"/>
                <a:ea typeface="微软雅黑" pitchFamily="34" charset="-122"/>
              </a:rPr>
              <a:t>、</a:t>
            </a:r>
            <a:r>
              <a:rPr lang="en-US" altLang="zh-CN" sz="2000">
                <a:solidFill>
                  <a:schemeClr val="accent2"/>
                </a:solidFill>
                <a:latin typeface="微软雅黑" pitchFamily="34" charset="-122"/>
                <a:ea typeface="微软雅黑" pitchFamily="34" charset="-122"/>
              </a:rPr>
              <a:t>IBR</a:t>
            </a:r>
            <a:r>
              <a:rPr lang="zh-CN" altLang="en-US" sz="2000">
                <a:solidFill>
                  <a:schemeClr val="accent2"/>
                </a:solidFill>
                <a:latin typeface="微软雅黑" pitchFamily="34" charset="-122"/>
                <a:ea typeface="微软雅黑" pitchFamily="34" charset="-122"/>
              </a:rPr>
              <a:t>、</a:t>
            </a:r>
            <a:r>
              <a:rPr lang="en-US" altLang="zh-CN" sz="2000">
                <a:solidFill>
                  <a:schemeClr val="accent2"/>
                </a:solidFill>
                <a:latin typeface="微软雅黑" pitchFamily="34" charset="-122"/>
                <a:ea typeface="微软雅黑" pitchFamily="34" charset="-122"/>
              </a:rPr>
              <a:t>MBR</a:t>
            </a:r>
            <a:r>
              <a:rPr lang="zh-CN" altLang="en-US" sz="2000">
                <a:solidFill>
                  <a:schemeClr val="accent2"/>
                </a:solidFill>
                <a:latin typeface="微软雅黑" pitchFamily="34" charset="-122"/>
                <a:ea typeface="微软雅黑" pitchFamily="34" charset="-122"/>
              </a:rPr>
              <a:t>：？</a:t>
            </a:r>
          </a:p>
        </p:txBody>
      </p:sp>
      <p:sp>
        <p:nvSpPr>
          <p:cNvPr id="399369" name="Text Box 9"/>
          <p:cNvSpPr txBox="1">
            <a:spLocks noChangeArrowheads="1"/>
          </p:cNvSpPr>
          <p:nvPr/>
        </p:nvSpPr>
        <p:spPr bwMode="auto">
          <a:xfrm>
            <a:off x="6646863" y="5759450"/>
            <a:ext cx="2238375" cy="427038"/>
          </a:xfrm>
          <a:prstGeom prst="rect">
            <a:avLst/>
          </a:prstGeom>
          <a:noFill/>
          <a:ln w="50800">
            <a:noFill/>
            <a:miter lim="800000"/>
            <a:headEnd/>
            <a:tailEnd/>
          </a:ln>
          <a:effectLst/>
        </p:spPr>
        <p:txBody>
          <a:bodyPr>
            <a:spAutoFit/>
          </a:bodyPr>
          <a:lstStyle/>
          <a:p>
            <a:pPr>
              <a:spcBef>
                <a:spcPct val="50000"/>
              </a:spcBef>
            </a:pPr>
            <a:r>
              <a:rPr lang="zh-CN" altLang="en-US" sz="2200">
                <a:solidFill>
                  <a:srgbClr val="006600"/>
                </a:solidFill>
                <a:latin typeface="微软雅黑" pitchFamily="34" charset="-122"/>
                <a:ea typeface="微软雅黑" pitchFamily="34" charset="-122"/>
              </a:rPr>
              <a:t>分散连接方式！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7" dur="500"/>
                                        <p:tgtEl>
                                          <p:spTgt spid="39936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0" dur="500"/>
                                        <p:tgtEl>
                                          <p:spTgt spid="39936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3" dur="500"/>
                                        <p:tgtEl>
                                          <p:spTgt spid="39936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6" end="6"/>
                                            </p:txEl>
                                          </p:spTgt>
                                        </p:tgtEl>
                                        <p:attrNameLst>
                                          <p:attrName>style.visibility</p:attrName>
                                        </p:attrNameLst>
                                      </p:cBhvr>
                                      <p:to>
                                        <p:strVal val="visible"/>
                                      </p:to>
                                    </p:set>
                                    <p:animEffect transition="in" filter="blinds(horizontal)">
                                      <p:cBhvr>
                                        <p:cTn id="18" dur="500"/>
                                        <p:tgtEl>
                                          <p:spTgt spid="39936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21" dur="500"/>
                                        <p:tgtEl>
                                          <p:spTgt spid="39936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9363">
                                            <p:txEl>
                                              <p:pRg st="8" end="8"/>
                                            </p:txEl>
                                          </p:spTgt>
                                        </p:tgtEl>
                                        <p:attrNameLst>
                                          <p:attrName>style.visibility</p:attrName>
                                        </p:attrNameLst>
                                      </p:cBhvr>
                                      <p:to>
                                        <p:strVal val="visible"/>
                                      </p:to>
                                    </p:set>
                                    <p:animEffect transition="in" filter="blinds(horizontal)">
                                      <p:cBhvr>
                                        <p:cTn id="24" dur="500"/>
                                        <p:tgtEl>
                                          <p:spTgt spid="399363">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27" dur="500"/>
                                        <p:tgtEl>
                                          <p:spTgt spid="399363">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30" dur="500"/>
                                        <p:tgtEl>
                                          <p:spTgt spid="399363">
                                            <p:txEl>
                                              <p:pRg st="10" end="1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99363">
                                            <p:txEl>
                                              <p:pRg st="11" end="11"/>
                                            </p:txEl>
                                          </p:spTgt>
                                        </p:tgtEl>
                                        <p:attrNameLst>
                                          <p:attrName>style.visibility</p:attrName>
                                        </p:attrNameLst>
                                      </p:cBhvr>
                                      <p:to>
                                        <p:strVal val="visible"/>
                                      </p:to>
                                    </p:set>
                                    <p:animEffect transition="in" filter="blinds(horizontal)">
                                      <p:cBhvr>
                                        <p:cTn id="33" dur="500"/>
                                        <p:tgtEl>
                                          <p:spTgt spid="399363">
                                            <p:txEl>
                                              <p:pRg st="11" end="1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36" dur="500"/>
                                        <p:tgtEl>
                                          <p:spTgt spid="399363">
                                            <p:txEl>
                                              <p:pRg st="12" end="12"/>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99363">
                                            <p:txEl>
                                              <p:pRg st="13" end="13"/>
                                            </p:txEl>
                                          </p:spTgt>
                                        </p:tgtEl>
                                        <p:attrNameLst>
                                          <p:attrName>style.visibility</p:attrName>
                                        </p:attrNameLst>
                                      </p:cBhvr>
                                      <p:to>
                                        <p:strVal val="visible"/>
                                      </p:to>
                                    </p:set>
                                    <p:animEffect transition="in" filter="blinds(horizontal)">
                                      <p:cBhvr>
                                        <p:cTn id="39" dur="500"/>
                                        <p:tgtEl>
                                          <p:spTgt spid="39936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99368"/>
                                        </p:tgtEl>
                                        <p:attrNameLst>
                                          <p:attrName>style.visibility</p:attrName>
                                        </p:attrNameLst>
                                      </p:cBhvr>
                                      <p:to>
                                        <p:strVal val="visible"/>
                                      </p:to>
                                    </p:set>
                                    <p:animEffect transition="in" filter="blinds(horizontal)">
                                      <p:cBhvr>
                                        <p:cTn id="44" dur="500"/>
                                        <p:tgtEl>
                                          <p:spTgt spid="39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366" name="Picture 30"/>
          <p:cNvPicPr>
            <a:picLocks noChangeAspect="1" noChangeArrowheads="1"/>
          </p:cNvPicPr>
          <p:nvPr/>
        </p:nvPicPr>
        <p:blipFill>
          <a:blip r:embed="rId2"/>
          <a:srcRect/>
          <a:stretch>
            <a:fillRect/>
          </a:stretch>
        </p:blipFill>
        <p:spPr bwMode="auto">
          <a:xfrm>
            <a:off x="3573463" y="0"/>
            <a:ext cx="5570537" cy="4319588"/>
          </a:xfrm>
          <a:prstGeom prst="rect">
            <a:avLst/>
          </a:prstGeom>
          <a:noFill/>
          <a:ln w="9525">
            <a:noFill/>
            <a:miter lim="800000"/>
            <a:headEnd/>
            <a:tailEnd/>
          </a:ln>
        </p:spPr>
      </p:pic>
      <p:sp>
        <p:nvSpPr>
          <p:cNvPr id="398338" name="Rectangle 2"/>
          <p:cNvSpPr>
            <a:spLocks noGrp="1" noChangeArrowheads="1"/>
          </p:cNvSpPr>
          <p:nvPr>
            <p:ph type="title"/>
          </p:nvPr>
        </p:nvSpPr>
        <p:spPr>
          <a:xfrm>
            <a:off x="101600" y="88900"/>
            <a:ext cx="7499350" cy="528638"/>
          </a:xfrm>
        </p:spPr>
        <p:txBody>
          <a:bodyPr/>
          <a:lstStyle/>
          <a:p>
            <a:pPr algn="l"/>
            <a:r>
              <a:rPr lang="zh-CN" altLang="en-US"/>
              <a:t>单总线数据通路</a:t>
            </a:r>
            <a:endParaRPr lang="en-US" altLang="zh-CN"/>
          </a:p>
        </p:txBody>
      </p:sp>
      <p:sp>
        <p:nvSpPr>
          <p:cNvPr id="398339" name="Rectangle 3"/>
          <p:cNvSpPr>
            <a:spLocks noGrp="1" noChangeArrowheads="1"/>
          </p:cNvSpPr>
          <p:nvPr>
            <p:ph type="body" idx="1"/>
          </p:nvPr>
        </p:nvSpPr>
        <p:spPr>
          <a:xfrm>
            <a:off x="0" y="776288"/>
            <a:ext cx="4010025" cy="4548187"/>
          </a:xfrm>
        </p:spPr>
        <p:txBody>
          <a:bodyPr/>
          <a:lstStyle/>
          <a:p>
            <a:pPr>
              <a:spcBef>
                <a:spcPct val="10000"/>
              </a:spcBef>
              <a:buFontTx/>
              <a:buNone/>
            </a:pPr>
            <a:r>
              <a:rPr lang="zh-CN" altLang="en-US">
                <a:ea typeface="宋体" pitchFamily="2" charset="-122"/>
              </a:rPr>
              <a:t>     </a:t>
            </a:r>
            <a:r>
              <a:rPr lang="zh-CN" altLang="en-US">
                <a:latin typeface="微软雅黑" pitchFamily="34" charset="-122"/>
                <a:ea typeface="微软雅黑" pitchFamily="34" charset="-122"/>
              </a:rPr>
              <a:t>四种基本操作的时序控制信号</a:t>
            </a:r>
          </a:p>
          <a:p>
            <a:pPr lvl="1">
              <a:spcBef>
                <a:spcPct val="10000"/>
              </a:spcBef>
            </a:pPr>
            <a:r>
              <a:rPr lang="zh-CN" altLang="en-US">
                <a:latin typeface="微软雅黑" pitchFamily="34" charset="-122"/>
                <a:ea typeface="微软雅黑" pitchFamily="34" charset="-122"/>
              </a:rPr>
              <a:t>在寄存器之间传送数据 </a:t>
            </a:r>
          </a:p>
          <a:p>
            <a:pPr lvl="2">
              <a:spcBef>
                <a:spcPct val="10000"/>
              </a:spcBef>
              <a:buFontTx/>
              <a:buNone/>
            </a:pPr>
            <a:r>
              <a:rPr lang="en-US" altLang="zh-CN">
                <a:latin typeface="微软雅黑" pitchFamily="34" charset="-122"/>
                <a:ea typeface="微软雅黑" pitchFamily="34" charset="-122"/>
              </a:rPr>
              <a:t>R0out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Yin </a:t>
            </a:r>
          </a:p>
          <a:p>
            <a:pPr lvl="1">
              <a:spcBef>
                <a:spcPct val="10000"/>
              </a:spcBef>
            </a:pPr>
            <a:r>
              <a:rPr lang="zh-CN" altLang="en-US">
                <a:latin typeface="微软雅黑" pitchFamily="34" charset="-122"/>
                <a:ea typeface="微软雅黑" pitchFamily="34" charset="-122"/>
              </a:rPr>
              <a:t>完成算术、逻辑运算</a:t>
            </a:r>
          </a:p>
          <a:p>
            <a:pPr lvl="2">
              <a:spcBef>
                <a:spcPct val="10000"/>
              </a:spcBef>
              <a:buFontTx/>
              <a:buNone/>
            </a:pPr>
            <a:r>
              <a:rPr lang="en-US" altLang="zh-CN">
                <a:latin typeface="微软雅黑" pitchFamily="34" charset="-122"/>
                <a:ea typeface="微软雅黑" pitchFamily="34" charset="-122"/>
              </a:rPr>
              <a:t>R1out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Yin</a:t>
            </a:r>
          </a:p>
          <a:p>
            <a:pPr lvl="2">
              <a:spcBef>
                <a:spcPct val="10000"/>
              </a:spcBef>
              <a:buFontTx/>
              <a:buNone/>
            </a:pPr>
            <a:r>
              <a:rPr lang="en-US" altLang="zh-CN">
                <a:latin typeface="微软雅黑" pitchFamily="34" charset="-122"/>
                <a:ea typeface="微软雅黑" pitchFamily="34" charset="-122"/>
              </a:rPr>
              <a:t>R2out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Add</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Zin</a:t>
            </a:r>
          </a:p>
          <a:p>
            <a:pPr lvl="2">
              <a:spcBef>
                <a:spcPct val="10000"/>
              </a:spcBef>
              <a:buFontTx/>
              <a:buNone/>
            </a:pPr>
            <a:r>
              <a:rPr lang="en-US" altLang="zh-CN">
                <a:latin typeface="微软雅黑" pitchFamily="34" charset="-122"/>
                <a:ea typeface="微软雅黑" pitchFamily="34" charset="-122"/>
              </a:rPr>
              <a:t>Zout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R3in</a:t>
            </a:r>
          </a:p>
          <a:p>
            <a:pPr lvl="1">
              <a:spcBef>
                <a:spcPct val="10000"/>
              </a:spcBef>
            </a:pPr>
            <a:r>
              <a:rPr lang="zh-CN" altLang="en-US">
                <a:latin typeface="微软雅黑" pitchFamily="34" charset="-122"/>
                <a:ea typeface="微软雅黑" pitchFamily="34" charset="-122"/>
              </a:rPr>
              <a:t>从主存取字 </a:t>
            </a:r>
          </a:p>
          <a:p>
            <a:pPr lvl="2">
              <a:spcBef>
                <a:spcPct val="10000"/>
              </a:spcBef>
              <a:buFontTx/>
              <a:buNone/>
            </a:pPr>
            <a:r>
              <a:rPr lang="pt-BR" altLang="zh-CN">
                <a:latin typeface="微软雅黑" pitchFamily="34" charset="-122"/>
                <a:ea typeface="微软雅黑" pitchFamily="34" charset="-122"/>
              </a:rPr>
              <a:t>R1out</a:t>
            </a:r>
            <a:r>
              <a:rPr lang="zh-CN" altLang="pt-BR">
                <a:latin typeface="微软雅黑" pitchFamily="34" charset="-122"/>
                <a:ea typeface="微软雅黑" pitchFamily="34" charset="-122"/>
              </a:rPr>
              <a:t>，</a:t>
            </a:r>
            <a:r>
              <a:rPr lang="pt-BR" altLang="zh-CN">
                <a:latin typeface="微软雅黑" pitchFamily="34" charset="-122"/>
                <a:ea typeface="微软雅黑" pitchFamily="34" charset="-122"/>
              </a:rPr>
              <a:t>MARin</a:t>
            </a:r>
          </a:p>
          <a:p>
            <a:pPr lvl="2">
              <a:spcBef>
                <a:spcPct val="10000"/>
              </a:spcBef>
              <a:buFontTx/>
              <a:buNone/>
            </a:pPr>
            <a:r>
              <a:rPr lang="en-US" altLang="zh-CN">
                <a:latin typeface="微软雅黑" pitchFamily="34" charset="-122"/>
                <a:ea typeface="微软雅黑" pitchFamily="34" charset="-122"/>
              </a:rPr>
              <a:t>Read, </a:t>
            </a:r>
            <a:r>
              <a:rPr lang="en-US" altLang="zh-CN">
                <a:solidFill>
                  <a:srgbClr val="006600"/>
                </a:solidFill>
                <a:latin typeface="微软雅黑" pitchFamily="34" charset="-122"/>
                <a:ea typeface="微软雅黑" pitchFamily="34" charset="-122"/>
              </a:rPr>
              <a:t>WMFC</a:t>
            </a:r>
            <a:r>
              <a:rPr lang="zh-CN" altLang="en-US">
                <a:solidFill>
                  <a:srgbClr val="006600"/>
                </a:solidFill>
                <a:latin typeface="微软雅黑" pitchFamily="34" charset="-122"/>
                <a:ea typeface="微软雅黑" pitchFamily="34" charset="-122"/>
              </a:rPr>
              <a:t> </a:t>
            </a:r>
            <a:r>
              <a:rPr lang="en-US" altLang="zh-CN">
                <a:solidFill>
                  <a:srgbClr val="006600"/>
                </a:solidFill>
                <a:latin typeface="微软雅黑" pitchFamily="34" charset="-122"/>
                <a:ea typeface="微软雅黑" pitchFamily="34" charset="-122"/>
              </a:rPr>
              <a:t>(</a:t>
            </a:r>
            <a:r>
              <a:rPr lang="zh-CN" altLang="en-US">
                <a:solidFill>
                  <a:srgbClr val="006600"/>
                </a:solidFill>
                <a:latin typeface="微软雅黑" pitchFamily="34" charset="-122"/>
                <a:ea typeface="微软雅黑" pitchFamily="34" charset="-122"/>
              </a:rPr>
              <a:t>等待</a:t>
            </a:r>
            <a:r>
              <a:rPr lang="en-US" altLang="zh-CN">
                <a:solidFill>
                  <a:srgbClr val="006600"/>
                </a:solidFill>
                <a:latin typeface="微软雅黑" pitchFamily="34" charset="-122"/>
                <a:ea typeface="微软雅黑" pitchFamily="34" charset="-122"/>
              </a:rPr>
              <a:t>MFC)</a:t>
            </a:r>
            <a:endParaRPr lang="zh-CN" altLang="en-US">
              <a:solidFill>
                <a:srgbClr val="006600"/>
              </a:solidFill>
              <a:latin typeface="微软雅黑" pitchFamily="34" charset="-122"/>
              <a:ea typeface="微软雅黑" pitchFamily="34" charset="-122"/>
            </a:endParaRPr>
          </a:p>
          <a:p>
            <a:pPr lvl="2">
              <a:spcBef>
                <a:spcPct val="10000"/>
              </a:spcBef>
              <a:buFontTx/>
              <a:buNone/>
            </a:pPr>
            <a:r>
              <a:rPr lang="en-US" altLang="zh-CN">
                <a:latin typeface="微软雅黑" pitchFamily="34" charset="-122"/>
                <a:ea typeface="微软雅黑" pitchFamily="34" charset="-122"/>
              </a:rPr>
              <a:t>MDRout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R2in </a:t>
            </a:r>
          </a:p>
          <a:p>
            <a:pPr lvl="1">
              <a:spcBef>
                <a:spcPct val="10000"/>
              </a:spcBef>
            </a:pPr>
            <a:r>
              <a:rPr lang="zh-CN" altLang="en-US">
                <a:latin typeface="微软雅黑" pitchFamily="34" charset="-122"/>
                <a:ea typeface="微软雅黑" pitchFamily="34" charset="-122"/>
              </a:rPr>
              <a:t>写字到主存</a:t>
            </a:r>
          </a:p>
          <a:p>
            <a:pPr lvl="2">
              <a:spcBef>
                <a:spcPct val="10000"/>
              </a:spcBef>
              <a:buFontTx/>
              <a:buNone/>
            </a:pPr>
            <a:r>
              <a:rPr lang="pt-BR" altLang="zh-CN">
                <a:latin typeface="微软雅黑" pitchFamily="34" charset="-122"/>
                <a:ea typeface="微软雅黑" pitchFamily="34" charset="-122"/>
              </a:rPr>
              <a:t>R1out</a:t>
            </a:r>
            <a:r>
              <a:rPr lang="zh-CN" altLang="pt-BR">
                <a:latin typeface="微软雅黑" pitchFamily="34" charset="-122"/>
                <a:ea typeface="微软雅黑" pitchFamily="34" charset="-122"/>
              </a:rPr>
              <a:t>，</a:t>
            </a:r>
            <a:r>
              <a:rPr lang="pt-BR" altLang="zh-CN">
                <a:latin typeface="微软雅黑" pitchFamily="34" charset="-122"/>
                <a:ea typeface="微软雅黑" pitchFamily="34" charset="-122"/>
              </a:rPr>
              <a:t>MARin</a:t>
            </a:r>
          </a:p>
          <a:p>
            <a:pPr lvl="2">
              <a:spcBef>
                <a:spcPct val="10000"/>
              </a:spcBef>
              <a:buFontTx/>
              <a:buNone/>
            </a:pPr>
            <a:r>
              <a:rPr lang="en-US" altLang="zh-CN">
                <a:latin typeface="微软雅黑" pitchFamily="34" charset="-122"/>
                <a:ea typeface="微软雅黑" pitchFamily="34" charset="-122"/>
              </a:rPr>
              <a:t>R2out</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MDRin</a:t>
            </a:r>
            <a:r>
              <a:rPr lang="zh-CN" altLang="en-US">
                <a:latin typeface="微软雅黑" pitchFamily="34" charset="-122"/>
                <a:ea typeface="微软雅黑" pitchFamily="34" charset="-122"/>
              </a:rPr>
              <a:t>，</a:t>
            </a:r>
            <a:endParaRPr lang="en-US" altLang="zh-CN">
              <a:latin typeface="微软雅黑" pitchFamily="34" charset="-122"/>
              <a:ea typeface="微软雅黑" pitchFamily="34" charset="-122"/>
            </a:endParaRPr>
          </a:p>
          <a:p>
            <a:pPr lvl="2">
              <a:spcBef>
                <a:spcPct val="10000"/>
              </a:spcBef>
              <a:buFontTx/>
              <a:buNone/>
            </a:pPr>
            <a:r>
              <a:rPr lang="en-US" altLang="zh-CN">
                <a:latin typeface="微软雅黑" pitchFamily="34" charset="-122"/>
                <a:ea typeface="微软雅黑" pitchFamily="34" charset="-122"/>
              </a:rPr>
              <a:t>Write,</a:t>
            </a:r>
            <a:r>
              <a:rPr lang="en-US" altLang="zh-CN">
                <a:solidFill>
                  <a:schemeClr val="accent2"/>
                </a:solidFill>
                <a:latin typeface="微软雅黑" pitchFamily="34" charset="-122"/>
                <a:ea typeface="微软雅黑" pitchFamily="34" charset="-122"/>
              </a:rPr>
              <a:t> </a:t>
            </a:r>
            <a:r>
              <a:rPr lang="en-US" altLang="zh-CN">
                <a:solidFill>
                  <a:srgbClr val="006600"/>
                </a:solidFill>
                <a:latin typeface="微软雅黑" pitchFamily="34" charset="-122"/>
                <a:ea typeface="微软雅黑" pitchFamily="34" charset="-122"/>
              </a:rPr>
              <a:t>WMFC</a:t>
            </a:r>
            <a:endParaRPr lang="zh-CN" altLang="en-US">
              <a:solidFill>
                <a:srgbClr val="006600"/>
              </a:solidFill>
              <a:latin typeface="微软雅黑" pitchFamily="34" charset="-122"/>
              <a:ea typeface="微软雅黑" pitchFamily="34" charset="-122"/>
            </a:endParaRPr>
          </a:p>
        </p:txBody>
      </p:sp>
      <p:pic>
        <p:nvPicPr>
          <p:cNvPr id="398340" name="Picture 4"/>
          <p:cNvPicPr>
            <a:picLocks noChangeAspect="1" noChangeArrowheads="1"/>
          </p:cNvPicPr>
          <p:nvPr/>
        </p:nvPicPr>
        <p:blipFill>
          <a:blip r:embed="rId2"/>
          <a:srcRect/>
          <a:stretch>
            <a:fillRect/>
          </a:stretch>
        </p:blipFill>
        <p:spPr bwMode="auto">
          <a:xfrm>
            <a:off x="3573463" y="0"/>
            <a:ext cx="5570537" cy="4319588"/>
          </a:xfrm>
          <a:prstGeom prst="rect">
            <a:avLst/>
          </a:prstGeom>
          <a:noFill/>
          <a:ln w="9525">
            <a:noFill/>
            <a:miter lim="800000"/>
            <a:headEnd/>
            <a:tailEnd/>
          </a:ln>
        </p:spPr>
      </p:pic>
      <p:pic>
        <p:nvPicPr>
          <p:cNvPr id="398342" name="Picture 6"/>
          <p:cNvPicPr>
            <a:picLocks noChangeAspect="1" noChangeArrowheads="1"/>
          </p:cNvPicPr>
          <p:nvPr/>
        </p:nvPicPr>
        <p:blipFill>
          <a:blip r:embed="rId3"/>
          <a:srcRect/>
          <a:stretch>
            <a:fillRect/>
          </a:stretch>
        </p:blipFill>
        <p:spPr bwMode="auto">
          <a:xfrm>
            <a:off x="4637088" y="4408488"/>
            <a:ext cx="4506912" cy="2449512"/>
          </a:xfrm>
          <a:prstGeom prst="rect">
            <a:avLst/>
          </a:prstGeom>
          <a:noFill/>
          <a:ln w="9525">
            <a:noFill/>
            <a:miter lim="800000"/>
            <a:headEnd/>
            <a:tailEnd/>
          </a:ln>
        </p:spPr>
      </p:pic>
      <p:sp>
        <p:nvSpPr>
          <p:cNvPr id="398343" name="Text Box 7"/>
          <p:cNvSpPr txBox="1">
            <a:spLocks noChangeArrowheads="1"/>
          </p:cNvSpPr>
          <p:nvPr/>
        </p:nvSpPr>
        <p:spPr bwMode="auto">
          <a:xfrm>
            <a:off x="3448050" y="1381125"/>
            <a:ext cx="1057275" cy="336550"/>
          </a:xfrm>
          <a:prstGeom prst="rect">
            <a:avLst/>
          </a:prstGeom>
          <a:noFill/>
          <a:ln w="50800">
            <a:noFill/>
            <a:miter lim="800000"/>
            <a:headEnd/>
            <a:tailEnd/>
          </a:ln>
          <a:effectLst/>
        </p:spPr>
        <p:txBody>
          <a:bodyPr>
            <a:spAutoFit/>
          </a:bodyPr>
          <a:lstStyle/>
          <a:p>
            <a:pPr>
              <a:spcBef>
                <a:spcPct val="50000"/>
              </a:spcBef>
            </a:pPr>
            <a:endParaRPr lang="zh-CN" altLang="en-US">
              <a:latin typeface="Times New Roman" pitchFamily="18" charset="0"/>
              <a:ea typeface="宋体" pitchFamily="2" charset="-122"/>
            </a:endParaRPr>
          </a:p>
        </p:txBody>
      </p:sp>
      <p:sp>
        <p:nvSpPr>
          <p:cNvPr id="398344" name="Rectangle 8"/>
          <p:cNvSpPr>
            <a:spLocks noChangeArrowheads="1"/>
          </p:cNvSpPr>
          <p:nvPr/>
        </p:nvSpPr>
        <p:spPr bwMode="auto">
          <a:xfrm>
            <a:off x="1873250" y="2792413"/>
            <a:ext cx="2025650" cy="366712"/>
          </a:xfrm>
          <a:prstGeom prst="rect">
            <a:avLst/>
          </a:prstGeom>
          <a:noFill/>
          <a:ln w="50800">
            <a:noFill/>
            <a:miter lim="800000"/>
            <a:headEnd/>
            <a:tailEnd/>
          </a:ln>
          <a:effectLst/>
        </p:spPr>
        <p:txBody>
          <a:bodyPr wrap="none" anchor="ctr">
            <a:spAutoFit/>
          </a:bodyPr>
          <a:lstStyle/>
          <a:p>
            <a:r>
              <a:rPr lang="en-US" altLang="zh-CN" sz="1800">
                <a:solidFill>
                  <a:schemeClr val="accent1"/>
                </a:solidFill>
                <a:latin typeface="Times New Roman" pitchFamily="18" charset="0"/>
                <a:ea typeface="宋体" pitchFamily="2" charset="-122"/>
              </a:rPr>
              <a:t>R[R2]←M[R[R1]]</a:t>
            </a:r>
            <a:r>
              <a:rPr lang="en-US" altLang="zh-CN">
                <a:latin typeface="Times New Roman" pitchFamily="18" charset="0"/>
                <a:ea typeface="宋体" pitchFamily="2" charset="-122"/>
              </a:rPr>
              <a:t> </a:t>
            </a:r>
          </a:p>
        </p:txBody>
      </p:sp>
      <p:sp>
        <p:nvSpPr>
          <p:cNvPr id="398345" name="Rectangle 9"/>
          <p:cNvSpPr>
            <a:spLocks noChangeArrowheads="1"/>
          </p:cNvSpPr>
          <p:nvPr/>
        </p:nvSpPr>
        <p:spPr bwMode="auto">
          <a:xfrm>
            <a:off x="2020888" y="4044950"/>
            <a:ext cx="2097087" cy="366713"/>
          </a:xfrm>
          <a:prstGeom prst="rect">
            <a:avLst/>
          </a:prstGeom>
          <a:noFill/>
          <a:ln w="50800">
            <a:noFill/>
            <a:miter lim="800000"/>
            <a:headEnd/>
            <a:tailEnd/>
          </a:ln>
          <a:effectLst/>
        </p:spPr>
        <p:txBody>
          <a:bodyPr anchor="ctr">
            <a:spAutoFit/>
          </a:bodyPr>
          <a:lstStyle/>
          <a:p>
            <a:r>
              <a:rPr lang="en-US" altLang="zh-CN" sz="1800">
                <a:solidFill>
                  <a:schemeClr val="accent1"/>
                </a:solidFill>
                <a:latin typeface="Times New Roman" pitchFamily="18" charset="0"/>
                <a:ea typeface="宋体" pitchFamily="2" charset="-122"/>
              </a:rPr>
              <a:t>M[R[R1]] ← R[R2]</a:t>
            </a:r>
          </a:p>
        </p:txBody>
      </p:sp>
      <p:sp>
        <p:nvSpPr>
          <p:cNvPr id="398346" name="Text Box 10"/>
          <p:cNvSpPr txBox="1">
            <a:spLocks noChangeArrowheads="1"/>
          </p:cNvSpPr>
          <p:nvPr/>
        </p:nvSpPr>
        <p:spPr bwMode="auto">
          <a:xfrm>
            <a:off x="269875" y="5394325"/>
            <a:ext cx="4241800" cy="1246188"/>
          </a:xfrm>
          <a:prstGeom prst="rect">
            <a:avLst/>
          </a:prstGeom>
          <a:solidFill>
            <a:schemeClr val="bg1"/>
          </a:solidFill>
          <a:ln w="50800">
            <a:noFill/>
            <a:miter lim="800000"/>
            <a:headEnd/>
            <a:tailEnd/>
          </a:ln>
          <a:effectLst/>
        </p:spPr>
        <p:txBody>
          <a:bodyPr>
            <a:spAutoFit/>
          </a:bodyPr>
          <a:lstStyle/>
          <a:p>
            <a:pPr>
              <a:spcBef>
                <a:spcPct val="20000"/>
              </a:spcBef>
            </a:pPr>
            <a:r>
              <a:rPr lang="en-US" altLang="zh-CN" sz="1800">
                <a:solidFill>
                  <a:schemeClr val="accent1"/>
                </a:solidFill>
                <a:latin typeface="微软雅黑" pitchFamily="34" charset="-122"/>
                <a:ea typeface="微软雅黑" pitchFamily="34" charset="-122"/>
              </a:rPr>
              <a:t>CPU</a:t>
            </a:r>
            <a:r>
              <a:rPr lang="zh-CN" altLang="en-US" sz="1800">
                <a:solidFill>
                  <a:schemeClr val="accent1"/>
                </a:solidFill>
                <a:latin typeface="微软雅黑" pitchFamily="34" charset="-122"/>
                <a:ea typeface="微软雅黑" pitchFamily="34" charset="-122"/>
              </a:rPr>
              <a:t>访存有两种通信方式</a:t>
            </a:r>
          </a:p>
          <a:p>
            <a:pPr>
              <a:spcBef>
                <a:spcPct val="20000"/>
              </a:spcBef>
            </a:pPr>
            <a:r>
              <a:rPr lang="zh-CN" altLang="en-US" sz="1800">
                <a:latin typeface="微软雅黑" pitchFamily="34" charset="-122"/>
                <a:ea typeface="微软雅黑" pitchFamily="34" charset="-122"/>
              </a:rPr>
              <a:t>早期：直接访问</a:t>
            </a:r>
            <a:r>
              <a:rPr lang="en-US" altLang="zh-CN" sz="1800">
                <a:latin typeface="微软雅黑" pitchFamily="34" charset="-122"/>
                <a:ea typeface="微软雅黑" pitchFamily="34" charset="-122"/>
              </a:rPr>
              <a:t>MM,  </a:t>
            </a:r>
            <a:r>
              <a:rPr lang="zh-CN" altLang="en-US" sz="1800">
                <a:latin typeface="微软雅黑" pitchFamily="34" charset="-122"/>
                <a:ea typeface="微软雅黑" pitchFamily="34" charset="-122"/>
              </a:rPr>
              <a:t>“异步”方式，用</a:t>
            </a:r>
            <a:r>
              <a:rPr lang="en-US" altLang="zh-CN" sz="1800">
                <a:latin typeface="微软雅黑" pitchFamily="34" charset="-122"/>
                <a:ea typeface="微软雅黑" pitchFamily="34" charset="-122"/>
              </a:rPr>
              <a:t>MFC</a:t>
            </a:r>
            <a:r>
              <a:rPr lang="zh-CN" altLang="en-US" sz="1800">
                <a:latin typeface="微软雅黑" pitchFamily="34" charset="-122"/>
                <a:ea typeface="微软雅黑" pitchFamily="34" charset="-122"/>
              </a:rPr>
              <a:t>应答信号；现在：先</a:t>
            </a:r>
            <a:r>
              <a:rPr lang="en-US" altLang="zh-CN" sz="1800">
                <a:latin typeface="微软雅黑" pitchFamily="34" charset="-122"/>
                <a:ea typeface="微软雅黑" pitchFamily="34" charset="-122"/>
              </a:rPr>
              <a:t>Cache</a:t>
            </a:r>
            <a:r>
              <a:rPr lang="zh-CN" altLang="en-US" sz="1800">
                <a:latin typeface="微软雅黑" pitchFamily="34" charset="-122"/>
                <a:ea typeface="微软雅黑" pitchFamily="34" charset="-122"/>
              </a:rPr>
              <a:t>后</a:t>
            </a:r>
            <a:r>
              <a:rPr lang="en-US" altLang="zh-CN" sz="1800">
                <a:latin typeface="微软雅黑" pitchFamily="34" charset="-122"/>
                <a:ea typeface="微软雅黑" pitchFamily="34" charset="-122"/>
              </a:rPr>
              <a:t>MM</a:t>
            </a:r>
            <a:r>
              <a:rPr lang="zh-CN" altLang="en-US" sz="1800">
                <a:latin typeface="微软雅黑" pitchFamily="34" charset="-122"/>
                <a:ea typeface="微软雅黑" pitchFamily="34" charset="-122"/>
              </a:rPr>
              <a:t>，“同步”方式，无需应答信号。</a:t>
            </a:r>
            <a:endParaRPr lang="en-US" altLang="zh-CN" sz="1800">
              <a:latin typeface="微软雅黑" pitchFamily="34" charset="-122"/>
              <a:ea typeface="微软雅黑" pitchFamily="34" charset="-122"/>
            </a:endParaRPr>
          </a:p>
        </p:txBody>
      </p:sp>
      <p:sp>
        <p:nvSpPr>
          <p:cNvPr id="398347" name="Text Box 11"/>
          <p:cNvSpPr txBox="1">
            <a:spLocks noChangeArrowheads="1"/>
          </p:cNvSpPr>
          <p:nvPr/>
        </p:nvSpPr>
        <p:spPr bwMode="auto">
          <a:xfrm>
            <a:off x="4784725" y="5454650"/>
            <a:ext cx="4257675" cy="1333500"/>
          </a:xfrm>
          <a:prstGeom prst="rect">
            <a:avLst/>
          </a:prstGeom>
          <a:solidFill>
            <a:schemeClr val="bg1"/>
          </a:solidFill>
          <a:ln w="50800">
            <a:noFill/>
            <a:miter lim="800000"/>
            <a:headEnd/>
            <a:tailEnd/>
          </a:ln>
          <a:effectLst/>
        </p:spPr>
        <p:txBody>
          <a:bodyPr>
            <a:spAutoFit/>
          </a:bodyPr>
          <a:lstStyle/>
          <a:p>
            <a:pPr>
              <a:spcBef>
                <a:spcPct val="10000"/>
              </a:spcBef>
            </a:pPr>
            <a:r>
              <a:rPr lang="zh-CN" altLang="en-US" sz="1900">
                <a:solidFill>
                  <a:schemeClr val="accent1"/>
                </a:solidFill>
                <a:latin typeface="微软雅黑" pitchFamily="34" charset="-122"/>
                <a:ea typeface="微软雅黑" pitchFamily="34" charset="-122"/>
              </a:rPr>
              <a:t>问题：</a:t>
            </a:r>
            <a:r>
              <a:rPr lang="zh-CN" altLang="en-US" sz="1900">
                <a:solidFill>
                  <a:srgbClr val="006600"/>
                </a:solidFill>
                <a:latin typeface="微软雅黑" pitchFamily="34" charset="-122"/>
                <a:ea typeface="微软雅黑" pitchFamily="34" charset="-122"/>
              </a:rPr>
              <a:t>时钟周期的宽度如何确定？</a:t>
            </a:r>
          </a:p>
          <a:p>
            <a:pPr>
              <a:spcBef>
                <a:spcPct val="10000"/>
              </a:spcBef>
            </a:pPr>
            <a:r>
              <a:rPr lang="zh-CN" altLang="en-US" sz="1900">
                <a:solidFill>
                  <a:srgbClr val="006600"/>
                </a:solidFill>
                <a:latin typeface="微软雅黑" pitchFamily="34" charset="-122"/>
                <a:ea typeface="微软雅黑" pitchFamily="34" charset="-122"/>
              </a:rPr>
              <a:t>以上四种操作各需要几个时钟周期？</a:t>
            </a:r>
          </a:p>
          <a:p>
            <a:pPr>
              <a:spcBef>
                <a:spcPct val="10000"/>
              </a:spcBef>
            </a:pPr>
            <a:r>
              <a:rPr lang="zh-CN" altLang="en-US" sz="1900">
                <a:solidFill>
                  <a:srgbClr val="006600"/>
                </a:solidFill>
                <a:latin typeface="微软雅黑" pitchFamily="34" charset="-122"/>
                <a:ea typeface="微软雅黑" pitchFamily="34" charset="-122"/>
              </a:rPr>
              <a:t>取指阶段的操作与时序控制信号？</a:t>
            </a:r>
          </a:p>
          <a:p>
            <a:pPr>
              <a:spcBef>
                <a:spcPct val="10000"/>
              </a:spcBef>
            </a:pPr>
            <a:r>
              <a:rPr lang="en-US" altLang="zh-CN" sz="1900">
                <a:latin typeface="微软雅黑" pitchFamily="34" charset="-122"/>
                <a:ea typeface="微软雅黑" pitchFamily="34" charset="-122"/>
              </a:rPr>
              <a:t>IR </a:t>
            </a:r>
            <a:r>
              <a:rPr lang="en-US" altLang="zh-CN">
                <a:latin typeface="微软雅黑" pitchFamily="34" charset="-122"/>
                <a:ea typeface="微软雅黑" pitchFamily="34" charset="-122"/>
              </a:rPr>
              <a:t>←M[PC]</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PC ←PC+“1”</a:t>
            </a:r>
          </a:p>
        </p:txBody>
      </p:sp>
      <p:sp>
        <p:nvSpPr>
          <p:cNvPr id="398348" name="Text Box 12"/>
          <p:cNvSpPr txBox="1">
            <a:spLocks noChangeArrowheads="1"/>
          </p:cNvSpPr>
          <p:nvPr/>
        </p:nvSpPr>
        <p:spPr bwMode="auto">
          <a:xfrm>
            <a:off x="3698875" y="981075"/>
            <a:ext cx="1047750" cy="366713"/>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1Cycle?</a:t>
            </a:r>
          </a:p>
        </p:txBody>
      </p:sp>
      <p:sp>
        <p:nvSpPr>
          <p:cNvPr id="398349" name="Text Box 13"/>
          <p:cNvSpPr txBox="1">
            <a:spLocks noChangeArrowheads="1"/>
          </p:cNvSpPr>
          <p:nvPr/>
        </p:nvSpPr>
        <p:spPr bwMode="auto">
          <a:xfrm>
            <a:off x="2963863" y="1636713"/>
            <a:ext cx="1047750" cy="366712"/>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3Cycles?</a:t>
            </a:r>
          </a:p>
        </p:txBody>
      </p:sp>
      <p:sp>
        <p:nvSpPr>
          <p:cNvPr id="398351" name="Text Box 15"/>
          <p:cNvSpPr txBox="1">
            <a:spLocks noChangeArrowheads="1"/>
          </p:cNvSpPr>
          <p:nvPr/>
        </p:nvSpPr>
        <p:spPr bwMode="auto">
          <a:xfrm>
            <a:off x="2895600" y="3133725"/>
            <a:ext cx="1047750" cy="366713"/>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3Cycles?</a:t>
            </a:r>
          </a:p>
        </p:txBody>
      </p:sp>
      <p:sp>
        <p:nvSpPr>
          <p:cNvPr id="398352" name="Text Box 16"/>
          <p:cNvSpPr txBox="1">
            <a:spLocks noChangeArrowheads="1"/>
          </p:cNvSpPr>
          <p:nvPr/>
        </p:nvSpPr>
        <p:spPr bwMode="auto">
          <a:xfrm>
            <a:off x="2651125" y="4721225"/>
            <a:ext cx="1047750" cy="366713"/>
          </a:xfrm>
          <a:prstGeom prst="rect">
            <a:avLst/>
          </a:prstGeom>
          <a:noFill/>
          <a:ln w="50800">
            <a:noFill/>
            <a:miter lim="800000"/>
            <a:headEnd/>
            <a:tailEnd/>
          </a:ln>
          <a:effectLst/>
        </p:spPr>
        <p:txBody>
          <a:bodyPr>
            <a:spAutoFit/>
          </a:bodyPr>
          <a:lstStyle/>
          <a:p>
            <a:pPr>
              <a:spcBef>
                <a:spcPct val="50000"/>
              </a:spcBef>
            </a:pPr>
            <a:r>
              <a:rPr lang="en-US" altLang="zh-CN" sz="1800">
                <a:latin typeface="Times New Roman" pitchFamily="18" charset="0"/>
                <a:ea typeface="宋体" pitchFamily="2" charset="-122"/>
              </a:rPr>
              <a:t>3Cycles?</a:t>
            </a:r>
          </a:p>
        </p:txBody>
      </p:sp>
      <p:grpSp>
        <p:nvGrpSpPr>
          <p:cNvPr id="398355" name="Group 19"/>
          <p:cNvGrpSpPr>
            <a:grpSpLocks/>
          </p:cNvGrpSpPr>
          <p:nvPr/>
        </p:nvGrpSpPr>
        <p:grpSpPr bwMode="auto">
          <a:xfrm>
            <a:off x="2413000" y="3732213"/>
            <a:ext cx="1471613" cy="2127250"/>
            <a:chOff x="1440" y="2143"/>
            <a:chExt cx="1071" cy="1044"/>
          </a:xfrm>
        </p:grpSpPr>
        <p:sp>
          <p:nvSpPr>
            <p:cNvPr id="398353" name="Line 17"/>
            <p:cNvSpPr>
              <a:spLocks noChangeShapeType="1"/>
            </p:cNvSpPr>
            <p:nvPr/>
          </p:nvSpPr>
          <p:spPr bwMode="auto">
            <a:xfrm flipH="1" flipV="1">
              <a:off x="1440" y="2886"/>
              <a:ext cx="1014" cy="300"/>
            </a:xfrm>
            <a:prstGeom prst="line">
              <a:avLst/>
            </a:prstGeom>
            <a:noFill/>
            <a:ln w="50800">
              <a:solidFill>
                <a:srgbClr val="FE9AAB"/>
              </a:solidFill>
              <a:round/>
              <a:headEnd/>
              <a:tailEnd type="triangle" w="med" len="med"/>
            </a:ln>
            <a:effectLst/>
          </p:spPr>
          <p:txBody>
            <a:bodyPr/>
            <a:lstStyle/>
            <a:p>
              <a:endParaRPr lang="zh-CN" altLang="en-US"/>
            </a:p>
          </p:txBody>
        </p:sp>
        <p:sp>
          <p:nvSpPr>
            <p:cNvPr id="398354" name="Line 18"/>
            <p:cNvSpPr>
              <a:spLocks noChangeShapeType="1"/>
            </p:cNvSpPr>
            <p:nvPr/>
          </p:nvSpPr>
          <p:spPr bwMode="auto">
            <a:xfrm flipH="1" flipV="1">
              <a:off x="1897" y="2143"/>
              <a:ext cx="614" cy="1044"/>
            </a:xfrm>
            <a:prstGeom prst="line">
              <a:avLst/>
            </a:prstGeom>
            <a:noFill/>
            <a:ln w="50800">
              <a:solidFill>
                <a:srgbClr val="FE9AAB"/>
              </a:solidFill>
              <a:round/>
              <a:headEnd/>
              <a:tailEnd type="triangle" w="med" len="med"/>
            </a:ln>
            <a:effectLst/>
          </p:spPr>
          <p:txBody>
            <a:bodyPr/>
            <a:lstStyle/>
            <a:p>
              <a:endParaRPr lang="zh-CN" altLang="en-US"/>
            </a:p>
          </p:txBody>
        </p:sp>
      </p:grpSp>
      <p:sp>
        <p:nvSpPr>
          <p:cNvPr id="398356" name="Text Box 20"/>
          <p:cNvSpPr txBox="1">
            <a:spLocks noChangeArrowheads="1"/>
          </p:cNvSpPr>
          <p:nvPr/>
        </p:nvSpPr>
        <p:spPr bwMode="auto">
          <a:xfrm>
            <a:off x="4165600" y="3695700"/>
            <a:ext cx="2095500" cy="641350"/>
          </a:xfrm>
          <a:prstGeom prst="rect">
            <a:avLst/>
          </a:prstGeom>
          <a:noFill/>
          <a:ln w="50800">
            <a:noFill/>
            <a:miter lim="800000"/>
            <a:headEnd/>
            <a:tailEnd/>
          </a:ln>
          <a:effectLst/>
        </p:spPr>
        <p:txBody>
          <a:bodyPr>
            <a:spAutoFit/>
          </a:bodyPr>
          <a:lstStyle/>
          <a:p>
            <a:pPr>
              <a:spcBef>
                <a:spcPct val="50000"/>
              </a:spcBef>
            </a:pPr>
            <a:r>
              <a:rPr lang="en-US" altLang="zh-CN" sz="1800">
                <a:latin typeface="微软雅黑" pitchFamily="34" charset="-122"/>
                <a:ea typeface="微软雅黑" pitchFamily="34" charset="-122"/>
              </a:rPr>
              <a:t>Read/Write</a:t>
            </a:r>
            <a:r>
              <a:rPr lang="zh-CN" altLang="en-US" sz="1800">
                <a:latin typeface="微软雅黑" pitchFamily="34" charset="-122"/>
                <a:ea typeface="微软雅黑" pitchFamily="34" charset="-122"/>
              </a:rPr>
              <a:t>时间更长，故以此为准</a:t>
            </a:r>
          </a:p>
        </p:txBody>
      </p:sp>
      <p:sp>
        <p:nvSpPr>
          <p:cNvPr id="398357" name="Rectangle 21"/>
          <p:cNvSpPr>
            <a:spLocks noChangeArrowheads="1"/>
          </p:cNvSpPr>
          <p:nvPr/>
        </p:nvSpPr>
        <p:spPr bwMode="auto">
          <a:xfrm>
            <a:off x="6680200" y="2362200"/>
            <a:ext cx="101600" cy="88900"/>
          </a:xfrm>
          <a:prstGeom prst="rect">
            <a:avLst/>
          </a:prstGeom>
          <a:solidFill>
            <a:schemeClr val="bg1"/>
          </a:solidFill>
          <a:ln w="50800">
            <a:noFill/>
            <a:miter lim="800000"/>
            <a:headEnd/>
            <a:tailEnd/>
          </a:ln>
          <a:effectLst/>
        </p:spPr>
        <p:txBody>
          <a:bodyPr wrap="none" anchor="ctr"/>
          <a:lstStyle/>
          <a:p>
            <a:endParaRPr lang="zh-CN" altLang="en-US"/>
          </a:p>
        </p:txBody>
      </p:sp>
      <p:sp>
        <p:nvSpPr>
          <p:cNvPr id="398358" name="Rectangle 22"/>
          <p:cNvSpPr>
            <a:spLocks noChangeArrowheads="1"/>
          </p:cNvSpPr>
          <p:nvPr/>
        </p:nvSpPr>
        <p:spPr bwMode="auto">
          <a:xfrm>
            <a:off x="6681788" y="2516188"/>
            <a:ext cx="101600" cy="88900"/>
          </a:xfrm>
          <a:prstGeom prst="rect">
            <a:avLst/>
          </a:prstGeom>
          <a:solidFill>
            <a:schemeClr val="bg1"/>
          </a:solidFill>
          <a:ln w="50800">
            <a:noFill/>
            <a:miter lim="800000"/>
            <a:headEnd/>
            <a:tailEnd/>
          </a:ln>
          <a:effectLst/>
        </p:spPr>
        <p:txBody>
          <a:bodyPr wrap="none" anchor="ctr"/>
          <a:lstStyle/>
          <a:p>
            <a:endParaRPr lang="zh-CN" altLang="en-US"/>
          </a:p>
        </p:txBody>
      </p:sp>
      <p:sp>
        <p:nvSpPr>
          <p:cNvPr id="398360" name="Rectangle 24"/>
          <p:cNvSpPr>
            <a:spLocks noChangeArrowheads="1"/>
          </p:cNvSpPr>
          <p:nvPr/>
        </p:nvSpPr>
        <p:spPr bwMode="auto">
          <a:xfrm>
            <a:off x="6985000" y="1892300"/>
            <a:ext cx="977900" cy="406400"/>
          </a:xfrm>
          <a:prstGeom prst="rect">
            <a:avLst/>
          </a:prstGeom>
          <a:solidFill>
            <a:schemeClr val="accent1">
              <a:alpha val="13000"/>
            </a:schemeClr>
          </a:solidFill>
          <a:ln w="50800">
            <a:noFill/>
            <a:miter lim="800000"/>
            <a:headEnd/>
            <a:tailEnd/>
          </a:ln>
          <a:effectLst/>
        </p:spPr>
        <p:txBody>
          <a:bodyPr wrap="none" anchor="ctr"/>
          <a:lstStyle/>
          <a:p>
            <a:endParaRPr lang="zh-CN" altLang="en-US"/>
          </a:p>
        </p:txBody>
      </p:sp>
      <p:sp>
        <p:nvSpPr>
          <p:cNvPr id="398361" name="Rectangle 25"/>
          <p:cNvSpPr>
            <a:spLocks noChangeArrowheads="1"/>
          </p:cNvSpPr>
          <p:nvPr/>
        </p:nvSpPr>
        <p:spPr bwMode="auto">
          <a:xfrm>
            <a:off x="6999288" y="3684588"/>
            <a:ext cx="977900" cy="406400"/>
          </a:xfrm>
          <a:prstGeom prst="rect">
            <a:avLst/>
          </a:prstGeom>
          <a:solidFill>
            <a:schemeClr val="accent1">
              <a:alpha val="13000"/>
            </a:schemeClr>
          </a:solidFill>
          <a:ln w="50800">
            <a:noFill/>
            <a:miter lim="800000"/>
            <a:headEnd/>
            <a:tailEnd/>
          </a:ln>
          <a:effectLst/>
        </p:spPr>
        <p:txBody>
          <a:bodyPr wrap="none" anchor="ctr"/>
          <a:lstStyle/>
          <a:p>
            <a:endParaRPr lang="zh-CN" altLang="en-US"/>
          </a:p>
        </p:txBody>
      </p:sp>
      <p:sp>
        <p:nvSpPr>
          <p:cNvPr id="398362" name="AutoShape 26"/>
          <p:cNvSpPr>
            <a:spLocks/>
          </p:cNvSpPr>
          <p:nvPr/>
        </p:nvSpPr>
        <p:spPr bwMode="auto">
          <a:xfrm>
            <a:off x="8064500" y="355600"/>
            <a:ext cx="177800" cy="1016000"/>
          </a:xfrm>
          <a:prstGeom prst="rightBrace">
            <a:avLst>
              <a:gd name="adj1" fmla="val 47619"/>
              <a:gd name="adj2" fmla="val 50000"/>
            </a:avLst>
          </a:prstGeom>
          <a:noFill/>
          <a:ln w="19050">
            <a:solidFill>
              <a:srgbClr val="006600"/>
            </a:solidFill>
            <a:round/>
            <a:headEnd/>
            <a:tailEnd/>
          </a:ln>
          <a:effectLst/>
        </p:spPr>
        <p:txBody>
          <a:bodyPr wrap="none" anchor="ctr"/>
          <a:lstStyle/>
          <a:p>
            <a:endParaRPr lang="zh-CN" altLang="en-US"/>
          </a:p>
        </p:txBody>
      </p:sp>
      <p:sp>
        <p:nvSpPr>
          <p:cNvPr id="398363" name="Text Box 27"/>
          <p:cNvSpPr txBox="1">
            <a:spLocks noChangeArrowheads="1"/>
          </p:cNvSpPr>
          <p:nvPr/>
        </p:nvSpPr>
        <p:spPr bwMode="auto">
          <a:xfrm>
            <a:off x="8178800" y="177800"/>
            <a:ext cx="546100" cy="1465263"/>
          </a:xfrm>
          <a:prstGeom prst="rect">
            <a:avLst/>
          </a:prstGeom>
          <a:noFill/>
          <a:ln w="50800">
            <a:noFill/>
            <a:miter lim="800000"/>
            <a:headEnd/>
            <a:tailEnd/>
          </a:ln>
          <a:effectLst/>
        </p:spPr>
        <p:txBody>
          <a:bodyPr>
            <a:spAutoFit/>
          </a:bodyPr>
          <a:lstStyle/>
          <a:p>
            <a:pPr>
              <a:spcBef>
                <a:spcPct val="50000"/>
              </a:spcBef>
            </a:pPr>
            <a:r>
              <a:rPr lang="zh-CN" altLang="en-US" sz="1800">
                <a:latin typeface="微软雅黑" pitchFamily="34" charset="-122"/>
                <a:ea typeface="微软雅黑" pitchFamily="34" charset="-122"/>
              </a:rPr>
              <a:t>通用寄存器</a:t>
            </a:r>
          </a:p>
        </p:txBody>
      </p:sp>
      <p:sp>
        <p:nvSpPr>
          <p:cNvPr id="398364" name="Text Box 28"/>
          <p:cNvSpPr txBox="1">
            <a:spLocks noChangeArrowheads="1"/>
          </p:cNvSpPr>
          <p:nvPr/>
        </p:nvSpPr>
        <p:spPr bwMode="auto">
          <a:xfrm>
            <a:off x="3798888" y="101600"/>
            <a:ext cx="1366837" cy="701675"/>
          </a:xfrm>
          <a:prstGeom prst="rect">
            <a:avLst/>
          </a:prstGeom>
          <a:noFill/>
          <a:ln w="50800">
            <a:noFill/>
            <a:miter lim="800000"/>
            <a:headEnd/>
            <a:tailEnd/>
          </a:ln>
          <a:effectLst/>
        </p:spPr>
        <p:txBody>
          <a:bodyPr>
            <a:spAutoFit/>
          </a:bodyPr>
          <a:lstStyle/>
          <a:p>
            <a:pPr>
              <a:spcBef>
                <a:spcPct val="50000"/>
              </a:spcBef>
            </a:pPr>
            <a:r>
              <a:rPr lang="zh-CN" altLang="en-US" sz="2000">
                <a:solidFill>
                  <a:srgbClr val="006600"/>
                </a:solidFill>
                <a:latin typeface="黑体" pitchFamily="49" charset="-122"/>
                <a:ea typeface="黑体" pitchFamily="49" charset="-122"/>
              </a:rPr>
              <a:t>总线连接方式！</a:t>
            </a:r>
          </a:p>
        </p:txBody>
      </p:sp>
      <p:sp>
        <p:nvSpPr>
          <p:cNvPr id="398365" name="Text Box 29"/>
          <p:cNvSpPr txBox="1">
            <a:spLocks noChangeArrowheads="1"/>
          </p:cNvSpPr>
          <p:nvPr/>
        </p:nvSpPr>
        <p:spPr bwMode="auto">
          <a:xfrm>
            <a:off x="6286500" y="4313238"/>
            <a:ext cx="1063625" cy="336550"/>
          </a:xfrm>
          <a:prstGeom prst="rect">
            <a:avLst/>
          </a:prstGeom>
          <a:solidFill>
            <a:schemeClr val="bg1"/>
          </a:solidFill>
          <a:ln w="50800">
            <a:noFill/>
            <a:miter lim="800000"/>
            <a:headEnd/>
            <a:tailEnd/>
          </a:ln>
          <a:effectLst/>
        </p:spPr>
        <p:txBody>
          <a:bodyPr>
            <a:spAutoFit/>
          </a:bodyPr>
          <a:lstStyle/>
          <a:p>
            <a:pPr>
              <a:spcBef>
                <a:spcPct val="50000"/>
              </a:spcBef>
            </a:pPr>
            <a:r>
              <a:rPr lang="zh-CN" altLang="en-US">
                <a:latin typeface="黑体" pitchFamily="49" charset="-122"/>
                <a:ea typeface="黑体" pitchFamily="49" charset="-122"/>
              </a:rPr>
              <a:t>内总线</a:t>
            </a:r>
          </a:p>
        </p:txBody>
      </p:sp>
      <p:sp>
        <p:nvSpPr>
          <p:cNvPr id="398367" name="Text Box 31"/>
          <p:cNvSpPr txBox="1">
            <a:spLocks noChangeArrowheads="1"/>
          </p:cNvSpPr>
          <p:nvPr/>
        </p:nvSpPr>
        <p:spPr bwMode="auto">
          <a:xfrm>
            <a:off x="6257925" y="4270375"/>
            <a:ext cx="1063625"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黑体" pitchFamily="49" charset="-122"/>
                <a:ea typeface="黑体" pitchFamily="49" charset="-122"/>
              </a:rPr>
              <a:t>内总线</a:t>
            </a:r>
          </a:p>
        </p:txBody>
      </p:sp>
      <p:sp>
        <p:nvSpPr>
          <p:cNvPr id="398370" name="Text Box 34"/>
          <p:cNvSpPr txBox="1">
            <a:spLocks noChangeArrowheads="1"/>
          </p:cNvSpPr>
          <p:nvPr/>
        </p:nvSpPr>
        <p:spPr bwMode="auto">
          <a:xfrm>
            <a:off x="3341688" y="2266950"/>
            <a:ext cx="1006475" cy="366713"/>
          </a:xfrm>
          <a:prstGeom prst="rect">
            <a:avLst/>
          </a:prstGeom>
          <a:solidFill>
            <a:schemeClr val="bg1"/>
          </a:solidFill>
          <a:ln w="50800">
            <a:noFill/>
            <a:miter lim="800000"/>
            <a:headEnd/>
            <a:tailEnd/>
          </a:ln>
          <a:effectLst/>
        </p:spPr>
        <p:txBody>
          <a:bodyPr>
            <a:spAutoFit/>
          </a:bodyPr>
          <a:lstStyle/>
          <a:p>
            <a:pPr>
              <a:spcBef>
                <a:spcPct val="50000"/>
              </a:spcBef>
            </a:pPr>
            <a:r>
              <a:rPr lang="zh-CN" altLang="en-US" sz="1800">
                <a:solidFill>
                  <a:schemeClr val="accent1"/>
                </a:solidFill>
                <a:effectLst>
                  <a:outerShdw blurRad="38100" dist="38100" dir="2700000" algn="tl">
                    <a:srgbClr val="C0C0C0"/>
                  </a:outerShdw>
                </a:effectLst>
                <a:latin typeface="微软雅黑" pitchFamily="34" charset="-122"/>
                <a:ea typeface="微软雅黑" pitchFamily="34" charset="-122"/>
              </a:rPr>
              <a:t>外总线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64"/>
                                        </p:tgtEl>
                                        <p:attrNameLst>
                                          <p:attrName>style.visibility</p:attrName>
                                        </p:attrNameLst>
                                      </p:cBhvr>
                                      <p:to>
                                        <p:strVal val="visible"/>
                                      </p:to>
                                    </p:set>
                                    <p:animEffect transition="in" filter="blinds(horizontal)">
                                      <p:cBhvr>
                                        <p:cTn id="7" dur="500"/>
                                        <p:tgtEl>
                                          <p:spTgt spid="398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39">
                                            <p:txEl>
                                              <p:pRg st="2" end="2"/>
                                            </p:txEl>
                                          </p:spTgt>
                                        </p:tgtEl>
                                        <p:attrNameLst>
                                          <p:attrName>style.visibility</p:attrName>
                                        </p:attrNameLst>
                                      </p:cBhvr>
                                      <p:to>
                                        <p:strVal val="visible"/>
                                      </p:to>
                                    </p:set>
                                    <p:animEffect transition="in" filter="blinds(horizontal)">
                                      <p:cBhvr>
                                        <p:cTn id="12" dur="500"/>
                                        <p:tgtEl>
                                          <p:spTgt spid="398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8339">
                                            <p:txEl>
                                              <p:pRg st="4" end="4"/>
                                            </p:txEl>
                                          </p:spTgt>
                                        </p:tgtEl>
                                        <p:attrNameLst>
                                          <p:attrName>style.visibility</p:attrName>
                                        </p:attrNameLst>
                                      </p:cBhvr>
                                      <p:to>
                                        <p:strVal val="visible"/>
                                      </p:to>
                                    </p:set>
                                    <p:animEffect transition="in" filter="blinds(horizontal)">
                                      <p:cBhvr>
                                        <p:cTn id="17" dur="500"/>
                                        <p:tgtEl>
                                          <p:spTgt spid="39833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8339">
                                            <p:txEl>
                                              <p:pRg st="5" end="5"/>
                                            </p:txEl>
                                          </p:spTgt>
                                        </p:tgtEl>
                                        <p:attrNameLst>
                                          <p:attrName>style.visibility</p:attrName>
                                        </p:attrNameLst>
                                      </p:cBhvr>
                                      <p:to>
                                        <p:strVal val="visible"/>
                                      </p:to>
                                    </p:set>
                                    <p:animEffect transition="in" filter="blinds(horizontal)">
                                      <p:cBhvr>
                                        <p:cTn id="20" dur="500"/>
                                        <p:tgtEl>
                                          <p:spTgt spid="39833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8339">
                                            <p:txEl>
                                              <p:pRg st="6" end="6"/>
                                            </p:txEl>
                                          </p:spTgt>
                                        </p:tgtEl>
                                        <p:attrNameLst>
                                          <p:attrName>style.visibility</p:attrName>
                                        </p:attrNameLst>
                                      </p:cBhvr>
                                      <p:to>
                                        <p:strVal val="visible"/>
                                      </p:to>
                                    </p:set>
                                    <p:animEffect transition="in" filter="blinds(horizontal)">
                                      <p:cBhvr>
                                        <p:cTn id="23" dur="500"/>
                                        <p:tgtEl>
                                          <p:spTgt spid="39833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8339">
                                            <p:txEl>
                                              <p:pRg st="8" end="8"/>
                                            </p:txEl>
                                          </p:spTgt>
                                        </p:tgtEl>
                                        <p:attrNameLst>
                                          <p:attrName>style.visibility</p:attrName>
                                        </p:attrNameLst>
                                      </p:cBhvr>
                                      <p:to>
                                        <p:strVal val="visible"/>
                                      </p:to>
                                    </p:set>
                                    <p:animEffect transition="in" filter="blinds(horizontal)">
                                      <p:cBhvr>
                                        <p:cTn id="28" dur="500"/>
                                        <p:tgtEl>
                                          <p:spTgt spid="39833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98339">
                                            <p:txEl>
                                              <p:pRg st="9" end="9"/>
                                            </p:txEl>
                                          </p:spTgt>
                                        </p:tgtEl>
                                        <p:attrNameLst>
                                          <p:attrName>style.visibility</p:attrName>
                                        </p:attrNameLst>
                                      </p:cBhvr>
                                      <p:to>
                                        <p:strVal val="visible"/>
                                      </p:to>
                                    </p:set>
                                    <p:animEffect transition="in" filter="blinds(horizontal)">
                                      <p:cBhvr>
                                        <p:cTn id="31" dur="500"/>
                                        <p:tgtEl>
                                          <p:spTgt spid="39833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98339">
                                            <p:txEl>
                                              <p:pRg st="10" end="10"/>
                                            </p:txEl>
                                          </p:spTgt>
                                        </p:tgtEl>
                                        <p:attrNameLst>
                                          <p:attrName>style.visibility</p:attrName>
                                        </p:attrNameLst>
                                      </p:cBhvr>
                                      <p:to>
                                        <p:strVal val="visible"/>
                                      </p:to>
                                    </p:set>
                                    <p:animEffect transition="in" filter="blinds(horizontal)">
                                      <p:cBhvr>
                                        <p:cTn id="34" dur="500"/>
                                        <p:tgtEl>
                                          <p:spTgt spid="398339">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98339">
                                            <p:txEl>
                                              <p:pRg st="12" end="12"/>
                                            </p:txEl>
                                          </p:spTgt>
                                        </p:tgtEl>
                                        <p:attrNameLst>
                                          <p:attrName>style.visibility</p:attrName>
                                        </p:attrNameLst>
                                      </p:cBhvr>
                                      <p:to>
                                        <p:strVal val="visible"/>
                                      </p:to>
                                    </p:set>
                                    <p:animEffect transition="in" filter="blinds(horizontal)">
                                      <p:cBhvr>
                                        <p:cTn id="39" dur="500"/>
                                        <p:tgtEl>
                                          <p:spTgt spid="398339">
                                            <p:txEl>
                                              <p:pRg st="12" end="1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98339">
                                            <p:txEl>
                                              <p:pRg st="13" end="13"/>
                                            </p:txEl>
                                          </p:spTgt>
                                        </p:tgtEl>
                                        <p:attrNameLst>
                                          <p:attrName>style.visibility</p:attrName>
                                        </p:attrNameLst>
                                      </p:cBhvr>
                                      <p:to>
                                        <p:strVal val="visible"/>
                                      </p:to>
                                    </p:set>
                                    <p:animEffect transition="in" filter="blinds(horizontal)">
                                      <p:cBhvr>
                                        <p:cTn id="42" dur="500"/>
                                        <p:tgtEl>
                                          <p:spTgt spid="398339">
                                            <p:txEl>
                                              <p:pRg st="13" end="1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98339">
                                            <p:txEl>
                                              <p:pRg st="14" end="14"/>
                                            </p:txEl>
                                          </p:spTgt>
                                        </p:tgtEl>
                                        <p:attrNameLst>
                                          <p:attrName>style.visibility</p:attrName>
                                        </p:attrNameLst>
                                      </p:cBhvr>
                                      <p:to>
                                        <p:strVal val="visible"/>
                                      </p:to>
                                    </p:set>
                                    <p:animEffect transition="in" filter="blinds(horizontal)">
                                      <p:cBhvr>
                                        <p:cTn id="45" dur="500"/>
                                        <p:tgtEl>
                                          <p:spTgt spid="398339">
                                            <p:txEl>
                                              <p:pRg st="14" end="1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98346"/>
                                        </p:tgtEl>
                                        <p:attrNameLst>
                                          <p:attrName>style.visibility</p:attrName>
                                        </p:attrNameLst>
                                      </p:cBhvr>
                                      <p:to>
                                        <p:strVal val="visible"/>
                                      </p:to>
                                    </p:set>
                                    <p:animEffect transition="in" filter="blinds(horizontal)">
                                      <p:cBhvr>
                                        <p:cTn id="50" dur="500"/>
                                        <p:tgtEl>
                                          <p:spTgt spid="39834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98355"/>
                                        </p:tgtEl>
                                        <p:attrNameLst>
                                          <p:attrName>style.visibility</p:attrName>
                                        </p:attrNameLst>
                                      </p:cBhvr>
                                      <p:to>
                                        <p:strVal val="visible"/>
                                      </p:to>
                                    </p:set>
                                    <p:animEffect transition="in" filter="blinds(horizontal)">
                                      <p:cBhvr>
                                        <p:cTn id="55" dur="500"/>
                                        <p:tgtEl>
                                          <p:spTgt spid="39835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98347"/>
                                        </p:tgtEl>
                                        <p:attrNameLst>
                                          <p:attrName>style.visibility</p:attrName>
                                        </p:attrNameLst>
                                      </p:cBhvr>
                                      <p:to>
                                        <p:strVal val="visible"/>
                                      </p:to>
                                    </p:set>
                                    <p:animEffect transition="in" filter="blinds(horizontal)">
                                      <p:cBhvr>
                                        <p:cTn id="60" dur="500"/>
                                        <p:tgtEl>
                                          <p:spTgt spid="39834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98356"/>
                                        </p:tgtEl>
                                        <p:attrNameLst>
                                          <p:attrName>style.visibility</p:attrName>
                                        </p:attrNameLst>
                                      </p:cBhvr>
                                      <p:to>
                                        <p:strVal val="visible"/>
                                      </p:to>
                                    </p:set>
                                    <p:animEffect transition="in" filter="blinds(horizontal)">
                                      <p:cBhvr>
                                        <p:cTn id="65" dur="500"/>
                                        <p:tgtEl>
                                          <p:spTgt spid="39835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98348"/>
                                        </p:tgtEl>
                                        <p:attrNameLst>
                                          <p:attrName>style.visibility</p:attrName>
                                        </p:attrNameLst>
                                      </p:cBhvr>
                                      <p:to>
                                        <p:strVal val="visible"/>
                                      </p:to>
                                    </p:set>
                                    <p:animEffect transition="in" filter="blinds(horizontal)">
                                      <p:cBhvr>
                                        <p:cTn id="70" dur="500"/>
                                        <p:tgtEl>
                                          <p:spTgt spid="39834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98349"/>
                                        </p:tgtEl>
                                        <p:attrNameLst>
                                          <p:attrName>style.visibility</p:attrName>
                                        </p:attrNameLst>
                                      </p:cBhvr>
                                      <p:to>
                                        <p:strVal val="visible"/>
                                      </p:to>
                                    </p:set>
                                    <p:animEffect transition="in" filter="blinds(horizontal)">
                                      <p:cBhvr>
                                        <p:cTn id="73" dur="500"/>
                                        <p:tgtEl>
                                          <p:spTgt spid="39834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98351"/>
                                        </p:tgtEl>
                                        <p:attrNameLst>
                                          <p:attrName>style.visibility</p:attrName>
                                        </p:attrNameLst>
                                      </p:cBhvr>
                                      <p:to>
                                        <p:strVal val="visible"/>
                                      </p:to>
                                    </p:set>
                                    <p:animEffect transition="in" filter="blinds(horizontal)">
                                      <p:cBhvr>
                                        <p:cTn id="76" dur="500"/>
                                        <p:tgtEl>
                                          <p:spTgt spid="39835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98352"/>
                                        </p:tgtEl>
                                        <p:attrNameLst>
                                          <p:attrName>style.visibility</p:attrName>
                                        </p:attrNameLst>
                                      </p:cBhvr>
                                      <p:to>
                                        <p:strVal val="visible"/>
                                      </p:to>
                                    </p:set>
                                    <p:animEffect transition="in" filter="blinds(horizontal)">
                                      <p:cBhvr>
                                        <p:cTn id="79" dur="500"/>
                                        <p:tgtEl>
                                          <p:spTgt spid="398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6" grpId="0" animBg="1"/>
      <p:bldP spid="398347" grpId="0" animBg="1"/>
      <p:bldP spid="398348" grpId="0"/>
      <p:bldP spid="398349" grpId="0"/>
      <p:bldP spid="398351" grpId="0"/>
      <p:bldP spid="398352" grpId="0"/>
      <p:bldP spid="398356" grpId="0"/>
      <p:bldP spid="3983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l"/>
            <a:r>
              <a:rPr lang="zh-CN" altLang="en-US"/>
              <a:t>三总线数据通路</a:t>
            </a:r>
          </a:p>
        </p:txBody>
      </p:sp>
      <p:sp>
        <p:nvSpPr>
          <p:cNvPr id="397315" name="Rectangle 3"/>
          <p:cNvSpPr>
            <a:spLocks noGrp="1" noChangeArrowheads="1"/>
          </p:cNvSpPr>
          <p:nvPr>
            <p:ph type="body" idx="1"/>
          </p:nvPr>
        </p:nvSpPr>
        <p:spPr>
          <a:xfrm>
            <a:off x="203200" y="750888"/>
            <a:ext cx="5027613" cy="4835525"/>
          </a:xfrm>
        </p:spPr>
        <p:txBody>
          <a:bodyPr/>
          <a:lstStyle/>
          <a:p>
            <a:r>
              <a:rPr lang="zh-CN" altLang="en-US" sz="2000">
                <a:latin typeface="微软雅黑" pitchFamily="34" charset="-122"/>
                <a:ea typeface="微软雅黑" pitchFamily="34" charset="-122"/>
              </a:rPr>
              <a:t>单总线中一个时钟内只允许传一个数据，因而指令执行效率很低</a:t>
            </a:r>
          </a:p>
          <a:p>
            <a:r>
              <a:rPr lang="zh-CN" altLang="en-US" sz="2000">
                <a:latin typeface="微软雅黑" pitchFamily="34" charset="-122"/>
                <a:ea typeface="微软雅黑" pitchFamily="34" charset="-122"/>
              </a:rPr>
              <a:t>可采用多总线方式，同时在多个总线上传送不同数据，提高效率</a:t>
            </a:r>
            <a:endParaRPr lang="en-US" altLang="zh-CN" sz="2000">
              <a:latin typeface="微软雅黑" pitchFamily="34" charset="-122"/>
              <a:ea typeface="微软雅黑" pitchFamily="34" charset="-122"/>
            </a:endParaRPr>
          </a:p>
          <a:p>
            <a:r>
              <a:rPr lang="zh-CN" altLang="en-US" sz="2000">
                <a:latin typeface="微软雅黑" pitchFamily="34" charset="-122"/>
                <a:ea typeface="微软雅黑" pitchFamily="34" charset="-122"/>
              </a:rPr>
              <a:t>例如：三总线数据通路</a:t>
            </a:r>
          </a:p>
          <a:p>
            <a:pPr lvl="1"/>
            <a:r>
              <a:rPr lang="zh-CN" altLang="en-US" sz="2000">
                <a:latin typeface="微软雅黑" pitchFamily="34" charset="-122"/>
                <a:ea typeface="微软雅黑" pitchFamily="34" charset="-122"/>
              </a:rPr>
              <a:t>总线</a:t>
            </a:r>
            <a:r>
              <a:rPr lang="en-US" altLang="zh-CN" sz="2000">
                <a:latin typeface="微软雅黑" pitchFamily="34" charset="-122"/>
                <a:ea typeface="微软雅黑" pitchFamily="34" charset="-122"/>
              </a:rPr>
              <a:t>A</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B</a:t>
            </a:r>
            <a:r>
              <a:rPr lang="zh-CN" altLang="en-US" sz="2000">
                <a:latin typeface="微软雅黑" pitchFamily="34" charset="-122"/>
                <a:ea typeface="微软雅黑" pitchFamily="34" charset="-122"/>
              </a:rPr>
              <a:t>分别传送两个源操作数，总线</a:t>
            </a:r>
            <a:r>
              <a:rPr lang="en-US" altLang="zh-CN" sz="2000">
                <a:latin typeface="微软雅黑" pitchFamily="34" charset="-122"/>
                <a:ea typeface="微软雅黑" pitchFamily="34" charset="-122"/>
              </a:rPr>
              <a:t>C</a:t>
            </a:r>
            <a:r>
              <a:rPr lang="zh-CN" altLang="en-US" sz="2000">
                <a:latin typeface="微软雅黑" pitchFamily="34" charset="-122"/>
                <a:ea typeface="微软雅黑" pitchFamily="34" charset="-122"/>
              </a:rPr>
              <a:t>传送结果</a:t>
            </a:r>
          </a:p>
          <a:p>
            <a:pPr lvl="1">
              <a:spcBef>
                <a:spcPct val="15000"/>
              </a:spcBef>
              <a:spcAft>
                <a:spcPct val="50000"/>
              </a:spcAft>
            </a:pPr>
            <a:r>
              <a:rPr lang="zh-CN" altLang="en-US" sz="2000">
                <a:latin typeface="微软雅黑" pitchFamily="34" charset="-122"/>
                <a:ea typeface="微软雅黑" pitchFamily="34" charset="-122"/>
              </a:rPr>
              <a:t>单总线中的暂存器</a:t>
            </a:r>
            <a:r>
              <a:rPr lang="en-US" altLang="zh-CN" sz="2000">
                <a:latin typeface="微软雅黑" pitchFamily="34" charset="-122"/>
                <a:ea typeface="微软雅黑" pitchFamily="34" charset="-122"/>
              </a:rPr>
              <a:t>Y</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Z</a:t>
            </a:r>
            <a:r>
              <a:rPr lang="zh-CN" altLang="en-US" sz="2000">
                <a:latin typeface="微软雅黑" pitchFamily="34" charset="-122"/>
                <a:ea typeface="微软雅黑" pitchFamily="34" charset="-122"/>
              </a:rPr>
              <a:t>在此可取消，</a:t>
            </a:r>
            <a:r>
              <a:rPr lang="en-US" altLang="zh-CN" sz="2000">
                <a:latin typeface="微软雅黑" pitchFamily="34" charset="-122"/>
                <a:ea typeface="微软雅黑" pitchFamily="34" charset="-122"/>
              </a:rPr>
              <a:t>Why</a:t>
            </a:r>
            <a:r>
              <a:rPr lang="zh-CN" altLang="en-US" sz="2000">
                <a:latin typeface="微软雅黑" pitchFamily="34" charset="-122"/>
                <a:ea typeface="微软雅黑" pitchFamily="34" charset="-122"/>
              </a:rPr>
              <a:t>？</a:t>
            </a:r>
          </a:p>
          <a:p>
            <a:pPr lvl="1"/>
            <a:r>
              <a:rPr lang="zh-CN" altLang="en-US" sz="2000">
                <a:latin typeface="微软雅黑" pitchFamily="34" charset="-122"/>
                <a:ea typeface="微软雅黑" pitchFamily="34" charset="-122"/>
              </a:rPr>
              <a:t>采用双口通用寄存器组</a:t>
            </a:r>
          </a:p>
          <a:p>
            <a:pPr lvl="1"/>
            <a:r>
              <a:rPr lang="zh-CN" altLang="en-US" sz="2000">
                <a:latin typeface="微软雅黑" pitchFamily="34" charset="-122"/>
                <a:ea typeface="微软雅黑" pitchFamily="34" charset="-122"/>
              </a:rPr>
              <a:t>如何实现 </a:t>
            </a:r>
            <a:r>
              <a:rPr lang="en-US" altLang="zh-CN" sz="2000">
                <a:latin typeface="微软雅黑" pitchFamily="34" charset="-122"/>
                <a:ea typeface="微软雅黑" pitchFamily="34" charset="-122"/>
              </a:rPr>
              <a:t>R[R3] </a:t>
            </a:r>
            <a:r>
              <a:rPr lang="en-US" altLang="zh-CN" sz="2000">
                <a:latin typeface="微软雅黑" pitchFamily="34" charset="-122"/>
                <a:ea typeface="微软雅黑" pitchFamily="34" charset="-122"/>
                <a:cs typeface="Arial" charset="0"/>
              </a:rPr>
              <a:t>←</a:t>
            </a:r>
            <a:r>
              <a:rPr lang="en-US" altLang="zh-CN" sz="2000">
                <a:latin typeface="微软雅黑" pitchFamily="34" charset="-122"/>
                <a:ea typeface="微软雅黑" pitchFamily="34" charset="-122"/>
              </a:rPr>
              <a:t>R[R1] op R[R2]</a:t>
            </a:r>
          </a:p>
          <a:p>
            <a:pPr lvl="2">
              <a:spcBef>
                <a:spcPct val="15000"/>
              </a:spcBef>
              <a:buFontTx/>
              <a:buNone/>
            </a:pPr>
            <a:r>
              <a:rPr lang="pt-BR" altLang="zh-CN" sz="2000">
                <a:latin typeface="微软雅黑" pitchFamily="34" charset="-122"/>
                <a:ea typeface="微软雅黑" pitchFamily="34" charset="-122"/>
              </a:rPr>
              <a:t>R1outA</a:t>
            </a:r>
            <a:r>
              <a:rPr lang="zh-CN" altLang="pt-BR" sz="2000">
                <a:latin typeface="微软雅黑" pitchFamily="34" charset="-122"/>
                <a:ea typeface="微软雅黑" pitchFamily="34" charset="-122"/>
              </a:rPr>
              <a:t>，</a:t>
            </a:r>
            <a:r>
              <a:rPr lang="pt-BR" altLang="zh-CN" sz="2000">
                <a:latin typeface="微软雅黑" pitchFamily="34" charset="-122"/>
                <a:ea typeface="微软雅黑" pitchFamily="34" charset="-122"/>
              </a:rPr>
              <a:t>R2outB</a:t>
            </a:r>
            <a:r>
              <a:rPr lang="zh-CN" altLang="pt-BR" sz="2000">
                <a:latin typeface="微软雅黑" pitchFamily="34" charset="-122"/>
                <a:ea typeface="微软雅黑" pitchFamily="34" charset="-122"/>
              </a:rPr>
              <a:t>，</a:t>
            </a:r>
            <a:r>
              <a:rPr lang="pt-BR" altLang="zh-CN" sz="2000">
                <a:latin typeface="微软雅黑" pitchFamily="34" charset="-122"/>
                <a:ea typeface="微软雅黑" pitchFamily="34" charset="-122"/>
              </a:rPr>
              <a:t>op</a:t>
            </a:r>
            <a:r>
              <a:rPr lang="zh-CN" altLang="pt-BR" sz="2000">
                <a:latin typeface="微软雅黑" pitchFamily="34" charset="-122"/>
                <a:ea typeface="微软雅黑" pitchFamily="34" charset="-122"/>
              </a:rPr>
              <a:t>，</a:t>
            </a:r>
            <a:r>
              <a:rPr lang="pt-BR" altLang="zh-CN" sz="2000">
                <a:latin typeface="微软雅黑" pitchFamily="34" charset="-122"/>
                <a:ea typeface="微软雅黑" pitchFamily="34" charset="-122"/>
              </a:rPr>
              <a:t>R3inC</a:t>
            </a:r>
          </a:p>
          <a:p>
            <a:pPr lvl="2">
              <a:spcBef>
                <a:spcPct val="15000"/>
              </a:spcBef>
              <a:buFontTx/>
              <a:buNone/>
            </a:pPr>
            <a:r>
              <a:rPr lang="zh-CN" altLang="pt-BR" sz="2000">
                <a:latin typeface="微软雅黑" pitchFamily="34" charset="-122"/>
                <a:ea typeface="微软雅黑" pitchFamily="34" charset="-122"/>
              </a:rPr>
              <a:t>只要一个时钟周期（节拍）即可！</a:t>
            </a:r>
            <a:endParaRPr lang="zh-CN" altLang="en-US" sz="2000">
              <a:latin typeface="微软雅黑" pitchFamily="34" charset="-122"/>
              <a:ea typeface="微软雅黑" pitchFamily="34" charset="-122"/>
            </a:endParaRPr>
          </a:p>
        </p:txBody>
      </p:sp>
      <p:pic>
        <p:nvPicPr>
          <p:cNvPr id="397316" name="Picture 4"/>
          <p:cNvPicPr>
            <a:picLocks noChangeAspect="1" noChangeArrowheads="1"/>
          </p:cNvPicPr>
          <p:nvPr/>
        </p:nvPicPr>
        <p:blipFill>
          <a:blip r:embed="rId2"/>
          <a:srcRect/>
          <a:stretch>
            <a:fillRect/>
          </a:stretch>
        </p:blipFill>
        <p:spPr bwMode="auto">
          <a:xfrm>
            <a:off x="5499100" y="242888"/>
            <a:ext cx="3644900" cy="5967412"/>
          </a:xfrm>
          <a:prstGeom prst="rect">
            <a:avLst/>
          </a:prstGeom>
          <a:noFill/>
          <a:ln w="9525">
            <a:noFill/>
            <a:miter lim="800000"/>
            <a:headEnd/>
            <a:tailEnd/>
          </a:ln>
        </p:spPr>
      </p:pic>
      <p:sp>
        <p:nvSpPr>
          <p:cNvPr id="397317" name="Rectangle 5"/>
          <p:cNvSpPr>
            <a:spLocks noChangeArrowheads="1"/>
          </p:cNvSpPr>
          <p:nvPr/>
        </p:nvSpPr>
        <p:spPr bwMode="auto">
          <a:xfrm>
            <a:off x="28575" y="5576888"/>
            <a:ext cx="5573713" cy="946150"/>
          </a:xfrm>
          <a:prstGeom prst="rect">
            <a:avLst/>
          </a:prstGeom>
          <a:noFill/>
          <a:ln w="50800">
            <a:noFill/>
            <a:miter lim="800000"/>
            <a:headEnd/>
            <a:tailEnd/>
          </a:ln>
          <a:effectLst/>
        </p:spPr>
        <p:txBody>
          <a:bodyPr anchor="ctr">
            <a:spAutoFit/>
          </a:bodyPr>
          <a:lstStyle/>
          <a:p>
            <a:r>
              <a:rPr lang="zh-CN" altLang="en-US" sz="2000">
                <a:solidFill>
                  <a:schemeClr val="accent1"/>
                </a:solidFill>
                <a:latin typeface="Times New Roman" pitchFamily="18" charset="0"/>
                <a:ea typeface="微软雅黑" pitchFamily="34" charset="-122"/>
              </a:rPr>
              <a:t>目前大都采用流水线方式执行指令，单总线或三总线的总线式数据通路很难实现指令流水执行。</a:t>
            </a:r>
          </a:p>
          <a:p>
            <a:r>
              <a:rPr lang="zh-CN" altLang="en-US">
                <a:latin typeface="Times New Roman" pitchFamily="18" charset="0"/>
                <a:ea typeface="宋体" pitchFamily="2" charset="-122"/>
              </a:rPr>
              <a:t> </a:t>
            </a:r>
            <a:endParaRPr lang="zh-CN" altLang="en-US">
              <a:solidFill>
                <a:schemeClr val="accent1"/>
              </a:solidFill>
              <a:latin typeface="Times New Roman" pitchFamily="18" charset="0"/>
              <a:ea typeface="宋体" pitchFamily="2" charset="-122"/>
            </a:endParaRPr>
          </a:p>
        </p:txBody>
      </p:sp>
      <p:sp>
        <p:nvSpPr>
          <p:cNvPr id="397318" name="Text Box 6"/>
          <p:cNvSpPr txBox="1">
            <a:spLocks noChangeArrowheads="1"/>
          </p:cNvSpPr>
          <p:nvPr/>
        </p:nvSpPr>
        <p:spPr bwMode="auto">
          <a:xfrm>
            <a:off x="8178800" y="3638550"/>
            <a:ext cx="333375" cy="385763"/>
          </a:xfrm>
          <a:prstGeom prst="rect">
            <a:avLst/>
          </a:prstGeom>
          <a:solidFill>
            <a:srgbClr val="FF0000"/>
          </a:solidFill>
          <a:ln w="19050">
            <a:solidFill>
              <a:srgbClr val="006600"/>
            </a:solidFill>
            <a:miter lim="800000"/>
            <a:headEnd/>
            <a:tailEnd/>
          </a:ln>
          <a:effectLst/>
        </p:spPr>
        <p:txBody>
          <a:bodyPr>
            <a:spAutoFit/>
          </a:bodyPr>
          <a:lstStyle/>
          <a:p>
            <a:pPr>
              <a:spcBef>
                <a:spcPct val="50000"/>
              </a:spcBef>
            </a:pPr>
            <a:r>
              <a:rPr lang="en-US" altLang="zh-CN" sz="1800">
                <a:solidFill>
                  <a:schemeClr val="bg1"/>
                </a:solidFill>
                <a:latin typeface="Times New Roman" pitchFamily="18" charset="0"/>
                <a:ea typeface="宋体" pitchFamily="2" charset="-122"/>
              </a:rPr>
              <a:t>Z</a:t>
            </a:r>
          </a:p>
        </p:txBody>
      </p:sp>
      <p:sp>
        <p:nvSpPr>
          <p:cNvPr id="397319" name="Text Box 7"/>
          <p:cNvSpPr txBox="1">
            <a:spLocks noChangeArrowheads="1"/>
          </p:cNvSpPr>
          <p:nvPr/>
        </p:nvSpPr>
        <p:spPr bwMode="auto">
          <a:xfrm>
            <a:off x="6716713" y="3246438"/>
            <a:ext cx="333375" cy="385762"/>
          </a:xfrm>
          <a:prstGeom prst="rect">
            <a:avLst/>
          </a:prstGeom>
          <a:solidFill>
            <a:schemeClr val="accent1"/>
          </a:solidFill>
          <a:ln w="19050">
            <a:solidFill>
              <a:srgbClr val="006600"/>
            </a:solidFill>
            <a:miter lim="800000"/>
            <a:headEnd/>
            <a:tailEnd/>
          </a:ln>
          <a:effectLst/>
        </p:spPr>
        <p:txBody>
          <a:bodyPr>
            <a:spAutoFit/>
          </a:bodyPr>
          <a:lstStyle/>
          <a:p>
            <a:pPr>
              <a:spcBef>
                <a:spcPct val="50000"/>
              </a:spcBef>
            </a:pPr>
            <a:r>
              <a:rPr lang="en-US" altLang="zh-CN" sz="1800">
                <a:solidFill>
                  <a:schemeClr val="bg1"/>
                </a:solidFill>
                <a:latin typeface="Times New Roman" pitchFamily="18" charset="0"/>
                <a:ea typeface="黑体" pitchFamily="49" charset="-122"/>
              </a:rPr>
              <a:t>Y</a:t>
            </a:r>
          </a:p>
        </p:txBody>
      </p:sp>
      <p:sp>
        <p:nvSpPr>
          <p:cNvPr id="397321" name="Text Box 9"/>
          <p:cNvSpPr txBox="1">
            <a:spLocks noChangeArrowheads="1"/>
          </p:cNvSpPr>
          <p:nvPr/>
        </p:nvSpPr>
        <p:spPr bwMode="auto">
          <a:xfrm>
            <a:off x="1733550" y="6302375"/>
            <a:ext cx="6915150" cy="396875"/>
          </a:xfrm>
          <a:prstGeom prst="rect">
            <a:avLst/>
          </a:prstGeom>
          <a:noFill/>
          <a:ln w="50800">
            <a:noFill/>
            <a:miter lim="800000"/>
            <a:headEnd/>
            <a:tailEnd/>
          </a:ln>
          <a:effectLst/>
        </p:spPr>
        <p:txBody>
          <a:bodyPr>
            <a:spAutoFit/>
          </a:bodyPr>
          <a:lstStyle/>
          <a:p>
            <a:pPr>
              <a:spcBef>
                <a:spcPct val="50000"/>
              </a:spcBef>
            </a:pPr>
            <a:r>
              <a:rPr lang="zh-CN" altLang="en-US" sz="2000">
                <a:latin typeface="微软雅黑" pitchFamily="34" charset="-122"/>
                <a:ea typeface="微软雅黑" pitchFamily="34" charset="-122"/>
              </a:rPr>
              <a:t>以下以</a:t>
            </a:r>
            <a:r>
              <a:rPr lang="en-US" altLang="zh-CN" sz="2000">
                <a:latin typeface="微软雅黑" pitchFamily="34" charset="-122"/>
                <a:ea typeface="微软雅黑" pitchFamily="34" charset="-122"/>
              </a:rPr>
              <a:t>MIPS</a:t>
            </a:r>
            <a:r>
              <a:rPr lang="zh-CN" altLang="en-US" sz="2000">
                <a:latin typeface="微软雅黑" pitchFamily="34" charset="-122"/>
                <a:ea typeface="微软雅黑" pitchFamily="34" charset="-122"/>
              </a:rPr>
              <a:t>指令系统为例简介</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的工作原理。</a:t>
            </a:r>
          </a:p>
        </p:txBody>
      </p:sp>
      <p:sp>
        <p:nvSpPr>
          <p:cNvPr id="397322" name="Text Box 10"/>
          <p:cNvSpPr txBox="1">
            <a:spLocks noChangeArrowheads="1"/>
          </p:cNvSpPr>
          <p:nvPr/>
        </p:nvSpPr>
        <p:spPr bwMode="auto">
          <a:xfrm>
            <a:off x="2371725" y="3567113"/>
            <a:ext cx="3073400" cy="641350"/>
          </a:xfrm>
          <a:prstGeom prst="rect">
            <a:avLst/>
          </a:prstGeom>
          <a:noFill/>
          <a:ln w="50800">
            <a:noFill/>
            <a:miter lim="800000"/>
            <a:headEnd/>
            <a:tailEnd/>
          </a:ln>
          <a:effectLst/>
        </p:spPr>
        <p:txBody>
          <a:bodyPr>
            <a:spAutoFit/>
          </a:bodyPr>
          <a:lstStyle/>
          <a:p>
            <a:pPr>
              <a:spcBef>
                <a:spcPct val="50000"/>
              </a:spcBef>
            </a:pPr>
            <a:r>
              <a:rPr lang="zh-CN" altLang="en-US" sz="1800">
                <a:solidFill>
                  <a:schemeClr val="accent1"/>
                </a:solidFill>
                <a:latin typeface="微软雅黑" pitchFamily="34" charset="-122"/>
                <a:ea typeface="微软雅黑" pitchFamily="34" charset="-122"/>
              </a:rPr>
              <a:t>三个总线各自传不同数据，不会发生冲突，故无需</a:t>
            </a:r>
            <a:r>
              <a:rPr lang="en-US" altLang="zh-CN" sz="1800">
                <a:solidFill>
                  <a:schemeClr val="accent1"/>
                </a:solidFill>
                <a:latin typeface="微软雅黑" pitchFamily="34" charset="-122"/>
                <a:ea typeface="微软雅黑" pitchFamily="34" charset="-122"/>
              </a:rPr>
              <a:t>Y</a:t>
            </a:r>
            <a:r>
              <a:rPr lang="zh-CN" altLang="en-US" sz="1800">
                <a:solidFill>
                  <a:schemeClr val="accent1"/>
                </a:solidFill>
                <a:latin typeface="微软雅黑" pitchFamily="34" charset="-122"/>
                <a:ea typeface="微软雅黑" pitchFamily="34" charset="-122"/>
              </a:rPr>
              <a:t>和</a:t>
            </a:r>
            <a:r>
              <a:rPr lang="en-US" altLang="zh-CN" sz="1800">
                <a:solidFill>
                  <a:schemeClr val="accent1"/>
                </a:solidFill>
                <a:latin typeface="微软雅黑" pitchFamily="34" charset="-122"/>
                <a:ea typeface="微软雅黑" pitchFamily="34" charset="-122"/>
              </a:rPr>
              <a:t>Z</a:t>
            </a:r>
          </a:p>
        </p:txBody>
      </p:sp>
      <p:sp>
        <p:nvSpPr>
          <p:cNvPr id="397323" name="Text Box 11"/>
          <p:cNvSpPr txBox="1">
            <a:spLocks noChangeArrowheads="1"/>
          </p:cNvSpPr>
          <p:nvPr/>
        </p:nvSpPr>
        <p:spPr bwMode="auto">
          <a:xfrm>
            <a:off x="7048500" y="2133600"/>
            <a:ext cx="1168400" cy="320675"/>
          </a:xfrm>
          <a:prstGeom prst="rect">
            <a:avLst/>
          </a:prstGeom>
          <a:solidFill>
            <a:schemeClr val="bg1"/>
          </a:solidFill>
          <a:ln w="50800">
            <a:noFill/>
            <a:miter lim="800000"/>
            <a:headEnd/>
            <a:tailEnd/>
          </a:ln>
          <a:effectLst/>
        </p:spPr>
        <p:txBody>
          <a:bodyPr lIns="0" rIns="0">
            <a:spAutoFit/>
          </a:bodyPr>
          <a:lstStyle/>
          <a:p>
            <a:pPr>
              <a:spcBef>
                <a:spcPct val="50000"/>
              </a:spcBef>
            </a:pPr>
            <a:r>
              <a:rPr lang="zh-CN" altLang="en-US" sz="1500">
                <a:solidFill>
                  <a:schemeClr val="accent1"/>
                </a:solidFill>
                <a:ea typeface="宋体" pitchFamily="2" charset="-122"/>
              </a:rPr>
              <a:t>通用寄存器组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3" end="3"/>
                                            </p:txEl>
                                          </p:spTgt>
                                        </p:tgtEl>
                                        <p:attrNameLst>
                                          <p:attrName>style.visibility</p:attrName>
                                        </p:attrNameLst>
                                      </p:cBhvr>
                                      <p:to>
                                        <p:strVal val="visible"/>
                                      </p:to>
                                    </p:set>
                                    <p:animEffect transition="in" filter="blinds(horizontal)">
                                      <p:cBhvr>
                                        <p:cTn id="7" dur="500"/>
                                        <p:tgtEl>
                                          <p:spTgt spid="397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2" dur="500"/>
                                        <p:tgtEl>
                                          <p:spTgt spid="3973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7322">
                                            <p:txEl>
                                              <p:pRg st="0" end="0"/>
                                            </p:txEl>
                                          </p:spTgt>
                                        </p:tgtEl>
                                        <p:attrNameLst>
                                          <p:attrName>style.visibility</p:attrName>
                                        </p:attrNameLst>
                                      </p:cBhvr>
                                      <p:to>
                                        <p:strVal val="visible"/>
                                      </p:to>
                                    </p:set>
                                    <p:animEffect transition="in" filter="blinds(horizontal)">
                                      <p:cBhvr>
                                        <p:cTn id="17" dur="500"/>
                                        <p:tgtEl>
                                          <p:spTgt spid="3973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397319"/>
                                        </p:tgtEl>
                                      </p:cBhvr>
                                    </p:animEffect>
                                    <p:set>
                                      <p:cBhvr>
                                        <p:cTn id="22" dur="1" fill="hold">
                                          <p:stCondLst>
                                            <p:cond delay="499"/>
                                          </p:stCondLst>
                                        </p:cTn>
                                        <p:tgtEl>
                                          <p:spTgt spid="397319"/>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397318"/>
                                        </p:tgtEl>
                                      </p:cBhvr>
                                    </p:animEffect>
                                    <p:set>
                                      <p:cBhvr>
                                        <p:cTn id="25" dur="1" fill="hold">
                                          <p:stCondLst>
                                            <p:cond delay="499"/>
                                          </p:stCondLst>
                                        </p:cTn>
                                        <p:tgtEl>
                                          <p:spTgt spid="39731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7315">
                                            <p:txEl>
                                              <p:pRg st="5" end="5"/>
                                            </p:txEl>
                                          </p:spTgt>
                                        </p:tgtEl>
                                        <p:attrNameLst>
                                          <p:attrName>style.visibility</p:attrName>
                                        </p:attrNameLst>
                                      </p:cBhvr>
                                      <p:to>
                                        <p:strVal val="visible"/>
                                      </p:to>
                                    </p:set>
                                    <p:animEffect transition="in" filter="blinds(horizontal)">
                                      <p:cBhvr>
                                        <p:cTn id="30" dur="500"/>
                                        <p:tgtEl>
                                          <p:spTgt spid="39731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35" dur="500"/>
                                        <p:tgtEl>
                                          <p:spTgt spid="39731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7315">
                                            <p:txEl>
                                              <p:pRg st="7" end="7"/>
                                            </p:txEl>
                                          </p:spTgt>
                                        </p:tgtEl>
                                        <p:attrNameLst>
                                          <p:attrName>style.visibility</p:attrName>
                                        </p:attrNameLst>
                                      </p:cBhvr>
                                      <p:to>
                                        <p:strVal val="visible"/>
                                      </p:to>
                                    </p:set>
                                    <p:animEffect transition="in" filter="blinds(horizontal)">
                                      <p:cBhvr>
                                        <p:cTn id="40" dur="500"/>
                                        <p:tgtEl>
                                          <p:spTgt spid="39731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45" dur="500"/>
                                        <p:tgtEl>
                                          <p:spTgt spid="39731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97317"/>
                                        </p:tgtEl>
                                        <p:attrNameLst>
                                          <p:attrName>style.visibility</p:attrName>
                                        </p:attrNameLst>
                                      </p:cBhvr>
                                      <p:to>
                                        <p:strVal val="visible"/>
                                      </p:to>
                                    </p:set>
                                    <p:animEffect transition="in" filter="blinds(horizontal)">
                                      <p:cBhvr>
                                        <p:cTn id="50" dur="500"/>
                                        <p:tgtEl>
                                          <p:spTgt spid="3973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97321"/>
                                        </p:tgtEl>
                                        <p:attrNameLst>
                                          <p:attrName>style.visibility</p:attrName>
                                        </p:attrNameLst>
                                      </p:cBhvr>
                                      <p:to>
                                        <p:strVal val="visible"/>
                                      </p:to>
                                    </p:set>
                                    <p:animEffect transition="in" filter="blinds(horizontal)">
                                      <p:cBhvr>
                                        <p:cTn id="55" dur="500"/>
                                        <p:tgtEl>
                                          <p:spTgt spid="39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7" grpId="0"/>
      <p:bldP spid="397318" grpId="0" animBg="1"/>
      <p:bldP spid="397319" grpId="0" animBg="1"/>
      <p:bldP spid="3973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844550" y="171450"/>
            <a:ext cx="7710488" cy="528638"/>
          </a:xfrm>
          <a:noFill/>
          <a:ln/>
        </p:spPr>
        <p:txBody>
          <a:bodyPr/>
          <a:lstStyle/>
          <a:p>
            <a:r>
              <a:rPr lang="en-US" altLang="zh-CN">
                <a:ea typeface="宋体" pitchFamily="2" charset="-122"/>
              </a:rPr>
              <a:t>MIPS</a:t>
            </a:r>
            <a:r>
              <a:rPr lang="zh-CN" altLang="en-US"/>
              <a:t>的三种指令类型</a:t>
            </a:r>
          </a:p>
        </p:txBody>
      </p:sp>
      <p:sp>
        <p:nvSpPr>
          <p:cNvPr id="472067" name="Rectangle 3"/>
          <p:cNvSpPr>
            <a:spLocks noGrp="1" noChangeArrowheads="1"/>
          </p:cNvSpPr>
          <p:nvPr>
            <p:ph type="body" idx="1"/>
          </p:nvPr>
        </p:nvSpPr>
        <p:spPr>
          <a:xfrm>
            <a:off x="166688" y="1766888"/>
            <a:ext cx="8191500" cy="4411662"/>
          </a:xfrm>
          <a:noFill/>
          <a:ln/>
        </p:spPr>
        <p:txBody>
          <a:bodyPr/>
          <a:lstStyle/>
          <a:p>
            <a:r>
              <a:rPr lang="en-US" altLang="zh-CN">
                <a:ea typeface="宋体" pitchFamily="2" charset="-122"/>
              </a:rPr>
              <a:t>ADD and SUBSTRACT</a:t>
            </a:r>
          </a:p>
          <a:p>
            <a:pPr lvl="1"/>
            <a:r>
              <a:rPr lang="en-US" altLang="zh-CN">
                <a:ea typeface="宋体" pitchFamily="2" charset="-122"/>
              </a:rPr>
              <a:t>add rd, rs, rt</a:t>
            </a:r>
          </a:p>
          <a:p>
            <a:pPr lvl="1"/>
            <a:r>
              <a:rPr lang="en-US" altLang="zh-CN">
                <a:ea typeface="宋体" pitchFamily="2" charset="-122"/>
              </a:rPr>
              <a:t>sub rd, rs, rt</a:t>
            </a:r>
          </a:p>
          <a:p>
            <a:r>
              <a:rPr lang="en-US" altLang="zh-CN">
                <a:ea typeface="宋体" pitchFamily="2" charset="-122"/>
              </a:rPr>
              <a:t>OR Immediate:</a:t>
            </a:r>
          </a:p>
          <a:p>
            <a:pPr lvl="1"/>
            <a:r>
              <a:rPr lang="en-US" altLang="zh-CN">
                <a:ea typeface="宋体" pitchFamily="2" charset="-122"/>
              </a:rPr>
              <a:t>ori  rt, rs, imm16</a:t>
            </a:r>
          </a:p>
          <a:p>
            <a:r>
              <a:rPr lang="en-US" altLang="zh-CN">
                <a:ea typeface="宋体" pitchFamily="2" charset="-122"/>
              </a:rPr>
              <a:t>LOAD and STORE</a:t>
            </a:r>
          </a:p>
          <a:p>
            <a:pPr lvl="1"/>
            <a:r>
              <a:rPr lang="en-US" altLang="zh-CN">
                <a:ea typeface="宋体" pitchFamily="2" charset="-122"/>
              </a:rPr>
              <a:t>lw rt, rs, imm16</a:t>
            </a:r>
          </a:p>
          <a:p>
            <a:pPr lvl="1"/>
            <a:r>
              <a:rPr lang="en-US" altLang="zh-CN">
                <a:ea typeface="宋体" pitchFamily="2" charset="-122"/>
              </a:rPr>
              <a:t>sw rt, rs, imm16</a:t>
            </a:r>
          </a:p>
          <a:p>
            <a:r>
              <a:rPr lang="en-US" altLang="zh-CN">
                <a:ea typeface="宋体" pitchFamily="2" charset="-122"/>
              </a:rPr>
              <a:t>BRANCH:</a:t>
            </a:r>
          </a:p>
          <a:p>
            <a:pPr lvl="1"/>
            <a:r>
              <a:rPr lang="en-US" altLang="zh-CN">
                <a:ea typeface="宋体" pitchFamily="2" charset="-122"/>
              </a:rPr>
              <a:t>beq rs, rt, imm16</a:t>
            </a:r>
          </a:p>
          <a:p>
            <a:r>
              <a:rPr lang="en-US" altLang="zh-CN">
                <a:ea typeface="宋体" pitchFamily="2" charset="-122"/>
              </a:rPr>
              <a:t>JUMP:</a:t>
            </a:r>
          </a:p>
          <a:p>
            <a:pPr lvl="1"/>
            <a:r>
              <a:rPr lang="en-US" altLang="zh-CN">
                <a:ea typeface="宋体" pitchFamily="2" charset="-122"/>
              </a:rPr>
              <a:t>j  target</a:t>
            </a:r>
          </a:p>
        </p:txBody>
      </p:sp>
      <p:grpSp>
        <p:nvGrpSpPr>
          <p:cNvPr id="472068" name="Group 4"/>
          <p:cNvGrpSpPr>
            <a:grpSpLocks/>
          </p:cNvGrpSpPr>
          <p:nvPr/>
        </p:nvGrpSpPr>
        <p:grpSpPr bwMode="auto">
          <a:xfrm>
            <a:off x="2921000" y="5446713"/>
            <a:ext cx="5975350" cy="1012825"/>
            <a:chOff x="1918" y="3360"/>
            <a:chExt cx="3764" cy="599"/>
          </a:xfrm>
        </p:grpSpPr>
        <p:sp>
          <p:nvSpPr>
            <p:cNvPr id="472069" name="Rectangle 5"/>
            <p:cNvSpPr>
              <a:spLocks noChangeArrowheads="1"/>
            </p:cNvSpPr>
            <p:nvPr/>
          </p:nvSpPr>
          <p:spPr bwMode="auto">
            <a:xfrm>
              <a:off x="1983" y="3560"/>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472070" name="Group 6"/>
            <p:cNvGrpSpPr>
              <a:grpSpLocks/>
            </p:cNvGrpSpPr>
            <p:nvPr/>
          </p:nvGrpSpPr>
          <p:grpSpPr bwMode="auto">
            <a:xfrm>
              <a:off x="1979" y="3552"/>
              <a:ext cx="624" cy="216"/>
              <a:chOff x="1979" y="3552"/>
              <a:chExt cx="624" cy="216"/>
            </a:xfrm>
          </p:grpSpPr>
          <p:sp>
            <p:nvSpPr>
              <p:cNvPr id="472071" name="Rectangle 7"/>
              <p:cNvSpPr>
                <a:spLocks noChangeArrowheads="1"/>
              </p:cNvSpPr>
              <p:nvPr/>
            </p:nvSpPr>
            <p:spPr bwMode="auto">
              <a:xfrm>
                <a:off x="1979" y="3556"/>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72" name="Rectangle 8"/>
              <p:cNvSpPr>
                <a:spLocks noChangeArrowheads="1"/>
              </p:cNvSpPr>
              <p:nvPr/>
            </p:nvSpPr>
            <p:spPr bwMode="auto">
              <a:xfrm>
                <a:off x="2161" y="3552"/>
                <a:ext cx="290" cy="216"/>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sp>
          <p:nvSpPr>
            <p:cNvPr id="472073" name="Rectangle 9"/>
            <p:cNvSpPr>
              <a:spLocks noChangeArrowheads="1"/>
            </p:cNvSpPr>
            <p:nvPr/>
          </p:nvSpPr>
          <p:spPr bwMode="auto">
            <a:xfrm>
              <a:off x="2611" y="3556"/>
              <a:ext cx="2975"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74" name="Rectangle 10"/>
            <p:cNvSpPr>
              <a:spLocks noChangeArrowheads="1"/>
            </p:cNvSpPr>
            <p:nvPr/>
          </p:nvSpPr>
          <p:spPr bwMode="auto">
            <a:xfrm>
              <a:off x="3554" y="3552"/>
              <a:ext cx="1098" cy="215"/>
            </a:xfrm>
            <a:prstGeom prst="rect">
              <a:avLst/>
            </a:prstGeom>
            <a:noFill/>
            <a:ln w="12700">
              <a:noFill/>
              <a:miter lim="800000"/>
              <a:headEnd/>
              <a:tailEnd/>
            </a:ln>
            <a:effectLst/>
          </p:spPr>
          <p:txBody>
            <a:bodyPr lIns="90488" tIns="44450" rIns="90488" bIns="44450">
              <a:spAutoFit/>
            </a:bodyPr>
            <a:lstStyle/>
            <a:p>
              <a:r>
                <a:rPr lang="en-US" altLang="zh-CN" sz="1800">
                  <a:ea typeface="宋体" pitchFamily="2" charset="-122"/>
                </a:rPr>
                <a:t>target</a:t>
              </a:r>
              <a:r>
                <a:rPr lang="en-US" altLang="zh-CN">
                  <a:latin typeface="Times New Roman" pitchFamily="18" charset="0"/>
                  <a:ea typeface="宋体" pitchFamily="2" charset="-122"/>
                </a:rPr>
                <a:t> </a:t>
              </a:r>
              <a:r>
                <a:rPr lang="en-US" altLang="zh-CN" sz="1800">
                  <a:ea typeface="宋体" pitchFamily="2" charset="-122"/>
                </a:rPr>
                <a:t>address</a:t>
              </a:r>
            </a:p>
          </p:txBody>
        </p:sp>
        <p:sp>
          <p:nvSpPr>
            <p:cNvPr id="472075" name="Rectangle 11"/>
            <p:cNvSpPr>
              <a:spLocks noChangeArrowheads="1"/>
            </p:cNvSpPr>
            <p:nvPr/>
          </p:nvSpPr>
          <p:spPr bwMode="auto">
            <a:xfrm>
              <a:off x="5488" y="3360"/>
              <a:ext cx="194" cy="21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472076" name="Rectangle 12"/>
            <p:cNvSpPr>
              <a:spLocks noChangeArrowheads="1"/>
            </p:cNvSpPr>
            <p:nvPr/>
          </p:nvSpPr>
          <p:spPr bwMode="auto">
            <a:xfrm>
              <a:off x="2414" y="3360"/>
              <a:ext cx="274" cy="21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472077" name="Rectangle 13"/>
            <p:cNvSpPr>
              <a:spLocks noChangeArrowheads="1"/>
            </p:cNvSpPr>
            <p:nvPr/>
          </p:nvSpPr>
          <p:spPr bwMode="auto">
            <a:xfrm>
              <a:off x="1918" y="3360"/>
              <a:ext cx="274" cy="21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sp>
          <p:nvSpPr>
            <p:cNvPr id="472078" name="Rectangle 14"/>
            <p:cNvSpPr>
              <a:spLocks noChangeArrowheads="1"/>
            </p:cNvSpPr>
            <p:nvPr/>
          </p:nvSpPr>
          <p:spPr bwMode="auto">
            <a:xfrm>
              <a:off x="2143" y="3744"/>
              <a:ext cx="482" cy="21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a:t>
              </a:r>
              <a:r>
                <a:rPr lang="zh-CN" altLang="en-US" b="0">
                  <a:latin typeface="Times New Roman" pitchFamily="18" charset="0"/>
                  <a:ea typeface="宋体" pitchFamily="2" charset="-122"/>
                </a:rPr>
                <a:t> </a:t>
              </a:r>
              <a:r>
                <a:rPr lang="en-US" altLang="zh-CN" sz="1800">
                  <a:ea typeface="宋体" pitchFamily="2" charset="-122"/>
                </a:rPr>
                <a:t>bits</a:t>
              </a:r>
            </a:p>
          </p:txBody>
        </p:sp>
        <p:sp>
          <p:nvSpPr>
            <p:cNvPr id="472079" name="Rectangle 15"/>
            <p:cNvSpPr>
              <a:spLocks noChangeArrowheads="1"/>
            </p:cNvSpPr>
            <p:nvPr/>
          </p:nvSpPr>
          <p:spPr bwMode="auto">
            <a:xfrm>
              <a:off x="3816" y="3744"/>
              <a:ext cx="570" cy="21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 </a:t>
              </a:r>
              <a:r>
                <a:rPr lang="en-US" altLang="zh-CN" sz="1800">
                  <a:ea typeface="宋体" pitchFamily="2" charset="-122"/>
                </a:rPr>
                <a:t>bits</a:t>
              </a:r>
            </a:p>
          </p:txBody>
        </p:sp>
      </p:grpSp>
      <p:grpSp>
        <p:nvGrpSpPr>
          <p:cNvPr id="472080" name="Group 16"/>
          <p:cNvGrpSpPr>
            <a:grpSpLocks/>
          </p:cNvGrpSpPr>
          <p:nvPr/>
        </p:nvGrpSpPr>
        <p:grpSpPr bwMode="auto">
          <a:xfrm>
            <a:off x="2946400" y="1538288"/>
            <a:ext cx="5905500" cy="973137"/>
            <a:chOff x="1918" y="672"/>
            <a:chExt cx="3767" cy="613"/>
          </a:xfrm>
        </p:grpSpPr>
        <p:grpSp>
          <p:nvGrpSpPr>
            <p:cNvPr id="472081" name="Group 17"/>
            <p:cNvGrpSpPr>
              <a:grpSpLocks/>
            </p:cNvGrpSpPr>
            <p:nvPr/>
          </p:nvGrpSpPr>
          <p:grpSpPr bwMode="auto">
            <a:xfrm>
              <a:off x="1918" y="672"/>
              <a:ext cx="3767" cy="421"/>
              <a:chOff x="1918" y="672"/>
              <a:chExt cx="3767" cy="421"/>
            </a:xfrm>
          </p:grpSpPr>
          <p:grpSp>
            <p:nvGrpSpPr>
              <p:cNvPr id="472082" name="Group 18"/>
              <p:cNvGrpSpPr>
                <a:grpSpLocks/>
              </p:cNvGrpSpPr>
              <p:nvPr/>
            </p:nvGrpSpPr>
            <p:grpSpPr bwMode="auto">
              <a:xfrm>
                <a:off x="1979" y="864"/>
                <a:ext cx="3607" cy="229"/>
                <a:chOff x="1979" y="864"/>
                <a:chExt cx="3607" cy="229"/>
              </a:xfrm>
            </p:grpSpPr>
            <p:sp>
              <p:nvSpPr>
                <p:cNvPr id="472083" name="Rectangle 19"/>
                <p:cNvSpPr>
                  <a:spLocks noChangeArrowheads="1"/>
                </p:cNvSpPr>
                <p:nvPr/>
              </p:nvSpPr>
              <p:spPr bwMode="auto">
                <a:xfrm>
                  <a:off x="1983" y="872"/>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472084" name="Group 20"/>
                <p:cNvGrpSpPr>
                  <a:grpSpLocks/>
                </p:cNvGrpSpPr>
                <p:nvPr/>
              </p:nvGrpSpPr>
              <p:grpSpPr bwMode="auto">
                <a:xfrm>
                  <a:off x="1979" y="864"/>
                  <a:ext cx="3607" cy="229"/>
                  <a:chOff x="1979" y="864"/>
                  <a:chExt cx="3607" cy="229"/>
                </a:xfrm>
              </p:grpSpPr>
              <p:grpSp>
                <p:nvGrpSpPr>
                  <p:cNvPr id="472085" name="Group 21"/>
                  <p:cNvGrpSpPr>
                    <a:grpSpLocks/>
                  </p:cNvGrpSpPr>
                  <p:nvPr/>
                </p:nvGrpSpPr>
                <p:grpSpPr bwMode="auto">
                  <a:xfrm>
                    <a:off x="1979" y="864"/>
                    <a:ext cx="624" cy="229"/>
                    <a:chOff x="1979" y="864"/>
                    <a:chExt cx="624" cy="229"/>
                  </a:xfrm>
                </p:grpSpPr>
                <p:sp>
                  <p:nvSpPr>
                    <p:cNvPr id="472086" name="Rectangle 22"/>
                    <p:cNvSpPr>
                      <a:spLocks noChangeArrowheads="1"/>
                    </p:cNvSpPr>
                    <p:nvPr/>
                  </p:nvSpPr>
                  <p:spPr bwMode="auto">
                    <a:xfrm>
                      <a:off x="1979" y="868"/>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87" name="Rectangle 23"/>
                    <p:cNvSpPr>
                      <a:spLocks noChangeArrowheads="1"/>
                    </p:cNvSpPr>
                    <p:nvPr/>
                  </p:nvSpPr>
                  <p:spPr bwMode="auto">
                    <a:xfrm>
                      <a:off x="2161" y="864"/>
                      <a:ext cx="29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grpSp>
                <p:nvGrpSpPr>
                  <p:cNvPr id="472088" name="Group 24"/>
                  <p:cNvGrpSpPr>
                    <a:grpSpLocks/>
                  </p:cNvGrpSpPr>
                  <p:nvPr/>
                </p:nvGrpSpPr>
                <p:grpSpPr bwMode="auto">
                  <a:xfrm>
                    <a:off x="2611" y="864"/>
                    <a:ext cx="580" cy="229"/>
                    <a:chOff x="2611" y="864"/>
                    <a:chExt cx="580" cy="229"/>
                  </a:xfrm>
                </p:grpSpPr>
                <p:sp>
                  <p:nvSpPr>
                    <p:cNvPr id="472089" name="Rectangle 25"/>
                    <p:cNvSpPr>
                      <a:spLocks noChangeArrowheads="1"/>
                    </p:cNvSpPr>
                    <p:nvPr/>
                  </p:nvSpPr>
                  <p:spPr bwMode="auto">
                    <a:xfrm>
                      <a:off x="2611"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90" name="Rectangle 26"/>
                    <p:cNvSpPr>
                      <a:spLocks noChangeArrowheads="1"/>
                    </p:cNvSpPr>
                    <p:nvPr/>
                  </p:nvSpPr>
                  <p:spPr bwMode="auto">
                    <a:xfrm>
                      <a:off x="2776" y="864"/>
                      <a:ext cx="253"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grpSp>
              <p:grpSp>
                <p:nvGrpSpPr>
                  <p:cNvPr id="472091" name="Group 27"/>
                  <p:cNvGrpSpPr>
                    <a:grpSpLocks/>
                  </p:cNvGrpSpPr>
                  <p:nvPr/>
                </p:nvGrpSpPr>
                <p:grpSpPr bwMode="auto">
                  <a:xfrm>
                    <a:off x="3199" y="864"/>
                    <a:ext cx="579" cy="229"/>
                    <a:chOff x="3199" y="864"/>
                    <a:chExt cx="579" cy="229"/>
                  </a:xfrm>
                </p:grpSpPr>
                <p:sp>
                  <p:nvSpPr>
                    <p:cNvPr id="472092" name="Rectangle 28"/>
                    <p:cNvSpPr>
                      <a:spLocks noChangeArrowheads="1"/>
                    </p:cNvSpPr>
                    <p:nvPr/>
                  </p:nvSpPr>
                  <p:spPr bwMode="auto">
                    <a:xfrm>
                      <a:off x="3199"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93" name="Rectangle 29"/>
                    <p:cNvSpPr>
                      <a:spLocks noChangeArrowheads="1"/>
                    </p:cNvSpPr>
                    <p:nvPr/>
                  </p:nvSpPr>
                  <p:spPr bwMode="auto">
                    <a:xfrm>
                      <a:off x="3363" y="864"/>
                      <a:ext cx="221"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grpSp>
                <p:nvGrpSpPr>
                  <p:cNvPr id="472094" name="Group 30"/>
                  <p:cNvGrpSpPr>
                    <a:grpSpLocks/>
                  </p:cNvGrpSpPr>
                  <p:nvPr/>
                </p:nvGrpSpPr>
                <p:grpSpPr bwMode="auto">
                  <a:xfrm>
                    <a:off x="3786" y="864"/>
                    <a:ext cx="579" cy="229"/>
                    <a:chOff x="3786" y="864"/>
                    <a:chExt cx="579" cy="229"/>
                  </a:xfrm>
                </p:grpSpPr>
                <p:sp>
                  <p:nvSpPr>
                    <p:cNvPr id="472095" name="Rectangle 31"/>
                    <p:cNvSpPr>
                      <a:spLocks noChangeArrowheads="1"/>
                    </p:cNvSpPr>
                    <p:nvPr/>
                  </p:nvSpPr>
                  <p:spPr bwMode="auto">
                    <a:xfrm>
                      <a:off x="3786"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96" name="Rectangle 32"/>
                    <p:cNvSpPr>
                      <a:spLocks noChangeArrowheads="1"/>
                    </p:cNvSpPr>
                    <p:nvPr/>
                  </p:nvSpPr>
                  <p:spPr bwMode="auto">
                    <a:xfrm>
                      <a:off x="3951" y="864"/>
                      <a:ext cx="262"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grpSp>
              <p:grpSp>
                <p:nvGrpSpPr>
                  <p:cNvPr id="472097" name="Group 33"/>
                  <p:cNvGrpSpPr>
                    <a:grpSpLocks/>
                  </p:cNvGrpSpPr>
                  <p:nvPr/>
                </p:nvGrpSpPr>
                <p:grpSpPr bwMode="auto">
                  <a:xfrm>
                    <a:off x="4373" y="864"/>
                    <a:ext cx="620" cy="229"/>
                    <a:chOff x="4373" y="864"/>
                    <a:chExt cx="620" cy="229"/>
                  </a:xfrm>
                </p:grpSpPr>
                <p:sp>
                  <p:nvSpPr>
                    <p:cNvPr id="472098" name="Rectangle 34"/>
                    <p:cNvSpPr>
                      <a:spLocks noChangeArrowheads="1"/>
                    </p:cNvSpPr>
                    <p:nvPr/>
                  </p:nvSpPr>
                  <p:spPr bwMode="auto">
                    <a:xfrm>
                      <a:off x="4373"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099" name="Rectangle 35"/>
                    <p:cNvSpPr>
                      <a:spLocks noChangeArrowheads="1"/>
                    </p:cNvSpPr>
                    <p:nvPr/>
                  </p:nvSpPr>
                  <p:spPr bwMode="auto">
                    <a:xfrm>
                      <a:off x="4448" y="864"/>
                      <a:ext cx="545"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shamt</a:t>
                      </a:r>
                    </a:p>
                  </p:txBody>
                </p:sp>
              </p:grpSp>
              <p:grpSp>
                <p:nvGrpSpPr>
                  <p:cNvPr id="472100" name="Group 36"/>
                  <p:cNvGrpSpPr>
                    <a:grpSpLocks/>
                  </p:cNvGrpSpPr>
                  <p:nvPr/>
                </p:nvGrpSpPr>
                <p:grpSpPr bwMode="auto">
                  <a:xfrm>
                    <a:off x="4961" y="864"/>
                    <a:ext cx="625" cy="229"/>
                    <a:chOff x="4961" y="864"/>
                    <a:chExt cx="625" cy="229"/>
                  </a:xfrm>
                </p:grpSpPr>
                <p:sp>
                  <p:nvSpPr>
                    <p:cNvPr id="472101" name="Rectangle 37"/>
                    <p:cNvSpPr>
                      <a:spLocks noChangeArrowheads="1"/>
                    </p:cNvSpPr>
                    <p:nvPr/>
                  </p:nvSpPr>
                  <p:spPr bwMode="auto">
                    <a:xfrm>
                      <a:off x="4961" y="868"/>
                      <a:ext cx="625"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102" name="Rectangle 38"/>
                    <p:cNvSpPr>
                      <a:spLocks noChangeArrowheads="1"/>
                    </p:cNvSpPr>
                    <p:nvPr/>
                  </p:nvSpPr>
                  <p:spPr bwMode="auto">
                    <a:xfrm>
                      <a:off x="5143" y="864"/>
                      <a:ext cx="42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func</a:t>
                      </a:r>
                    </a:p>
                  </p:txBody>
                </p:sp>
              </p:grpSp>
            </p:grpSp>
          </p:grpSp>
          <p:sp>
            <p:nvSpPr>
              <p:cNvPr id="472103" name="Rectangle 39"/>
              <p:cNvSpPr>
                <a:spLocks noChangeArrowheads="1"/>
              </p:cNvSpPr>
              <p:nvPr/>
            </p:nvSpPr>
            <p:spPr bwMode="auto">
              <a:xfrm>
                <a:off x="5488"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472104" name="Rectangle 40"/>
              <p:cNvSpPr>
                <a:spLocks noChangeArrowheads="1"/>
              </p:cNvSpPr>
              <p:nvPr/>
            </p:nvSpPr>
            <p:spPr bwMode="auto">
              <a:xfrm>
                <a:off x="4810"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a:t>
                </a:r>
              </a:p>
            </p:txBody>
          </p:sp>
          <p:sp>
            <p:nvSpPr>
              <p:cNvPr id="472105" name="Rectangle 41"/>
              <p:cNvSpPr>
                <a:spLocks noChangeArrowheads="1"/>
              </p:cNvSpPr>
              <p:nvPr/>
            </p:nvSpPr>
            <p:spPr bwMode="auto">
              <a:xfrm>
                <a:off x="4177"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11</a:t>
                </a:r>
              </a:p>
            </p:txBody>
          </p:sp>
          <p:sp>
            <p:nvSpPr>
              <p:cNvPr id="472106" name="Rectangle 42"/>
              <p:cNvSpPr>
                <a:spLocks noChangeArrowheads="1"/>
              </p:cNvSpPr>
              <p:nvPr/>
            </p:nvSpPr>
            <p:spPr bwMode="auto">
              <a:xfrm>
                <a:off x="3589"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472107" name="Rectangle 43"/>
              <p:cNvSpPr>
                <a:spLocks noChangeArrowheads="1"/>
              </p:cNvSpPr>
              <p:nvPr/>
            </p:nvSpPr>
            <p:spPr bwMode="auto">
              <a:xfrm>
                <a:off x="3002"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21</a:t>
                </a:r>
              </a:p>
            </p:txBody>
          </p:sp>
          <p:sp>
            <p:nvSpPr>
              <p:cNvPr id="472108" name="Rectangle 44"/>
              <p:cNvSpPr>
                <a:spLocks noChangeArrowheads="1"/>
              </p:cNvSpPr>
              <p:nvPr/>
            </p:nvSpPr>
            <p:spPr bwMode="auto">
              <a:xfrm>
                <a:off x="2414"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472109" name="Rectangle 45"/>
              <p:cNvSpPr>
                <a:spLocks noChangeArrowheads="1"/>
              </p:cNvSpPr>
              <p:nvPr/>
            </p:nvSpPr>
            <p:spPr bwMode="auto">
              <a:xfrm>
                <a:off x="1918"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grpSp>
        <p:sp>
          <p:nvSpPr>
            <p:cNvPr id="472110" name="Rectangle 46"/>
            <p:cNvSpPr>
              <a:spLocks noChangeArrowheads="1"/>
            </p:cNvSpPr>
            <p:nvPr/>
          </p:nvSpPr>
          <p:spPr bwMode="auto">
            <a:xfrm>
              <a:off x="2143" y="1056"/>
              <a:ext cx="496"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472111" name="Rectangle 47"/>
            <p:cNvSpPr>
              <a:spLocks noChangeArrowheads="1"/>
            </p:cNvSpPr>
            <p:nvPr/>
          </p:nvSpPr>
          <p:spPr bwMode="auto">
            <a:xfrm>
              <a:off x="512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472112" name="Rectangle 48"/>
            <p:cNvSpPr>
              <a:spLocks noChangeArrowheads="1"/>
            </p:cNvSpPr>
            <p:nvPr/>
          </p:nvSpPr>
          <p:spPr bwMode="auto">
            <a:xfrm>
              <a:off x="4493"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472113" name="Rectangle 49"/>
            <p:cNvSpPr>
              <a:spLocks noChangeArrowheads="1"/>
            </p:cNvSpPr>
            <p:nvPr/>
          </p:nvSpPr>
          <p:spPr bwMode="auto">
            <a:xfrm>
              <a:off x="390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472114" name="Rectangle 50"/>
            <p:cNvSpPr>
              <a:spLocks noChangeArrowheads="1"/>
            </p:cNvSpPr>
            <p:nvPr/>
          </p:nvSpPr>
          <p:spPr bwMode="auto">
            <a:xfrm>
              <a:off x="3317" y="1056"/>
              <a:ext cx="490"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sp>
          <p:nvSpPr>
            <p:cNvPr id="472115" name="Rectangle 51"/>
            <p:cNvSpPr>
              <a:spLocks noChangeArrowheads="1"/>
            </p:cNvSpPr>
            <p:nvPr/>
          </p:nvSpPr>
          <p:spPr bwMode="auto">
            <a:xfrm>
              <a:off x="2731" y="1056"/>
              <a:ext cx="489"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grpSp>
      <p:grpSp>
        <p:nvGrpSpPr>
          <p:cNvPr id="472116" name="Group 52"/>
          <p:cNvGrpSpPr>
            <a:grpSpLocks/>
          </p:cNvGrpSpPr>
          <p:nvPr/>
        </p:nvGrpSpPr>
        <p:grpSpPr bwMode="auto">
          <a:xfrm>
            <a:off x="2933700" y="3422650"/>
            <a:ext cx="5999163" cy="989013"/>
            <a:chOff x="1918" y="1392"/>
            <a:chExt cx="3763" cy="607"/>
          </a:xfrm>
        </p:grpSpPr>
        <p:sp>
          <p:nvSpPr>
            <p:cNvPr id="472117" name="Rectangle 53"/>
            <p:cNvSpPr>
              <a:spLocks noChangeArrowheads="1"/>
            </p:cNvSpPr>
            <p:nvPr/>
          </p:nvSpPr>
          <p:spPr bwMode="auto">
            <a:xfrm>
              <a:off x="1983" y="1592"/>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472118" name="Group 54"/>
            <p:cNvGrpSpPr>
              <a:grpSpLocks/>
            </p:cNvGrpSpPr>
            <p:nvPr/>
          </p:nvGrpSpPr>
          <p:grpSpPr bwMode="auto">
            <a:xfrm>
              <a:off x="1979" y="1584"/>
              <a:ext cx="624" cy="223"/>
              <a:chOff x="1979" y="1584"/>
              <a:chExt cx="624" cy="223"/>
            </a:xfrm>
          </p:grpSpPr>
          <p:sp>
            <p:nvSpPr>
              <p:cNvPr id="472119" name="Rectangle 55"/>
              <p:cNvSpPr>
                <a:spLocks noChangeArrowheads="1"/>
              </p:cNvSpPr>
              <p:nvPr/>
            </p:nvSpPr>
            <p:spPr bwMode="auto">
              <a:xfrm>
                <a:off x="1979" y="1588"/>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120" name="Rectangle 56"/>
              <p:cNvSpPr>
                <a:spLocks noChangeArrowheads="1"/>
              </p:cNvSpPr>
              <p:nvPr/>
            </p:nvSpPr>
            <p:spPr bwMode="auto">
              <a:xfrm>
                <a:off x="2161" y="1584"/>
                <a:ext cx="289"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grpSp>
          <p:nvGrpSpPr>
            <p:cNvPr id="472121" name="Group 57"/>
            <p:cNvGrpSpPr>
              <a:grpSpLocks/>
            </p:cNvGrpSpPr>
            <p:nvPr/>
          </p:nvGrpSpPr>
          <p:grpSpPr bwMode="auto">
            <a:xfrm>
              <a:off x="2611" y="1584"/>
              <a:ext cx="580" cy="223"/>
              <a:chOff x="2611" y="1584"/>
              <a:chExt cx="580" cy="223"/>
            </a:xfrm>
          </p:grpSpPr>
          <p:sp>
            <p:nvSpPr>
              <p:cNvPr id="472122" name="Rectangle 58"/>
              <p:cNvSpPr>
                <a:spLocks noChangeArrowheads="1"/>
              </p:cNvSpPr>
              <p:nvPr/>
            </p:nvSpPr>
            <p:spPr bwMode="auto">
              <a:xfrm>
                <a:off x="2611" y="158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123" name="Rectangle 59"/>
              <p:cNvSpPr>
                <a:spLocks noChangeArrowheads="1"/>
              </p:cNvSpPr>
              <p:nvPr/>
            </p:nvSpPr>
            <p:spPr bwMode="auto">
              <a:xfrm>
                <a:off x="2776" y="1584"/>
                <a:ext cx="250"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grpSp>
        <p:grpSp>
          <p:nvGrpSpPr>
            <p:cNvPr id="472124" name="Group 60"/>
            <p:cNvGrpSpPr>
              <a:grpSpLocks/>
            </p:cNvGrpSpPr>
            <p:nvPr/>
          </p:nvGrpSpPr>
          <p:grpSpPr bwMode="auto">
            <a:xfrm>
              <a:off x="3199" y="1584"/>
              <a:ext cx="579" cy="223"/>
              <a:chOff x="3199" y="1584"/>
              <a:chExt cx="579" cy="223"/>
            </a:xfrm>
          </p:grpSpPr>
          <p:sp>
            <p:nvSpPr>
              <p:cNvPr id="472125" name="Rectangle 61"/>
              <p:cNvSpPr>
                <a:spLocks noChangeArrowheads="1"/>
              </p:cNvSpPr>
              <p:nvPr/>
            </p:nvSpPr>
            <p:spPr bwMode="auto">
              <a:xfrm>
                <a:off x="3199" y="158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126" name="Rectangle 62"/>
              <p:cNvSpPr>
                <a:spLocks noChangeArrowheads="1"/>
              </p:cNvSpPr>
              <p:nvPr/>
            </p:nvSpPr>
            <p:spPr bwMode="auto">
              <a:xfrm>
                <a:off x="3363" y="1584"/>
                <a:ext cx="217"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sp>
          <p:nvSpPr>
            <p:cNvPr id="472127" name="Rectangle 63"/>
            <p:cNvSpPr>
              <a:spLocks noChangeArrowheads="1"/>
            </p:cNvSpPr>
            <p:nvPr/>
          </p:nvSpPr>
          <p:spPr bwMode="auto">
            <a:xfrm>
              <a:off x="3786" y="1588"/>
              <a:ext cx="180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72128" name="Rectangle 64"/>
            <p:cNvSpPr>
              <a:spLocks noChangeArrowheads="1"/>
            </p:cNvSpPr>
            <p:nvPr/>
          </p:nvSpPr>
          <p:spPr bwMode="auto">
            <a:xfrm>
              <a:off x="4289" y="1584"/>
              <a:ext cx="822"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immediate</a:t>
              </a:r>
            </a:p>
          </p:txBody>
        </p:sp>
        <p:sp>
          <p:nvSpPr>
            <p:cNvPr id="472129" name="Rectangle 65"/>
            <p:cNvSpPr>
              <a:spLocks noChangeArrowheads="1"/>
            </p:cNvSpPr>
            <p:nvPr/>
          </p:nvSpPr>
          <p:spPr bwMode="auto">
            <a:xfrm>
              <a:off x="5488" y="1392"/>
              <a:ext cx="19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472130" name="Rectangle 66"/>
            <p:cNvSpPr>
              <a:spLocks noChangeArrowheads="1"/>
            </p:cNvSpPr>
            <p:nvPr/>
          </p:nvSpPr>
          <p:spPr bwMode="auto">
            <a:xfrm>
              <a:off x="3590"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472131" name="Rectangle 67"/>
            <p:cNvSpPr>
              <a:spLocks noChangeArrowheads="1"/>
            </p:cNvSpPr>
            <p:nvPr/>
          </p:nvSpPr>
          <p:spPr bwMode="auto">
            <a:xfrm>
              <a:off x="3002"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21</a:t>
              </a:r>
            </a:p>
          </p:txBody>
        </p:sp>
        <p:sp>
          <p:nvSpPr>
            <p:cNvPr id="472132" name="Rectangle 68"/>
            <p:cNvSpPr>
              <a:spLocks noChangeArrowheads="1"/>
            </p:cNvSpPr>
            <p:nvPr/>
          </p:nvSpPr>
          <p:spPr bwMode="auto">
            <a:xfrm>
              <a:off x="2414"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472133" name="Rectangle 69"/>
            <p:cNvSpPr>
              <a:spLocks noChangeArrowheads="1"/>
            </p:cNvSpPr>
            <p:nvPr/>
          </p:nvSpPr>
          <p:spPr bwMode="auto">
            <a:xfrm>
              <a:off x="1918"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sp>
          <p:nvSpPr>
            <p:cNvPr id="472134" name="Rectangle 70"/>
            <p:cNvSpPr>
              <a:spLocks noChangeArrowheads="1"/>
            </p:cNvSpPr>
            <p:nvPr/>
          </p:nvSpPr>
          <p:spPr bwMode="auto">
            <a:xfrm>
              <a:off x="2143" y="1776"/>
              <a:ext cx="488"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472135" name="Rectangle 71"/>
            <p:cNvSpPr>
              <a:spLocks noChangeArrowheads="1"/>
            </p:cNvSpPr>
            <p:nvPr/>
          </p:nvSpPr>
          <p:spPr bwMode="auto">
            <a:xfrm>
              <a:off x="4448" y="1776"/>
              <a:ext cx="568"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 </a:t>
              </a:r>
              <a:r>
                <a:rPr lang="en-US" altLang="zh-CN" sz="1800">
                  <a:ea typeface="宋体" pitchFamily="2" charset="-122"/>
                </a:rPr>
                <a:t>bits</a:t>
              </a:r>
            </a:p>
          </p:txBody>
        </p:sp>
        <p:sp>
          <p:nvSpPr>
            <p:cNvPr id="472136" name="Rectangle 72"/>
            <p:cNvSpPr>
              <a:spLocks noChangeArrowheads="1"/>
            </p:cNvSpPr>
            <p:nvPr/>
          </p:nvSpPr>
          <p:spPr bwMode="auto">
            <a:xfrm>
              <a:off x="3318" y="1776"/>
              <a:ext cx="490" cy="223"/>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472137" name="Rectangle 73"/>
            <p:cNvSpPr>
              <a:spLocks noChangeArrowheads="1"/>
            </p:cNvSpPr>
            <p:nvPr/>
          </p:nvSpPr>
          <p:spPr bwMode="auto">
            <a:xfrm>
              <a:off x="2731" y="1776"/>
              <a:ext cx="480"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grpSp>
      <p:sp>
        <p:nvSpPr>
          <p:cNvPr id="472141" name="Text Box 77"/>
          <p:cNvSpPr txBox="1">
            <a:spLocks noChangeArrowheads="1"/>
          </p:cNvSpPr>
          <p:nvPr/>
        </p:nvSpPr>
        <p:spPr bwMode="auto">
          <a:xfrm>
            <a:off x="331788" y="908050"/>
            <a:ext cx="6232525" cy="396875"/>
          </a:xfrm>
          <a:prstGeom prst="rect">
            <a:avLst/>
          </a:prstGeom>
          <a:noFill/>
          <a:ln w="50800">
            <a:noFill/>
            <a:miter lim="800000"/>
            <a:headEnd/>
            <a:tailEnd/>
          </a:ln>
          <a:effectLst/>
        </p:spPr>
        <p:txBody>
          <a:bodyPr>
            <a:spAutoFit/>
          </a:bodyPr>
          <a:lstStyle/>
          <a:p>
            <a:pPr>
              <a:spcBef>
                <a:spcPct val="50000"/>
              </a:spcBef>
            </a:pPr>
            <a:r>
              <a:rPr lang="en-US" altLang="zh-CN" sz="2000">
                <a:solidFill>
                  <a:srgbClr val="008000"/>
                </a:solidFill>
                <a:latin typeface="微软雅黑" pitchFamily="34" charset="-122"/>
                <a:ea typeface="微软雅黑" pitchFamily="34" charset="-122"/>
              </a:rPr>
              <a:t>MIPS</a:t>
            </a:r>
            <a:r>
              <a:rPr lang="zh-CN" altLang="en-US" sz="2000">
                <a:solidFill>
                  <a:srgbClr val="008000"/>
                </a:solidFill>
                <a:latin typeface="微软雅黑" pitchFamily="34" charset="-122"/>
                <a:ea typeface="微软雅黑" pitchFamily="34" charset="-122"/>
              </a:rPr>
              <a:t>有三种指令格式：</a:t>
            </a:r>
            <a:r>
              <a:rPr lang="en-US" altLang="zh-CN" sz="2000">
                <a:solidFill>
                  <a:srgbClr val="008000"/>
                </a:solidFill>
                <a:latin typeface="微软雅黑" pitchFamily="34" charset="-122"/>
                <a:ea typeface="微软雅黑" pitchFamily="34" charset="-122"/>
              </a:rPr>
              <a:t>R-</a:t>
            </a:r>
            <a:r>
              <a:rPr lang="zh-CN" altLang="en-US" sz="2000">
                <a:solidFill>
                  <a:srgbClr val="008000"/>
                </a:solidFill>
                <a:latin typeface="微软雅黑" pitchFamily="34" charset="-122"/>
                <a:ea typeface="微软雅黑" pitchFamily="34" charset="-122"/>
              </a:rPr>
              <a:t>型、</a:t>
            </a:r>
            <a:r>
              <a:rPr lang="en-US" altLang="zh-CN" sz="2000">
                <a:solidFill>
                  <a:srgbClr val="008000"/>
                </a:solidFill>
                <a:latin typeface="微软雅黑" pitchFamily="34" charset="-122"/>
                <a:ea typeface="微软雅黑" pitchFamily="34" charset="-122"/>
              </a:rPr>
              <a:t>I-</a:t>
            </a:r>
            <a:r>
              <a:rPr lang="zh-CN" altLang="en-US" sz="2000">
                <a:solidFill>
                  <a:srgbClr val="008000"/>
                </a:solidFill>
                <a:latin typeface="微软雅黑" pitchFamily="34" charset="-122"/>
                <a:ea typeface="微软雅黑" pitchFamily="34" charset="-122"/>
              </a:rPr>
              <a:t>型、</a:t>
            </a:r>
            <a:r>
              <a:rPr lang="en-US" altLang="zh-CN" sz="2000">
                <a:solidFill>
                  <a:srgbClr val="008000"/>
                </a:solidFill>
                <a:latin typeface="微软雅黑" pitchFamily="34" charset="-122"/>
                <a:ea typeface="微软雅黑" pitchFamily="34" charset="-122"/>
              </a:rPr>
              <a:t>J-</a:t>
            </a:r>
            <a:r>
              <a:rPr lang="zh-CN" altLang="en-US" sz="2000">
                <a:solidFill>
                  <a:srgbClr val="008000"/>
                </a:solidFill>
                <a:latin typeface="微软雅黑" pitchFamily="34" charset="-122"/>
                <a:ea typeface="微软雅黑" pitchFamily="34" charset="-122"/>
              </a:rPr>
              <a:t>型</a:t>
            </a:r>
          </a:p>
        </p:txBody>
      </p:sp>
      <p:sp>
        <p:nvSpPr>
          <p:cNvPr id="472142" name="Rectangle 78"/>
          <p:cNvSpPr>
            <a:spLocks noChangeArrowheads="1"/>
          </p:cNvSpPr>
          <p:nvPr/>
        </p:nvSpPr>
        <p:spPr bwMode="auto">
          <a:xfrm>
            <a:off x="246063" y="1493838"/>
            <a:ext cx="8723312" cy="1393825"/>
          </a:xfrm>
          <a:prstGeom prst="rect">
            <a:avLst/>
          </a:prstGeom>
          <a:solidFill>
            <a:schemeClr val="accent1">
              <a:alpha val="12000"/>
            </a:schemeClr>
          </a:solidFill>
          <a:ln w="50800">
            <a:noFill/>
            <a:miter lim="800000"/>
            <a:headEnd/>
            <a:tailEnd/>
          </a:ln>
          <a:effectLst/>
        </p:spPr>
        <p:txBody>
          <a:bodyPr wrap="none" anchor="ctr"/>
          <a:lstStyle/>
          <a:p>
            <a:endParaRPr lang="zh-CN" altLang="en-US"/>
          </a:p>
        </p:txBody>
      </p:sp>
      <p:sp>
        <p:nvSpPr>
          <p:cNvPr id="472143" name="Text Box 79"/>
          <p:cNvSpPr txBox="1">
            <a:spLocks noChangeArrowheads="1"/>
          </p:cNvSpPr>
          <p:nvPr/>
        </p:nvSpPr>
        <p:spPr bwMode="auto">
          <a:xfrm>
            <a:off x="4724400" y="2438400"/>
            <a:ext cx="2308225" cy="3968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1"/>
                </a:solidFill>
                <a:latin typeface="微软雅黑" pitchFamily="34" charset="-122"/>
                <a:ea typeface="微软雅黑" pitchFamily="34" charset="-122"/>
              </a:rPr>
              <a:t>R-</a:t>
            </a:r>
            <a:r>
              <a:rPr lang="zh-CN" altLang="en-US" sz="2000">
                <a:solidFill>
                  <a:schemeClr val="accent1"/>
                </a:solidFill>
                <a:latin typeface="微软雅黑" pitchFamily="34" charset="-122"/>
                <a:ea typeface="微软雅黑" pitchFamily="34" charset="-122"/>
              </a:rPr>
              <a:t>型指令格式</a:t>
            </a:r>
          </a:p>
        </p:txBody>
      </p:sp>
      <p:sp>
        <p:nvSpPr>
          <p:cNvPr id="472144" name="Rectangle 80"/>
          <p:cNvSpPr>
            <a:spLocks noChangeArrowheads="1"/>
          </p:cNvSpPr>
          <p:nvPr/>
        </p:nvSpPr>
        <p:spPr bwMode="auto">
          <a:xfrm>
            <a:off x="246063" y="2889250"/>
            <a:ext cx="8723312" cy="2570163"/>
          </a:xfrm>
          <a:prstGeom prst="rect">
            <a:avLst/>
          </a:prstGeom>
          <a:solidFill>
            <a:schemeClr val="accent2">
              <a:alpha val="6000"/>
            </a:schemeClr>
          </a:solidFill>
          <a:ln w="50800">
            <a:noFill/>
            <a:miter lim="800000"/>
            <a:headEnd/>
            <a:tailEnd/>
          </a:ln>
          <a:effectLst/>
        </p:spPr>
        <p:txBody>
          <a:bodyPr wrap="none" anchor="ctr"/>
          <a:lstStyle/>
          <a:p>
            <a:endParaRPr lang="zh-CN" altLang="en-US"/>
          </a:p>
        </p:txBody>
      </p:sp>
      <p:sp>
        <p:nvSpPr>
          <p:cNvPr id="472145" name="Text Box 81"/>
          <p:cNvSpPr txBox="1">
            <a:spLocks noChangeArrowheads="1"/>
          </p:cNvSpPr>
          <p:nvPr/>
        </p:nvSpPr>
        <p:spPr bwMode="auto">
          <a:xfrm>
            <a:off x="4535488" y="4516438"/>
            <a:ext cx="2308225" cy="3968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1"/>
                </a:solidFill>
                <a:latin typeface="微软雅黑" pitchFamily="34" charset="-122"/>
                <a:ea typeface="微软雅黑" pitchFamily="34" charset="-122"/>
              </a:rPr>
              <a:t>I-</a:t>
            </a:r>
            <a:r>
              <a:rPr lang="zh-CN" altLang="en-US" sz="2000">
                <a:solidFill>
                  <a:schemeClr val="accent1"/>
                </a:solidFill>
                <a:latin typeface="微软雅黑" pitchFamily="34" charset="-122"/>
                <a:ea typeface="微软雅黑" pitchFamily="34" charset="-122"/>
              </a:rPr>
              <a:t>型指令格式</a:t>
            </a:r>
          </a:p>
        </p:txBody>
      </p:sp>
      <p:sp>
        <p:nvSpPr>
          <p:cNvPr id="472146" name="Rectangle 82"/>
          <p:cNvSpPr>
            <a:spLocks noChangeArrowheads="1"/>
          </p:cNvSpPr>
          <p:nvPr/>
        </p:nvSpPr>
        <p:spPr bwMode="auto">
          <a:xfrm>
            <a:off x="249238" y="5461000"/>
            <a:ext cx="8723312" cy="1216025"/>
          </a:xfrm>
          <a:prstGeom prst="rect">
            <a:avLst/>
          </a:prstGeom>
          <a:solidFill>
            <a:srgbClr val="339966">
              <a:alpha val="24001"/>
            </a:srgbClr>
          </a:solidFill>
          <a:ln w="50800">
            <a:noFill/>
            <a:miter lim="800000"/>
            <a:headEnd/>
            <a:tailEnd/>
          </a:ln>
          <a:effectLst/>
        </p:spPr>
        <p:txBody>
          <a:bodyPr wrap="none" anchor="ctr"/>
          <a:lstStyle/>
          <a:p>
            <a:endParaRPr lang="zh-CN" altLang="en-US"/>
          </a:p>
        </p:txBody>
      </p:sp>
      <p:sp>
        <p:nvSpPr>
          <p:cNvPr id="472147" name="Text Box 83"/>
          <p:cNvSpPr txBox="1">
            <a:spLocks noChangeArrowheads="1"/>
          </p:cNvSpPr>
          <p:nvPr/>
        </p:nvSpPr>
        <p:spPr bwMode="auto">
          <a:xfrm>
            <a:off x="4514850" y="6318250"/>
            <a:ext cx="2308225" cy="396875"/>
          </a:xfrm>
          <a:prstGeom prst="rect">
            <a:avLst/>
          </a:prstGeom>
          <a:noFill/>
          <a:ln w="50800">
            <a:noFill/>
            <a:miter lim="800000"/>
            <a:headEnd/>
            <a:tailEnd/>
          </a:ln>
          <a:effectLst/>
        </p:spPr>
        <p:txBody>
          <a:bodyPr>
            <a:spAutoFit/>
          </a:bodyPr>
          <a:lstStyle/>
          <a:p>
            <a:pPr>
              <a:spcBef>
                <a:spcPct val="50000"/>
              </a:spcBef>
            </a:pPr>
            <a:r>
              <a:rPr lang="en-US" altLang="zh-CN" sz="2000">
                <a:solidFill>
                  <a:schemeClr val="accent1"/>
                </a:solidFill>
                <a:latin typeface="微软雅黑" pitchFamily="34" charset="-122"/>
                <a:ea typeface="微软雅黑" pitchFamily="34" charset="-122"/>
              </a:rPr>
              <a:t>J-</a:t>
            </a:r>
            <a:r>
              <a:rPr lang="zh-CN" altLang="en-US" sz="2000">
                <a:solidFill>
                  <a:schemeClr val="accent1"/>
                </a:solidFill>
                <a:latin typeface="微软雅黑" pitchFamily="34" charset="-122"/>
                <a:ea typeface="微软雅黑" pitchFamily="34" charset="-122"/>
              </a:rPr>
              <a:t>型指令格式</a:t>
            </a:r>
          </a:p>
        </p:txBody>
      </p:sp>
      <p:sp>
        <p:nvSpPr>
          <p:cNvPr id="472148" name="Text Box 84"/>
          <p:cNvSpPr txBox="1">
            <a:spLocks noChangeArrowheads="1"/>
          </p:cNvSpPr>
          <p:nvPr/>
        </p:nvSpPr>
        <p:spPr bwMode="auto">
          <a:xfrm>
            <a:off x="5965825" y="798513"/>
            <a:ext cx="2698750" cy="581025"/>
          </a:xfrm>
          <a:prstGeom prst="rect">
            <a:avLst/>
          </a:prstGeom>
          <a:noFill/>
          <a:ln w="50800">
            <a:noFill/>
            <a:miter lim="800000"/>
            <a:headEnd/>
            <a:tailEnd/>
          </a:ln>
          <a:effectLst/>
        </p:spPr>
        <p:txBody>
          <a:bodyPr>
            <a:spAutoFit/>
          </a:bodyPr>
          <a:lstStyle/>
          <a:p>
            <a:pPr>
              <a:spcBef>
                <a:spcPct val="50000"/>
              </a:spcBef>
            </a:pPr>
            <a:r>
              <a:rPr lang="zh-CN" altLang="en-US">
                <a:latin typeface="微软雅黑" pitchFamily="34" charset="-122"/>
                <a:ea typeface="微软雅黑" pitchFamily="34" charset="-122"/>
              </a:rPr>
              <a:t>本节内容无需掌握，仅为理解指令的执行过程而补充</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346075" y="134938"/>
            <a:ext cx="7577138" cy="528637"/>
          </a:xfrm>
          <a:noFill/>
          <a:ln/>
        </p:spPr>
        <p:txBody>
          <a:bodyPr wrap="none"/>
          <a:lstStyle/>
          <a:p>
            <a:r>
              <a:rPr lang="zh-CN" altLang="en-US"/>
              <a:t>取指令部件</a:t>
            </a:r>
            <a:r>
              <a:rPr lang="en-US" altLang="zh-CN">
                <a:ea typeface="宋体" pitchFamily="2" charset="-122"/>
              </a:rPr>
              <a:t>(Instruction Fetch Unit) </a:t>
            </a:r>
          </a:p>
        </p:txBody>
      </p:sp>
      <p:sp>
        <p:nvSpPr>
          <p:cNvPr id="480259" name="Rectangle 3"/>
          <p:cNvSpPr>
            <a:spLocks noGrp="1" noChangeArrowheads="1"/>
          </p:cNvSpPr>
          <p:nvPr>
            <p:ph type="body" idx="1"/>
          </p:nvPr>
        </p:nvSpPr>
        <p:spPr>
          <a:xfrm>
            <a:off x="249238" y="758825"/>
            <a:ext cx="8699500" cy="1831975"/>
          </a:xfrm>
          <a:noFill/>
          <a:ln/>
        </p:spPr>
        <p:txBody>
          <a:bodyPr/>
          <a:lstStyle/>
          <a:p>
            <a:pPr>
              <a:lnSpc>
                <a:spcPct val="110000"/>
              </a:lnSpc>
            </a:pPr>
            <a:r>
              <a:rPr lang="zh-CN" altLang="en-US" sz="2200">
                <a:ea typeface="黑体" pitchFamily="49" charset="-122"/>
              </a:rPr>
              <a:t>每条指令都有的公共操作：</a:t>
            </a:r>
          </a:p>
          <a:p>
            <a:pPr lvl="1">
              <a:lnSpc>
                <a:spcPct val="110000"/>
              </a:lnSpc>
            </a:pPr>
            <a:r>
              <a:rPr lang="zh-CN" altLang="en-US" sz="2200">
                <a:solidFill>
                  <a:srgbClr val="CC0000"/>
                </a:solidFill>
                <a:ea typeface="黑体" pitchFamily="49" charset="-122"/>
              </a:rPr>
              <a:t>取指令</a:t>
            </a:r>
            <a:r>
              <a:rPr lang="zh-CN" altLang="en-US" sz="2200">
                <a:ea typeface="黑体" pitchFamily="49" charset="-122"/>
              </a:rPr>
              <a:t>：</a:t>
            </a:r>
            <a:r>
              <a:rPr lang="en-US" altLang="zh-CN" sz="2200">
                <a:ea typeface="黑体" pitchFamily="49" charset="-122"/>
              </a:rPr>
              <a:t> M[PC]</a:t>
            </a:r>
          </a:p>
          <a:p>
            <a:pPr lvl="1">
              <a:lnSpc>
                <a:spcPct val="110000"/>
              </a:lnSpc>
            </a:pPr>
            <a:r>
              <a:rPr lang="zh-CN" altLang="en-US" sz="2200">
                <a:solidFill>
                  <a:srgbClr val="CC0000"/>
                </a:solidFill>
                <a:ea typeface="黑体" pitchFamily="49" charset="-122"/>
              </a:rPr>
              <a:t>更新</a:t>
            </a:r>
            <a:r>
              <a:rPr lang="en-US" altLang="zh-CN" sz="2200">
                <a:solidFill>
                  <a:srgbClr val="CC0000"/>
                </a:solidFill>
                <a:ea typeface="黑体" pitchFamily="49" charset="-122"/>
              </a:rPr>
              <a:t>PC</a:t>
            </a:r>
            <a:r>
              <a:rPr lang="zh-CN" altLang="en-US" sz="2200">
                <a:ea typeface="黑体" pitchFamily="49" charset="-122"/>
              </a:rPr>
              <a:t>：</a:t>
            </a:r>
            <a:r>
              <a:rPr lang="en-US" altLang="zh-CN" sz="2200">
                <a:ea typeface="黑体" pitchFamily="49" charset="-122"/>
              </a:rPr>
              <a:t>PC </a:t>
            </a:r>
            <a:r>
              <a:rPr lang="en-US" altLang="zh-CN" sz="2200">
                <a:ea typeface="黑体" pitchFamily="49" charset="-122"/>
                <a:cs typeface="Arial" charset="0"/>
                <a:sym typeface="Wingdings" pitchFamily="2" charset="2"/>
              </a:rPr>
              <a:t>←</a:t>
            </a:r>
            <a:r>
              <a:rPr lang="en-US" altLang="zh-CN" sz="2200">
                <a:ea typeface="黑体" pitchFamily="49" charset="-122"/>
              </a:rPr>
              <a:t> PC + 4 </a:t>
            </a:r>
          </a:p>
          <a:p>
            <a:pPr lvl="1">
              <a:lnSpc>
                <a:spcPct val="110000"/>
              </a:lnSpc>
              <a:buFontTx/>
              <a:buNone/>
            </a:pPr>
            <a:r>
              <a:rPr lang="zh-CN" altLang="en-US" sz="2000">
                <a:solidFill>
                  <a:srgbClr val="0000FF"/>
                </a:solidFill>
                <a:ea typeface="黑体" pitchFamily="49" charset="-122"/>
              </a:rPr>
              <a:t>转移（</a:t>
            </a:r>
            <a:r>
              <a:rPr lang="en-US" altLang="zh-CN" sz="2000">
                <a:solidFill>
                  <a:srgbClr val="0000FF"/>
                </a:solidFill>
                <a:ea typeface="黑体" pitchFamily="49" charset="-122"/>
              </a:rPr>
              <a:t>Branch and Jump</a:t>
            </a:r>
            <a:r>
              <a:rPr lang="zh-CN" altLang="en-US" sz="2000">
                <a:solidFill>
                  <a:srgbClr val="0000FF"/>
                </a:solidFill>
                <a:ea typeface="黑体" pitchFamily="49" charset="-122"/>
              </a:rPr>
              <a:t>）时</a:t>
            </a:r>
            <a:r>
              <a:rPr lang="zh-CN" altLang="en-US" sz="2000">
                <a:ea typeface="黑体" pitchFamily="49" charset="-122"/>
              </a:rPr>
              <a:t>，</a:t>
            </a:r>
            <a:r>
              <a:rPr lang="en-US" altLang="zh-CN" sz="2000">
                <a:ea typeface="黑体" pitchFamily="49" charset="-122"/>
              </a:rPr>
              <a:t>PC</a:t>
            </a:r>
            <a:r>
              <a:rPr lang="zh-CN" altLang="en-US" sz="2000">
                <a:ea typeface="黑体" pitchFamily="49" charset="-122"/>
              </a:rPr>
              <a:t>内容再次被更新为 “转移目标地址”</a:t>
            </a:r>
          </a:p>
        </p:txBody>
      </p:sp>
      <p:sp>
        <p:nvSpPr>
          <p:cNvPr id="480260" name="Line 4"/>
          <p:cNvSpPr>
            <a:spLocks noChangeShapeType="1"/>
          </p:cNvSpPr>
          <p:nvPr/>
        </p:nvSpPr>
        <p:spPr bwMode="auto">
          <a:xfrm>
            <a:off x="2322513" y="5529263"/>
            <a:ext cx="2590800" cy="0"/>
          </a:xfrm>
          <a:prstGeom prst="line">
            <a:avLst/>
          </a:prstGeom>
          <a:noFill/>
          <a:ln w="25400">
            <a:solidFill>
              <a:schemeClr val="tx1"/>
            </a:solidFill>
            <a:round/>
            <a:headEnd/>
            <a:tailEnd type="triangle" w="med" len="med"/>
          </a:ln>
          <a:effectLst/>
        </p:spPr>
        <p:txBody>
          <a:bodyPr wrap="none" anchor="ctr"/>
          <a:lstStyle/>
          <a:p>
            <a:endParaRPr lang="zh-CN" altLang="en-US"/>
          </a:p>
        </p:txBody>
      </p:sp>
      <p:grpSp>
        <p:nvGrpSpPr>
          <p:cNvPr id="480261" name="Group 5"/>
          <p:cNvGrpSpPr>
            <a:grpSpLocks/>
          </p:cNvGrpSpPr>
          <p:nvPr/>
        </p:nvGrpSpPr>
        <p:grpSpPr bwMode="auto">
          <a:xfrm>
            <a:off x="0" y="3151188"/>
            <a:ext cx="4737100" cy="2938462"/>
            <a:chOff x="1928" y="1985"/>
            <a:chExt cx="2874" cy="1851"/>
          </a:xfrm>
        </p:grpSpPr>
        <p:sp>
          <p:nvSpPr>
            <p:cNvPr id="480262" name="Line 6"/>
            <p:cNvSpPr>
              <a:spLocks noChangeShapeType="1"/>
            </p:cNvSpPr>
            <p:nvPr/>
          </p:nvSpPr>
          <p:spPr bwMode="auto">
            <a:xfrm flipH="1">
              <a:off x="4076" y="3364"/>
              <a:ext cx="152" cy="184"/>
            </a:xfrm>
            <a:prstGeom prst="line">
              <a:avLst/>
            </a:prstGeom>
            <a:noFill/>
            <a:ln w="12700">
              <a:solidFill>
                <a:schemeClr val="tx1"/>
              </a:solidFill>
              <a:round/>
              <a:headEnd/>
              <a:tailEnd/>
            </a:ln>
            <a:effectLst/>
          </p:spPr>
          <p:txBody>
            <a:bodyPr wrap="none" anchor="ctr"/>
            <a:lstStyle/>
            <a:p>
              <a:endParaRPr lang="zh-CN" altLang="en-US"/>
            </a:p>
          </p:txBody>
        </p:sp>
        <p:sp>
          <p:nvSpPr>
            <p:cNvPr id="480263" name="Rectangle 7"/>
            <p:cNvSpPr>
              <a:spLocks noChangeArrowheads="1"/>
            </p:cNvSpPr>
            <p:nvPr/>
          </p:nvSpPr>
          <p:spPr bwMode="auto">
            <a:xfrm>
              <a:off x="3878" y="3456"/>
              <a:ext cx="26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80264" name="Rectangle 8"/>
            <p:cNvSpPr>
              <a:spLocks noChangeArrowheads="1"/>
            </p:cNvSpPr>
            <p:nvPr/>
          </p:nvSpPr>
          <p:spPr bwMode="auto">
            <a:xfrm>
              <a:off x="3591" y="3216"/>
              <a:ext cx="1211"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Instruction</a:t>
              </a:r>
              <a:r>
                <a:rPr lang="en-US" altLang="zh-CN">
                  <a:latin typeface="Times New Roman" pitchFamily="18" charset="0"/>
                  <a:ea typeface="宋体" pitchFamily="2" charset="-122"/>
                </a:rPr>
                <a:t> </a:t>
              </a:r>
              <a:r>
                <a:rPr lang="en-US" altLang="zh-CN" sz="1800">
                  <a:ea typeface="宋体" pitchFamily="2" charset="-122"/>
                </a:rPr>
                <a:t>Word</a:t>
              </a:r>
            </a:p>
          </p:txBody>
        </p:sp>
        <p:grpSp>
          <p:nvGrpSpPr>
            <p:cNvPr id="480265" name="Group 9"/>
            <p:cNvGrpSpPr>
              <a:grpSpLocks/>
            </p:cNvGrpSpPr>
            <p:nvPr/>
          </p:nvGrpSpPr>
          <p:grpSpPr bwMode="auto">
            <a:xfrm>
              <a:off x="2458" y="3088"/>
              <a:ext cx="889" cy="748"/>
              <a:chOff x="2458" y="3088"/>
              <a:chExt cx="889" cy="748"/>
            </a:xfrm>
          </p:grpSpPr>
          <p:sp>
            <p:nvSpPr>
              <p:cNvPr id="480266" name="Rectangle 10"/>
              <p:cNvSpPr>
                <a:spLocks noChangeArrowheads="1"/>
              </p:cNvSpPr>
              <p:nvPr/>
            </p:nvSpPr>
            <p:spPr bwMode="auto">
              <a:xfrm>
                <a:off x="2458" y="3088"/>
                <a:ext cx="886" cy="748"/>
              </a:xfrm>
              <a:prstGeom prst="rect">
                <a:avLst/>
              </a:prstGeom>
              <a:noFill/>
              <a:ln w="50800">
                <a:solidFill>
                  <a:schemeClr val="tx1"/>
                </a:solidFill>
                <a:miter lim="800000"/>
                <a:headEnd/>
                <a:tailEnd/>
              </a:ln>
              <a:effectLst/>
            </p:spPr>
            <p:txBody>
              <a:bodyPr wrap="none" anchor="ctr"/>
              <a:lstStyle/>
              <a:p>
                <a:endParaRPr lang="zh-CN" altLang="en-US"/>
              </a:p>
            </p:txBody>
          </p:sp>
          <p:sp>
            <p:nvSpPr>
              <p:cNvPr id="480267" name="Rectangle 11"/>
              <p:cNvSpPr>
                <a:spLocks noChangeArrowheads="1"/>
              </p:cNvSpPr>
              <p:nvPr/>
            </p:nvSpPr>
            <p:spPr bwMode="auto">
              <a:xfrm>
                <a:off x="2631" y="3120"/>
                <a:ext cx="665"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Address</a:t>
                </a:r>
              </a:p>
            </p:txBody>
          </p:sp>
          <p:sp>
            <p:nvSpPr>
              <p:cNvPr id="480268" name="Rectangle 12"/>
              <p:cNvSpPr>
                <a:spLocks noChangeArrowheads="1"/>
              </p:cNvSpPr>
              <p:nvPr/>
            </p:nvSpPr>
            <p:spPr bwMode="auto">
              <a:xfrm>
                <a:off x="2521" y="3360"/>
                <a:ext cx="826" cy="402"/>
              </a:xfrm>
              <a:prstGeom prst="rect">
                <a:avLst/>
              </a:prstGeom>
              <a:noFill/>
              <a:ln w="12700">
                <a:noFill/>
                <a:miter lim="800000"/>
                <a:headEnd/>
                <a:tailEnd/>
              </a:ln>
              <a:effectLst/>
            </p:spPr>
            <p:txBody>
              <a:bodyPr wrap="none" lIns="90488" tIns="44450" rIns="90488" bIns="44450">
                <a:spAutoFit/>
              </a:bodyPr>
              <a:lstStyle/>
              <a:p>
                <a:pPr algn="ctr"/>
                <a:r>
                  <a:rPr lang="en-US" altLang="zh-CN" sz="1800">
                    <a:ea typeface="宋体" pitchFamily="2" charset="-122"/>
                  </a:rPr>
                  <a:t>Instruction</a:t>
                </a:r>
              </a:p>
              <a:p>
                <a:pPr algn="ctr"/>
                <a:r>
                  <a:rPr lang="en-US" altLang="zh-CN" sz="1800">
                    <a:ea typeface="宋体" pitchFamily="2" charset="-122"/>
                  </a:rPr>
                  <a:t>Memory</a:t>
                </a:r>
              </a:p>
            </p:txBody>
          </p:sp>
        </p:grpSp>
        <p:sp>
          <p:nvSpPr>
            <p:cNvPr id="480269" name="Rectangle 13"/>
            <p:cNvSpPr>
              <a:spLocks noChangeArrowheads="1"/>
            </p:cNvSpPr>
            <p:nvPr/>
          </p:nvSpPr>
          <p:spPr bwMode="auto">
            <a:xfrm>
              <a:off x="2503" y="2320"/>
              <a:ext cx="793" cy="203"/>
            </a:xfrm>
            <a:prstGeom prst="rect">
              <a:avLst/>
            </a:prstGeom>
            <a:noFill/>
            <a:ln w="50800">
              <a:solidFill>
                <a:schemeClr val="tx1"/>
              </a:solidFill>
              <a:miter lim="800000"/>
              <a:headEnd/>
              <a:tailEnd/>
            </a:ln>
            <a:effectLst/>
          </p:spPr>
          <p:txBody>
            <a:bodyPr wrap="none" anchor="ctr"/>
            <a:lstStyle/>
            <a:p>
              <a:endParaRPr lang="zh-CN" altLang="en-US"/>
            </a:p>
          </p:txBody>
        </p:sp>
        <p:sp>
          <p:nvSpPr>
            <p:cNvPr id="480270" name="Line 14"/>
            <p:cNvSpPr>
              <a:spLocks noChangeShapeType="1"/>
            </p:cNvSpPr>
            <p:nvPr/>
          </p:nvSpPr>
          <p:spPr bwMode="auto">
            <a:xfrm flipH="1" flipV="1">
              <a:off x="2515" y="2387"/>
              <a:ext cx="130" cy="55"/>
            </a:xfrm>
            <a:prstGeom prst="line">
              <a:avLst/>
            </a:prstGeom>
            <a:noFill/>
            <a:ln w="25400">
              <a:solidFill>
                <a:schemeClr val="tx1"/>
              </a:solidFill>
              <a:round/>
              <a:headEnd/>
              <a:tailEnd/>
            </a:ln>
            <a:effectLst/>
          </p:spPr>
          <p:txBody>
            <a:bodyPr wrap="none" anchor="ctr"/>
            <a:lstStyle/>
            <a:p>
              <a:endParaRPr lang="zh-CN" altLang="en-US"/>
            </a:p>
          </p:txBody>
        </p:sp>
        <p:sp>
          <p:nvSpPr>
            <p:cNvPr id="480271" name="Line 15"/>
            <p:cNvSpPr>
              <a:spLocks noChangeShapeType="1"/>
            </p:cNvSpPr>
            <p:nvPr/>
          </p:nvSpPr>
          <p:spPr bwMode="auto">
            <a:xfrm flipH="1">
              <a:off x="2506" y="2433"/>
              <a:ext cx="121" cy="50"/>
            </a:xfrm>
            <a:prstGeom prst="line">
              <a:avLst/>
            </a:prstGeom>
            <a:noFill/>
            <a:ln w="25400">
              <a:solidFill>
                <a:schemeClr val="tx1"/>
              </a:solidFill>
              <a:round/>
              <a:headEnd/>
              <a:tailEnd/>
            </a:ln>
            <a:effectLst/>
          </p:spPr>
          <p:txBody>
            <a:bodyPr wrap="none" anchor="ctr"/>
            <a:lstStyle/>
            <a:p>
              <a:endParaRPr lang="zh-CN" altLang="en-US"/>
            </a:p>
          </p:txBody>
        </p:sp>
        <p:sp>
          <p:nvSpPr>
            <p:cNvPr id="480272" name="Oval 16"/>
            <p:cNvSpPr>
              <a:spLocks noChangeArrowheads="1"/>
            </p:cNvSpPr>
            <p:nvPr/>
          </p:nvSpPr>
          <p:spPr bwMode="auto">
            <a:xfrm>
              <a:off x="2417" y="2394"/>
              <a:ext cx="80" cy="80"/>
            </a:xfrm>
            <a:prstGeom prst="ellipse">
              <a:avLst/>
            </a:prstGeom>
            <a:noFill/>
            <a:ln w="25400">
              <a:solidFill>
                <a:schemeClr val="tx1"/>
              </a:solidFill>
              <a:round/>
              <a:headEnd/>
              <a:tailEnd/>
            </a:ln>
            <a:effectLst/>
          </p:spPr>
          <p:txBody>
            <a:bodyPr wrap="none" anchor="ctr"/>
            <a:lstStyle/>
            <a:p>
              <a:endParaRPr lang="zh-CN" altLang="en-US"/>
            </a:p>
          </p:txBody>
        </p:sp>
        <p:sp>
          <p:nvSpPr>
            <p:cNvPr id="480273" name="Line 17"/>
            <p:cNvSpPr>
              <a:spLocks noChangeShapeType="1"/>
            </p:cNvSpPr>
            <p:nvPr/>
          </p:nvSpPr>
          <p:spPr bwMode="auto">
            <a:xfrm flipH="1">
              <a:off x="2209" y="2443"/>
              <a:ext cx="208" cy="0"/>
            </a:xfrm>
            <a:prstGeom prst="line">
              <a:avLst/>
            </a:prstGeom>
            <a:noFill/>
            <a:ln w="25400">
              <a:solidFill>
                <a:schemeClr val="tx1"/>
              </a:solidFill>
              <a:round/>
              <a:headEnd/>
              <a:tailEnd/>
            </a:ln>
            <a:effectLst/>
          </p:spPr>
          <p:txBody>
            <a:bodyPr wrap="none" anchor="ctr"/>
            <a:lstStyle/>
            <a:p>
              <a:endParaRPr lang="zh-CN" altLang="en-US"/>
            </a:p>
          </p:txBody>
        </p:sp>
        <p:sp>
          <p:nvSpPr>
            <p:cNvPr id="480274" name="Rectangle 18"/>
            <p:cNvSpPr>
              <a:spLocks noChangeArrowheads="1"/>
            </p:cNvSpPr>
            <p:nvPr/>
          </p:nvSpPr>
          <p:spPr bwMode="auto">
            <a:xfrm>
              <a:off x="2732" y="2331"/>
              <a:ext cx="303"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PC</a:t>
              </a:r>
            </a:p>
          </p:txBody>
        </p:sp>
        <p:sp>
          <p:nvSpPr>
            <p:cNvPr id="480275" name="Rectangle 19"/>
            <p:cNvSpPr>
              <a:spLocks noChangeArrowheads="1"/>
            </p:cNvSpPr>
            <p:nvPr/>
          </p:nvSpPr>
          <p:spPr bwMode="auto">
            <a:xfrm>
              <a:off x="1928" y="2336"/>
              <a:ext cx="313" cy="210"/>
            </a:xfrm>
            <a:prstGeom prst="rect">
              <a:avLst/>
            </a:prstGeom>
            <a:noFill/>
            <a:ln w="12700">
              <a:noFill/>
              <a:miter lim="800000"/>
              <a:headEnd/>
              <a:tailEnd/>
            </a:ln>
            <a:effectLst/>
          </p:spPr>
          <p:txBody>
            <a:bodyPr lIns="90488" tIns="44450" rIns="90488" bIns="44450">
              <a:spAutoFit/>
            </a:bodyPr>
            <a:lstStyle/>
            <a:p>
              <a:r>
                <a:rPr lang="en-US" altLang="zh-CN">
                  <a:solidFill>
                    <a:schemeClr val="accent1"/>
                  </a:solidFill>
                  <a:ea typeface="黑体" pitchFamily="49" charset="-122"/>
                </a:rPr>
                <a:t>Clk</a:t>
              </a:r>
            </a:p>
          </p:txBody>
        </p:sp>
        <p:grpSp>
          <p:nvGrpSpPr>
            <p:cNvPr id="480276" name="Group 20"/>
            <p:cNvGrpSpPr>
              <a:grpSpLocks/>
            </p:cNvGrpSpPr>
            <p:nvPr/>
          </p:nvGrpSpPr>
          <p:grpSpPr bwMode="auto">
            <a:xfrm>
              <a:off x="3472" y="2605"/>
              <a:ext cx="880" cy="368"/>
              <a:chOff x="3472" y="2605"/>
              <a:chExt cx="880" cy="368"/>
            </a:xfrm>
          </p:grpSpPr>
          <p:sp>
            <p:nvSpPr>
              <p:cNvPr id="480277" name="Rectangle 21"/>
              <p:cNvSpPr>
                <a:spLocks noChangeArrowheads="1"/>
              </p:cNvSpPr>
              <p:nvPr/>
            </p:nvSpPr>
            <p:spPr bwMode="auto">
              <a:xfrm>
                <a:off x="3472" y="2608"/>
                <a:ext cx="880" cy="352"/>
              </a:xfrm>
              <a:prstGeom prst="rect">
                <a:avLst/>
              </a:prstGeom>
              <a:noFill/>
              <a:ln w="50800">
                <a:solidFill>
                  <a:schemeClr val="tx1"/>
                </a:solidFill>
                <a:miter lim="800000"/>
                <a:headEnd/>
                <a:tailEnd/>
              </a:ln>
              <a:effectLst/>
            </p:spPr>
            <p:txBody>
              <a:bodyPr wrap="none" anchor="ctr"/>
              <a:lstStyle/>
              <a:p>
                <a:endParaRPr lang="zh-CN" altLang="en-US"/>
              </a:p>
            </p:txBody>
          </p:sp>
          <p:sp>
            <p:nvSpPr>
              <p:cNvPr id="480278" name="Rectangle 22"/>
              <p:cNvSpPr>
                <a:spLocks noChangeArrowheads="1"/>
              </p:cNvSpPr>
              <p:nvPr/>
            </p:nvSpPr>
            <p:spPr bwMode="auto">
              <a:xfrm>
                <a:off x="3531" y="2605"/>
                <a:ext cx="764" cy="368"/>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US" altLang="zh-CN" sz="1800">
                    <a:ea typeface="宋体" pitchFamily="2" charset="-122"/>
                  </a:rPr>
                  <a:t>Next</a:t>
                </a:r>
                <a:r>
                  <a:rPr lang="en-US" altLang="zh-CN">
                    <a:latin typeface="Times New Roman" pitchFamily="18" charset="0"/>
                    <a:ea typeface="宋体" pitchFamily="2" charset="-122"/>
                  </a:rPr>
                  <a:t> </a:t>
                </a:r>
                <a:r>
                  <a:rPr lang="en-US" altLang="zh-CN" sz="1800">
                    <a:ea typeface="宋体" pitchFamily="2" charset="-122"/>
                  </a:rPr>
                  <a:t>Addr</a:t>
                </a:r>
              </a:p>
              <a:p>
                <a:pPr algn="ctr">
                  <a:lnSpc>
                    <a:spcPct val="90000"/>
                  </a:lnSpc>
                </a:pPr>
                <a:r>
                  <a:rPr lang="en-US" altLang="zh-CN" sz="1800">
                    <a:ea typeface="宋体" pitchFamily="2" charset="-122"/>
                  </a:rPr>
                  <a:t>Logic</a:t>
                </a:r>
              </a:p>
            </p:txBody>
          </p:sp>
        </p:grpSp>
        <p:sp>
          <p:nvSpPr>
            <p:cNvPr id="480279" name="Line 23"/>
            <p:cNvSpPr>
              <a:spLocks noChangeShapeType="1"/>
            </p:cNvSpPr>
            <p:nvPr/>
          </p:nvSpPr>
          <p:spPr bwMode="auto">
            <a:xfrm>
              <a:off x="2880" y="2552"/>
              <a:ext cx="0" cy="512"/>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80280" name="Line 24"/>
            <p:cNvSpPr>
              <a:spLocks noChangeShapeType="1"/>
            </p:cNvSpPr>
            <p:nvPr/>
          </p:nvSpPr>
          <p:spPr bwMode="auto">
            <a:xfrm>
              <a:off x="2888" y="2784"/>
              <a:ext cx="56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80281" name="Line 25"/>
            <p:cNvSpPr>
              <a:spLocks noChangeShapeType="1"/>
            </p:cNvSpPr>
            <p:nvPr/>
          </p:nvSpPr>
          <p:spPr bwMode="auto">
            <a:xfrm>
              <a:off x="2880" y="1985"/>
              <a:ext cx="0" cy="311"/>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80282" name="Line 26"/>
            <p:cNvSpPr>
              <a:spLocks noChangeShapeType="1"/>
            </p:cNvSpPr>
            <p:nvPr/>
          </p:nvSpPr>
          <p:spPr bwMode="auto">
            <a:xfrm>
              <a:off x="2888" y="1986"/>
              <a:ext cx="992" cy="0"/>
            </a:xfrm>
            <a:prstGeom prst="line">
              <a:avLst/>
            </a:prstGeom>
            <a:noFill/>
            <a:ln w="25400">
              <a:solidFill>
                <a:schemeClr val="tx1"/>
              </a:solidFill>
              <a:round/>
              <a:headEnd/>
              <a:tailEnd/>
            </a:ln>
            <a:effectLst/>
          </p:spPr>
          <p:txBody>
            <a:bodyPr wrap="none" anchor="ctr"/>
            <a:lstStyle/>
            <a:p>
              <a:endParaRPr lang="zh-CN" altLang="en-US"/>
            </a:p>
          </p:txBody>
        </p:sp>
        <p:sp>
          <p:nvSpPr>
            <p:cNvPr id="480283" name="Line 27"/>
            <p:cNvSpPr>
              <a:spLocks noChangeShapeType="1"/>
            </p:cNvSpPr>
            <p:nvPr/>
          </p:nvSpPr>
          <p:spPr bwMode="auto">
            <a:xfrm>
              <a:off x="3888" y="1985"/>
              <a:ext cx="0" cy="599"/>
            </a:xfrm>
            <a:prstGeom prst="line">
              <a:avLst/>
            </a:prstGeom>
            <a:noFill/>
            <a:ln w="25400">
              <a:solidFill>
                <a:schemeClr val="tx1"/>
              </a:solidFill>
              <a:round/>
              <a:headEnd/>
              <a:tailEnd/>
            </a:ln>
            <a:effectLst/>
          </p:spPr>
          <p:txBody>
            <a:bodyPr wrap="none" anchor="ctr"/>
            <a:lstStyle/>
            <a:p>
              <a:endParaRPr lang="zh-CN" altLang="en-US"/>
            </a:p>
          </p:txBody>
        </p:sp>
      </p:grpSp>
      <p:sp>
        <p:nvSpPr>
          <p:cNvPr id="480284" name="Text Box 28"/>
          <p:cNvSpPr txBox="1">
            <a:spLocks noChangeArrowheads="1"/>
          </p:cNvSpPr>
          <p:nvPr/>
        </p:nvSpPr>
        <p:spPr bwMode="auto">
          <a:xfrm>
            <a:off x="5173663" y="2986088"/>
            <a:ext cx="3754437" cy="1158875"/>
          </a:xfrm>
          <a:prstGeom prst="rect">
            <a:avLst/>
          </a:prstGeom>
          <a:noFill/>
          <a:ln w="25400">
            <a:noFill/>
            <a:miter lim="800000"/>
            <a:headEnd/>
            <a:tailEnd/>
          </a:ln>
          <a:effectLst/>
        </p:spPr>
        <p:txBody>
          <a:bodyPr>
            <a:spAutoFit/>
          </a:bodyPr>
          <a:lstStyle/>
          <a:p>
            <a:pPr>
              <a:spcBef>
                <a:spcPct val="50000"/>
              </a:spcBef>
            </a:pPr>
            <a:r>
              <a:rPr lang="zh-CN" altLang="en-US" sz="2000">
                <a:solidFill>
                  <a:srgbClr val="CC0000"/>
                </a:solidFill>
                <a:ea typeface="黑体" pitchFamily="49" charset="-122"/>
              </a:rPr>
              <a:t>顺序：先取指令，再改</a:t>
            </a:r>
            <a:r>
              <a:rPr lang="en-US" altLang="zh-CN" sz="2000">
                <a:solidFill>
                  <a:srgbClr val="CC0000"/>
                </a:solidFill>
                <a:ea typeface="黑体" pitchFamily="49" charset="-122"/>
              </a:rPr>
              <a:t>PC</a:t>
            </a:r>
            <a:r>
              <a:rPr lang="zh-CN" altLang="en-US" sz="2000">
                <a:solidFill>
                  <a:srgbClr val="CC0000"/>
                </a:solidFill>
                <a:ea typeface="黑体" pitchFamily="49" charset="-122"/>
              </a:rPr>
              <a:t>的值（具体实现时，可以并行）</a:t>
            </a:r>
          </a:p>
          <a:p>
            <a:pPr>
              <a:spcBef>
                <a:spcPct val="50000"/>
              </a:spcBef>
            </a:pPr>
            <a:r>
              <a:rPr lang="zh-CN" altLang="en-US" sz="2000">
                <a:solidFill>
                  <a:srgbClr val="CC0000"/>
                </a:solidFill>
                <a:ea typeface="黑体" pitchFamily="49" charset="-122"/>
              </a:rPr>
              <a:t> 绝不能先改</a:t>
            </a:r>
            <a:r>
              <a:rPr lang="en-US" altLang="zh-CN" sz="2000">
                <a:solidFill>
                  <a:srgbClr val="CC0000"/>
                </a:solidFill>
                <a:ea typeface="黑体" pitchFamily="49" charset="-122"/>
              </a:rPr>
              <a:t>PC</a:t>
            </a:r>
            <a:r>
              <a:rPr lang="zh-CN" altLang="en-US" sz="2000">
                <a:solidFill>
                  <a:srgbClr val="CC0000"/>
                </a:solidFill>
                <a:ea typeface="黑体" pitchFamily="49" charset="-122"/>
              </a:rPr>
              <a:t>的值，再取指令</a:t>
            </a:r>
          </a:p>
        </p:txBody>
      </p:sp>
      <p:grpSp>
        <p:nvGrpSpPr>
          <p:cNvPr id="480285" name="Group 29"/>
          <p:cNvGrpSpPr>
            <a:grpSpLocks/>
          </p:cNvGrpSpPr>
          <p:nvPr/>
        </p:nvGrpSpPr>
        <p:grpSpPr bwMode="auto">
          <a:xfrm>
            <a:off x="2522538" y="3265488"/>
            <a:ext cx="2197100" cy="1422400"/>
            <a:chOff x="1617" y="2057"/>
            <a:chExt cx="1360" cy="896"/>
          </a:xfrm>
        </p:grpSpPr>
        <p:sp>
          <p:nvSpPr>
            <p:cNvPr id="480286" name="Line 30"/>
            <p:cNvSpPr>
              <a:spLocks noChangeShapeType="1"/>
            </p:cNvSpPr>
            <p:nvPr/>
          </p:nvSpPr>
          <p:spPr bwMode="auto">
            <a:xfrm flipH="1">
              <a:off x="2218" y="2264"/>
              <a:ext cx="476" cy="295"/>
            </a:xfrm>
            <a:prstGeom prst="line">
              <a:avLst/>
            </a:prstGeom>
            <a:noFill/>
            <a:ln w="25400">
              <a:solidFill>
                <a:srgbClr val="0000FF"/>
              </a:solidFill>
              <a:prstDash val="dash"/>
              <a:round/>
              <a:headEnd/>
              <a:tailEnd type="triangle" w="med" len="med"/>
            </a:ln>
            <a:effectLst/>
          </p:spPr>
          <p:txBody>
            <a:bodyPr wrap="none" anchor="ctr"/>
            <a:lstStyle/>
            <a:p>
              <a:endParaRPr lang="zh-CN" altLang="en-US"/>
            </a:p>
          </p:txBody>
        </p:sp>
        <p:sp>
          <p:nvSpPr>
            <p:cNvPr id="480287" name="Text Box 31"/>
            <p:cNvSpPr txBox="1">
              <a:spLocks noChangeArrowheads="1"/>
            </p:cNvSpPr>
            <p:nvPr/>
          </p:nvSpPr>
          <p:spPr bwMode="auto">
            <a:xfrm>
              <a:off x="2149" y="2057"/>
              <a:ext cx="828" cy="231"/>
            </a:xfrm>
            <a:prstGeom prst="rect">
              <a:avLst/>
            </a:prstGeom>
            <a:noFill/>
            <a:ln w="25400">
              <a:noFill/>
              <a:miter lim="800000"/>
              <a:headEnd/>
              <a:tailEnd/>
            </a:ln>
            <a:effectLst/>
          </p:spPr>
          <p:txBody>
            <a:bodyPr>
              <a:spAutoFit/>
            </a:bodyPr>
            <a:lstStyle/>
            <a:p>
              <a:pPr algn="ctr">
                <a:spcBef>
                  <a:spcPct val="50000"/>
                </a:spcBef>
              </a:pPr>
              <a:r>
                <a:rPr lang="zh-CN" altLang="en-US" sz="1800">
                  <a:solidFill>
                    <a:srgbClr val="0000FF"/>
                  </a:solidFill>
                  <a:latin typeface="Times New Roman" pitchFamily="18" charset="0"/>
                  <a:ea typeface="黑体" pitchFamily="49" charset="-122"/>
                </a:rPr>
                <a:t>下地址逻辑</a:t>
              </a:r>
            </a:p>
          </p:txBody>
        </p:sp>
        <p:sp>
          <p:nvSpPr>
            <p:cNvPr id="480288" name="Rectangle 32"/>
            <p:cNvSpPr>
              <a:spLocks noChangeArrowheads="1"/>
            </p:cNvSpPr>
            <p:nvPr/>
          </p:nvSpPr>
          <p:spPr bwMode="auto">
            <a:xfrm>
              <a:off x="1617" y="2586"/>
              <a:ext cx="924" cy="367"/>
            </a:xfrm>
            <a:prstGeom prst="rect">
              <a:avLst/>
            </a:prstGeom>
            <a:noFill/>
            <a:ln w="50800">
              <a:solidFill>
                <a:schemeClr val="accent2"/>
              </a:solidFill>
              <a:miter lim="800000"/>
              <a:headEnd/>
              <a:tailEnd/>
            </a:ln>
            <a:effectLst/>
          </p:spPr>
          <p:txBody>
            <a:bodyPr wrap="none" anchor="ctr"/>
            <a:lstStyle/>
            <a:p>
              <a:endParaRPr lang="zh-CN" altLang="en-US"/>
            </a:p>
          </p:txBody>
        </p:sp>
      </p:grpSp>
      <p:sp>
        <p:nvSpPr>
          <p:cNvPr id="480289" name="Text Box 33"/>
          <p:cNvSpPr txBox="1">
            <a:spLocks noChangeArrowheads="1"/>
          </p:cNvSpPr>
          <p:nvPr/>
        </p:nvSpPr>
        <p:spPr bwMode="auto">
          <a:xfrm>
            <a:off x="5572125" y="4427538"/>
            <a:ext cx="2860675" cy="1096962"/>
          </a:xfrm>
          <a:prstGeom prst="rect">
            <a:avLst/>
          </a:prstGeom>
          <a:noFill/>
          <a:ln w="50800">
            <a:noFill/>
            <a:miter lim="800000"/>
            <a:headEnd/>
            <a:tailEnd/>
          </a:ln>
          <a:effectLst/>
        </p:spPr>
        <p:txBody>
          <a:bodyPr>
            <a:spAutoFit/>
          </a:bodyPr>
          <a:lstStyle/>
          <a:p>
            <a:pPr>
              <a:spcBef>
                <a:spcPct val="50000"/>
              </a:spcBef>
            </a:pPr>
            <a:r>
              <a:rPr lang="zh-CN" altLang="en-US" sz="2200">
                <a:latin typeface="Times New Roman" pitchFamily="18" charset="0"/>
                <a:ea typeface="黑体" pitchFamily="49" charset="-122"/>
              </a:rPr>
              <a:t>取指后，各指令功能不同，数据通路中信息流动过程也不同</a:t>
            </a:r>
          </a:p>
        </p:txBody>
      </p:sp>
      <p:grpSp>
        <p:nvGrpSpPr>
          <p:cNvPr id="480290" name="Group 34"/>
          <p:cNvGrpSpPr>
            <a:grpSpLocks/>
          </p:cNvGrpSpPr>
          <p:nvPr/>
        </p:nvGrpSpPr>
        <p:grpSpPr bwMode="auto">
          <a:xfrm>
            <a:off x="631825" y="2922588"/>
            <a:ext cx="4151313" cy="3344862"/>
            <a:chOff x="631" y="1847"/>
            <a:chExt cx="2652" cy="2107"/>
          </a:xfrm>
        </p:grpSpPr>
        <p:sp>
          <p:nvSpPr>
            <p:cNvPr id="480291" name="Rectangle 35"/>
            <p:cNvSpPr>
              <a:spLocks noChangeArrowheads="1"/>
            </p:cNvSpPr>
            <p:nvPr/>
          </p:nvSpPr>
          <p:spPr bwMode="auto">
            <a:xfrm>
              <a:off x="631" y="1847"/>
              <a:ext cx="2624" cy="2094"/>
            </a:xfrm>
            <a:prstGeom prst="rect">
              <a:avLst/>
            </a:prstGeom>
            <a:noFill/>
            <a:ln w="50800">
              <a:solidFill>
                <a:srgbClr val="FE9AAB"/>
              </a:solidFill>
              <a:miter lim="800000"/>
              <a:headEnd/>
              <a:tailEnd/>
            </a:ln>
            <a:effectLst/>
          </p:spPr>
          <p:txBody>
            <a:bodyPr wrap="none" anchor="ctr"/>
            <a:lstStyle/>
            <a:p>
              <a:endParaRPr lang="zh-CN" altLang="en-US"/>
            </a:p>
          </p:txBody>
        </p:sp>
        <p:sp>
          <p:nvSpPr>
            <p:cNvPr id="480292" name="Text Box 36"/>
            <p:cNvSpPr txBox="1">
              <a:spLocks noChangeArrowheads="1"/>
            </p:cNvSpPr>
            <p:nvPr/>
          </p:nvSpPr>
          <p:spPr bwMode="auto">
            <a:xfrm>
              <a:off x="1728" y="3685"/>
              <a:ext cx="1555" cy="269"/>
            </a:xfrm>
            <a:prstGeom prst="rect">
              <a:avLst/>
            </a:prstGeom>
            <a:noFill/>
            <a:ln w="50800">
              <a:noFill/>
              <a:miter lim="800000"/>
              <a:headEnd/>
              <a:tailEnd/>
            </a:ln>
            <a:effectLst/>
          </p:spPr>
          <p:txBody>
            <a:bodyPr>
              <a:spAutoFit/>
            </a:bodyPr>
            <a:lstStyle/>
            <a:p>
              <a:pPr algn="ctr">
                <a:spcBef>
                  <a:spcPct val="50000"/>
                </a:spcBef>
              </a:pPr>
              <a:r>
                <a:rPr lang="zh-CN" altLang="en-US" sz="2200">
                  <a:solidFill>
                    <a:schemeClr val="accent1"/>
                  </a:solidFill>
                  <a:ea typeface="黑体" pitchFamily="49" charset="-122"/>
                  <a:cs typeface="Arial" charset="0"/>
                </a:rPr>
                <a:t>取指令部件</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animEffect transition="in" filter="blinds(horizontal)">
                                      <p:cBhvr>
                                        <p:cTn id="7" dur="500"/>
                                        <p:tgtEl>
                                          <p:spTgt spid="4802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0259">
                                            <p:txEl>
                                              <p:pRg st="2" end="2"/>
                                            </p:txEl>
                                          </p:spTgt>
                                        </p:tgtEl>
                                        <p:attrNameLst>
                                          <p:attrName>style.visibility</p:attrName>
                                        </p:attrNameLst>
                                      </p:cBhvr>
                                      <p:to>
                                        <p:strVal val="visible"/>
                                      </p:to>
                                    </p:set>
                                    <p:animEffect transition="in" filter="blinds(horizontal)">
                                      <p:cBhvr>
                                        <p:cTn id="12" dur="500"/>
                                        <p:tgtEl>
                                          <p:spTgt spid="480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0259">
                                            <p:txEl>
                                              <p:pRg st="3" end="3"/>
                                            </p:txEl>
                                          </p:spTgt>
                                        </p:tgtEl>
                                        <p:attrNameLst>
                                          <p:attrName>style.visibility</p:attrName>
                                        </p:attrNameLst>
                                      </p:cBhvr>
                                      <p:to>
                                        <p:strVal val="visible"/>
                                      </p:to>
                                    </p:set>
                                    <p:animEffect transition="in" filter="blinds(horizontal)">
                                      <p:cBhvr>
                                        <p:cTn id="17" dur="500"/>
                                        <p:tgtEl>
                                          <p:spTgt spid="4802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80290"/>
                                        </p:tgtEl>
                                        <p:attrNameLst>
                                          <p:attrName>style.visibility</p:attrName>
                                        </p:attrNameLst>
                                      </p:cBhvr>
                                      <p:to>
                                        <p:strVal val="visible"/>
                                      </p:to>
                                    </p:set>
                                    <p:animEffect transition="in" filter="blinds(horizontal)">
                                      <p:cBhvr>
                                        <p:cTn id="22" dur="500"/>
                                        <p:tgtEl>
                                          <p:spTgt spid="4802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0285"/>
                                        </p:tgtEl>
                                        <p:attrNameLst>
                                          <p:attrName>style.visibility</p:attrName>
                                        </p:attrNameLst>
                                      </p:cBhvr>
                                      <p:to>
                                        <p:strVal val="visible"/>
                                      </p:to>
                                    </p:set>
                                    <p:animEffect transition="in" filter="blinds(horizontal)">
                                      <p:cBhvr>
                                        <p:cTn id="27" dur="500"/>
                                        <p:tgtEl>
                                          <p:spTgt spid="48028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0284"/>
                                        </p:tgtEl>
                                        <p:attrNameLst>
                                          <p:attrName>style.visibility</p:attrName>
                                        </p:attrNameLst>
                                      </p:cBhvr>
                                      <p:to>
                                        <p:strVal val="visible"/>
                                      </p:to>
                                    </p:set>
                                    <p:animEffect transition="in" filter="blinds(horizontal)">
                                      <p:cBhvr>
                                        <p:cTn id="32" dur="500"/>
                                        <p:tgtEl>
                                          <p:spTgt spid="48028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0289">
                                            <p:txEl>
                                              <p:pRg st="0" end="0"/>
                                            </p:txEl>
                                          </p:spTgt>
                                        </p:tgtEl>
                                        <p:attrNameLst>
                                          <p:attrName>style.visibility</p:attrName>
                                        </p:attrNameLst>
                                      </p:cBhvr>
                                      <p:to>
                                        <p:strVal val="visible"/>
                                      </p:to>
                                    </p:set>
                                    <p:animEffect transition="in" filter="blinds(horizontal)">
                                      <p:cBhvr>
                                        <p:cTn id="37" dur="500"/>
                                        <p:tgtEl>
                                          <p:spTgt spid="480289">
                                            <p:txEl>
                                              <p:pRg st="0" end="0"/>
                                            </p:txEl>
                                          </p:spTgt>
                                        </p:tgtEl>
                                      </p:cBhvr>
                                    </p:animEffect>
                                  </p:childTnLst>
                                  <p:subTnLst>
                                    <p:animClr clrSpc="rgb" dir="cw">
                                      <p:cBhvr override="childStyle">
                                        <p:cTn dur="1" fill="hold" display="0" masterRel="nextClick" afterEffect="1"/>
                                        <p:tgtEl>
                                          <p:spTgt spid="480289">
                                            <p:txEl>
                                              <p:pRg st="0" end="0"/>
                                            </p:txEl>
                                          </p:spTgt>
                                        </p:tgtEl>
                                        <p:attrNameLst>
                                          <p:attrName>ppt_c</p:attrName>
                                        </p:attrNameLst>
                                      </p:cBhvr>
                                      <p:to>
                                        <a:srgbClr val="2DA9A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84" grpId="0"/>
      <p:bldP spid="480289"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236538" y="128588"/>
            <a:ext cx="8086725" cy="528637"/>
          </a:xfrm>
          <a:noFill/>
          <a:ln/>
        </p:spPr>
        <p:txBody>
          <a:bodyPr/>
          <a:lstStyle/>
          <a:p>
            <a:r>
              <a:rPr lang="en-US" altLang="zh-CN">
                <a:ea typeface="宋体" pitchFamily="2" charset="-122"/>
              </a:rPr>
              <a:t>RR</a:t>
            </a:r>
            <a:r>
              <a:rPr lang="zh-CN" altLang="en-US">
                <a:ea typeface="宋体" pitchFamily="2" charset="-122"/>
              </a:rPr>
              <a:t>（</a:t>
            </a:r>
            <a:r>
              <a:rPr lang="en-US" altLang="zh-CN">
                <a:ea typeface="宋体" pitchFamily="2" charset="-122"/>
              </a:rPr>
              <a:t>R-type</a:t>
            </a:r>
            <a:r>
              <a:rPr lang="zh-CN" altLang="en-US">
                <a:ea typeface="宋体" pitchFamily="2" charset="-122"/>
              </a:rPr>
              <a:t>）</a:t>
            </a:r>
            <a:r>
              <a:rPr lang="zh-CN" altLang="en-US"/>
              <a:t>型指令的数据通路</a:t>
            </a:r>
            <a:endParaRPr lang="en-US" altLang="zh-CN"/>
          </a:p>
        </p:txBody>
      </p:sp>
      <p:sp>
        <p:nvSpPr>
          <p:cNvPr id="484355" name="Rectangle 3"/>
          <p:cNvSpPr>
            <a:spLocks noGrp="1" noChangeArrowheads="1"/>
          </p:cNvSpPr>
          <p:nvPr>
            <p:ph type="body" idx="1"/>
          </p:nvPr>
        </p:nvSpPr>
        <p:spPr>
          <a:xfrm>
            <a:off x="100013" y="1939925"/>
            <a:ext cx="8191500" cy="385763"/>
          </a:xfrm>
          <a:noFill/>
          <a:ln/>
        </p:spPr>
        <p:txBody>
          <a:bodyPr/>
          <a:lstStyle/>
          <a:p>
            <a:pPr>
              <a:lnSpc>
                <a:spcPct val="110000"/>
              </a:lnSpc>
              <a:buFontTx/>
              <a:buNone/>
            </a:pPr>
            <a:r>
              <a:rPr lang="zh-CN" altLang="en-US" sz="2000">
                <a:latin typeface="微软雅黑" pitchFamily="34" charset="-122"/>
                <a:ea typeface="微软雅黑" pitchFamily="34" charset="-122"/>
              </a:rPr>
              <a:t>功能：</a:t>
            </a:r>
            <a:r>
              <a:rPr lang="en-US" altLang="zh-CN" sz="2000">
                <a:latin typeface="微软雅黑" pitchFamily="34" charset="-122"/>
                <a:ea typeface="微软雅黑" pitchFamily="34" charset="-122"/>
              </a:rPr>
              <a:t>R[rd] </a:t>
            </a:r>
            <a:r>
              <a:rPr lang="en-US" altLang="zh-CN" sz="2000">
                <a:latin typeface="微软雅黑" pitchFamily="34" charset="-122"/>
                <a:ea typeface="微软雅黑" pitchFamily="34" charset="-122"/>
                <a:cs typeface="Arial" charset="0"/>
                <a:sym typeface="Wingdings" pitchFamily="2" charset="2"/>
              </a:rPr>
              <a:t>←</a:t>
            </a:r>
            <a:r>
              <a:rPr lang="en-US" altLang="zh-CN" sz="2000">
                <a:latin typeface="微软雅黑" pitchFamily="34" charset="-122"/>
                <a:ea typeface="微软雅黑" pitchFamily="34" charset="-122"/>
              </a:rPr>
              <a:t> R[rs] op R[rt]</a:t>
            </a:r>
            <a:r>
              <a:rPr lang="zh-CN" altLang="en-US" sz="2000">
                <a:latin typeface="微软雅黑" pitchFamily="34" charset="-122"/>
                <a:ea typeface="微软雅黑" pitchFamily="34" charset="-122"/>
              </a:rPr>
              <a:t>，如：</a:t>
            </a:r>
            <a:r>
              <a:rPr lang="en-US" altLang="zh-CN" sz="2000">
                <a:latin typeface="微软雅黑" pitchFamily="34" charset="-122"/>
                <a:ea typeface="微软雅黑" pitchFamily="34" charset="-122"/>
              </a:rPr>
              <a:t>add    rd, rs, rt</a:t>
            </a:r>
          </a:p>
        </p:txBody>
      </p:sp>
      <p:sp>
        <p:nvSpPr>
          <p:cNvPr id="484356" name="Line 4"/>
          <p:cNvSpPr>
            <a:spLocks noChangeShapeType="1"/>
          </p:cNvSpPr>
          <p:nvPr/>
        </p:nvSpPr>
        <p:spPr bwMode="auto">
          <a:xfrm flipH="1">
            <a:off x="6289675" y="4521200"/>
            <a:ext cx="2041525"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484357" name="Line 5"/>
          <p:cNvSpPr>
            <a:spLocks noChangeShapeType="1"/>
          </p:cNvSpPr>
          <p:nvPr/>
        </p:nvSpPr>
        <p:spPr bwMode="auto">
          <a:xfrm>
            <a:off x="5805488" y="3902075"/>
            <a:ext cx="0" cy="279400"/>
          </a:xfrm>
          <a:prstGeom prst="line">
            <a:avLst/>
          </a:prstGeom>
          <a:noFill/>
          <a:ln w="25400">
            <a:solidFill>
              <a:schemeClr val="tx1"/>
            </a:solidFill>
            <a:round/>
            <a:headEnd/>
            <a:tailEnd/>
          </a:ln>
          <a:effectLst/>
        </p:spPr>
        <p:txBody>
          <a:bodyPr wrap="none" anchor="ctr"/>
          <a:lstStyle/>
          <a:p>
            <a:endParaRPr lang="zh-CN" altLang="en-US"/>
          </a:p>
        </p:txBody>
      </p:sp>
      <p:sp>
        <p:nvSpPr>
          <p:cNvPr id="484358" name="Line 6"/>
          <p:cNvSpPr>
            <a:spLocks noChangeShapeType="1"/>
          </p:cNvSpPr>
          <p:nvPr/>
        </p:nvSpPr>
        <p:spPr bwMode="auto">
          <a:xfrm>
            <a:off x="5819775" y="3902075"/>
            <a:ext cx="474663" cy="279400"/>
          </a:xfrm>
          <a:prstGeom prst="line">
            <a:avLst/>
          </a:prstGeom>
          <a:noFill/>
          <a:ln w="25400">
            <a:solidFill>
              <a:schemeClr val="tx1"/>
            </a:solidFill>
            <a:round/>
            <a:headEnd/>
            <a:tailEnd/>
          </a:ln>
          <a:effectLst/>
        </p:spPr>
        <p:txBody>
          <a:bodyPr wrap="none" anchor="ctr"/>
          <a:lstStyle/>
          <a:p>
            <a:endParaRPr lang="zh-CN" altLang="en-US"/>
          </a:p>
        </p:txBody>
      </p:sp>
      <p:sp>
        <p:nvSpPr>
          <p:cNvPr id="484359" name="Line 7"/>
          <p:cNvSpPr>
            <a:spLocks noChangeShapeType="1"/>
          </p:cNvSpPr>
          <p:nvPr/>
        </p:nvSpPr>
        <p:spPr bwMode="auto">
          <a:xfrm>
            <a:off x="5789613" y="4178300"/>
            <a:ext cx="269875" cy="184150"/>
          </a:xfrm>
          <a:prstGeom prst="line">
            <a:avLst/>
          </a:prstGeom>
          <a:noFill/>
          <a:ln w="25400">
            <a:solidFill>
              <a:schemeClr val="tx1"/>
            </a:solidFill>
            <a:round/>
            <a:headEnd/>
            <a:tailEnd/>
          </a:ln>
          <a:effectLst/>
        </p:spPr>
        <p:txBody>
          <a:bodyPr wrap="none" anchor="ctr"/>
          <a:lstStyle/>
          <a:p>
            <a:endParaRPr lang="zh-CN" altLang="en-US"/>
          </a:p>
        </p:txBody>
      </p:sp>
      <p:sp>
        <p:nvSpPr>
          <p:cNvPr id="484360" name="Line 8"/>
          <p:cNvSpPr>
            <a:spLocks noChangeShapeType="1"/>
          </p:cNvSpPr>
          <p:nvPr/>
        </p:nvSpPr>
        <p:spPr bwMode="auto">
          <a:xfrm>
            <a:off x="6057900" y="4359275"/>
            <a:ext cx="0" cy="279400"/>
          </a:xfrm>
          <a:prstGeom prst="line">
            <a:avLst/>
          </a:prstGeom>
          <a:noFill/>
          <a:ln w="25400">
            <a:solidFill>
              <a:schemeClr val="tx1"/>
            </a:solidFill>
            <a:round/>
            <a:headEnd/>
            <a:tailEnd/>
          </a:ln>
          <a:effectLst/>
        </p:spPr>
        <p:txBody>
          <a:bodyPr wrap="none" anchor="ctr"/>
          <a:lstStyle/>
          <a:p>
            <a:endParaRPr lang="zh-CN" altLang="en-US"/>
          </a:p>
        </p:txBody>
      </p:sp>
      <p:sp>
        <p:nvSpPr>
          <p:cNvPr id="484361" name="Line 9"/>
          <p:cNvSpPr>
            <a:spLocks noChangeShapeType="1"/>
          </p:cNvSpPr>
          <p:nvPr/>
        </p:nvSpPr>
        <p:spPr bwMode="auto">
          <a:xfrm>
            <a:off x="6308725" y="4206875"/>
            <a:ext cx="0" cy="584200"/>
          </a:xfrm>
          <a:prstGeom prst="line">
            <a:avLst/>
          </a:prstGeom>
          <a:noFill/>
          <a:ln w="25400">
            <a:solidFill>
              <a:schemeClr val="tx1"/>
            </a:solidFill>
            <a:round/>
            <a:headEnd/>
            <a:tailEnd/>
          </a:ln>
          <a:effectLst/>
        </p:spPr>
        <p:txBody>
          <a:bodyPr wrap="none" anchor="ctr"/>
          <a:lstStyle/>
          <a:p>
            <a:endParaRPr lang="zh-CN" altLang="en-US"/>
          </a:p>
        </p:txBody>
      </p:sp>
      <p:sp>
        <p:nvSpPr>
          <p:cNvPr id="484362" name="Line 10"/>
          <p:cNvSpPr>
            <a:spLocks noChangeShapeType="1"/>
          </p:cNvSpPr>
          <p:nvPr/>
        </p:nvSpPr>
        <p:spPr bwMode="auto">
          <a:xfrm flipV="1">
            <a:off x="5819775" y="4624388"/>
            <a:ext cx="255588" cy="192087"/>
          </a:xfrm>
          <a:prstGeom prst="line">
            <a:avLst/>
          </a:prstGeom>
          <a:noFill/>
          <a:ln w="25400">
            <a:solidFill>
              <a:schemeClr val="tx1"/>
            </a:solidFill>
            <a:round/>
            <a:headEnd/>
            <a:tailEnd/>
          </a:ln>
          <a:effectLst/>
        </p:spPr>
        <p:txBody>
          <a:bodyPr wrap="none" anchor="ctr"/>
          <a:lstStyle/>
          <a:p>
            <a:endParaRPr lang="zh-CN" altLang="en-US"/>
          </a:p>
        </p:txBody>
      </p:sp>
      <p:sp>
        <p:nvSpPr>
          <p:cNvPr id="484363" name="Line 11"/>
          <p:cNvSpPr>
            <a:spLocks noChangeShapeType="1"/>
          </p:cNvSpPr>
          <p:nvPr/>
        </p:nvSpPr>
        <p:spPr bwMode="auto">
          <a:xfrm>
            <a:off x="5805488" y="4816475"/>
            <a:ext cx="0" cy="309563"/>
          </a:xfrm>
          <a:prstGeom prst="line">
            <a:avLst/>
          </a:prstGeom>
          <a:noFill/>
          <a:ln w="25400">
            <a:solidFill>
              <a:schemeClr val="tx1"/>
            </a:solidFill>
            <a:round/>
            <a:headEnd/>
            <a:tailEnd/>
          </a:ln>
          <a:effectLst/>
        </p:spPr>
        <p:txBody>
          <a:bodyPr wrap="none" anchor="ctr"/>
          <a:lstStyle/>
          <a:p>
            <a:endParaRPr lang="zh-CN" altLang="en-US"/>
          </a:p>
        </p:txBody>
      </p:sp>
      <p:sp>
        <p:nvSpPr>
          <p:cNvPr id="484364" name="Line 12"/>
          <p:cNvSpPr>
            <a:spLocks noChangeShapeType="1"/>
          </p:cNvSpPr>
          <p:nvPr/>
        </p:nvSpPr>
        <p:spPr bwMode="auto">
          <a:xfrm flipV="1">
            <a:off x="5819775" y="4791075"/>
            <a:ext cx="474663" cy="330200"/>
          </a:xfrm>
          <a:prstGeom prst="line">
            <a:avLst/>
          </a:prstGeom>
          <a:noFill/>
          <a:ln w="25400">
            <a:solidFill>
              <a:schemeClr val="tx1"/>
            </a:solidFill>
            <a:round/>
            <a:headEnd/>
            <a:tailEnd/>
          </a:ln>
          <a:effectLst/>
        </p:spPr>
        <p:txBody>
          <a:bodyPr wrap="none" anchor="ctr"/>
          <a:lstStyle/>
          <a:p>
            <a:endParaRPr lang="zh-CN" altLang="en-US"/>
          </a:p>
        </p:txBody>
      </p:sp>
      <p:sp>
        <p:nvSpPr>
          <p:cNvPr id="484365" name="Line 13"/>
          <p:cNvSpPr>
            <a:spLocks noChangeShapeType="1"/>
          </p:cNvSpPr>
          <p:nvPr/>
        </p:nvSpPr>
        <p:spPr bwMode="auto">
          <a:xfrm flipH="1">
            <a:off x="6805613" y="4352925"/>
            <a:ext cx="180975" cy="292100"/>
          </a:xfrm>
          <a:prstGeom prst="line">
            <a:avLst/>
          </a:prstGeom>
          <a:noFill/>
          <a:ln w="12700">
            <a:solidFill>
              <a:schemeClr val="tx1"/>
            </a:solidFill>
            <a:round/>
            <a:headEnd/>
            <a:tailEnd/>
          </a:ln>
          <a:effectLst/>
        </p:spPr>
        <p:txBody>
          <a:bodyPr wrap="none" anchor="ctr"/>
          <a:lstStyle/>
          <a:p>
            <a:endParaRPr lang="zh-CN" altLang="en-US"/>
          </a:p>
        </p:txBody>
      </p:sp>
      <p:sp>
        <p:nvSpPr>
          <p:cNvPr id="484366" name="Rectangle 14"/>
          <p:cNvSpPr>
            <a:spLocks noChangeArrowheads="1"/>
          </p:cNvSpPr>
          <p:nvPr/>
        </p:nvSpPr>
        <p:spPr bwMode="auto">
          <a:xfrm>
            <a:off x="6461125" y="4498975"/>
            <a:ext cx="433388" cy="274638"/>
          </a:xfrm>
          <a:prstGeom prst="rect">
            <a:avLst/>
          </a:prstGeom>
          <a:noFill/>
          <a:ln w="12700">
            <a:noFill/>
            <a:miter lim="800000"/>
            <a:headEnd/>
            <a:tailEnd/>
          </a:ln>
          <a:effectLst/>
        </p:spPr>
        <p:txBody>
          <a:bodyPr lIns="0" tIns="0" rIns="0" bIns="0">
            <a:spAutoFit/>
          </a:bodyPr>
          <a:lstStyle/>
          <a:p>
            <a:r>
              <a:rPr lang="zh-CN" altLang="en-US" sz="1800">
                <a:ea typeface="宋体" pitchFamily="2" charset="-122"/>
              </a:rPr>
              <a:t>32</a:t>
            </a:r>
          </a:p>
        </p:txBody>
      </p:sp>
      <p:sp>
        <p:nvSpPr>
          <p:cNvPr id="484367" name="Rectangle 15"/>
          <p:cNvSpPr>
            <a:spLocks noChangeArrowheads="1"/>
          </p:cNvSpPr>
          <p:nvPr/>
        </p:nvSpPr>
        <p:spPr bwMode="auto">
          <a:xfrm>
            <a:off x="6962775" y="4194175"/>
            <a:ext cx="879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Result</a:t>
            </a:r>
          </a:p>
        </p:txBody>
      </p:sp>
      <p:sp>
        <p:nvSpPr>
          <p:cNvPr id="484368" name="Line 16"/>
          <p:cNvSpPr>
            <a:spLocks noChangeShapeType="1"/>
          </p:cNvSpPr>
          <p:nvPr/>
        </p:nvSpPr>
        <p:spPr bwMode="auto">
          <a:xfrm>
            <a:off x="6057900" y="3721100"/>
            <a:ext cx="0" cy="307975"/>
          </a:xfrm>
          <a:prstGeom prst="line">
            <a:avLst/>
          </a:prstGeom>
          <a:noFill/>
          <a:ln w="25400">
            <a:solidFill>
              <a:srgbClr val="3366FF"/>
            </a:solidFill>
            <a:round/>
            <a:headEnd/>
            <a:tailEnd type="triangle" w="med" len="med"/>
          </a:ln>
          <a:effectLst/>
        </p:spPr>
        <p:txBody>
          <a:bodyPr wrap="none" anchor="ctr"/>
          <a:lstStyle/>
          <a:p>
            <a:endParaRPr lang="zh-CN" altLang="en-US"/>
          </a:p>
        </p:txBody>
      </p:sp>
      <p:sp>
        <p:nvSpPr>
          <p:cNvPr id="484370" name="Rectangle 18"/>
          <p:cNvSpPr>
            <a:spLocks noChangeArrowheads="1"/>
          </p:cNvSpPr>
          <p:nvPr/>
        </p:nvSpPr>
        <p:spPr bwMode="auto">
          <a:xfrm>
            <a:off x="1436688" y="4660900"/>
            <a:ext cx="5365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Clk</a:t>
            </a:r>
          </a:p>
        </p:txBody>
      </p:sp>
      <p:sp>
        <p:nvSpPr>
          <p:cNvPr id="484371" name="Rectangle 19"/>
          <p:cNvSpPr>
            <a:spLocks noChangeArrowheads="1"/>
          </p:cNvSpPr>
          <p:nvPr/>
        </p:nvSpPr>
        <p:spPr bwMode="auto">
          <a:xfrm>
            <a:off x="1006475" y="4117975"/>
            <a:ext cx="801688"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busW</a:t>
            </a:r>
          </a:p>
        </p:txBody>
      </p:sp>
      <p:sp>
        <p:nvSpPr>
          <p:cNvPr id="484372" name="Rectangle 20"/>
          <p:cNvSpPr>
            <a:spLocks noChangeArrowheads="1"/>
          </p:cNvSpPr>
          <p:nvPr/>
        </p:nvSpPr>
        <p:spPr bwMode="auto">
          <a:xfrm>
            <a:off x="2200275" y="3902075"/>
            <a:ext cx="1577975" cy="1212850"/>
          </a:xfrm>
          <a:prstGeom prst="rect">
            <a:avLst/>
          </a:prstGeom>
          <a:solidFill>
            <a:srgbClr val="FF9900">
              <a:alpha val="32001"/>
            </a:srgbClr>
          </a:solidFill>
          <a:ln w="25400">
            <a:solidFill>
              <a:schemeClr val="tx1"/>
            </a:solidFill>
            <a:miter lim="800000"/>
            <a:headEnd/>
            <a:tailEnd/>
          </a:ln>
          <a:effectLst/>
        </p:spPr>
        <p:txBody>
          <a:bodyPr wrap="none" anchor="ctr"/>
          <a:lstStyle/>
          <a:p>
            <a:endParaRPr lang="zh-CN" altLang="en-US"/>
          </a:p>
        </p:txBody>
      </p:sp>
      <p:sp>
        <p:nvSpPr>
          <p:cNvPr id="484373" name="Line 21"/>
          <p:cNvSpPr>
            <a:spLocks noChangeShapeType="1"/>
          </p:cNvSpPr>
          <p:nvPr/>
        </p:nvSpPr>
        <p:spPr bwMode="auto">
          <a:xfrm>
            <a:off x="2243138" y="4873625"/>
            <a:ext cx="276225" cy="69850"/>
          </a:xfrm>
          <a:prstGeom prst="line">
            <a:avLst/>
          </a:prstGeom>
          <a:noFill/>
          <a:ln w="25400">
            <a:solidFill>
              <a:schemeClr val="tx1"/>
            </a:solidFill>
            <a:round/>
            <a:headEnd/>
            <a:tailEnd/>
          </a:ln>
          <a:effectLst/>
        </p:spPr>
        <p:txBody>
          <a:bodyPr wrap="none" anchor="ctr"/>
          <a:lstStyle/>
          <a:p>
            <a:endParaRPr lang="zh-CN" altLang="en-US"/>
          </a:p>
        </p:txBody>
      </p:sp>
      <p:sp>
        <p:nvSpPr>
          <p:cNvPr id="484374" name="Line 22"/>
          <p:cNvSpPr>
            <a:spLocks noChangeShapeType="1"/>
          </p:cNvSpPr>
          <p:nvPr/>
        </p:nvSpPr>
        <p:spPr bwMode="auto">
          <a:xfrm flipH="1">
            <a:off x="2214563" y="4968875"/>
            <a:ext cx="331787" cy="107950"/>
          </a:xfrm>
          <a:prstGeom prst="line">
            <a:avLst/>
          </a:prstGeom>
          <a:noFill/>
          <a:ln w="25400">
            <a:solidFill>
              <a:schemeClr val="tx1"/>
            </a:solidFill>
            <a:round/>
            <a:headEnd/>
            <a:tailEnd/>
          </a:ln>
          <a:effectLst/>
        </p:spPr>
        <p:txBody>
          <a:bodyPr wrap="none" anchor="ctr"/>
          <a:lstStyle/>
          <a:p>
            <a:endParaRPr lang="zh-CN" altLang="en-US"/>
          </a:p>
        </p:txBody>
      </p:sp>
      <p:sp>
        <p:nvSpPr>
          <p:cNvPr id="484375" name="Oval 23"/>
          <p:cNvSpPr>
            <a:spLocks noChangeArrowheads="1"/>
          </p:cNvSpPr>
          <p:nvPr/>
        </p:nvSpPr>
        <p:spPr bwMode="auto">
          <a:xfrm>
            <a:off x="2032000" y="4911725"/>
            <a:ext cx="141288" cy="127000"/>
          </a:xfrm>
          <a:prstGeom prst="ellipse">
            <a:avLst/>
          </a:prstGeom>
          <a:noFill/>
          <a:ln w="25400">
            <a:solidFill>
              <a:schemeClr val="tx1"/>
            </a:solidFill>
            <a:round/>
            <a:headEnd/>
            <a:tailEnd/>
          </a:ln>
          <a:effectLst/>
        </p:spPr>
        <p:txBody>
          <a:bodyPr wrap="none" anchor="ctr"/>
          <a:lstStyle/>
          <a:p>
            <a:endParaRPr lang="zh-CN" altLang="en-US"/>
          </a:p>
        </p:txBody>
      </p:sp>
      <p:sp>
        <p:nvSpPr>
          <p:cNvPr id="484377" name="Line 25"/>
          <p:cNvSpPr>
            <a:spLocks noChangeShapeType="1"/>
          </p:cNvSpPr>
          <p:nvPr/>
        </p:nvSpPr>
        <p:spPr bwMode="auto">
          <a:xfrm flipH="1">
            <a:off x="1092200" y="4422775"/>
            <a:ext cx="1119188"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484378" name="Line 26"/>
          <p:cNvSpPr>
            <a:spLocks noChangeShapeType="1"/>
          </p:cNvSpPr>
          <p:nvPr/>
        </p:nvSpPr>
        <p:spPr bwMode="auto">
          <a:xfrm flipH="1">
            <a:off x="1603375" y="4276725"/>
            <a:ext cx="180975" cy="292100"/>
          </a:xfrm>
          <a:prstGeom prst="line">
            <a:avLst/>
          </a:prstGeom>
          <a:noFill/>
          <a:ln w="12700">
            <a:solidFill>
              <a:schemeClr val="tx1"/>
            </a:solidFill>
            <a:round/>
            <a:headEnd/>
            <a:tailEnd/>
          </a:ln>
          <a:effectLst/>
        </p:spPr>
        <p:txBody>
          <a:bodyPr wrap="none" anchor="ctr"/>
          <a:lstStyle/>
          <a:p>
            <a:endParaRPr lang="zh-CN" altLang="en-US"/>
          </a:p>
        </p:txBody>
      </p:sp>
      <p:sp>
        <p:nvSpPr>
          <p:cNvPr id="484379" name="Rectangle 27"/>
          <p:cNvSpPr>
            <a:spLocks noChangeArrowheads="1"/>
          </p:cNvSpPr>
          <p:nvPr/>
        </p:nvSpPr>
        <p:spPr bwMode="auto">
          <a:xfrm>
            <a:off x="1258888" y="442277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84380" name="Line 28"/>
          <p:cNvSpPr>
            <a:spLocks noChangeShapeType="1"/>
          </p:cNvSpPr>
          <p:nvPr/>
        </p:nvSpPr>
        <p:spPr bwMode="auto">
          <a:xfrm>
            <a:off x="3805238" y="4041775"/>
            <a:ext cx="198596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84381" name="Line 29"/>
          <p:cNvSpPr>
            <a:spLocks noChangeShapeType="1"/>
          </p:cNvSpPr>
          <p:nvPr/>
        </p:nvSpPr>
        <p:spPr bwMode="auto">
          <a:xfrm flipH="1">
            <a:off x="4875213" y="3895725"/>
            <a:ext cx="182562" cy="292100"/>
          </a:xfrm>
          <a:prstGeom prst="line">
            <a:avLst/>
          </a:prstGeom>
          <a:noFill/>
          <a:ln w="12700">
            <a:solidFill>
              <a:schemeClr val="tx1"/>
            </a:solidFill>
            <a:round/>
            <a:headEnd/>
            <a:tailEnd/>
          </a:ln>
          <a:effectLst/>
        </p:spPr>
        <p:txBody>
          <a:bodyPr wrap="none" anchor="ctr"/>
          <a:lstStyle/>
          <a:p>
            <a:endParaRPr lang="zh-CN" altLang="en-US"/>
          </a:p>
        </p:txBody>
      </p:sp>
      <p:sp>
        <p:nvSpPr>
          <p:cNvPr id="484382" name="Rectangle 30"/>
          <p:cNvSpPr>
            <a:spLocks noChangeArrowheads="1"/>
          </p:cNvSpPr>
          <p:nvPr/>
        </p:nvSpPr>
        <p:spPr bwMode="auto">
          <a:xfrm>
            <a:off x="4530725" y="411797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84383" name="Rectangle 31"/>
          <p:cNvSpPr>
            <a:spLocks noChangeArrowheads="1"/>
          </p:cNvSpPr>
          <p:nvPr/>
        </p:nvSpPr>
        <p:spPr bwMode="auto">
          <a:xfrm>
            <a:off x="4194175" y="3736975"/>
            <a:ext cx="752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busA</a:t>
            </a:r>
          </a:p>
        </p:txBody>
      </p:sp>
      <p:sp>
        <p:nvSpPr>
          <p:cNvPr id="484384" name="Line 32"/>
          <p:cNvSpPr>
            <a:spLocks noChangeShapeType="1"/>
          </p:cNvSpPr>
          <p:nvPr/>
        </p:nvSpPr>
        <p:spPr bwMode="auto">
          <a:xfrm flipV="1">
            <a:off x="2351088" y="3702050"/>
            <a:ext cx="0" cy="200025"/>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484385" name="Line 33"/>
          <p:cNvSpPr>
            <a:spLocks noChangeShapeType="1"/>
          </p:cNvSpPr>
          <p:nvPr/>
        </p:nvSpPr>
        <p:spPr bwMode="auto">
          <a:xfrm>
            <a:off x="3805238" y="4956175"/>
            <a:ext cx="198596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84386" name="Line 34"/>
          <p:cNvSpPr>
            <a:spLocks noChangeShapeType="1"/>
          </p:cNvSpPr>
          <p:nvPr/>
        </p:nvSpPr>
        <p:spPr bwMode="auto">
          <a:xfrm flipH="1">
            <a:off x="4875213" y="4810125"/>
            <a:ext cx="182562" cy="292100"/>
          </a:xfrm>
          <a:prstGeom prst="line">
            <a:avLst/>
          </a:prstGeom>
          <a:noFill/>
          <a:ln w="12700">
            <a:solidFill>
              <a:schemeClr val="tx1"/>
            </a:solidFill>
            <a:round/>
            <a:headEnd/>
            <a:tailEnd/>
          </a:ln>
          <a:effectLst/>
        </p:spPr>
        <p:txBody>
          <a:bodyPr wrap="none" anchor="ctr"/>
          <a:lstStyle/>
          <a:p>
            <a:endParaRPr lang="zh-CN" altLang="en-US"/>
          </a:p>
        </p:txBody>
      </p:sp>
      <p:sp>
        <p:nvSpPr>
          <p:cNvPr id="484387" name="Rectangle 35"/>
          <p:cNvSpPr>
            <a:spLocks noChangeArrowheads="1"/>
          </p:cNvSpPr>
          <p:nvPr/>
        </p:nvSpPr>
        <p:spPr bwMode="auto">
          <a:xfrm>
            <a:off x="4530725" y="495617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84388" name="Rectangle 36"/>
          <p:cNvSpPr>
            <a:spLocks noChangeArrowheads="1"/>
          </p:cNvSpPr>
          <p:nvPr/>
        </p:nvSpPr>
        <p:spPr bwMode="auto">
          <a:xfrm>
            <a:off x="4194175" y="4651375"/>
            <a:ext cx="752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busB</a:t>
            </a:r>
          </a:p>
        </p:txBody>
      </p:sp>
      <p:sp>
        <p:nvSpPr>
          <p:cNvPr id="484389" name="Line 37"/>
          <p:cNvSpPr>
            <a:spLocks noChangeShapeType="1"/>
          </p:cNvSpPr>
          <p:nvPr/>
        </p:nvSpPr>
        <p:spPr bwMode="auto">
          <a:xfrm flipH="1">
            <a:off x="1511300" y="4970463"/>
            <a:ext cx="531813" cy="0"/>
          </a:xfrm>
          <a:prstGeom prst="line">
            <a:avLst/>
          </a:prstGeom>
          <a:noFill/>
          <a:ln w="25400">
            <a:solidFill>
              <a:schemeClr val="tx1"/>
            </a:solidFill>
            <a:round/>
            <a:headEnd/>
            <a:tailEnd/>
          </a:ln>
          <a:effectLst/>
        </p:spPr>
        <p:txBody>
          <a:bodyPr wrap="none" anchor="ctr"/>
          <a:lstStyle/>
          <a:p>
            <a:endParaRPr lang="zh-CN" altLang="en-US"/>
          </a:p>
        </p:txBody>
      </p:sp>
      <p:sp>
        <p:nvSpPr>
          <p:cNvPr id="484390" name="Line 38"/>
          <p:cNvSpPr>
            <a:spLocks noChangeShapeType="1"/>
          </p:cNvSpPr>
          <p:nvPr/>
        </p:nvSpPr>
        <p:spPr bwMode="auto">
          <a:xfrm>
            <a:off x="2700338" y="3444875"/>
            <a:ext cx="0" cy="431800"/>
          </a:xfrm>
          <a:prstGeom prst="line">
            <a:avLst/>
          </a:prstGeom>
          <a:noFill/>
          <a:ln w="25400">
            <a:solidFill>
              <a:schemeClr val="tx1"/>
            </a:solidFill>
            <a:round/>
            <a:headEnd/>
            <a:tailEnd/>
          </a:ln>
          <a:effectLst/>
        </p:spPr>
        <p:txBody>
          <a:bodyPr wrap="none" anchor="ctr"/>
          <a:lstStyle/>
          <a:p>
            <a:endParaRPr lang="zh-CN" altLang="en-US"/>
          </a:p>
        </p:txBody>
      </p:sp>
      <p:sp>
        <p:nvSpPr>
          <p:cNvPr id="484391" name="Line 39"/>
          <p:cNvSpPr>
            <a:spLocks noChangeShapeType="1"/>
          </p:cNvSpPr>
          <p:nvPr/>
        </p:nvSpPr>
        <p:spPr bwMode="auto">
          <a:xfrm flipV="1">
            <a:off x="2624138" y="3578225"/>
            <a:ext cx="153987" cy="165100"/>
          </a:xfrm>
          <a:prstGeom prst="line">
            <a:avLst/>
          </a:prstGeom>
          <a:noFill/>
          <a:ln w="12700">
            <a:solidFill>
              <a:schemeClr val="tx1"/>
            </a:solidFill>
            <a:round/>
            <a:headEnd/>
            <a:tailEnd/>
          </a:ln>
          <a:effectLst/>
        </p:spPr>
        <p:txBody>
          <a:bodyPr wrap="none" anchor="ctr"/>
          <a:lstStyle/>
          <a:p>
            <a:endParaRPr lang="zh-CN" altLang="en-US"/>
          </a:p>
        </p:txBody>
      </p:sp>
      <p:sp>
        <p:nvSpPr>
          <p:cNvPr id="484392" name="Rectangle 40"/>
          <p:cNvSpPr>
            <a:spLocks noChangeArrowheads="1"/>
          </p:cNvSpPr>
          <p:nvPr/>
        </p:nvSpPr>
        <p:spPr bwMode="auto">
          <a:xfrm>
            <a:off x="2432050" y="343217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484393" name="Line 41"/>
          <p:cNvSpPr>
            <a:spLocks noChangeShapeType="1"/>
          </p:cNvSpPr>
          <p:nvPr/>
        </p:nvSpPr>
        <p:spPr bwMode="auto">
          <a:xfrm>
            <a:off x="3119438" y="3444875"/>
            <a:ext cx="0" cy="431800"/>
          </a:xfrm>
          <a:prstGeom prst="line">
            <a:avLst/>
          </a:prstGeom>
          <a:noFill/>
          <a:ln w="25400">
            <a:solidFill>
              <a:schemeClr val="tx1"/>
            </a:solidFill>
            <a:round/>
            <a:headEnd/>
            <a:tailEnd/>
          </a:ln>
          <a:effectLst/>
        </p:spPr>
        <p:txBody>
          <a:bodyPr wrap="none" anchor="ctr"/>
          <a:lstStyle/>
          <a:p>
            <a:endParaRPr lang="zh-CN" altLang="en-US"/>
          </a:p>
        </p:txBody>
      </p:sp>
      <p:sp>
        <p:nvSpPr>
          <p:cNvPr id="484394" name="Line 42"/>
          <p:cNvSpPr>
            <a:spLocks noChangeShapeType="1"/>
          </p:cNvSpPr>
          <p:nvPr/>
        </p:nvSpPr>
        <p:spPr bwMode="auto">
          <a:xfrm flipV="1">
            <a:off x="3043238" y="3578225"/>
            <a:ext cx="153987" cy="165100"/>
          </a:xfrm>
          <a:prstGeom prst="line">
            <a:avLst/>
          </a:prstGeom>
          <a:noFill/>
          <a:ln w="12700">
            <a:solidFill>
              <a:schemeClr val="tx1"/>
            </a:solidFill>
            <a:round/>
            <a:headEnd/>
            <a:tailEnd/>
          </a:ln>
          <a:effectLst/>
        </p:spPr>
        <p:txBody>
          <a:bodyPr wrap="none" anchor="ctr"/>
          <a:lstStyle/>
          <a:p>
            <a:endParaRPr lang="zh-CN" altLang="en-US"/>
          </a:p>
        </p:txBody>
      </p:sp>
      <p:sp>
        <p:nvSpPr>
          <p:cNvPr id="484395" name="Rectangle 43"/>
          <p:cNvSpPr>
            <a:spLocks noChangeArrowheads="1"/>
          </p:cNvSpPr>
          <p:nvPr/>
        </p:nvSpPr>
        <p:spPr bwMode="auto">
          <a:xfrm>
            <a:off x="2852738" y="343217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484396" name="Line 44"/>
          <p:cNvSpPr>
            <a:spLocks noChangeShapeType="1"/>
          </p:cNvSpPr>
          <p:nvPr/>
        </p:nvSpPr>
        <p:spPr bwMode="auto">
          <a:xfrm>
            <a:off x="3624263" y="3444875"/>
            <a:ext cx="0" cy="431800"/>
          </a:xfrm>
          <a:prstGeom prst="line">
            <a:avLst/>
          </a:prstGeom>
          <a:noFill/>
          <a:ln w="25400">
            <a:solidFill>
              <a:schemeClr val="tx1"/>
            </a:solidFill>
            <a:round/>
            <a:headEnd/>
            <a:tailEnd/>
          </a:ln>
          <a:effectLst/>
        </p:spPr>
        <p:txBody>
          <a:bodyPr wrap="none" anchor="ctr"/>
          <a:lstStyle/>
          <a:p>
            <a:endParaRPr lang="zh-CN" altLang="en-US"/>
          </a:p>
        </p:txBody>
      </p:sp>
      <p:sp>
        <p:nvSpPr>
          <p:cNvPr id="484397" name="Line 45"/>
          <p:cNvSpPr>
            <a:spLocks noChangeShapeType="1"/>
          </p:cNvSpPr>
          <p:nvPr/>
        </p:nvSpPr>
        <p:spPr bwMode="auto">
          <a:xfrm flipV="1">
            <a:off x="3546475" y="3578225"/>
            <a:ext cx="153988" cy="165100"/>
          </a:xfrm>
          <a:prstGeom prst="line">
            <a:avLst/>
          </a:prstGeom>
          <a:noFill/>
          <a:ln w="12700">
            <a:solidFill>
              <a:schemeClr val="tx1"/>
            </a:solidFill>
            <a:round/>
            <a:headEnd/>
            <a:tailEnd/>
          </a:ln>
          <a:effectLst/>
        </p:spPr>
        <p:txBody>
          <a:bodyPr wrap="none" anchor="ctr"/>
          <a:lstStyle/>
          <a:p>
            <a:endParaRPr lang="zh-CN" altLang="en-US"/>
          </a:p>
        </p:txBody>
      </p:sp>
      <p:sp>
        <p:nvSpPr>
          <p:cNvPr id="484398" name="Rectangle 46"/>
          <p:cNvSpPr>
            <a:spLocks noChangeArrowheads="1"/>
          </p:cNvSpPr>
          <p:nvPr/>
        </p:nvSpPr>
        <p:spPr bwMode="auto">
          <a:xfrm>
            <a:off x="3355975" y="343217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484399" name="Rectangle 47"/>
          <p:cNvSpPr>
            <a:spLocks noChangeArrowheads="1"/>
          </p:cNvSpPr>
          <p:nvPr/>
        </p:nvSpPr>
        <p:spPr bwMode="auto">
          <a:xfrm>
            <a:off x="2432050" y="3889375"/>
            <a:ext cx="5238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Rw</a:t>
            </a:r>
          </a:p>
        </p:txBody>
      </p:sp>
      <p:sp>
        <p:nvSpPr>
          <p:cNvPr id="484400" name="Rectangle 48"/>
          <p:cNvSpPr>
            <a:spLocks noChangeArrowheads="1"/>
          </p:cNvSpPr>
          <p:nvPr/>
        </p:nvSpPr>
        <p:spPr bwMode="auto">
          <a:xfrm>
            <a:off x="2936875" y="3889375"/>
            <a:ext cx="4730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Ra</a:t>
            </a:r>
          </a:p>
        </p:txBody>
      </p:sp>
      <p:sp>
        <p:nvSpPr>
          <p:cNvPr id="484401" name="Rectangle 49"/>
          <p:cNvSpPr>
            <a:spLocks noChangeArrowheads="1"/>
          </p:cNvSpPr>
          <p:nvPr/>
        </p:nvSpPr>
        <p:spPr bwMode="auto">
          <a:xfrm>
            <a:off x="3355975" y="3889375"/>
            <a:ext cx="4857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Rb</a:t>
            </a:r>
          </a:p>
        </p:txBody>
      </p:sp>
      <p:sp>
        <p:nvSpPr>
          <p:cNvPr id="484402" name="Rectangle 50"/>
          <p:cNvSpPr>
            <a:spLocks noChangeArrowheads="1"/>
          </p:cNvSpPr>
          <p:nvPr/>
        </p:nvSpPr>
        <p:spPr bwMode="auto">
          <a:xfrm>
            <a:off x="2432050" y="4194175"/>
            <a:ext cx="1222375" cy="63817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 32-</a:t>
            </a:r>
            <a:r>
              <a:rPr lang="en-US" altLang="zh-CN" sz="1800">
                <a:ea typeface="宋体" pitchFamily="2" charset="-122"/>
              </a:rPr>
              <a:t>bit</a:t>
            </a:r>
          </a:p>
          <a:p>
            <a:r>
              <a:rPr lang="en-US" altLang="zh-CN" sz="1800">
                <a:ea typeface="宋体" pitchFamily="2" charset="-122"/>
              </a:rPr>
              <a:t>Registers</a:t>
            </a:r>
          </a:p>
        </p:txBody>
      </p:sp>
      <p:sp>
        <p:nvSpPr>
          <p:cNvPr id="484403" name="Line 51"/>
          <p:cNvSpPr>
            <a:spLocks noChangeShapeType="1"/>
          </p:cNvSpPr>
          <p:nvPr/>
        </p:nvSpPr>
        <p:spPr bwMode="auto">
          <a:xfrm>
            <a:off x="7483475" y="4511675"/>
            <a:ext cx="0" cy="1193800"/>
          </a:xfrm>
          <a:prstGeom prst="line">
            <a:avLst/>
          </a:prstGeom>
          <a:noFill/>
          <a:ln w="25400">
            <a:solidFill>
              <a:schemeClr val="tx1"/>
            </a:solidFill>
            <a:round/>
            <a:headEnd/>
            <a:tailEnd/>
          </a:ln>
          <a:effectLst/>
        </p:spPr>
        <p:txBody>
          <a:bodyPr wrap="none" anchor="ctr"/>
          <a:lstStyle/>
          <a:p>
            <a:endParaRPr lang="zh-CN" altLang="en-US"/>
          </a:p>
        </p:txBody>
      </p:sp>
      <p:sp>
        <p:nvSpPr>
          <p:cNvPr id="484404" name="Line 52"/>
          <p:cNvSpPr>
            <a:spLocks noChangeShapeType="1"/>
          </p:cNvSpPr>
          <p:nvPr/>
        </p:nvSpPr>
        <p:spPr bwMode="auto">
          <a:xfrm flipH="1">
            <a:off x="1092200" y="5718175"/>
            <a:ext cx="6405563" cy="0"/>
          </a:xfrm>
          <a:prstGeom prst="line">
            <a:avLst/>
          </a:prstGeom>
          <a:noFill/>
          <a:ln w="25400">
            <a:solidFill>
              <a:schemeClr val="tx1"/>
            </a:solidFill>
            <a:round/>
            <a:headEnd/>
            <a:tailEnd/>
          </a:ln>
          <a:effectLst/>
        </p:spPr>
        <p:txBody>
          <a:bodyPr wrap="none" anchor="ctr"/>
          <a:lstStyle/>
          <a:p>
            <a:endParaRPr lang="zh-CN" altLang="en-US"/>
          </a:p>
        </p:txBody>
      </p:sp>
      <p:sp>
        <p:nvSpPr>
          <p:cNvPr id="484405" name="Line 53"/>
          <p:cNvSpPr>
            <a:spLocks noChangeShapeType="1"/>
          </p:cNvSpPr>
          <p:nvPr/>
        </p:nvSpPr>
        <p:spPr bwMode="auto">
          <a:xfrm flipV="1">
            <a:off x="1106488" y="4410075"/>
            <a:ext cx="0" cy="1320800"/>
          </a:xfrm>
          <a:prstGeom prst="line">
            <a:avLst/>
          </a:prstGeom>
          <a:noFill/>
          <a:ln w="25400">
            <a:solidFill>
              <a:schemeClr val="tx1"/>
            </a:solidFill>
            <a:round/>
            <a:headEnd/>
            <a:tailEnd/>
          </a:ln>
          <a:effectLst/>
        </p:spPr>
        <p:txBody>
          <a:bodyPr wrap="none" anchor="ctr"/>
          <a:lstStyle/>
          <a:p>
            <a:endParaRPr lang="zh-CN" altLang="en-US"/>
          </a:p>
        </p:txBody>
      </p:sp>
      <p:sp>
        <p:nvSpPr>
          <p:cNvPr id="484406" name="Rectangle 54"/>
          <p:cNvSpPr>
            <a:spLocks noChangeArrowheads="1"/>
          </p:cNvSpPr>
          <p:nvPr/>
        </p:nvSpPr>
        <p:spPr bwMode="auto">
          <a:xfrm>
            <a:off x="2936875" y="3127375"/>
            <a:ext cx="3968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sp>
        <p:nvSpPr>
          <p:cNvPr id="484407" name="Rectangle 55"/>
          <p:cNvSpPr>
            <a:spLocks noChangeArrowheads="1"/>
          </p:cNvSpPr>
          <p:nvPr/>
        </p:nvSpPr>
        <p:spPr bwMode="auto">
          <a:xfrm>
            <a:off x="3440113" y="3127375"/>
            <a:ext cx="3460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sp>
        <p:nvSpPr>
          <p:cNvPr id="484408" name="Rectangle 56"/>
          <p:cNvSpPr>
            <a:spLocks noChangeArrowheads="1"/>
          </p:cNvSpPr>
          <p:nvPr/>
        </p:nvSpPr>
        <p:spPr bwMode="auto">
          <a:xfrm>
            <a:off x="2517775" y="3127375"/>
            <a:ext cx="407988"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sp>
        <p:nvSpPr>
          <p:cNvPr id="484409" name="Rectangle 57"/>
          <p:cNvSpPr>
            <a:spLocks noChangeArrowheads="1"/>
          </p:cNvSpPr>
          <p:nvPr/>
        </p:nvSpPr>
        <p:spPr bwMode="auto">
          <a:xfrm rot="5400000">
            <a:off x="5874544" y="4337844"/>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ALU</a:t>
            </a:r>
          </a:p>
        </p:txBody>
      </p:sp>
      <p:sp>
        <p:nvSpPr>
          <p:cNvPr id="484410" name="Rectangle 58"/>
          <p:cNvSpPr>
            <a:spLocks noChangeArrowheads="1"/>
          </p:cNvSpPr>
          <p:nvPr/>
        </p:nvSpPr>
        <p:spPr bwMode="auto">
          <a:xfrm>
            <a:off x="581025" y="2473325"/>
            <a:ext cx="7523163" cy="396875"/>
          </a:xfrm>
          <a:prstGeom prst="rect">
            <a:avLst/>
          </a:prstGeom>
          <a:noFill/>
          <a:ln w="25400">
            <a:noFill/>
            <a:miter lim="800000"/>
            <a:headEnd/>
            <a:tailEnd/>
          </a:ln>
          <a:effectLst/>
        </p:spPr>
        <p:txBody>
          <a:bodyPr>
            <a:spAutoFit/>
          </a:bodyPr>
          <a:lstStyle/>
          <a:p>
            <a:r>
              <a:rPr lang="zh-CN" altLang="en-US" sz="2000">
                <a:solidFill>
                  <a:schemeClr val="accent2"/>
                </a:solidFill>
                <a:ea typeface="黑体" pitchFamily="49" charset="-122"/>
                <a:cs typeface="Arial" charset="0"/>
              </a:rPr>
              <a:t>不考虑公共操作，仅</a:t>
            </a:r>
            <a:r>
              <a:rPr lang="en-US" altLang="zh-CN" sz="2000">
                <a:solidFill>
                  <a:schemeClr val="accent2"/>
                </a:solidFill>
                <a:ea typeface="黑体" pitchFamily="49" charset="-122"/>
                <a:cs typeface="Arial" charset="0"/>
              </a:rPr>
              <a:t>R-Type</a:t>
            </a:r>
            <a:r>
              <a:rPr lang="zh-CN" altLang="en-US" sz="2000">
                <a:solidFill>
                  <a:schemeClr val="accent2"/>
                </a:solidFill>
                <a:ea typeface="黑体" pitchFamily="49" charset="-122"/>
                <a:cs typeface="Arial" charset="0"/>
              </a:rPr>
              <a:t>指令执行阶段的数据通路如下：</a:t>
            </a:r>
          </a:p>
        </p:txBody>
      </p:sp>
      <p:sp>
        <p:nvSpPr>
          <p:cNvPr id="484412" name="Rectangle 60"/>
          <p:cNvSpPr>
            <a:spLocks noChangeArrowheads="1"/>
          </p:cNvSpPr>
          <p:nvPr/>
        </p:nvSpPr>
        <p:spPr bwMode="auto">
          <a:xfrm>
            <a:off x="0" y="5802313"/>
            <a:ext cx="4970463" cy="427037"/>
          </a:xfrm>
          <a:prstGeom prst="rect">
            <a:avLst/>
          </a:prstGeom>
          <a:noFill/>
          <a:ln w="25400">
            <a:noFill/>
            <a:miter lim="800000"/>
            <a:headEnd/>
            <a:tailEnd/>
          </a:ln>
          <a:effectLst/>
        </p:spPr>
        <p:txBody>
          <a:bodyPr>
            <a:spAutoFit/>
          </a:bodyPr>
          <a:lstStyle/>
          <a:p>
            <a:pPr lvl="1">
              <a:lnSpc>
                <a:spcPct val="110000"/>
              </a:lnSpc>
              <a:spcBef>
                <a:spcPct val="40000"/>
              </a:spcBef>
              <a:buSzPct val="100000"/>
            </a:pPr>
            <a:r>
              <a:rPr lang="en-US" altLang="zh-CN" sz="2000">
                <a:solidFill>
                  <a:srgbClr val="0000FF"/>
                </a:solidFill>
                <a:ea typeface="黑体" pitchFamily="49" charset="-122"/>
              </a:rPr>
              <a:t>Ra, Rb, Rw</a:t>
            </a:r>
            <a:r>
              <a:rPr lang="en-US" altLang="zh-CN" sz="2000">
                <a:ea typeface="黑体" pitchFamily="49" charset="-122"/>
              </a:rPr>
              <a:t> </a:t>
            </a:r>
            <a:r>
              <a:rPr lang="zh-CN" altLang="en-US" sz="2000">
                <a:ea typeface="黑体" pitchFamily="49" charset="-122"/>
              </a:rPr>
              <a:t>分别对应指令的</a:t>
            </a:r>
            <a:r>
              <a:rPr lang="en-US" altLang="zh-CN" sz="2000">
                <a:ea typeface="黑体" pitchFamily="49" charset="-122"/>
              </a:rPr>
              <a:t>rs, rt, rd</a:t>
            </a:r>
            <a:endParaRPr lang="zh-CN" altLang="en-US" sz="2000">
              <a:ea typeface="黑体" pitchFamily="49" charset="-122"/>
            </a:endParaRPr>
          </a:p>
        </p:txBody>
      </p:sp>
      <p:grpSp>
        <p:nvGrpSpPr>
          <p:cNvPr id="484414" name="Group 62"/>
          <p:cNvGrpSpPr>
            <a:grpSpLocks/>
          </p:cNvGrpSpPr>
          <p:nvPr/>
        </p:nvGrpSpPr>
        <p:grpSpPr bwMode="auto">
          <a:xfrm>
            <a:off x="2066925" y="711200"/>
            <a:ext cx="5905500" cy="973138"/>
            <a:chOff x="1918" y="672"/>
            <a:chExt cx="3767" cy="613"/>
          </a:xfrm>
        </p:grpSpPr>
        <p:grpSp>
          <p:nvGrpSpPr>
            <p:cNvPr id="484415" name="Group 63"/>
            <p:cNvGrpSpPr>
              <a:grpSpLocks/>
            </p:cNvGrpSpPr>
            <p:nvPr/>
          </p:nvGrpSpPr>
          <p:grpSpPr bwMode="auto">
            <a:xfrm>
              <a:off x="1918" y="672"/>
              <a:ext cx="3767" cy="421"/>
              <a:chOff x="1918" y="672"/>
              <a:chExt cx="3767" cy="421"/>
            </a:xfrm>
          </p:grpSpPr>
          <p:grpSp>
            <p:nvGrpSpPr>
              <p:cNvPr id="484416" name="Group 64"/>
              <p:cNvGrpSpPr>
                <a:grpSpLocks/>
              </p:cNvGrpSpPr>
              <p:nvPr/>
            </p:nvGrpSpPr>
            <p:grpSpPr bwMode="auto">
              <a:xfrm>
                <a:off x="1979" y="864"/>
                <a:ext cx="3607" cy="229"/>
                <a:chOff x="1979" y="864"/>
                <a:chExt cx="3607" cy="229"/>
              </a:xfrm>
            </p:grpSpPr>
            <p:sp>
              <p:nvSpPr>
                <p:cNvPr id="484417" name="Rectangle 65"/>
                <p:cNvSpPr>
                  <a:spLocks noChangeArrowheads="1"/>
                </p:cNvSpPr>
                <p:nvPr/>
              </p:nvSpPr>
              <p:spPr bwMode="auto">
                <a:xfrm>
                  <a:off x="1983" y="872"/>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484418" name="Group 66"/>
                <p:cNvGrpSpPr>
                  <a:grpSpLocks/>
                </p:cNvGrpSpPr>
                <p:nvPr/>
              </p:nvGrpSpPr>
              <p:grpSpPr bwMode="auto">
                <a:xfrm>
                  <a:off x="1979" y="864"/>
                  <a:ext cx="3607" cy="229"/>
                  <a:chOff x="1979" y="864"/>
                  <a:chExt cx="3607" cy="229"/>
                </a:xfrm>
              </p:grpSpPr>
              <p:grpSp>
                <p:nvGrpSpPr>
                  <p:cNvPr id="484419" name="Group 67"/>
                  <p:cNvGrpSpPr>
                    <a:grpSpLocks/>
                  </p:cNvGrpSpPr>
                  <p:nvPr/>
                </p:nvGrpSpPr>
                <p:grpSpPr bwMode="auto">
                  <a:xfrm>
                    <a:off x="1979" y="864"/>
                    <a:ext cx="624" cy="229"/>
                    <a:chOff x="1979" y="864"/>
                    <a:chExt cx="624" cy="229"/>
                  </a:xfrm>
                </p:grpSpPr>
                <p:sp>
                  <p:nvSpPr>
                    <p:cNvPr id="484420" name="Rectangle 68"/>
                    <p:cNvSpPr>
                      <a:spLocks noChangeArrowheads="1"/>
                    </p:cNvSpPr>
                    <p:nvPr/>
                  </p:nvSpPr>
                  <p:spPr bwMode="auto">
                    <a:xfrm>
                      <a:off x="1979" y="868"/>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84421" name="Rectangle 69"/>
                    <p:cNvSpPr>
                      <a:spLocks noChangeArrowheads="1"/>
                    </p:cNvSpPr>
                    <p:nvPr/>
                  </p:nvSpPr>
                  <p:spPr bwMode="auto">
                    <a:xfrm>
                      <a:off x="2161" y="864"/>
                      <a:ext cx="29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grpSp>
                <p:nvGrpSpPr>
                  <p:cNvPr id="484422" name="Group 70"/>
                  <p:cNvGrpSpPr>
                    <a:grpSpLocks/>
                  </p:cNvGrpSpPr>
                  <p:nvPr/>
                </p:nvGrpSpPr>
                <p:grpSpPr bwMode="auto">
                  <a:xfrm>
                    <a:off x="2611" y="864"/>
                    <a:ext cx="580" cy="229"/>
                    <a:chOff x="2611" y="864"/>
                    <a:chExt cx="580" cy="229"/>
                  </a:xfrm>
                </p:grpSpPr>
                <p:sp>
                  <p:nvSpPr>
                    <p:cNvPr id="484423" name="Rectangle 71"/>
                    <p:cNvSpPr>
                      <a:spLocks noChangeArrowheads="1"/>
                    </p:cNvSpPr>
                    <p:nvPr/>
                  </p:nvSpPr>
                  <p:spPr bwMode="auto">
                    <a:xfrm>
                      <a:off x="2611"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84424" name="Rectangle 72"/>
                    <p:cNvSpPr>
                      <a:spLocks noChangeArrowheads="1"/>
                    </p:cNvSpPr>
                    <p:nvPr/>
                  </p:nvSpPr>
                  <p:spPr bwMode="auto">
                    <a:xfrm>
                      <a:off x="2776" y="864"/>
                      <a:ext cx="253"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grpSp>
              <p:grpSp>
                <p:nvGrpSpPr>
                  <p:cNvPr id="484425" name="Group 73"/>
                  <p:cNvGrpSpPr>
                    <a:grpSpLocks/>
                  </p:cNvGrpSpPr>
                  <p:nvPr/>
                </p:nvGrpSpPr>
                <p:grpSpPr bwMode="auto">
                  <a:xfrm>
                    <a:off x="3199" y="864"/>
                    <a:ext cx="579" cy="229"/>
                    <a:chOff x="3199" y="864"/>
                    <a:chExt cx="579" cy="229"/>
                  </a:xfrm>
                </p:grpSpPr>
                <p:sp>
                  <p:nvSpPr>
                    <p:cNvPr id="484426" name="Rectangle 74"/>
                    <p:cNvSpPr>
                      <a:spLocks noChangeArrowheads="1"/>
                    </p:cNvSpPr>
                    <p:nvPr/>
                  </p:nvSpPr>
                  <p:spPr bwMode="auto">
                    <a:xfrm>
                      <a:off x="3199"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84427" name="Rectangle 75"/>
                    <p:cNvSpPr>
                      <a:spLocks noChangeArrowheads="1"/>
                    </p:cNvSpPr>
                    <p:nvPr/>
                  </p:nvSpPr>
                  <p:spPr bwMode="auto">
                    <a:xfrm>
                      <a:off x="3363" y="864"/>
                      <a:ext cx="221"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grpSp>
                <p:nvGrpSpPr>
                  <p:cNvPr id="484428" name="Group 76"/>
                  <p:cNvGrpSpPr>
                    <a:grpSpLocks/>
                  </p:cNvGrpSpPr>
                  <p:nvPr/>
                </p:nvGrpSpPr>
                <p:grpSpPr bwMode="auto">
                  <a:xfrm>
                    <a:off x="3786" y="864"/>
                    <a:ext cx="579" cy="229"/>
                    <a:chOff x="3786" y="864"/>
                    <a:chExt cx="579" cy="229"/>
                  </a:xfrm>
                </p:grpSpPr>
                <p:sp>
                  <p:nvSpPr>
                    <p:cNvPr id="484429" name="Rectangle 77"/>
                    <p:cNvSpPr>
                      <a:spLocks noChangeArrowheads="1"/>
                    </p:cNvSpPr>
                    <p:nvPr/>
                  </p:nvSpPr>
                  <p:spPr bwMode="auto">
                    <a:xfrm>
                      <a:off x="3786" y="86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84430" name="Rectangle 78"/>
                    <p:cNvSpPr>
                      <a:spLocks noChangeArrowheads="1"/>
                    </p:cNvSpPr>
                    <p:nvPr/>
                  </p:nvSpPr>
                  <p:spPr bwMode="auto">
                    <a:xfrm>
                      <a:off x="3951" y="864"/>
                      <a:ext cx="262"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grpSp>
              <p:grpSp>
                <p:nvGrpSpPr>
                  <p:cNvPr id="484431" name="Group 79"/>
                  <p:cNvGrpSpPr>
                    <a:grpSpLocks/>
                  </p:cNvGrpSpPr>
                  <p:nvPr/>
                </p:nvGrpSpPr>
                <p:grpSpPr bwMode="auto">
                  <a:xfrm>
                    <a:off x="4373" y="864"/>
                    <a:ext cx="620" cy="229"/>
                    <a:chOff x="4373" y="864"/>
                    <a:chExt cx="620" cy="229"/>
                  </a:xfrm>
                </p:grpSpPr>
                <p:sp>
                  <p:nvSpPr>
                    <p:cNvPr id="484432" name="Rectangle 80"/>
                    <p:cNvSpPr>
                      <a:spLocks noChangeArrowheads="1"/>
                    </p:cNvSpPr>
                    <p:nvPr/>
                  </p:nvSpPr>
                  <p:spPr bwMode="auto">
                    <a:xfrm>
                      <a:off x="4373" y="86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84433" name="Rectangle 81"/>
                    <p:cNvSpPr>
                      <a:spLocks noChangeArrowheads="1"/>
                    </p:cNvSpPr>
                    <p:nvPr/>
                  </p:nvSpPr>
                  <p:spPr bwMode="auto">
                    <a:xfrm>
                      <a:off x="4448" y="864"/>
                      <a:ext cx="545"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shamt</a:t>
                      </a:r>
                    </a:p>
                  </p:txBody>
                </p:sp>
              </p:grpSp>
              <p:grpSp>
                <p:nvGrpSpPr>
                  <p:cNvPr id="484434" name="Group 82"/>
                  <p:cNvGrpSpPr>
                    <a:grpSpLocks/>
                  </p:cNvGrpSpPr>
                  <p:nvPr/>
                </p:nvGrpSpPr>
                <p:grpSpPr bwMode="auto">
                  <a:xfrm>
                    <a:off x="4961" y="864"/>
                    <a:ext cx="625" cy="229"/>
                    <a:chOff x="4961" y="864"/>
                    <a:chExt cx="625" cy="229"/>
                  </a:xfrm>
                </p:grpSpPr>
                <p:sp>
                  <p:nvSpPr>
                    <p:cNvPr id="484435" name="Rectangle 83"/>
                    <p:cNvSpPr>
                      <a:spLocks noChangeArrowheads="1"/>
                    </p:cNvSpPr>
                    <p:nvPr/>
                  </p:nvSpPr>
                  <p:spPr bwMode="auto">
                    <a:xfrm>
                      <a:off x="4961" y="868"/>
                      <a:ext cx="625"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84436" name="Rectangle 84"/>
                    <p:cNvSpPr>
                      <a:spLocks noChangeArrowheads="1"/>
                    </p:cNvSpPr>
                    <p:nvPr/>
                  </p:nvSpPr>
                  <p:spPr bwMode="auto">
                    <a:xfrm>
                      <a:off x="5143" y="864"/>
                      <a:ext cx="42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func</a:t>
                      </a:r>
                    </a:p>
                  </p:txBody>
                </p:sp>
              </p:grpSp>
            </p:grpSp>
          </p:grpSp>
          <p:sp>
            <p:nvSpPr>
              <p:cNvPr id="484437" name="Rectangle 85"/>
              <p:cNvSpPr>
                <a:spLocks noChangeArrowheads="1"/>
              </p:cNvSpPr>
              <p:nvPr/>
            </p:nvSpPr>
            <p:spPr bwMode="auto">
              <a:xfrm>
                <a:off x="5488"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484438" name="Rectangle 86"/>
              <p:cNvSpPr>
                <a:spLocks noChangeArrowheads="1"/>
              </p:cNvSpPr>
              <p:nvPr/>
            </p:nvSpPr>
            <p:spPr bwMode="auto">
              <a:xfrm>
                <a:off x="4810" y="672"/>
                <a:ext cx="1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a:t>
                </a:r>
              </a:p>
            </p:txBody>
          </p:sp>
          <p:sp>
            <p:nvSpPr>
              <p:cNvPr id="484439" name="Rectangle 87"/>
              <p:cNvSpPr>
                <a:spLocks noChangeArrowheads="1"/>
              </p:cNvSpPr>
              <p:nvPr/>
            </p:nvSpPr>
            <p:spPr bwMode="auto">
              <a:xfrm>
                <a:off x="4177"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11</a:t>
                </a:r>
              </a:p>
            </p:txBody>
          </p:sp>
          <p:sp>
            <p:nvSpPr>
              <p:cNvPr id="484440" name="Rectangle 88"/>
              <p:cNvSpPr>
                <a:spLocks noChangeArrowheads="1"/>
              </p:cNvSpPr>
              <p:nvPr/>
            </p:nvSpPr>
            <p:spPr bwMode="auto">
              <a:xfrm>
                <a:off x="3589"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484441" name="Rectangle 89"/>
              <p:cNvSpPr>
                <a:spLocks noChangeArrowheads="1"/>
              </p:cNvSpPr>
              <p:nvPr/>
            </p:nvSpPr>
            <p:spPr bwMode="auto">
              <a:xfrm>
                <a:off x="3002"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21</a:t>
                </a:r>
              </a:p>
            </p:txBody>
          </p:sp>
          <p:sp>
            <p:nvSpPr>
              <p:cNvPr id="484442" name="Rectangle 90"/>
              <p:cNvSpPr>
                <a:spLocks noChangeArrowheads="1"/>
              </p:cNvSpPr>
              <p:nvPr/>
            </p:nvSpPr>
            <p:spPr bwMode="auto">
              <a:xfrm>
                <a:off x="2414"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484443" name="Rectangle 91"/>
              <p:cNvSpPr>
                <a:spLocks noChangeArrowheads="1"/>
              </p:cNvSpPr>
              <p:nvPr/>
            </p:nvSpPr>
            <p:spPr bwMode="auto">
              <a:xfrm>
                <a:off x="1918" y="672"/>
                <a:ext cx="278"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grpSp>
        <p:sp>
          <p:nvSpPr>
            <p:cNvPr id="484444" name="Rectangle 92"/>
            <p:cNvSpPr>
              <a:spLocks noChangeArrowheads="1"/>
            </p:cNvSpPr>
            <p:nvPr/>
          </p:nvSpPr>
          <p:spPr bwMode="auto">
            <a:xfrm>
              <a:off x="2143" y="1056"/>
              <a:ext cx="496"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484445" name="Rectangle 93"/>
            <p:cNvSpPr>
              <a:spLocks noChangeArrowheads="1"/>
            </p:cNvSpPr>
            <p:nvPr/>
          </p:nvSpPr>
          <p:spPr bwMode="auto">
            <a:xfrm>
              <a:off x="512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484446" name="Rectangle 94"/>
            <p:cNvSpPr>
              <a:spLocks noChangeArrowheads="1"/>
            </p:cNvSpPr>
            <p:nvPr/>
          </p:nvSpPr>
          <p:spPr bwMode="auto">
            <a:xfrm>
              <a:off x="4493"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484447" name="Rectangle 95"/>
            <p:cNvSpPr>
              <a:spLocks noChangeArrowheads="1"/>
            </p:cNvSpPr>
            <p:nvPr/>
          </p:nvSpPr>
          <p:spPr bwMode="auto">
            <a:xfrm>
              <a:off x="3906" y="1056"/>
              <a:ext cx="497"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484448" name="Rectangle 96"/>
            <p:cNvSpPr>
              <a:spLocks noChangeArrowheads="1"/>
            </p:cNvSpPr>
            <p:nvPr/>
          </p:nvSpPr>
          <p:spPr bwMode="auto">
            <a:xfrm>
              <a:off x="3317" y="1056"/>
              <a:ext cx="490"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sp>
          <p:nvSpPr>
            <p:cNvPr id="484449" name="Rectangle 97"/>
            <p:cNvSpPr>
              <a:spLocks noChangeArrowheads="1"/>
            </p:cNvSpPr>
            <p:nvPr/>
          </p:nvSpPr>
          <p:spPr bwMode="auto">
            <a:xfrm>
              <a:off x="2731" y="1056"/>
              <a:ext cx="489"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grpSp>
      <p:sp>
        <p:nvSpPr>
          <p:cNvPr id="484450" name="Text Box 98"/>
          <p:cNvSpPr txBox="1">
            <a:spLocks noChangeArrowheads="1"/>
          </p:cNvSpPr>
          <p:nvPr/>
        </p:nvSpPr>
        <p:spPr bwMode="auto">
          <a:xfrm>
            <a:off x="6605588" y="1744663"/>
            <a:ext cx="2295525" cy="701675"/>
          </a:xfrm>
          <a:prstGeom prst="rect">
            <a:avLst/>
          </a:prstGeom>
          <a:noFill/>
          <a:ln w="50800">
            <a:noFill/>
            <a:miter lim="800000"/>
            <a:headEnd/>
            <a:tailEnd/>
          </a:ln>
          <a:effectLst/>
        </p:spPr>
        <p:txBody>
          <a:bodyPr>
            <a:spAutoFit/>
          </a:bodyPr>
          <a:lstStyle/>
          <a:p>
            <a:pPr>
              <a:spcBef>
                <a:spcPct val="50000"/>
              </a:spcBef>
            </a:pPr>
            <a:r>
              <a:rPr lang="zh-CN" altLang="en-US" sz="2000">
                <a:solidFill>
                  <a:srgbClr val="FF8398"/>
                </a:solidFill>
                <a:latin typeface="微软雅黑" pitchFamily="34" charset="-122"/>
                <a:ea typeface="微软雅黑" pitchFamily="34" charset="-122"/>
              </a:rPr>
              <a:t>溢出时，不写结果并转异常处理程序</a:t>
            </a:r>
          </a:p>
        </p:txBody>
      </p:sp>
      <p:sp>
        <p:nvSpPr>
          <p:cNvPr id="484451" name="Text Box 99"/>
          <p:cNvSpPr txBox="1">
            <a:spLocks noChangeArrowheads="1"/>
          </p:cNvSpPr>
          <p:nvPr/>
        </p:nvSpPr>
        <p:spPr bwMode="auto">
          <a:xfrm>
            <a:off x="8050213" y="4024313"/>
            <a:ext cx="765175" cy="366712"/>
          </a:xfrm>
          <a:prstGeom prst="rect">
            <a:avLst/>
          </a:prstGeom>
          <a:noFill/>
          <a:ln w="50800">
            <a:noFill/>
            <a:miter lim="800000"/>
            <a:headEnd/>
            <a:tailEnd/>
          </a:ln>
          <a:effectLst/>
        </p:spPr>
        <p:txBody>
          <a:bodyPr>
            <a:spAutoFit/>
          </a:bodyPr>
          <a:lstStyle/>
          <a:p>
            <a:pPr>
              <a:spcBef>
                <a:spcPct val="50000"/>
              </a:spcBef>
            </a:pPr>
            <a:r>
              <a:rPr lang="zh-CN" altLang="en-US" sz="1800">
                <a:solidFill>
                  <a:srgbClr val="FF8398"/>
                </a:solidFill>
                <a:latin typeface="黑体" pitchFamily="49" charset="-122"/>
                <a:ea typeface="黑体" pitchFamily="49" charset="-122"/>
              </a:rPr>
              <a:t>溢出</a:t>
            </a:r>
          </a:p>
        </p:txBody>
      </p:sp>
      <p:sp>
        <p:nvSpPr>
          <p:cNvPr id="484452" name="Line 100"/>
          <p:cNvSpPr>
            <a:spLocks noChangeShapeType="1"/>
          </p:cNvSpPr>
          <p:nvPr/>
        </p:nvSpPr>
        <p:spPr bwMode="auto">
          <a:xfrm flipV="1">
            <a:off x="2273300" y="3084513"/>
            <a:ext cx="0" cy="307975"/>
          </a:xfrm>
          <a:prstGeom prst="line">
            <a:avLst/>
          </a:prstGeom>
          <a:noFill/>
          <a:ln w="25400">
            <a:solidFill>
              <a:srgbClr val="3366FF"/>
            </a:solidFill>
            <a:round/>
            <a:headEnd type="triangle" w="med" len="med"/>
            <a:tailEnd/>
          </a:ln>
          <a:effectLst/>
        </p:spPr>
        <p:txBody>
          <a:bodyPr wrap="none" anchor="ctr"/>
          <a:lstStyle/>
          <a:p>
            <a:endParaRPr lang="zh-CN" altLang="en-US"/>
          </a:p>
        </p:txBody>
      </p:sp>
      <p:grpSp>
        <p:nvGrpSpPr>
          <p:cNvPr id="484453" name="Group 101"/>
          <p:cNvGrpSpPr>
            <a:grpSpLocks/>
          </p:cNvGrpSpPr>
          <p:nvPr/>
        </p:nvGrpSpPr>
        <p:grpSpPr bwMode="auto">
          <a:xfrm>
            <a:off x="2217738" y="2994025"/>
            <a:ext cx="5902325" cy="1247775"/>
            <a:chOff x="1397" y="1886"/>
            <a:chExt cx="3718" cy="786"/>
          </a:xfrm>
        </p:grpSpPr>
        <p:sp>
          <p:nvSpPr>
            <p:cNvPr id="484454" name="Line 102"/>
            <p:cNvSpPr>
              <a:spLocks noChangeShapeType="1"/>
            </p:cNvSpPr>
            <p:nvPr/>
          </p:nvSpPr>
          <p:spPr bwMode="auto">
            <a:xfrm flipV="1">
              <a:off x="3972" y="2672"/>
              <a:ext cx="1143" cy="0"/>
            </a:xfrm>
            <a:prstGeom prst="line">
              <a:avLst/>
            </a:prstGeom>
            <a:noFill/>
            <a:ln w="28575">
              <a:solidFill>
                <a:srgbClr val="FF8398"/>
              </a:solidFill>
              <a:round/>
              <a:headEnd/>
              <a:tailEnd type="triangle" w="med" len="med"/>
            </a:ln>
            <a:effectLst/>
          </p:spPr>
          <p:txBody>
            <a:bodyPr/>
            <a:lstStyle/>
            <a:p>
              <a:endParaRPr lang="zh-CN" altLang="en-US"/>
            </a:p>
          </p:txBody>
        </p:sp>
        <p:sp>
          <p:nvSpPr>
            <p:cNvPr id="484455" name="AutoShape 103"/>
            <p:cNvSpPr>
              <a:spLocks noChangeArrowheads="1"/>
            </p:cNvSpPr>
            <p:nvPr/>
          </p:nvSpPr>
          <p:spPr bwMode="auto">
            <a:xfrm>
              <a:off x="4268" y="2380"/>
              <a:ext cx="142" cy="138"/>
            </a:xfrm>
            <a:prstGeom prst="triangle">
              <a:avLst>
                <a:gd name="adj" fmla="val 50000"/>
              </a:avLst>
            </a:prstGeom>
            <a:noFill/>
            <a:ln w="28575">
              <a:solidFill>
                <a:srgbClr val="FE9AAB"/>
              </a:solidFill>
              <a:miter lim="800000"/>
              <a:headEnd/>
              <a:tailEnd/>
            </a:ln>
            <a:effectLst/>
          </p:spPr>
          <p:txBody>
            <a:bodyPr wrap="none" anchor="ctr"/>
            <a:lstStyle/>
            <a:p>
              <a:endParaRPr lang="zh-CN" altLang="en-US"/>
            </a:p>
          </p:txBody>
        </p:sp>
        <p:sp>
          <p:nvSpPr>
            <p:cNvPr id="484456" name="Oval 104"/>
            <p:cNvSpPr>
              <a:spLocks noChangeArrowheads="1"/>
            </p:cNvSpPr>
            <p:nvPr/>
          </p:nvSpPr>
          <p:spPr bwMode="auto">
            <a:xfrm>
              <a:off x="4315" y="2320"/>
              <a:ext cx="56" cy="56"/>
            </a:xfrm>
            <a:prstGeom prst="ellipse">
              <a:avLst/>
            </a:prstGeom>
            <a:noFill/>
            <a:ln w="28575">
              <a:solidFill>
                <a:srgbClr val="FE9AAB"/>
              </a:solidFill>
              <a:round/>
              <a:headEnd/>
              <a:tailEnd/>
            </a:ln>
            <a:effectLst/>
          </p:spPr>
          <p:txBody>
            <a:bodyPr wrap="none" anchor="ctr"/>
            <a:lstStyle/>
            <a:p>
              <a:endParaRPr lang="zh-CN" altLang="en-US"/>
            </a:p>
          </p:txBody>
        </p:sp>
        <p:sp>
          <p:nvSpPr>
            <p:cNvPr id="484457" name="Line 105"/>
            <p:cNvSpPr>
              <a:spLocks noChangeShapeType="1"/>
            </p:cNvSpPr>
            <p:nvPr/>
          </p:nvSpPr>
          <p:spPr bwMode="auto">
            <a:xfrm flipH="1">
              <a:off x="4341" y="2514"/>
              <a:ext cx="1" cy="154"/>
            </a:xfrm>
            <a:prstGeom prst="line">
              <a:avLst/>
            </a:prstGeom>
            <a:noFill/>
            <a:ln w="38100">
              <a:solidFill>
                <a:srgbClr val="FE9AAB"/>
              </a:solidFill>
              <a:round/>
              <a:headEnd/>
              <a:tailEnd/>
            </a:ln>
            <a:effectLst/>
          </p:spPr>
          <p:txBody>
            <a:bodyPr/>
            <a:lstStyle/>
            <a:p>
              <a:endParaRPr lang="zh-CN" altLang="en-US"/>
            </a:p>
          </p:txBody>
        </p:sp>
        <p:sp>
          <p:nvSpPr>
            <p:cNvPr id="484458" name="Line 106"/>
            <p:cNvSpPr>
              <a:spLocks noChangeShapeType="1"/>
            </p:cNvSpPr>
            <p:nvPr/>
          </p:nvSpPr>
          <p:spPr bwMode="auto">
            <a:xfrm>
              <a:off x="1512" y="1903"/>
              <a:ext cx="2820" cy="0"/>
            </a:xfrm>
            <a:prstGeom prst="line">
              <a:avLst/>
            </a:prstGeom>
            <a:noFill/>
            <a:ln w="28575">
              <a:solidFill>
                <a:srgbClr val="FE9AAB"/>
              </a:solidFill>
              <a:round/>
              <a:headEnd/>
              <a:tailEnd/>
            </a:ln>
            <a:effectLst/>
          </p:spPr>
          <p:txBody>
            <a:bodyPr/>
            <a:lstStyle/>
            <a:p>
              <a:endParaRPr lang="zh-CN" altLang="en-US"/>
            </a:p>
          </p:txBody>
        </p:sp>
        <p:sp>
          <p:nvSpPr>
            <p:cNvPr id="484459" name="Line 107"/>
            <p:cNvSpPr>
              <a:spLocks noChangeShapeType="1"/>
            </p:cNvSpPr>
            <p:nvPr/>
          </p:nvSpPr>
          <p:spPr bwMode="auto">
            <a:xfrm>
              <a:off x="4340" y="1886"/>
              <a:ext cx="0" cy="430"/>
            </a:xfrm>
            <a:prstGeom prst="line">
              <a:avLst/>
            </a:prstGeom>
            <a:noFill/>
            <a:ln w="38100">
              <a:solidFill>
                <a:srgbClr val="FE9AAB"/>
              </a:solidFill>
              <a:round/>
              <a:headEnd/>
              <a:tailEnd/>
            </a:ln>
            <a:effectLst/>
          </p:spPr>
          <p:txBody>
            <a:bodyPr/>
            <a:lstStyle/>
            <a:p>
              <a:endParaRPr lang="zh-CN" altLang="en-US"/>
            </a:p>
          </p:txBody>
        </p:sp>
        <p:sp>
          <p:nvSpPr>
            <p:cNvPr id="484460" name="AutoShape 108"/>
            <p:cNvSpPr>
              <a:spLocks noChangeArrowheads="1"/>
            </p:cNvSpPr>
            <p:nvPr/>
          </p:nvSpPr>
          <p:spPr bwMode="auto">
            <a:xfrm rot="5400000">
              <a:off x="1384" y="2139"/>
              <a:ext cx="189" cy="163"/>
            </a:xfrm>
            <a:prstGeom prst="flowChartDelay">
              <a:avLst/>
            </a:prstGeom>
            <a:noFill/>
            <a:ln w="28575">
              <a:solidFill>
                <a:srgbClr val="FE9AAB"/>
              </a:solidFill>
              <a:miter lim="800000"/>
              <a:headEnd/>
              <a:tailEnd/>
            </a:ln>
            <a:effectLst/>
          </p:spPr>
          <p:txBody>
            <a:bodyPr wrap="none" anchor="ctr"/>
            <a:lstStyle/>
            <a:p>
              <a:endParaRPr lang="zh-CN" altLang="en-US"/>
            </a:p>
          </p:txBody>
        </p:sp>
        <p:sp>
          <p:nvSpPr>
            <p:cNvPr id="484461" name="Line 109"/>
            <p:cNvSpPr>
              <a:spLocks noChangeShapeType="1"/>
            </p:cNvSpPr>
            <p:nvPr/>
          </p:nvSpPr>
          <p:spPr bwMode="auto">
            <a:xfrm>
              <a:off x="1521" y="1895"/>
              <a:ext cx="0" cy="223"/>
            </a:xfrm>
            <a:prstGeom prst="line">
              <a:avLst/>
            </a:prstGeom>
            <a:noFill/>
            <a:ln w="28575">
              <a:solidFill>
                <a:srgbClr val="FE9AAB"/>
              </a:solidFill>
              <a:round/>
              <a:headEnd/>
              <a:tailEnd/>
            </a:ln>
            <a:effec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236538" y="128588"/>
            <a:ext cx="8283575" cy="528637"/>
          </a:xfrm>
          <a:noFill/>
          <a:ln/>
        </p:spPr>
        <p:txBody>
          <a:bodyPr/>
          <a:lstStyle/>
          <a:p>
            <a:r>
              <a:rPr lang="zh-CN" altLang="en-US"/>
              <a:t>带立即数的逻辑指令的数据通路</a:t>
            </a:r>
          </a:p>
        </p:txBody>
      </p:sp>
      <p:sp>
        <p:nvSpPr>
          <p:cNvPr id="490499" name="Rectangle 3"/>
          <p:cNvSpPr>
            <a:spLocks noGrp="1" noChangeArrowheads="1"/>
          </p:cNvSpPr>
          <p:nvPr>
            <p:ph type="body" idx="1"/>
          </p:nvPr>
        </p:nvSpPr>
        <p:spPr>
          <a:xfrm>
            <a:off x="419100" y="820738"/>
            <a:ext cx="8191500" cy="355600"/>
          </a:xfrm>
          <a:noFill/>
          <a:ln/>
        </p:spPr>
        <p:txBody>
          <a:bodyPr/>
          <a:lstStyle/>
          <a:p>
            <a:pPr>
              <a:buFontTx/>
              <a:buNone/>
            </a:pPr>
            <a:r>
              <a:rPr lang="en-US" altLang="zh-CN" sz="2000">
                <a:latin typeface="微软雅黑" pitchFamily="34" charset="-122"/>
                <a:ea typeface="微软雅黑" pitchFamily="34" charset="-122"/>
              </a:rPr>
              <a:t>R[</a:t>
            </a:r>
            <a:r>
              <a:rPr lang="en-US" altLang="zh-CN" sz="2000">
                <a:solidFill>
                  <a:srgbClr val="A50021"/>
                </a:solidFill>
                <a:latin typeface="微软雅黑" pitchFamily="34" charset="-122"/>
                <a:ea typeface="微软雅黑" pitchFamily="34" charset="-122"/>
              </a:rPr>
              <a:t>rt</a:t>
            </a:r>
            <a:r>
              <a:rPr lang="en-US" altLang="zh-CN" sz="2000">
                <a:latin typeface="微软雅黑" pitchFamily="34" charset="-122"/>
                <a:ea typeface="微软雅黑" pitchFamily="34" charset="-122"/>
              </a:rPr>
              <a:t>] </a:t>
            </a:r>
            <a:r>
              <a:rPr lang="en-US" altLang="zh-CN" sz="2000">
                <a:solidFill>
                  <a:srgbClr val="CC0000"/>
                </a:solidFill>
                <a:latin typeface="微软雅黑" pitchFamily="34" charset="-122"/>
                <a:ea typeface="微软雅黑" pitchFamily="34" charset="-122"/>
                <a:cs typeface="Arial" charset="0"/>
                <a:sym typeface="Wingdings" pitchFamily="2" charset="2"/>
              </a:rPr>
              <a:t>←</a:t>
            </a:r>
            <a:r>
              <a:rPr lang="en-US" altLang="zh-CN" sz="2000">
                <a:latin typeface="微软雅黑" pitchFamily="34" charset="-122"/>
                <a:ea typeface="微软雅黑" pitchFamily="34" charset="-122"/>
              </a:rPr>
              <a:t> R[rs] op ZeroExt[imm16]]     Ex: ori    rt, rs, imm16</a:t>
            </a:r>
          </a:p>
        </p:txBody>
      </p:sp>
      <p:grpSp>
        <p:nvGrpSpPr>
          <p:cNvPr id="490500" name="Group 4"/>
          <p:cNvGrpSpPr>
            <a:grpSpLocks/>
          </p:cNvGrpSpPr>
          <p:nvPr/>
        </p:nvGrpSpPr>
        <p:grpSpPr bwMode="auto">
          <a:xfrm>
            <a:off x="5805488" y="3794125"/>
            <a:ext cx="457200" cy="1219200"/>
            <a:chOff x="3648" y="2552"/>
            <a:chExt cx="288" cy="768"/>
          </a:xfrm>
        </p:grpSpPr>
        <p:sp>
          <p:nvSpPr>
            <p:cNvPr id="490501" name="Line 5"/>
            <p:cNvSpPr>
              <a:spLocks noChangeShapeType="1"/>
            </p:cNvSpPr>
            <p:nvPr/>
          </p:nvSpPr>
          <p:spPr bwMode="auto">
            <a:xfrm>
              <a:off x="3648" y="2552"/>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490502" name="Line 6"/>
            <p:cNvSpPr>
              <a:spLocks noChangeShapeType="1"/>
            </p:cNvSpPr>
            <p:nvPr/>
          </p:nvSpPr>
          <p:spPr bwMode="auto">
            <a:xfrm>
              <a:off x="3656" y="2552"/>
              <a:ext cx="272" cy="176"/>
            </a:xfrm>
            <a:prstGeom prst="line">
              <a:avLst/>
            </a:prstGeom>
            <a:noFill/>
            <a:ln w="25400">
              <a:solidFill>
                <a:schemeClr val="tx1"/>
              </a:solidFill>
              <a:round/>
              <a:headEnd/>
              <a:tailEnd/>
            </a:ln>
            <a:effectLst/>
          </p:spPr>
          <p:txBody>
            <a:bodyPr wrap="none" anchor="ctr"/>
            <a:lstStyle/>
            <a:p>
              <a:endParaRPr lang="zh-CN" altLang="en-US"/>
            </a:p>
          </p:txBody>
        </p:sp>
        <p:sp>
          <p:nvSpPr>
            <p:cNvPr id="490503" name="Line 7"/>
            <p:cNvSpPr>
              <a:spLocks noChangeShapeType="1"/>
            </p:cNvSpPr>
            <p:nvPr/>
          </p:nvSpPr>
          <p:spPr bwMode="auto">
            <a:xfrm>
              <a:off x="3656" y="2744"/>
              <a:ext cx="128" cy="80"/>
            </a:xfrm>
            <a:prstGeom prst="line">
              <a:avLst/>
            </a:prstGeom>
            <a:noFill/>
            <a:ln w="25400">
              <a:solidFill>
                <a:schemeClr val="tx1"/>
              </a:solidFill>
              <a:round/>
              <a:headEnd/>
              <a:tailEnd/>
            </a:ln>
            <a:effectLst/>
          </p:spPr>
          <p:txBody>
            <a:bodyPr wrap="none" anchor="ctr"/>
            <a:lstStyle/>
            <a:p>
              <a:endParaRPr lang="zh-CN" altLang="en-US"/>
            </a:p>
          </p:txBody>
        </p:sp>
        <p:sp>
          <p:nvSpPr>
            <p:cNvPr id="490504" name="Line 8"/>
            <p:cNvSpPr>
              <a:spLocks noChangeShapeType="1"/>
            </p:cNvSpPr>
            <p:nvPr/>
          </p:nvSpPr>
          <p:spPr bwMode="auto">
            <a:xfrm>
              <a:off x="3792" y="2840"/>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490505" name="Line 9"/>
            <p:cNvSpPr>
              <a:spLocks noChangeShapeType="1"/>
            </p:cNvSpPr>
            <p:nvPr/>
          </p:nvSpPr>
          <p:spPr bwMode="auto">
            <a:xfrm>
              <a:off x="3936" y="2744"/>
              <a:ext cx="0" cy="368"/>
            </a:xfrm>
            <a:prstGeom prst="line">
              <a:avLst/>
            </a:prstGeom>
            <a:noFill/>
            <a:ln w="25400">
              <a:solidFill>
                <a:schemeClr val="tx1"/>
              </a:solidFill>
              <a:round/>
              <a:headEnd/>
              <a:tailEnd/>
            </a:ln>
            <a:effectLst/>
          </p:spPr>
          <p:txBody>
            <a:bodyPr wrap="none" anchor="ctr"/>
            <a:lstStyle/>
            <a:p>
              <a:endParaRPr lang="zh-CN" altLang="en-US"/>
            </a:p>
          </p:txBody>
        </p:sp>
        <p:sp>
          <p:nvSpPr>
            <p:cNvPr id="490506" name="Line 10"/>
            <p:cNvSpPr>
              <a:spLocks noChangeShapeType="1"/>
            </p:cNvSpPr>
            <p:nvPr/>
          </p:nvSpPr>
          <p:spPr bwMode="auto">
            <a:xfrm flipV="1">
              <a:off x="3656" y="3016"/>
              <a:ext cx="128" cy="112"/>
            </a:xfrm>
            <a:prstGeom prst="line">
              <a:avLst/>
            </a:prstGeom>
            <a:noFill/>
            <a:ln w="25400">
              <a:solidFill>
                <a:schemeClr val="tx1"/>
              </a:solidFill>
              <a:round/>
              <a:headEnd/>
              <a:tailEnd/>
            </a:ln>
            <a:effectLst/>
          </p:spPr>
          <p:txBody>
            <a:bodyPr wrap="none" anchor="ctr"/>
            <a:lstStyle/>
            <a:p>
              <a:endParaRPr lang="zh-CN" altLang="en-US"/>
            </a:p>
          </p:txBody>
        </p:sp>
        <p:sp>
          <p:nvSpPr>
            <p:cNvPr id="490507" name="Line 11"/>
            <p:cNvSpPr>
              <a:spLocks noChangeShapeType="1"/>
            </p:cNvSpPr>
            <p:nvPr/>
          </p:nvSpPr>
          <p:spPr bwMode="auto">
            <a:xfrm>
              <a:off x="3648" y="3128"/>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490508" name="Line 12"/>
            <p:cNvSpPr>
              <a:spLocks noChangeShapeType="1"/>
            </p:cNvSpPr>
            <p:nvPr/>
          </p:nvSpPr>
          <p:spPr bwMode="auto">
            <a:xfrm flipV="1">
              <a:off x="3656" y="3112"/>
              <a:ext cx="272" cy="208"/>
            </a:xfrm>
            <a:prstGeom prst="line">
              <a:avLst/>
            </a:prstGeom>
            <a:noFill/>
            <a:ln w="25400">
              <a:solidFill>
                <a:schemeClr val="tx1"/>
              </a:solidFill>
              <a:round/>
              <a:headEnd/>
              <a:tailEnd/>
            </a:ln>
            <a:effectLst/>
          </p:spPr>
          <p:txBody>
            <a:bodyPr wrap="none" anchor="ctr"/>
            <a:lstStyle/>
            <a:p>
              <a:endParaRPr lang="zh-CN" altLang="en-US"/>
            </a:p>
          </p:txBody>
        </p:sp>
      </p:grpSp>
      <p:sp>
        <p:nvSpPr>
          <p:cNvPr id="490509" name="Line 13"/>
          <p:cNvSpPr>
            <a:spLocks noChangeShapeType="1"/>
          </p:cNvSpPr>
          <p:nvPr/>
        </p:nvSpPr>
        <p:spPr bwMode="auto">
          <a:xfrm flipH="1">
            <a:off x="6235700" y="4391025"/>
            <a:ext cx="18542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490510" name="Line 14"/>
          <p:cNvSpPr>
            <a:spLocks noChangeShapeType="1"/>
          </p:cNvSpPr>
          <p:nvPr/>
        </p:nvSpPr>
        <p:spPr bwMode="auto">
          <a:xfrm flipH="1">
            <a:off x="6623050" y="4321175"/>
            <a:ext cx="88900" cy="139700"/>
          </a:xfrm>
          <a:prstGeom prst="line">
            <a:avLst/>
          </a:prstGeom>
          <a:noFill/>
          <a:ln w="12700">
            <a:solidFill>
              <a:schemeClr val="tx1"/>
            </a:solidFill>
            <a:round/>
            <a:headEnd/>
            <a:tailEnd/>
          </a:ln>
          <a:effectLst/>
        </p:spPr>
        <p:txBody>
          <a:bodyPr wrap="none" anchor="ctr"/>
          <a:lstStyle/>
          <a:p>
            <a:endParaRPr lang="zh-CN" altLang="en-US"/>
          </a:p>
        </p:txBody>
      </p:sp>
      <p:sp>
        <p:nvSpPr>
          <p:cNvPr id="490511" name="Rectangle 15"/>
          <p:cNvSpPr>
            <a:spLocks noChangeArrowheads="1"/>
          </p:cNvSpPr>
          <p:nvPr/>
        </p:nvSpPr>
        <p:spPr bwMode="auto">
          <a:xfrm>
            <a:off x="6310313" y="439102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90512" name="Rectangle 16"/>
          <p:cNvSpPr>
            <a:spLocks noChangeArrowheads="1"/>
          </p:cNvSpPr>
          <p:nvPr/>
        </p:nvSpPr>
        <p:spPr bwMode="auto">
          <a:xfrm>
            <a:off x="6386513" y="4010025"/>
            <a:ext cx="879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Result</a:t>
            </a:r>
          </a:p>
        </p:txBody>
      </p:sp>
      <p:sp>
        <p:nvSpPr>
          <p:cNvPr id="490513" name="Line 17"/>
          <p:cNvSpPr>
            <a:spLocks noChangeShapeType="1"/>
          </p:cNvSpPr>
          <p:nvPr/>
        </p:nvSpPr>
        <p:spPr bwMode="auto">
          <a:xfrm>
            <a:off x="6019800" y="3489325"/>
            <a:ext cx="0" cy="4318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90515" name="Rectangle 19"/>
          <p:cNvSpPr>
            <a:spLocks noChangeArrowheads="1"/>
          </p:cNvSpPr>
          <p:nvPr/>
        </p:nvSpPr>
        <p:spPr bwMode="auto">
          <a:xfrm>
            <a:off x="1795463" y="4813300"/>
            <a:ext cx="496887" cy="333375"/>
          </a:xfrm>
          <a:prstGeom prst="rect">
            <a:avLst/>
          </a:prstGeom>
          <a:noFill/>
          <a:ln w="12700">
            <a:noFill/>
            <a:miter lim="800000"/>
            <a:headEnd/>
            <a:tailEnd/>
          </a:ln>
          <a:effectLst/>
        </p:spPr>
        <p:txBody>
          <a:bodyPr wrap="none" lIns="90488" tIns="44450" rIns="90488" bIns="44450">
            <a:spAutoFit/>
          </a:bodyPr>
          <a:lstStyle/>
          <a:p>
            <a:r>
              <a:rPr lang="en-US" altLang="zh-CN">
                <a:ea typeface="宋体" pitchFamily="2" charset="-122"/>
              </a:rPr>
              <a:t>Clk</a:t>
            </a:r>
          </a:p>
        </p:txBody>
      </p:sp>
      <p:sp>
        <p:nvSpPr>
          <p:cNvPr id="490516" name="Rectangle 20"/>
          <p:cNvSpPr>
            <a:spLocks noChangeArrowheads="1"/>
          </p:cNvSpPr>
          <p:nvPr/>
        </p:nvSpPr>
        <p:spPr bwMode="auto">
          <a:xfrm>
            <a:off x="1433513" y="3933825"/>
            <a:ext cx="8032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busW</a:t>
            </a:r>
          </a:p>
        </p:txBody>
      </p:sp>
      <p:sp>
        <p:nvSpPr>
          <p:cNvPr id="490517" name="Rectangle 21"/>
          <p:cNvSpPr>
            <a:spLocks noChangeArrowheads="1"/>
          </p:cNvSpPr>
          <p:nvPr/>
        </p:nvSpPr>
        <p:spPr bwMode="auto">
          <a:xfrm>
            <a:off x="2517775" y="3794125"/>
            <a:ext cx="1431925" cy="1212850"/>
          </a:xfrm>
          <a:prstGeom prst="rect">
            <a:avLst/>
          </a:prstGeom>
          <a:noFill/>
          <a:ln w="25400">
            <a:solidFill>
              <a:schemeClr val="tx1"/>
            </a:solidFill>
            <a:miter lim="800000"/>
            <a:headEnd/>
            <a:tailEnd/>
          </a:ln>
          <a:effectLst/>
        </p:spPr>
        <p:txBody>
          <a:bodyPr wrap="none" anchor="ctr"/>
          <a:lstStyle/>
          <a:p>
            <a:endParaRPr lang="zh-CN" altLang="en-US"/>
          </a:p>
        </p:txBody>
      </p:sp>
      <p:sp>
        <p:nvSpPr>
          <p:cNvPr id="490518" name="Line 22"/>
          <p:cNvSpPr>
            <a:spLocks noChangeShapeType="1"/>
          </p:cNvSpPr>
          <p:nvPr/>
        </p:nvSpPr>
        <p:spPr bwMode="auto">
          <a:xfrm>
            <a:off x="2555875" y="4765675"/>
            <a:ext cx="250825" cy="69850"/>
          </a:xfrm>
          <a:prstGeom prst="line">
            <a:avLst/>
          </a:prstGeom>
          <a:noFill/>
          <a:ln w="25400">
            <a:solidFill>
              <a:schemeClr val="tx1"/>
            </a:solidFill>
            <a:round/>
            <a:headEnd/>
            <a:tailEnd/>
          </a:ln>
          <a:effectLst/>
        </p:spPr>
        <p:txBody>
          <a:bodyPr wrap="none" anchor="ctr"/>
          <a:lstStyle/>
          <a:p>
            <a:endParaRPr lang="zh-CN" altLang="en-US"/>
          </a:p>
        </p:txBody>
      </p:sp>
      <p:sp>
        <p:nvSpPr>
          <p:cNvPr id="490519" name="Line 23"/>
          <p:cNvSpPr>
            <a:spLocks noChangeShapeType="1"/>
          </p:cNvSpPr>
          <p:nvPr/>
        </p:nvSpPr>
        <p:spPr bwMode="auto">
          <a:xfrm flipH="1">
            <a:off x="2530475" y="4860925"/>
            <a:ext cx="301625" cy="107950"/>
          </a:xfrm>
          <a:prstGeom prst="line">
            <a:avLst/>
          </a:prstGeom>
          <a:noFill/>
          <a:ln w="25400">
            <a:solidFill>
              <a:schemeClr val="tx1"/>
            </a:solidFill>
            <a:round/>
            <a:headEnd/>
            <a:tailEnd/>
          </a:ln>
          <a:effectLst/>
        </p:spPr>
        <p:txBody>
          <a:bodyPr wrap="none" anchor="ctr"/>
          <a:lstStyle/>
          <a:p>
            <a:endParaRPr lang="zh-CN" altLang="en-US"/>
          </a:p>
        </p:txBody>
      </p:sp>
      <p:sp>
        <p:nvSpPr>
          <p:cNvPr id="490520" name="Oval 24"/>
          <p:cNvSpPr>
            <a:spLocks noChangeArrowheads="1"/>
          </p:cNvSpPr>
          <p:nvPr/>
        </p:nvSpPr>
        <p:spPr bwMode="auto">
          <a:xfrm>
            <a:off x="2365375" y="4803775"/>
            <a:ext cx="127000" cy="127000"/>
          </a:xfrm>
          <a:prstGeom prst="ellipse">
            <a:avLst/>
          </a:prstGeom>
          <a:noFill/>
          <a:ln w="25400">
            <a:solidFill>
              <a:schemeClr val="tx1"/>
            </a:solidFill>
            <a:round/>
            <a:headEnd/>
            <a:tailEnd/>
          </a:ln>
          <a:effectLst/>
        </p:spPr>
        <p:txBody>
          <a:bodyPr wrap="none" anchor="ctr"/>
          <a:lstStyle/>
          <a:p>
            <a:endParaRPr lang="zh-CN" altLang="en-US"/>
          </a:p>
        </p:txBody>
      </p:sp>
      <p:sp>
        <p:nvSpPr>
          <p:cNvPr id="490522" name="Line 26"/>
          <p:cNvSpPr>
            <a:spLocks noChangeShapeType="1"/>
          </p:cNvSpPr>
          <p:nvPr/>
        </p:nvSpPr>
        <p:spPr bwMode="auto">
          <a:xfrm flipH="1">
            <a:off x="1511300" y="4314825"/>
            <a:ext cx="10160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490523" name="Line 27"/>
          <p:cNvSpPr>
            <a:spLocks noChangeShapeType="1"/>
          </p:cNvSpPr>
          <p:nvPr/>
        </p:nvSpPr>
        <p:spPr bwMode="auto">
          <a:xfrm flipH="1">
            <a:off x="2051050" y="4244975"/>
            <a:ext cx="88900" cy="139700"/>
          </a:xfrm>
          <a:prstGeom prst="line">
            <a:avLst/>
          </a:prstGeom>
          <a:noFill/>
          <a:ln w="12700">
            <a:solidFill>
              <a:schemeClr val="tx1"/>
            </a:solidFill>
            <a:round/>
            <a:headEnd/>
            <a:tailEnd/>
          </a:ln>
          <a:effectLst/>
        </p:spPr>
        <p:txBody>
          <a:bodyPr wrap="none" anchor="ctr"/>
          <a:lstStyle/>
          <a:p>
            <a:endParaRPr lang="zh-CN" altLang="en-US"/>
          </a:p>
        </p:txBody>
      </p:sp>
      <p:sp>
        <p:nvSpPr>
          <p:cNvPr id="490524" name="Rectangle 28"/>
          <p:cNvSpPr>
            <a:spLocks noChangeArrowheads="1"/>
          </p:cNvSpPr>
          <p:nvPr/>
        </p:nvSpPr>
        <p:spPr bwMode="auto">
          <a:xfrm>
            <a:off x="1722438" y="4298950"/>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90525" name="Line 29"/>
          <p:cNvSpPr>
            <a:spLocks noChangeShapeType="1"/>
          </p:cNvSpPr>
          <p:nvPr/>
        </p:nvSpPr>
        <p:spPr bwMode="auto">
          <a:xfrm>
            <a:off x="3975100" y="3933825"/>
            <a:ext cx="18034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90526" name="Line 30"/>
          <p:cNvSpPr>
            <a:spLocks noChangeShapeType="1"/>
          </p:cNvSpPr>
          <p:nvPr/>
        </p:nvSpPr>
        <p:spPr bwMode="auto">
          <a:xfrm flipH="1">
            <a:off x="4946650" y="3863975"/>
            <a:ext cx="88900" cy="139700"/>
          </a:xfrm>
          <a:prstGeom prst="line">
            <a:avLst/>
          </a:prstGeom>
          <a:noFill/>
          <a:ln w="12700">
            <a:solidFill>
              <a:schemeClr val="tx1"/>
            </a:solidFill>
            <a:round/>
            <a:headEnd/>
            <a:tailEnd/>
          </a:ln>
          <a:effectLst/>
        </p:spPr>
        <p:txBody>
          <a:bodyPr wrap="none" anchor="ctr"/>
          <a:lstStyle/>
          <a:p>
            <a:endParaRPr lang="zh-CN" altLang="en-US"/>
          </a:p>
        </p:txBody>
      </p:sp>
      <p:sp>
        <p:nvSpPr>
          <p:cNvPr id="490527" name="Rectangle 31"/>
          <p:cNvSpPr>
            <a:spLocks noChangeArrowheads="1"/>
          </p:cNvSpPr>
          <p:nvPr/>
        </p:nvSpPr>
        <p:spPr bwMode="auto">
          <a:xfrm>
            <a:off x="4633913" y="401002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90528" name="Rectangle 32"/>
          <p:cNvSpPr>
            <a:spLocks noChangeArrowheads="1"/>
          </p:cNvSpPr>
          <p:nvPr/>
        </p:nvSpPr>
        <p:spPr bwMode="auto">
          <a:xfrm>
            <a:off x="4329113" y="3629025"/>
            <a:ext cx="752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busA</a:t>
            </a:r>
          </a:p>
        </p:txBody>
      </p:sp>
      <p:sp>
        <p:nvSpPr>
          <p:cNvPr id="490529" name="Line 33"/>
          <p:cNvSpPr>
            <a:spLocks noChangeShapeType="1"/>
          </p:cNvSpPr>
          <p:nvPr/>
        </p:nvSpPr>
        <p:spPr bwMode="auto">
          <a:xfrm flipV="1">
            <a:off x="2667000" y="3540125"/>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490530" name="Line 34"/>
          <p:cNvSpPr>
            <a:spLocks noChangeShapeType="1"/>
          </p:cNvSpPr>
          <p:nvPr/>
        </p:nvSpPr>
        <p:spPr bwMode="auto">
          <a:xfrm>
            <a:off x="3975100" y="4848225"/>
            <a:ext cx="965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90531" name="Line 35"/>
          <p:cNvSpPr>
            <a:spLocks noChangeShapeType="1"/>
          </p:cNvSpPr>
          <p:nvPr/>
        </p:nvSpPr>
        <p:spPr bwMode="auto">
          <a:xfrm flipH="1">
            <a:off x="4489450" y="4778375"/>
            <a:ext cx="88900" cy="139700"/>
          </a:xfrm>
          <a:prstGeom prst="line">
            <a:avLst/>
          </a:prstGeom>
          <a:noFill/>
          <a:ln w="12700">
            <a:solidFill>
              <a:schemeClr val="tx1"/>
            </a:solidFill>
            <a:round/>
            <a:headEnd/>
            <a:tailEnd/>
          </a:ln>
          <a:effectLst/>
        </p:spPr>
        <p:txBody>
          <a:bodyPr wrap="none" anchor="ctr"/>
          <a:lstStyle/>
          <a:p>
            <a:endParaRPr lang="zh-CN" altLang="en-US"/>
          </a:p>
        </p:txBody>
      </p:sp>
      <p:sp>
        <p:nvSpPr>
          <p:cNvPr id="490532" name="Rectangle 36"/>
          <p:cNvSpPr>
            <a:spLocks noChangeArrowheads="1"/>
          </p:cNvSpPr>
          <p:nvPr/>
        </p:nvSpPr>
        <p:spPr bwMode="auto">
          <a:xfrm>
            <a:off x="4176713" y="484822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90533" name="Rectangle 37"/>
          <p:cNvSpPr>
            <a:spLocks noChangeArrowheads="1"/>
          </p:cNvSpPr>
          <p:nvPr/>
        </p:nvSpPr>
        <p:spPr bwMode="auto">
          <a:xfrm>
            <a:off x="3948113" y="4543425"/>
            <a:ext cx="752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busB</a:t>
            </a:r>
          </a:p>
        </p:txBody>
      </p:sp>
      <p:sp>
        <p:nvSpPr>
          <p:cNvPr id="490534" name="Line 38"/>
          <p:cNvSpPr>
            <a:spLocks noChangeShapeType="1"/>
          </p:cNvSpPr>
          <p:nvPr/>
        </p:nvSpPr>
        <p:spPr bwMode="auto">
          <a:xfrm flipH="1">
            <a:off x="1892300" y="4848225"/>
            <a:ext cx="482600" cy="0"/>
          </a:xfrm>
          <a:prstGeom prst="line">
            <a:avLst/>
          </a:prstGeom>
          <a:noFill/>
          <a:ln w="25400">
            <a:solidFill>
              <a:schemeClr val="tx1"/>
            </a:solidFill>
            <a:round/>
            <a:headEnd/>
            <a:tailEnd/>
          </a:ln>
          <a:effectLst/>
        </p:spPr>
        <p:txBody>
          <a:bodyPr wrap="none" anchor="ctr"/>
          <a:lstStyle/>
          <a:p>
            <a:endParaRPr lang="zh-CN" altLang="en-US"/>
          </a:p>
        </p:txBody>
      </p:sp>
      <p:sp>
        <p:nvSpPr>
          <p:cNvPr id="490535" name="Line 39"/>
          <p:cNvSpPr>
            <a:spLocks noChangeShapeType="1"/>
          </p:cNvSpPr>
          <p:nvPr/>
        </p:nvSpPr>
        <p:spPr bwMode="auto">
          <a:xfrm>
            <a:off x="2971800" y="3184525"/>
            <a:ext cx="0" cy="584200"/>
          </a:xfrm>
          <a:prstGeom prst="line">
            <a:avLst/>
          </a:prstGeom>
          <a:noFill/>
          <a:ln w="25400">
            <a:solidFill>
              <a:schemeClr val="tx1"/>
            </a:solidFill>
            <a:round/>
            <a:headEnd/>
            <a:tailEnd/>
          </a:ln>
          <a:effectLst/>
        </p:spPr>
        <p:txBody>
          <a:bodyPr wrap="none" anchor="ctr"/>
          <a:lstStyle/>
          <a:p>
            <a:endParaRPr lang="zh-CN" altLang="en-US"/>
          </a:p>
        </p:txBody>
      </p:sp>
      <p:sp>
        <p:nvSpPr>
          <p:cNvPr id="490536" name="Line 40"/>
          <p:cNvSpPr>
            <a:spLocks noChangeShapeType="1"/>
          </p:cNvSpPr>
          <p:nvPr/>
        </p:nvSpPr>
        <p:spPr bwMode="auto">
          <a:xfrm flipV="1">
            <a:off x="2901950" y="3470275"/>
            <a:ext cx="139700" cy="165100"/>
          </a:xfrm>
          <a:prstGeom prst="line">
            <a:avLst/>
          </a:prstGeom>
          <a:noFill/>
          <a:ln w="12700">
            <a:solidFill>
              <a:schemeClr val="tx1"/>
            </a:solidFill>
            <a:round/>
            <a:headEnd/>
            <a:tailEnd/>
          </a:ln>
          <a:effectLst/>
        </p:spPr>
        <p:txBody>
          <a:bodyPr wrap="none" anchor="ctr"/>
          <a:lstStyle/>
          <a:p>
            <a:endParaRPr lang="zh-CN" altLang="en-US"/>
          </a:p>
        </p:txBody>
      </p:sp>
      <p:sp>
        <p:nvSpPr>
          <p:cNvPr id="490537" name="Rectangle 41"/>
          <p:cNvSpPr>
            <a:spLocks noChangeArrowheads="1"/>
          </p:cNvSpPr>
          <p:nvPr/>
        </p:nvSpPr>
        <p:spPr bwMode="auto">
          <a:xfrm>
            <a:off x="2728913" y="332422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490538" name="Line 42"/>
          <p:cNvSpPr>
            <a:spLocks noChangeShapeType="1"/>
          </p:cNvSpPr>
          <p:nvPr/>
        </p:nvSpPr>
        <p:spPr bwMode="auto">
          <a:xfrm>
            <a:off x="3352800" y="3336925"/>
            <a:ext cx="0" cy="431800"/>
          </a:xfrm>
          <a:prstGeom prst="line">
            <a:avLst/>
          </a:prstGeom>
          <a:noFill/>
          <a:ln w="25400">
            <a:solidFill>
              <a:schemeClr val="tx1"/>
            </a:solidFill>
            <a:round/>
            <a:headEnd/>
            <a:tailEnd/>
          </a:ln>
          <a:effectLst/>
        </p:spPr>
        <p:txBody>
          <a:bodyPr wrap="none" anchor="ctr"/>
          <a:lstStyle/>
          <a:p>
            <a:endParaRPr lang="zh-CN" altLang="en-US"/>
          </a:p>
        </p:txBody>
      </p:sp>
      <p:sp>
        <p:nvSpPr>
          <p:cNvPr id="490539" name="Line 43"/>
          <p:cNvSpPr>
            <a:spLocks noChangeShapeType="1"/>
          </p:cNvSpPr>
          <p:nvPr/>
        </p:nvSpPr>
        <p:spPr bwMode="auto">
          <a:xfrm flipV="1">
            <a:off x="3282950" y="3470275"/>
            <a:ext cx="139700" cy="165100"/>
          </a:xfrm>
          <a:prstGeom prst="line">
            <a:avLst/>
          </a:prstGeom>
          <a:noFill/>
          <a:ln w="12700">
            <a:solidFill>
              <a:schemeClr val="tx1"/>
            </a:solidFill>
            <a:round/>
            <a:headEnd/>
            <a:tailEnd/>
          </a:ln>
          <a:effectLst/>
        </p:spPr>
        <p:txBody>
          <a:bodyPr wrap="none" anchor="ctr"/>
          <a:lstStyle/>
          <a:p>
            <a:endParaRPr lang="zh-CN" altLang="en-US"/>
          </a:p>
        </p:txBody>
      </p:sp>
      <p:sp>
        <p:nvSpPr>
          <p:cNvPr id="490540" name="Rectangle 44"/>
          <p:cNvSpPr>
            <a:spLocks noChangeArrowheads="1"/>
          </p:cNvSpPr>
          <p:nvPr/>
        </p:nvSpPr>
        <p:spPr bwMode="auto">
          <a:xfrm>
            <a:off x="3109913" y="332422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490541" name="Line 45"/>
          <p:cNvSpPr>
            <a:spLocks noChangeShapeType="1"/>
          </p:cNvSpPr>
          <p:nvPr/>
        </p:nvSpPr>
        <p:spPr bwMode="auto">
          <a:xfrm>
            <a:off x="3810000" y="3336925"/>
            <a:ext cx="0" cy="431800"/>
          </a:xfrm>
          <a:prstGeom prst="line">
            <a:avLst/>
          </a:prstGeom>
          <a:noFill/>
          <a:ln w="25400">
            <a:solidFill>
              <a:schemeClr val="tx1"/>
            </a:solidFill>
            <a:round/>
            <a:headEnd/>
            <a:tailEnd/>
          </a:ln>
          <a:effectLst/>
        </p:spPr>
        <p:txBody>
          <a:bodyPr wrap="none" anchor="ctr"/>
          <a:lstStyle/>
          <a:p>
            <a:endParaRPr lang="zh-CN" altLang="en-US"/>
          </a:p>
        </p:txBody>
      </p:sp>
      <p:sp>
        <p:nvSpPr>
          <p:cNvPr id="490542" name="Line 46"/>
          <p:cNvSpPr>
            <a:spLocks noChangeShapeType="1"/>
          </p:cNvSpPr>
          <p:nvPr/>
        </p:nvSpPr>
        <p:spPr bwMode="auto">
          <a:xfrm flipV="1">
            <a:off x="3740150" y="3470275"/>
            <a:ext cx="139700" cy="165100"/>
          </a:xfrm>
          <a:prstGeom prst="line">
            <a:avLst/>
          </a:prstGeom>
          <a:noFill/>
          <a:ln w="12700">
            <a:solidFill>
              <a:schemeClr val="tx1"/>
            </a:solidFill>
            <a:round/>
            <a:headEnd/>
            <a:tailEnd/>
          </a:ln>
          <a:effectLst/>
        </p:spPr>
        <p:txBody>
          <a:bodyPr wrap="none" anchor="ctr"/>
          <a:lstStyle/>
          <a:p>
            <a:endParaRPr lang="zh-CN" altLang="en-US"/>
          </a:p>
        </p:txBody>
      </p:sp>
      <p:sp>
        <p:nvSpPr>
          <p:cNvPr id="490543" name="Rectangle 47"/>
          <p:cNvSpPr>
            <a:spLocks noChangeArrowheads="1"/>
          </p:cNvSpPr>
          <p:nvPr/>
        </p:nvSpPr>
        <p:spPr bwMode="auto">
          <a:xfrm>
            <a:off x="3567113" y="332422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490544" name="Rectangle 48"/>
          <p:cNvSpPr>
            <a:spLocks noChangeArrowheads="1"/>
          </p:cNvSpPr>
          <p:nvPr/>
        </p:nvSpPr>
        <p:spPr bwMode="auto">
          <a:xfrm>
            <a:off x="2728913" y="3781425"/>
            <a:ext cx="5238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Rw</a:t>
            </a:r>
          </a:p>
        </p:txBody>
      </p:sp>
      <p:sp>
        <p:nvSpPr>
          <p:cNvPr id="490545" name="Rectangle 49"/>
          <p:cNvSpPr>
            <a:spLocks noChangeArrowheads="1"/>
          </p:cNvSpPr>
          <p:nvPr/>
        </p:nvSpPr>
        <p:spPr bwMode="auto">
          <a:xfrm>
            <a:off x="3186113" y="3781425"/>
            <a:ext cx="4730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Ra</a:t>
            </a:r>
          </a:p>
        </p:txBody>
      </p:sp>
      <p:sp>
        <p:nvSpPr>
          <p:cNvPr id="490546" name="Rectangle 50"/>
          <p:cNvSpPr>
            <a:spLocks noChangeArrowheads="1"/>
          </p:cNvSpPr>
          <p:nvPr/>
        </p:nvSpPr>
        <p:spPr bwMode="auto">
          <a:xfrm>
            <a:off x="3567113" y="3781425"/>
            <a:ext cx="4857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Rb</a:t>
            </a:r>
          </a:p>
        </p:txBody>
      </p:sp>
      <p:sp>
        <p:nvSpPr>
          <p:cNvPr id="490547" name="Rectangle 51"/>
          <p:cNvSpPr>
            <a:spLocks noChangeArrowheads="1"/>
          </p:cNvSpPr>
          <p:nvPr/>
        </p:nvSpPr>
        <p:spPr bwMode="auto">
          <a:xfrm>
            <a:off x="2728913" y="4086225"/>
            <a:ext cx="1222375" cy="638175"/>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 32-</a:t>
            </a:r>
            <a:r>
              <a:rPr lang="en-US" altLang="zh-CN" sz="1800">
                <a:ea typeface="宋体" pitchFamily="2" charset="-122"/>
              </a:rPr>
              <a:t>bit</a:t>
            </a:r>
          </a:p>
          <a:p>
            <a:r>
              <a:rPr lang="en-US" altLang="zh-CN" sz="1800">
                <a:ea typeface="宋体" pitchFamily="2" charset="-122"/>
              </a:rPr>
              <a:t>Registers</a:t>
            </a:r>
          </a:p>
        </p:txBody>
      </p:sp>
      <p:sp>
        <p:nvSpPr>
          <p:cNvPr id="490548" name="Line 52"/>
          <p:cNvSpPr>
            <a:spLocks noChangeShapeType="1"/>
          </p:cNvSpPr>
          <p:nvPr/>
        </p:nvSpPr>
        <p:spPr bwMode="auto">
          <a:xfrm flipH="1">
            <a:off x="1511300" y="6143625"/>
            <a:ext cx="5740400" cy="0"/>
          </a:xfrm>
          <a:prstGeom prst="line">
            <a:avLst/>
          </a:prstGeom>
          <a:noFill/>
          <a:ln w="25400">
            <a:solidFill>
              <a:schemeClr val="tx1"/>
            </a:solidFill>
            <a:round/>
            <a:headEnd/>
            <a:tailEnd/>
          </a:ln>
          <a:effectLst/>
        </p:spPr>
        <p:txBody>
          <a:bodyPr wrap="none" anchor="ctr"/>
          <a:lstStyle/>
          <a:p>
            <a:endParaRPr lang="zh-CN" altLang="en-US"/>
          </a:p>
        </p:txBody>
      </p:sp>
      <p:sp>
        <p:nvSpPr>
          <p:cNvPr id="490549" name="Line 53"/>
          <p:cNvSpPr>
            <a:spLocks noChangeShapeType="1"/>
          </p:cNvSpPr>
          <p:nvPr/>
        </p:nvSpPr>
        <p:spPr bwMode="auto">
          <a:xfrm flipV="1">
            <a:off x="1524000" y="4302125"/>
            <a:ext cx="0" cy="1854200"/>
          </a:xfrm>
          <a:prstGeom prst="line">
            <a:avLst/>
          </a:prstGeom>
          <a:noFill/>
          <a:ln w="25400">
            <a:solidFill>
              <a:schemeClr val="tx1"/>
            </a:solidFill>
            <a:round/>
            <a:headEnd/>
            <a:tailEnd/>
          </a:ln>
          <a:effectLst/>
        </p:spPr>
        <p:txBody>
          <a:bodyPr wrap="none" anchor="ctr"/>
          <a:lstStyle/>
          <a:p>
            <a:endParaRPr lang="zh-CN" altLang="en-US"/>
          </a:p>
        </p:txBody>
      </p:sp>
      <p:sp>
        <p:nvSpPr>
          <p:cNvPr id="490550" name="Rectangle 54"/>
          <p:cNvSpPr>
            <a:spLocks noChangeArrowheads="1"/>
          </p:cNvSpPr>
          <p:nvPr/>
        </p:nvSpPr>
        <p:spPr bwMode="auto">
          <a:xfrm>
            <a:off x="3313113" y="3108325"/>
            <a:ext cx="4730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sp>
        <p:nvSpPr>
          <p:cNvPr id="490551" name="Rectangle 55"/>
          <p:cNvSpPr>
            <a:spLocks noChangeArrowheads="1"/>
          </p:cNvSpPr>
          <p:nvPr/>
        </p:nvSpPr>
        <p:spPr bwMode="auto">
          <a:xfrm>
            <a:off x="3602038" y="2803525"/>
            <a:ext cx="1323975" cy="638175"/>
          </a:xfrm>
          <a:prstGeom prst="rect">
            <a:avLst/>
          </a:prstGeom>
          <a:noFill/>
          <a:ln w="12700">
            <a:noFill/>
            <a:miter lim="800000"/>
            <a:headEnd/>
            <a:tailEnd/>
          </a:ln>
          <a:effectLst/>
        </p:spPr>
        <p:txBody>
          <a:bodyPr wrap="none" lIns="90488" tIns="44450" rIns="90488" bIns="44450">
            <a:spAutoFit/>
          </a:bodyPr>
          <a:lstStyle/>
          <a:p>
            <a:pPr algn="ctr"/>
            <a:r>
              <a:rPr lang="en-US" altLang="zh-CN" sz="1800">
                <a:ea typeface="宋体" pitchFamily="2" charset="-122"/>
              </a:rPr>
              <a:t>Don’t</a:t>
            </a:r>
            <a:r>
              <a:rPr lang="en-US" altLang="zh-CN" b="0">
                <a:latin typeface="Times New Roman" pitchFamily="18" charset="0"/>
                <a:ea typeface="宋体" pitchFamily="2" charset="-122"/>
              </a:rPr>
              <a:t> </a:t>
            </a:r>
            <a:r>
              <a:rPr lang="en-US" altLang="zh-CN" sz="1800">
                <a:ea typeface="宋体" pitchFamily="2" charset="-122"/>
              </a:rPr>
              <a:t>Care</a:t>
            </a:r>
          </a:p>
          <a:p>
            <a:pPr algn="ctr"/>
            <a:r>
              <a:rPr lang="en-US" altLang="zh-CN" sz="1800">
                <a:ea typeface="宋体" pitchFamily="2" charset="-122"/>
              </a:rPr>
              <a:t>(Rt)</a:t>
            </a:r>
          </a:p>
        </p:txBody>
      </p:sp>
      <p:sp>
        <p:nvSpPr>
          <p:cNvPr id="490552" name="Line 56"/>
          <p:cNvSpPr>
            <a:spLocks noChangeShapeType="1"/>
          </p:cNvSpPr>
          <p:nvPr/>
        </p:nvSpPr>
        <p:spPr bwMode="auto">
          <a:xfrm>
            <a:off x="5270500" y="4848225"/>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490553" name="Line 57"/>
          <p:cNvSpPr>
            <a:spLocks noChangeShapeType="1"/>
          </p:cNvSpPr>
          <p:nvPr/>
        </p:nvSpPr>
        <p:spPr bwMode="auto">
          <a:xfrm>
            <a:off x="7239000" y="4403725"/>
            <a:ext cx="0" cy="1727200"/>
          </a:xfrm>
          <a:prstGeom prst="line">
            <a:avLst/>
          </a:prstGeom>
          <a:noFill/>
          <a:ln w="25400">
            <a:solidFill>
              <a:schemeClr val="tx1"/>
            </a:solidFill>
            <a:round/>
            <a:headEnd/>
            <a:tailEnd/>
          </a:ln>
          <a:effectLst/>
        </p:spPr>
        <p:txBody>
          <a:bodyPr wrap="none" anchor="ctr"/>
          <a:lstStyle/>
          <a:p>
            <a:endParaRPr lang="zh-CN" altLang="en-US"/>
          </a:p>
        </p:txBody>
      </p:sp>
      <p:sp>
        <p:nvSpPr>
          <p:cNvPr id="490554" name="Rectangle 58"/>
          <p:cNvSpPr>
            <a:spLocks noChangeArrowheads="1"/>
          </p:cNvSpPr>
          <p:nvPr/>
        </p:nvSpPr>
        <p:spPr bwMode="auto">
          <a:xfrm rot="5400000">
            <a:off x="5823744" y="4247357"/>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ALU</a:t>
            </a:r>
          </a:p>
        </p:txBody>
      </p:sp>
      <p:sp>
        <p:nvSpPr>
          <p:cNvPr id="490556" name="Text Box 60"/>
          <p:cNvSpPr txBox="1">
            <a:spLocks noChangeArrowheads="1"/>
          </p:cNvSpPr>
          <p:nvPr/>
        </p:nvSpPr>
        <p:spPr bwMode="auto">
          <a:xfrm>
            <a:off x="1057275" y="2219325"/>
            <a:ext cx="2255838" cy="396875"/>
          </a:xfrm>
          <a:prstGeom prst="rect">
            <a:avLst/>
          </a:prstGeom>
          <a:noFill/>
          <a:ln w="25400">
            <a:noFill/>
            <a:miter lim="800000"/>
            <a:headEnd/>
            <a:tailEnd/>
          </a:ln>
          <a:effectLst/>
        </p:spPr>
        <p:txBody>
          <a:bodyPr>
            <a:spAutoFit/>
          </a:bodyPr>
          <a:lstStyle/>
          <a:p>
            <a:pPr>
              <a:spcBef>
                <a:spcPct val="50000"/>
              </a:spcBef>
            </a:pPr>
            <a:r>
              <a:rPr lang="en-US" altLang="zh-CN" sz="2000">
                <a:solidFill>
                  <a:srgbClr val="CC0000"/>
                </a:solidFill>
                <a:latin typeface="微软雅黑" pitchFamily="34" charset="-122"/>
                <a:ea typeface="微软雅黑" pitchFamily="34" charset="-122"/>
              </a:rPr>
              <a:t>R-</a:t>
            </a:r>
            <a:r>
              <a:rPr lang="zh-CN" altLang="en-US" sz="2000">
                <a:solidFill>
                  <a:srgbClr val="CC0000"/>
                </a:solidFill>
                <a:latin typeface="微软雅黑" pitchFamily="34" charset="-122"/>
                <a:ea typeface="微软雅黑" pitchFamily="34" charset="-122"/>
              </a:rPr>
              <a:t>型结果写入</a:t>
            </a:r>
            <a:r>
              <a:rPr lang="en-US" altLang="zh-CN" sz="2000">
                <a:solidFill>
                  <a:srgbClr val="CC0000"/>
                </a:solidFill>
                <a:latin typeface="微软雅黑" pitchFamily="34" charset="-122"/>
                <a:ea typeface="微软雅黑" pitchFamily="34" charset="-122"/>
              </a:rPr>
              <a:t>Rd</a:t>
            </a:r>
          </a:p>
        </p:txBody>
      </p:sp>
      <p:sp>
        <p:nvSpPr>
          <p:cNvPr id="490557" name="Text Box 61"/>
          <p:cNvSpPr txBox="1">
            <a:spLocks noChangeArrowheads="1"/>
          </p:cNvSpPr>
          <p:nvPr/>
        </p:nvSpPr>
        <p:spPr bwMode="auto">
          <a:xfrm>
            <a:off x="7289800" y="5299075"/>
            <a:ext cx="1662113" cy="701675"/>
          </a:xfrm>
          <a:prstGeom prst="rect">
            <a:avLst/>
          </a:prstGeom>
          <a:noFill/>
          <a:ln w="25400">
            <a:noFill/>
            <a:miter lim="800000"/>
            <a:headEnd/>
            <a:tailEnd/>
          </a:ln>
          <a:effectLst/>
        </p:spPr>
        <p:txBody>
          <a:bodyPr>
            <a:spAutoFit/>
          </a:bodyPr>
          <a:lstStyle/>
          <a:p>
            <a:pPr>
              <a:spcBef>
                <a:spcPct val="50000"/>
              </a:spcBef>
            </a:pPr>
            <a:r>
              <a:rPr lang="en-US" altLang="zh-CN" sz="2000">
                <a:solidFill>
                  <a:srgbClr val="CC0000"/>
                </a:solidFill>
                <a:latin typeface="微软雅黑" pitchFamily="34" charset="-122"/>
                <a:ea typeface="微软雅黑" pitchFamily="34" charset="-122"/>
              </a:rPr>
              <a:t>R-</a:t>
            </a:r>
            <a:r>
              <a:rPr lang="zh-CN" altLang="en-US" sz="2000">
                <a:solidFill>
                  <a:srgbClr val="CC0000"/>
                </a:solidFill>
                <a:latin typeface="微软雅黑" pitchFamily="34" charset="-122"/>
                <a:ea typeface="微软雅黑" pitchFamily="34" charset="-122"/>
              </a:rPr>
              <a:t>型操作数来自</a:t>
            </a:r>
            <a:r>
              <a:rPr lang="en-US" altLang="zh-CN" sz="2000">
                <a:solidFill>
                  <a:srgbClr val="CC0000"/>
                </a:solidFill>
                <a:latin typeface="微软雅黑" pitchFamily="34" charset="-122"/>
                <a:ea typeface="微软雅黑" pitchFamily="34" charset="-122"/>
              </a:rPr>
              <a:t>busB</a:t>
            </a:r>
          </a:p>
        </p:txBody>
      </p:sp>
      <p:grpSp>
        <p:nvGrpSpPr>
          <p:cNvPr id="490564" name="Group 68"/>
          <p:cNvGrpSpPr>
            <a:grpSpLocks/>
          </p:cNvGrpSpPr>
          <p:nvPr/>
        </p:nvGrpSpPr>
        <p:grpSpPr bwMode="auto">
          <a:xfrm>
            <a:off x="1103313" y="2533650"/>
            <a:ext cx="2538412" cy="706438"/>
            <a:chOff x="823" y="1449"/>
            <a:chExt cx="1363" cy="445"/>
          </a:xfrm>
        </p:grpSpPr>
        <p:grpSp>
          <p:nvGrpSpPr>
            <p:cNvPr id="490565" name="Group 69"/>
            <p:cNvGrpSpPr>
              <a:grpSpLocks/>
            </p:cNvGrpSpPr>
            <p:nvPr/>
          </p:nvGrpSpPr>
          <p:grpSpPr bwMode="auto">
            <a:xfrm>
              <a:off x="823" y="1449"/>
              <a:ext cx="1363" cy="445"/>
              <a:chOff x="823" y="1728"/>
              <a:chExt cx="1363" cy="445"/>
            </a:xfrm>
          </p:grpSpPr>
          <p:sp>
            <p:nvSpPr>
              <p:cNvPr id="490566" name="Rectangle 70"/>
              <p:cNvSpPr>
                <a:spLocks noChangeArrowheads="1"/>
              </p:cNvSpPr>
              <p:nvPr/>
            </p:nvSpPr>
            <p:spPr bwMode="auto">
              <a:xfrm>
                <a:off x="1959" y="1728"/>
                <a:ext cx="227"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nvGrpSpPr>
              <p:cNvPr id="490567" name="Group 71"/>
              <p:cNvGrpSpPr>
                <a:grpSpLocks/>
              </p:cNvGrpSpPr>
              <p:nvPr/>
            </p:nvGrpSpPr>
            <p:grpSpPr bwMode="auto">
              <a:xfrm>
                <a:off x="1408" y="1944"/>
                <a:ext cx="736" cy="192"/>
                <a:chOff x="1408" y="1944"/>
                <a:chExt cx="736" cy="192"/>
              </a:xfrm>
            </p:grpSpPr>
            <p:sp>
              <p:nvSpPr>
                <p:cNvPr id="490568" name="Line 72"/>
                <p:cNvSpPr>
                  <a:spLocks noChangeShapeType="1"/>
                </p:cNvSpPr>
                <p:nvPr/>
              </p:nvSpPr>
              <p:spPr bwMode="auto">
                <a:xfrm flipH="1">
                  <a:off x="1408" y="1944"/>
                  <a:ext cx="736" cy="0"/>
                </a:xfrm>
                <a:prstGeom prst="line">
                  <a:avLst/>
                </a:prstGeom>
                <a:noFill/>
                <a:ln w="25400">
                  <a:solidFill>
                    <a:srgbClr val="0000FF"/>
                  </a:solidFill>
                  <a:round/>
                  <a:headEnd/>
                  <a:tailEnd/>
                </a:ln>
                <a:effectLst/>
              </p:spPr>
              <p:txBody>
                <a:bodyPr wrap="none" anchor="ctr"/>
                <a:lstStyle/>
                <a:p>
                  <a:endParaRPr lang="zh-CN" altLang="en-US"/>
                </a:p>
              </p:txBody>
            </p:sp>
            <p:sp>
              <p:nvSpPr>
                <p:cNvPr id="490569" name="Line 73"/>
                <p:cNvSpPr>
                  <a:spLocks noChangeShapeType="1"/>
                </p:cNvSpPr>
                <p:nvPr/>
              </p:nvSpPr>
              <p:spPr bwMode="auto">
                <a:xfrm flipH="1">
                  <a:off x="2032" y="1952"/>
                  <a:ext cx="112" cy="176"/>
                </a:xfrm>
                <a:prstGeom prst="line">
                  <a:avLst/>
                </a:prstGeom>
                <a:noFill/>
                <a:ln w="25400">
                  <a:solidFill>
                    <a:srgbClr val="0000FF"/>
                  </a:solidFill>
                  <a:round/>
                  <a:headEnd/>
                  <a:tailEnd/>
                </a:ln>
                <a:effectLst/>
              </p:spPr>
              <p:txBody>
                <a:bodyPr wrap="none" anchor="ctr"/>
                <a:lstStyle/>
                <a:p>
                  <a:endParaRPr lang="zh-CN" altLang="en-US"/>
                </a:p>
              </p:txBody>
            </p:sp>
            <p:sp>
              <p:nvSpPr>
                <p:cNvPr id="490570" name="Line 74"/>
                <p:cNvSpPr>
                  <a:spLocks noChangeShapeType="1"/>
                </p:cNvSpPr>
                <p:nvPr/>
              </p:nvSpPr>
              <p:spPr bwMode="auto">
                <a:xfrm>
                  <a:off x="1424" y="1952"/>
                  <a:ext cx="80" cy="176"/>
                </a:xfrm>
                <a:prstGeom prst="line">
                  <a:avLst/>
                </a:prstGeom>
                <a:noFill/>
                <a:ln w="25400">
                  <a:solidFill>
                    <a:srgbClr val="0000FF"/>
                  </a:solidFill>
                  <a:round/>
                  <a:headEnd/>
                  <a:tailEnd/>
                </a:ln>
                <a:effectLst/>
              </p:spPr>
              <p:txBody>
                <a:bodyPr wrap="none" anchor="ctr"/>
                <a:lstStyle/>
                <a:p>
                  <a:endParaRPr lang="zh-CN" altLang="en-US"/>
                </a:p>
              </p:txBody>
            </p:sp>
            <p:sp>
              <p:nvSpPr>
                <p:cNvPr id="490571" name="Line 75"/>
                <p:cNvSpPr>
                  <a:spLocks noChangeShapeType="1"/>
                </p:cNvSpPr>
                <p:nvPr/>
              </p:nvSpPr>
              <p:spPr bwMode="auto">
                <a:xfrm flipH="1">
                  <a:off x="1504" y="2136"/>
                  <a:ext cx="544" cy="0"/>
                </a:xfrm>
                <a:prstGeom prst="line">
                  <a:avLst/>
                </a:prstGeom>
                <a:noFill/>
                <a:ln w="25400">
                  <a:solidFill>
                    <a:srgbClr val="0000FF"/>
                  </a:solidFill>
                  <a:round/>
                  <a:headEnd/>
                  <a:tailEnd/>
                </a:ln>
                <a:effectLst/>
              </p:spPr>
              <p:txBody>
                <a:bodyPr wrap="none" anchor="ctr"/>
                <a:lstStyle/>
                <a:p>
                  <a:endParaRPr lang="zh-CN" altLang="en-US"/>
                </a:p>
              </p:txBody>
            </p:sp>
          </p:grpSp>
          <p:sp>
            <p:nvSpPr>
              <p:cNvPr id="490572" name="Line 76"/>
              <p:cNvSpPr>
                <a:spLocks noChangeShapeType="1"/>
              </p:cNvSpPr>
              <p:nvPr/>
            </p:nvSpPr>
            <p:spPr bwMode="auto">
              <a:xfrm>
                <a:off x="1968" y="1784"/>
                <a:ext cx="1" cy="155"/>
              </a:xfrm>
              <a:prstGeom prst="line">
                <a:avLst/>
              </a:prstGeom>
              <a:noFill/>
              <a:ln w="25400">
                <a:solidFill>
                  <a:srgbClr val="0000FF"/>
                </a:solidFill>
                <a:round/>
                <a:headEnd/>
                <a:tailEnd/>
              </a:ln>
              <a:effectLst/>
            </p:spPr>
            <p:txBody>
              <a:bodyPr wrap="none" anchor="ctr"/>
              <a:lstStyle/>
              <a:p>
                <a:endParaRPr lang="zh-CN" altLang="en-US"/>
              </a:p>
            </p:txBody>
          </p:sp>
          <p:sp>
            <p:nvSpPr>
              <p:cNvPr id="490573" name="Line 77"/>
              <p:cNvSpPr>
                <a:spLocks noChangeShapeType="1"/>
              </p:cNvSpPr>
              <p:nvPr/>
            </p:nvSpPr>
            <p:spPr bwMode="auto">
              <a:xfrm>
                <a:off x="1584" y="1784"/>
                <a:ext cx="0" cy="164"/>
              </a:xfrm>
              <a:prstGeom prst="line">
                <a:avLst/>
              </a:prstGeom>
              <a:noFill/>
              <a:ln w="25400">
                <a:solidFill>
                  <a:srgbClr val="0000FF"/>
                </a:solidFill>
                <a:round/>
                <a:headEnd/>
                <a:tailEnd/>
              </a:ln>
              <a:effectLst/>
            </p:spPr>
            <p:txBody>
              <a:bodyPr wrap="none" anchor="ctr"/>
              <a:lstStyle/>
              <a:p>
                <a:endParaRPr lang="zh-CN" altLang="en-US"/>
              </a:p>
            </p:txBody>
          </p:sp>
          <p:sp>
            <p:nvSpPr>
              <p:cNvPr id="490574" name="Rectangle 78"/>
              <p:cNvSpPr>
                <a:spLocks noChangeArrowheads="1"/>
              </p:cNvSpPr>
              <p:nvPr/>
            </p:nvSpPr>
            <p:spPr bwMode="auto">
              <a:xfrm>
                <a:off x="1568" y="1735"/>
                <a:ext cx="263" cy="229"/>
              </a:xfrm>
              <a:prstGeom prst="rect">
                <a:avLst/>
              </a:prstGeom>
              <a:noFill/>
              <a:ln w="12700">
                <a:noFill/>
                <a:miter lim="800000"/>
                <a:headEnd/>
                <a:tailEnd/>
              </a:ln>
              <a:effectLst/>
            </p:spPr>
            <p:txBody>
              <a:bodyPr lIns="90488" tIns="44450" rIns="90488" bIns="44450">
                <a:spAutoFit/>
              </a:bodyPr>
              <a:lstStyle/>
              <a:p>
                <a:r>
                  <a:rPr lang="en-US" altLang="zh-CN" sz="1800">
                    <a:ea typeface="宋体" pitchFamily="2" charset="-122"/>
                  </a:rPr>
                  <a:t>Rd</a:t>
                </a:r>
              </a:p>
            </p:txBody>
          </p:sp>
          <p:sp>
            <p:nvSpPr>
              <p:cNvPr id="490575" name="Line 79"/>
              <p:cNvSpPr>
                <a:spLocks noChangeShapeType="1"/>
              </p:cNvSpPr>
              <p:nvPr/>
            </p:nvSpPr>
            <p:spPr bwMode="auto">
              <a:xfrm flipH="1">
                <a:off x="856" y="2064"/>
                <a:ext cx="640" cy="0"/>
              </a:xfrm>
              <a:prstGeom prst="line">
                <a:avLst/>
              </a:prstGeom>
              <a:noFill/>
              <a:ln w="25400">
                <a:solidFill>
                  <a:srgbClr val="0000FF"/>
                </a:solidFill>
                <a:round/>
                <a:headEnd type="triangle" w="med" len="med"/>
                <a:tailEnd/>
              </a:ln>
              <a:effectLst/>
            </p:spPr>
            <p:txBody>
              <a:bodyPr wrap="none" anchor="ctr"/>
              <a:lstStyle/>
              <a:p>
                <a:endParaRPr lang="zh-CN" altLang="en-US"/>
              </a:p>
            </p:txBody>
          </p:sp>
          <p:sp>
            <p:nvSpPr>
              <p:cNvPr id="490576" name="Rectangle 80"/>
              <p:cNvSpPr>
                <a:spLocks noChangeArrowheads="1"/>
              </p:cNvSpPr>
              <p:nvPr/>
            </p:nvSpPr>
            <p:spPr bwMode="auto">
              <a:xfrm>
                <a:off x="823" y="1862"/>
                <a:ext cx="97" cy="229"/>
              </a:xfrm>
              <a:prstGeom prst="rect">
                <a:avLst/>
              </a:prstGeom>
              <a:noFill/>
              <a:ln w="12700">
                <a:noFill/>
                <a:miter lim="800000"/>
                <a:headEnd/>
                <a:tailEnd/>
              </a:ln>
              <a:effectLst/>
            </p:spPr>
            <p:txBody>
              <a:bodyPr wrap="none" lIns="90488" tIns="44450" rIns="90488" bIns="44450">
                <a:spAutoFit/>
              </a:bodyPr>
              <a:lstStyle/>
              <a:p>
                <a:endParaRPr lang="en-US" altLang="zh-CN" sz="1800">
                  <a:solidFill>
                    <a:schemeClr val="accent1"/>
                  </a:solidFill>
                  <a:ea typeface="宋体" pitchFamily="2" charset="-122"/>
                </a:endParaRPr>
              </a:p>
            </p:txBody>
          </p:sp>
          <p:sp>
            <p:nvSpPr>
              <p:cNvPr id="490577" name="Rectangle 81"/>
              <p:cNvSpPr>
                <a:spLocks noChangeArrowheads="1"/>
              </p:cNvSpPr>
              <p:nvPr/>
            </p:nvSpPr>
            <p:spPr bwMode="auto">
              <a:xfrm>
                <a:off x="1600" y="1944"/>
                <a:ext cx="342"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grpSp>
        <p:sp>
          <p:nvSpPr>
            <p:cNvPr id="490578" name="Text Box 82"/>
            <p:cNvSpPr txBox="1">
              <a:spLocks noChangeArrowheads="1"/>
            </p:cNvSpPr>
            <p:nvPr/>
          </p:nvSpPr>
          <p:spPr bwMode="auto">
            <a:xfrm>
              <a:off x="1489" y="1616"/>
              <a:ext cx="128" cy="212"/>
            </a:xfrm>
            <a:prstGeom prst="rect">
              <a:avLst/>
            </a:prstGeom>
            <a:noFill/>
            <a:ln w="50800">
              <a:noFill/>
              <a:miter lim="800000"/>
              <a:headEnd/>
              <a:tailEnd/>
            </a:ln>
            <a:effectLst/>
          </p:spPr>
          <p:txBody>
            <a:bodyPr>
              <a:spAutoFit/>
            </a:bodyPr>
            <a:lstStyle/>
            <a:p>
              <a:pPr>
                <a:spcBef>
                  <a:spcPct val="50000"/>
                </a:spcBef>
              </a:pPr>
              <a:r>
                <a:rPr lang="en-US" altLang="zh-CN">
                  <a:solidFill>
                    <a:schemeClr val="accent2"/>
                  </a:solidFill>
                  <a:latin typeface="Times New Roman" pitchFamily="18" charset="0"/>
                  <a:ea typeface="宋体" pitchFamily="2" charset="-122"/>
                </a:rPr>
                <a:t>0</a:t>
              </a:r>
            </a:p>
          </p:txBody>
        </p:sp>
        <p:sp>
          <p:nvSpPr>
            <p:cNvPr id="490579" name="Text Box 83"/>
            <p:cNvSpPr txBox="1">
              <a:spLocks noChangeArrowheads="1"/>
            </p:cNvSpPr>
            <p:nvPr/>
          </p:nvSpPr>
          <p:spPr bwMode="auto">
            <a:xfrm>
              <a:off x="1868" y="1626"/>
              <a:ext cx="128" cy="212"/>
            </a:xfrm>
            <a:prstGeom prst="rect">
              <a:avLst/>
            </a:prstGeom>
            <a:noFill/>
            <a:ln w="50800">
              <a:noFill/>
              <a:miter lim="800000"/>
              <a:headEnd/>
              <a:tailEnd/>
            </a:ln>
            <a:effectLst/>
          </p:spPr>
          <p:txBody>
            <a:bodyPr>
              <a:spAutoFit/>
            </a:bodyPr>
            <a:lstStyle/>
            <a:p>
              <a:pPr>
                <a:spcBef>
                  <a:spcPct val="50000"/>
                </a:spcBef>
              </a:pPr>
              <a:r>
                <a:rPr lang="en-US" altLang="zh-CN">
                  <a:solidFill>
                    <a:schemeClr val="accent2"/>
                  </a:solidFill>
                  <a:latin typeface="Times New Roman" pitchFamily="18" charset="0"/>
                  <a:ea typeface="宋体" pitchFamily="2" charset="-122"/>
                </a:rPr>
                <a:t>1</a:t>
              </a:r>
            </a:p>
          </p:txBody>
        </p:sp>
      </p:grpSp>
      <p:sp>
        <p:nvSpPr>
          <p:cNvPr id="490583" name="Rectangle 87"/>
          <p:cNvSpPr>
            <a:spLocks noChangeArrowheads="1"/>
          </p:cNvSpPr>
          <p:nvPr/>
        </p:nvSpPr>
        <p:spPr bwMode="auto">
          <a:xfrm rot="5400000">
            <a:off x="3607594" y="5369719"/>
            <a:ext cx="8667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微软雅黑" pitchFamily="34" charset="-122"/>
              </a:rPr>
              <a:t>零扩展</a:t>
            </a:r>
          </a:p>
        </p:txBody>
      </p:sp>
      <p:sp>
        <p:nvSpPr>
          <p:cNvPr id="490584" name="Rectangle 88"/>
          <p:cNvSpPr>
            <a:spLocks noChangeArrowheads="1"/>
          </p:cNvSpPr>
          <p:nvPr/>
        </p:nvSpPr>
        <p:spPr bwMode="auto">
          <a:xfrm rot="5400000">
            <a:off x="4744244" y="4991894"/>
            <a:ext cx="6381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sp>
        <p:nvSpPr>
          <p:cNvPr id="490585" name="Line 89"/>
          <p:cNvSpPr>
            <a:spLocks noChangeShapeType="1"/>
          </p:cNvSpPr>
          <p:nvPr/>
        </p:nvSpPr>
        <p:spPr bwMode="auto">
          <a:xfrm>
            <a:off x="2908300" y="5611813"/>
            <a:ext cx="965200" cy="0"/>
          </a:xfrm>
          <a:prstGeom prst="line">
            <a:avLst/>
          </a:prstGeom>
          <a:noFill/>
          <a:ln w="25400">
            <a:solidFill>
              <a:srgbClr val="0000FF"/>
            </a:solidFill>
            <a:round/>
            <a:headEnd/>
            <a:tailEnd/>
          </a:ln>
          <a:effectLst/>
        </p:spPr>
        <p:txBody>
          <a:bodyPr wrap="none" anchor="ctr"/>
          <a:lstStyle/>
          <a:p>
            <a:endParaRPr lang="zh-CN" altLang="en-US"/>
          </a:p>
        </p:txBody>
      </p:sp>
      <p:sp>
        <p:nvSpPr>
          <p:cNvPr id="490586" name="Rectangle 90"/>
          <p:cNvSpPr>
            <a:spLocks noChangeArrowheads="1"/>
          </p:cNvSpPr>
          <p:nvPr/>
        </p:nvSpPr>
        <p:spPr bwMode="auto">
          <a:xfrm>
            <a:off x="3033713" y="5611813"/>
            <a:ext cx="434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grpSp>
        <p:nvGrpSpPr>
          <p:cNvPr id="490588" name="Group 92"/>
          <p:cNvGrpSpPr>
            <a:grpSpLocks/>
          </p:cNvGrpSpPr>
          <p:nvPr/>
        </p:nvGrpSpPr>
        <p:grpSpPr bwMode="auto">
          <a:xfrm>
            <a:off x="4953000" y="4557713"/>
            <a:ext cx="304800" cy="1143000"/>
            <a:chOff x="3120" y="3032"/>
            <a:chExt cx="192" cy="720"/>
          </a:xfrm>
        </p:grpSpPr>
        <p:sp>
          <p:nvSpPr>
            <p:cNvPr id="490589" name="Line 93"/>
            <p:cNvSpPr>
              <a:spLocks noChangeShapeType="1"/>
            </p:cNvSpPr>
            <p:nvPr/>
          </p:nvSpPr>
          <p:spPr bwMode="auto">
            <a:xfrm>
              <a:off x="3120" y="3032"/>
              <a:ext cx="0" cy="704"/>
            </a:xfrm>
            <a:prstGeom prst="line">
              <a:avLst/>
            </a:prstGeom>
            <a:noFill/>
            <a:ln w="25400">
              <a:solidFill>
                <a:srgbClr val="0000FF"/>
              </a:solidFill>
              <a:round/>
              <a:headEnd/>
              <a:tailEnd/>
            </a:ln>
            <a:effectLst/>
          </p:spPr>
          <p:txBody>
            <a:bodyPr wrap="none" anchor="ctr"/>
            <a:lstStyle/>
            <a:p>
              <a:endParaRPr lang="zh-CN" altLang="en-US"/>
            </a:p>
          </p:txBody>
        </p:sp>
        <p:sp>
          <p:nvSpPr>
            <p:cNvPr id="490590" name="Line 94"/>
            <p:cNvSpPr>
              <a:spLocks noChangeShapeType="1"/>
            </p:cNvSpPr>
            <p:nvPr/>
          </p:nvSpPr>
          <p:spPr bwMode="auto">
            <a:xfrm>
              <a:off x="3128" y="3032"/>
              <a:ext cx="176" cy="80"/>
            </a:xfrm>
            <a:prstGeom prst="line">
              <a:avLst/>
            </a:prstGeom>
            <a:noFill/>
            <a:ln w="25400">
              <a:solidFill>
                <a:srgbClr val="0000FF"/>
              </a:solidFill>
              <a:round/>
              <a:headEnd/>
              <a:tailEnd/>
            </a:ln>
            <a:effectLst/>
          </p:spPr>
          <p:txBody>
            <a:bodyPr wrap="none" anchor="ctr"/>
            <a:lstStyle/>
            <a:p>
              <a:endParaRPr lang="zh-CN" altLang="en-US"/>
            </a:p>
          </p:txBody>
        </p:sp>
        <p:sp>
          <p:nvSpPr>
            <p:cNvPr id="490591" name="Line 95"/>
            <p:cNvSpPr>
              <a:spLocks noChangeShapeType="1"/>
            </p:cNvSpPr>
            <p:nvPr/>
          </p:nvSpPr>
          <p:spPr bwMode="auto">
            <a:xfrm flipV="1">
              <a:off x="3128" y="3640"/>
              <a:ext cx="176" cy="112"/>
            </a:xfrm>
            <a:prstGeom prst="line">
              <a:avLst/>
            </a:prstGeom>
            <a:noFill/>
            <a:ln w="25400">
              <a:solidFill>
                <a:srgbClr val="0000FF"/>
              </a:solidFill>
              <a:round/>
              <a:headEnd/>
              <a:tailEnd/>
            </a:ln>
            <a:effectLst/>
          </p:spPr>
          <p:txBody>
            <a:bodyPr wrap="none" anchor="ctr"/>
            <a:lstStyle/>
            <a:p>
              <a:endParaRPr lang="zh-CN" altLang="en-US"/>
            </a:p>
          </p:txBody>
        </p:sp>
        <p:sp>
          <p:nvSpPr>
            <p:cNvPr id="490592" name="Line 96"/>
            <p:cNvSpPr>
              <a:spLocks noChangeShapeType="1"/>
            </p:cNvSpPr>
            <p:nvPr/>
          </p:nvSpPr>
          <p:spPr bwMode="auto">
            <a:xfrm>
              <a:off x="3312" y="3128"/>
              <a:ext cx="0" cy="512"/>
            </a:xfrm>
            <a:prstGeom prst="line">
              <a:avLst/>
            </a:prstGeom>
            <a:noFill/>
            <a:ln w="25400">
              <a:solidFill>
                <a:srgbClr val="0000FF"/>
              </a:solidFill>
              <a:round/>
              <a:headEnd/>
              <a:tailEnd/>
            </a:ln>
            <a:effectLst/>
          </p:spPr>
          <p:txBody>
            <a:bodyPr wrap="none" anchor="ctr"/>
            <a:lstStyle/>
            <a:p>
              <a:endParaRPr lang="zh-CN" altLang="en-US"/>
            </a:p>
          </p:txBody>
        </p:sp>
      </p:grpSp>
      <p:sp>
        <p:nvSpPr>
          <p:cNvPr id="490593" name="Rectangle 97"/>
          <p:cNvSpPr>
            <a:spLocks noChangeArrowheads="1"/>
          </p:cNvSpPr>
          <p:nvPr/>
        </p:nvSpPr>
        <p:spPr bwMode="auto">
          <a:xfrm>
            <a:off x="3898900" y="5167313"/>
            <a:ext cx="355600" cy="812800"/>
          </a:xfrm>
          <a:prstGeom prst="rect">
            <a:avLst/>
          </a:prstGeom>
          <a:noFill/>
          <a:ln w="25400">
            <a:solidFill>
              <a:srgbClr val="0000FF"/>
            </a:solidFill>
            <a:miter lim="800000"/>
            <a:headEnd/>
            <a:tailEnd/>
          </a:ln>
          <a:effectLst/>
        </p:spPr>
        <p:txBody>
          <a:bodyPr wrap="none" anchor="ctr"/>
          <a:lstStyle/>
          <a:p>
            <a:endParaRPr lang="zh-CN" altLang="en-US"/>
          </a:p>
        </p:txBody>
      </p:sp>
      <p:sp>
        <p:nvSpPr>
          <p:cNvPr id="490594" name="Line 98"/>
          <p:cNvSpPr>
            <a:spLocks noChangeShapeType="1"/>
          </p:cNvSpPr>
          <p:nvPr/>
        </p:nvSpPr>
        <p:spPr bwMode="auto">
          <a:xfrm>
            <a:off x="4279900" y="5535613"/>
            <a:ext cx="660400" cy="0"/>
          </a:xfrm>
          <a:prstGeom prst="line">
            <a:avLst/>
          </a:prstGeom>
          <a:noFill/>
          <a:ln w="25400">
            <a:solidFill>
              <a:srgbClr val="0000FF"/>
            </a:solidFill>
            <a:round/>
            <a:headEnd/>
            <a:tailEnd type="triangle" w="med" len="med"/>
          </a:ln>
          <a:effectLst/>
        </p:spPr>
        <p:txBody>
          <a:bodyPr wrap="none" anchor="ctr"/>
          <a:lstStyle/>
          <a:p>
            <a:endParaRPr lang="zh-CN" altLang="en-US"/>
          </a:p>
        </p:txBody>
      </p:sp>
      <p:sp>
        <p:nvSpPr>
          <p:cNvPr id="490595" name="Rectangle 99"/>
          <p:cNvSpPr>
            <a:spLocks noChangeArrowheads="1"/>
          </p:cNvSpPr>
          <p:nvPr/>
        </p:nvSpPr>
        <p:spPr bwMode="auto">
          <a:xfrm>
            <a:off x="4271963" y="5573713"/>
            <a:ext cx="434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490596" name="Line 100"/>
          <p:cNvSpPr>
            <a:spLocks noChangeShapeType="1"/>
          </p:cNvSpPr>
          <p:nvPr/>
        </p:nvSpPr>
        <p:spPr bwMode="auto">
          <a:xfrm flipH="1">
            <a:off x="4565650" y="5465763"/>
            <a:ext cx="88900" cy="139700"/>
          </a:xfrm>
          <a:prstGeom prst="line">
            <a:avLst/>
          </a:prstGeom>
          <a:noFill/>
          <a:ln w="12700">
            <a:solidFill>
              <a:srgbClr val="0000FF"/>
            </a:solidFill>
            <a:round/>
            <a:headEnd/>
            <a:tailEnd/>
          </a:ln>
          <a:effectLst/>
        </p:spPr>
        <p:txBody>
          <a:bodyPr wrap="none" anchor="ctr"/>
          <a:lstStyle/>
          <a:p>
            <a:endParaRPr lang="zh-CN" altLang="en-US"/>
          </a:p>
        </p:txBody>
      </p:sp>
      <p:sp>
        <p:nvSpPr>
          <p:cNvPr id="490597" name="Line 101"/>
          <p:cNvSpPr>
            <a:spLocks noChangeShapeType="1"/>
          </p:cNvSpPr>
          <p:nvPr/>
        </p:nvSpPr>
        <p:spPr bwMode="auto">
          <a:xfrm flipH="1">
            <a:off x="3346450" y="5541963"/>
            <a:ext cx="88900" cy="139700"/>
          </a:xfrm>
          <a:prstGeom prst="line">
            <a:avLst/>
          </a:prstGeom>
          <a:noFill/>
          <a:ln w="12700">
            <a:solidFill>
              <a:srgbClr val="0000FF"/>
            </a:solidFill>
            <a:round/>
            <a:headEnd/>
            <a:tailEnd/>
          </a:ln>
          <a:effectLst/>
        </p:spPr>
        <p:txBody>
          <a:bodyPr wrap="none" anchor="ctr"/>
          <a:lstStyle/>
          <a:p>
            <a:endParaRPr lang="zh-CN" altLang="en-US"/>
          </a:p>
        </p:txBody>
      </p:sp>
      <p:sp>
        <p:nvSpPr>
          <p:cNvPr id="490598" name="Rectangle 102"/>
          <p:cNvSpPr>
            <a:spLocks noChangeArrowheads="1"/>
          </p:cNvSpPr>
          <p:nvPr/>
        </p:nvSpPr>
        <p:spPr bwMode="auto">
          <a:xfrm>
            <a:off x="2038350" y="5430838"/>
            <a:ext cx="9048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imm16</a:t>
            </a:r>
          </a:p>
        </p:txBody>
      </p:sp>
      <p:sp>
        <p:nvSpPr>
          <p:cNvPr id="490599" name="Line 103"/>
          <p:cNvSpPr>
            <a:spLocks noChangeShapeType="1"/>
          </p:cNvSpPr>
          <p:nvPr/>
        </p:nvSpPr>
        <p:spPr bwMode="auto">
          <a:xfrm>
            <a:off x="5105400" y="5624513"/>
            <a:ext cx="0" cy="431800"/>
          </a:xfrm>
          <a:prstGeom prst="line">
            <a:avLst/>
          </a:prstGeom>
          <a:noFill/>
          <a:ln w="25400">
            <a:solidFill>
              <a:schemeClr val="tx1"/>
            </a:solidFill>
            <a:round/>
            <a:headEnd type="triangle" w="med" len="med"/>
            <a:tailEnd/>
          </a:ln>
          <a:effectLst/>
        </p:spPr>
        <p:txBody>
          <a:bodyPr wrap="none" anchor="ctr"/>
          <a:lstStyle/>
          <a:p>
            <a:endParaRPr lang="zh-CN" altLang="en-US"/>
          </a:p>
        </p:txBody>
      </p:sp>
      <p:grpSp>
        <p:nvGrpSpPr>
          <p:cNvPr id="490601" name="Group 105"/>
          <p:cNvGrpSpPr>
            <a:grpSpLocks/>
          </p:cNvGrpSpPr>
          <p:nvPr/>
        </p:nvGrpSpPr>
        <p:grpSpPr bwMode="auto">
          <a:xfrm>
            <a:off x="4881563" y="4649788"/>
            <a:ext cx="225425" cy="992187"/>
            <a:chOff x="3075" y="2821"/>
            <a:chExt cx="142" cy="625"/>
          </a:xfrm>
        </p:grpSpPr>
        <p:sp>
          <p:nvSpPr>
            <p:cNvPr id="490602" name="Text Box 106"/>
            <p:cNvSpPr txBox="1">
              <a:spLocks noChangeArrowheads="1"/>
            </p:cNvSpPr>
            <p:nvPr/>
          </p:nvSpPr>
          <p:spPr bwMode="auto">
            <a:xfrm>
              <a:off x="3089" y="2821"/>
              <a:ext cx="128" cy="212"/>
            </a:xfrm>
            <a:prstGeom prst="rect">
              <a:avLst/>
            </a:prstGeom>
            <a:noFill/>
            <a:ln w="50800">
              <a:noFill/>
              <a:miter lim="800000"/>
              <a:headEnd/>
              <a:tailEnd/>
            </a:ln>
            <a:effectLst/>
          </p:spPr>
          <p:txBody>
            <a:bodyPr>
              <a:spAutoFit/>
            </a:bodyPr>
            <a:lstStyle/>
            <a:p>
              <a:pPr>
                <a:spcBef>
                  <a:spcPct val="50000"/>
                </a:spcBef>
              </a:pPr>
              <a:r>
                <a:rPr lang="en-US" altLang="zh-CN">
                  <a:solidFill>
                    <a:schemeClr val="accent2"/>
                  </a:solidFill>
                  <a:latin typeface="Times New Roman" pitchFamily="18" charset="0"/>
                  <a:ea typeface="宋体" pitchFamily="2" charset="-122"/>
                </a:rPr>
                <a:t>0</a:t>
              </a:r>
            </a:p>
          </p:txBody>
        </p:sp>
        <p:sp>
          <p:nvSpPr>
            <p:cNvPr id="490603" name="Text Box 107"/>
            <p:cNvSpPr txBox="1">
              <a:spLocks noChangeArrowheads="1"/>
            </p:cNvSpPr>
            <p:nvPr/>
          </p:nvSpPr>
          <p:spPr bwMode="auto">
            <a:xfrm>
              <a:off x="3075" y="3234"/>
              <a:ext cx="128" cy="212"/>
            </a:xfrm>
            <a:prstGeom prst="rect">
              <a:avLst/>
            </a:prstGeom>
            <a:noFill/>
            <a:ln w="50800">
              <a:noFill/>
              <a:miter lim="800000"/>
              <a:headEnd/>
              <a:tailEnd/>
            </a:ln>
            <a:effectLst/>
          </p:spPr>
          <p:txBody>
            <a:bodyPr>
              <a:spAutoFit/>
            </a:bodyPr>
            <a:lstStyle/>
            <a:p>
              <a:pPr>
                <a:spcBef>
                  <a:spcPct val="50000"/>
                </a:spcBef>
              </a:pPr>
              <a:r>
                <a:rPr lang="en-US" altLang="zh-CN">
                  <a:solidFill>
                    <a:schemeClr val="accent2"/>
                  </a:solidFill>
                  <a:latin typeface="Times New Roman" pitchFamily="18" charset="0"/>
                  <a:ea typeface="宋体" pitchFamily="2" charset="-122"/>
                </a:rPr>
                <a:t>1</a:t>
              </a:r>
            </a:p>
          </p:txBody>
        </p:sp>
      </p:grpSp>
      <p:grpSp>
        <p:nvGrpSpPr>
          <p:cNvPr id="490604" name="Group 108"/>
          <p:cNvGrpSpPr>
            <a:grpSpLocks/>
          </p:cNvGrpSpPr>
          <p:nvPr/>
        </p:nvGrpSpPr>
        <p:grpSpPr bwMode="auto">
          <a:xfrm>
            <a:off x="3144838" y="1349375"/>
            <a:ext cx="5999162" cy="989013"/>
            <a:chOff x="1918" y="1392"/>
            <a:chExt cx="3763" cy="607"/>
          </a:xfrm>
        </p:grpSpPr>
        <p:sp>
          <p:nvSpPr>
            <p:cNvPr id="490605" name="Rectangle 109"/>
            <p:cNvSpPr>
              <a:spLocks noChangeArrowheads="1"/>
            </p:cNvSpPr>
            <p:nvPr/>
          </p:nvSpPr>
          <p:spPr bwMode="auto">
            <a:xfrm>
              <a:off x="1983" y="1592"/>
              <a:ext cx="3599" cy="176"/>
            </a:xfrm>
            <a:prstGeom prst="rect">
              <a:avLst/>
            </a:prstGeom>
            <a:noFill/>
            <a:ln w="25400">
              <a:solidFill>
                <a:schemeClr val="tx1"/>
              </a:solidFill>
              <a:miter lim="800000"/>
              <a:headEnd/>
              <a:tailEnd/>
            </a:ln>
            <a:effectLst/>
          </p:spPr>
          <p:txBody>
            <a:bodyPr wrap="none" anchor="ctr"/>
            <a:lstStyle/>
            <a:p>
              <a:endParaRPr lang="zh-CN" altLang="en-US"/>
            </a:p>
          </p:txBody>
        </p:sp>
        <p:grpSp>
          <p:nvGrpSpPr>
            <p:cNvPr id="490606" name="Group 110"/>
            <p:cNvGrpSpPr>
              <a:grpSpLocks/>
            </p:cNvGrpSpPr>
            <p:nvPr/>
          </p:nvGrpSpPr>
          <p:grpSpPr bwMode="auto">
            <a:xfrm>
              <a:off x="1979" y="1584"/>
              <a:ext cx="624" cy="223"/>
              <a:chOff x="1979" y="1584"/>
              <a:chExt cx="624" cy="223"/>
            </a:xfrm>
          </p:grpSpPr>
          <p:sp>
            <p:nvSpPr>
              <p:cNvPr id="490607" name="Rectangle 111"/>
              <p:cNvSpPr>
                <a:spLocks noChangeArrowheads="1"/>
              </p:cNvSpPr>
              <p:nvPr/>
            </p:nvSpPr>
            <p:spPr bwMode="auto">
              <a:xfrm>
                <a:off x="1979" y="1588"/>
                <a:ext cx="624"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90608" name="Rectangle 112"/>
              <p:cNvSpPr>
                <a:spLocks noChangeArrowheads="1"/>
              </p:cNvSpPr>
              <p:nvPr/>
            </p:nvSpPr>
            <p:spPr bwMode="auto">
              <a:xfrm>
                <a:off x="2161" y="1584"/>
                <a:ext cx="289"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op</a:t>
                </a:r>
              </a:p>
            </p:txBody>
          </p:sp>
        </p:grpSp>
        <p:grpSp>
          <p:nvGrpSpPr>
            <p:cNvPr id="490609" name="Group 113"/>
            <p:cNvGrpSpPr>
              <a:grpSpLocks/>
            </p:cNvGrpSpPr>
            <p:nvPr/>
          </p:nvGrpSpPr>
          <p:grpSpPr bwMode="auto">
            <a:xfrm>
              <a:off x="2611" y="1584"/>
              <a:ext cx="580" cy="223"/>
              <a:chOff x="2611" y="1584"/>
              <a:chExt cx="580" cy="223"/>
            </a:xfrm>
          </p:grpSpPr>
          <p:sp>
            <p:nvSpPr>
              <p:cNvPr id="490610" name="Rectangle 114"/>
              <p:cNvSpPr>
                <a:spLocks noChangeArrowheads="1"/>
              </p:cNvSpPr>
              <p:nvPr/>
            </p:nvSpPr>
            <p:spPr bwMode="auto">
              <a:xfrm>
                <a:off x="2611" y="1588"/>
                <a:ext cx="58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90611" name="Rectangle 115"/>
              <p:cNvSpPr>
                <a:spLocks noChangeArrowheads="1"/>
              </p:cNvSpPr>
              <p:nvPr/>
            </p:nvSpPr>
            <p:spPr bwMode="auto">
              <a:xfrm>
                <a:off x="2776" y="1584"/>
                <a:ext cx="250"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grpSp>
        <p:grpSp>
          <p:nvGrpSpPr>
            <p:cNvPr id="490612" name="Group 116"/>
            <p:cNvGrpSpPr>
              <a:grpSpLocks/>
            </p:cNvGrpSpPr>
            <p:nvPr/>
          </p:nvGrpSpPr>
          <p:grpSpPr bwMode="auto">
            <a:xfrm>
              <a:off x="3199" y="1584"/>
              <a:ext cx="579" cy="223"/>
              <a:chOff x="3199" y="1584"/>
              <a:chExt cx="579" cy="223"/>
            </a:xfrm>
          </p:grpSpPr>
          <p:sp>
            <p:nvSpPr>
              <p:cNvPr id="490613" name="Rectangle 117"/>
              <p:cNvSpPr>
                <a:spLocks noChangeArrowheads="1"/>
              </p:cNvSpPr>
              <p:nvPr/>
            </p:nvSpPr>
            <p:spPr bwMode="auto">
              <a:xfrm>
                <a:off x="3199" y="1588"/>
                <a:ext cx="579"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90614" name="Rectangle 118"/>
              <p:cNvSpPr>
                <a:spLocks noChangeArrowheads="1"/>
              </p:cNvSpPr>
              <p:nvPr/>
            </p:nvSpPr>
            <p:spPr bwMode="auto">
              <a:xfrm>
                <a:off x="3363" y="1584"/>
                <a:ext cx="217"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sp>
          <p:nvSpPr>
            <p:cNvPr id="490615" name="Rectangle 119"/>
            <p:cNvSpPr>
              <a:spLocks noChangeArrowheads="1"/>
            </p:cNvSpPr>
            <p:nvPr/>
          </p:nvSpPr>
          <p:spPr bwMode="auto">
            <a:xfrm>
              <a:off x="3786" y="1588"/>
              <a:ext cx="1800" cy="184"/>
            </a:xfrm>
            <a:prstGeom prst="rect">
              <a:avLst/>
            </a:prstGeom>
            <a:noFill/>
            <a:ln w="12700">
              <a:solidFill>
                <a:schemeClr val="tx1"/>
              </a:solidFill>
              <a:miter lim="800000"/>
              <a:headEnd/>
              <a:tailEnd/>
            </a:ln>
            <a:effectLst/>
          </p:spPr>
          <p:txBody>
            <a:bodyPr wrap="none" anchor="ctr"/>
            <a:lstStyle/>
            <a:p>
              <a:endParaRPr lang="zh-CN" altLang="en-US"/>
            </a:p>
          </p:txBody>
        </p:sp>
        <p:sp>
          <p:nvSpPr>
            <p:cNvPr id="490616" name="Rectangle 120"/>
            <p:cNvSpPr>
              <a:spLocks noChangeArrowheads="1"/>
            </p:cNvSpPr>
            <p:nvPr/>
          </p:nvSpPr>
          <p:spPr bwMode="auto">
            <a:xfrm>
              <a:off x="4289" y="1584"/>
              <a:ext cx="568" cy="223"/>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imm16</a:t>
              </a:r>
            </a:p>
          </p:txBody>
        </p:sp>
        <p:sp>
          <p:nvSpPr>
            <p:cNvPr id="490617" name="Rectangle 121"/>
            <p:cNvSpPr>
              <a:spLocks noChangeArrowheads="1"/>
            </p:cNvSpPr>
            <p:nvPr/>
          </p:nvSpPr>
          <p:spPr bwMode="auto">
            <a:xfrm>
              <a:off x="5488" y="1392"/>
              <a:ext cx="19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490618" name="Rectangle 122"/>
            <p:cNvSpPr>
              <a:spLocks noChangeArrowheads="1"/>
            </p:cNvSpPr>
            <p:nvPr/>
          </p:nvSpPr>
          <p:spPr bwMode="auto">
            <a:xfrm>
              <a:off x="3590"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490619" name="Rectangle 123"/>
            <p:cNvSpPr>
              <a:spLocks noChangeArrowheads="1"/>
            </p:cNvSpPr>
            <p:nvPr/>
          </p:nvSpPr>
          <p:spPr bwMode="auto">
            <a:xfrm>
              <a:off x="3002"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21</a:t>
              </a:r>
            </a:p>
          </p:txBody>
        </p:sp>
        <p:sp>
          <p:nvSpPr>
            <p:cNvPr id="490620" name="Rectangle 124"/>
            <p:cNvSpPr>
              <a:spLocks noChangeArrowheads="1"/>
            </p:cNvSpPr>
            <p:nvPr/>
          </p:nvSpPr>
          <p:spPr bwMode="auto">
            <a:xfrm>
              <a:off x="2414"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26</a:t>
              </a:r>
            </a:p>
          </p:txBody>
        </p:sp>
        <p:sp>
          <p:nvSpPr>
            <p:cNvPr id="490621" name="Rectangle 125"/>
            <p:cNvSpPr>
              <a:spLocks noChangeArrowheads="1"/>
            </p:cNvSpPr>
            <p:nvPr/>
          </p:nvSpPr>
          <p:spPr bwMode="auto">
            <a:xfrm>
              <a:off x="1918" y="1392"/>
              <a:ext cx="273"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31</a:t>
              </a:r>
            </a:p>
          </p:txBody>
        </p:sp>
        <p:sp>
          <p:nvSpPr>
            <p:cNvPr id="490622" name="Rectangle 126"/>
            <p:cNvSpPr>
              <a:spLocks noChangeArrowheads="1"/>
            </p:cNvSpPr>
            <p:nvPr/>
          </p:nvSpPr>
          <p:spPr bwMode="auto">
            <a:xfrm>
              <a:off x="2143" y="1776"/>
              <a:ext cx="488"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6 </a:t>
              </a:r>
              <a:r>
                <a:rPr lang="en-US" altLang="zh-CN" sz="1800">
                  <a:ea typeface="宋体" pitchFamily="2" charset="-122"/>
                </a:rPr>
                <a:t>bits</a:t>
              </a:r>
            </a:p>
          </p:txBody>
        </p:sp>
        <p:sp>
          <p:nvSpPr>
            <p:cNvPr id="490623" name="Rectangle 127"/>
            <p:cNvSpPr>
              <a:spLocks noChangeArrowheads="1"/>
            </p:cNvSpPr>
            <p:nvPr/>
          </p:nvSpPr>
          <p:spPr bwMode="auto">
            <a:xfrm>
              <a:off x="4448" y="1776"/>
              <a:ext cx="568"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 </a:t>
              </a:r>
              <a:r>
                <a:rPr lang="en-US" altLang="zh-CN" sz="1800">
                  <a:ea typeface="宋体" pitchFamily="2" charset="-122"/>
                </a:rPr>
                <a:t>bits</a:t>
              </a:r>
            </a:p>
          </p:txBody>
        </p:sp>
        <p:sp>
          <p:nvSpPr>
            <p:cNvPr id="490624" name="Rectangle 128"/>
            <p:cNvSpPr>
              <a:spLocks noChangeArrowheads="1"/>
            </p:cNvSpPr>
            <p:nvPr/>
          </p:nvSpPr>
          <p:spPr bwMode="auto">
            <a:xfrm>
              <a:off x="3318" y="1776"/>
              <a:ext cx="490" cy="223"/>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 </a:t>
              </a:r>
              <a:r>
                <a:rPr lang="en-US" altLang="zh-CN" sz="1800">
                  <a:ea typeface="宋体" pitchFamily="2" charset="-122"/>
                </a:rPr>
                <a:t>bits</a:t>
              </a:r>
            </a:p>
          </p:txBody>
        </p:sp>
        <p:sp>
          <p:nvSpPr>
            <p:cNvPr id="490625" name="Rectangle 129"/>
            <p:cNvSpPr>
              <a:spLocks noChangeArrowheads="1"/>
            </p:cNvSpPr>
            <p:nvPr/>
          </p:nvSpPr>
          <p:spPr bwMode="auto">
            <a:xfrm>
              <a:off x="2731" y="1776"/>
              <a:ext cx="480" cy="223"/>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r>
                <a:rPr lang="zh-CN" altLang="en-US" b="0">
                  <a:latin typeface="Times New Roman" pitchFamily="18" charset="0"/>
                  <a:ea typeface="宋体" pitchFamily="2" charset="-122"/>
                </a:rPr>
                <a:t> </a:t>
              </a:r>
              <a:r>
                <a:rPr lang="en-US" altLang="zh-CN" sz="1800">
                  <a:ea typeface="宋体" pitchFamily="2" charset="-122"/>
                </a:rPr>
                <a:t>bits</a:t>
              </a: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612900" y="104775"/>
            <a:ext cx="5632450" cy="528638"/>
          </a:xfrm>
          <a:noFill/>
          <a:ln/>
        </p:spPr>
        <p:txBody>
          <a:bodyPr wrap="none"/>
          <a:lstStyle/>
          <a:p>
            <a:r>
              <a:rPr lang="zh-CN" altLang="en-US"/>
              <a:t>单周期数据通路的基本结构</a:t>
            </a:r>
          </a:p>
        </p:txBody>
      </p:sp>
      <p:grpSp>
        <p:nvGrpSpPr>
          <p:cNvPr id="546819" name="Group 3"/>
          <p:cNvGrpSpPr>
            <a:grpSpLocks/>
          </p:cNvGrpSpPr>
          <p:nvPr/>
        </p:nvGrpSpPr>
        <p:grpSpPr bwMode="auto">
          <a:xfrm>
            <a:off x="5029200" y="2770188"/>
            <a:ext cx="457200" cy="1136650"/>
            <a:chOff x="3168" y="2302"/>
            <a:chExt cx="288" cy="716"/>
          </a:xfrm>
        </p:grpSpPr>
        <p:sp>
          <p:nvSpPr>
            <p:cNvPr id="546820" name="Line 4"/>
            <p:cNvSpPr>
              <a:spLocks noChangeShapeType="1"/>
            </p:cNvSpPr>
            <p:nvPr/>
          </p:nvSpPr>
          <p:spPr bwMode="auto">
            <a:xfrm>
              <a:off x="3168" y="2302"/>
              <a:ext cx="0" cy="163"/>
            </a:xfrm>
            <a:prstGeom prst="line">
              <a:avLst/>
            </a:prstGeom>
            <a:noFill/>
            <a:ln w="25400">
              <a:solidFill>
                <a:schemeClr val="tx1"/>
              </a:solidFill>
              <a:round/>
              <a:headEnd/>
              <a:tailEnd/>
            </a:ln>
            <a:effectLst/>
          </p:spPr>
          <p:txBody>
            <a:bodyPr wrap="none" anchor="ctr"/>
            <a:lstStyle/>
            <a:p>
              <a:endParaRPr lang="zh-CN" altLang="en-US"/>
            </a:p>
          </p:txBody>
        </p:sp>
        <p:sp>
          <p:nvSpPr>
            <p:cNvPr id="546821" name="Line 5"/>
            <p:cNvSpPr>
              <a:spLocks noChangeShapeType="1"/>
            </p:cNvSpPr>
            <p:nvPr/>
          </p:nvSpPr>
          <p:spPr bwMode="auto">
            <a:xfrm>
              <a:off x="3176" y="2302"/>
              <a:ext cx="272" cy="163"/>
            </a:xfrm>
            <a:prstGeom prst="line">
              <a:avLst/>
            </a:prstGeom>
            <a:noFill/>
            <a:ln w="25400">
              <a:solidFill>
                <a:schemeClr val="tx1"/>
              </a:solidFill>
              <a:round/>
              <a:headEnd/>
              <a:tailEnd/>
            </a:ln>
            <a:effectLst/>
          </p:spPr>
          <p:txBody>
            <a:bodyPr wrap="none" anchor="ctr"/>
            <a:lstStyle/>
            <a:p>
              <a:endParaRPr lang="zh-CN" altLang="en-US"/>
            </a:p>
          </p:txBody>
        </p:sp>
        <p:sp>
          <p:nvSpPr>
            <p:cNvPr id="546822" name="Line 6"/>
            <p:cNvSpPr>
              <a:spLocks noChangeShapeType="1"/>
            </p:cNvSpPr>
            <p:nvPr/>
          </p:nvSpPr>
          <p:spPr bwMode="auto">
            <a:xfrm>
              <a:off x="3176" y="2481"/>
              <a:ext cx="128" cy="74"/>
            </a:xfrm>
            <a:prstGeom prst="line">
              <a:avLst/>
            </a:prstGeom>
            <a:noFill/>
            <a:ln w="25400">
              <a:solidFill>
                <a:schemeClr val="tx1"/>
              </a:solidFill>
              <a:round/>
              <a:headEnd/>
              <a:tailEnd/>
            </a:ln>
            <a:effectLst/>
          </p:spPr>
          <p:txBody>
            <a:bodyPr wrap="none" anchor="ctr"/>
            <a:lstStyle/>
            <a:p>
              <a:endParaRPr lang="zh-CN" altLang="en-US"/>
            </a:p>
          </p:txBody>
        </p:sp>
        <p:sp>
          <p:nvSpPr>
            <p:cNvPr id="546823" name="Line 7"/>
            <p:cNvSpPr>
              <a:spLocks noChangeShapeType="1"/>
            </p:cNvSpPr>
            <p:nvPr/>
          </p:nvSpPr>
          <p:spPr bwMode="auto">
            <a:xfrm>
              <a:off x="3312" y="2571"/>
              <a:ext cx="0" cy="163"/>
            </a:xfrm>
            <a:prstGeom prst="line">
              <a:avLst/>
            </a:prstGeom>
            <a:noFill/>
            <a:ln w="25400">
              <a:solidFill>
                <a:schemeClr val="tx1"/>
              </a:solidFill>
              <a:round/>
              <a:headEnd/>
              <a:tailEnd/>
            </a:ln>
            <a:effectLst/>
          </p:spPr>
          <p:txBody>
            <a:bodyPr wrap="none" anchor="ctr"/>
            <a:lstStyle/>
            <a:p>
              <a:endParaRPr lang="zh-CN" altLang="en-US"/>
            </a:p>
          </p:txBody>
        </p:sp>
        <p:sp>
          <p:nvSpPr>
            <p:cNvPr id="546824" name="Line 8"/>
            <p:cNvSpPr>
              <a:spLocks noChangeShapeType="1"/>
            </p:cNvSpPr>
            <p:nvPr/>
          </p:nvSpPr>
          <p:spPr bwMode="auto">
            <a:xfrm>
              <a:off x="3456" y="2481"/>
              <a:ext cx="0" cy="342"/>
            </a:xfrm>
            <a:prstGeom prst="line">
              <a:avLst/>
            </a:prstGeom>
            <a:noFill/>
            <a:ln w="25400">
              <a:solidFill>
                <a:schemeClr val="tx1"/>
              </a:solidFill>
              <a:round/>
              <a:headEnd/>
              <a:tailEnd/>
            </a:ln>
            <a:effectLst/>
          </p:spPr>
          <p:txBody>
            <a:bodyPr wrap="none" anchor="ctr"/>
            <a:lstStyle/>
            <a:p>
              <a:endParaRPr lang="zh-CN" altLang="en-US"/>
            </a:p>
          </p:txBody>
        </p:sp>
        <p:sp>
          <p:nvSpPr>
            <p:cNvPr id="546825" name="Line 9"/>
            <p:cNvSpPr>
              <a:spLocks noChangeShapeType="1"/>
            </p:cNvSpPr>
            <p:nvPr/>
          </p:nvSpPr>
          <p:spPr bwMode="auto">
            <a:xfrm flipV="1">
              <a:off x="3176" y="2734"/>
              <a:ext cx="128" cy="105"/>
            </a:xfrm>
            <a:prstGeom prst="line">
              <a:avLst/>
            </a:prstGeom>
            <a:noFill/>
            <a:ln w="25400">
              <a:solidFill>
                <a:schemeClr val="tx1"/>
              </a:solidFill>
              <a:round/>
              <a:headEnd/>
              <a:tailEnd/>
            </a:ln>
            <a:effectLst/>
          </p:spPr>
          <p:txBody>
            <a:bodyPr wrap="none" anchor="ctr"/>
            <a:lstStyle/>
            <a:p>
              <a:endParaRPr lang="zh-CN" altLang="en-US"/>
            </a:p>
          </p:txBody>
        </p:sp>
        <p:sp>
          <p:nvSpPr>
            <p:cNvPr id="546826" name="Line 10"/>
            <p:cNvSpPr>
              <a:spLocks noChangeShapeType="1"/>
            </p:cNvSpPr>
            <p:nvPr/>
          </p:nvSpPr>
          <p:spPr bwMode="auto">
            <a:xfrm>
              <a:off x="3168" y="2839"/>
              <a:ext cx="0" cy="163"/>
            </a:xfrm>
            <a:prstGeom prst="line">
              <a:avLst/>
            </a:prstGeom>
            <a:noFill/>
            <a:ln w="25400">
              <a:solidFill>
                <a:schemeClr val="tx1"/>
              </a:solidFill>
              <a:round/>
              <a:headEnd/>
              <a:tailEnd/>
            </a:ln>
            <a:effectLst/>
          </p:spPr>
          <p:txBody>
            <a:bodyPr wrap="none" anchor="ctr"/>
            <a:lstStyle/>
            <a:p>
              <a:endParaRPr lang="zh-CN" altLang="en-US"/>
            </a:p>
          </p:txBody>
        </p:sp>
        <p:sp>
          <p:nvSpPr>
            <p:cNvPr id="546827" name="Line 11"/>
            <p:cNvSpPr>
              <a:spLocks noChangeShapeType="1"/>
            </p:cNvSpPr>
            <p:nvPr/>
          </p:nvSpPr>
          <p:spPr bwMode="auto">
            <a:xfrm flipV="1">
              <a:off x="3176" y="2823"/>
              <a:ext cx="272" cy="195"/>
            </a:xfrm>
            <a:prstGeom prst="line">
              <a:avLst/>
            </a:prstGeom>
            <a:noFill/>
            <a:ln w="25400">
              <a:solidFill>
                <a:schemeClr val="tx1"/>
              </a:solidFill>
              <a:round/>
              <a:headEnd/>
              <a:tailEnd/>
            </a:ln>
            <a:effectLst/>
          </p:spPr>
          <p:txBody>
            <a:bodyPr wrap="none" anchor="ctr"/>
            <a:lstStyle/>
            <a:p>
              <a:endParaRPr lang="zh-CN" altLang="en-US"/>
            </a:p>
          </p:txBody>
        </p:sp>
      </p:grpSp>
      <p:sp>
        <p:nvSpPr>
          <p:cNvPr id="546828" name="Line 12"/>
          <p:cNvSpPr>
            <a:spLocks noChangeShapeType="1"/>
          </p:cNvSpPr>
          <p:nvPr/>
        </p:nvSpPr>
        <p:spPr bwMode="auto">
          <a:xfrm flipH="1">
            <a:off x="5473700" y="3325813"/>
            <a:ext cx="23114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829" name="Line 13"/>
          <p:cNvSpPr>
            <a:spLocks noChangeShapeType="1"/>
          </p:cNvSpPr>
          <p:nvPr/>
        </p:nvSpPr>
        <p:spPr bwMode="auto">
          <a:xfrm flipH="1">
            <a:off x="5861050" y="3262313"/>
            <a:ext cx="88900" cy="128587"/>
          </a:xfrm>
          <a:prstGeom prst="line">
            <a:avLst/>
          </a:prstGeom>
          <a:noFill/>
          <a:ln w="12700">
            <a:solidFill>
              <a:schemeClr val="tx1"/>
            </a:solidFill>
            <a:round/>
            <a:headEnd/>
            <a:tailEnd/>
          </a:ln>
          <a:effectLst/>
        </p:spPr>
        <p:txBody>
          <a:bodyPr wrap="none" anchor="ctr"/>
          <a:lstStyle/>
          <a:p>
            <a:endParaRPr lang="zh-CN" altLang="en-US"/>
          </a:p>
        </p:txBody>
      </p:sp>
      <p:sp>
        <p:nvSpPr>
          <p:cNvPr id="546830" name="Rectangle 14"/>
          <p:cNvSpPr>
            <a:spLocks noChangeArrowheads="1"/>
          </p:cNvSpPr>
          <p:nvPr/>
        </p:nvSpPr>
        <p:spPr bwMode="auto">
          <a:xfrm>
            <a:off x="5548313" y="332422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831" name="Line 15"/>
          <p:cNvSpPr>
            <a:spLocks noChangeShapeType="1"/>
          </p:cNvSpPr>
          <p:nvPr/>
        </p:nvSpPr>
        <p:spPr bwMode="auto">
          <a:xfrm>
            <a:off x="5257800" y="2405063"/>
            <a:ext cx="0" cy="4826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833" name="Rectangle 17"/>
          <p:cNvSpPr>
            <a:spLocks noChangeArrowheads="1"/>
          </p:cNvSpPr>
          <p:nvPr/>
        </p:nvSpPr>
        <p:spPr bwMode="auto">
          <a:xfrm>
            <a:off x="706438" y="3475038"/>
            <a:ext cx="536575" cy="363537"/>
          </a:xfrm>
          <a:prstGeom prst="rect">
            <a:avLst/>
          </a:prstGeom>
          <a:noFill/>
          <a:ln w="12700">
            <a:noFill/>
            <a:miter lim="800000"/>
            <a:headEnd/>
            <a:tailEnd/>
          </a:ln>
          <a:effectLst/>
        </p:spPr>
        <p:txBody>
          <a:bodyPr wrap="none" lIns="90488" tIns="44450" rIns="90488" bIns="44450">
            <a:spAutoFit/>
          </a:bodyPr>
          <a:lstStyle/>
          <a:p>
            <a:r>
              <a:rPr lang="en-US" altLang="zh-CN" sz="1800">
                <a:solidFill>
                  <a:srgbClr val="A50021"/>
                </a:solidFill>
                <a:ea typeface="宋体" pitchFamily="2" charset="-122"/>
              </a:rPr>
              <a:t>Clk</a:t>
            </a:r>
          </a:p>
        </p:txBody>
      </p:sp>
      <p:sp>
        <p:nvSpPr>
          <p:cNvPr id="546834" name="Rectangle 18"/>
          <p:cNvSpPr>
            <a:spLocks noChangeArrowheads="1"/>
          </p:cNvSpPr>
          <p:nvPr/>
        </p:nvSpPr>
        <p:spPr bwMode="auto">
          <a:xfrm>
            <a:off x="671513" y="2897188"/>
            <a:ext cx="8032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busW</a:t>
            </a:r>
          </a:p>
        </p:txBody>
      </p:sp>
      <p:sp>
        <p:nvSpPr>
          <p:cNvPr id="546835" name="Rectangle 19"/>
          <p:cNvSpPr>
            <a:spLocks noChangeArrowheads="1"/>
          </p:cNvSpPr>
          <p:nvPr/>
        </p:nvSpPr>
        <p:spPr bwMode="auto">
          <a:xfrm>
            <a:off x="1755775" y="2770188"/>
            <a:ext cx="1431925" cy="1130300"/>
          </a:xfrm>
          <a:prstGeom prst="rect">
            <a:avLst/>
          </a:prstGeom>
          <a:noFill/>
          <a:ln w="25400">
            <a:solidFill>
              <a:schemeClr val="tx1"/>
            </a:solidFill>
            <a:miter lim="800000"/>
            <a:headEnd/>
            <a:tailEnd/>
          </a:ln>
          <a:effectLst/>
        </p:spPr>
        <p:txBody>
          <a:bodyPr wrap="none" anchor="ctr"/>
          <a:lstStyle/>
          <a:p>
            <a:endParaRPr lang="zh-CN" altLang="en-US"/>
          </a:p>
        </p:txBody>
      </p:sp>
      <p:sp>
        <p:nvSpPr>
          <p:cNvPr id="546836" name="Line 20"/>
          <p:cNvSpPr>
            <a:spLocks noChangeShapeType="1"/>
          </p:cNvSpPr>
          <p:nvPr/>
        </p:nvSpPr>
        <p:spPr bwMode="auto">
          <a:xfrm>
            <a:off x="1749425" y="3648075"/>
            <a:ext cx="323850" cy="106363"/>
          </a:xfrm>
          <a:prstGeom prst="line">
            <a:avLst/>
          </a:prstGeom>
          <a:noFill/>
          <a:ln w="25400">
            <a:solidFill>
              <a:schemeClr val="tx1"/>
            </a:solidFill>
            <a:round/>
            <a:headEnd/>
            <a:tailEnd/>
          </a:ln>
          <a:effectLst/>
        </p:spPr>
        <p:txBody>
          <a:bodyPr wrap="none" anchor="ctr"/>
          <a:lstStyle/>
          <a:p>
            <a:endParaRPr lang="zh-CN" altLang="en-US"/>
          </a:p>
        </p:txBody>
      </p:sp>
      <p:sp>
        <p:nvSpPr>
          <p:cNvPr id="546837" name="Line 21"/>
          <p:cNvSpPr>
            <a:spLocks noChangeShapeType="1"/>
          </p:cNvSpPr>
          <p:nvPr/>
        </p:nvSpPr>
        <p:spPr bwMode="auto">
          <a:xfrm flipH="1">
            <a:off x="1754188" y="3751263"/>
            <a:ext cx="301625" cy="98425"/>
          </a:xfrm>
          <a:prstGeom prst="line">
            <a:avLst/>
          </a:prstGeom>
          <a:noFill/>
          <a:ln w="25400">
            <a:solidFill>
              <a:schemeClr val="tx1"/>
            </a:solidFill>
            <a:round/>
            <a:headEnd/>
            <a:tailEnd/>
          </a:ln>
          <a:effectLst/>
        </p:spPr>
        <p:txBody>
          <a:bodyPr wrap="none" anchor="ctr"/>
          <a:lstStyle/>
          <a:p>
            <a:endParaRPr lang="zh-CN" altLang="en-US"/>
          </a:p>
        </p:txBody>
      </p:sp>
      <p:sp>
        <p:nvSpPr>
          <p:cNvPr id="546838" name="Oval 22"/>
          <p:cNvSpPr>
            <a:spLocks noChangeArrowheads="1"/>
          </p:cNvSpPr>
          <p:nvPr/>
        </p:nvSpPr>
        <p:spPr bwMode="auto">
          <a:xfrm>
            <a:off x="1603375" y="3711575"/>
            <a:ext cx="127000" cy="117475"/>
          </a:xfrm>
          <a:prstGeom prst="ellipse">
            <a:avLst/>
          </a:prstGeom>
          <a:noFill/>
          <a:ln w="25400">
            <a:solidFill>
              <a:schemeClr val="tx1"/>
            </a:solidFill>
            <a:round/>
            <a:headEnd/>
            <a:tailEnd/>
          </a:ln>
          <a:effectLst/>
        </p:spPr>
        <p:txBody>
          <a:bodyPr wrap="none" anchor="ctr"/>
          <a:lstStyle/>
          <a:p>
            <a:endParaRPr lang="zh-CN" altLang="en-US"/>
          </a:p>
        </p:txBody>
      </p:sp>
      <p:sp>
        <p:nvSpPr>
          <p:cNvPr id="546840" name="Line 24"/>
          <p:cNvSpPr>
            <a:spLocks noChangeShapeType="1"/>
          </p:cNvSpPr>
          <p:nvPr/>
        </p:nvSpPr>
        <p:spPr bwMode="auto">
          <a:xfrm flipH="1">
            <a:off x="749300" y="3255963"/>
            <a:ext cx="10160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841" name="Line 25"/>
          <p:cNvSpPr>
            <a:spLocks noChangeShapeType="1"/>
          </p:cNvSpPr>
          <p:nvPr/>
        </p:nvSpPr>
        <p:spPr bwMode="auto">
          <a:xfrm flipH="1">
            <a:off x="1289050" y="3190875"/>
            <a:ext cx="88900" cy="128588"/>
          </a:xfrm>
          <a:prstGeom prst="line">
            <a:avLst/>
          </a:prstGeom>
          <a:noFill/>
          <a:ln w="12700">
            <a:solidFill>
              <a:schemeClr val="tx1"/>
            </a:solidFill>
            <a:round/>
            <a:headEnd/>
            <a:tailEnd/>
          </a:ln>
          <a:effectLst/>
        </p:spPr>
        <p:txBody>
          <a:bodyPr wrap="none" anchor="ctr"/>
          <a:lstStyle/>
          <a:p>
            <a:endParaRPr lang="zh-CN" altLang="en-US"/>
          </a:p>
        </p:txBody>
      </p:sp>
      <p:sp>
        <p:nvSpPr>
          <p:cNvPr id="546842" name="Rectangle 26"/>
          <p:cNvSpPr>
            <a:spLocks noChangeArrowheads="1"/>
          </p:cNvSpPr>
          <p:nvPr/>
        </p:nvSpPr>
        <p:spPr bwMode="auto">
          <a:xfrm>
            <a:off x="976313" y="3252788"/>
            <a:ext cx="434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843" name="Line 27"/>
          <p:cNvSpPr>
            <a:spLocks noChangeShapeType="1"/>
          </p:cNvSpPr>
          <p:nvPr/>
        </p:nvSpPr>
        <p:spPr bwMode="auto">
          <a:xfrm>
            <a:off x="3213100" y="2900363"/>
            <a:ext cx="18034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844" name="Line 28"/>
          <p:cNvSpPr>
            <a:spLocks noChangeShapeType="1"/>
          </p:cNvSpPr>
          <p:nvPr/>
        </p:nvSpPr>
        <p:spPr bwMode="auto">
          <a:xfrm flipH="1">
            <a:off x="4184650" y="2835275"/>
            <a:ext cx="88900" cy="130175"/>
          </a:xfrm>
          <a:prstGeom prst="line">
            <a:avLst/>
          </a:prstGeom>
          <a:noFill/>
          <a:ln w="12700">
            <a:solidFill>
              <a:schemeClr val="tx1"/>
            </a:solidFill>
            <a:round/>
            <a:headEnd/>
            <a:tailEnd/>
          </a:ln>
          <a:effectLst/>
        </p:spPr>
        <p:txBody>
          <a:bodyPr wrap="none" anchor="ctr"/>
          <a:lstStyle/>
          <a:p>
            <a:endParaRPr lang="zh-CN" altLang="en-US"/>
          </a:p>
        </p:txBody>
      </p:sp>
      <p:sp>
        <p:nvSpPr>
          <p:cNvPr id="546845" name="Rectangle 29"/>
          <p:cNvSpPr>
            <a:spLocks noChangeArrowheads="1"/>
          </p:cNvSpPr>
          <p:nvPr/>
        </p:nvSpPr>
        <p:spPr bwMode="auto">
          <a:xfrm>
            <a:off x="3871913" y="296862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846" name="Rectangle 30"/>
          <p:cNvSpPr>
            <a:spLocks noChangeArrowheads="1"/>
          </p:cNvSpPr>
          <p:nvPr/>
        </p:nvSpPr>
        <p:spPr bwMode="auto">
          <a:xfrm>
            <a:off x="3567113" y="2613025"/>
            <a:ext cx="752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busA</a:t>
            </a:r>
          </a:p>
        </p:txBody>
      </p:sp>
      <p:sp>
        <p:nvSpPr>
          <p:cNvPr id="546847" name="Line 31"/>
          <p:cNvSpPr>
            <a:spLocks noChangeShapeType="1"/>
          </p:cNvSpPr>
          <p:nvPr/>
        </p:nvSpPr>
        <p:spPr bwMode="auto">
          <a:xfrm flipV="1">
            <a:off x="1905000" y="2532063"/>
            <a:ext cx="0" cy="238125"/>
          </a:xfrm>
          <a:prstGeom prst="line">
            <a:avLst/>
          </a:prstGeom>
          <a:noFill/>
          <a:ln w="25400">
            <a:solidFill>
              <a:schemeClr val="tx1"/>
            </a:solidFill>
            <a:round/>
            <a:headEnd/>
            <a:tailEnd/>
          </a:ln>
          <a:effectLst/>
        </p:spPr>
        <p:txBody>
          <a:bodyPr wrap="none" anchor="ctr"/>
          <a:lstStyle/>
          <a:p>
            <a:endParaRPr lang="zh-CN" altLang="en-US"/>
          </a:p>
        </p:txBody>
      </p:sp>
      <p:sp>
        <p:nvSpPr>
          <p:cNvPr id="546848" name="Line 32"/>
          <p:cNvSpPr>
            <a:spLocks noChangeShapeType="1"/>
          </p:cNvSpPr>
          <p:nvPr/>
        </p:nvSpPr>
        <p:spPr bwMode="auto">
          <a:xfrm>
            <a:off x="3213100" y="3600450"/>
            <a:ext cx="965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849" name="Line 33"/>
          <p:cNvSpPr>
            <a:spLocks noChangeShapeType="1"/>
          </p:cNvSpPr>
          <p:nvPr/>
        </p:nvSpPr>
        <p:spPr bwMode="auto">
          <a:xfrm flipV="1">
            <a:off x="3663950" y="3452813"/>
            <a:ext cx="139700" cy="241300"/>
          </a:xfrm>
          <a:prstGeom prst="line">
            <a:avLst/>
          </a:prstGeom>
          <a:noFill/>
          <a:ln w="12700">
            <a:solidFill>
              <a:schemeClr val="tx1"/>
            </a:solidFill>
            <a:round/>
            <a:headEnd/>
            <a:tailEnd/>
          </a:ln>
          <a:effectLst/>
        </p:spPr>
        <p:txBody>
          <a:bodyPr wrap="none" anchor="ctr"/>
          <a:lstStyle/>
          <a:p>
            <a:endParaRPr lang="zh-CN" altLang="en-US"/>
          </a:p>
        </p:txBody>
      </p:sp>
      <p:sp>
        <p:nvSpPr>
          <p:cNvPr id="546850" name="Rectangle 34"/>
          <p:cNvSpPr>
            <a:spLocks noChangeArrowheads="1"/>
          </p:cNvSpPr>
          <p:nvPr/>
        </p:nvSpPr>
        <p:spPr bwMode="auto">
          <a:xfrm>
            <a:off x="3262313" y="359727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851" name="Rectangle 35"/>
          <p:cNvSpPr>
            <a:spLocks noChangeArrowheads="1"/>
          </p:cNvSpPr>
          <p:nvPr/>
        </p:nvSpPr>
        <p:spPr bwMode="auto">
          <a:xfrm>
            <a:off x="3114675" y="3270250"/>
            <a:ext cx="7524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busB</a:t>
            </a:r>
          </a:p>
        </p:txBody>
      </p:sp>
      <p:sp>
        <p:nvSpPr>
          <p:cNvPr id="546852" name="Line 36"/>
          <p:cNvSpPr>
            <a:spLocks noChangeShapeType="1"/>
          </p:cNvSpPr>
          <p:nvPr/>
        </p:nvSpPr>
        <p:spPr bwMode="auto">
          <a:xfrm flipH="1">
            <a:off x="1130300" y="3752850"/>
            <a:ext cx="482600" cy="0"/>
          </a:xfrm>
          <a:prstGeom prst="line">
            <a:avLst/>
          </a:prstGeom>
          <a:noFill/>
          <a:ln w="25400">
            <a:solidFill>
              <a:schemeClr val="tx1"/>
            </a:solidFill>
            <a:round/>
            <a:headEnd/>
            <a:tailEnd/>
          </a:ln>
          <a:effectLst/>
        </p:spPr>
        <p:txBody>
          <a:bodyPr wrap="none" anchor="ctr"/>
          <a:lstStyle/>
          <a:p>
            <a:endParaRPr lang="zh-CN" altLang="en-US"/>
          </a:p>
        </p:txBody>
      </p:sp>
      <p:sp>
        <p:nvSpPr>
          <p:cNvPr id="546853" name="Line 37"/>
          <p:cNvSpPr>
            <a:spLocks noChangeShapeType="1"/>
          </p:cNvSpPr>
          <p:nvPr/>
        </p:nvSpPr>
        <p:spPr bwMode="auto">
          <a:xfrm>
            <a:off x="3048000" y="2344738"/>
            <a:ext cx="0" cy="400050"/>
          </a:xfrm>
          <a:prstGeom prst="line">
            <a:avLst/>
          </a:prstGeom>
          <a:noFill/>
          <a:ln w="25400">
            <a:solidFill>
              <a:schemeClr val="tx1"/>
            </a:solidFill>
            <a:round/>
            <a:headEnd/>
            <a:tailEnd/>
          </a:ln>
          <a:effectLst/>
        </p:spPr>
        <p:txBody>
          <a:bodyPr wrap="none" anchor="ctr"/>
          <a:lstStyle/>
          <a:p>
            <a:endParaRPr lang="zh-CN" altLang="en-US"/>
          </a:p>
        </p:txBody>
      </p:sp>
      <p:sp>
        <p:nvSpPr>
          <p:cNvPr id="546854" name="Line 38"/>
          <p:cNvSpPr>
            <a:spLocks noChangeShapeType="1"/>
          </p:cNvSpPr>
          <p:nvPr/>
        </p:nvSpPr>
        <p:spPr bwMode="auto">
          <a:xfrm flipV="1">
            <a:off x="2978150" y="2466975"/>
            <a:ext cx="139700" cy="155575"/>
          </a:xfrm>
          <a:prstGeom prst="line">
            <a:avLst/>
          </a:prstGeom>
          <a:noFill/>
          <a:ln w="12700">
            <a:solidFill>
              <a:schemeClr val="tx1"/>
            </a:solidFill>
            <a:round/>
            <a:headEnd/>
            <a:tailEnd/>
          </a:ln>
          <a:effectLst/>
        </p:spPr>
        <p:txBody>
          <a:bodyPr wrap="none" anchor="ctr"/>
          <a:lstStyle/>
          <a:p>
            <a:endParaRPr lang="zh-CN" altLang="en-US"/>
          </a:p>
        </p:txBody>
      </p:sp>
      <p:sp>
        <p:nvSpPr>
          <p:cNvPr id="546855" name="Rectangle 39"/>
          <p:cNvSpPr>
            <a:spLocks noChangeArrowheads="1"/>
          </p:cNvSpPr>
          <p:nvPr/>
        </p:nvSpPr>
        <p:spPr bwMode="auto">
          <a:xfrm>
            <a:off x="2805113" y="2328863"/>
            <a:ext cx="307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546856" name="Line 40"/>
          <p:cNvSpPr>
            <a:spLocks noChangeShapeType="1"/>
          </p:cNvSpPr>
          <p:nvPr/>
        </p:nvSpPr>
        <p:spPr bwMode="auto">
          <a:xfrm>
            <a:off x="2209800" y="2132013"/>
            <a:ext cx="0" cy="612775"/>
          </a:xfrm>
          <a:prstGeom prst="line">
            <a:avLst/>
          </a:prstGeom>
          <a:noFill/>
          <a:ln w="25400">
            <a:solidFill>
              <a:schemeClr val="tx1"/>
            </a:solidFill>
            <a:round/>
            <a:headEnd/>
            <a:tailEnd/>
          </a:ln>
          <a:effectLst/>
        </p:spPr>
        <p:txBody>
          <a:bodyPr wrap="none" anchor="ctr"/>
          <a:lstStyle/>
          <a:p>
            <a:endParaRPr lang="zh-CN" altLang="en-US"/>
          </a:p>
        </p:txBody>
      </p:sp>
      <p:sp>
        <p:nvSpPr>
          <p:cNvPr id="546857" name="Line 41"/>
          <p:cNvSpPr>
            <a:spLocks noChangeShapeType="1"/>
          </p:cNvSpPr>
          <p:nvPr/>
        </p:nvSpPr>
        <p:spPr bwMode="auto">
          <a:xfrm flipV="1">
            <a:off x="2139950" y="2466975"/>
            <a:ext cx="139700" cy="155575"/>
          </a:xfrm>
          <a:prstGeom prst="line">
            <a:avLst/>
          </a:prstGeom>
          <a:noFill/>
          <a:ln w="12700">
            <a:solidFill>
              <a:schemeClr val="tx1"/>
            </a:solidFill>
            <a:round/>
            <a:headEnd/>
            <a:tailEnd/>
          </a:ln>
          <a:effectLst/>
        </p:spPr>
        <p:txBody>
          <a:bodyPr wrap="none" anchor="ctr"/>
          <a:lstStyle/>
          <a:p>
            <a:endParaRPr lang="zh-CN" altLang="en-US"/>
          </a:p>
        </p:txBody>
      </p:sp>
      <p:sp>
        <p:nvSpPr>
          <p:cNvPr id="546858" name="Rectangle 42"/>
          <p:cNvSpPr>
            <a:spLocks noChangeArrowheads="1"/>
          </p:cNvSpPr>
          <p:nvPr/>
        </p:nvSpPr>
        <p:spPr bwMode="auto">
          <a:xfrm>
            <a:off x="1966913" y="2328863"/>
            <a:ext cx="307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546859" name="Line 43"/>
          <p:cNvSpPr>
            <a:spLocks noChangeShapeType="1"/>
          </p:cNvSpPr>
          <p:nvPr/>
        </p:nvSpPr>
        <p:spPr bwMode="auto">
          <a:xfrm>
            <a:off x="2590800" y="2344738"/>
            <a:ext cx="0" cy="400050"/>
          </a:xfrm>
          <a:prstGeom prst="line">
            <a:avLst/>
          </a:prstGeom>
          <a:noFill/>
          <a:ln w="25400">
            <a:solidFill>
              <a:schemeClr val="tx1"/>
            </a:solidFill>
            <a:round/>
            <a:headEnd/>
            <a:tailEnd/>
          </a:ln>
          <a:effectLst/>
        </p:spPr>
        <p:txBody>
          <a:bodyPr wrap="none" anchor="ctr"/>
          <a:lstStyle/>
          <a:p>
            <a:endParaRPr lang="zh-CN" altLang="en-US"/>
          </a:p>
        </p:txBody>
      </p:sp>
      <p:sp>
        <p:nvSpPr>
          <p:cNvPr id="546860" name="Line 44"/>
          <p:cNvSpPr>
            <a:spLocks noChangeShapeType="1"/>
          </p:cNvSpPr>
          <p:nvPr/>
        </p:nvSpPr>
        <p:spPr bwMode="auto">
          <a:xfrm flipV="1">
            <a:off x="2520950" y="2466975"/>
            <a:ext cx="139700" cy="155575"/>
          </a:xfrm>
          <a:prstGeom prst="line">
            <a:avLst/>
          </a:prstGeom>
          <a:noFill/>
          <a:ln w="12700">
            <a:solidFill>
              <a:schemeClr val="tx1"/>
            </a:solidFill>
            <a:round/>
            <a:headEnd/>
            <a:tailEnd/>
          </a:ln>
          <a:effectLst/>
        </p:spPr>
        <p:txBody>
          <a:bodyPr wrap="none" anchor="ctr"/>
          <a:lstStyle/>
          <a:p>
            <a:endParaRPr lang="zh-CN" altLang="en-US"/>
          </a:p>
        </p:txBody>
      </p:sp>
      <p:sp>
        <p:nvSpPr>
          <p:cNvPr id="546861" name="Rectangle 45"/>
          <p:cNvSpPr>
            <a:spLocks noChangeArrowheads="1"/>
          </p:cNvSpPr>
          <p:nvPr/>
        </p:nvSpPr>
        <p:spPr bwMode="auto">
          <a:xfrm>
            <a:off x="2347913" y="2328863"/>
            <a:ext cx="307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5</a:t>
            </a:r>
          </a:p>
        </p:txBody>
      </p:sp>
      <p:sp>
        <p:nvSpPr>
          <p:cNvPr id="546862" name="Rectangle 46"/>
          <p:cNvSpPr>
            <a:spLocks noChangeArrowheads="1"/>
          </p:cNvSpPr>
          <p:nvPr/>
        </p:nvSpPr>
        <p:spPr bwMode="auto">
          <a:xfrm>
            <a:off x="1966913" y="2755900"/>
            <a:ext cx="5238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Rw</a:t>
            </a:r>
          </a:p>
        </p:txBody>
      </p:sp>
      <p:sp>
        <p:nvSpPr>
          <p:cNvPr id="546863" name="Rectangle 47"/>
          <p:cNvSpPr>
            <a:spLocks noChangeArrowheads="1"/>
          </p:cNvSpPr>
          <p:nvPr/>
        </p:nvSpPr>
        <p:spPr bwMode="auto">
          <a:xfrm>
            <a:off x="2424113" y="2755900"/>
            <a:ext cx="4730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Ra</a:t>
            </a:r>
          </a:p>
        </p:txBody>
      </p:sp>
      <p:sp>
        <p:nvSpPr>
          <p:cNvPr id="546864" name="Rectangle 48"/>
          <p:cNvSpPr>
            <a:spLocks noChangeArrowheads="1"/>
          </p:cNvSpPr>
          <p:nvPr/>
        </p:nvSpPr>
        <p:spPr bwMode="auto">
          <a:xfrm>
            <a:off x="2805113" y="2755900"/>
            <a:ext cx="4857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Rb</a:t>
            </a:r>
          </a:p>
        </p:txBody>
      </p:sp>
      <p:sp>
        <p:nvSpPr>
          <p:cNvPr id="546865" name="Rectangle 49"/>
          <p:cNvSpPr>
            <a:spLocks noChangeArrowheads="1"/>
          </p:cNvSpPr>
          <p:nvPr/>
        </p:nvSpPr>
        <p:spPr bwMode="auto">
          <a:xfrm>
            <a:off x="1966913" y="3040063"/>
            <a:ext cx="1222375" cy="6381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  </a:t>
            </a:r>
            <a:r>
              <a:rPr lang="zh-CN" altLang="en-US" sz="1800">
                <a:ea typeface="宋体" pitchFamily="2" charset="-122"/>
              </a:rPr>
              <a:t>32 32</a:t>
            </a:r>
            <a:r>
              <a:rPr lang="zh-CN" altLang="en-US">
                <a:latin typeface="Times New Roman" pitchFamily="18" charset="0"/>
                <a:ea typeface="宋体" pitchFamily="2" charset="-122"/>
              </a:rPr>
              <a:t> </a:t>
            </a:r>
            <a:r>
              <a:rPr lang="en-US" altLang="zh-CN" sz="1800">
                <a:ea typeface="宋体" pitchFamily="2" charset="-122"/>
              </a:rPr>
              <a:t>bit</a:t>
            </a:r>
          </a:p>
          <a:p>
            <a:r>
              <a:rPr lang="en-US" altLang="zh-CN" sz="1800">
                <a:ea typeface="宋体" pitchFamily="2" charset="-122"/>
              </a:rPr>
              <a:t>Registers</a:t>
            </a:r>
          </a:p>
        </p:txBody>
      </p:sp>
      <p:sp>
        <p:nvSpPr>
          <p:cNvPr id="546866" name="Line 50"/>
          <p:cNvSpPr>
            <a:spLocks noChangeShapeType="1"/>
          </p:cNvSpPr>
          <p:nvPr/>
        </p:nvSpPr>
        <p:spPr bwMode="auto">
          <a:xfrm flipH="1">
            <a:off x="749300" y="5287963"/>
            <a:ext cx="7797800" cy="0"/>
          </a:xfrm>
          <a:prstGeom prst="line">
            <a:avLst/>
          </a:prstGeom>
          <a:noFill/>
          <a:ln w="25400">
            <a:solidFill>
              <a:schemeClr val="tx1"/>
            </a:solidFill>
            <a:round/>
            <a:headEnd/>
            <a:tailEnd/>
          </a:ln>
          <a:effectLst/>
        </p:spPr>
        <p:txBody>
          <a:bodyPr wrap="none" anchor="ctr"/>
          <a:lstStyle/>
          <a:p>
            <a:endParaRPr lang="zh-CN" altLang="en-US"/>
          </a:p>
        </p:txBody>
      </p:sp>
      <p:sp>
        <p:nvSpPr>
          <p:cNvPr id="546867" name="Line 51"/>
          <p:cNvSpPr>
            <a:spLocks noChangeShapeType="1"/>
          </p:cNvSpPr>
          <p:nvPr/>
        </p:nvSpPr>
        <p:spPr bwMode="auto">
          <a:xfrm flipV="1">
            <a:off x="762000" y="3243263"/>
            <a:ext cx="0" cy="2057400"/>
          </a:xfrm>
          <a:prstGeom prst="line">
            <a:avLst/>
          </a:prstGeom>
          <a:noFill/>
          <a:ln w="25400">
            <a:solidFill>
              <a:schemeClr val="tx1"/>
            </a:solidFill>
            <a:round/>
            <a:headEnd/>
            <a:tailEnd/>
          </a:ln>
          <a:effectLst/>
        </p:spPr>
        <p:txBody>
          <a:bodyPr wrap="none" anchor="ctr"/>
          <a:lstStyle/>
          <a:p>
            <a:endParaRPr lang="zh-CN" altLang="en-US"/>
          </a:p>
        </p:txBody>
      </p:sp>
      <p:sp>
        <p:nvSpPr>
          <p:cNvPr id="546868" name="Rectangle 52"/>
          <p:cNvSpPr>
            <a:spLocks noChangeArrowheads="1"/>
          </p:cNvSpPr>
          <p:nvPr/>
        </p:nvSpPr>
        <p:spPr bwMode="auto">
          <a:xfrm>
            <a:off x="2576513" y="2116138"/>
            <a:ext cx="4730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sp>
        <p:nvSpPr>
          <p:cNvPr id="546869" name="Rectangle 53"/>
          <p:cNvSpPr>
            <a:spLocks noChangeArrowheads="1"/>
          </p:cNvSpPr>
          <p:nvPr/>
        </p:nvSpPr>
        <p:spPr bwMode="auto">
          <a:xfrm>
            <a:off x="2347913" y="1476375"/>
            <a:ext cx="4222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grpSp>
        <p:nvGrpSpPr>
          <p:cNvPr id="546870" name="Group 54"/>
          <p:cNvGrpSpPr>
            <a:grpSpLocks/>
          </p:cNvGrpSpPr>
          <p:nvPr/>
        </p:nvGrpSpPr>
        <p:grpSpPr bwMode="auto">
          <a:xfrm>
            <a:off x="4191000" y="3319463"/>
            <a:ext cx="304800" cy="1227137"/>
            <a:chOff x="2640" y="2648"/>
            <a:chExt cx="192" cy="773"/>
          </a:xfrm>
        </p:grpSpPr>
        <p:sp>
          <p:nvSpPr>
            <p:cNvPr id="546871" name="Line 55"/>
            <p:cNvSpPr>
              <a:spLocks noChangeShapeType="1"/>
            </p:cNvSpPr>
            <p:nvPr/>
          </p:nvSpPr>
          <p:spPr bwMode="auto">
            <a:xfrm>
              <a:off x="2640" y="2648"/>
              <a:ext cx="0" cy="757"/>
            </a:xfrm>
            <a:prstGeom prst="line">
              <a:avLst/>
            </a:prstGeom>
            <a:noFill/>
            <a:ln w="25400">
              <a:solidFill>
                <a:schemeClr val="tx1"/>
              </a:solidFill>
              <a:round/>
              <a:headEnd/>
              <a:tailEnd/>
            </a:ln>
            <a:effectLst/>
          </p:spPr>
          <p:txBody>
            <a:bodyPr wrap="none" anchor="ctr"/>
            <a:lstStyle/>
            <a:p>
              <a:endParaRPr lang="zh-CN" altLang="en-US"/>
            </a:p>
          </p:txBody>
        </p:sp>
        <p:sp>
          <p:nvSpPr>
            <p:cNvPr id="546872" name="Line 56"/>
            <p:cNvSpPr>
              <a:spLocks noChangeShapeType="1"/>
            </p:cNvSpPr>
            <p:nvPr/>
          </p:nvSpPr>
          <p:spPr bwMode="auto">
            <a:xfrm>
              <a:off x="2648" y="2648"/>
              <a:ext cx="176" cy="86"/>
            </a:xfrm>
            <a:prstGeom prst="line">
              <a:avLst/>
            </a:prstGeom>
            <a:noFill/>
            <a:ln w="25400">
              <a:solidFill>
                <a:schemeClr val="tx1"/>
              </a:solidFill>
              <a:round/>
              <a:headEnd/>
              <a:tailEnd/>
            </a:ln>
            <a:effectLst/>
          </p:spPr>
          <p:txBody>
            <a:bodyPr wrap="none" anchor="ctr"/>
            <a:lstStyle/>
            <a:p>
              <a:endParaRPr lang="zh-CN" altLang="en-US"/>
            </a:p>
          </p:txBody>
        </p:sp>
        <p:sp>
          <p:nvSpPr>
            <p:cNvPr id="546873" name="Line 57"/>
            <p:cNvSpPr>
              <a:spLocks noChangeShapeType="1"/>
            </p:cNvSpPr>
            <p:nvPr/>
          </p:nvSpPr>
          <p:spPr bwMode="auto">
            <a:xfrm flipV="1">
              <a:off x="2648" y="3303"/>
              <a:ext cx="176" cy="118"/>
            </a:xfrm>
            <a:prstGeom prst="line">
              <a:avLst/>
            </a:prstGeom>
            <a:noFill/>
            <a:ln w="25400">
              <a:solidFill>
                <a:schemeClr val="tx1"/>
              </a:solidFill>
              <a:round/>
              <a:headEnd/>
              <a:tailEnd/>
            </a:ln>
            <a:effectLst/>
          </p:spPr>
          <p:txBody>
            <a:bodyPr wrap="none" anchor="ctr"/>
            <a:lstStyle/>
            <a:p>
              <a:endParaRPr lang="zh-CN" altLang="en-US"/>
            </a:p>
          </p:txBody>
        </p:sp>
        <p:sp>
          <p:nvSpPr>
            <p:cNvPr id="546874" name="Line 58"/>
            <p:cNvSpPr>
              <a:spLocks noChangeShapeType="1"/>
            </p:cNvSpPr>
            <p:nvPr/>
          </p:nvSpPr>
          <p:spPr bwMode="auto">
            <a:xfrm>
              <a:off x="2832" y="2750"/>
              <a:ext cx="0" cy="553"/>
            </a:xfrm>
            <a:prstGeom prst="line">
              <a:avLst/>
            </a:prstGeom>
            <a:noFill/>
            <a:ln w="25400">
              <a:solidFill>
                <a:schemeClr val="tx1"/>
              </a:solidFill>
              <a:round/>
              <a:headEnd/>
              <a:tailEnd/>
            </a:ln>
            <a:effectLst/>
          </p:spPr>
          <p:txBody>
            <a:bodyPr wrap="none" anchor="ctr"/>
            <a:lstStyle/>
            <a:p>
              <a:endParaRPr lang="zh-CN" altLang="en-US"/>
            </a:p>
          </p:txBody>
        </p:sp>
      </p:grpSp>
      <p:grpSp>
        <p:nvGrpSpPr>
          <p:cNvPr id="546875" name="Group 59"/>
          <p:cNvGrpSpPr>
            <a:grpSpLocks/>
          </p:cNvGrpSpPr>
          <p:nvPr/>
        </p:nvGrpSpPr>
        <p:grpSpPr bwMode="auto">
          <a:xfrm>
            <a:off x="1473200" y="1870075"/>
            <a:ext cx="1168400" cy="284163"/>
            <a:chOff x="928" y="1735"/>
            <a:chExt cx="736" cy="179"/>
          </a:xfrm>
        </p:grpSpPr>
        <p:sp>
          <p:nvSpPr>
            <p:cNvPr id="546876" name="Line 60"/>
            <p:cNvSpPr>
              <a:spLocks noChangeShapeType="1"/>
            </p:cNvSpPr>
            <p:nvPr/>
          </p:nvSpPr>
          <p:spPr bwMode="auto">
            <a:xfrm flipH="1">
              <a:off x="928" y="1735"/>
              <a:ext cx="736" cy="0"/>
            </a:xfrm>
            <a:prstGeom prst="line">
              <a:avLst/>
            </a:prstGeom>
            <a:noFill/>
            <a:ln w="25400">
              <a:solidFill>
                <a:schemeClr val="tx1"/>
              </a:solidFill>
              <a:round/>
              <a:headEnd/>
              <a:tailEnd/>
            </a:ln>
            <a:effectLst/>
          </p:spPr>
          <p:txBody>
            <a:bodyPr wrap="none" anchor="ctr"/>
            <a:lstStyle/>
            <a:p>
              <a:endParaRPr lang="zh-CN" altLang="en-US"/>
            </a:p>
          </p:txBody>
        </p:sp>
        <p:sp>
          <p:nvSpPr>
            <p:cNvPr id="546877" name="Line 61"/>
            <p:cNvSpPr>
              <a:spLocks noChangeShapeType="1"/>
            </p:cNvSpPr>
            <p:nvPr/>
          </p:nvSpPr>
          <p:spPr bwMode="auto">
            <a:xfrm flipH="1">
              <a:off x="1552" y="1743"/>
              <a:ext cx="112" cy="163"/>
            </a:xfrm>
            <a:prstGeom prst="line">
              <a:avLst/>
            </a:prstGeom>
            <a:noFill/>
            <a:ln w="25400">
              <a:solidFill>
                <a:schemeClr val="tx1"/>
              </a:solidFill>
              <a:round/>
              <a:headEnd/>
              <a:tailEnd/>
            </a:ln>
            <a:effectLst/>
          </p:spPr>
          <p:txBody>
            <a:bodyPr wrap="none" anchor="ctr"/>
            <a:lstStyle/>
            <a:p>
              <a:endParaRPr lang="zh-CN" altLang="en-US"/>
            </a:p>
          </p:txBody>
        </p:sp>
        <p:sp>
          <p:nvSpPr>
            <p:cNvPr id="546878" name="Line 62"/>
            <p:cNvSpPr>
              <a:spLocks noChangeShapeType="1"/>
            </p:cNvSpPr>
            <p:nvPr/>
          </p:nvSpPr>
          <p:spPr bwMode="auto">
            <a:xfrm>
              <a:off x="944" y="1743"/>
              <a:ext cx="80" cy="163"/>
            </a:xfrm>
            <a:prstGeom prst="line">
              <a:avLst/>
            </a:prstGeom>
            <a:noFill/>
            <a:ln w="25400">
              <a:solidFill>
                <a:schemeClr val="tx1"/>
              </a:solidFill>
              <a:round/>
              <a:headEnd/>
              <a:tailEnd/>
            </a:ln>
            <a:effectLst/>
          </p:spPr>
          <p:txBody>
            <a:bodyPr wrap="none" anchor="ctr"/>
            <a:lstStyle/>
            <a:p>
              <a:endParaRPr lang="zh-CN" altLang="en-US"/>
            </a:p>
          </p:txBody>
        </p:sp>
        <p:sp>
          <p:nvSpPr>
            <p:cNvPr id="546879" name="Line 63"/>
            <p:cNvSpPr>
              <a:spLocks noChangeShapeType="1"/>
            </p:cNvSpPr>
            <p:nvPr/>
          </p:nvSpPr>
          <p:spPr bwMode="auto">
            <a:xfrm flipH="1">
              <a:off x="1024" y="1914"/>
              <a:ext cx="544" cy="0"/>
            </a:xfrm>
            <a:prstGeom prst="line">
              <a:avLst/>
            </a:prstGeom>
            <a:noFill/>
            <a:ln w="25400">
              <a:solidFill>
                <a:schemeClr val="tx1"/>
              </a:solidFill>
              <a:round/>
              <a:headEnd/>
              <a:tailEnd/>
            </a:ln>
            <a:effectLst/>
          </p:spPr>
          <p:txBody>
            <a:bodyPr wrap="none" anchor="ctr"/>
            <a:lstStyle/>
            <a:p>
              <a:endParaRPr lang="zh-CN" altLang="en-US"/>
            </a:p>
          </p:txBody>
        </p:sp>
      </p:grpSp>
      <p:sp>
        <p:nvSpPr>
          <p:cNvPr id="546880" name="Rectangle 64"/>
          <p:cNvSpPr>
            <a:spLocks noChangeArrowheads="1"/>
          </p:cNvSpPr>
          <p:nvPr/>
        </p:nvSpPr>
        <p:spPr bwMode="auto">
          <a:xfrm>
            <a:off x="3009900" y="2116138"/>
            <a:ext cx="4222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sp>
        <p:nvSpPr>
          <p:cNvPr id="546881" name="Line 65"/>
          <p:cNvSpPr>
            <a:spLocks noChangeShapeType="1"/>
          </p:cNvSpPr>
          <p:nvPr/>
        </p:nvSpPr>
        <p:spPr bwMode="auto">
          <a:xfrm>
            <a:off x="2362200" y="1633538"/>
            <a:ext cx="0" cy="188912"/>
          </a:xfrm>
          <a:prstGeom prst="line">
            <a:avLst/>
          </a:prstGeom>
          <a:noFill/>
          <a:ln w="25400">
            <a:solidFill>
              <a:schemeClr val="tx1"/>
            </a:solidFill>
            <a:round/>
            <a:headEnd/>
            <a:tailEnd/>
          </a:ln>
          <a:effectLst/>
        </p:spPr>
        <p:txBody>
          <a:bodyPr wrap="none" anchor="ctr"/>
          <a:lstStyle/>
          <a:p>
            <a:endParaRPr lang="zh-CN" altLang="en-US"/>
          </a:p>
        </p:txBody>
      </p:sp>
      <p:sp>
        <p:nvSpPr>
          <p:cNvPr id="546882" name="Line 66"/>
          <p:cNvSpPr>
            <a:spLocks noChangeShapeType="1"/>
          </p:cNvSpPr>
          <p:nvPr/>
        </p:nvSpPr>
        <p:spPr bwMode="auto">
          <a:xfrm>
            <a:off x="1752600" y="1633538"/>
            <a:ext cx="0" cy="188912"/>
          </a:xfrm>
          <a:prstGeom prst="line">
            <a:avLst/>
          </a:prstGeom>
          <a:noFill/>
          <a:ln w="25400">
            <a:solidFill>
              <a:schemeClr val="tx1"/>
            </a:solidFill>
            <a:round/>
            <a:headEnd/>
            <a:tailEnd/>
          </a:ln>
          <a:effectLst/>
        </p:spPr>
        <p:txBody>
          <a:bodyPr wrap="none" anchor="ctr"/>
          <a:lstStyle/>
          <a:p>
            <a:endParaRPr lang="zh-CN" altLang="en-US"/>
          </a:p>
        </p:txBody>
      </p:sp>
      <p:sp>
        <p:nvSpPr>
          <p:cNvPr id="546883" name="Rectangle 67"/>
          <p:cNvSpPr>
            <a:spLocks noChangeArrowheads="1"/>
          </p:cNvSpPr>
          <p:nvPr/>
        </p:nvSpPr>
        <p:spPr bwMode="auto">
          <a:xfrm>
            <a:off x="1738313" y="1476375"/>
            <a:ext cx="4857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sp>
        <p:nvSpPr>
          <p:cNvPr id="546884" name="Line 68"/>
          <p:cNvSpPr>
            <a:spLocks noChangeShapeType="1"/>
          </p:cNvSpPr>
          <p:nvPr/>
        </p:nvSpPr>
        <p:spPr bwMode="auto">
          <a:xfrm flipH="1">
            <a:off x="1054100" y="2011363"/>
            <a:ext cx="5588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886" name="Rectangle 70"/>
          <p:cNvSpPr>
            <a:spLocks noChangeArrowheads="1"/>
          </p:cNvSpPr>
          <p:nvPr/>
        </p:nvSpPr>
        <p:spPr bwMode="auto">
          <a:xfrm>
            <a:off x="3136900" y="4005263"/>
            <a:ext cx="355600" cy="965200"/>
          </a:xfrm>
          <a:prstGeom prst="rect">
            <a:avLst/>
          </a:prstGeom>
          <a:noFill/>
          <a:ln w="25400">
            <a:solidFill>
              <a:schemeClr val="tx1"/>
            </a:solidFill>
            <a:miter lim="800000"/>
            <a:headEnd/>
            <a:tailEnd/>
          </a:ln>
          <a:effectLst/>
        </p:spPr>
        <p:txBody>
          <a:bodyPr wrap="none" anchor="ctr"/>
          <a:lstStyle/>
          <a:p>
            <a:endParaRPr lang="zh-CN" altLang="en-US"/>
          </a:p>
        </p:txBody>
      </p:sp>
      <p:sp>
        <p:nvSpPr>
          <p:cNvPr id="546887" name="Rectangle 71"/>
          <p:cNvSpPr>
            <a:spLocks noChangeArrowheads="1"/>
          </p:cNvSpPr>
          <p:nvPr/>
        </p:nvSpPr>
        <p:spPr bwMode="auto">
          <a:xfrm rot="5400000">
            <a:off x="3037681" y="4326732"/>
            <a:ext cx="5365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Ext</a:t>
            </a:r>
          </a:p>
        </p:txBody>
      </p:sp>
      <p:sp>
        <p:nvSpPr>
          <p:cNvPr id="546888" name="Rectangle 72"/>
          <p:cNvSpPr>
            <a:spLocks noChangeArrowheads="1"/>
          </p:cNvSpPr>
          <p:nvPr/>
        </p:nvSpPr>
        <p:spPr bwMode="auto">
          <a:xfrm rot="5400000">
            <a:off x="3982244" y="3736182"/>
            <a:ext cx="6381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sp>
        <p:nvSpPr>
          <p:cNvPr id="546889" name="Rectangle 73"/>
          <p:cNvSpPr>
            <a:spLocks noChangeArrowheads="1"/>
          </p:cNvSpPr>
          <p:nvPr/>
        </p:nvSpPr>
        <p:spPr bwMode="auto">
          <a:xfrm>
            <a:off x="1776413" y="1866900"/>
            <a:ext cx="6381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sp>
        <p:nvSpPr>
          <p:cNvPr id="546890" name="Line 74"/>
          <p:cNvSpPr>
            <a:spLocks noChangeShapeType="1"/>
          </p:cNvSpPr>
          <p:nvPr/>
        </p:nvSpPr>
        <p:spPr bwMode="auto">
          <a:xfrm>
            <a:off x="3517900" y="4392613"/>
            <a:ext cx="6604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891" name="Rectangle 75"/>
          <p:cNvSpPr>
            <a:spLocks noChangeArrowheads="1"/>
          </p:cNvSpPr>
          <p:nvPr/>
        </p:nvSpPr>
        <p:spPr bwMode="auto">
          <a:xfrm>
            <a:off x="3509963" y="4424363"/>
            <a:ext cx="434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892" name="Line 76"/>
          <p:cNvSpPr>
            <a:spLocks noChangeShapeType="1"/>
          </p:cNvSpPr>
          <p:nvPr/>
        </p:nvSpPr>
        <p:spPr bwMode="auto">
          <a:xfrm flipH="1">
            <a:off x="3803650" y="4327525"/>
            <a:ext cx="88900" cy="130175"/>
          </a:xfrm>
          <a:prstGeom prst="line">
            <a:avLst/>
          </a:prstGeom>
          <a:noFill/>
          <a:ln w="12700">
            <a:solidFill>
              <a:schemeClr val="tx1"/>
            </a:solidFill>
            <a:round/>
            <a:headEnd/>
            <a:tailEnd/>
          </a:ln>
          <a:effectLst/>
        </p:spPr>
        <p:txBody>
          <a:bodyPr wrap="none" anchor="ctr"/>
          <a:lstStyle/>
          <a:p>
            <a:endParaRPr lang="zh-CN" altLang="en-US"/>
          </a:p>
        </p:txBody>
      </p:sp>
      <p:sp>
        <p:nvSpPr>
          <p:cNvPr id="546893" name="Line 77"/>
          <p:cNvSpPr>
            <a:spLocks noChangeShapeType="1"/>
          </p:cNvSpPr>
          <p:nvPr/>
        </p:nvSpPr>
        <p:spPr bwMode="auto">
          <a:xfrm>
            <a:off x="2146300" y="4533900"/>
            <a:ext cx="965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894" name="Line 78"/>
          <p:cNvSpPr>
            <a:spLocks noChangeShapeType="1"/>
          </p:cNvSpPr>
          <p:nvPr/>
        </p:nvSpPr>
        <p:spPr bwMode="auto">
          <a:xfrm flipH="1">
            <a:off x="2584450" y="4470400"/>
            <a:ext cx="88900" cy="128588"/>
          </a:xfrm>
          <a:prstGeom prst="line">
            <a:avLst/>
          </a:prstGeom>
          <a:noFill/>
          <a:ln w="12700">
            <a:solidFill>
              <a:schemeClr val="tx1"/>
            </a:solidFill>
            <a:round/>
            <a:headEnd/>
            <a:tailEnd/>
          </a:ln>
          <a:effectLst/>
        </p:spPr>
        <p:txBody>
          <a:bodyPr wrap="none" anchor="ctr"/>
          <a:lstStyle/>
          <a:p>
            <a:endParaRPr lang="zh-CN" altLang="en-US"/>
          </a:p>
        </p:txBody>
      </p:sp>
      <p:sp>
        <p:nvSpPr>
          <p:cNvPr id="546895" name="Rectangle 79"/>
          <p:cNvSpPr>
            <a:spLocks noChangeArrowheads="1"/>
          </p:cNvSpPr>
          <p:nvPr/>
        </p:nvSpPr>
        <p:spPr bwMode="auto">
          <a:xfrm>
            <a:off x="2271713" y="4530725"/>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16</a:t>
            </a:r>
          </a:p>
        </p:txBody>
      </p:sp>
      <p:sp>
        <p:nvSpPr>
          <p:cNvPr id="546896" name="Rectangle 80"/>
          <p:cNvSpPr>
            <a:spLocks noChangeArrowheads="1"/>
          </p:cNvSpPr>
          <p:nvPr/>
        </p:nvSpPr>
        <p:spPr bwMode="auto">
          <a:xfrm>
            <a:off x="1319213" y="4346575"/>
            <a:ext cx="9048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imm16</a:t>
            </a:r>
          </a:p>
        </p:txBody>
      </p:sp>
      <p:sp>
        <p:nvSpPr>
          <p:cNvPr id="546897" name="Line 81"/>
          <p:cNvSpPr>
            <a:spLocks noChangeShapeType="1"/>
          </p:cNvSpPr>
          <p:nvPr/>
        </p:nvSpPr>
        <p:spPr bwMode="auto">
          <a:xfrm>
            <a:off x="4343400" y="4476750"/>
            <a:ext cx="0" cy="40005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899" name="Line 83"/>
          <p:cNvSpPr>
            <a:spLocks noChangeShapeType="1"/>
          </p:cNvSpPr>
          <p:nvPr/>
        </p:nvSpPr>
        <p:spPr bwMode="auto">
          <a:xfrm>
            <a:off x="4508500" y="3752850"/>
            <a:ext cx="5080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00" name="Line 84"/>
          <p:cNvSpPr>
            <a:spLocks noChangeShapeType="1"/>
          </p:cNvSpPr>
          <p:nvPr/>
        </p:nvSpPr>
        <p:spPr bwMode="auto">
          <a:xfrm>
            <a:off x="8534400" y="3622675"/>
            <a:ext cx="0" cy="1652588"/>
          </a:xfrm>
          <a:prstGeom prst="line">
            <a:avLst/>
          </a:prstGeom>
          <a:noFill/>
          <a:ln w="25400">
            <a:solidFill>
              <a:schemeClr val="tx1"/>
            </a:solidFill>
            <a:round/>
            <a:headEnd/>
            <a:tailEnd/>
          </a:ln>
          <a:effectLst/>
        </p:spPr>
        <p:txBody>
          <a:bodyPr wrap="none" anchor="ctr"/>
          <a:lstStyle/>
          <a:p>
            <a:endParaRPr lang="zh-CN" altLang="en-US"/>
          </a:p>
        </p:txBody>
      </p:sp>
      <p:sp>
        <p:nvSpPr>
          <p:cNvPr id="546901" name="Line 85"/>
          <p:cNvSpPr>
            <a:spLocks noChangeShapeType="1"/>
          </p:cNvSpPr>
          <p:nvPr/>
        </p:nvSpPr>
        <p:spPr bwMode="auto">
          <a:xfrm>
            <a:off x="3352800" y="4978400"/>
            <a:ext cx="0" cy="471488"/>
          </a:xfrm>
          <a:prstGeom prst="line">
            <a:avLst/>
          </a:prstGeom>
          <a:noFill/>
          <a:ln w="25400">
            <a:solidFill>
              <a:schemeClr val="tx1"/>
            </a:solidFill>
            <a:round/>
            <a:headEnd type="triangle" w="med" len="med"/>
            <a:tailEnd/>
          </a:ln>
          <a:effectLst/>
        </p:spPr>
        <p:txBody>
          <a:bodyPr wrap="none" anchor="ctr"/>
          <a:lstStyle/>
          <a:p>
            <a:endParaRPr lang="zh-CN" altLang="en-US"/>
          </a:p>
        </p:txBody>
      </p:sp>
      <p:grpSp>
        <p:nvGrpSpPr>
          <p:cNvPr id="546903" name="Group 87"/>
          <p:cNvGrpSpPr>
            <a:grpSpLocks/>
          </p:cNvGrpSpPr>
          <p:nvPr/>
        </p:nvGrpSpPr>
        <p:grpSpPr bwMode="auto">
          <a:xfrm>
            <a:off x="7772400" y="3054350"/>
            <a:ext cx="304800" cy="1255713"/>
            <a:chOff x="4896" y="2481"/>
            <a:chExt cx="192" cy="791"/>
          </a:xfrm>
        </p:grpSpPr>
        <p:sp>
          <p:nvSpPr>
            <p:cNvPr id="546904" name="Line 88"/>
            <p:cNvSpPr>
              <a:spLocks noChangeShapeType="1"/>
            </p:cNvSpPr>
            <p:nvPr/>
          </p:nvSpPr>
          <p:spPr bwMode="auto">
            <a:xfrm>
              <a:off x="4896" y="2481"/>
              <a:ext cx="0" cy="775"/>
            </a:xfrm>
            <a:prstGeom prst="line">
              <a:avLst/>
            </a:prstGeom>
            <a:noFill/>
            <a:ln w="25400">
              <a:solidFill>
                <a:schemeClr val="tx1"/>
              </a:solidFill>
              <a:round/>
              <a:headEnd/>
              <a:tailEnd/>
            </a:ln>
            <a:effectLst/>
          </p:spPr>
          <p:txBody>
            <a:bodyPr wrap="none" anchor="ctr"/>
            <a:lstStyle/>
            <a:p>
              <a:endParaRPr lang="zh-CN" altLang="en-US"/>
            </a:p>
          </p:txBody>
        </p:sp>
        <p:sp>
          <p:nvSpPr>
            <p:cNvPr id="546905" name="Line 89"/>
            <p:cNvSpPr>
              <a:spLocks noChangeShapeType="1"/>
            </p:cNvSpPr>
            <p:nvPr/>
          </p:nvSpPr>
          <p:spPr bwMode="auto">
            <a:xfrm>
              <a:off x="4904" y="2481"/>
              <a:ext cx="176" cy="90"/>
            </a:xfrm>
            <a:prstGeom prst="line">
              <a:avLst/>
            </a:prstGeom>
            <a:noFill/>
            <a:ln w="25400">
              <a:solidFill>
                <a:schemeClr val="tx1"/>
              </a:solidFill>
              <a:round/>
              <a:headEnd/>
              <a:tailEnd/>
            </a:ln>
            <a:effectLst/>
          </p:spPr>
          <p:txBody>
            <a:bodyPr wrap="none" anchor="ctr"/>
            <a:lstStyle/>
            <a:p>
              <a:endParaRPr lang="zh-CN" altLang="en-US"/>
            </a:p>
          </p:txBody>
        </p:sp>
        <p:sp>
          <p:nvSpPr>
            <p:cNvPr id="546906" name="Line 90"/>
            <p:cNvSpPr>
              <a:spLocks noChangeShapeType="1"/>
            </p:cNvSpPr>
            <p:nvPr/>
          </p:nvSpPr>
          <p:spPr bwMode="auto">
            <a:xfrm flipV="1">
              <a:off x="4904" y="3150"/>
              <a:ext cx="176" cy="122"/>
            </a:xfrm>
            <a:prstGeom prst="line">
              <a:avLst/>
            </a:prstGeom>
            <a:noFill/>
            <a:ln w="25400">
              <a:solidFill>
                <a:schemeClr val="tx1"/>
              </a:solidFill>
              <a:round/>
              <a:headEnd/>
              <a:tailEnd/>
            </a:ln>
            <a:effectLst/>
          </p:spPr>
          <p:txBody>
            <a:bodyPr wrap="none" anchor="ctr"/>
            <a:lstStyle/>
            <a:p>
              <a:endParaRPr lang="zh-CN" altLang="en-US"/>
            </a:p>
          </p:txBody>
        </p:sp>
        <p:sp>
          <p:nvSpPr>
            <p:cNvPr id="546907" name="Line 91"/>
            <p:cNvSpPr>
              <a:spLocks noChangeShapeType="1"/>
            </p:cNvSpPr>
            <p:nvPr/>
          </p:nvSpPr>
          <p:spPr bwMode="auto">
            <a:xfrm>
              <a:off x="5088" y="2587"/>
              <a:ext cx="0" cy="563"/>
            </a:xfrm>
            <a:prstGeom prst="line">
              <a:avLst/>
            </a:prstGeom>
            <a:noFill/>
            <a:ln w="25400">
              <a:solidFill>
                <a:schemeClr val="tx1"/>
              </a:solidFill>
              <a:round/>
              <a:headEnd/>
              <a:tailEnd/>
            </a:ln>
            <a:effectLst/>
          </p:spPr>
          <p:txBody>
            <a:bodyPr wrap="none" anchor="ctr"/>
            <a:lstStyle/>
            <a:p>
              <a:endParaRPr lang="zh-CN" altLang="en-US"/>
            </a:p>
          </p:txBody>
        </p:sp>
      </p:grpSp>
      <p:sp>
        <p:nvSpPr>
          <p:cNvPr id="546908" name="Rectangle 92"/>
          <p:cNvSpPr>
            <a:spLocks noChangeArrowheads="1"/>
          </p:cNvSpPr>
          <p:nvPr/>
        </p:nvSpPr>
        <p:spPr bwMode="auto">
          <a:xfrm rot="5400000">
            <a:off x="7544594" y="3591719"/>
            <a:ext cx="6381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Mux</a:t>
            </a:r>
          </a:p>
        </p:txBody>
      </p:sp>
      <p:sp>
        <p:nvSpPr>
          <p:cNvPr id="546909" name="Line 93"/>
          <p:cNvSpPr>
            <a:spLocks noChangeShapeType="1"/>
          </p:cNvSpPr>
          <p:nvPr/>
        </p:nvSpPr>
        <p:spPr bwMode="auto">
          <a:xfrm flipV="1">
            <a:off x="7924800" y="2674938"/>
            <a:ext cx="0" cy="45085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911" name="Line 95"/>
          <p:cNvSpPr>
            <a:spLocks noChangeShapeType="1"/>
          </p:cNvSpPr>
          <p:nvPr/>
        </p:nvSpPr>
        <p:spPr bwMode="auto">
          <a:xfrm>
            <a:off x="8089900" y="3609975"/>
            <a:ext cx="431800" cy="0"/>
          </a:xfrm>
          <a:prstGeom prst="line">
            <a:avLst/>
          </a:prstGeom>
          <a:noFill/>
          <a:ln w="25400">
            <a:solidFill>
              <a:schemeClr val="tx1"/>
            </a:solidFill>
            <a:round/>
            <a:headEnd/>
            <a:tailEnd/>
          </a:ln>
          <a:effectLst/>
        </p:spPr>
        <p:txBody>
          <a:bodyPr wrap="none" anchor="ctr"/>
          <a:lstStyle/>
          <a:p>
            <a:endParaRPr lang="zh-CN" altLang="en-US"/>
          </a:p>
        </p:txBody>
      </p:sp>
      <p:sp>
        <p:nvSpPr>
          <p:cNvPr id="546912" name="Rectangle 96"/>
          <p:cNvSpPr>
            <a:spLocks noChangeArrowheads="1"/>
          </p:cNvSpPr>
          <p:nvPr/>
        </p:nvSpPr>
        <p:spPr bwMode="auto">
          <a:xfrm>
            <a:off x="6022975" y="3978275"/>
            <a:ext cx="1127125" cy="1128713"/>
          </a:xfrm>
          <a:prstGeom prst="rect">
            <a:avLst/>
          </a:prstGeom>
          <a:noFill/>
          <a:ln w="25400">
            <a:solidFill>
              <a:schemeClr val="tx1"/>
            </a:solidFill>
            <a:miter lim="800000"/>
            <a:headEnd/>
            <a:tailEnd/>
          </a:ln>
          <a:effectLst/>
        </p:spPr>
        <p:txBody>
          <a:bodyPr wrap="none" anchor="ctr"/>
          <a:lstStyle/>
          <a:p>
            <a:endParaRPr lang="zh-CN" altLang="en-US"/>
          </a:p>
        </p:txBody>
      </p:sp>
      <p:sp>
        <p:nvSpPr>
          <p:cNvPr id="546913" name="Line 97"/>
          <p:cNvSpPr>
            <a:spLocks noChangeShapeType="1"/>
          </p:cNvSpPr>
          <p:nvPr/>
        </p:nvSpPr>
        <p:spPr bwMode="auto">
          <a:xfrm flipH="1">
            <a:off x="5397500" y="4960938"/>
            <a:ext cx="482600" cy="0"/>
          </a:xfrm>
          <a:prstGeom prst="line">
            <a:avLst/>
          </a:prstGeom>
          <a:noFill/>
          <a:ln w="25400">
            <a:solidFill>
              <a:schemeClr val="tx1"/>
            </a:solidFill>
            <a:round/>
            <a:headEnd/>
            <a:tailEnd/>
          </a:ln>
          <a:effectLst/>
        </p:spPr>
        <p:txBody>
          <a:bodyPr wrap="none" anchor="ctr"/>
          <a:lstStyle/>
          <a:p>
            <a:endParaRPr lang="zh-CN" altLang="en-US"/>
          </a:p>
        </p:txBody>
      </p:sp>
      <p:sp>
        <p:nvSpPr>
          <p:cNvPr id="546914" name="Rectangle 98"/>
          <p:cNvSpPr>
            <a:spLocks noChangeArrowheads="1"/>
          </p:cNvSpPr>
          <p:nvPr/>
        </p:nvSpPr>
        <p:spPr bwMode="auto">
          <a:xfrm>
            <a:off x="5329238" y="4681538"/>
            <a:ext cx="536575" cy="363537"/>
          </a:xfrm>
          <a:prstGeom prst="rect">
            <a:avLst/>
          </a:prstGeom>
          <a:noFill/>
          <a:ln w="12700">
            <a:noFill/>
            <a:miter lim="800000"/>
            <a:headEnd/>
            <a:tailEnd/>
          </a:ln>
          <a:effectLst/>
        </p:spPr>
        <p:txBody>
          <a:bodyPr wrap="none" lIns="90488" tIns="44450" rIns="90488" bIns="44450">
            <a:spAutoFit/>
          </a:bodyPr>
          <a:lstStyle/>
          <a:p>
            <a:r>
              <a:rPr lang="en-US" altLang="zh-CN" sz="1800">
                <a:solidFill>
                  <a:srgbClr val="A50021"/>
                </a:solidFill>
                <a:ea typeface="宋体" pitchFamily="2" charset="-122"/>
              </a:rPr>
              <a:t>Clk</a:t>
            </a:r>
          </a:p>
        </p:txBody>
      </p:sp>
      <p:sp>
        <p:nvSpPr>
          <p:cNvPr id="546915" name="Rectangle 99"/>
          <p:cNvSpPr>
            <a:spLocks noChangeArrowheads="1"/>
          </p:cNvSpPr>
          <p:nvPr/>
        </p:nvSpPr>
        <p:spPr bwMode="auto">
          <a:xfrm>
            <a:off x="5078413" y="3808413"/>
            <a:ext cx="9429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Data In</a:t>
            </a:r>
          </a:p>
        </p:txBody>
      </p:sp>
      <p:sp>
        <p:nvSpPr>
          <p:cNvPr id="546916" name="Line 100"/>
          <p:cNvSpPr>
            <a:spLocks noChangeShapeType="1"/>
          </p:cNvSpPr>
          <p:nvPr/>
        </p:nvSpPr>
        <p:spPr bwMode="auto">
          <a:xfrm>
            <a:off x="6002338" y="4870450"/>
            <a:ext cx="309562" cy="77788"/>
          </a:xfrm>
          <a:prstGeom prst="line">
            <a:avLst/>
          </a:prstGeom>
          <a:noFill/>
          <a:ln w="25400">
            <a:solidFill>
              <a:schemeClr val="tx1"/>
            </a:solidFill>
            <a:round/>
            <a:headEnd/>
            <a:tailEnd/>
          </a:ln>
          <a:effectLst/>
        </p:spPr>
        <p:txBody>
          <a:bodyPr wrap="none" anchor="ctr"/>
          <a:lstStyle/>
          <a:p>
            <a:endParaRPr lang="zh-CN" altLang="en-US"/>
          </a:p>
        </p:txBody>
      </p:sp>
      <p:sp>
        <p:nvSpPr>
          <p:cNvPr id="546917" name="Line 101"/>
          <p:cNvSpPr>
            <a:spLocks noChangeShapeType="1"/>
          </p:cNvSpPr>
          <p:nvPr/>
        </p:nvSpPr>
        <p:spPr bwMode="auto">
          <a:xfrm flipH="1">
            <a:off x="6021388" y="4945063"/>
            <a:ext cx="271462" cy="98425"/>
          </a:xfrm>
          <a:prstGeom prst="line">
            <a:avLst/>
          </a:prstGeom>
          <a:noFill/>
          <a:ln w="25400">
            <a:solidFill>
              <a:schemeClr val="tx1"/>
            </a:solidFill>
            <a:round/>
            <a:headEnd/>
            <a:tailEnd/>
          </a:ln>
          <a:effectLst/>
        </p:spPr>
        <p:txBody>
          <a:bodyPr wrap="none" anchor="ctr"/>
          <a:lstStyle/>
          <a:p>
            <a:endParaRPr lang="zh-CN" altLang="en-US"/>
          </a:p>
        </p:txBody>
      </p:sp>
      <p:sp>
        <p:nvSpPr>
          <p:cNvPr id="546918" name="Oval 102"/>
          <p:cNvSpPr>
            <a:spLocks noChangeArrowheads="1"/>
          </p:cNvSpPr>
          <p:nvPr/>
        </p:nvSpPr>
        <p:spPr bwMode="auto">
          <a:xfrm>
            <a:off x="5870575" y="4919663"/>
            <a:ext cx="127000" cy="117475"/>
          </a:xfrm>
          <a:prstGeom prst="ellipse">
            <a:avLst/>
          </a:prstGeom>
          <a:noFill/>
          <a:ln w="25400">
            <a:solidFill>
              <a:schemeClr val="tx1"/>
            </a:solidFill>
            <a:round/>
            <a:headEnd/>
            <a:tailEnd/>
          </a:ln>
          <a:effectLst/>
        </p:spPr>
        <p:txBody>
          <a:bodyPr wrap="none" anchor="ctr"/>
          <a:lstStyle/>
          <a:p>
            <a:endParaRPr lang="zh-CN" altLang="en-US"/>
          </a:p>
        </p:txBody>
      </p:sp>
      <p:sp>
        <p:nvSpPr>
          <p:cNvPr id="546919" name="Rectangle 103"/>
          <p:cNvSpPr>
            <a:spLocks noChangeArrowheads="1"/>
          </p:cNvSpPr>
          <p:nvPr/>
        </p:nvSpPr>
        <p:spPr bwMode="auto">
          <a:xfrm>
            <a:off x="6003925" y="3960813"/>
            <a:ext cx="7778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WrEn</a:t>
            </a:r>
          </a:p>
        </p:txBody>
      </p:sp>
      <p:sp>
        <p:nvSpPr>
          <p:cNvPr id="546920" name="Line 104"/>
          <p:cNvSpPr>
            <a:spLocks noChangeShapeType="1"/>
          </p:cNvSpPr>
          <p:nvPr/>
        </p:nvSpPr>
        <p:spPr bwMode="auto">
          <a:xfrm flipH="1">
            <a:off x="5016500" y="4178300"/>
            <a:ext cx="10160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921" name="Line 105"/>
          <p:cNvSpPr>
            <a:spLocks noChangeShapeType="1"/>
          </p:cNvSpPr>
          <p:nvPr/>
        </p:nvSpPr>
        <p:spPr bwMode="auto">
          <a:xfrm flipH="1">
            <a:off x="5556250" y="4114800"/>
            <a:ext cx="88900" cy="128588"/>
          </a:xfrm>
          <a:prstGeom prst="line">
            <a:avLst/>
          </a:prstGeom>
          <a:noFill/>
          <a:ln w="12700">
            <a:solidFill>
              <a:schemeClr val="tx1"/>
            </a:solidFill>
            <a:round/>
            <a:headEnd/>
            <a:tailEnd/>
          </a:ln>
          <a:effectLst/>
        </p:spPr>
        <p:txBody>
          <a:bodyPr wrap="none" anchor="ctr"/>
          <a:lstStyle/>
          <a:p>
            <a:endParaRPr lang="zh-CN" altLang="en-US"/>
          </a:p>
        </p:txBody>
      </p:sp>
      <p:sp>
        <p:nvSpPr>
          <p:cNvPr id="546922" name="Rectangle 106"/>
          <p:cNvSpPr>
            <a:spLocks noChangeArrowheads="1"/>
          </p:cNvSpPr>
          <p:nvPr/>
        </p:nvSpPr>
        <p:spPr bwMode="auto">
          <a:xfrm>
            <a:off x="5319713" y="4246563"/>
            <a:ext cx="434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923" name="Line 107"/>
          <p:cNvSpPr>
            <a:spLocks noChangeShapeType="1"/>
          </p:cNvSpPr>
          <p:nvPr/>
        </p:nvSpPr>
        <p:spPr bwMode="auto">
          <a:xfrm flipH="1" flipV="1">
            <a:off x="6311900" y="3113088"/>
            <a:ext cx="12700" cy="865187"/>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46924" name="Line 108"/>
          <p:cNvSpPr>
            <a:spLocks noChangeShapeType="1"/>
          </p:cNvSpPr>
          <p:nvPr/>
        </p:nvSpPr>
        <p:spPr bwMode="auto">
          <a:xfrm>
            <a:off x="6858000" y="3338513"/>
            <a:ext cx="0" cy="614362"/>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25" name="Rectangle 109"/>
          <p:cNvSpPr>
            <a:spLocks noChangeArrowheads="1"/>
          </p:cNvSpPr>
          <p:nvPr/>
        </p:nvSpPr>
        <p:spPr bwMode="auto">
          <a:xfrm>
            <a:off x="6615113" y="3962400"/>
            <a:ext cx="57467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Adr</a:t>
            </a:r>
          </a:p>
        </p:txBody>
      </p:sp>
      <p:sp>
        <p:nvSpPr>
          <p:cNvPr id="546926" name="Rectangle 110"/>
          <p:cNvSpPr>
            <a:spLocks noChangeArrowheads="1"/>
          </p:cNvSpPr>
          <p:nvPr/>
        </p:nvSpPr>
        <p:spPr bwMode="auto">
          <a:xfrm>
            <a:off x="6015038" y="4318000"/>
            <a:ext cx="1057275" cy="638175"/>
          </a:xfrm>
          <a:prstGeom prst="rect">
            <a:avLst/>
          </a:prstGeom>
          <a:noFill/>
          <a:ln w="12700">
            <a:noFill/>
            <a:miter lim="800000"/>
            <a:headEnd/>
            <a:tailEnd/>
          </a:ln>
          <a:effectLst/>
        </p:spPr>
        <p:txBody>
          <a:bodyPr wrap="none" lIns="90488" tIns="44450" rIns="90488" bIns="44450">
            <a:spAutoFit/>
          </a:bodyPr>
          <a:lstStyle/>
          <a:p>
            <a:pPr algn="ctr"/>
            <a:r>
              <a:rPr lang="en-US" altLang="zh-CN" sz="1800">
                <a:ea typeface="宋体" pitchFamily="2" charset="-122"/>
              </a:rPr>
              <a:t>Data</a:t>
            </a:r>
          </a:p>
          <a:p>
            <a:pPr algn="ctr"/>
            <a:r>
              <a:rPr lang="en-US" altLang="zh-CN" sz="1800">
                <a:ea typeface="宋体" pitchFamily="2" charset="-122"/>
              </a:rPr>
              <a:t>Memory</a:t>
            </a:r>
          </a:p>
        </p:txBody>
      </p:sp>
      <p:sp>
        <p:nvSpPr>
          <p:cNvPr id="546927" name="Line 111"/>
          <p:cNvSpPr>
            <a:spLocks noChangeShapeType="1"/>
          </p:cNvSpPr>
          <p:nvPr/>
        </p:nvSpPr>
        <p:spPr bwMode="auto">
          <a:xfrm>
            <a:off x="7299325" y="4129088"/>
            <a:ext cx="460375"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28" name="Line 112"/>
          <p:cNvSpPr>
            <a:spLocks noChangeShapeType="1"/>
          </p:cNvSpPr>
          <p:nvPr/>
        </p:nvSpPr>
        <p:spPr bwMode="auto">
          <a:xfrm>
            <a:off x="7315200" y="4143375"/>
            <a:ext cx="0" cy="449263"/>
          </a:xfrm>
          <a:prstGeom prst="line">
            <a:avLst/>
          </a:prstGeom>
          <a:noFill/>
          <a:ln w="25400">
            <a:solidFill>
              <a:schemeClr val="tx1"/>
            </a:solidFill>
            <a:round/>
            <a:headEnd/>
            <a:tailEnd/>
          </a:ln>
          <a:effectLst/>
        </p:spPr>
        <p:txBody>
          <a:bodyPr wrap="none" anchor="ctr"/>
          <a:lstStyle/>
          <a:p>
            <a:endParaRPr lang="zh-CN" altLang="en-US"/>
          </a:p>
        </p:txBody>
      </p:sp>
      <p:sp>
        <p:nvSpPr>
          <p:cNvPr id="546929" name="Line 113"/>
          <p:cNvSpPr>
            <a:spLocks noChangeShapeType="1"/>
          </p:cNvSpPr>
          <p:nvPr/>
        </p:nvSpPr>
        <p:spPr bwMode="auto">
          <a:xfrm flipH="1">
            <a:off x="7150100" y="4605338"/>
            <a:ext cx="177800" cy="0"/>
          </a:xfrm>
          <a:prstGeom prst="line">
            <a:avLst/>
          </a:prstGeom>
          <a:noFill/>
          <a:ln w="25400">
            <a:solidFill>
              <a:schemeClr val="tx1"/>
            </a:solidFill>
            <a:round/>
            <a:headEnd/>
            <a:tailEnd/>
          </a:ln>
          <a:effectLst/>
        </p:spPr>
        <p:txBody>
          <a:bodyPr wrap="none" anchor="ctr"/>
          <a:lstStyle/>
          <a:p>
            <a:endParaRPr lang="zh-CN" altLang="en-US"/>
          </a:p>
        </p:txBody>
      </p:sp>
      <p:sp>
        <p:nvSpPr>
          <p:cNvPr id="546930" name="Line 114"/>
          <p:cNvSpPr>
            <a:spLocks noChangeShapeType="1"/>
          </p:cNvSpPr>
          <p:nvPr/>
        </p:nvSpPr>
        <p:spPr bwMode="auto">
          <a:xfrm flipH="1">
            <a:off x="7385050" y="4064000"/>
            <a:ext cx="88900" cy="128588"/>
          </a:xfrm>
          <a:prstGeom prst="line">
            <a:avLst/>
          </a:prstGeom>
          <a:noFill/>
          <a:ln w="12700">
            <a:solidFill>
              <a:schemeClr val="tx1"/>
            </a:solidFill>
            <a:round/>
            <a:headEnd/>
            <a:tailEnd/>
          </a:ln>
          <a:effectLst/>
        </p:spPr>
        <p:txBody>
          <a:bodyPr wrap="none" anchor="ctr"/>
          <a:lstStyle/>
          <a:p>
            <a:endParaRPr lang="zh-CN" altLang="en-US"/>
          </a:p>
        </p:txBody>
      </p:sp>
      <p:sp>
        <p:nvSpPr>
          <p:cNvPr id="546931" name="Rectangle 115"/>
          <p:cNvSpPr>
            <a:spLocks noChangeArrowheads="1"/>
          </p:cNvSpPr>
          <p:nvPr/>
        </p:nvSpPr>
        <p:spPr bwMode="auto">
          <a:xfrm>
            <a:off x="7148513" y="3765550"/>
            <a:ext cx="434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6933" name="Line 117"/>
          <p:cNvSpPr>
            <a:spLocks noChangeShapeType="1"/>
          </p:cNvSpPr>
          <p:nvPr/>
        </p:nvSpPr>
        <p:spPr bwMode="auto">
          <a:xfrm>
            <a:off x="3810000" y="3595688"/>
            <a:ext cx="0" cy="569912"/>
          </a:xfrm>
          <a:prstGeom prst="line">
            <a:avLst/>
          </a:prstGeom>
          <a:noFill/>
          <a:ln w="25400">
            <a:solidFill>
              <a:schemeClr val="tx1"/>
            </a:solidFill>
            <a:round/>
            <a:headEnd/>
            <a:tailEnd/>
          </a:ln>
          <a:effectLst/>
        </p:spPr>
        <p:txBody>
          <a:bodyPr wrap="none" anchor="ctr"/>
          <a:lstStyle/>
          <a:p>
            <a:endParaRPr lang="zh-CN" altLang="en-US"/>
          </a:p>
        </p:txBody>
      </p:sp>
      <p:sp>
        <p:nvSpPr>
          <p:cNvPr id="546934" name="Line 118"/>
          <p:cNvSpPr>
            <a:spLocks noChangeShapeType="1"/>
          </p:cNvSpPr>
          <p:nvPr/>
        </p:nvSpPr>
        <p:spPr bwMode="auto">
          <a:xfrm>
            <a:off x="3805238" y="4170363"/>
            <a:ext cx="1211262" cy="7937"/>
          </a:xfrm>
          <a:prstGeom prst="line">
            <a:avLst/>
          </a:prstGeom>
          <a:noFill/>
          <a:ln w="25400">
            <a:solidFill>
              <a:schemeClr val="tx1"/>
            </a:solidFill>
            <a:round/>
            <a:headEnd/>
            <a:tailEnd/>
          </a:ln>
          <a:effectLst/>
        </p:spPr>
        <p:txBody>
          <a:bodyPr wrap="none" anchor="ctr"/>
          <a:lstStyle/>
          <a:p>
            <a:endParaRPr lang="zh-CN" altLang="en-US"/>
          </a:p>
        </p:txBody>
      </p:sp>
      <p:sp>
        <p:nvSpPr>
          <p:cNvPr id="546935" name="Rectangle 119"/>
          <p:cNvSpPr>
            <a:spLocks noChangeArrowheads="1"/>
          </p:cNvSpPr>
          <p:nvPr/>
        </p:nvSpPr>
        <p:spPr bwMode="auto">
          <a:xfrm rot="5400000">
            <a:off x="5023644" y="3188494"/>
            <a:ext cx="6508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ALU</a:t>
            </a:r>
          </a:p>
        </p:txBody>
      </p:sp>
      <p:sp>
        <p:nvSpPr>
          <p:cNvPr id="546936" name="Rectangle 120"/>
          <p:cNvSpPr>
            <a:spLocks noChangeArrowheads="1"/>
          </p:cNvSpPr>
          <p:nvPr/>
        </p:nvSpPr>
        <p:spPr bwMode="auto">
          <a:xfrm>
            <a:off x="4575175" y="1109663"/>
            <a:ext cx="1203325" cy="873125"/>
          </a:xfrm>
          <a:prstGeom prst="rect">
            <a:avLst/>
          </a:prstGeom>
          <a:noFill/>
          <a:ln w="25400">
            <a:solidFill>
              <a:schemeClr val="tx1"/>
            </a:solidFill>
            <a:miter lim="800000"/>
            <a:headEnd/>
            <a:tailEnd/>
          </a:ln>
          <a:effectLst/>
        </p:spPr>
        <p:txBody>
          <a:bodyPr wrap="none" anchor="ctr"/>
          <a:lstStyle/>
          <a:p>
            <a:endParaRPr lang="zh-CN" altLang="en-US"/>
          </a:p>
        </p:txBody>
      </p:sp>
      <p:sp>
        <p:nvSpPr>
          <p:cNvPr id="546937" name="Line 121"/>
          <p:cNvSpPr>
            <a:spLocks noChangeShapeType="1"/>
          </p:cNvSpPr>
          <p:nvPr/>
        </p:nvSpPr>
        <p:spPr bwMode="auto">
          <a:xfrm flipH="1">
            <a:off x="3949700" y="1836738"/>
            <a:ext cx="482600" cy="0"/>
          </a:xfrm>
          <a:prstGeom prst="line">
            <a:avLst/>
          </a:prstGeom>
          <a:noFill/>
          <a:ln w="25400">
            <a:solidFill>
              <a:schemeClr val="tx1"/>
            </a:solidFill>
            <a:round/>
            <a:headEnd/>
            <a:tailEnd/>
          </a:ln>
          <a:effectLst/>
        </p:spPr>
        <p:txBody>
          <a:bodyPr wrap="none" anchor="ctr"/>
          <a:lstStyle/>
          <a:p>
            <a:endParaRPr lang="zh-CN" altLang="en-US"/>
          </a:p>
        </p:txBody>
      </p:sp>
      <p:sp>
        <p:nvSpPr>
          <p:cNvPr id="546938" name="Line 122"/>
          <p:cNvSpPr>
            <a:spLocks noChangeShapeType="1"/>
          </p:cNvSpPr>
          <p:nvPr/>
        </p:nvSpPr>
        <p:spPr bwMode="auto">
          <a:xfrm>
            <a:off x="4556125" y="1731963"/>
            <a:ext cx="307975" cy="92075"/>
          </a:xfrm>
          <a:prstGeom prst="line">
            <a:avLst/>
          </a:prstGeom>
          <a:noFill/>
          <a:ln w="25400">
            <a:solidFill>
              <a:schemeClr val="tx1"/>
            </a:solidFill>
            <a:round/>
            <a:headEnd/>
            <a:tailEnd/>
          </a:ln>
          <a:effectLst/>
        </p:spPr>
        <p:txBody>
          <a:bodyPr wrap="none" anchor="ctr"/>
          <a:lstStyle/>
          <a:p>
            <a:endParaRPr lang="zh-CN" altLang="en-US"/>
          </a:p>
        </p:txBody>
      </p:sp>
      <p:sp>
        <p:nvSpPr>
          <p:cNvPr id="546939" name="Line 123"/>
          <p:cNvSpPr>
            <a:spLocks noChangeShapeType="1"/>
          </p:cNvSpPr>
          <p:nvPr/>
        </p:nvSpPr>
        <p:spPr bwMode="auto">
          <a:xfrm flipH="1">
            <a:off x="4559300" y="1835150"/>
            <a:ext cx="301625" cy="84138"/>
          </a:xfrm>
          <a:prstGeom prst="line">
            <a:avLst/>
          </a:prstGeom>
          <a:noFill/>
          <a:ln w="25400">
            <a:solidFill>
              <a:schemeClr val="tx1"/>
            </a:solidFill>
            <a:round/>
            <a:headEnd/>
            <a:tailEnd/>
          </a:ln>
          <a:effectLst/>
        </p:spPr>
        <p:txBody>
          <a:bodyPr wrap="none" anchor="ctr"/>
          <a:lstStyle/>
          <a:p>
            <a:endParaRPr lang="zh-CN" altLang="en-US"/>
          </a:p>
        </p:txBody>
      </p:sp>
      <p:sp>
        <p:nvSpPr>
          <p:cNvPr id="546940" name="Oval 124"/>
          <p:cNvSpPr>
            <a:spLocks noChangeArrowheads="1"/>
          </p:cNvSpPr>
          <p:nvPr/>
        </p:nvSpPr>
        <p:spPr bwMode="auto">
          <a:xfrm>
            <a:off x="4422775" y="1795463"/>
            <a:ext cx="127000" cy="117475"/>
          </a:xfrm>
          <a:prstGeom prst="ellipse">
            <a:avLst/>
          </a:prstGeom>
          <a:noFill/>
          <a:ln w="25400">
            <a:solidFill>
              <a:schemeClr val="tx1"/>
            </a:solidFill>
            <a:round/>
            <a:headEnd/>
            <a:tailEnd/>
          </a:ln>
          <a:effectLst/>
        </p:spPr>
        <p:txBody>
          <a:bodyPr wrap="none" anchor="ctr"/>
          <a:lstStyle/>
          <a:p>
            <a:endParaRPr lang="zh-CN" altLang="en-US"/>
          </a:p>
        </p:txBody>
      </p:sp>
      <p:sp>
        <p:nvSpPr>
          <p:cNvPr id="546941" name="Rectangle 125"/>
          <p:cNvSpPr>
            <a:spLocks noChangeArrowheads="1"/>
          </p:cNvSpPr>
          <p:nvPr/>
        </p:nvSpPr>
        <p:spPr bwMode="auto">
          <a:xfrm>
            <a:off x="4830763" y="1193800"/>
            <a:ext cx="688975" cy="698500"/>
          </a:xfrm>
          <a:prstGeom prst="rect">
            <a:avLst/>
          </a:prstGeom>
          <a:noFill/>
          <a:ln w="12700">
            <a:noFill/>
            <a:miter lim="800000"/>
            <a:headEnd/>
            <a:tailEnd/>
          </a:ln>
          <a:effectLst/>
        </p:spPr>
        <p:txBody>
          <a:bodyPr wrap="none" lIns="90488" tIns="44450" rIns="90488" bIns="44450">
            <a:spAutoFit/>
          </a:bodyPr>
          <a:lstStyle/>
          <a:p>
            <a:pPr algn="ctr"/>
            <a:r>
              <a:rPr lang="zh-CN" altLang="en-US" sz="2000">
                <a:ea typeface="微软雅黑" pitchFamily="34" charset="-122"/>
              </a:rPr>
              <a:t>取指</a:t>
            </a:r>
          </a:p>
          <a:p>
            <a:pPr algn="ctr"/>
            <a:r>
              <a:rPr lang="zh-CN" altLang="en-US" sz="2000">
                <a:ea typeface="微软雅黑" pitchFamily="34" charset="-122"/>
              </a:rPr>
              <a:t>部件</a:t>
            </a:r>
          </a:p>
        </p:txBody>
      </p:sp>
      <p:sp>
        <p:nvSpPr>
          <p:cNvPr id="546942" name="Rectangle 126"/>
          <p:cNvSpPr>
            <a:spLocks noChangeArrowheads="1"/>
          </p:cNvSpPr>
          <p:nvPr/>
        </p:nvSpPr>
        <p:spPr bwMode="auto">
          <a:xfrm>
            <a:off x="3500438" y="1646238"/>
            <a:ext cx="536575" cy="363537"/>
          </a:xfrm>
          <a:prstGeom prst="rect">
            <a:avLst/>
          </a:prstGeom>
          <a:noFill/>
          <a:ln w="12700">
            <a:noFill/>
            <a:miter lim="800000"/>
            <a:headEnd/>
            <a:tailEnd/>
          </a:ln>
          <a:effectLst/>
        </p:spPr>
        <p:txBody>
          <a:bodyPr wrap="none" lIns="90488" tIns="44450" rIns="90488" bIns="44450">
            <a:spAutoFit/>
          </a:bodyPr>
          <a:lstStyle/>
          <a:p>
            <a:r>
              <a:rPr lang="en-US" altLang="zh-CN" sz="1800">
                <a:solidFill>
                  <a:srgbClr val="A50021"/>
                </a:solidFill>
                <a:ea typeface="宋体" pitchFamily="2" charset="-122"/>
              </a:rPr>
              <a:t>Clk</a:t>
            </a:r>
          </a:p>
        </p:txBody>
      </p:sp>
      <p:sp>
        <p:nvSpPr>
          <p:cNvPr id="546943" name="Line 127"/>
          <p:cNvSpPr>
            <a:spLocks noChangeShapeType="1"/>
          </p:cNvSpPr>
          <p:nvPr/>
        </p:nvSpPr>
        <p:spPr bwMode="auto">
          <a:xfrm flipV="1">
            <a:off x="5638800" y="1970088"/>
            <a:ext cx="0" cy="1196975"/>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44" name="Line 128"/>
          <p:cNvSpPr>
            <a:spLocks noChangeShapeType="1"/>
          </p:cNvSpPr>
          <p:nvPr/>
        </p:nvSpPr>
        <p:spPr bwMode="auto">
          <a:xfrm flipH="1">
            <a:off x="5473700" y="3154363"/>
            <a:ext cx="177800" cy="0"/>
          </a:xfrm>
          <a:prstGeom prst="line">
            <a:avLst/>
          </a:prstGeom>
          <a:noFill/>
          <a:ln w="25400">
            <a:solidFill>
              <a:schemeClr val="tx1"/>
            </a:solidFill>
            <a:round/>
            <a:headEnd/>
            <a:tailEnd/>
          </a:ln>
          <a:effectLst/>
        </p:spPr>
        <p:txBody>
          <a:bodyPr wrap="none" anchor="ctr"/>
          <a:lstStyle/>
          <a:p>
            <a:endParaRPr lang="zh-CN" altLang="en-US"/>
          </a:p>
        </p:txBody>
      </p:sp>
      <p:sp>
        <p:nvSpPr>
          <p:cNvPr id="546945" name="Rectangle 129"/>
          <p:cNvSpPr>
            <a:spLocks noChangeArrowheads="1"/>
          </p:cNvSpPr>
          <p:nvPr/>
        </p:nvSpPr>
        <p:spPr bwMode="auto">
          <a:xfrm>
            <a:off x="5595938" y="2606675"/>
            <a:ext cx="676275" cy="363538"/>
          </a:xfrm>
          <a:prstGeom prst="rect">
            <a:avLst/>
          </a:prstGeom>
          <a:noFill/>
          <a:ln w="12700">
            <a:noFill/>
            <a:miter lim="800000"/>
            <a:headEnd/>
            <a:tailEnd/>
          </a:ln>
          <a:effectLst/>
        </p:spPr>
        <p:txBody>
          <a:bodyPr wrap="none" lIns="90488" tIns="44450" rIns="90488" bIns="44450">
            <a:spAutoFit/>
          </a:bodyPr>
          <a:lstStyle/>
          <a:p>
            <a:r>
              <a:rPr lang="en-US" altLang="zh-CN" sz="1800">
                <a:solidFill>
                  <a:schemeClr val="accent2"/>
                </a:solidFill>
                <a:ea typeface="宋体" pitchFamily="2" charset="-122"/>
              </a:rPr>
              <a:t>Zero</a:t>
            </a:r>
          </a:p>
        </p:txBody>
      </p:sp>
      <p:sp>
        <p:nvSpPr>
          <p:cNvPr id="546946" name="Line 130"/>
          <p:cNvSpPr>
            <a:spLocks noChangeShapeType="1"/>
          </p:cNvSpPr>
          <p:nvPr/>
        </p:nvSpPr>
        <p:spPr bwMode="auto">
          <a:xfrm>
            <a:off x="5803900" y="1249363"/>
            <a:ext cx="2489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47" name="Rectangle 131"/>
          <p:cNvSpPr>
            <a:spLocks noChangeArrowheads="1"/>
          </p:cNvSpPr>
          <p:nvPr/>
        </p:nvSpPr>
        <p:spPr bwMode="auto">
          <a:xfrm>
            <a:off x="5853113" y="860425"/>
            <a:ext cx="2066925" cy="363538"/>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Instruction&lt;31:0</a:t>
            </a:r>
            <a:r>
              <a:rPr lang="en-US" altLang="zh-CN" b="0">
                <a:latin typeface="Times New Roman" pitchFamily="18" charset="0"/>
                <a:ea typeface="宋体" pitchFamily="2" charset="-122"/>
              </a:rPr>
              <a:t>&gt;</a:t>
            </a:r>
          </a:p>
        </p:txBody>
      </p:sp>
      <p:sp>
        <p:nvSpPr>
          <p:cNvPr id="546948" name="Line 132"/>
          <p:cNvSpPr>
            <a:spLocks noChangeShapeType="1"/>
          </p:cNvSpPr>
          <p:nvPr/>
        </p:nvSpPr>
        <p:spPr bwMode="auto">
          <a:xfrm>
            <a:off x="3975100" y="1554163"/>
            <a:ext cx="584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49" name="Line 133"/>
          <p:cNvSpPr>
            <a:spLocks noChangeShapeType="1"/>
          </p:cNvSpPr>
          <p:nvPr/>
        </p:nvSpPr>
        <p:spPr bwMode="auto">
          <a:xfrm>
            <a:off x="3975100" y="1249363"/>
            <a:ext cx="58420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52" name="Rectangle 136"/>
          <p:cNvSpPr>
            <a:spLocks noChangeArrowheads="1"/>
          </p:cNvSpPr>
          <p:nvPr/>
        </p:nvSpPr>
        <p:spPr bwMode="auto">
          <a:xfrm>
            <a:off x="7732713" y="3154363"/>
            <a:ext cx="282575" cy="333375"/>
          </a:xfrm>
          <a:prstGeom prst="rect">
            <a:avLst/>
          </a:prstGeom>
          <a:noFill/>
          <a:ln w="12700">
            <a:noFill/>
            <a:miter lim="800000"/>
            <a:headEnd/>
            <a:tailEnd/>
          </a:ln>
          <a:effectLst/>
        </p:spPr>
        <p:txBody>
          <a:bodyPr wrap="none" lIns="90488" tIns="44450" rIns="90488" bIns="44450">
            <a:spAutoFit/>
          </a:bodyPr>
          <a:lstStyle/>
          <a:p>
            <a:r>
              <a:rPr lang="zh-CN" altLang="en-US" b="0">
                <a:latin typeface="Times New Roman" pitchFamily="18" charset="0"/>
                <a:ea typeface="宋体" pitchFamily="2" charset="-122"/>
              </a:rPr>
              <a:t>0</a:t>
            </a:r>
          </a:p>
        </p:txBody>
      </p:sp>
      <p:sp>
        <p:nvSpPr>
          <p:cNvPr id="546953" name="Rectangle 137"/>
          <p:cNvSpPr>
            <a:spLocks noChangeArrowheads="1"/>
          </p:cNvSpPr>
          <p:nvPr/>
        </p:nvSpPr>
        <p:spPr bwMode="auto">
          <a:xfrm>
            <a:off x="7732713" y="3933825"/>
            <a:ext cx="282575" cy="333375"/>
          </a:xfrm>
          <a:prstGeom prst="rect">
            <a:avLst/>
          </a:prstGeom>
          <a:noFill/>
          <a:ln w="12700">
            <a:noFill/>
            <a:miter lim="800000"/>
            <a:headEnd/>
            <a:tailEnd/>
          </a:ln>
          <a:effectLst/>
        </p:spPr>
        <p:txBody>
          <a:bodyPr wrap="none" lIns="90488" tIns="44450" rIns="90488" bIns="44450">
            <a:spAutoFit/>
          </a:bodyPr>
          <a:lstStyle/>
          <a:p>
            <a:r>
              <a:rPr lang="zh-CN" altLang="en-US" b="0">
                <a:latin typeface="Times New Roman" pitchFamily="18" charset="0"/>
                <a:ea typeface="宋体" pitchFamily="2" charset="-122"/>
              </a:rPr>
              <a:t>1</a:t>
            </a:r>
          </a:p>
        </p:txBody>
      </p:sp>
      <p:sp>
        <p:nvSpPr>
          <p:cNvPr id="546954" name="Rectangle 138"/>
          <p:cNvSpPr>
            <a:spLocks noChangeArrowheads="1"/>
          </p:cNvSpPr>
          <p:nvPr/>
        </p:nvSpPr>
        <p:spPr bwMode="auto">
          <a:xfrm>
            <a:off x="4151313" y="3382963"/>
            <a:ext cx="307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546955" name="Rectangle 139"/>
          <p:cNvSpPr>
            <a:spLocks noChangeArrowheads="1"/>
          </p:cNvSpPr>
          <p:nvPr/>
        </p:nvSpPr>
        <p:spPr bwMode="auto">
          <a:xfrm>
            <a:off x="4151313" y="4162425"/>
            <a:ext cx="307975" cy="363538"/>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a:t>
            </a:r>
          </a:p>
        </p:txBody>
      </p:sp>
      <p:sp>
        <p:nvSpPr>
          <p:cNvPr id="546956" name="Rectangle 140"/>
          <p:cNvSpPr>
            <a:spLocks noChangeArrowheads="1"/>
          </p:cNvSpPr>
          <p:nvPr/>
        </p:nvSpPr>
        <p:spPr bwMode="auto">
          <a:xfrm>
            <a:off x="2281238" y="1833563"/>
            <a:ext cx="307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0</a:t>
            </a:r>
          </a:p>
        </p:txBody>
      </p:sp>
      <p:sp>
        <p:nvSpPr>
          <p:cNvPr id="546957" name="Rectangle 141"/>
          <p:cNvSpPr>
            <a:spLocks noChangeArrowheads="1"/>
          </p:cNvSpPr>
          <p:nvPr/>
        </p:nvSpPr>
        <p:spPr bwMode="auto">
          <a:xfrm>
            <a:off x="1595438" y="1833563"/>
            <a:ext cx="3079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1</a:t>
            </a:r>
          </a:p>
        </p:txBody>
      </p:sp>
      <p:sp>
        <p:nvSpPr>
          <p:cNvPr id="546958" name="Line 142"/>
          <p:cNvSpPr>
            <a:spLocks noChangeShapeType="1"/>
          </p:cNvSpPr>
          <p:nvPr/>
        </p:nvSpPr>
        <p:spPr bwMode="auto">
          <a:xfrm>
            <a:off x="6096000" y="1262063"/>
            <a:ext cx="0" cy="8890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59" name="Rectangle 143"/>
          <p:cNvSpPr>
            <a:spLocks noChangeArrowheads="1"/>
          </p:cNvSpPr>
          <p:nvPr/>
        </p:nvSpPr>
        <p:spPr bwMode="auto">
          <a:xfrm rot="5400000">
            <a:off x="5757069" y="1540669"/>
            <a:ext cx="10318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&lt;21:25&gt;</a:t>
            </a:r>
          </a:p>
        </p:txBody>
      </p:sp>
      <p:sp>
        <p:nvSpPr>
          <p:cNvPr id="546960" name="Rectangle 144"/>
          <p:cNvSpPr>
            <a:spLocks noChangeArrowheads="1"/>
          </p:cNvSpPr>
          <p:nvPr/>
        </p:nvSpPr>
        <p:spPr bwMode="auto">
          <a:xfrm rot="5400000">
            <a:off x="6290469" y="1540669"/>
            <a:ext cx="10318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&lt;16:20&gt;</a:t>
            </a:r>
          </a:p>
        </p:txBody>
      </p:sp>
      <p:sp>
        <p:nvSpPr>
          <p:cNvPr id="546961" name="Rectangle 145"/>
          <p:cNvSpPr>
            <a:spLocks noChangeArrowheads="1"/>
          </p:cNvSpPr>
          <p:nvPr/>
        </p:nvSpPr>
        <p:spPr bwMode="auto">
          <a:xfrm rot="5400000">
            <a:off x="6823869" y="1540669"/>
            <a:ext cx="10318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&lt;11:15&gt;</a:t>
            </a:r>
          </a:p>
        </p:txBody>
      </p:sp>
      <p:sp>
        <p:nvSpPr>
          <p:cNvPr id="546962" name="Rectangle 146"/>
          <p:cNvSpPr>
            <a:spLocks noChangeArrowheads="1"/>
          </p:cNvSpPr>
          <p:nvPr/>
        </p:nvSpPr>
        <p:spPr bwMode="auto">
          <a:xfrm rot="5400000">
            <a:off x="7369969" y="1527969"/>
            <a:ext cx="904875" cy="363537"/>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&lt;0:15&gt;</a:t>
            </a:r>
          </a:p>
        </p:txBody>
      </p:sp>
      <p:sp>
        <p:nvSpPr>
          <p:cNvPr id="546963" name="Line 147"/>
          <p:cNvSpPr>
            <a:spLocks noChangeShapeType="1"/>
          </p:cNvSpPr>
          <p:nvPr/>
        </p:nvSpPr>
        <p:spPr bwMode="auto">
          <a:xfrm>
            <a:off x="6629400" y="1262063"/>
            <a:ext cx="0" cy="8890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64" name="Line 148"/>
          <p:cNvSpPr>
            <a:spLocks noChangeShapeType="1"/>
          </p:cNvSpPr>
          <p:nvPr/>
        </p:nvSpPr>
        <p:spPr bwMode="auto">
          <a:xfrm>
            <a:off x="7162800" y="1262063"/>
            <a:ext cx="0" cy="8890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65" name="Line 149"/>
          <p:cNvSpPr>
            <a:spLocks noChangeShapeType="1"/>
          </p:cNvSpPr>
          <p:nvPr/>
        </p:nvSpPr>
        <p:spPr bwMode="auto">
          <a:xfrm>
            <a:off x="7696200" y="1262063"/>
            <a:ext cx="0" cy="88900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6966" name="Rectangle 150"/>
          <p:cNvSpPr>
            <a:spLocks noChangeArrowheads="1"/>
          </p:cNvSpPr>
          <p:nvPr/>
        </p:nvSpPr>
        <p:spPr bwMode="auto">
          <a:xfrm>
            <a:off x="7453313" y="2087563"/>
            <a:ext cx="9048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Imm16</a:t>
            </a:r>
          </a:p>
        </p:txBody>
      </p:sp>
      <p:sp>
        <p:nvSpPr>
          <p:cNvPr id="546967" name="Rectangle 151"/>
          <p:cNvSpPr>
            <a:spLocks noChangeArrowheads="1"/>
          </p:cNvSpPr>
          <p:nvPr/>
        </p:nvSpPr>
        <p:spPr bwMode="auto">
          <a:xfrm>
            <a:off x="6919913" y="2087563"/>
            <a:ext cx="4857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sp>
        <p:nvSpPr>
          <p:cNvPr id="546968" name="Rectangle 152"/>
          <p:cNvSpPr>
            <a:spLocks noChangeArrowheads="1"/>
          </p:cNvSpPr>
          <p:nvPr/>
        </p:nvSpPr>
        <p:spPr bwMode="auto">
          <a:xfrm>
            <a:off x="6462713" y="2087563"/>
            <a:ext cx="4222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sp>
        <p:nvSpPr>
          <p:cNvPr id="546969" name="Rectangle 153"/>
          <p:cNvSpPr>
            <a:spLocks noChangeArrowheads="1"/>
          </p:cNvSpPr>
          <p:nvPr/>
        </p:nvSpPr>
        <p:spPr bwMode="auto">
          <a:xfrm>
            <a:off x="5929313" y="2087563"/>
            <a:ext cx="473075" cy="363537"/>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sp>
        <p:nvSpPr>
          <p:cNvPr id="546970" name="Text Box 154"/>
          <p:cNvSpPr txBox="1">
            <a:spLocks noChangeArrowheads="1"/>
          </p:cNvSpPr>
          <p:nvPr/>
        </p:nvSpPr>
        <p:spPr bwMode="auto">
          <a:xfrm>
            <a:off x="355600" y="5861050"/>
            <a:ext cx="8461375" cy="381000"/>
          </a:xfrm>
          <a:prstGeom prst="rect">
            <a:avLst/>
          </a:prstGeom>
          <a:noFill/>
          <a:ln w="50800">
            <a:noFill/>
            <a:miter lim="800000"/>
            <a:headEnd/>
            <a:tailEnd/>
          </a:ln>
          <a:effectLst/>
        </p:spPr>
        <p:txBody>
          <a:bodyPr>
            <a:spAutoFit/>
          </a:bodyPr>
          <a:lstStyle/>
          <a:p>
            <a:pPr>
              <a:spcBef>
                <a:spcPct val="50000"/>
              </a:spcBef>
            </a:pPr>
            <a:r>
              <a:rPr lang="zh-CN" altLang="en-US" sz="1900">
                <a:solidFill>
                  <a:srgbClr val="A50021"/>
                </a:solidFill>
                <a:latin typeface="微软雅黑" pitchFamily="34" charset="-122"/>
                <a:ea typeface="微软雅黑" pitchFamily="34" charset="-122"/>
                <a:cs typeface="Arial" charset="0"/>
              </a:rPr>
              <a:t>指令执行结果总是在下个时钟到来时开始保存在 </a:t>
            </a:r>
            <a:r>
              <a:rPr lang="zh-CN" altLang="en-US" sz="1900">
                <a:solidFill>
                  <a:schemeClr val="accent2"/>
                </a:solidFill>
                <a:latin typeface="微软雅黑" pitchFamily="34" charset="-122"/>
                <a:ea typeface="微软雅黑" pitchFamily="34" charset="-122"/>
                <a:cs typeface="Arial" charset="0"/>
              </a:rPr>
              <a:t>寄存器 </a:t>
            </a:r>
            <a:r>
              <a:rPr lang="zh-CN" altLang="en-US" sz="1900">
                <a:solidFill>
                  <a:srgbClr val="A50021"/>
                </a:solidFill>
                <a:latin typeface="微软雅黑" pitchFamily="34" charset="-122"/>
                <a:ea typeface="微软雅黑" pitchFamily="34" charset="-122"/>
                <a:cs typeface="Arial" charset="0"/>
              </a:rPr>
              <a:t>或 </a:t>
            </a:r>
            <a:r>
              <a:rPr lang="zh-CN" altLang="en-US" sz="1900">
                <a:solidFill>
                  <a:schemeClr val="accent2"/>
                </a:solidFill>
                <a:latin typeface="微软雅黑" pitchFamily="34" charset="-122"/>
                <a:ea typeface="微软雅黑" pitchFamily="34" charset="-122"/>
                <a:cs typeface="Arial" charset="0"/>
              </a:rPr>
              <a:t>存储器</a:t>
            </a:r>
            <a:r>
              <a:rPr lang="zh-CN" altLang="en-US" sz="1900">
                <a:solidFill>
                  <a:srgbClr val="A50021"/>
                </a:solidFill>
                <a:latin typeface="微软雅黑" pitchFamily="34" charset="-122"/>
                <a:ea typeface="微软雅黑" pitchFamily="34" charset="-122"/>
                <a:cs typeface="Arial" charset="0"/>
              </a:rPr>
              <a:t> 或</a:t>
            </a:r>
            <a:r>
              <a:rPr lang="zh-CN" altLang="en-US" sz="1900">
                <a:solidFill>
                  <a:schemeClr val="accent2"/>
                </a:solidFill>
                <a:latin typeface="微软雅黑" pitchFamily="34" charset="-122"/>
                <a:ea typeface="微软雅黑" pitchFamily="34" charset="-122"/>
                <a:cs typeface="Arial" charset="0"/>
              </a:rPr>
              <a:t> </a:t>
            </a:r>
            <a:r>
              <a:rPr lang="en-US" altLang="zh-CN" sz="1900">
                <a:solidFill>
                  <a:schemeClr val="accent2"/>
                </a:solidFill>
                <a:latin typeface="微软雅黑" pitchFamily="34" charset="-122"/>
                <a:ea typeface="微软雅黑" pitchFamily="34" charset="-122"/>
                <a:cs typeface="Arial" charset="0"/>
              </a:rPr>
              <a:t>PC</a:t>
            </a:r>
            <a:r>
              <a:rPr lang="en-US" altLang="zh-CN" sz="1900">
                <a:solidFill>
                  <a:srgbClr val="A50021"/>
                </a:solidFill>
                <a:latin typeface="微软雅黑" pitchFamily="34" charset="-122"/>
                <a:ea typeface="微软雅黑" pitchFamily="34" charset="-122"/>
                <a:cs typeface="Arial" charset="0"/>
              </a:rPr>
              <a:t> </a:t>
            </a:r>
            <a:r>
              <a:rPr lang="zh-CN" altLang="en-US" sz="1900">
                <a:solidFill>
                  <a:srgbClr val="A50021"/>
                </a:solidFill>
                <a:latin typeface="微软雅黑" pitchFamily="34" charset="-122"/>
                <a:ea typeface="微软雅黑" pitchFamily="34" charset="-122"/>
                <a:cs typeface="Arial" charset="0"/>
              </a:rPr>
              <a:t>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970"/>
                                        </p:tgtEl>
                                        <p:attrNameLst>
                                          <p:attrName>style.visibility</p:attrName>
                                        </p:attrNameLst>
                                      </p:cBhvr>
                                      <p:to>
                                        <p:strVal val="visible"/>
                                      </p:to>
                                    </p:set>
                                    <p:animEffect transition="in" filter="blinds(horizontal)">
                                      <p:cBhvr>
                                        <p:cTn id="7" dur="500"/>
                                        <p:tgtEl>
                                          <p:spTgt spid="546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68288" y="158750"/>
            <a:ext cx="7781925" cy="422275"/>
          </a:xfrm>
          <a:noFill/>
          <a:ln/>
        </p:spPr>
        <p:txBody>
          <a:bodyPr/>
          <a:lstStyle/>
          <a:p>
            <a:pPr algn="l"/>
            <a:r>
              <a:rPr lang="zh-CN" altLang="en-US" sz="2800">
                <a:ea typeface="微软雅黑" pitchFamily="34" charset="-122"/>
              </a:rPr>
              <a:t>单周期数据通路中的关键路径 </a:t>
            </a:r>
            <a:r>
              <a:rPr lang="en-US" altLang="zh-CN" sz="2800">
                <a:ea typeface="宋体" pitchFamily="2" charset="-122"/>
              </a:rPr>
              <a:t>( Load</a:t>
            </a:r>
            <a:r>
              <a:rPr lang="zh-CN" altLang="en-US" sz="2800"/>
              <a:t>操作</a:t>
            </a:r>
            <a:r>
              <a:rPr lang="zh-CN" altLang="en-US" sz="2800">
                <a:ea typeface="宋体" pitchFamily="2" charset="-122"/>
              </a:rPr>
              <a:t> </a:t>
            </a:r>
            <a:r>
              <a:rPr lang="en-US" altLang="zh-CN" sz="2800">
                <a:ea typeface="宋体" pitchFamily="2" charset="-122"/>
              </a:rPr>
              <a:t>)</a:t>
            </a:r>
          </a:p>
        </p:txBody>
      </p:sp>
      <p:grpSp>
        <p:nvGrpSpPr>
          <p:cNvPr id="548868" name="Group 4"/>
          <p:cNvGrpSpPr>
            <a:grpSpLocks/>
          </p:cNvGrpSpPr>
          <p:nvPr/>
        </p:nvGrpSpPr>
        <p:grpSpPr bwMode="auto">
          <a:xfrm>
            <a:off x="217488" y="2252663"/>
            <a:ext cx="8780462" cy="4356100"/>
            <a:chOff x="137" y="1419"/>
            <a:chExt cx="5531" cy="2744"/>
          </a:xfrm>
        </p:grpSpPr>
        <p:sp>
          <p:nvSpPr>
            <p:cNvPr id="548869" name="Line 5"/>
            <p:cNvSpPr>
              <a:spLocks noChangeShapeType="1"/>
            </p:cNvSpPr>
            <p:nvPr/>
          </p:nvSpPr>
          <p:spPr bwMode="auto">
            <a:xfrm>
              <a:off x="2345" y="3683"/>
              <a:ext cx="688" cy="0"/>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870" name="Rectangle 6"/>
            <p:cNvSpPr>
              <a:spLocks noChangeArrowheads="1"/>
            </p:cNvSpPr>
            <p:nvPr/>
          </p:nvSpPr>
          <p:spPr bwMode="auto">
            <a:xfrm>
              <a:off x="1087" y="3518"/>
              <a:ext cx="33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Clk</a:t>
              </a:r>
            </a:p>
          </p:txBody>
        </p:sp>
        <p:sp>
          <p:nvSpPr>
            <p:cNvPr id="548871" name="Rectangle 7"/>
            <p:cNvSpPr>
              <a:spLocks noChangeArrowheads="1"/>
            </p:cNvSpPr>
            <p:nvPr/>
          </p:nvSpPr>
          <p:spPr bwMode="auto">
            <a:xfrm>
              <a:off x="1504" y="3048"/>
              <a:ext cx="818" cy="748"/>
            </a:xfrm>
            <a:prstGeom prst="rect">
              <a:avLst/>
            </a:prstGeom>
            <a:noFill/>
            <a:ln w="50800">
              <a:solidFill>
                <a:schemeClr val="tx1"/>
              </a:solidFill>
              <a:miter lim="800000"/>
              <a:headEnd/>
              <a:tailEnd/>
            </a:ln>
            <a:effectLst/>
          </p:spPr>
          <p:txBody>
            <a:bodyPr wrap="none" anchor="ctr"/>
            <a:lstStyle/>
            <a:p>
              <a:endParaRPr lang="zh-CN" altLang="en-US"/>
            </a:p>
          </p:txBody>
        </p:sp>
        <p:sp>
          <p:nvSpPr>
            <p:cNvPr id="548872" name="Line 8"/>
            <p:cNvSpPr>
              <a:spLocks noChangeShapeType="1"/>
            </p:cNvSpPr>
            <p:nvPr/>
          </p:nvSpPr>
          <p:spPr bwMode="auto">
            <a:xfrm>
              <a:off x="1518" y="3652"/>
              <a:ext cx="128" cy="53"/>
            </a:xfrm>
            <a:prstGeom prst="line">
              <a:avLst/>
            </a:prstGeom>
            <a:noFill/>
            <a:ln w="25400">
              <a:solidFill>
                <a:schemeClr val="tx1"/>
              </a:solidFill>
              <a:round/>
              <a:headEnd/>
              <a:tailEnd/>
            </a:ln>
            <a:effectLst/>
          </p:spPr>
          <p:txBody>
            <a:bodyPr wrap="none" anchor="ctr"/>
            <a:lstStyle/>
            <a:p>
              <a:endParaRPr lang="zh-CN" altLang="en-US"/>
            </a:p>
          </p:txBody>
        </p:sp>
        <p:sp>
          <p:nvSpPr>
            <p:cNvPr id="548873" name="Line 9"/>
            <p:cNvSpPr>
              <a:spLocks noChangeShapeType="1"/>
            </p:cNvSpPr>
            <p:nvPr/>
          </p:nvSpPr>
          <p:spPr bwMode="auto">
            <a:xfrm flipH="1">
              <a:off x="1502" y="3712"/>
              <a:ext cx="135" cy="68"/>
            </a:xfrm>
            <a:prstGeom prst="line">
              <a:avLst/>
            </a:prstGeom>
            <a:noFill/>
            <a:ln w="25400">
              <a:solidFill>
                <a:schemeClr val="tx1"/>
              </a:solidFill>
              <a:round/>
              <a:headEnd/>
              <a:tailEnd/>
            </a:ln>
            <a:effectLst/>
          </p:spPr>
          <p:txBody>
            <a:bodyPr wrap="none" anchor="ctr"/>
            <a:lstStyle/>
            <a:p>
              <a:endParaRPr lang="zh-CN" altLang="en-US"/>
            </a:p>
          </p:txBody>
        </p:sp>
        <p:sp>
          <p:nvSpPr>
            <p:cNvPr id="548874" name="Oval 10"/>
            <p:cNvSpPr>
              <a:spLocks noChangeArrowheads="1"/>
            </p:cNvSpPr>
            <p:nvPr/>
          </p:nvSpPr>
          <p:spPr bwMode="auto">
            <a:xfrm>
              <a:off x="1408" y="3676"/>
              <a:ext cx="72" cy="80"/>
            </a:xfrm>
            <a:prstGeom prst="ellipse">
              <a:avLst/>
            </a:prstGeom>
            <a:noFill/>
            <a:ln w="25400">
              <a:solidFill>
                <a:schemeClr val="tx1"/>
              </a:solidFill>
              <a:round/>
              <a:headEnd/>
              <a:tailEnd/>
            </a:ln>
            <a:effectLst/>
          </p:spPr>
          <p:txBody>
            <a:bodyPr wrap="none" anchor="ctr"/>
            <a:lstStyle/>
            <a:p>
              <a:endParaRPr lang="zh-CN" altLang="en-US"/>
            </a:p>
          </p:txBody>
        </p:sp>
        <p:sp>
          <p:nvSpPr>
            <p:cNvPr id="548875" name="Line 11"/>
            <p:cNvSpPr>
              <a:spLocks noChangeShapeType="1"/>
            </p:cNvSpPr>
            <p:nvPr/>
          </p:nvSpPr>
          <p:spPr bwMode="auto">
            <a:xfrm flipH="1">
              <a:off x="1131" y="3704"/>
              <a:ext cx="283" cy="0"/>
            </a:xfrm>
            <a:prstGeom prst="line">
              <a:avLst/>
            </a:prstGeom>
            <a:noFill/>
            <a:ln w="25400">
              <a:solidFill>
                <a:schemeClr val="tx1"/>
              </a:solidFill>
              <a:round/>
              <a:headEnd/>
              <a:tailEnd/>
            </a:ln>
            <a:effectLst/>
          </p:spPr>
          <p:txBody>
            <a:bodyPr wrap="none" anchor="ctr"/>
            <a:lstStyle/>
            <a:p>
              <a:endParaRPr lang="zh-CN" altLang="en-US"/>
            </a:p>
          </p:txBody>
        </p:sp>
        <p:sp>
          <p:nvSpPr>
            <p:cNvPr id="548876" name="Line 12"/>
            <p:cNvSpPr>
              <a:spLocks noChangeShapeType="1"/>
            </p:cNvSpPr>
            <p:nvPr/>
          </p:nvSpPr>
          <p:spPr bwMode="auto">
            <a:xfrm>
              <a:off x="1609" y="2385"/>
              <a:ext cx="8" cy="656"/>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877" name="Line 13"/>
            <p:cNvSpPr>
              <a:spLocks noChangeShapeType="1"/>
            </p:cNvSpPr>
            <p:nvPr/>
          </p:nvSpPr>
          <p:spPr bwMode="auto">
            <a:xfrm flipV="1">
              <a:off x="1565" y="2644"/>
              <a:ext cx="119" cy="131"/>
            </a:xfrm>
            <a:prstGeom prst="line">
              <a:avLst/>
            </a:prstGeom>
            <a:noFill/>
            <a:ln w="12700">
              <a:solidFill>
                <a:schemeClr val="tx1"/>
              </a:solidFill>
              <a:round/>
              <a:headEnd/>
              <a:tailEnd/>
            </a:ln>
            <a:effectLst/>
          </p:spPr>
          <p:txBody>
            <a:bodyPr wrap="none" anchor="ctr"/>
            <a:lstStyle/>
            <a:p>
              <a:endParaRPr lang="zh-CN" altLang="en-US"/>
            </a:p>
          </p:txBody>
        </p:sp>
        <p:sp>
          <p:nvSpPr>
            <p:cNvPr id="548878" name="Rectangle 14"/>
            <p:cNvSpPr>
              <a:spLocks noChangeArrowheads="1"/>
            </p:cNvSpPr>
            <p:nvPr/>
          </p:nvSpPr>
          <p:spPr bwMode="auto">
            <a:xfrm>
              <a:off x="1455" y="2552"/>
              <a:ext cx="233"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p>
          </p:txBody>
        </p:sp>
        <p:sp>
          <p:nvSpPr>
            <p:cNvPr id="548879" name="Rectangle 15"/>
            <p:cNvSpPr>
              <a:spLocks noChangeArrowheads="1"/>
            </p:cNvSpPr>
            <p:nvPr/>
          </p:nvSpPr>
          <p:spPr bwMode="auto">
            <a:xfrm>
              <a:off x="1519" y="3032"/>
              <a:ext cx="33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Rw</a:t>
              </a:r>
            </a:p>
          </p:txBody>
        </p:sp>
        <p:sp>
          <p:nvSpPr>
            <p:cNvPr id="548880" name="Rectangle 16"/>
            <p:cNvSpPr>
              <a:spLocks noChangeArrowheads="1"/>
            </p:cNvSpPr>
            <p:nvPr/>
          </p:nvSpPr>
          <p:spPr bwMode="auto">
            <a:xfrm>
              <a:off x="1786" y="3032"/>
              <a:ext cx="29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Ra</a:t>
              </a:r>
            </a:p>
          </p:txBody>
        </p:sp>
        <p:sp>
          <p:nvSpPr>
            <p:cNvPr id="548881" name="Rectangle 17"/>
            <p:cNvSpPr>
              <a:spLocks noChangeArrowheads="1"/>
            </p:cNvSpPr>
            <p:nvPr/>
          </p:nvSpPr>
          <p:spPr bwMode="auto">
            <a:xfrm>
              <a:off x="2055" y="3032"/>
              <a:ext cx="30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Rb</a:t>
              </a:r>
            </a:p>
          </p:txBody>
        </p:sp>
        <p:sp>
          <p:nvSpPr>
            <p:cNvPr id="548882" name="Rectangle 18"/>
            <p:cNvSpPr>
              <a:spLocks noChangeArrowheads="1"/>
            </p:cNvSpPr>
            <p:nvPr/>
          </p:nvSpPr>
          <p:spPr bwMode="auto">
            <a:xfrm>
              <a:off x="1561" y="3224"/>
              <a:ext cx="770" cy="402"/>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r>
                <a:rPr lang="zh-CN" altLang="en-US">
                  <a:latin typeface="Times New Roman" pitchFamily="18" charset="0"/>
                  <a:ea typeface="宋体" pitchFamily="2" charset="-122"/>
                </a:rPr>
                <a:t> </a:t>
              </a:r>
              <a:r>
                <a:rPr lang="zh-CN" altLang="en-US" sz="1800">
                  <a:ea typeface="宋体" pitchFamily="2" charset="-122"/>
                </a:rPr>
                <a:t>32-</a:t>
              </a:r>
              <a:r>
                <a:rPr lang="en-US" altLang="zh-CN" sz="1800">
                  <a:ea typeface="宋体" pitchFamily="2" charset="-122"/>
                </a:rPr>
                <a:t>bit</a:t>
              </a:r>
            </a:p>
            <a:p>
              <a:r>
                <a:rPr lang="en-US" altLang="zh-CN" sz="1800">
                  <a:ea typeface="宋体" pitchFamily="2" charset="-122"/>
                </a:rPr>
                <a:t>Registers</a:t>
              </a:r>
            </a:p>
          </p:txBody>
        </p:sp>
        <p:sp>
          <p:nvSpPr>
            <p:cNvPr id="548883" name="Rectangle 19"/>
            <p:cNvSpPr>
              <a:spLocks noChangeArrowheads="1"/>
            </p:cNvSpPr>
            <p:nvPr/>
          </p:nvSpPr>
          <p:spPr bwMode="auto">
            <a:xfrm>
              <a:off x="1340" y="2408"/>
              <a:ext cx="30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Rd</a:t>
              </a:r>
            </a:p>
          </p:txBody>
        </p:sp>
        <p:grpSp>
          <p:nvGrpSpPr>
            <p:cNvPr id="548884" name="Group 20"/>
            <p:cNvGrpSpPr>
              <a:grpSpLocks/>
            </p:cNvGrpSpPr>
            <p:nvPr/>
          </p:nvGrpSpPr>
          <p:grpSpPr bwMode="auto">
            <a:xfrm>
              <a:off x="3033" y="3040"/>
              <a:ext cx="288" cy="768"/>
              <a:chOff x="3057" y="2968"/>
              <a:chExt cx="288" cy="768"/>
            </a:xfrm>
          </p:grpSpPr>
          <p:sp>
            <p:nvSpPr>
              <p:cNvPr id="548885" name="Line 21"/>
              <p:cNvSpPr>
                <a:spLocks noChangeShapeType="1"/>
              </p:cNvSpPr>
              <p:nvPr/>
            </p:nvSpPr>
            <p:spPr bwMode="auto">
              <a:xfrm>
                <a:off x="3057" y="2968"/>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548886" name="Line 22"/>
              <p:cNvSpPr>
                <a:spLocks noChangeShapeType="1"/>
              </p:cNvSpPr>
              <p:nvPr/>
            </p:nvSpPr>
            <p:spPr bwMode="auto">
              <a:xfrm>
                <a:off x="3065" y="2968"/>
                <a:ext cx="272" cy="176"/>
              </a:xfrm>
              <a:prstGeom prst="line">
                <a:avLst/>
              </a:prstGeom>
              <a:noFill/>
              <a:ln w="25400">
                <a:solidFill>
                  <a:schemeClr val="tx1"/>
                </a:solidFill>
                <a:round/>
                <a:headEnd/>
                <a:tailEnd/>
              </a:ln>
              <a:effectLst/>
            </p:spPr>
            <p:txBody>
              <a:bodyPr wrap="none" anchor="ctr"/>
              <a:lstStyle/>
              <a:p>
                <a:endParaRPr lang="zh-CN" altLang="en-US"/>
              </a:p>
            </p:txBody>
          </p:sp>
          <p:sp>
            <p:nvSpPr>
              <p:cNvPr id="548887" name="Line 23"/>
              <p:cNvSpPr>
                <a:spLocks noChangeShapeType="1"/>
              </p:cNvSpPr>
              <p:nvPr/>
            </p:nvSpPr>
            <p:spPr bwMode="auto">
              <a:xfrm>
                <a:off x="3065" y="3160"/>
                <a:ext cx="128" cy="80"/>
              </a:xfrm>
              <a:prstGeom prst="line">
                <a:avLst/>
              </a:prstGeom>
              <a:noFill/>
              <a:ln w="25400">
                <a:solidFill>
                  <a:schemeClr val="tx1"/>
                </a:solidFill>
                <a:round/>
                <a:headEnd/>
                <a:tailEnd/>
              </a:ln>
              <a:effectLst/>
            </p:spPr>
            <p:txBody>
              <a:bodyPr wrap="none" anchor="ctr"/>
              <a:lstStyle/>
              <a:p>
                <a:endParaRPr lang="zh-CN" altLang="en-US"/>
              </a:p>
            </p:txBody>
          </p:sp>
          <p:sp>
            <p:nvSpPr>
              <p:cNvPr id="548888" name="Line 24"/>
              <p:cNvSpPr>
                <a:spLocks noChangeShapeType="1"/>
              </p:cNvSpPr>
              <p:nvPr/>
            </p:nvSpPr>
            <p:spPr bwMode="auto">
              <a:xfrm>
                <a:off x="3201" y="3256"/>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548889" name="Line 25"/>
              <p:cNvSpPr>
                <a:spLocks noChangeShapeType="1"/>
              </p:cNvSpPr>
              <p:nvPr/>
            </p:nvSpPr>
            <p:spPr bwMode="auto">
              <a:xfrm>
                <a:off x="3345" y="3160"/>
                <a:ext cx="0" cy="368"/>
              </a:xfrm>
              <a:prstGeom prst="line">
                <a:avLst/>
              </a:prstGeom>
              <a:noFill/>
              <a:ln w="25400">
                <a:solidFill>
                  <a:schemeClr val="tx1"/>
                </a:solidFill>
                <a:round/>
                <a:headEnd/>
                <a:tailEnd/>
              </a:ln>
              <a:effectLst/>
            </p:spPr>
            <p:txBody>
              <a:bodyPr wrap="none" anchor="ctr"/>
              <a:lstStyle/>
              <a:p>
                <a:endParaRPr lang="zh-CN" altLang="en-US"/>
              </a:p>
            </p:txBody>
          </p:sp>
          <p:sp>
            <p:nvSpPr>
              <p:cNvPr id="548890" name="Line 26"/>
              <p:cNvSpPr>
                <a:spLocks noChangeShapeType="1"/>
              </p:cNvSpPr>
              <p:nvPr/>
            </p:nvSpPr>
            <p:spPr bwMode="auto">
              <a:xfrm flipV="1">
                <a:off x="3065" y="3432"/>
                <a:ext cx="128" cy="112"/>
              </a:xfrm>
              <a:prstGeom prst="line">
                <a:avLst/>
              </a:prstGeom>
              <a:noFill/>
              <a:ln w="25400">
                <a:solidFill>
                  <a:schemeClr val="tx1"/>
                </a:solidFill>
                <a:round/>
                <a:headEnd/>
                <a:tailEnd/>
              </a:ln>
              <a:effectLst/>
            </p:spPr>
            <p:txBody>
              <a:bodyPr wrap="none" anchor="ctr"/>
              <a:lstStyle/>
              <a:p>
                <a:endParaRPr lang="zh-CN" altLang="en-US"/>
              </a:p>
            </p:txBody>
          </p:sp>
          <p:sp>
            <p:nvSpPr>
              <p:cNvPr id="548891" name="Line 27"/>
              <p:cNvSpPr>
                <a:spLocks noChangeShapeType="1"/>
              </p:cNvSpPr>
              <p:nvPr/>
            </p:nvSpPr>
            <p:spPr bwMode="auto">
              <a:xfrm>
                <a:off x="3057" y="3544"/>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548892" name="Line 28"/>
              <p:cNvSpPr>
                <a:spLocks noChangeShapeType="1"/>
              </p:cNvSpPr>
              <p:nvPr/>
            </p:nvSpPr>
            <p:spPr bwMode="auto">
              <a:xfrm flipV="1">
                <a:off x="3065" y="3528"/>
                <a:ext cx="272" cy="208"/>
              </a:xfrm>
              <a:prstGeom prst="line">
                <a:avLst/>
              </a:prstGeom>
              <a:noFill/>
              <a:ln w="25400">
                <a:solidFill>
                  <a:schemeClr val="tx1"/>
                </a:solidFill>
                <a:round/>
                <a:headEnd/>
                <a:tailEnd/>
              </a:ln>
              <a:effectLst/>
            </p:spPr>
            <p:txBody>
              <a:bodyPr wrap="none" anchor="ctr"/>
              <a:lstStyle/>
              <a:p>
                <a:endParaRPr lang="zh-CN" altLang="en-US"/>
              </a:p>
            </p:txBody>
          </p:sp>
        </p:grpSp>
        <p:sp>
          <p:nvSpPr>
            <p:cNvPr id="548893" name="Rectangle 29"/>
            <p:cNvSpPr>
              <a:spLocks noChangeArrowheads="1"/>
            </p:cNvSpPr>
            <p:nvPr/>
          </p:nvSpPr>
          <p:spPr bwMode="auto">
            <a:xfrm rot="5400000">
              <a:off x="3044" y="3295"/>
              <a:ext cx="410"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ALU</a:t>
              </a:r>
            </a:p>
          </p:txBody>
        </p:sp>
        <p:sp>
          <p:nvSpPr>
            <p:cNvPr id="548894" name="Rectangle 30"/>
            <p:cNvSpPr>
              <a:spLocks noChangeArrowheads="1"/>
            </p:cNvSpPr>
            <p:nvPr/>
          </p:nvSpPr>
          <p:spPr bwMode="auto">
            <a:xfrm>
              <a:off x="4028" y="3844"/>
              <a:ext cx="33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Clk</a:t>
              </a:r>
            </a:p>
          </p:txBody>
        </p:sp>
        <p:sp>
          <p:nvSpPr>
            <p:cNvPr id="548895" name="Rectangle 31"/>
            <p:cNvSpPr>
              <a:spLocks noChangeArrowheads="1"/>
            </p:cNvSpPr>
            <p:nvPr/>
          </p:nvSpPr>
          <p:spPr bwMode="auto">
            <a:xfrm>
              <a:off x="3613" y="3405"/>
              <a:ext cx="686" cy="229"/>
            </a:xfrm>
            <a:prstGeom prst="rect">
              <a:avLst/>
            </a:prstGeom>
            <a:noFill/>
            <a:ln w="12700">
              <a:noFill/>
              <a:miter lim="800000"/>
              <a:headEnd/>
              <a:tailEnd/>
            </a:ln>
            <a:effectLst/>
          </p:spPr>
          <p:txBody>
            <a:bodyPr lIns="90488" tIns="44450" rIns="90488" bIns="44450">
              <a:spAutoFit/>
            </a:bodyPr>
            <a:lstStyle/>
            <a:p>
              <a:r>
                <a:rPr lang="en-US" altLang="zh-CN" sz="1800">
                  <a:ea typeface="宋体" pitchFamily="2" charset="-122"/>
                </a:rPr>
                <a:t>DataIn</a:t>
              </a:r>
            </a:p>
          </p:txBody>
        </p:sp>
        <p:sp>
          <p:nvSpPr>
            <p:cNvPr id="548896" name="Rectangle 32"/>
            <p:cNvSpPr>
              <a:spLocks noChangeArrowheads="1"/>
            </p:cNvSpPr>
            <p:nvPr/>
          </p:nvSpPr>
          <p:spPr bwMode="auto">
            <a:xfrm>
              <a:off x="4217" y="3075"/>
              <a:ext cx="757" cy="685"/>
            </a:xfrm>
            <a:prstGeom prst="rect">
              <a:avLst/>
            </a:prstGeom>
            <a:noFill/>
            <a:ln w="50800">
              <a:solidFill>
                <a:schemeClr val="tx1"/>
              </a:solidFill>
              <a:miter lim="800000"/>
              <a:headEnd/>
              <a:tailEnd/>
            </a:ln>
            <a:effectLst/>
          </p:spPr>
          <p:txBody>
            <a:bodyPr wrap="none" anchor="ctr"/>
            <a:lstStyle/>
            <a:p>
              <a:endParaRPr lang="zh-CN" altLang="en-US"/>
            </a:p>
          </p:txBody>
        </p:sp>
        <p:sp>
          <p:nvSpPr>
            <p:cNvPr id="548897" name="Line 33"/>
            <p:cNvSpPr>
              <a:spLocks noChangeShapeType="1"/>
            </p:cNvSpPr>
            <p:nvPr/>
          </p:nvSpPr>
          <p:spPr bwMode="auto">
            <a:xfrm flipV="1">
              <a:off x="4252" y="3653"/>
              <a:ext cx="78" cy="110"/>
            </a:xfrm>
            <a:prstGeom prst="line">
              <a:avLst/>
            </a:prstGeom>
            <a:noFill/>
            <a:ln w="25400">
              <a:solidFill>
                <a:schemeClr val="tx1"/>
              </a:solidFill>
              <a:round/>
              <a:headEnd/>
              <a:tailEnd/>
            </a:ln>
            <a:effectLst/>
          </p:spPr>
          <p:txBody>
            <a:bodyPr wrap="none" anchor="ctr"/>
            <a:lstStyle/>
            <a:p>
              <a:endParaRPr lang="zh-CN" altLang="en-US"/>
            </a:p>
          </p:txBody>
        </p:sp>
        <p:sp>
          <p:nvSpPr>
            <p:cNvPr id="548898" name="Line 34"/>
            <p:cNvSpPr>
              <a:spLocks noChangeShapeType="1"/>
            </p:cNvSpPr>
            <p:nvPr/>
          </p:nvSpPr>
          <p:spPr bwMode="auto">
            <a:xfrm>
              <a:off x="4322" y="3644"/>
              <a:ext cx="60" cy="103"/>
            </a:xfrm>
            <a:prstGeom prst="line">
              <a:avLst/>
            </a:prstGeom>
            <a:noFill/>
            <a:ln w="25400">
              <a:solidFill>
                <a:schemeClr val="tx1"/>
              </a:solidFill>
              <a:round/>
              <a:headEnd/>
              <a:tailEnd/>
            </a:ln>
            <a:effectLst/>
          </p:spPr>
          <p:txBody>
            <a:bodyPr wrap="none" anchor="ctr"/>
            <a:lstStyle/>
            <a:p>
              <a:endParaRPr lang="zh-CN" altLang="en-US"/>
            </a:p>
          </p:txBody>
        </p:sp>
        <p:sp>
          <p:nvSpPr>
            <p:cNvPr id="548899" name="Oval 35"/>
            <p:cNvSpPr>
              <a:spLocks noChangeArrowheads="1"/>
            </p:cNvSpPr>
            <p:nvPr/>
          </p:nvSpPr>
          <p:spPr bwMode="auto">
            <a:xfrm>
              <a:off x="4276" y="3784"/>
              <a:ext cx="81" cy="69"/>
            </a:xfrm>
            <a:prstGeom prst="ellipse">
              <a:avLst/>
            </a:prstGeom>
            <a:noFill/>
            <a:ln w="25400">
              <a:solidFill>
                <a:schemeClr val="tx1"/>
              </a:solidFill>
              <a:round/>
              <a:headEnd/>
              <a:tailEnd/>
            </a:ln>
            <a:effectLst/>
          </p:spPr>
          <p:txBody>
            <a:bodyPr wrap="none" anchor="ctr"/>
            <a:lstStyle/>
            <a:p>
              <a:endParaRPr lang="zh-CN" altLang="en-US"/>
            </a:p>
          </p:txBody>
        </p:sp>
        <p:sp>
          <p:nvSpPr>
            <p:cNvPr id="548900" name="Rectangle 36"/>
            <p:cNvSpPr>
              <a:spLocks noChangeArrowheads="1"/>
            </p:cNvSpPr>
            <p:nvPr/>
          </p:nvSpPr>
          <p:spPr bwMode="auto">
            <a:xfrm>
              <a:off x="4994" y="3173"/>
              <a:ext cx="67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DataOut</a:t>
              </a:r>
            </a:p>
          </p:txBody>
        </p:sp>
        <p:sp>
          <p:nvSpPr>
            <p:cNvPr id="548901" name="Line 37"/>
            <p:cNvSpPr>
              <a:spLocks noChangeShapeType="1"/>
            </p:cNvSpPr>
            <p:nvPr/>
          </p:nvSpPr>
          <p:spPr bwMode="auto">
            <a:xfrm>
              <a:off x="4321" y="3848"/>
              <a:ext cx="5" cy="176"/>
            </a:xfrm>
            <a:prstGeom prst="line">
              <a:avLst/>
            </a:prstGeom>
            <a:noFill/>
            <a:ln w="25400">
              <a:solidFill>
                <a:schemeClr val="tx1"/>
              </a:solidFill>
              <a:round/>
              <a:headEnd/>
              <a:tailEnd/>
            </a:ln>
            <a:effectLst/>
          </p:spPr>
          <p:txBody>
            <a:bodyPr wrap="none" anchor="ctr"/>
            <a:lstStyle/>
            <a:p>
              <a:endParaRPr lang="zh-CN" altLang="en-US"/>
            </a:p>
          </p:txBody>
        </p:sp>
        <p:sp>
          <p:nvSpPr>
            <p:cNvPr id="548902" name="Line 38"/>
            <p:cNvSpPr>
              <a:spLocks noChangeShapeType="1"/>
            </p:cNvSpPr>
            <p:nvPr/>
          </p:nvSpPr>
          <p:spPr bwMode="auto">
            <a:xfrm flipV="1">
              <a:off x="3334" y="3299"/>
              <a:ext cx="896" cy="0"/>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903" name="Rectangle 39"/>
            <p:cNvSpPr>
              <a:spLocks noChangeArrowheads="1"/>
            </p:cNvSpPr>
            <p:nvPr/>
          </p:nvSpPr>
          <p:spPr bwMode="auto">
            <a:xfrm>
              <a:off x="3534" y="2913"/>
              <a:ext cx="690" cy="402"/>
            </a:xfrm>
            <a:prstGeom prst="rect">
              <a:avLst/>
            </a:prstGeom>
            <a:noFill/>
            <a:ln w="12700">
              <a:noFill/>
              <a:miter lim="800000"/>
              <a:headEnd/>
              <a:tailEnd/>
            </a:ln>
            <a:effectLst/>
          </p:spPr>
          <p:txBody>
            <a:bodyPr wrap="none" lIns="90488" tIns="44450" rIns="90488" bIns="44450">
              <a:spAutoFit/>
            </a:bodyPr>
            <a:lstStyle/>
            <a:p>
              <a:pPr algn="ctr"/>
              <a:r>
                <a:rPr lang="en-US" altLang="zh-CN" sz="1800">
                  <a:ea typeface="宋体" pitchFamily="2" charset="-122"/>
                </a:rPr>
                <a:t>Data</a:t>
              </a:r>
            </a:p>
            <a:p>
              <a:pPr algn="ctr"/>
              <a:r>
                <a:rPr lang="en-US" altLang="zh-CN" sz="1800">
                  <a:ea typeface="宋体" pitchFamily="2" charset="-122"/>
                </a:rPr>
                <a:t>Address</a:t>
              </a:r>
            </a:p>
          </p:txBody>
        </p:sp>
        <p:sp>
          <p:nvSpPr>
            <p:cNvPr id="548904" name="Rectangle 40"/>
            <p:cNvSpPr>
              <a:spLocks noChangeArrowheads="1"/>
            </p:cNvSpPr>
            <p:nvPr/>
          </p:nvSpPr>
          <p:spPr bwMode="auto">
            <a:xfrm>
              <a:off x="4259" y="3080"/>
              <a:ext cx="666" cy="575"/>
            </a:xfrm>
            <a:prstGeom prst="rect">
              <a:avLst/>
            </a:prstGeom>
            <a:noFill/>
            <a:ln w="12700">
              <a:noFill/>
              <a:miter lim="800000"/>
              <a:headEnd/>
              <a:tailEnd/>
            </a:ln>
            <a:effectLst/>
          </p:spPr>
          <p:txBody>
            <a:bodyPr wrap="none" lIns="90488" tIns="44450" rIns="90488" bIns="44450">
              <a:spAutoFit/>
            </a:bodyPr>
            <a:lstStyle/>
            <a:p>
              <a:pPr algn="ctr"/>
              <a:r>
                <a:rPr lang="en-US" altLang="zh-CN" sz="1800">
                  <a:ea typeface="宋体" pitchFamily="2" charset="-122"/>
                </a:rPr>
                <a:t>Ideal</a:t>
              </a:r>
            </a:p>
            <a:p>
              <a:pPr algn="ctr"/>
              <a:r>
                <a:rPr lang="en-US" altLang="zh-CN" sz="1800">
                  <a:ea typeface="宋体" pitchFamily="2" charset="-122"/>
                </a:rPr>
                <a:t>Data</a:t>
              </a:r>
            </a:p>
            <a:p>
              <a:pPr algn="ctr"/>
              <a:r>
                <a:rPr lang="en-US" altLang="zh-CN" sz="1800">
                  <a:ea typeface="宋体" pitchFamily="2" charset="-122"/>
                </a:rPr>
                <a:t>Memory</a:t>
              </a:r>
            </a:p>
          </p:txBody>
        </p:sp>
        <p:sp>
          <p:nvSpPr>
            <p:cNvPr id="548905" name="Rectangle 41"/>
            <p:cNvSpPr>
              <a:spLocks noChangeArrowheads="1"/>
            </p:cNvSpPr>
            <p:nvPr/>
          </p:nvSpPr>
          <p:spPr bwMode="auto">
            <a:xfrm>
              <a:off x="567" y="2046"/>
              <a:ext cx="782" cy="757"/>
            </a:xfrm>
            <a:prstGeom prst="rect">
              <a:avLst/>
            </a:prstGeom>
            <a:noFill/>
            <a:ln w="50800">
              <a:solidFill>
                <a:schemeClr val="tx1"/>
              </a:solidFill>
              <a:miter lim="800000"/>
              <a:headEnd/>
              <a:tailEnd/>
            </a:ln>
            <a:effectLst/>
          </p:spPr>
          <p:txBody>
            <a:bodyPr wrap="none" anchor="ctr"/>
            <a:lstStyle/>
            <a:p>
              <a:endParaRPr lang="zh-CN" altLang="en-US"/>
            </a:p>
          </p:txBody>
        </p:sp>
        <p:sp>
          <p:nvSpPr>
            <p:cNvPr id="548906" name="Rectangle 42"/>
            <p:cNvSpPr>
              <a:spLocks noChangeArrowheads="1"/>
            </p:cNvSpPr>
            <p:nvPr/>
          </p:nvSpPr>
          <p:spPr bwMode="auto">
            <a:xfrm>
              <a:off x="1543" y="2176"/>
              <a:ext cx="115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Instruction bus</a:t>
              </a:r>
            </a:p>
          </p:txBody>
        </p:sp>
        <p:sp>
          <p:nvSpPr>
            <p:cNvPr id="548907" name="Line 43"/>
            <p:cNvSpPr>
              <a:spLocks noChangeShapeType="1"/>
            </p:cNvSpPr>
            <p:nvPr/>
          </p:nvSpPr>
          <p:spPr bwMode="auto">
            <a:xfrm>
              <a:off x="1384" y="2376"/>
              <a:ext cx="878" cy="0"/>
            </a:xfrm>
            <a:prstGeom prst="line">
              <a:avLst/>
            </a:prstGeom>
            <a:noFill/>
            <a:ln w="50800">
              <a:solidFill>
                <a:schemeClr val="accent1"/>
              </a:solidFill>
              <a:round/>
              <a:headEnd/>
              <a:tailEnd/>
            </a:ln>
            <a:effectLst/>
          </p:spPr>
          <p:txBody>
            <a:bodyPr wrap="none" anchor="ctr"/>
            <a:lstStyle/>
            <a:p>
              <a:endParaRPr lang="zh-CN" altLang="en-US"/>
            </a:p>
          </p:txBody>
        </p:sp>
        <p:sp>
          <p:nvSpPr>
            <p:cNvPr id="548908" name="Line 44"/>
            <p:cNvSpPr>
              <a:spLocks noChangeShapeType="1"/>
            </p:cNvSpPr>
            <p:nvPr/>
          </p:nvSpPr>
          <p:spPr bwMode="auto">
            <a:xfrm>
              <a:off x="929" y="1728"/>
              <a:ext cx="0" cy="323"/>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909" name="Rectangle 45"/>
            <p:cNvSpPr>
              <a:spLocks noChangeArrowheads="1"/>
            </p:cNvSpPr>
            <p:nvPr/>
          </p:nvSpPr>
          <p:spPr bwMode="auto">
            <a:xfrm>
              <a:off x="914" y="1760"/>
              <a:ext cx="146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Instruction</a:t>
              </a:r>
              <a:r>
                <a:rPr lang="en-US" altLang="zh-CN">
                  <a:latin typeface="Times New Roman" pitchFamily="18" charset="0"/>
                  <a:ea typeface="宋体" pitchFamily="2" charset="-122"/>
                </a:rPr>
                <a:t> </a:t>
              </a:r>
              <a:r>
                <a:rPr lang="en-US" altLang="zh-CN" sz="1800">
                  <a:ea typeface="宋体" pitchFamily="2" charset="-122"/>
                </a:rPr>
                <a:t>Address</a:t>
              </a:r>
            </a:p>
          </p:txBody>
        </p:sp>
        <p:sp>
          <p:nvSpPr>
            <p:cNvPr id="548910" name="Rectangle 46"/>
            <p:cNvSpPr>
              <a:spLocks noChangeArrowheads="1"/>
            </p:cNvSpPr>
            <p:nvPr/>
          </p:nvSpPr>
          <p:spPr bwMode="auto">
            <a:xfrm>
              <a:off x="527" y="2144"/>
              <a:ext cx="858" cy="575"/>
            </a:xfrm>
            <a:prstGeom prst="rect">
              <a:avLst/>
            </a:prstGeom>
            <a:noFill/>
            <a:ln w="12700">
              <a:noFill/>
              <a:miter lim="800000"/>
              <a:headEnd/>
              <a:tailEnd/>
            </a:ln>
            <a:effectLst/>
          </p:spPr>
          <p:txBody>
            <a:bodyPr wrap="none" lIns="90488" tIns="44450" rIns="90488" bIns="44450">
              <a:spAutoFit/>
            </a:bodyPr>
            <a:lstStyle/>
            <a:p>
              <a:pPr algn="ctr"/>
              <a:r>
                <a:rPr lang="en-US" altLang="zh-CN" sz="1800">
                  <a:ea typeface="宋体" pitchFamily="2" charset="-122"/>
                </a:rPr>
                <a:t>Ideal</a:t>
              </a:r>
            </a:p>
            <a:p>
              <a:pPr algn="ctr"/>
              <a:r>
                <a:rPr lang="en-US" altLang="zh-CN" sz="1800">
                  <a:ea typeface="宋体" pitchFamily="2" charset="-122"/>
                </a:rPr>
                <a:t>Instruction</a:t>
              </a:r>
            </a:p>
            <a:p>
              <a:pPr algn="ctr"/>
              <a:r>
                <a:rPr lang="en-US" altLang="zh-CN" sz="1800">
                  <a:ea typeface="宋体" pitchFamily="2" charset="-122"/>
                </a:rPr>
                <a:t>Memory</a:t>
              </a:r>
            </a:p>
          </p:txBody>
        </p:sp>
        <p:sp>
          <p:nvSpPr>
            <p:cNvPr id="548911" name="Rectangle 47"/>
            <p:cNvSpPr>
              <a:spLocks noChangeArrowheads="1"/>
            </p:cNvSpPr>
            <p:nvPr/>
          </p:nvSpPr>
          <p:spPr bwMode="auto">
            <a:xfrm>
              <a:off x="137" y="1419"/>
              <a:ext cx="33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Clk</a:t>
              </a:r>
            </a:p>
          </p:txBody>
        </p:sp>
        <p:sp>
          <p:nvSpPr>
            <p:cNvPr id="548912" name="Rectangle 48"/>
            <p:cNvSpPr>
              <a:spLocks noChangeArrowheads="1"/>
            </p:cNvSpPr>
            <p:nvPr/>
          </p:nvSpPr>
          <p:spPr bwMode="auto">
            <a:xfrm>
              <a:off x="556" y="1548"/>
              <a:ext cx="748" cy="166"/>
            </a:xfrm>
            <a:prstGeom prst="rect">
              <a:avLst/>
            </a:prstGeom>
            <a:noFill/>
            <a:ln w="50800">
              <a:solidFill>
                <a:schemeClr val="tx1"/>
              </a:solidFill>
              <a:miter lim="800000"/>
              <a:headEnd/>
              <a:tailEnd/>
            </a:ln>
            <a:effectLst/>
          </p:spPr>
          <p:txBody>
            <a:bodyPr wrap="none" anchor="ctr"/>
            <a:lstStyle/>
            <a:p>
              <a:endParaRPr lang="zh-CN" altLang="en-US"/>
            </a:p>
          </p:txBody>
        </p:sp>
        <p:sp>
          <p:nvSpPr>
            <p:cNvPr id="548913" name="Line 49"/>
            <p:cNvSpPr>
              <a:spLocks noChangeShapeType="1"/>
            </p:cNvSpPr>
            <p:nvPr/>
          </p:nvSpPr>
          <p:spPr bwMode="auto">
            <a:xfrm>
              <a:off x="548" y="1588"/>
              <a:ext cx="128" cy="32"/>
            </a:xfrm>
            <a:prstGeom prst="line">
              <a:avLst/>
            </a:prstGeom>
            <a:noFill/>
            <a:ln w="25400">
              <a:solidFill>
                <a:schemeClr val="tx1"/>
              </a:solidFill>
              <a:round/>
              <a:headEnd/>
              <a:tailEnd/>
            </a:ln>
            <a:effectLst/>
          </p:spPr>
          <p:txBody>
            <a:bodyPr wrap="none" anchor="ctr"/>
            <a:lstStyle/>
            <a:p>
              <a:endParaRPr lang="zh-CN" altLang="en-US"/>
            </a:p>
          </p:txBody>
        </p:sp>
        <p:sp>
          <p:nvSpPr>
            <p:cNvPr id="548914" name="Line 50"/>
            <p:cNvSpPr>
              <a:spLocks noChangeShapeType="1"/>
            </p:cNvSpPr>
            <p:nvPr/>
          </p:nvSpPr>
          <p:spPr bwMode="auto">
            <a:xfrm flipH="1">
              <a:off x="532" y="1636"/>
              <a:ext cx="160" cy="32"/>
            </a:xfrm>
            <a:prstGeom prst="line">
              <a:avLst/>
            </a:prstGeom>
            <a:noFill/>
            <a:ln w="25400">
              <a:solidFill>
                <a:schemeClr val="tx1"/>
              </a:solidFill>
              <a:round/>
              <a:headEnd/>
              <a:tailEnd/>
            </a:ln>
            <a:effectLst/>
          </p:spPr>
          <p:txBody>
            <a:bodyPr wrap="none" anchor="ctr"/>
            <a:lstStyle/>
            <a:p>
              <a:endParaRPr lang="zh-CN" altLang="en-US"/>
            </a:p>
          </p:txBody>
        </p:sp>
        <p:sp>
          <p:nvSpPr>
            <p:cNvPr id="548915" name="Oval 51"/>
            <p:cNvSpPr>
              <a:spLocks noChangeArrowheads="1"/>
            </p:cNvSpPr>
            <p:nvPr/>
          </p:nvSpPr>
          <p:spPr bwMode="auto">
            <a:xfrm>
              <a:off x="452" y="1588"/>
              <a:ext cx="80" cy="80"/>
            </a:xfrm>
            <a:prstGeom prst="ellipse">
              <a:avLst/>
            </a:prstGeom>
            <a:noFill/>
            <a:ln w="25400">
              <a:solidFill>
                <a:schemeClr val="tx1"/>
              </a:solidFill>
              <a:round/>
              <a:headEnd/>
              <a:tailEnd/>
            </a:ln>
            <a:effectLst/>
          </p:spPr>
          <p:txBody>
            <a:bodyPr wrap="none" anchor="ctr"/>
            <a:lstStyle/>
            <a:p>
              <a:endParaRPr lang="zh-CN" altLang="en-US"/>
            </a:p>
          </p:txBody>
        </p:sp>
        <p:sp>
          <p:nvSpPr>
            <p:cNvPr id="548916" name="Line 52"/>
            <p:cNvSpPr>
              <a:spLocks noChangeShapeType="1"/>
            </p:cNvSpPr>
            <p:nvPr/>
          </p:nvSpPr>
          <p:spPr bwMode="auto">
            <a:xfrm flipH="1">
              <a:off x="208" y="1629"/>
              <a:ext cx="229" cy="0"/>
            </a:xfrm>
            <a:prstGeom prst="line">
              <a:avLst/>
            </a:prstGeom>
            <a:noFill/>
            <a:ln w="25400">
              <a:solidFill>
                <a:schemeClr val="tx1"/>
              </a:solidFill>
              <a:round/>
              <a:headEnd/>
              <a:tailEnd/>
            </a:ln>
            <a:effectLst/>
          </p:spPr>
          <p:txBody>
            <a:bodyPr wrap="none" anchor="ctr"/>
            <a:lstStyle/>
            <a:p>
              <a:endParaRPr lang="zh-CN" altLang="en-US"/>
            </a:p>
          </p:txBody>
        </p:sp>
        <p:sp>
          <p:nvSpPr>
            <p:cNvPr id="548917" name="Rectangle 53"/>
            <p:cNvSpPr>
              <a:spLocks noChangeArrowheads="1"/>
            </p:cNvSpPr>
            <p:nvPr/>
          </p:nvSpPr>
          <p:spPr bwMode="auto">
            <a:xfrm>
              <a:off x="795" y="1523"/>
              <a:ext cx="314"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PC</a:t>
              </a:r>
            </a:p>
          </p:txBody>
        </p:sp>
        <p:sp>
          <p:nvSpPr>
            <p:cNvPr id="548918" name="Line 54"/>
            <p:cNvSpPr>
              <a:spLocks noChangeShapeType="1"/>
            </p:cNvSpPr>
            <p:nvPr/>
          </p:nvSpPr>
          <p:spPr bwMode="auto">
            <a:xfrm>
              <a:off x="1897" y="2375"/>
              <a:ext cx="0" cy="647"/>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919" name="Line 55"/>
            <p:cNvSpPr>
              <a:spLocks noChangeShapeType="1"/>
            </p:cNvSpPr>
            <p:nvPr/>
          </p:nvSpPr>
          <p:spPr bwMode="auto">
            <a:xfrm flipV="1">
              <a:off x="1853" y="2644"/>
              <a:ext cx="119" cy="131"/>
            </a:xfrm>
            <a:prstGeom prst="line">
              <a:avLst/>
            </a:prstGeom>
            <a:noFill/>
            <a:ln w="12700">
              <a:solidFill>
                <a:schemeClr val="tx1"/>
              </a:solidFill>
              <a:round/>
              <a:headEnd/>
              <a:tailEnd/>
            </a:ln>
            <a:effectLst/>
          </p:spPr>
          <p:txBody>
            <a:bodyPr wrap="none" anchor="ctr"/>
            <a:lstStyle/>
            <a:p>
              <a:endParaRPr lang="zh-CN" altLang="en-US"/>
            </a:p>
          </p:txBody>
        </p:sp>
        <p:sp>
          <p:nvSpPr>
            <p:cNvPr id="548920" name="Rectangle 56"/>
            <p:cNvSpPr>
              <a:spLocks noChangeArrowheads="1"/>
            </p:cNvSpPr>
            <p:nvPr/>
          </p:nvSpPr>
          <p:spPr bwMode="auto">
            <a:xfrm>
              <a:off x="1759" y="2552"/>
              <a:ext cx="233"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p>
          </p:txBody>
        </p:sp>
        <p:sp>
          <p:nvSpPr>
            <p:cNvPr id="548921" name="Rectangle 57"/>
            <p:cNvSpPr>
              <a:spLocks noChangeArrowheads="1"/>
            </p:cNvSpPr>
            <p:nvPr/>
          </p:nvSpPr>
          <p:spPr bwMode="auto">
            <a:xfrm>
              <a:off x="1636" y="2408"/>
              <a:ext cx="298"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Rs</a:t>
              </a:r>
            </a:p>
          </p:txBody>
        </p:sp>
        <p:sp>
          <p:nvSpPr>
            <p:cNvPr id="548922" name="Line 58"/>
            <p:cNvSpPr>
              <a:spLocks noChangeShapeType="1"/>
            </p:cNvSpPr>
            <p:nvPr/>
          </p:nvSpPr>
          <p:spPr bwMode="auto">
            <a:xfrm>
              <a:off x="2233" y="2385"/>
              <a:ext cx="0" cy="646"/>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923" name="Line 59"/>
            <p:cNvSpPr>
              <a:spLocks noChangeShapeType="1"/>
            </p:cNvSpPr>
            <p:nvPr/>
          </p:nvSpPr>
          <p:spPr bwMode="auto">
            <a:xfrm flipV="1">
              <a:off x="2189" y="2644"/>
              <a:ext cx="119" cy="131"/>
            </a:xfrm>
            <a:prstGeom prst="line">
              <a:avLst/>
            </a:prstGeom>
            <a:noFill/>
            <a:ln w="12700">
              <a:solidFill>
                <a:schemeClr val="tx1"/>
              </a:solidFill>
              <a:round/>
              <a:headEnd/>
              <a:tailEnd/>
            </a:ln>
            <a:effectLst/>
          </p:spPr>
          <p:txBody>
            <a:bodyPr wrap="none" anchor="ctr"/>
            <a:lstStyle/>
            <a:p>
              <a:endParaRPr lang="zh-CN" altLang="en-US"/>
            </a:p>
          </p:txBody>
        </p:sp>
        <p:sp>
          <p:nvSpPr>
            <p:cNvPr id="548924" name="Rectangle 60"/>
            <p:cNvSpPr>
              <a:spLocks noChangeArrowheads="1"/>
            </p:cNvSpPr>
            <p:nvPr/>
          </p:nvSpPr>
          <p:spPr bwMode="auto">
            <a:xfrm>
              <a:off x="2087" y="2552"/>
              <a:ext cx="233"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5</a:t>
              </a:r>
            </a:p>
          </p:txBody>
        </p:sp>
        <p:sp>
          <p:nvSpPr>
            <p:cNvPr id="548925" name="Rectangle 61"/>
            <p:cNvSpPr>
              <a:spLocks noChangeArrowheads="1"/>
            </p:cNvSpPr>
            <p:nvPr/>
          </p:nvSpPr>
          <p:spPr bwMode="auto">
            <a:xfrm>
              <a:off x="1988" y="2408"/>
              <a:ext cx="266" cy="229"/>
            </a:xfrm>
            <a:prstGeom prst="rect">
              <a:avLst/>
            </a:prstGeom>
            <a:noFill/>
            <a:ln w="12700">
              <a:noFill/>
              <a:miter lim="800000"/>
              <a:headEnd/>
              <a:tailEnd/>
            </a:ln>
            <a:effectLst/>
          </p:spPr>
          <p:txBody>
            <a:bodyPr wrap="none" lIns="90488" tIns="44450" rIns="90488" bIns="44450">
              <a:spAutoFit/>
            </a:bodyPr>
            <a:lstStyle/>
            <a:p>
              <a:r>
                <a:rPr lang="en-US" altLang="zh-CN" sz="1800">
                  <a:ea typeface="宋体" pitchFamily="2" charset="-122"/>
                </a:rPr>
                <a:t>Rt</a:t>
              </a:r>
            </a:p>
          </p:txBody>
        </p:sp>
        <p:sp>
          <p:nvSpPr>
            <p:cNvPr id="548926" name="Line 62"/>
            <p:cNvSpPr>
              <a:spLocks noChangeShapeType="1"/>
            </p:cNvSpPr>
            <p:nvPr/>
          </p:nvSpPr>
          <p:spPr bwMode="auto">
            <a:xfrm>
              <a:off x="2761" y="2395"/>
              <a:ext cx="0" cy="128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8927" name="Line 63"/>
            <p:cNvSpPr>
              <a:spLocks noChangeShapeType="1"/>
            </p:cNvSpPr>
            <p:nvPr/>
          </p:nvSpPr>
          <p:spPr bwMode="auto">
            <a:xfrm flipV="1">
              <a:off x="2717" y="2644"/>
              <a:ext cx="119" cy="131"/>
            </a:xfrm>
            <a:prstGeom prst="line">
              <a:avLst/>
            </a:prstGeom>
            <a:noFill/>
            <a:ln w="12700">
              <a:solidFill>
                <a:schemeClr val="tx1"/>
              </a:solidFill>
              <a:round/>
              <a:headEnd/>
              <a:tailEnd/>
            </a:ln>
            <a:effectLst/>
          </p:spPr>
          <p:txBody>
            <a:bodyPr wrap="none" anchor="ctr"/>
            <a:lstStyle/>
            <a:p>
              <a:endParaRPr lang="zh-CN" altLang="en-US"/>
            </a:p>
          </p:txBody>
        </p:sp>
        <p:sp>
          <p:nvSpPr>
            <p:cNvPr id="548928" name="Rectangle 64"/>
            <p:cNvSpPr>
              <a:spLocks noChangeArrowheads="1"/>
            </p:cNvSpPr>
            <p:nvPr/>
          </p:nvSpPr>
          <p:spPr bwMode="auto">
            <a:xfrm>
              <a:off x="2527" y="2552"/>
              <a:ext cx="281" cy="229"/>
            </a:xfrm>
            <a:prstGeom prst="rect">
              <a:avLst/>
            </a:prstGeom>
            <a:noFill/>
            <a:ln w="12700">
              <a:noFill/>
              <a:miter lim="800000"/>
              <a:headEnd/>
              <a:tailEnd/>
            </a:ln>
            <a:effectLst/>
          </p:spPr>
          <p:txBody>
            <a:bodyPr lIns="90488" tIns="44450" rIns="90488" bIns="44450">
              <a:spAutoFit/>
            </a:bodyPr>
            <a:lstStyle/>
            <a:p>
              <a:r>
                <a:rPr lang="zh-CN" altLang="en-US" sz="1800">
                  <a:ea typeface="宋体" pitchFamily="2" charset="-122"/>
                </a:rPr>
                <a:t>16</a:t>
              </a:r>
            </a:p>
          </p:txBody>
        </p:sp>
        <p:sp>
          <p:nvSpPr>
            <p:cNvPr id="548929" name="Rectangle 65"/>
            <p:cNvSpPr>
              <a:spLocks noChangeArrowheads="1"/>
            </p:cNvSpPr>
            <p:nvPr/>
          </p:nvSpPr>
          <p:spPr bwMode="auto">
            <a:xfrm>
              <a:off x="2388" y="2392"/>
              <a:ext cx="490" cy="229"/>
            </a:xfrm>
            <a:prstGeom prst="rect">
              <a:avLst/>
            </a:prstGeom>
            <a:noFill/>
            <a:ln w="12700">
              <a:noFill/>
              <a:miter lim="800000"/>
              <a:headEnd/>
              <a:tailEnd/>
            </a:ln>
            <a:effectLst/>
          </p:spPr>
          <p:txBody>
            <a:bodyPr lIns="90488" tIns="44450" rIns="90488" bIns="44450">
              <a:spAutoFit/>
            </a:bodyPr>
            <a:lstStyle/>
            <a:p>
              <a:r>
                <a:rPr lang="en-US" altLang="zh-CN" sz="1800">
                  <a:ea typeface="宋体" pitchFamily="2" charset="-122"/>
                </a:rPr>
                <a:t>Imm</a:t>
              </a:r>
            </a:p>
          </p:txBody>
        </p:sp>
        <p:sp>
          <p:nvSpPr>
            <p:cNvPr id="548930" name="Line 66"/>
            <p:cNvSpPr>
              <a:spLocks noChangeShapeType="1"/>
            </p:cNvSpPr>
            <p:nvPr/>
          </p:nvSpPr>
          <p:spPr bwMode="auto">
            <a:xfrm>
              <a:off x="2345" y="3107"/>
              <a:ext cx="688" cy="0"/>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931" name="Line 67"/>
            <p:cNvSpPr>
              <a:spLocks noChangeShapeType="1"/>
            </p:cNvSpPr>
            <p:nvPr/>
          </p:nvSpPr>
          <p:spPr bwMode="auto">
            <a:xfrm>
              <a:off x="2617" y="3691"/>
              <a:ext cx="0" cy="176"/>
            </a:xfrm>
            <a:prstGeom prst="line">
              <a:avLst/>
            </a:prstGeom>
            <a:noFill/>
            <a:ln w="25400">
              <a:solidFill>
                <a:schemeClr val="tx1"/>
              </a:solidFill>
              <a:round/>
              <a:headEnd/>
              <a:tailEnd/>
            </a:ln>
            <a:effectLst/>
          </p:spPr>
          <p:txBody>
            <a:bodyPr wrap="none" anchor="ctr"/>
            <a:lstStyle/>
            <a:p>
              <a:endParaRPr lang="zh-CN" altLang="en-US"/>
            </a:p>
          </p:txBody>
        </p:sp>
        <p:sp>
          <p:nvSpPr>
            <p:cNvPr id="548932" name="Line 68"/>
            <p:cNvSpPr>
              <a:spLocks noChangeShapeType="1"/>
            </p:cNvSpPr>
            <p:nvPr/>
          </p:nvSpPr>
          <p:spPr bwMode="auto">
            <a:xfrm>
              <a:off x="2625" y="3875"/>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548933" name="Line 69"/>
            <p:cNvSpPr>
              <a:spLocks noChangeShapeType="1"/>
            </p:cNvSpPr>
            <p:nvPr/>
          </p:nvSpPr>
          <p:spPr bwMode="auto">
            <a:xfrm>
              <a:off x="3441" y="3635"/>
              <a:ext cx="7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8934" name="Line 70"/>
            <p:cNvSpPr>
              <a:spLocks noChangeShapeType="1"/>
            </p:cNvSpPr>
            <p:nvPr/>
          </p:nvSpPr>
          <p:spPr bwMode="auto">
            <a:xfrm>
              <a:off x="3433" y="3643"/>
              <a:ext cx="0" cy="224"/>
            </a:xfrm>
            <a:prstGeom prst="line">
              <a:avLst/>
            </a:prstGeom>
            <a:noFill/>
            <a:ln w="25400">
              <a:solidFill>
                <a:schemeClr val="tx1"/>
              </a:solidFill>
              <a:round/>
              <a:headEnd/>
              <a:tailEnd/>
            </a:ln>
            <a:effectLst/>
          </p:spPr>
          <p:txBody>
            <a:bodyPr wrap="none" anchor="ctr"/>
            <a:lstStyle/>
            <a:p>
              <a:endParaRPr lang="zh-CN" altLang="en-US"/>
            </a:p>
          </p:txBody>
        </p:sp>
        <p:sp>
          <p:nvSpPr>
            <p:cNvPr id="548935" name="Line 71"/>
            <p:cNvSpPr>
              <a:spLocks noChangeShapeType="1"/>
            </p:cNvSpPr>
            <p:nvPr/>
          </p:nvSpPr>
          <p:spPr bwMode="auto">
            <a:xfrm flipH="1">
              <a:off x="2805" y="3783"/>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548936" name="Rectangle 72"/>
            <p:cNvSpPr>
              <a:spLocks noChangeArrowheads="1"/>
            </p:cNvSpPr>
            <p:nvPr/>
          </p:nvSpPr>
          <p:spPr bwMode="auto">
            <a:xfrm>
              <a:off x="2704" y="3923"/>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8937" name="Line 73"/>
            <p:cNvSpPr>
              <a:spLocks noChangeShapeType="1"/>
            </p:cNvSpPr>
            <p:nvPr/>
          </p:nvSpPr>
          <p:spPr bwMode="auto">
            <a:xfrm flipH="1">
              <a:off x="3429" y="3207"/>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548938" name="Rectangle 74"/>
            <p:cNvSpPr>
              <a:spLocks noChangeArrowheads="1"/>
            </p:cNvSpPr>
            <p:nvPr/>
          </p:nvSpPr>
          <p:spPr bwMode="auto">
            <a:xfrm>
              <a:off x="3328" y="3011"/>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8939" name="Line 75"/>
            <p:cNvSpPr>
              <a:spLocks noChangeShapeType="1"/>
            </p:cNvSpPr>
            <p:nvPr/>
          </p:nvSpPr>
          <p:spPr bwMode="auto">
            <a:xfrm flipH="1">
              <a:off x="2517" y="3015"/>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548940" name="Rectangle 76"/>
            <p:cNvSpPr>
              <a:spLocks noChangeArrowheads="1"/>
            </p:cNvSpPr>
            <p:nvPr/>
          </p:nvSpPr>
          <p:spPr bwMode="auto">
            <a:xfrm>
              <a:off x="2416" y="3155"/>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8941" name="Line 77"/>
            <p:cNvSpPr>
              <a:spLocks noChangeShapeType="1"/>
            </p:cNvSpPr>
            <p:nvPr/>
          </p:nvSpPr>
          <p:spPr bwMode="auto">
            <a:xfrm>
              <a:off x="4985" y="3395"/>
              <a:ext cx="562" cy="0"/>
            </a:xfrm>
            <a:prstGeom prst="line">
              <a:avLst/>
            </a:prstGeom>
            <a:noFill/>
            <a:ln w="50800">
              <a:solidFill>
                <a:schemeClr val="accent1"/>
              </a:solidFill>
              <a:round/>
              <a:headEnd/>
              <a:tailEnd/>
            </a:ln>
            <a:effectLst/>
          </p:spPr>
          <p:txBody>
            <a:bodyPr wrap="none" anchor="ctr"/>
            <a:lstStyle/>
            <a:p>
              <a:endParaRPr lang="zh-CN" altLang="en-US"/>
            </a:p>
          </p:txBody>
        </p:sp>
        <p:sp>
          <p:nvSpPr>
            <p:cNvPr id="548942" name="Line 78"/>
            <p:cNvSpPr>
              <a:spLocks noChangeShapeType="1"/>
            </p:cNvSpPr>
            <p:nvPr/>
          </p:nvSpPr>
          <p:spPr bwMode="auto">
            <a:xfrm>
              <a:off x="5545" y="3384"/>
              <a:ext cx="0" cy="763"/>
            </a:xfrm>
            <a:prstGeom prst="line">
              <a:avLst/>
            </a:prstGeom>
            <a:noFill/>
            <a:ln w="50800">
              <a:solidFill>
                <a:schemeClr val="accent1"/>
              </a:solidFill>
              <a:round/>
              <a:headEnd/>
              <a:tailEnd/>
            </a:ln>
            <a:effectLst/>
          </p:spPr>
          <p:txBody>
            <a:bodyPr wrap="none" anchor="ctr"/>
            <a:lstStyle/>
            <a:p>
              <a:endParaRPr lang="zh-CN" altLang="en-US"/>
            </a:p>
          </p:txBody>
        </p:sp>
        <p:sp>
          <p:nvSpPr>
            <p:cNvPr id="548943" name="Line 79"/>
            <p:cNvSpPr>
              <a:spLocks noChangeShapeType="1"/>
            </p:cNvSpPr>
            <p:nvPr/>
          </p:nvSpPr>
          <p:spPr bwMode="auto">
            <a:xfrm flipH="1">
              <a:off x="873" y="4163"/>
              <a:ext cx="4688" cy="0"/>
            </a:xfrm>
            <a:prstGeom prst="line">
              <a:avLst/>
            </a:prstGeom>
            <a:noFill/>
            <a:ln w="50800">
              <a:solidFill>
                <a:schemeClr val="accent1"/>
              </a:solidFill>
              <a:round/>
              <a:headEnd/>
              <a:tailEnd/>
            </a:ln>
            <a:effectLst/>
          </p:spPr>
          <p:txBody>
            <a:bodyPr wrap="none" anchor="ctr"/>
            <a:lstStyle/>
            <a:p>
              <a:endParaRPr lang="zh-CN" altLang="en-US"/>
            </a:p>
          </p:txBody>
        </p:sp>
        <p:sp>
          <p:nvSpPr>
            <p:cNvPr id="548944" name="Line 80"/>
            <p:cNvSpPr>
              <a:spLocks noChangeShapeType="1"/>
            </p:cNvSpPr>
            <p:nvPr/>
          </p:nvSpPr>
          <p:spPr bwMode="auto">
            <a:xfrm>
              <a:off x="889" y="3335"/>
              <a:ext cx="0" cy="812"/>
            </a:xfrm>
            <a:prstGeom prst="line">
              <a:avLst/>
            </a:prstGeom>
            <a:noFill/>
            <a:ln w="50800">
              <a:solidFill>
                <a:schemeClr val="accent1"/>
              </a:solidFill>
              <a:round/>
              <a:headEnd/>
              <a:tailEnd/>
            </a:ln>
            <a:effectLst/>
          </p:spPr>
          <p:txBody>
            <a:bodyPr wrap="none" anchor="ctr"/>
            <a:lstStyle/>
            <a:p>
              <a:endParaRPr lang="zh-CN" altLang="en-US"/>
            </a:p>
          </p:txBody>
        </p:sp>
        <p:sp>
          <p:nvSpPr>
            <p:cNvPr id="548945" name="Line 81"/>
            <p:cNvSpPr>
              <a:spLocks noChangeShapeType="1"/>
            </p:cNvSpPr>
            <p:nvPr/>
          </p:nvSpPr>
          <p:spPr bwMode="auto">
            <a:xfrm>
              <a:off x="886" y="3347"/>
              <a:ext cx="611" cy="0"/>
            </a:xfrm>
            <a:prstGeom prst="line">
              <a:avLst/>
            </a:prstGeom>
            <a:noFill/>
            <a:ln w="50800">
              <a:solidFill>
                <a:schemeClr val="accent1"/>
              </a:solidFill>
              <a:round/>
              <a:headEnd/>
              <a:tailEnd type="triangle" w="med" len="med"/>
            </a:ln>
            <a:effectLst/>
          </p:spPr>
          <p:txBody>
            <a:bodyPr wrap="none" anchor="ctr"/>
            <a:lstStyle/>
            <a:p>
              <a:endParaRPr lang="zh-CN" altLang="en-US"/>
            </a:p>
          </p:txBody>
        </p:sp>
        <p:sp>
          <p:nvSpPr>
            <p:cNvPr id="548946" name="Line 82"/>
            <p:cNvSpPr>
              <a:spLocks noChangeShapeType="1"/>
            </p:cNvSpPr>
            <p:nvPr/>
          </p:nvSpPr>
          <p:spPr bwMode="auto">
            <a:xfrm flipH="1">
              <a:off x="1125" y="3255"/>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548947" name="Rectangle 83"/>
            <p:cNvSpPr>
              <a:spLocks noChangeArrowheads="1"/>
            </p:cNvSpPr>
            <p:nvPr/>
          </p:nvSpPr>
          <p:spPr bwMode="auto">
            <a:xfrm>
              <a:off x="976" y="3107"/>
              <a:ext cx="274" cy="229"/>
            </a:xfrm>
            <a:prstGeom prst="rect">
              <a:avLst/>
            </a:prstGeom>
            <a:noFill/>
            <a:ln w="12700">
              <a:noFill/>
              <a:miter lim="800000"/>
              <a:headEnd/>
              <a:tailEnd/>
            </a:ln>
            <a:effectLst/>
          </p:spPr>
          <p:txBody>
            <a:bodyPr wrap="none" lIns="90488" tIns="44450" rIns="90488" bIns="44450">
              <a:spAutoFit/>
            </a:bodyPr>
            <a:lstStyle/>
            <a:p>
              <a:r>
                <a:rPr lang="zh-CN" altLang="en-US" sz="1800">
                  <a:ea typeface="宋体" pitchFamily="2" charset="-122"/>
                </a:rPr>
                <a:t>32</a:t>
              </a:r>
            </a:p>
          </p:txBody>
        </p:sp>
        <p:sp>
          <p:nvSpPr>
            <p:cNvPr id="548948" name="Line 84"/>
            <p:cNvSpPr>
              <a:spLocks noChangeShapeType="1"/>
            </p:cNvSpPr>
            <p:nvPr/>
          </p:nvSpPr>
          <p:spPr bwMode="auto">
            <a:xfrm>
              <a:off x="3577" y="3307"/>
              <a:ext cx="0" cy="848"/>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548949" name="Line 85"/>
            <p:cNvSpPr>
              <a:spLocks noChangeShapeType="1"/>
            </p:cNvSpPr>
            <p:nvPr/>
          </p:nvSpPr>
          <p:spPr bwMode="auto">
            <a:xfrm>
              <a:off x="2240" y="2376"/>
              <a:ext cx="512" cy="0"/>
            </a:xfrm>
            <a:prstGeom prst="line">
              <a:avLst/>
            </a:prstGeom>
            <a:noFill/>
            <a:ln w="25400">
              <a:solidFill>
                <a:schemeClr val="tx1"/>
              </a:solidFill>
              <a:round/>
              <a:headEnd/>
              <a:tailEnd/>
            </a:ln>
            <a:effectLst/>
          </p:spPr>
          <p:txBody>
            <a:bodyPr wrap="none" anchor="ctr"/>
            <a:lstStyle/>
            <a:p>
              <a:endParaRPr lang="zh-CN" altLang="en-US"/>
            </a:p>
          </p:txBody>
        </p:sp>
      </p:grpSp>
      <p:sp>
        <p:nvSpPr>
          <p:cNvPr id="548950" name="Rectangle 86"/>
          <p:cNvSpPr>
            <a:spLocks noChangeArrowheads="1"/>
          </p:cNvSpPr>
          <p:nvPr/>
        </p:nvSpPr>
        <p:spPr bwMode="auto">
          <a:xfrm>
            <a:off x="2625725" y="1387475"/>
            <a:ext cx="6213475" cy="1371600"/>
          </a:xfrm>
          <a:prstGeom prst="rect">
            <a:avLst/>
          </a:prstGeom>
          <a:noFill/>
          <a:ln w="12700">
            <a:noFill/>
            <a:miter lim="800000"/>
            <a:headEnd/>
            <a:tailEnd/>
          </a:ln>
          <a:effectLst/>
        </p:spPr>
        <p:txBody>
          <a:bodyPr lIns="90488" tIns="44450" rIns="90488" bIns="44450">
            <a:spAutoFit/>
          </a:bodyPr>
          <a:lstStyle/>
          <a:p>
            <a:r>
              <a:rPr lang="zh-CN" altLang="en-US" sz="2100">
                <a:solidFill>
                  <a:schemeClr val="accent1"/>
                </a:solidFill>
                <a:latin typeface="微软雅黑" pitchFamily="34" charset="-122"/>
                <a:ea typeface="微软雅黑" pitchFamily="34" charset="-122"/>
              </a:rPr>
              <a:t>关键路径 </a:t>
            </a:r>
            <a:r>
              <a:rPr lang="en-US" altLang="zh-CN" sz="2100">
                <a:solidFill>
                  <a:schemeClr val="accent1"/>
                </a:solidFill>
                <a:latin typeface="微软雅黑" pitchFamily="34" charset="-122"/>
                <a:ea typeface="微软雅黑" pitchFamily="34" charset="-122"/>
              </a:rPr>
              <a:t>(Load)</a:t>
            </a:r>
            <a:r>
              <a:rPr lang="en-US" altLang="zh-CN" sz="2100">
                <a:latin typeface="微软雅黑" pitchFamily="34" charset="-122"/>
                <a:ea typeface="微软雅黑" pitchFamily="34" charset="-122"/>
              </a:rPr>
              <a:t> = </a:t>
            </a:r>
          </a:p>
          <a:p>
            <a:r>
              <a:rPr lang="en-US" altLang="zh-CN" sz="2100">
                <a:latin typeface="微软雅黑" pitchFamily="34" charset="-122"/>
                <a:ea typeface="微软雅黑" pitchFamily="34" charset="-122"/>
              </a:rPr>
              <a:t>    </a:t>
            </a:r>
            <a:r>
              <a:rPr lang="en-US" altLang="zh-CN" sz="2100">
                <a:solidFill>
                  <a:schemeClr val="accent2"/>
                </a:solidFill>
                <a:latin typeface="微软雅黑" pitchFamily="34" charset="-122"/>
                <a:ea typeface="微软雅黑" pitchFamily="34" charset="-122"/>
              </a:rPr>
              <a:t>Clk-to-Q</a:t>
            </a:r>
            <a:r>
              <a:rPr lang="en-US" altLang="zh-CN" sz="2100">
                <a:latin typeface="微软雅黑" pitchFamily="34" charset="-122"/>
                <a:ea typeface="微软雅黑" pitchFamily="34" charset="-122"/>
              </a:rPr>
              <a:t> +</a:t>
            </a:r>
            <a:r>
              <a:rPr lang="zh-CN" altLang="en-US" sz="2100">
                <a:latin typeface="微软雅黑" pitchFamily="34" charset="-122"/>
                <a:ea typeface="微软雅黑" pitchFamily="34" charset="-122"/>
              </a:rPr>
              <a:t> </a:t>
            </a:r>
            <a:r>
              <a:rPr lang="zh-CN" altLang="en-US" sz="2100">
                <a:solidFill>
                  <a:schemeClr val="accent2"/>
                </a:solidFill>
                <a:latin typeface="微软雅黑" pitchFamily="34" charset="-122"/>
                <a:ea typeface="微软雅黑" pitchFamily="34" charset="-122"/>
              </a:rPr>
              <a:t>取指令时间</a:t>
            </a:r>
            <a:r>
              <a:rPr lang="zh-CN" altLang="en-US" sz="2100">
                <a:latin typeface="微软雅黑" pitchFamily="34" charset="-122"/>
                <a:ea typeface="微软雅黑" pitchFamily="34" charset="-122"/>
              </a:rPr>
              <a:t> </a:t>
            </a:r>
            <a:r>
              <a:rPr lang="en-US" altLang="zh-CN" sz="2100">
                <a:latin typeface="微软雅黑" pitchFamily="34" charset="-122"/>
                <a:ea typeface="微软雅黑" pitchFamily="34" charset="-122"/>
              </a:rPr>
              <a:t>+ </a:t>
            </a:r>
            <a:r>
              <a:rPr lang="zh-CN" altLang="en-US" sz="2100">
                <a:solidFill>
                  <a:schemeClr val="accent2"/>
                </a:solidFill>
                <a:latin typeface="微软雅黑" pitchFamily="34" charset="-122"/>
                <a:ea typeface="微软雅黑" pitchFamily="34" charset="-122"/>
              </a:rPr>
              <a:t>取寄存器数据时间</a:t>
            </a:r>
            <a:r>
              <a:rPr lang="zh-CN" altLang="en-US" sz="2100">
                <a:latin typeface="微软雅黑" pitchFamily="34" charset="-122"/>
                <a:ea typeface="微软雅黑" pitchFamily="34" charset="-122"/>
              </a:rPr>
              <a:t> </a:t>
            </a:r>
            <a:r>
              <a:rPr lang="en-US" altLang="zh-CN" sz="2100">
                <a:latin typeface="微软雅黑" pitchFamily="34" charset="-122"/>
                <a:ea typeface="微软雅黑" pitchFamily="34" charset="-122"/>
              </a:rPr>
              <a:t>+</a:t>
            </a:r>
          </a:p>
          <a:p>
            <a:r>
              <a:rPr lang="en-US" altLang="zh-CN" sz="2100">
                <a:latin typeface="微软雅黑" pitchFamily="34" charset="-122"/>
                <a:ea typeface="微软雅黑" pitchFamily="34" charset="-122"/>
              </a:rPr>
              <a:t>    </a:t>
            </a:r>
            <a:r>
              <a:rPr lang="en-US" altLang="zh-CN" sz="2100">
                <a:solidFill>
                  <a:schemeClr val="accent2"/>
                </a:solidFill>
                <a:latin typeface="微软雅黑" pitchFamily="34" charset="-122"/>
                <a:ea typeface="微软雅黑" pitchFamily="34" charset="-122"/>
              </a:rPr>
              <a:t>ALU </a:t>
            </a:r>
            <a:r>
              <a:rPr lang="zh-CN" altLang="en-US" sz="2100">
                <a:solidFill>
                  <a:schemeClr val="accent2"/>
                </a:solidFill>
                <a:latin typeface="微软雅黑" pitchFamily="34" charset="-122"/>
                <a:ea typeface="微软雅黑" pitchFamily="34" charset="-122"/>
              </a:rPr>
              <a:t>中运算时间</a:t>
            </a:r>
            <a:r>
              <a:rPr lang="zh-CN" altLang="en-US" sz="2100">
                <a:latin typeface="微软雅黑" pitchFamily="34" charset="-122"/>
                <a:ea typeface="微软雅黑" pitchFamily="34" charset="-122"/>
              </a:rPr>
              <a:t> </a:t>
            </a:r>
            <a:r>
              <a:rPr lang="en-US" altLang="zh-CN" sz="2100">
                <a:latin typeface="微软雅黑" pitchFamily="34" charset="-122"/>
                <a:ea typeface="微软雅黑" pitchFamily="34" charset="-122"/>
              </a:rPr>
              <a:t>+ </a:t>
            </a:r>
            <a:r>
              <a:rPr lang="zh-CN" altLang="en-US" sz="2100">
                <a:solidFill>
                  <a:schemeClr val="accent2"/>
                </a:solidFill>
                <a:latin typeface="微软雅黑" pitchFamily="34" charset="-122"/>
                <a:ea typeface="微软雅黑" pitchFamily="34" charset="-122"/>
              </a:rPr>
              <a:t>取存储器数据时间</a:t>
            </a:r>
            <a:r>
              <a:rPr lang="zh-CN" altLang="en-US" sz="2100">
                <a:latin typeface="微软雅黑" pitchFamily="34" charset="-122"/>
                <a:ea typeface="微软雅黑" pitchFamily="34" charset="-122"/>
              </a:rPr>
              <a:t>  </a:t>
            </a:r>
            <a:r>
              <a:rPr lang="en-US" altLang="zh-CN" sz="2100">
                <a:latin typeface="微软雅黑" pitchFamily="34" charset="-122"/>
                <a:ea typeface="微软雅黑" pitchFamily="34" charset="-122"/>
              </a:rPr>
              <a:t>+</a:t>
            </a:r>
          </a:p>
          <a:p>
            <a:r>
              <a:rPr lang="en-US" altLang="zh-CN" sz="2100">
                <a:latin typeface="微软雅黑" pitchFamily="34" charset="-122"/>
                <a:ea typeface="微软雅黑" pitchFamily="34" charset="-122"/>
              </a:rPr>
              <a:t>    </a:t>
            </a:r>
            <a:r>
              <a:rPr lang="zh-CN" altLang="en-US" sz="2100">
                <a:solidFill>
                  <a:schemeClr val="accent2"/>
                </a:solidFill>
                <a:latin typeface="微软雅黑" pitchFamily="34" charset="-122"/>
                <a:ea typeface="微软雅黑" pitchFamily="34" charset="-122"/>
              </a:rPr>
              <a:t>写寄存器时间（建立时间）</a:t>
            </a:r>
            <a:r>
              <a:rPr lang="en-US" altLang="zh-CN" sz="2100">
                <a:latin typeface="微软雅黑" pitchFamily="34" charset="-122"/>
                <a:ea typeface="微软雅黑" pitchFamily="34" charset="-122"/>
              </a:rPr>
              <a:t>+  </a:t>
            </a:r>
            <a:r>
              <a:rPr lang="zh-CN" altLang="en-US" sz="2100">
                <a:solidFill>
                  <a:schemeClr val="accent2"/>
                </a:solidFill>
                <a:latin typeface="微软雅黑" pitchFamily="34" charset="-122"/>
                <a:ea typeface="微软雅黑" pitchFamily="34" charset="-122"/>
              </a:rPr>
              <a:t>时钟扭斜</a:t>
            </a:r>
          </a:p>
        </p:txBody>
      </p:sp>
      <p:sp>
        <p:nvSpPr>
          <p:cNvPr id="548951" name="Text Box 87"/>
          <p:cNvSpPr txBox="1">
            <a:spLocks noChangeArrowheads="1"/>
          </p:cNvSpPr>
          <p:nvPr/>
        </p:nvSpPr>
        <p:spPr bwMode="auto">
          <a:xfrm>
            <a:off x="415925" y="838200"/>
            <a:ext cx="5832475" cy="427038"/>
          </a:xfrm>
          <a:prstGeom prst="rect">
            <a:avLst/>
          </a:prstGeom>
          <a:solidFill>
            <a:schemeClr val="bg1"/>
          </a:solidFill>
          <a:ln w="50800">
            <a:noFill/>
            <a:miter lim="800000"/>
            <a:headEnd/>
            <a:tailEnd/>
          </a:ln>
          <a:effectLst/>
        </p:spPr>
        <p:txBody>
          <a:bodyPr>
            <a:spAutoFit/>
          </a:bodyPr>
          <a:lstStyle/>
          <a:p>
            <a:pPr>
              <a:spcBef>
                <a:spcPct val="20000"/>
              </a:spcBef>
            </a:pPr>
            <a:r>
              <a:rPr lang="en-US" altLang="zh-CN" sz="2200">
                <a:solidFill>
                  <a:srgbClr val="006600"/>
                </a:solidFill>
                <a:latin typeface="微软雅黑" pitchFamily="34" charset="-122"/>
                <a:ea typeface="微软雅黑" pitchFamily="34" charset="-122"/>
                <a:cs typeface="Arial" charset="0"/>
              </a:rPr>
              <a:t>Load</a:t>
            </a:r>
            <a:r>
              <a:rPr lang="zh-CN" altLang="en-US" sz="2200">
                <a:solidFill>
                  <a:srgbClr val="006600"/>
                </a:solidFill>
                <a:latin typeface="微软雅黑" pitchFamily="34" charset="-122"/>
                <a:ea typeface="微软雅黑" pitchFamily="34" charset="-122"/>
                <a:cs typeface="Arial" charset="0"/>
              </a:rPr>
              <a:t>操作：</a:t>
            </a:r>
            <a:r>
              <a:rPr lang="en-US" altLang="zh-CN" sz="2200">
                <a:solidFill>
                  <a:srgbClr val="006600"/>
                </a:solidFill>
                <a:latin typeface="微软雅黑" pitchFamily="34" charset="-122"/>
                <a:ea typeface="微软雅黑" pitchFamily="34" charset="-122"/>
                <a:cs typeface="Arial" charset="0"/>
              </a:rPr>
              <a:t>R[Rt] ← M[R[Rs]+Imm16]</a:t>
            </a:r>
            <a:endParaRPr lang="en-US" altLang="en-US" sz="2200">
              <a:solidFill>
                <a:srgbClr val="006600"/>
              </a:solidFill>
              <a:latin typeface="微软雅黑" pitchFamily="34" charset="-122"/>
              <a:ea typeface="微软雅黑" pitchFamily="34" charset="-122"/>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951"/>
                                        </p:tgtEl>
                                        <p:attrNameLst>
                                          <p:attrName>style.visibility</p:attrName>
                                        </p:attrNameLst>
                                      </p:cBhvr>
                                      <p:to>
                                        <p:strVal val="visible"/>
                                      </p:to>
                                    </p:set>
                                    <p:animEffect transition="in" filter="blinds(horizontal)">
                                      <p:cBhvr>
                                        <p:cTn id="7" dur="500"/>
                                        <p:tgtEl>
                                          <p:spTgt spid="5489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950"/>
                                        </p:tgtEl>
                                        <p:attrNameLst>
                                          <p:attrName>style.visibility</p:attrName>
                                        </p:attrNameLst>
                                      </p:cBhvr>
                                      <p:to>
                                        <p:strVal val="visible"/>
                                      </p:to>
                                    </p:set>
                                    <p:animEffect transition="in" filter="blinds(horizontal)">
                                      <p:cBhvr>
                                        <p:cTn id="12" dur="500"/>
                                        <p:tgtEl>
                                          <p:spTgt spid="54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50" grpId="0"/>
      <p:bldP spid="5489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39775" y="142875"/>
            <a:ext cx="7605713" cy="528638"/>
          </a:xfrm>
          <a:noFill/>
          <a:ln/>
        </p:spPr>
        <p:txBody>
          <a:bodyPr/>
          <a:lstStyle/>
          <a:p>
            <a:r>
              <a:rPr lang="zh-CN" altLang="en-US">
                <a:solidFill>
                  <a:srgbClr val="CC0000"/>
                </a:solidFill>
              </a:rPr>
              <a:t>单周期</a:t>
            </a:r>
            <a:r>
              <a:rPr lang="en-US" altLang="zh-CN">
                <a:solidFill>
                  <a:srgbClr val="CC0000"/>
                </a:solidFill>
              </a:rPr>
              <a:t>, </a:t>
            </a:r>
            <a:r>
              <a:rPr lang="zh-CN" altLang="en-US">
                <a:solidFill>
                  <a:srgbClr val="CC0000"/>
                </a:solidFill>
              </a:rPr>
              <a:t>多周期 和</a:t>
            </a:r>
            <a:r>
              <a:rPr lang="en-US" altLang="zh-CN">
                <a:solidFill>
                  <a:srgbClr val="CC0000"/>
                </a:solidFill>
              </a:rPr>
              <a:t> </a:t>
            </a:r>
            <a:r>
              <a:rPr lang="zh-CN" altLang="en-US">
                <a:solidFill>
                  <a:srgbClr val="CC0000"/>
                </a:solidFill>
              </a:rPr>
              <a:t>流水线比较</a:t>
            </a:r>
            <a:endParaRPr lang="en-US" altLang="zh-CN">
              <a:solidFill>
                <a:srgbClr val="CC0000"/>
              </a:solidFill>
            </a:endParaRPr>
          </a:p>
        </p:txBody>
      </p:sp>
      <p:sp>
        <p:nvSpPr>
          <p:cNvPr id="528387" name="Rectangle 3"/>
          <p:cNvSpPr>
            <a:spLocks noChangeArrowheads="1"/>
          </p:cNvSpPr>
          <p:nvPr/>
        </p:nvSpPr>
        <p:spPr bwMode="auto">
          <a:xfrm>
            <a:off x="214313" y="3709988"/>
            <a:ext cx="496887" cy="333375"/>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Clk</a:t>
            </a:r>
          </a:p>
        </p:txBody>
      </p:sp>
      <p:sp>
        <p:nvSpPr>
          <p:cNvPr id="528388" name="Line 4"/>
          <p:cNvSpPr>
            <a:spLocks noChangeShapeType="1"/>
          </p:cNvSpPr>
          <p:nvPr/>
        </p:nvSpPr>
        <p:spPr bwMode="auto">
          <a:xfrm>
            <a:off x="774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389" name="Line 5"/>
          <p:cNvSpPr>
            <a:spLocks noChangeShapeType="1"/>
          </p:cNvSpPr>
          <p:nvPr/>
        </p:nvSpPr>
        <p:spPr bwMode="auto">
          <a:xfrm>
            <a:off x="762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390" name="Line 6"/>
          <p:cNvSpPr>
            <a:spLocks noChangeShapeType="1"/>
          </p:cNvSpPr>
          <p:nvPr/>
        </p:nvSpPr>
        <p:spPr bwMode="auto">
          <a:xfrm flipV="1">
            <a:off x="1143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391" name="Line 7"/>
          <p:cNvSpPr>
            <a:spLocks noChangeShapeType="1"/>
          </p:cNvSpPr>
          <p:nvPr/>
        </p:nvSpPr>
        <p:spPr bwMode="auto">
          <a:xfrm>
            <a:off x="1155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392" name="Line 8"/>
          <p:cNvSpPr>
            <a:spLocks noChangeShapeType="1"/>
          </p:cNvSpPr>
          <p:nvPr/>
        </p:nvSpPr>
        <p:spPr bwMode="auto">
          <a:xfrm>
            <a:off x="1524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393" name="Line 9"/>
          <p:cNvSpPr>
            <a:spLocks noChangeShapeType="1"/>
          </p:cNvSpPr>
          <p:nvPr/>
        </p:nvSpPr>
        <p:spPr bwMode="auto">
          <a:xfrm>
            <a:off x="393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394" name="Line 10"/>
          <p:cNvSpPr>
            <a:spLocks noChangeShapeType="1"/>
          </p:cNvSpPr>
          <p:nvPr/>
        </p:nvSpPr>
        <p:spPr bwMode="auto">
          <a:xfrm flipV="1">
            <a:off x="762000" y="1601788"/>
            <a:ext cx="0" cy="154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395" name="Rectangle 11"/>
          <p:cNvSpPr>
            <a:spLocks noChangeArrowheads="1"/>
          </p:cNvSpPr>
          <p:nvPr/>
        </p:nvSpPr>
        <p:spPr bwMode="auto">
          <a:xfrm>
            <a:off x="747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1</a:t>
            </a:r>
          </a:p>
        </p:txBody>
      </p:sp>
      <p:sp>
        <p:nvSpPr>
          <p:cNvPr id="528396" name="Rectangle 12"/>
          <p:cNvSpPr>
            <a:spLocks noChangeArrowheads="1"/>
          </p:cNvSpPr>
          <p:nvPr/>
        </p:nvSpPr>
        <p:spPr bwMode="auto">
          <a:xfrm>
            <a:off x="100013" y="2827338"/>
            <a:ext cx="5102225" cy="347662"/>
          </a:xfrm>
          <a:prstGeom prst="rect">
            <a:avLst/>
          </a:prstGeom>
          <a:noFill/>
          <a:ln w="12700">
            <a:noFill/>
            <a:miter lim="800000"/>
            <a:headEnd/>
            <a:tailEnd/>
          </a:ln>
          <a:effectLst/>
        </p:spPr>
        <p:txBody>
          <a:bodyPr wrap="none" lIns="90488" tIns="44450" rIns="90488" bIns="44450">
            <a:spAutoFit/>
          </a:bodyPr>
          <a:lstStyle/>
          <a:p>
            <a:r>
              <a:rPr lang="en-US" altLang="zh-CN" sz="1700">
                <a:solidFill>
                  <a:schemeClr val="accent1"/>
                </a:solidFill>
                <a:latin typeface="微软雅黑" pitchFamily="34" charset="-122"/>
                <a:ea typeface="微软雅黑" pitchFamily="34" charset="-122"/>
              </a:rPr>
              <a:t>Multiple Cycle</a:t>
            </a:r>
            <a:r>
              <a:rPr lang="en-US" altLang="zh-CN">
                <a:solidFill>
                  <a:schemeClr val="accent1"/>
                </a:solidFill>
                <a:latin typeface="Times New Roman" pitchFamily="18" charset="0"/>
                <a:ea typeface="宋体" pitchFamily="2" charset="-122"/>
              </a:rPr>
              <a:t> </a:t>
            </a:r>
            <a:r>
              <a:rPr lang="en-US" altLang="zh-CN" sz="1700">
                <a:solidFill>
                  <a:schemeClr val="accent1"/>
                </a:solidFill>
                <a:latin typeface="微软雅黑" pitchFamily="34" charset="-122"/>
                <a:ea typeface="微软雅黑" pitchFamily="34" charset="-122"/>
              </a:rPr>
              <a:t>Implementation</a:t>
            </a:r>
            <a:r>
              <a:rPr lang="zh-CN" altLang="en-US" sz="1700">
                <a:solidFill>
                  <a:schemeClr val="accent1"/>
                </a:solidFill>
                <a:latin typeface="微软雅黑" pitchFamily="34" charset="-122"/>
                <a:ea typeface="微软雅黑" pitchFamily="34" charset="-122"/>
              </a:rPr>
              <a:t>（多周期实现）</a:t>
            </a:r>
            <a:r>
              <a:rPr lang="en-US" altLang="zh-CN">
                <a:solidFill>
                  <a:schemeClr val="accent1"/>
                </a:solidFill>
                <a:latin typeface="Times New Roman" pitchFamily="18" charset="0"/>
                <a:ea typeface="宋体" pitchFamily="2" charset="-122"/>
              </a:rPr>
              <a:t>:</a:t>
            </a:r>
          </a:p>
        </p:txBody>
      </p:sp>
      <p:grpSp>
        <p:nvGrpSpPr>
          <p:cNvPr id="528397" name="Group 13"/>
          <p:cNvGrpSpPr>
            <a:grpSpLocks/>
          </p:cNvGrpSpPr>
          <p:nvPr/>
        </p:nvGrpSpPr>
        <p:grpSpPr bwMode="auto">
          <a:xfrm>
            <a:off x="774700" y="4424363"/>
            <a:ext cx="3784600" cy="333375"/>
            <a:chOff x="488" y="2544"/>
            <a:chExt cx="2384" cy="210"/>
          </a:xfrm>
        </p:grpSpPr>
        <p:grpSp>
          <p:nvGrpSpPr>
            <p:cNvPr id="528398" name="Group 14"/>
            <p:cNvGrpSpPr>
              <a:grpSpLocks/>
            </p:cNvGrpSpPr>
            <p:nvPr/>
          </p:nvGrpSpPr>
          <p:grpSpPr bwMode="auto">
            <a:xfrm>
              <a:off x="488" y="2544"/>
              <a:ext cx="466" cy="210"/>
              <a:chOff x="488" y="2544"/>
              <a:chExt cx="466" cy="210"/>
            </a:xfrm>
          </p:grpSpPr>
          <p:sp>
            <p:nvSpPr>
              <p:cNvPr id="528399" name="Rectangle 15"/>
              <p:cNvSpPr>
                <a:spLocks noChangeArrowheads="1"/>
              </p:cNvSpPr>
              <p:nvPr/>
            </p:nvSpPr>
            <p:spPr bwMode="auto">
              <a:xfrm>
                <a:off x="48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00" name="Rectangle 16"/>
              <p:cNvSpPr>
                <a:spLocks noChangeArrowheads="1"/>
              </p:cNvSpPr>
              <p:nvPr/>
            </p:nvSpPr>
            <p:spPr bwMode="auto">
              <a:xfrm>
                <a:off x="519" y="2544"/>
                <a:ext cx="435"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28401" name="Group 17"/>
            <p:cNvGrpSpPr>
              <a:grpSpLocks/>
            </p:cNvGrpSpPr>
            <p:nvPr/>
          </p:nvGrpSpPr>
          <p:grpSpPr bwMode="auto">
            <a:xfrm>
              <a:off x="968" y="2544"/>
              <a:ext cx="464" cy="210"/>
              <a:chOff x="968" y="2544"/>
              <a:chExt cx="464" cy="210"/>
            </a:xfrm>
          </p:grpSpPr>
          <p:sp>
            <p:nvSpPr>
              <p:cNvPr id="528402" name="Rectangle 18"/>
              <p:cNvSpPr>
                <a:spLocks noChangeArrowheads="1"/>
              </p:cNvSpPr>
              <p:nvPr/>
            </p:nvSpPr>
            <p:spPr bwMode="auto">
              <a:xfrm>
                <a:off x="96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03" name="Rectangle 19"/>
              <p:cNvSpPr>
                <a:spLocks noChangeArrowheads="1"/>
              </p:cNvSpPr>
              <p:nvPr/>
            </p:nvSpPr>
            <p:spPr bwMode="auto">
              <a:xfrm>
                <a:off x="1047" y="2544"/>
                <a:ext cx="32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a:t>
                </a:r>
              </a:p>
            </p:txBody>
          </p:sp>
        </p:grpSp>
        <p:grpSp>
          <p:nvGrpSpPr>
            <p:cNvPr id="528404" name="Group 20"/>
            <p:cNvGrpSpPr>
              <a:grpSpLocks/>
            </p:cNvGrpSpPr>
            <p:nvPr/>
          </p:nvGrpSpPr>
          <p:grpSpPr bwMode="auto">
            <a:xfrm>
              <a:off x="1448" y="2544"/>
              <a:ext cx="464" cy="210"/>
              <a:chOff x="1448" y="2544"/>
              <a:chExt cx="464" cy="210"/>
            </a:xfrm>
          </p:grpSpPr>
          <p:sp>
            <p:nvSpPr>
              <p:cNvPr id="528405" name="Rectangle 21"/>
              <p:cNvSpPr>
                <a:spLocks noChangeArrowheads="1"/>
              </p:cNvSpPr>
              <p:nvPr/>
            </p:nvSpPr>
            <p:spPr bwMode="auto">
              <a:xfrm>
                <a:off x="144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06" name="Rectangle 22"/>
              <p:cNvSpPr>
                <a:spLocks noChangeArrowheads="1"/>
              </p:cNvSpPr>
              <p:nvPr/>
            </p:nvSpPr>
            <p:spPr bwMode="auto">
              <a:xfrm>
                <a:off x="1479" y="2544"/>
                <a:ext cx="37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28407" name="Group 23"/>
            <p:cNvGrpSpPr>
              <a:grpSpLocks/>
            </p:cNvGrpSpPr>
            <p:nvPr/>
          </p:nvGrpSpPr>
          <p:grpSpPr bwMode="auto">
            <a:xfrm>
              <a:off x="1928" y="2544"/>
              <a:ext cx="464" cy="210"/>
              <a:chOff x="1928" y="2544"/>
              <a:chExt cx="464" cy="210"/>
            </a:xfrm>
          </p:grpSpPr>
          <p:sp>
            <p:nvSpPr>
              <p:cNvPr id="528408" name="Rectangle 24"/>
              <p:cNvSpPr>
                <a:spLocks noChangeArrowheads="1"/>
              </p:cNvSpPr>
              <p:nvPr/>
            </p:nvSpPr>
            <p:spPr bwMode="auto">
              <a:xfrm>
                <a:off x="192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09" name="Rectangle 25"/>
              <p:cNvSpPr>
                <a:spLocks noChangeArrowheads="1"/>
              </p:cNvSpPr>
              <p:nvPr/>
            </p:nvSpPr>
            <p:spPr bwMode="auto">
              <a:xfrm>
                <a:off x="1959" y="2544"/>
                <a:ext cx="3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28410" name="Group 26"/>
            <p:cNvGrpSpPr>
              <a:grpSpLocks/>
            </p:cNvGrpSpPr>
            <p:nvPr/>
          </p:nvGrpSpPr>
          <p:grpSpPr bwMode="auto">
            <a:xfrm>
              <a:off x="2408" y="2544"/>
              <a:ext cx="464" cy="210"/>
              <a:chOff x="2408" y="2544"/>
              <a:chExt cx="464" cy="210"/>
            </a:xfrm>
          </p:grpSpPr>
          <p:sp>
            <p:nvSpPr>
              <p:cNvPr id="528411" name="Rectangle 27"/>
              <p:cNvSpPr>
                <a:spLocks noChangeArrowheads="1"/>
              </p:cNvSpPr>
              <p:nvPr/>
            </p:nvSpPr>
            <p:spPr bwMode="auto">
              <a:xfrm>
                <a:off x="240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12" name="Rectangle 28"/>
              <p:cNvSpPr>
                <a:spLocks noChangeArrowheads="1"/>
              </p:cNvSpPr>
              <p:nvPr/>
            </p:nvSpPr>
            <p:spPr bwMode="auto">
              <a:xfrm>
                <a:off x="2487" y="2544"/>
                <a:ext cx="2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sp>
        <p:nvSpPr>
          <p:cNvPr id="528413" name="Line 29"/>
          <p:cNvSpPr>
            <a:spLocks noChangeShapeType="1"/>
          </p:cNvSpPr>
          <p:nvPr/>
        </p:nvSpPr>
        <p:spPr bwMode="auto">
          <a:xfrm>
            <a:off x="1536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14" name="Line 30"/>
          <p:cNvSpPr>
            <a:spLocks noChangeShapeType="1"/>
          </p:cNvSpPr>
          <p:nvPr/>
        </p:nvSpPr>
        <p:spPr bwMode="auto">
          <a:xfrm flipV="1">
            <a:off x="1905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15" name="Line 31"/>
          <p:cNvSpPr>
            <a:spLocks noChangeShapeType="1"/>
          </p:cNvSpPr>
          <p:nvPr/>
        </p:nvSpPr>
        <p:spPr bwMode="auto">
          <a:xfrm>
            <a:off x="1917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16" name="Line 32"/>
          <p:cNvSpPr>
            <a:spLocks noChangeShapeType="1"/>
          </p:cNvSpPr>
          <p:nvPr/>
        </p:nvSpPr>
        <p:spPr bwMode="auto">
          <a:xfrm>
            <a:off x="2286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17" name="Line 33"/>
          <p:cNvSpPr>
            <a:spLocks noChangeShapeType="1"/>
          </p:cNvSpPr>
          <p:nvPr/>
        </p:nvSpPr>
        <p:spPr bwMode="auto">
          <a:xfrm flipV="1">
            <a:off x="1524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18" name="Rectangle 34"/>
          <p:cNvSpPr>
            <a:spLocks noChangeArrowheads="1"/>
          </p:cNvSpPr>
          <p:nvPr/>
        </p:nvSpPr>
        <p:spPr bwMode="auto">
          <a:xfrm>
            <a:off x="1509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2</a:t>
            </a:r>
          </a:p>
        </p:txBody>
      </p:sp>
      <p:sp>
        <p:nvSpPr>
          <p:cNvPr id="528419" name="Line 35"/>
          <p:cNvSpPr>
            <a:spLocks noChangeShapeType="1"/>
          </p:cNvSpPr>
          <p:nvPr/>
        </p:nvSpPr>
        <p:spPr bwMode="auto">
          <a:xfrm>
            <a:off x="2298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20" name="Line 36"/>
          <p:cNvSpPr>
            <a:spLocks noChangeShapeType="1"/>
          </p:cNvSpPr>
          <p:nvPr/>
        </p:nvSpPr>
        <p:spPr bwMode="auto">
          <a:xfrm flipV="1">
            <a:off x="2667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21" name="Line 37"/>
          <p:cNvSpPr>
            <a:spLocks noChangeShapeType="1"/>
          </p:cNvSpPr>
          <p:nvPr/>
        </p:nvSpPr>
        <p:spPr bwMode="auto">
          <a:xfrm>
            <a:off x="2679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22" name="Line 38"/>
          <p:cNvSpPr>
            <a:spLocks noChangeShapeType="1"/>
          </p:cNvSpPr>
          <p:nvPr/>
        </p:nvSpPr>
        <p:spPr bwMode="auto">
          <a:xfrm>
            <a:off x="3048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23" name="Line 39"/>
          <p:cNvSpPr>
            <a:spLocks noChangeShapeType="1"/>
          </p:cNvSpPr>
          <p:nvPr/>
        </p:nvSpPr>
        <p:spPr bwMode="auto">
          <a:xfrm flipV="1">
            <a:off x="2286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24" name="Rectangle 40"/>
          <p:cNvSpPr>
            <a:spLocks noChangeArrowheads="1"/>
          </p:cNvSpPr>
          <p:nvPr/>
        </p:nvSpPr>
        <p:spPr bwMode="auto">
          <a:xfrm>
            <a:off x="2271713" y="3328988"/>
            <a:ext cx="773112" cy="333375"/>
          </a:xfrm>
          <a:prstGeom prst="rect">
            <a:avLst/>
          </a:prstGeom>
          <a:noFill/>
          <a:ln w="12700">
            <a:noFill/>
            <a:miter lim="800000"/>
            <a:headEnd/>
            <a:tailEnd/>
          </a:ln>
          <a:effectLst/>
        </p:spPr>
        <p:txBody>
          <a:bodyPr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3</a:t>
            </a:r>
          </a:p>
        </p:txBody>
      </p:sp>
      <p:sp>
        <p:nvSpPr>
          <p:cNvPr id="528425" name="Line 41"/>
          <p:cNvSpPr>
            <a:spLocks noChangeShapeType="1"/>
          </p:cNvSpPr>
          <p:nvPr/>
        </p:nvSpPr>
        <p:spPr bwMode="auto">
          <a:xfrm>
            <a:off x="3060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26" name="Line 42"/>
          <p:cNvSpPr>
            <a:spLocks noChangeShapeType="1"/>
          </p:cNvSpPr>
          <p:nvPr/>
        </p:nvSpPr>
        <p:spPr bwMode="auto">
          <a:xfrm flipV="1">
            <a:off x="3429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27" name="Line 43"/>
          <p:cNvSpPr>
            <a:spLocks noChangeShapeType="1"/>
          </p:cNvSpPr>
          <p:nvPr/>
        </p:nvSpPr>
        <p:spPr bwMode="auto">
          <a:xfrm>
            <a:off x="3441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28" name="Line 44"/>
          <p:cNvSpPr>
            <a:spLocks noChangeShapeType="1"/>
          </p:cNvSpPr>
          <p:nvPr/>
        </p:nvSpPr>
        <p:spPr bwMode="auto">
          <a:xfrm>
            <a:off x="3810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29" name="Line 45"/>
          <p:cNvSpPr>
            <a:spLocks noChangeShapeType="1"/>
          </p:cNvSpPr>
          <p:nvPr/>
        </p:nvSpPr>
        <p:spPr bwMode="auto">
          <a:xfrm flipV="1">
            <a:off x="3048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30" name="Rectangle 46"/>
          <p:cNvSpPr>
            <a:spLocks noChangeArrowheads="1"/>
          </p:cNvSpPr>
          <p:nvPr/>
        </p:nvSpPr>
        <p:spPr bwMode="auto">
          <a:xfrm>
            <a:off x="3033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4</a:t>
            </a:r>
          </a:p>
        </p:txBody>
      </p:sp>
      <p:sp>
        <p:nvSpPr>
          <p:cNvPr id="528431" name="Line 47"/>
          <p:cNvSpPr>
            <a:spLocks noChangeShapeType="1"/>
          </p:cNvSpPr>
          <p:nvPr/>
        </p:nvSpPr>
        <p:spPr bwMode="auto">
          <a:xfrm>
            <a:off x="3822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32" name="Line 48"/>
          <p:cNvSpPr>
            <a:spLocks noChangeShapeType="1"/>
          </p:cNvSpPr>
          <p:nvPr/>
        </p:nvSpPr>
        <p:spPr bwMode="auto">
          <a:xfrm flipV="1">
            <a:off x="4191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33" name="Line 49"/>
          <p:cNvSpPr>
            <a:spLocks noChangeShapeType="1"/>
          </p:cNvSpPr>
          <p:nvPr/>
        </p:nvSpPr>
        <p:spPr bwMode="auto">
          <a:xfrm>
            <a:off x="4203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34" name="Line 50"/>
          <p:cNvSpPr>
            <a:spLocks noChangeShapeType="1"/>
          </p:cNvSpPr>
          <p:nvPr/>
        </p:nvSpPr>
        <p:spPr bwMode="auto">
          <a:xfrm>
            <a:off x="4572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35" name="Line 51"/>
          <p:cNvSpPr>
            <a:spLocks noChangeShapeType="1"/>
          </p:cNvSpPr>
          <p:nvPr/>
        </p:nvSpPr>
        <p:spPr bwMode="auto">
          <a:xfrm flipV="1">
            <a:off x="3810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36" name="Rectangle 52"/>
          <p:cNvSpPr>
            <a:spLocks noChangeArrowheads="1"/>
          </p:cNvSpPr>
          <p:nvPr/>
        </p:nvSpPr>
        <p:spPr bwMode="auto">
          <a:xfrm>
            <a:off x="3795713" y="3328988"/>
            <a:ext cx="773112" cy="333375"/>
          </a:xfrm>
          <a:prstGeom prst="rect">
            <a:avLst/>
          </a:prstGeom>
          <a:noFill/>
          <a:ln w="12700">
            <a:noFill/>
            <a:miter lim="800000"/>
            <a:headEnd/>
            <a:tailEnd/>
          </a:ln>
          <a:effectLst/>
        </p:spPr>
        <p:txBody>
          <a:bodyPr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5</a:t>
            </a:r>
          </a:p>
        </p:txBody>
      </p:sp>
      <p:sp>
        <p:nvSpPr>
          <p:cNvPr id="528437" name="Line 53"/>
          <p:cNvSpPr>
            <a:spLocks noChangeShapeType="1"/>
          </p:cNvSpPr>
          <p:nvPr/>
        </p:nvSpPr>
        <p:spPr bwMode="auto">
          <a:xfrm>
            <a:off x="4584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38" name="Line 54"/>
          <p:cNvSpPr>
            <a:spLocks noChangeShapeType="1"/>
          </p:cNvSpPr>
          <p:nvPr/>
        </p:nvSpPr>
        <p:spPr bwMode="auto">
          <a:xfrm flipV="1">
            <a:off x="4953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39" name="Line 55"/>
          <p:cNvSpPr>
            <a:spLocks noChangeShapeType="1"/>
          </p:cNvSpPr>
          <p:nvPr/>
        </p:nvSpPr>
        <p:spPr bwMode="auto">
          <a:xfrm>
            <a:off x="4965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40" name="Line 56"/>
          <p:cNvSpPr>
            <a:spLocks noChangeShapeType="1"/>
          </p:cNvSpPr>
          <p:nvPr/>
        </p:nvSpPr>
        <p:spPr bwMode="auto">
          <a:xfrm>
            <a:off x="5334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41" name="Rectangle 57"/>
          <p:cNvSpPr>
            <a:spLocks noChangeArrowheads="1"/>
          </p:cNvSpPr>
          <p:nvPr/>
        </p:nvSpPr>
        <p:spPr bwMode="auto">
          <a:xfrm>
            <a:off x="4557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1</a:t>
            </a:r>
          </a:p>
        </p:txBody>
      </p:sp>
      <p:sp>
        <p:nvSpPr>
          <p:cNvPr id="528442" name="Line 58"/>
          <p:cNvSpPr>
            <a:spLocks noChangeShapeType="1"/>
          </p:cNvSpPr>
          <p:nvPr/>
        </p:nvSpPr>
        <p:spPr bwMode="auto">
          <a:xfrm>
            <a:off x="5346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43" name="Line 59"/>
          <p:cNvSpPr>
            <a:spLocks noChangeShapeType="1"/>
          </p:cNvSpPr>
          <p:nvPr/>
        </p:nvSpPr>
        <p:spPr bwMode="auto">
          <a:xfrm flipV="1">
            <a:off x="5715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44" name="Line 60"/>
          <p:cNvSpPr>
            <a:spLocks noChangeShapeType="1"/>
          </p:cNvSpPr>
          <p:nvPr/>
        </p:nvSpPr>
        <p:spPr bwMode="auto">
          <a:xfrm>
            <a:off x="5727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45" name="Line 61"/>
          <p:cNvSpPr>
            <a:spLocks noChangeShapeType="1"/>
          </p:cNvSpPr>
          <p:nvPr/>
        </p:nvSpPr>
        <p:spPr bwMode="auto">
          <a:xfrm>
            <a:off x="6096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46" name="Line 62"/>
          <p:cNvSpPr>
            <a:spLocks noChangeShapeType="1"/>
          </p:cNvSpPr>
          <p:nvPr/>
        </p:nvSpPr>
        <p:spPr bwMode="auto">
          <a:xfrm flipV="1">
            <a:off x="5334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47" name="Rectangle 63"/>
          <p:cNvSpPr>
            <a:spLocks noChangeArrowheads="1"/>
          </p:cNvSpPr>
          <p:nvPr/>
        </p:nvSpPr>
        <p:spPr bwMode="auto">
          <a:xfrm>
            <a:off x="5319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2</a:t>
            </a:r>
          </a:p>
        </p:txBody>
      </p:sp>
      <p:sp>
        <p:nvSpPr>
          <p:cNvPr id="528448" name="Line 64"/>
          <p:cNvSpPr>
            <a:spLocks noChangeShapeType="1"/>
          </p:cNvSpPr>
          <p:nvPr/>
        </p:nvSpPr>
        <p:spPr bwMode="auto">
          <a:xfrm>
            <a:off x="6108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49" name="Line 65"/>
          <p:cNvSpPr>
            <a:spLocks noChangeShapeType="1"/>
          </p:cNvSpPr>
          <p:nvPr/>
        </p:nvSpPr>
        <p:spPr bwMode="auto">
          <a:xfrm flipV="1">
            <a:off x="6477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50" name="Line 66"/>
          <p:cNvSpPr>
            <a:spLocks noChangeShapeType="1"/>
          </p:cNvSpPr>
          <p:nvPr/>
        </p:nvSpPr>
        <p:spPr bwMode="auto">
          <a:xfrm>
            <a:off x="6489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51" name="Line 67"/>
          <p:cNvSpPr>
            <a:spLocks noChangeShapeType="1"/>
          </p:cNvSpPr>
          <p:nvPr/>
        </p:nvSpPr>
        <p:spPr bwMode="auto">
          <a:xfrm>
            <a:off x="6858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52" name="Line 68"/>
          <p:cNvSpPr>
            <a:spLocks noChangeShapeType="1"/>
          </p:cNvSpPr>
          <p:nvPr/>
        </p:nvSpPr>
        <p:spPr bwMode="auto">
          <a:xfrm flipV="1">
            <a:off x="6096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53" name="Rectangle 69"/>
          <p:cNvSpPr>
            <a:spLocks noChangeArrowheads="1"/>
          </p:cNvSpPr>
          <p:nvPr/>
        </p:nvSpPr>
        <p:spPr bwMode="auto">
          <a:xfrm>
            <a:off x="6081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3</a:t>
            </a:r>
          </a:p>
        </p:txBody>
      </p:sp>
      <p:sp>
        <p:nvSpPr>
          <p:cNvPr id="528454" name="Line 70"/>
          <p:cNvSpPr>
            <a:spLocks noChangeShapeType="1"/>
          </p:cNvSpPr>
          <p:nvPr/>
        </p:nvSpPr>
        <p:spPr bwMode="auto">
          <a:xfrm>
            <a:off x="6870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55" name="Line 71"/>
          <p:cNvSpPr>
            <a:spLocks noChangeShapeType="1"/>
          </p:cNvSpPr>
          <p:nvPr/>
        </p:nvSpPr>
        <p:spPr bwMode="auto">
          <a:xfrm flipV="1">
            <a:off x="7239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56" name="Line 72"/>
          <p:cNvSpPr>
            <a:spLocks noChangeShapeType="1"/>
          </p:cNvSpPr>
          <p:nvPr/>
        </p:nvSpPr>
        <p:spPr bwMode="auto">
          <a:xfrm>
            <a:off x="7251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57" name="Line 73"/>
          <p:cNvSpPr>
            <a:spLocks noChangeShapeType="1"/>
          </p:cNvSpPr>
          <p:nvPr/>
        </p:nvSpPr>
        <p:spPr bwMode="auto">
          <a:xfrm>
            <a:off x="7620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58" name="Line 74"/>
          <p:cNvSpPr>
            <a:spLocks noChangeShapeType="1"/>
          </p:cNvSpPr>
          <p:nvPr/>
        </p:nvSpPr>
        <p:spPr bwMode="auto">
          <a:xfrm flipV="1">
            <a:off x="6858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59" name="Rectangle 75"/>
          <p:cNvSpPr>
            <a:spLocks noChangeArrowheads="1"/>
          </p:cNvSpPr>
          <p:nvPr/>
        </p:nvSpPr>
        <p:spPr bwMode="auto">
          <a:xfrm>
            <a:off x="68437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4</a:t>
            </a:r>
          </a:p>
        </p:txBody>
      </p:sp>
      <p:sp>
        <p:nvSpPr>
          <p:cNvPr id="528460" name="Line 76"/>
          <p:cNvSpPr>
            <a:spLocks noChangeShapeType="1"/>
          </p:cNvSpPr>
          <p:nvPr/>
        </p:nvSpPr>
        <p:spPr bwMode="auto">
          <a:xfrm>
            <a:off x="7632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61" name="Line 77"/>
          <p:cNvSpPr>
            <a:spLocks noChangeShapeType="1"/>
          </p:cNvSpPr>
          <p:nvPr/>
        </p:nvSpPr>
        <p:spPr bwMode="auto">
          <a:xfrm flipV="1">
            <a:off x="8001000" y="3697288"/>
            <a:ext cx="0" cy="254000"/>
          </a:xfrm>
          <a:prstGeom prst="line">
            <a:avLst/>
          </a:prstGeom>
          <a:noFill/>
          <a:ln w="25400">
            <a:solidFill>
              <a:schemeClr val="tx1"/>
            </a:solidFill>
            <a:round/>
            <a:headEnd/>
            <a:tailEnd/>
          </a:ln>
          <a:effectLst/>
        </p:spPr>
        <p:txBody>
          <a:bodyPr wrap="none" anchor="ctr"/>
          <a:lstStyle/>
          <a:p>
            <a:endParaRPr lang="zh-CN" altLang="en-US"/>
          </a:p>
        </p:txBody>
      </p:sp>
      <p:sp>
        <p:nvSpPr>
          <p:cNvPr id="528462" name="Line 78"/>
          <p:cNvSpPr>
            <a:spLocks noChangeShapeType="1"/>
          </p:cNvSpPr>
          <p:nvPr/>
        </p:nvSpPr>
        <p:spPr bwMode="auto">
          <a:xfrm>
            <a:off x="8013700" y="37099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63" name="Line 79"/>
          <p:cNvSpPr>
            <a:spLocks noChangeShapeType="1"/>
          </p:cNvSpPr>
          <p:nvPr/>
        </p:nvSpPr>
        <p:spPr bwMode="auto">
          <a:xfrm>
            <a:off x="8382000" y="3722688"/>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464" name="Line 80"/>
          <p:cNvSpPr>
            <a:spLocks noChangeShapeType="1"/>
          </p:cNvSpPr>
          <p:nvPr/>
        </p:nvSpPr>
        <p:spPr bwMode="auto">
          <a:xfrm flipV="1">
            <a:off x="7620000" y="3316288"/>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65" name="Rectangle 81"/>
          <p:cNvSpPr>
            <a:spLocks noChangeArrowheads="1"/>
          </p:cNvSpPr>
          <p:nvPr/>
        </p:nvSpPr>
        <p:spPr bwMode="auto">
          <a:xfrm>
            <a:off x="7529513" y="3328988"/>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1</a:t>
            </a:r>
          </a:p>
        </p:txBody>
      </p:sp>
      <p:sp>
        <p:nvSpPr>
          <p:cNvPr id="528466" name="Line 82"/>
          <p:cNvSpPr>
            <a:spLocks noChangeShapeType="1"/>
          </p:cNvSpPr>
          <p:nvPr/>
        </p:nvSpPr>
        <p:spPr bwMode="auto">
          <a:xfrm>
            <a:off x="8394700" y="3938588"/>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467" name="Rectangle 83"/>
          <p:cNvSpPr>
            <a:spLocks noChangeArrowheads="1"/>
          </p:cNvSpPr>
          <p:nvPr/>
        </p:nvSpPr>
        <p:spPr bwMode="auto">
          <a:xfrm>
            <a:off x="128588" y="5438775"/>
            <a:ext cx="677862"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Load</a:t>
            </a:r>
          </a:p>
        </p:txBody>
      </p:sp>
      <p:grpSp>
        <p:nvGrpSpPr>
          <p:cNvPr id="528468" name="Group 84"/>
          <p:cNvGrpSpPr>
            <a:grpSpLocks/>
          </p:cNvGrpSpPr>
          <p:nvPr/>
        </p:nvGrpSpPr>
        <p:grpSpPr bwMode="auto">
          <a:xfrm>
            <a:off x="774700" y="5438775"/>
            <a:ext cx="3784600" cy="333375"/>
            <a:chOff x="488" y="3264"/>
            <a:chExt cx="2384" cy="210"/>
          </a:xfrm>
        </p:grpSpPr>
        <p:grpSp>
          <p:nvGrpSpPr>
            <p:cNvPr id="528469" name="Group 85"/>
            <p:cNvGrpSpPr>
              <a:grpSpLocks/>
            </p:cNvGrpSpPr>
            <p:nvPr/>
          </p:nvGrpSpPr>
          <p:grpSpPr bwMode="auto">
            <a:xfrm>
              <a:off x="488" y="3264"/>
              <a:ext cx="466" cy="210"/>
              <a:chOff x="488" y="3264"/>
              <a:chExt cx="466" cy="210"/>
            </a:xfrm>
          </p:grpSpPr>
          <p:sp>
            <p:nvSpPr>
              <p:cNvPr id="528470" name="Rectangle 86"/>
              <p:cNvSpPr>
                <a:spLocks noChangeArrowheads="1"/>
              </p:cNvSpPr>
              <p:nvPr/>
            </p:nvSpPr>
            <p:spPr bwMode="auto">
              <a:xfrm>
                <a:off x="488" y="327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71" name="Rectangle 87"/>
              <p:cNvSpPr>
                <a:spLocks noChangeArrowheads="1"/>
              </p:cNvSpPr>
              <p:nvPr/>
            </p:nvSpPr>
            <p:spPr bwMode="auto">
              <a:xfrm>
                <a:off x="519" y="3264"/>
                <a:ext cx="435"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28472" name="Group 88"/>
            <p:cNvGrpSpPr>
              <a:grpSpLocks/>
            </p:cNvGrpSpPr>
            <p:nvPr/>
          </p:nvGrpSpPr>
          <p:grpSpPr bwMode="auto">
            <a:xfrm>
              <a:off x="968" y="3264"/>
              <a:ext cx="464" cy="210"/>
              <a:chOff x="968" y="3264"/>
              <a:chExt cx="464" cy="210"/>
            </a:xfrm>
          </p:grpSpPr>
          <p:sp>
            <p:nvSpPr>
              <p:cNvPr id="528473" name="Rectangle 89"/>
              <p:cNvSpPr>
                <a:spLocks noChangeArrowheads="1"/>
              </p:cNvSpPr>
              <p:nvPr/>
            </p:nvSpPr>
            <p:spPr bwMode="auto">
              <a:xfrm>
                <a:off x="968" y="327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74" name="Rectangle 90"/>
              <p:cNvSpPr>
                <a:spLocks noChangeArrowheads="1"/>
              </p:cNvSpPr>
              <p:nvPr/>
            </p:nvSpPr>
            <p:spPr bwMode="auto">
              <a:xfrm>
                <a:off x="1047" y="3264"/>
                <a:ext cx="32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a:t>
                </a:r>
              </a:p>
            </p:txBody>
          </p:sp>
        </p:grpSp>
        <p:grpSp>
          <p:nvGrpSpPr>
            <p:cNvPr id="528475" name="Group 91"/>
            <p:cNvGrpSpPr>
              <a:grpSpLocks/>
            </p:cNvGrpSpPr>
            <p:nvPr/>
          </p:nvGrpSpPr>
          <p:grpSpPr bwMode="auto">
            <a:xfrm>
              <a:off x="1448" y="3264"/>
              <a:ext cx="464" cy="210"/>
              <a:chOff x="1448" y="3264"/>
              <a:chExt cx="464" cy="210"/>
            </a:xfrm>
          </p:grpSpPr>
          <p:sp>
            <p:nvSpPr>
              <p:cNvPr id="528476" name="Rectangle 92"/>
              <p:cNvSpPr>
                <a:spLocks noChangeArrowheads="1"/>
              </p:cNvSpPr>
              <p:nvPr/>
            </p:nvSpPr>
            <p:spPr bwMode="auto">
              <a:xfrm>
                <a:off x="1448" y="327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77" name="Rectangle 93"/>
              <p:cNvSpPr>
                <a:spLocks noChangeArrowheads="1"/>
              </p:cNvSpPr>
              <p:nvPr/>
            </p:nvSpPr>
            <p:spPr bwMode="auto">
              <a:xfrm>
                <a:off x="1479" y="3264"/>
                <a:ext cx="37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28478" name="Group 94"/>
            <p:cNvGrpSpPr>
              <a:grpSpLocks/>
            </p:cNvGrpSpPr>
            <p:nvPr/>
          </p:nvGrpSpPr>
          <p:grpSpPr bwMode="auto">
            <a:xfrm>
              <a:off x="1928" y="3264"/>
              <a:ext cx="464" cy="210"/>
              <a:chOff x="1928" y="3264"/>
              <a:chExt cx="464" cy="210"/>
            </a:xfrm>
          </p:grpSpPr>
          <p:sp>
            <p:nvSpPr>
              <p:cNvPr id="528479" name="Rectangle 95"/>
              <p:cNvSpPr>
                <a:spLocks noChangeArrowheads="1"/>
              </p:cNvSpPr>
              <p:nvPr/>
            </p:nvSpPr>
            <p:spPr bwMode="auto">
              <a:xfrm>
                <a:off x="1928" y="327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80" name="Rectangle 96"/>
              <p:cNvSpPr>
                <a:spLocks noChangeArrowheads="1"/>
              </p:cNvSpPr>
              <p:nvPr/>
            </p:nvSpPr>
            <p:spPr bwMode="auto">
              <a:xfrm>
                <a:off x="1959" y="3264"/>
                <a:ext cx="3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28481" name="Group 97"/>
            <p:cNvGrpSpPr>
              <a:grpSpLocks/>
            </p:cNvGrpSpPr>
            <p:nvPr/>
          </p:nvGrpSpPr>
          <p:grpSpPr bwMode="auto">
            <a:xfrm>
              <a:off x="2408" y="3264"/>
              <a:ext cx="464" cy="210"/>
              <a:chOff x="2408" y="3264"/>
              <a:chExt cx="464" cy="210"/>
            </a:xfrm>
          </p:grpSpPr>
          <p:sp>
            <p:nvSpPr>
              <p:cNvPr id="528482" name="Rectangle 98"/>
              <p:cNvSpPr>
                <a:spLocks noChangeArrowheads="1"/>
              </p:cNvSpPr>
              <p:nvPr/>
            </p:nvSpPr>
            <p:spPr bwMode="auto">
              <a:xfrm>
                <a:off x="2408" y="327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83" name="Rectangle 99"/>
              <p:cNvSpPr>
                <a:spLocks noChangeArrowheads="1"/>
              </p:cNvSpPr>
              <p:nvPr/>
            </p:nvSpPr>
            <p:spPr bwMode="auto">
              <a:xfrm>
                <a:off x="2487" y="3264"/>
                <a:ext cx="2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grpSp>
        <p:nvGrpSpPr>
          <p:cNvPr id="528484" name="Group 100"/>
          <p:cNvGrpSpPr>
            <a:grpSpLocks/>
          </p:cNvGrpSpPr>
          <p:nvPr/>
        </p:nvGrpSpPr>
        <p:grpSpPr bwMode="auto">
          <a:xfrm>
            <a:off x="4584700" y="4424363"/>
            <a:ext cx="739775" cy="333375"/>
            <a:chOff x="2888" y="2544"/>
            <a:chExt cx="466" cy="210"/>
          </a:xfrm>
        </p:grpSpPr>
        <p:sp>
          <p:nvSpPr>
            <p:cNvPr id="528485" name="Rectangle 101"/>
            <p:cNvSpPr>
              <a:spLocks noChangeArrowheads="1"/>
            </p:cNvSpPr>
            <p:nvPr/>
          </p:nvSpPr>
          <p:spPr bwMode="auto">
            <a:xfrm>
              <a:off x="288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86" name="Rectangle 102"/>
            <p:cNvSpPr>
              <a:spLocks noChangeArrowheads="1"/>
            </p:cNvSpPr>
            <p:nvPr/>
          </p:nvSpPr>
          <p:spPr bwMode="auto">
            <a:xfrm>
              <a:off x="2919" y="2544"/>
              <a:ext cx="435"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28487" name="Group 103"/>
          <p:cNvGrpSpPr>
            <a:grpSpLocks/>
          </p:cNvGrpSpPr>
          <p:nvPr/>
        </p:nvGrpSpPr>
        <p:grpSpPr bwMode="auto">
          <a:xfrm>
            <a:off x="5346700" y="4424363"/>
            <a:ext cx="736600" cy="333375"/>
            <a:chOff x="3368" y="2544"/>
            <a:chExt cx="464" cy="210"/>
          </a:xfrm>
        </p:grpSpPr>
        <p:sp>
          <p:nvSpPr>
            <p:cNvPr id="528488" name="Rectangle 104"/>
            <p:cNvSpPr>
              <a:spLocks noChangeArrowheads="1"/>
            </p:cNvSpPr>
            <p:nvPr/>
          </p:nvSpPr>
          <p:spPr bwMode="auto">
            <a:xfrm>
              <a:off x="336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89" name="Rectangle 105"/>
            <p:cNvSpPr>
              <a:spLocks noChangeArrowheads="1"/>
            </p:cNvSpPr>
            <p:nvPr/>
          </p:nvSpPr>
          <p:spPr bwMode="auto">
            <a:xfrm>
              <a:off x="3447" y="2544"/>
              <a:ext cx="32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a:t>
              </a:r>
            </a:p>
          </p:txBody>
        </p:sp>
      </p:grpSp>
      <p:grpSp>
        <p:nvGrpSpPr>
          <p:cNvPr id="528490" name="Group 106"/>
          <p:cNvGrpSpPr>
            <a:grpSpLocks/>
          </p:cNvGrpSpPr>
          <p:nvPr/>
        </p:nvGrpSpPr>
        <p:grpSpPr bwMode="auto">
          <a:xfrm>
            <a:off x="6108700" y="4424363"/>
            <a:ext cx="736600" cy="333375"/>
            <a:chOff x="3848" y="2544"/>
            <a:chExt cx="464" cy="210"/>
          </a:xfrm>
        </p:grpSpPr>
        <p:sp>
          <p:nvSpPr>
            <p:cNvPr id="528491" name="Rectangle 107"/>
            <p:cNvSpPr>
              <a:spLocks noChangeArrowheads="1"/>
            </p:cNvSpPr>
            <p:nvPr/>
          </p:nvSpPr>
          <p:spPr bwMode="auto">
            <a:xfrm>
              <a:off x="384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92" name="Rectangle 108"/>
            <p:cNvSpPr>
              <a:spLocks noChangeArrowheads="1"/>
            </p:cNvSpPr>
            <p:nvPr/>
          </p:nvSpPr>
          <p:spPr bwMode="auto">
            <a:xfrm>
              <a:off x="3879" y="2544"/>
              <a:ext cx="37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28493" name="Group 109"/>
          <p:cNvGrpSpPr>
            <a:grpSpLocks/>
          </p:cNvGrpSpPr>
          <p:nvPr/>
        </p:nvGrpSpPr>
        <p:grpSpPr bwMode="auto">
          <a:xfrm>
            <a:off x="6870700" y="4424363"/>
            <a:ext cx="736600" cy="333375"/>
            <a:chOff x="4328" y="2544"/>
            <a:chExt cx="464" cy="210"/>
          </a:xfrm>
        </p:grpSpPr>
        <p:sp>
          <p:nvSpPr>
            <p:cNvPr id="528494" name="Rectangle 110"/>
            <p:cNvSpPr>
              <a:spLocks noChangeArrowheads="1"/>
            </p:cNvSpPr>
            <p:nvPr/>
          </p:nvSpPr>
          <p:spPr bwMode="auto">
            <a:xfrm>
              <a:off x="432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495" name="Rectangle 111"/>
            <p:cNvSpPr>
              <a:spLocks noChangeArrowheads="1"/>
            </p:cNvSpPr>
            <p:nvPr/>
          </p:nvSpPr>
          <p:spPr bwMode="auto">
            <a:xfrm>
              <a:off x="4359" y="2544"/>
              <a:ext cx="3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sp>
        <p:nvSpPr>
          <p:cNvPr id="528496" name="Rectangle 112"/>
          <p:cNvSpPr>
            <a:spLocks noChangeArrowheads="1"/>
          </p:cNvSpPr>
          <p:nvPr/>
        </p:nvSpPr>
        <p:spPr bwMode="auto">
          <a:xfrm>
            <a:off x="747713" y="4119563"/>
            <a:ext cx="677862"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Load</a:t>
            </a:r>
          </a:p>
        </p:txBody>
      </p:sp>
      <p:sp>
        <p:nvSpPr>
          <p:cNvPr id="528497" name="Rectangle 113"/>
          <p:cNvSpPr>
            <a:spLocks noChangeArrowheads="1"/>
          </p:cNvSpPr>
          <p:nvPr/>
        </p:nvSpPr>
        <p:spPr bwMode="auto">
          <a:xfrm>
            <a:off x="4557713" y="4119563"/>
            <a:ext cx="725487"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Store</a:t>
            </a:r>
          </a:p>
        </p:txBody>
      </p:sp>
      <p:sp>
        <p:nvSpPr>
          <p:cNvPr id="528498" name="Line 114"/>
          <p:cNvSpPr>
            <a:spLocks noChangeShapeType="1"/>
          </p:cNvSpPr>
          <p:nvPr/>
        </p:nvSpPr>
        <p:spPr bwMode="auto">
          <a:xfrm flipV="1">
            <a:off x="4572000" y="3497263"/>
            <a:ext cx="0" cy="9398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499" name="Rectangle 115"/>
          <p:cNvSpPr>
            <a:spLocks noChangeArrowheads="1"/>
          </p:cNvSpPr>
          <p:nvPr/>
        </p:nvSpPr>
        <p:spPr bwMode="auto">
          <a:xfrm>
            <a:off x="185738" y="4986338"/>
            <a:ext cx="4437062" cy="347662"/>
          </a:xfrm>
          <a:prstGeom prst="rect">
            <a:avLst/>
          </a:prstGeom>
          <a:noFill/>
          <a:ln w="12700">
            <a:noFill/>
            <a:miter lim="800000"/>
            <a:headEnd/>
            <a:tailEnd/>
          </a:ln>
          <a:effectLst/>
        </p:spPr>
        <p:txBody>
          <a:bodyPr wrap="none" lIns="90488" tIns="44450" rIns="90488" bIns="44450">
            <a:spAutoFit/>
          </a:bodyPr>
          <a:lstStyle/>
          <a:p>
            <a:r>
              <a:rPr lang="en-US" altLang="zh-CN" sz="1700">
                <a:solidFill>
                  <a:schemeClr val="accent1"/>
                </a:solidFill>
                <a:latin typeface="微软雅黑" pitchFamily="34" charset="-122"/>
                <a:ea typeface="微软雅黑" pitchFamily="34" charset="-122"/>
              </a:rPr>
              <a:t>Pipeline Implementation</a:t>
            </a:r>
            <a:r>
              <a:rPr lang="zh-CN" altLang="en-US" sz="1700">
                <a:solidFill>
                  <a:schemeClr val="accent1"/>
                </a:solidFill>
                <a:latin typeface="微软雅黑" pitchFamily="34" charset="-122"/>
                <a:ea typeface="微软雅黑" pitchFamily="34" charset="-122"/>
              </a:rPr>
              <a:t>（流水线实现）</a:t>
            </a:r>
            <a:r>
              <a:rPr lang="en-US" altLang="zh-CN">
                <a:solidFill>
                  <a:schemeClr val="accent1"/>
                </a:solidFill>
                <a:latin typeface="Times New Roman" pitchFamily="18" charset="0"/>
                <a:ea typeface="宋体" pitchFamily="2" charset="-122"/>
              </a:rPr>
              <a:t>:</a:t>
            </a:r>
          </a:p>
        </p:txBody>
      </p:sp>
      <p:grpSp>
        <p:nvGrpSpPr>
          <p:cNvPr id="528500" name="Group 116"/>
          <p:cNvGrpSpPr>
            <a:grpSpLocks/>
          </p:cNvGrpSpPr>
          <p:nvPr/>
        </p:nvGrpSpPr>
        <p:grpSpPr bwMode="auto">
          <a:xfrm>
            <a:off x="1536700" y="5895975"/>
            <a:ext cx="3784600" cy="333375"/>
            <a:chOff x="968" y="3552"/>
            <a:chExt cx="2384" cy="210"/>
          </a:xfrm>
        </p:grpSpPr>
        <p:grpSp>
          <p:nvGrpSpPr>
            <p:cNvPr id="528501" name="Group 117"/>
            <p:cNvGrpSpPr>
              <a:grpSpLocks/>
            </p:cNvGrpSpPr>
            <p:nvPr/>
          </p:nvGrpSpPr>
          <p:grpSpPr bwMode="auto">
            <a:xfrm>
              <a:off x="968" y="3552"/>
              <a:ext cx="466" cy="210"/>
              <a:chOff x="968" y="3552"/>
              <a:chExt cx="466" cy="210"/>
            </a:xfrm>
          </p:grpSpPr>
          <p:sp>
            <p:nvSpPr>
              <p:cNvPr id="528502" name="Rectangle 118"/>
              <p:cNvSpPr>
                <a:spLocks noChangeArrowheads="1"/>
              </p:cNvSpPr>
              <p:nvPr/>
            </p:nvSpPr>
            <p:spPr bwMode="auto">
              <a:xfrm>
                <a:off x="968" y="3560"/>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03" name="Rectangle 119"/>
              <p:cNvSpPr>
                <a:spLocks noChangeArrowheads="1"/>
              </p:cNvSpPr>
              <p:nvPr/>
            </p:nvSpPr>
            <p:spPr bwMode="auto">
              <a:xfrm>
                <a:off x="999" y="3552"/>
                <a:ext cx="435"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28504" name="Group 120"/>
            <p:cNvGrpSpPr>
              <a:grpSpLocks/>
            </p:cNvGrpSpPr>
            <p:nvPr/>
          </p:nvGrpSpPr>
          <p:grpSpPr bwMode="auto">
            <a:xfrm>
              <a:off x="1448" y="3552"/>
              <a:ext cx="464" cy="210"/>
              <a:chOff x="1448" y="3552"/>
              <a:chExt cx="464" cy="210"/>
            </a:xfrm>
          </p:grpSpPr>
          <p:sp>
            <p:nvSpPr>
              <p:cNvPr id="528505" name="Rectangle 121"/>
              <p:cNvSpPr>
                <a:spLocks noChangeArrowheads="1"/>
              </p:cNvSpPr>
              <p:nvPr/>
            </p:nvSpPr>
            <p:spPr bwMode="auto">
              <a:xfrm>
                <a:off x="1448" y="3560"/>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06" name="Rectangle 122"/>
              <p:cNvSpPr>
                <a:spLocks noChangeArrowheads="1"/>
              </p:cNvSpPr>
              <p:nvPr/>
            </p:nvSpPr>
            <p:spPr bwMode="auto">
              <a:xfrm>
                <a:off x="1527" y="3552"/>
                <a:ext cx="32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a:t>
                </a:r>
              </a:p>
            </p:txBody>
          </p:sp>
        </p:grpSp>
        <p:grpSp>
          <p:nvGrpSpPr>
            <p:cNvPr id="528507" name="Group 123"/>
            <p:cNvGrpSpPr>
              <a:grpSpLocks/>
            </p:cNvGrpSpPr>
            <p:nvPr/>
          </p:nvGrpSpPr>
          <p:grpSpPr bwMode="auto">
            <a:xfrm>
              <a:off x="1928" y="3552"/>
              <a:ext cx="464" cy="210"/>
              <a:chOff x="1928" y="3552"/>
              <a:chExt cx="464" cy="210"/>
            </a:xfrm>
          </p:grpSpPr>
          <p:sp>
            <p:nvSpPr>
              <p:cNvPr id="528508" name="Rectangle 124"/>
              <p:cNvSpPr>
                <a:spLocks noChangeArrowheads="1"/>
              </p:cNvSpPr>
              <p:nvPr/>
            </p:nvSpPr>
            <p:spPr bwMode="auto">
              <a:xfrm>
                <a:off x="1928" y="3560"/>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09" name="Rectangle 125"/>
              <p:cNvSpPr>
                <a:spLocks noChangeArrowheads="1"/>
              </p:cNvSpPr>
              <p:nvPr/>
            </p:nvSpPr>
            <p:spPr bwMode="auto">
              <a:xfrm>
                <a:off x="1959" y="3552"/>
                <a:ext cx="37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28510" name="Group 126"/>
            <p:cNvGrpSpPr>
              <a:grpSpLocks/>
            </p:cNvGrpSpPr>
            <p:nvPr/>
          </p:nvGrpSpPr>
          <p:grpSpPr bwMode="auto">
            <a:xfrm>
              <a:off x="2408" y="3552"/>
              <a:ext cx="464" cy="210"/>
              <a:chOff x="2408" y="3552"/>
              <a:chExt cx="464" cy="210"/>
            </a:xfrm>
          </p:grpSpPr>
          <p:sp>
            <p:nvSpPr>
              <p:cNvPr id="528511" name="Rectangle 127"/>
              <p:cNvSpPr>
                <a:spLocks noChangeArrowheads="1"/>
              </p:cNvSpPr>
              <p:nvPr/>
            </p:nvSpPr>
            <p:spPr bwMode="auto">
              <a:xfrm>
                <a:off x="2408" y="3560"/>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12" name="Rectangle 128"/>
              <p:cNvSpPr>
                <a:spLocks noChangeArrowheads="1"/>
              </p:cNvSpPr>
              <p:nvPr/>
            </p:nvSpPr>
            <p:spPr bwMode="auto">
              <a:xfrm>
                <a:off x="2439" y="3552"/>
                <a:ext cx="3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Mem</a:t>
                </a:r>
              </a:p>
            </p:txBody>
          </p:sp>
        </p:grpSp>
        <p:grpSp>
          <p:nvGrpSpPr>
            <p:cNvPr id="528513" name="Group 129"/>
            <p:cNvGrpSpPr>
              <a:grpSpLocks/>
            </p:cNvGrpSpPr>
            <p:nvPr/>
          </p:nvGrpSpPr>
          <p:grpSpPr bwMode="auto">
            <a:xfrm>
              <a:off x="2888" y="3552"/>
              <a:ext cx="464" cy="210"/>
              <a:chOff x="2888" y="3552"/>
              <a:chExt cx="464" cy="210"/>
            </a:xfrm>
          </p:grpSpPr>
          <p:sp>
            <p:nvSpPr>
              <p:cNvPr id="528514" name="Rectangle 130"/>
              <p:cNvSpPr>
                <a:spLocks noChangeArrowheads="1"/>
              </p:cNvSpPr>
              <p:nvPr/>
            </p:nvSpPr>
            <p:spPr bwMode="auto">
              <a:xfrm>
                <a:off x="2888" y="3560"/>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15" name="Rectangle 131"/>
              <p:cNvSpPr>
                <a:spLocks noChangeArrowheads="1"/>
              </p:cNvSpPr>
              <p:nvPr/>
            </p:nvSpPr>
            <p:spPr bwMode="auto">
              <a:xfrm>
                <a:off x="2967" y="3552"/>
                <a:ext cx="299" cy="210"/>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1"/>
                    </a:solidFill>
                    <a:latin typeface="Times New Roman" pitchFamily="18" charset="0"/>
                    <a:ea typeface="宋体" pitchFamily="2" charset="-122"/>
                  </a:rPr>
                  <a:t>Wr</a:t>
                </a:r>
              </a:p>
            </p:txBody>
          </p:sp>
        </p:grpSp>
      </p:grpSp>
      <p:sp>
        <p:nvSpPr>
          <p:cNvPr id="528516" name="Rectangle 132"/>
          <p:cNvSpPr>
            <a:spLocks noChangeArrowheads="1"/>
          </p:cNvSpPr>
          <p:nvPr/>
        </p:nvSpPr>
        <p:spPr bwMode="auto">
          <a:xfrm>
            <a:off x="847725" y="5895975"/>
            <a:ext cx="725488"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Store</a:t>
            </a:r>
          </a:p>
        </p:txBody>
      </p:sp>
      <p:sp>
        <p:nvSpPr>
          <p:cNvPr id="528517" name="Line 133"/>
          <p:cNvSpPr>
            <a:spLocks noChangeShapeType="1"/>
          </p:cNvSpPr>
          <p:nvPr/>
        </p:nvSpPr>
        <p:spPr bwMode="auto">
          <a:xfrm flipV="1">
            <a:off x="762000" y="3497263"/>
            <a:ext cx="0" cy="9398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18" name="Line 134"/>
          <p:cNvSpPr>
            <a:spLocks noChangeShapeType="1"/>
          </p:cNvSpPr>
          <p:nvPr/>
        </p:nvSpPr>
        <p:spPr bwMode="auto">
          <a:xfrm flipV="1">
            <a:off x="762000" y="4573588"/>
            <a:ext cx="0" cy="787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19" name="Line 135"/>
          <p:cNvSpPr>
            <a:spLocks noChangeShapeType="1"/>
          </p:cNvSpPr>
          <p:nvPr/>
        </p:nvSpPr>
        <p:spPr bwMode="auto">
          <a:xfrm flipV="1">
            <a:off x="4572000" y="4573588"/>
            <a:ext cx="0" cy="787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20" name="Line 136"/>
          <p:cNvSpPr>
            <a:spLocks noChangeShapeType="1"/>
          </p:cNvSpPr>
          <p:nvPr/>
        </p:nvSpPr>
        <p:spPr bwMode="auto">
          <a:xfrm>
            <a:off x="393700" y="1476375"/>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521" name="Line 137"/>
          <p:cNvSpPr>
            <a:spLocks noChangeShapeType="1"/>
          </p:cNvSpPr>
          <p:nvPr/>
        </p:nvSpPr>
        <p:spPr bwMode="auto">
          <a:xfrm>
            <a:off x="762000" y="1489075"/>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522" name="Line 138"/>
          <p:cNvSpPr>
            <a:spLocks noChangeShapeType="1"/>
          </p:cNvSpPr>
          <p:nvPr/>
        </p:nvSpPr>
        <p:spPr bwMode="auto">
          <a:xfrm flipV="1">
            <a:off x="7620000" y="3497263"/>
            <a:ext cx="0" cy="9398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23" name="Line 139"/>
          <p:cNvSpPr>
            <a:spLocks noChangeShapeType="1"/>
          </p:cNvSpPr>
          <p:nvPr/>
        </p:nvSpPr>
        <p:spPr bwMode="auto">
          <a:xfrm flipV="1">
            <a:off x="4572000" y="1601788"/>
            <a:ext cx="0" cy="154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24" name="Line 140"/>
          <p:cNvSpPr>
            <a:spLocks noChangeShapeType="1"/>
          </p:cNvSpPr>
          <p:nvPr/>
        </p:nvSpPr>
        <p:spPr bwMode="auto">
          <a:xfrm>
            <a:off x="4572000" y="1489075"/>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525" name="Line 141"/>
          <p:cNvSpPr>
            <a:spLocks noChangeShapeType="1"/>
          </p:cNvSpPr>
          <p:nvPr/>
        </p:nvSpPr>
        <p:spPr bwMode="auto">
          <a:xfrm flipV="1">
            <a:off x="8382000" y="1601788"/>
            <a:ext cx="0" cy="15494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26" name="Line 142"/>
          <p:cNvSpPr>
            <a:spLocks noChangeShapeType="1"/>
          </p:cNvSpPr>
          <p:nvPr/>
        </p:nvSpPr>
        <p:spPr bwMode="auto">
          <a:xfrm>
            <a:off x="8382000" y="1489075"/>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527" name="Line 143"/>
          <p:cNvSpPr>
            <a:spLocks noChangeShapeType="1"/>
          </p:cNvSpPr>
          <p:nvPr/>
        </p:nvSpPr>
        <p:spPr bwMode="auto">
          <a:xfrm>
            <a:off x="774700" y="1704975"/>
            <a:ext cx="1879600" cy="0"/>
          </a:xfrm>
          <a:prstGeom prst="line">
            <a:avLst/>
          </a:prstGeom>
          <a:noFill/>
          <a:ln w="25400">
            <a:solidFill>
              <a:schemeClr val="tx1"/>
            </a:solidFill>
            <a:round/>
            <a:headEnd/>
            <a:tailEnd/>
          </a:ln>
          <a:effectLst/>
        </p:spPr>
        <p:txBody>
          <a:bodyPr wrap="none" anchor="ctr"/>
          <a:lstStyle/>
          <a:p>
            <a:endParaRPr lang="zh-CN" altLang="en-US"/>
          </a:p>
        </p:txBody>
      </p:sp>
      <p:sp>
        <p:nvSpPr>
          <p:cNvPr id="528528" name="Line 144"/>
          <p:cNvSpPr>
            <a:spLocks noChangeShapeType="1"/>
          </p:cNvSpPr>
          <p:nvPr/>
        </p:nvSpPr>
        <p:spPr bwMode="auto">
          <a:xfrm>
            <a:off x="2679700" y="1476375"/>
            <a:ext cx="1879600" cy="0"/>
          </a:xfrm>
          <a:prstGeom prst="line">
            <a:avLst/>
          </a:prstGeom>
          <a:noFill/>
          <a:ln w="25400">
            <a:solidFill>
              <a:schemeClr val="tx1"/>
            </a:solidFill>
            <a:round/>
            <a:headEnd/>
            <a:tailEnd/>
          </a:ln>
          <a:effectLst/>
        </p:spPr>
        <p:txBody>
          <a:bodyPr wrap="none" anchor="ctr"/>
          <a:lstStyle/>
          <a:p>
            <a:endParaRPr lang="zh-CN" altLang="en-US"/>
          </a:p>
        </p:txBody>
      </p:sp>
      <p:sp>
        <p:nvSpPr>
          <p:cNvPr id="528529" name="Line 145"/>
          <p:cNvSpPr>
            <a:spLocks noChangeShapeType="1"/>
          </p:cNvSpPr>
          <p:nvPr/>
        </p:nvSpPr>
        <p:spPr bwMode="auto">
          <a:xfrm>
            <a:off x="2667000" y="1489075"/>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530" name="Line 146"/>
          <p:cNvSpPr>
            <a:spLocks noChangeShapeType="1"/>
          </p:cNvSpPr>
          <p:nvPr/>
        </p:nvSpPr>
        <p:spPr bwMode="auto">
          <a:xfrm>
            <a:off x="4584700" y="1704975"/>
            <a:ext cx="1879600" cy="0"/>
          </a:xfrm>
          <a:prstGeom prst="line">
            <a:avLst/>
          </a:prstGeom>
          <a:noFill/>
          <a:ln w="25400">
            <a:solidFill>
              <a:schemeClr val="tx1"/>
            </a:solidFill>
            <a:round/>
            <a:headEnd/>
            <a:tailEnd/>
          </a:ln>
          <a:effectLst/>
        </p:spPr>
        <p:txBody>
          <a:bodyPr wrap="none" anchor="ctr"/>
          <a:lstStyle/>
          <a:p>
            <a:endParaRPr lang="zh-CN" altLang="en-US"/>
          </a:p>
        </p:txBody>
      </p:sp>
      <p:sp>
        <p:nvSpPr>
          <p:cNvPr id="528531" name="Line 147"/>
          <p:cNvSpPr>
            <a:spLocks noChangeShapeType="1"/>
          </p:cNvSpPr>
          <p:nvPr/>
        </p:nvSpPr>
        <p:spPr bwMode="auto">
          <a:xfrm>
            <a:off x="6489700" y="1476375"/>
            <a:ext cx="1879600" cy="0"/>
          </a:xfrm>
          <a:prstGeom prst="line">
            <a:avLst/>
          </a:prstGeom>
          <a:noFill/>
          <a:ln w="25400">
            <a:solidFill>
              <a:schemeClr val="tx1"/>
            </a:solidFill>
            <a:round/>
            <a:headEnd/>
            <a:tailEnd/>
          </a:ln>
          <a:effectLst/>
        </p:spPr>
        <p:txBody>
          <a:bodyPr wrap="none" anchor="ctr"/>
          <a:lstStyle/>
          <a:p>
            <a:endParaRPr lang="zh-CN" altLang="en-US"/>
          </a:p>
        </p:txBody>
      </p:sp>
      <p:sp>
        <p:nvSpPr>
          <p:cNvPr id="528532" name="Line 148"/>
          <p:cNvSpPr>
            <a:spLocks noChangeShapeType="1"/>
          </p:cNvSpPr>
          <p:nvPr/>
        </p:nvSpPr>
        <p:spPr bwMode="auto">
          <a:xfrm>
            <a:off x="6477000" y="1489075"/>
            <a:ext cx="0" cy="203200"/>
          </a:xfrm>
          <a:prstGeom prst="line">
            <a:avLst/>
          </a:prstGeom>
          <a:noFill/>
          <a:ln w="25400">
            <a:solidFill>
              <a:schemeClr val="tx1"/>
            </a:solidFill>
            <a:round/>
            <a:headEnd/>
            <a:tailEnd/>
          </a:ln>
          <a:effectLst/>
        </p:spPr>
        <p:txBody>
          <a:bodyPr wrap="none" anchor="ctr"/>
          <a:lstStyle/>
          <a:p>
            <a:endParaRPr lang="zh-CN" altLang="en-US"/>
          </a:p>
        </p:txBody>
      </p:sp>
      <p:sp>
        <p:nvSpPr>
          <p:cNvPr id="528533" name="Line 149"/>
          <p:cNvSpPr>
            <a:spLocks noChangeShapeType="1"/>
          </p:cNvSpPr>
          <p:nvPr/>
        </p:nvSpPr>
        <p:spPr bwMode="auto">
          <a:xfrm>
            <a:off x="8394700" y="1704975"/>
            <a:ext cx="355600" cy="0"/>
          </a:xfrm>
          <a:prstGeom prst="line">
            <a:avLst/>
          </a:prstGeom>
          <a:noFill/>
          <a:ln w="25400">
            <a:solidFill>
              <a:schemeClr val="tx1"/>
            </a:solidFill>
            <a:round/>
            <a:headEnd/>
            <a:tailEnd/>
          </a:ln>
          <a:effectLst/>
        </p:spPr>
        <p:txBody>
          <a:bodyPr wrap="none" anchor="ctr"/>
          <a:lstStyle/>
          <a:p>
            <a:endParaRPr lang="zh-CN" altLang="en-US"/>
          </a:p>
        </p:txBody>
      </p:sp>
      <p:sp>
        <p:nvSpPr>
          <p:cNvPr id="528534" name="Rectangle 150"/>
          <p:cNvSpPr>
            <a:spLocks noChangeArrowheads="1"/>
          </p:cNvSpPr>
          <p:nvPr/>
        </p:nvSpPr>
        <p:spPr bwMode="auto">
          <a:xfrm>
            <a:off x="290513" y="1476375"/>
            <a:ext cx="496887" cy="333375"/>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Clk</a:t>
            </a:r>
          </a:p>
        </p:txBody>
      </p:sp>
      <p:sp>
        <p:nvSpPr>
          <p:cNvPr id="528535" name="Rectangle 151"/>
          <p:cNvSpPr>
            <a:spLocks noChangeArrowheads="1"/>
          </p:cNvSpPr>
          <p:nvPr/>
        </p:nvSpPr>
        <p:spPr bwMode="auto">
          <a:xfrm>
            <a:off x="174625" y="812800"/>
            <a:ext cx="6346825" cy="347663"/>
          </a:xfrm>
          <a:prstGeom prst="rect">
            <a:avLst/>
          </a:prstGeom>
          <a:noFill/>
          <a:ln w="12700">
            <a:noFill/>
            <a:miter lim="800000"/>
            <a:headEnd/>
            <a:tailEnd/>
          </a:ln>
          <a:effectLst/>
        </p:spPr>
        <p:txBody>
          <a:bodyPr lIns="90488" tIns="44450" rIns="90488" bIns="44450">
            <a:spAutoFit/>
          </a:bodyPr>
          <a:lstStyle/>
          <a:p>
            <a:r>
              <a:rPr lang="en-US" altLang="zh-CN" sz="1700">
                <a:solidFill>
                  <a:schemeClr val="accent1"/>
                </a:solidFill>
                <a:latin typeface="微软雅黑" pitchFamily="34" charset="-122"/>
                <a:ea typeface="微软雅黑" pitchFamily="34" charset="-122"/>
              </a:rPr>
              <a:t>Single Cycle Implementation</a:t>
            </a:r>
            <a:r>
              <a:rPr lang="zh-CN" altLang="en-US" sz="1700">
                <a:solidFill>
                  <a:schemeClr val="accent1"/>
                </a:solidFill>
                <a:latin typeface="微软雅黑" pitchFamily="34" charset="-122"/>
                <a:ea typeface="微软雅黑" pitchFamily="34" charset="-122"/>
              </a:rPr>
              <a:t>（单周期实现）：</a:t>
            </a:r>
            <a:endParaRPr lang="en-US" altLang="zh-CN" sz="1700">
              <a:solidFill>
                <a:schemeClr val="accent1"/>
              </a:solidFill>
              <a:latin typeface="微软雅黑" pitchFamily="34" charset="-122"/>
              <a:ea typeface="微软雅黑" pitchFamily="34" charset="-122"/>
            </a:endParaRPr>
          </a:p>
        </p:txBody>
      </p:sp>
      <p:sp>
        <p:nvSpPr>
          <p:cNvPr id="528536" name="Rectangle 152"/>
          <p:cNvSpPr>
            <a:spLocks noChangeArrowheads="1"/>
          </p:cNvSpPr>
          <p:nvPr/>
        </p:nvSpPr>
        <p:spPr bwMode="auto">
          <a:xfrm>
            <a:off x="774700" y="2251075"/>
            <a:ext cx="3784600" cy="279400"/>
          </a:xfrm>
          <a:prstGeom prst="rect">
            <a:avLst/>
          </a:prstGeom>
          <a:noFill/>
          <a:ln w="25400">
            <a:solidFill>
              <a:schemeClr val="tx1"/>
            </a:solidFill>
            <a:miter lim="800000"/>
            <a:headEnd/>
            <a:tailEnd/>
          </a:ln>
          <a:effectLst/>
        </p:spPr>
        <p:txBody>
          <a:bodyPr wrap="none" anchor="ctr"/>
          <a:lstStyle/>
          <a:p>
            <a:endParaRPr lang="zh-CN" altLang="en-US"/>
          </a:p>
        </p:txBody>
      </p:sp>
      <p:sp>
        <p:nvSpPr>
          <p:cNvPr id="528537" name="Rectangle 153"/>
          <p:cNvSpPr>
            <a:spLocks noChangeArrowheads="1"/>
          </p:cNvSpPr>
          <p:nvPr/>
        </p:nvSpPr>
        <p:spPr bwMode="auto">
          <a:xfrm>
            <a:off x="4584700" y="2251075"/>
            <a:ext cx="3784600" cy="279400"/>
          </a:xfrm>
          <a:prstGeom prst="rect">
            <a:avLst/>
          </a:prstGeom>
          <a:noFill/>
          <a:ln w="25400">
            <a:solidFill>
              <a:schemeClr val="tx1"/>
            </a:solidFill>
            <a:miter lim="800000"/>
            <a:headEnd/>
            <a:tailEnd/>
          </a:ln>
          <a:effectLst/>
        </p:spPr>
        <p:txBody>
          <a:bodyPr wrap="none" anchor="ctr"/>
          <a:lstStyle/>
          <a:p>
            <a:endParaRPr lang="zh-CN" altLang="en-US"/>
          </a:p>
        </p:txBody>
      </p:sp>
      <p:sp>
        <p:nvSpPr>
          <p:cNvPr id="528538" name="Rectangle 154"/>
          <p:cNvSpPr>
            <a:spLocks noChangeArrowheads="1"/>
          </p:cNvSpPr>
          <p:nvPr/>
        </p:nvSpPr>
        <p:spPr bwMode="auto">
          <a:xfrm>
            <a:off x="2119313" y="2238375"/>
            <a:ext cx="677862"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Load</a:t>
            </a:r>
          </a:p>
        </p:txBody>
      </p:sp>
      <p:sp>
        <p:nvSpPr>
          <p:cNvPr id="528539" name="Rectangle 155"/>
          <p:cNvSpPr>
            <a:spLocks noChangeArrowheads="1"/>
          </p:cNvSpPr>
          <p:nvPr/>
        </p:nvSpPr>
        <p:spPr bwMode="auto">
          <a:xfrm>
            <a:off x="5929313" y="2238375"/>
            <a:ext cx="725487"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Store</a:t>
            </a:r>
          </a:p>
        </p:txBody>
      </p:sp>
      <p:sp>
        <p:nvSpPr>
          <p:cNvPr id="528540" name="Line 156"/>
          <p:cNvSpPr>
            <a:spLocks noChangeShapeType="1"/>
          </p:cNvSpPr>
          <p:nvPr/>
        </p:nvSpPr>
        <p:spPr bwMode="auto">
          <a:xfrm flipV="1">
            <a:off x="7620000" y="2225675"/>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41" name="Rectangle 157"/>
          <p:cNvSpPr>
            <a:spLocks noChangeArrowheads="1"/>
          </p:cNvSpPr>
          <p:nvPr/>
        </p:nvSpPr>
        <p:spPr bwMode="auto">
          <a:xfrm>
            <a:off x="7605713" y="2238375"/>
            <a:ext cx="723900"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1"/>
                </a:solidFill>
                <a:latin typeface="Times New Roman" pitchFamily="18" charset="0"/>
                <a:ea typeface="宋体" pitchFamily="2" charset="-122"/>
              </a:rPr>
              <a:t>Waste</a:t>
            </a:r>
          </a:p>
        </p:txBody>
      </p:sp>
      <p:grpSp>
        <p:nvGrpSpPr>
          <p:cNvPr id="528542" name="Group 158"/>
          <p:cNvGrpSpPr>
            <a:grpSpLocks/>
          </p:cNvGrpSpPr>
          <p:nvPr/>
        </p:nvGrpSpPr>
        <p:grpSpPr bwMode="auto">
          <a:xfrm>
            <a:off x="7632700" y="4424363"/>
            <a:ext cx="739775" cy="333375"/>
            <a:chOff x="4808" y="2544"/>
            <a:chExt cx="466" cy="210"/>
          </a:xfrm>
        </p:grpSpPr>
        <p:sp>
          <p:nvSpPr>
            <p:cNvPr id="528543" name="Rectangle 159"/>
            <p:cNvSpPr>
              <a:spLocks noChangeArrowheads="1"/>
            </p:cNvSpPr>
            <p:nvPr/>
          </p:nvSpPr>
          <p:spPr bwMode="auto">
            <a:xfrm>
              <a:off x="4808" y="2552"/>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44" name="Rectangle 160"/>
            <p:cNvSpPr>
              <a:spLocks noChangeArrowheads="1"/>
            </p:cNvSpPr>
            <p:nvPr/>
          </p:nvSpPr>
          <p:spPr bwMode="auto">
            <a:xfrm>
              <a:off x="4839" y="2544"/>
              <a:ext cx="435"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sp>
        <p:nvSpPr>
          <p:cNvPr id="528545" name="Rectangle 161"/>
          <p:cNvSpPr>
            <a:spLocks noChangeArrowheads="1"/>
          </p:cNvSpPr>
          <p:nvPr/>
        </p:nvSpPr>
        <p:spPr bwMode="auto">
          <a:xfrm>
            <a:off x="7721600" y="4090988"/>
            <a:ext cx="866775"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R-type</a:t>
            </a:r>
          </a:p>
        </p:txBody>
      </p:sp>
      <p:grpSp>
        <p:nvGrpSpPr>
          <p:cNvPr id="528546" name="Group 162"/>
          <p:cNvGrpSpPr>
            <a:grpSpLocks/>
          </p:cNvGrpSpPr>
          <p:nvPr/>
        </p:nvGrpSpPr>
        <p:grpSpPr bwMode="auto">
          <a:xfrm>
            <a:off x="2374900" y="6353175"/>
            <a:ext cx="3784600" cy="333375"/>
            <a:chOff x="1496" y="3840"/>
            <a:chExt cx="2384" cy="210"/>
          </a:xfrm>
        </p:grpSpPr>
        <p:grpSp>
          <p:nvGrpSpPr>
            <p:cNvPr id="528547" name="Group 163"/>
            <p:cNvGrpSpPr>
              <a:grpSpLocks/>
            </p:cNvGrpSpPr>
            <p:nvPr/>
          </p:nvGrpSpPr>
          <p:grpSpPr bwMode="auto">
            <a:xfrm>
              <a:off x="1496" y="3840"/>
              <a:ext cx="466" cy="210"/>
              <a:chOff x="1496" y="3840"/>
              <a:chExt cx="466" cy="210"/>
            </a:xfrm>
          </p:grpSpPr>
          <p:sp>
            <p:nvSpPr>
              <p:cNvPr id="528548" name="Rectangle 164"/>
              <p:cNvSpPr>
                <a:spLocks noChangeArrowheads="1"/>
              </p:cNvSpPr>
              <p:nvPr/>
            </p:nvSpPr>
            <p:spPr bwMode="auto">
              <a:xfrm>
                <a:off x="1496" y="3848"/>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49" name="Rectangle 165"/>
              <p:cNvSpPr>
                <a:spLocks noChangeArrowheads="1"/>
              </p:cNvSpPr>
              <p:nvPr/>
            </p:nvSpPr>
            <p:spPr bwMode="auto">
              <a:xfrm>
                <a:off x="1527" y="3840"/>
                <a:ext cx="435"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Ifetch</a:t>
                </a:r>
              </a:p>
            </p:txBody>
          </p:sp>
        </p:grpSp>
        <p:grpSp>
          <p:nvGrpSpPr>
            <p:cNvPr id="528550" name="Group 166"/>
            <p:cNvGrpSpPr>
              <a:grpSpLocks/>
            </p:cNvGrpSpPr>
            <p:nvPr/>
          </p:nvGrpSpPr>
          <p:grpSpPr bwMode="auto">
            <a:xfrm>
              <a:off x="1976" y="3840"/>
              <a:ext cx="464" cy="210"/>
              <a:chOff x="1976" y="3840"/>
              <a:chExt cx="464" cy="210"/>
            </a:xfrm>
          </p:grpSpPr>
          <p:sp>
            <p:nvSpPr>
              <p:cNvPr id="528551" name="Rectangle 167"/>
              <p:cNvSpPr>
                <a:spLocks noChangeArrowheads="1"/>
              </p:cNvSpPr>
              <p:nvPr/>
            </p:nvSpPr>
            <p:spPr bwMode="auto">
              <a:xfrm>
                <a:off x="1976" y="3848"/>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52" name="Rectangle 168"/>
              <p:cNvSpPr>
                <a:spLocks noChangeArrowheads="1"/>
              </p:cNvSpPr>
              <p:nvPr/>
            </p:nvSpPr>
            <p:spPr bwMode="auto">
              <a:xfrm>
                <a:off x="2055" y="3840"/>
                <a:ext cx="32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Reg</a:t>
                </a:r>
              </a:p>
            </p:txBody>
          </p:sp>
        </p:grpSp>
        <p:grpSp>
          <p:nvGrpSpPr>
            <p:cNvPr id="528553" name="Group 169"/>
            <p:cNvGrpSpPr>
              <a:grpSpLocks/>
            </p:cNvGrpSpPr>
            <p:nvPr/>
          </p:nvGrpSpPr>
          <p:grpSpPr bwMode="auto">
            <a:xfrm>
              <a:off x="2456" y="3840"/>
              <a:ext cx="464" cy="210"/>
              <a:chOff x="2456" y="3840"/>
              <a:chExt cx="464" cy="210"/>
            </a:xfrm>
          </p:grpSpPr>
          <p:sp>
            <p:nvSpPr>
              <p:cNvPr id="528554" name="Rectangle 170"/>
              <p:cNvSpPr>
                <a:spLocks noChangeArrowheads="1"/>
              </p:cNvSpPr>
              <p:nvPr/>
            </p:nvSpPr>
            <p:spPr bwMode="auto">
              <a:xfrm>
                <a:off x="2456" y="3848"/>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55" name="Rectangle 171"/>
              <p:cNvSpPr>
                <a:spLocks noChangeArrowheads="1"/>
              </p:cNvSpPr>
              <p:nvPr/>
            </p:nvSpPr>
            <p:spPr bwMode="auto">
              <a:xfrm>
                <a:off x="2487" y="3840"/>
                <a:ext cx="377"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Exec</a:t>
                </a:r>
              </a:p>
            </p:txBody>
          </p:sp>
        </p:grpSp>
        <p:grpSp>
          <p:nvGrpSpPr>
            <p:cNvPr id="528556" name="Group 172"/>
            <p:cNvGrpSpPr>
              <a:grpSpLocks/>
            </p:cNvGrpSpPr>
            <p:nvPr/>
          </p:nvGrpSpPr>
          <p:grpSpPr bwMode="auto">
            <a:xfrm>
              <a:off x="2936" y="3840"/>
              <a:ext cx="464" cy="210"/>
              <a:chOff x="2936" y="3840"/>
              <a:chExt cx="464" cy="210"/>
            </a:xfrm>
          </p:grpSpPr>
          <p:sp>
            <p:nvSpPr>
              <p:cNvPr id="528557" name="Rectangle 173"/>
              <p:cNvSpPr>
                <a:spLocks noChangeArrowheads="1"/>
              </p:cNvSpPr>
              <p:nvPr/>
            </p:nvSpPr>
            <p:spPr bwMode="auto">
              <a:xfrm>
                <a:off x="2936" y="3848"/>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58" name="Rectangle 174"/>
              <p:cNvSpPr>
                <a:spLocks noChangeArrowheads="1"/>
              </p:cNvSpPr>
              <p:nvPr/>
            </p:nvSpPr>
            <p:spPr bwMode="auto">
              <a:xfrm>
                <a:off x="2967" y="3840"/>
                <a:ext cx="399" cy="210"/>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1"/>
                    </a:solidFill>
                    <a:latin typeface="Times New Roman" pitchFamily="18" charset="0"/>
                    <a:ea typeface="宋体" pitchFamily="2" charset="-122"/>
                  </a:rPr>
                  <a:t>Mem</a:t>
                </a:r>
              </a:p>
            </p:txBody>
          </p:sp>
        </p:grpSp>
        <p:grpSp>
          <p:nvGrpSpPr>
            <p:cNvPr id="528559" name="Group 175"/>
            <p:cNvGrpSpPr>
              <a:grpSpLocks/>
            </p:cNvGrpSpPr>
            <p:nvPr/>
          </p:nvGrpSpPr>
          <p:grpSpPr bwMode="auto">
            <a:xfrm>
              <a:off x="3416" y="3840"/>
              <a:ext cx="464" cy="210"/>
              <a:chOff x="3416" y="3840"/>
              <a:chExt cx="464" cy="210"/>
            </a:xfrm>
          </p:grpSpPr>
          <p:sp>
            <p:nvSpPr>
              <p:cNvPr id="528560" name="Rectangle 176"/>
              <p:cNvSpPr>
                <a:spLocks noChangeArrowheads="1"/>
              </p:cNvSpPr>
              <p:nvPr/>
            </p:nvSpPr>
            <p:spPr bwMode="auto">
              <a:xfrm>
                <a:off x="3416" y="3848"/>
                <a:ext cx="464" cy="176"/>
              </a:xfrm>
              <a:prstGeom prst="rect">
                <a:avLst/>
              </a:prstGeom>
              <a:noFill/>
              <a:ln w="25400">
                <a:solidFill>
                  <a:schemeClr val="tx1"/>
                </a:solidFill>
                <a:miter lim="800000"/>
                <a:headEnd/>
                <a:tailEnd/>
              </a:ln>
              <a:effectLst/>
            </p:spPr>
            <p:txBody>
              <a:bodyPr wrap="none" anchor="ctr"/>
              <a:lstStyle/>
              <a:p>
                <a:endParaRPr lang="zh-CN" altLang="en-US"/>
              </a:p>
            </p:txBody>
          </p:sp>
          <p:sp>
            <p:nvSpPr>
              <p:cNvPr id="528561" name="Rectangle 177"/>
              <p:cNvSpPr>
                <a:spLocks noChangeArrowheads="1"/>
              </p:cNvSpPr>
              <p:nvPr/>
            </p:nvSpPr>
            <p:spPr bwMode="auto">
              <a:xfrm>
                <a:off x="3495" y="3840"/>
                <a:ext cx="299" cy="210"/>
              </a:xfrm>
              <a:prstGeom prst="rect">
                <a:avLst/>
              </a:prstGeom>
              <a:noFill/>
              <a:ln w="12700">
                <a:noFill/>
                <a:miter lim="800000"/>
                <a:headEnd/>
                <a:tailEnd/>
              </a:ln>
              <a:effectLst/>
            </p:spPr>
            <p:txBody>
              <a:bodyPr wrap="none" lIns="90488" tIns="44450" rIns="90488" bIns="44450">
                <a:spAutoFit/>
              </a:bodyPr>
              <a:lstStyle/>
              <a:p>
                <a:r>
                  <a:rPr lang="en-US" altLang="zh-CN">
                    <a:latin typeface="Times New Roman" pitchFamily="18" charset="0"/>
                    <a:ea typeface="宋体" pitchFamily="2" charset="-122"/>
                  </a:rPr>
                  <a:t>Wr</a:t>
                </a:r>
              </a:p>
            </p:txBody>
          </p:sp>
        </p:grpSp>
      </p:grpSp>
      <p:sp>
        <p:nvSpPr>
          <p:cNvPr id="528562" name="Rectangle 178"/>
          <p:cNvSpPr>
            <a:spLocks noChangeArrowheads="1"/>
          </p:cNvSpPr>
          <p:nvPr/>
        </p:nvSpPr>
        <p:spPr bwMode="auto">
          <a:xfrm>
            <a:off x="1519238" y="6353175"/>
            <a:ext cx="866775" cy="333375"/>
          </a:xfrm>
          <a:prstGeom prst="rect">
            <a:avLst/>
          </a:prstGeom>
          <a:noFill/>
          <a:ln w="12700">
            <a:noFill/>
            <a:miter lim="800000"/>
            <a:headEnd/>
            <a:tailEnd/>
          </a:ln>
          <a:effectLst/>
        </p:spPr>
        <p:txBody>
          <a:bodyPr wrap="none" lIns="90488" tIns="44450" rIns="90488" bIns="44450">
            <a:spAutoFit/>
          </a:bodyPr>
          <a:lstStyle/>
          <a:p>
            <a:r>
              <a:rPr lang="en-US" altLang="zh-CN">
                <a:solidFill>
                  <a:schemeClr val="accent2"/>
                </a:solidFill>
                <a:latin typeface="微软雅黑" pitchFamily="34" charset="-122"/>
                <a:ea typeface="微软雅黑" pitchFamily="34" charset="-122"/>
              </a:rPr>
              <a:t>R-type</a:t>
            </a:r>
          </a:p>
        </p:txBody>
      </p:sp>
      <p:sp>
        <p:nvSpPr>
          <p:cNvPr id="528563" name="Line 179"/>
          <p:cNvSpPr>
            <a:spLocks noChangeShapeType="1"/>
          </p:cNvSpPr>
          <p:nvPr/>
        </p:nvSpPr>
        <p:spPr bwMode="auto">
          <a:xfrm flipV="1">
            <a:off x="762000" y="1158875"/>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64" name="Rectangle 180"/>
          <p:cNvSpPr>
            <a:spLocks noChangeArrowheads="1"/>
          </p:cNvSpPr>
          <p:nvPr/>
        </p:nvSpPr>
        <p:spPr bwMode="auto">
          <a:xfrm>
            <a:off x="2271713" y="1171575"/>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1</a:t>
            </a:r>
          </a:p>
        </p:txBody>
      </p:sp>
      <p:sp>
        <p:nvSpPr>
          <p:cNvPr id="528565" name="Line 181"/>
          <p:cNvSpPr>
            <a:spLocks noChangeShapeType="1"/>
          </p:cNvSpPr>
          <p:nvPr/>
        </p:nvSpPr>
        <p:spPr bwMode="auto">
          <a:xfrm flipV="1">
            <a:off x="4572000" y="1158875"/>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66" name="Line 182"/>
          <p:cNvSpPr>
            <a:spLocks noChangeShapeType="1"/>
          </p:cNvSpPr>
          <p:nvPr/>
        </p:nvSpPr>
        <p:spPr bwMode="auto">
          <a:xfrm flipV="1">
            <a:off x="8382000" y="1158875"/>
            <a:ext cx="0" cy="330200"/>
          </a:xfrm>
          <a:prstGeom prst="line">
            <a:avLst/>
          </a:prstGeom>
          <a:noFill/>
          <a:ln w="25400">
            <a:solidFill>
              <a:schemeClr val="tx1"/>
            </a:solidFill>
            <a:prstDash val="sysDot"/>
            <a:round/>
            <a:headEnd/>
            <a:tailEnd/>
          </a:ln>
          <a:effectLst/>
        </p:spPr>
        <p:txBody>
          <a:bodyPr wrap="none" anchor="ctr"/>
          <a:lstStyle/>
          <a:p>
            <a:endParaRPr lang="zh-CN" altLang="en-US"/>
          </a:p>
        </p:txBody>
      </p:sp>
      <p:sp>
        <p:nvSpPr>
          <p:cNvPr id="528567" name="Rectangle 183"/>
          <p:cNvSpPr>
            <a:spLocks noChangeArrowheads="1"/>
          </p:cNvSpPr>
          <p:nvPr/>
        </p:nvSpPr>
        <p:spPr bwMode="auto">
          <a:xfrm>
            <a:off x="6081713" y="1171575"/>
            <a:ext cx="742950" cy="333375"/>
          </a:xfrm>
          <a:prstGeom prst="rect">
            <a:avLst/>
          </a:prstGeom>
          <a:noFill/>
          <a:ln w="12700">
            <a:noFill/>
            <a:miter lim="800000"/>
            <a:headEnd/>
            <a:tailEnd/>
          </a:ln>
          <a:effectLst/>
        </p:spPr>
        <p:txBody>
          <a:bodyPr wrap="none" lIns="90488" tIns="44450" rIns="90488" bIns="44450">
            <a:spAutoFit/>
          </a:bodyPr>
          <a:lstStyle/>
          <a:p>
            <a:r>
              <a:rPr lang="zh-CN" altLang="en-US">
                <a:latin typeface="Times New Roman" pitchFamily="18" charset="0"/>
                <a:ea typeface="宋体" pitchFamily="2" charset="-122"/>
              </a:rPr>
              <a:t>周期 </a:t>
            </a:r>
            <a:r>
              <a:rPr lang="en-US" altLang="zh-CN">
                <a:latin typeface="Times New Roman" pitchFamily="18" charset="0"/>
                <a:ea typeface="宋体" pitchFamily="2" charset="-122"/>
              </a:rPr>
              <a:t>1</a:t>
            </a:r>
          </a:p>
        </p:txBody>
      </p:sp>
      <p:sp>
        <p:nvSpPr>
          <p:cNvPr id="528568" name="Line 184"/>
          <p:cNvSpPr>
            <a:spLocks noChangeShapeType="1"/>
          </p:cNvSpPr>
          <p:nvPr/>
        </p:nvSpPr>
        <p:spPr bwMode="auto">
          <a:xfrm>
            <a:off x="774700" y="1323975"/>
            <a:ext cx="14224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28569" name="Line 185"/>
          <p:cNvSpPr>
            <a:spLocks noChangeShapeType="1"/>
          </p:cNvSpPr>
          <p:nvPr/>
        </p:nvSpPr>
        <p:spPr bwMode="auto">
          <a:xfrm>
            <a:off x="4584700" y="1323975"/>
            <a:ext cx="14224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28570" name="Line 186"/>
          <p:cNvSpPr>
            <a:spLocks noChangeShapeType="1"/>
          </p:cNvSpPr>
          <p:nvPr/>
        </p:nvSpPr>
        <p:spPr bwMode="auto">
          <a:xfrm flipH="1">
            <a:off x="6845300" y="1323975"/>
            <a:ext cx="14732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28571" name="Line 187"/>
          <p:cNvSpPr>
            <a:spLocks noChangeShapeType="1"/>
          </p:cNvSpPr>
          <p:nvPr/>
        </p:nvSpPr>
        <p:spPr bwMode="auto">
          <a:xfrm flipH="1">
            <a:off x="3111500" y="1323975"/>
            <a:ext cx="1473200"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528573" name="Text Box 189"/>
          <p:cNvSpPr txBox="1">
            <a:spLocks noChangeArrowheads="1"/>
          </p:cNvSpPr>
          <p:nvPr/>
        </p:nvSpPr>
        <p:spPr bwMode="auto">
          <a:xfrm>
            <a:off x="6646863" y="5065713"/>
            <a:ext cx="2133600" cy="1187450"/>
          </a:xfrm>
          <a:prstGeom prst="rect">
            <a:avLst/>
          </a:prstGeom>
          <a:noFill/>
          <a:ln w="50800">
            <a:noFill/>
            <a:miter lim="800000"/>
            <a:headEnd/>
            <a:tailEnd/>
          </a:ln>
          <a:effectLst/>
        </p:spPr>
        <p:txBody>
          <a:bodyPr>
            <a:spAutoFit/>
          </a:bodyPr>
          <a:lstStyle/>
          <a:p>
            <a:pPr>
              <a:lnSpc>
                <a:spcPct val="120000"/>
              </a:lnSpc>
              <a:spcBef>
                <a:spcPct val="50000"/>
              </a:spcBef>
            </a:pPr>
            <a:r>
              <a:rPr lang="zh-CN" altLang="en-US" sz="2000">
                <a:solidFill>
                  <a:srgbClr val="006600"/>
                </a:solidFill>
                <a:latin typeface="微软雅黑" pitchFamily="34" charset="-122"/>
                <a:ea typeface="微软雅黑" pitchFamily="34" charset="-122"/>
              </a:rPr>
              <a:t>前述的总线结构</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一定是多周期实现的</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515938" y="57150"/>
            <a:ext cx="7499350" cy="581025"/>
          </a:xfrm>
        </p:spPr>
        <p:txBody>
          <a:bodyPr/>
          <a:lstStyle/>
          <a:p>
            <a:r>
              <a:rPr lang="zh-CN" altLang="en-US" sz="4000"/>
              <a:t>程序的执行机制</a:t>
            </a:r>
          </a:p>
        </p:txBody>
      </p:sp>
      <p:sp>
        <p:nvSpPr>
          <p:cNvPr id="451588" name="Rectangle 4"/>
          <p:cNvSpPr>
            <a:spLocks noGrp="1" noChangeArrowheads="1"/>
          </p:cNvSpPr>
          <p:nvPr>
            <p:ph type="body" idx="1"/>
          </p:nvPr>
        </p:nvSpPr>
        <p:spPr>
          <a:xfrm>
            <a:off x="454025" y="715963"/>
            <a:ext cx="8229600" cy="6040437"/>
          </a:xfrm>
          <a:noFill/>
          <a:ln/>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solidFill>
                  <a:schemeClr val="accent1"/>
                </a:solidFill>
                <a:latin typeface="微软雅黑" pitchFamily="34" charset="-122"/>
                <a:ea typeface="微软雅黑" pitchFamily="34" charset="-122"/>
              </a:rPr>
              <a:t>第一讲：程序执行概述</a:t>
            </a:r>
          </a:p>
          <a:p>
            <a:pPr lvl="2">
              <a:spcBef>
                <a:spcPct val="30000"/>
              </a:spcBef>
            </a:pPr>
            <a:r>
              <a:rPr lang="zh-CN" altLang="en-US" sz="2200">
                <a:solidFill>
                  <a:srgbClr val="006600"/>
                </a:solidFill>
                <a:latin typeface="微软雅黑" pitchFamily="34" charset="-122"/>
                <a:ea typeface="微软雅黑" pitchFamily="34" charset="-122"/>
              </a:rPr>
              <a:t>程序及指令的执行过程 </a:t>
            </a:r>
          </a:p>
          <a:p>
            <a:pPr lvl="2">
              <a:spcBef>
                <a:spcPct val="30000"/>
              </a:spcBef>
            </a:pPr>
            <a:r>
              <a:rPr lang="en-US" altLang="zh-CN" sz="2200">
                <a:solidFill>
                  <a:srgbClr val="006600"/>
                </a:solidFill>
                <a:latin typeface="微软雅黑" pitchFamily="34" charset="-122"/>
                <a:ea typeface="微软雅黑" pitchFamily="34" charset="-122"/>
              </a:rPr>
              <a:t>CPU</a:t>
            </a:r>
            <a:r>
              <a:rPr lang="zh-CN" altLang="en-US" sz="2200">
                <a:solidFill>
                  <a:srgbClr val="006600"/>
                </a:solidFill>
                <a:latin typeface="微软雅黑" pitchFamily="34" charset="-122"/>
                <a:ea typeface="微软雅黑" pitchFamily="34" charset="-122"/>
              </a:rPr>
              <a:t>的基本功能和基本组成</a:t>
            </a:r>
          </a:p>
          <a:p>
            <a:pPr lvl="1">
              <a:spcBef>
                <a:spcPct val="30000"/>
              </a:spcBef>
            </a:pPr>
            <a:r>
              <a:rPr lang="zh-CN" altLang="en-US" sz="2200">
                <a:latin typeface="微软雅黑" pitchFamily="34" charset="-122"/>
                <a:ea typeface="微软雅黑" pitchFamily="34" charset="-122"/>
              </a:rPr>
              <a:t>第二讲：数据通路基本结构和工作原理</a:t>
            </a:r>
          </a:p>
          <a:p>
            <a:pPr lvl="2">
              <a:spcBef>
                <a:spcPct val="30000"/>
              </a:spcBef>
            </a:pPr>
            <a:r>
              <a:rPr lang="zh-CN" altLang="en-US" sz="2200">
                <a:solidFill>
                  <a:srgbClr val="006600"/>
                </a:solidFill>
                <a:latin typeface="微软雅黑" pitchFamily="34" charset="-122"/>
                <a:ea typeface="微软雅黑" pitchFamily="34" charset="-122"/>
              </a:rPr>
              <a:t>数据通路基本结构</a:t>
            </a:r>
          </a:p>
          <a:p>
            <a:pPr lvl="2">
              <a:spcBef>
                <a:spcPct val="30000"/>
              </a:spcBef>
            </a:pPr>
            <a:r>
              <a:rPr lang="zh-CN" altLang="en-US" sz="2200">
                <a:solidFill>
                  <a:srgbClr val="006600"/>
                </a:solidFill>
                <a:latin typeface="微软雅黑" pitchFamily="34" charset="-122"/>
                <a:ea typeface="微软雅黑" pitchFamily="34" charset="-122"/>
              </a:rPr>
              <a:t>数据通路的时序控制 </a:t>
            </a:r>
          </a:p>
          <a:p>
            <a:pPr lvl="2">
              <a:spcBef>
                <a:spcPct val="30000"/>
              </a:spcBef>
            </a:pPr>
            <a:r>
              <a:rPr lang="zh-CN" altLang="en-US" sz="2200">
                <a:solidFill>
                  <a:srgbClr val="006600"/>
                </a:solidFill>
                <a:latin typeface="微软雅黑" pitchFamily="34" charset="-122"/>
                <a:ea typeface="微软雅黑" pitchFamily="34" charset="-122"/>
              </a:rPr>
              <a:t>数据通路基本工作原理</a:t>
            </a:r>
            <a:r>
              <a:rPr lang="zh-CN" altLang="en-US" sz="2200">
                <a:solidFill>
                  <a:srgbClr val="009900"/>
                </a:solidFill>
                <a:latin typeface="微软雅黑" pitchFamily="34" charset="-122"/>
                <a:ea typeface="微软雅黑" pitchFamily="34" charset="-122"/>
              </a:rPr>
              <a:t> </a:t>
            </a:r>
          </a:p>
          <a:p>
            <a:pPr lvl="1">
              <a:spcBef>
                <a:spcPct val="30000"/>
              </a:spcBef>
            </a:pPr>
            <a:r>
              <a:rPr lang="zh-CN" altLang="en-US" sz="2200">
                <a:latin typeface="微软雅黑" pitchFamily="34" charset="-122"/>
                <a:ea typeface="微软雅黑" pitchFamily="34" charset="-122"/>
              </a:rPr>
              <a:t>第三讲：流水线方式下指令的执行 </a:t>
            </a:r>
          </a:p>
          <a:p>
            <a:pPr lvl="2">
              <a:spcBef>
                <a:spcPct val="30000"/>
              </a:spcBef>
            </a:pPr>
            <a:r>
              <a:rPr lang="zh-CN" altLang="en-US" sz="2200">
                <a:solidFill>
                  <a:srgbClr val="006600"/>
                </a:solidFill>
                <a:latin typeface="微软雅黑" pitchFamily="34" charset="-122"/>
                <a:ea typeface="微软雅黑" pitchFamily="34" charset="-122"/>
              </a:rPr>
              <a:t>指令流水线的基本原理 </a:t>
            </a:r>
          </a:p>
          <a:p>
            <a:pPr lvl="2">
              <a:spcBef>
                <a:spcPct val="30000"/>
              </a:spcBef>
            </a:pPr>
            <a:r>
              <a:rPr lang="zh-CN" altLang="en-US" sz="2200">
                <a:solidFill>
                  <a:srgbClr val="006600"/>
                </a:solidFill>
                <a:latin typeface="微软雅黑" pitchFamily="34" charset="-122"/>
                <a:ea typeface="微软雅黑" pitchFamily="34" charset="-122"/>
              </a:rPr>
              <a:t>适合流水线的指令集特征 </a:t>
            </a:r>
          </a:p>
          <a:p>
            <a:pPr lvl="2">
              <a:spcBef>
                <a:spcPct val="30000"/>
              </a:spcBef>
            </a:pPr>
            <a:r>
              <a:rPr lang="en-US" altLang="zh-CN" sz="2200">
                <a:solidFill>
                  <a:srgbClr val="006600"/>
                </a:solidFill>
                <a:latin typeface="微软雅黑" pitchFamily="34" charset="-122"/>
                <a:ea typeface="微软雅黑" pitchFamily="34" charset="-122"/>
              </a:rPr>
              <a:t>CISC</a:t>
            </a:r>
            <a:r>
              <a:rPr lang="zh-CN" altLang="en-US" sz="2200">
                <a:solidFill>
                  <a:srgbClr val="006600"/>
                </a:solidFill>
                <a:latin typeface="微软雅黑" pitchFamily="34" charset="-122"/>
                <a:ea typeface="微软雅黑" pitchFamily="34" charset="-122"/>
              </a:rPr>
              <a:t>和</a:t>
            </a:r>
            <a:r>
              <a:rPr lang="en-US" altLang="zh-CN" sz="2200">
                <a:solidFill>
                  <a:srgbClr val="006600"/>
                </a:solidFill>
                <a:latin typeface="微软雅黑" pitchFamily="34" charset="-122"/>
                <a:ea typeface="微软雅黑" pitchFamily="34" charset="-122"/>
              </a:rPr>
              <a:t>RISC</a:t>
            </a:r>
            <a:r>
              <a:rPr lang="zh-CN" altLang="en-US" sz="2200">
                <a:solidFill>
                  <a:srgbClr val="006600"/>
                </a:solidFill>
                <a:latin typeface="微软雅黑" pitchFamily="34" charset="-122"/>
                <a:ea typeface="微软雅黑" pitchFamily="34" charset="-122"/>
              </a:rPr>
              <a:t>风格指令集 </a:t>
            </a:r>
          </a:p>
          <a:p>
            <a:pPr lvl="2">
              <a:spcBef>
                <a:spcPct val="30000"/>
              </a:spcBef>
            </a:pPr>
            <a:r>
              <a:rPr lang="zh-CN" altLang="en-US" sz="2200">
                <a:solidFill>
                  <a:srgbClr val="006600"/>
                </a:solidFill>
                <a:latin typeface="微软雅黑" pitchFamily="34" charset="-122"/>
                <a:ea typeface="微软雅黑" pitchFamily="34" charset="-122"/>
              </a:rPr>
              <a:t>指令流水线的实现 </a:t>
            </a:r>
          </a:p>
          <a:p>
            <a:pPr lvl="2">
              <a:spcBef>
                <a:spcPct val="30000"/>
              </a:spcBef>
            </a:pPr>
            <a:r>
              <a:rPr lang="zh-CN" altLang="en-US" sz="2200">
                <a:solidFill>
                  <a:srgbClr val="006600"/>
                </a:solidFill>
                <a:latin typeface="微软雅黑" pitchFamily="34" charset="-122"/>
                <a:ea typeface="微软雅黑" pitchFamily="34" charset="-122"/>
              </a:rPr>
              <a:t>高级流水线实现技术</a:t>
            </a:r>
            <a:r>
              <a:rPr lang="zh-CN" altLang="en-US" sz="2000">
                <a:solidFill>
                  <a:srgbClr val="006600"/>
                </a:solidFill>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808038" y="128588"/>
            <a:ext cx="7499350" cy="528637"/>
          </a:xfrm>
        </p:spPr>
        <p:txBody>
          <a:bodyPr/>
          <a:lstStyle/>
          <a:p>
            <a:r>
              <a:rPr lang="zh-CN" altLang="en-US"/>
              <a:t>程序及指令的执行过程 </a:t>
            </a:r>
          </a:p>
        </p:txBody>
      </p:sp>
      <p:sp>
        <p:nvSpPr>
          <p:cNvPr id="450563" name="Rectangle 3"/>
          <p:cNvSpPr>
            <a:spLocks noGrp="1" noChangeArrowheads="1"/>
          </p:cNvSpPr>
          <p:nvPr>
            <p:ph type="body" idx="1"/>
          </p:nvPr>
        </p:nvSpPr>
        <p:spPr>
          <a:xfrm>
            <a:off x="338138" y="803275"/>
            <a:ext cx="8496300" cy="4960938"/>
          </a:xfrm>
        </p:spPr>
        <p:txBody>
          <a:bodyPr/>
          <a:lstStyle/>
          <a:p>
            <a:pPr>
              <a:lnSpc>
                <a:spcPct val="110000"/>
              </a:lnSpc>
              <a:spcBef>
                <a:spcPct val="20000"/>
              </a:spcBef>
            </a:pPr>
            <a:r>
              <a:rPr lang="zh-CN" altLang="en-US" sz="2400">
                <a:latin typeface="微软雅黑" pitchFamily="34" charset="-122"/>
                <a:ea typeface="微软雅黑" pitchFamily="34" charset="-122"/>
              </a:rPr>
              <a:t>程序和指令的关系</a:t>
            </a:r>
          </a:p>
          <a:p>
            <a:pPr lvl="1">
              <a:lnSpc>
                <a:spcPct val="110000"/>
              </a:lnSpc>
              <a:spcBef>
                <a:spcPct val="20000"/>
              </a:spcBef>
            </a:pPr>
            <a:r>
              <a:rPr lang="zh-CN" altLang="en-US" sz="2300">
                <a:latin typeface="微软雅黑" pitchFamily="34" charset="-122"/>
                <a:ea typeface="微软雅黑" pitchFamily="34" charset="-122"/>
              </a:rPr>
              <a:t>程序由一条一条指令组成，指令按顺序存放在内存连续单元</a:t>
            </a:r>
          </a:p>
          <a:p>
            <a:pPr>
              <a:lnSpc>
                <a:spcPct val="110000"/>
              </a:lnSpc>
              <a:spcBef>
                <a:spcPct val="20000"/>
              </a:spcBef>
            </a:pPr>
            <a:r>
              <a:rPr lang="zh-CN" altLang="en-US" sz="2400">
                <a:latin typeface="微软雅黑" pitchFamily="34" charset="-122"/>
                <a:ea typeface="微软雅黑" pitchFamily="34" charset="-122"/>
              </a:rPr>
              <a:t>程序的执行：</a:t>
            </a:r>
            <a:r>
              <a:rPr lang="zh-CN" altLang="en-US" sz="2400">
                <a:solidFill>
                  <a:srgbClr val="A50021"/>
                </a:solidFill>
                <a:latin typeface="微软雅黑" pitchFamily="34" charset="-122"/>
                <a:ea typeface="微软雅黑" pitchFamily="34" charset="-122"/>
              </a:rPr>
              <a:t>周而复始地执行一条一条指令</a:t>
            </a:r>
          </a:p>
          <a:p>
            <a:pPr lvl="1">
              <a:lnSpc>
                <a:spcPct val="110000"/>
              </a:lnSpc>
              <a:spcBef>
                <a:spcPct val="20000"/>
              </a:spcBef>
            </a:pPr>
            <a:r>
              <a:rPr lang="zh-CN" altLang="en-US" sz="2400">
                <a:latin typeface="微软雅黑" pitchFamily="34" charset="-122"/>
                <a:ea typeface="微软雅黑" pitchFamily="34" charset="-122"/>
              </a:rPr>
              <a:t>正常情况下，指令按其存放顺序执行</a:t>
            </a:r>
          </a:p>
          <a:p>
            <a:pPr lvl="1">
              <a:lnSpc>
                <a:spcPct val="110000"/>
              </a:lnSpc>
              <a:spcBef>
                <a:spcPct val="20000"/>
              </a:spcBef>
            </a:pPr>
            <a:r>
              <a:rPr lang="zh-CN" altLang="en-US" sz="2400">
                <a:latin typeface="微软雅黑" pitchFamily="34" charset="-122"/>
                <a:ea typeface="微软雅黑" pitchFamily="34" charset="-122"/>
              </a:rPr>
              <a:t>遇到需改变程序执行流程时，用相应的转移指令</a:t>
            </a:r>
            <a:r>
              <a:rPr lang="zh-CN" altLang="en-US" sz="2400">
                <a:solidFill>
                  <a:srgbClr val="006600"/>
                </a:solidFill>
                <a:latin typeface="微软雅黑" pitchFamily="34" charset="-122"/>
                <a:ea typeface="微软雅黑" pitchFamily="34" charset="-122"/>
              </a:rPr>
              <a:t>（包括无条件转移指令、条件转移指令、调用指令和返回指令等）</a:t>
            </a:r>
            <a:r>
              <a:rPr lang="zh-CN" altLang="en-US" sz="2400">
                <a:latin typeface="微软雅黑" pitchFamily="34" charset="-122"/>
                <a:ea typeface="微软雅黑" pitchFamily="34" charset="-122"/>
              </a:rPr>
              <a:t>来改变程序执行流程</a:t>
            </a:r>
          </a:p>
          <a:p>
            <a:pPr>
              <a:lnSpc>
                <a:spcPct val="110000"/>
              </a:lnSpc>
              <a:spcBef>
                <a:spcPct val="20000"/>
              </a:spcBef>
            </a:pPr>
            <a:r>
              <a:rPr lang="zh-CN" altLang="en-US" sz="2400">
                <a:latin typeface="微软雅黑" pitchFamily="34" charset="-122"/>
                <a:ea typeface="微软雅黑" pitchFamily="34" charset="-122"/>
              </a:rPr>
              <a:t>程序的执行流的控制</a:t>
            </a:r>
          </a:p>
          <a:p>
            <a:pPr lvl="1">
              <a:lnSpc>
                <a:spcPct val="110000"/>
              </a:lnSpc>
              <a:spcBef>
                <a:spcPct val="20000"/>
              </a:spcBef>
            </a:pPr>
            <a:r>
              <a:rPr lang="zh-CN" altLang="en-US" sz="2400">
                <a:latin typeface="微软雅黑" pitchFamily="34" charset="-122"/>
                <a:ea typeface="微软雅黑" pitchFamily="34" charset="-122"/>
              </a:rPr>
              <a:t>将要执行的指令所在存储单元的地址由程序计数器</a:t>
            </a:r>
            <a:r>
              <a:rPr lang="en-US" altLang="zh-CN" sz="2400">
                <a:latin typeface="微软雅黑" pitchFamily="34" charset="-122"/>
                <a:ea typeface="微软雅黑" pitchFamily="34" charset="-122"/>
              </a:rPr>
              <a:t>PC</a:t>
            </a:r>
            <a:r>
              <a:rPr lang="zh-CN" altLang="en-US" sz="2400">
                <a:latin typeface="微软雅黑" pitchFamily="34" charset="-122"/>
                <a:ea typeface="微软雅黑" pitchFamily="34" charset="-122"/>
              </a:rPr>
              <a:t>给出，通过改变</a:t>
            </a:r>
            <a:r>
              <a:rPr lang="en-US" altLang="zh-CN" sz="2400">
                <a:latin typeface="微软雅黑" pitchFamily="34" charset="-122"/>
                <a:ea typeface="微软雅黑" pitchFamily="34" charset="-122"/>
              </a:rPr>
              <a:t>PC</a:t>
            </a:r>
            <a:r>
              <a:rPr lang="zh-CN" altLang="en-US" sz="2400">
                <a:latin typeface="微软雅黑" pitchFamily="34" charset="-122"/>
                <a:ea typeface="微软雅黑" pitchFamily="34" charset="-122"/>
              </a:rPr>
              <a:t>的值来控制执行顺序</a:t>
            </a:r>
          </a:p>
          <a:p>
            <a:pPr>
              <a:lnSpc>
                <a:spcPct val="110000"/>
              </a:lnSpc>
              <a:spcBef>
                <a:spcPct val="20000"/>
              </a:spcBef>
            </a:pPr>
            <a:r>
              <a:rPr lang="zh-CN" altLang="en-US" sz="2400">
                <a:latin typeface="微软雅黑" pitchFamily="34" charset="-122"/>
                <a:ea typeface="微软雅黑" pitchFamily="34" charset="-122"/>
              </a:rPr>
              <a:t>指令周期：</a:t>
            </a:r>
            <a:r>
              <a:rPr lang="en-US" altLang="zh-CN" sz="2400">
                <a:solidFill>
                  <a:srgbClr val="A50021"/>
                </a:solidFill>
                <a:latin typeface="微软雅黑" pitchFamily="34" charset="-122"/>
                <a:ea typeface="微软雅黑" pitchFamily="34" charset="-122"/>
              </a:rPr>
              <a:t>CPU</a:t>
            </a:r>
            <a:r>
              <a:rPr lang="zh-CN" altLang="en-US" sz="2400">
                <a:solidFill>
                  <a:srgbClr val="A50021"/>
                </a:solidFill>
                <a:latin typeface="微软雅黑" pitchFamily="34" charset="-122"/>
                <a:ea typeface="微软雅黑" pitchFamily="34" charset="-122"/>
              </a:rPr>
              <a:t>取出并执行一条指令的时间</a:t>
            </a:r>
            <a:endParaRPr lang="zh-CN" altLang="en-US" sz="240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7" dur="500"/>
                                        <p:tgtEl>
                                          <p:spTgt spid="450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63">
                                            <p:txEl>
                                              <p:pRg st="3" end="3"/>
                                            </p:txEl>
                                          </p:spTgt>
                                        </p:tgtEl>
                                        <p:attrNameLst>
                                          <p:attrName>style.visibility</p:attrName>
                                        </p:attrNameLst>
                                      </p:cBhvr>
                                      <p:to>
                                        <p:strVal val="visible"/>
                                      </p:to>
                                    </p:set>
                                    <p:animEffect transition="in" filter="blinds(horizontal)">
                                      <p:cBhvr>
                                        <p:cTn id="12" dur="500"/>
                                        <p:tgtEl>
                                          <p:spTgt spid="4505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63">
                                            <p:txEl>
                                              <p:pRg st="4" end="4"/>
                                            </p:txEl>
                                          </p:spTgt>
                                        </p:tgtEl>
                                        <p:attrNameLst>
                                          <p:attrName>style.visibility</p:attrName>
                                        </p:attrNameLst>
                                      </p:cBhvr>
                                      <p:to>
                                        <p:strVal val="visible"/>
                                      </p:to>
                                    </p:set>
                                    <p:animEffect transition="in" filter="blinds(horizontal)">
                                      <p:cBhvr>
                                        <p:cTn id="17" dur="500"/>
                                        <p:tgtEl>
                                          <p:spTgt spid="4505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563">
                                            <p:txEl>
                                              <p:pRg st="6" end="6"/>
                                            </p:txEl>
                                          </p:spTgt>
                                        </p:tgtEl>
                                        <p:attrNameLst>
                                          <p:attrName>style.visibility</p:attrName>
                                        </p:attrNameLst>
                                      </p:cBhvr>
                                      <p:to>
                                        <p:strVal val="visible"/>
                                      </p:to>
                                    </p:set>
                                    <p:animEffect transition="in" filter="blinds(horizontal)">
                                      <p:cBhvr>
                                        <p:cTn id="22" dur="5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658" name="Picture 2"/>
          <p:cNvPicPr>
            <a:picLocks noChangeAspect="1" noChangeArrowheads="1"/>
          </p:cNvPicPr>
          <p:nvPr/>
        </p:nvPicPr>
        <p:blipFill>
          <a:blip r:embed="rId2"/>
          <a:srcRect/>
          <a:stretch>
            <a:fillRect/>
          </a:stretch>
        </p:blipFill>
        <p:spPr bwMode="auto">
          <a:xfrm>
            <a:off x="3241675" y="2619375"/>
            <a:ext cx="5287963" cy="4238625"/>
          </a:xfrm>
          <a:prstGeom prst="rect">
            <a:avLst/>
          </a:prstGeom>
          <a:noFill/>
        </p:spPr>
      </p:pic>
      <p:sp>
        <p:nvSpPr>
          <p:cNvPr id="454659" name="Rectangle 3"/>
          <p:cNvSpPr>
            <a:spLocks noGrp="1" noChangeArrowheads="1"/>
          </p:cNvSpPr>
          <p:nvPr>
            <p:ph type="title"/>
          </p:nvPr>
        </p:nvSpPr>
        <p:spPr>
          <a:xfrm>
            <a:off x="449263" y="149225"/>
            <a:ext cx="8235950" cy="528638"/>
          </a:xfrm>
        </p:spPr>
        <p:txBody>
          <a:bodyPr/>
          <a:lstStyle/>
          <a:p>
            <a:r>
              <a:rPr lang="zh-CN" altLang="en-US"/>
              <a:t>程序及指令的执行过程</a:t>
            </a:r>
          </a:p>
        </p:txBody>
      </p:sp>
      <p:sp>
        <p:nvSpPr>
          <p:cNvPr id="454660" name="Rectangle 4"/>
          <p:cNvSpPr>
            <a:spLocks noGrp="1" noChangeArrowheads="1"/>
          </p:cNvSpPr>
          <p:nvPr>
            <p:ph type="body" idx="1"/>
          </p:nvPr>
        </p:nvSpPr>
        <p:spPr>
          <a:xfrm>
            <a:off x="174625" y="2120900"/>
            <a:ext cx="2422525" cy="355600"/>
          </a:xfrm>
        </p:spPr>
        <p:txBody>
          <a:bodyPr/>
          <a:lstStyle/>
          <a:p>
            <a:pPr>
              <a:buFontTx/>
              <a:buNone/>
            </a:pPr>
            <a:r>
              <a:rPr lang="zh-CN" altLang="en-US" sz="2000">
                <a:latin typeface="微软雅黑" pitchFamily="34" charset="-122"/>
                <a:ea typeface="微软雅黑" pitchFamily="34" charset="-122"/>
              </a:rPr>
              <a:t>对于</a:t>
            </a:r>
            <a:r>
              <a:rPr lang="en-US" altLang="zh-CN" sz="2000">
                <a:latin typeface="微软雅黑" pitchFamily="34" charset="-122"/>
                <a:ea typeface="微软雅黑" pitchFamily="34" charset="-122"/>
              </a:rPr>
              <a:t>3.6.1</a:t>
            </a:r>
            <a:r>
              <a:rPr lang="zh-CN" altLang="en-US" sz="2000">
                <a:latin typeface="微软雅黑" pitchFamily="34" charset="-122"/>
                <a:ea typeface="微软雅黑" pitchFamily="34" charset="-122"/>
              </a:rPr>
              <a:t>中的例子</a:t>
            </a:r>
          </a:p>
        </p:txBody>
      </p:sp>
      <p:sp>
        <p:nvSpPr>
          <p:cNvPr id="454661" name="Rectangle 5"/>
          <p:cNvSpPr>
            <a:spLocks noChangeArrowheads="1"/>
          </p:cNvSpPr>
          <p:nvPr/>
        </p:nvSpPr>
        <p:spPr bwMode="auto">
          <a:xfrm>
            <a:off x="100013" y="2562225"/>
            <a:ext cx="3687762" cy="4211638"/>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sz="1800">
                <a:solidFill>
                  <a:srgbClr val="0000FF"/>
                </a:solidFill>
                <a:latin typeface="微软雅黑" pitchFamily="34" charset="-122"/>
                <a:ea typeface="微软雅黑" pitchFamily="34" charset="-122"/>
              </a:rPr>
              <a:t>#include "stdio.h"</a:t>
            </a:r>
          </a:p>
          <a:p>
            <a:pPr eaLnBrk="1" hangingPunct="1">
              <a:tabLst>
                <a:tab pos="542925" algn="l"/>
              </a:tabLst>
            </a:pPr>
            <a:r>
              <a:rPr lang="en-US" altLang="zh-CN" sz="1800">
                <a:solidFill>
                  <a:srgbClr val="0000FF"/>
                </a:solidFill>
                <a:latin typeface="微软雅黑" pitchFamily="34" charset="-122"/>
                <a:ea typeface="微软雅黑" pitchFamily="34" charset="-122"/>
              </a:rPr>
              <a:t>#include "string.h"</a:t>
            </a:r>
          </a:p>
          <a:p>
            <a:pPr eaLnBrk="1" hangingPunct="1">
              <a:tabLst>
                <a:tab pos="542925" algn="l"/>
              </a:tabLst>
            </a:pPr>
            <a:r>
              <a:rPr lang="en-US" altLang="zh-CN" sz="1800">
                <a:solidFill>
                  <a:srgbClr val="0000FF"/>
                </a:solidFill>
                <a:latin typeface="微软雅黑" pitchFamily="34" charset="-122"/>
                <a:ea typeface="微软雅黑" pitchFamily="34" charset="-122"/>
              </a:rPr>
              <a:t> </a:t>
            </a:r>
            <a:r>
              <a:rPr lang="en-US" altLang="zh-CN" sz="1800">
                <a:solidFill>
                  <a:schemeClr val="accent1"/>
                </a:solidFill>
                <a:latin typeface="微软雅黑" pitchFamily="34" charset="-122"/>
                <a:ea typeface="微软雅黑" pitchFamily="34" charset="-122"/>
              </a:rPr>
              <a:t>void outputs(char *str)</a:t>
            </a:r>
            <a:r>
              <a:rPr lang="en-US" altLang="zh-CN" sz="1800">
                <a:solidFill>
                  <a:srgbClr val="0000FF"/>
                </a:solidFill>
                <a:latin typeface="微软雅黑" pitchFamily="34" charset="-122"/>
                <a:ea typeface="微软雅黑" pitchFamily="34" charset="-122"/>
              </a:rPr>
              <a:t> </a:t>
            </a:r>
          </a:p>
          <a:p>
            <a:pPr eaLnBrk="1" hangingPunct="1">
              <a:tabLst>
                <a:tab pos="542925" algn="l"/>
              </a:tabLst>
            </a:pPr>
            <a:r>
              <a:rPr lang="en-US" altLang="zh-CN" sz="1800">
                <a:solidFill>
                  <a:srgbClr val="0000FF"/>
                </a:solidFill>
                <a:latin typeface="微软雅黑" pitchFamily="34" charset="-122"/>
                <a:ea typeface="微软雅黑" pitchFamily="34" charset="-122"/>
              </a:rPr>
              <a:t>{ </a:t>
            </a:r>
          </a:p>
          <a:p>
            <a:pPr eaLnBrk="1" hangingPunct="1">
              <a:tabLst>
                <a:tab pos="542925" algn="l"/>
              </a:tabLst>
            </a:pPr>
            <a:r>
              <a:rPr lang="en-US" altLang="zh-CN" sz="1800">
                <a:solidFill>
                  <a:srgbClr val="0000FF"/>
                </a:solidFill>
                <a:latin typeface="微软雅黑" pitchFamily="34" charset="-122"/>
                <a:ea typeface="微软雅黑" pitchFamily="34" charset="-122"/>
              </a:rPr>
              <a:t>    char buffer[16]; </a:t>
            </a:r>
          </a:p>
          <a:p>
            <a:pPr eaLnBrk="1" hangingPunct="1">
              <a:tabLst>
                <a:tab pos="542925" algn="l"/>
              </a:tabLst>
            </a:pPr>
            <a:r>
              <a:rPr lang="en-US" altLang="zh-CN" sz="1800">
                <a:solidFill>
                  <a:srgbClr val="0000FF"/>
                </a:solidFill>
                <a:latin typeface="微软雅黑" pitchFamily="34" charset="-122"/>
                <a:ea typeface="微软雅黑" pitchFamily="34" charset="-122"/>
              </a:rPr>
              <a:t>    strcpy(buffer,str); </a:t>
            </a:r>
          </a:p>
          <a:p>
            <a:pPr eaLnBrk="1" hangingPunct="1">
              <a:tabLst>
                <a:tab pos="542925" algn="l"/>
              </a:tabLst>
            </a:pPr>
            <a:r>
              <a:rPr lang="en-US" altLang="zh-CN" sz="1800">
                <a:solidFill>
                  <a:srgbClr val="0000FF"/>
                </a:solidFill>
                <a:latin typeface="微软雅黑" pitchFamily="34" charset="-122"/>
                <a:ea typeface="微软雅黑" pitchFamily="34" charset="-122"/>
              </a:rPr>
              <a:t>    printf("%s \n", buffer);</a:t>
            </a:r>
          </a:p>
          <a:p>
            <a:pPr eaLnBrk="1" hangingPunct="1">
              <a:tabLst>
                <a:tab pos="542925" algn="l"/>
              </a:tabLst>
            </a:pPr>
            <a:r>
              <a:rPr lang="en-US" altLang="zh-CN" sz="1800">
                <a:solidFill>
                  <a:srgbClr val="0000FF"/>
                </a:solidFill>
                <a:latin typeface="微软雅黑" pitchFamily="34" charset="-122"/>
                <a:ea typeface="微软雅黑" pitchFamily="34" charset="-122"/>
              </a:rPr>
              <a:t>}</a:t>
            </a:r>
          </a:p>
          <a:p>
            <a:pPr eaLnBrk="1" hangingPunct="1">
              <a:tabLst>
                <a:tab pos="542925" algn="l"/>
              </a:tabLst>
            </a:pPr>
            <a:r>
              <a:rPr lang="en-US" altLang="zh-CN" sz="1800">
                <a:solidFill>
                  <a:schemeClr val="accent1"/>
                </a:solidFill>
                <a:latin typeface="微软雅黑" pitchFamily="34" charset="-122"/>
                <a:ea typeface="微软雅黑" pitchFamily="34" charset="-122"/>
              </a:rPr>
              <a:t>     ……</a:t>
            </a:r>
          </a:p>
          <a:p>
            <a:pPr eaLnBrk="1" hangingPunct="1">
              <a:tabLst>
                <a:tab pos="542925" algn="l"/>
              </a:tabLst>
            </a:pPr>
            <a:endParaRPr lang="en-US" altLang="zh-CN" sz="1800">
              <a:solidFill>
                <a:schemeClr val="accent1"/>
              </a:solidFill>
              <a:latin typeface="微软雅黑" pitchFamily="34" charset="-122"/>
              <a:ea typeface="微软雅黑" pitchFamily="34" charset="-122"/>
            </a:endParaRPr>
          </a:p>
          <a:p>
            <a:pPr eaLnBrk="1" hangingPunct="1">
              <a:tabLst>
                <a:tab pos="542925" algn="l"/>
              </a:tabLst>
            </a:pPr>
            <a:r>
              <a:rPr lang="en-US" altLang="zh-CN" sz="1800">
                <a:solidFill>
                  <a:schemeClr val="accent1"/>
                </a:solidFill>
                <a:latin typeface="微软雅黑" pitchFamily="34" charset="-122"/>
                <a:ea typeface="微软雅黑" pitchFamily="34" charset="-122"/>
              </a:rPr>
              <a:t>int main(int argc, char *argv[])</a:t>
            </a:r>
          </a:p>
          <a:p>
            <a:pPr eaLnBrk="1" hangingPunct="1">
              <a:tabLst>
                <a:tab pos="542925" algn="l"/>
              </a:tabLst>
            </a:pPr>
            <a:r>
              <a:rPr lang="en-US" altLang="zh-CN" sz="1800">
                <a:solidFill>
                  <a:srgbClr val="0000FF"/>
                </a:solidFill>
                <a:latin typeface="微软雅黑" pitchFamily="34" charset="-122"/>
                <a:ea typeface="微软雅黑" pitchFamily="34" charset="-122"/>
              </a:rPr>
              <a:t>{</a:t>
            </a:r>
          </a:p>
          <a:p>
            <a:pPr eaLnBrk="1" hangingPunct="1">
              <a:tabLst>
                <a:tab pos="542925" algn="l"/>
              </a:tabLst>
            </a:pPr>
            <a:r>
              <a:rPr lang="en-US" altLang="zh-CN" sz="1800">
                <a:solidFill>
                  <a:srgbClr val="0000FF"/>
                </a:solidFill>
                <a:latin typeface="微软雅黑" pitchFamily="34" charset="-122"/>
                <a:ea typeface="微软雅黑" pitchFamily="34" charset="-122"/>
              </a:rPr>
              <a:t>    outputs(argv[1]);</a:t>
            </a:r>
          </a:p>
          <a:p>
            <a:pPr eaLnBrk="1" hangingPunct="1">
              <a:tabLst>
                <a:tab pos="542925" algn="l"/>
              </a:tabLst>
            </a:pPr>
            <a:r>
              <a:rPr lang="en-US" altLang="zh-CN" sz="1800">
                <a:solidFill>
                  <a:srgbClr val="0000FF"/>
                </a:solidFill>
                <a:latin typeface="微软雅黑" pitchFamily="34" charset="-122"/>
                <a:ea typeface="微软雅黑" pitchFamily="34" charset="-122"/>
              </a:rPr>
              <a:t>    return 0;</a:t>
            </a:r>
          </a:p>
          <a:p>
            <a:pPr eaLnBrk="1" hangingPunct="1">
              <a:tabLst>
                <a:tab pos="542925" algn="l"/>
              </a:tabLst>
            </a:pPr>
            <a:r>
              <a:rPr lang="en-US" altLang="zh-CN" sz="1800">
                <a:solidFill>
                  <a:srgbClr val="0000FF"/>
                </a:solidFill>
                <a:latin typeface="微软雅黑" pitchFamily="34" charset="-122"/>
                <a:ea typeface="微软雅黑" pitchFamily="34" charset="-122"/>
              </a:rPr>
              <a:t>}</a:t>
            </a:r>
          </a:p>
        </p:txBody>
      </p:sp>
      <p:grpSp>
        <p:nvGrpSpPr>
          <p:cNvPr id="454678" name="Group 22"/>
          <p:cNvGrpSpPr>
            <a:grpSpLocks/>
          </p:cNvGrpSpPr>
          <p:nvPr/>
        </p:nvGrpSpPr>
        <p:grpSpPr bwMode="auto">
          <a:xfrm>
            <a:off x="6877050" y="5973763"/>
            <a:ext cx="1177925" cy="595312"/>
            <a:chOff x="4634" y="3857"/>
            <a:chExt cx="742" cy="375"/>
          </a:xfrm>
        </p:grpSpPr>
        <p:sp>
          <p:nvSpPr>
            <p:cNvPr id="454676" name="AutoShape 20"/>
            <p:cNvSpPr>
              <a:spLocks/>
            </p:cNvSpPr>
            <p:nvPr/>
          </p:nvSpPr>
          <p:spPr bwMode="auto">
            <a:xfrm>
              <a:off x="4634" y="3875"/>
              <a:ext cx="157" cy="357"/>
            </a:xfrm>
            <a:prstGeom prst="rightBrace">
              <a:avLst>
                <a:gd name="adj1" fmla="val 18949"/>
                <a:gd name="adj2" fmla="val 50000"/>
              </a:avLst>
            </a:prstGeom>
            <a:noFill/>
            <a:ln w="38100">
              <a:solidFill>
                <a:schemeClr val="accent1"/>
              </a:solidFill>
              <a:round/>
              <a:headEnd/>
              <a:tailEnd/>
            </a:ln>
            <a:effectLst/>
          </p:spPr>
          <p:txBody>
            <a:bodyPr wrap="none" anchor="ctr"/>
            <a:lstStyle/>
            <a:p>
              <a:endParaRPr lang="zh-CN" altLang="en-US"/>
            </a:p>
          </p:txBody>
        </p:sp>
        <p:sp>
          <p:nvSpPr>
            <p:cNvPr id="454677" name="Text Box 21"/>
            <p:cNvSpPr txBox="1">
              <a:spLocks noChangeArrowheads="1"/>
            </p:cNvSpPr>
            <p:nvPr/>
          </p:nvSpPr>
          <p:spPr bwMode="auto">
            <a:xfrm>
              <a:off x="4773" y="3857"/>
              <a:ext cx="603" cy="366"/>
            </a:xfrm>
            <a:prstGeom prst="rect">
              <a:avLst/>
            </a:prstGeom>
            <a:noFill/>
            <a:ln w="50800">
              <a:noFill/>
              <a:miter lim="800000"/>
              <a:headEnd/>
              <a:tailEnd/>
            </a:ln>
            <a:effectLst/>
          </p:spPr>
          <p:txBody>
            <a:bodyPr>
              <a:spAutoFit/>
            </a:bodyPr>
            <a:lstStyle/>
            <a:p>
              <a:pPr>
                <a:spcBef>
                  <a:spcPct val="50000"/>
                </a:spcBef>
              </a:pPr>
              <a:r>
                <a:rPr lang="en-US" altLang="zh-CN">
                  <a:solidFill>
                    <a:schemeClr val="accent1"/>
                  </a:solidFill>
                  <a:ea typeface="宋体" pitchFamily="2" charset="-122"/>
                </a:rPr>
                <a:t>Strcpy</a:t>
              </a:r>
              <a:r>
                <a:rPr lang="zh-CN" altLang="en-US">
                  <a:solidFill>
                    <a:schemeClr val="accent1"/>
                  </a:solidFill>
                  <a:ea typeface="宋体" pitchFamily="2" charset="-122"/>
                </a:rPr>
                <a:t>的栈帧</a:t>
              </a:r>
            </a:p>
          </p:txBody>
        </p:sp>
      </p:grpSp>
      <p:grpSp>
        <p:nvGrpSpPr>
          <p:cNvPr id="454689" name="Group 33"/>
          <p:cNvGrpSpPr>
            <a:grpSpLocks/>
          </p:cNvGrpSpPr>
          <p:nvPr/>
        </p:nvGrpSpPr>
        <p:grpSpPr bwMode="auto">
          <a:xfrm>
            <a:off x="2403475" y="660400"/>
            <a:ext cx="4703763" cy="2100263"/>
            <a:chOff x="1514" y="416"/>
            <a:chExt cx="2963" cy="1323"/>
          </a:xfrm>
        </p:grpSpPr>
        <p:sp>
          <p:nvSpPr>
            <p:cNvPr id="454679" name="Text Box 23"/>
            <p:cNvSpPr txBox="1">
              <a:spLocks noChangeArrowheads="1"/>
            </p:cNvSpPr>
            <p:nvPr/>
          </p:nvSpPr>
          <p:spPr bwMode="auto">
            <a:xfrm>
              <a:off x="1514" y="522"/>
              <a:ext cx="1111" cy="1141"/>
            </a:xfrm>
            <a:prstGeom prst="rect">
              <a:avLst/>
            </a:prstGeom>
            <a:noFill/>
            <a:ln w="50800">
              <a:noFill/>
              <a:miter lim="800000"/>
              <a:headEnd/>
              <a:tailEnd/>
            </a:ln>
            <a:effectLst/>
          </p:spPr>
          <p:txBody>
            <a:bodyPr>
              <a:spAutoFit/>
            </a:bodyPr>
            <a:lstStyle/>
            <a:p>
              <a:pPr>
                <a:spcBef>
                  <a:spcPct val="5000"/>
                </a:spcBef>
              </a:pPr>
              <a:r>
                <a:rPr lang="en-US" altLang="zh-CN" sz="1800">
                  <a:solidFill>
                    <a:schemeClr val="accent1"/>
                  </a:solidFill>
                  <a:latin typeface="微软雅黑" pitchFamily="34" charset="-122"/>
                  <a:ea typeface="微软雅黑" pitchFamily="34" charset="-122"/>
                </a:rPr>
                <a:t>main</a:t>
              </a:r>
              <a:r>
                <a:rPr lang="zh-CN" altLang="en-US" sz="1800">
                  <a:solidFill>
                    <a:schemeClr val="accent1"/>
                  </a:solidFill>
                  <a:latin typeface="微软雅黑" pitchFamily="34" charset="-122"/>
                  <a:ea typeface="微软雅黑" pitchFamily="34" charset="-122"/>
                </a:rPr>
                <a:t>：</a:t>
              </a:r>
            </a:p>
            <a:p>
              <a:pPr>
                <a:spcBef>
                  <a:spcPct val="5000"/>
                </a:spcBef>
              </a:pPr>
              <a:r>
                <a:rPr lang="zh-CN" altLang="en-US" sz="1800">
                  <a:solidFill>
                    <a:schemeClr val="accent1"/>
                  </a:solidFill>
                  <a:latin typeface="微软雅黑" pitchFamily="34" charset="-122"/>
                  <a:ea typeface="微软雅黑" pitchFamily="34" charset="-122"/>
                </a:rPr>
                <a:t>   </a:t>
              </a:r>
              <a:r>
                <a:rPr lang="en-US" altLang="zh-CN" sz="1800">
                  <a:latin typeface="微软雅黑" pitchFamily="34" charset="-122"/>
                  <a:ea typeface="微软雅黑" pitchFamily="34" charset="-122"/>
                </a:rPr>
                <a:t>……</a:t>
              </a:r>
            </a:p>
            <a:p>
              <a:pPr>
                <a:spcBef>
                  <a:spcPct val="5000"/>
                </a:spcBef>
              </a:pPr>
              <a:r>
                <a:rPr lang="zh-CN" altLang="en-US" sz="1800">
                  <a:latin typeface="微软雅黑" pitchFamily="34" charset="-122"/>
                  <a:ea typeface="微软雅黑" pitchFamily="34" charset="-122"/>
                </a:rPr>
                <a:t>  </a:t>
              </a:r>
              <a:r>
                <a:rPr lang="en-US" altLang="zh-CN" sz="1800">
                  <a:latin typeface="微软雅黑" pitchFamily="34" charset="-122"/>
                  <a:ea typeface="微软雅黑" pitchFamily="34" charset="-122"/>
                </a:rPr>
                <a:t>call outputs</a:t>
              </a:r>
            </a:p>
            <a:p>
              <a:pPr>
                <a:spcBef>
                  <a:spcPct val="5000"/>
                </a:spcBef>
              </a:pPr>
              <a:r>
                <a:rPr lang="en-US" altLang="zh-CN" sz="1800">
                  <a:latin typeface="微软雅黑" pitchFamily="34" charset="-122"/>
                  <a:ea typeface="微软雅黑" pitchFamily="34" charset="-122"/>
                </a:rPr>
                <a:t>  mov eax,…</a:t>
              </a:r>
              <a:endParaRPr lang="zh-CN" altLang="en-US" sz="1800">
                <a:latin typeface="微软雅黑" pitchFamily="34" charset="-122"/>
                <a:ea typeface="微软雅黑" pitchFamily="34" charset="-122"/>
              </a:endParaRPr>
            </a:p>
            <a:p>
              <a:pPr>
                <a:spcBef>
                  <a:spcPct val="5000"/>
                </a:spcBef>
              </a:pPr>
              <a:r>
                <a:rPr lang="en-US" altLang="zh-CN" sz="1800">
                  <a:latin typeface="微软雅黑" pitchFamily="34" charset="-122"/>
                  <a:ea typeface="微软雅黑" pitchFamily="34" charset="-122"/>
                </a:rPr>
                <a:t>   ……</a:t>
              </a:r>
            </a:p>
            <a:p>
              <a:pPr>
                <a:spcBef>
                  <a:spcPct val="5000"/>
                </a:spcBef>
              </a:pPr>
              <a:r>
                <a:rPr lang="en-US" altLang="zh-CN" sz="1800">
                  <a:latin typeface="微软雅黑" pitchFamily="34" charset="-122"/>
                  <a:ea typeface="微软雅黑" pitchFamily="34" charset="-122"/>
                </a:rPr>
                <a:t>  ret</a:t>
              </a:r>
            </a:p>
          </p:txBody>
        </p:sp>
        <p:sp>
          <p:nvSpPr>
            <p:cNvPr id="454680" name="Line 24"/>
            <p:cNvSpPr>
              <a:spLocks noChangeShapeType="1"/>
            </p:cNvSpPr>
            <p:nvPr/>
          </p:nvSpPr>
          <p:spPr bwMode="auto">
            <a:xfrm flipV="1">
              <a:off x="2556" y="595"/>
              <a:ext cx="246" cy="355"/>
            </a:xfrm>
            <a:prstGeom prst="line">
              <a:avLst/>
            </a:prstGeom>
            <a:noFill/>
            <a:ln w="38100">
              <a:solidFill>
                <a:schemeClr val="accent1"/>
              </a:solidFill>
              <a:round/>
              <a:headEnd/>
              <a:tailEnd type="triangle" w="med" len="med"/>
            </a:ln>
            <a:effectLst/>
          </p:spPr>
          <p:txBody>
            <a:bodyPr/>
            <a:lstStyle/>
            <a:p>
              <a:endParaRPr lang="zh-CN" altLang="en-US"/>
            </a:p>
          </p:txBody>
        </p:sp>
        <p:sp>
          <p:nvSpPr>
            <p:cNvPr id="454681" name="Text Box 25"/>
            <p:cNvSpPr txBox="1">
              <a:spLocks noChangeArrowheads="1"/>
            </p:cNvSpPr>
            <p:nvPr/>
          </p:nvSpPr>
          <p:spPr bwMode="auto">
            <a:xfrm>
              <a:off x="2749" y="416"/>
              <a:ext cx="1050" cy="1323"/>
            </a:xfrm>
            <a:prstGeom prst="rect">
              <a:avLst/>
            </a:prstGeom>
            <a:noFill/>
            <a:ln w="50800">
              <a:noFill/>
              <a:miter lim="800000"/>
              <a:headEnd/>
              <a:tailEnd/>
            </a:ln>
            <a:effectLst/>
          </p:spPr>
          <p:txBody>
            <a:bodyPr>
              <a:spAutoFit/>
            </a:bodyPr>
            <a:lstStyle/>
            <a:p>
              <a:pPr>
                <a:spcBef>
                  <a:spcPct val="5000"/>
                </a:spcBef>
              </a:pPr>
              <a:r>
                <a:rPr lang="en-US" altLang="zh-CN" sz="1800">
                  <a:solidFill>
                    <a:schemeClr val="accent1"/>
                  </a:solidFill>
                  <a:latin typeface="微软雅黑" pitchFamily="34" charset="-122"/>
                  <a:ea typeface="微软雅黑" pitchFamily="34" charset="-122"/>
                </a:rPr>
                <a:t>outputs</a:t>
              </a:r>
              <a:r>
                <a:rPr lang="zh-CN" altLang="en-US" sz="1800">
                  <a:solidFill>
                    <a:schemeClr val="accent1"/>
                  </a:solidFill>
                  <a:latin typeface="微软雅黑" pitchFamily="34" charset="-122"/>
                  <a:ea typeface="微软雅黑" pitchFamily="34" charset="-122"/>
                </a:rPr>
                <a:t>：</a:t>
              </a:r>
            </a:p>
            <a:p>
              <a:pPr>
                <a:spcBef>
                  <a:spcPct val="5000"/>
                </a:spcBef>
              </a:pPr>
              <a:r>
                <a:rPr lang="zh-CN" altLang="en-US" sz="1800">
                  <a:solidFill>
                    <a:schemeClr val="accent1"/>
                  </a:solidFill>
                  <a:latin typeface="微软雅黑" pitchFamily="34" charset="-122"/>
                  <a:ea typeface="微软雅黑" pitchFamily="34" charset="-122"/>
                </a:rPr>
                <a:t>   </a:t>
              </a:r>
              <a:r>
                <a:rPr lang="en-US" altLang="zh-CN" sz="1800">
                  <a:latin typeface="微软雅黑" pitchFamily="34" charset="-122"/>
                  <a:ea typeface="微软雅黑" pitchFamily="34" charset="-122"/>
                </a:rPr>
                <a:t>……</a:t>
              </a:r>
            </a:p>
            <a:p>
              <a:pPr>
                <a:spcBef>
                  <a:spcPct val="5000"/>
                </a:spcBef>
              </a:pPr>
              <a:r>
                <a:rPr lang="zh-CN" altLang="en-US" sz="1800">
                  <a:latin typeface="微软雅黑" pitchFamily="34" charset="-122"/>
                  <a:ea typeface="微软雅黑" pitchFamily="34" charset="-122"/>
                </a:rPr>
                <a:t>  </a:t>
              </a:r>
              <a:r>
                <a:rPr lang="en-US" altLang="zh-CN" sz="1800">
                  <a:latin typeface="微软雅黑" pitchFamily="34" charset="-122"/>
                  <a:ea typeface="微软雅黑" pitchFamily="34" charset="-122"/>
                </a:rPr>
                <a:t>call strcpy</a:t>
              </a:r>
            </a:p>
            <a:p>
              <a:pPr>
                <a:spcBef>
                  <a:spcPct val="5000"/>
                </a:spcBef>
              </a:pPr>
              <a:r>
                <a:rPr lang="en-US" altLang="zh-CN" sz="1800">
                  <a:latin typeface="微软雅黑" pitchFamily="34" charset="-122"/>
                  <a:ea typeface="微软雅黑" pitchFamily="34" charset="-122"/>
                </a:rPr>
                <a:t>  ……</a:t>
              </a:r>
            </a:p>
            <a:p>
              <a:pPr>
                <a:spcBef>
                  <a:spcPct val="5000"/>
                </a:spcBef>
              </a:pPr>
              <a:r>
                <a:rPr lang="en-US" altLang="zh-CN" sz="1800">
                  <a:latin typeface="微软雅黑" pitchFamily="34" charset="-122"/>
                  <a:ea typeface="微软雅黑" pitchFamily="34" charset="-122"/>
                </a:rPr>
                <a:t>  call printf</a:t>
              </a:r>
            </a:p>
            <a:p>
              <a:pPr>
                <a:spcBef>
                  <a:spcPct val="5000"/>
                </a:spcBef>
              </a:pPr>
              <a:r>
                <a:rPr lang="en-US" altLang="zh-CN" sz="1800">
                  <a:latin typeface="微软雅黑" pitchFamily="34" charset="-122"/>
                  <a:ea typeface="微软雅黑" pitchFamily="34" charset="-122"/>
                </a:rPr>
                <a:t>  ……</a:t>
              </a:r>
            </a:p>
            <a:p>
              <a:pPr>
                <a:spcBef>
                  <a:spcPct val="5000"/>
                </a:spcBef>
              </a:pPr>
              <a:r>
                <a:rPr lang="en-US" altLang="zh-CN" sz="1800">
                  <a:latin typeface="微软雅黑" pitchFamily="34" charset="-122"/>
                  <a:ea typeface="微软雅黑" pitchFamily="34" charset="-122"/>
                </a:rPr>
                <a:t>  ret</a:t>
              </a:r>
            </a:p>
          </p:txBody>
        </p:sp>
        <p:sp>
          <p:nvSpPr>
            <p:cNvPr id="454683" name="Line 27"/>
            <p:cNvSpPr>
              <a:spLocks noChangeShapeType="1"/>
            </p:cNvSpPr>
            <p:nvPr/>
          </p:nvSpPr>
          <p:spPr bwMode="auto">
            <a:xfrm flipH="1" flipV="1">
              <a:off x="2534" y="1236"/>
              <a:ext cx="324" cy="329"/>
            </a:xfrm>
            <a:prstGeom prst="line">
              <a:avLst/>
            </a:prstGeom>
            <a:noFill/>
            <a:ln w="38100">
              <a:solidFill>
                <a:schemeClr val="accent1"/>
              </a:solidFill>
              <a:round/>
              <a:headEnd/>
              <a:tailEnd type="triangle" w="med" len="med"/>
            </a:ln>
            <a:effectLst/>
          </p:spPr>
          <p:txBody>
            <a:bodyPr/>
            <a:lstStyle/>
            <a:p>
              <a:endParaRPr lang="zh-CN" altLang="en-US"/>
            </a:p>
          </p:txBody>
        </p:sp>
        <p:sp>
          <p:nvSpPr>
            <p:cNvPr id="454684" name="Line 28"/>
            <p:cNvSpPr>
              <a:spLocks noChangeShapeType="1"/>
            </p:cNvSpPr>
            <p:nvPr/>
          </p:nvSpPr>
          <p:spPr bwMode="auto">
            <a:xfrm flipV="1">
              <a:off x="3659" y="604"/>
              <a:ext cx="218" cy="320"/>
            </a:xfrm>
            <a:prstGeom prst="line">
              <a:avLst/>
            </a:prstGeom>
            <a:noFill/>
            <a:ln w="38100">
              <a:solidFill>
                <a:schemeClr val="accent1"/>
              </a:solidFill>
              <a:round/>
              <a:headEnd/>
              <a:tailEnd type="triangle" w="med" len="med"/>
            </a:ln>
            <a:effectLst/>
          </p:spPr>
          <p:txBody>
            <a:bodyPr/>
            <a:lstStyle/>
            <a:p>
              <a:endParaRPr lang="zh-CN" altLang="en-US"/>
            </a:p>
          </p:txBody>
        </p:sp>
        <p:sp>
          <p:nvSpPr>
            <p:cNvPr id="454685" name="Text Box 29"/>
            <p:cNvSpPr txBox="1">
              <a:spLocks noChangeArrowheads="1"/>
            </p:cNvSpPr>
            <p:nvPr/>
          </p:nvSpPr>
          <p:spPr bwMode="auto">
            <a:xfrm>
              <a:off x="3841" y="485"/>
              <a:ext cx="636" cy="231"/>
            </a:xfrm>
            <a:prstGeom prst="rect">
              <a:avLst/>
            </a:prstGeom>
            <a:noFill/>
            <a:ln w="50800">
              <a:noFill/>
              <a:miter lim="800000"/>
              <a:headEnd/>
              <a:tailEnd/>
            </a:ln>
            <a:effectLst/>
          </p:spPr>
          <p:txBody>
            <a:bodyPr>
              <a:spAutoFit/>
            </a:bodyPr>
            <a:lstStyle/>
            <a:p>
              <a:pPr>
                <a:spcBef>
                  <a:spcPct val="50000"/>
                </a:spcBef>
              </a:pPr>
              <a:r>
                <a:rPr lang="en-US" altLang="zh-CN" sz="1800">
                  <a:solidFill>
                    <a:schemeClr val="accent1"/>
                  </a:solidFill>
                  <a:latin typeface="微软雅黑" pitchFamily="34" charset="-122"/>
                  <a:ea typeface="微软雅黑" pitchFamily="34" charset="-122"/>
                </a:rPr>
                <a:t>strcpy:</a:t>
              </a:r>
            </a:p>
          </p:txBody>
        </p:sp>
      </p:grpSp>
      <p:sp>
        <p:nvSpPr>
          <p:cNvPr id="454688" name="Text Box 32"/>
          <p:cNvSpPr txBox="1">
            <a:spLocks noChangeArrowheads="1"/>
          </p:cNvSpPr>
          <p:nvPr/>
        </p:nvSpPr>
        <p:spPr bwMode="auto">
          <a:xfrm>
            <a:off x="7202488" y="57150"/>
            <a:ext cx="1741487" cy="2825750"/>
          </a:xfrm>
          <a:prstGeom prst="rect">
            <a:avLst/>
          </a:prstGeom>
          <a:solidFill>
            <a:schemeClr val="bg1"/>
          </a:solidFill>
          <a:ln w="9525">
            <a:solidFill>
              <a:schemeClr val="tx1"/>
            </a:solidFill>
            <a:miter lim="800000"/>
            <a:headEnd/>
            <a:tailEnd/>
          </a:ln>
          <a:effectLst/>
        </p:spPr>
        <p:txBody>
          <a:bodyPr>
            <a:spAutoFit/>
          </a:bodyPr>
          <a:lstStyle/>
          <a:p>
            <a:pPr>
              <a:lnSpc>
                <a:spcPct val="90000"/>
              </a:lnSpc>
            </a:pPr>
            <a:r>
              <a:rPr lang="zh-CN" altLang="en-US" sz="1800">
                <a:solidFill>
                  <a:schemeClr val="accent1"/>
                </a:solidFill>
                <a:latin typeface="微软雅黑" pitchFamily="34" charset="-122"/>
                <a:ea typeface="微软雅黑" pitchFamily="34" charset="-122"/>
              </a:rPr>
              <a:t>程序执行流：</a:t>
            </a:r>
          </a:p>
          <a:p>
            <a:pPr>
              <a:lnSpc>
                <a:spcPct val="90000"/>
              </a:lnSpc>
            </a:pPr>
            <a:r>
              <a:rPr lang="en-US" altLang="zh-CN" sz="1800">
                <a:latin typeface="微软雅黑" pitchFamily="34" charset="-122"/>
                <a:ea typeface="微软雅黑" pitchFamily="34" charset="-122"/>
              </a:rPr>
              <a:t>     ……</a:t>
            </a:r>
          </a:p>
          <a:p>
            <a:pPr>
              <a:lnSpc>
                <a:spcPct val="90000"/>
              </a:lnSpc>
            </a:pPr>
            <a:r>
              <a:rPr lang="en-US" altLang="zh-CN" sz="1800">
                <a:latin typeface="微软雅黑" pitchFamily="34" charset="-122"/>
                <a:ea typeface="微软雅黑" pitchFamily="34" charset="-122"/>
              </a:rPr>
              <a:t>call outputs</a:t>
            </a:r>
          </a:p>
          <a:p>
            <a:pPr>
              <a:lnSpc>
                <a:spcPct val="90000"/>
              </a:lnSpc>
            </a:pPr>
            <a:r>
              <a:rPr lang="en-US" altLang="zh-CN" sz="1800">
                <a:latin typeface="微软雅黑" pitchFamily="34" charset="-122"/>
                <a:ea typeface="微软雅黑" pitchFamily="34" charset="-122"/>
              </a:rPr>
              <a:t>    ……</a:t>
            </a:r>
          </a:p>
          <a:p>
            <a:pPr>
              <a:lnSpc>
                <a:spcPct val="90000"/>
              </a:lnSpc>
            </a:pPr>
            <a:r>
              <a:rPr lang="en-US" altLang="zh-CN" sz="1800">
                <a:latin typeface="微软雅黑" pitchFamily="34" charset="-122"/>
                <a:ea typeface="微软雅黑" pitchFamily="34" charset="-122"/>
              </a:rPr>
              <a:t>call strcpy</a:t>
            </a:r>
          </a:p>
          <a:p>
            <a:pPr>
              <a:lnSpc>
                <a:spcPct val="90000"/>
              </a:lnSpc>
            </a:pPr>
            <a:r>
              <a:rPr lang="en-US" altLang="zh-CN" sz="1800">
                <a:latin typeface="微软雅黑" pitchFamily="34" charset="-122"/>
                <a:ea typeface="微软雅黑" pitchFamily="34" charset="-122"/>
              </a:rPr>
              <a:t>    ……</a:t>
            </a:r>
          </a:p>
          <a:p>
            <a:pPr>
              <a:lnSpc>
                <a:spcPct val="90000"/>
              </a:lnSpc>
            </a:pPr>
            <a:r>
              <a:rPr lang="en-US" altLang="zh-CN" sz="1800">
                <a:latin typeface="微软雅黑" pitchFamily="34" charset="-122"/>
                <a:ea typeface="微软雅黑" pitchFamily="34" charset="-122"/>
              </a:rPr>
              <a:t>call printf</a:t>
            </a:r>
          </a:p>
          <a:p>
            <a:pPr>
              <a:lnSpc>
                <a:spcPct val="90000"/>
              </a:lnSpc>
            </a:pPr>
            <a:r>
              <a:rPr lang="en-US" altLang="zh-CN" sz="1800">
                <a:latin typeface="微软雅黑" pitchFamily="34" charset="-122"/>
                <a:ea typeface="微软雅黑" pitchFamily="34" charset="-122"/>
              </a:rPr>
              <a:t>    …...</a:t>
            </a:r>
          </a:p>
          <a:p>
            <a:pPr>
              <a:lnSpc>
                <a:spcPct val="90000"/>
              </a:lnSpc>
            </a:pPr>
            <a:r>
              <a:rPr lang="en-US" altLang="zh-CN" sz="1800">
                <a:latin typeface="微软雅黑" pitchFamily="34" charset="-122"/>
                <a:ea typeface="微软雅黑" pitchFamily="34" charset="-122"/>
              </a:rPr>
              <a:t>ret</a:t>
            </a:r>
          </a:p>
          <a:p>
            <a:pPr>
              <a:lnSpc>
                <a:spcPct val="90000"/>
              </a:lnSpc>
            </a:pPr>
            <a:r>
              <a:rPr lang="en-US" altLang="zh-CN" sz="1800">
                <a:latin typeface="微软雅黑" pitchFamily="34" charset="-122"/>
                <a:ea typeface="微软雅黑" pitchFamily="34" charset="-122"/>
              </a:rPr>
              <a:t>mov %eax,…</a:t>
            </a:r>
          </a:p>
          <a:p>
            <a:pPr>
              <a:lnSpc>
                <a:spcPct val="90000"/>
              </a:lnSpc>
            </a:pPr>
            <a:r>
              <a:rPr lang="zh-CN" altLang="en-US" sz="1800">
                <a:latin typeface="微软雅黑" pitchFamily="34" charset="-122"/>
                <a:ea typeface="微软雅黑" pitchFamily="34" charset="-122"/>
              </a:rPr>
              <a:t>    </a:t>
            </a:r>
            <a:r>
              <a:rPr lang="en-US" altLang="zh-CN" sz="180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4689"/>
                                        </p:tgtEl>
                                        <p:attrNameLst>
                                          <p:attrName>style.visibility</p:attrName>
                                        </p:attrNameLst>
                                      </p:cBhvr>
                                      <p:to>
                                        <p:strVal val="visible"/>
                                      </p:to>
                                    </p:set>
                                    <p:animEffect transition="in" filter="blinds(horizontal)">
                                      <p:cBhvr>
                                        <p:cTn id="12" dur="500"/>
                                        <p:tgtEl>
                                          <p:spTgt spid="4546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4658"/>
                                        </p:tgtEl>
                                        <p:attrNameLst>
                                          <p:attrName>style.visibility</p:attrName>
                                        </p:attrNameLst>
                                      </p:cBhvr>
                                      <p:to>
                                        <p:strVal val="visible"/>
                                      </p:to>
                                    </p:set>
                                    <p:animEffect transition="in" filter="blinds(horizontal)">
                                      <p:cBhvr>
                                        <p:cTn id="17" dur="500"/>
                                        <p:tgtEl>
                                          <p:spTgt spid="4546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4678"/>
                                        </p:tgtEl>
                                        <p:attrNameLst>
                                          <p:attrName>style.visibility</p:attrName>
                                        </p:attrNameLst>
                                      </p:cBhvr>
                                      <p:to>
                                        <p:strVal val="visible"/>
                                      </p:to>
                                    </p:set>
                                    <p:animEffect transition="in" filter="blinds(horizontal)">
                                      <p:cBhvr>
                                        <p:cTn id="22" dur="500"/>
                                        <p:tgtEl>
                                          <p:spTgt spid="4546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4688"/>
                                        </p:tgtEl>
                                        <p:attrNameLst>
                                          <p:attrName>style.visibility</p:attrName>
                                        </p:attrNameLst>
                                      </p:cBhvr>
                                      <p:to>
                                        <p:strVal val="visible"/>
                                      </p:to>
                                    </p:set>
                                    <p:animEffect transition="in" filter="blinds(horizontal)">
                                      <p:cBhvr>
                                        <p:cTn id="27" dur="500"/>
                                        <p:tgtEl>
                                          <p:spTgt spid="454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1" grpId="0"/>
      <p:bldP spid="4546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457200" y="127000"/>
            <a:ext cx="8229600" cy="528638"/>
          </a:xfrm>
        </p:spPr>
        <p:txBody>
          <a:bodyPr/>
          <a:lstStyle/>
          <a:p>
            <a:r>
              <a:rPr lang="zh-CN" altLang="en-US"/>
              <a:t>程序及指令的执行过程</a:t>
            </a:r>
          </a:p>
        </p:txBody>
      </p:sp>
      <p:sp>
        <p:nvSpPr>
          <p:cNvPr id="455683" name="Rectangle 3"/>
          <p:cNvSpPr>
            <a:spLocks noGrp="1" noChangeArrowheads="1"/>
          </p:cNvSpPr>
          <p:nvPr>
            <p:ph type="body" idx="1"/>
          </p:nvPr>
        </p:nvSpPr>
        <p:spPr>
          <a:xfrm>
            <a:off x="249238" y="874713"/>
            <a:ext cx="8229600" cy="415925"/>
          </a:xfrm>
        </p:spPr>
        <p:txBody>
          <a:bodyPr/>
          <a:lstStyle/>
          <a:p>
            <a:pPr>
              <a:buFontTx/>
              <a:buNone/>
            </a:pPr>
            <a:r>
              <a:rPr lang="zh-CN" altLang="en-US" sz="2400">
                <a:latin typeface="微软雅黑" pitchFamily="34" charset="-122"/>
                <a:ea typeface="微软雅黑" pitchFamily="34" charset="-122"/>
              </a:rPr>
              <a:t>反汇编得到的</a:t>
            </a:r>
            <a:r>
              <a:rPr lang="en-US" altLang="zh-CN" sz="2400">
                <a:latin typeface="微软雅黑" pitchFamily="34" charset="-122"/>
                <a:ea typeface="微软雅黑" pitchFamily="34" charset="-122"/>
              </a:rPr>
              <a:t>outputs</a:t>
            </a:r>
            <a:r>
              <a:rPr lang="zh-CN" altLang="en-US" sz="2400">
                <a:latin typeface="微软雅黑" pitchFamily="34" charset="-122"/>
                <a:ea typeface="微软雅黑" pitchFamily="34" charset="-122"/>
              </a:rPr>
              <a:t>汇编代码 </a:t>
            </a:r>
            <a:endParaRPr lang="en-US" altLang="zh-CN" sz="2400">
              <a:latin typeface="微软雅黑" pitchFamily="34" charset="-122"/>
              <a:ea typeface="微软雅黑" pitchFamily="34" charset="-122"/>
            </a:endParaRPr>
          </a:p>
        </p:txBody>
      </p:sp>
      <p:sp>
        <p:nvSpPr>
          <p:cNvPr id="455684" name="Rectangle 4"/>
          <p:cNvSpPr>
            <a:spLocks noChangeArrowheads="1"/>
          </p:cNvSpPr>
          <p:nvPr/>
        </p:nvSpPr>
        <p:spPr bwMode="auto">
          <a:xfrm>
            <a:off x="258763" y="1333500"/>
            <a:ext cx="7662862" cy="5203825"/>
          </a:xfrm>
          <a:prstGeom prst="rect">
            <a:avLst/>
          </a:prstGeom>
          <a:noFill/>
          <a:ln w="9525">
            <a:noFill/>
            <a:miter lim="800000"/>
            <a:headEnd/>
            <a:tailEnd/>
          </a:ln>
          <a:effectLst/>
        </p:spPr>
        <p:txBody>
          <a:bodyPr wrap="none" anchor="ctr">
            <a:spAutoFit/>
          </a:bodyPr>
          <a:lstStyle/>
          <a:p>
            <a:pPr indent="266700" eaLnBrk="1" hangingPunct="1">
              <a:lnSpc>
                <a:spcPct val="120000"/>
              </a:lnSpc>
            </a:pPr>
            <a:r>
              <a:rPr lang="en-US" altLang="zh-CN" sz="2000">
                <a:solidFill>
                  <a:srgbClr val="0000FF"/>
                </a:solidFill>
                <a:latin typeface="微软雅黑" pitchFamily="34" charset="-122"/>
                <a:ea typeface="微软雅黑" pitchFamily="34" charset="-122"/>
              </a:rPr>
              <a:t>080483e4 : push   %ebp</a:t>
            </a:r>
          </a:p>
          <a:p>
            <a:pPr indent="266700" eaLnBrk="1" hangingPunct="1">
              <a:lnSpc>
                <a:spcPct val="120000"/>
              </a:lnSpc>
            </a:pPr>
            <a:r>
              <a:rPr lang="en-US" altLang="zh-CN" sz="2000">
                <a:solidFill>
                  <a:srgbClr val="0000FF"/>
                </a:solidFill>
                <a:latin typeface="微软雅黑" pitchFamily="34" charset="-122"/>
                <a:ea typeface="微软雅黑" pitchFamily="34" charset="-122"/>
              </a:rPr>
              <a:t>080483e5 : mov    %esp,%ebp</a:t>
            </a:r>
          </a:p>
          <a:p>
            <a:pPr indent="266700" eaLnBrk="1" hangingPunct="1">
              <a:lnSpc>
                <a:spcPct val="120000"/>
              </a:lnSpc>
            </a:pPr>
            <a:r>
              <a:rPr lang="en-US" altLang="zh-CN" sz="2000">
                <a:solidFill>
                  <a:schemeClr val="accent2"/>
                </a:solidFill>
                <a:latin typeface="微软雅黑" pitchFamily="34" charset="-122"/>
                <a:ea typeface="微软雅黑" pitchFamily="34" charset="-122"/>
              </a:rPr>
              <a:t>080483e7 : sub    $0x18,%esp</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080483ea : mov    0x8(%ebp),%eax</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080483ed: mov    %eax,0x4(%esp)</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080483f1 : lea      0xfffffff0(%ebp),%eax</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080483f4 : mov    %eax,(%esp)</a:t>
            </a:r>
          </a:p>
          <a:p>
            <a:pPr indent="266700" eaLnBrk="1" hangingPunct="1">
              <a:lnSpc>
                <a:spcPct val="120000"/>
              </a:lnSpc>
            </a:pPr>
            <a:r>
              <a:rPr lang="en-US" altLang="zh-CN" sz="2000">
                <a:solidFill>
                  <a:schemeClr val="accent1"/>
                </a:solidFill>
                <a:latin typeface="微软雅黑" pitchFamily="34" charset="-122"/>
                <a:ea typeface="微软雅黑" pitchFamily="34" charset="-122"/>
              </a:rPr>
              <a:t>080483f7 : call      0x8048330 &lt;__gmon_start__@plt+16&gt;</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080483fc : lea      0xfffffff0(%ebp),%eax</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080483ff : mov    %eax,0x4(%esp)</a:t>
            </a:r>
          </a:p>
          <a:p>
            <a:pPr indent="266700" eaLnBrk="1" hangingPunct="1">
              <a:lnSpc>
                <a:spcPct val="120000"/>
              </a:lnSpc>
            </a:pPr>
            <a:r>
              <a:rPr lang="en-US" altLang="zh-CN" sz="2000">
                <a:solidFill>
                  <a:srgbClr val="006600"/>
                </a:solidFill>
                <a:latin typeface="微软雅黑" pitchFamily="34" charset="-122"/>
                <a:ea typeface="微软雅黑" pitchFamily="34" charset="-122"/>
              </a:rPr>
              <a:t>08048403: movl   $0x8048500,(%esp)</a:t>
            </a:r>
          </a:p>
          <a:p>
            <a:pPr indent="266700" eaLnBrk="1" hangingPunct="1">
              <a:lnSpc>
                <a:spcPct val="120000"/>
              </a:lnSpc>
            </a:pPr>
            <a:r>
              <a:rPr lang="en-US" altLang="zh-CN" sz="2000">
                <a:solidFill>
                  <a:schemeClr val="accent1"/>
                </a:solidFill>
                <a:latin typeface="微软雅黑" pitchFamily="34" charset="-122"/>
                <a:ea typeface="微软雅黑" pitchFamily="34" charset="-122"/>
              </a:rPr>
              <a:t>0804840a: call      0x8048310</a:t>
            </a:r>
          </a:p>
          <a:p>
            <a:pPr indent="266700" eaLnBrk="1" hangingPunct="1">
              <a:lnSpc>
                <a:spcPct val="120000"/>
              </a:lnSpc>
            </a:pPr>
            <a:r>
              <a:rPr lang="en-US" altLang="zh-CN" sz="2000">
                <a:solidFill>
                  <a:srgbClr val="0000FF"/>
                </a:solidFill>
                <a:latin typeface="微软雅黑" pitchFamily="34" charset="-122"/>
                <a:ea typeface="微软雅黑" pitchFamily="34" charset="-122"/>
              </a:rPr>
              <a:t>0804840f : leave</a:t>
            </a:r>
          </a:p>
          <a:p>
            <a:pPr indent="266700" eaLnBrk="1" hangingPunct="1">
              <a:lnSpc>
                <a:spcPct val="120000"/>
              </a:lnSpc>
            </a:pPr>
            <a:r>
              <a:rPr lang="en-US" altLang="zh-CN" sz="2000">
                <a:solidFill>
                  <a:srgbClr val="0000FF"/>
                </a:solidFill>
                <a:latin typeface="微软雅黑" pitchFamily="34" charset="-122"/>
                <a:ea typeface="微软雅黑" pitchFamily="34" charset="-122"/>
              </a:rPr>
              <a:t>08048410: ret</a:t>
            </a:r>
          </a:p>
        </p:txBody>
      </p:sp>
      <p:sp>
        <p:nvSpPr>
          <p:cNvPr id="455686" name="Text Box 6"/>
          <p:cNvSpPr txBox="1">
            <a:spLocks noChangeArrowheads="1"/>
          </p:cNvSpPr>
          <p:nvPr/>
        </p:nvSpPr>
        <p:spPr bwMode="auto">
          <a:xfrm>
            <a:off x="6016625" y="2890838"/>
            <a:ext cx="1827213" cy="701675"/>
          </a:xfrm>
          <a:prstGeom prst="rect">
            <a:avLst/>
          </a:prstGeom>
          <a:noFill/>
          <a:ln w="9525">
            <a:noFill/>
            <a:miter lim="800000"/>
            <a:headEnd/>
            <a:tailEnd/>
          </a:ln>
          <a:effectLst/>
        </p:spPr>
        <p:txBody>
          <a:bodyPr>
            <a:spAutoFit/>
          </a:bodyPr>
          <a:lstStyle/>
          <a:p>
            <a:pPr eaLnBrk="1" hangingPunct="1">
              <a:spcBef>
                <a:spcPct val="50000"/>
              </a:spcBef>
            </a:pPr>
            <a:r>
              <a:rPr lang="zh-CN" altLang="en-US" sz="2000">
                <a:latin typeface="微软雅黑" pitchFamily="34" charset="-122"/>
                <a:ea typeface="微软雅黑" pitchFamily="34" charset="-122"/>
              </a:rPr>
              <a:t>将</a:t>
            </a:r>
            <a:r>
              <a:rPr lang="en-US" altLang="zh-CN" sz="2000">
                <a:latin typeface="微软雅黑" pitchFamily="34" charset="-122"/>
                <a:ea typeface="微软雅黑" pitchFamily="34" charset="-122"/>
              </a:rPr>
              <a:t>strcpy</a:t>
            </a:r>
            <a:r>
              <a:rPr lang="zh-CN" altLang="en-US" sz="2000">
                <a:latin typeface="微软雅黑" pitchFamily="34" charset="-122"/>
                <a:ea typeface="微软雅黑" pitchFamily="34" charset="-122"/>
              </a:rPr>
              <a:t>的两个实参入栈</a:t>
            </a:r>
          </a:p>
        </p:txBody>
      </p:sp>
      <p:sp>
        <p:nvSpPr>
          <p:cNvPr id="455687" name="AutoShape 7"/>
          <p:cNvSpPr>
            <a:spLocks/>
          </p:cNvSpPr>
          <p:nvPr/>
        </p:nvSpPr>
        <p:spPr bwMode="auto">
          <a:xfrm>
            <a:off x="5727700" y="2662238"/>
            <a:ext cx="401638" cy="1181100"/>
          </a:xfrm>
          <a:prstGeom prst="rightBrace">
            <a:avLst>
              <a:gd name="adj1" fmla="val 24506"/>
              <a:gd name="adj2" fmla="val 50000"/>
            </a:avLst>
          </a:prstGeom>
          <a:noFill/>
          <a:ln w="28575">
            <a:solidFill>
              <a:srgbClr val="009900"/>
            </a:solidFill>
            <a:round/>
            <a:headEnd/>
            <a:tailEnd/>
          </a:ln>
          <a:effectLst/>
        </p:spPr>
        <p:txBody>
          <a:bodyPr wrap="none" anchor="ctr"/>
          <a:lstStyle/>
          <a:p>
            <a:endParaRPr lang="zh-CN" altLang="en-US"/>
          </a:p>
        </p:txBody>
      </p:sp>
      <p:sp>
        <p:nvSpPr>
          <p:cNvPr id="455688" name="AutoShape 8"/>
          <p:cNvSpPr>
            <a:spLocks/>
          </p:cNvSpPr>
          <p:nvPr/>
        </p:nvSpPr>
        <p:spPr bwMode="auto">
          <a:xfrm>
            <a:off x="5835650" y="4559300"/>
            <a:ext cx="314325" cy="765175"/>
          </a:xfrm>
          <a:prstGeom prst="rightBrace">
            <a:avLst>
              <a:gd name="adj1" fmla="val 20286"/>
              <a:gd name="adj2" fmla="val 50000"/>
            </a:avLst>
          </a:prstGeom>
          <a:noFill/>
          <a:ln w="28575">
            <a:solidFill>
              <a:srgbClr val="009900"/>
            </a:solidFill>
            <a:round/>
            <a:headEnd/>
            <a:tailEnd/>
          </a:ln>
          <a:effectLst/>
        </p:spPr>
        <p:txBody>
          <a:bodyPr wrap="none" anchor="ctr"/>
          <a:lstStyle/>
          <a:p>
            <a:endParaRPr lang="zh-CN" altLang="en-US"/>
          </a:p>
        </p:txBody>
      </p:sp>
      <p:sp>
        <p:nvSpPr>
          <p:cNvPr id="455689" name="Text Box 9"/>
          <p:cNvSpPr txBox="1">
            <a:spLocks noChangeArrowheads="1"/>
          </p:cNvSpPr>
          <p:nvPr/>
        </p:nvSpPr>
        <p:spPr bwMode="auto">
          <a:xfrm>
            <a:off x="6208713" y="4591050"/>
            <a:ext cx="1752600" cy="701675"/>
          </a:xfrm>
          <a:prstGeom prst="rect">
            <a:avLst/>
          </a:prstGeom>
          <a:noFill/>
          <a:ln w="9525">
            <a:noFill/>
            <a:miter lim="800000"/>
            <a:headEnd/>
            <a:tailEnd/>
          </a:ln>
          <a:effectLst/>
        </p:spPr>
        <p:txBody>
          <a:bodyPr>
            <a:spAutoFit/>
          </a:bodyPr>
          <a:lstStyle/>
          <a:p>
            <a:pPr eaLnBrk="1" hangingPunct="1">
              <a:spcBef>
                <a:spcPct val="50000"/>
              </a:spcBef>
            </a:pPr>
            <a:r>
              <a:rPr lang="zh-CN" altLang="en-US" sz="2000">
                <a:latin typeface="微软雅黑" pitchFamily="34" charset="-122"/>
                <a:ea typeface="微软雅黑" pitchFamily="34" charset="-122"/>
              </a:rPr>
              <a:t>将</a:t>
            </a:r>
            <a:r>
              <a:rPr lang="en-US" altLang="zh-CN" sz="2000">
                <a:latin typeface="微软雅黑" pitchFamily="34" charset="-122"/>
                <a:ea typeface="微软雅黑" pitchFamily="34" charset="-122"/>
              </a:rPr>
              <a:t>printf</a:t>
            </a:r>
            <a:r>
              <a:rPr lang="zh-CN" altLang="en-US" sz="2000">
                <a:latin typeface="微软雅黑" pitchFamily="34" charset="-122"/>
                <a:ea typeface="微软雅黑" pitchFamily="34" charset="-122"/>
              </a:rPr>
              <a:t>的两个实参入栈</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415925" y="160338"/>
            <a:ext cx="7499350" cy="528637"/>
          </a:xfrm>
        </p:spPr>
        <p:txBody>
          <a:bodyPr/>
          <a:lstStyle/>
          <a:p>
            <a:r>
              <a:rPr lang="zh-CN" altLang="en-US"/>
              <a:t>程序及指令的执行过程</a:t>
            </a:r>
          </a:p>
        </p:txBody>
      </p:sp>
      <p:sp>
        <p:nvSpPr>
          <p:cNvPr id="452611" name="Rectangle 3"/>
          <p:cNvSpPr>
            <a:spLocks noGrp="1" noChangeArrowheads="1"/>
          </p:cNvSpPr>
          <p:nvPr>
            <p:ph type="body" idx="1"/>
          </p:nvPr>
        </p:nvSpPr>
        <p:spPr>
          <a:xfrm>
            <a:off x="392113" y="828675"/>
            <a:ext cx="8191500" cy="415925"/>
          </a:xfrm>
        </p:spPr>
        <p:txBody>
          <a:bodyPr/>
          <a:lstStyle/>
          <a:p>
            <a:pPr>
              <a:buFontTx/>
              <a:buNone/>
            </a:pPr>
            <a:r>
              <a:rPr lang="zh-CN" altLang="en-US" sz="2400">
                <a:latin typeface="微软雅黑" pitchFamily="34" charset="-122"/>
                <a:ea typeface="微软雅黑" pitchFamily="34" charset="-122"/>
              </a:rPr>
              <a:t>在内存存放的指令实际上是机器代码（</a:t>
            </a:r>
            <a:r>
              <a:rPr lang="en-US" altLang="zh-CN" sz="2400">
                <a:latin typeface="微软雅黑" pitchFamily="34" charset="-122"/>
                <a:ea typeface="微软雅黑" pitchFamily="34" charset="-122"/>
              </a:rPr>
              <a:t>0/1</a:t>
            </a:r>
            <a:r>
              <a:rPr lang="zh-CN" altLang="en-US" sz="2400">
                <a:latin typeface="微软雅黑" pitchFamily="34" charset="-122"/>
                <a:ea typeface="微软雅黑" pitchFamily="34" charset="-122"/>
              </a:rPr>
              <a:t>序列）</a:t>
            </a:r>
            <a:endParaRPr lang="en-US" altLang="zh-CN" sz="2400">
              <a:latin typeface="微软雅黑" pitchFamily="34" charset="-122"/>
              <a:ea typeface="微软雅黑" pitchFamily="34" charset="-122"/>
            </a:endParaRPr>
          </a:p>
        </p:txBody>
      </p:sp>
      <p:sp>
        <p:nvSpPr>
          <p:cNvPr id="452612" name="Rectangle 4"/>
          <p:cNvSpPr>
            <a:spLocks noChangeArrowheads="1"/>
          </p:cNvSpPr>
          <p:nvPr/>
        </p:nvSpPr>
        <p:spPr bwMode="auto">
          <a:xfrm>
            <a:off x="0" y="1550988"/>
            <a:ext cx="5846763" cy="2303462"/>
          </a:xfrm>
          <a:prstGeom prst="rect">
            <a:avLst/>
          </a:prstGeom>
          <a:noFill/>
          <a:ln w="50800">
            <a:noFill/>
            <a:miter lim="800000"/>
            <a:headEnd/>
            <a:tailEnd/>
          </a:ln>
          <a:effectLst/>
        </p:spPr>
        <p:txBody>
          <a:bodyPr anchor="ctr">
            <a:spAutoFit/>
          </a:bodyPr>
          <a:lstStyle/>
          <a:p>
            <a:pPr indent="288925">
              <a:lnSpc>
                <a:spcPct val="115000"/>
              </a:lnSpc>
            </a:pPr>
            <a:r>
              <a:rPr lang="en-US" altLang="zh-CN" sz="1800">
                <a:solidFill>
                  <a:schemeClr val="accent2"/>
                </a:solidFill>
                <a:latin typeface="微软雅黑" pitchFamily="34" charset="-122"/>
                <a:ea typeface="微软雅黑" pitchFamily="34" charset="-122"/>
              </a:rPr>
              <a:t>08048394 &lt;add&gt;: </a:t>
            </a:r>
          </a:p>
          <a:p>
            <a:pPr indent="288925">
              <a:lnSpc>
                <a:spcPct val="115000"/>
              </a:lnSpc>
            </a:pPr>
            <a:r>
              <a:rPr lang="en-US" altLang="zh-CN" sz="1800">
                <a:solidFill>
                  <a:schemeClr val="accent2"/>
                </a:solidFill>
                <a:latin typeface="微软雅黑" pitchFamily="34" charset="-122"/>
                <a:ea typeface="微软雅黑" pitchFamily="34" charset="-122"/>
              </a:rPr>
              <a:t>  8048394:    </a:t>
            </a:r>
            <a:r>
              <a:rPr lang="en-US" altLang="zh-CN" sz="1800">
                <a:solidFill>
                  <a:schemeClr val="accent1"/>
                </a:solidFill>
                <a:latin typeface="微软雅黑" pitchFamily="34" charset="-122"/>
                <a:ea typeface="微软雅黑" pitchFamily="34" charset="-122"/>
              </a:rPr>
              <a:t>55</a:t>
            </a:r>
            <a:r>
              <a:rPr lang="en-US" altLang="zh-CN" sz="1800">
                <a:solidFill>
                  <a:schemeClr val="accent2"/>
                </a:solidFill>
                <a:latin typeface="微软雅黑" pitchFamily="34" charset="-122"/>
                <a:ea typeface="微软雅黑" pitchFamily="34" charset="-122"/>
              </a:rPr>
              <a:t>             push  %ebp</a:t>
            </a:r>
          </a:p>
          <a:p>
            <a:pPr indent="288925">
              <a:lnSpc>
                <a:spcPct val="115000"/>
              </a:lnSpc>
            </a:pPr>
            <a:r>
              <a:rPr lang="en-US" altLang="zh-CN" sz="1800">
                <a:solidFill>
                  <a:schemeClr val="accent2"/>
                </a:solidFill>
                <a:latin typeface="微软雅黑" pitchFamily="34" charset="-122"/>
                <a:ea typeface="微软雅黑" pitchFamily="34" charset="-122"/>
              </a:rPr>
              <a:t>  8048395:    </a:t>
            </a:r>
            <a:r>
              <a:rPr lang="en-US" altLang="zh-CN" sz="1800">
                <a:solidFill>
                  <a:schemeClr val="accent1"/>
                </a:solidFill>
                <a:latin typeface="微软雅黑" pitchFamily="34" charset="-122"/>
                <a:ea typeface="微软雅黑" pitchFamily="34" charset="-122"/>
              </a:rPr>
              <a:t>89  e5</a:t>
            </a:r>
            <a:r>
              <a:rPr lang="en-US" altLang="zh-CN" sz="1800">
                <a:solidFill>
                  <a:schemeClr val="accent2"/>
                </a:solidFill>
                <a:latin typeface="微软雅黑" pitchFamily="34" charset="-122"/>
                <a:ea typeface="微软雅黑" pitchFamily="34" charset="-122"/>
              </a:rPr>
              <a:t>       mov   %esp, %ebp</a:t>
            </a:r>
          </a:p>
          <a:p>
            <a:pPr indent="288925">
              <a:lnSpc>
                <a:spcPct val="115000"/>
              </a:lnSpc>
            </a:pPr>
            <a:r>
              <a:rPr lang="en-US" altLang="zh-CN" sz="1800">
                <a:solidFill>
                  <a:schemeClr val="accent2"/>
                </a:solidFill>
                <a:latin typeface="微软雅黑" pitchFamily="34" charset="-122"/>
                <a:ea typeface="微软雅黑" pitchFamily="34" charset="-122"/>
              </a:rPr>
              <a:t>  8048397:    </a:t>
            </a:r>
            <a:r>
              <a:rPr lang="en-US" altLang="zh-CN" sz="1800">
                <a:solidFill>
                  <a:schemeClr val="accent1"/>
                </a:solidFill>
                <a:latin typeface="微软雅黑" pitchFamily="34" charset="-122"/>
                <a:ea typeface="微软雅黑" pitchFamily="34" charset="-122"/>
              </a:rPr>
              <a:t>8b  45 0c</a:t>
            </a:r>
            <a:r>
              <a:rPr lang="en-US" altLang="zh-CN" sz="1800">
                <a:solidFill>
                  <a:schemeClr val="accent2"/>
                </a:solidFill>
                <a:latin typeface="微软雅黑" pitchFamily="34" charset="-122"/>
                <a:ea typeface="微软雅黑" pitchFamily="34" charset="-122"/>
              </a:rPr>
              <a:t>  mov   0xc(%ebp), %eax</a:t>
            </a:r>
          </a:p>
          <a:p>
            <a:pPr indent="288925">
              <a:lnSpc>
                <a:spcPct val="115000"/>
              </a:lnSpc>
            </a:pPr>
            <a:r>
              <a:rPr lang="en-US" altLang="zh-CN" sz="1800">
                <a:solidFill>
                  <a:schemeClr val="accent2"/>
                </a:solidFill>
                <a:latin typeface="微软雅黑" pitchFamily="34" charset="-122"/>
                <a:ea typeface="微软雅黑" pitchFamily="34" charset="-122"/>
              </a:rPr>
              <a:t>  804839a:    </a:t>
            </a:r>
            <a:r>
              <a:rPr lang="en-US" altLang="zh-CN" sz="1800">
                <a:solidFill>
                  <a:schemeClr val="accent1"/>
                </a:solidFill>
                <a:latin typeface="微软雅黑" pitchFamily="34" charset="-122"/>
                <a:ea typeface="微软雅黑" pitchFamily="34" charset="-122"/>
              </a:rPr>
              <a:t>03  45 08</a:t>
            </a:r>
            <a:r>
              <a:rPr lang="en-US" altLang="zh-CN" sz="1800">
                <a:solidFill>
                  <a:schemeClr val="accent2"/>
                </a:solidFill>
                <a:latin typeface="微软雅黑" pitchFamily="34" charset="-122"/>
                <a:ea typeface="微软雅黑" pitchFamily="34" charset="-122"/>
              </a:rPr>
              <a:t>  add    0x8(%ebp), %eax</a:t>
            </a:r>
          </a:p>
          <a:p>
            <a:pPr indent="288925">
              <a:lnSpc>
                <a:spcPct val="115000"/>
              </a:lnSpc>
            </a:pPr>
            <a:r>
              <a:rPr lang="en-US" altLang="zh-CN" sz="1800">
                <a:solidFill>
                  <a:schemeClr val="accent2"/>
                </a:solidFill>
                <a:latin typeface="微软雅黑" pitchFamily="34" charset="-122"/>
                <a:ea typeface="微软雅黑" pitchFamily="34" charset="-122"/>
              </a:rPr>
              <a:t>  804839d:   </a:t>
            </a:r>
            <a:r>
              <a:rPr lang="en-US" altLang="zh-CN" sz="1800">
                <a:solidFill>
                  <a:schemeClr val="accent1"/>
                </a:solidFill>
                <a:latin typeface="微软雅黑" pitchFamily="34" charset="-122"/>
                <a:ea typeface="微软雅黑" pitchFamily="34" charset="-122"/>
              </a:rPr>
              <a:t> 5d</a:t>
            </a:r>
            <a:r>
              <a:rPr lang="en-US" altLang="zh-CN" sz="1800">
                <a:solidFill>
                  <a:schemeClr val="accent2"/>
                </a:solidFill>
                <a:latin typeface="微软雅黑" pitchFamily="34" charset="-122"/>
                <a:ea typeface="微软雅黑" pitchFamily="34" charset="-122"/>
              </a:rPr>
              <a:t>	   pop   %ebp</a:t>
            </a:r>
          </a:p>
          <a:p>
            <a:pPr indent="288925">
              <a:lnSpc>
                <a:spcPct val="115000"/>
              </a:lnSpc>
            </a:pPr>
            <a:r>
              <a:rPr lang="en-US" altLang="zh-CN" sz="1800">
                <a:solidFill>
                  <a:schemeClr val="accent2"/>
                </a:solidFill>
                <a:latin typeface="微软雅黑" pitchFamily="34" charset="-122"/>
                <a:ea typeface="微软雅黑" pitchFamily="34" charset="-122"/>
              </a:rPr>
              <a:t>  804839e:    </a:t>
            </a:r>
            <a:r>
              <a:rPr lang="en-US" altLang="zh-CN" sz="1800">
                <a:solidFill>
                  <a:schemeClr val="accent1"/>
                </a:solidFill>
                <a:latin typeface="微软雅黑" pitchFamily="34" charset="-122"/>
                <a:ea typeface="微软雅黑" pitchFamily="34" charset="-122"/>
              </a:rPr>
              <a:t>c3</a:t>
            </a:r>
            <a:r>
              <a:rPr lang="en-US" altLang="zh-CN" sz="1800">
                <a:solidFill>
                  <a:schemeClr val="accent2"/>
                </a:solidFill>
                <a:latin typeface="微软雅黑" pitchFamily="34" charset="-122"/>
                <a:ea typeface="微软雅黑" pitchFamily="34" charset="-122"/>
              </a:rPr>
              <a:t>	   ret</a:t>
            </a:r>
          </a:p>
        </p:txBody>
      </p:sp>
      <p:sp>
        <p:nvSpPr>
          <p:cNvPr id="452613" name="Rectangle 5"/>
          <p:cNvSpPr>
            <a:spLocks noChangeArrowheads="1"/>
          </p:cNvSpPr>
          <p:nvPr/>
        </p:nvSpPr>
        <p:spPr bwMode="auto">
          <a:xfrm>
            <a:off x="157163" y="4062413"/>
            <a:ext cx="8872537" cy="2605087"/>
          </a:xfrm>
          <a:prstGeom prst="rect">
            <a:avLst/>
          </a:prstGeom>
          <a:noFill/>
          <a:ln w="50800">
            <a:noFill/>
            <a:miter lim="800000"/>
            <a:headEnd/>
            <a:tailEnd/>
          </a:ln>
          <a:effectLst/>
        </p:spPr>
        <p:txBody>
          <a:bodyPr anchor="ctr">
            <a:spAutoFit/>
          </a:bodyPr>
          <a:lstStyle/>
          <a:p>
            <a:pPr marL="203200" indent="-203200">
              <a:spcBef>
                <a:spcPct val="35000"/>
              </a:spcBef>
              <a:buSzPct val="100000"/>
              <a:buFontTx/>
              <a:buChar char="°"/>
            </a:pPr>
            <a:r>
              <a:rPr lang="zh-CN" altLang="en-US" sz="2400">
                <a:latin typeface="微软雅黑" pitchFamily="34" charset="-122"/>
                <a:ea typeface="微软雅黑" pitchFamily="34" charset="-122"/>
              </a:rPr>
              <a:t>对于</a:t>
            </a:r>
            <a:r>
              <a:rPr lang="en-US" altLang="zh-CN" sz="2400">
                <a:latin typeface="微软雅黑" pitchFamily="34" charset="-122"/>
                <a:ea typeface="微软雅黑" pitchFamily="34" charset="-122"/>
              </a:rPr>
              <a:t>add</a:t>
            </a:r>
            <a:r>
              <a:rPr lang="zh-CN" altLang="en-US" sz="2400">
                <a:latin typeface="微软雅黑" pitchFamily="34" charset="-122"/>
                <a:ea typeface="微软雅黑" pitchFamily="34" charset="-122"/>
              </a:rPr>
              <a:t>函数</a:t>
            </a:r>
          </a:p>
          <a:p>
            <a:pPr marL="685800" lvl="1" indent="-190500">
              <a:spcBef>
                <a:spcPct val="35000"/>
              </a:spcBef>
              <a:buSzPct val="100000"/>
              <a:buFont typeface="Wingdings" pitchFamily="2" charset="2"/>
              <a:buChar char="ü"/>
            </a:pPr>
            <a:r>
              <a:rPr lang="zh-CN" altLang="en-US" sz="2000">
                <a:solidFill>
                  <a:srgbClr val="006600"/>
                </a:solidFill>
                <a:latin typeface="微软雅黑" pitchFamily="34" charset="-122"/>
                <a:ea typeface="微软雅黑" pitchFamily="34" charset="-122"/>
              </a:rPr>
              <a:t>指令按顺序存放在</a:t>
            </a:r>
            <a:r>
              <a:rPr lang="en-US" altLang="zh-CN" sz="2000">
                <a:solidFill>
                  <a:srgbClr val="006600"/>
                </a:solidFill>
                <a:latin typeface="微软雅黑" pitchFamily="34" charset="-122"/>
                <a:ea typeface="微软雅黑" pitchFamily="34" charset="-122"/>
              </a:rPr>
              <a:t>0x08048394</a:t>
            </a:r>
            <a:r>
              <a:rPr lang="zh-CN" altLang="en-US" sz="2000">
                <a:solidFill>
                  <a:srgbClr val="006600"/>
                </a:solidFill>
                <a:latin typeface="微软雅黑" pitchFamily="34" charset="-122"/>
                <a:ea typeface="微软雅黑" pitchFamily="34" charset="-122"/>
              </a:rPr>
              <a:t>开始的存储空间。</a:t>
            </a:r>
          </a:p>
          <a:p>
            <a:pPr marL="685800" lvl="1" indent="-190500">
              <a:spcBef>
                <a:spcPct val="35000"/>
              </a:spcBef>
              <a:buSzPct val="100000"/>
              <a:buFont typeface="Wingdings" pitchFamily="2" charset="2"/>
              <a:buChar char="ü"/>
            </a:pPr>
            <a:r>
              <a:rPr lang="zh-CN" altLang="en-US" sz="2000">
                <a:solidFill>
                  <a:srgbClr val="006600"/>
                </a:solidFill>
                <a:latin typeface="微软雅黑" pitchFamily="34" charset="-122"/>
                <a:ea typeface="微软雅黑" pitchFamily="34" charset="-122"/>
              </a:rPr>
              <a:t>各指令长度可能不同，如</a:t>
            </a:r>
            <a:r>
              <a:rPr lang="en-US" altLang="zh-CN" sz="2000">
                <a:solidFill>
                  <a:srgbClr val="006600"/>
                </a:solidFill>
                <a:latin typeface="微软雅黑" pitchFamily="34" charset="-122"/>
                <a:ea typeface="微软雅黑" pitchFamily="34" charset="-122"/>
              </a:rPr>
              <a:t>push</a:t>
            </a:r>
            <a:r>
              <a:rPr lang="zh-CN" altLang="en-US" sz="2000">
                <a:solidFill>
                  <a:srgbClr val="006600"/>
                </a:solidFill>
                <a:latin typeface="微软雅黑" pitchFamily="34" charset="-122"/>
                <a:ea typeface="微软雅黑" pitchFamily="34" charset="-122"/>
              </a:rPr>
              <a:t>、</a:t>
            </a:r>
            <a:r>
              <a:rPr lang="en-US" altLang="zh-CN" sz="2000">
                <a:solidFill>
                  <a:srgbClr val="006600"/>
                </a:solidFill>
                <a:latin typeface="微软雅黑" pitchFamily="34" charset="-122"/>
                <a:ea typeface="微软雅黑" pitchFamily="34" charset="-122"/>
              </a:rPr>
              <a:t>pop</a:t>
            </a:r>
            <a:r>
              <a:rPr lang="zh-CN" altLang="en-US" sz="2000">
                <a:solidFill>
                  <a:srgbClr val="006600"/>
                </a:solidFill>
                <a:latin typeface="微软雅黑" pitchFamily="34" charset="-122"/>
                <a:ea typeface="微软雅黑" pitchFamily="34" charset="-122"/>
              </a:rPr>
              <a:t>和</a:t>
            </a:r>
            <a:r>
              <a:rPr lang="en-US" altLang="zh-CN" sz="2000">
                <a:solidFill>
                  <a:srgbClr val="006600"/>
                </a:solidFill>
                <a:latin typeface="微软雅黑" pitchFamily="34" charset="-122"/>
                <a:ea typeface="微软雅黑" pitchFamily="34" charset="-122"/>
              </a:rPr>
              <a:t>ret</a:t>
            </a:r>
            <a:r>
              <a:rPr lang="zh-CN" altLang="en-US" sz="2000">
                <a:solidFill>
                  <a:srgbClr val="006600"/>
                </a:solidFill>
                <a:latin typeface="微软雅黑" pitchFamily="34" charset="-122"/>
                <a:ea typeface="微软雅黑" pitchFamily="34" charset="-122"/>
              </a:rPr>
              <a:t>指令各占一个字节，第</a:t>
            </a:r>
            <a:r>
              <a:rPr lang="en-US" altLang="zh-CN" sz="2000">
                <a:solidFill>
                  <a:srgbClr val="006600"/>
                </a:solidFill>
                <a:latin typeface="微软雅黑" pitchFamily="34" charset="-122"/>
                <a:ea typeface="微软雅黑" pitchFamily="34" charset="-122"/>
              </a:rPr>
              <a:t>2</a:t>
            </a:r>
            <a:r>
              <a:rPr lang="zh-CN" altLang="en-US" sz="2000">
                <a:solidFill>
                  <a:srgbClr val="006600"/>
                </a:solidFill>
                <a:latin typeface="微软雅黑" pitchFamily="34" charset="-122"/>
                <a:ea typeface="微软雅黑" pitchFamily="34" charset="-122"/>
              </a:rPr>
              <a:t>行</a:t>
            </a:r>
            <a:r>
              <a:rPr lang="en-US" altLang="zh-CN" sz="2000">
                <a:solidFill>
                  <a:srgbClr val="006600"/>
                </a:solidFill>
                <a:latin typeface="微软雅黑" pitchFamily="34" charset="-122"/>
                <a:ea typeface="微软雅黑" pitchFamily="34" charset="-122"/>
              </a:rPr>
              <a:t>mov</a:t>
            </a:r>
            <a:r>
              <a:rPr lang="zh-CN" altLang="en-US" sz="2000">
                <a:solidFill>
                  <a:srgbClr val="006600"/>
                </a:solidFill>
                <a:latin typeface="微软雅黑" pitchFamily="34" charset="-122"/>
                <a:ea typeface="微软雅黑" pitchFamily="34" charset="-122"/>
              </a:rPr>
              <a:t>指令占两个字节，第</a:t>
            </a:r>
            <a:r>
              <a:rPr lang="en-US" altLang="zh-CN" sz="2000">
                <a:solidFill>
                  <a:srgbClr val="006600"/>
                </a:solidFill>
                <a:latin typeface="微软雅黑" pitchFamily="34" charset="-122"/>
                <a:ea typeface="微软雅黑" pitchFamily="34" charset="-122"/>
              </a:rPr>
              <a:t>3</a:t>
            </a:r>
            <a:r>
              <a:rPr lang="zh-CN" altLang="en-US" sz="2000">
                <a:solidFill>
                  <a:srgbClr val="006600"/>
                </a:solidFill>
                <a:latin typeface="微软雅黑" pitchFamily="34" charset="-122"/>
                <a:ea typeface="微软雅黑" pitchFamily="34" charset="-122"/>
              </a:rPr>
              <a:t>行</a:t>
            </a:r>
            <a:r>
              <a:rPr lang="en-US" altLang="zh-CN" sz="2000">
                <a:solidFill>
                  <a:srgbClr val="006600"/>
                </a:solidFill>
                <a:latin typeface="微软雅黑" pitchFamily="34" charset="-122"/>
                <a:ea typeface="微软雅黑" pitchFamily="34" charset="-122"/>
              </a:rPr>
              <a:t>mov</a:t>
            </a:r>
            <a:r>
              <a:rPr lang="zh-CN" altLang="en-US" sz="2000">
                <a:solidFill>
                  <a:srgbClr val="006600"/>
                </a:solidFill>
                <a:latin typeface="微软雅黑" pitchFamily="34" charset="-122"/>
                <a:ea typeface="微软雅黑" pitchFamily="34" charset="-122"/>
              </a:rPr>
              <a:t>指令和第</a:t>
            </a:r>
            <a:r>
              <a:rPr lang="en-US" altLang="zh-CN" sz="2000">
                <a:solidFill>
                  <a:srgbClr val="006600"/>
                </a:solidFill>
                <a:latin typeface="微软雅黑" pitchFamily="34" charset="-122"/>
                <a:ea typeface="微软雅黑" pitchFamily="34" charset="-122"/>
              </a:rPr>
              <a:t>4</a:t>
            </a:r>
            <a:r>
              <a:rPr lang="zh-CN" altLang="en-US" sz="2000">
                <a:solidFill>
                  <a:srgbClr val="006600"/>
                </a:solidFill>
                <a:latin typeface="微软雅黑" pitchFamily="34" charset="-122"/>
                <a:ea typeface="微软雅黑" pitchFamily="34" charset="-122"/>
              </a:rPr>
              <a:t>行</a:t>
            </a:r>
            <a:r>
              <a:rPr lang="en-US" altLang="zh-CN" sz="2000">
                <a:solidFill>
                  <a:srgbClr val="006600"/>
                </a:solidFill>
                <a:latin typeface="微软雅黑" pitchFamily="34" charset="-122"/>
                <a:ea typeface="微软雅黑" pitchFamily="34" charset="-122"/>
              </a:rPr>
              <a:t>add</a:t>
            </a:r>
            <a:r>
              <a:rPr lang="zh-CN" altLang="en-US" sz="2000">
                <a:solidFill>
                  <a:srgbClr val="006600"/>
                </a:solidFill>
                <a:latin typeface="微软雅黑" pitchFamily="34" charset="-122"/>
                <a:ea typeface="微软雅黑" pitchFamily="34" charset="-122"/>
              </a:rPr>
              <a:t>指令各占</a:t>
            </a:r>
            <a:r>
              <a:rPr lang="en-US" altLang="zh-CN" sz="2000">
                <a:solidFill>
                  <a:srgbClr val="006600"/>
                </a:solidFill>
                <a:latin typeface="微软雅黑" pitchFamily="34" charset="-122"/>
                <a:ea typeface="微软雅黑" pitchFamily="34" charset="-122"/>
              </a:rPr>
              <a:t>3</a:t>
            </a:r>
            <a:r>
              <a:rPr lang="zh-CN" altLang="en-US" sz="2000">
                <a:solidFill>
                  <a:srgbClr val="006600"/>
                </a:solidFill>
                <a:latin typeface="微软雅黑" pitchFamily="34" charset="-122"/>
                <a:ea typeface="微软雅黑" pitchFamily="34" charset="-122"/>
              </a:rPr>
              <a:t>字节。</a:t>
            </a:r>
          </a:p>
          <a:p>
            <a:pPr marL="685800" lvl="1" indent="-190500">
              <a:spcBef>
                <a:spcPct val="35000"/>
              </a:spcBef>
              <a:buSzPct val="100000"/>
              <a:buFont typeface="Wingdings" pitchFamily="2" charset="2"/>
              <a:buChar char="ü"/>
            </a:pPr>
            <a:r>
              <a:rPr lang="zh-CN" altLang="en-US" sz="2000">
                <a:solidFill>
                  <a:srgbClr val="006600"/>
                </a:solidFill>
                <a:latin typeface="微软雅黑" pitchFamily="34" charset="-122"/>
                <a:ea typeface="微软雅黑" pitchFamily="34" charset="-122"/>
              </a:rPr>
              <a:t>各指令对应的</a:t>
            </a:r>
            <a:r>
              <a:rPr lang="en-US" altLang="zh-CN" sz="2000">
                <a:solidFill>
                  <a:srgbClr val="006600"/>
                </a:solidFill>
                <a:latin typeface="微软雅黑" pitchFamily="34" charset="-122"/>
                <a:ea typeface="微软雅黑" pitchFamily="34" charset="-122"/>
              </a:rPr>
              <a:t>0/1</a:t>
            </a:r>
            <a:r>
              <a:rPr lang="zh-CN" altLang="en-US" sz="2000">
                <a:solidFill>
                  <a:srgbClr val="006600"/>
                </a:solidFill>
                <a:latin typeface="微软雅黑" pitchFamily="34" charset="-122"/>
                <a:ea typeface="微软雅黑" pitchFamily="34" charset="-122"/>
              </a:rPr>
              <a:t>序列含义有不同的规定，如“</a:t>
            </a:r>
            <a:r>
              <a:rPr lang="en-US" altLang="zh-CN" sz="2000">
                <a:solidFill>
                  <a:srgbClr val="006600"/>
                </a:solidFill>
                <a:latin typeface="微软雅黑" pitchFamily="34" charset="-122"/>
                <a:ea typeface="微软雅黑" pitchFamily="34" charset="-122"/>
              </a:rPr>
              <a:t>push %ebp”</a:t>
            </a:r>
            <a:r>
              <a:rPr lang="zh-CN" altLang="en-US" sz="2000">
                <a:solidFill>
                  <a:srgbClr val="006600"/>
                </a:solidFill>
                <a:latin typeface="微软雅黑" pitchFamily="34" charset="-122"/>
                <a:ea typeface="微软雅黑" pitchFamily="34" charset="-122"/>
              </a:rPr>
              <a:t>指令为</a:t>
            </a:r>
            <a:r>
              <a:rPr lang="en-US" altLang="zh-CN" sz="2000">
                <a:solidFill>
                  <a:schemeClr val="accent1"/>
                </a:solidFill>
                <a:latin typeface="微软雅黑" pitchFamily="34" charset="-122"/>
                <a:ea typeface="微软雅黑" pitchFamily="34" charset="-122"/>
              </a:rPr>
              <a:t>01010</a:t>
            </a:r>
            <a:r>
              <a:rPr lang="en-US" altLang="zh-CN" sz="2000">
                <a:solidFill>
                  <a:schemeClr val="accent2"/>
                </a:solidFill>
                <a:latin typeface="微软雅黑" pitchFamily="34" charset="-122"/>
                <a:ea typeface="微软雅黑" pitchFamily="34" charset="-122"/>
              </a:rPr>
              <a:t>101</a:t>
            </a:r>
            <a:r>
              <a:rPr lang="en-US" altLang="zh-CN" sz="2000">
                <a:solidFill>
                  <a:srgbClr val="006600"/>
                </a:solidFill>
                <a:latin typeface="微软雅黑" pitchFamily="34" charset="-122"/>
                <a:ea typeface="微软雅黑" pitchFamily="34" charset="-122"/>
              </a:rPr>
              <a:t>B</a:t>
            </a:r>
            <a:r>
              <a:rPr lang="zh-CN" altLang="en-US" sz="2000">
                <a:solidFill>
                  <a:srgbClr val="006600"/>
                </a:solidFill>
                <a:latin typeface="微软雅黑" pitchFamily="34" charset="-122"/>
                <a:ea typeface="微软雅黑" pitchFamily="34" charset="-122"/>
              </a:rPr>
              <a:t>，其中</a:t>
            </a:r>
            <a:r>
              <a:rPr lang="en-US" altLang="zh-CN" sz="2000">
                <a:solidFill>
                  <a:srgbClr val="006600"/>
                </a:solidFill>
                <a:latin typeface="微软雅黑" pitchFamily="34" charset="-122"/>
                <a:ea typeface="微软雅黑" pitchFamily="34" charset="-122"/>
              </a:rPr>
              <a:t>01010</a:t>
            </a:r>
            <a:r>
              <a:rPr lang="zh-CN" altLang="en-US" sz="2000">
                <a:solidFill>
                  <a:srgbClr val="006600"/>
                </a:solidFill>
                <a:latin typeface="微软雅黑" pitchFamily="34" charset="-122"/>
                <a:ea typeface="微软雅黑" pitchFamily="34" charset="-122"/>
              </a:rPr>
              <a:t>为</a:t>
            </a:r>
            <a:r>
              <a:rPr lang="en-US" altLang="zh-CN" sz="2000">
                <a:solidFill>
                  <a:srgbClr val="006600"/>
                </a:solidFill>
                <a:latin typeface="微软雅黑" pitchFamily="34" charset="-122"/>
                <a:ea typeface="微软雅黑" pitchFamily="34" charset="-122"/>
              </a:rPr>
              <a:t>push</a:t>
            </a:r>
            <a:r>
              <a:rPr lang="zh-CN" altLang="en-US" sz="2000">
                <a:solidFill>
                  <a:srgbClr val="006600"/>
                </a:solidFill>
                <a:latin typeface="微软雅黑" pitchFamily="34" charset="-122"/>
                <a:ea typeface="微软雅黑" pitchFamily="34" charset="-122"/>
              </a:rPr>
              <a:t>指令操作码，</a:t>
            </a:r>
            <a:r>
              <a:rPr lang="en-US" altLang="zh-CN" sz="2000">
                <a:solidFill>
                  <a:srgbClr val="006600"/>
                </a:solidFill>
                <a:latin typeface="微软雅黑" pitchFamily="34" charset="-122"/>
                <a:ea typeface="微软雅黑" pitchFamily="34" charset="-122"/>
              </a:rPr>
              <a:t>101</a:t>
            </a:r>
            <a:r>
              <a:rPr lang="zh-CN" altLang="en-US" sz="2000">
                <a:solidFill>
                  <a:srgbClr val="006600"/>
                </a:solidFill>
                <a:latin typeface="微软雅黑" pitchFamily="34" charset="-122"/>
                <a:ea typeface="微软雅黑" pitchFamily="34" charset="-122"/>
              </a:rPr>
              <a:t>为</a:t>
            </a:r>
            <a:r>
              <a:rPr lang="en-US" altLang="zh-CN" sz="2000">
                <a:solidFill>
                  <a:srgbClr val="006600"/>
                </a:solidFill>
                <a:latin typeface="微软雅黑" pitchFamily="34" charset="-122"/>
                <a:ea typeface="微软雅黑" pitchFamily="34" charset="-122"/>
              </a:rPr>
              <a:t>EBP</a:t>
            </a:r>
            <a:r>
              <a:rPr lang="zh-CN" altLang="en-US" sz="2000">
                <a:solidFill>
                  <a:srgbClr val="006600"/>
                </a:solidFill>
                <a:latin typeface="微软雅黑" pitchFamily="34" charset="-122"/>
                <a:ea typeface="微软雅黑" pitchFamily="34" charset="-122"/>
              </a:rPr>
              <a:t>的编号，“</a:t>
            </a:r>
            <a:r>
              <a:rPr lang="en-US" altLang="zh-CN" sz="2000">
                <a:solidFill>
                  <a:srgbClr val="006600"/>
                </a:solidFill>
                <a:latin typeface="微软雅黑" pitchFamily="34" charset="-122"/>
                <a:ea typeface="微软雅黑" pitchFamily="34" charset="-122"/>
              </a:rPr>
              <a:t>pop %ebp”</a:t>
            </a:r>
            <a:r>
              <a:rPr lang="zh-CN" altLang="en-US" sz="2000">
                <a:solidFill>
                  <a:srgbClr val="006600"/>
                </a:solidFill>
                <a:latin typeface="微软雅黑" pitchFamily="34" charset="-122"/>
                <a:ea typeface="微软雅黑" pitchFamily="34" charset="-122"/>
              </a:rPr>
              <a:t>为</a:t>
            </a:r>
            <a:r>
              <a:rPr lang="en-US" altLang="zh-CN" sz="2000">
                <a:solidFill>
                  <a:schemeClr val="accent1"/>
                </a:solidFill>
                <a:latin typeface="微软雅黑" pitchFamily="34" charset="-122"/>
                <a:ea typeface="微软雅黑" pitchFamily="34" charset="-122"/>
              </a:rPr>
              <a:t>01011</a:t>
            </a:r>
            <a:r>
              <a:rPr lang="en-US" altLang="zh-CN" sz="2000">
                <a:solidFill>
                  <a:schemeClr val="accent2"/>
                </a:solidFill>
                <a:latin typeface="微软雅黑" pitchFamily="34" charset="-122"/>
                <a:ea typeface="微软雅黑" pitchFamily="34" charset="-122"/>
              </a:rPr>
              <a:t>101</a:t>
            </a:r>
            <a:r>
              <a:rPr lang="en-US" altLang="zh-CN" sz="2000">
                <a:solidFill>
                  <a:srgbClr val="006600"/>
                </a:solidFill>
                <a:latin typeface="微软雅黑" pitchFamily="34" charset="-122"/>
                <a:ea typeface="微软雅黑" pitchFamily="34" charset="-122"/>
              </a:rPr>
              <a:t>B</a:t>
            </a:r>
            <a:r>
              <a:rPr lang="zh-CN" altLang="en-US" sz="2000">
                <a:solidFill>
                  <a:srgbClr val="006600"/>
                </a:solidFill>
                <a:latin typeface="微软雅黑" pitchFamily="34" charset="-122"/>
                <a:ea typeface="微软雅黑" pitchFamily="34" charset="-122"/>
              </a:rPr>
              <a:t>，其中</a:t>
            </a:r>
            <a:r>
              <a:rPr lang="en-US" altLang="zh-CN" sz="2000">
                <a:solidFill>
                  <a:srgbClr val="006600"/>
                </a:solidFill>
                <a:latin typeface="微软雅黑" pitchFamily="34" charset="-122"/>
                <a:ea typeface="微软雅黑" pitchFamily="34" charset="-122"/>
              </a:rPr>
              <a:t>01011</a:t>
            </a:r>
            <a:r>
              <a:rPr lang="zh-CN" altLang="en-US" sz="2000">
                <a:solidFill>
                  <a:srgbClr val="006600"/>
                </a:solidFill>
                <a:latin typeface="微软雅黑" pitchFamily="34" charset="-122"/>
                <a:ea typeface="微软雅黑" pitchFamily="34" charset="-122"/>
              </a:rPr>
              <a:t>为</a:t>
            </a:r>
            <a:r>
              <a:rPr lang="en-US" altLang="zh-CN" sz="2000">
                <a:solidFill>
                  <a:srgbClr val="006600"/>
                </a:solidFill>
                <a:latin typeface="微软雅黑" pitchFamily="34" charset="-122"/>
                <a:ea typeface="微软雅黑" pitchFamily="34" charset="-122"/>
              </a:rPr>
              <a:t>pop</a:t>
            </a:r>
            <a:r>
              <a:rPr lang="zh-CN" altLang="en-US" sz="2000">
                <a:solidFill>
                  <a:srgbClr val="006600"/>
                </a:solidFill>
                <a:latin typeface="微软雅黑" pitchFamily="34" charset="-122"/>
                <a:ea typeface="微软雅黑" pitchFamily="34" charset="-122"/>
              </a:rPr>
              <a:t>指令的操作码。</a:t>
            </a:r>
          </a:p>
        </p:txBody>
      </p:sp>
      <p:sp>
        <p:nvSpPr>
          <p:cNvPr id="452614" name="Rectangle 6"/>
          <p:cNvSpPr>
            <a:spLocks noChangeArrowheads="1"/>
          </p:cNvSpPr>
          <p:nvPr/>
        </p:nvSpPr>
        <p:spPr bwMode="auto">
          <a:xfrm>
            <a:off x="5827713" y="1620838"/>
            <a:ext cx="3216275" cy="2860675"/>
          </a:xfrm>
          <a:prstGeom prst="rect">
            <a:avLst/>
          </a:prstGeom>
          <a:noFill/>
          <a:ln w="50800">
            <a:noFill/>
            <a:miter lim="800000"/>
            <a:headEnd/>
            <a:tailEnd/>
          </a:ln>
          <a:effectLst/>
        </p:spPr>
        <p:txBody>
          <a:bodyPr anchor="ctr">
            <a:spAutoFit/>
          </a:bodyPr>
          <a:lstStyle/>
          <a:p>
            <a:pPr>
              <a:lnSpc>
                <a:spcPct val="120000"/>
              </a:lnSpc>
            </a:pPr>
            <a:r>
              <a:rPr lang="zh-CN" altLang="en-US" sz="1900">
                <a:solidFill>
                  <a:srgbClr val="993300"/>
                </a:solidFill>
                <a:latin typeface="微软雅黑" pitchFamily="34" charset="-122"/>
                <a:ea typeface="微软雅黑" pitchFamily="34" charset="-122"/>
              </a:rPr>
              <a:t>如何判定每条指令有多长？</a:t>
            </a:r>
            <a:r>
              <a:rPr lang="zh-CN" altLang="en-US" sz="1900">
                <a:solidFill>
                  <a:schemeClr val="accent1"/>
                </a:solidFill>
                <a:latin typeface="微软雅黑" pitchFamily="34" charset="-122"/>
                <a:ea typeface="微软雅黑" pitchFamily="34" charset="-122"/>
              </a:rPr>
              <a:t>如何判定操作类型、寄存器编号、立即数等？</a:t>
            </a:r>
            <a:r>
              <a:rPr lang="zh-CN" altLang="en-US" sz="1900">
                <a:solidFill>
                  <a:srgbClr val="993300"/>
                </a:solidFill>
                <a:latin typeface="微软雅黑" pitchFamily="34" charset="-122"/>
                <a:ea typeface="微软雅黑" pitchFamily="34" charset="-122"/>
              </a:rPr>
              <a:t>如何区分第</a:t>
            </a:r>
            <a:r>
              <a:rPr lang="en-US" altLang="zh-CN" sz="1900">
                <a:solidFill>
                  <a:srgbClr val="993300"/>
                </a:solidFill>
                <a:latin typeface="微软雅黑" pitchFamily="34" charset="-122"/>
                <a:ea typeface="微软雅黑" pitchFamily="34" charset="-122"/>
              </a:rPr>
              <a:t>2</a:t>
            </a:r>
            <a:r>
              <a:rPr lang="zh-CN" altLang="en-US" sz="1900">
                <a:solidFill>
                  <a:srgbClr val="993300"/>
                </a:solidFill>
                <a:latin typeface="微软雅黑" pitchFamily="34" charset="-122"/>
                <a:ea typeface="微软雅黑" pitchFamily="34" charset="-122"/>
              </a:rPr>
              <a:t>行和第</a:t>
            </a:r>
            <a:r>
              <a:rPr lang="en-US" altLang="zh-CN" sz="1900">
                <a:solidFill>
                  <a:srgbClr val="993300"/>
                </a:solidFill>
                <a:latin typeface="微软雅黑" pitchFamily="34" charset="-122"/>
                <a:ea typeface="微软雅黑" pitchFamily="34" charset="-122"/>
              </a:rPr>
              <a:t>3</a:t>
            </a:r>
            <a:r>
              <a:rPr lang="zh-CN" altLang="en-US" sz="1900">
                <a:solidFill>
                  <a:srgbClr val="993300"/>
                </a:solidFill>
                <a:latin typeface="微软雅黑" pitchFamily="34" charset="-122"/>
                <a:ea typeface="微软雅黑" pitchFamily="34" charset="-122"/>
              </a:rPr>
              <a:t>行</a:t>
            </a:r>
            <a:r>
              <a:rPr lang="en-US" altLang="zh-CN" sz="1900">
                <a:solidFill>
                  <a:srgbClr val="993300"/>
                </a:solidFill>
                <a:latin typeface="微软雅黑" pitchFamily="34" charset="-122"/>
                <a:ea typeface="微软雅黑" pitchFamily="34" charset="-122"/>
              </a:rPr>
              <a:t>mov</a:t>
            </a:r>
            <a:r>
              <a:rPr lang="zh-CN" altLang="en-US" sz="1900">
                <a:solidFill>
                  <a:srgbClr val="993300"/>
                </a:solidFill>
                <a:latin typeface="微软雅黑" pitchFamily="34" charset="-122"/>
                <a:ea typeface="微软雅黑" pitchFamily="34" charset="-122"/>
              </a:rPr>
              <a:t>指令的不同？</a:t>
            </a:r>
            <a:r>
              <a:rPr lang="zh-CN" altLang="en-US" sz="1900">
                <a:solidFill>
                  <a:schemeClr val="accent1"/>
                </a:solidFill>
                <a:latin typeface="微软雅黑" pitchFamily="34" charset="-122"/>
                <a:ea typeface="微软雅黑" pitchFamily="34" charset="-122"/>
              </a:rPr>
              <a:t>如何确定操作数是在寄存器中还是在存储器中？</a:t>
            </a:r>
            <a:r>
              <a:rPr lang="zh-CN" altLang="en-US" sz="1900">
                <a:solidFill>
                  <a:srgbClr val="993300"/>
                </a:solidFill>
                <a:latin typeface="微软雅黑" pitchFamily="34" charset="-122"/>
                <a:ea typeface="微软雅黑" pitchFamily="34" charset="-122"/>
              </a:rPr>
              <a:t>一条指令执行结束后如何正确读取到下一条指令？ </a:t>
            </a:r>
          </a:p>
        </p:txBody>
      </p:sp>
      <p:sp>
        <p:nvSpPr>
          <p:cNvPr id="452616" name="Text Box 8"/>
          <p:cNvSpPr txBox="1">
            <a:spLocks noChangeArrowheads="1"/>
          </p:cNvSpPr>
          <p:nvPr/>
        </p:nvSpPr>
        <p:spPr bwMode="auto">
          <a:xfrm>
            <a:off x="0" y="1930400"/>
            <a:ext cx="581025" cy="336550"/>
          </a:xfrm>
          <a:prstGeom prst="rect">
            <a:avLst/>
          </a:prstGeom>
          <a:noFill/>
          <a:ln w="50800">
            <a:noFill/>
            <a:miter lim="800000"/>
            <a:headEnd/>
            <a:tailEnd/>
          </a:ln>
          <a:effectLst/>
        </p:spPr>
        <p:txBody>
          <a:bodyPr>
            <a:spAutoFit/>
          </a:bodyPr>
          <a:lstStyle/>
          <a:p>
            <a:pPr>
              <a:spcBef>
                <a:spcPct val="50000"/>
              </a:spcBef>
            </a:pPr>
            <a:endParaRPr lang="zh-CN" altLang="en-US">
              <a:ea typeface="宋体" pitchFamily="2" charset="-122"/>
            </a:endParaRPr>
          </a:p>
        </p:txBody>
      </p:sp>
      <p:sp>
        <p:nvSpPr>
          <p:cNvPr id="452617" name="Text Box 9"/>
          <p:cNvSpPr txBox="1">
            <a:spLocks noChangeArrowheads="1"/>
          </p:cNvSpPr>
          <p:nvPr/>
        </p:nvSpPr>
        <p:spPr bwMode="auto">
          <a:xfrm>
            <a:off x="174625" y="1870075"/>
            <a:ext cx="320675" cy="1987550"/>
          </a:xfrm>
          <a:prstGeom prst="rect">
            <a:avLst/>
          </a:prstGeom>
          <a:noFill/>
          <a:ln w="50800">
            <a:noFill/>
            <a:miter lim="800000"/>
            <a:headEnd/>
            <a:tailEnd/>
          </a:ln>
          <a:effectLst/>
        </p:spPr>
        <p:txBody>
          <a:bodyPr>
            <a:spAutoFit/>
          </a:bodyPr>
          <a:lstStyle/>
          <a:p>
            <a:pPr>
              <a:lnSpc>
                <a:spcPct val="115000"/>
              </a:lnSpc>
            </a:pPr>
            <a:r>
              <a:rPr lang="en-US" altLang="zh-CN" sz="1800">
                <a:ea typeface="宋体" pitchFamily="2" charset="-122"/>
              </a:rPr>
              <a:t>1</a:t>
            </a:r>
          </a:p>
          <a:p>
            <a:pPr>
              <a:lnSpc>
                <a:spcPct val="115000"/>
              </a:lnSpc>
            </a:pPr>
            <a:r>
              <a:rPr lang="en-US" altLang="zh-CN" sz="1800">
                <a:ea typeface="宋体" pitchFamily="2" charset="-122"/>
              </a:rPr>
              <a:t>2</a:t>
            </a:r>
          </a:p>
          <a:p>
            <a:pPr>
              <a:lnSpc>
                <a:spcPct val="115000"/>
              </a:lnSpc>
            </a:pPr>
            <a:r>
              <a:rPr lang="en-US" altLang="zh-CN" sz="1800">
                <a:ea typeface="宋体" pitchFamily="2" charset="-122"/>
              </a:rPr>
              <a:t>3</a:t>
            </a:r>
          </a:p>
          <a:p>
            <a:pPr>
              <a:lnSpc>
                <a:spcPct val="115000"/>
              </a:lnSpc>
            </a:pPr>
            <a:r>
              <a:rPr lang="en-US" altLang="zh-CN" sz="1800">
                <a:ea typeface="宋体" pitchFamily="2" charset="-122"/>
              </a:rPr>
              <a:t>4</a:t>
            </a:r>
          </a:p>
          <a:p>
            <a:pPr>
              <a:lnSpc>
                <a:spcPct val="115000"/>
              </a:lnSpc>
            </a:pPr>
            <a:r>
              <a:rPr lang="en-US" altLang="zh-CN" sz="1800">
                <a:ea typeface="宋体" pitchFamily="2" charset="-122"/>
              </a:rPr>
              <a:t>5</a:t>
            </a:r>
          </a:p>
          <a:p>
            <a:pPr>
              <a:lnSpc>
                <a:spcPct val="115000"/>
              </a:lnSpc>
            </a:pPr>
            <a:r>
              <a:rPr lang="en-US" altLang="zh-CN" sz="1800">
                <a:ea typeface="宋体" pitchFamily="2" charset="-122"/>
              </a:rPr>
              <a:t>6</a:t>
            </a:r>
          </a:p>
        </p:txBody>
      </p:sp>
      <p:sp>
        <p:nvSpPr>
          <p:cNvPr id="452618" name="Text Box 10"/>
          <p:cNvSpPr txBox="1">
            <a:spLocks noChangeArrowheads="1"/>
          </p:cNvSpPr>
          <p:nvPr/>
        </p:nvSpPr>
        <p:spPr bwMode="auto">
          <a:xfrm>
            <a:off x="5789613" y="1262063"/>
            <a:ext cx="3162300" cy="396875"/>
          </a:xfrm>
          <a:prstGeom prst="rect">
            <a:avLst/>
          </a:prstGeom>
          <a:noFill/>
          <a:ln w="50800">
            <a:noFill/>
            <a:miter lim="800000"/>
            <a:headEnd/>
            <a:tailEnd/>
          </a:ln>
          <a:effectLst/>
        </p:spPr>
        <p:txBody>
          <a:bodyPr lIns="0" rIns="0">
            <a:spAutoFit/>
          </a:bodyPr>
          <a:lstStyle/>
          <a:p>
            <a:pPr>
              <a:spcBef>
                <a:spcPct val="50000"/>
              </a:spcBef>
            </a:pPr>
            <a:r>
              <a:rPr lang="zh-CN" altLang="en-US" sz="2000">
                <a:solidFill>
                  <a:schemeClr val="accent2"/>
                </a:solidFill>
                <a:latin typeface="微软雅黑" pitchFamily="34" charset="-122"/>
                <a:ea typeface="微软雅黑" pitchFamily="34" charset="-122"/>
              </a:rPr>
              <a:t>程序执行需要解决的问题：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2"/>
                                        </p:tgtEl>
                                        <p:attrNameLst>
                                          <p:attrName>style.visibility</p:attrName>
                                        </p:attrNameLst>
                                      </p:cBhvr>
                                      <p:to>
                                        <p:strVal val="visible"/>
                                      </p:to>
                                    </p:set>
                                    <p:animEffect transition="in" filter="blinds(horizontal)">
                                      <p:cBhvr>
                                        <p:cTn id="12" dur="500"/>
                                        <p:tgtEl>
                                          <p:spTgt spid="4526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2617"/>
                                        </p:tgtEl>
                                        <p:attrNameLst>
                                          <p:attrName>style.visibility</p:attrName>
                                        </p:attrNameLst>
                                      </p:cBhvr>
                                      <p:to>
                                        <p:strVal val="visible"/>
                                      </p:to>
                                    </p:set>
                                    <p:animEffect transition="in" filter="blinds(horizontal)">
                                      <p:cBhvr>
                                        <p:cTn id="17" dur="500"/>
                                        <p:tgtEl>
                                          <p:spTgt spid="4526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2613">
                                            <p:txEl>
                                              <p:pRg st="1" end="1"/>
                                            </p:txEl>
                                          </p:spTgt>
                                        </p:tgtEl>
                                        <p:attrNameLst>
                                          <p:attrName>style.visibility</p:attrName>
                                        </p:attrNameLst>
                                      </p:cBhvr>
                                      <p:to>
                                        <p:strVal val="visible"/>
                                      </p:to>
                                    </p:set>
                                    <p:animEffect transition="in" filter="blinds(horizontal)">
                                      <p:cBhvr>
                                        <p:cTn id="22" dur="500"/>
                                        <p:tgtEl>
                                          <p:spTgt spid="4526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2613">
                                            <p:txEl>
                                              <p:pRg st="2" end="2"/>
                                            </p:txEl>
                                          </p:spTgt>
                                        </p:tgtEl>
                                        <p:attrNameLst>
                                          <p:attrName>style.visibility</p:attrName>
                                        </p:attrNameLst>
                                      </p:cBhvr>
                                      <p:to>
                                        <p:strVal val="visible"/>
                                      </p:to>
                                    </p:set>
                                    <p:animEffect transition="in" filter="blinds(horizontal)">
                                      <p:cBhvr>
                                        <p:cTn id="27" dur="500"/>
                                        <p:tgtEl>
                                          <p:spTgt spid="4526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2613">
                                            <p:txEl>
                                              <p:pRg st="3" end="3"/>
                                            </p:txEl>
                                          </p:spTgt>
                                        </p:tgtEl>
                                        <p:attrNameLst>
                                          <p:attrName>style.visibility</p:attrName>
                                        </p:attrNameLst>
                                      </p:cBhvr>
                                      <p:to>
                                        <p:strVal val="visible"/>
                                      </p:to>
                                    </p:set>
                                    <p:animEffect transition="in" filter="blinds(horizontal)">
                                      <p:cBhvr>
                                        <p:cTn id="32" dur="500"/>
                                        <p:tgtEl>
                                          <p:spTgt spid="45261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2618"/>
                                        </p:tgtEl>
                                        <p:attrNameLst>
                                          <p:attrName>style.visibility</p:attrName>
                                        </p:attrNameLst>
                                      </p:cBhvr>
                                      <p:to>
                                        <p:strVal val="visible"/>
                                      </p:to>
                                    </p:set>
                                    <p:animEffect transition="in" filter="blinds(horizontal)">
                                      <p:cBhvr>
                                        <p:cTn id="37" dur="500"/>
                                        <p:tgtEl>
                                          <p:spTgt spid="4526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2614"/>
                                        </p:tgtEl>
                                        <p:attrNameLst>
                                          <p:attrName>style.visibility</p:attrName>
                                        </p:attrNameLst>
                                      </p:cBhvr>
                                      <p:to>
                                        <p:strVal val="visible"/>
                                      </p:to>
                                    </p:set>
                                    <p:animEffect transition="in" filter="blinds(horizontal)">
                                      <p:cBhvr>
                                        <p:cTn id="42" dur="500"/>
                                        <p:tgtEl>
                                          <p:spTgt spid="452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p:bldP spid="452612" grpId="0"/>
      <p:bldP spid="452614" grpId="0"/>
      <p:bldP spid="452617" grpId="0"/>
      <p:bldP spid="4526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58825" y="174625"/>
            <a:ext cx="7499350" cy="528638"/>
          </a:xfrm>
        </p:spPr>
        <p:txBody>
          <a:bodyPr/>
          <a:lstStyle/>
          <a:p>
            <a:r>
              <a:rPr lang="zh-CN" altLang="en-US"/>
              <a:t>程序及指令的执行过程</a:t>
            </a:r>
          </a:p>
        </p:txBody>
      </p:sp>
      <p:pic>
        <p:nvPicPr>
          <p:cNvPr id="456710" name="Picture 6"/>
          <p:cNvPicPr>
            <a:picLocks noChangeAspect="1" noChangeArrowheads="1"/>
          </p:cNvPicPr>
          <p:nvPr/>
        </p:nvPicPr>
        <p:blipFill>
          <a:blip r:embed="rId2"/>
          <a:srcRect/>
          <a:stretch>
            <a:fillRect/>
          </a:stretch>
        </p:blipFill>
        <p:spPr bwMode="auto">
          <a:xfrm>
            <a:off x="198438" y="773113"/>
            <a:ext cx="8585200" cy="4394200"/>
          </a:xfrm>
          <a:prstGeom prst="rect">
            <a:avLst/>
          </a:prstGeom>
          <a:noFill/>
          <a:ln w="9525">
            <a:noFill/>
            <a:miter lim="800000"/>
            <a:headEnd/>
            <a:tailEnd/>
          </a:ln>
        </p:spPr>
      </p:pic>
      <p:sp>
        <p:nvSpPr>
          <p:cNvPr id="456713" name="Line 9"/>
          <p:cNvSpPr>
            <a:spLocks noChangeShapeType="1"/>
          </p:cNvSpPr>
          <p:nvPr/>
        </p:nvSpPr>
        <p:spPr bwMode="auto">
          <a:xfrm>
            <a:off x="0" y="3308350"/>
            <a:ext cx="9144000" cy="44450"/>
          </a:xfrm>
          <a:prstGeom prst="line">
            <a:avLst/>
          </a:prstGeom>
          <a:noFill/>
          <a:ln w="50800">
            <a:solidFill>
              <a:srgbClr val="FE9AAB"/>
            </a:solidFill>
            <a:round/>
            <a:headEnd/>
            <a:tailEnd/>
          </a:ln>
          <a:effectLst/>
        </p:spPr>
        <p:txBody>
          <a:bodyPr/>
          <a:lstStyle/>
          <a:p>
            <a:endParaRPr lang="zh-CN" altLang="en-US"/>
          </a:p>
        </p:txBody>
      </p:sp>
      <p:sp>
        <p:nvSpPr>
          <p:cNvPr id="456714" name="Text Box 10"/>
          <p:cNvSpPr txBox="1">
            <a:spLocks noChangeArrowheads="1"/>
          </p:cNvSpPr>
          <p:nvPr/>
        </p:nvSpPr>
        <p:spPr bwMode="auto">
          <a:xfrm>
            <a:off x="347663" y="5646738"/>
            <a:ext cx="8431212" cy="793750"/>
          </a:xfrm>
          <a:prstGeom prst="rect">
            <a:avLst/>
          </a:prstGeom>
          <a:noFill/>
          <a:ln w="50800">
            <a:noFill/>
            <a:miter lim="800000"/>
            <a:headEnd/>
            <a:tailEnd/>
          </a:ln>
          <a:effectLst/>
        </p:spPr>
        <p:txBody>
          <a:bodyPr>
            <a:spAutoFit/>
          </a:bodyPr>
          <a:lstStyle/>
          <a:p>
            <a:pPr>
              <a:spcBef>
                <a:spcPct val="30000"/>
              </a:spcBef>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运行程序的过程就是执行一条一条指令的过程</a:t>
            </a:r>
          </a:p>
          <a:p>
            <a:pPr>
              <a:spcBef>
                <a:spcPct val="30000"/>
              </a:spcBef>
            </a:pP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执行指令的过程中，包含</a:t>
            </a:r>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操作</a:t>
            </a:r>
            <a:r>
              <a:rPr lang="zh-CN" altLang="en-US" sz="2000">
                <a:solidFill>
                  <a:srgbClr val="006600"/>
                </a:solidFill>
                <a:latin typeface="微软雅黑" pitchFamily="34" charset="-122"/>
                <a:ea typeface="微软雅黑" pitchFamily="34" charset="-122"/>
              </a:rPr>
              <a:t>、</a:t>
            </a:r>
            <a:r>
              <a:rPr lang="zh-CN" altLang="en-US" sz="2000">
                <a:solidFill>
                  <a:schemeClr val="accent1"/>
                </a:solidFill>
                <a:latin typeface="微软雅黑" pitchFamily="34" charset="-122"/>
                <a:ea typeface="微软雅黑" pitchFamily="34" charset="-122"/>
              </a:rPr>
              <a:t>访问内存或</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端口的操作</a:t>
            </a:r>
            <a:r>
              <a:rPr lang="zh-CN" altLang="en-US" sz="2000">
                <a:solidFill>
                  <a:srgbClr val="006600"/>
                </a:solidFill>
                <a:latin typeface="微软雅黑" pitchFamily="34" charset="-122"/>
                <a:ea typeface="微软雅黑" pitchFamily="34" charset="-122"/>
              </a:rPr>
              <a:t>两类</a:t>
            </a:r>
          </a:p>
        </p:txBody>
      </p:sp>
      <p:sp>
        <p:nvSpPr>
          <p:cNvPr id="456715" name="Text Box 11"/>
          <p:cNvSpPr txBox="1">
            <a:spLocks noChangeArrowheads="1"/>
          </p:cNvSpPr>
          <p:nvPr/>
        </p:nvSpPr>
        <p:spPr bwMode="auto">
          <a:xfrm>
            <a:off x="177800" y="784225"/>
            <a:ext cx="4408488" cy="701675"/>
          </a:xfrm>
          <a:prstGeom prst="rect">
            <a:avLst/>
          </a:prstGeom>
          <a:noFill/>
          <a:ln w="50800">
            <a:noFill/>
            <a:miter lim="800000"/>
            <a:headEnd/>
            <a:tailEnd/>
          </a:ln>
          <a:effectLst/>
        </p:spPr>
        <p:txBody>
          <a:bodyPr>
            <a:spAutoFit/>
          </a:bodyPr>
          <a:lstStyle/>
          <a:p>
            <a:pPr>
              <a:spcBef>
                <a:spcPct val="50000"/>
              </a:spcBef>
            </a:pPr>
            <a:r>
              <a:rPr lang="zh-CN" altLang="en-US" sz="2000">
                <a:solidFill>
                  <a:schemeClr val="accent1"/>
                </a:solidFill>
                <a:latin typeface="微软雅黑" pitchFamily="34" charset="-122"/>
                <a:ea typeface="微软雅黑" pitchFamily="34" charset="-122"/>
              </a:rPr>
              <a:t>访存或</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a:t>
            </a:r>
            <a:r>
              <a:rPr lang="zh-CN" altLang="en-US" sz="2000">
                <a:solidFill>
                  <a:srgbClr val="006600"/>
                </a:solidFill>
                <a:latin typeface="微软雅黑" pitchFamily="34" charset="-122"/>
                <a:ea typeface="微软雅黑" pitchFamily="34" charset="-122"/>
              </a:rPr>
              <a:t>涉及存储系统、总线和</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接口等内容</a:t>
            </a:r>
            <a:r>
              <a:rPr lang="zh-CN" altLang="en-US" sz="2000">
                <a:solidFill>
                  <a:srgbClr val="993300"/>
                </a:solidFill>
                <a:latin typeface="微软雅黑" pitchFamily="34" charset="-122"/>
                <a:ea typeface="微软雅黑" pitchFamily="34" charset="-122"/>
              </a:rPr>
              <a:t>（以后章节内容）</a:t>
            </a:r>
          </a:p>
        </p:txBody>
      </p:sp>
      <p:sp>
        <p:nvSpPr>
          <p:cNvPr id="456716" name="Text Box 12"/>
          <p:cNvSpPr txBox="1">
            <a:spLocks noChangeArrowheads="1"/>
          </p:cNvSpPr>
          <p:nvPr/>
        </p:nvSpPr>
        <p:spPr bwMode="auto">
          <a:xfrm>
            <a:off x="107950" y="4805363"/>
            <a:ext cx="5019675" cy="701675"/>
          </a:xfrm>
          <a:prstGeom prst="rect">
            <a:avLst/>
          </a:prstGeom>
          <a:noFill/>
          <a:ln w="50800">
            <a:noFill/>
            <a:miter lim="800000"/>
            <a:headEnd/>
            <a:tailEnd/>
          </a:ln>
          <a:effectLst/>
        </p:spPr>
        <p:txBody>
          <a:bodyPr>
            <a:spAutoFit/>
          </a:bodyPr>
          <a:lstStyle/>
          <a:p>
            <a:r>
              <a:rPr lang="en-US" altLang="zh-CN" sz="2000">
                <a:solidFill>
                  <a:schemeClr val="accent1"/>
                </a:solidFill>
                <a:latin typeface="微软雅黑" pitchFamily="34" charset="-122"/>
                <a:ea typeface="微软雅黑" pitchFamily="34" charset="-122"/>
              </a:rPr>
              <a:t>CPU</a:t>
            </a:r>
            <a:r>
              <a:rPr lang="zh-CN" altLang="en-US" sz="2000">
                <a:solidFill>
                  <a:schemeClr val="accent1"/>
                </a:solidFill>
                <a:latin typeface="微软雅黑" pitchFamily="34" charset="-122"/>
                <a:ea typeface="微软雅黑" pitchFamily="34" charset="-122"/>
              </a:rPr>
              <a:t>内部操作：</a:t>
            </a:r>
          </a:p>
          <a:p>
            <a:r>
              <a:rPr lang="zh-CN" altLang="en-US" sz="2000">
                <a:solidFill>
                  <a:srgbClr val="006600"/>
                </a:solidFill>
                <a:latin typeface="微软雅黑" pitchFamily="34" charset="-122"/>
                <a:ea typeface="微软雅黑" pitchFamily="34" charset="-122"/>
              </a:rPr>
              <a:t>涉及</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内部数据通路</a:t>
            </a:r>
            <a:r>
              <a:rPr lang="zh-CN" altLang="en-US" sz="2000">
                <a:solidFill>
                  <a:srgbClr val="993300"/>
                </a:solidFill>
                <a:latin typeface="微软雅黑" pitchFamily="34" charset="-122"/>
                <a:ea typeface="微软雅黑" pitchFamily="34" charset="-122"/>
              </a:rPr>
              <a:t>（本章节内容）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blinds(horizontal)">
                                      <p:cBhvr>
                                        <p:cTn id="7" dur="500"/>
                                        <p:tgtEl>
                                          <p:spTgt spid="4567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6714">
                                            <p:txEl>
                                              <p:pRg st="0" end="0"/>
                                            </p:txEl>
                                          </p:spTgt>
                                        </p:tgtEl>
                                        <p:attrNameLst>
                                          <p:attrName>style.visibility</p:attrName>
                                        </p:attrNameLst>
                                      </p:cBhvr>
                                      <p:to>
                                        <p:strVal val="visible"/>
                                      </p:to>
                                    </p:set>
                                    <p:animEffect transition="in" filter="blinds(horizontal)">
                                      <p:cBhvr>
                                        <p:cTn id="12" dur="500"/>
                                        <p:tgtEl>
                                          <p:spTgt spid="4567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6714">
                                            <p:txEl>
                                              <p:pRg st="1" end="1"/>
                                            </p:txEl>
                                          </p:spTgt>
                                        </p:tgtEl>
                                        <p:attrNameLst>
                                          <p:attrName>style.visibility</p:attrName>
                                        </p:attrNameLst>
                                      </p:cBhvr>
                                      <p:to>
                                        <p:strVal val="visible"/>
                                      </p:to>
                                    </p:set>
                                    <p:animEffect transition="in" filter="blinds(horizontal)">
                                      <p:cBhvr>
                                        <p:cTn id="17" dur="500"/>
                                        <p:tgtEl>
                                          <p:spTgt spid="4567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6713"/>
                                        </p:tgtEl>
                                        <p:attrNameLst>
                                          <p:attrName>style.visibility</p:attrName>
                                        </p:attrNameLst>
                                      </p:cBhvr>
                                      <p:to>
                                        <p:strVal val="visible"/>
                                      </p:to>
                                    </p:set>
                                    <p:animEffect transition="in" filter="blinds(horizontal)">
                                      <p:cBhvr>
                                        <p:cTn id="22" dur="500"/>
                                        <p:tgtEl>
                                          <p:spTgt spid="4567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6716"/>
                                        </p:tgtEl>
                                        <p:attrNameLst>
                                          <p:attrName>style.visibility</p:attrName>
                                        </p:attrNameLst>
                                      </p:cBhvr>
                                      <p:to>
                                        <p:strVal val="visible"/>
                                      </p:to>
                                    </p:set>
                                    <p:animEffect transition="in" filter="blinds(horizontal)">
                                      <p:cBhvr>
                                        <p:cTn id="27" dur="500"/>
                                        <p:tgtEl>
                                          <p:spTgt spid="4567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6715"/>
                                        </p:tgtEl>
                                        <p:attrNameLst>
                                          <p:attrName>style.visibility</p:attrName>
                                        </p:attrNameLst>
                                      </p:cBhvr>
                                      <p:to>
                                        <p:strVal val="visible"/>
                                      </p:to>
                                    </p:set>
                                    <p:animEffect transition="in" filter="blinds(horizontal)">
                                      <p:cBhvr>
                                        <p:cTn id="32" dur="500"/>
                                        <p:tgtEl>
                                          <p:spTgt spid="456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3" grpId="0" animBg="1"/>
      <p:bldP spid="456715" grpId="0"/>
      <p:bldP spid="4567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454025" y="160338"/>
            <a:ext cx="7948613" cy="528637"/>
          </a:xfrm>
        </p:spPr>
        <p:txBody>
          <a:bodyPr/>
          <a:lstStyle/>
          <a:p>
            <a:r>
              <a:rPr lang="zh-CN" altLang="en-US"/>
              <a:t>机器指令的执行过程 </a:t>
            </a:r>
          </a:p>
        </p:txBody>
      </p:sp>
      <p:sp>
        <p:nvSpPr>
          <p:cNvPr id="449539" name="Rectangle 3"/>
          <p:cNvSpPr>
            <a:spLocks noGrp="1" noChangeArrowheads="1"/>
          </p:cNvSpPr>
          <p:nvPr>
            <p:ph type="body" idx="1"/>
          </p:nvPr>
        </p:nvSpPr>
        <p:spPr>
          <a:xfrm>
            <a:off x="185738" y="749300"/>
            <a:ext cx="8191500" cy="4006850"/>
          </a:xfrm>
        </p:spPr>
        <p:txBody>
          <a:bodyPr/>
          <a:lstStyle/>
          <a:p>
            <a:pPr>
              <a:spcBef>
                <a:spcPct val="10000"/>
              </a:spcBef>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执行指令的过程</a:t>
            </a:r>
          </a:p>
          <a:p>
            <a:pPr lvl="2">
              <a:spcBef>
                <a:spcPct val="20000"/>
              </a:spcBef>
            </a:pPr>
            <a:r>
              <a:rPr lang="zh-CN" altLang="en-US" sz="2000">
                <a:latin typeface="微软雅黑" pitchFamily="34" charset="-122"/>
                <a:ea typeface="微软雅黑" pitchFamily="34" charset="-122"/>
              </a:rPr>
              <a:t>取指令</a:t>
            </a:r>
          </a:p>
          <a:p>
            <a:pPr lvl="2">
              <a:spcBef>
                <a:spcPct val="20000"/>
              </a:spcBef>
            </a:pPr>
            <a:r>
              <a:rPr lang="en-US" altLang="zh-CN" sz="2000">
                <a:latin typeface="微软雅黑" pitchFamily="34" charset="-122"/>
                <a:ea typeface="微软雅黑" pitchFamily="34" charset="-122"/>
              </a:rPr>
              <a:t>PC+“1”</a:t>
            </a:r>
            <a:endParaRPr lang="zh-CN" altLang="en-US" sz="2000">
              <a:latin typeface="微软雅黑" pitchFamily="34" charset="-122"/>
              <a:ea typeface="微软雅黑" pitchFamily="34" charset="-122"/>
            </a:endParaRPr>
          </a:p>
          <a:p>
            <a:pPr lvl="2">
              <a:spcBef>
                <a:spcPct val="20000"/>
              </a:spcBef>
            </a:pPr>
            <a:r>
              <a:rPr lang="zh-CN" altLang="en-US" sz="2000">
                <a:solidFill>
                  <a:schemeClr val="tx1"/>
                </a:solidFill>
                <a:latin typeface="微软雅黑" pitchFamily="34" charset="-122"/>
                <a:ea typeface="微软雅黑" pitchFamily="34" charset="-122"/>
              </a:rPr>
              <a:t>指令译码</a:t>
            </a:r>
          </a:p>
          <a:p>
            <a:pPr lvl="2">
              <a:spcBef>
                <a:spcPct val="20000"/>
              </a:spcBef>
            </a:pPr>
            <a:r>
              <a:rPr lang="zh-CN" altLang="en-US" sz="2000">
                <a:latin typeface="微软雅黑" pitchFamily="34" charset="-122"/>
                <a:ea typeface="微软雅黑" pitchFamily="34" charset="-122"/>
              </a:rPr>
              <a:t>进行主存地址运算</a:t>
            </a:r>
          </a:p>
          <a:p>
            <a:pPr lvl="2">
              <a:spcBef>
                <a:spcPct val="20000"/>
              </a:spcBef>
            </a:pPr>
            <a:r>
              <a:rPr lang="zh-CN" altLang="en-US" sz="2000">
                <a:latin typeface="微软雅黑" pitchFamily="34" charset="-122"/>
                <a:ea typeface="微软雅黑" pitchFamily="34" charset="-122"/>
              </a:rPr>
              <a:t>取操作数</a:t>
            </a:r>
          </a:p>
          <a:p>
            <a:pPr lvl="2">
              <a:spcBef>
                <a:spcPct val="20000"/>
              </a:spcBef>
            </a:pPr>
            <a:r>
              <a:rPr lang="zh-CN" altLang="en-US" sz="2000">
                <a:latin typeface="微软雅黑" pitchFamily="34" charset="-122"/>
                <a:ea typeface="微软雅黑" pitchFamily="34" charset="-122"/>
              </a:rPr>
              <a:t>进行算术 </a:t>
            </a: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逻辑运算</a:t>
            </a:r>
          </a:p>
          <a:p>
            <a:pPr lvl="2">
              <a:spcBef>
                <a:spcPct val="20000"/>
              </a:spcBef>
            </a:pPr>
            <a:r>
              <a:rPr lang="zh-CN" altLang="en-US" sz="2000">
                <a:latin typeface="微软雅黑" pitchFamily="34" charset="-122"/>
                <a:ea typeface="微软雅黑" pitchFamily="34" charset="-122"/>
              </a:rPr>
              <a:t>存结果</a:t>
            </a:r>
          </a:p>
          <a:p>
            <a:pPr lvl="2">
              <a:spcBef>
                <a:spcPct val="20000"/>
              </a:spcBef>
            </a:pPr>
            <a:r>
              <a:rPr lang="zh-CN" altLang="en-US" sz="2000">
                <a:solidFill>
                  <a:schemeClr val="accent2"/>
                </a:solidFill>
                <a:latin typeface="微软雅黑" pitchFamily="34" charset="-122"/>
                <a:ea typeface="微软雅黑" pitchFamily="34" charset="-122"/>
              </a:rPr>
              <a:t>以上每步都需检测“异常”</a:t>
            </a:r>
          </a:p>
          <a:p>
            <a:pPr lvl="2">
              <a:spcBef>
                <a:spcPct val="20000"/>
              </a:spcBef>
            </a:pPr>
            <a:r>
              <a:rPr lang="zh-CN" altLang="en-US" sz="2000">
                <a:solidFill>
                  <a:schemeClr val="accent2"/>
                </a:solidFill>
                <a:latin typeface="微软雅黑" pitchFamily="34" charset="-122"/>
                <a:ea typeface="微软雅黑" pitchFamily="34" charset="-122"/>
              </a:rPr>
              <a:t>若有异常，则自动切换到异常处理程序</a:t>
            </a:r>
          </a:p>
          <a:p>
            <a:pPr lvl="2">
              <a:spcBef>
                <a:spcPct val="20000"/>
              </a:spcBef>
            </a:pPr>
            <a:r>
              <a:rPr lang="zh-CN" altLang="en-US" sz="2000">
                <a:solidFill>
                  <a:srgbClr val="006600"/>
                </a:solidFill>
                <a:latin typeface="微软雅黑" pitchFamily="34" charset="-122"/>
                <a:ea typeface="微软雅黑" pitchFamily="34" charset="-122"/>
              </a:rPr>
              <a:t>检测是否有“中断”请求，有则转中断处理</a:t>
            </a:r>
          </a:p>
        </p:txBody>
      </p:sp>
      <p:sp>
        <p:nvSpPr>
          <p:cNvPr id="449542" name="AutoShape 6"/>
          <p:cNvSpPr>
            <a:spLocks/>
          </p:cNvSpPr>
          <p:nvPr/>
        </p:nvSpPr>
        <p:spPr bwMode="auto">
          <a:xfrm>
            <a:off x="6862763" y="1206500"/>
            <a:ext cx="401637" cy="3267075"/>
          </a:xfrm>
          <a:prstGeom prst="rightBrace">
            <a:avLst>
              <a:gd name="adj1" fmla="val 67787"/>
              <a:gd name="adj2" fmla="val 50000"/>
            </a:avLst>
          </a:prstGeom>
          <a:noFill/>
          <a:ln w="28575">
            <a:solidFill>
              <a:schemeClr val="tx1"/>
            </a:solidFill>
            <a:round/>
            <a:headEnd/>
            <a:tailEnd/>
          </a:ln>
          <a:effectLst/>
        </p:spPr>
        <p:txBody>
          <a:bodyPr wrap="none" anchor="ctr"/>
          <a:lstStyle/>
          <a:p>
            <a:endParaRPr lang="zh-CN" altLang="en-US"/>
          </a:p>
        </p:txBody>
      </p:sp>
      <p:sp>
        <p:nvSpPr>
          <p:cNvPr id="449543" name="Text Box 7"/>
          <p:cNvSpPr txBox="1">
            <a:spLocks noChangeArrowheads="1"/>
          </p:cNvSpPr>
          <p:nvPr/>
        </p:nvSpPr>
        <p:spPr bwMode="auto">
          <a:xfrm>
            <a:off x="7239000" y="1858963"/>
            <a:ext cx="401638" cy="1920875"/>
          </a:xfrm>
          <a:prstGeom prst="rect">
            <a:avLst/>
          </a:prstGeom>
          <a:noFill/>
          <a:ln w="50800">
            <a:noFill/>
            <a:miter lim="800000"/>
            <a:headEnd/>
            <a:tailEnd/>
          </a:ln>
          <a:effectLst/>
        </p:spPr>
        <p:txBody>
          <a:bodyPr>
            <a:spAutoFit/>
          </a:bodyPr>
          <a:lstStyle/>
          <a:p>
            <a:pPr algn="ctr">
              <a:spcBef>
                <a:spcPct val="50000"/>
              </a:spcBef>
            </a:pPr>
            <a:r>
              <a:rPr lang="zh-CN" altLang="en-US" sz="2000">
                <a:latin typeface="Times New Roman" pitchFamily="18" charset="0"/>
                <a:ea typeface="微软雅黑" pitchFamily="34" charset="-122"/>
              </a:rPr>
              <a:t>指令执行过程</a:t>
            </a:r>
          </a:p>
        </p:txBody>
      </p:sp>
      <p:sp>
        <p:nvSpPr>
          <p:cNvPr id="449544" name="Text Box 8"/>
          <p:cNvSpPr txBox="1">
            <a:spLocks noChangeArrowheads="1"/>
          </p:cNvSpPr>
          <p:nvPr/>
        </p:nvSpPr>
        <p:spPr bwMode="auto">
          <a:xfrm>
            <a:off x="76200" y="4673600"/>
            <a:ext cx="7723188" cy="1917700"/>
          </a:xfrm>
          <a:prstGeom prst="rect">
            <a:avLst/>
          </a:prstGeom>
          <a:noFill/>
          <a:ln w="50800">
            <a:noFill/>
            <a:miter lim="800000"/>
            <a:headEnd/>
            <a:tailEnd/>
          </a:ln>
          <a:effectLst/>
        </p:spPr>
        <p:txBody>
          <a:bodyPr>
            <a:spAutoFit/>
          </a:bodyPr>
          <a:lstStyle/>
          <a:p>
            <a:pPr>
              <a:lnSpc>
                <a:spcPct val="120000"/>
              </a:lnSpc>
            </a:pPr>
            <a:r>
              <a:rPr lang="zh-CN" altLang="en-US" sz="2000">
                <a:solidFill>
                  <a:schemeClr val="accent1"/>
                </a:solidFill>
                <a:latin typeface="微软雅黑" pitchFamily="34" charset="-122"/>
                <a:ea typeface="微软雅黑" pitchFamily="34" charset="-122"/>
              </a:rPr>
              <a:t>问题：</a:t>
            </a:r>
          </a:p>
          <a:p>
            <a:pPr>
              <a:lnSpc>
                <a:spcPct val="120000"/>
              </a:lnSpc>
            </a:pPr>
            <a:r>
              <a:rPr lang="zh-CN" altLang="en-US" sz="2000">
                <a:solidFill>
                  <a:schemeClr val="accent2"/>
                </a:solidFill>
                <a:latin typeface="微软雅黑" pitchFamily="34" charset="-122"/>
                <a:ea typeface="微软雅黑" pitchFamily="34" charset="-122"/>
              </a:rPr>
              <a:t>“取指令”一定在最开始做吗？</a:t>
            </a:r>
            <a:r>
              <a:rPr lang="en-US" altLang="zh-CN" sz="2000">
                <a:solidFill>
                  <a:schemeClr val="accent2"/>
                </a:solidFill>
                <a:latin typeface="微软雅黑" pitchFamily="34" charset="-122"/>
                <a:ea typeface="微软雅黑" pitchFamily="34" charset="-122"/>
              </a:rPr>
              <a:t>PC+“1</a:t>
            </a:r>
            <a:r>
              <a:rPr lang="zh-CN" altLang="en-US" sz="2000">
                <a:solidFill>
                  <a:schemeClr val="accent2"/>
                </a:solidFill>
                <a:latin typeface="微软雅黑" pitchFamily="34" charset="-122"/>
                <a:ea typeface="微软雅黑" pitchFamily="34" charset="-122"/>
              </a:rPr>
              <a:t>”一定在译码之前做吗？</a:t>
            </a:r>
          </a:p>
          <a:p>
            <a:pPr>
              <a:lnSpc>
                <a:spcPct val="120000"/>
              </a:lnSpc>
            </a:pPr>
            <a:r>
              <a:rPr lang="zh-CN" altLang="en-US" sz="2000">
                <a:solidFill>
                  <a:schemeClr val="accent2"/>
                </a:solidFill>
                <a:latin typeface="微软雅黑" pitchFamily="34" charset="-122"/>
                <a:ea typeface="微软雅黑" pitchFamily="34" charset="-122"/>
              </a:rPr>
              <a:t>“译码”须在指令执行前做吗？</a:t>
            </a:r>
          </a:p>
          <a:p>
            <a:pPr>
              <a:lnSpc>
                <a:spcPct val="120000"/>
              </a:lnSpc>
            </a:pPr>
            <a:r>
              <a:rPr lang="zh-CN" altLang="en-US" sz="2000">
                <a:solidFill>
                  <a:schemeClr val="accent2"/>
                </a:solidFill>
                <a:latin typeface="微软雅黑" pitchFamily="34" charset="-122"/>
                <a:ea typeface="微软雅黑" pitchFamily="34" charset="-122"/>
              </a:rPr>
              <a:t>你能说出几种“异常”事件？“异常”和“中断”的差别是什么？</a:t>
            </a:r>
          </a:p>
          <a:p>
            <a:pPr>
              <a:lnSpc>
                <a:spcPct val="120000"/>
              </a:lnSpc>
            </a:pPr>
            <a:r>
              <a:rPr lang="zh-CN" altLang="en-US" sz="2000">
                <a:solidFill>
                  <a:srgbClr val="006600"/>
                </a:solidFill>
                <a:latin typeface="微软雅黑" pitchFamily="34" charset="-122"/>
                <a:ea typeface="微软雅黑" pitchFamily="34" charset="-122"/>
              </a:rPr>
              <a:t>异常是在</a:t>
            </a:r>
            <a:r>
              <a:rPr lang="en-US" altLang="zh-CN" sz="2000">
                <a:solidFill>
                  <a:srgbClr val="006600"/>
                </a:solidFill>
                <a:latin typeface="微软雅黑" pitchFamily="34" charset="-122"/>
                <a:ea typeface="微软雅黑" pitchFamily="34" charset="-122"/>
              </a:rPr>
              <a:t>CPU</a:t>
            </a:r>
            <a:r>
              <a:rPr lang="zh-CN" altLang="en-US" sz="2000">
                <a:solidFill>
                  <a:srgbClr val="006600"/>
                </a:solidFill>
                <a:latin typeface="微软雅黑" pitchFamily="34" charset="-122"/>
                <a:ea typeface="微软雅黑" pitchFamily="34" charset="-122"/>
              </a:rPr>
              <a:t>内部发生的，中断是由外部事件引起的</a:t>
            </a:r>
          </a:p>
        </p:txBody>
      </p:sp>
      <p:grpSp>
        <p:nvGrpSpPr>
          <p:cNvPr id="449545" name="Group 9"/>
          <p:cNvGrpSpPr>
            <a:grpSpLocks/>
          </p:cNvGrpSpPr>
          <p:nvPr/>
        </p:nvGrpSpPr>
        <p:grpSpPr bwMode="auto">
          <a:xfrm>
            <a:off x="2770188" y="1262063"/>
            <a:ext cx="979487" cy="669925"/>
            <a:chOff x="1865" y="899"/>
            <a:chExt cx="588" cy="460"/>
          </a:xfrm>
        </p:grpSpPr>
        <p:sp>
          <p:nvSpPr>
            <p:cNvPr id="449546" name="AutoShape 10"/>
            <p:cNvSpPr>
              <a:spLocks/>
            </p:cNvSpPr>
            <p:nvPr/>
          </p:nvSpPr>
          <p:spPr bwMode="auto">
            <a:xfrm>
              <a:off x="1865" y="899"/>
              <a:ext cx="186" cy="366"/>
            </a:xfrm>
            <a:prstGeom prst="rightBrace">
              <a:avLst>
                <a:gd name="adj1" fmla="val 16398"/>
                <a:gd name="adj2" fmla="val 50000"/>
              </a:avLst>
            </a:prstGeom>
            <a:noFill/>
            <a:ln w="28575">
              <a:solidFill>
                <a:schemeClr val="tx1"/>
              </a:solidFill>
              <a:round/>
              <a:headEnd/>
              <a:tailEnd/>
            </a:ln>
            <a:effectLst/>
          </p:spPr>
          <p:txBody>
            <a:bodyPr wrap="none" anchor="ctr"/>
            <a:lstStyle/>
            <a:p>
              <a:endParaRPr lang="zh-CN" altLang="en-US"/>
            </a:p>
          </p:txBody>
        </p:sp>
        <p:sp>
          <p:nvSpPr>
            <p:cNvPr id="449547" name="Text Box 11"/>
            <p:cNvSpPr txBox="1">
              <a:spLocks noChangeArrowheads="1"/>
            </p:cNvSpPr>
            <p:nvPr/>
          </p:nvSpPr>
          <p:spPr bwMode="auto">
            <a:xfrm>
              <a:off x="2019" y="899"/>
              <a:ext cx="434" cy="460"/>
            </a:xfrm>
            <a:prstGeom prst="rect">
              <a:avLst/>
            </a:prstGeom>
            <a:noFill/>
            <a:ln w="50800">
              <a:noFill/>
              <a:miter lim="800000"/>
              <a:headEnd/>
              <a:tailEnd/>
            </a:ln>
            <a:effectLst/>
          </p:spPr>
          <p:txBody>
            <a:bodyPr>
              <a:spAutoFit/>
            </a:bodyPr>
            <a:lstStyle/>
            <a:p>
              <a:pPr algn="ctr">
                <a:spcBef>
                  <a:spcPct val="50000"/>
                </a:spcBef>
              </a:pPr>
              <a:r>
                <a:rPr lang="zh-CN" altLang="en-US" sz="1900">
                  <a:latin typeface="Times New Roman" pitchFamily="18" charset="0"/>
                  <a:ea typeface="微软雅黑" pitchFamily="34" charset="-122"/>
                </a:rPr>
                <a:t>取指阶段</a:t>
              </a:r>
            </a:p>
          </p:txBody>
        </p:sp>
      </p:grpSp>
      <p:grpSp>
        <p:nvGrpSpPr>
          <p:cNvPr id="449548" name="Group 12"/>
          <p:cNvGrpSpPr>
            <a:grpSpLocks/>
          </p:cNvGrpSpPr>
          <p:nvPr/>
        </p:nvGrpSpPr>
        <p:grpSpPr bwMode="auto">
          <a:xfrm>
            <a:off x="6032500" y="2393950"/>
            <a:ext cx="1020763" cy="1995488"/>
            <a:chOff x="2386" y="1390"/>
            <a:chExt cx="588" cy="1428"/>
          </a:xfrm>
        </p:grpSpPr>
        <p:sp>
          <p:nvSpPr>
            <p:cNvPr id="449549" name="AutoShape 13"/>
            <p:cNvSpPr>
              <a:spLocks/>
            </p:cNvSpPr>
            <p:nvPr/>
          </p:nvSpPr>
          <p:spPr bwMode="auto">
            <a:xfrm>
              <a:off x="2386" y="1390"/>
              <a:ext cx="216" cy="1428"/>
            </a:xfrm>
            <a:prstGeom prst="rightBrace">
              <a:avLst>
                <a:gd name="adj1" fmla="val 55093"/>
                <a:gd name="adj2" fmla="val 50000"/>
              </a:avLst>
            </a:prstGeom>
            <a:noFill/>
            <a:ln w="28575">
              <a:solidFill>
                <a:schemeClr val="tx1"/>
              </a:solidFill>
              <a:round/>
              <a:headEnd/>
              <a:tailEnd/>
            </a:ln>
            <a:effectLst/>
          </p:spPr>
          <p:txBody>
            <a:bodyPr wrap="none" anchor="ctr"/>
            <a:lstStyle/>
            <a:p>
              <a:endParaRPr lang="zh-CN" altLang="en-US"/>
            </a:p>
          </p:txBody>
        </p:sp>
        <p:sp>
          <p:nvSpPr>
            <p:cNvPr id="449550" name="Text Box 14"/>
            <p:cNvSpPr txBox="1">
              <a:spLocks noChangeArrowheads="1"/>
            </p:cNvSpPr>
            <p:nvPr/>
          </p:nvSpPr>
          <p:spPr bwMode="auto">
            <a:xfrm>
              <a:off x="2540" y="1846"/>
              <a:ext cx="434" cy="502"/>
            </a:xfrm>
            <a:prstGeom prst="rect">
              <a:avLst/>
            </a:prstGeom>
            <a:noFill/>
            <a:ln w="50800">
              <a:noFill/>
              <a:miter lim="800000"/>
              <a:headEnd/>
              <a:tailEnd/>
            </a:ln>
            <a:effectLst/>
          </p:spPr>
          <p:txBody>
            <a:bodyPr>
              <a:spAutoFit/>
            </a:bodyPr>
            <a:lstStyle/>
            <a:p>
              <a:pPr algn="ctr"/>
              <a:r>
                <a:rPr lang="zh-CN" altLang="en-US" sz="2000">
                  <a:latin typeface="Times New Roman" pitchFamily="18" charset="0"/>
                  <a:ea typeface="黑体" pitchFamily="49" charset="-122"/>
                </a:rPr>
                <a:t>执行阶段</a:t>
              </a:r>
            </a:p>
          </p:txBody>
        </p:sp>
      </p:grpSp>
      <p:sp>
        <p:nvSpPr>
          <p:cNvPr id="449551" name="Text Box 15"/>
          <p:cNvSpPr txBox="1">
            <a:spLocks noChangeArrowheads="1"/>
          </p:cNvSpPr>
          <p:nvPr/>
        </p:nvSpPr>
        <p:spPr bwMode="auto">
          <a:xfrm>
            <a:off x="4268788" y="900113"/>
            <a:ext cx="1743075" cy="1831975"/>
          </a:xfrm>
          <a:prstGeom prst="rect">
            <a:avLst/>
          </a:prstGeom>
          <a:noFill/>
          <a:ln w="9525">
            <a:solidFill>
              <a:srgbClr val="009900"/>
            </a:solidFill>
            <a:miter lim="800000"/>
            <a:headEnd/>
            <a:tailEnd/>
          </a:ln>
          <a:effectLst/>
        </p:spPr>
        <p:txBody>
          <a:bodyPr lIns="0" rIns="0">
            <a:spAutoFit/>
          </a:bodyPr>
          <a:lstStyle/>
          <a:p>
            <a:pPr>
              <a:lnSpc>
                <a:spcPct val="120000"/>
              </a:lnSpc>
              <a:spcBef>
                <a:spcPct val="50000"/>
              </a:spcBef>
            </a:pPr>
            <a:r>
              <a:rPr lang="zh-CN" altLang="en-US" sz="1900">
                <a:solidFill>
                  <a:schemeClr val="accent1"/>
                </a:solidFill>
                <a:latin typeface="微软雅黑" pitchFamily="34" charset="-122"/>
                <a:ea typeface="微软雅黑" pitchFamily="34" charset="-122"/>
              </a:rPr>
              <a:t>“</a:t>
            </a:r>
            <a:r>
              <a:rPr lang="en-US" altLang="zh-CN" sz="1900">
                <a:solidFill>
                  <a:schemeClr val="accent1"/>
                </a:solidFill>
                <a:latin typeface="微软雅黑" pitchFamily="34" charset="-122"/>
                <a:ea typeface="微软雅黑" pitchFamily="34" charset="-122"/>
              </a:rPr>
              <a:t>1”</a:t>
            </a:r>
            <a:r>
              <a:rPr lang="zh-CN" altLang="en-US" sz="1900">
                <a:solidFill>
                  <a:schemeClr val="accent1"/>
                </a:solidFill>
                <a:latin typeface="微软雅黑" pitchFamily="34" charset="-122"/>
                <a:ea typeface="微软雅黑" pitchFamily="34" charset="-122"/>
              </a:rPr>
              <a:t>：</a:t>
            </a:r>
            <a:r>
              <a:rPr lang="zh-CN" altLang="en-US" sz="1900">
                <a:solidFill>
                  <a:srgbClr val="993300"/>
                </a:solidFill>
                <a:latin typeface="微软雅黑" pitchFamily="34" charset="-122"/>
                <a:ea typeface="微软雅黑" pitchFamily="34" charset="-122"/>
              </a:rPr>
              <a:t>指一条指令的长度，定长指令字每次都一样；变长指令字每次可能不同</a:t>
            </a:r>
          </a:p>
        </p:txBody>
      </p:sp>
      <p:grpSp>
        <p:nvGrpSpPr>
          <p:cNvPr id="449554" name="Group 18"/>
          <p:cNvGrpSpPr>
            <a:grpSpLocks/>
          </p:cNvGrpSpPr>
          <p:nvPr/>
        </p:nvGrpSpPr>
        <p:grpSpPr bwMode="auto">
          <a:xfrm>
            <a:off x="4402138" y="4065588"/>
            <a:ext cx="4584700" cy="1257300"/>
            <a:chOff x="2998" y="2862"/>
            <a:chExt cx="2531" cy="444"/>
          </a:xfrm>
        </p:grpSpPr>
        <p:sp>
          <p:nvSpPr>
            <p:cNvPr id="449552" name="Text Box 16"/>
            <p:cNvSpPr txBox="1">
              <a:spLocks noChangeArrowheads="1"/>
            </p:cNvSpPr>
            <p:nvPr/>
          </p:nvSpPr>
          <p:spPr bwMode="auto">
            <a:xfrm>
              <a:off x="4679" y="2862"/>
              <a:ext cx="850" cy="444"/>
            </a:xfrm>
            <a:prstGeom prst="rect">
              <a:avLst/>
            </a:prstGeom>
            <a:noFill/>
            <a:ln w="9525">
              <a:solidFill>
                <a:srgbClr val="009900"/>
              </a:solidFill>
              <a:miter lim="800000"/>
              <a:headEnd/>
              <a:tailEnd/>
            </a:ln>
            <a:effectLst/>
          </p:spPr>
          <p:txBody>
            <a:bodyPr lIns="18000" rIns="18000">
              <a:spAutoFit/>
            </a:bodyPr>
            <a:lstStyle/>
            <a:p>
              <a:pPr>
                <a:spcBef>
                  <a:spcPct val="50000"/>
                </a:spcBef>
              </a:pPr>
              <a:r>
                <a:rPr lang="zh-CN" altLang="en-US" sz="1900">
                  <a:latin typeface="微软雅黑" pitchFamily="34" charset="-122"/>
                  <a:ea typeface="微软雅黑" pitchFamily="34" charset="-122"/>
                </a:rPr>
                <a:t>定长指令字通常在译码前做，变长指令字在译码后做！</a:t>
              </a:r>
            </a:p>
          </p:txBody>
        </p:sp>
        <p:sp>
          <p:nvSpPr>
            <p:cNvPr id="449553" name="Line 17"/>
            <p:cNvSpPr>
              <a:spLocks noChangeShapeType="1"/>
            </p:cNvSpPr>
            <p:nvPr/>
          </p:nvSpPr>
          <p:spPr bwMode="auto">
            <a:xfrm flipH="1">
              <a:off x="2998" y="3016"/>
              <a:ext cx="1701" cy="211"/>
            </a:xfrm>
            <a:prstGeom prst="line">
              <a:avLst/>
            </a:prstGeom>
            <a:noFill/>
            <a:ln w="19050">
              <a:solidFill>
                <a:srgbClr val="0099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0" dur="500"/>
                                        <p:tgtEl>
                                          <p:spTgt spid="4495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3" dur="500"/>
                                        <p:tgtEl>
                                          <p:spTgt spid="4495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6" dur="500"/>
                                        <p:tgtEl>
                                          <p:spTgt spid="4495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19" dur="500"/>
                                        <p:tgtEl>
                                          <p:spTgt spid="4495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22" dur="500"/>
                                        <p:tgtEl>
                                          <p:spTgt spid="4495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25" dur="500"/>
                                        <p:tgtEl>
                                          <p:spTgt spid="44953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28" dur="500"/>
                                        <p:tgtEl>
                                          <p:spTgt spid="44953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9539">
                                            <p:txEl>
                                              <p:pRg st="8" end="8"/>
                                            </p:txEl>
                                          </p:spTgt>
                                        </p:tgtEl>
                                        <p:attrNameLst>
                                          <p:attrName>style.visibility</p:attrName>
                                        </p:attrNameLst>
                                      </p:cBhvr>
                                      <p:to>
                                        <p:strVal val="visible"/>
                                      </p:to>
                                    </p:set>
                                    <p:animEffect transition="in" filter="blinds(horizontal)">
                                      <p:cBhvr>
                                        <p:cTn id="31" dur="500"/>
                                        <p:tgtEl>
                                          <p:spTgt spid="44953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9539">
                                            <p:txEl>
                                              <p:pRg st="9" end="9"/>
                                            </p:txEl>
                                          </p:spTgt>
                                        </p:tgtEl>
                                        <p:attrNameLst>
                                          <p:attrName>style.visibility</p:attrName>
                                        </p:attrNameLst>
                                      </p:cBhvr>
                                      <p:to>
                                        <p:strVal val="visible"/>
                                      </p:to>
                                    </p:set>
                                    <p:animEffect transition="in" filter="blinds(horizontal)">
                                      <p:cBhvr>
                                        <p:cTn id="34" dur="500"/>
                                        <p:tgtEl>
                                          <p:spTgt spid="449539">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9539">
                                            <p:txEl>
                                              <p:pRg st="10" end="10"/>
                                            </p:txEl>
                                          </p:spTgt>
                                        </p:tgtEl>
                                        <p:attrNameLst>
                                          <p:attrName>style.visibility</p:attrName>
                                        </p:attrNameLst>
                                      </p:cBhvr>
                                      <p:to>
                                        <p:strVal val="visible"/>
                                      </p:to>
                                    </p:set>
                                    <p:animEffect transition="in" filter="blinds(horizontal)">
                                      <p:cBhvr>
                                        <p:cTn id="37" dur="500"/>
                                        <p:tgtEl>
                                          <p:spTgt spid="44953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9551"/>
                                        </p:tgtEl>
                                        <p:attrNameLst>
                                          <p:attrName>style.visibility</p:attrName>
                                        </p:attrNameLst>
                                      </p:cBhvr>
                                      <p:to>
                                        <p:strVal val="visible"/>
                                      </p:to>
                                    </p:set>
                                    <p:animEffect transition="in" filter="blinds(horizontal)">
                                      <p:cBhvr>
                                        <p:cTn id="42" dur="500"/>
                                        <p:tgtEl>
                                          <p:spTgt spid="4495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9545"/>
                                        </p:tgtEl>
                                        <p:attrNameLst>
                                          <p:attrName>style.visibility</p:attrName>
                                        </p:attrNameLst>
                                      </p:cBhvr>
                                      <p:to>
                                        <p:strVal val="visible"/>
                                      </p:to>
                                    </p:set>
                                    <p:animEffect transition="in" filter="blinds(horizontal)">
                                      <p:cBhvr>
                                        <p:cTn id="47" dur="500"/>
                                        <p:tgtEl>
                                          <p:spTgt spid="4495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9548"/>
                                        </p:tgtEl>
                                        <p:attrNameLst>
                                          <p:attrName>style.visibility</p:attrName>
                                        </p:attrNameLst>
                                      </p:cBhvr>
                                      <p:to>
                                        <p:strVal val="visible"/>
                                      </p:to>
                                    </p:set>
                                    <p:animEffect transition="in" filter="blinds(horizontal)">
                                      <p:cBhvr>
                                        <p:cTn id="52" dur="500"/>
                                        <p:tgtEl>
                                          <p:spTgt spid="4495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49544">
                                            <p:txEl>
                                              <p:pRg st="0" end="0"/>
                                            </p:txEl>
                                          </p:spTgt>
                                        </p:tgtEl>
                                        <p:attrNameLst>
                                          <p:attrName>style.visibility</p:attrName>
                                        </p:attrNameLst>
                                      </p:cBhvr>
                                      <p:to>
                                        <p:strVal val="visible"/>
                                      </p:to>
                                    </p:set>
                                    <p:animEffect transition="in" filter="blinds(horizontal)">
                                      <p:cBhvr>
                                        <p:cTn id="57" dur="500"/>
                                        <p:tgtEl>
                                          <p:spTgt spid="44954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49544">
                                            <p:txEl>
                                              <p:pRg st="1" end="1"/>
                                            </p:txEl>
                                          </p:spTgt>
                                        </p:tgtEl>
                                        <p:attrNameLst>
                                          <p:attrName>style.visibility</p:attrName>
                                        </p:attrNameLst>
                                      </p:cBhvr>
                                      <p:to>
                                        <p:strVal val="visible"/>
                                      </p:to>
                                    </p:set>
                                    <p:animEffect transition="in" filter="blinds(horizontal)">
                                      <p:cBhvr>
                                        <p:cTn id="62" dur="500"/>
                                        <p:tgtEl>
                                          <p:spTgt spid="44954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49554"/>
                                        </p:tgtEl>
                                        <p:attrNameLst>
                                          <p:attrName>style.visibility</p:attrName>
                                        </p:attrNameLst>
                                      </p:cBhvr>
                                      <p:to>
                                        <p:strVal val="visible"/>
                                      </p:to>
                                    </p:set>
                                    <p:animEffect transition="in" filter="blinds(horizontal)">
                                      <p:cBhvr>
                                        <p:cTn id="67" dur="500"/>
                                        <p:tgtEl>
                                          <p:spTgt spid="44955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49544">
                                            <p:txEl>
                                              <p:pRg st="2" end="2"/>
                                            </p:txEl>
                                          </p:spTgt>
                                        </p:tgtEl>
                                        <p:attrNameLst>
                                          <p:attrName>style.visibility</p:attrName>
                                        </p:attrNameLst>
                                      </p:cBhvr>
                                      <p:to>
                                        <p:strVal val="visible"/>
                                      </p:to>
                                    </p:set>
                                    <p:animEffect transition="in" filter="blinds(horizontal)">
                                      <p:cBhvr>
                                        <p:cTn id="72" dur="500"/>
                                        <p:tgtEl>
                                          <p:spTgt spid="44954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49544">
                                            <p:txEl>
                                              <p:pRg st="3" end="3"/>
                                            </p:txEl>
                                          </p:spTgt>
                                        </p:tgtEl>
                                        <p:attrNameLst>
                                          <p:attrName>style.visibility</p:attrName>
                                        </p:attrNameLst>
                                      </p:cBhvr>
                                      <p:to>
                                        <p:strVal val="visible"/>
                                      </p:to>
                                    </p:set>
                                    <p:animEffect transition="in" filter="blinds(horizontal)">
                                      <p:cBhvr>
                                        <p:cTn id="77" dur="500"/>
                                        <p:tgtEl>
                                          <p:spTgt spid="44954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49544">
                                            <p:txEl>
                                              <p:pRg st="4" end="4"/>
                                            </p:txEl>
                                          </p:spTgt>
                                        </p:tgtEl>
                                        <p:attrNameLst>
                                          <p:attrName>style.visibility</p:attrName>
                                        </p:attrNameLst>
                                      </p:cBhvr>
                                      <p:to>
                                        <p:strVal val="visible"/>
                                      </p:to>
                                    </p:set>
                                    <p:animEffect transition="in" filter="blinds(horizontal)">
                                      <p:cBhvr>
                                        <p:cTn id="82" dur="500"/>
                                        <p:tgtEl>
                                          <p:spTgt spid="4495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P spid="449551" grpId="0" animBg="1"/>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2184125572</TotalTime>
  <Pages>40</Pages>
  <Words>5513</Words>
  <Application>Microsoft PowerPoint 4.0</Application>
  <PresentationFormat>全屏显示(4:3)</PresentationFormat>
  <Paragraphs>824</Paragraphs>
  <Slides>29</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Times New Roman</vt:lpstr>
      <vt:lpstr>Arial</vt:lpstr>
      <vt:lpstr>黑体</vt:lpstr>
      <vt:lpstr>微软雅黑</vt:lpstr>
      <vt:lpstr>宋体</vt:lpstr>
      <vt:lpstr>Wingdings</vt:lpstr>
      <vt:lpstr>lecture1</vt:lpstr>
      <vt:lpstr>  程序的执行  程序执行和指令执行概述  数据通路基本结构和工作原理 流水线方式下指令的执行  </vt:lpstr>
      <vt:lpstr>程序的执行机制</vt:lpstr>
      <vt:lpstr>程序的执行机制</vt:lpstr>
      <vt:lpstr>程序及指令的执行过程 </vt:lpstr>
      <vt:lpstr>程序及指令的执行过程</vt:lpstr>
      <vt:lpstr>程序及指令的执行过程</vt:lpstr>
      <vt:lpstr>程序及指令的执行过程</vt:lpstr>
      <vt:lpstr>程序及指令的执行过程</vt:lpstr>
      <vt:lpstr>机器指令的执行过程 </vt:lpstr>
      <vt:lpstr>机器指令的执行过程</vt:lpstr>
      <vt:lpstr>机器指令的执行过程</vt:lpstr>
      <vt:lpstr>CPU基本组成原理图</vt:lpstr>
      <vt:lpstr>程序的执行机制</vt:lpstr>
      <vt:lpstr>数据通路的位置</vt:lpstr>
      <vt:lpstr>数据通路的基本结构</vt:lpstr>
      <vt:lpstr>操作元件：组合逻辑电路</vt:lpstr>
      <vt:lpstr>状态元件：时序逻辑电路</vt:lpstr>
      <vt:lpstr>存储元件中何时状态被改变？</vt:lpstr>
      <vt:lpstr>数据通路与时序控制</vt:lpstr>
      <vt:lpstr>早期累加器型指令系统数据通路</vt:lpstr>
      <vt:lpstr>单总线数据通路</vt:lpstr>
      <vt:lpstr>三总线数据通路</vt:lpstr>
      <vt:lpstr>MIPS的三种指令类型</vt:lpstr>
      <vt:lpstr>取指令部件(Instruction Fetch Unit) </vt:lpstr>
      <vt:lpstr>RR（R-type）型指令的数据通路</vt:lpstr>
      <vt:lpstr>带立即数的逻辑指令的数据通路</vt:lpstr>
      <vt:lpstr>单周期数据通路的基本结构</vt:lpstr>
      <vt:lpstr>单周期数据通路中的关键路径 ( Load操作 )</vt:lpstr>
      <vt:lpstr>单周期, 多周期 和 流水线比较</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SU</cp:lastModifiedBy>
  <cp:revision>1105</cp:revision>
  <cp:lastPrinted>1998-02-02T13:15:44Z</cp:lastPrinted>
  <dcterms:created xsi:type="dcterms:W3CDTF">1996-09-09T11:33:30Z</dcterms:created>
  <dcterms:modified xsi:type="dcterms:W3CDTF">2014-10-24T00:40:35Z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