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498" r:id="rId2"/>
    <p:sldId id="500" r:id="rId3"/>
    <p:sldId id="559" r:id="rId4"/>
    <p:sldId id="564" r:id="rId5"/>
    <p:sldId id="565" r:id="rId6"/>
    <p:sldId id="566" r:id="rId7"/>
    <p:sldId id="560" r:id="rId8"/>
    <p:sldId id="561" r:id="rId9"/>
    <p:sldId id="563" r:id="rId10"/>
    <p:sldId id="567" r:id="rId11"/>
    <p:sldId id="568" r:id="rId12"/>
    <p:sldId id="569" r:id="rId13"/>
    <p:sldId id="570" r:id="rId14"/>
    <p:sldId id="571" r:id="rId15"/>
    <p:sldId id="573" r:id="rId16"/>
    <p:sldId id="572" r:id="rId17"/>
    <p:sldId id="551" r:id="rId18"/>
    <p:sldId id="574" r:id="rId19"/>
    <p:sldId id="575" r:id="rId20"/>
    <p:sldId id="579" r:id="rId21"/>
    <p:sldId id="581" r:id="rId22"/>
    <p:sldId id="580" r:id="rId23"/>
    <p:sldId id="576" r:id="rId24"/>
    <p:sldId id="577" r:id="rId25"/>
    <p:sldId id="578" r:id="rId26"/>
    <p:sldId id="582" r:id="rId27"/>
    <p:sldId id="583" r:id="rId28"/>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8398"/>
    <a:srgbClr val="A50021"/>
    <a:srgbClr val="993300"/>
    <a:srgbClr val="6D6D6D"/>
    <a:srgbClr val="818181"/>
    <a:srgbClr val="469CDC"/>
    <a:srgbClr val="CC3300"/>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2009" autoAdjust="0"/>
    <p:restoredTop sz="91858" autoAdjust="0"/>
  </p:normalViewPr>
  <p:slideViewPr>
    <p:cSldViewPr snapToGrid="0">
      <p:cViewPr>
        <p:scale>
          <a:sx n="66" d="100"/>
          <a:sy n="66" d="100"/>
        </p:scale>
        <p:origin x="-1638"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533400" y="4651375"/>
            <a:ext cx="6118225" cy="4816475"/>
          </a:xfrm>
          <a:noFill/>
          <a:ln/>
        </p:spPr>
        <p:txBody>
          <a:bodyPr lIns="100277" tIns="49259" rIns="100277" bIns="49259"/>
          <a:lstStyle/>
          <a:p>
            <a:r>
              <a:rPr lang="en-US" altLang="zh-CN"/>
              <a:t>The pipelined datapath consists of combination logic blocks separated by pipeline registers. If you get rid of all these registers (not the PC), this pipelined datapath is reduced to the single-cycle datapath.</a:t>
            </a:r>
          </a:p>
          <a:p>
            <a:r>
              <a:rPr lang="en-US" altLang="zh-CN"/>
              <a:t>This should give you extra incentive to do a good job on your single cycle processor design homework because you can build your pipeline design based on your single cycle design.</a:t>
            </a:r>
          </a:p>
          <a:p>
            <a:r>
              <a:rPr lang="en-US" altLang="zh-CN"/>
              <a:t>Anyway, the registers mark the beginning and the end of a pipe stage.</a:t>
            </a:r>
          </a:p>
          <a:p>
            <a:r>
              <a:rPr lang="en-US" altLang="zh-CN"/>
              <a:t>In the multiple clock cycle lecture, I recommended that the best way to think about a logic clock cycle is that it begins slightly after the clock tick and ends right at the next clock tick.</a:t>
            </a:r>
          </a:p>
          <a:p>
            <a:r>
              <a:rPr lang="en-US" altLang="zh-CN"/>
              <a:t>For example here, the Reg/Decode stage begins slightly after this clock tick when the output of the IF/ID register has  stabilized to its new value AND ends RIGHT at the next clock tick when the output of the register file is clocked into the ID/Exec register.</a:t>
            </a:r>
          </a:p>
          <a:p>
            <a:r>
              <a:rPr lang="en-US" altLang="zh-CN"/>
              <a:t>At the end of the Reg/Decode stage, the register output that just clocked into the ID/Exec register has NOT yet propagate to the register output yet.  It takes a Clk-to-Q delay.</a:t>
            </a:r>
          </a:p>
          <a:p>
            <a:r>
              <a:rPr lang="en-US" altLang="zh-CN"/>
              <a:t>When the new value we just clocked in (points to the clock tick) has propagate to the register output, then we have reach the beginning of the Exec stage.</a:t>
            </a:r>
          </a:p>
          <a:p>
            <a:r>
              <a:rPr lang="en-US" altLang="zh-CN"/>
              <a:t>Notice that the Wr stage of the pipeline starts here (last cycle) but there is no corresponding datapath underneath it because the Wr stage of the pipeline is handled by the same part of the pipeline that handles the Register Read stage.</a:t>
            </a:r>
          </a:p>
          <a:p>
            <a:r>
              <a:rPr lang="en-US" altLang="zh-CN"/>
              <a:t>This part of the datapath (Reg File) is the only part that is used by more than one stage of the pipeline. This is OK because the register file has independent Read and Write ports.</a:t>
            </a:r>
          </a:p>
          <a:p>
            <a:r>
              <a:rPr lang="en-US" altLang="zh-CN"/>
              <a:t>More specifically, the Reg/Decode stage of the pipeline uses the register file’s read port while the Write Back stage of the pipeline uses the register file’s write port.</a:t>
            </a:r>
          </a:p>
          <a:p>
            <a:endParaRPr lang="en-US" altLang="zh-CN"/>
          </a:p>
          <a:p>
            <a:r>
              <a:rPr lang="en-US" altLang="zh-CN"/>
              <a:t>+3 = 32 min. (Y:12) </a:t>
            </a:r>
            <a:endParaRPr lang="en-US" altLang="zh-CN" b="1"/>
          </a:p>
        </p:txBody>
      </p:sp>
      <p:sp>
        <p:nvSpPr>
          <p:cNvPr id="565251" name="Rectangle 3"/>
          <p:cNvSpPr>
            <a:spLocks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body" idx="1"/>
          </p:nvPr>
        </p:nvSpPr>
        <p:spPr>
          <a:xfrm>
            <a:off x="533400" y="4651375"/>
            <a:ext cx="6118225" cy="4816475"/>
          </a:xfrm>
          <a:noFill/>
          <a:ln/>
        </p:spPr>
        <p:txBody>
          <a:bodyPr lIns="100277" tIns="49259" rIns="100277" bIns="49259"/>
          <a:lstStyle/>
          <a:p>
            <a:r>
              <a:rPr lang="en-US" altLang="zh-CN"/>
              <a:t>Well, let’s look at a more complex example so I can show you how different instructions at different stages of execution can be processed by our pipelined datapath simultaneously.</a:t>
            </a:r>
          </a:p>
          <a:p>
            <a:r>
              <a:rPr lang="en-US" altLang="zh-CN"/>
              <a:t>Let’s consider the following instruction sequence: Load, R-type, Store, and then Branch on equal to target address 1000.</a:t>
            </a:r>
          </a:p>
          <a:p>
            <a:r>
              <a:rPr lang="en-US" altLang="zh-CN"/>
              <a:t>In the next four slides, I will show you the state of the datapath at the end of Cycle 4, Cycle 5, Cycle 6 and Cycle 7.</a:t>
            </a:r>
          </a:p>
          <a:p>
            <a:r>
              <a:rPr lang="en-US" altLang="zh-CN"/>
              <a:t>First let’s take a look at the end of Cycle 4 where:</a:t>
            </a:r>
          </a:p>
          <a:p>
            <a:r>
              <a:rPr lang="en-US" altLang="zh-CN"/>
              <a:t>(a) The Load instruction has just finished its Mem stage.</a:t>
            </a:r>
          </a:p>
          <a:p>
            <a:r>
              <a:rPr lang="en-US" altLang="zh-CN"/>
              <a:t>(b) The R-type instruction has just finished its Exec stage.</a:t>
            </a:r>
          </a:p>
          <a:p>
            <a:r>
              <a:rPr lang="en-US" altLang="zh-CN"/>
              <a:t>(c) The Store instruction has just finished its Register Fetch slash Instruction Decode stage.</a:t>
            </a:r>
          </a:p>
          <a:p>
            <a:r>
              <a:rPr lang="en-US" altLang="zh-CN"/>
              <a:t>(d) And finally, the Branch instruction has just finish fetching the instruction.</a:t>
            </a:r>
          </a:p>
          <a:p>
            <a:r>
              <a:rPr lang="en-US" altLang="zh-CN"/>
              <a:t>Remember now, the next four pictures we will be looking at are at the end of a clock cycle.  That is right at the clock tick.</a:t>
            </a:r>
          </a:p>
          <a:p>
            <a:endParaRPr lang="en-US" altLang="zh-CN"/>
          </a:p>
          <a:p>
            <a:r>
              <a:rPr lang="en-US" altLang="zh-CN"/>
              <a:t>+2 = 59 min. (Y:39)</a:t>
            </a:r>
          </a:p>
        </p:txBody>
      </p:sp>
      <p:sp>
        <p:nvSpPr>
          <p:cNvPr id="535555" name="Rectangle 3"/>
          <p:cNvSpPr>
            <a:spLocks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noTextEdit="1"/>
          </p:cNvSpPr>
          <p:nvPr>
            <p:ph type="sldImg"/>
          </p:nvPr>
        </p:nvSpPr>
        <p:spPr>
          <a:xfrm>
            <a:off x="989013" y="644525"/>
            <a:ext cx="5133975" cy="3851275"/>
          </a:xfrm>
        </p:spPr>
      </p:sp>
      <p:sp>
        <p:nvSpPr>
          <p:cNvPr id="573443" name="Rectangle 3"/>
          <p:cNvSpPr>
            <a:spLocks noGrp="1" noChangeArrowheads="1"/>
          </p:cNvSpPr>
          <p:nvPr>
            <p:ph type="body" idx="1"/>
          </p:nvPr>
        </p:nvSpPr>
        <p:spPr>
          <a:xfrm>
            <a:off x="533400" y="4605338"/>
            <a:ext cx="6118225" cy="4862512"/>
          </a:xfr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noTextEdit="1"/>
          </p:cNvSpPr>
          <p:nvPr>
            <p:ph type="sldImg"/>
          </p:nvPr>
        </p:nvSpPr>
        <p:spPr>
          <a:xfrm>
            <a:off x="989013" y="644525"/>
            <a:ext cx="5133975" cy="3851275"/>
          </a:xfrm>
        </p:spPr>
      </p:sp>
      <p:sp>
        <p:nvSpPr>
          <p:cNvPr id="576515" name="Rectangle 3"/>
          <p:cNvSpPr>
            <a:spLocks noGrp="1" noChangeArrowheads="1"/>
          </p:cNvSpPr>
          <p:nvPr>
            <p:ph type="body" idx="1"/>
          </p:nvPr>
        </p:nvSpPr>
        <p:spPr>
          <a:xfrm>
            <a:off x="533400" y="4605338"/>
            <a:ext cx="6118225" cy="4862512"/>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128588"/>
            <a:ext cx="8807450" cy="5286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295400"/>
            <a:ext cx="4019550" cy="2182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487363"/>
            <a:ext cx="8145463" cy="5402262"/>
          </a:xfrm>
        </p:spPr>
        <p:txBody>
          <a:bodyPr lIns="91440" tIns="45720" rIns="91440" bIns="45720" anchor="ctr"/>
          <a:lstStyle/>
          <a:p>
            <a:pPr eaLnBrk="1" hangingPunct="1">
              <a:lnSpc>
                <a:spcPct val="130000"/>
              </a:lnSpc>
              <a:spcBef>
                <a:spcPct val="5000"/>
              </a:spcBef>
            </a:pPr>
            <a:r>
              <a:rPr lang="en-US" altLang="zh-CN"/>
              <a:t/>
            </a:r>
            <a:br>
              <a:rPr lang="en-US" altLang="zh-CN"/>
            </a:br>
            <a:r>
              <a:rPr lang="zh-CN" altLang="en-US">
                <a:solidFill>
                  <a:srgbClr val="FF0000"/>
                </a:solidFill>
              </a:rPr>
              <a:t/>
            </a:r>
            <a:br>
              <a:rPr lang="zh-CN" altLang="en-US">
                <a:solidFill>
                  <a:srgbClr val="FF0000"/>
                </a:solidFill>
              </a:rPr>
            </a:br>
            <a:r>
              <a:rPr lang="zh-CN" altLang="en-US" sz="4000">
                <a:solidFill>
                  <a:srgbClr val="FF0000"/>
                </a:solidFill>
              </a:rPr>
              <a:t>程序的执行</a:t>
            </a:r>
            <a:br>
              <a:rPr lang="zh-CN" altLang="en-US" sz="4000">
                <a:solidFill>
                  <a:srgbClr val="FF0000"/>
                </a:solidFill>
              </a:rPr>
            </a:br>
            <a:r>
              <a:rPr lang="zh-CN" altLang="en-US"/>
              <a:t/>
            </a:r>
            <a:br>
              <a:rPr lang="zh-CN" altLang="en-US"/>
            </a:br>
            <a:r>
              <a:rPr lang="zh-CN" altLang="en-US" sz="3000">
                <a:solidFill>
                  <a:schemeClr val="accent2"/>
                </a:solidFill>
                <a:latin typeface="微软雅黑" pitchFamily="34" charset="-122"/>
                <a:ea typeface="微软雅黑" pitchFamily="34" charset="-122"/>
              </a:rPr>
              <a:t>程序执行和指令执行概述 </a:t>
            </a:r>
            <a:br>
              <a:rPr lang="zh-CN" altLang="en-US" sz="3000">
                <a:solidFill>
                  <a:schemeClr val="accent2"/>
                </a:solidFill>
                <a:latin typeface="微软雅黑" pitchFamily="34" charset="-122"/>
                <a:ea typeface="微软雅黑" pitchFamily="34" charset="-122"/>
              </a:rPr>
            </a:br>
            <a:r>
              <a:rPr lang="zh-CN" altLang="en-US" sz="3000">
                <a:solidFill>
                  <a:schemeClr val="accent2"/>
                </a:solidFill>
                <a:latin typeface="微软雅黑" pitchFamily="34" charset="-122"/>
                <a:ea typeface="微软雅黑" pitchFamily="34" charset="-122"/>
              </a:rPr>
              <a:t>数据通路基本结构和工作原理</a:t>
            </a:r>
            <a:br>
              <a:rPr lang="zh-CN" altLang="en-US" sz="3000">
                <a:solidFill>
                  <a:schemeClr val="accent2"/>
                </a:solidFill>
                <a:latin typeface="微软雅黑" pitchFamily="34" charset="-122"/>
                <a:ea typeface="微软雅黑" pitchFamily="34" charset="-122"/>
              </a:rPr>
            </a:br>
            <a:r>
              <a:rPr lang="zh-CN" altLang="en-US" sz="3000">
                <a:solidFill>
                  <a:schemeClr val="accent2"/>
                </a:solidFill>
                <a:latin typeface="微软雅黑" pitchFamily="34" charset="-122"/>
                <a:ea typeface="微软雅黑" pitchFamily="34" charset="-122"/>
              </a:rPr>
              <a:t>流水线方式下指令的执行 </a:t>
            </a:r>
            <a:br>
              <a:rPr lang="zh-CN" altLang="en-US" sz="3000">
                <a:solidFill>
                  <a:schemeClr val="accent2"/>
                </a:solidFill>
                <a:latin typeface="微软雅黑" pitchFamily="34" charset="-122"/>
                <a:ea typeface="微软雅黑" pitchFamily="34" charset="-122"/>
              </a:rPr>
            </a:br>
            <a:endParaRPr lang="en-US" altLang="zh-CN" sz="300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流水线指令集的设计</a:t>
            </a:r>
          </a:p>
        </p:txBody>
      </p:sp>
      <p:sp>
        <p:nvSpPr>
          <p:cNvPr id="559107" name="Rectangle 3"/>
          <p:cNvSpPr>
            <a:spLocks noGrp="1" noChangeArrowheads="1"/>
          </p:cNvSpPr>
          <p:nvPr>
            <p:ph type="body" idx="1"/>
          </p:nvPr>
        </p:nvSpPr>
        <p:spPr>
          <a:xfrm>
            <a:off x="71438" y="719138"/>
            <a:ext cx="8963025" cy="5957887"/>
          </a:xfrm>
        </p:spPr>
        <p:txBody>
          <a:bodyPr/>
          <a:lstStyle/>
          <a:p>
            <a:pPr>
              <a:lnSpc>
                <a:spcPct val="115000"/>
              </a:lnSpc>
              <a:spcBef>
                <a:spcPct val="15000"/>
              </a:spcBef>
            </a:pPr>
            <a:r>
              <a:rPr lang="zh-CN" altLang="en-US" sz="2000">
                <a:latin typeface="微软雅黑" pitchFamily="34" charset="-122"/>
                <a:ea typeface="微软雅黑" pitchFamily="34" charset="-122"/>
              </a:rPr>
              <a:t>具有什么特征的指令集有利于流水线执行呢？</a:t>
            </a:r>
          </a:p>
          <a:p>
            <a:pPr lvl="1">
              <a:lnSpc>
                <a:spcPct val="115000"/>
              </a:lnSpc>
              <a:spcBef>
                <a:spcPct val="15000"/>
              </a:spcBef>
            </a:pPr>
            <a:r>
              <a:rPr lang="zh-CN" altLang="en-US" sz="2000">
                <a:latin typeface="微软雅黑" pitchFamily="34" charset="-122"/>
                <a:ea typeface="微软雅黑" pitchFamily="34" charset="-122"/>
              </a:rPr>
              <a:t>长度尽量一致，有利于简化取指令和指令译码操作</a:t>
            </a:r>
          </a:p>
          <a:p>
            <a:pPr lvl="2">
              <a:lnSpc>
                <a:spcPct val="115000"/>
              </a:lnSpc>
              <a:spcBef>
                <a:spcPct val="15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32</a:t>
            </a:r>
            <a:r>
              <a:rPr lang="zh-CN" altLang="en-US" sz="2000">
                <a:latin typeface="微软雅黑" pitchFamily="34" charset="-122"/>
                <a:ea typeface="微软雅黑" pitchFamily="34" charset="-122"/>
              </a:rPr>
              <a:t>位，下址计算方便</a:t>
            </a:r>
            <a:r>
              <a:rPr lang="en-US" altLang="zh-CN" sz="2000">
                <a:latin typeface="微软雅黑" pitchFamily="34" charset="-122"/>
                <a:ea typeface="微软雅黑" pitchFamily="34" charset="-122"/>
              </a:rPr>
              <a:t>: PC+4</a:t>
            </a:r>
          </a:p>
          <a:p>
            <a:pPr lvl="2">
              <a:lnSpc>
                <a:spcPct val="115000"/>
              </a:lnSpc>
              <a:spcBef>
                <a:spcPct val="15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指令从</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字节到</a:t>
            </a:r>
            <a:r>
              <a:rPr lang="en-US" altLang="zh-CN" sz="2000">
                <a:latin typeface="微软雅黑" pitchFamily="34" charset="-122"/>
                <a:ea typeface="微软雅黑" pitchFamily="34" charset="-122"/>
              </a:rPr>
              <a:t>17</a:t>
            </a:r>
            <a:r>
              <a:rPr lang="zh-CN" altLang="en-US" sz="2000">
                <a:latin typeface="微软雅黑" pitchFamily="34" charset="-122"/>
                <a:ea typeface="微软雅黑" pitchFamily="34" charset="-122"/>
              </a:rPr>
              <a:t>字节不等，使取指部件极其复杂</a:t>
            </a:r>
          </a:p>
          <a:p>
            <a:pPr lvl="1">
              <a:lnSpc>
                <a:spcPct val="115000"/>
              </a:lnSpc>
              <a:spcBef>
                <a:spcPct val="15000"/>
              </a:spcBef>
            </a:pPr>
            <a:r>
              <a:rPr lang="zh-CN" altLang="en-US" sz="2000">
                <a:latin typeface="微软雅黑" pitchFamily="34" charset="-122"/>
                <a:ea typeface="微软雅黑" pitchFamily="34" charset="-122"/>
              </a:rPr>
              <a:t>格式少，且源寄存器位置相同，有利于在指令未知时就可取操作数</a:t>
            </a:r>
          </a:p>
          <a:p>
            <a:pPr lvl="2">
              <a:lnSpc>
                <a:spcPct val="115000"/>
              </a:lnSpc>
              <a:spcBef>
                <a:spcPct val="15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指令的</a:t>
            </a:r>
            <a:r>
              <a:rPr lang="en-US" altLang="zh-CN" sz="2000">
                <a:latin typeface="微软雅黑" pitchFamily="34" charset="-122"/>
                <a:ea typeface="微软雅黑" pitchFamily="34" charset="-122"/>
              </a:rPr>
              <a:t>rs</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rt</a:t>
            </a:r>
            <a:r>
              <a:rPr lang="zh-CN" altLang="en-US" sz="2000">
                <a:latin typeface="微软雅黑" pitchFamily="34" charset="-122"/>
                <a:ea typeface="微软雅黑" pitchFamily="34" charset="-122"/>
              </a:rPr>
              <a:t>位置一定，在指令译码时就可读</a:t>
            </a:r>
            <a:r>
              <a:rPr lang="en-US" altLang="zh-CN" sz="2000">
                <a:latin typeface="微软雅黑" pitchFamily="34" charset="-122"/>
                <a:ea typeface="微软雅黑" pitchFamily="34" charset="-122"/>
              </a:rPr>
              <a:t>rs</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rt</a:t>
            </a:r>
            <a:r>
              <a:rPr lang="zh-CN" altLang="en-US" sz="2000">
                <a:latin typeface="微软雅黑" pitchFamily="34" charset="-122"/>
                <a:ea typeface="微软雅黑" pitchFamily="34" charset="-122"/>
              </a:rPr>
              <a:t>的值</a:t>
            </a: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endParaRPr lang="zh-CN" altLang="en-US" sz="2000">
              <a:latin typeface="微软雅黑" pitchFamily="34" charset="-122"/>
              <a:ea typeface="微软雅黑" pitchFamily="34" charset="-122"/>
            </a:endParaRPr>
          </a:p>
          <a:p>
            <a:pPr lvl="2">
              <a:lnSpc>
                <a:spcPct val="115000"/>
              </a:lnSpc>
              <a:spcBef>
                <a:spcPct val="15000"/>
              </a:spcBef>
              <a:buFontTx/>
              <a:buNone/>
            </a:pPr>
            <a:r>
              <a:rPr lang="zh-CN" altLang="en-US" sz="2000">
                <a:latin typeface="微软雅黑" pitchFamily="34" charset="-122"/>
                <a:ea typeface="微软雅黑" pitchFamily="34" charset="-122"/>
              </a:rPr>
              <a:t>若位置随指令不同而不同，则需先确定指令类型才能取寄存器编号</a:t>
            </a:r>
          </a:p>
          <a:p>
            <a:pPr lvl="1">
              <a:lnSpc>
                <a:spcPct val="115000"/>
              </a:lnSpc>
              <a:spcBef>
                <a:spcPct val="15000"/>
              </a:spcBef>
            </a:pPr>
            <a:r>
              <a:rPr lang="en-US" altLang="zh-CN" sz="2000">
                <a:latin typeface="微软雅黑" pitchFamily="34" charset="-122"/>
                <a:ea typeface="微软雅黑" pitchFamily="34" charset="-122"/>
              </a:rPr>
              <a:t>load / Store</a:t>
            </a:r>
            <a:r>
              <a:rPr lang="zh-CN" altLang="en-US" sz="2000">
                <a:latin typeface="微软雅黑" pitchFamily="34" charset="-122"/>
                <a:ea typeface="微软雅黑" pitchFamily="34" charset="-122"/>
              </a:rPr>
              <a:t>指令才能访问存储器，有利于减少操作步骤，规整流水线</a:t>
            </a:r>
          </a:p>
          <a:p>
            <a:pPr lvl="2">
              <a:lnSpc>
                <a:spcPct val="115000"/>
              </a:lnSpc>
              <a:spcBef>
                <a:spcPct val="15000"/>
              </a:spcBef>
            </a:pPr>
            <a:r>
              <a:rPr lang="en-US" altLang="zh-CN" sz="2000">
                <a:latin typeface="微软雅黑" pitchFamily="34" charset="-122"/>
                <a:ea typeface="微软雅黑" pitchFamily="34" charset="-122"/>
              </a:rPr>
              <a:t>lw/sw</a:t>
            </a:r>
            <a:r>
              <a:rPr lang="zh-CN" altLang="en-US" sz="2000">
                <a:latin typeface="微软雅黑" pitchFamily="34" charset="-122"/>
                <a:ea typeface="微软雅黑" pitchFamily="34" charset="-122"/>
              </a:rPr>
              <a:t>指令的地址计算和运算指令的执行步骤规整在同一个周期</a:t>
            </a:r>
          </a:p>
          <a:p>
            <a:pPr lvl="2">
              <a:lnSpc>
                <a:spcPct val="115000"/>
              </a:lnSpc>
              <a:spcBef>
                <a:spcPct val="15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运算类指令操作数可为内存数据，需计算地址、访存、执行</a:t>
            </a:r>
          </a:p>
          <a:p>
            <a:pPr lvl="1">
              <a:lnSpc>
                <a:spcPct val="115000"/>
              </a:lnSpc>
              <a:spcBef>
                <a:spcPct val="15000"/>
              </a:spcBef>
            </a:pPr>
            <a:r>
              <a:rPr lang="zh-CN" altLang="en-US" sz="2000">
                <a:latin typeface="微软雅黑" pitchFamily="34" charset="-122"/>
                <a:ea typeface="微软雅黑" pitchFamily="34" charset="-122"/>
              </a:rPr>
              <a:t>内存中</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对齐”存放，有利于减少访存次数和流水线的规整</a:t>
            </a:r>
          </a:p>
          <a:p>
            <a:pPr lvl="1">
              <a:lnSpc>
                <a:spcPct val="115000"/>
              </a:lnSpc>
              <a:spcBef>
                <a:spcPct val="15000"/>
              </a:spcBef>
              <a:buFontTx/>
              <a:buNone/>
            </a:pPr>
            <a:r>
              <a:rPr lang="zh-CN" altLang="en-US" sz="2000">
                <a:solidFill>
                  <a:srgbClr val="008000"/>
                </a:solidFill>
                <a:latin typeface="微软雅黑" pitchFamily="34" charset="-122"/>
                <a:ea typeface="微软雅黑" pitchFamily="34" charset="-122"/>
              </a:rPr>
              <a:t>总之，规整、简单和一致等特性有利于指令的流水线执行</a:t>
            </a:r>
            <a:endParaRPr lang="en-US" altLang="zh-CN" sz="2000">
              <a:latin typeface="微软雅黑" pitchFamily="34" charset="-122"/>
              <a:ea typeface="微软雅黑" pitchFamily="34" charset="-122"/>
            </a:endParaRPr>
          </a:p>
        </p:txBody>
      </p:sp>
      <p:grpSp>
        <p:nvGrpSpPr>
          <p:cNvPr id="559108" name="Group 4"/>
          <p:cNvGrpSpPr>
            <a:grpSpLocks/>
          </p:cNvGrpSpPr>
          <p:nvPr/>
        </p:nvGrpSpPr>
        <p:grpSpPr bwMode="auto">
          <a:xfrm>
            <a:off x="1843088" y="3192463"/>
            <a:ext cx="5905500" cy="973137"/>
            <a:chOff x="1918" y="672"/>
            <a:chExt cx="3767" cy="613"/>
          </a:xfrm>
        </p:grpSpPr>
        <p:grpSp>
          <p:nvGrpSpPr>
            <p:cNvPr id="559109" name="Group 5"/>
            <p:cNvGrpSpPr>
              <a:grpSpLocks/>
            </p:cNvGrpSpPr>
            <p:nvPr/>
          </p:nvGrpSpPr>
          <p:grpSpPr bwMode="auto">
            <a:xfrm>
              <a:off x="1918" y="672"/>
              <a:ext cx="3767" cy="421"/>
              <a:chOff x="1918" y="672"/>
              <a:chExt cx="3767" cy="421"/>
            </a:xfrm>
          </p:grpSpPr>
          <p:grpSp>
            <p:nvGrpSpPr>
              <p:cNvPr id="559110" name="Group 6"/>
              <p:cNvGrpSpPr>
                <a:grpSpLocks/>
              </p:cNvGrpSpPr>
              <p:nvPr/>
            </p:nvGrpSpPr>
            <p:grpSpPr bwMode="auto">
              <a:xfrm>
                <a:off x="1979" y="864"/>
                <a:ext cx="3607" cy="229"/>
                <a:chOff x="1979" y="864"/>
                <a:chExt cx="3607" cy="229"/>
              </a:xfrm>
            </p:grpSpPr>
            <p:sp>
              <p:nvSpPr>
                <p:cNvPr id="559111" name="Rectangle 7"/>
                <p:cNvSpPr>
                  <a:spLocks noChangeArrowheads="1"/>
                </p:cNvSpPr>
                <p:nvPr/>
              </p:nvSpPr>
              <p:spPr bwMode="auto">
                <a:xfrm>
                  <a:off x="1983" y="87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559112" name="Group 8"/>
                <p:cNvGrpSpPr>
                  <a:grpSpLocks/>
                </p:cNvGrpSpPr>
                <p:nvPr/>
              </p:nvGrpSpPr>
              <p:grpSpPr bwMode="auto">
                <a:xfrm>
                  <a:off x="1979" y="864"/>
                  <a:ext cx="3607" cy="229"/>
                  <a:chOff x="1979" y="864"/>
                  <a:chExt cx="3607" cy="229"/>
                </a:xfrm>
              </p:grpSpPr>
              <p:grpSp>
                <p:nvGrpSpPr>
                  <p:cNvPr id="559113" name="Group 9"/>
                  <p:cNvGrpSpPr>
                    <a:grpSpLocks/>
                  </p:cNvGrpSpPr>
                  <p:nvPr/>
                </p:nvGrpSpPr>
                <p:grpSpPr bwMode="auto">
                  <a:xfrm>
                    <a:off x="1979" y="864"/>
                    <a:ext cx="624" cy="229"/>
                    <a:chOff x="1979" y="864"/>
                    <a:chExt cx="624" cy="229"/>
                  </a:xfrm>
                </p:grpSpPr>
                <p:sp>
                  <p:nvSpPr>
                    <p:cNvPr id="559114" name="Rectangle 10"/>
                    <p:cNvSpPr>
                      <a:spLocks noChangeArrowheads="1"/>
                    </p:cNvSpPr>
                    <p:nvPr/>
                  </p:nvSpPr>
                  <p:spPr bwMode="auto">
                    <a:xfrm>
                      <a:off x="1979" y="86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15" name="Rectangle 11"/>
                    <p:cNvSpPr>
                      <a:spLocks noChangeArrowheads="1"/>
                    </p:cNvSpPr>
                    <p:nvPr/>
                  </p:nvSpPr>
                  <p:spPr bwMode="auto">
                    <a:xfrm>
                      <a:off x="2161" y="864"/>
                      <a:ext cx="29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559116" name="Group 12"/>
                  <p:cNvGrpSpPr>
                    <a:grpSpLocks/>
                  </p:cNvGrpSpPr>
                  <p:nvPr/>
                </p:nvGrpSpPr>
                <p:grpSpPr bwMode="auto">
                  <a:xfrm>
                    <a:off x="2611" y="864"/>
                    <a:ext cx="580" cy="229"/>
                    <a:chOff x="2611" y="864"/>
                    <a:chExt cx="580" cy="229"/>
                  </a:xfrm>
                </p:grpSpPr>
                <p:sp>
                  <p:nvSpPr>
                    <p:cNvPr id="559117" name="Rectangle 13"/>
                    <p:cNvSpPr>
                      <a:spLocks noChangeArrowheads="1"/>
                    </p:cNvSpPr>
                    <p:nvPr/>
                  </p:nvSpPr>
                  <p:spPr bwMode="auto">
                    <a:xfrm>
                      <a:off x="2611"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18" name="Rectangle 14"/>
                    <p:cNvSpPr>
                      <a:spLocks noChangeArrowheads="1"/>
                    </p:cNvSpPr>
                    <p:nvPr/>
                  </p:nvSpPr>
                  <p:spPr bwMode="auto">
                    <a:xfrm>
                      <a:off x="2776" y="864"/>
                      <a:ext cx="253"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559119" name="Group 15"/>
                  <p:cNvGrpSpPr>
                    <a:grpSpLocks/>
                  </p:cNvGrpSpPr>
                  <p:nvPr/>
                </p:nvGrpSpPr>
                <p:grpSpPr bwMode="auto">
                  <a:xfrm>
                    <a:off x="3199" y="864"/>
                    <a:ext cx="579" cy="229"/>
                    <a:chOff x="3199" y="864"/>
                    <a:chExt cx="579" cy="229"/>
                  </a:xfrm>
                </p:grpSpPr>
                <p:sp>
                  <p:nvSpPr>
                    <p:cNvPr id="559120" name="Rectangle 16"/>
                    <p:cNvSpPr>
                      <a:spLocks noChangeArrowheads="1"/>
                    </p:cNvSpPr>
                    <p:nvPr/>
                  </p:nvSpPr>
                  <p:spPr bwMode="auto">
                    <a:xfrm>
                      <a:off x="3199"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1" name="Rectangle 17"/>
                    <p:cNvSpPr>
                      <a:spLocks noChangeArrowheads="1"/>
                    </p:cNvSpPr>
                    <p:nvPr/>
                  </p:nvSpPr>
                  <p:spPr bwMode="auto">
                    <a:xfrm>
                      <a:off x="3363" y="864"/>
                      <a:ext cx="221"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grpSp>
                <p:nvGrpSpPr>
                  <p:cNvPr id="559122" name="Group 18"/>
                  <p:cNvGrpSpPr>
                    <a:grpSpLocks/>
                  </p:cNvGrpSpPr>
                  <p:nvPr/>
                </p:nvGrpSpPr>
                <p:grpSpPr bwMode="auto">
                  <a:xfrm>
                    <a:off x="3786" y="864"/>
                    <a:ext cx="579" cy="229"/>
                    <a:chOff x="3786" y="864"/>
                    <a:chExt cx="579" cy="229"/>
                  </a:xfrm>
                </p:grpSpPr>
                <p:sp>
                  <p:nvSpPr>
                    <p:cNvPr id="559123" name="Rectangle 19"/>
                    <p:cNvSpPr>
                      <a:spLocks noChangeArrowheads="1"/>
                    </p:cNvSpPr>
                    <p:nvPr/>
                  </p:nvSpPr>
                  <p:spPr bwMode="auto">
                    <a:xfrm>
                      <a:off x="3786"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4" name="Rectangle 20"/>
                    <p:cNvSpPr>
                      <a:spLocks noChangeArrowheads="1"/>
                    </p:cNvSpPr>
                    <p:nvPr/>
                  </p:nvSpPr>
                  <p:spPr bwMode="auto">
                    <a:xfrm>
                      <a:off x="3951" y="864"/>
                      <a:ext cx="262"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grpSp>
              <p:grpSp>
                <p:nvGrpSpPr>
                  <p:cNvPr id="559125" name="Group 21"/>
                  <p:cNvGrpSpPr>
                    <a:grpSpLocks/>
                  </p:cNvGrpSpPr>
                  <p:nvPr/>
                </p:nvGrpSpPr>
                <p:grpSpPr bwMode="auto">
                  <a:xfrm>
                    <a:off x="4373" y="864"/>
                    <a:ext cx="620" cy="229"/>
                    <a:chOff x="4373" y="864"/>
                    <a:chExt cx="620" cy="229"/>
                  </a:xfrm>
                </p:grpSpPr>
                <p:sp>
                  <p:nvSpPr>
                    <p:cNvPr id="559126" name="Rectangle 22"/>
                    <p:cNvSpPr>
                      <a:spLocks noChangeArrowheads="1"/>
                    </p:cNvSpPr>
                    <p:nvPr/>
                  </p:nvSpPr>
                  <p:spPr bwMode="auto">
                    <a:xfrm>
                      <a:off x="4373"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27" name="Rectangle 23"/>
                    <p:cNvSpPr>
                      <a:spLocks noChangeArrowheads="1"/>
                    </p:cNvSpPr>
                    <p:nvPr/>
                  </p:nvSpPr>
                  <p:spPr bwMode="auto">
                    <a:xfrm>
                      <a:off x="4448" y="864"/>
                      <a:ext cx="545"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shamt</a:t>
                      </a:r>
                    </a:p>
                  </p:txBody>
                </p:sp>
              </p:grpSp>
              <p:grpSp>
                <p:nvGrpSpPr>
                  <p:cNvPr id="559128" name="Group 24"/>
                  <p:cNvGrpSpPr>
                    <a:grpSpLocks/>
                  </p:cNvGrpSpPr>
                  <p:nvPr/>
                </p:nvGrpSpPr>
                <p:grpSpPr bwMode="auto">
                  <a:xfrm>
                    <a:off x="4961" y="864"/>
                    <a:ext cx="625" cy="229"/>
                    <a:chOff x="4961" y="864"/>
                    <a:chExt cx="625" cy="229"/>
                  </a:xfrm>
                </p:grpSpPr>
                <p:sp>
                  <p:nvSpPr>
                    <p:cNvPr id="559129" name="Rectangle 25"/>
                    <p:cNvSpPr>
                      <a:spLocks noChangeArrowheads="1"/>
                    </p:cNvSpPr>
                    <p:nvPr/>
                  </p:nvSpPr>
                  <p:spPr bwMode="auto">
                    <a:xfrm>
                      <a:off x="4961" y="868"/>
                      <a:ext cx="625"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559130" name="Rectangle 26"/>
                    <p:cNvSpPr>
                      <a:spLocks noChangeArrowheads="1"/>
                    </p:cNvSpPr>
                    <p:nvPr/>
                  </p:nvSpPr>
                  <p:spPr bwMode="auto">
                    <a:xfrm>
                      <a:off x="5143" y="864"/>
                      <a:ext cx="42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func</a:t>
                      </a:r>
                    </a:p>
                  </p:txBody>
                </p:sp>
              </p:grpSp>
            </p:grpSp>
          </p:grpSp>
          <p:sp>
            <p:nvSpPr>
              <p:cNvPr id="559131" name="Rectangle 27"/>
              <p:cNvSpPr>
                <a:spLocks noChangeArrowheads="1"/>
              </p:cNvSpPr>
              <p:nvPr/>
            </p:nvSpPr>
            <p:spPr bwMode="auto">
              <a:xfrm>
                <a:off x="5488"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559132" name="Rectangle 28"/>
              <p:cNvSpPr>
                <a:spLocks noChangeArrowheads="1"/>
              </p:cNvSpPr>
              <p:nvPr/>
            </p:nvSpPr>
            <p:spPr bwMode="auto">
              <a:xfrm>
                <a:off x="4810"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a:t>
                </a:r>
              </a:p>
            </p:txBody>
          </p:sp>
          <p:sp>
            <p:nvSpPr>
              <p:cNvPr id="559133" name="Rectangle 29"/>
              <p:cNvSpPr>
                <a:spLocks noChangeArrowheads="1"/>
              </p:cNvSpPr>
              <p:nvPr/>
            </p:nvSpPr>
            <p:spPr bwMode="auto">
              <a:xfrm>
                <a:off x="4177"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11</a:t>
                </a:r>
              </a:p>
            </p:txBody>
          </p:sp>
          <p:sp>
            <p:nvSpPr>
              <p:cNvPr id="559134" name="Rectangle 30"/>
              <p:cNvSpPr>
                <a:spLocks noChangeArrowheads="1"/>
              </p:cNvSpPr>
              <p:nvPr/>
            </p:nvSpPr>
            <p:spPr bwMode="auto">
              <a:xfrm>
                <a:off x="3589"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559135" name="Rectangle 31"/>
              <p:cNvSpPr>
                <a:spLocks noChangeArrowheads="1"/>
              </p:cNvSpPr>
              <p:nvPr/>
            </p:nvSpPr>
            <p:spPr bwMode="auto">
              <a:xfrm>
                <a:off x="3002"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559136" name="Rectangle 32"/>
              <p:cNvSpPr>
                <a:spLocks noChangeArrowheads="1"/>
              </p:cNvSpPr>
              <p:nvPr/>
            </p:nvSpPr>
            <p:spPr bwMode="auto">
              <a:xfrm>
                <a:off x="2414"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559137" name="Rectangle 33"/>
              <p:cNvSpPr>
                <a:spLocks noChangeArrowheads="1"/>
              </p:cNvSpPr>
              <p:nvPr/>
            </p:nvSpPr>
            <p:spPr bwMode="auto">
              <a:xfrm>
                <a:off x="1918"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grpSp>
        <p:sp>
          <p:nvSpPr>
            <p:cNvPr id="559138" name="Rectangle 34"/>
            <p:cNvSpPr>
              <a:spLocks noChangeArrowheads="1"/>
            </p:cNvSpPr>
            <p:nvPr/>
          </p:nvSpPr>
          <p:spPr bwMode="auto">
            <a:xfrm>
              <a:off x="2143" y="1056"/>
              <a:ext cx="496"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559139" name="Rectangle 35"/>
            <p:cNvSpPr>
              <a:spLocks noChangeArrowheads="1"/>
            </p:cNvSpPr>
            <p:nvPr/>
          </p:nvSpPr>
          <p:spPr bwMode="auto">
            <a:xfrm>
              <a:off x="512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559140" name="Rectangle 36"/>
            <p:cNvSpPr>
              <a:spLocks noChangeArrowheads="1"/>
            </p:cNvSpPr>
            <p:nvPr/>
          </p:nvSpPr>
          <p:spPr bwMode="auto">
            <a:xfrm>
              <a:off x="4493"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559141" name="Rectangle 37"/>
            <p:cNvSpPr>
              <a:spLocks noChangeArrowheads="1"/>
            </p:cNvSpPr>
            <p:nvPr/>
          </p:nvSpPr>
          <p:spPr bwMode="auto">
            <a:xfrm>
              <a:off x="390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559142" name="Rectangle 38"/>
            <p:cNvSpPr>
              <a:spLocks noChangeArrowheads="1"/>
            </p:cNvSpPr>
            <p:nvPr/>
          </p:nvSpPr>
          <p:spPr bwMode="auto">
            <a:xfrm>
              <a:off x="3317" y="1056"/>
              <a:ext cx="490"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sp>
          <p:nvSpPr>
            <p:cNvPr id="559143" name="Rectangle 39"/>
            <p:cNvSpPr>
              <a:spLocks noChangeArrowheads="1"/>
            </p:cNvSpPr>
            <p:nvPr/>
          </p:nvSpPr>
          <p:spPr bwMode="auto">
            <a:xfrm>
              <a:off x="2731" y="1056"/>
              <a:ext cx="489"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blinds(horizontal)">
                                      <p:cBhvr>
                                        <p:cTn id="7" dur="500"/>
                                        <p:tgtEl>
                                          <p:spTgt spid="559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9107">
                                            <p:txEl>
                                              <p:pRg st="2" end="2"/>
                                            </p:txEl>
                                          </p:spTgt>
                                        </p:tgtEl>
                                        <p:attrNameLst>
                                          <p:attrName>style.visibility</p:attrName>
                                        </p:attrNameLst>
                                      </p:cBhvr>
                                      <p:to>
                                        <p:strVal val="visible"/>
                                      </p:to>
                                    </p:set>
                                    <p:animEffect transition="in" filter="blinds(horizontal)">
                                      <p:cBhvr>
                                        <p:cTn id="12" dur="500"/>
                                        <p:tgtEl>
                                          <p:spTgt spid="559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9107">
                                            <p:txEl>
                                              <p:pRg st="3" end="3"/>
                                            </p:txEl>
                                          </p:spTgt>
                                        </p:tgtEl>
                                        <p:attrNameLst>
                                          <p:attrName>style.visibility</p:attrName>
                                        </p:attrNameLst>
                                      </p:cBhvr>
                                      <p:to>
                                        <p:strVal val="visible"/>
                                      </p:to>
                                    </p:set>
                                    <p:animEffect transition="in" filter="blinds(horizontal)">
                                      <p:cBhvr>
                                        <p:cTn id="17" dur="500"/>
                                        <p:tgtEl>
                                          <p:spTgt spid="5591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9107">
                                            <p:txEl>
                                              <p:pRg st="4" end="4"/>
                                            </p:txEl>
                                          </p:spTgt>
                                        </p:tgtEl>
                                        <p:attrNameLst>
                                          <p:attrName>style.visibility</p:attrName>
                                        </p:attrNameLst>
                                      </p:cBhvr>
                                      <p:to>
                                        <p:strVal val="visible"/>
                                      </p:to>
                                    </p:set>
                                    <p:animEffect transition="in" filter="blinds(horizontal)">
                                      <p:cBhvr>
                                        <p:cTn id="22" dur="500"/>
                                        <p:tgtEl>
                                          <p:spTgt spid="5591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9107">
                                            <p:txEl>
                                              <p:pRg st="5" end="5"/>
                                            </p:txEl>
                                          </p:spTgt>
                                        </p:tgtEl>
                                        <p:attrNameLst>
                                          <p:attrName>style.visibility</p:attrName>
                                        </p:attrNameLst>
                                      </p:cBhvr>
                                      <p:to>
                                        <p:strVal val="visible"/>
                                      </p:to>
                                    </p:set>
                                    <p:animEffect transition="in" filter="blinds(horizontal)">
                                      <p:cBhvr>
                                        <p:cTn id="27" dur="500"/>
                                        <p:tgtEl>
                                          <p:spTgt spid="5591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9108"/>
                                        </p:tgtEl>
                                        <p:attrNameLst>
                                          <p:attrName>style.visibility</p:attrName>
                                        </p:attrNameLst>
                                      </p:cBhvr>
                                      <p:to>
                                        <p:strVal val="visible"/>
                                      </p:to>
                                    </p:set>
                                    <p:animEffect transition="in" filter="blinds(horizontal)">
                                      <p:cBhvr>
                                        <p:cTn id="32" dur="500"/>
                                        <p:tgtEl>
                                          <p:spTgt spid="55910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9107">
                                            <p:txEl>
                                              <p:pRg st="9" end="9"/>
                                            </p:txEl>
                                          </p:spTgt>
                                        </p:tgtEl>
                                        <p:attrNameLst>
                                          <p:attrName>style.visibility</p:attrName>
                                        </p:attrNameLst>
                                      </p:cBhvr>
                                      <p:to>
                                        <p:strVal val="visible"/>
                                      </p:to>
                                    </p:set>
                                    <p:animEffect transition="in" filter="blinds(horizontal)">
                                      <p:cBhvr>
                                        <p:cTn id="37" dur="500"/>
                                        <p:tgtEl>
                                          <p:spTgt spid="55910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9107">
                                            <p:txEl>
                                              <p:pRg st="10" end="10"/>
                                            </p:txEl>
                                          </p:spTgt>
                                        </p:tgtEl>
                                        <p:attrNameLst>
                                          <p:attrName>style.visibility</p:attrName>
                                        </p:attrNameLst>
                                      </p:cBhvr>
                                      <p:to>
                                        <p:strVal val="visible"/>
                                      </p:to>
                                    </p:set>
                                    <p:animEffect transition="in" filter="blinds(horizontal)">
                                      <p:cBhvr>
                                        <p:cTn id="42" dur="500"/>
                                        <p:tgtEl>
                                          <p:spTgt spid="5591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9107">
                                            <p:txEl>
                                              <p:pRg st="11" end="11"/>
                                            </p:txEl>
                                          </p:spTgt>
                                        </p:tgtEl>
                                        <p:attrNameLst>
                                          <p:attrName>style.visibility</p:attrName>
                                        </p:attrNameLst>
                                      </p:cBhvr>
                                      <p:to>
                                        <p:strVal val="visible"/>
                                      </p:to>
                                    </p:set>
                                    <p:animEffect transition="in" filter="blinds(horizontal)">
                                      <p:cBhvr>
                                        <p:cTn id="47" dur="500"/>
                                        <p:tgtEl>
                                          <p:spTgt spid="559107">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9107">
                                            <p:txEl>
                                              <p:pRg st="12" end="12"/>
                                            </p:txEl>
                                          </p:spTgt>
                                        </p:tgtEl>
                                        <p:attrNameLst>
                                          <p:attrName>style.visibility</p:attrName>
                                        </p:attrNameLst>
                                      </p:cBhvr>
                                      <p:to>
                                        <p:strVal val="visible"/>
                                      </p:to>
                                    </p:set>
                                    <p:animEffect transition="in" filter="blinds(horizontal)">
                                      <p:cBhvr>
                                        <p:cTn id="52" dur="500"/>
                                        <p:tgtEl>
                                          <p:spTgt spid="55910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59107">
                                            <p:txEl>
                                              <p:pRg st="13" end="13"/>
                                            </p:txEl>
                                          </p:spTgt>
                                        </p:tgtEl>
                                        <p:attrNameLst>
                                          <p:attrName>style.visibility</p:attrName>
                                        </p:attrNameLst>
                                      </p:cBhvr>
                                      <p:to>
                                        <p:strVal val="visible"/>
                                      </p:to>
                                    </p:set>
                                    <p:animEffect transition="in" filter="blinds(horizontal)">
                                      <p:cBhvr>
                                        <p:cTn id="57" dur="500"/>
                                        <p:tgtEl>
                                          <p:spTgt spid="559107">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59107">
                                            <p:txEl>
                                              <p:pRg st="14" end="14"/>
                                            </p:txEl>
                                          </p:spTgt>
                                        </p:tgtEl>
                                        <p:attrNameLst>
                                          <p:attrName>style.visibility</p:attrName>
                                        </p:attrNameLst>
                                      </p:cBhvr>
                                      <p:to>
                                        <p:strVal val="visible"/>
                                      </p:to>
                                    </p:set>
                                    <p:animEffect transition="in" filter="blinds(horizontal)">
                                      <p:cBhvr>
                                        <p:cTn id="62" dur="500"/>
                                        <p:tgtEl>
                                          <p:spTgt spid="55910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idx="4294967295"/>
          </p:nvPr>
        </p:nvSpPr>
        <p:spPr>
          <a:xfrm>
            <a:off x="711200" y="68263"/>
            <a:ext cx="6283325" cy="528637"/>
          </a:xfrm>
          <a:noFill/>
        </p:spPr>
        <p:txBody>
          <a:bodyPr anchor="ctr"/>
          <a:lstStyle/>
          <a:p>
            <a:r>
              <a:rPr lang="zh-CN" altLang="en-US">
                <a:latin typeface="黑体" pitchFamily="49" charset="-122"/>
              </a:rPr>
              <a:t>按指令格式的复杂度来分</a:t>
            </a:r>
          </a:p>
        </p:txBody>
      </p:sp>
      <p:sp>
        <p:nvSpPr>
          <p:cNvPr id="410627" name="Rectangle 3"/>
          <p:cNvSpPr>
            <a:spLocks noGrp="1" noChangeArrowheads="1"/>
          </p:cNvSpPr>
          <p:nvPr>
            <p:ph type="body" idx="4294967295"/>
          </p:nvPr>
        </p:nvSpPr>
        <p:spPr>
          <a:xfrm>
            <a:off x="276225" y="1958975"/>
            <a:ext cx="8385175" cy="3713163"/>
          </a:xfrm>
          <a:noFill/>
        </p:spPr>
        <p:txBody>
          <a:bodyPr lIns="91440" tIns="45720" rIns="91440" bIns="45720"/>
          <a:lstStyle/>
          <a:p>
            <a:pPr marL="285750" indent="-285750">
              <a:lnSpc>
                <a:spcPct val="105000"/>
              </a:lnSpc>
              <a:spcBef>
                <a:spcPct val="15000"/>
              </a:spcBef>
              <a:buFontTx/>
              <a:buNone/>
            </a:pPr>
            <a:r>
              <a:rPr lang="zh-CN" altLang="en-US" sz="2000">
                <a:latin typeface="微软雅黑" pitchFamily="34" charset="-122"/>
                <a:ea typeface="微软雅黑" pitchFamily="34" charset="-122"/>
              </a:rPr>
              <a:t>早期</a:t>
            </a:r>
            <a:r>
              <a:rPr lang="en-US" altLang="en-US" sz="2000">
                <a:latin typeface="微软雅黑" pitchFamily="34" charset="-122"/>
                <a:ea typeface="微软雅黑" pitchFamily="34" charset="-122"/>
              </a:rPr>
              <a:t>CISC</a:t>
            </a:r>
            <a:r>
              <a:rPr lang="zh-CN" altLang="en-US" sz="2000">
                <a:latin typeface="微软雅黑" pitchFamily="34" charset="-122"/>
                <a:ea typeface="微软雅黑" pitchFamily="34" charset="-122"/>
              </a:rPr>
              <a:t>设计风格的主要特点</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(1) 指令系统复杂</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变长操作码 </a:t>
            </a:r>
            <a:r>
              <a:rPr lang="en-US" altLang="zh-CN" sz="2000">
                <a:solidFill>
                  <a:srgbClr val="A50021"/>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变长指令字 </a:t>
            </a:r>
            <a:r>
              <a:rPr lang="en-US" altLang="zh-CN" sz="2000">
                <a:solidFill>
                  <a:srgbClr val="A50021"/>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指令多 / 寻址方式多 / 指令格式多 </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(2) 指令周期长</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绝大多数指令需要多个时钟周期才能完成</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(3) 各种指令都能访问存储器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A50021"/>
                </a:solidFill>
                <a:latin typeface="微软雅黑" pitchFamily="34" charset="-122"/>
                <a:ea typeface="微软雅黑" pitchFamily="34" charset="-122"/>
              </a:rPr>
              <a:t>除了专门的存储器读写指令外，运算指令也能访问存储器</a:t>
            </a:r>
          </a:p>
          <a:p>
            <a:pPr marL="285750" indent="-285750">
              <a:lnSpc>
                <a:spcPct val="105000"/>
              </a:lnSpc>
              <a:spcBef>
                <a:spcPct val="15000"/>
              </a:spcBef>
              <a:buFont typeface="Monotype Sorts" pitchFamily="2" charset="2"/>
              <a:buChar char=" "/>
            </a:pPr>
            <a:r>
              <a:rPr lang="zh-CN" altLang="en-US" sz="2000">
                <a:solidFill>
                  <a:srgbClr val="C2228D"/>
                </a:solidFill>
                <a:latin typeface="微软雅黑" pitchFamily="34" charset="-122"/>
                <a:ea typeface="微软雅黑" pitchFamily="34" charset="-122"/>
              </a:rPr>
              <a:t> </a:t>
            </a:r>
            <a:r>
              <a:rPr lang="zh-CN" altLang="en-US" sz="2000">
                <a:solidFill>
                  <a:srgbClr val="0033CC"/>
                </a:solidFill>
                <a:latin typeface="微软雅黑" pitchFamily="34" charset="-122"/>
                <a:ea typeface="微软雅黑" pitchFamily="34" charset="-122"/>
              </a:rPr>
              <a:t>(4) 采用微程序控制</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 (5) 有专用寄存器</a:t>
            </a:r>
          </a:p>
          <a:p>
            <a:pPr marL="285750" indent="-285750">
              <a:lnSpc>
                <a:spcPct val="105000"/>
              </a:lnSpc>
              <a:spcBef>
                <a:spcPct val="15000"/>
              </a:spcBef>
              <a:buFont typeface="Monotype Sorts" pitchFamily="2" charset="2"/>
              <a:buChar char=" "/>
            </a:pPr>
            <a:r>
              <a:rPr lang="zh-CN" altLang="en-US" sz="2000">
                <a:solidFill>
                  <a:srgbClr val="0033CC"/>
                </a:solidFill>
                <a:latin typeface="微软雅黑" pitchFamily="34" charset="-122"/>
                <a:ea typeface="微软雅黑" pitchFamily="34" charset="-122"/>
              </a:rPr>
              <a:t> (6) 难以进行编译优化来生成高效目标代码</a:t>
            </a:r>
          </a:p>
        </p:txBody>
      </p:sp>
      <p:sp>
        <p:nvSpPr>
          <p:cNvPr id="410628" name="Rectangle 4"/>
          <p:cNvSpPr>
            <a:spLocks noChangeArrowheads="1"/>
          </p:cNvSpPr>
          <p:nvPr/>
        </p:nvSpPr>
        <p:spPr bwMode="auto">
          <a:xfrm>
            <a:off x="236538" y="5640388"/>
            <a:ext cx="8907462" cy="1146175"/>
          </a:xfrm>
          <a:prstGeom prst="rect">
            <a:avLst/>
          </a:prstGeom>
          <a:noFill/>
          <a:ln w="12700">
            <a:noFill/>
            <a:miter lim="800000"/>
            <a:headEnd/>
            <a:tailEnd/>
          </a:ln>
        </p:spPr>
        <p:txBody>
          <a:bodyPr lIns="63500" tIns="25400" rIns="63500" bIns="25400">
            <a:spAutoFit/>
          </a:bodyPr>
          <a:lstStyle/>
          <a:p>
            <a:pPr>
              <a:lnSpc>
                <a:spcPct val="120000"/>
              </a:lnSpc>
            </a:pPr>
            <a:r>
              <a:rPr lang="zh-CN" altLang="en-US" sz="2000">
                <a:latin typeface="微软雅黑" pitchFamily="34" charset="-122"/>
                <a:ea typeface="微软雅黑" pitchFamily="34" charset="-122"/>
              </a:rPr>
              <a:t>例如，</a:t>
            </a:r>
            <a:r>
              <a:rPr lang="en-US" altLang="zh-CN" sz="2000">
                <a:latin typeface="微软雅黑" pitchFamily="34" charset="-122"/>
                <a:ea typeface="微软雅黑" pitchFamily="34" charset="-122"/>
              </a:rPr>
              <a:t>VAX-11/780</a:t>
            </a:r>
            <a:r>
              <a:rPr lang="zh-CN" altLang="en-US" sz="2000">
                <a:latin typeface="微软雅黑" pitchFamily="34" charset="-122"/>
                <a:ea typeface="微软雅黑" pitchFamily="34" charset="-122"/>
              </a:rPr>
              <a:t>小型机</a:t>
            </a:r>
          </a:p>
          <a:p>
            <a:pPr lvl="1">
              <a:lnSpc>
                <a:spcPct val="120000"/>
              </a:lnSpc>
            </a:pPr>
            <a:r>
              <a:rPr lang="zh-CN" altLang="en-US" sz="2000">
                <a:solidFill>
                  <a:schemeClr val="accent2"/>
                </a:solidFill>
                <a:latin typeface="微软雅黑" pitchFamily="34" charset="-122"/>
                <a:ea typeface="微软雅黑" pitchFamily="34" charset="-122"/>
              </a:rPr>
              <a:t>16种寻址方式；9种数据格式；303条指令；一条指令包括1～2个字节的操作码和下续</a:t>
            </a:r>
            <a:r>
              <a:rPr lang="en-US" altLang="zh-CN" sz="2000">
                <a:solidFill>
                  <a:schemeClr val="accent2"/>
                </a:solidFill>
                <a:latin typeface="微软雅黑" pitchFamily="34" charset="-122"/>
                <a:ea typeface="微软雅黑" pitchFamily="34" charset="-122"/>
              </a:rPr>
              <a:t>N</a:t>
            </a:r>
            <a:r>
              <a:rPr lang="zh-CN" altLang="en-US" sz="2000">
                <a:solidFill>
                  <a:schemeClr val="accent2"/>
                </a:solidFill>
                <a:latin typeface="微软雅黑" pitchFamily="34" charset="-122"/>
                <a:ea typeface="微软雅黑" pitchFamily="34" charset="-122"/>
              </a:rPr>
              <a:t>个操作数说明符。一个说明符的长度达1 ～10个字节。</a:t>
            </a:r>
            <a:endParaRPr lang="zh-CN" altLang="en-US" sz="2000" b="0">
              <a:latin typeface="微软雅黑" pitchFamily="34" charset="-122"/>
              <a:ea typeface="微软雅黑" pitchFamily="34" charset="-122"/>
            </a:endParaRPr>
          </a:p>
        </p:txBody>
      </p:sp>
      <p:sp>
        <p:nvSpPr>
          <p:cNvPr id="560133" name="Rectangle 6"/>
          <p:cNvSpPr>
            <a:spLocks noChangeArrowheads="1"/>
          </p:cNvSpPr>
          <p:nvPr/>
        </p:nvSpPr>
        <p:spPr bwMode="auto">
          <a:xfrm>
            <a:off x="333375" y="800100"/>
            <a:ext cx="8366125" cy="1117600"/>
          </a:xfrm>
          <a:prstGeom prst="rect">
            <a:avLst/>
          </a:prstGeom>
          <a:noFill/>
          <a:ln w="12700">
            <a:noFill/>
            <a:miter lim="800000"/>
            <a:headEnd/>
            <a:tailEnd/>
          </a:ln>
        </p:spPr>
        <p:txBody>
          <a:bodyPr lIns="63500" tIns="25400" rIns="63500" bIns="25400">
            <a:spAutoFit/>
          </a:bodyPr>
          <a:lstStyle/>
          <a:p>
            <a:pPr>
              <a:spcBef>
                <a:spcPct val="25000"/>
              </a:spcBef>
            </a:pPr>
            <a:r>
              <a:rPr lang="zh-CN" altLang="en-US" sz="2000">
                <a:latin typeface="微软雅黑" pitchFamily="34" charset="-122"/>
                <a:ea typeface="微软雅黑" pitchFamily="34" charset="-122"/>
              </a:rPr>
              <a:t>按指令格式的复杂度来分，有两种类型计算机：</a:t>
            </a:r>
          </a:p>
          <a:p>
            <a:pPr lvl="1">
              <a:spcBef>
                <a:spcPct val="25000"/>
              </a:spcBef>
            </a:pPr>
            <a:r>
              <a:rPr lang="zh-CN" altLang="en-US" sz="2000">
                <a:solidFill>
                  <a:schemeClr val="accent2"/>
                </a:solidFill>
                <a:latin typeface="微软雅黑" pitchFamily="34" charset="-122"/>
                <a:ea typeface="微软雅黑" pitchFamily="34" charset="-122"/>
              </a:rPr>
              <a:t>复杂指令集计算机</a:t>
            </a:r>
            <a:r>
              <a:rPr lang="en-US" altLang="zh-CN" sz="2000">
                <a:solidFill>
                  <a:schemeClr val="accent1"/>
                </a:solidFill>
                <a:latin typeface="微软雅黑" pitchFamily="34" charset="-122"/>
                <a:ea typeface="微软雅黑" pitchFamily="34" charset="-122"/>
              </a:rPr>
              <a:t>CISC (Complex Instruction Set Computer)</a:t>
            </a:r>
          </a:p>
          <a:p>
            <a:pPr lvl="1">
              <a:spcBef>
                <a:spcPct val="25000"/>
              </a:spcBef>
            </a:pPr>
            <a:r>
              <a:rPr lang="zh-CN" altLang="en-US" sz="2000">
                <a:solidFill>
                  <a:schemeClr val="accent2"/>
                </a:solidFill>
                <a:latin typeface="微软雅黑" pitchFamily="34" charset="-122"/>
                <a:ea typeface="微软雅黑" pitchFamily="34" charset="-122"/>
              </a:rPr>
              <a:t>精简指令集计算机</a:t>
            </a:r>
            <a:r>
              <a:rPr lang="en-US" altLang="zh-CN" sz="2000">
                <a:solidFill>
                  <a:schemeClr val="accent1"/>
                </a:solidFill>
                <a:latin typeface="微软雅黑" pitchFamily="34" charset="-122"/>
                <a:ea typeface="微软雅黑" pitchFamily="34" charset="-122"/>
              </a:rPr>
              <a:t>RISC (Reduce</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Instruction Set Computer)</a:t>
            </a:r>
            <a:endParaRPr lang="zh-CN" altLang="en-US" sz="200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7" dur="500"/>
                                        <p:tgtEl>
                                          <p:spTgt spid="410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10" dur="500"/>
                                        <p:tgtEl>
                                          <p:spTgt spid="4106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15" dur="500"/>
                                        <p:tgtEl>
                                          <p:spTgt spid="4106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18" dur="500"/>
                                        <p:tgtEl>
                                          <p:spTgt spid="4106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23" dur="500"/>
                                        <p:tgtEl>
                                          <p:spTgt spid="41062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26" dur="500"/>
                                        <p:tgtEl>
                                          <p:spTgt spid="41062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31" dur="500"/>
                                        <p:tgtEl>
                                          <p:spTgt spid="41062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36" dur="500"/>
                                        <p:tgtEl>
                                          <p:spTgt spid="41062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41" dur="500"/>
                                        <p:tgtEl>
                                          <p:spTgt spid="41062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0628"/>
                                        </p:tgtEl>
                                        <p:attrNameLst>
                                          <p:attrName>style.visibility</p:attrName>
                                        </p:attrNameLst>
                                      </p:cBhvr>
                                      <p:to>
                                        <p:strVal val="visible"/>
                                      </p:to>
                                    </p:set>
                                    <p:animEffect transition="in" filter="blinds(horizontal)">
                                      <p:cBhvr>
                                        <p:cTn id="46"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idx="4294967295"/>
          </p:nvPr>
        </p:nvSpPr>
        <p:spPr>
          <a:xfrm>
            <a:off x="236538" y="128588"/>
            <a:ext cx="8559800" cy="528637"/>
          </a:xfrm>
        </p:spPr>
        <p:txBody>
          <a:bodyPr/>
          <a:lstStyle/>
          <a:p>
            <a:r>
              <a:rPr lang="zh-CN" altLang="en-US"/>
              <a:t>复杂指令集计算机</a:t>
            </a:r>
            <a:r>
              <a:rPr lang="en-US" altLang="zh-CN">
                <a:ea typeface="宋体" pitchFamily="2" charset="-122"/>
              </a:rPr>
              <a:t>CISC</a:t>
            </a:r>
          </a:p>
        </p:txBody>
      </p:sp>
      <p:sp>
        <p:nvSpPr>
          <p:cNvPr id="411651" name="Rectangle 3"/>
          <p:cNvSpPr>
            <a:spLocks noGrp="1" noChangeArrowheads="1"/>
          </p:cNvSpPr>
          <p:nvPr>
            <p:ph type="body" idx="4294967295"/>
          </p:nvPr>
        </p:nvSpPr>
        <p:spPr>
          <a:xfrm>
            <a:off x="333375" y="3548063"/>
            <a:ext cx="8153400" cy="2790825"/>
          </a:xfrm>
        </p:spPr>
        <p:txBody>
          <a:bodyPr lIns="91440" tIns="45720" rIns="91440" bIns="45720"/>
          <a:lstStyle/>
          <a:p>
            <a:pPr marL="285750" indent="-285750">
              <a:lnSpc>
                <a:spcPct val="125000"/>
              </a:lnSpc>
              <a:spcBef>
                <a:spcPct val="5000"/>
              </a:spcBef>
            </a:pPr>
            <a:r>
              <a:rPr lang="zh-CN" altLang="en-US" sz="2000">
                <a:latin typeface="微软雅黑" pitchFamily="34" charset="-122"/>
                <a:ea typeface="微软雅黑" pitchFamily="34" charset="-122"/>
              </a:rPr>
              <a:t>对</a:t>
            </a: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进行测试，发现一个</a:t>
            </a:r>
            <a:r>
              <a:rPr lang="zh-CN" altLang="en-US" sz="2000">
                <a:latin typeface="微软雅黑" pitchFamily="34" charset="-122"/>
                <a:ea typeface="微软雅黑" pitchFamily="34" charset="-122"/>
                <a:hlinkClick r:id="" action="ppaction://hlinkshowjump?jump=nextslide"/>
              </a:rPr>
              <a:t>事实</a:t>
            </a:r>
            <a:r>
              <a:rPr lang="zh-CN" altLang="en-US" sz="2000">
                <a:latin typeface="微软雅黑" pitchFamily="34" charset="-122"/>
                <a:ea typeface="微软雅黑" pitchFamily="34" charset="-122"/>
              </a:rPr>
              <a:t>：</a:t>
            </a:r>
          </a:p>
          <a:p>
            <a:pPr lvl="1" indent="-228600">
              <a:lnSpc>
                <a:spcPct val="125000"/>
              </a:lnSpc>
              <a:spcBef>
                <a:spcPct val="5000"/>
              </a:spcBef>
            </a:pPr>
            <a:r>
              <a:rPr lang="zh-CN" altLang="en-US" sz="2000">
                <a:latin typeface="微软雅黑" pitchFamily="34" charset="-122"/>
                <a:ea typeface="微软雅黑" pitchFamily="34" charset="-122"/>
              </a:rPr>
              <a:t>在程序中各种指令出现的频率悬殊很大，最常使用的是一些简单指令，这些指令占程序的80%，但只占指令系统的20%。而且在微程序控制的计算机中，占指令总数20%的复杂指令占用了控制存储器容量的80%。</a:t>
            </a:r>
          </a:p>
          <a:p>
            <a:pPr marL="285750" indent="-285750">
              <a:lnSpc>
                <a:spcPct val="125000"/>
              </a:lnSpc>
              <a:spcBef>
                <a:spcPct val="5000"/>
              </a:spcBef>
            </a:pPr>
            <a:r>
              <a:rPr lang="zh-CN" altLang="en-US" sz="2000">
                <a:latin typeface="微软雅黑" pitchFamily="34" charset="-122"/>
                <a:ea typeface="微软雅黑" pitchFamily="34" charset="-122"/>
              </a:rPr>
              <a:t>1982年美国加州伯克利大学的</a:t>
            </a:r>
            <a:r>
              <a:rPr lang="en-US" altLang="zh-CN" sz="2000">
                <a:solidFill>
                  <a:srgbClr val="C2228D"/>
                </a:solidFill>
                <a:latin typeface="微软雅黑" pitchFamily="34" charset="-122"/>
                <a:ea typeface="微软雅黑" pitchFamily="34" charset="-122"/>
              </a:rPr>
              <a:t>RISCⅠ</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斯坦福大学的</a:t>
            </a:r>
            <a:r>
              <a:rPr lang="en-US" altLang="zh-CN" sz="2000">
                <a:solidFill>
                  <a:srgbClr val="C2228D"/>
                </a:solidFill>
                <a:latin typeface="微软雅黑" pitchFamily="34" charset="-122"/>
                <a:ea typeface="微软雅黑" pitchFamily="34" charset="-122"/>
              </a:rPr>
              <a:t>MIPS</a:t>
            </a:r>
            <a:r>
              <a:rPr lang="en-US" altLang="zh-CN" sz="2000">
                <a:latin typeface="微软雅黑" pitchFamily="34" charset="-122"/>
                <a:ea typeface="微软雅黑" pitchFamily="34" charset="-122"/>
              </a:rPr>
              <a:t>，IBM</a:t>
            </a:r>
            <a:r>
              <a:rPr lang="zh-CN" altLang="en-US" sz="2000">
                <a:latin typeface="微软雅黑" pitchFamily="34" charset="-122"/>
                <a:ea typeface="微软雅黑" pitchFamily="34" charset="-122"/>
              </a:rPr>
              <a:t>公司的</a:t>
            </a:r>
            <a:r>
              <a:rPr lang="en-US" altLang="zh-CN" sz="2000">
                <a:solidFill>
                  <a:srgbClr val="C2228D"/>
                </a:solidFill>
                <a:latin typeface="微软雅黑" pitchFamily="34" charset="-122"/>
                <a:ea typeface="微软雅黑" pitchFamily="34" charset="-122"/>
              </a:rPr>
              <a:t>IBM801</a:t>
            </a:r>
            <a:r>
              <a:rPr lang="zh-CN" altLang="en-US" sz="2000">
                <a:latin typeface="微软雅黑" pitchFamily="34" charset="-122"/>
                <a:ea typeface="微软雅黑" pitchFamily="34" charset="-122"/>
              </a:rPr>
              <a:t>相继宣告完成，这些机器被称为</a:t>
            </a:r>
            <a:r>
              <a:rPr lang="zh-CN" altLang="en-US" sz="2000">
                <a:solidFill>
                  <a:srgbClr val="C2228D"/>
                </a:solidFill>
                <a:latin typeface="微软雅黑" pitchFamily="34" charset="-122"/>
                <a:ea typeface="微软雅黑" pitchFamily="34" charset="-122"/>
              </a:rPr>
              <a:t>第一代</a:t>
            </a:r>
            <a:r>
              <a:rPr lang="en-US" altLang="zh-CN" sz="2000">
                <a:solidFill>
                  <a:srgbClr val="C2228D"/>
                </a:solidFill>
                <a:latin typeface="微软雅黑" pitchFamily="34" charset="-122"/>
                <a:ea typeface="微软雅黑" pitchFamily="34" charset="-122"/>
              </a:rPr>
              <a:t>RISC</a:t>
            </a:r>
            <a:r>
              <a:rPr lang="zh-CN" altLang="en-US" sz="2000">
                <a:solidFill>
                  <a:srgbClr val="C2228D"/>
                </a:solidFill>
                <a:latin typeface="微软雅黑" pitchFamily="34" charset="-122"/>
                <a:ea typeface="微软雅黑" pitchFamily="34" charset="-122"/>
              </a:rPr>
              <a:t>机</a:t>
            </a:r>
            <a:r>
              <a:rPr lang="zh-CN" altLang="en-US" sz="2000">
                <a:latin typeface="微软雅黑" pitchFamily="34" charset="-122"/>
                <a:ea typeface="微软雅黑" pitchFamily="34" charset="-122"/>
              </a:rPr>
              <a:t>。</a:t>
            </a:r>
          </a:p>
        </p:txBody>
      </p:sp>
      <p:sp>
        <p:nvSpPr>
          <p:cNvPr id="411652" name="Rectangle 4"/>
          <p:cNvSpPr>
            <a:spLocks noChangeArrowheads="1"/>
          </p:cNvSpPr>
          <p:nvPr/>
        </p:nvSpPr>
        <p:spPr bwMode="auto">
          <a:xfrm>
            <a:off x="522288" y="847725"/>
            <a:ext cx="8434387" cy="2741613"/>
          </a:xfrm>
          <a:prstGeom prst="rect">
            <a:avLst/>
          </a:prstGeom>
          <a:noFill/>
          <a:ln w="9525">
            <a:noFill/>
            <a:miter lim="800000"/>
            <a:headEnd/>
            <a:tailEnd/>
          </a:ln>
        </p:spPr>
        <p:txBody>
          <a:bodyPr/>
          <a:lstStyle/>
          <a:p>
            <a:pPr marL="342900" indent="-342900">
              <a:lnSpc>
                <a:spcPct val="90000"/>
              </a:lnSpc>
              <a:spcBef>
                <a:spcPct val="30000"/>
              </a:spcBef>
              <a:buSzPct val="75000"/>
              <a:buFont typeface="Wingdings" pitchFamily="2" charset="2"/>
              <a:buChar char="u"/>
            </a:pP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的缺陷</a:t>
            </a:r>
          </a:p>
          <a:p>
            <a:pPr marL="742950" lvl="1" indent="-285750">
              <a:lnSpc>
                <a:spcPct val="130000"/>
              </a:lnSpc>
              <a:spcBef>
                <a:spcPct val="30000"/>
              </a:spcBef>
              <a:buSzPct val="100000"/>
              <a:buFontTx/>
              <a:buChar char="–"/>
            </a:pPr>
            <a:r>
              <a:rPr lang="zh-CN" altLang="en-US" sz="2000">
                <a:solidFill>
                  <a:srgbClr val="0000FF"/>
                </a:solidFill>
                <a:latin typeface="微软雅黑" pitchFamily="34" charset="-122"/>
                <a:ea typeface="微软雅黑" pitchFamily="34" charset="-122"/>
              </a:rPr>
              <a:t>日趋庞大的指令系统不但使计算机的</a:t>
            </a:r>
            <a:r>
              <a:rPr lang="zh-CN" altLang="en-US" sz="2000">
                <a:solidFill>
                  <a:srgbClr val="C2228D"/>
                </a:solidFill>
                <a:latin typeface="微软雅黑" pitchFamily="34" charset="-122"/>
                <a:ea typeface="微软雅黑" pitchFamily="34" charset="-122"/>
              </a:rPr>
              <a:t>研制周期变长</a:t>
            </a:r>
            <a:r>
              <a:rPr lang="zh-CN" altLang="en-US" sz="2000">
                <a:solidFill>
                  <a:srgbClr val="0000FF"/>
                </a:solidFill>
                <a:latin typeface="微软雅黑" pitchFamily="34" charset="-122"/>
                <a:ea typeface="微软雅黑" pitchFamily="34" charset="-122"/>
              </a:rPr>
              <a:t>，而且</a:t>
            </a:r>
            <a:r>
              <a:rPr lang="zh-CN" altLang="en-US" sz="2000">
                <a:solidFill>
                  <a:srgbClr val="C2228D"/>
                </a:solidFill>
                <a:latin typeface="微软雅黑" pitchFamily="34" charset="-122"/>
                <a:ea typeface="微软雅黑" pitchFamily="34" charset="-122"/>
              </a:rPr>
              <a:t>难以保证设计的正确性，难以调试和维护，</a:t>
            </a:r>
            <a:r>
              <a:rPr lang="zh-CN" altLang="en-US" sz="2000">
                <a:solidFill>
                  <a:srgbClr val="0000FF"/>
                </a:solidFill>
                <a:latin typeface="微软雅黑" pitchFamily="34" charset="-122"/>
                <a:ea typeface="微软雅黑" pitchFamily="34" charset="-122"/>
              </a:rPr>
              <a:t>并且因指令操作复杂而</a:t>
            </a:r>
            <a:r>
              <a:rPr lang="zh-CN" altLang="en-US" sz="2000">
                <a:solidFill>
                  <a:srgbClr val="C2228D"/>
                </a:solidFill>
                <a:latin typeface="微软雅黑" pitchFamily="34" charset="-122"/>
                <a:ea typeface="微软雅黑" pitchFamily="34" charset="-122"/>
              </a:rPr>
              <a:t>增加机器周期</a:t>
            </a:r>
            <a:r>
              <a:rPr lang="zh-CN" altLang="en-US" sz="2000">
                <a:solidFill>
                  <a:srgbClr val="0000FF"/>
                </a:solidFill>
                <a:latin typeface="微软雅黑" pitchFamily="34" charset="-122"/>
                <a:ea typeface="微软雅黑" pitchFamily="34" charset="-122"/>
              </a:rPr>
              <a:t>，从而</a:t>
            </a:r>
            <a:r>
              <a:rPr lang="zh-CN" altLang="en-US" sz="2000">
                <a:solidFill>
                  <a:srgbClr val="C2228D"/>
                </a:solidFill>
                <a:latin typeface="微软雅黑" pitchFamily="34" charset="-122"/>
                <a:ea typeface="微软雅黑" pitchFamily="34" charset="-122"/>
              </a:rPr>
              <a:t>降低了系统性能。</a:t>
            </a:r>
          </a:p>
          <a:p>
            <a:pPr marL="342900" indent="-342900">
              <a:lnSpc>
                <a:spcPct val="140000"/>
              </a:lnSpc>
              <a:spcBef>
                <a:spcPct val="30000"/>
              </a:spcBef>
              <a:buSzPct val="75000"/>
              <a:buFont typeface="Wingdings" pitchFamily="2" charset="2"/>
              <a:buChar char="u"/>
            </a:pPr>
            <a:r>
              <a:rPr lang="zh-CN" altLang="en-US" sz="2000">
                <a:latin typeface="微软雅黑" pitchFamily="34" charset="-122"/>
                <a:ea typeface="微软雅黑" pitchFamily="34" charset="-122"/>
              </a:rPr>
              <a:t>1975年</a:t>
            </a:r>
            <a:r>
              <a:rPr lang="en-US" altLang="zh-CN" sz="2000">
                <a:latin typeface="微软雅黑" pitchFamily="34" charset="-122"/>
                <a:ea typeface="微软雅黑" pitchFamily="34" charset="-122"/>
              </a:rPr>
              <a:t>IBM</a:t>
            </a:r>
            <a:r>
              <a:rPr lang="zh-CN" altLang="en-US" sz="2000">
                <a:latin typeface="微软雅黑" pitchFamily="34" charset="-122"/>
                <a:ea typeface="微软雅黑" pitchFamily="34" charset="-122"/>
              </a:rPr>
              <a:t>公司开始研究</a:t>
            </a:r>
            <a:r>
              <a:rPr lang="zh-CN" altLang="en-US" sz="2000">
                <a:solidFill>
                  <a:srgbClr val="C2228D"/>
                </a:solidFill>
                <a:latin typeface="微软雅黑" pitchFamily="34" charset="-122"/>
                <a:ea typeface="微软雅黑" pitchFamily="34" charset="-122"/>
              </a:rPr>
              <a:t>指令系统的合理性问题</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John Cocks</a:t>
            </a:r>
            <a:r>
              <a:rPr lang="zh-CN" altLang="en-US" sz="2000">
                <a:latin typeface="微软雅黑" pitchFamily="34" charset="-122"/>
                <a:ea typeface="微软雅黑" pitchFamily="34" charset="-122"/>
              </a:rPr>
              <a:t>提出精简指令系统计算机 </a:t>
            </a:r>
            <a:r>
              <a:rPr lang="en-US" altLang="zh-CN" sz="2000">
                <a:solidFill>
                  <a:schemeClr val="accent1"/>
                </a:solidFill>
                <a:latin typeface="微软雅黑" pitchFamily="34" charset="-122"/>
                <a:ea typeface="微软雅黑" pitchFamily="34" charset="-122"/>
              </a:rPr>
              <a:t>RISC</a:t>
            </a:r>
            <a:r>
              <a:rPr lang="en-US" altLang="zh-CN" sz="2000">
                <a:solidFill>
                  <a:schemeClr val="accent2"/>
                </a:solidFill>
                <a:latin typeface="微软雅黑" pitchFamily="34" charset="-122"/>
                <a:ea typeface="微软雅黑" pitchFamily="34" charset="-122"/>
              </a:rPr>
              <a:t> ( Reduce Instruction Set Computer )</a:t>
            </a:r>
            <a:r>
              <a:rPr lang="zh-CN" altLang="en-US" sz="2000">
                <a:latin typeface="微软雅黑" pitchFamily="34" charset="-122"/>
                <a:ea typeface="微软雅黑" pitchFamily="34" charset="-122"/>
              </a:rPr>
              <a:t>。</a:t>
            </a:r>
          </a:p>
        </p:txBody>
      </p:sp>
      <p:sp>
        <p:nvSpPr>
          <p:cNvPr id="5" name="Text Box 6"/>
          <p:cNvSpPr txBox="1">
            <a:spLocks noChangeArrowheads="1"/>
          </p:cNvSpPr>
          <p:nvPr/>
        </p:nvSpPr>
        <p:spPr bwMode="auto">
          <a:xfrm>
            <a:off x="8059738" y="6253163"/>
            <a:ext cx="895350" cy="325437"/>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solidFill>
                  <a:schemeClr val="accent2"/>
                </a:solidFill>
                <a:ea typeface="宋体" pitchFamily="2" charset="-122"/>
                <a:hlinkClick r:id="rId2" action="ppaction://hlinksldjump"/>
              </a:rPr>
              <a:t>SKIP</a:t>
            </a:r>
            <a:endParaRPr lang="en-US" altLang="zh-CN" sz="180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xEl>
                                              <p:pRg st="1" end="1"/>
                                            </p:txEl>
                                          </p:spTgt>
                                        </p:tgtEl>
                                        <p:attrNameLst>
                                          <p:attrName>style.visibility</p:attrName>
                                        </p:attrNameLst>
                                      </p:cBhvr>
                                      <p:to>
                                        <p:strVal val="visible"/>
                                      </p:to>
                                    </p:set>
                                    <p:animEffect transition="in" filter="blinds(horizontal)">
                                      <p:cBhvr>
                                        <p:cTn id="7" dur="500"/>
                                        <p:tgtEl>
                                          <p:spTgt spid="41165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1652">
                                            <p:txEl>
                                              <p:pRg st="2" end="2"/>
                                            </p:txEl>
                                          </p:spTgt>
                                        </p:tgtEl>
                                        <p:attrNameLst>
                                          <p:attrName>style.visibility</p:attrName>
                                        </p:attrNameLst>
                                      </p:cBhvr>
                                      <p:to>
                                        <p:strVal val="visible"/>
                                      </p:to>
                                    </p:set>
                                    <p:animEffect transition="in" filter="blinds(horizontal)">
                                      <p:cBhvr>
                                        <p:cTn id="12" dur="500"/>
                                        <p:tgtEl>
                                          <p:spTgt spid="4116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1651">
                                            <p:txEl>
                                              <p:pRg st="0" end="0"/>
                                            </p:txEl>
                                          </p:spTgt>
                                        </p:tgtEl>
                                        <p:attrNameLst>
                                          <p:attrName>style.visibility</p:attrName>
                                        </p:attrNameLst>
                                      </p:cBhvr>
                                      <p:to>
                                        <p:strVal val="visible"/>
                                      </p:to>
                                    </p:set>
                                    <p:animEffect transition="in" filter="blinds(horizontal)">
                                      <p:cBhvr>
                                        <p:cTn id="17" dur="500"/>
                                        <p:tgtEl>
                                          <p:spTgt spid="4116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1651">
                                            <p:txEl>
                                              <p:pRg st="1" end="1"/>
                                            </p:txEl>
                                          </p:spTgt>
                                        </p:tgtEl>
                                        <p:attrNameLst>
                                          <p:attrName>style.visibility</p:attrName>
                                        </p:attrNameLst>
                                      </p:cBhvr>
                                      <p:to>
                                        <p:strVal val="visible"/>
                                      </p:to>
                                    </p:set>
                                    <p:animEffect transition="in" filter="blinds(horizontal)">
                                      <p:cBhvr>
                                        <p:cTn id="22" dur="500"/>
                                        <p:tgtEl>
                                          <p:spTgt spid="4116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1651">
                                            <p:txEl>
                                              <p:pRg st="2" end="2"/>
                                            </p:txEl>
                                          </p:spTgt>
                                        </p:tgtEl>
                                        <p:attrNameLst>
                                          <p:attrName>style.visibility</p:attrName>
                                        </p:attrNameLst>
                                      </p:cBhvr>
                                      <p:to>
                                        <p:strVal val="visible"/>
                                      </p:to>
                                    </p:set>
                                    <p:animEffect transition="in" filter="blinds(horizontal)">
                                      <p:cBhvr>
                                        <p:cTn id="27" dur="500"/>
                                        <p:tgtEl>
                                          <p:spTgt spid="4116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236538" y="128588"/>
            <a:ext cx="8713787" cy="528637"/>
          </a:xfrm>
          <a:noFill/>
        </p:spPr>
        <p:txBody>
          <a:bodyPr/>
          <a:lstStyle/>
          <a:p>
            <a:r>
              <a:rPr lang="en-US" altLang="zh-CN">
                <a:ea typeface="宋体" pitchFamily="2" charset="-122"/>
              </a:rPr>
              <a:t>Top 10 80x86 Instructions</a:t>
            </a:r>
          </a:p>
        </p:txBody>
      </p:sp>
      <p:pic>
        <p:nvPicPr>
          <p:cNvPr id="562179" name="Picture 3"/>
          <p:cNvPicPr>
            <a:picLocks noChangeArrowheads="1"/>
          </p:cNvPicPr>
          <p:nvPr/>
        </p:nvPicPr>
        <p:blipFill>
          <a:blip r:embed="rId2"/>
          <a:srcRect/>
          <a:stretch>
            <a:fillRect/>
          </a:stretch>
        </p:blipFill>
        <p:spPr bwMode="auto">
          <a:xfrm>
            <a:off x="371475" y="963613"/>
            <a:ext cx="8772525" cy="5145087"/>
          </a:xfrm>
          <a:prstGeom prst="rect">
            <a:avLst/>
          </a:prstGeom>
          <a:noFill/>
          <a:ln w="12700">
            <a:noFill/>
            <a:miter lim="800000"/>
            <a:headEnd/>
            <a:tailEnd/>
          </a:ln>
        </p:spPr>
      </p:pic>
      <p:sp>
        <p:nvSpPr>
          <p:cNvPr id="562180" name="Text Box 4"/>
          <p:cNvSpPr txBox="1">
            <a:spLocks noChangeArrowheads="1"/>
          </p:cNvSpPr>
          <p:nvPr/>
        </p:nvSpPr>
        <p:spPr bwMode="auto">
          <a:xfrm>
            <a:off x="747713" y="6181725"/>
            <a:ext cx="6153150" cy="3556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solidFill>
                  <a:schemeClr val="accent2"/>
                </a:solidFill>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简单指令占主要部分，使用频率高！</a:t>
            </a:r>
            <a:r>
              <a:rPr lang="en-US" altLang="zh-CN" sz="2000">
                <a:solidFill>
                  <a:schemeClr val="accent2"/>
                </a:solidFill>
                <a:latin typeface="微软雅黑" pitchFamily="34" charset="-122"/>
                <a:ea typeface="微软雅黑" pitchFamily="34" charset="-122"/>
              </a:rPr>
              <a:t>)</a:t>
            </a:r>
          </a:p>
        </p:txBody>
      </p:sp>
      <p:sp>
        <p:nvSpPr>
          <p:cNvPr id="562181" name="Rectangle 5"/>
          <p:cNvSpPr>
            <a:spLocks noGrp="1" noChangeArrowheads="1"/>
          </p:cNvSpPr>
          <p:nvPr>
            <p:ph type="body" idx="4294967295"/>
          </p:nvPr>
        </p:nvSpPr>
        <p:spPr>
          <a:noFill/>
        </p:spPr>
        <p:txBody>
          <a:bodyPr lIns="91440" tIns="45720" rIns="91440" bIns="45720"/>
          <a:lstStyle/>
          <a:p>
            <a:pPr marL="285750" indent="-285750" algn="just">
              <a:lnSpc>
                <a:spcPct val="86000"/>
              </a:lnSpc>
              <a:spcBef>
                <a:spcPct val="40000"/>
              </a:spcBef>
              <a:buFontTx/>
              <a:buNone/>
            </a:pPr>
            <a:r>
              <a:rPr lang="en-US" altLang="zh-CN" sz="1400">
                <a:ea typeface="宋体" pitchFamily="2" charset="-122"/>
              </a:rPr>
              <a:t>   </a:t>
            </a:r>
          </a:p>
        </p:txBody>
      </p:sp>
      <p:sp>
        <p:nvSpPr>
          <p:cNvPr id="39942" name="Text Box 6"/>
          <p:cNvSpPr txBox="1">
            <a:spLocks noChangeArrowheads="1"/>
          </p:cNvSpPr>
          <p:nvPr/>
        </p:nvSpPr>
        <p:spPr bwMode="auto">
          <a:xfrm>
            <a:off x="7094538" y="6046788"/>
            <a:ext cx="1146175" cy="325437"/>
          </a:xfrm>
          <a:prstGeom prst="rect">
            <a:avLst/>
          </a:prstGeom>
          <a:noFill/>
          <a:ln w="12700">
            <a:noFill/>
            <a:miter lim="800000"/>
            <a:headEnd/>
            <a:tailEnd/>
          </a:ln>
        </p:spPr>
        <p:txBody>
          <a:bodyPr lIns="63500" tIns="25400" rIns="63500" bIns="25400">
            <a:spAutoFit/>
          </a:bodyPr>
          <a:lstStyle/>
          <a:p>
            <a:pPr>
              <a:spcBef>
                <a:spcPct val="50000"/>
              </a:spcBef>
            </a:pPr>
            <a:r>
              <a:rPr lang="en-US" altLang="zh-CN" sz="1800">
                <a:solidFill>
                  <a:schemeClr val="accent2"/>
                </a:solidFill>
                <a:ea typeface="宋体" pitchFamily="2" charset="-122"/>
                <a:hlinkClick r:id="" action="ppaction://hlinkshowjump?jump=previousslide"/>
              </a:rPr>
              <a:t>BACK</a:t>
            </a:r>
            <a:endParaRPr lang="en-US" altLang="zh-CN" sz="1800">
              <a:solidFill>
                <a:schemeClr val="accent2"/>
              </a:solidFill>
              <a:ea typeface="宋体" pitchFamily="2" charset="-122"/>
            </a:endParaRPr>
          </a:p>
        </p:txBody>
      </p:sp>
      <p:sp>
        <p:nvSpPr>
          <p:cNvPr id="562183" name="Rectangle 7"/>
          <p:cNvSpPr>
            <a:spLocks noChangeArrowheads="1"/>
          </p:cNvSpPr>
          <p:nvPr/>
        </p:nvSpPr>
        <p:spPr bwMode="auto">
          <a:xfrm>
            <a:off x="393700" y="914400"/>
            <a:ext cx="7634288" cy="420688"/>
          </a:xfrm>
          <a:prstGeom prst="rect">
            <a:avLst/>
          </a:prstGeom>
          <a:solidFill>
            <a:schemeClr val="accent1">
              <a:alpha val="23000"/>
            </a:schemeClr>
          </a:solidFill>
          <a:ln w="50800">
            <a:noFill/>
            <a:miter lim="800000"/>
            <a:headEnd/>
            <a:tailEnd/>
          </a:ln>
          <a:effectLst/>
        </p:spPr>
        <p:txBody>
          <a:bodyPr wrap="none" anchor="ctr"/>
          <a:lstStyle/>
          <a:p>
            <a:endParaRPr lang="zh-CN" altLang="en-US"/>
          </a:p>
        </p:txBody>
      </p:sp>
      <p:sp>
        <p:nvSpPr>
          <p:cNvPr id="562184" name="Text Box 8"/>
          <p:cNvSpPr txBox="1">
            <a:spLocks noChangeArrowheads="1"/>
          </p:cNvSpPr>
          <p:nvPr/>
        </p:nvSpPr>
        <p:spPr bwMode="auto">
          <a:xfrm>
            <a:off x="2308225" y="1335088"/>
            <a:ext cx="1928813" cy="366712"/>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MOV M to R</a:t>
            </a:r>
            <a:endParaRPr lang="zh-CN" altLang="en-US" sz="1800">
              <a:solidFill>
                <a:schemeClr val="accent1"/>
              </a:solidFill>
              <a:latin typeface="微软雅黑" pitchFamily="34" charset="-122"/>
              <a:ea typeface="微软雅黑" pitchFamily="34" charset="-122"/>
            </a:endParaRPr>
          </a:p>
        </p:txBody>
      </p:sp>
      <p:sp>
        <p:nvSpPr>
          <p:cNvPr id="562185" name="Text Box 9"/>
          <p:cNvSpPr txBox="1">
            <a:spLocks noChangeArrowheads="1"/>
          </p:cNvSpPr>
          <p:nvPr/>
        </p:nvSpPr>
        <p:spPr bwMode="auto">
          <a:xfrm>
            <a:off x="2300288" y="2501900"/>
            <a:ext cx="1928812"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MOV R to M</a:t>
            </a:r>
            <a:endParaRPr lang="zh-CN" altLang="en-US" sz="1800">
              <a:solidFill>
                <a:schemeClr val="accent1"/>
              </a:solidFill>
              <a:latin typeface="微软雅黑" pitchFamily="34" charset="-122"/>
              <a:ea typeface="微软雅黑" pitchFamily="34" charset="-122"/>
            </a:endParaRPr>
          </a:p>
        </p:txBody>
      </p:sp>
      <p:sp>
        <p:nvSpPr>
          <p:cNvPr id="562186" name="Text Box 10"/>
          <p:cNvSpPr txBox="1">
            <a:spLocks noChangeArrowheads="1"/>
          </p:cNvSpPr>
          <p:nvPr/>
        </p:nvSpPr>
        <p:spPr bwMode="auto">
          <a:xfrm>
            <a:off x="3581400" y="1708150"/>
            <a:ext cx="723900"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Jcc</a:t>
            </a:r>
          </a:p>
        </p:txBody>
      </p:sp>
      <p:sp>
        <p:nvSpPr>
          <p:cNvPr id="562187" name="Text Box 11"/>
          <p:cNvSpPr txBox="1">
            <a:spLocks noChangeArrowheads="1"/>
          </p:cNvSpPr>
          <p:nvPr/>
        </p:nvSpPr>
        <p:spPr bwMode="auto">
          <a:xfrm>
            <a:off x="3063875" y="2149475"/>
            <a:ext cx="723900" cy="366713"/>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CMP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blinds(horizontal)">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idx="4294967295"/>
          </p:nvPr>
        </p:nvSpPr>
        <p:spPr>
          <a:xfrm>
            <a:off x="236538" y="128588"/>
            <a:ext cx="8662987" cy="528637"/>
          </a:xfrm>
          <a:noFill/>
        </p:spPr>
        <p:txBody>
          <a:bodyPr anchor="ctr"/>
          <a:lstStyle/>
          <a:p>
            <a:r>
              <a:rPr lang="en-US" altLang="zh-CN">
                <a:ea typeface="宋体" pitchFamily="2" charset="-122"/>
              </a:rPr>
              <a:t>RISC</a:t>
            </a:r>
            <a:r>
              <a:rPr lang="zh-CN" altLang="en-US"/>
              <a:t>设计风格的主要特点</a:t>
            </a:r>
          </a:p>
        </p:txBody>
      </p:sp>
      <p:sp>
        <p:nvSpPr>
          <p:cNvPr id="413699" name="Rectangle 3"/>
          <p:cNvSpPr>
            <a:spLocks noGrp="1" noChangeArrowheads="1"/>
          </p:cNvSpPr>
          <p:nvPr>
            <p:ph type="body" idx="4294967295"/>
          </p:nvPr>
        </p:nvSpPr>
        <p:spPr>
          <a:xfrm>
            <a:off x="269875" y="866775"/>
            <a:ext cx="8607425" cy="4381500"/>
          </a:xfrm>
          <a:noFill/>
        </p:spPr>
        <p:txBody>
          <a:bodyPr lIns="91440" tIns="45720" rIns="91440" bIns="45720"/>
          <a:lstStyle/>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(1) 简化的指令系统</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指令少 / 寻址方式少 / 指令格式少 / 指令长度一致</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(2) 以</a:t>
            </a:r>
            <a:r>
              <a:rPr lang="en-US" altLang="zh-CN" sz="2200">
                <a:solidFill>
                  <a:srgbClr val="0000FF"/>
                </a:solidFill>
                <a:latin typeface="微软雅黑" pitchFamily="34" charset="-122"/>
                <a:ea typeface="微软雅黑" pitchFamily="34" charset="-122"/>
              </a:rPr>
              <a:t>RR</a:t>
            </a:r>
            <a:r>
              <a:rPr lang="zh-CN" altLang="en-US" sz="2200">
                <a:solidFill>
                  <a:srgbClr val="0000FF"/>
                </a:solidFill>
                <a:latin typeface="微软雅黑" pitchFamily="34" charset="-122"/>
                <a:ea typeface="微软雅黑" pitchFamily="34" charset="-122"/>
              </a:rPr>
              <a:t>方式工作</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除</a:t>
            </a:r>
            <a:r>
              <a:rPr lang="en-US" altLang="zh-CN" sz="2200">
                <a:solidFill>
                  <a:srgbClr val="C2228D"/>
                </a:solidFill>
                <a:latin typeface="微软雅黑" pitchFamily="34" charset="-122"/>
                <a:ea typeface="微软雅黑" pitchFamily="34" charset="-122"/>
              </a:rPr>
              <a:t>Load/Store</a:t>
            </a:r>
            <a:r>
              <a:rPr lang="zh-CN" altLang="en-US" sz="2200">
                <a:solidFill>
                  <a:srgbClr val="C2228D"/>
                </a:solidFill>
                <a:latin typeface="微软雅黑" pitchFamily="34" charset="-122"/>
                <a:ea typeface="微软雅黑" pitchFamily="34" charset="-122"/>
              </a:rPr>
              <a:t>指令可访存外，其余指令都只访问寄存器</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(3) 指令周期短</a:t>
            </a:r>
          </a:p>
          <a:p>
            <a:pPr marL="342900" indent="-342900">
              <a:buFont typeface="Monotype Sorts" pitchFamily="2" charset="2"/>
              <a:buChar char=" "/>
            </a:pPr>
            <a:r>
              <a:rPr lang="zh-CN" altLang="en-US" sz="2200">
                <a:solidFill>
                  <a:srgbClr val="C2228D"/>
                </a:solidFill>
                <a:latin typeface="微软雅黑" pitchFamily="34" charset="-122"/>
                <a:ea typeface="微软雅黑" pitchFamily="34" charset="-122"/>
              </a:rPr>
              <a:t>      以流水线方式工作，</a:t>
            </a:r>
            <a:r>
              <a:rPr lang="zh-CN" altLang="en-US" sz="2200">
                <a:latin typeface="微软雅黑" pitchFamily="34" charset="-122"/>
                <a:ea typeface="微软雅黑" pitchFamily="34" charset="-122"/>
              </a:rPr>
              <a:t> </a:t>
            </a:r>
            <a:r>
              <a:rPr lang="zh-CN" altLang="en-US" sz="2200">
                <a:solidFill>
                  <a:srgbClr val="C2228D"/>
                </a:solidFill>
                <a:latin typeface="微软雅黑" pitchFamily="34" charset="-122"/>
                <a:ea typeface="微软雅黑" pitchFamily="34" charset="-122"/>
              </a:rPr>
              <a:t>因而除</a:t>
            </a:r>
            <a:r>
              <a:rPr lang="en-US" altLang="zh-CN" sz="2200">
                <a:solidFill>
                  <a:srgbClr val="C2228D"/>
                </a:solidFill>
                <a:latin typeface="微软雅黑" pitchFamily="34" charset="-122"/>
                <a:ea typeface="微软雅黑" pitchFamily="34" charset="-122"/>
              </a:rPr>
              <a:t>Load/Store</a:t>
            </a:r>
            <a:r>
              <a:rPr lang="zh-CN" altLang="en-US" sz="2200">
                <a:solidFill>
                  <a:srgbClr val="C2228D"/>
                </a:solidFill>
                <a:latin typeface="微软雅黑" pitchFamily="34" charset="-122"/>
                <a:ea typeface="微软雅黑" pitchFamily="34" charset="-122"/>
              </a:rPr>
              <a:t>指令外，其他简单指令都只需一个或一个不到的时钟周期就可完成</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(4) 采用大量通用寄存器，以减少访存次数</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(5) 采用硬连线路控制器，不用或少用微程序控制</a:t>
            </a:r>
          </a:p>
          <a:p>
            <a:pPr marL="342900" indent="-342900">
              <a:buFont typeface="Monotype Sorts" pitchFamily="2" charset="2"/>
              <a:buChar char=" "/>
            </a:pPr>
            <a:r>
              <a:rPr lang="zh-CN" altLang="en-US" sz="2200">
                <a:solidFill>
                  <a:srgbClr val="0000FF"/>
                </a:solidFill>
                <a:latin typeface="微软雅黑" pitchFamily="34" charset="-122"/>
                <a:ea typeface="微软雅黑" pitchFamily="34" charset="-122"/>
              </a:rPr>
              <a:t> (6)  采用优化的编译系统，力求有效地支持高级语言程序</a:t>
            </a:r>
          </a:p>
        </p:txBody>
      </p:sp>
      <p:sp>
        <p:nvSpPr>
          <p:cNvPr id="413700" name="Text Box 4"/>
          <p:cNvSpPr txBox="1">
            <a:spLocks noChangeArrowheads="1"/>
          </p:cNvSpPr>
          <p:nvPr/>
        </p:nvSpPr>
        <p:spPr bwMode="auto">
          <a:xfrm>
            <a:off x="376238" y="5467350"/>
            <a:ext cx="8526462" cy="812800"/>
          </a:xfrm>
          <a:prstGeom prst="rect">
            <a:avLst/>
          </a:prstGeom>
          <a:noFill/>
          <a:ln w="12700">
            <a:noFill/>
            <a:miter lim="800000"/>
            <a:headEnd/>
            <a:tailEnd/>
          </a:ln>
        </p:spPr>
        <p:txBody>
          <a:bodyPr lIns="63500" tIns="25400" rIns="63500" bIns="25400">
            <a:spAutoFit/>
          </a:bodyPr>
          <a:lstStyle/>
          <a:p>
            <a:pPr>
              <a:spcBef>
                <a:spcPct val="50000"/>
              </a:spcBef>
            </a:pP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是典型的</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处理器，</a:t>
            </a:r>
            <a:r>
              <a:rPr lang="en-US" altLang="zh-CN" sz="2000">
                <a:latin typeface="微软雅黑" pitchFamily="34" charset="-122"/>
                <a:ea typeface="微软雅黑" pitchFamily="34" charset="-122"/>
              </a:rPr>
              <a:t>82</a:t>
            </a:r>
            <a:r>
              <a:rPr lang="zh-CN" altLang="en-US" sz="2000">
                <a:latin typeface="微软雅黑" pitchFamily="34" charset="-122"/>
                <a:ea typeface="微软雅黑" pitchFamily="34" charset="-122"/>
              </a:rPr>
              <a:t>年以来新的指令集大多采用</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体系结构</a:t>
            </a:r>
          </a:p>
          <a:p>
            <a:pPr>
              <a:spcBef>
                <a:spcPct val="50000"/>
              </a:spcBef>
            </a:pPr>
            <a:r>
              <a:rPr lang="en-US" altLang="zh-CN" sz="2000">
                <a:latin typeface="微软雅黑" pitchFamily="34" charset="-122"/>
                <a:ea typeface="微软雅黑" pitchFamily="34" charset="-122"/>
              </a:rPr>
              <a:t>x86</a:t>
            </a:r>
            <a:r>
              <a:rPr lang="zh-CN" altLang="en-US" sz="2000">
                <a:latin typeface="微软雅黑" pitchFamily="34" charset="-122"/>
                <a:ea typeface="微软雅黑" pitchFamily="34" charset="-122"/>
              </a:rPr>
              <a:t>因为“兼容”的需要，保留了</a:t>
            </a:r>
            <a:r>
              <a:rPr lang="en-US" altLang="zh-CN" sz="2000">
                <a:latin typeface="微软雅黑" pitchFamily="34" charset="-122"/>
                <a:ea typeface="微软雅黑" pitchFamily="34" charset="-122"/>
              </a:rPr>
              <a:t>CISC</a:t>
            </a:r>
            <a:r>
              <a:rPr lang="zh-CN" altLang="en-US" sz="2000">
                <a:latin typeface="微软雅黑" pitchFamily="34" charset="-122"/>
                <a:ea typeface="微软雅黑" pitchFamily="34" charset="-122"/>
              </a:rPr>
              <a:t>的风格，同时也借鉴了</a:t>
            </a:r>
            <a:r>
              <a:rPr lang="en-US" altLang="zh-CN" sz="2000">
                <a:latin typeface="微软雅黑" pitchFamily="34" charset="-122"/>
                <a:ea typeface="微软雅黑" pitchFamily="34" charset="-122"/>
              </a:rPr>
              <a:t>RISC</a:t>
            </a:r>
            <a:r>
              <a:rPr lang="zh-CN" altLang="en-US" sz="2000">
                <a:latin typeface="微软雅黑" pitchFamily="34" charset="-122"/>
                <a:ea typeface="微软雅黑" pitchFamily="34" charset="-122"/>
              </a:rPr>
              <a:t>思想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699">
                                            <p:txEl>
                                              <p:pRg st="0" end="0"/>
                                            </p:txEl>
                                          </p:spTgt>
                                        </p:tgtEl>
                                        <p:attrNameLst>
                                          <p:attrName>style.visibility</p:attrName>
                                        </p:attrNameLst>
                                      </p:cBhvr>
                                      <p:to>
                                        <p:strVal val="visible"/>
                                      </p:to>
                                    </p:set>
                                    <p:animEffect transition="in" filter="blinds(horizontal)">
                                      <p:cBhvr>
                                        <p:cTn id="7" dur="500"/>
                                        <p:tgtEl>
                                          <p:spTgt spid="413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3699">
                                            <p:txEl>
                                              <p:pRg st="1" end="1"/>
                                            </p:txEl>
                                          </p:spTgt>
                                        </p:tgtEl>
                                        <p:attrNameLst>
                                          <p:attrName>style.visibility</p:attrName>
                                        </p:attrNameLst>
                                      </p:cBhvr>
                                      <p:to>
                                        <p:strVal val="visible"/>
                                      </p:to>
                                    </p:set>
                                    <p:animEffect transition="in" filter="blinds(horizontal)">
                                      <p:cBhvr>
                                        <p:cTn id="10" dur="500"/>
                                        <p:tgtEl>
                                          <p:spTgt spid="413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3699">
                                            <p:txEl>
                                              <p:pRg st="2" end="2"/>
                                            </p:txEl>
                                          </p:spTgt>
                                        </p:tgtEl>
                                        <p:attrNameLst>
                                          <p:attrName>style.visibility</p:attrName>
                                        </p:attrNameLst>
                                      </p:cBhvr>
                                      <p:to>
                                        <p:strVal val="visible"/>
                                      </p:to>
                                    </p:set>
                                    <p:animEffect transition="in" filter="blinds(horizontal)">
                                      <p:cBhvr>
                                        <p:cTn id="15" dur="500"/>
                                        <p:tgtEl>
                                          <p:spTgt spid="41369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3699">
                                            <p:txEl>
                                              <p:pRg st="3" end="3"/>
                                            </p:txEl>
                                          </p:spTgt>
                                        </p:tgtEl>
                                        <p:attrNameLst>
                                          <p:attrName>style.visibility</p:attrName>
                                        </p:attrNameLst>
                                      </p:cBhvr>
                                      <p:to>
                                        <p:strVal val="visible"/>
                                      </p:to>
                                    </p:set>
                                    <p:animEffect transition="in" filter="blinds(horizontal)">
                                      <p:cBhvr>
                                        <p:cTn id="18" dur="500"/>
                                        <p:tgtEl>
                                          <p:spTgt spid="4136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3699">
                                            <p:txEl>
                                              <p:pRg st="4" end="4"/>
                                            </p:txEl>
                                          </p:spTgt>
                                        </p:tgtEl>
                                        <p:attrNameLst>
                                          <p:attrName>style.visibility</p:attrName>
                                        </p:attrNameLst>
                                      </p:cBhvr>
                                      <p:to>
                                        <p:strVal val="visible"/>
                                      </p:to>
                                    </p:set>
                                    <p:animEffect transition="in" filter="blinds(horizontal)">
                                      <p:cBhvr>
                                        <p:cTn id="23" dur="500"/>
                                        <p:tgtEl>
                                          <p:spTgt spid="413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13699">
                                            <p:txEl>
                                              <p:pRg st="5" end="5"/>
                                            </p:txEl>
                                          </p:spTgt>
                                        </p:tgtEl>
                                        <p:attrNameLst>
                                          <p:attrName>style.visibility</p:attrName>
                                        </p:attrNameLst>
                                      </p:cBhvr>
                                      <p:to>
                                        <p:strVal val="visible"/>
                                      </p:to>
                                    </p:set>
                                    <p:animEffect transition="in" filter="blinds(horizontal)">
                                      <p:cBhvr>
                                        <p:cTn id="26" dur="500"/>
                                        <p:tgtEl>
                                          <p:spTgt spid="4136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3699">
                                            <p:txEl>
                                              <p:pRg st="6" end="6"/>
                                            </p:txEl>
                                          </p:spTgt>
                                        </p:tgtEl>
                                        <p:attrNameLst>
                                          <p:attrName>style.visibility</p:attrName>
                                        </p:attrNameLst>
                                      </p:cBhvr>
                                      <p:to>
                                        <p:strVal val="visible"/>
                                      </p:to>
                                    </p:set>
                                    <p:animEffect transition="in" filter="blinds(horizontal)">
                                      <p:cBhvr>
                                        <p:cTn id="31" dur="500"/>
                                        <p:tgtEl>
                                          <p:spTgt spid="4136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13699">
                                            <p:txEl>
                                              <p:pRg st="7" end="7"/>
                                            </p:txEl>
                                          </p:spTgt>
                                        </p:tgtEl>
                                        <p:attrNameLst>
                                          <p:attrName>style.visibility</p:attrName>
                                        </p:attrNameLst>
                                      </p:cBhvr>
                                      <p:to>
                                        <p:strVal val="visible"/>
                                      </p:to>
                                    </p:set>
                                    <p:animEffect transition="in" filter="blinds(horizontal)">
                                      <p:cBhvr>
                                        <p:cTn id="36" dur="500"/>
                                        <p:tgtEl>
                                          <p:spTgt spid="41369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13699">
                                            <p:txEl>
                                              <p:pRg st="8" end="8"/>
                                            </p:txEl>
                                          </p:spTgt>
                                        </p:tgtEl>
                                        <p:attrNameLst>
                                          <p:attrName>style.visibility</p:attrName>
                                        </p:attrNameLst>
                                      </p:cBhvr>
                                      <p:to>
                                        <p:strVal val="visible"/>
                                      </p:to>
                                    </p:set>
                                    <p:animEffect transition="in" filter="blinds(horizontal)">
                                      <p:cBhvr>
                                        <p:cTn id="41" dur="500"/>
                                        <p:tgtEl>
                                          <p:spTgt spid="41369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13700">
                                            <p:txEl>
                                              <p:pRg st="0" end="0"/>
                                            </p:txEl>
                                          </p:spTgt>
                                        </p:tgtEl>
                                        <p:attrNameLst>
                                          <p:attrName>style.visibility</p:attrName>
                                        </p:attrNameLst>
                                      </p:cBhvr>
                                      <p:to>
                                        <p:strVal val="visible"/>
                                      </p:to>
                                    </p:set>
                                    <p:animEffect transition="in" filter="blinds(horizontal)">
                                      <p:cBhvr>
                                        <p:cTn id="46" dur="500"/>
                                        <p:tgtEl>
                                          <p:spTgt spid="41370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13700">
                                            <p:txEl>
                                              <p:pRg st="1" end="1"/>
                                            </p:txEl>
                                          </p:spTgt>
                                        </p:tgtEl>
                                        <p:attrNameLst>
                                          <p:attrName>style.visibility</p:attrName>
                                        </p:attrNameLst>
                                      </p:cBhvr>
                                      <p:to>
                                        <p:strVal val="visible"/>
                                      </p:to>
                                    </p:set>
                                    <p:animEffect transition="in" filter="blinds(horizontal)">
                                      <p:cBhvr>
                                        <p:cTn id="51" dur="500"/>
                                        <p:tgtEl>
                                          <p:spTgt spid="4137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zh-CN" altLang="en-US"/>
              <a:t>指令流水线的实现</a:t>
            </a:r>
          </a:p>
        </p:txBody>
      </p:sp>
      <p:pic>
        <p:nvPicPr>
          <p:cNvPr id="566275" name="Picture 3"/>
          <p:cNvPicPr>
            <a:picLocks noChangeAspect="1" noChangeArrowheads="1"/>
          </p:cNvPicPr>
          <p:nvPr/>
        </p:nvPicPr>
        <p:blipFill>
          <a:blip r:embed="rId2"/>
          <a:srcRect/>
          <a:stretch>
            <a:fillRect/>
          </a:stretch>
        </p:blipFill>
        <p:spPr bwMode="auto">
          <a:xfrm>
            <a:off x="0" y="2317750"/>
            <a:ext cx="9144000" cy="2603500"/>
          </a:xfrm>
          <a:prstGeom prst="rect">
            <a:avLst/>
          </a:prstGeom>
          <a:noFill/>
        </p:spPr>
      </p:pic>
      <p:sp>
        <p:nvSpPr>
          <p:cNvPr id="566276" name="Rectangle 4"/>
          <p:cNvSpPr>
            <a:spLocks noGrp="1" noChangeArrowheads="1"/>
          </p:cNvSpPr>
          <p:nvPr>
            <p:ph type="body" idx="1"/>
          </p:nvPr>
        </p:nvSpPr>
        <p:spPr>
          <a:xfrm>
            <a:off x="261938" y="862013"/>
            <a:ext cx="8597900" cy="781050"/>
          </a:xfrm>
          <a:noFill/>
          <a:ln/>
        </p:spPr>
        <p:txBody>
          <a:bodyPr/>
          <a:lstStyle/>
          <a:p>
            <a:pPr>
              <a:lnSpc>
                <a:spcPct val="120000"/>
              </a:lnSpc>
              <a:buFontTx/>
              <a:buNone/>
            </a:pPr>
            <a:r>
              <a:rPr lang="zh-CN" altLang="en-US" sz="2000">
                <a:latin typeface="微软雅黑" pitchFamily="34" charset="-122"/>
                <a:ea typeface="微软雅黑" pitchFamily="34" charset="-122"/>
              </a:rPr>
              <a:t>假定：最复杂指令执行过程 ① 取指：</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；②译码和读操作数：</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；③</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操作：</a:t>
            </a:r>
            <a:r>
              <a:rPr lang="en-US" altLang="zh-CN" sz="2000">
                <a:latin typeface="微软雅黑" pitchFamily="34" charset="-122"/>
                <a:ea typeface="微软雅黑" pitchFamily="34" charset="-122"/>
              </a:rPr>
              <a:t>100ps</a:t>
            </a:r>
            <a:r>
              <a:rPr lang="zh-CN" altLang="en-US" sz="2000">
                <a:latin typeface="微软雅黑" pitchFamily="34" charset="-122"/>
                <a:ea typeface="微软雅黑" pitchFamily="34" charset="-122"/>
              </a:rPr>
              <a:t>；④读存储器：</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；⑤结果写寄存器：</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 </a:t>
            </a:r>
          </a:p>
        </p:txBody>
      </p:sp>
      <p:sp>
        <p:nvSpPr>
          <p:cNvPr id="566277" name="Text Box 5"/>
          <p:cNvSpPr txBox="1">
            <a:spLocks noChangeArrowheads="1"/>
          </p:cNvSpPr>
          <p:nvPr/>
        </p:nvSpPr>
        <p:spPr bwMode="auto">
          <a:xfrm>
            <a:off x="188913" y="4965700"/>
            <a:ext cx="1044575" cy="828675"/>
          </a:xfrm>
          <a:prstGeom prst="rect">
            <a:avLst/>
          </a:prstGeom>
          <a:noFill/>
          <a:ln w="50800">
            <a:noFill/>
            <a:miter lim="800000"/>
            <a:headEnd/>
            <a:tailEnd/>
          </a:ln>
          <a:effectLst/>
        </p:spPr>
        <p:txBody>
          <a:bodyPr>
            <a:spAutoFit/>
          </a:bodyPr>
          <a:lstStyle/>
          <a:p>
            <a:pPr>
              <a:spcBef>
                <a:spcPct val="20000"/>
              </a:spcBef>
            </a:pPr>
            <a:r>
              <a:rPr lang="zh-CN" altLang="en-US" sz="2200">
                <a:solidFill>
                  <a:schemeClr val="accent1"/>
                </a:solidFill>
                <a:latin typeface="微软雅黑" pitchFamily="34" charset="-122"/>
                <a:ea typeface="微软雅黑" pitchFamily="34" charset="-122"/>
              </a:rPr>
              <a:t>取指令</a:t>
            </a:r>
          </a:p>
          <a:p>
            <a:pPr>
              <a:spcBef>
                <a:spcPct val="20000"/>
              </a:spcBef>
            </a:pPr>
            <a:r>
              <a:rPr lang="en-US" altLang="zh-CN" sz="2200">
                <a:solidFill>
                  <a:schemeClr val="accent1"/>
                </a:solidFill>
                <a:latin typeface="微软雅黑" pitchFamily="34" charset="-122"/>
                <a:ea typeface="微软雅黑" pitchFamily="34" charset="-122"/>
              </a:rPr>
              <a:t>IFetch</a:t>
            </a:r>
            <a:endParaRPr lang="zh-CN" altLang="en-US" sz="2200">
              <a:solidFill>
                <a:schemeClr val="accent1"/>
              </a:solidFill>
              <a:latin typeface="微软雅黑" pitchFamily="34" charset="-122"/>
              <a:ea typeface="微软雅黑" pitchFamily="34" charset="-122"/>
            </a:endParaRPr>
          </a:p>
        </p:txBody>
      </p:sp>
      <p:sp>
        <p:nvSpPr>
          <p:cNvPr id="566278" name="Text Box 6"/>
          <p:cNvSpPr txBox="1">
            <a:spLocks noChangeArrowheads="1"/>
          </p:cNvSpPr>
          <p:nvPr/>
        </p:nvSpPr>
        <p:spPr bwMode="auto">
          <a:xfrm>
            <a:off x="1601788" y="4984750"/>
            <a:ext cx="1625600" cy="812800"/>
          </a:xfrm>
          <a:prstGeom prst="rect">
            <a:avLst/>
          </a:prstGeom>
          <a:noFill/>
          <a:ln w="50800">
            <a:noFill/>
            <a:miter lim="800000"/>
            <a:headEnd/>
            <a:tailEnd/>
          </a:ln>
          <a:effectLst/>
        </p:spPr>
        <p:txBody>
          <a:bodyPr>
            <a:spAutoFit/>
          </a:bodyPr>
          <a:lstStyle/>
          <a:p>
            <a:pPr>
              <a:spcBef>
                <a:spcPct val="15000"/>
              </a:spcBef>
            </a:pPr>
            <a:r>
              <a:rPr lang="zh-CN" altLang="en-US" sz="2200">
                <a:solidFill>
                  <a:schemeClr val="accent1"/>
                </a:solidFill>
                <a:latin typeface="微软雅黑" pitchFamily="34" charset="-122"/>
                <a:ea typeface="微软雅黑" pitchFamily="34" charset="-122"/>
              </a:rPr>
              <a:t>读数</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译码</a:t>
            </a:r>
          </a:p>
          <a:p>
            <a:pPr algn="ctr">
              <a:spcBef>
                <a:spcPct val="15000"/>
              </a:spcBef>
            </a:pPr>
            <a:r>
              <a:rPr lang="en-US" altLang="zh-CN" sz="2200">
                <a:solidFill>
                  <a:schemeClr val="accent1"/>
                </a:solidFill>
                <a:latin typeface="微软雅黑" pitchFamily="34" charset="-122"/>
                <a:ea typeface="微软雅黑" pitchFamily="34" charset="-122"/>
              </a:rPr>
              <a:t>Reg/Dec</a:t>
            </a:r>
            <a:endParaRPr lang="zh-CN" altLang="en-US" sz="2200">
              <a:solidFill>
                <a:schemeClr val="accent1"/>
              </a:solidFill>
              <a:latin typeface="微软雅黑" pitchFamily="34" charset="-122"/>
              <a:ea typeface="微软雅黑" pitchFamily="34" charset="-122"/>
            </a:endParaRPr>
          </a:p>
        </p:txBody>
      </p:sp>
      <p:sp>
        <p:nvSpPr>
          <p:cNvPr id="566279" name="Text Box 7"/>
          <p:cNvSpPr txBox="1">
            <a:spLocks noChangeArrowheads="1"/>
          </p:cNvSpPr>
          <p:nvPr/>
        </p:nvSpPr>
        <p:spPr bwMode="auto">
          <a:xfrm>
            <a:off x="3609975" y="4989513"/>
            <a:ext cx="1438275" cy="828675"/>
          </a:xfrm>
          <a:prstGeom prst="rect">
            <a:avLst/>
          </a:prstGeom>
          <a:noFill/>
          <a:ln w="50800">
            <a:noFill/>
            <a:miter lim="800000"/>
            <a:headEnd/>
            <a:tailEnd/>
          </a:ln>
          <a:effectLst/>
        </p:spPr>
        <p:txBody>
          <a:bodyPr>
            <a:spAutoFit/>
          </a:bodyPr>
          <a:lstStyle/>
          <a:p>
            <a:pPr>
              <a:spcBef>
                <a:spcPct val="20000"/>
              </a:spcBef>
            </a:pPr>
            <a:r>
              <a:rPr lang="en-US" altLang="zh-CN" sz="2200">
                <a:solidFill>
                  <a:schemeClr val="accent1"/>
                </a:solidFill>
                <a:latin typeface="微软雅黑" pitchFamily="34" charset="-122"/>
                <a:ea typeface="微软雅黑" pitchFamily="34" charset="-122"/>
              </a:rPr>
              <a:t>ALU</a:t>
            </a:r>
            <a:r>
              <a:rPr lang="zh-CN" altLang="en-US" sz="2200">
                <a:solidFill>
                  <a:schemeClr val="accent1"/>
                </a:solidFill>
                <a:latin typeface="微软雅黑" pitchFamily="34" charset="-122"/>
                <a:ea typeface="微软雅黑" pitchFamily="34" charset="-122"/>
              </a:rPr>
              <a:t>运算</a:t>
            </a:r>
          </a:p>
          <a:p>
            <a:pPr algn="ctr">
              <a:spcBef>
                <a:spcPct val="20000"/>
              </a:spcBef>
            </a:pPr>
            <a:r>
              <a:rPr lang="en-US" altLang="zh-CN" sz="2200">
                <a:solidFill>
                  <a:schemeClr val="accent1"/>
                </a:solidFill>
                <a:latin typeface="微软雅黑" pitchFamily="34" charset="-122"/>
                <a:ea typeface="微软雅黑" pitchFamily="34" charset="-122"/>
              </a:rPr>
              <a:t>Exec</a:t>
            </a:r>
          </a:p>
        </p:txBody>
      </p:sp>
      <p:sp>
        <p:nvSpPr>
          <p:cNvPr id="566280" name="Text Box 8"/>
          <p:cNvSpPr txBox="1">
            <a:spLocks noChangeArrowheads="1"/>
          </p:cNvSpPr>
          <p:nvPr/>
        </p:nvSpPr>
        <p:spPr bwMode="auto">
          <a:xfrm>
            <a:off x="5195888" y="4965700"/>
            <a:ext cx="1873250" cy="846138"/>
          </a:xfrm>
          <a:prstGeom prst="rect">
            <a:avLst/>
          </a:prstGeom>
          <a:noFill/>
          <a:ln w="50800">
            <a:noFill/>
            <a:miter lim="800000"/>
            <a:headEnd/>
            <a:tailEnd/>
          </a:ln>
          <a:effectLst/>
        </p:spPr>
        <p:txBody>
          <a:bodyPr>
            <a:spAutoFit/>
          </a:bodyPr>
          <a:lstStyle/>
          <a:p>
            <a:pPr>
              <a:spcBef>
                <a:spcPct val="25000"/>
              </a:spcBef>
            </a:pPr>
            <a:r>
              <a:rPr lang="zh-CN" altLang="en-US" sz="2200">
                <a:solidFill>
                  <a:schemeClr val="accent1"/>
                </a:solidFill>
                <a:latin typeface="微软雅黑" pitchFamily="34" charset="-122"/>
                <a:ea typeface="微软雅黑" pitchFamily="34" charset="-122"/>
              </a:rPr>
              <a:t>读</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写存储器</a:t>
            </a:r>
          </a:p>
          <a:p>
            <a:pPr algn="ctr">
              <a:spcBef>
                <a:spcPct val="25000"/>
              </a:spcBef>
            </a:pPr>
            <a:r>
              <a:rPr lang="en-US" altLang="zh-CN" sz="2200">
                <a:solidFill>
                  <a:schemeClr val="accent1"/>
                </a:solidFill>
                <a:latin typeface="微软雅黑" pitchFamily="34" charset="-122"/>
                <a:ea typeface="微软雅黑" pitchFamily="34" charset="-122"/>
              </a:rPr>
              <a:t>Mem</a:t>
            </a:r>
          </a:p>
        </p:txBody>
      </p:sp>
      <p:sp>
        <p:nvSpPr>
          <p:cNvPr id="566281" name="Text Box 9"/>
          <p:cNvSpPr txBox="1">
            <a:spLocks noChangeArrowheads="1"/>
          </p:cNvSpPr>
          <p:nvPr/>
        </p:nvSpPr>
        <p:spPr bwMode="auto">
          <a:xfrm>
            <a:off x="7385050" y="4972050"/>
            <a:ext cx="1408113" cy="828675"/>
          </a:xfrm>
          <a:prstGeom prst="rect">
            <a:avLst/>
          </a:prstGeom>
          <a:noFill/>
          <a:ln w="50800">
            <a:noFill/>
            <a:miter lim="800000"/>
            <a:headEnd/>
            <a:tailEnd/>
          </a:ln>
          <a:effectLst/>
        </p:spPr>
        <p:txBody>
          <a:bodyPr>
            <a:spAutoFit/>
          </a:bodyPr>
          <a:lstStyle/>
          <a:p>
            <a:pPr>
              <a:spcBef>
                <a:spcPct val="20000"/>
              </a:spcBef>
            </a:pPr>
            <a:r>
              <a:rPr lang="zh-CN" altLang="en-US" sz="2200">
                <a:solidFill>
                  <a:schemeClr val="accent1"/>
                </a:solidFill>
                <a:latin typeface="微软雅黑" pitchFamily="34" charset="-122"/>
                <a:ea typeface="微软雅黑" pitchFamily="34" charset="-122"/>
              </a:rPr>
              <a:t>写结果</a:t>
            </a:r>
          </a:p>
          <a:p>
            <a:pPr>
              <a:spcBef>
                <a:spcPct val="20000"/>
              </a:spcBef>
            </a:pPr>
            <a:r>
              <a:rPr lang="en-US" altLang="zh-CN" sz="2200">
                <a:solidFill>
                  <a:schemeClr val="accent1"/>
                </a:solidFill>
                <a:latin typeface="微软雅黑" pitchFamily="34" charset="-122"/>
                <a:ea typeface="微软雅黑" pitchFamily="34" charset="-122"/>
              </a:rPr>
              <a:t>Write</a:t>
            </a:r>
          </a:p>
        </p:txBody>
      </p:sp>
      <p:sp>
        <p:nvSpPr>
          <p:cNvPr id="566282" name="Rectangle 10"/>
          <p:cNvSpPr>
            <a:spLocks noChangeArrowheads="1"/>
          </p:cNvSpPr>
          <p:nvPr/>
        </p:nvSpPr>
        <p:spPr bwMode="auto">
          <a:xfrm>
            <a:off x="174625" y="1884363"/>
            <a:ext cx="4889500" cy="427037"/>
          </a:xfrm>
          <a:prstGeom prst="rect">
            <a:avLst/>
          </a:prstGeom>
          <a:noFill/>
          <a:ln w="50800">
            <a:noFill/>
            <a:miter lim="800000"/>
            <a:headEnd/>
            <a:tailEnd/>
          </a:ln>
          <a:effectLst/>
        </p:spPr>
        <p:txBody>
          <a:bodyPr wrap="none" anchor="ctr">
            <a:spAutoFit/>
          </a:bodyPr>
          <a:lstStyle/>
          <a:p>
            <a:r>
              <a:rPr lang="zh-CN" altLang="en-US" sz="2200">
                <a:solidFill>
                  <a:schemeClr val="accent1"/>
                </a:solidFill>
                <a:latin typeface="微软雅黑" pitchFamily="34" charset="-122"/>
                <a:ea typeface="微软雅黑" pitchFamily="34" charset="-122"/>
              </a:rPr>
              <a:t>可以分</a:t>
            </a:r>
            <a:r>
              <a:rPr lang="en-US" altLang="zh-CN" sz="2200">
                <a:solidFill>
                  <a:schemeClr val="accent1"/>
                </a:solidFill>
                <a:latin typeface="微软雅黑" pitchFamily="34" charset="-122"/>
                <a:ea typeface="微软雅黑" pitchFamily="34" charset="-122"/>
              </a:rPr>
              <a:t>5</a:t>
            </a:r>
            <a:r>
              <a:rPr lang="zh-CN" altLang="en-US" sz="2200">
                <a:solidFill>
                  <a:schemeClr val="accent1"/>
                </a:solidFill>
                <a:latin typeface="微软雅黑" pitchFamily="34" charset="-122"/>
                <a:ea typeface="微软雅黑" pitchFamily="34" charset="-122"/>
              </a:rPr>
              <a:t>个流水段，最长阶段为</a:t>
            </a:r>
            <a:r>
              <a:rPr lang="en-US" altLang="zh-CN" sz="2200">
                <a:solidFill>
                  <a:schemeClr val="accent1"/>
                </a:solidFill>
                <a:latin typeface="微软雅黑" pitchFamily="34" charset="-122"/>
                <a:ea typeface="微软雅黑" pitchFamily="34" charset="-122"/>
              </a:rPr>
              <a:t>200ps</a:t>
            </a:r>
            <a:r>
              <a:rPr lang="en-US" altLang="zh-CN">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animEffect transition="in" filter="blinds(horizontal)">
                                      <p:cBhvr>
                                        <p:cTn id="7" dur="500"/>
                                        <p:tgtEl>
                                          <p:spTgt spid="566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6275"/>
                                        </p:tgtEl>
                                        <p:attrNameLst>
                                          <p:attrName>style.visibility</p:attrName>
                                        </p:attrNameLst>
                                      </p:cBhvr>
                                      <p:to>
                                        <p:strVal val="visible"/>
                                      </p:to>
                                    </p:set>
                                    <p:animEffect transition="in" filter="blinds(horizontal)">
                                      <p:cBhvr>
                                        <p:cTn id="12" dur="500"/>
                                        <p:tgtEl>
                                          <p:spTgt spid="56627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6277"/>
                                        </p:tgtEl>
                                        <p:attrNameLst>
                                          <p:attrName>style.visibility</p:attrName>
                                        </p:attrNameLst>
                                      </p:cBhvr>
                                      <p:to>
                                        <p:strVal val="visible"/>
                                      </p:to>
                                    </p:set>
                                    <p:animEffect transition="in" filter="blinds(horizontal)">
                                      <p:cBhvr>
                                        <p:cTn id="17" dur="500"/>
                                        <p:tgtEl>
                                          <p:spTgt spid="56627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66278"/>
                                        </p:tgtEl>
                                        <p:attrNameLst>
                                          <p:attrName>style.visibility</p:attrName>
                                        </p:attrNameLst>
                                      </p:cBhvr>
                                      <p:to>
                                        <p:strVal val="visible"/>
                                      </p:to>
                                    </p:set>
                                    <p:animEffect transition="in" filter="blinds(horizontal)">
                                      <p:cBhvr>
                                        <p:cTn id="20" dur="500"/>
                                        <p:tgtEl>
                                          <p:spTgt spid="56627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6279"/>
                                        </p:tgtEl>
                                        <p:attrNameLst>
                                          <p:attrName>style.visibility</p:attrName>
                                        </p:attrNameLst>
                                      </p:cBhvr>
                                      <p:to>
                                        <p:strVal val="visible"/>
                                      </p:to>
                                    </p:set>
                                    <p:animEffect transition="in" filter="blinds(horizontal)">
                                      <p:cBhvr>
                                        <p:cTn id="23" dur="500"/>
                                        <p:tgtEl>
                                          <p:spTgt spid="5662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66280"/>
                                        </p:tgtEl>
                                        <p:attrNameLst>
                                          <p:attrName>style.visibility</p:attrName>
                                        </p:attrNameLst>
                                      </p:cBhvr>
                                      <p:to>
                                        <p:strVal val="visible"/>
                                      </p:to>
                                    </p:set>
                                    <p:animEffect transition="in" filter="blinds(horizontal)">
                                      <p:cBhvr>
                                        <p:cTn id="26" dur="500"/>
                                        <p:tgtEl>
                                          <p:spTgt spid="56628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6281"/>
                                        </p:tgtEl>
                                        <p:attrNameLst>
                                          <p:attrName>style.visibility</p:attrName>
                                        </p:attrNameLst>
                                      </p:cBhvr>
                                      <p:to>
                                        <p:strVal val="visible"/>
                                      </p:to>
                                    </p:set>
                                    <p:animEffect transition="in" filter="blinds(horizontal)">
                                      <p:cBhvr>
                                        <p:cTn id="29" dur="500"/>
                                        <p:tgtEl>
                                          <p:spTgt spid="5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7" grpId="0"/>
      <p:bldP spid="566278" grpId="0"/>
      <p:bldP spid="566279" grpId="0"/>
      <p:bldP spid="566280" grpId="0"/>
      <p:bldP spid="566281" grpId="0"/>
      <p:bldP spid="5662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00100" y="112713"/>
            <a:ext cx="7396163" cy="528637"/>
          </a:xfrm>
          <a:noFill/>
          <a:ln/>
        </p:spPr>
        <p:txBody>
          <a:bodyPr/>
          <a:lstStyle/>
          <a:p>
            <a:r>
              <a:rPr lang="zh-CN" altLang="en-US"/>
              <a:t>五段流水线数据通路</a:t>
            </a:r>
          </a:p>
        </p:txBody>
      </p:sp>
      <p:sp>
        <p:nvSpPr>
          <p:cNvPr id="564227" name="Rectangle 3"/>
          <p:cNvSpPr>
            <a:spLocks noChangeArrowheads="1"/>
          </p:cNvSpPr>
          <p:nvPr/>
        </p:nvSpPr>
        <p:spPr bwMode="auto">
          <a:xfrm>
            <a:off x="2212975" y="3517900"/>
            <a:ext cx="288925" cy="2305050"/>
          </a:xfrm>
          <a:prstGeom prst="rect">
            <a:avLst/>
          </a:prstGeom>
          <a:noFill/>
          <a:ln w="25400">
            <a:solidFill>
              <a:srgbClr val="CC0000"/>
            </a:solidFill>
            <a:miter lim="800000"/>
            <a:headEnd/>
            <a:tailEnd/>
          </a:ln>
          <a:effectLst/>
        </p:spPr>
        <p:txBody>
          <a:bodyPr wrap="none" anchor="ctr"/>
          <a:lstStyle/>
          <a:p>
            <a:endParaRPr lang="zh-CN" altLang="en-US"/>
          </a:p>
        </p:txBody>
      </p:sp>
      <p:sp>
        <p:nvSpPr>
          <p:cNvPr id="564228" name="Rectangle 4"/>
          <p:cNvSpPr>
            <a:spLocks noChangeArrowheads="1"/>
          </p:cNvSpPr>
          <p:nvPr/>
        </p:nvSpPr>
        <p:spPr bwMode="auto">
          <a:xfrm rot="5400000">
            <a:off x="1604963" y="4600575"/>
            <a:ext cx="1492250"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IF/ID</a:t>
            </a:r>
            <a:r>
              <a:rPr lang="en-US" altLang="zh-CN">
                <a:ea typeface="宋体" pitchFamily="2" charset="-122"/>
              </a:rPr>
              <a:t> </a:t>
            </a:r>
            <a:r>
              <a:rPr lang="en-US" altLang="zh-CN">
                <a:solidFill>
                  <a:schemeClr val="accent2"/>
                </a:solidFill>
                <a:ea typeface="宋体" pitchFamily="2" charset="-122"/>
              </a:rPr>
              <a:t>Register</a:t>
            </a:r>
          </a:p>
        </p:txBody>
      </p:sp>
      <p:sp>
        <p:nvSpPr>
          <p:cNvPr id="564229" name="Line 5"/>
          <p:cNvSpPr>
            <a:spLocks noChangeShapeType="1"/>
          </p:cNvSpPr>
          <p:nvPr/>
        </p:nvSpPr>
        <p:spPr bwMode="auto">
          <a:xfrm>
            <a:off x="2362200" y="3213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230" name="Rectangle 6"/>
          <p:cNvSpPr>
            <a:spLocks noChangeArrowheads="1"/>
          </p:cNvSpPr>
          <p:nvPr/>
        </p:nvSpPr>
        <p:spPr bwMode="auto">
          <a:xfrm>
            <a:off x="4041775" y="3517900"/>
            <a:ext cx="288925" cy="2305050"/>
          </a:xfrm>
          <a:prstGeom prst="rect">
            <a:avLst/>
          </a:prstGeom>
          <a:noFill/>
          <a:ln w="25400">
            <a:solidFill>
              <a:srgbClr val="CC0000"/>
            </a:solidFill>
            <a:miter lim="800000"/>
            <a:headEnd/>
            <a:tailEnd/>
          </a:ln>
          <a:effectLst/>
        </p:spPr>
        <p:txBody>
          <a:bodyPr wrap="none" anchor="ctr"/>
          <a:lstStyle/>
          <a:p>
            <a:endParaRPr lang="zh-CN" altLang="en-US"/>
          </a:p>
        </p:txBody>
      </p:sp>
      <p:sp>
        <p:nvSpPr>
          <p:cNvPr id="564231" name="Rectangle 7"/>
          <p:cNvSpPr>
            <a:spLocks noChangeArrowheads="1"/>
          </p:cNvSpPr>
          <p:nvPr/>
        </p:nvSpPr>
        <p:spPr bwMode="auto">
          <a:xfrm rot="5400000">
            <a:off x="3403600" y="4603750"/>
            <a:ext cx="155892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ID/Ex Register</a:t>
            </a:r>
          </a:p>
        </p:txBody>
      </p:sp>
      <p:sp>
        <p:nvSpPr>
          <p:cNvPr id="564232" name="Rectangle 8"/>
          <p:cNvSpPr>
            <a:spLocks noChangeArrowheads="1"/>
          </p:cNvSpPr>
          <p:nvPr/>
        </p:nvSpPr>
        <p:spPr bwMode="auto">
          <a:xfrm>
            <a:off x="5870575" y="3517900"/>
            <a:ext cx="288925" cy="2305050"/>
          </a:xfrm>
          <a:prstGeom prst="rect">
            <a:avLst/>
          </a:prstGeom>
          <a:noFill/>
          <a:ln w="25400">
            <a:solidFill>
              <a:srgbClr val="CC0000"/>
            </a:solidFill>
            <a:miter lim="800000"/>
            <a:headEnd/>
            <a:tailEnd/>
          </a:ln>
          <a:effectLst/>
        </p:spPr>
        <p:txBody>
          <a:bodyPr wrap="none" anchor="ctr"/>
          <a:lstStyle/>
          <a:p>
            <a:endParaRPr lang="zh-CN" altLang="en-US"/>
          </a:p>
        </p:txBody>
      </p:sp>
      <p:sp>
        <p:nvSpPr>
          <p:cNvPr id="564233" name="Rectangle 9"/>
          <p:cNvSpPr>
            <a:spLocks noChangeArrowheads="1"/>
          </p:cNvSpPr>
          <p:nvPr/>
        </p:nvSpPr>
        <p:spPr bwMode="auto">
          <a:xfrm rot="5400000">
            <a:off x="5103813" y="4600575"/>
            <a:ext cx="1812925"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Ex/Mem</a:t>
            </a:r>
            <a:r>
              <a:rPr lang="en-US" altLang="zh-CN">
                <a:latin typeface="Times New Roman" pitchFamily="18" charset="0"/>
                <a:ea typeface="宋体" pitchFamily="2" charset="-122"/>
              </a:rPr>
              <a:t> </a:t>
            </a:r>
            <a:r>
              <a:rPr lang="en-US" altLang="zh-CN">
                <a:solidFill>
                  <a:schemeClr val="accent2"/>
                </a:solidFill>
                <a:ea typeface="宋体" pitchFamily="2" charset="-122"/>
              </a:rPr>
              <a:t>Register</a:t>
            </a:r>
          </a:p>
        </p:txBody>
      </p:sp>
      <p:sp>
        <p:nvSpPr>
          <p:cNvPr id="564234" name="Rectangle 10"/>
          <p:cNvSpPr>
            <a:spLocks noChangeArrowheads="1"/>
          </p:cNvSpPr>
          <p:nvPr/>
        </p:nvSpPr>
        <p:spPr bwMode="auto">
          <a:xfrm>
            <a:off x="7775575" y="3517900"/>
            <a:ext cx="288925" cy="2305050"/>
          </a:xfrm>
          <a:prstGeom prst="rect">
            <a:avLst/>
          </a:prstGeom>
          <a:noFill/>
          <a:ln w="25400">
            <a:solidFill>
              <a:srgbClr val="CC0000"/>
            </a:solidFill>
            <a:miter lim="800000"/>
            <a:headEnd/>
            <a:tailEnd/>
          </a:ln>
          <a:effectLst/>
        </p:spPr>
        <p:txBody>
          <a:bodyPr wrap="none" anchor="ctr"/>
          <a:lstStyle/>
          <a:p>
            <a:endParaRPr lang="zh-CN" altLang="en-US"/>
          </a:p>
        </p:txBody>
      </p:sp>
      <p:sp>
        <p:nvSpPr>
          <p:cNvPr id="564235" name="Rectangle 11"/>
          <p:cNvSpPr>
            <a:spLocks noChangeArrowheads="1"/>
          </p:cNvSpPr>
          <p:nvPr/>
        </p:nvSpPr>
        <p:spPr bwMode="auto">
          <a:xfrm rot="5400000">
            <a:off x="6996907" y="4599781"/>
            <a:ext cx="1836738"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Mem/Wr</a:t>
            </a:r>
            <a:r>
              <a:rPr lang="en-US" altLang="zh-CN">
                <a:latin typeface="Times New Roman" pitchFamily="18" charset="0"/>
                <a:ea typeface="宋体" pitchFamily="2" charset="-122"/>
              </a:rPr>
              <a:t> </a:t>
            </a:r>
            <a:r>
              <a:rPr lang="en-US" altLang="zh-CN">
                <a:solidFill>
                  <a:schemeClr val="accent2"/>
                </a:solidFill>
                <a:ea typeface="宋体" pitchFamily="2" charset="-122"/>
              </a:rPr>
              <a:t>Register</a:t>
            </a:r>
          </a:p>
        </p:txBody>
      </p:sp>
      <p:sp>
        <p:nvSpPr>
          <p:cNvPr id="564236" name="Rectangle 12"/>
          <p:cNvSpPr>
            <a:spLocks noChangeArrowheads="1"/>
          </p:cNvSpPr>
          <p:nvPr/>
        </p:nvSpPr>
        <p:spPr bwMode="auto">
          <a:xfrm>
            <a:off x="688975" y="3517900"/>
            <a:ext cx="288925" cy="1117600"/>
          </a:xfrm>
          <a:prstGeom prst="rect">
            <a:avLst/>
          </a:prstGeom>
          <a:noFill/>
          <a:ln w="25400">
            <a:solidFill>
              <a:schemeClr val="accent1"/>
            </a:solidFill>
            <a:miter lim="800000"/>
            <a:headEnd/>
            <a:tailEnd/>
          </a:ln>
          <a:effectLst/>
        </p:spPr>
        <p:txBody>
          <a:bodyPr wrap="none" anchor="ctr"/>
          <a:lstStyle/>
          <a:p>
            <a:pPr algn="ctr"/>
            <a:endParaRPr lang="zh-CN" altLang="en-US">
              <a:solidFill>
                <a:schemeClr val="accent1"/>
              </a:solidFill>
              <a:ea typeface="宋体" pitchFamily="2" charset="-122"/>
            </a:endParaRPr>
          </a:p>
        </p:txBody>
      </p:sp>
      <p:sp>
        <p:nvSpPr>
          <p:cNvPr id="564237" name="Rectangle 13"/>
          <p:cNvSpPr>
            <a:spLocks noChangeArrowheads="1"/>
          </p:cNvSpPr>
          <p:nvPr/>
        </p:nvSpPr>
        <p:spPr bwMode="auto">
          <a:xfrm rot="5400000">
            <a:off x="596106" y="3677444"/>
            <a:ext cx="461963"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PC</a:t>
            </a:r>
          </a:p>
        </p:txBody>
      </p:sp>
      <p:sp>
        <p:nvSpPr>
          <p:cNvPr id="564238" name="Rectangle 14"/>
          <p:cNvSpPr>
            <a:spLocks noChangeArrowheads="1"/>
          </p:cNvSpPr>
          <p:nvPr/>
        </p:nvSpPr>
        <p:spPr bwMode="auto">
          <a:xfrm>
            <a:off x="6784975" y="3975100"/>
            <a:ext cx="622300" cy="1270000"/>
          </a:xfrm>
          <a:prstGeom prst="rect">
            <a:avLst/>
          </a:prstGeom>
          <a:noFill/>
          <a:ln w="25400">
            <a:solidFill>
              <a:schemeClr val="tx1"/>
            </a:solidFill>
            <a:miter lim="800000"/>
            <a:headEnd/>
            <a:tailEnd/>
          </a:ln>
          <a:effectLst/>
        </p:spPr>
        <p:txBody>
          <a:bodyPr wrap="none" anchor="ctr"/>
          <a:lstStyle/>
          <a:p>
            <a:endParaRPr lang="zh-CN" altLang="en-US"/>
          </a:p>
        </p:txBody>
      </p:sp>
      <p:sp>
        <p:nvSpPr>
          <p:cNvPr id="564239" name="Rectangle 15"/>
          <p:cNvSpPr>
            <a:spLocks noChangeArrowheads="1"/>
          </p:cNvSpPr>
          <p:nvPr/>
        </p:nvSpPr>
        <p:spPr bwMode="auto">
          <a:xfrm>
            <a:off x="6761163" y="3983038"/>
            <a:ext cx="695325" cy="577850"/>
          </a:xfrm>
          <a:prstGeom prst="rect">
            <a:avLst/>
          </a:prstGeom>
          <a:noFill/>
          <a:ln w="12700">
            <a:noFill/>
            <a:miter lim="800000"/>
            <a:headEnd/>
            <a:tailEnd/>
          </a:ln>
          <a:effectLst/>
        </p:spPr>
        <p:txBody>
          <a:bodyPr lIns="90488" tIns="44450" rIns="90488" bIns="44450">
            <a:spAutoFit/>
          </a:bodyPr>
          <a:lstStyle/>
          <a:p>
            <a:pPr algn="ctr"/>
            <a:r>
              <a:rPr lang="en-US" altLang="zh-CN">
                <a:solidFill>
                  <a:schemeClr val="accent2"/>
                </a:solidFill>
                <a:ea typeface="宋体" pitchFamily="2" charset="-122"/>
              </a:rPr>
              <a:t>Data</a:t>
            </a:r>
          </a:p>
          <a:p>
            <a:pPr algn="ctr"/>
            <a:r>
              <a:rPr lang="en-US" altLang="zh-CN">
                <a:solidFill>
                  <a:schemeClr val="accent2"/>
                </a:solidFill>
                <a:ea typeface="宋体" pitchFamily="2" charset="-122"/>
              </a:rPr>
              <a:t>Mem</a:t>
            </a:r>
          </a:p>
        </p:txBody>
      </p:sp>
      <p:sp>
        <p:nvSpPr>
          <p:cNvPr id="564240" name="Rectangle 16"/>
          <p:cNvSpPr>
            <a:spLocks noChangeArrowheads="1"/>
          </p:cNvSpPr>
          <p:nvPr/>
        </p:nvSpPr>
        <p:spPr bwMode="auto">
          <a:xfrm>
            <a:off x="6767513" y="4748213"/>
            <a:ext cx="477837" cy="301625"/>
          </a:xfrm>
          <a:prstGeom prst="rect">
            <a:avLst/>
          </a:prstGeom>
          <a:noFill/>
          <a:ln w="12700">
            <a:noFill/>
            <a:miter lim="800000"/>
            <a:headEnd/>
            <a:tailEnd/>
          </a:ln>
          <a:effectLst/>
        </p:spPr>
        <p:txBody>
          <a:bodyPr wrap="none" lIns="90488" tIns="44450" rIns="90488" bIns="44450">
            <a:spAutoFit/>
          </a:bodyPr>
          <a:lstStyle/>
          <a:p>
            <a:r>
              <a:rPr lang="en-US" altLang="zh-CN" sz="1400">
                <a:ea typeface="宋体" pitchFamily="2" charset="-122"/>
              </a:rPr>
              <a:t>WA</a:t>
            </a:r>
          </a:p>
        </p:txBody>
      </p:sp>
      <p:sp>
        <p:nvSpPr>
          <p:cNvPr id="564241" name="Rectangle 17"/>
          <p:cNvSpPr>
            <a:spLocks noChangeArrowheads="1"/>
          </p:cNvSpPr>
          <p:nvPr/>
        </p:nvSpPr>
        <p:spPr bwMode="auto">
          <a:xfrm>
            <a:off x="6764338" y="4964113"/>
            <a:ext cx="38417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Di</a:t>
            </a:r>
          </a:p>
        </p:txBody>
      </p:sp>
      <p:sp>
        <p:nvSpPr>
          <p:cNvPr id="564242" name="Rectangle 18"/>
          <p:cNvSpPr>
            <a:spLocks noChangeArrowheads="1"/>
          </p:cNvSpPr>
          <p:nvPr/>
        </p:nvSpPr>
        <p:spPr bwMode="auto">
          <a:xfrm>
            <a:off x="6702425" y="4519613"/>
            <a:ext cx="47307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RA</a:t>
            </a:r>
          </a:p>
        </p:txBody>
      </p:sp>
      <p:sp>
        <p:nvSpPr>
          <p:cNvPr id="564243" name="Rectangle 19"/>
          <p:cNvSpPr>
            <a:spLocks noChangeArrowheads="1"/>
          </p:cNvSpPr>
          <p:nvPr/>
        </p:nvSpPr>
        <p:spPr bwMode="auto">
          <a:xfrm>
            <a:off x="7046913" y="4519613"/>
            <a:ext cx="450850"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Do</a:t>
            </a:r>
          </a:p>
        </p:txBody>
      </p:sp>
      <p:sp>
        <p:nvSpPr>
          <p:cNvPr id="564244" name="Rectangle 20"/>
          <p:cNvSpPr>
            <a:spLocks noChangeArrowheads="1"/>
          </p:cNvSpPr>
          <p:nvPr/>
        </p:nvSpPr>
        <p:spPr bwMode="auto">
          <a:xfrm>
            <a:off x="1374775" y="3517900"/>
            <a:ext cx="365125" cy="2032000"/>
          </a:xfrm>
          <a:prstGeom prst="rect">
            <a:avLst/>
          </a:prstGeom>
          <a:noFill/>
          <a:ln w="25400">
            <a:solidFill>
              <a:schemeClr val="tx1"/>
            </a:solidFill>
            <a:miter lim="800000"/>
            <a:headEnd/>
            <a:tailEnd/>
          </a:ln>
          <a:effectLst/>
        </p:spPr>
        <p:txBody>
          <a:bodyPr wrap="none" anchor="ctr"/>
          <a:lstStyle/>
          <a:p>
            <a:endParaRPr lang="zh-CN" altLang="en-US"/>
          </a:p>
        </p:txBody>
      </p:sp>
      <p:sp>
        <p:nvSpPr>
          <p:cNvPr id="564245" name="Rectangle 21"/>
          <p:cNvSpPr>
            <a:spLocks noChangeArrowheads="1"/>
          </p:cNvSpPr>
          <p:nvPr/>
        </p:nvSpPr>
        <p:spPr bwMode="auto">
          <a:xfrm rot="5400000">
            <a:off x="1273970" y="4590256"/>
            <a:ext cx="633412"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IUnit</a:t>
            </a:r>
          </a:p>
        </p:txBody>
      </p:sp>
      <p:sp>
        <p:nvSpPr>
          <p:cNvPr id="564246" name="Rectangle 22"/>
          <p:cNvSpPr>
            <a:spLocks noChangeArrowheads="1"/>
          </p:cNvSpPr>
          <p:nvPr/>
        </p:nvSpPr>
        <p:spPr bwMode="auto">
          <a:xfrm>
            <a:off x="1357313" y="4138613"/>
            <a:ext cx="309562" cy="301625"/>
          </a:xfrm>
          <a:prstGeom prst="rect">
            <a:avLst/>
          </a:prstGeom>
          <a:noFill/>
          <a:ln w="12700">
            <a:noFill/>
            <a:miter lim="800000"/>
            <a:headEnd/>
            <a:tailEnd/>
          </a:ln>
          <a:effectLst/>
        </p:spPr>
        <p:txBody>
          <a:bodyPr wrap="none" lIns="90488" tIns="44450" rIns="90488" bIns="44450">
            <a:spAutoFit/>
          </a:bodyPr>
          <a:lstStyle/>
          <a:p>
            <a:r>
              <a:rPr lang="en-US" altLang="zh-CN" sz="1400">
                <a:ea typeface="宋体" pitchFamily="2" charset="-122"/>
              </a:rPr>
              <a:t>A</a:t>
            </a:r>
          </a:p>
        </p:txBody>
      </p:sp>
      <p:sp>
        <p:nvSpPr>
          <p:cNvPr id="564247" name="Rectangle 23"/>
          <p:cNvSpPr>
            <a:spLocks noChangeArrowheads="1"/>
          </p:cNvSpPr>
          <p:nvPr/>
        </p:nvSpPr>
        <p:spPr bwMode="auto">
          <a:xfrm>
            <a:off x="1509713" y="5281613"/>
            <a:ext cx="230187" cy="301625"/>
          </a:xfrm>
          <a:prstGeom prst="rect">
            <a:avLst/>
          </a:prstGeom>
          <a:noFill/>
          <a:ln w="12700">
            <a:noFill/>
            <a:miter lim="800000"/>
            <a:headEnd/>
            <a:tailEnd/>
          </a:ln>
          <a:effectLst/>
        </p:spPr>
        <p:txBody>
          <a:bodyPr wrap="none" lIns="90488" tIns="44450" rIns="90488" bIns="44450">
            <a:spAutoFit/>
          </a:bodyPr>
          <a:lstStyle/>
          <a:p>
            <a:r>
              <a:rPr lang="en-US" altLang="zh-CN" sz="1400">
                <a:ea typeface="宋体" pitchFamily="2" charset="-122"/>
              </a:rPr>
              <a:t>I</a:t>
            </a:r>
          </a:p>
        </p:txBody>
      </p:sp>
      <p:sp>
        <p:nvSpPr>
          <p:cNvPr id="564248" name="Rectangle 24"/>
          <p:cNvSpPr>
            <a:spLocks noChangeArrowheads="1"/>
          </p:cNvSpPr>
          <p:nvPr/>
        </p:nvSpPr>
        <p:spPr bwMode="auto">
          <a:xfrm>
            <a:off x="3051175" y="4051300"/>
            <a:ext cx="593725" cy="1270000"/>
          </a:xfrm>
          <a:prstGeom prst="rect">
            <a:avLst/>
          </a:prstGeom>
          <a:noFill/>
          <a:ln w="25400">
            <a:solidFill>
              <a:schemeClr val="tx1"/>
            </a:solidFill>
            <a:miter lim="800000"/>
            <a:headEnd/>
            <a:tailEnd/>
          </a:ln>
          <a:effectLst/>
        </p:spPr>
        <p:txBody>
          <a:bodyPr wrap="none" anchor="ctr"/>
          <a:lstStyle/>
          <a:p>
            <a:endParaRPr lang="zh-CN" altLang="en-US"/>
          </a:p>
        </p:txBody>
      </p:sp>
      <p:sp>
        <p:nvSpPr>
          <p:cNvPr id="564249" name="Rectangle 25"/>
          <p:cNvSpPr>
            <a:spLocks noChangeArrowheads="1"/>
          </p:cNvSpPr>
          <p:nvPr/>
        </p:nvSpPr>
        <p:spPr bwMode="auto">
          <a:xfrm>
            <a:off x="3005138" y="4814888"/>
            <a:ext cx="677862" cy="33337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RFile</a:t>
            </a:r>
          </a:p>
        </p:txBody>
      </p:sp>
      <p:sp>
        <p:nvSpPr>
          <p:cNvPr id="564250" name="Rectangle 26"/>
          <p:cNvSpPr>
            <a:spLocks noChangeArrowheads="1"/>
          </p:cNvSpPr>
          <p:nvPr/>
        </p:nvSpPr>
        <p:spPr bwMode="auto">
          <a:xfrm>
            <a:off x="3325813" y="5046663"/>
            <a:ext cx="38417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Di</a:t>
            </a:r>
          </a:p>
        </p:txBody>
      </p:sp>
      <p:sp>
        <p:nvSpPr>
          <p:cNvPr id="564251" name="Rectangle 27"/>
          <p:cNvSpPr>
            <a:spLocks noChangeArrowheads="1"/>
          </p:cNvSpPr>
          <p:nvPr/>
        </p:nvSpPr>
        <p:spPr bwMode="auto">
          <a:xfrm>
            <a:off x="3003550" y="4192588"/>
            <a:ext cx="439738"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Ra</a:t>
            </a:r>
          </a:p>
        </p:txBody>
      </p:sp>
      <p:sp>
        <p:nvSpPr>
          <p:cNvPr id="564252" name="Rectangle 28"/>
          <p:cNvSpPr>
            <a:spLocks noChangeArrowheads="1"/>
          </p:cNvSpPr>
          <p:nvPr/>
        </p:nvSpPr>
        <p:spPr bwMode="auto">
          <a:xfrm>
            <a:off x="3003550" y="4522788"/>
            <a:ext cx="450850"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Rb</a:t>
            </a:r>
          </a:p>
        </p:txBody>
      </p:sp>
      <p:sp>
        <p:nvSpPr>
          <p:cNvPr id="564253" name="Rectangle 29"/>
          <p:cNvSpPr>
            <a:spLocks noChangeArrowheads="1"/>
          </p:cNvSpPr>
          <p:nvPr/>
        </p:nvSpPr>
        <p:spPr bwMode="auto">
          <a:xfrm>
            <a:off x="3005138" y="5070475"/>
            <a:ext cx="48577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Rw</a:t>
            </a:r>
          </a:p>
        </p:txBody>
      </p:sp>
      <p:sp>
        <p:nvSpPr>
          <p:cNvPr id="564254" name="Line 30"/>
          <p:cNvSpPr>
            <a:spLocks noChangeShapeType="1"/>
          </p:cNvSpPr>
          <p:nvPr/>
        </p:nvSpPr>
        <p:spPr bwMode="auto">
          <a:xfrm>
            <a:off x="7086600" y="5245100"/>
            <a:ext cx="0" cy="965200"/>
          </a:xfrm>
          <a:prstGeom prst="line">
            <a:avLst/>
          </a:prstGeom>
          <a:noFill/>
          <a:ln w="25400">
            <a:solidFill>
              <a:schemeClr val="accent2"/>
            </a:solidFill>
            <a:round/>
            <a:headEnd/>
            <a:tailEnd/>
          </a:ln>
          <a:effectLst/>
        </p:spPr>
        <p:txBody>
          <a:bodyPr wrap="none" anchor="ctr"/>
          <a:lstStyle/>
          <a:p>
            <a:endParaRPr lang="zh-CN" altLang="en-US"/>
          </a:p>
        </p:txBody>
      </p:sp>
      <p:sp>
        <p:nvSpPr>
          <p:cNvPr id="564257" name="Line 33"/>
          <p:cNvSpPr>
            <a:spLocks noChangeShapeType="1"/>
          </p:cNvSpPr>
          <p:nvPr/>
        </p:nvSpPr>
        <p:spPr bwMode="auto">
          <a:xfrm>
            <a:off x="5181600" y="5016500"/>
            <a:ext cx="0" cy="1193800"/>
          </a:xfrm>
          <a:prstGeom prst="line">
            <a:avLst/>
          </a:prstGeom>
          <a:noFill/>
          <a:ln w="25400">
            <a:solidFill>
              <a:schemeClr val="accent2"/>
            </a:solidFill>
            <a:round/>
            <a:headEnd/>
            <a:tailEnd/>
          </a:ln>
          <a:effectLst/>
        </p:spPr>
        <p:txBody>
          <a:bodyPr wrap="none" anchor="ctr"/>
          <a:lstStyle/>
          <a:p>
            <a:endParaRPr lang="zh-CN" altLang="en-US"/>
          </a:p>
        </p:txBody>
      </p:sp>
      <p:sp>
        <p:nvSpPr>
          <p:cNvPr id="564259" name="Line 35"/>
          <p:cNvSpPr>
            <a:spLocks noChangeShapeType="1"/>
          </p:cNvSpPr>
          <p:nvPr/>
        </p:nvSpPr>
        <p:spPr bwMode="auto">
          <a:xfrm>
            <a:off x="5499100" y="46482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60" name="Rectangle 36"/>
          <p:cNvSpPr>
            <a:spLocks noChangeArrowheads="1"/>
          </p:cNvSpPr>
          <p:nvPr/>
        </p:nvSpPr>
        <p:spPr bwMode="auto">
          <a:xfrm>
            <a:off x="4846638" y="4510088"/>
            <a:ext cx="654050" cy="5778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Exec</a:t>
            </a:r>
          </a:p>
          <a:p>
            <a:pPr algn="ctr"/>
            <a:r>
              <a:rPr lang="en-US" altLang="zh-CN">
                <a:solidFill>
                  <a:schemeClr val="accent2"/>
                </a:solidFill>
                <a:ea typeface="宋体" pitchFamily="2" charset="-122"/>
              </a:rPr>
              <a:t>Unit</a:t>
            </a:r>
          </a:p>
        </p:txBody>
      </p:sp>
      <p:sp>
        <p:nvSpPr>
          <p:cNvPr id="564261" name="Rectangle 37"/>
          <p:cNvSpPr>
            <a:spLocks noChangeArrowheads="1"/>
          </p:cNvSpPr>
          <p:nvPr/>
        </p:nvSpPr>
        <p:spPr bwMode="auto">
          <a:xfrm>
            <a:off x="4889500" y="3517900"/>
            <a:ext cx="584200" cy="1498600"/>
          </a:xfrm>
          <a:prstGeom prst="rect">
            <a:avLst/>
          </a:prstGeom>
          <a:noFill/>
          <a:ln w="25400">
            <a:solidFill>
              <a:schemeClr val="tx1"/>
            </a:solidFill>
            <a:miter lim="800000"/>
            <a:headEnd/>
            <a:tailEnd/>
          </a:ln>
          <a:effectLst/>
        </p:spPr>
        <p:txBody>
          <a:bodyPr wrap="none" anchor="ctr"/>
          <a:lstStyle/>
          <a:p>
            <a:endParaRPr lang="zh-CN" altLang="en-US"/>
          </a:p>
        </p:txBody>
      </p:sp>
      <p:sp>
        <p:nvSpPr>
          <p:cNvPr id="564262" name="Rectangle 38"/>
          <p:cNvSpPr>
            <a:spLocks noChangeArrowheads="1"/>
          </p:cNvSpPr>
          <p:nvPr/>
        </p:nvSpPr>
        <p:spPr bwMode="auto">
          <a:xfrm>
            <a:off x="4811713" y="4040188"/>
            <a:ext cx="68738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busA</a:t>
            </a:r>
          </a:p>
        </p:txBody>
      </p:sp>
      <p:sp>
        <p:nvSpPr>
          <p:cNvPr id="564263" name="Rectangle 39"/>
          <p:cNvSpPr>
            <a:spLocks noChangeArrowheads="1"/>
          </p:cNvSpPr>
          <p:nvPr/>
        </p:nvSpPr>
        <p:spPr bwMode="auto">
          <a:xfrm>
            <a:off x="4821238" y="4294188"/>
            <a:ext cx="68738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busB</a:t>
            </a:r>
          </a:p>
        </p:txBody>
      </p:sp>
      <p:sp>
        <p:nvSpPr>
          <p:cNvPr id="564264" name="Line 40"/>
          <p:cNvSpPr>
            <a:spLocks noChangeShapeType="1"/>
          </p:cNvSpPr>
          <p:nvPr/>
        </p:nvSpPr>
        <p:spPr bwMode="auto">
          <a:xfrm>
            <a:off x="4953000" y="2692400"/>
            <a:ext cx="0" cy="812800"/>
          </a:xfrm>
          <a:prstGeom prst="line">
            <a:avLst/>
          </a:prstGeom>
          <a:noFill/>
          <a:ln w="25400">
            <a:solidFill>
              <a:schemeClr val="accent2"/>
            </a:solidFill>
            <a:round/>
            <a:headEnd/>
            <a:tailEnd/>
          </a:ln>
          <a:effectLst/>
        </p:spPr>
        <p:txBody>
          <a:bodyPr wrap="none" anchor="ctr"/>
          <a:lstStyle/>
          <a:p>
            <a:endParaRPr lang="zh-CN" altLang="en-US"/>
          </a:p>
        </p:txBody>
      </p:sp>
      <p:sp>
        <p:nvSpPr>
          <p:cNvPr id="564265" name="Rectangle 41"/>
          <p:cNvSpPr>
            <a:spLocks noChangeArrowheads="1"/>
          </p:cNvSpPr>
          <p:nvPr/>
        </p:nvSpPr>
        <p:spPr bwMode="auto">
          <a:xfrm>
            <a:off x="4832350" y="3789363"/>
            <a:ext cx="600075"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Imm</a:t>
            </a:r>
          </a:p>
        </p:txBody>
      </p:sp>
      <p:sp>
        <p:nvSpPr>
          <p:cNvPr id="564266" name="Line 42"/>
          <p:cNvSpPr>
            <a:spLocks noChangeShapeType="1"/>
          </p:cNvSpPr>
          <p:nvPr/>
        </p:nvSpPr>
        <p:spPr bwMode="auto">
          <a:xfrm>
            <a:off x="5334000" y="2692400"/>
            <a:ext cx="0" cy="812800"/>
          </a:xfrm>
          <a:prstGeom prst="line">
            <a:avLst/>
          </a:prstGeom>
          <a:noFill/>
          <a:ln w="25400">
            <a:solidFill>
              <a:schemeClr val="accent2"/>
            </a:solidFill>
            <a:round/>
            <a:headEnd/>
            <a:tailEnd/>
          </a:ln>
          <a:effectLst/>
        </p:spPr>
        <p:txBody>
          <a:bodyPr wrap="none" anchor="ctr"/>
          <a:lstStyle/>
          <a:p>
            <a:endParaRPr lang="zh-CN" altLang="en-US"/>
          </a:p>
        </p:txBody>
      </p:sp>
      <p:sp>
        <p:nvSpPr>
          <p:cNvPr id="564269" name="Line 45"/>
          <p:cNvSpPr>
            <a:spLocks noChangeShapeType="1"/>
          </p:cNvSpPr>
          <p:nvPr/>
        </p:nvSpPr>
        <p:spPr bwMode="auto">
          <a:xfrm>
            <a:off x="3670300" y="41910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0" name="Line 46"/>
          <p:cNvSpPr>
            <a:spLocks noChangeShapeType="1"/>
          </p:cNvSpPr>
          <p:nvPr/>
        </p:nvSpPr>
        <p:spPr bwMode="auto">
          <a:xfrm>
            <a:off x="4356100" y="39624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1" name="Line 47"/>
          <p:cNvSpPr>
            <a:spLocks noChangeShapeType="1"/>
          </p:cNvSpPr>
          <p:nvPr/>
        </p:nvSpPr>
        <p:spPr bwMode="auto">
          <a:xfrm>
            <a:off x="4356100" y="44958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2" name="Line 48"/>
          <p:cNvSpPr>
            <a:spLocks noChangeShapeType="1"/>
          </p:cNvSpPr>
          <p:nvPr/>
        </p:nvSpPr>
        <p:spPr bwMode="auto">
          <a:xfrm>
            <a:off x="4356100" y="41910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3" name="Line 49"/>
          <p:cNvSpPr>
            <a:spLocks noChangeShapeType="1"/>
          </p:cNvSpPr>
          <p:nvPr/>
        </p:nvSpPr>
        <p:spPr bwMode="auto">
          <a:xfrm>
            <a:off x="3670300" y="44958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4" name="Line 50"/>
          <p:cNvSpPr>
            <a:spLocks noChangeShapeType="1"/>
          </p:cNvSpPr>
          <p:nvPr/>
        </p:nvSpPr>
        <p:spPr bwMode="auto">
          <a:xfrm>
            <a:off x="2679700" y="43434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5" name="Line 51"/>
          <p:cNvSpPr>
            <a:spLocks noChangeShapeType="1"/>
          </p:cNvSpPr>
          <p:nvPr/>
        </p:nvSpPr>
        <p:spPr bwMode="auto">
          <a:xfrm>
            <a:off x="2679700" y="46482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6" name="Line 52"/>
          <p:cNvSpPr>
            <a:spLocks noChangeShapeType="1"/>
          </p:cNvSpPr>
          <p:nvPr/>
        </p:nvSpPr>
        <p:spPr bwMode="auto">
          <a:xfrm>
            <a:off x="6184900" y="4648200"/>
            <a:ext cx="584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7" name="Line 53"/>
          <p:cNvSpPr>
            <a:spLocks noChangeShapeType="1"/>
          </p:cNvSpPr>
          <p:nvPr/>
        </p:nvSpPr>
        <p:spPr bwMode="auto">
          <a:xfrm>
            <a:off x="4495800" y="4508500"/>
            <a:ext cx="0" cy="660400"/>
          </a:xfrm>
          <a:prstGeom prst="line">
            <a:avLst/>
          </a:prstGeom>
          <a:noFill/>
          <a:ln w="25400">
            <a:solidFill>
              <a:schemeClr val="tx1"/>
            </a:solidFill>
            <a:round/>
            <a:headEnd/>
            <a:tailEnd/>
          </a:ln>
          <a:effectLst/>
        </p:spPr>
        <p:txBody>
          <a:bodyPr wrap="none" anchor="ctr"/>
          <a:lstStyle/>
          <a:p>
            <a:endParaRPr lang="zh-CN" altLang="en-US"/>
          </a:p>
        </p:txBody>
      </p:sp>
      <p:sp>
        <p:nvSpPr>
          <p:cNvPr id="564278" name="Line 54"/>
          <p:cNvSpPr>
            <a:spLocks noChangeShapeType="1"/>
          </p:cNvSpPr>
          <p:nvPr/>
        </p:nvSpPr>
        <p:spPr bwMode="auto">
          <a:xfrm>
            <a:off x="4508500" y="5181600"/>
            <a:ext cx="1346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79" name="Line 55"/>
          <p:cNvSpPr>
            <a:spLocks noChangeShapeType="1"/>
          </p:cNvSpPr>
          <p:nvPr/>
        </p:nvSpPr>
        <p:spPr bwMode="auto">
          <a:xfrm>
            <a:off x="6184900" y="5181600"/>
            <a:ext cx="584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80" name="Line 56"/>
          <p:cNvSpPr>
            <a:spLocks noChangeShapeType="1"/>
          </p:cNvSpPr>
          <p:nvPr/>
        </p:nvSpPr>
        <p:spPr bwMode="auto">
          <a:xfrm>
            <a:off x="6413500" y="48768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81" name="Line 57"/>
          <p:cNvSpPr>
            <a:spLocks noChangeShapeType="1"/>
          </p:cNvSpPr>
          <p:nvPr/>
        </p:nvSpPr>
        <p:spPr bwMode="auto">
          <a:xfrm>
            <a:off x="6400800" y="4660900"/>
            <a:ext cx="0" cy="660400"/>
          </a:xfrm>
          <a:prstGeom prst="line">
            <a:avLst/>
          </a:prstGeom>
          <a:noFill/>
          <a:ln w="25400">
            <a:solidFill>
              <a:schemeClr val="tx1"/>
            </a:solidFill>
            <a:round/>
            <a:headEnd/>
            <a:tailEnd/>
          </a:ln>
          <a:effectLst/>
        </p:spPr>
        <p:txBody>
          <a:bodyPr wrap="none" anchor="ctr"/>
          <a:lstStyle/>
          <a:p>
            <a:endParaRPr lang="zh-CN" altLang="en-US"/>
          </a:p>
        </p:txBody>
      </p:sp>
      <p:sp>
        <p:nvSpPr>
          <p:cNvPr id="564282" name="Line 58"/>
          <p:cNvSpPr>
            <a:spLocks noChangeShapeType="1"/>
          </p:cNvSpPr>
          <p:nvPr/>
        </p:nvSpPr>
        <p:spPr bwMode="auto">
          <a:xfrm>
            <a:off x="7404100" y="47244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83" name="Line 59"/>
          <p:cNvSpPr>
            <a:spLocks noChangeShapeType="1"/>
          </p:cNvSpPr>
          <p:nvPr/>
        </p:nvSpPr>
        <p:spPr bwMode="auto">
          <a:xfrm>
            <a:off x="6413500" y="5334000"/>
            <a:ext cx="1346200" cy="0"/>
          </a:xfrm>
          <a:prstGeom prst="line">
            <a:avLst/>
          </a:prstGeom>
          <a:noFill/>
          <a:ln w="25400">
            <a:solidFill>
              <a:schemeClr val="tx1"/>
            </a:solidFill>
            <a:round/>
            <a:headEnd/>
            <a:tailEnd type="triangle" w="med" len="med"/>
          </a:ln>
          <a:effectLst/>
        </p:spPr>
        <p:txBody>
          <a:bodyPr wrap="none" anchor="ctr"/>
          <a:lstStyle/>
          <a:p>
            <a:endParaRPr lang="zh-CN" altLang="en-US"/>
          </a:p>
        </p:txBody>
      </p:sp>
      <p:grpSp>
        <p:nvGrpSpPr>
          <p:cNvPr id="564284" name="Group 60"/>
          <p:cNvGrpSpPr>
            <a:grpSpLocks/>
          </p:cNvGrpSpPr>
          <p:nvPr/>
        </p:nvGrpSpPr>
        <p:grpSpPr bwMode="auto">
          <a:xfrm>
            <a:off x="8397875" y="4584700"/>
            <a:ext cx="333375" cy="946150"/>
            <a:chOff x="5290" y="2888"/>
            <a:chExt cx="210" cy="596"/>
          </a:xfrm>
        </p:grpSpPr>
        <p:sp>
          <p:nvSpPr>
            <p:cNvPr id="564285" name="Line 61"/>
            <p:cNvSpPr>
              <a:spLocks noChangeShapeType="1"/>
            </p:cNvSpPr>
            <p:nvPr/>
          </p:nvSpPr>
          <p:spPr bwMode="auto">
            <a:xfrm>
              <a:off x="5328" y="2888"/>
              <a:ext cx="0" cy="561"/>
            </a:xfrm>
            <a:prstGeom prst="line">
              <a:avLst/>
            </a:prstGeom>
            <a:noFill/>
            <a:ln w="25400">
              <a:solidFill>
                <a:schemeClr val="tx1"/>
              </a:solidFill>
              <a:round/>
              <a:headEnd/>
              <a:tailEnd/>
            </a:ln>
            <a:effectLst/>
          </p:spPr>
          <p:txBody>
            <a:bodyPr wrap="none" anchor="ctr"/>
            <a:lstStyle/>
            <a:p>
              <a:endParaRPr lang="zh-CN" altLang="en-US"/>
            </a:p>
          </p:txBody>
        </p:sp>
        <p:sp>
          <p:nvSpPr>
            <p:cNvPr id="564286" name="Line 62"/>
            <p:cNvSpPr>
              <a:spLocks noChangeShapeType="1"/>
            </p:cNvSpPr>
            <p:nvPr/>
          </p:nvSpPr>
          <p:spPr bwMode="auto">
            <a:xfrm>
              <a:off x="5336" y="2888"/>
              <a:ext cx="128" cy="36"/>
            </a:xfrm>
            <a:prstGeom prst="line">
              <a:avLst/>
            </a:prstGeom>
            <a:noFill/>
            <a:ln w="25400">
              <a:solidFill>
                <a:schemeClr val="tx1"/>
              </a:solidFill>
              <a:round/>
              <a:headEnd/>
              <a:tailEnd/>
            </a:ln>
            <a:effectLst/>
          </p:spPr>
          <p:txBody>
            <a:bodyPr wrap="none" anchor="ctr"/>
            <a:lstStyle/>
            <a:p>
              <a:endParaRPr lang="zh-CN" altLang="en-US"/>
            </a:p>
          </p:txBody>
        </p:sp>
        <p:sp>
          <p:nvSpPr>
            <p:cNvPr id="564287" name="Line 63"/>
            <p:cNvSpPr>
              <a:spLocks noChangeShapeType="1"/>
            </p:cNvSpPr>
            <p:nvPr/>
          </p:nvSpPr>
          <p:spPr bwMode="auto">
            <a:xfrm flipV="1">
              <a:off x="5336" y="3379"/>
              <a:ext cx="128" cy="86"/>
            </a:xfrm>
            <a:prstGeom prst="line">
              <a:avLst/>
            </a:prstGeom>
            <a:noFill/>
            <a:ln w="25400">
              <a:solidFill>
                <a:schemeClr val="tx1"/>
              </a:solidFill>
              <a:round/>
              <a:headEnd/>
              <a:tailEnd/>
            </a:ln>
            <a:effectLst/>
          </p:spPr>
          <p:txBody>
            <a:bodyPr wrap="none" anchor="ctr"/>
            <a:lstStyle/>
            <a:p>
              <a:endParaRPr lang="zh-CN" altLang="en-US"/>
            </a:p>
          </p:txBody>
        </p:sp>
        <p:sp>
          <p:nvSpPr>
            <p:cNvPr id="564288" name="Line 64"/>
            <p:cNvSpPr>
              <a:spLocks noChangeShapeType="1"/>
            </p:cNvSpPr>
            <p:nvPr/>
          </p:nvSpPr>
          <p:spPr bwMode="auto">
            <a:xfrm>
              <a:off x="5472" y="2940"/>
              <a:ext cx="0" cy="432"/>
            </a:xfrm>
            <a:prstGeom prst="line">
              <a:avLst/>
            </a:prstGeom>
            <a:noFill/>
            <a:ln w="25400">
              <a:solidFill>
                <a:schemeClr val="tx1"/>
              </a:solidFill>
              <a:round/>
              <a:headEnd/>
              <a:tailEnd/>
            </a:ln>
            <a:effectLst/>
          </p:spPr>
          <p:txBody>
            <a:bodyPr wrap="none" anchor="ctr"/>
            <a:lstStyle/>
            <a:p>
              <a:endParaRPr lang="zh-CN" altLang="en-US"/>
            </a:p>
          </p:txBody>
        </p:sp>
        <p:sp>
          <p:nvSpPr>
            <p:cNvPr id="564289" name="Rectangle 65"/>
            <p:cNvSpPr>
              <a:spLocks noChangeArrowheads="1"/>
            </p:cNvSpPr>
            <p:nvPr/>
          </p:nvSpPr>
          <p:spPr bwMode="auto">
            <a:xfrm rot="5400000">
              <a:off x="5210" y="3072"/>
              <a:ext cx="370"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Mux</a:t>
              </a:r>
            </a:p>
          </p:txBody>
        </p:sp>
        <p:sp>
          <p:nvSpPr>
            <p:cNvPr id="564290" name="Rectangle 66"/>
            <p:cNvSpPr>
              <a:spLocks noChangeArrowheads="1"/>
            </p:cNvSpPr>
            <p:nvPr/>
          </p:nvSpPr>
          <p:spPr bwMode="auto">
            <a:xfrm>
              <a:off x="5303" y="2900"/>
              <a:ext cx="170" cy="190"/>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1</a:t>
              </a:r>
            </a:p>
          </p:txBody>
        </p:sp>
        <p:sp>
          <p:nvSpPr>
            <p:cNvPr id="564291" name="Rectangle 67"/>
            <p:cNvSpPr>
              <a:spLocks noChangeArrowheads="1"/>
            </p:cNvSpPr>
            <p:nvPr/>
          </p:nvSpPr>
          <p:spPr bwMode="auto">
            <a:xfrm>
              <a:off x="5303" y="3294"/>
              <a:ext cx="170" cy="190"/>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0</a:t>
              </a:r>
            </a:p>
          </p:txBody>
        </p:sp>
      </p:grpSp>
      <p:sp>
        <p:nvSpPr>
          <p:cNvPr id="564292" name="Line 68"/>
          <p:cNvSpPr>
            <a:spLocks noChangeShapeType="1"/>
          </p:cNvSpPr>
          <p:nvPr/>
        </p:nvSpPr>
        <p:spPr bwMode="auto">
          <a:xfrm>
            <a:off x="8089900" y="47244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3" name="Line 69"/>
          <p:cNvSpPr>
            <a:spLocks noChangeShapeType="1"/>
          </p:cNvSpPr>
          <p:nvPr/>
        </p:nvSpPr>
        <p:spPr bwMode="auto">
          <a:xfrm>
            <a:off x="8089900" y="53340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4" name="Line 70"/>
          <p:cNvSpPr>
            <a:spLocks noChangeShapeType="1"/>
          </p:cNvSpPr>
          <p:nvPr/>
        </p:nvSpPr>
        <p:spPr bwMode="auto">
          <a:xfrm>
            <a:off x="3352800" y="2717800"/>
            <a:ext cx="0" cy="1346200"/>
          </a:xfrm>
          <a:prstGeom prst="line">
            <a:avLst/>
          </a:prstGeom>
          <a:noFill/>
          <a:ln w="25400">
            <a:solidFill>
              <a:schemeClr val="accent2"/>
            </a:solidFill>
            <a:round/>
            <a:headEnd/>
            <a:tailEnd/>
          </a:ln>
          <a:effectLst/>
        </p:spPr>
        <p:txBody>
          <a:bodyPr wrap="none" anchor="ctr"/>
          <a:lstStyle/>
          <a:p>
            <a:endParaRPr lang="zh-CN" altLang="en-US"/>
          </a:p>
        </p:txBody>
      </p:sp>
      <p:sp>
        <p:nvSpPr>
          <p:cNvPr id="564295" name="Line 71"/>
          <p:cNvSpPr>
            <a:spLocks noChangeShapeType="1"/>
          </p:cNvSpPr>
          <p:nvPr/>
        </p:nvSpPr>
        <p:spPr bwMode="auto">
          <a:xfrm>
            <a:off x="2679700" y="3962400"/>
            <a:ext cx="1346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6" name="Line 72"/>
          <p:cNvSpPr>
            <a:spLocks noChangeShapeType="1"/>
          </p:cNvSpPr>
          <p:nvPr/>
        </p:nvSpPr>
        <p:spPr bwMode="auto">
          <a:xfrm>
            <a:off x="2679700" y="5715000"/>
            <a:ext cx="1346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7" name="Line 73"/>
          <p:cNvSpPr>
            <a:spLocks noChangeShapeType="1"/>
          </p:cNvSpPr>
          <p:nvPr/>
        </p:nvSpPr>
        <p:spPr bwMode="auto">
          <a:xfrm>
            <a:off x="2679700" y="5410200"/>
            <a:ext cx="1346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8" name="Line 74"/>
          <p:cNvSpPr>
            <a:spLocks noChangeShapeType="1"/>
          </p:cNvSpPr>
          <p:nvPr/>
        </p:nvSpPr>
        <p:spPr bwMode="auto">
          <a:xfrm>
            <a:off x="5499100" y="36576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299" name="Line 75"/>
          <p:cNvSpPr>
            <a:spLocks noChangeShapeType="1"/>
          </p:cNvSpPr>
          <p:nvPr/>
        </p:nvSpPr>
        <p:spPr bwMode="auto">
          <a:xfrm>
            <a:off x="4813300" y="5562600"/>
            <a:ext cx="10414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00" name="Line 76"/>
          <p:cNvSpPr>
            <a:spLocks noChangeShapeType="1"/>
          </p:cNvSpPr>
          <p:nvPr/>
        </p:nvSpPr>
        <p:spPr bwMode="auto">
          <a:xfrm>
            <a:off x="8534400" y="5461000"/>
            <a:ext cx="0" cy="736600"/>
          </a:xfrm>
          <a:prstGeom prst="line">
            <a:avLst/>
          </a:prstGeom>
          <a:noFill/>
          <a:ln w="25400">
            <a:solidFill>
              <a:schemeClr val="accent2"/>
            </a:solidFill>
            <a:round/>
            <a:headEnd/>
            <a:tailEnd/>
          </a:ln>
          <a:effectLst/>
        </p:spPr>
        <p:txBody>
          <a:bodyPr wrap="none" anchor="ctr"/>
          <a:lstStyle/>
          <a:p>
            <a:endParaRPr lang="zh-CN" altLang="en-US"/>
          </a:p>
        </p:txBody>
      </p:sp>
      <p:grpSp>
        <p:nvGrpSpPr>
          <p:cNvPr id="564302" name="Group 78"/>
          <p:cNvGrpSpPr>
            <a:grpSpLocks/>
          </p:cNvGrpSpPr>
          <p:nvPr/>
        </p:nvGrpSpPr>
        <p:grpSpPr bwMode="auto">
          <a:xfrm>
            <a:off x="4572000" y="5270500"/>
            <a:ext cx="228600" cy="533400"/>
            <a:chOff x="2880" y="3320"/>
            <a:chExt cx="144" cy="336"/>
          </a:xfrm>
        </p:grpSpPr>
        <p:sp>
          <p:nvSpPr>
            <p:cNvPr id="564303" name="Line 79"/>
            <p:cNvSpPr>
              <a:spLocks noChangeShapeType="1"/>
            </p:cNvSpPr>
            <p:nvPr/>
          </p:nvSpPr>
          <p:spPr bwMode="auto">
            <a:xfrm>
              <a:off x="2880" y="3320"/>
              <a:ext cx="0" cy="320"/>
            </a:xfrm>
            <a:prstGeom prst="line">
              <a:avLst/>
            </a:prstGeom>
            <a:noFill/>
            <a:ln w="25400">
              <a:solidFill>
                <a:schemeClr val="tx1"/>
              </a:solidFill>
              <a:round/>
              <a:headEnd/>
              <a:tailEnd/>
            </a:ln>
            <a:effectLst/>
          </p:spPr>
          <p:txBody>
            <a:bodyPr wrap="none" anchor="ctr"/>
            <a:lstStyle/>
            <a:p>
              <a:endParaRPr lang="zh-CN" altLang="en-US"/>
            </a:p>
          </p:txBody>
        </p:sp>
        <p:sp>
          <p:nvSpPr>
            <p:cNvPr id="564304" name="Line 80"/>
            <p:cNvSpPr>
              <a:spLocks noChangeShapeType="1"/>
            </p:cNvSpPr>
            <p:nvPr/>
          </p:nvSpPr>
          <p:spPr bwMode="auto">
            <a:xfrm>
              <a:off x="2888" y="3320"/>
              <a:ext cx="128" cy="15"/>
            </a:xfrm>
            <a:prstGeom prst="line">
              <a:avLst/>
            </a:prstGeom>
            <a:noFill/>
            <a:ln w="25400">
              <a:solidFill>
                <a:schemeClr val="tx1"/>
              </a:solidFill>
              <a:round/>
              <a:headEnd/>
              <a:tailEnd/>
            </a:ln>
            <a:effectLst/>
          </p:spPr>
          <p:txBody>
            <a:bodyPr wrap="none" anchor="ctr"/>
            <a:lstStyle/>
            <a:p>
              <a:endParaRPr lang="zh-CN" altLang="en-US"/>
            </a:p>
          </p:txBody>
        </p:sp>
        <p:sp>
          <p:nvSpPr>
            <p:cNvPr id="564305" name="Line 81"/>
            <p:cNvSpPr>
              <a:spLocks noChangeShapeType="1"/>
            </p:cNvSpPr>
            <p:nvPr/>
          </p:nvSpPr>
          <p:spPr bwMode="auto">
            <a:xfrm flipV="1">
              <a:off x="2888" y="3599"/>
              <a:ext cx="128" cy="57"/>
            </a:xfrm>
            <a:prstGeom prst="line">
              <a:avLst/>
            </a:prstGeom>
            <a:noFill/>
            <a:ln w="25400">
              <a:solidFill>
                <a:schemeClr val="tx1"/>
              </a:solidFill>
              <a:round/>
              <a:headEnd/>
              <a:tailEnd/>
            </a:ln>
            <a:effectLst/>
          </p:spPr>
          <p:txBody>
            <a:bodyPr wrap="none" anchor="ctr"/>
            <a:lstStyle/>
            <a:p>
              <a:endParaRPr lang="zh-CN" altLang="en-US"/>
            </a:p>
          </p:txBody>
        </p:sp>
        <p:sp>
          <p:nvSpPr>
            <p:cNvPr id="564306" name="Line 82"/>
            <p:cNvSpPr>
              <a:spLocks noChangeShapeType="1"/>
            </p:cNvSpPr>
            <p:nvPr/>
          </p:nvSpPr>
          <p:spPr bwMode="auto">
            <a:xfrm>
              <a:off x="3024" y="3351"/>
              <a:ext cx="0" cy="244"/>
            </a:xfrm>
            <a:prstGeom prst="line">
              <a:avLst/>
            </a:prstGeom>
            <a:noFill/>
            <a:ln w="25400">
              <a:solidFill>
                <a:schemeClr val="tx1"/>
              </a:solidFill>
              <a:round/>
              <a:headEnd/>
              <a:tailEnd/>
            </a:ln>
            <a:effectLst/>
          </p:spPr>
          <p:txBody>
            <a:bodyPr wrap="none" anchor="ctr"/>
            <a:lstStyle/>
            <a:p>
              <a:endParaRPr lang="zh-CN" altLang="en-US"/>
            </a:p>
          </p:txBody>
        </p:sp>
      </p:grpSp>
      <p:sp>
        <p:nvSpPr>
          <p:cNvPr id="564307" name="Rectangle 83"/>
          <p:cNvSpPr>
            <a:spLocks noChangeArrowheads="1"/>
          </p:cNvSpPr>
          <p:nvPr/>
        </p:nvSpPr>
        <p:spPr bwMode="auto">
          <a:xfrm>
            <a:off x="4532313" y="5518150"/>
            <a:ext cx="269875" cy="301625"/>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1</a:t>
            </a:r>
          </a:p>
        </p:txBody>
      </p:sp>
      <p:sp>
        <p:nvSpPr>
          <p:cNvPr id="564308" name="Rectangle 84"/>
          <p:cNvSpPr>
            <a:spLocks noChangeArrowheads="1"/>
          </p:cNvSpPr>
          <p:nvPr/>
        </p:nvSpPr>
        <p:spPr bwMode="auto">
          <a:xfrm>
            <a:off x="4532313" y="5229225"/>
            <a:ext cx="269875" cy="301625"/>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0</a:t>
            </a:r>
          </a:p>
        </p:txBody>
      </p:sp>
      <p:sp>
        <p:nvSpPr>
          <p:cNvPr id="564309" name="Line 85"/>
          <p:cNvSpPr>
            <a:spLocks noChangeShapeType="1"/>
          </p:cNvSpPr>
          <p:nvPr/>
        </p:nvSpPr>
        <p:spPr bwMode="auto">
          <a:xfrm>
            <a:off x="4648200" y="5803900"/>
            <a:ext cx="0" cy="431800"/>
          </a:xfrm>
          <a:prstGeom prst="line">
            <a:avLst/>
          </a:prstGeom>
          <a:noFill/>
          <a:ln w="25400">
            <a:solidFill>
              <a:schemeClr val="accent2"/>
            </a:solidFill>
            <a:round/>
            <a:headEnd/>
            <a:tailEnd/>
          </a:ln>
          <a:effectLst/>
        </p:spPr>
        <p:txBody>
          <a:bodyPr wrap="none" anchor="ctr"/>
          <a:lstStyle/>
          <a:p>
            <a:endParaRPr lang="zh-CN" altLang="en-US"/>
          </a:p>
        </p:txBody>
      </p:sp>
      <p:sp>
        <p:nvSpPr>
          <p:cNvPr id="564311" name="Rectangle 87"/>
          <p:cNvSpPr>
            <a:spLocks noChangeArrowheads="1"/>
          </p:cNvSpPr>
          <p:nvPr/>
        </p:nvSpPr>
        <p:spPr bwMode="auto">
          <a:xfrm>
            <a:off x="2630488" y="5129213"/>
            <a:ext cx="39528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Rt</a:t>
            </a:r>
          </a:p>
        </p:txBody>
      </p:sp>
      <p:sp>
        <p:nvSpPr>
          <p:cNvPr id="564312" name="Rectangle 88"/>
          <p:cNvSpPr>
            <a:spLocks noChangeArrowheads="1"/>
          </p:cNvSpPr>
          <p:nvPr/>
        </p:nvSpPr>
        <p:spPr bwMode="auto">
          <a:xfrm>
            <a:off x="2622550" y="5434013"/>
            <a:ext cx="450850"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Rd</a:t>
            </a:r>
          </a:p>
        </p:txBody>
      </p:sp>
      <p:sp>
        <p:nvSpPr>
          <p:cNvPr id="564313" name="Rectangle 89"/>
          <p:cNvSpPr>
            <a:spLocks noChangeArrowheads="1"/>
          </p:cNvSpPr>
          <p:nvPr/>
        </p:nvSpPr>
        <p:spPr bwMode="auto">
          <a:xfrm>
            <a:off x="2533650" y="3681413"/>
            <a:ext cx="600075"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Imm</a:t>
            </a:r>
          </a:p>
        </p:txBody>
      </p:sp>
      <p:sp>
        <p:nvSpPr>
          <p:cNvPr id="564314" name="Line 90"/>
          <p:cNvSpPr>
            <a:spLocks noChangeShapeType="1"/>
          </p:cNvSpPr>
          <p:nvPr/>
        </p:nvSpPr>
        <p:spPr bwMode="auto">
          <a:xfrm>
            <a:off x="1765300" y="5410200"/>
            <a:ext cx="4318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15" name="Line 91"/>
          <p:cNvSpPr>
            <a:spLocks noChangeShapeType="1"/>
          </p:cNvSpPr>
          <p:nvPr/>
        </p:nvSpPr>
        <p:spPr bwMode="auto">
          <a:xfrm>
            <a:off x="2527300" y="3657600"/>
            <a:ext cx="1498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16" name="Rectangle 92"/>
          <p:cNvSpPr>
            <a:spLocks noChangeArrowheads="1"/>
          </p:cNvSpPr>
          <p:nvPr/>
        </p:nvSpPr>
        <p:spPr bwMode="auto">
          <a:xfrm>
            <a:off x="2524125" y="3376613"/>
            <a:ext cx="693738"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PC+4</a:t>
            </a:r>
          </a:p>
        </p:txBody>
      </p:sp>
      <p:sp>
        <p:nvSpPr>
          <p:cNvPr id="564317" name="Line 93"/>
          <p:cNvSpPr>
            <a:spLocks noChangeShapeType="1"/>
          </p:cNvSpPr>
          <p:nvPr/>
        </p:nvSpPr>
        <p:spPr bwMode="auto">
          <a:xfrm>
            <a:off x="4356100" y="365760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18" name="Rectangle 94"/>
          <p:cNvSpPr>
            <a:spLocks noChangeArrowheads="1"/>
          </p:cNvSpPr>
          <p:nvPr/>
        </p:nvSpPr>
        <p:spPr bwMode="auto">
          <a:xfrm>
            <a:off x="4810125" y="3484563"/>
            <a:ext cx="693738"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PC+4</a:t>
            </a:r>
          </a:p>
        </p:txBody>
      </p:sp>
      <p:sp>
        <p:nvSpPr>
          <p:cNvPr id="564319" name="Rectangle 95"/>
          <p:cNvSpPr>
            <a:spLocks noChangeArrowheads="1"/>
          </p:cNvSpPr>
          <p:nvPr/>
        </p:nvSpPr>
        <p:spPr bwMode="auto">
          <a:xfrm>
            <a:off x="2617788" y="3986213"/>
            <a:ext cx="43973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Rs</a:t>
            </a:r>
          </a:p>
        </p:txBody>
      </p:sp>
      <p:sp>
        <p:nvSpPr>
          <p:cNvPr id="564320" name="Rectangle 96"/>
          <p:cNvSpPr>
            <a:spLocks noChangeArrowheads="1"/>
          </p:cNvSpPr>
          <p:nvPr/>
        </p:nvSpPr>
        <p:spPr bwMode="auto">
          <a:xfrm>
            <a:off x="2630488" y="4672013"/>
            <a:ext cx="39528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Rt</a:t>
            </a:r>
          </a:p>
        </p:txBody>
      </p:sp>
      <p:sp>
        <p:nvSpPr>
          <p:cNvPr id="564321" name="Line 97"/>
          <p:cNvSpPr>
            <a:spLocks noChangeShapeType="1"/>
          </p:cNvSpPr>
          <p:nvPr/>
        </p:nvSpPr>
        <p:spPr bwMode="auto">
          <a:xfrm flipV="1">
            <a:off x="2667000" y="3949700"/>
            <a:ext cx="0" cy="1778000"/>
          </a:xfrm>
          <a:prstGeom prst="line">
            <a:avLst/>
          </a:prstGeom>
          <a:noFill/>
          <a:ln w="25400">
            <a:solidFill>
              <a:schemeClr val="tx1"/>
            </a:solidFill>
            <a:round/>
            <a:headEnd/>
            <a:tailEnd/>
          </a:ln>
          <a:effectLst/>
        </p:spPr>
        <p:txBody>
          <a:bodyPr wrap="none" anchor="ctr"/>
          <a:lstStyle/>
          <a:p>
            <a:endParaRPr lang="zh-CN" altLang="en-US"/>
          </a:p>
        </p:txBody>
      </p:sp>
      <p:sp>
        <p:nvSpPr>
          <p:cNvPr id="564322" name="Line 98"/>
          <p:cNvSpPr>
            <a:spLocks noChangeShapeType="1"/>
          </p:cNvSpPr>
          <p:nvPr/>
        </p:nvSpPr>
        <p:spPr bwMode="auto">
          <a:xfrm>
            <a:off x="4356100" y="5715000"/>
            <a:ext cx="203200" cy="0"/>
          </a:xfrm>
          <a:prstGeom prst="line">
            <a:avLst/>
          </a:prstGeom>
          <a:noFill/>
          <a:ln w="25400">
            <a:solidFill>
              <a:schemeClr val="tx1"/>
            </a:solidFill>
            <a:round/>
            <a:headEnd/>
            <a:tailEnd/>
          </a:ln>
          <a:effectLst/>
        </p:spPr>
        <p:txBody>
          <a:bodyPr wrap="none" anchor="ctr"/>
          <a:lstStyle/>
          <a:p>
            <a:endParaRPr lang="zh-CN" altLang="en-US"/>
          </a:p>
        </p:txBody>
      </p:sp>
      <p:sp>
        <p:nvSpPr>
          <p:cNvPr id="564323" name="Line 99"/>
          <p:cNvSpPr>
            <a:spLocks noChangeShapeType="1"/>
          </p:cNvSpPr>
          <p:nvPr/>
        </p:nvSpPr>
        <p:spPr bwMode="auto">
          <a:xfrm>
            <a:off x="4356100" y="5410200"/>
            <a:ext cx="203200" cy="0"/>
          </a:xfrm>
          <a:prstGeom prst="line">
            <a:avLst/>
          </a:prstGeom>
          <a:noFill/>
          <a:ln w="25400">
            <a:solidFill>
              <a:schemeClr val="tx1"/>
            </a:solidFill>
            <a:round/>
            <a:headEnd/>
            <a:tailEnd/>
          </a:ln>
          <a:effectLst/>
        </p:spPr>
        <p:txBody>
          <a:bodyPr wrap="none" anchor="ctr"/>
          <a:lstStyle/>
          <a:p>
            <a:endParaRPr lang="zh-CN" altLang="en-US"/>
          </a:p>
        </p:txBody>
      </p:sp>
      <p:sp>
        <p:nvSpPr>
          <p:cNvPr id="564324" name="Line 100"/>
          <p:cNvSpPr>
            <a:spLocks noChangeShapeType="1"/>
          </p:cNvSpPr>
          <p:nvPr/>
        </p:nvSpPr>
        <p:spPr bwMode="auto">
          <a:xfrm>
            <a:off x="6184900" y="5562600"/>
            <a:ext cx="15748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25" name="Line 101"/>
          <p:cNvSpPr>
            <a:spLocks noChangeShapeType="1"/>
          </p:cNvSpPr>
          <p:nvPr/>
        </p:nvSpPr>
        <p:spPr bwMode="auto">
          <a:xfrm>
            <a:off x="8089900" y="5562600"/>
            <a:ext cx="203200" cy="0"/>
          </a:xfrm>
          <a:prstGeom prst="line">
            <a:avLst/>
          </a:prstGeom>
          <a:noFill/>
          <a:ln w="25400">
            <a:solidFill>
              <a:schemeClr val="tx1"/>
            </a:solidFill>
            <a:round/>
            <a:headEnd/>
            <a:tailEnd/>
          </a:ln>
          <a:effectLst/>
        </p:spPr>
        <p:txBody>
          <a:bodyPr wrap="none" anchor="ctr"/>
          <a:lstStyle/>
          <a:p>
            <a:endParaRPr lang="zh-CN" altLang="en-US"/>
          </a:p>
        </p:txBody>
      </p:sp>
      <p:sp>
        <p:nvSpPr>
          <p:cNvPr id="564326" name="Line 102"/>
          <p:cNvSpPr>
            <a:spLocks noChangeShapeType="1"/>
          </p:cNvSpPr>
          <p:nvPr/>
        </p:nvSpPr>
        <p:spPr bwMode="auto">
          <a:xfrm>
            <a:off x="8305800" y="5575300"/>
            <a:ext cx="0" cy="355600"/>
          </a:xfrm>
          <a:prstGeom prst="line">
            <a:avLst/>
          </a:prstGeom>
          <a:noFill/>
          <a:ln w="25400">
            <a:solidFill>
              <a:schemeClr val="tx1"/>
            </a:solidFill>
            <a:round/>
            <a:headEnd/>
            <a:tailEnd/>
          </a:ln>
          <a:effectLst/>
        </p:spPr>
        <p:txBody>
          <a:bodyPr wrap="none" anchor="ctr"/>
          <a:lstStyle/>
          <a:p>
            <a:endParaRPr lang="zh-CN" altLang="en-US"/>
          </a:p>
        </p:txBody>
      </p:sp>
      <p:sp>
        <p:nvSpPr>
          <p:cNvPr id="564327" name="Line 103"/>
          <p:cNvSpPr>
            <a:spLocks noChangeShapeType="1"/>
          </p:cNvSpPr>
          <p:nvPr/>
        </p:nvSpPr>
        <p:spPr bwMode="auto">
          <a:xfrm flipH="1">
            <a:off x="3187700" y="5943600"/>
            <a:ext cx="5130800" cy="0"/>
          </a:xfrm>
          <a:prstGeom prst="line">
            <a:avLst/>
          </a:prstGeom>
          <a:noFill/>
          <a:ln w="25400">
            <a:solidFill>
              <a:schemeClr val="tx1"/>
            </a:solidFill>
            <a:round/>
            <a:headEnd/>
            <a:tailEnd/>
          </a:ln>
          <a:effectLst/>
        </p:spPr>
        <p:txBody>
          <a:bodyPr wrap="none" anchor="ctr"/>
          <a:lstStyle/>
          <a:p>
            <a:endParaRPr lang="zh-CN" altLang="en-US"/>
          </a:p>
        </p:txBody>
      </p:sp>
      <p:sp>
        <p:nvSpPr>
          <p:cNvPr id="564328" name="Line 104"/>
          <p:cNvSpPr>
            <a:spLocks noChangeShapeType="1"/>
          </p:cNvSpPr>
          <p:nvPr/>
        </p:nvSpPr>
        <p:spPr bwMode="auto">
          <a:xfrm flipV="1">
            <a:off x="3200400" y="5321300"/>
            <a:ext cx="0" cy="635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29" name="Line 105"/>
          <p:cNvSpPr>
            <a:spLocks noChangeShapeType="1"/>
          </p:cNvSpPr>
          <p:nvPr/>
        </p:nvSpPr>
        <p:spPr bwMode="auto">
          <a:xfrm>
            <a:off x="8699500" y="5105400"/>
            <a:ext cx="127000" cy="0"/>
          </a:xfrm>
          <a:prstGeom prst="line">
            <a:avLst/>
          </a:prstGeom>
          <a:noFill/>
          <a:ln w="25400">
            <a:solidFill>
              <a:schemeClr val="tx1"/>
            </a:solidFill>
            <a:round/>
            <a:headEnd/>
            <a:tailEnd/>
          </a:ln>
          <a:effectLst/>
        </p:spPr>
        <p:txBody>
          <a:bodyPr wrap="none" anchor="ctr"/>
          <a:lstStyle/>
          <a:p>
            <a:endParaRPr lang="zh-CN" altLang="en-US"/>
          </a:p>
        </p:txBody>
      </p:sp>
      <p:sp>
        <p:nvSpPr>
          <p:cNvPr id="564330" name="Line 106"/>
          <p:cNvSpPr>
            <a:spLocks noChangeShapeType="1"/>
          </p:cNvSpPr>
          <p:nvPr/>
        </p:nvSpPr>
        <p:spPr bwMode="auto">
          <a:xfrm>
            <a:off x="8810625" y="5118100"/>
            <a:ext cx="0" cy="965200"/>
          </a:xfrm>
          <a:prstGeom prst="line">
            <a:avLst/>
          </a:prstGeom>
          <a:noFill/>
          <a:ln w="25400">
            <a:solidFill>
              <a:schemeClr val="tx1"/>
            </a:solidFill>
            <a:round/>
            <a:headEnd/>
            <a:tailEnd/>
          </a:ln>
          <a:effectLst/>
        </p:spPr>
        <p:txBody>
          <a:bodyPr wrap="none" anchor="ctr"/>
          <a:lstStyle/>
          <a:p>
            <a:endParaRPr lang="zh-CN" altLang="en-US"/>
          </a:p>
        </p:txBody>
      </p:sp>
      <p:sp>
        <p:nvSpPr>
          <p:cNvPr id="564332" name="Line 108"/>
          <p:cNvSpPr>
            <a:spLocks noChangeShapeType="1"/>
          </p:cNvSpPr>
          <p:nvPr/>
        </p:nvSpPr>
        <p:spPr bwMode="auto">
          <a:xfrm flipV="1">
            <a:off x="3505200" y="5321300"/>
            <a:ext cx="0" cy="7874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33" name="Line 109"/>
          <p:cNvSpPr>
            <a:spLocks noChangeShapeType="1"/>
          </p:cNvSpPr>
          <p:nvPr/>
        </p:nvSpPr>
        <p:spPr bwMode="auto">
          <a:xfrm>
            <a:off x="2527300" y="5410200"/>
            <a:ext cx="127000" cy="0"/>
          </a:xfrm>
          <a:prstGeom prst="line">
            <a:avLst/>
          </a:prstGeom>
          <a:noFill/>
          <a:ln w="25400">
            <a:solidFill>
              <a:schemeClr val="tx1"/>
            </a:solidFill>
            <a:round/>
            <a:headEnd/>
            <a:tailEnd/>
          </a:ln>
          <a:effectLst/>
        </p:spPr>
        <p:txBody>
          <a:bodyPr wrap="none" anchor="ctr"/>
          <a:lstStyle/>
          <a:p>
            <a:endParaRPr lang="zh-CN" altLang="en-US"/>
          </a:p>
        </p:txBody>
      </p:sp>
      <p:sp>
        <p:nvSpPr>
          <p:cNvPr id="564334" name="Line 110"/>
          <p:cNvSpPr>
            <a:spLocks noChangeShapeType="1"/>
          </p:cNvSpPr>
          <p:nvPr/>
        </p:nvSpPr>
        <p:spPr bwMode="auto">
          <a:xfrm>
            <a:off x="1765300" y="3657600"/>
            <a:ext cx="4318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35" name="Rectangle 111"/>
          <p:cNvSpPr>
            <a:spLocks noChangeArrowheads="1"/>
          </p:cNvSpPr>
          <p:nvPr/>
        </p:nvSpPr>
        <p:spPr bwMode="auto">
          <a:xfrm rot="5400000">
            <a:off x="1210469" y="3664744"/>
            <a:ext cx="693737"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PC+4</a:t>
            </a:r>
          </a:p>
        </p:txBody>
      </p:sp>
      <p:sp>
        <p:nvSpPr>
          <p:cNvPr id="564336" name="Line 112"/>
          <p:cNvSpPr>
            <a:spLocks noChangeShapeType="1"/>
          </p:cNvSpPr>
          <p:nvPr/>
        </p:nvSpPr>
        <p:spPr bwMode="auto">
          <a:xfrm>
            <a:off x="1003300" y="42672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37" name="Line 113"/>
          <p:cNvSpPr>
            <a:spLocks noChangeShapeType="1"/>
          </p:cNvSpPr>
          <p:nvPr/>
        </p:nvSpPr>
        <p:spPr bwMode="auto">
          <a:xfrm>
            <a:off x="5499100" y="42672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38" name="Line 114"/>
          <p:cNvSpPr>
            <a:spLocks noChangeShapeType="1"/>
          </p:cNvSpPr>
          <p:nvPr/>
        </p:nvSpPr>
        <p:spPr bwMode="auto">
          <a:xfrm flipH="1">
            <a:off x="6616700" y="3657600"/>
            <a:ext cx="257175" cy="0"/>
          </a:xfrm>
          <a:prstGeom prst="line">
            <a:avLst/>
          </a:prstGeom>
          <a:noFill/>
          <a:ln w="25400">
            <a:solidFill>
              <a:schemeClr val="accent2"/>
            </a:solidFill>
            <a:round/>
            <a:headEnd/>
            <a:tailEnd/>
          </a:ln>
          <a:effectLst/>
        </p:spPr>
        <p:txBody>
          <a:bodyPr wrap="none" anchor="ctr"/>
          <a:lstStyle/>
          <a:p>
            <a:endParaRPr lang="zh-CN" altLang="en-US"/>
          </a:p>
        </p:txBody>
      </p:sp>
      <p:sp>
        <p:nvSpPr>
          <p:cNvPr id="564339" name="Line 115"/>
          <p:cNvSpPr>
            <a:spLocks noChangeShapeType="1"/>
          </p:cNvSpPr>
          <p:nvPr/>
        </p:nvSpPr>
        <p:spPr bwMode="auto">
          <a:xfrm flipH="1">
            <a:off x="6616700" y="3810000"/>
            <a:ext cx="257175" cy="0"/>
          </a:xfrm>
          <a:prstGeom prst="line">
            <a:avLst/>
          </a:prstGeom>
          <a:noFill/>
          <a:ln w="25400">
            <a:solidFill>
              <a:schemeClr val="tx1"/>
            </a:solidFill>
            <a:round/>
            <a:headEnd/>
            <a:tailEnd/>
          </a:ln>
          <a:effectLst/>
        </p:spPr>
        <p:txBody>
          <a:bodyPr wrap="none" anchor="ctr"/>
          <a:lstStyle/>
          <a:p>
            <a:endParaRPr lang="zh-CN" altLang="en-US"/>
          </a:p>
        </p:txBody>
      </p:sp>
      <p:grpSp>
        <p:nvGrpSpPr>
          <p:cNvPr id="564340" name="Group 116"/>
          <p:cNvGrpSpPr>
            <a:grpSpLocks/>
          </p:cNvGrpSpPr>
          <p:nvPr/>
        </p:nvGrpSpPr>
        <p:grpSpPr bwMode="auto">
          <a:xfrm>
            <a:off x="6848475" y="3581400"/>
            <a:ext cx="395288" cy="306388"/>
            <a:chOff x="4314" y="2256"/>
            <a:chExt cx="249" cy="193"/>
          </a:xfrm>
        </p:grpSpPr>
        <p:sp>
          <p:nvSpPr>
            <p:cNvPr id="564341" name="Arc 117"/>
            <p:cNvSpPr>
              <a:spLocks/>
            </p:cNvSpPr>
            <p:nvPr/>
          </p:nvSpPr>
          <p:spPr bwMode="auto">
            <a:xfrm>
              <a:off x="4466" y="2265"/>
              <a:ext cx="89" cy="88"/>
            </a:xfrm>
            <a:custGeom>
              <a:avLst/>
              <a:gdLst>
                <a:gd name="G0" fmla="+- 245 0 0"/>
                <a:gd name="G1" fmla="+- 21600 0 0"/>
                <a:gd name="G2" fmla="+- 21600 0 0"/>
                <a:gd name="T0" fmla="*/ 0 w 21845"/>
                <a:gd name="T1" fmla="*/ 1 h 21600"/>
                <a:gd name="T2" fmla="*/ 21845 w 21845"/>
                <a:gd name="T3" fmla="*/ 21600 h 21600"/>
                <a:gd name="T4" fmla="*/ 245 w 21845"/>
                <a:gd name="T5" fmla="*/ 21600 h 21600"/>
              </a:gdLst>
              <a:ahLst/>
              <a:cxnLst>
                <a:cxn ang="0">
                  <a:pos x="T0" y="T1"/>
                </a:cxn>
                <a:cxn ang="0">
                  <a:pos x="T2" y="T3"/>
                </a:cxn>
                <a:cxn ang="0">
                  <a:pos x="T4" y="T5"/>
                </a:cxn>
              </a:cxnLst>
              <a:rect l="0" t="0" r="r" b="b"/>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close/>
                </a:path>
              </a:pathLst>
            </a:custGeom>
            <a:noFill/>
            <a:ln w="25400" cap="rnd">
              <a:solidFill>
                <a:schemeClr val="tx1"/>
              </a:solidFill>
              <a:round/>
              <a:headEnd/>
              <a:tailEnd/>
            </a:ln>
            <a:effectLst/>
          </p:spPr>
          <p:txBody>
            <a:bodyPr wrap="none" anchor="ctr"/>
            <a:lstStyle/>
            <a:p>
              <a:endParaRPr lang="zh-CN" altLang="en-US"/>
            </a:p>
          </p:txBody>
        </p:sp>
        <p:sp>
          <p:nvSpPr>
            <p:cNvPr id="564342" name="Arc 118"/>
            <p:cNvSpPr>
              <a:spLocks/>
            </p:cNvSpPr>
            <p:nvPr/>
          </p:nvSpPr>
          <p:spPr bwMode="auto">
            <a:xfrm rot="10800000">
              <a:off x="4475" y="2361"/>
              <a:ext cx="88" cy="88"/>
            </a:xfrm>
            <a:custGeom>
              <a:avLst/>
              <a:gdLst>
                <a:gd name="G0" fmla="+- 21600 0 0"/>
                <a:gd name="G1" fmla="+- 21599 0 0"/>
                <a:gd name="G2" fmla="+- 21600 0 0"/>
                <a:gd name="T0" fmla="*/ 0 w 21600"/>
                <a:gd name="T1" fmla="*/ 21599 h 21599"/>
                <a:gd name="T2" fmla="*/ 2135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5"/>
                    <a:pt x="9521" y="134"/>
                    <a:pt x="21355" y="0"/>
                  </a:cubicBezTo>
                </a:path>
                <a:path w="21600" h="21599" stroke="0" extrusionOk="0">
                  <a:moveTo>
                    <a:pt x="0" y="21599"/>
                  </a:moveTo>
                  <a:cubicBezTo>
                    <a:pt x="0" y="9765"/>
                    <a:pt x="9521" y="134"/>
                    <a:pt x="21355" y="0"/>
                  </a:cubicBezTo>
                  <a:lnTo>
                    <a:pt x="21600" y="21599"/>
                  </a:lnTo>
                  <a:close/>
                </a:path>
              </a:pathLst>
            </a:custGeom>
            <a:noFill/>
            <a:ln w="25400" cap="rnd">
              <a:solidFill>
                <a:schemeClr val="tx1"/>
              </a:solidFill>
              <a:round/>
              <a:headEnd/>
              <a:tailEnd/>
            </a:ln>
            <a:effectLst/>
          </p:spPr>
          <p:txBody>
            <a:bodyPr wrap="none" anchor="ctr"/>
            <a:lstStyle/>
            <a:p>
              <a:endParaRPr lang="zh-CN" altLang="en-US"/>
            </a:p>
          </p:txBody>
        </p:sp>
        <p:sp>
          <p:nvSpPr>
            <p:cNvPr id="564343" name="Line 119"/>
            <p:cNvSpPr>
              <a:spLocks noChangeShapeType="1"/>
            </p:cNvSpPr>
            <p:nvPr/>
          </p:nvSpPr>
          <p:spPr bwMode="auto">
            <a:xfrm flipH="1">
              <a:off x="4314" y="2256"/>
              <a:ext cx="160" cy="0"/>
            </a:xfrm>
            <a:prstGeom prst="line">
              <a:avLst/>
            </a:prstGeom>
            <a:noFill/>
            <a:ln w="25400">
              <a:solidFill>
                <a:schemeClr val="tx1"/>
              </a:solidFill>
              <a:round/>
              <a:headEnd/>
              <a:tailEnd/>
            </a:ln>
            <a:effectLst/>
          </p:spPr>
          <p:txBody>
            <a:bodyPr wrap="none" anchor="ctr"/>
            <a:lstStyle/>
            <a:p>
              <a:endParaRPr lang="zh-CN" altLang="en-US"/>
            </a:p>
          </p:txBody>
        </p:sp>
        <p:sp>
          <p:nvSpPr>
            <p:cNvPr id="564344" name="Line 120"/>
            <p:cNvSpPr>
              <a:spLocks noChangeShapeType="1"/>
            </p:cNvSpPr>
            <p:nvPr/>
          </p:nvSpPr>
          <p:spPr bwMode="auto">
            <a:xfrm flipH="1">
              <a:off x="4314" y="2448"/>
              <a:ext cx="160" cy="0"/>
            </a:xfrm>
            <a:prstGeom prst="line">
              <a:avLst/>
            </a:prstGeom>
            <a:noFill/>
            <a:ln w="25400">
              <a:solidFill>
                <a:schemeClr val="tx1"/>
              </a:solidFill>
              <a:round/>
              <a:headEnd/>
              <a:tailEnd/>
            </a:ln>
            <a:effectLst/>
          </p:spPr>
          <p:txBody>
            <a:bodyPr wrap="none" anchor="ctr"/>
            <a:lstStyle/>
            <a:p>
              <a:endParaRPr lang="zh-CN" altLang="en-US"/>
            </a:p>
          </p:txBody>
        </p:sp>
        <p:sp>
          <p:nvSpPr>
            <p:cNvPr id="564345" name="Line 121"/>
            <p:cNvSpPr>
              <a:spLocks noChangeShapeType="1"/>
            </p:cNvSpPr>
            <p:nvPr/>
          </p:nvSpPr>
          <p:spPr bwMode="auto">
            <a:xfrm>
              <a:off x="4322" y="2264"/>
              <a:ext cx="0" cy="176"/>
            </a:xfrm>
            <a:prstGeom prst="line">
              <a:avLst/>
            </a:prstGeom>
            <a:noFill/>
            <a:ln w="25400">
              <a:solidFill>
                <a:schemeClr val="tx1"/>
              </a:solidFill>
              <a:round/>
              <a:headEnd/>
              <a:tailEnd/>
            </a:ln>
            <a:effectLst/>
          </p:spPr>
          <p:txBody>
            <a:bodyPr wrap="none" anchor="ctr"/>
            <a:lstStyle/>
            <a:p>
              <a:endParaRPr lang="zh-CN" altLang="en-US"/>
            </a:p>
          </p:txBody>
        </p:sp>
      </p:grpSp>
      <p:sp>
        <p:nvSpPr>
          <p:cNvPr id="564346" name="Rectangle 122"/>
          <p:cNvSpPr>
            <a:spLocks noChangeArrowheads="1"/>
          </p:cNvSpPr>
          <p:nvPr/>
        </p:nvSpPr>
        <p:spPr bwMode="auto">
          <a:xfrm flipH="1">
            <a:off x="6083300" y="3979863"/>
            <a:ext cx="620713" cy="333375"/>
          </a:xfrm>
          <a:prstGeom prst="rect">
            <a:avLst/>
          </a:prstGeom>
          <a:noFill/>
          <a:ln w="12700">
            <a:noFill/>
            <a:miter lim="800000"/>
            <a:headEnd/>
            <a:tailEnd/>
          </a:ln>
          <a:effectLst/>
        </p:spPr>
        <p:txBody>
          <a:bodyPr wrap="none" lIns="90488" tIns="44450" rIns="90488" bIns="44450">
            <a:spAutoFit/>
          </a:bodyPr>
          <a:lstStyle/>
          <a:p>
            <a:pPr algn="ctr"/>
            <a:r>
              <a:rPr lang="en-US" altLang="zh-CN">
                <a:ea typeface="宋体" pitchFamily="2" charset="-122"/>
              </a:rPr>
              <a:t>Zero</a:t>
            </a:r>
          </a:p>
        </p:txBody>
      </p:sp>
      <p:sp>
        <p:nvSpPr>
          <p:cNvPr id="564348" name="Line 124"/>
          <p:cNvSpPr>
            <a:spLocks noChangeShapeType="1"/>
          </p:cNvSpPr>
          <p:nvPr/>
        </p:nvSpPr>
        <p:spPr bwMode="auto">
          <a:xfrm flipV="1">
            <a:off x="6629400" y="3797300"/>
            <a:ext cx="0" cy="482600"/>
          </a:xfrm>
          <a:prstGeom prst="line">
            <a:avLst/>
          </a:prstGeom>
          <a:noFill/>
          <a:ln w="25400">
            <a:solidFill>
              <a:schemeClr val="tx1"/>
            </a:solidFill>
            <a:round/>
            <a:headEnd/>
            <a:tailEnd/>
          </a:ln>
          <a:effectLst/>
        </p:spPr>
        <p:txBody>
          <a:bodyPr wrap="none" anchor="ctr"/>
          <a:lstStyle/>
          <a:p>
            <a:endParaRPr lang="zh-CN" altLang="en-US"/>
          </a:p>
        </p:txBody>
      </p:sp>
      <p:sp>
        <p:nvSpPr>
          <p:cNvPr id="564349" name="Line 125"/>
          <p:cNvSpPr>
            <a:spLocks noChangeShapeType="1"/>
          </p:cNvSpPr>
          <p:nvPr/>
        </p:nvSpPr>
        <p:spPr bwMode="auto">
          <a:xfrm flipH="1" flipV="1">
            <a:off x="6629400" y="2679700"/>
            <a:ext cx="1588" cy="976313"/>
          </a:xfrm>
          <a:prstGeom prst="line">
            <a:avLst/>
          </a:prstGeom>
          <a:noFill/>
          <a:ln w="25400">
            <a:solidFill>
              <a:schemeClr val="accent2"/>
            </a:solidFill>
            <a:round/>
            <a:headEnd/>
            <a:tailEnd/>
          </a:ln>
          <a:effectLst/>
        </p:spPr>
        <p:txBody>
          <a:bodyPr wrap="none" anchor="ctr"/>
          <a:lstStyle/>
          <a:p>
            <a:endParaRPr lang="zh-CN" altLang="en-US"/>
          </a:p>
        </p:txBody>
      </p:sp>
      <p:sp>
        <p:nvSpPr>
          <p:cNvPr id="564350" name="Line 126"/>
          <p:cNvSpPr>
            <a:spLocks noChangeShapeType="1"/>
          </p:cNvSpPr>
          <p:nvPr/>
        </p:nvSpPr>
        <p:spPr bwMode="auto">
          <a:xfrm>
            <a:off x="6184900" y="4267200"/>
            <a:ext cx="431800" cy="0"/>
          </a:xfrm>
          <a:prstGeom prst="line">
            <a:avLst/>
          </a:prstGeom>
          <a:noFill/>
          <a:ln w="25400">
            <a:solidFill>
              <a:schemeClr val="tx1"/>
            </a:solidFill>
            <a:round/>
            <a:headEnd/>
            <a:tailEnd/>
          </a:ln>
          <a:effectLst/>
        </p:spPr>
        <p:txBody>
          <a:bodyPr wrap="none" anchor="ctr"/>
          <a:lstStyle/>
          <a:p>
            <a:endParaRPr lang="zh-CN" altLang="en-US"/>
          </a:p>
        </p:txBody>
      </p:sp>
      <p:sp>
        <p:nvSpPr>
          <p:cNvPr id="564351" name="Line 127"/>
          <p:cNvSpPr>
            <a:spLocks noChangeShapeType="1"/>
          </p:cNvSpPr>
          <p:nvPr/>
        </p:nvSpPr>
        <p:spPr bwMode="auto">
          <a:xfrm>
            <a:off x="6184900" y="3657600"/>
            <a:ext cx="203200" cy="0"/>
          </a:xfrm>
          <a:prstGeom prst="line">
            <a:avLst/>
          </a:prstGeom>
          <a:noFill/>
          <a:ln w="25400">
            <a:solidFill>
              <a:schemeClr val="tx1"/>
            </a:solidFill>
            <a:round/>
            <a:headEnd/>
            <a:tailEnd/>
          </a:ln>
          <a:effectLst/>
        </p:spPr>
        <p:txBody>
          <a:bodyPr wrap="none" anchor="ctr"/>
          <a:lstStyle/>
          <a:p>
            <a:endParaRPr lang="zh-CN" altLang="en-US"/>
          </a:p>
        </p:txBody>
      </p:sp>
      <p:grpSp>
        <p:nvGrpSpPr>
          <p:cNvPr id="564352" name="Group 128"/>
          <p:cNvGrpSpPr>
            <a:grpSpLocks/>
          </p:cNvGrpSpPr>
          <p:nvPr/>
        </p:nvGrpSpPr>
        <p:grpSpPr bwMode="auto">
          <a:xfrm>
            <a:off x="1092200" y="2984500"/>
            <a:ext cx="254000" cy="533400"/>
            <a:chOff x="688" y="1880"/>
            <a:chExt cx="160" cy="336"/>
          </a:xfrm>
        </p:grpSpPr>
        <p:sp>
          <p:nvSpPr>
            <p:cNvPr id="564353" name="Line 129"/>
            <p:cNvSpPr>
              <a:spLocks noChangeShapeType="1"/>
            </p:cNvSpPr>
            <p:nvPr/>
          </p:nvSpPr>
          <p:spPr bwMode="auto">
            <a:xfrm>
              <a:off x="840" y="1880"/>
              <a:ext cx="0" cy="320"/>
            </a:xfrm>
            <a:prstGeom prst="line">
              <a:avLst/>
            </a:prstGeom>
            <a:noFill/>
            <a:ln w="25400">
              <a:solidFill>
                <a:schemeClr val="tx1"/>
              </a:solidFill>
              <a:round/>
              <a:headEnd/>
              <a:tailEnd/>
            </a:ln>
            <a:effectLst/>
          </p:spPr>
          <p:txBody>
            <a:bodyPr wrap="none" anchor="ctr"/>
            <a:lstStyle/>
            <a:p>
              <a:endParaRPr lang="zh-CN" altLang="en-US"/>
            </a:p>
          </p:txBody>
        </p:sp>
        <p:sp>
          <p:nvSpPr>
            <p:cNvPr id="564354" name="Line 130"/>
            <p:cNvSpPr>
              <a:spLocks noChangeShapeType="1"/>
            </p:cNvSpPr>
            <p:nvPr/>
          </p:nvSpPr>
          <p:spPr bwMode="auto">
            <a:xfrm flipH="1">
              <a:off x="688" y="1880"/>
              <a:ext cx="160" cy="15"/>
            </a:xfrm>
            <a:prstGeom prst="line">
              <a:avLst/>
            </a:prstGeom>
            <a:noFill/>
            <a:ln w="25400">
              <a:solidFill>
                <a:schemeClr val="tx1"/>
              </a:solidFill>
              <a:round/>
              <a:headEnd/>
              <a:tailEnd/>
            </a:ln>
            <a:effectLst/>
          </p:spPr>
          <p:txBody>
            <a:bodyPr wrap="none" anchor="ctr"/>
            <a:lstStyle/>
            <a:p>
              <a:endParaRPr lang="zh-CN" altLang="en-US"/>
            </a:p>
          </p:txBody>
        </p:sp>
        <p:sp>
          <p:nvSpPr>
            <p:cNvPr id="564355" name="Line 131"/>
            <p:cNvSpPr>
              <a:spLocks noChangeShapeType="1"/>
            </p:cNvSpPr>
            <p:nvPr/>
          </p:nvSpPr>
          <p:spPr bwMode="auto">
            <a:xfrm flipH="1" flipV="1">
              <a:off x="688" y="2159"/>
              <a:ext cx="160" cy="57"/>
            </a:xfrm>
            <a:prstGeom prst="line">
              <a:avLst/>
            </a:prstGeom>
            <a:noFill/>
            <a:ln w="25400">
              <a:solidFill>
                <a:schemeClr val="tx1"/>
              </a:solidFill>
              <a:round/>
              <a:headEnd/>
              <a:tailEnd/>
            </a:ln>
            <a:effectLst/>
          </p:spPr>
          <p:txBody>
            <a:bodyPr wrap="none" anchor="ctr"/>
            <a:lstStyle/>
            <a:p>
              <a:endParaRPr lang="zh-CN" altLang="en-US"/>
            </a:p>
          </p:txBody>
        </p:sp>
        <p:sp>
          <p:nvSpPr>
            <p:cNvPr id="564356" name="Line 132"/>
            <p:cNvSpPr>
              <a:spLocks noChangeShapeType="1"/>
            </p:cNvSpPr>
            <p:nvPr/>
          </p:nvSpPr>
          <p:spPr bwMode="auto">
            <a:xfrm>
              <a:off x="696" y="1911"/>
              <a:ext cx="0" cy="244"/>
            </a:xfrm>
            <a:prstGeom prst="line">
              <a:avLst/>
            </a:prstGeom>
            <a:noFill/>
            <a:ln w="25400">
              <a:solidFill>
                <a:schemeClr val="tx1"/>
              </a:solidFill>
              <a:round/>
              <a:headEnd/>
              <a:tailEnd/>
            </a:ln>
            <a:effectLst/>
          </p:spPr>
          <p:txBody>
            <a:bodyPr wrap="none" anchor="ctr"/>
            <a:lstStyle/>
            <a:p>
              <a:endParaRPr lang="zh-CN" altLang="en-US"/>
            </a:p>
          </p:txBody>
        </p:sp>
      </p:grpSp>
      <p:sp>
        <p:nvSpPr>
          <p:cNvPr id="564357" name="Rectangle 133"/>
          <p:cNvSpPr>
            <a:spLocks noChangeArrowheads="1"/>
          </p:cNvSpPr>
          <p:nvPr/>
        </p:nvSpPr>
        <p:spPr bwMode="auto">
          <a:xfrm flipH="1">
            <a:off x="1103313" y="3003550"/>
            <a:ext cx="269875" cy="301625"/>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1</a:t>
            </a:r>
          </a:p>
        </p:txBody>
      </p:sp>
      <p:sp>
        <p:nvSpPr>
          <p:cNvPr id="564358" name="Rectangle 134"/>
          <p:cNvSpPr>
            <a:spLocks noChangeArrowheads="1"/>
          </p:cNvSpPr>
          <p:nvPr/>
        </p:nvSpPr>
        <p:spPr bwMode="auto">
          <a:xfrm flipH="1">
            <a:off x="1103313" y="3171825"/>
            <a:ext cx="269875" cy="301625"/>
          </a:xfrm>
          <a:prstGeom prst="rect">
            <a:avLst/>
          </a:prstGeom>
          <a:noFill/>
          <a:ln w="12700">
            <a:noFill/>
            <a:miter lim="800000"/>
            <a:headEnd/>
            <a:tailEnd/>
          </a:ln>
          <a:effectLst/>
        </p:spPr>
        <p:txBody>
          <a:bodyPr wrap="none" lIns="90488" tIns="44450" rIns="90488" bIns="44450">
            <a:spAutoFit/>
          </a:bodyPr>
          <a:lstStyle/>
          <a:p>
            <a:r>
              <a:rPr lang="zh-CN" altLang="en-US" sz="1400" b="0">
                <a:latin typeface="Times New Roman" pitchFamily="18" charset="0"/>
                <a:ea typeface="宋体" pitchFamily="2" charset="-122"/>
              </a:rPr>
              <a:t>0</a:t>
            </a:r>
          </a:p>
        </p:txBody>
      </p:sp>
      <p:sp>
        <p:nvSpPr>
          <p:cNvPr id="564359" name="Line 135"/>
          <p:cNvSpPr>
            <a:spLocks noChangeShapeType="1"/>
          </p:cNvSpPr>
          <p:nvPr/>
        </p:nvSpPr>
        <p:spPr bwMode="auto">
          <a:xfrm>
            <a:off x="1308100" y="3352800"/>
            <a:ext cx="5842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64360" name="Line 136"/>
          <p:cNvSpPr>
            <a:spLocks noChangeShapeType="1"/>
          </p:cNvSpPr>
          <p:nvPr/>
        </p:nvSpPr>
        <p:spPr bwMode="auto">
          <a:xfrm>
            <a:off x="1905000" y="3365500"/>
            <a:ext cx="0" cy="279400"/>
          </a:xfrm>
          <a:prstGeom prst="line">
            <a:avLst/>
          </a:prstGeom>
          <a:noFill/>
          <a:ln w="25400">
            <a:solidFill>
              <a:schemeClr val="tx1"/>
            </a:solidFill>
            <a:round/>
            <a:headEnd/>
            <a:tailEnd/>
          </a:ln>
          <a:effectLst/>
        </p:spPr>
        <p:txBody>
          <a:bodyPr wrap="none" anchor="ctr"/>
          <a:lstStyle/>
          <a:p>
            <a:endParaRPr lang="zh-CN" altLang="en-US"/>
          </a:p>
        </p:txBody>
      </p:sp>
      <p:sp>
        <p:nvSpPr>
          <p:cNvPr id="564361" name="Oval 137"/>
          <p:cNvSpPr>
            <a:spLocks noChangeArrowheads="1"/>
          </p:cNvSpPr>
          <p:nvPr/>
        </p:nvSpPr>
        <p:spPr bwMode="auto">
          <a:xfrm>
            <a:off x="2298700" y="3365500"/>
            <a:ext cx="127000" cy="127000"/>
          </a:xfrm>
          <a:prstGeom prst="ellipse">
            <a:avLst/>
          </a:prstGeom>
          <a:noFill/>
          <a:ln w="25400">
            <a:solidFill>
              <a:srgbClr val="CC0000"/>
            </a:solidFill>
            <a:round/>
            <a:headEnd/>
            <a:tailEnd/>
          </a:ln>
          <a:effectLst/>
        </p:spPr>
        <p:txBody>
          <a:bodyPr wrap="none" anchor="ctr"/>
          <a:lstStyle/>
          <a:p>
            <a:endParaRPr lang="zh-CN" altLang="en-US"/>
          </a:p>
        </p:txBody>
      </p:sp>
      <p:sp>
        <p:nvSpPr>
          <p:cNvPr id="564362" name="Line 138"/>
          <p:cNvSpPr>
            <a:spLocks noChangeShapeType="1"/>
          </p:cNvSpPr>
          <p:nvPr/>
        </p:nvSpPr>
        <p:spPr bwMode="auto">
          <a:xfrm>
            <a:off x="838200" y="3213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363" name="Oval 139"/>
          <p:cNvSpPr>
            <a:spLocks noChangeArrowheads="1"/>
          </p:cNvSpPr>
          <p:nvPr/>
        </p:nvSpPr>
        <p:spPr bwMode="auto">
          <a:xfrm>
            <a:off x="774700" y="3365500"/>
            <a:ext cx="127000" cy="127000"/>
          </a:xfrm>
          <a:prstGeom prst="ellipse">
            <a:avLst/>
          </a:prstGeom>
          <a:noFill/>
          <a:ln w="25400">
            <a:solidFill>
              <a:schemeClr val="accent1"/>
            </a:solidFill>
            <a:round/>
            <a:headEnd/>
            <a:tailEnd/>
          </a:ln>
          <a:effectLst/>
        </p:spPr>
        <p:txBody>
          <a:bodyPr wrap="none" anchor="ctr"/>
          <a:lstStyle/>
          <a:p>
            <a:endParaRPr lang="zh-CN" altLang="en-US"/>
          </a:p>
        </p:txBody>
      </p:sp>
      <p:sp>
        <p:nvSpPr>
          <p:cNvPr id="564364" name="Line 140"/>
          <p:cNvSpPr>
            <a:spLocks noChangeShapeType="1"/>
          </p:cNvSpPr>
          <p:nvPr/>
        </p:nvSpPr>
        <p:spPr bwMode="auto">
          <a:xfrm flipH="1">
            <a:off x="292100" y="3124200"/>
            <a:ext cx="787400" cy="0"/>
          </a:xfrm>
          <a:prstGeom prst="line">
            <a:avLst/>
          </a:prstGeom>
          <a:noFill/>
          <a:ln w="25400">
            <a:solidFill>
              <a:schemeClr val="tx1"/>
            </a:solidFill>
            <a:round/>
            <a:headEnd/>
            <a:tailEnd/>
          </a:ln>
          <a:effectLst/>
        </p:spPr>
        <p:txBody>
          <a:bodyPr wrap="none" anchor="ctr"/>
          <a:lstStyle/>
          <a:p>
            <a:endParaRPr lang="zh-CN" altLang="en-US"/>
          </a:p>
        </p:txBody>
      </p:sp>
      <p:sp>
        <p:nvSpPr>
          <p:cNvPr id="564365" name="Line 141"/>
          <p:cNvSpPr>
            <a:spLocks noChangeShapeType="1"/>
          </p:cNvSpPr>
          <p:nvPr/>
        </p:nvSpPr>
        <p:spPr bwMode="auto">
          <a:xfrm>
            <a:off x="317500" y="4267200"/>
            <a:ext cx="3556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66" name="Line 142"/>
          <p:cNvSpPr>
            <a:spLocks noChangeShapeType="1"/>
          </p:cNvSpPr>
          <p:nvPr/>
        </p:nvSpPr>
        <p:spPr bwMode="auto">
          <a:xfrm>
            <a:off x="304800" y="3136900"/>
            <a:ext cx="0" cy="1117600"/>
          </a:xfrm>
          <a:prstGeom prst="line">
            <a:avLst/>
          </a:prstGeom>
          <a:noFill/>
          <a:ln w="25400">
            <a:solidFill>
              <a:schemeClr val="tx1"/>
            </a:solidFill>
            <a:round/>
            <a:headEnd/>
            <a:tailEnd/>
          </a:ln>
          <a:effectLst/>
        </p:spPr>
        <p:txBody>
          <a:bodyPr wrap="none" anchor="ctr"/>
          <a:lstStyle/>
          <a:p>
            <a:endParaRPr lang="zh-CN" altLang="en-US"/>
          </a:p>
        </p:txBody>
      </p:sp>
      <p:sp>
        <p:nvSpPr>
          <p:cNvPr id="564367" name="Line 143"/>
          <p:cNvSpPr>
            <a:spLocks noChangeShapeType="1"/>
          </p:cNvSpPr>
          <p:nvPr/>
        </p:nvSpPr>
        <p:spPr bwMode="auto">
          <a:xfrm flipH="1">
            <a:off x="1282700" y="3124200"/>
            <a:ext cx="51308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68" name="Line 144"/>
          <p:cNvSpPr>
            <a:spLocks noChangeShapeType="1"/>
          </p:cNvSpPr>
          <p:nvPr/>
        </p:nvSpPr>
        <p:spPr bwMode="auto">
          <a:xfrm flipV="1">
            <a:off x="6400800" y="3111500"/>
            <a:ext cx="0" cy="558800"/>
          </a:xfrm>
          <a:prstGeom prst="line">
            <a:avLst/>
          </a:prstGeom>
          <a:noFill/>
          <a:ln w="25400">
            <a:solidFill>
              <a:schemeClr val="tx1"/>
            </a:solidFill>
            <a:round/>
            <a:headEnd/>
            <a:tailEnd/>
          </a:ln>
          <a:effectLst/>
        </p:spPr>
        <p:txBody>
          <a:bodyPr wrap="none" anchor="ctr"/>
          <a:lstStyle/>
          <a:p>
            <a:endParaRPr lang="zh-CN" altLang="en-US"/>
          </a:p>
        </p:txBody>
      </p:sp>
      <p:sp>
        <p:nvSpPr>
          <p:cNvPr id="564369" name="Line 145"/>
          <p:cNvSpPr>
            <a:spLocks noChangeShapeType="1"/>
          </p:cNvSpPr>
          <p:nvPr/>
        </p:nvSpPr>
        <p:spPr bwMode="auto">
          <a:xfrm>
            <a:off x="7251700" y="3733800"/>
            <a:ext cx="279400" cy="0"/>
          </a:xfrm>
          <a:prstGeom prst="line">
            <a:avLst/>
          </a:prstGeom>
          <a:noFill/>
          <a:ln w="25400">
            <a:solidFill>
              <a:schemeClr val="tx1"/>
            </a:solidFill>
            <a:round/>
            <a:headEnd/>
            <a:tailEnd/>
          </a:ln>
          <a:effectLst/>
        </p:spPr>
        <p:txBody>
          <a:bodyPr wrap="none" anchor="ctr"/>
          <a:lstStyle/>
          <a:p>
            <a:endParaRPr lang="zh-CN" altLang="en-US"/>
          </a:p>
        </p:txBody>
      </p:sp>
      <p:sp>
        <p:nvSpPr>
          <p:cNvPr id="564370" name="Line 146"/>
          <p:cNvSpPr>
            <a:spLocks noChangeShapeType="1"/>
          </p:cNvSpPr>
          <p:nvPr/>
        </p:nvSpPr>
        <p:spPr bwMode="auto">
          <a:xfrm>
            <a:off x="1231900" y="2819400"/>
            <a:ext cx="6299200" cy="0"/>
          </a:xfrm>
          <a:prstGeom prst="line">
            <a:avLst/>
          </a:prstGeom>
          <a:noFill/>
          <a:ln w="25400">
            <a:solidFill>
              <a:schemeClr val="tx1"/>
            </a:solidFill>
            <a:round/>
            <a:headEnd/>
            <a:tailEnd/>
          </a:ln>
          <a:effectLst/>
        </p:spPr>
        <p:txBody>
          <a:bodyPr wrap="none" anchor="ctr"/>
          <a:lstStyle/>
          <a:p>
            <a:endParaRPr lang="zh-CN" altLang="en-US"/>
          </a:p>
        </p:txBody>
      </p:sp>
      <p:sp>
        <p:nvSpPr>
          <p:cNvPr id="564371" name="Line 147"/>
          <p:cNvSpPr>
            <a:spLocks noChangeShapeType="1"/>
          </p:cNvSpPr>
          <p:nvPr/>
        </p:nvSpPr>
        <p:spPr bwMode="auto">
          <a:xfrm>
            <a:off x="7543800" y="2832100"/>
            <a:ext cx="0" cy="889000"/>
          </a:xfrm>
          <a:prstGeom prst="line">
            <a:avLst/>
          </a:prstGeom>
          <a:noFill/>
          <a:ln w="25400">
            <a:solidFill>
              <a:schemeClr val="tx1"/>
            </a:solidFill>
            <a:round/>
            <a:headEnd/>
            <a:tailEnd/>
          </a:ln>
          <a:effectLst/>
        </p:spPr>
        <p:txBody>
          <a:bodyPr wrap="none" anchor="ctr"/>
          <a:lstStyle/>
          <a:p>
            <a:endParaRPr lang="zh-CN" altLang="en-US"/>
          </a:p>
        </p:txBody>
      </p:sp>
      <p:sp>
        <p:nvSpPr>
          <p:cNvPr id="564372" name="Line 148"/>
          <p:cNvSpPr>
            <a:spLocks noChangeShapeType="1"/>
          </p:cNvSpPr>
          <p:nvPr/>
        </p:nvSpPr>
        <p:spPr bwMode="auto">
          <a:xfrm>
            <a:off x="1219200" y="2832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373" name="Line 149"/>
          <p:cNvSpPr>
            <a:spLocks noChangeShapeType="1"/>
          </p:cNvSpPr>
          <p:nvPr/>
        </p:nvSpPr>
        <p:spPr bwMode="auto">
          <a:xfrm>
            <a:off x="4191000" y="3213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374" name="Oval 150"/>
          <p:cNvSpPr>
            <a:spLocks noChangeArrowheads="1"/>
          </p:cNvSpPr>
          <p:nvPr/>
        </p:nvSpPr>
        <p:spPr bwMode="auto">
          <a:xfrm>
            <a:off x="4127500" y="3365500"/>
            <a:ext cx="127000" cy="127000"/>
          </a:xfrm>
          <a:prstGeom prst="ellipse">
            <a:avLst/>
          </a:prstGeom>
          <a:noFill/>
          <a:ln w="25400">
            <a:solidFill>
              <a:srgbClr val="CC0000"/>
            </a:solidFill>
            <a:round/>
            <a:headEnd/>
            <a:tailEnd/>
          </a:ln>
          <a:effectLst/>
        </p:spPr>
        <p:txBody>
          <a:bodyPr wrap="none" anchor="ctr"/>
          <a:lstStyle/>
          <a:p>
            <a:endParaRPr lang="zh-CN" altLang="en-US"/>
          </a:p>
        </p:txBody>
      </p:sp>
      <p:sp>
        <p:nvSpPr>
          <p:cNvPr id="564375" name="Line 151"/>
          <p:cNvSpPr>
            <a:spLocks noChangeShapeType="1"/>
          </p:cNvSpPr>
          <p:nvPr/>
        </p:nvSpPr>
        <p:spPr bwMode="auto">
          <a:xfrm>
            <a:off x="6019800" y="3213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376" name="Oval 152"/>
          <p:cNvSpPr>
            <a:spLocks noChangeArrowheads="1"/>
          </p:cNvSpPr>
          <p:nvPr/>
        </p:nvSpPr>
        <p:spPr bwMode="auto">
          <a:xfrm>
            <a:off x="5956300" y="3365500"/>
            <a:ext cx="127000" cy="127000"/>
          </a:xfrm>
          <a:prstGeom prst="ellipse">
            <a:avLst/>
          </a:prstGeom>
          <a:noFill/>
          <a:ln w="25400">
            <a:solidFill>
              <a:srgbClr val="CC0000"/>
            </a:solidFill>
            <a:round/>
            <a:headEnd/>
            <a:tailEnd/>
          </a:ln>
          <a:effectLst/>
        </p:spPr>
        <p:txBody>
          <a:bodyPr wrap="none" anchor="ctr"/>
          <a:lstStyle/>
          <a:p>
            <a:endParaRPr lang="zh-CN" altLang="en-US"/>
          </a:p>
        </p:txBody>
      </p:sp>
      <p:sp>
        <p:nvSpPr>
          <p:cNvPr id="564377" name="Line 153"/>
          <p:cNvSpPr>
            <a:spLocks noChangeShapeType="1"/>
          </p:cNvSpPr>
          <p:nvPr/>
        </p:nvSpPr>
        <p:spPr bwMode="auto">
          <a:xfrm>
            <a:off x="7924800" y="3213100"/>
            <a:ext cx="0" cy="127000"/>
          </a:xfrm>
          <a:prstGeom prst="line">
            <a:avLst/>
          </a:prstGeom>
          <a:noFill/>
          <a:ln w="25400">
            <a:solidFill>
              <a:schemeClr val="tx1"/>
            </a:solidFill>
            <a:round/>
            <a:headEnd/>
            <a:tailEnd/>
          </a:ln>
          <a:effectLst/>
        </p:spPr>
        <p:txBody>
          <a:bodyPr wrap="none" anchor="ctr"/>
          <a:lstStyle/>
          <a:p>
            <a:endParaRPr lang="zh-CN" altLang="en-US"/>
          </a:p>
        </p:txBody>
      </p:sp>
      <p:sp>
        <p:nvSpPr>
          <p:cNvPr id="564378" name="Oval 154"/>
          <p:cNvSpPr>
            <a:spLocks noChangeArrowheads="1"/>
          </p:cNvSpPr>
          <p:nvPr/>
        </p:nvSpPr>
        <p:spPr bwMode="auto">
          <a:xfrm>
            <a:off x="7861300" y="3365500"/>
            <a:ext cx="127000" cy="127000"/>
          </a:xfrm>
          <a:prstGeom prst="ellipse">
            <a:avLst/>
          </a:prstGeom>
          <a:noFill/>
          <a:ln w="25400">
            <a:solidFill>
              <a:srgbClr val="CC0000"/>
            </a:solidFill>
            <a:round/>
            <a:headEnd/>
            <a:tailEnd/>
          </a:ln>
          <a:effectLst/>
        </p:spPr>
        <p:txBody>
          <a:bodyPr wrap="none" anchor="ctr"/>
          <a:lstStyle/>
          <a:p>
            <a:endParaRPr lang="zh-CN" altLang="en-US"/>
          </a:p>
        </p:txBody>
      </p:sp>
      <p:sp>
        <p:nvSpPr>
          <p:cNvPr id="564379" name="Line 155"/>
          <p:cNvSpPr>
            <a:spLocks noChangeShapeType="1"/>
          </p:cNvSpPr>
          <p:nvPr/>
        </p:nvSpPr>
        <p:spPr bwMode="auto">
          <a:xfrm flipV="1">
            <a:off x="838200" y="1435100"/>
            <a:ext cx="0" cy="1625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4380" name="Line 156"/>
          <p:cNvSpPr>
            <a:spLocks noChangeShapeType="1"/>
          </p:cNvSpPr>
          <p:nvPr/>
        </p:nvSpPr>
        <p:spPr bwMode="auto">
          <a:xfrm flipV="1">
            <a:off x="2362200" y="1435100"/>
            <a:ext cx="0" cy="1625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4381" name="Line 157"/>
          <p:cNvSpPr>
            <a:spLocks noChangeShapeType="1"/>
          </p:cNvSpPr>
          <p:nvPr/>
        </p:nvSpPr>
        <p:spPr bwMode="auto">
          <a:xfrm flipV="1">
            <a:off x="4191000" y="1435100"/>
            <a:ext cx="0" cy="1625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4382" name="Line 158"/>
          <p:cNvSpPr>
            <a:spLocks noChangeShapeType="1"/>
          </p:cNvSpPr>
          <p:nvPr/>
        </p:nvSpPr>
        <p:spPr bwMode="auto">
          <a:xfrm flipV="1">
            <a:off x="6019800" y="1435100"/>
            <a:ext cx="0" cy="1625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4383" name="Line 159"/>
          <p:cNvSpPr>
            <a:spLocks noChangeShapeType="1"/>
          </p:cNvSpPr>
          <p:nvPr/>
        </p:nvSpPr>
        <p:spPr bwMode="auto">
          <a:xfrm flipV="1">
            <a:off x="7924800" y="1435100"/>
            <a:ext cx="0" cy="16256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564385" name="Line 161"/>
          <p:cNvSpPr>
            <a:spLocks noChangeShapeType="1"/>
          </p:cNvSpPr>
          <p:nvPr/>
        </p:nvSpPr>
        <p:spPr bwMode="auto">
          <a:xfrm>
            <a:off x="838200" y="92710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86" name="Line 162"/>
          <p:cNvSpPr>
            <a:spLocks noChangeShapeType="1"/>
          </p:cNvSpPr>
          <p:nvPr/>
        </p:nvSpPr>
        <p:spPr bwMode="auto">
          <a:xfrm>
            <a:off x="2362200" y="92710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87" name="Line 163"/>
          <p:cNvSpPr>
            <a:spLocks noChangeShapeType="1"/>
          </p:cNvSpPr>
          <p:nvPr/>
        </p:nvSpPr>
        <p:spPr bwMode="auto">
          <a:xfrm>
            <a:off x="4191000" y="92710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88" name="Line 164"/>
          <p:cNvSpPr>
            <a:spLocks noChangeShapeType="1"/>
          </p:cNvSpPr>
          <p:nvPr/>
        </p:nvSpPr>
        <p:spPr bwMode="auto">
          <a:xfrm>
            <a:off x="6019800" y="92710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89" name="Line 165"/>
          <p:cNvSpPr>
            <a:spLocks noChangeShapeType="1"/>
          </p:cNvSpPr>
          <p:nvPr/>
        </p:nvSpPr>
        <p:spPr bwMode="auto">
          <a:xfrm>
            <a:off x="7924800" y="927100"/>
            <a:ext cx="0" cy="355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64390" name="Line 166"/>
          <p:cNvSpPr>
            <a:spLocks noChangeShapeType="1"/>
          </p:cNvSpPr>
          <p:nvPr/>
        </p:nvSpPr>
        <p:spPr bwMode="auto">
          <a:xfrm flipH="1">
            <a:off x="368300" y="914400"/>
            <a:ext cx="482600" cy="0"/>
          </a:xfrm>
          <a:prstGeom prst="line">
            <a:avLst/>
          </a:prstGeom>
          <a:noFill/>
          <a:ln w="25400">
            <a:solidFill>
              <a:schemeClr val="tx1"/>
            </a:solidFill>
            <a:round/>
            <a:headEnd/>
            <a:tailEnd/>
          </a:ln>
          <a:effectLst/>
        </p:spPr>
        <p:txBody>
          <a:bodyPr wrap="none" anchor="ctr"/>
          <a:lstStyle/>
          <a:p>
            <a:endParaRPr lang="zh-CN" altLang="en-US"/>
          </a:p>
        </p:txBody>
      </p:sp>
      <p:sp>
        <p:nvSpPr>
          <p:cNvPr id="564391" name="Line 167"/>
          <p:cNvSpPr>
            <a:spLocks noChangeShapeType="1"/>
          </p:cNvSpPr>
          <p:nvPr/>
        </p:nvSpPr>
        <p:spPr bwMode="auto">
          <a:xfrm flipH="1">
            <a:off x="1587500" y="914400"/>
            <a:ext cx="787400" cy="0"/>
          </a:xfrm>
          <a:prstGeom prst="line">
            <a:avLst/>
          </a:prstGeom>
          <a:noFill/>
          <a:ln w="25400">
            <a:solidFill>
              <a:schemeClr val="tx1"/>
            </a:solidFill>
            <a:round/>
            <a:headEnd/>
            <a:tailEnd/>
          </a:ln>
          <a:effectLst/>
        </p:spPr>
        <p:txBody>
          <a:bodyPr wrap="none" anchor="ctr"/>
          <a:lstStyle/>
          <a:p>
            <a:endParaRPr lang="zh-CN" altLang="en-US"/>
          </a:p>
        </p:txBody>
      </p:sp>
      <p:sp>
        <p:nvSpPr>
          <p:cNvPr id="564392" name="Line 168"/>
          <p:cNvSpPr>
            <a:spLocks noChangeShapeType="1"/>
          </p:cNvSpPr>
          <p:nvPr/>
        </p:nvSpPr>
        <p:spPr bwMode="auto">
          <a:xfrm>
            <a:off x="1600200" y="927100"/>
            <a:ext cx="0" cy="355600"/>
          </a:xfrm>
          <a:prstGeom prst="line">
            <a:avLst/>
          </a:prstGeom>
          <a:noFill/>
          <a:ln w="25400">
            <a:solidFill>
              <a:schemeClr val="tx1"/>
            </a:solidFill>
            <a:round/>
            <a:headEnd/>
            <a:tailEnd/>
          </a:ln>
          <a:effectLst/>
        </p:spPr>
        <p:txBody>
          <a:bodyPr wrap="none" anchor="ctr"/>
          <a:lstStyle/>
          <a:p>
            <a:endParaRPr lang="zh-CN" altLang="en-US"/>
          </a:p>
        </p:txBody>
      </p:sp>
      <p:sp>
        <p:nvSpPr>
          <p:cNvPr id="564393" name="Line 169"/>
          <p:cNvSpPr>
            <a:spLocks noChangeShapeType="1"/>
          </p:cNvSpPr>
          <p:nvPr/>
        </p:nvSpPr>
        <p:spPr bwMode="auto">
          <a:xfrm flipH="1">
            <a:off x="3263900" y="914400"/>
            <a:ext cx="939800" cy="0"/>
          </a:xfrm>
          <a:prstGeom prst="line">
            <a:avLst/>
          </a:prstGeom>
          <a:noFill/>
          <a:ln w="25400">
            <a:solidFill>
              <a:schemeClr val="tx1"/>
            </a:solidFill>
            <a:round/>
            <a:headEnd/>
            <a:tailEnd/>
          </a:ln>
          <a:effectLst/>
        </p:spPr>
        <p:txBody>
          <a:bodyPr wrap="none" anchor="ctr"/>
          <a:lstStyle/>
          <a:p>
            <a:endParaRPr lang="zh-CN" altLang="en-US"/>
          </a:p>
        </p:txBody>
      </p:sp>
      <p:sp>
        <p:nvSpPr>
          <p:cNvPr id="564394" name="Line 170"/>
          <p:cNvSpPr>
            <a:spLocks noChangeShapeType="1"/>
          </p:cNvSpPr>
          <p:nvPr/>
        </p:nvSpPr>
        <p:spPr bwMode="auto">
          <a:xfrm>
            <a:off x="3276600" y="927100"/>
            <a:ext cx="0" cy="355600"/>
          </a:xfrm>
          <a:prstGeom prst="line">
            <a:avLst/>
          </a:prstGeom>
          <a:noFill/>
          <a:ln w="25400">
            <a:solidFill>
              <a:schemeClr val="tx1"/>
            </a:solidFill>
            <a:round/>
            <a:headEnd/>
            <a:tailEnd/>
          </a:ln>
          <a:effectLst/>
        </p:spPr>
        <p:txBody>
          <a:bodyPr wrap="none" anchor="ctr"/>
          <a:lstStyle/>
          <a:p>
            <a:endParaRPr lang="zh-CN" altLang="en-US"/>
          </a:p>
        </p:txBody>
      </p:sp>
      <p:sp>
        <p:nvSpPr>
          <p:cNvPr id="564395" name="Line 171"/>
          <p:cNvSpPr>
            <a:spLocks noChangeShapeType="1"/>
          </p:cNvSpPr>
          <p:nvPr/>
        </p:nvSpPr>
        <p:spPr bwMode="auto">
          <a:xfrm flipH="1">
            <a:off x="5092700" y="914400"/>
            <a:ext cx="939800" cy="0"/>
          </a:xfrm>
          <a:prstGeom prst="line">
            <a:avLst/>
          </a:prstGeom>
          <a:noFill/>
          <a:ln w="25400">
            <a:solidFill>
              <a:schemeClr val="tx1"/>
            </a:solidFill>
            <a:round/>
            <a:headEnd/>
            <a:tailEnd/>
          </a:ln>
          <a:effectLst/>
        </p:spPr>
        <p:txBody>
          <a:bodyPr wrap="none" anchor="ctr"/>
          <a:lstStyle/>
          <a:p>
            <a:endParaRPr lang="zh-CN" altLang="en-US"/>
          </a:p>
        </p:txBody>
      </p:sp>
      <p:sp>
        <p:nvSpPr>
          <p:cNvPr id="564396" name="Line 172"/>
          <p:cNvSpPr>
            <a:spLocks noChangeShapeType="1"/>
          </p:cNvSpPr>
          <p:nvPr/>
        </p:nvSpPr>
        <p:spPr bwMode="auto">
          <a:xfrm>
            <a:off x="5105400" y="927100"/>
            <a:ext cx="0" cy="355600"/>
          </a:xfrm>
          <a:prstGeom prst="line">
            <a:avLst/>
          </a:prstGeom>
          <a:noFill/>
          <a:ln w="25400">
            <a:solidFill>
              <a:schemeClr val="tx1"/>
            </a:solidFill>
            <a:round/>
            <a:headEnd/>
            <a:tailEnd/>
          </a:ln>
          <a:effectLst/>
        </p:spPr>
        <p:txBody>
          <a:bodyPr wrap="none" anchor="ctr"/>
          <a:lstStyle/>
          <a:p>
            <a:endParaRPr lang="zh-CN" altLang="en-US"/>
          </a:p>
        </p:txBody>
      </p:sp>
      <p:sp>
        <p:nvSpPr>
          <p:cNvPr id="564397" name="Line 173"/>
          <p:cNvSpPr>
            <a:spLocks noChangeShapeType="1"/>
          </p:cNvSpPr>
          <p:nvPr/>
        </p:nvSpPr>
        <p:spPr bwMode="auto">
          <a:xfrm flipH="1">
            <a:off x="6997700" y="914400"/>
            <a:ext cx="939800" cy="0"/>
          </a:xfrm>
          <a:prstGeom prst="line">
            <a:avLst/>
          </a:prstGeom>
          <a:noFill/>
          <a:ln w="25400">
            <a:solidFill>
              <a:schemeClr val="tx1"/>
            </a:solidFill>
            <a:round/>
            <a:headEnd/>
            <a:tailEnd/>
          </a:ln>
          <a:effectLst/>
        </p:spPr>
        <p:txBody>
          <a:bodyPr wrap="none" anchor="ctr"/>
          <a:lstStyle/>
          <a:p>
            <a:endParaRPr lang="zh-CN" altLang="en-US"/>
          </a:p>
        </p:txBody>
      </p:sp>
      <p:sp>
        <p:nvSpPr>
          <p:cNvPr id="564398" name="Line 174"/>
          <p:cNvSpPr>
            <a:spLocks noChangeShapeType="1"/>
          </p:cNvSpPr>
          <p:nvPr/>
        </p:nvSpPr>
        <p:spPr bwMode="auto">
          <a:xfrm>
            <a:off x="7010400" y="927100"/>
            <a:ext cx="0" cy="355600"/>
          </a:xfrm>
          <a:prstGeom prst="line">
            <a:avLst/>
          </a:prstGeom>
          <a:noFill/>
          <a:ln w="25400">
            <a:solidFill>
              <a:schemeClr val="tx1"/>
            </a:solidFill>
            <a:round/>
            <a:headEnd/>
            <a:tailEnd/>
          </a:ln>
          <a:effectLst/>
        </p:spPr>
        <p:txBody>
          <a:bodyPr wrap="none" anchor="ctr"/>
          <a:lstStyle/>
          <a:p>
            <a:endParaRPr lang="zh-CN" altLang="en-US"/>
          </a:p>
        </p:txBody>
      </p:sp>
      <p:sp>
        <p:nvSpPr>
          <p:cNvPr id="564399" name="Line 175"/>
          <p:cNvSpPr>
            <a:spLocks noChangeShapeType="1"/>
          </p:cNvSpPr>
          <p:nvPr/>
        </p:nvSpPr>
        <p:spPr bwMode="auto">
          <a:xfrm flipH="1">
            <a:off x="825500" y="1295400"/>
            <a:ext cx="787400" cy="0"/>
          </a:xfrm>
          <a:prstGeom prst="line">
            <a:avLst/>
          </a:prstGeom>
          <a:noFill/>
          <a:ln w="25400">
            <a:solidFill>
              <a:schemeClr val="tx1"/>
            </a:solidFill>
            <a:round/>
            <a:headEnd/>
            <a:tailEnd/>
          </a:ln>
          <a:effectLst/>
        </p:spPr>
        <p:txBody>
          <a:bodyPr wrap="none" anchor="ctr"/>
          <a:lstStyle/>
          <a:p>
            <a:endParaRPr lang="zh-CN" altLang="en-US"/>
          </a:p>
        </p:txBody>
      </p:sp>
      <p:sp>
        <p:nvSpPr>
          <p:cNvPr id="564400" name="Line 176"/>
          <p:cNvSpPr>
            <a:spLocks noChangeShapeType="1"/>
          </p:cNvSpPr>
          <p:nvPr/>
        </p:nvSpPr>
        <p:spPr bwMode="auto">
          <a:xfrm flipH="1">
            <a:off x="2349500" y="1295400"/>
            <a:ext cx="939800" cy="0"/>
          </a:xfrm>
          <a:prstGeom prst="line">
            <a:avLst/>
          </a:prstGeom>
          <a:noFill/>
          <a:ln w="25400">
            <a:solidFill>
              <a:schemeClr val="tx1"/>
            </a:solidFill>
            <a:round/>
            <a:headEnd/>
            <a:tailEnd/>
          </a:ln>
          <a:effectLst/>
        </p:spPr>
        <p:txBody>
          <a:bodyPr wrap="none" anchor="ctr"/>
          <a:lstStyle/>
          <a:p>
            <a:endParaRPr lang="zh-CN" altLang="en-US"/>
          </a:p>
        </p:txBody>
      </p:sp>
      <p:sp>
        <p:nvSpPr>
          <p:cNvPr id="564401" name="Line 177"/>
          <p:cNvSpPr>
            <a:spLocks noChangeShapeType="1"/>
          </p:cNvSpPr>
          <p:nvPr/>
        </p:nvSpPr>
        <p:spPr bwMode="auto">
          <a:xfrm flipH="1">
            <a:off x="4178300" y="1295400"/>
            <a:ext cx="939800" cy="0"/>
          </a:xfrm>
          <a:prstGeom prst="line">
            <a:avLst/>
          </a:prstGeom>
          <a:noFill/>
          <a:ln w="25400">
            <a:solidFill>
              <a:schemeClr val="tx1"/>
            </a:solidFill>
            <a:round/>
            <a:headEnd/>
            <a:tailEnd/>
          </a:ln>
          <a:effectLst/>
        </p:spPr>
        <p:txBody>
          <a:bodyPr wrap="none" anchor="ctr"/>
          <a:lstStyle/>
          <a:p>
            <a:endParaRPr lang="zh-CN" altLang="en-US"/>
          </a:p>
        </p:txBody>
      </p:sp>
      <p:sp>
        <p:nvSpPr>
          <p:cNvPr id="564402" name="Line 178"/>
          <p:cNvSpPr>
            <a:spLocks noChangeShapeType="1"/>
          </p:cNvSpPr>
          <p:nvPr/>
        </p:nvSpPr>
        <p:spPr bwMode="auto">
          <a:xfrm flipH="1">
            <a:off x="6007100" y="1295400"/>
            <a:ext cx="1016000" cy="0"/>
          </a:xfrm>
          <a:prstGeom prst="line">
            <a:avLst/>
          </a:prstGeom>
          <a:noFill/>
          <a:ln w="25400">
            <a:solidFill>
              <a:schemeClr val="tx1"/>
            </a:solidFill>
            <a:round/>
            <a:headEnd/>
            <a:tailEnd/>
          </a:ln>
          <a:effectLst/>
        </p:spPr>
        <p:txBody>
          <a:bodyPr wrap="none" anchor="ctr"/>
          <a:lstStyle/>
          <a:p>
            <a:endParaRPr lang="zh-CN" altLang="en-US"/>
          </a:p>
        </p:txBody>
      </p:sp>
      <p:sp>
        <p:nvSpPr>
          <p:cNvPr id="564403" name="Line 179"/>
          <p:cNvSpPr>
            <a:spLocks noChangeShapeType="1"/>
          </p:cNvSpPr>
          <p:nvPr/>
        </p:nvSpPr>
        <p:spPr bwMode="auto">
          <a:xfrm flipH="1">
            <a:off x="7912100" y="1295400"/>
            <a:ext cx="558800" cy="0"/>
          </a:xfrm>
          <a:prstGeom prst="line">
            <a:avLst/>
          </a:prstGeom>
          <a:noFill/>
          <a:ln w="25400">
            <a:solidFill>
              <a:schemeClr val="tx1"/>
            </a:solidFill>
            <a:round/>
            <a:headEnd/>
            <a:tailEnd/>
          </a:ln>
          <a:effectLst/>
        </p:spPr>
        <p:txBody>
          <a:bodyPr wrap="none" anchor="ctr"/>
          <a:lstStyle/>
          <a:p>
            <a:endParaRPr lang="zh-CN" altLang="en-US"/>
          </a:p>
        </p:txBody>
      </p:sp>
      <p:sp>
        <p:nvSpPr>
          <p:cNvPr id="564404" name="Rectangle 180"/>
          <p:cNvSpPr>
            <a:spLocks noChangeArrowheads="1"/>
          </p:cNvSpPr>
          <p:nvPr/>
        </p:nvSpPr>
        <p:spPr bwMode="auto">
          <a:xfrm>
            <a:off x="290513" y="990600"/>
            <a:ext cx="496887" cy="333375"/>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Clk</a:t>
            </a:r>
          </a:p>
        </p:txBody>
      </p:sp>
      <p:sp>
        <p:nvSpPr>
          <p:cNvPr id="564405" name="Line 181"/>
          <p:cNvSpPr>
            <a:spLocks noChangeShapeType="1"/>
          </p:cNvSpPr>
          <p:nvPr/>
        </p:nvSpPr>
        <p:spPr bwMode="auto">
          <a:xfrm>
            <a:off x="990600" y="1460500"/>
            <a:ext cx="0" cy="27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64406" name="Line 182"/>
          <p:cNvSpPr>
            <a:spLocks noChangeShapeType="1"/>
          </p:cNvSpPr>
          <p:nvPr/>
        </p:nvSpPr>
        <p:spPr bwMode="auto">
          <a:xfrm>
            <a:off x="1003300" y="1600200"/>
            <a:ext cx="134620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564407" name="Line 183"/>
          <p:cNvSpPr>
            <a:spLocks noChangeShapeType="1"/>
          </p:cNvSpPr>
          <p:nvPr/>
        </p:nvSpPr>
        <p:spPr bwMode="auto">
          <a:xfrm>
            <a:off x="2514600" y="1460500"/>
            <a:ext cx="0" cy="27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64408" name="Line 184"/>
          <p:cNvSpPr>
            <a:spLocks noChangeShapeType="1"/>
          </p:cNvSpPr>
          <p:nvPr/>
        </p:nvSpPr>
        <p:spPr bwMode="auto">
          <a:xfrm>
            <a:off x="2527300" y="1600200"/>
            <a:ext cx="157480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564409" name="Line 185"/>
          <p:cNvSpPr>
            <a:spLocks noChangeShapeType="1"/>
          </p:cNvSpPr>
          <p:nvPr/>
        </p:nvSpPr>
        <p:spPr bwMode="auto">
          <a:xfrm>
            <a:off x="4343400" y="1460500"/>
            <a:ext cx="0" cy="27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64410" name="Line 186"/>
          <p:cNvSpPr>
            <a:spLocks noChangeShapeType="1"/>
          </p:cNvSpPr>
          <p:nvPr/>
        </p:nvSpPr>
        <p:spPr bwMode="auto">
          <a:xfrm>
            <a:off x="4356100" y="1600200"/>
            <a:ext cx="165100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564411" name="Line 187"/>
          <p:cNvSpPr>
            <a:spLocks noChangeShapeType="1"/>
          </p:cNvSpPr>
          <p:nvPr/>
        </p:nvSpPr>
        <p:spPr bwMode="auto">
          <a:xfrm>
            <a:off x="6172200" y="1460500"/>
            <a:ext cx="0" cy="27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64412" name="Line 188"/>
          <p:cNvSpPr>
            <a:spLocks noChangeShapeType="1"/>
          </p:cNvSpPr>
          <p:nvPr/>
        </p:nvSpPr>
        <p:spPr bwMode="auto">
          <a:xfrm>
            <a:off x="6184900" y="1600200"/>
            <a:ext cx="172720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564413" name="Line 189"/>
          <p:cNvSpPr>
            <a:spLocks noChangeShapeType="1"/>
          </p:cNvSpPr>
          <p:nvPr/>
        </p:nvSpPr>
        <p:spPr bwMode="auto">
          <a:xfrm>
            <a:off x="8077200" y="1460500"/>
            <a:ext cx="0" cy="27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64414" name="Line 190"/>
          <p:cNvSpPr>
            <a:spLocks noChangeShapeType="1"/>
          </p:cNvSpPr>
          <p:nvPr/>
        </p:nvSpPr>
        <p:spPr bwMode="auto">
          <a:xfrm>
            <a:off x="8089900" y="1600200"/>
            <a:ext cx="5842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64415" name="Rectangle 191"/>
          <p:cNvSpPr>
            <a:spLocks noChangeArrowheads="1"/>
          </p:cNvSpPr>
          <p:nvPr/>
        </p:nvSpPr>
        <p:spPr bwMode="auto">
          <a:xfrm>
            <a:off x="1084263" y="1676400"/>
            <a:ext cx="1171575" cy="333375"/>
          </a:xfrm>
          <a:prstGeom prst="rect">
            <a:avLst/>
          </a:prstGeom>
          <a:noFill/>
          <a:ln w="12700">
            <a:noFill/>
            <a:miter lim="800000"/>
            <a:headEnd/>
            <a:tailEnd/>
          </a:ln>
          <a:effectLst/>
        </p:spPr>
        <p:txBody>
          <a:bodyPr wrap="none" lIns="90488" tIns="44450" rIns="90488" bIns="44450">
            <a:spAutoFit/>
          </a:bodyPr>
          <a:lstStyle/>
          <a:p>
            <a:r>
              <a:rPr lang="en-US" altLang="zh-CN">
                <a:latin typeface="微软雅黑" pitchFamily="34" charset="-122"/>
                <a:ea typeface="微软雅黑" pitchFamily="34" charset="-122"/>
              </a:rPr>
              <a:t>Ifetch (IF)</a:t>
            </a:r>
          </a:p>
        </p:txBody>
      </p:sp>
      <p:sp>
        <p:nvSpPr>
          <p:cNvPr id="564416" name="Rectangle 192"/>
          <p:cNvSpPr>
            <a:spLocks noChangeArrowheads="1"/>
          </p:cNvSpPr>
          <p:nvPr/>
        </p:nvSpPr>
        <p:spPr bwMode="auto">
          <a:xfrm>
            <a:off x="2665413" y="1676400"/>
            <a:ext cx="1504950" cy="333375"/>
          </a:xfrm>
          <a:prstGeom prst="rect">
            <a:avLst/>
          </a:prstGeom>
          <a:noFill/>
          <a:ln w="12700">
            <a:noFill/>
            <a:miter lim="800000"/>
            <a:headEnd/>
            <a:tailEnd/>
          </a:ln>
          <a:effectLst/>
        </p:spPr>
        <p:txBody>
          <a:bodyPr wrap="none" lIns="90488" tIns="44450" rIns="90488" bIns="44450">
            <a:spAutoFit/>
          </a:bodyPr>
          <a:lstStyle/>
          <a:p>
            <a:r>
              <a:rPr lang="en-US" altLang="zh-CN">
                <a:latin typeface="微软雅黑" pitchFamily="34" charset="-122"/>
                <a:ea typeface="微软雅黑" pitchFamily="34" charset="-122"/>
              </a:rPr>
              <a:t>Reg/Dec (ID)</a:t>
            </a:r>
          </a:p>
        </p:txBody>
      </p:sp>
      <p:sp>
        <p:nvSpPr>
          <p:cNvPr id="564417" name="Rectangle 193"/>
          <p:cNvSpPr>
            <a:spLocks noChangeArrowheads="1"/>
          </p:cNvSpPr>
          <p:nvPr/>
        </p:nvSpPr>
        <p:spPr bwMode="auto">
          <a:xfrm>
            <a:off x="4645025" y="1676400"/>
            <a:ext cx="1120775" cy="333375"/>
          </a:xfrm>
          <a:prstGeom prst="rect">
            <a:avLst/>
          </a:prstGeom>
          <a:noFill/>
          <a:ln w="12700">
            <a:noFill/>
            <a:miter lim="800000"/>
            <a:headEnd/>
            <a:tailEnd/>
          </a:ln>
          <a:effectLst/>
        </p:spPr>
        <p:txBody>
          <a:bodyPr lIns="90488" tIns="44450" rIns="90488" bIns="44450">
            <a:spAutoFit/>
          </a:bodyPr>
          <a:lstStyle/>
          <a:p>
            <a:r>
              <a:rPr lang="en-US" altLang="zh-CN">
                <a:latin typeface="微软雅黑" pitchFamily="34" charset="-122"/>
                <a:ea typeface="微软雅黑" pitchFamily="34" charset="-122"/>
              </a:rPr>
              <a:t>Exec (Ex)</a:t>
            </a:r>
          </a:p>
        </p:txBody>
      </p:sp>
      <p:sp>
        <p:nvSpPr>
          <p:cNvPr id="564418" name="Rectangle 194"/>
          <p:cNvSpPr>
            <a:spLocks noChangeArrowheads="1"/>
          </p:cNvSpPr>
          <p:nvPr/>
        </p:nvSpPr>
        <p:spPr bwMode="auto">
          <a:xfrm>
            <a:off x="6767513" y="1676400"/>
            <a:ext cx="709612" cy="333375"/>
          </a:xfrm>
          <a:prstGeom prst="rect">
            <a:avLst/>
          </a:prstGeom>
          <a:noFill/>
          <a:ln w="12700">
            <a:noFill/>
            <a:miter lim="800000"/>
            <a:headEnd/>
            <a:tailEnd/>
          </a:ln>
          <a:effectLst/>
        </p:spPr>
        <p:txBody>
          <a:bodyPr wrap="none" lIns="90488" tIns="44450" rIns="90488" bIns="44450">
            <a:spAutoFit/>
          </a:bodyPr>
          <a:lstStyle/>
          <a:p>
            <a:r>
              <a:rPr lang="en-US" altLang="zh-CN">
                <a:latin typeface="微软雅黑" pitchFamily="34" charset="-122"/>
                <a:ea typeface="微软雅黑" pitchFamily="34" charset="-122"/>
              </a:rPr>
              <a:t>Mem</a:t>
            </a:r>
          </a:p>
        </p:txBody>
      </p:sp>
      <p:sp>
        <p:nvSpPr>
          <p:cNvPr id="564419" name="Rectangle 195"/>
          <p:cNvSpPr>
            <a:spLocks noChangeArrowheads="1"/>
          </p:cNvSpPr>
          <p:nvPr/>
        </p:nvSpPr>
        <p:spPr bwMode="auto">
          <a:xfrm>
            <a:off x="8291513" y="1676400"/>
            <a:ext cx="485775" cy="333375"/>
          </a:xfrm>
          <a:prstGeom prst="rect">
            <a:avLst/>
          </a:prstGeom>
          <a:noFill/>
          <a:ln w="12700">
            <a:noFill/>
            <a:miter lim="800000"/>
            <a:headEnd/>
            <a:tailEnd/>
          </a:ln>
          <a:effectLst/>
        </p:spPr>
        <p:txBody>
          <a:bodyPr wrap="none" lIns="90488" tIns="44450" rIns="90488" bIns="44450">
            <a:spAutoFit/>
          </a:bodyPr>
          <a:lstStyle/>
          <a:p>
            <a:r>
              <a:rPr lang="en-US" altLang="zh-CN">
                <a:latin typeface="微软雅黑" pitchFamily="34" charset="-122"/>
                <a:ea typeface="微软雅黑" pitchFamily="34" charset="-122"/>
              </a:rPr>
              <a:t>Wr</a:t>
            </a:r>
          </a:p>
        </p:txBody>
      </p:sp>
      <p:grpSp>
        <p:nvGrpSpPr>
          <p:cNvPr id="564436" name="Group 212"/>
          <p:cNvGrpSpPr>
            <a:grpSpLocks/>
          </p:cNvGrpSpPr>
          <p:nvPr/>
        </p:nvGrpSpPr>
        <p:grpSpPr bwMode="auto">
          <a:xfrm>
            <a:off x="2414588" y="1682750"/>
            <a:ext cx="1911350" cy="933450"/>
            <a:chOff x="1503" y="1087"/>
            <a:chExt cx="1204" cy="588"/>
          </a:xfrm>
        </p:grpSpPr>
        <p:sp>
          <p:nvSpPr>
            <p:cNvPr id="564421" name="Text Box 197"/>
            <p:cNvSpPr txBox="1">
              <a:spLocks noChangeArrowheads="1"/>
            </p:cNvSpPr>
            <p:nvPr/>
          </p:nvSpPr>
          <p:spPr bwMode="auto">
            <a:xfrm>
              <a:off x="1503" y="1463"/>
              <a:ext cx="1204" cy="212"/>
            </a:xfrm>
            <a:prstGeom prst="rect">
              <a:avLst/>
            </a:prstGeom>
            <a:noFill/>
            <a:ln w="12700">
              <a:noFill/>
              <a:miter lim="800000"/>
              <a:headEnd/>
              <a:tailEnd/>
            </a:ln>
            <a:effectLst/>
          </p:spPr>
          <p:txBody>
            <a:bodyPr wrap="none">
              <a:spAutoFit/>
            </a:bodyPr>
            <a:lstStyle/>
            <a:p>
              <a:r>
                <a:rPr lang="en-US" altLang="zh-CN">
                  <a:solidFill>
                    <a:schemeClr val="accent1"/>
                  </a:solidFill>
                  <a:latin typeface="微软雅黑" pitchFamily="34" charset="-122"/>
                  <a:ea typeface="微软雅黑" pitchFamily="34" charset="-122"/>
                </a:rPr>
                <a:t>Clock-to-Q delay</a:t>
              </a:r>
            </a:p>
          </p:txBody>
        </p:sp>
        <p:sp>
          <p:nvSpPr>
            <p:cNvPr id="564422" name="Line 198"/>
            <p:cNvSpPr>
              <a:spLocks noChangeShapeType="1"/>
            </p:cNvSpPr>
            <p:nvPr/>
          </p:nvSpPr>
          <p:spPr bwMode="auto">
            <a:xfrm flipH="1" flipV="1">
              <a:off x="1518" y="1087"/>
              <a:ext cx="310" cy="416"/>
            </a:xfrm>
            <a:prstGeom prst="line">
              <a:avLst/>
            </a:prstGeom>
            <a:noFill/>
            <a:ln w="15875">
              <a:solidFill>
                <a:schemeClr val="accent1"/>
              </a:solidFill>
              <a:round/>
              <a:headEnd/>
              <a:tailEnd type="triangle" w="sm" len="lg"/>
            </a:ln>
            <a:effectLst/>
          </p:spPr>
          <p:txBody>
            <a:bodyPr/>
            <a:lstStyle/>
            <a:p>
              <a:endParaRPr lang="zh-CN" altLang="en-US"/>
            </a:p>
          </p:txBody>
        </p:sp>
      </p:grpSp>
      <p:grpSp>
        <p:nvGrpSpPr>
          <p:cNvPr id="564443" name="Group 219"/>
          <p:cNvGrpSpPr>
            <a:grpSpLocks/>
          </p:cNvGrpSpPr>
          <p:nvPr/>
        </p:nvGrpSpPr>
        <p:grpSpPr bwMode="auto">
          <a:xfrm>
            <a:off x="1104900" y="5397500"/>
            <a:ext cx="6659563" cy="827088"/>
            <a:chOff x="696" y="3400"/>
            <a:chExt cx="4195" cy="430"/>
          </a:xfrm>
        </p:grpSpPr>
        <p:sp>
          <p:nvSpPr>
            <p:cNvPr id="564438" name="Line 214"/>
            <p:cNvSpPr>
              <a:spLocks noChangeShapeType="1"/>
            </p:cNvSpPr>
            <p:nvPr/>
          </p:nvSpPr>
          <p:spPr bwMode="auto">
            <a:xfrm flipV="1">
              <a:off x="696" y="3530"/>
              <a:ext cx="676" cy="282"/>
            </a:xfrm>
            <a:prstGeom prst="line">
              <a:avLst/>
            </a:prstGeom>
            <a:noFill/>
            <a:ln w="28575">
              <a:solidFill>
                <a:schemeClr val="accent1"/>
              </a:solidFill>
              <a:round/>
              <a:headEnd/>
              <a:tailEnd type="triangle" w="med" len="med"/>
            </a:ln>
            <a:effectLst/>
          </p:spPr>
          <p:txBody>
            <a:bodyPr/>
            <a:lstStyle/>
            <a:p>
              <a:endParaRPr lang="zh-CN" altLang="en-US"/>
            </a:p>
          </p:txBody>
        </p:sp>
        <p:sp>
          <p:nvSpPr>
            <p:cNvPr id="564439" name="Line 215"/>
            <p:cNvSpPr>
              <a:spLocks noChangeShapeType="1"/>
            </p:cNvSpPr>
            <p:nvPr/>
          </p:nvSpPr>
          <p:spPr bwMode="auto">
            <a:xfrm flipV="1">
              <a:off x="726" y="3481"/>
              <a:ext cx="1820" cy="331"/>
            </a:xfrm>
            <a:prstGeom prst="line">
              <a:avLst/>
            </a:prstGeom>
            <a:noFill/>
            <a:ln w="28575">
              <a:solidFill>
                <a:schemeClr val="accent1"/>
              </a:solidFill>
              <a:round/>
              <a:headEnd/>
              <a:tailEnd type="triangle" w="med" len="med"/>
            </a:ln>
            <a:effectLst/>
          </p:spPr>
          <p:txBody>
            <a:bodyPr/>
            <a:lstStyle/>
            <a:p>
              <a:endParaRPr lang="zh-CN" altLang="en-US"/>
            </a:p>
          </p:txBody>
        </p:sp>
        <p:sp>
          <p:nvSpPr>
            <p:cNvPr id="564440" name="Line 216"/>
            <p:cNvSpPr>
              <a:spLocks noChangeShapeType="1"/>
            </p:cNvSpPr>
            <p:nvPr/>
          </p:nvSpPr>
          <p:spPr bwMode="auto">
            <a:xfrm flipV="1">
              <a:off x="738" y="3400"/>
              <a:ext cx="2950" cy="430"/>
            </a:xfrm>
            <a:prstGeom prst="line">
              <a:avLst/>
            </a:prstGeom>
            <a:noFill/>
            <a:ln w="28575">
              <a:solidFill>
                <a:schemeClr val="accent1"/>
              </a:solidFill>
              <a:round/>
              <a:headEnd/>
              <a:tailEnd type="triangle" w="med" len="med"/>
            </a:ln>
            <a:effectLst/>
          </p:spPr>
          <p:txBody>
            <a:bodyPr/>
            <a:lstStyle/>
            <a:p>
              <a:endParaRPr lang="zh-CN" altLang="en-US"/>
            </a:p>
          </p:txBody>
        </p:sp>
        <p:sp>
          <p:nvSpPr>
            <p:cNvPr id="564441" name="Line 217"/>
            <p:cNvSpPr>
              <a:spLocks noChangeShapeType="1"/>
            </p:cNvSpPr>
            <p:nvPr/>
          </p:nvSpPr>
          <p:spPr bwMode="auto">
            <a:xfrm flipV="1">
              <a:off x="768" y="3599"/>
              <a:ext cx="4123" cy="196"/>
            </a:xfrm>
            <a:prstGeom prst="line">
              <a:avLst/>
            </a:prstGeom>
            <a:noFill/>
            <a:ln w="28575">
              <a:solidFill>
                <a:schemeClr val="accent1"/>
              </a:solidFill>
              <a:round/>
              <a:headEnd/>
              <a:tailEnd type="triangle" w="med" len="med"/>
            </a:ln>
            <a:effectLst/>
          </p:spPr>
          <p:txBody>
            <a:bodyPr/>
            <a:lstStyle/>
            <a:p>
              <a:endParaRPr lang="zh-CN" altLang="en-US"/>
            </a:p>
          </p:txBody>
        </p:sp>
      </p:grpSp>
      <p:sp>
        <p:nvSpPr>
          <p:cNvPr id="564442" name="Text Box 218"/>
          <p:cNvSpPr txBox="1">
            <a:spLocks noChangeArrowheads="1"/>
          </p:cNvSpPr>
          <p:nvPr/>
        </p:nvSpPr>
        <p:spPr bwMode="auto">
          <a:xfrm>
            <a:off x="285750" y="6251575"/>
            <a:ext cx="5718175" cy="366713"/>
          </a:xfrm>
          <a:prstGeom prst="rect">
            <a:avLst/>
          </a:prstGeom>
          <a:solidFill>
            <a:schemeClr val="bg1"/>
          </a:solidFill>
          <a:ln w="12700">
            <a:noFill/>
            <a:miter lim="800000"/>
            <a:headEnd/>
            <a:tailEnd/>
          </a:ln>
          <a:effectLst/>
        </p:spPr>
        <p:txBody>
          <a:bodyPr>
            <a:spAutoFit/>
          </a:bodyPr>
          <a:lstStyle/>
          <a:p>
            <a:pPr>
              <a:lnSpc>
                <a:spcPct val="90000"/>
              </a:lnSpc>
            </a:pPr>
            <a:r>
              <a:rPr lang="zh-CN" altLang="en-US" sz="2000">
                <a:latin typeface="微软雅黑" pitchFamily="34" charset="-122"/>
                <a:ea typeface="微软雅黑" pitchFamily="34" charset="-122"/>
              </a:rPr>
              <a:t>流水段寄存器：保存每个时钟周期执行的结果</a:t>
            </a:r>
            <a:r>
              <a:rPr lang="en-US" altLang="zh-CN" sz="2000">
                <a:latin typeface="微软雅黑" pitchFamily="34" charset="-122"/>
                <a:ea typeface="微软雅黑" pitchFamily="34" charset="-122"/>
              </a:rPr>
              <a:t>! </a:t>
            </a:r>
          </a:p>
        </p:txBody>
      </p:sp>
      <p:sp>
        <p:nvSpPr>
          <p:cNvPr id="564444" name="Line 220"/>
          <p:cNvSpPr>
            <a:spLocks noChangeShapeType="1"/>
          </p:cNvSpPr>
          <p:nvPr/>
        </p:nvSpPr>
        <p:spPr bwMode="auto">
          <a:xfrm flipV="1">
            <a:off x="3497263" y="6067425"/>
            <a:ext cx="5297487" cy="14288"/>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442"/>
                                        </p:tgtEl>
                                        <p:attrNameLst>
                                          <p:attrName>style.visibility</p:attrName>
                                        </p:attrNameLst>
                                      </p:cBhvr>
                                      <p:to>
                                        <p:strVal val="visible"/>
                                      </p:to>
                                    </p:set>
                                    <p:animEffect transition="in" filter="blinds(horizontal)">
                                      <p:cBhvr>
                                        <p:cTn id="7" dur="500"/>
                                        <p:tgtEl>
                                          <p:spTgt spid="56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4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00100" y="114300"/>
            <a:ext cx="7747000" cy="528638"/>
          </a:xfrm>
          <a:noFill/>
          <a:ln/>
        </p:spPr>
        <p:txBody>
          <a:bodyPr/>
          <a:lstStyle/>
          <a:p>
            <a:r>
              <a:rPr lang="zh-CN" altLang="en-US"/>
              <a:t>指令流水线的执行举例</a:t>
            </a:r>
          </a:p>
        </p:txBody>
      </p:sp>
      <p:grpSp>
        <p:nvGrpSpPr>
          <p:cNvPr id="534531" name="Group 3"/>
          <p:cNvGrpSpPr>
            <a:grpSpLocks/>
          </p:cNvGrpSpPr>
          <p:nvPr/>
        </p:nvGrpSpPr>
        <p:grpSpPr bwMode="auto">
          <a:xfrm>
            <a:off x="876300" y="685800"/>
            <a:ext cx="7556500" cy="317500"/>
            <a:chOff x="624" y="424"/>
            <a:chExt cx="4224" cy="208"/>
          </a:xfrm>
        </p:grpSpPr>
        <p:sp>
          <p:nvSpPr>
            <p:cNvPr id="534532" name="Line 4"/>
            <p:cNvSpPr>
              <a:spLocks noChangeShapeType="1"/>
            </p:cNvSpPr>
            <p:nvPr/>
          </p:nvSpPr>
          <p:spPr bwMode="auto">
            <a:xfrm flipV="1">
              <a:off x="624"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3" name="Line 5"/>
            <p:cNvSpPr>
              <a:spLocks noChangeShapeType="1"/>
            </p:cNvSpPr>
            <p:nvPr/>
          </p:nvSpPr>
          <p:spPr bwMode="auto">
            <a:xfrm flipV="1">
              <a:off x="1152"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4" name="Line 6"/>
            <p:cNvSpPr>
              <a:spLocks noChangeShapeType="1"/>
            </p:cNvSpPr>
            <p:nvPr/>
          </p:nvSpPr>
          <p:spPr bwMode="auto">
            <a:xfrm flipV="1">
              <a:off x="1680"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5" name="Line 7"/>
            <p:cNvSpPr>
              <a:spLocks noChangeShapeType="1"/>
            </p:cNvSpPr>
            <p:nvPr/>
          </p:nvSpPr>
          <p:spPr bwMode="auto">
            <a:xfrm flipV="1">
              <a:off x="2208"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6" name="Line 8"/>
            <p:cNvSpPr>
              <a:spLocks noChangeShapeType="1"/>
            </p:cNvSpPr>
            <p:nvPr/>
          </p:nvSpPr>
          <p:spPr bwMode="auto">
            <a:xfrm flipV="1">
              <a:off x="2736"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7" name="Line 9"/>
            <p:cNvSpPr>
              <a:spLocks noChangeShapeType="1"/>
            </p:cNvSpPr>
            <p:nvPr/>
          </p:nvSpPr>
          <p:spPr bwMode="auto">
            <a:xfrm flipV="1">
              <a:off x="3264"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8" name="Line 10"/>
            <p:cNvSpPr>
              <a:spLocks noChangeShapeType="1"/>
            </p:cNvSpPr>
            <p:nvPr/>
          </p:nvSpPr>
          <p:spPr bwMode="auto">
            <a:xfrm flipV="1">
              <a:off x="3792"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39" name="Line 11"/>
            <p:cNvSpPr>
              <a:spLocks noChangeShapeType="1"/>
            </p:cNvSpPr>
            <p:nvPr/>
          </p:nvSpPr>
          <p:spPr bwMode="auto">
            <a:xfrm flipV="1">
              <a:off x="4320"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540" name="Line 12"/>
            <p:cNvSpPr>
              <a:spLocks noChangeShapeType="1"/>
            </p:cNvSpPr>
            <p:nvPr/>
          </p:nvSpPr>
          <p:spPr bwMode="auto">
            <a:xfrm flipV="1">
              <a:off x="4848" y="424"/>
              <a:ext cx="0" cy="208"/>
            </a:xfrm>
            <a:prstGeom prst="line">
              <a:avLst/>
            </a:prstGeom>
            <a:noFill/>
            <a:ln w="25400">
              <a:solidFill>
                <a:schemeClr val="tx1"/>
              </a:solidFill>
              <a:prstDash val="sysDot"/>
              <a:round/>
              <a:headEnd/>
              <a:tailEnd/>
            </a:ln>
            <a:effectLst/>
          </p:spPr>
          <p:txBody>
            <a:bodyPr wrap="none" anchor="ctr"/>
            <a:lstStyle/>
            <a:p>
              <a:endParaRPr lang="zh-CN" altLang="en-US"/>
            </a:p>
          </p:txBody>
        </p:sp>
      </p:grpSp>
      <p:sp>
        <p:nvSpPr>
          <p:cNvPr id="534541" name="Rectangle 13"/>
          <p:cNvSpPr>
            <a:spLocks noChangeArrowheads="1"/>
          </p:cNvSpPr>
          <p:nvPr/>
        </p:nvSpPr>
        <p:spPr bwMode="auto">
          <a:xfrm>
            <a:off x="3844925" y="3886200"/>
            <a:ext cx="874713" cy="5778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End</a:t>
            </a:r>
            <a:r>
              <a:rPr lang="en-US" altLang="zh-CN">
                <a:solidFill>
                  <a:schemeClr val="accent2"/>
                </a:solidFill>
                <a:latin typeface="Times New Roman" pitchFamily="18" charset="0"/>
                <a:ea typeface="宋体" pitchFamily="2" charset="-122"/>
              </a:rPr>
              <a:t> </a:t>
            </a:r>
            <a:r>
              <a:rPr lang="en-US" altLang="zh-CN">
                <a:solidFill>
                  <a:schemeClr val="accent2"/>
                </a:solidFill>
                <a:ea typeface="宋体" pitchFamily="2" charset="-122"/>
              </a:rPr>
              <a:t>of</a:t>
            </a:r>
          </a:p>
          <a:p>
            <a:pPr algn="ctr"/>
            <a:r>
              <a:rPr lang="en-US" altLang="zh-CN">
                <a:solidFill>
                  <a:schemeClr val="accent2"/>
                </a:solidFill>
                <a:ea typeface="宋体" pitchFamily="2" charset="-122"/>
              </a:rPr>
              <a:t>Cycle</a:t>
            </a:r>
            <a:r>
              <a:rPr lang="en-US" altLang="zh-CN">
                <a:solidFill>
                  <a:schemeClr val="accent2"/>
                </a:solidFill>
                <a:latin typeface="Times New Roman" pitchFamily="18" charset="0"/>
                <a:ea typeface="宋体" pitchFamily="2" charset="-122"/>
              </a:rPr>
              <a:t> 4</a:t>
            </a:r>
          </a:p>
        </p:txBody>
      </p:sp>
      <p:sp>
        <p:nvSpPr>
          <p:cNvPr id="534542" name="Rectangle 14"/>
          <p:cNvSpPr>
            <a:spLocks noChangeArrowheads="1"/>
          </p:cNvSpPr>
          <p:nvPr/>
        </p:nvSpPr>
        <p:spPr bwMode="auto">
          <a:xfrm>
            <a:off x="4749800" y="3886200"/>
            <a:ext cx="892175" cy="5778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End of</a:t>
            </a:r>
          </a:p>
          <a:p>
            <a:pPr algn="ctr"/>
            <a:r>
              <a:rPr lang="en-US" altLang="zh-CN">
                <a:solidFill>
                  <a:schemeClr val="accent2"/>
                </a:solidFill>
                <a:ea typeface="宋体" pitchFamily="2" charset="-122"/>
              </a:rPr>
              <a:t>Cycle 5</a:t>
            </a:r>
          </a:p>
        </p:txBody>
      </p:sp>
      <p:sp>
        <p:nvSpPr>
          <p:cNvPr id="534543" name="Rectangle 15"/>
          <p:cNvSpPr>
            <a:spLocks noChangeArrowheads="1"/>
          </p:cNvSpPr>
          <p:nvPr/>
        </p:nvSpPr>
        <p:spPr bwMode="auto">
          <a:xfrm>
            <a:off x="5668963" y="3886200"/>
            <a:ext cx="885825" cy="5778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End</a:t>
            </a:r>
            <a:r>
              <a:rPr lang="en-US" altLang="zh-CN">
                <a:solidFill>
                  <a:schemeClr val="accent2"/>
                </a:solidFill>
                <a:latin typeface="Times New Roman" pitchFamily="18" charset="0"/>
                <a:ea typeface="宋体" pitchFamily="2" charset="-122"/>
              </a:rPr>
              <a:t> </a:t>
            </a:r>
            <a:r>
              <a:rPr lang="en-US" altLang="zh-CN">
                <a:solidFill>
                  <a:schemeClr val="accent2"/>
                </a:solidFill>
                <a:ea typeface="宋体" pitchFamily="2" charset="-122"/>
              </a:rPr>
              <a:t>of</a:t>
            </a:r>
          </a:p>
          <a:p>
            <a:pPr algn="ctr"/>
            <a:r>
              <a:rPr lang="en-US" altLang="zh-CN">
                <a:solidFill>
                  <a:schemeClr val="accent2"/>
                </a:solidFill>
                <a:ea typeface="宋体" pitchFamily="2" charset="-122"/>
              </a:rPr>
              <a:t>Cycle</a:t>
            </a:r>
            <a:r>
              <a:rPr lang="en-US" altLang="zh-CN">
                <a:solidFill>
                  <a:schemeClr val="accent2"/>
                </a:solidFill>
                <a:latin typeface="Times New Roman" pitchFamily="18" charset="0"/>
                <a:ea typeface="宋体" pitchFamily="2" charset="-122"/>
              </a:rPr>
              <a:t> </a:t>
            </a:r>
            <a:r>
              <a:rPr lang="en-US" altLang="zh-CN">
                <a:solidFill>
                  <a:schemeClr val="accent2"/>
                </a:solidFill>
                <a:ea typeface="宋体" pitchFamily="2" charset="-122"/>
              </a:rPr>
              <a:t>6</a:t>
            </a:r>
          </a:p>
        </p:txBody>
      </p:sp>
      <p:sp>
        <p:nvSpPr>
          <p:cNvPr id="534544" name="Rectangle 16"/>
          <p:cNvSpPr>
            <a:spLocks noChangeArrowheads="1"/>
          </p:cNvSpPr>
          <p:nvPr/>
        </p:nvSpPr>
        <p:spPr bwMode="auto">
          <a:xfrm>
            <a:off x="6502400" y="3886200"/>
            <a:ext cx="892175" cy="5778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accent2"/>
                </a:solidFill>
                <a:ea typeface="宋体" pitchFamily="2" charset="-122"/>
              </a:rPr>
              <a:t>End</a:t>
            </a:r>
            <a:r>
              <a:rPr lang="en-US" altLang="zh-CN">
                <a:solidFill>
                  <a:schemeClr val="accent2"/>
                </a:solidFill>
                <a:latin typeface="Times New Roman" pitchFamily="18" charset="0"/>
                <a:ea typeface="宋体" pitchFamily="2" charset="-122"/>
              </a:rPr>
              <a:t> </a:t>
            </a:r>
            <a:r>
              <a:rPr lang="en-US" altLang="zh-CN">
                <a:solidFill>
                  <a:schemeClr val="accent2"/>
                </a:solidFill>
                <a:ea typeface="宋体" pitchFamily="2" charset="-122"/>
              </a:rPr>
              <a:t>of</a:t>
            </a:r>
          </a:p>
          <a:p>
            <a:pPr algn="ctr"/>
            <a:r>
              <a:rPr lang="en-US" altLang="zh-CN">
                <a:solidFill>
                  <a:schemeClr val="accent2"/>
                </a:solidFill>
                <a:ea typeface="宋体" pitchFamily="2" charset="-122"/>
              </a:rPr>
              <a:t>Cycle 7</a:t>
            </a:r>
          </a:p>
        </p:txBody>
      </p:sp>
      <p:grpSp>
        <p:nvGrpSpPr>
          <p:cNvPr id="534545" name="Group 17"/>
          <p:cNvGrpSpPr>
            <a:grpSpLocks/>
          </p:cNvGrpSpPr>
          <p:nvPr/>
        </p:nvGrpSpPr>
        <p:grpSpPr bwMode="auto">
          <a:xfrm>
            <a:off x="0" y="685800"/>
            <a:ext cx="8966200" cy="3213100"/>
            <a:chOff x="135" y="432"/>
            <a:chExt cx="4993" cy="2024"/>
          </a:xfrm>
        </p:grpSpPr>
        <p:sp>
          <p:nvSpPr>
            <p:cNvPr id="534546" name="Rectangle 18"/>
            <p:cNvSpPr>
              <a:spLocks noChangeArrowheads="1"/>
            </p:cNvSpPr>
            <p:nvPr/>
          </p:nvSpPr>
          <p:spPr bwMode="auto">
            <a:xfrm>
              <a:off x="135" y="672"/>
              <a:ext cx="408" cy="210"/>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Clock</a:t>
              </a:r>
            </a:p>
          </p:txBody>
        </p:sp>
        <p:grpSp>
          <p:nvGrpSpPr>
            <p:cNvPr id="534547" name="Group 19"/>
            <p:cNvGrpSpPr>
              <a:grpSpLocks/>
            </p:cNvGrpSpPr>
            <p:nvPr/>
          </p:nvGrpSpPr>
          <p:grpSpPr bwMode="auto">
            <a:xfrm>
              <a:off x="624" y="664"/>
              <a:ext cx="520" cy="160"/>
              <a:chOff x="624" y="664"/>
              <a:chExt cx="520" cy="160"/>
            </a:xfrm>
          </p:grpSpPr>
          <p:sp>
            <p:nvSpPr>
              <p:cNvPr id="534548" name="Line 20"/>
              <p:cNvSpPr>
                <a:spLocks noChangeShapeType="1"/>
              </p:cNvSpPr>
              <p:nvPr/>
            </p:nvSpPr>
            <p:spPr bwMode="auto">
              <a:xfrm>
                <a:off x="632"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49" name="Line 21"/>
              <p:cNvSpPr>
                <a:spLocks noChangeShapeType="1"/>
              </p:cNvSpPr>
              <p:nvPr/>
            </p:nvSpPr>
            <p:spPr bwMode="auto">
              <a:xfrm>
                <a:off x="624"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50" name="Line 22"/>
              <p:cNvSpPr>
                <a:spLocks noChangeShapeType="1"/>
              </p:cNvSpPr>
              <p:nvPr/>
            </p:nvSpPr>
            <p:spPr bwMode="auto">
              <a:xfrm flipV="1">
                <a:off x="912"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51" name="Line 23"/>
              <p:cNvSpPr>
                <a:spLocks noChangeShapeType="1"/>
              </p:cNvSpPr>
              <p:nvPr/>
            </p:nvSpPr>
            <p:spPr bwMode="auto">
              <a:xfrm>
                <a:off x="920"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52" name="Group 24"/>
            <p:cNvGrpSpPr>
              <a:grpSpLocks/>
            </p:cNvGrpSpPr>
            <p:nvPr/>
          </p:nvGrpSpPr>
          <p:grpSpPr bwMode="auto">
            <a:xfrm>
              <a:off x="1152" y="664"/>
              <a:ext cx="520" cy="160"/>
              <a:chOff x="1152" y="664"/>
              <a:chExt cx="520" cy="160"/>
            </a:xfrm>
          </p:grpSpPr>
          <p:sp>
            <p:nvSpPr>
              <p:cNvPr id="534553" name="Line 25"/>
              <p:cNvSpPr>
                <a:spLocks noChangeShapeType="1"/>
              </p:cNvSpPr>
              <p:nvPr/>
            </p:nvSpPr>
            <p:spPr bwMode="auto">
              <a:xfrm>
                <a:off x="1160"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54" name="Line 26"/>
              <p:cNvSpPr>
                <a:spLocks noChangeShapeType="1"/>
              </p:cNvSpPr>
              <p:nvPr/>
            </p:nvSpPr>
            <p:spPr bwMode="auto">
              <a:xfrm>
                <a:off x="1152"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55" name="Line 27"/>
              <p:cNvSpPr>
                <a:spLocks noChangeShapeType="1"/>
              </p:cNvSpPr>
              <p:nvPr/>
            </p:nvSpPr>
            <p:spPr bwMode="auto">
              <a:xfrm flipV="1">
                <a:off x="1440"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56" name="Line 28"/>
              <p:cNvSpPr>
                <a:spLocks noChangeShapeType="1"/>
              </p:cNvSpPr>
              <p:nvPr/>
            </p:nvSpPr>
            <p:spPr bwMode="auto">
              <a:xfrm>
                <a:off x="1448"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57" name="Group 29"/>
            <p:cNvGrpSpPr>
              <a:grpSpLocks/>
            </p:cNvGrpSpPr>
            <p:nvPr/>
          </p:nvGrpSpPr>
          <p:grpSpPr bwMode="auto">
            <a:xfrm>
              <a:off x="1680" y="664"/>
              <a:ext cx="520" cy="160"/>
              <a:chOff x="1680" y="664"/>
              <a:chExt cx="520" cy="160"/>
            </a:xfrm>
          </p:grpSpPr>
          <p:sp>
            <p:nvSpPr>
              <p:cNvPr id="534558" name="Line 30"/>
              <p:cNvSpPr>
                <a:spLocks noChangeShapeType="1"/>
              </p:cNvSpPr>
              <p:nvPr/>
            </p:nvSpPr>
            <p:spPr bwMode="auto">
              <a:xfrm>
                <a:off x="1688"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59" name="Line 31"/>
              <p:cNvSpPr>
                <a:spLocks noChangeShapeType="1"/>
              </p:cNvSpPr>
              <p:nvPr/>
            </p:nvSpPr>
            <p:spPr bwMode="auto">
              <a:xfrm>
                <a:off x="1680"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60" name="Line 32"/>
              <p:cNvSpPr>
                <a:spLocks noChangeShapeType="1"/>
              </p:cNvSpPr>
              <p:nvPr/>
            </p:nvSpPr>
            <p:spPr bwMode="auto">
              <a:xfrm flipV="1">
                <a:off x="1968"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61" name="Line 33"/>
              <p:cNvSpPr>
                <a:spLocks noChangeShapeType="1"/>
              </p:cNvSpPr>
              <p:nvPr/>
            </p:nvSpPr>
            <p:spPr bwMode="auto">
              <a:xfrm>
                <a:off x="1976"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62" name="Group 34"/>
            <p:cNvGrpSpPr>
              <a:grpSpLocks/>
            </p:cNvGrpSpPr>
            <p:nvPr/>
          </p:nvGrpSpPr>
          <p:grpSpPr bwMode="auto">
            <a:xfrm>
              <a:off x="2208" y="664"/>
              <a:ext cx="520" cy="160"/>
              <a:chOff x="2208" y="664"/>
              <a:chExt cx="520" cy="160"/>
            </a:xfrm>
          </p:grpSpPr>
          <p:sp>
            <p:nvSpPr>
              <p:cNvPr id="534563" name="Line 35"/>
              <p:cNvSpPr>
                <a:spLocks noChangeShapeType="1"/>
              </p:cNvSpPr>
              <p:nvPr/>
            </p:nvSpPr>
            <p:spPr bwMode="auto">
              <a:xfrm>
                <a:off x="2216"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64" name="Line 36"/>
              <p:cNvSpPr>
                <a:spLocks noChangeShapeType="1"/>
              </p:cNvSpPr>
              <p:nvPr/>
            </p:nvSpPr>
            <p:spPr bwMode="auto">
              <a:xfrm>
                <a:off x="2208"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65" name="Line 37"/>
              <p:cNvSpPr>
                <a:spLocks noChangeShapeType="1"/>
              </p:cNvSpPr>
              <p:nvPr/>
            </p:nvSpPr>
            <p:spPr bwMode="auto">
              <a:xfrm flipV="1">
                <a:off x="2496"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66" name="Line 38"/>
              <p:cNvSpPr>
                <a:spLocks noChangeShapeType="1"/>
              </p:cNvSpPr>
              <p:nvPr/>
            </p:nvSpPr>
            <p:spPr bwMode="auto">
              <a:xfrm>
                <a:off x="2504"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67" name="Group 39"/>
            <p:cNvGrpSpPr>
              <a:grpSpLocks/>
            </p:cNvGrpSpPr>
            <p:nvPr/>
          </p:nvGrpSpPr>
          <p:grpSpPr bwMode="auto">
            <a:xfrm>
              <a:off x="2736" y="664"/>
              <a:ext cx="520" cy="160"/>
              <a:chOff x="2736" y="664"/>
              <a:chExt cx="520" cy="160"/>
            </a:xfrm>
          </p:grpSpPr>
          <p:sp>
            <p:nvSpPr>
              <p:cNvPr id="534568" name="Line 40"/>
              <p:cNvSpPr>
                <a:spLocks noChangeShapeType="1"/>
              </p:cNvSpPr>
              <p:nvPr/>
            </p:nvSpPr>
            <p:spPr bwMode="auto">
              <a:xfrm>
                <a:off x="2744"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69" name="Line 41"/>
              <p:cNvSpPr>
                <a:spLocks noChangeShapeType="1"/>
              </p:cNvSpPr>
              <p:nvPr/>
            </p:nvSpPr>
            <p:spPr bwMode="auto">
              <a:xfrm>
                <a:off x="2736"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70" name="Line 42"/>
              <p:cNvSpPr>
                <a:spLocks noChangeShapeType="1"/>
              </p:cNvSpPr>
              <p:nvPr/>
            </p:nvSpPr>
            <p:spPr bwMode="auto">
              <a:xfrm flipV="1">
                <a:off x="3024"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71" name="Line 43"/>
              <p:cNvSpPr>
                <a:spLocks noChangeShapeType="1"/>
              </p:cNvSpPr>
              <p:nvPr/>
            </p:nvSpPr>
            <p:spPr bwMode="auto">
              <a:xfrm>
                <a:off x="3032"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72" name="Group 44"/>
            <p:cNvGrpSpPr>
              <a:grpSpLocks/>
            </p:cNvGrpSpPr>
            <p:nvPr/>
          </p:nvGrpSpPr>
          <p:grpSpPr bwMode="auto">
            <a:xfrm>
              <a:off x="3264" y="664"/>
              <a:ext cx="520" cy="160"/>
              <a:chOff x="3264" y="664"/>
              <a:chExt cx="520" cy="160"/>
            </a:xfrm>
          </p:grpSpPr>
          <p:sp>
            <p:nvSpPr>
              <p:cNvPr id="534573" name="Line 45"/>
              <p:cNvSpPr>
                <a:spLocks noChangeShapeType="1"/>
              </p:cNvSpPr>
              <p:nvPr/>
            </p:nvSpPr>
            <p:spPr bwMode="auto">
              <a:xfrm>
                <a:off x="3272"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74" name="Line 46"/>
              <p:cNvSpPr>
                <a:spLocks noChangeShapeType="1"/>
              </p:cNvSpPr>
              <p:nvPr/>
            </p:nvSpPr>
            <p:spPr bwMode="auto">
              <a:xfrm>
                <a:off x="3264"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75" name="Line 47"/>
              <p:cNvSpPr>
                <a:spLocks noChangeShapeType="1"/>
              </p:cNvSpPr>
              <p:nvPr/>
            </p:nvSpPr>
            <p:spPr bwMode="auto">
              <a:xfrm flipV="1">
                <a:off x="3552"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76" name="Line 48"/>
              <p:cNvSpPr>
                <a:spLocks noChangeShapeType="1"/>
              </p:cNvSpPr>
              <p:nvPr/>
            </p:nvSpPr>
            <p:spPr bwMode="auto">
              <a:xfrm>
                <a:off x="3560"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77" name="Group 49"/>
            <p:cNvGrpSpPr>
              <a:grpSpLocks/>
            </p:cNvGrpSpPr>
            <p:nvPr/>
          </p:nvGrpSpPr>
          <p:grpSpPr bwMode="auto">
            <a:xfrm>
              <a:off x="3792" y="664"/>
              <a:ext cx="520" cy="160"/>
              <a:chOff x="3792" y="664"/>
              <a:chExt cx="520" cy="160"/>
            </a:xfrm>
          </p:grpSpPr>
          <p:sp>
            <p:nvSpPr>
              <p:cNvPr id="534578" name="Line 50"/>
              <p:cNvSpPr>
                <a:spLocks noChangeShapeType="1"/>
              </p:cNvSpPr>
              <p:nvPr/>
            </p:nvSpPr>
            <p:spPr bwMode="auto">
              <a:xfrm>
                <a:off x="3800"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79" name="Line 51"/>
              <p:cNvSpPr>
                <a:spLocks noChangeShapeType="1"/>
              </p:cNvSpPr>
              <p:nvPr/>
            </p:nvSpPr>
            <p:spPr bwMode="auto">
              <a:xfrm>
                <a:off x="3792"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80" name="Line 52"/>
              <p:cNvSpPr>
                <a:spLocks noChangeShapeType="1"/>
              </p:cNvSpPr>
              <p:nvPr/>
            </p:nvSpPr>
            <p:spPr bwMode="auto">
              <a:xfrm flipV="1">
                <a:off x="4080"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81" name="Line 53"/>
              <p:cNvSpPr>
                <a:spLocks noChangeShapeType="1"/>
              </p:cNvSpPr>
              <p:nvPr/>
            </p:nvSpPr>
            <p:spPr bwMode="auto">
              <a:xfrm>
                <a:off x="4088" y="672"/>
                <a:ext cx="224" cy="0"/>
              </a:xfrm>
              <a:prstGeom prst="line">
                <a:avLst/>
              </a:prstGeom>
              <a:noFill/>
              <a:ln w="25400">
                <a:solidFill>
                  <a:schemeClr val="tx1"/>
                </a:solidFill>
                <a:round/>
                <a:headEnd/>
                <a:tailEnd/>
              </a:ln>
              <a:effectLst/>
            </p:spPr>
            <p:txBody>
              <a:bodyPr wrap="none" anchor="ctr"/>
              <a:lstStyle/>
              <a:p>
                <a:endParaRPr lang="zh-CN" altLang="en-US"/>
              </a:p>
            </p:txBody>
          </p:sp>
        </p:grpSp>
        <p:grpSp>
          <p:nvGrpSpPr>
            <p:cNvPr id="534582" name="Group 54"/>
            <p:cNvGrpSpPr>
              <a:grpSpLocks/>
            </p:cNvGrpSpPr>
            <p:nvPr/>
          </p:nvGrpSpPr>
          <p:grpSpPr bwMode="auto">
            <a:xfrm>
              <a:off x="4320" y="664"/>
              <a:ext cx="520" cy="160"/>
              <a:chOff x="4320" y="664"/>
              <a:chExt cx="520" cy="160"/>
            </a:xfrm>
          </p:grpSpPr>
          <p:sp>
            <p:nvSpPr>
              <p:cNvPr id="534583" name="Line 55"/>
              <p:cNvSpPr>
                <a:spLocks noChangeShapeType="1"/>
              </p:cNvSpPr>
              <p:nvPr/>
            </p:nvSpPr>
            <p:spPr bwMode="auto">
              <a:xfrm>
                <a:off x="4328"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84" name="Line 56"/>
              <p:cNvSpPr>
                <a:spLocks noChangeShapeType="1"/>
              </p:cNvSpPr>
              <p:nvPr/>
            </p:nvSpPr>
            <p:spPr bwMode="auto">
              <a:xfrm>
                <a:off x="4320"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85" name="Line 57"/>
              <p:cNvSpPr>
                <a:spLocks noChangeShapeType="1"/>
              </p:cNvSpPr>
              <p:nvPr/>
            </p:nvSpPr>
            <p:spPr bwMode="auto">
              <a:xfrm flipV="1">
                <a:off x="4608" y="664"/>
                <a:ext cx="0" cy="160"/>
              </a:xfrm>
              <a:prstGeom prst="line">
                <a:avLst/>
              </a:prstGeom>
              <a:noFill/>
              <a:ln w="25400">
                <a:solidFill>
                  <a:schemeClr val="tx1"/>
                </a:solidFill>
                <a:round/>
                <a:headEnd/>
                <a:tailEnd/>
              </a:ln>
              <a:effectLst/>
            </p:spPr>
            <p:txBody>
              <a:bodyPr wrap="none" anchor="ctr"/>
              <a:lstStyle/>
              <a:p>
                <a:endParaRPr lang="zh-CN" altLang="en-US"/>
              </a:p>
            </p:txBody>
          </p:sp>
          <p:sp>
            <p:nvSpPr>
              <p:cNvPr id="534586" name="Line 58"/>
              <p:cNvSpPr>
                <a:spLocks noChangeShapeType="1"/>
              </p:cNvSpPr>
              <p:nvPr/>
            </p:nvSpPr>
            <p:spPr bwMode="auto">
              <a:xfrm>
                <a:off x="4616" y="672"/>
                <a:ext cx="224" cy="0"/>
              </a:xfrm>
              <a:prstGeom prst="line">
                <a:avLst/>
              </a:prstGeom>
              <a:noFill/>
              <a:ln w="25400">
                <a:solidFill>
                  <a:schemeClr val="tx1"/>
                </a:solidFill>
                <a:round/>
                <a:headEnd/>
                <a:tailEnd/>
              </a:ln>
              <a:effectLst/>
            </p:spPr>
            <p:txBody>
              <a:bodyPr wrap="none" anchor="ctr"/>
              <a:lstStyle/>
              <a:p>
                <a:endParaRPr lang="zh-CN" altLang="en-US"/>
              </a:p>
            </p:txBody>
          </p:sp>
        </p:grpSp>
        <p:sp>
          <p:nvSpPr>
            <p:cNvPr id="534587" name="Line 59"/>
            <p:cNvSpPr>
              <a:spLocks noChangeShapeType="1"/>
            </p:cNvSpPr>
            <p:nvPr/>
          </p:nvSpPr>
          <p:spPr bwMode="auto">
            <a:xfrm>
              <a:off x="392" y="672"/>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534588" name="Line 60"/>
            <p:cNvSpPr>
              <a:spLocks noChangeShapeType="1"/>
            </p:cNvSpPr>
            <p:nvPr/>
          </p:nvSpPr>
          <p:spPr bwMode="auto">
            <a:xfrm>
              <a:off x="4856" y="816"/>
              <a:ext cx="272" cy="0"/>
            </a:xfrm>
            <a:prstGeom prst="line">
              <a:avLst/>
            </a:prstGeom>
            <a:noFill/>
            <a:ln w="25400">
              <a:solidFill>
                <a:schemeClr val="tx1"/>
              </a:solidFill>
              <a:round/>
              <a:headEnd/>
              <a:tailEnd/>
            </a:ln>
            <a:effectLst/>
          </p:spPr>
          <p:txBody>
            <a:bodyPr wrap="none" anchor="ctr"/>
            <a:lstStyle/>
            <a:p>
              <a:endParaRPr lang="zh-CN" altLang="en-US"/>
            </a:p>
          </p:txBody>
        </p:sp>
        <p:sp>
          <p:nvSpPr>
            <p:cNvPr id="534589" name="Line 61"/>
            <p:cNvSpPr>
              <a:spLocks noChangeShapeType="1"/>
            </p:cNvSpPr>
            <p:nvPr/>
          </p:nvSpPr>
          <p:spPr bwMode="auto">
            <a:xfrm>
              <a:off x="4848" y="680"/>
              <a:ext cx="0" cy="128"/>
            </a:xfrm>
            <a:prstGeom prst="line">
              <a:avLst/>
            </a:prstGeom>
            <a:noFill/>
            <a:ln w="25400">
              <a:solidFill>
                <a:schemeClr val="tx1"/>
              </a:solidFill>
              <a:round/>
              <a:headEnd/>
              <a:tailEnd/>
            </a:ln>
            <a:effectLst/>
          </p:spPr>
          <p:txBody>
            <a:bodyPr wrap="none" anchor="ctr"/>
            <a:lstStyle/>
            <a:p>
              <a:endParaRPr lang="zh-CN" altLang="en-US"/>
            </a:p>
          </p:txBody>
        </p:sp>
        <p:sp>
          <p:nvSpPr>
            <p:cNvPr id="534590" name="Rectangle 62"/>
            <p:cNvSpPr>
              <a:spLocks noChangeArrowheads="1"/>
            </p:cNvSpPr>
            <p:nvPr/>
          </p:nvSpPr>
          <p:spPr bwMode="auto">
            <a:xfrm>
              <a:off x="663"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1</a:t>
              </a:r>
            </a:p>
          </p:txBody>
        </p:sp>
        <p:sp>
          <p:nvSpPr>
            <p:cNvPr id="534591" name="Rectangle 63"/>
            <p:cNvSpPr>
              <a:spLocks noChangeArrowheads="1"/>
            </p:cNvSpPr>
            <p:nvPr/>
          </p:nvSpPr>
          <p:spPr bwMode="auto">
            <a:xfrm>
              <a:off x="1143"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2</a:t>
              </a:r>
            </a:p>
          </p:txBody>
        </p:sp>
        <p:sp>
          <p:nvSpPr>
            <p:cNvPr id="534592" name="Rectangle 64"/>
            <p:cNvSpPr>
              <a:spLocks noChangeArrowheads="1"/>
            </p:cNvSpPr>
            <p:nvPr/>
          </p:nvSpPr>
          <p:spPr bwMode="auto">
            <a:xfrm>
              <a:off x="1719"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3</a:t>
              </a:r>
            </a:p>
          </p:txBody>
        </p:sp>
        <p:sp>
          <p:nvSpPr>
            <p:cNvPr id="534593" name="Rectangle 65"/>
            <p:cNvSpPr>
              <a:spLocks noChangeArrowheads="1"/>
            </p:cNvSpPr>
            <p:nvPr/>
          </p:nvSpPr>
          <p:spPr bwMode="auto">
            <a:xfrm>
              <a:off x="2199"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4</a:t>
              </a:r>
            </a:p>
          </p:txBody>
        </p:sp>
        <p:sp>
          <p:nvSpPr>
            <p:cNvPr id="534594" name="Rectangle 66"/>
            <p:cNvSpPr>
              <a:spLocks noChangeArrowheads="1"/>
            </p:cNvSpPr>
            <p:nvPr/>
          </p:nvSpPr>
          <p:spPr bwMode="auto">
            <a:xfrm>
              <a:off x="2727"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5</a:t>
              </a:r>
            </a:p>
          </p:txBody>
        </p:sp>
        <p:sp>
          <p:nvSpPr>
            <p:cNvPr id="534595" name="Rectangle 67"/>
            <p:cNvSpPr>
              <a:spLocks noChangeArrowheads="1"/>
            </p:cNvSpPr>
            <p:nvPr/>
          </p:nvSpPr>
          <p:spPr bwMode="auto">
            <a:xfrm>
              <a:off x="3255" y="432"/>
              <a:ext cx="456"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6</a:t>
              </a:r>
            </a:p>
          </p:txBody>
        </p:sp>
        <p:sp>
          <p:nvSpPr>
            <p:cNvPr id="534596" name="Rectangle 68"/>
            <p:cNvSpPr>
              <a:spLocks noChangeArrowheads="1"/>
            </p:cNvSpPr>
            <p:nvPr/>
          </p:nvSpPr>
          <p:spPr bwMode="auto">
            <a:xfrm>
              <a:off x="3783" y="432"/>
              <a:ext cx="45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Cycle 7</a:t>
              </a:r>
            </a:p>
          </p:txBody>
        </p:sp>
        <p:sp>
          <p:nvSpPr>
            <p:cNvPr id="534597" name="Rectangle 69"/>
            <p:cNvSpPr>
              <a:spLocks noChangeArrowheads="1"/>
            </p:cNvSpPr>
            <p:nvPr/>
          </p:nvSpPr>
          <p:spPr bwMode="auto">
            <a:xfrm>
              <a:off x="4311" y="432"/>
              <a:ext cx="472" cy="210"/>
            </a:xfrm>
            <a:prstGeom prst="rect">
              <a:avLst/>
            </a:prstGeom>
            <a:noFill/>
            <a:ln w="12700">
              <a:noFill/>
              <a:miter lim="800000"/>
              <a:headEnd/>
              <a:tailEnd/>
            </a:ln>
            <a:effectLst/>
          </p:spPr>
          <p:txBody>
            <a:bodyPr lIns="90488" tIns="44450" rIns="90488" bIns="44450">
              <a:spAutoFit/>
            </a:bodyPr>
            <a:lstStyle/>
            <a:p>
              <a:r>
                <a:rPr lang="en-US" altLang="zh-CN">
                  <a:latin typeface="Times New Roman" pitchFamily="18" charset="0"/>
                  <a:ea typeface="宋体" pitchFamily="2" charset="-122"/>
                </a:rPr>
                <a:t>Cycle 8</a:t>
              </a:r>
            </a:p>
          </p:txBody>
        </p:sp>
        <p:grpSp>
          <p:nvGrpSpPr>
            <p:cNvPr id="534598" name="Group 70"/>
            <p:cNvGrpSpPr>
              <a:grpSpLocks/>
            </p:cNvGrpSpPr>
            <p:nvPr/>
          </p:nvGrpSpPr>
          <p:grpSpPr bwMode="auto">
            <a:xfrm>
              <a:off x="632" y="960"/>
              <a:ext cx="2624" cy="210"/>
              <a:chOff x="632" y="960"/>
              <a:chExt cx="2624" cy="210"/>
            </a:xfrm>
          </p:grpSpPr>
          <p:grpSp>
            <p:nvGrpSpPr>
              <p:cNvPr id="534599" name="Group 71"/>
              <p:cNvGrpSpPr>
                <a:grpSpLocks/>
              </p:cNvGrpSpPr>
              <p:nvPr/>
            </p:nvGrpSpPr>
            <p:grpSpPr bwMode="auto">
              <a:xfrm>
                <a:off x="632" y="960"/>
                <a:ext cx="512" cy="210"/>
                <a:chOff x="632" y="960"/>
                <a:chExt cx="512" cy="210"/>
              </a:xfrm>
            </p:grpSpPr>
            <p:sp>
              <p:nvSpPr>
                <p:cNvPr id="534600" name="Rectangle 72"/>
                <p:cNvSpPr>
                  <a:spLocks noChangeArrowheads="1"/>
                </p:cNvSpPr>
                <p:nvPr/>
              </p:nvSpPr>
              <p:spPr bwMode="auto">
                <a:xfrm>
                  <a:off x="632" y="968"/>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01" name="Rectangle 73"/>
                <p:cNvSpPr>
                  <a:spLocks noChangeArrowheads="1"/>
                </p:cNvSpPr>
                <p:nvPr/>
              </p:nvSpPr>
              <p:spPr bwMode="auto">
                <a:xfrm>
                  <a:off x="673" y="960"/>
                  <a:ext cx="38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34602" name="Group 74"/>
              <p:cNvGrpSpPr>
                <a:grpSpLocks/>
              </p:cNvGrpSpPr>
              <p:nvPr/>
            </p:nvGrpSpPr>
            <p:grpSpPr bwMode="auto">
              <a:xfrm>
                <a:off x="1143" y="960"/>
                <a:ext cx="529" cy="210"/>
                <a:chOff x="1143" y="960"/>
                <a:chExt cx="529" cy="210"/>
              </a:xfrm>
            </p:grpSpPr>
            <p:sp>
              <p:nvSpPr>
                <p:cNvPr id="534603" name="Rectangle 75"/>
                <p:cNvSpPr>
                  <a:spLocks noChangeArrowheads="1"/>
                </p:cNvSpPr>
                <p:nvPr/>
              </p:nvSpPr>
              <p:spPr bwMode="auto">
                <a:xfrm>
                  <a:off x="1160" y="968"/>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04" name="Rectangle 76"/>
                <p:cNvSpPr>
                  <a:spLocks noChangeArrowheads="1"/>
                </p:cNvSpPr>
                <p:nvPr/>
              </p:nvSpPr>
              <p:spPr bwMode="auto">
                <a:xfrm>
                  <a:off x="1143" y="960"/>
                  <a:ext cx="50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Reg/Dec</a:t>
                  </a:r>
                </a:p>
              </p:txBody>
            </p:sp>
          </p:grpSp>
          <p:grpSp>
            <p:nvGrpSpPr>
              <p:cNvPr id="534605" name="Group 77"/>
              <p:cNvGrpSpPr>
                <a:grpSpLocks/>
              </p:cNvGrpSpPr>
              <p:nvPr/>
            </p:nvGrpSpPr>
            <p:grpSpPr bwMode="auto">
              <a:xfrm>
                <a:off x="1688" y="960"/>
                <a:ext cx="512" cy="210"/>
                <a:chOff x="1688" y="960"/>
                <a:chExt cx="512" cy="210"/>
              </a:xfrm>
            </p:grpSpPr>
            <p:sp>
              <p:nvSpPr>
                <p:cNvPr id="534606" name="Rectangle 78"/>
                <p:cNvSpPr>
                  <a:spLocks noChangeArrowheads="1"/>
                </p:cNvSpPr>
                <p:nvPr/>
              </p:nvSpPr>
              <p:spPr bwMode="auto">
                <a:xfrm>
                  <a:off x="1688" y="968"/>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07" name="Rectangle 79"/>
                <p:cNvSpPr>
                  <a:spLocks noChangeArrowheads="1"/>
                </p:cNvSpPr>
                <p:nvPr/>
              </p:nvSpPr>
              <p:spPr bwMode="auto">
                <a:xfrm>
                  <a:off x="1767" y="960"/>
                  <a:ext cx="332"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34608" name="Group 80"/>
              <p:cNvGrpSpPr>
                <a:grpSpLocks/>
              </p:cNvGrpSpPr>
              <p:nvPr/>
            </p:nvGrpSpPr>
            <p:grpSpPr bwMode="auto">
              <a:xfrm>
                <a:off x="2216" y="960"/>
                <a:ext cx="512" cy="210"/>
                <a:chOff x="2216" y="960"/>
                <a:chExt cx="512" cy="210"/>
              </a:xfrm>
            </p:grpSpPr>
            <p:sp>
              <p:nvSpPr>
                <p:cNvPr id="534609" name="Rectangle 81"/>
                <p:cNvSpPr>
                  <a:spLocks noChangeArrowheads="1"/>
                </p:cNvSpPr>
                <p:nvPr/>
              </p:nvSpPr>
              <p:spPr bwMode="auto">
                <a:xfrm>
                  <a:off x="2216" y="968"/>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10" name="Rectangle 82"/>
                <p:cNvSpPr>
                  <a:spLocks noChangeArrowheads="1"/>
                </p:cNvSpPr>
                <p:nvPr/>
              </p:nvSpPr>
              <p:spPr bwMode="auto">
                <a:xfrm>
                  <a:off x="2295" y="960"/>
                  <a:ext cx="35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34611" name="Group 83"/>
              <p:cNvGrpSpPr>
                <a:grpSpLocks/>
              </p:cNvGrpSpPr>
              <p:nvPr/>
            </p:nvGrpSpPr>
            <p:grpSpPr bwMode="auto">
              <a:xfrm>
                <a:off x="2744" y="960"/>
                <a:ext cx="512" cy="210"/>
                <a:chOff x="2744" y="960"/>
                <a:chExt cx="512" cy="210"/>
              </a:xfrm>
            </p:grpSpPr>
            <p:sp>
              <p:nvSpPr>
                <p:cNvPr id="534612" name="Rectangle 84"/>
                <p:cNvSpPr>
                  <a:spLocks noChangeArrowheads="1"/>
                </p:cNvSpPr>
                <p:nvPr/>
              </p:nvSpPr>
              <p:spPr bwMode="auto">
                <a:xfrm>
                  <a:off x="2744" y="968"/>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13" name="Rectangle 85"/>
                <p:cNvSpPr>
                  <a:spLocks noChangeArrowheads="1"/>
                </p:cNvSpPr>
                <p:nvPr/>
              </p:nvSpPr>
              <p:spPr bwMode="auto">
                <a:xfrm>
                  <a:off x="2823" y="960"/>
                  <a:ext cx="26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34614" name="Rectangle 86"/>
            <p:cNvSpPr>
              <a:spLocks noChangeArrowheads="1"/>
            </p:cNvSpPr>
            <p:nvPr/>
          </p:nvSpPr>
          <p:spPr bwMode="auto">
            <a:xfrm>
              <a:off x="135" y="960"/>
              <a:ext cx="514" cy="210"/>
            </a:xfrm>
            <a:prstGeom prst="rect">
              <a:avLst/>
            </a:prstGeom>
            <a:noFill/>
            <a:ln w="12700">
              <a:noFill/>
              <a:miter lim="800000"/>
              <a:headEnd/>
              <a:tailEnd/>
            </a:ln>
            <a:effectLst/>
          </p:spPr>
          <p:txBody>
            <a:bodyPr wrap="none" lIns="90488" tIns="44450" rIns="90488" bIns="44450">
              <a:spAutoFit/>
            </a:bodyPr>
            <a:lstStyle/>
            <a:p>
              <a:r>
                <a:rPr lang="zh-CN" altLang="en-US">
                  <a:solidFill>
                    <a:schemeClr val="accent1"/>
                  </a:solidFill>
                  <a:latin typeface="微软雅黑" pitchFamily="34" charset="-122"/>
                  <a:ea typeface="微软雅黑" pitchFamily="34" charset="-122"/>
                </a:rPr>
                <a:t>0: </a:t>
              </a:r>
              <a:r>
                <a:rPr lang="en-US" altLang="zh-CN">
                  <a:solidFill>
                    <a:schemeClr val="accent1"/>
                  </a:solidFill>
                  <a:latin typeface="微软雅黑" pitchFamily="34" charset="-122"/>
                  <a:ea typeface="微软雅黑" pitchFamily="34" charset="-122"/>
                </a:rPr>
                <a:t>Load</a:t>
              </a:r>
            </a:p>
          </p:txBody>
        </p:sp>
        <p:grpSp>
          <p:nvGrpSpPr>
            <p:cNvPr id="534615" name="Group 87"/>
            <p:cNvGrpSpPr>
              <a:grpSpLocks/>
            </p:cNvGrpSpPr>
            <p:nvPr/>
          </p:nvGrpSpPr>
          <p:grpSpPr bwMode="auto">
            <a:xfrm>
              <a:off x="1160" y="1248"/>
              <a:ext cx="2624" cy="210"/>
              <a:chOff x="1160" y="1248"/>
              <a:chExt cx="2624" cy="210"/>
            </a:xfrm>
          </p:grpSpPr>
          <p:grpSp>
            <p:nvGrpSpPr>
              <p:cNvPr id="534616" name="Group 88"/>
              <p:cNvGrpSpPr>
                <a:grpSpLocks/>
              </p:cNvGrpSpPr>
              <p:nvPr/>
            </p:nvGrpSpPr>
            <p:grpSpPr bwMode="auto">
              <a:xfrm>
                <a:off x="1160" y="1248"/>
                <a:ext cx="512" cy="210"/>
                <a:chOff x="1160" y="1248"/>
                <a:chExt cx="512" cy="210"/>
              </a:xfrm>
            </p:grpSpPr>
            <p:sp>
              <p:nvSpPr>
                <p:cNvPr id="534617" name="Rectangle 89"/>
                <p:cNvSpPr>
                  <a:spLocks noChangeArrowheads="1"/>
                </p:cNvSpPr>
                <p:nvPr/>
              </p:nvSpPr>
              <p:spPr bwMode="auto">
                <a:xfrm>
                  <a:off x="1160" y="1256"/>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18" name="Rectangle 90"/>
                <p:cNvSpPr>
                  <a:spLocks noChangeArrowheads="1"/>
                </p:cNvSpPr>
                <p:nvPr/>
              </p:nvSpPr>
              <p:spPr bwMode="auto">
                <a:xfrm>
                  <a:off x="1201" y="1248"/>
                  <a:ext cx="38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34619" name="Group 91"/>
              <p:cNvGrpSpPr>
                <a:grpSpLocks/>
              </p:cNvGrpSpPr>
              <p:nvPr/>
            </p:nvGrpSpPr>
            <p:grpSpPr bwMode="auto">
              <a:xfrm>
                <a:off x="1671" y="1248"/>
                <a:ext cx="529" cy="210"/>
                <a:chOff x="1671" y="1248"/>
                <a:chExt cx="529" cy="210"/>
              </a:xfrm>
            </p:grpSpPr>
            <p:sp>
              <p:nvSpPr>
                <p:cNvPr id="534620" name="Rectangle 92"/>
                <p:cNvSpPr>
                  <a:spLocks noChangeArrowheads="1"/>
                </p:cNvSpPr>
                <p:nvPr/>
              </p:nvSpPr>
              <p:spPr bwMode="auto">
                <a:xfrm>
                  <a:off x="1688" y="1256"/>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21" name="Rectangle 93"/>
                <p:cNvSpPr>
                  <a:spLocks noChangeArrowheads="1"/>
                </p:cNvSpPr>
                <p:nvPr/>
              </p:nvSpPr>
              <p:spPr bwMode="auto">
                <a:xfrm>
                  <a:off x="1671" y="1248"/>
                  <a:ext cx="50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Reg/Dec</a:t>
                  </a:r>
                </a:p>
              </p:txBody>
            </p:sp>
          </p:grpSp>
          <p:grpSp>
            <p:nvGrpSpPr>
              <p:cNvPr id="534622" name="Group 94"/>
              <p:cNvGrpSpPr>
                <a:grpSpLocks/>
              </p:cNvGrpSpPr>
              <p:nvPr/>
            </p:nvGrpSpPr>
            <p:grpSpPr bwMode="auto">
              <a:xfrm>
                <a:off x="2216" y="1248"/>
                <a:ext cx="512" cy="210"/>
                <a:chOff x="2216" y="1248"/>
                <a:chExt cx="512" cy="210"/>
              </a:xfrm>
            </p:grpSpPr>
            <p:sp>
              <p:nvSpPr>
                <p:cNvPr id="534623" name="Rectangle 95"/>
                <p:cNvSpPr>
                  <a:spLocks noChangeArrowheads="1"/>
                </p:cNvSpPr>
                <p:nvPr/>
              </p:nvSpPr>
              <p:spPr bwMode="auto">
                <a:xfrm>
                  <a:off x="2216" y="1256"/>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24" name="Rectangle 96"/>
                <p:cNvSpPr>
                  <a:spLocks noChangeArrowheads="1"/>
                </p:cNvSpPr>
                <p:nvPr/>
              </p:nvSpPr>
              <p:spPr bwMode="auto">
                <a:xfrm>
                  <a:off x="2295" y="1248"/>
                  <a:ext cx="33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34625" name="Group 97"/>
              <p:cNvGrpSpPr>
                <a:grpSpLocks/>
              </p:cNvGrpSpPr>
              <p:nvPr/>
            </p:nvGrpSpPr>
            <p:grpSpPr bwMode="auto">
              <a:xfrm>
                <a:off x="2744" y="1248"/>
                <a:ext cx="512" cy="210"/>
                <a:chOff x="2744" y="1248"/>
                <a:chExt cx="512" cy="210"/>
              </a:xfrm>
            </p:grpSpPr>
            <p:sp>
              <p:nvSpPr>
                <p:cNvPr id="534626" name="Rectangle 98"/>
                <p:cNvSpPr>
                  <a:spLocks noChangeArrowheads="1"/>
                </p:cNvSpPr>
                <p:nvPr/>
              </p:nvSpPr>
              <p:spPr bwMode="auto">
                <a:xfrm>
                  <a:off x="2744" y="1256"/>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27" name="Rectangle 99"/>
                <p:cNvSpPr>
                  <a:spLocks noChangeArrowheads="1"/>
                </p:cNvSpPr>
                <p:nvPr/>
              </p:nvSpPr>
              <p:spPr bwMode="auto">
                <a:xfrm>
                  <a:off x="2823" y="1248"/>
                  <a:ext cx="352"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34628" name="Group 100"/>
              <p:cNvGrpSpPr>
                <a:grpSpLocks/>
              </p:cNvGrpSpPr>
              <p:nvPr/>
            </p:nvGrpSpPr>
            <p:grpSpPr bwMode="auto">
              <a:xfrm>
                <a:off x="3272" y="1248"/>
                <a:ext cx="512" cy="210"/>
                <a:chOff x="3272" y="1248"/>
                <a:chExt cx="512" cy="210"/>
              </a:xfrm>
            </p:grpSpPr>
            <p:sp>
              <p:nvSpPr>
                <p:cNvPr id="534629" name="Rectangle 101"/>
                <p:cNvSpPr>
                  <a:spLocks noChangeArrowheads="1"/>
                </p:cNvSpPr>
                <p:nvPr/>
              </p:nvSpPr>
              <p:spPr bwMode="auto">
                <a:xfrm>
                  <a:off x="3272" y="1256"/>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30" name="Rectangle 102"/>
                <p:cNvSpPr>
                  <a:spLocks noChangeArrowheads="1"/>
                </p:cNvSpPr>
                <p:nvPr/>
              </p:nvSpPr>
              <p:spPr bwMode="auto">
                <a:xfrm>
                  <a:off x="3351" y="1248"/>
                  <a:ext cx="26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34631" name="Rectangle 103"/>
            <p:cNvSpPr>
              <a:spLocks noChangeArrowheads="1"/>
            </p:cNvSpPr>
            <p:nvPr/>
          </p:nvSpPr>
          <p:spPr bwMode="auto">
            <a:xfrm>
              <a:off x="567" y="1248"/>
              <a:ext cx="619" cy="210"/>
            </a:xfrm>
            <a:prstGeom prst="rect">
              <a:avLst/>
            </a:prstGeom>
            <a:noFill/>
            <a:ln w="12700">
              <a:noFill/>
              <a:miter lim="800000"/>
              <a:headEnd/>
              <a:tailEnd/>
            </a:ln>
            <a:effectLst/>
          </p:spPr>
          <p:txBody>
            <a:bodyPr wrap="none" lIns="90488" tIns="44450" rIns="90488" bIns="44450">
              <a:spAutoFit/>
            </a:bodyPr>
            <a:lstStyle/>
            <a:p>
              <a:r>
                <a:rPr lang="zh-CN" altLang="en-US">
                  <a:solidFill>
                    <a:schemeClr val="accent1"/>
                  </a:solidFill>
                  <a:latin typeface="微软雅黑" pitchFamily="34" charset="-122"/>
                  <a:ea typeface="微软雅黑" pitchFamily="34" charset="-122"/>
                </a:rPr>
                <a:t>4: </a:t>
              </a:r>
              <a:r>
                <a:rPr lang="en-US" altLang="zh-CN">
                  <a:solidFill>
                    <a:schemeClr val="accent1"/>
                  </a:solidFill>
                  <a:latin typeface="微软雅黑" pitchFamily="34" charset="-122"/>
                  <a:ea typeface="微软雅黑" pitchFamily="34" charset="-122"/>
                </a:rPr>
                <a:t>R-type</a:t>
              </a:r>
            </a:p>
          </p:txBody>
        </p:sp>
        <p:grpSp>
          <p:nvGrpSpPr>
            <p:cNvPr id="534632" name="Group 104"/>
            <p:cNvGrpSpPr>
              <a:grpSpLocks/>
            </p:cNvGrpSpPr>
            <p:nvPr/>
          </p:nvGrpSpPr>
          <p:grpSpPr bwMode="auto">
            <a:xfrm>
              <a:off x="1688" y="1536"/>
              <a:ext cx="2624" cy="210"/>
              <a:chOff x="1688" y="1536"/>
              <a:chExt cx="2624" cy="210"/>
            </a:xfrm>
          </p:grpSpPr>
          <p:grpSp>
            <p:nvGrpSpPr>
              <p:cNvPr id="534633" name="Group 105"/>
              <p:cNvGrpSpPr>
                <a:grpSpLocks/>
              </p:cNvGrpSpPr>
              <p:nvPr/>
            </p:nvGrpSpPr>
            <p:grpSpPr bwMode="auto">
              <a:xfrm>
                <a:off x="1688" y="1536"/>
                <a:ext cx="512" cy="210"/>
                <a:chOff x="1688" y="1536"/>
                <a:chExt cx="512" cy="210"/>
              </a:xfrm>
            </p:grpSpPr>
            <p:sp>
              <p:nvSpPr>
                <p:cNvPr id="534634" name="Rectangle 106"/>
                <p:cNvSpPr>
                  <a:spLocks noChangeArrowheads="1"/>
                </p:cNvSpPr>
                <p:nvPr/>
              </p:nvSpPr>
              <p:spPr bwMode="auto">
                <a:xfrm>
                  <a:off x="1688" y="1544"/>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35" name="Rectangle 107"/>
                <p:cNvSpPr>
                  <a:spLocks noChangeArrowheads="1"/>
                </p:cNvSpPr>
                <p:nvPr/>
              </p:nvSpPr>
              <p:spPr bwMode="auto">
                <a:xfrm>
                  <a:off x="1729" y="1536"/>
                  <a:ext cx="38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34636" name="Group 108"/>
              <p:cNvGrpSpPr>
                <a:grpSpLocks/>
              </p:cNvGrpSpPr>
              <p:nvPr/>
            </p:nvGrpSpPr>
            <p:grpSpPr bwMode="auto">
              <a:xfrm>
                <a:off x="2199" y="1536"/>
                <a:ext cx="529" cy="210"/>
                <a:chOff x="2199" y="1536"/>
                <a:chExt cx="529" cy="210"/>
              </a:xfrm>
            </p:grpSpPr>
            <p:sp>
              <p:nvSpPr>
                <p:cNvPr id="534637" name="Rectangle 109"/>
                <p:cNvSpPr>
                  <a:spLocks noChangeArrowheads="1"/>
                </p:cNvSpPr>
                <p:nvPr/>
              </p:nvSpPr>
              <p:spPr bwMode="auto">
                <a:xfrm>
                  <a:off x="2216" y="1544"/>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38" name="Rectangle 110"/>
                <p:cNvSpPr>
                  <a:spLocks noChangeArrowheads="1"/>
                </p:cNvSpPr>
                <p:nvPr/>
              </p:nvSpPr>
              <p:spPr bwMode="auto">
                <a:xfrm>
                  <a:off x="2199" y="1536"/>
                  <a:ext cx="50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Reg/Dec</a:t>
                  </a:r>
                </a:p>
              </p:txBody>
            </p:sp>
          </p:grpSp>
          <p:grpSp>
            <p:nvGrpSpPr>
              <p:cNvPr id="534639" name="Group 111"/>
              <p:cNvGrpSpPr>
                <a:grpSpLocks/>
              </p:cNvGrpSpPr>
              <p:nvPr/>
            </p:nvGrpSpPr>
            <p:grpSpPr bwMode="auto">
              <a:xfrm>
                <a:off x="2744" y="1536"/>
                <a:ext cx="512" cy="210"/>
                <a:chOff x="2744" y="1536"/>
                <a:chExt cx="512" cy="210"/>
              </a:xfrm>
            </p:grpSpPr>
            <p:sp>
              <p:nvSpPr>
                <p:cNvPr id="534640" name="Rectangle 112"/>
                <p:cNvSpPr>
                  <a:spLocks noChangeArrowheads="1"/>
                </p:cNvSpPr>
                <p:nvPr/>
              </p:nvSpPr>
              <p:spPr bwMode="auto">
                <a:xfrm>
                  <a:off x="2744" y="1544"/>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41" name="Rectangle 113"/>
                <p:cNvSpPr>
                  <a:spLocks noChangeArrowheads="1"/>
                </p:cNvSpPr>
                <p:nvPr/>
              </p:nvSpPr>
              <p:spPr bwMode="auto">
                <a:xfrm>
                  <a:off x="2823" y="1536"/>
                  <a:ext cx="332"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34642" name="Group 114"/>
              <p:cNvGrpSpPr>
                <a:grpSpLocks/>
              </p:cNvGrpSpPr>
              <p:nvPr/>
            </p:nvGrpSpPr>
            <p:grpSpPr bwMode="auto">
              <a:xfrm>
                <a:off x="3272" y="1536"/>
                <a:ext cx="512" cy="210"/>
                <a:chOff x="3272" y="1536"/>
                <a:chExt cx="512" cy="210"/>
              </a:xfrm>
            </p:grpSpPr>
            <p:sp>
              <p:nvSpPr>
                <p:cNvPr id="534643" name="Rectangle 115"/>
                <p:cNvSpPr>
                  <a:spLocks noChangeArrowheads="1"/>
                </p:cNvSpPr>
                <p:nvPr/>
              </p:nvSpPr>
              <p:spPr bwMode="auto">
                <a:xfrm>
                  <a:off x="3272" y="1544"/>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44" name="Rectangle 116"/>
                <p:cNvSpPr>
                  <a:spLocks noChangeArrowheads="1"/>
                </p:cNvSpPr>
                <p:nvPr/>
              </p:nvSpPr>
              <p:spPr bwMode="auto">
                <a:xfrm>
                  <a:off x="3351" y="1536"/>
                  <a:ext cx="35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34645" name="Group 117"/>
              <p:cNvGrpSpPr>
                <a:grpSpLocks/>
              </p:cNvGrpSpPr>
              <p:nvPr/>
            </p:nvGrpSpPr>
            <p:grpSpPr bwMode="auto">
              <a:xfrm>
                <a:off x="3800" y="1536"/>
                <a:ext cx="512" cy="210"/>
                <a:chOff x="3800" y="1536"/>
                <a:chExt cx="512" cy="210"/>
              </a:xfrm>
            </p:grpSpPr>
            <p:sp>
              <p:nvSpPr>
                <p:cNvPr id="534646" name="Rectangle 118"/>
                <p:cNvSpPr>
                  <a:spLocks noChangeArrowheads="1"/>
                </p:cNvSpPr>
                <p:nvPr/>
              </p:nvSpPr>
              <p:spPr bwMode="auto">
                <a:xfrm>
                  <a:off x="3800" y="1544"/>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47" name="Rectangle 119"/>
                <p:cNvSpPr>
                  <a:spLocks noChangeArrowheads="1"/>
                </p:cNvSpPr>
                <p:nvPr/>
              </p:nvSpPr>
              <p:spPr bwMode="auto">
                <a:xfrm>
                  <a:off x="3879" y="1536"/>
                  <a:ext cx="26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34648" name="Rectangle 120"/>
            <p:cNvSpPr>
              <a:spLocks noChangeArrowheads="1"/>
            </p:cNvSpPr>
            <p:nvPr/>
          </p:nvSpPr>
          <p:spPr bwMode="auto">
            <a:xfrm>
              <a:off x="1173" y="1536"/>
              <a:ext cx="535" cy="210"/>
            </a:xfrm>
            <a:prstGeom prst="rect">
              <a:avLst/>
            </a:prstGeom>
            <a:noFill/>
            <a:ln w="12700">
              <a:noFill/>
              <a:miter lim="800000"/>
              <a:headEnd/>
              <a:tailEnd/>
            </a:ln>
            <a:effectLst/>
          </p:spPr>
          <p:txBody>
            <a:bodyPr wrap="none" lIns="90488" tIns="44450" rIns="90488" bIns="44450">
              <a:spAutoFit/>
            </a:bodyPr>
            <a:lstStyle/>
            <a:p>
              <a:r>
                <a:rPr lang="zh-CN" altLang="en-US">
                  <a:solidFill>
                    <a:schemeClr val="accent1"/>
                  </a:solidFill>
                  <a:latin typeface="微软雅黑" pitchFamily="34" charset="-122"/>
                  <a:ea typeface="微软雅黑" pitchFamily="34" charset="-122"/>
                </a:rPr>
                <a:t>8:</a:t>
              </a:r>
              <a:r>
                <a:rPr lang="zh-CN" altLang="en-US">
                  <a:latin typeface="Times New Roman" pitchFamily="18" charset="0"/>
                  <a:ea typeface="宋体" pitchFamily="2" charset="-122"/>
                </a:rPr>
                <a:t> </a:t>
              </a:r>
              <a:r>
                <a:rPr lang="en-US" altLang="zh-CN">
                  <a:solidFill>
                    <a:schemeClr val="accent1"/>
                  </a:solidFill>
                  <a:latin typeface="微软雅黑" pitchFamily="34" charset="-122"/>
                  <a:ea typeface="微软雅黑" pitchFamily="34" charset="-122"/>
                </a:rPr>
                <a:t>Store</a:t>
              </a:r>
            </a:p>
          </p:txBody>
        </p:sp>
        <p:grpSp>
          <p:nvGrpSpPr>
            <p:cNvPr id="534649" name="Group 121"/>
            <p:cNvGrpSpPr>
              <a:grpSpLocks/>
            </p:cNvGrpSpPr>
            <p:nvPr/>
          </p:nvGrpSpPr>
          <p:grpSpPr bwMode="auto">
            <a:xfrm>
              <a:off x="2216" y="1824"/>
              <a:ext cx="2624" cy="210"/>
              <a:chOff x="2216" y="1824"/>
              <a:chExt cx="2624" cy="210"/>
            </a:xfrm>
          </p:grpSpPr>
          <p:grpSp>
            <p:nvGrpSpPr>
              <p:cNvPr id="534650" name="Group 122"/>
              <p:cNvGrpSpPr>
                <a:grpSpLocks/>
              </p:cNvGrpSpPr>
              <p:nvPr/>
            </p:nvGrpSpPr>
            <p:grpSpPr bwMode="auto">
              <a:xfrm>
                <a:off x="2216" y="1824"/>
                <a:ext cx="512" cy="210"/>
                <a:chOff x="2216" y="1824"/>
                <a:chExt cx="512" cy="210"/>
              </a:xfrm>
            </p:grpSpPr>
            <p:sp>
              <p:nvSpPr>
                <p:cNvPr id="534651" name="Rectangle 123"/>
                <p:cNvSpPr>
                  <a:spLocks noChangeArrowheads="1"/>
                </p:cNvSpPr>
                <p:nvPr/>
              </p:nvSpPr>
              <p:spPr bwMode="auto">
                <a:xfrm>
                  <a:off x="2216" y="1832"/>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52" name="Rectangle 124"/>
                <p:cNvSpPr>
                  <a:spLocks noChangeArrowheads="1"/>
                </p:cNvSpPr>
                <p:nvPr/>
              </p:nvSpPr>
              <p:spPr bwMode="auto">
                <a:xfrm>
                  <a:off x="2257" y="1824"/>
                  <a:ext cx="38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34653" name="Group 125"/>
              <p:cNvGrpSpPr>
                <a:grpSpLocks/>
              </p:cNvGrpSpPr>
              <p:nvPr/>
            </p:nvGrpSpPr>
            <p:grpSpPr bwMode="auto">
              <a:xfrm>
                <a:off x="2727" y="1824"/>
                <a:ext cx="529" cy="210"/>
                <a:chOff x="2727" y="1824"/>
                <a:chExt cx="529" cy="210"/>
              </a:xfrm>
            </p:grpSpPr>
            <p:sp>
              <p:nvSpPr>
                <p:cNvPr id="534654" name="Rectangle 126"/>
                <p:cNvSpPr>
                  <a:spLocks noChangeArrowheads="1"/>
                </p:cNvSpPr>
                <p:nvPr/>
              </p:nvSpPr>
              <p:spPr bwMode="auto">
                <a:xfrm>
                  <a:off x="2744" y="1832"/>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55" name="Rectangle 127"/>
                <p:cNvSpPr>
                  <a:spLocks noChangeArrowheads="1"/>
                </p:cNvSpPr>
                <p:nvPr/>
              </p:nvSpPr>
              <p:spPr bwMode="auto">
                <a:xfrm>
                  <a:off x="2727" y="1824"/>
                  <a:ext cx="50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Reg/Dec</a:t>
                  </a:r>
                </a:p>
              </p:txBody>
            </p:sp>
          </p:grpSp>
          <p:grpSp>
            <p:nvGrpSpPr>
              <p:cNvPr id="534656" name="Group 128"/>
              <p:cNvGrpSpPr>
                <a:grpSpLocks/>
              </p:cNvGrpSpPr>
              <p:nvPr/>
            </p:nvGrpSpPr>
            <p:grpSpPr bwMode="auto">
              <a:xfrm>
                <a:off x="3272" y="1824"/>
                <a:ext cx="512" cy="210"/>
                <a:chOff x="3272" y="1824"/>
                <a:chExt cx="512" cy="210"/>
              </a:xfrm>
            </p:grpSpPr>
            <p:sp>
              <p:nvSpPr>
                <p:cNvPr id="534657" name="Rectangle 129"/>
                <p:cNvSpPr>
                  <a:spLocks noChangeArrowheads="1"/>
                </p:cNvSpPr>
                <p:nvPr/>
              </p:nvSpPr>
              <p:spPr bwMode="auto">
                <a:xfrm>
                  <a:off x="3272" y="1832"/>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58" name="Rectangle 130"/>
                <p:cNvSpPr>
                  <a:spLocks noChangeArrowheads="1"/>
                </p:cNvSpPr>
                <p:nvPr/>
              </p:nvSpPr>
              <p:spPr bwMode="auto">
                <a:xfrm>
                  <a:off x="3351" y="1824"/>
                  <a:ext cx="332"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34659" name="Group 131"/>
              <p:cNvGrpSpPr>
                <a:grpSpLocks/>
              </p:cNvGrpSpPr>
              <p:nvPr/>
            </p:nvGrpSpPr>
            <p:grpSpPr bwMode="auto">
              <a:xfrm>
                <a:off x="3800" y="1824"/>
                <a:ext cx="512" cy="210"/>
                <a:chOff x="3800" y="1824"/>
                <a:chExt cx="512" cy="210"/>
              </a:xfrm>
            </p:grpSpPr>
            <p:sp>
              <p:nvSpPr>
                <p:cNvPr id="534660" name="Rectangle 132"/>
                <p:cNvSpPr>
                  <a:spLocks noChangeArrowheads="1"/>
                </p:cNvSpPr>
                <p:nvPr/>
              </p:nvSpPr>
              <p:spPr bwMode="auto">
                <a:xfrm>
                  <a:off x="3800" y="1832"/>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61" name="Rectangle 133"/>
                <p:cNvSpPr>
                  <a:spLocks noChangeArrowheads="1"/>
                </p:cNvSpPr>
                <p:nvPr/>
              </p:nvSpPr>
              <p:spPr bwMode="auto">
                <a:xfrm>
                  <a:off x="3879" y="1824"/>
                  <a:ext cx="353"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34662" name="Group 134"/>
              <p:cNvGrpSpPr>
                <a:grpSpLocks/>
              </p:cNvGrpSpPr>
              <p:nvPr/>
            </p:nvGrpSpPr>
            <p:grpSpPr bwMode="auto">
              <a:xfrm>
                <a:off x="4328" y="1824"/>
                <a:ext cx="512" cy="210"/>
                <a:chOff x="4328" y="1824"/>
                <a:chExt cx="512" cy="210"/>
              </a:xfrm>
            </p:grpSpPr>
            <p:sp>
              <p:nvSpPr>
                <p:cNvPr id="534663" name="Rectangle 135"/>
                <p:cNvSpPr>
                  <a:spLocks noChangeArrowheads="1"/>
                </p:cNvSpPr>
                <p:nvPr/>
              </p:nvSpPr>
              <p:spPr bwMode="auto">
                <a:xfrm>
                  <a:off x="4328" y="1832"/>
                  <a:ext cx="512"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34664" name="Rectangle 136"/>
                <p:cNvSpPr>
                  <a:spLocks noChangeArrowheads="1"/>
                </p:cNvSpPr>
                <p:nvPr/>
              </p:nvSpPr>
              <p:spPr bwMode="auto">
                <a:xfrm>
                  <a:off x="4407" y="1824"/>
                  <a:ext cx="264"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34665" name="Rectangle 137"/>
            <p:cNvSpPr>
              <a:spLocks noChangeArrowheads="1"/>
            </p:cNvSpPr>
            <p:nvPr/>
          </p:nvSpPr>
          <p:spPr bwMode="auto">
            <a:xfrm>
              <a:off x="855" y="1824"/>
              <a:ext cx="1517" cy="210"/>
            </a:xfrm>
            <a:prstGeom prst="rect">
              <a:avLst/>
            </a:prstGeom>
            <a:noFill/>
            <a:ln w="12700">
              <a:noFill/>
              <a:miter lim="800000"/>
              <a:headEnd/>
              <a:tailEnd/>
            </a:ln>
            <a:effectLst/>
          </p:spPr>
          <p:txBody>
            <a:bodyPr lIns="90488" tIns="44450" rIns="90488" bIns="44450">
              <a:spAutoFit/>
            </a:bodyPr>
            <a:lstStyle/>
            <a:p>
              <a:r>
                <a:rPr lang="zh-CN" altLang="en-US">
                  <a:solidFill>
                    <a:schemeClr val="accent1"/>
                  </a:solidFill>
                  <a:latin typeface="微软雅黑" pitchFamily="34" charset="-122"/>
                  <a:ea typeface="微软雅黑" pitchFamily="34" charset="-122"/>
                </a:rPr>
                <a:t>                         12: </a:t>
              </a:r>
              <a:r>
                <a:rPr lang="en-US" altLang="zh-CN">
                  <a:solidFill>
                    <a:schemeClr val="accent1"/>
                  </a:solidFill>
                  <a:latin typeface="微软雅黑" pitchFamily="34" charset="-122"/>
                  <a:ea typeface="微软雅黑" pitchFamily="34" charset="-122"/>
                </a:rPr>
                <a:t>Beq </a:t>
              </a:r>
            </a:p>
          </p:txBody>
        </p:sp>
        <p:sp>
          <p:nvSpPr>
            <p:cNvPr id="534666" name="Line 138"/>
            <p:cNvSpPr>
              <a:spLocks noChangeShapeType="1"/>
            </p:cNvSpPr>
            <p:nvPr/>
          </p:nvSpPr>
          <p:spPr bwMode="auto">
            <a:xfrm flipV="1">
              <a:off x="3792" y="856"/>
              <a:ext cx="0" cy="352"/>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667" name="Line 139"/>
            <p:cNvSpPr>
              <a:spLocks noChangeShapeType="1"/>
            </p:cNvSpPr>
            <p:nvPr/>
          </p:nvSpPr>
          <p:spPr bwMode="auto">
            <a:xfrm flipV="1">
              <a:off x="4320" y="856"/>
              <a:ext cx="0" cy="64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668" name="Line 140"/>
            <p:cNvSpPr>
              <a:spLocks noChangeShapeType="1"/>
            </p:cNvSpPr>
            <p:nvPr/>
          </p:nvSpPr>
          <p:spPr bwMode="auto">
            <a:xfrm flipV="1">
              <a:off x="4848" y="856"/>
              <a:ext cx="0" cy="928"/>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34669" name="Oval 141"/>
            <p:cNvSpPr>
              <a:spLocks noChangeArrowheads="1"/>
            </p:cNvSpPr>
            <p:nvPr/>
          </p:nvSpPr>
          <p:spPr bwMode="auto">
            <a:xfrm>
              <a:off x="2692" y="628"/>
              <a:ext cx="88" cy="1576"/>
            </a:xfrm>
            <a:prstGeom prst="ellipse">
              <a:avLst/>
            </a:prstGeom>
            <a:noFill/>
            <a:ln w="12700">
              <a:solidFill>
                <a:schemeClr val="tx1"/>
              </a:solidFill>
              <a:round/>
              <a:headEnd/>
              <a:tailEnd/>
            </a:ln>
            <a:effectLst/>
          </p:spPr>
          <p:txBody>
            <a:bodyPr wrap="none" anchor="ctr"/>
            <a:lstStyle/>
            <a:p>
              <a:endParaRPr lang="zh-CN" altLang="en-US"/>
            </a:p>
          </p:txBody>
        </p:sp>
        <p:sp>
          <p:nvSpPr>
            <p:cNvPr id="534670" name="Oval 142"/>
            <p:cNvSpPr>
              <a:spLocks noChangeArrowheads="1"/>
            </p:cNvSpPr>
            <p:nvPr/>
          </p:nvSpPr>
          <p:spPr bwMode="auto">
            <a:xfrm>
              <a:off x="3220" y="628"/>
              <a:ext cx="88" cy="1576"/>
            </a:xfrm>
            <a:prstGeom prst="ellipse">
              <a:avLst/>
            </a:prstGeom>
            <a:noFill/>
            <a:ln w="12700">
              <a:solidFill>
                <a:schemeClr val="tx1"/>
              </a:solidFill>
              <a:round/>
              <a:headEnd/>
              <a:tailEnd/>
            </a:ln>
            <a:effectLst/>
          </p:spPr>
          <p:txBody>
            <a:bodyPr wrap="none" anchor="ctr"/>
            <a:lstStyle/>
            <a:p>
              <a:endParaRPr lang="zh-CN" altLang="en-US"/>
            </a:p>
          </p:txBody>
        </p:sp>
        <p:sp>
          <p:nvSpPr>
            <p:cNvPr id="534671" name="Oval 143"/>
            <p:cNvSpPr>
              <a:spLocks noChangeArrowheads="1"/>
            </p:cNvSpPr>
            <p:nvPr/>
          </p:nvSpPr>
          <p:spPr bwMode="auto">
            <a:xfrm>
              <a:off x="3748" y="628"/>
              <a:ext cx="88" cy="1576"/>
            </a:xfrm>
            <a:prstGeom prst="ellipse">
              <a:avLst/>
            </a:prstGeom>
            <a:noFill/>
            <a:ln w="12700">
              <a:solidFill>
                <a:schemeClr val="tx1"/>
              </a:solidFill>
              <a:round/>
              <a:headEnd/>
              <a:tailEnd/>
            </a:ln>
            <a:effectLst/>
          </p:spPr>
          <p:txBody>
            <a:bodyPr wrap="none" anchor="ctr"/>
            <a:lstStyle/>
            <a:p>
              <a:endParaRPr lang="zh-CN" altLang="en-US"/>
            </a:p>
          </p:txBody>
        </p:sp>
        <p:sp>
          <p:nvSpPr>
            <p:cNvPr id="534672" name="Oval 144"/>
            <p:cNvSpPr>
              <a:spLocks noChangeArrowheads="1"/>
            </p:cNvSpPr>
            <p:nvPr/>
          </p:nvSpPr>
          <p:spPr bwMode="auto">
            <a:xfrm>
              <a:off x="4276" y="628"/>
              <a:ext cx="88" cy="1576"/>
            </a:xfrm>
            <a:prstGeom prst="ellipse">
              <a:avLst/>
            </a:prstGeom>
            <a:noFill/>
            <a:ln w="12700">
              <a:solidFill>
                <a:schemeClr val="tx1"/>
              </a:solidFill>
              <a:round/>
              <a:headEnd/>
              <a:tailEnd/>
            </a:ln>
            <a:effectLst/>
          </p:spPr>
          <p:txBody>
            <a:bodyPr wrap="none" anchor="ctr"/>
            <a:lstStyle/>
            <a:p>
              <a:endParaRPr lang="zh-CN" altLang="en-US"/>
            </a:p>
          </p:txBody>
        </p:sp>
        <p:sp>
          <p:nvSpPr>
            <p:cNvPr id="534673" name="Line 145"/>
            <p:cNvSpPr>
              <a:spLocks noChangeShapeType="1"/>
            </p:cNvSpPr>
            <p:nvPr/>
          </p:nvSpPr>
          <p:spPr bwMode="auto">
            <a:xfrm flipV="1">
              <a:off x="2736" y="2200"/>
              <a:ext cx="0" cy="256"/>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34674" name="Line 146"/>
            <p:cNvSpPr>
              <a:spLocks noChangeShapeType="1"/>
            </p:cNvSpPr>
            <p:nvPr/>
          </p:nvSpPr>
          <p:spPr bwMode="auto">
            <a:xfrm flipV="1">
              <a:off x="3264" y="2200"/>
              <a:ext cx="0" cy="256"/>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34675" name="Line 147"/>
            <p:cNvSpPr>
              <a:spLocks noChangeShapeType="1"/>
            </p:cNvSpPr>
            <p:nvPr/>
          </p:nvSpPr>
          <p:spPr bwMode="auto">
            <a:xfrm flipV="1">
              <a:off x="3792" y="2200"/>
              <a:ext cx="0" cy="256"/>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34676" name="Line 148"/>
            <p:cNvSpPr>
              <a:spLocks noChangeShapeType="1"/>
            </p:cNvSpPr>
            <p:nvPr/>
          </p:nvSpPr>
          <p:spPr bwMode="auto">
            <a:xfrm flipV="1">
              <a:off x="4320" y="2200"/>
              <a:ext cx="0" cy="256"/>
            </a:xfrm>
            <a:prstGeom prst="line">
              <a:avLst/>
            </a:prstGeom>
            <a:noFill/>
            <a:ln w="25400">
              <a:solidFill>
                <a:schemeClr val="tx1"/>
              </a:solidFill>
              <a:round/>
              <a:headEnd/>
              <a:tailEnd type="triangle" w="med" len="med"/>
            </a:ln>
            <a:effectLst/>
          </p:spPr>
          <p:txBody>
            <a:bodyPr wrap="none" anchor="ctr"/>
            <a:lstStyle/>
            <a:p>
              <a:endParaRPr lang="zh-CN" altLang="en-US"/>
            </a:p>
          </p:txBody>
        </p:sp>
      </p:grpSp>
      <p:sp>
        <p:nvSpPr>
          <p:cNvPr id="534677" name="Rectangle 149"/>
          <p:cNvSpPr>
            <a:spLocks noGrp="1" noChangeArrowheads="1"/>
          </p:cNvSpPr>
          <p:nvPr>
            <p:ph type="body" idx="1"/>
          </p:nvPr>
        </p:nvSpPr>
        <p:spPr>
          <a:xfrm>
            <a:off x="342900" y="4700588"/>
            <a:ext cx="8569325" cy="1439862"/>
          </a:xfrm>
          <a:noFill/>
          <a:ln/>
        </p:spPr>
        <p:txBody>
          <a:bodyPr/>
          <a:lstStyle/>
          <a:p>
            <a:pPr>
              <a:buFontTx/>
              <a:buNone/>
            </a:pPr>
            <a:r>
              <a:rPr lang="zh-CN" altLang="en-US">
                <a:solidFill>
                  <a:srgbClr val="CC0000"/>
                </a:solidFill>
                <a:latin typeface="微软雅黑" pitchFamily="34" charset="-122"/>
                <a:ea typeface="微软雅黑" pitchFamily="34" charset="-122"/>
              </a:rPr>
              <a:t>周期</a:t>
            </a:r>
            <a:r>
              <a:rPr lang="en-US" altLang="zh-CN">
                <a:solidFill>
                  <a:srgbClr val="CC0000"/>
                </a:solidFill>
                <a:latin typeface="微软雅黑" pitchFamily="34" charset="-122"/>
                <a:ea typeface="微软雅黑" pitchFamily="34" charset="-122"/>
              </a:rPr>
              <a:t>4</a:t>
            </a:r>
            <a:r>
              <a:rPr lang="zh-CN" altLang="en-US">
                <a:solidFill>
                  <a:srgbClr val="CC0000"/>
                </a:solidFill>
                <a:latin typeface="微软雅黑" pitchFamily="34" charset="-122"/>
                <a:ea typeface="微软雅黑" pitchFamily="34" charset="-122"/>
              </a:rPr>
              <a:t>结束</a:t>
            </a:r>
            <a:r>
              <a:rPr lang="en-US" altLang="zh-CN">
                <a:solidFill>
                  <a:srgbClr val="CC0000"/>
                </a:solidFill>
                <a:latin typeface="微软雅黑" pitchFamily="34" charset="-122"/>
                <a:ea typeface="微软雅黑" pitchFamily="34" charset="-122"/>
              </a:rPr>
              <a:t>: Load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Mem, R-type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Exec,   Store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Reg,   Beq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Ifetch</a:t>
            </a:r>
          </a:p>
          <a:p>
            <a:pPr>
              <a:buFontTx/>
              <a:buNone/>
            </a:pPr>
            <a:r>
              <a:rPr lang="zh-CN" altLang="en-US">
                <a:solidFill>
                  <a:srgbClr val="CC0000"/>
                </a:solidFill>
                <a:latin typeface="微软雅黑" pitchFamily="34" charset="-122"/>
                <a:ea typeface="微软雅黑" pitchFamily="34" charset="-122"/>
              </a:rPr>
              <a:t>周期</a:t>
            </a:r>
            <a:r>
              <a:rPr lang="en-US" altLang="zh-CN">
                <a:solidFill>
                  <a:srgbClr val="CC0000"/>
                </a:solidFill>
                <a:latin typeface="微软雅黑" pitchFamily="34" charset="-122"/>
                <a:ea typeface="微软雅黑" pitchFamily="34" charset="-122"/>
              </a:rPr>
              <a:t>5</a:t>
            </a:r>
            <a:r>
              <a:rPr lang="zh-CN" altLang="en-US">
                <a:solidFill>
                  <a:srgbClr val="CC0000"/>
                </a:solidFill>
                <a:latin typeface="微软雅黑" pitchFamily="34" charset="-122"/>
                <a:ea typeface="微软雅黑" pitchFamily="34" charset="-122"/>
              </a:rPr>
              <a:t>结束</a:t>
            </a:r>
            <a:r>
              <a:rPr lang="en-US" altLang="zh-CN">
                <a:solidFill>
                  <a:srgbClr val="CC0000"/>
                </a:solidFill>
                <a:latin typeface="微软雅黑" pitchFamily="34" charset="-122"/>
                <a:ea typeface="微软雅黑" pitchFamily="34" charset="-122"/>
              </a:rPr>
              <a:t>: Load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Wr,     R-type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Mem,  Store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Exec,  Beq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Reg</a:t>
            </a:r>
          </a:p>
          <a:p>
            <a:pPr>
              <a:buFontTx/>
              <a:buNone/>
            </a:pPr>
            <a:r>
              <a:rPr lang="zh-CN" altLang="en-US">
                <a:solidFill>
                  <a:srgbClr val="CC0000"/>
                </a:solidFill>
                <a:latin typeface="微软雅黑" pitchFamily="34" charset="-122"/>
                <a:ea typeface="微软雅黑" pitchFamily="34" charset="-122"/>
              </a:rPr>
              <a:t>周期</a:t>
            </a:r>
            <a:r>
              <a:rPr lang="en-US" altLang="zh-CN">
                <a:solidFill>
                  <a:srgbClr val="CC0000"/>
                </a:solidFill>
                <a:latin typeface="微软雅黑" pitchFamily="34" charset="-122"/>
                <a:ea typeface="微软雅黑" pitchFamily="34" charset="-122"/>
              </a:rPr>
              <a:t>6</a:t>
            </a:r>
            <a:r>
              <a:rPr lang="zh-CN" altLang="en-US">
                <a:solidFill>
                  <a:srgbClr val="CC0000"/>
                </a:solidFill>
                <a:latin typeface="微软雅黑" pitchFamily="34" charset="-122"/>
                <a:ea typeface="微软雅黑" pitchFamily="34" charset="-122"/>
              </a:rPr>
              <a:t>结束</a:t>
            </a:r>
            <a:r>
              <a:rPr lang="en-US" altLang="zh-CN">
                <a:solidFill>
                  <a:srgbClr val="CC0000"/>
                </a:solidFill>
                <a:latin typeface="微软雅黑" pitchFamily="34" charset="-122"/>
                <a:ea typeface="微软雅黑" pitchFamily="34" charset="-122"/>
              </a:rPr>
              <a:t>:                         R-type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Wr,      Store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Mem, Beq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Exec</a:t>
            </a:r>
          </a:p>
          <a:p>
            <a:pPr>
              <a:buFontTx/>
              <a:buNone/>
            </a:pPr>
            <a:r>
              <a:rPr lang="zh-CN" altLang="en-US">
                <a:solidFill>
                  <a:srgbClr val="CC0000"/>
                </a:solidFill>
                <a:latin typeface="微软雅黑" pitchFamily="34" charset="-122"/>
                <a:ea typeface="微软雅黑" pitchFamily="34" charset="-122"/>
              </a:rPr>
              <a:t>周期</a:t>
            </a:r>
            <a:r>
              <a:rPr lang="en-US" altLang="zh-CN">
                <a:solidFill>
                  <a:srgbClr val="CC0000"/>
                </a:solidFill>
                <a:latin typeface="微软雅黑" pitchFamily="34" charset="-122"/>
                <a:ea typeface="微软雅黑" pitchFamily="34" charset="-122"/>
              </a:rPr>
              <a:t>7</a:t>
            </a:r>
            <a:r>
              <a:rPr lang="zh-CN" altLang="en-US">
                <a:solidFill>
                  <a:srgbClr val="CC0000"/>
                </a:solidFill>
                <a:latin typeface="微软雅黑" pitchFamily="34" charset="-122"/>
                <a:ea typeface="微软雅黑" pitchFamily="34" charset="-122"/>
              </a:rPr>
              <a:t>结束</a:t>
            </a:r>
            <a:r>
              <a:rPr lang="en-US" altLang="zh-CN">
                <a:solidFill>
                  <a:srgbClr val="CC0000"/>
                </a:solidFill>
                <a:latin typeface="微软雅黑" pitchFamily="34" charset="-122"/>
                <a:ea typeface="微软雅黑" pitchFamily="34" charset="-122"/>
              </a:rPr>
              <a:t>:                                                      Store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Wr,     Beq </a:t>
            </a:r>
            <a:r>
              <a:rPr lang="zh-CN" altLang="en-US">
                <a:solidFill>
                  <a:srgbClr val="CC0000"/>
                </a:solidFill>
                <a:latin typeface="微软雅黑" pitchFamily="34" charset="-122"/>
                <a:ea typeface="微软雅黑" pitchFamily="34" charset="-122"/>
              </a:rPr>
              <a:t>的 </a:t>
            </a:r>
            <a:r>
              <a:rPr lang="en-US" altLang="zh-CN">
                <a:solidFill>
                  <a:srgbClr val="CC0000"/>
                </a:solidFill>
                <a:latin typeface="微软雅黑" pitchFamily="34" charset="-122"/>
                <a:ea typeface="微软雅黑" pitchFamily="34" charset="-122"/>
              </a:rPr>
              <a:t>Mem</a:t>
            </a:r>
          </a:p>
        </p:txBody>
      </p:sp>
      <p:sp>
        <p:nvSpPr>
          <p:cNvPr id="534678" name="Rectangle 150"/>
          <p:cNvSpPr>
            <a:spLocks noChangeArrowheads="1"/>
          </p:cNvSpPr>
          <p:nvPr/>
        </p:nvSpPr>
        <p:spPr bwMode="auto">
          <a:xfrm>
            <a:off x="1130300" y="3903663"/>
            <a:ext cx="6269038" cy="595312"/>
          </a:xfrm>
          <a:prstGeom prst="rect">
            <a:avLst/>
          </a:prstGeom>
          <a:noFill/>
          <a:ln w="12700">
            <a:solidFill>
              <a:schemeClr val="accent2"/>
            </a:solidFill>
            <a:miter lim="800000"/>
            <a:headEnd/>
            <a:tailEnd/>
          </a:ln>
          <a:effectLst/>
        </p:spPr>
        <p:txBody>
          <a:bodyPr wrap="none" anchor="ctr"/>
          <a:lstStyle/>
          <a:p>
            <a:endParaRPr lang="zh-CN" altLang="en-US"/>
          </a:p>
        </p:txBody>
      </p:sp>
      <p:sp>
        <p:nvSpPr>
          <p:cNvPr id="534679" name="Text Box 151"/>
          <p:cNvSpPr txBox="1">
            <a:spLocks noChangeArrowheads="1"/>
          </p:cNvSpPr>
          <p:nvPr/>
        </p:nvSpPr>
        <p:spPr bwMode="auto">
          <a:xfrm>
            <a:off x="1216025" y="4021138"/>
            <a:ext cx="2962275" cy="366712"/>
          </a:xfrm>
          <a:prstGeom prst="rect">
            <a:avLst/>
          </a:prstGeom>
          <a:noFill/>
          <a:ln w="12700">
            <a:noFill/>
            <a:miter lim="800000"/>
            <a:headEnd/>
            <a:tailEnd/>
          </a:ln>
          <a:effectLst/>
        </p:spPr>
        <p:txBody>
          <a:bodyPr>
            <a:spAutoFit/>
          </a:bodyPr>
          <a:lstStyle/>
          <a:p>
            <a:pPr>
              <a:spcBef>
                <a:spcPct val="50000"/>
              </a:spcBef>
            </a:pPr>
            <a:r>
              <a:rPr lang="zh-CN" altLang="en-US" sz="1800">
                <a:solidFill>
                  <a:schemeClr val="accent2"/>
                </a:solidFill>
                <a:latin typeface="Times New Roman" pitchFamily="18" charset="0"/>
                <a:ea typeface="黑体" pitchFamily="49" charset="-122"/>
              </a:rPr>
              <a:t>考察以下几个点的情况：</a:t>
            </a:r>
          </a:p>
        </p:txBody>
      </p:sp>
      <p:sp>
        <p:nvSpPr>
          <p:cNvPr id="534680" name="Rectangle 152"/>
          <p:cNvSpPr>
            <a:spLocks noChangeArrowheads="1"/>
          </p:cNvSpPr>
          <p:nvPr/>
        </p:nvSpPr>
        <p:spPr bwMode="auto">
          <a:xfrm>
            <a:off x="4356100" y="3429000"/>
            <a:ext cx="4000500" cy="279400"/>
          </a:xfrm>
          <a:prstGeom prst="rect">
            <a:avLst/>
          </a:prstGeom>
          <a:noFill/>
          <a:ln w="12700">
            <a:solidFill>
              <a:schemeClr val="tx1"/>
            </a:solidFill>
            <a:miter lim="800000"/>
            <a:headEnd/>
            <a:tailEnd/>
          </a:ln>
          <a:effectLst/>
        </p:spPr>
        <p:txBody>
          <a:bodyPr wrap="none" anchor="ctr"/>
          <a:lstStyle/>
          <a:p>
            <a:endParaRPr lang="zh-CN" altLang="en-US"/>
          </a:p>
        </p:txBody>
      </p:sp>
      <p:sp>
        <p:nvSpPr>
          <p:cNvPr id="534681" name="Line 153"/>
          <p:cNvSpPr>
            <a:spLocks noChangeShapeType="1"/>
          </p:cNvSpPr>
          <p:nvPr/>
        </p:nvSpPr>
        <p:spPr bwMode="auto">
          <a:xfrm flipH="1">
            <a:off x="7683500" y="3441700"/>
            <a:ext cx="0" cy="254000"/>
          </a:xfrm>
          <a:prstGeom prst="line">
            <a:avLst/>
          </a:prstGeom>
          <a:noFill/>
          <a:ln w="12700">
            <a:solidFill>
              <a:schemeClr val="tx1"/>
            </a:solidFill>
            <a:round/>
            <a:headEnd/>
            <a:tailEn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4677">
                                            <p:txEl>
                                              <p:pRg st="0" end="0"/>
                                            </p:txEl>
                                          </p:spTgt>
                                        </p:tgtEl>
                                        <p:attrNameLst>
                                          <p:attrName>style.visibility</p:attrName>
                                        </p:attrNameLst>
                                      </p:cBhvr>
                                      <p:to>
                                        <p:strVal val="visible"/>
                                      </p:to>
                                    </p:set>
                                    <p:animEffect transition="in" filter="blinds(horizontal)">
                                      <p:cBhvr>
                                        <p:cTn id="7" dur="500"/>
                                        <p:tgtEl>
                                          <p:spTgt spid="5346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4677">
                                            <p:txEl>
                                              <p:pRg st="1" end="1"/>
                                            </p:txEl>
                                          </p:spTgt>
                                        </p:tgtEl>
                                        <p:attrNameLst>
                                          <p:attrName>style.visibility</p:attrName>
                                        </p:attrNameLst>
                                      </p:cBhvr>
                                      <p:to>
                                        <p:strVal val="visible"/>
                                      </p:to>
                                    </p:set>
                                    <p:animEffect transition="in" filter="blinds(horizontal)">
                                      <p:cBhvr>
                                        <p:cTn id="12" dur="500"/>
                                        <p:tgtEl>
                                          <p:spTgt spid="5346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4677">
                                            <p:txEl>
                                              <p:pRg st="2" end="2"/>
                                            </p:txEl>
                                          </p:spTgt>
                                        </p:tgtEl>
                                        <p:attrNameLst>
                                          <p:attrName>style.visibility</p:attrName>
                                        </p:attrNameLst>
                                      </p:cBhvr>
                                      <p:to>
                                        <p:strVal val="visible"/>
                                      </p:to>
                                    </p:set>
                                    <p:animEffect transition="in" filter="blinds(horizontal)">
                                      <p:cBhvr>
                                        <p:cTn id="17" dur="500"/>
                                        <p:tgtEl>
                                          <p:spTgt spid="5346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4677">
                                            <p:txEl>
                                              <p:pRg st="3" end="3"/>
                                            </p:txEl>
                                          </p:spTgt>
                                        </p:tgtEl>
                                        <p:attrNameLst>
                                          <p:attrName>style.visibility</p:attrName>
                                        </p:attrNameLst>
                                      </p:cBhvr>
                                      <p:to>
                                        <p:strVal val="visible"/>
                                      </p:to>
                                    </p:set>
                                    <p:animEffect transition="in" filter="blinds(horizontal)">
                                      <p:cBhvr>
                                        <p:cTn id="22" dur="500"/>
                                        <p:tgtEl>
                                          <p:spTgt spid="5346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zh-CN" altLang="en-US"/>
              <a:t>指令流水线的执行举例</a:t>
            </a:r>
          </a:p>
        </p:txBody>
      </p:sp>
      <p:pic>
        <p:nvPicPr>
          <p:cNvPr id="567300" name="Picture 4"/>
          <p:cNvPicPr>
            <a:picLocks noChangeAspect="1" noChangeArrowheads="1"/>
          </p:cNvPicPr>
          <p:nvPr/>
        </p:nvPicPr>
        <p:blipFill>
          <a:blip r:embed="rId2"/>
          <a:srcRect/>
          <a:stretch>
            <a:fillRect/>
          </a:stretch>
        </p:blipFill>
        <p:spPr bwMode="auto">
          <a:xfrm>
            <a:off x="0" y="811213"/>
            <a:ext cx="9144000" cy="5699125"/>
          </a:xfrm>
          <a:prstGeom prst="rect">
            <a:avLst/>
          </a:prstGeom>
          <a:noFill/>
        </p:spPr>
      </p:pic>
      <p:sp>
        <p:nvSpPr>
          <p:cNvPr id="567302" name="Text Box 6"/>
          <p:cNvSpPr txBox="1">
            <a:spLocks noChangeArrowheads="1"/>
          </p:cNvSpPr>
          <p:nvPr/>
        </p:nvSpPr>
        <p:spPr bwMode="auto">
          <a:xfrm>
            <a:off x="5922963" y="1587500"/>
            <a:ext cx="3017837" cy="7016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lw</a:t>
            </a:r>
            <a:r>
              <a:rPr lang="zh-CN" altLang="en-US" sz="2000">
                <a:solidFill>
                  <a:schemeClr val="accent1"/>
                </a:solidFill>
                <a:latin typeface="微软雅黑" pitchFamily="34" charset="-122"/>
                <a:ea typeface="微软雅黑" pitchFamily="34" charset="-122"/>
              </a:rPr>
              <a:t>指令与</a:t>
            </a:r>
            <a:r>
              <a:rPr lang="en-US" altLang="zh-CN" sz="2000">
                <a:solidFill>
                  <a:schemeClr val="accent1"/>
                </a:solidFill>
                <a:latin typeface="微软雅黑" pitchFamily="34" charset="-122"/>
                <a:ea typeface="微软雅黑" pitchFamily="34" charset="-122"/>
              </a:rPr>
              <a:t>beq</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sub</a:t>
            </a:r>
            <a:r>
              <a:rPr lang="zh-CN" altLang="en-US" sz="2000">
                <a:solidFill>
                  <a:schemeClr val="accent1"/>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or</a:t>
            </a:r>
            <a:r>
              <a:rPr lang="zh-CN" altLang="en-US" sz="2000">
                <a:solidFill>
                  <a:schemeClr val="accent1"/>
                </a:solidFill>
                <a:latin typeface="微软雅黑" pitchFamily="34" charset="-122"/>
                <a:ea typeface="微软雅黑" pitchFamily="34" charset="-122"/>
              </a:rPr>
              <a:t>指令关于</a:t>
            </a:r>
            <a:r>
              <a:rPr lang="en-US" altLang="zh-CN" sz="2000">
                <a:solidFill>
                  <a:schemeClr val="accent1"/>
                </a:solidFill>
                <a:latin typeface="微软雅黑" pitchFamily="34" charset="-122"/>
                <a:ea typeface="微软雅黑" pitchFamily="34" charset="-122"/>
              </a:rPr>
              <a:t>$8</a:t>
            </a:r>
            <a:r>
              <a:rPr lang="zh-CN" altLang="en-US" sz="2000">
                <a:solidFill>
                  <a:schemeClr val="accent1"/>
                </a:solidFill>
                <a:latin typeface="微软雅黑" pitchFamily="34" charset="-122"/>
                <a:ea typeface="微软雅黑" pitchFamily="34" charset="-122"/>
              </a:rPr>
              <a:t>数据相关</a:t>
            </a:r>
          </a:p>
        </p:txBody>
      </p:sp>
      <p:sp>
        <p:nvSpPr>
          <p:cNvPr id="567303" name="Rectangle 7"/>
          <p:cNvSpPr>
            <a:spLocks noChangeArrowheads="1"/>
          </p:cNvSpPr>
          <p:nvPr/>
        </p:nvSpPr>
        <p:spPr bwMode="auto">
          <a:xfrm>
            <a:off x="841375" y="2409825"/>
            <a:ext cx="276225" cy="319088"/>
          </a:xfrm>
          <a:prstGeom prst="rect">
            <a:avLst/>
          </a:prstGeom>
          <a:solidFill>
            <a:schemeClr val="accent1">
              <a:alpha val="38000"/>
            </a:schemeClr>
          </a:solidFill>
          <a:ln w="50800">
            <a:noFill/>
            <a:miter lim="800000"/>
            <a:headEnd/>
            <a:tailEnd/>
          </a:ln>
          <a:effectLst/>
        </p:spPr>
        <p:txBody>
          <a:bodyPr wrap="none" anchor="ctr"/>
          <a:lstStyle/>
          <a:p>
            <a:endParaRPr lang="zh-CN" altLang="en-US"/>
          </a:p>
        </p:txBody>
      </p:sp>
      <p:sp>
        <p:nvSpPr>
          <p:cNvPr id="567304" name="Rectangle 8"/>
          <p:cNvSpPr>
            <a:spLocks noChangeArrowheads="1"/>
          </p:cNvSpPr>
          <p:nvPr/>
        </p:nvSpPr>
        <p:spPr bwMode="auto">
          <a:xfrm>
            <a:off x="1920875" y="3198813"/>
            <a:ext cx="276225" cy="319087"/>
          </a:xfrm>
          <a:prstGeom prst="rect">
            <a:avLst/>
          </a:prstGeom>
          <a:solidFill>
            <a:schemeClr val="accent1">
              <a:alpha val="39999"/>
            </a:schemeClr>
          </a:solidFill>
          <a:ln w="50800">
            <a:noFill/>
            <a:miter lim="800000"/>
            <a:headEnd/>
            <a:tailEnd/>
          </a:ln>
          <a:effectLst/>
        </p:spPr>
        <p:txBody>
          <a:bodyPr wrap="none" anchor="ctr"/>
          <a:lstStyle/>
          <a:p>
            <a:endParaRPr lang="zh-CN" altLang="en-US"/>
          </a:p>
        </p:txBody>
      </p:sp>
      <p:sp>
        <p:nvSpPr>
          <p:cNvPr id="567305" name="Rectangle 9"/>
          <p:cNvSpPr>
            <a:spLocks noChangeArrowheads="1"/>
          </p:cNvSpPr>
          <p:nvPr/>
        </p:nvSpPr>
        <p:spPr bwMode="auto">
          <a:xfrm>
            <a:off x="3054350" y="3981450"/>
            <a:ext cx="276225" cy="319088"/>
          </a:xfrm>
          <a:prstGeom prst="rect">
            <a:avLst/>
          </a:prstGeom>
          <a:solidFill>
            <a:schemeClr val="accent1">
              <a:alpha val="46001"/>
            </a:schemeClr>
          </a:solidFill>
          <a:ln w="50800">
            <a:noFill/>
            <a:miter lim="800000"/>
            <a:headEnd/>
            <a:tailEnd/>
          </a:ln>
          <a:effectLst/>
        </p:spPr>
        <p:txBody>
          <a:bodyPr wrap="none" anchor="ctr"/>
          <a:lstStyle/>
          <a:p>
            <a:endParaRPr lang="zh-CN" altLang="en-US"/>
          </a:p>
        </p:txBody>
      </p:sp>
      <p:sp>
        <p:nvSpPr>
          <p:cNvPr id="567306" name="Rectangle 10"/>
          <p:cNvSpPr>
            <a:spLocks noChangeArrowheads="1"/>
          </p:cNvSpPr>
          <p:nvPr/>
        </p:nvSpPr>
        <p:spPr bwMode="auto">
          <a:xfrm>
            <a:off x="3684588" y="4654550"/>
            <a:ext cx="276225" cy="319088"/>
          </a:xfrm>
          <a:prstGeom prst="rect">
            <a:avLst/>
          </a:prstGeom>
          <a:solidFill>
            <a:schemeClr val="accent1">
              <a:alpha val="34000"/>
            </a:schemeClr>
          </a:solidFill>
          <a:ln w="50800">
            <a:noFill/>
            <a:miter lim="800000"/>
            <a:headEnd/>
            <a:tailEnd/>
          </a:ln>
          <a:effectLst/>
        </p:spPr>
        <p:txBody>
          <a:bodyPr wrap="none" anchor="ctr"/>
          <a:lstStyle/>
          <a:p>
            <a:endParaRPr lang="zh-CN" altLang="en-US"/>
          </a:p>
        </p:txBody>
      </p:sp>
      <p:sp>
        <p:nvSpPr>
          <p:cNvPr id="567307" name="Text Box 11"/>
          <p:cNvSpPr txBox="1">
            <a:spLocks noChangeArrowheads="1"/>
          </p:cNvSpPr>
          <p:nvPr/>
        </p:nvSpPr>
        <p:spPr bwMode="auto">
          <a:xfrm>
            <a:off x="7288213" y="3055938"/>
            <a:ext cx="1770062" cy="7016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sub</a:t>
            </a:r>
            <a:r>
              <a:rPr lang="zh-CN" altLang="en-US" sz="2000">
                <a:solidFill>
                  <a:schemeClr val="accent1"/>
                </a:solidFill>
                <a:latin typeface="微软雅黑" pitchFamily="34" charset="-122"/>
                <a:ea typeface="微软雅黑" pitchFamily="34" charset="-122"/>
              </a:rPr>
              <a:t>与</a:t>
            </a:r>
            <a:r>
              <a:rPr lang="en-US" altLang="zh-CN" sz="2000">
                <a:solidFill>
                  <a:schemeClr val="accent1"/>
                </a:solidFill>
                <a:latin typeface="微软雅黑" pitchFamily="34" charset="-122"/>
                <a:ea typeface="微软雅黑" pitchFamily="34" charset="-122"/>
              </a:rPr>
              <a:t>or</a:t>
            </a:r>
            <a:r>
              <a:rPr lang="zh-CN" altLang="en-US" sz="2000">
                <a:solidFill>
                  <a:schemeClr val="accent1"/>
                </a:solidFill>
                <a:latin typeface="微软雅黑" pitchFamily="34" charset="-122"/>
                <a:ea typeface="微软雅黑" pitchFamily="34" charset="-122"/>
              </a:rPr>
              <a:t>关于</a:t>
            </a:r>
            <a:r>
              <a:rPr lang="en-US" altLang="zh-CN" sz="2000">
                <a:solidFill>
                  <a:schemeClr val="accent1"/>
                </a:solidFill>
                <a:latin typeface="微软雅黑" pitchFamily="34" charset="-122"/>
                <a:ea typeface="微软雅黑" pitchFamily="34" charset="-122"/>
              </a:rPr>
              <a:t>$9</a:t>
            </a:r>
            <a:r>
              <a:rPr lang="zh-CN" altLang="en-US" sz="2000">
                <a:solidFill>
                  <a:schemeClr val="accent1"/>
                </a:solidFill>
                <a:latin typeface="微软雅黑" pitchFamily="34" charset="-122"/>
                <a:ea typeface="微软雅黑" pitchFamily="34" charset="-122"/>
              </a:rPr>
              <a:t>数据相关</a:t>
            </a:r>
          </a:p>
        </p:txBody>
      </p:sp>
      <p:sp>
        <p:nvSpPr>
          <p:cNvPr id="567308" name="Rectangle 12"/>
          <p:cNvSpPr>
            <a:spLocks noChangeArrowheads="1"/>
          </p:cNvSpPr>
          <p:nvPr/>
        </p:nvSpPr>
        <p:spPr bwMode="auto">
          <a:xfrm>
            <a:off x="2543175" y="3948113"/>
            <a:ext cx="276225" cy="319087"/>
          </a:xfrm>
          <a:prstGeom prst="rect">
            <a:avLst/>
          </a:prstGeom>
          <a:solidFill>
            <a:schemeClr val="accent2">
              <a:alpha val="30000"/>
            </a:schemeClr>
          </a:solidFill>
          <a:ln w="50800">
            <a:noFill/>
            <a:miter lim="800000"/>
            <a:headEnd/>
            <a:tailEnd/>
          </a:ln>
          <a:effectLst/>
        </p:spPr>
        <p:txBody>
          <a:bodyPr wrap="none" anchor="ctr"/>
          <a:lstStyle/>
          <a:p>
            <a:endParaRPr lang="zh-CN" altLang="en-US"/>
          </a:p>
        </p:txBody>
      </p:sp>
      <p:sp>
        <p:nvSpPr>
          <p:cNvPr id="567309" name="Rectangle 13"/>
          <p:cNvSpPr>
            <a:spLocks noChangeArrowheads="1"/>
          </p:cNvSpPr>
          <p:nvPr/>
        </p:nvSpPr>
        <p:spPr bwMode="auto">
          <a:xfrm>
            <a:off x="3971925" y="4664075"/>
            <a:ext cx="276225" cy="319088"/>
          </a:xfrm>
          <a:prstGeom prst="rect">
            <a:avLst/>
          </a:prstGeom>
          <a:solidFill>
            <a:schemeClr val="accent2">
              <a:alpha val="30000"/>
            </a:schemeClr>
          </a:solidFill>
          <a:ln w="50800">
            <a:noFill/>
            <a:miter lim="800000"/>
            <a:headEnd/>
            <a:tailEnd/>
          </a:ln>
          <a:effectLst/>
        </p:spPr>
        <p:txBody>
          <a:bodyPr wrap="none" anchor="ctr"/>
          <a:lstStyle/>
          <a:p>
            <a:endParaRPr lang="zh-CN" altLang="en-US"/>
          </a:p>
        </p:txBody>
      </p:sp>
      <p:sp>
        <p:nvSpPr>
          <p:cNvPr id="567310" name="Line 14"/>
          <p:cNvSpPr>
            <a:spLocks noChangeShapeType="1"/>
          </p:cNvSpPr>
          <p:nvPr/>
        </p:nvSpPr>
        <p:spPr bwMode="auto">
          <a:xfrm>
            <a:off x="1089025" y="2728913"/>
            <a:ext cx="884238" cy="434975"/>
          </a:xfrm>
          <a:prstGeom prst="line">
            <a:avLst/>
          </a:prstGeom>
          <a:noFill/>
          <a:ln w="28575">
            <a:solidFill>
              <a:schemeClr val="accent1"/>
            </a:solidFill>
            <a:round/>
            <a:headEnd/>
            <a:tailEnd type="triangle" w="med" len="med"/>
          </a:ln>
          <a:effectLst/>
        </p:spPr>
        <p:txBody>
          <a:bodyPr/>
          <a:lstStyle/>
          <a:p>
            <a:endParaRPr lang="zh-CN" altLang="en-US"/>
          </a:p>
        </p:txBody>
      </p:sp>
      <p:sp>
        <p:nvSpPr>
          <p:cNvPr id="567313" name="Line 17"/>
          <p:cNvSpPr>
            <a:spLocks noChangeShapeType="1"/>
          </p:cNvSpPr>
          <p:nvPr/>
        </p:nvSpPr>
        <p:spPr bwMode="auto">
          <a:xfrm>
            <a:off x="2792413" y="4243388"/>
            <a:ext cx="1335087" cy="434975"/>
          </a:xfrm>
          <a:prstGeom prst="line">
            <a:avLst/>
          </a:prstGeom>
          <a:noFill/>
          <a:ln w="28575">
            <a:solidFill>
              <a:schemeClr val="accent2"/>
            </a:solidFill>
            <a:round/>
            <a:headEnd/>
            <a:tailEnd type="triangle" w="med" len="med"/>
          </a:ln>
          <a:effectLst/>
        </p:spPr>
        <p:txBody>
          <a:bodyPr/>
          <a:lstStyle/>
          <a:p>
            <a:endParaRPr lang="zh-CN" altLang="en-US"/>
          </a:p>
        </p:txBody>
      </p:sp>
      <p:sp>
        <p:nvSpPr>
          <p:cNvPr id="567314" name="Line 18"/>
          <p:cNvSpPr>
            <a:spLocks noChangeShapeType="1"/>
          </p:cNvSpPr>
          <p:nvPr/>
        </p:nvSpPr>
        <p:spPr bwMode="auto">
          <a:xfrm>
            <a:off x="1050925" y="2746375"/>
            <a:ext cx="2058988" cy="1192213"/>
          </a:xfrm>
          <a:prstGeom prst="line">
            <a:avLst/>
          </a:prstGeom>
          <a:noFill/>
          <a:ln w="28575">
            <a:solidFill>
              <a:schemeClr val="accent1"/>
            </a:solidFill>
            <a:round/>
            <a:headEnd/>
            <a:tailEnd type="triangle" w="med" len="med"/>
          </a:ln>
          <a:effectLst/>
        </p:spPr>
        <p:txBody>
          <a:bodyPr/>
          <a:lstStyle/>
          <a:p>
            <a:endParaRPr lang="zh-CN" altLang="en-US"/>
          </a:p>
        </p:txBody>
      </p:sp>
      <p:sp>
        <p:nvSpPr>
          <p:cNvPr id="567315" name="Line 19"/>
          <p:cNvSpPr>
            <a:spLocks noChangeShapeType="1"/>
          </p:cNvSpPr>
          <p:nvPr/>
        </p:nvSpPr>
        <p:spPr bwMode="auto">
          <a:xfrm>
            <a:off x="954088" y="2736850"/>
            <a:ext cx="2784475" cy="1858963"/>
          </a:xfrm>
          <a:prstGeom prst="line">
            <a:avLst/>
          </a:prstGeom>
          <a:noFill/>
          <a:ln w="28575">
            <a:solidFill>
              <a:schemeClr val="accent1"/>
            </a:solidFill>
            <a:round/>
            <a:headEnd/>
            <a:tailEnd type="triangle" w="med" len="med"/>
          </a:ln>
          <a:effectLst/>
        </p:spPr>
        <p:txBody>
          <a:bodyPr/>
          <a:lstStyle/>
          <a:p>
            <a:endParaRPr lang="zh-CN" altLang="en-US"/>
          </a:p>
        </p:txBody>
      </p:sp>
      <p:sp>
        <p:nvSpPr>
          <p:cNvPr id="567316" name="Line 20"/>
          <p:cNvSpPr>
            <a:spLocks noChangeShapeType="1"/>
          </p:cNvSpPr>
          <p:nvPr/>
        </p:nvSpPr>
        <p:spPr bwMode="auto">
          <a:xfrm>
            <a:off x="5311775" y="2598738"/>
            <a:ext cx="334963" cy="1247775"/>
          </a:xfrm>
          <a:prstGeom prst="line">
            <a:avLst/>
          </a:prstGeom>
          <a:noFill/>
          <a:ln w="50800">
            <a:solidFill>
              <a:schemeClr val="accent2"/>
            </a:solidFill>
            <a:round/>
            <a:headEnd/>
            <a:tailEnd type="triangle" w="med" len="med"/>
          </a:ln>
          <a:effectLst/>
        </p:spPr>
        <p:txBody>
          <a:bodyPr/>
          <a:lstStyle/>
          <a:p>
            <a:endParaRPr lang="zh-CN" altLang="en-US"/>
          </a:p>
        </p:txBody>
      </p:sp>
      <p:sp>
        <p:nvSpPr>
          <p:cNvPr id="567317" name="Line 21"/>
          <p:cNvSpPr>
            <a:spLocks noChangeShapeType="1"/>
          </p:cNvSpPr>
          <p:nvPr/>
        </p:nvSpPr>
        <p:spPr bwMode="auto">
          <a:xfrm flipH="1">
            <a:off x="4005263" y="2627313"/>
            <a:ext cx="2220912" cy="449262"/>
          </a:xfrm>
          <a:prstGeom prst="line">
            <a:avLst/>
          </a:prstGeom>
          <a:noFill/>
          <a:ln w="50800">
            <a:solidFill>
              <a:schemeClr val="accent1"/>
            </a:solidFill>
            <a:round/>
            <a:headEnd/>
            <a:tailEnd type="triangle" w="med" len="med"/>
          </a:ln>
          <a:effectLst/>
        </p:spPr>
        <p:txBody>
          <a:bodyPr/>
          <a:lstStyle/>
          <a:p>
            <a:endParaRPr lang="zh-CN" altLang="en-US"/>
          </a:p>
        </p:txBody>
      </p:sp>
      <p:sp>
        <p:nvSpPr>
          <p:cNvPr id="567318" name="Line 22"/>
          <p:cNvSpPr>
            <a:spLocks noChangeShapeType="1"/>
          </p:cNvSpPr>
          <p:nvPr/>
        </p:nvSpPr>
        <p:spPr bwMode="auto">
          <a:xfrm flipH="1">
            <a:off x="4964113" y="2655888"/>
            <a:ext cx="1262062" cy="1176337"/>
          </a:xfrm>
          <a:prstGeom prst="line">
            <a:avLst/>
          </a:prstGeom>
          <a:noFill/>
          <a:ln w="50800">
            <a:solidFill>
              <a:schemeClr val="accent1"/>
            </a:solidFill>
            <a:round/>
            <a:headEnd/>
            <a:tailEnd type="triangle" w="med" len="med"/>
          </a:ln>
          <a:effectLst/>
        </p:spPr>
        <p:txBody>
          <a:bodyPr/>
          <a:lstStyle/>
          <a:p>
            <a:endParaRPr lang="zh-CN" altLang="en-US"/>
          </a:p>
        </p:txBody>
      </p:sp>
      <p:sp>
        <p:nvSpPr>
          <p:cNvPr id="567319" name="Line 23"/>
          <p:cNvSpPr>
            <a:spLocks noChangeShapeType="1"/>
          </p:cNvSpPr>
          <p:nvPr/>
        </p:nvSpPr>
        <p:spPr bwMode="auto">
          <a:xfrm flipH="1">
            <a:off x="5791200" y="2613025"/>
            <a:ext cx="465138" cy="1944688"/>
          </a:xfrm>
          <a:prstGeom prst="line">
            <a:avLst/>
          </a:prstGeom>
          <a:noFill/>
          <a:ln w="50800">
            <a:solidFill>
              <a:schemeClr val="accent1"/>
            </a:solidFill>
            <a:round/>
            <a:headEnd/>
            <a:tailEnd type="triangle" w="med" len="med"/>
          </a:ln>
          <a:effectLst/>
        </p:spPr>
        <p:txBody>
          <a:bodyPr/>
          <a:lstStyle/>
          <a:p>
            <a:endParaRPr lang="zh-CN" altLang="en-US"/>
          </a:p>
        </p:txBody>
      </p:sp>
      <p:sp>
        <p:nvSpPr>
          <p:cNvPr id="567320" name="Line 24"/>
          <p:cNvSpPr>
            <a:spLocks noChangeShapeType="1"/>
          </p:cNvSpPr>
          <p:nvPr/>
        </p:nvSpPr>
        <p:spPr bwMode="auto">
          <a:xfrm flipH="1">
            <a:off x="5935663" y="4092575"/>
            <a:ext cx="2192337" cy="420688"/>
          </a:xfrm>
          <a:prstGeom prst="line">
            <a:avLst/>
          </a:prstGeom>
          <a:noFill/>
          <a:ln w="50800">
            <a:solidFill>
              <a:schemeClr val="accent1"/>
            </a:solidFill>
            <a:round/>
            <a:headEnd/>
            <a:tailEnd type="triangle" w="med" len="med"/>
          </a:ln>
          <a:effectLst/>
        </p:spPr>
        <p:txBody>
          <a:bodyPr/>
          <a:lstStyle/>
          <a:p>
            <a:endParaRPr lang="zh-CN" altLang="en-US"/>
          </a:p>
        </p:txBody>
      </p:sp>
      <p:sp>
        <p:nvSpPr>
          <p:cNvPr id="567321" name="Text Box 25"/>
          <p:cNvSpPr txBox="1">
            <a:spLocks noChangeArrowheads="1"/>
          </p:cNvSpPr>
          <p:nvPr/>
        </p:nvSpPr>
        <p:spPr bwMode="auto">
          <a:xfrm>
            <a:off x="128588" y="3703638"/>
            <a:ext cx="1757362" cy="7016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2"/>
                </a:solidFill>
                <a:latin typeface="微软雅黑" pitchFamily="34" charset="-122"/>
                <a:ea typeface="微软雅黑" pitchFamily="34" charset="-122"/>
              </a:rPr>
              <a:t>可通过转发解决数据相关</a:t>
            </a:r>
          </a:p>
        </p:txBody>
      </p:sp>
      <p:sp>
        <p:nvSpPr>
          <p:cNvPr id="567322" name="Rectangle 26"/>
          <p:cNvSpPr>
            <a:spLocks noChangeArrowheads="1"/>
          </p:cNvSpPr>
          <p:nvPr/>
        </p:nvSpPr>
        <p:spPr bwMode="auto">
          <a:xfrm>
            <a:off x="185738" y="5068888"/>
            <a:ext cx="2776537" cy="701675"/>
          </a:xfrm>
          <a:prstGeom prst="rect">
            <a:avLst/>
          </a:prstGeom>
          <a:noFill/>
          <a:ln w="50800">
            <a:noFill/>
            <a:miter lim="800000"/>
            <a:headEnd/>
            <a:tailEnd/>
          </a:ln>
          <a:effectLst/>
        </p:spPr>
        <p:txBody>
          <a:bodyPr>
            <a:spAutoFit/>
          </a:bodyPr>
          <a:lstStyle/>
          <a:p>
            <a:pPr>
              <a:spcBef>
                <a:spcPct val="50000"/>
              </a:spcBef>
            </a:pPr>
            <a:r>
              <a:rPr lang="zh-CN" altLang="en-US" sz="2000">
                <a:solidFill>
                  <a:srgbClr val="006600"/>
                </a:solidFill>
                <a:ea typeface="微软雅黑" pitchFamily="34" charset="-122"/>
              </a:rPr>
              <a:t>可通过前半周期写后半周期读解决数据相关</a:t>
            </a:r>
          </a:p>
        </p:txBody>
      </p:sp>
      <p:sp>
        <p:nvSpPr>
          <p:cNvPr id="567323" name="Line 27"/>
          <p:cNvSpPr>
            <a:spLocks noChangeShapeType="1"/>
          </p:cNvSpPr>
          <p:nvPr/>
        </p:nvSpPr>
        <p:spPr bwMode="auto">
          <a:xfrm flipH="1">
            <a:off x="5762625" y="2771775"/>
            <a:ext cx="14288" cy="1698625"/>
          </a:xfrm>
          <a:prstGeom prst="line">
            <a:avLst/>
          </a:prstGeom>
          <a:noFill/>
          <a:ln w="50800">
            <a:solidFill>
              <a:srgbClr val="006600"/>
            </a:solidFill>
            <a:round/>
            <a:headEnd/>
            <a:tailEnd type="triangle" w="med" len="med"/>
          </a:ln>
          <a:effectLst/>
        </p:spPr>
        <p:txBody>
          <a:bodyPr/>
          <a:lstStyle/>
          <a:p>
            <a:endParaRPr lang="zh-CN" altLang="en-US"/>
          </a:p>
        </p:txBody>
      </p:sp>
      <p:sp>
        <p:nvSpPr>
          <p:cNvPr id="567324" name="Line 28"/>
          <p:cNvSpPr>
            <a:spLocks noChangeShapeType="1"/>
          </p:cNvSpPr>
          <p:nvPr/>
        </p:nvSpPr>
        <p:spPr bwMode="auto">
          <a:xfrm>
            <a:off x="6211888" y="4049713"/>
            <a:ext cx="450850" cy="508000"/>
          </a:xfrm>
          <a:prstGeom prst="line">
            <a:avLst/>
          </a:prstGeom>
          <a:noFill/>
          <a:ln w="50800">
            <a:solidFill>
              <a:schemeClr val="accent2"/>
            </a:solidFill>
            <a:round/>
            <a:headEnd/>
            <a:tailEnd type="triangle" w="med" len="med"/>
          </a:ln>
          <a:effectLst/>
        </p:spPr>
        <p:txBody>
          <a:bodyPr/>
          <a:lstStyle/>
          <a:p>
            <a:endParaRPr lang="zh-CN" altLang="en-US"/>
          </a:p>
        </p:txBody>
      </p:sp>
      <p:sp>
        <p:nvSpPr>
          <p:cNvPr id="567325" name="Text Box 29"/>
          <p:cNvSpPr txBox="1">
            <a:spLocks noChangeArrowheads="1"/>
          </p:cNvSpPr>
          <p:nvPr/>
        </p:nvSpPr>
        <p:spPr bwMode="auto">
          <a:xfrm>
            <a:off x="188913" y="4371975"/>
            <a:ext cx="2540000" cy="701675"/>
          </a:xfrm>
          <a:prstGeom prst="rect">
            <a:avLst/>
          </a:prstGeom>
          <a:noFill/>
          <a:ln w="50800">
            <a:noFill/>
            <a:miter lim="800000"/>
            <a:headEnd/>
            <a:tailEnd/>
          </a:ln>
          <a:effectLst/>
        </p:spPr>
        <p:txBody>
          <a:bodyPr>
            <a:spAutoFit/>
          </a:bodyPr>
          <a:lstStyle/>
          <a:p>
            <a:pPr>
              <a:spcBef>
                <a:spcPct val="50000"/>
              </a:spcBef>
            </a:pPr>
            <a:r>
              <a:rPr lang="en-US" altLang="zh-CN" sz="2000">
                <a:solidFill>
                  <a:srgbClr val="CC3300"/>
                </a:solidFill>
                <a:latin typeface="微软雅黑" pitchFamily="34" charset="-122"/>
                <a:ea typeface="微软雅黑" pitchFamily="34" charset="-122"/>
              </a:rPr>
              <a:t>Load-use</a:t>
            </a:r>
            <a:r>
              <a:rPr lang="zh-CN" altLang="en-US" sz="2000">
                <a:solidFill>
                  <a:srgbClr val="CC3300"/>
                </a:solidFill>
                <a:latin typeface="微软雅黑" pitchFamily="34" charset="-122"/>
                <a:ea typeface="微软雅黑" pitchFamily="34" charset="-122"/>
              </a:rPr>
              <a:t>数据相关不能通过转发解决</a:t>
            </a:r>
          </a:p>
        </p:txBody>
      </p:sp>
      <p:sp>
        <p:nvSpPr>
          <p:cNvPr id="567326" name="Line 30"/>
          <p:cNvSpPr>
            <a:spLocks noChangeShapeType="1"/>
          </p:cNvSpPr>
          <p:nvPr/>
        </p:nvSpPr>
        <p:spPr bwMode="auto">
          <a:xfrm flipH="1">
            <a:off x="4702175" y="2641600"/>
            <a:ext cx="623888" cy="492125"/>
          </a:xfrm>
          <a:prstGeom prst="line">
            <a:avLst/>
          </a:prstGeom>
          <a:noFill/>
          <a:ln w="50800">
            <a:solidFill>
              <a:srgbClr val="A50021"/>
            </a:solidFill>
            <a:round/>
            <a:headEnd/>
            <a:tailEnd type="triangle" w="med" len="med"/>
          </a:ln>
          <a:effectLst/>
        </p:spPr>
        <p:txBody>
          <a:bodyPr/>
          <a:lstStyle/>
          <a:p>
            <a:endParaRPr lang="zh-CN" altLang="en-US"/>
          </a:p>
        </p:txBody>
      </p:sp>
      <p:sp>
        <p:nvSpPr>
          <p:cNvPr id="567327" name="Text Box 31"/>
          <p:cNvSpPr txBox="1">
            <a:spLocks noChangeArrowheads="1"/>
          </p:cNvSpPr>
          <p:nvPr/>
        </p:nvSpPr>
        <p:spPr bwMode="auto">
          <a:xfrm>
            <a:off x="6604000" y="2333625"/>
            <a:ext cx="2393950" cy="701675"/>
          </a:xfrm>
          <a:prstGeom prst="rect">
            <a:avLst/>
          </a:prstGeom>
          <a:noFill/>
          <a:ln w="50800">
            <a:noFill/>
            <a:miter lim="800000"/>
            <a:headEnd/>
            <a:tailEnd/>
          </a:ln>
          <a:effectLst/>
        </p:spPr>
        <p:txBody>
          <a:bodyPr>
            <a:spAutoFit/>
          </a:bodyPr>
          <a:lstStyle/>
          <a:p>
            <a:pPr>
              <a:spcBef>
                <a:spcPct val="50000"/>
              </a:spcBef>
            </a:pPr>
            <a:r>
              <a:rPr lang="zh-CN" altLang="en-US" sz="2000">
                <a:solidFill>
                  <a:srgbClr val="CC3300"/>
                </a:solidFill>
                <a:latin typeface="微软雅黑" pitchFamily="34" charset="-122"/>
                <a:ea typeface="微软雅黑" pitchFamily="34" charset="-122"/>
              </a:rPr>
              <a:t>指令</a:t>
            </a:r>
            <a:r>
              <a:rPr lang="en-US" altLang="zh-CN" sz="2000">
                <a:solidFill>
                  <a:srgbClr val="CC3300"/>
                </a:solidFill>
                <a:latin typeface="微软雅黑" pitchFamily="34" charset="-122"/>
                <a:ea typeface="微软雅黑" pitchFamily="34" charset="-122"/>
              </a:rPr>
              <a:t>lw</a:t>
            </a:r>
            <a:r>
              <a:rPr lang="zh-CN" altLang="en-US" sz="2000">
                <a:solidFill>
                  <a:srgbClr val="CC3300"/>
                </a:solidFill>
                <a:latin typeface="微软雅黑" pitchFamily="34" charset="-122"/>
                <a:ea typeface="微软雅黑" pitchFamily="34" charset="-122"/>
              </a:rPr>
              <a:t>与</a:t>
            </a:r>
            <a:r>
              <a:rPr lang="en-US" altLang="zh-CN" sz="2000">
                <a:solidFill>
                  <a:srgbClr val="CC3300"/>
                </a:solidFill>
                <a:latin typeface="微软雅黑" pitchFamily="34" charset="-122"/>
                <a:ea typeface="微软雅黑" pitchFamily="34" charset="-122"/>
              </a:rPr>
              <a:t>beq</a:t>
            </a:r>
            <a:r>
              <a:rPr lang="zh-CN" altLang="en-US" sz="2000">
                <a:solidFill>
                  <a:srgbClr val="CC3300"/>
                </a:solidFill>
                <a:latin typeface="微软雅黑" pitchFamily="34" charset="-122"/>
                <a:ea typeface="微软雅黑" pitchFamily="34" charset="-122"/>
              </a:rPr>
              <a:t>是</a:t>
            </a:r>
            <a:r>
              <a:rPr lang="en-US" altLang="zh-CN" sz="2000">
                <a:solidFill>
                  <a:srgbClr val="CC3300"/>
                </a:solidFill>
                <a:latin typeface="微软雅黑" pitchFamily="34" charset="-122"/>
                <a:ea typeface="微软雅黑" pitchFamily="34" charset="-122"/>
              </a:rPr>
              <a:t>load-use</a:t>
            </a:r>
            <a:r>
              <a:rPr lang="zh-CN" altLang="en-US" sz="2000">
                <a:solidFill>
                  <a:srgbClr val="CC3300"/>
                </a:solidFill>
                <a:latin typeface="微软雅黑" pitchFamily="34" charset="-122"/>
                <a:ea typeface="微软雅黑" pitchFamily="34" charset="-122"/>
              </a:rPr>
              <a:t>数据相关</a:t>
            </a:r>
          </a:p>
        </p:txBody>
      </p:sp>
      <p:sp>
        <p:nvSpPr>
          <p:cNvPr id="567328" name="Rectangle 32"/>
          <p:cNvSpPr>
            <a:spLocks noChangeArrowheads="1"/>
          </p:cNvSpPr>
          <p:nvPr/>
        </p:nvSpPr>
        <p:spPr bwMode="auto">
          <a:xfrm>
            <a:off x="231775" y="5794375"/>
            <a:ext cx="4010025" cy="1006475"/>
          </a:xfrm>
          <a:prstGeom prst="rect">
            <a:avLst/>
          </a:prstGeom>
          <a:noFill/>
          <a:ln w="50800">
            <a:noFill/>
            <a:miter lim="800000"/>
            <a:headEnd/>
            <a:tailEnd/>
          </a:ln>
          <a:effectLst/>
        </p:spPr>
        <p:txBody>
          <a:bodyPr>
            <a:spAutoFit/>
          </a:bodyPr>
          <a:lstStyle/>
          <a:p>
            <a:pPr>
              <a:spcBef>
                <a:spcPct val="50000"/>
              </a:spcBef>
            </a:pPr>
            <a:r>
              <a:rPr lang="en-US" altLang="zh-CN" sz="2000">
                <a:solidFill>
                  <a:srgbClr val="990033"/>
                </a:solidFill>
                <a:ea typeface="微软雅黑" pitchFamily="34" charset="-122"/>
              </a:rPr>
              <a:t>beq</a:t>
            </a:r>
            <a:r>
              <a:rPr lang="zh-CN" altLang="en-US" sz="2000">
                <a:solidFill>
                  <a:srgbClr val="990033"/>
                </a:solidFill>
                <a:ea typeface="微软雅黑" pitchFamily="34" charset="-122"/>
              </a:rPr>
              <a:t>指令条件满足时，应转</a:t>
            </a:r>
            <a:r>
              <a:rPr lang="en-US" altLang="zh-CN" sz="2000">
                <a:solidFill>
                  <a:srgbClr val="990033"/>
                </a:solidFill>
                <a:ea typeface="微软雅黑" pitchFamily="34" charset="-122"/>
              </a:rPr>
              <a:t>200</a:t>
            </a:r>
            <a:r>
              <a:rPr lang="zh-CN" altLang="en-US" sz="2000">
                <a:solidFill>
                  <a:srgbClr val="990033"/>
                </a:solidFill>
                <a:ea typeface="微软雅黑" pitchFamily="34" charset="-122"/>
              </a:rPr>
              <a:t>处执行，但在此之前已有</a:t>
            </a:r>
            <a:r>
              <a:rPr lang="en-US" altLang="zh-CN" sz="2000">
                <a:solidFill>
                  <a:srgbClr val="990033"/>
                </a:solidFill>
                <a:ea typeface="微软雅黑" pitchFamily="34" charset="-122"/>
              </a:rPr>
              <a:t>3</a:t>
            </a:r>
            <a:r>
              <a:rPr lang="zh-CN" altLang="en-US" sz="2000">
                <a:solidFill>
                  <a:srgbClr val="990033"/>
                </a:solidFill>
                <a:ea typeface="微软雅黑" pitchFamily="34" charset="-122"/>
              </a:rPr>
              <a:t>条指令正在执行，需从流水线中冲刷掉</a:t>
            </a:r>
          </a:p>
        </p:txBody>
      </p:sp>
      <p:sp>
        <p:nvSpPr>
          <p:cNvPr id="567329" name="Rectangle 33"/>
          <p:cNvSpPr>
            <a:spLocks noChangeArrowheads="1"/>
          </p:cNvSpPr>
          <p:nvPr/>
        </p:nvSpPr>
        <p:spPr bwMode="auto">
          <a:xfrm>
            <a:off x="3425825" y="3875088"/>
            <a:ext cx="2800350" cy="465137"/>
          </a:xfrm>
          <a:prstGeom prst="rect">
            <a:avLst/>
          </a:prstGeom>
          <a:solidFill>
            <a:srgbClr val="800080">
              <a:alpha val="27000"/>
            </a:srgbClr>
          </a:solidFill>
          <a:ln w="50800">
            <a:noFill/>
            <a:miter lim="800000"/>
            <a:headEnd/>
            <a:tailEnd/>
          </a:ln>
          <a:effectLst/>
        </p:spPr>
        <p:txBody>
          <a:bodyPr wrap="none" anchor="ctr"/>
          <a:lstStyle/>
          <a:p>
            <a:endParaRPr lang="zh-CN" altLang="en-US"/>
          </a:p>
        </p:txBody>
      </p:sp>
      <p:sp>
        <p:nvSpPr>
          <p:cNvPr id="567330" name="Rectangle 34"/>
          <p:cNvSpPr>
            <a:spLocks noChangeArrowheads="1"/>
          </p:cNvSpPr>
          <p:nvPr/>
        </p:nvSpPr>
        <p:spPr bwMode="auto">
          <a:xfrm>
            <a:off x="4344988" y="4606925"/>
            <a:ext cx="1857375" cy="465138"/>
          </a:xfrm>
          <a:prstGeom prst="rect">
            <a:avLst/>
          </a:prstGeom>
          <a:solidFill>
            <a:srgbClr val="800080">
              <a:alpha val="27000"/>
            </a:srgbClr>
          </a:solidFill>
          <a:ln w="50800">
            <a:noFill/>
            <a:miter lim="800000"/>
            <a:headEnd/>
            <a:tailEnd/>
          </a:ln>
          <a:effectLst/>
        </p:spPr>
        <p:txBody>
          <a:bodyPr wrap="none" anchor="ctr"/>
          <a:lstStyle/>
          <a:p>
            <a:endParaRPr lang="zh-CN" altLang="en-US"/>
          </a:p>
        </p:txBody>
      </p:sp>
      <p:sp>
        <p:nvSpPr>
          <p:cNvPr id="567331" name="Rectangle 35"/>
          <p:cNvSpPr>
            <a:spLocks noChangeArrowheads="1"/>
          </p:cNvSpPr>
          <p:nvPr/>
        </p:nvSpPr>
        <p:spPr bwMode="auto">
          <a:xfrm>
            <a:off x="5260975" y="5302250"/>
            <a:ext cx="955675" cy="465138"/>
          </a:xfrm>
          <a:prstGeom prst="rect">
            <a:avLst/>
          </a:prstGeom>
          <a:solidFill>
            <a:srgbClr val="800080">
              <a:alpha val="27000"/>
            </a:srgbClr>
          </a:solidFill>
          <a:ln w="50800">
            <a:noFill/>
            <a:miter lim="800000"/>
            <a:headEnd/>
            <a:tailEnd/>
          </a:ln>
          <a:effectLst/>
        </p:spPr>
        <p:txBody>
          <a:bodyPr wrap="none" anchor="ctr"/>
          <a:lstStyle/>
          <a:p>
            <a:endParaRPr lang="zh-CN" altLang="en-US"/>
          </a:p>
        </p:txBody>
      </p:sp>
      <p:sp>
        <p:nvSpPr>
          <p:cNvPr id="567332" name="Text Box 36"/>
          <p:cNvSpPr txBox="1">
            <a:spLocks noChangeArrowheads="1"/>
          </p:cNvSpPr>
          <p:nvPr/>
        </p:nvSpPr>
        <p:spPr bwMode="auto">
          <a:xfrm>
            <a:off x="3773488" y="6391275"/>
            <a:ext cx="2917825" cy="396875"/>
          </a:xfrm>
          <a:prstGeom prst="rect">
            <a:avLst/>
          </a:prstGeom>
          <a:noFill/>
          <a:ln w="508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延迟损失时间片</a:t>
            </a:r>
            <a:r>
              <a:rPr lang="en-US" altLang="zh-CN" sz="2000">
                <a:latin typeface="微软雅黑" pitchFamily="34" charset="-122"/>
                <a:ea typeface="微软雅黑" pitchFamily="34" charset="-122"/>
              </a:rPr>
              <a:t>C=3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10"/>
                                        </p:tgtEl>
                                        <p:attrNameLst>
                                          <p:attrName>style.visibility</p:attrName>
                                        </p:attrNameLst>
                                      </p:cBhvr>
                                      <p:to>
                                        <p:strVal val="visible"/>
                                      </p:to>
                                    </p:set>
                                    <p:animEffect transition="in" filter="blinds(horizontal)">
                                      <p:cBhvr>
                                        <p:cTn id="12" dur="500"/>
                                        <p:tgtEl>
                                          <p:spTgt spid="5673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7314"/>
                                        </p:tgtEl>
                                        <p:attrNameLst>
                                          <p:attrName>style.visibility</p:attrName>
                                        </p:attrNameLst>
                                      </p:cBhvr>
                                      <p:to>
                                        <p:strVal val="visible"/>
                                      </p:to>
                                    </p:set>
                                    <p:animEffect transition="in" filter="blinds(horizontal)">
                                      <p:cBhvr>
                                        <p:cTn id="17" dur="500"/>
                                        <p:tgtEl>
                                          <p:spTgt spid="5673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7315"/>
                                        </p:tgtEl>
                                        <p:attrNameLst>
                                          <p:attrName>style.visibility</p:attrName>
                                        </p:attrNameLst>
                                      </p:cBhvr>
                                      <p:to>
                                        <p:strVal val="visible"/>
                                      </p:to>
                                    </p:set>
                                    <p:animEffect transition="in" filter="blinds(horizontal)">
                                      <p:cBhvr>
                                        <p:cTn id="22" dur="500"/>
                                        <p:tgtEl>
                                          <p:spTgt spid="5673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7317"/>
                                        </p:tgtEl>
                                        <p:attrNameLst>
                                          <p:attrName>style.visibility</p:attrName>
                                        </p:attrNameLst>
                                      </p:cBhvr>
                                      <p:to>
                                        <p:strVal val="visible"/>
                                      </p:to>
                                    </p:set>
                                    <p:animEffect transition="in" filter="blinds(horizontal)">
                                      <p:cBhvr>
                                        <p:cTn id="27" dur="500"/>
                                        <p:tgtEl>
                                          <p:spTgt spid="567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7318"/>
                                        </p:tgtEl>
                                        <p:attrNameLst>
                                          <p:attrName>style.visibility</p:attrName>
                                        </p:attrNameLst>
                                      </p:cBhvr>
                                      <p:to>
                                        <p:strVal val="visible"/>
                                      </p:to>
                                    </p:set>
                                    <p:animEffect transition="in" filter="blinds(horizontal)">
                                      <p:cBhvr>
                                        <p:cTn id="32" dur="500"/>
                                        <p:tgtEl>
                                          <p:spTgt spid="5673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7319"/>
                                        </p:tgtEl>
                                        <p:attrNameLst>
                                          <p:attrName>style.visibility</p:attrName>
                                        </p:attrNameLst>
                                      </p:cBhvr>
                                      <p:to>
                                        <p:strVal val="visible"/>
                                      </p:to>
                                    </p:set>
                                    <p:animEffect transition="in" filter="blinds(horizontal)">
                                      <p:cBhvr>
                                        <p:cTn id="37" dur="500"/>
                                        <p:tgtEl>
                                          <p:spTgt spid="5673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7307"/>
                                        </p:tgtEl>
                                        <p:attrNameLst>
                                          <p:attrName>style.visibility</p:attrName>
                                        </p:attrNameLst>
                                      </p:cBhvr>
                                      <p:to>
                                        <p:strVal val="visible"/>
                                      </p:to>
                                    </p:set>
                                    <p:animEffect transition="in" filter="blinds(horizontal)">
                                      <p:cBhvr>
                                        <p:cTn id="42" dur="500"/>
                                        <p:tgtEl>
                                          <p:spTgt spid="5673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7313"/>
                                        </p:tgtEl>
                                        <p:attrNameLst>
                                          <p:attrName>style.visibility</p:attrName>
                                        </p:attrNameLst>
                                      </p:cBhvr>
                                      <p:to>
                                        <p:strVal val="visible"/>
                                      </p:to>
                                    </p:set>
                                    <p:animEffect transition="in" filter="blinds(horizontal)">
                                      <p:cBhvr>
                                        <p:cTn id="47" dur="500"/>
                                        <p:tgtEl>
                                          <p:spTgt spid="5673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7320"/>
                                        </p:tgtEl>
                                        <p:attrNameLst>
                                          <p:attrName>style.visibility</p:attrName>
                                        </p:attrNameLst>
                                      </p:cBhvr>
                                      <p:to>
                                        <p:strVal val="visible"/>
                                      </p:to>
                                    </p:set>
                                    <p:animEffect transition="in" filter="blinds(horizontal)">
                                      <p:cBhvr>
                                        <p:cTn id="52" dur="500"/>
                                        <p:tgtEl>
                                          <p:spTgt spid="5673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7321"/>
                                        </p:tgtEl>
                                        <p:attrNameLst>
                                          <p:attrName>style.visibility</p:attrName>
                                        </p:attrNameLst>
                                      </p:cBhvr>
                                      <p:to>
                                        <p:strVal val="visible"/>
                                      </p:to>
                                    </p:set>
                                    <p:animEffect transition="in" filter="blinds(horizontal)">
                                      <p:cBhvr>
                                        <p:cTn id="57" dur="500"/>
                                        <p:tgtEl>
                                          <p:spTgt spid="5673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7316"/>
                                        </p:tgtEl>
                                        <p:attrNameLst>
                                          <p:attrName>style.visibility</p:attrName>
                                        </p:attrNameLst>
                                      </p:cBhvr>
                                      <p:to>
                                        <p:strVal val="visible"/>
                                      </p:to>
                                    </p:set>
                                    <p:animEffect transition="in" filter="blinds(horizontal)">
                                      <p:cBhvr>
                                        <p:cTn id="62" dur="500"/>
                                        <p:tgtEl>
                                          <p:spTgt spid="5673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7324"/>
                                        </p:tgtEl>
                                        <p:attrNameLst>
                                          <p:attrName>style.visibility</p:attrName>
                                        </p:attrNameLst>
                                      </p:cBhvr>
                                      <p:to>
                                        <p:strVal val="visible"/>
                                      </p:to>
                                    </p:set>
                                    <p:animEffect transition="in" filter="blinds(horizontal)">
                                      <p:cBhvr>
                                        <p:cTn id="67" dur="500"/>
                                        <p:tgtEl>
                                          <p:spTgt spid="5673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7327"/>
                                        </p:tgtEl>
                                        <p:attrNameLst>
                                          <p:attrName>style.visibility</p:attrName>
                                        </p:attrNameLst>
                                      </p:cBhvr>
                                      <p:to>
                                        <p:strVal val="visible"/>
                                      </p:to>
                                    </p:set>
                                    <p:animEffect transition="in" filter="blinds(horizontal)">
                                      <p:cBhvr>
                                        <p:cTn id="72" dur="500"/>
                                        <p:tgtEl>
                                          <p:spTgt spid="56732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7325"/>
                                        </p:tgtEl>
                                        <p:attrNameLst>
                                          <p:attrName>style.visibility</p:attrName>
                                        </p:attrNameLst>
                                      </p:cBhvr>
                                      <p:to>
                                        <p:strVal val="visible"/>
                                      </p:to>
                                    </p:set>
                                    <p:animEffect transition="in" filter="blinds(horizontal)">
                                      <p:cBhvr>
                                        <p:cTn id="77" dur="500"/>
                                        <p:tgtEl>
                                          <p:spTgt spid="56732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7326"/>
                                        </p:tgtEl>
                                        <p:attrNameLst>
                                          <p:attrName>style.visibility</p:attrName>
                                        </p:attrNameLst>
                                      </p:cBhvr>
                                      <p:to>
                                        <p:strVal val="visible"/>
                                      </p:to>
                                    </p:set>
                                    <p:animEffect transition="in" filter="blinds(horizontal)">
                                      <p:cBhvr>
                                        <p:cTn id="82" dur="500"/>
                                        <p:tgtEl>
                                          <p:spTgt spid="56732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7322"/>
                                        </p:tgtEl>
                                        <p:attrNameLst>
                                          <p:attrName>style.visibility</p:attrName>
                                        </p:attrNameLst>
                                      </p:cBhvr>
                                      <p:to>
                                        <p:strVal val="visible"/>
                                      </p:to>
                                    </p:set>
                                    <p:animEffect transition="in" filter="blinds(horizontal)">
                                      <p:cBhvr>
                                        <p:cTn id="87" dur="500"/>
                                        <p:tgtEl>
                                          <p:spTgt spid="5673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67323"/>
                                        </p:tgtEl>
                                        <p:attrNameLst>
                                          <p:attrName>style.visibility</p:attrName>
                                        </p:attrNameLst>
                                      </p:cBhvr>
                                      <p:to>
                                        <p:strVal val="visible"/>
                                      </p:to>
                                    </p:set>
                                    <p:animEffect transition="in" filter="blinds(horizontal)">
                                      <p:cBhvr>
                                        <p:cTn id="92" dur="500"/>
                                        <p:tgtEl>
                                          <p:spTgt spid="56732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7328"/>
                                        </p:tgtEl>
                                        <p:attrNameLst>
                                          <p:attrName>style.visibility</p:attrName>
                                        </p:attrNameLst>
                                      </p:cBhvr>
                                      <p:to>
                                        <p:strVal val="visible"/>
                                      </p:to>
                                    </p:set>
                                    <p:animEffect transition="in" filter="blinds(horizontal)">
                                      <p:cBhvr>
                                        <p:cTn id="97" dur="500"/>
                                        <p:tgtEl>
                                          <p:spTgt spid="56732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67329"/>
                                        </p:tgtEl>
                                        <p:attrNameLst>
                                          <p:attrName>style.visibility</p:attrName>
                                        </p:attrNameLst>
                                      </p:cBhvr>
                                      <p:to>
                                        <p:strVal val="visible"/>
                                      </p:to>
                                    </p:set>
                                    <p:animEffect transition="in" filter="blinds(horizontal)">
                                      <p:cBhvr>
                                        <p:cTn id="102" dur="500"/>
                                        <p:tgtEl>
                                          <p:spTgt spid="56732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67330"/>
                                        </p:tgtEl>
                                        <p:attrNameLst>
                                          <p:attrName>style.visibility</p:attrName>
                                        </p:attrNameLst>
                                      </p:cBhvr>
                                      <p:to>
                                        <p:strVal val="visible"/>
                                      </p:to>
                                    </p:set>
                                    <p:animEffect transition="in" filter="blinds(horizontal)">
                                      <p:cBhvr>
                                        <p:cTn id="107" dur="500"/>
                                        <p:tgtEl>
                                          <p:spTgt spid="56733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67331"/>
                                        </p:tgtEl>
                                        <p:attrNameLst>
                                          <p:attrName>style.visibility</p:attrName>
                                        </p:attrNameLst>
                                      </p:cBhvr>
                                      <p:to>
                                        <p:strVal val="visible"/>
                                      </p:to>
                                    </p:set>
                                    <p:animEffect transition="in" filter="blinds(horizontal)">
                                      <p:cBhvr>
                                        <p:cTn id="112" dur="500"/>
                                        <p:tgtEl>
                                          <p:spTgt spid="567331"/>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67332"/>
                                        </p:tgtEl>
                                        <p:attrNameLst>
                                          <p:attrName>style.visibility</p:attrName>
                                        </p:attrNameLst>
                                      </p:cBhvr>
                                      <p:to>
                                        <p:strVal val="visible"/>
                                      </p:to>
                                    </p:set>
                                    <p:animEffect transition="in" filter="blinds(horizontal)">
                                      <p:cBhvr>
                                        <p:cTn id="117" dur="500"/>
                                        <p:tgtEl>
                                          <p:spTgt spid="56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2" grpId="0"/>
      <p:bldP spid="567307" grpId="0"/>
      <p:bldP spid="567310" grpId="0" animBg="1"/>
      <p:bldP spid="567313" grpId="0" animBg="1"/>
      <p:bldP spid="567314" grpId="0" animBg="1"/>
      <p:bldP spid="567315" grpId="0" animBg="1"/>
      <p:bldP spid="567316" grpId="0" animBg="1"/>
      <p:bldP spid="567317" grpId="0" animBg="1"/>
      <p:bldP spid="567318" grpId="0" animBg="1"/>
      <p:bldP spid="567319" grpId="0" animBg="1"/>
      <p:bldP spid="567320" grpId="0" animBg="1"/>
      <p:bldP spid="567321" grpId="0"/>
      <p:bldP spid="567322" grpId="0"/>
      <p:bldP spid="567323" grpId="0" animBg="1"/>
      <p:bldP spid="567324" grpId="0" animBg="1"/>
      <p:bldP spid="567325" grpId="0"/>
      <p:bldP spid="567326" grpId="0" animBg="1"/>
      <p:bldP spid="567327" grpId="0"/>
      <p:bldP spid="567328" grpId="0"/>
      <p:bldP spid="567329" grpId="0" animBg="1"/>
      <p:bldP spid="567330" grpId="0" animBg="1"/>
      <p:bldP spid="567331" grpId="0" animBg="1"/>
      <p:bldP spid="5673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body" idx="1"/>
          </p:nvPr>
        </p:nvSpPr>
        <p:spPr>
          <a:xfrm>
            <a:off x="0" y="760413"/>
            <a:ext cx="9144000" cy="5915025"/>
          </a:xfrm>
          <a:noFill/>
          <a:ln/>
        </p:spPr>
        <p:txBody>
          <a:bodyPr lIns="90488" tIns="44450" rIns="90488" bIns="44450"/>
          <a:lstStyle/>
          <a:p>
            <a:pPr marL="342900" indent="-342900">
              <a:lnSpc>
                <a:spcPct val="110000"/>
              </a:lnSpc>
              <a:spcBef>
                <a:spcPct val="25000"/>
              </a:spcBef>
            </a:pPr>
            <a:r>
              <a:rPr lang="en-US" altLang="zh-CN">
                <a:solidFill>
                  <a:schemeClr val="hlink"/>
                </a:solidFill>
                <a:ea typeface="宋体" pitchFamily="2" charset="-122"/>
              </a:rPr>
              <a:t> </a:t>
            </a:r>
            <a:r>
              <a:rPr lang="en-US" altLang="zh-CN" sz="2000">
                <a:solidFill>
                  <a:srgbClr val="CC0000"/>
                </a:solidFill>
                <a:latin typeface="微软雅黑" pitchFamily="34" charset="-122"/>
                <a:ea typeface="微软雅黑" pitchFamily="34" charset="-122"/>
                <a:cs typeface="Arial" charset="0"/>
              </a:rPr>
              <a:t>Hazards</a:t>
            </a:r>
            <a:r>
              <a:rPr lang="zh-CN" altLang="en-US" sz="2000">
                <a:solidFill>
                  <a:srgbClr val="CC0000"/>
                </a:solidFill>
                <a:latin typeface="微软雅黑" pitchFamily="34" charset="-122"/>
                <a:ea typeface="微软雅黑" pitchFamily="34" charset="-122"/>
                <a:cs typeface="Arial" charset="0"/>
              </a:rPr>
              <a:t>：指流水线遇到无法正确执行后续指令或执行了不该执行的指令</a:t>
            </a:r>
            <a:endParaRPr lang="en-US" altLang="zh-CN" sz="2000">
              <a:solidFill>
                <a:srgbClr val="CC0000"/>
              </a:solidFill>
              <a:latin typeface="微软雅黑" pitchFamily="34" charset="-122"/>
              <a:ea typeface="微软雅黑" pitchFamily="34" charset="-122"/>
              <a:cs typeface="Arial" charset="0"/>
            </a:endParaRPr>
          </a:p>
          <a:p>
            <a:pPr marL="742950" lvl="1" indent="-285750">
              <a:lnSpc>
                <a:spcPct val="110000"/>
              </a:lnSpc>
              <a:spcBef>
                <a:spcPct val="25000"/>
              </a:spcBef>
            </a:pPr>
            <a:r>
              <a:rPr lang="zh-CN" altLang="en-US" sz="2000" u="sng">
                <a:solidFill>
                  <a:schemeClr val="accent1"/>
                </a:solidFill>
                <a:latin typeface="微软雅黑" pitchFamily="34" charset="-122"/>
                <a:ea typeface="微软雅黑" pitchFamily="34" charset="-122"/>
              </a:rPr>
              <a:t>结构冒险</a:t>
            </a:r>
            <a:r>
              <a:rPr lang="zh-CN" altLang="en-US"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(hardware resource conflicts</a:t>
            </a:r>
            <a:r>
              <a:rPr lang="zh-CN" altLang="en-US" sz="2000">
                <a:latin typeface="微软雅黑" pitchFamily="34" charset="-122"/>
                <a:ea typeface="微软雅黑" pitchFamily="34" charset="-122"/>
              </a:rPr>
              <a:t>，硬件资源冲突</a:t>
            </a:r>
            <a:r>
              <a:rPr lang="en-US" altLang="zh-CN" sz="2000">
                <a:latin typeface="微软雅黑" pitchFamily="34" charset="-122"/>
                <a:ea typeface="微软雅黑" pitchFamily="34" charset="-122"/>
              </a:rPr>
              <a:t>):</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同一个部件同时被不同指令所使用</a:t>
            </a:r>
            <a:r>
              <a:rPr lang="zh-CN" altLang="en-US" sz="2000">
                <a:solidFill>
                  <a:srgbClr val="CC0000"/>
                </a:solidFill>
                <a:latin typeface="微软雅黑" pitchFamily="34" charset="-122"/>
                <a:ea typeface="微软雅黑" pitchFamily="34" charset="-122"/>
              </a:rPr>
              <a:t>     </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一个部件每条指令只能使用</a:t>
            </a:r>
            <a:r>
              <a:rPr lang="en-US" altLang="zh-CN" sz="2000">
                <a:solidFill>
                  <a:srgbClr val="008000"/>
                </a:solidFill>
                <a:latin typeface="微软雅黑" pitchFamily="34" charset="-122"/>
                <a:ea typeface="微软雅黑" pitchFamily="34" charset="-122"/>
              </a:rPr>
              <a:t>1</a:t>
            </a:r>
            <a:r>
              <a:rPr lang="zh-CN" altLang="en-US" sz="2000">
                <a:solidFill>
                  <a:srgbClr val="008000"/>
                </a:solidFill>
                <a:latin typeface="微软雅黑" pitchFamily="34" charset="-122"/>
                <a:ea typeface="微软雅黑" pitchFamily="34" charset="-122"/>
              </a:rPr>
              <a:t>次，且只能在特定周期使用</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设置多个部件，以避免冲突。如指令存储器</a:t>
            </a:r>
            <a:r>
              <a:rPr lang="en-US" altLang="zh-CN" sz="2000">
                <a:solidFill>
                  <a:srgbClr val="008000"/>
                </a:solidFill>
                <a:latin typeface="微软雅黑" pitchFamily="34" charset="-122"/>
                <a:ea typeface="微软雅黑" pitchFamily="34" charset="-122"/>
              </a:rPr>
              <a:t>IM </a:t>
            </a:r>
            <a:r>
              <a:rPr lang="zh-CN" altLang="en-US" sz="2000">
                <a:solidFill>
                  <a:srgbClr val="008000"/>
                </a:solidFill>
                <a:latin typeface="微软雅黑" pitchFamily="34" charset="-122"/>
                <a:ea typeface="微软雅黑" pitchFamily="34" charset="-122"/>
              </a:rPr>
              <a:t>和数据存储器</a:t>
            </a:r>
            <a:r>
              <a:rPr lang="en-US" altLang="zh-CN" sz="2000">
                <a:solidFill>
                  <a:srgbClr val="008000"/>
                </a:solidFill>
                <a:latin typeface="微软雅黑" pitchFamily="34" charset="-122"/>
                <a:ea typeface="微软雅黑" pitchFamily="34" charset="-122"/>
              </a:rPr>
              <a:t>DM</a:t>
            </a:r>
            <a:r>
              <a:rPr lang="zh-CN" altLang="en-US" sz="2000">
                <a:solidFill>
                  <a:srgbClr val="008000"/>
                </a:solidFill>
                <a:latin typeface="微软雅黑" pitchFamily="34" charset="-122"/>
                <a:ea typeface="微软雅黑" pitchFamily="34" charset="-122"/>
              </a:rPr>
              <a:t>分开</a:t>
            </a:r>
          </a:p>
          <a:p>
            <a:pPr marL="742950" lvl="1" indent="-285750">
              <a:lnSpc>
                <a:spcPct val="110000"/>
              </a:lnSpc>
              <a:spcBef>
                <a:spcPct val="25000"/>
              </a:spcBef>
            </a:pPr>
            <a:r>
              <a:rPr lang="zh-CN" altLang="en-US" sz="2000" u="sng">
                <a:solidFill>
                  <a:srgbClr val="FF0000"/>
                </a:solidFill>
                <a:latin typeface="微软雅黑" pitchFamily="34" charset="-122"/>
                <a:ea typeface="微软雅黑" pitchFamily="34" charset="-122"/>
              </a:rPr>
              <a:t>数据冒险</a:t>
            </a:r>
            <a:r>
              <a:rPr lang="zh-CN" altLang="en-US"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(data dependencies</a:t>
            </a:r>
            <a:r>
              <a:rPr lang="zh-CN" altLang="en-US" sz="2000">
                <a:latin typeface="微软雅黑" pitchFamily="34" charset="-122"/>
                <a:ea typeface="微软雅黑" pitchFamily="34" charset="-122"/>
              </a:rPr>
              <a:t>，数据相关</a:t>
            </a:r>
            <a:r>
              <a:rPr lang="en-US" altLang="zh-CN" sz="2000">
                <a:latin typeface="微软雅黑" pitchFamily="34" charset="-122"/>
                <a:ea typeface="微软雅黑" pitchFamily="34" charset="-122"/>
              </a:rPr>
              <a:t>): </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后面指令用到前面指令结果数据时，前面指令的结果还没产生</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转发</a:t>
            </a:r>
            <a:r>
              <a:rPr lang="en-US" altLang="zh-CN" sz="2000">
                <a:solidFill>
                  <a:srgbClr val="008000"/>
                </a:solidFill>
                <a:latin typeface="微软雅黑" pitchFamily="34" charset="-122"/>
                <a:ea typeface="微软雅黑" pitchFamily="34" charset="-122"/>
              </a:rPr>
              <a:t>(Forwarding/Bypassing</a:t>
            </a:r>
            <a:r>
              <a:rPr lang="zh-CN" altLang="en-US" sz="2000">
                <a:solidFill>
                  <a:srgbClr val="008000"/>
                </a:solidFill>
                <a:latin typeface="微软雅黑" pitchFamily="34" charset="-122"/>
                <a:ea typeface="微软雅黑" pitchFamily="34" charset="-122"/>
              </a:rPr>
              <a:t>旁路</a:t>
            </a:r>
            <a:r>
              <a:rPr lang="en-US" altLang="zh-CN" sz="2000">
                <a:solidFill>
                  <a:srgbClr val="008000"/>
                </a:solidFill>
                <a:latin typeface="微软雅黑" pitchFamily="34" charset="-122"/>
                <a:ea typeface="微软雅黑" pitchFamily="34" charset="-122"/>
              </a:rPr>
              <a:t>) </a:t>
            </a:r>
            <a:r>
              <a:rPr lang="zh-CN" altLang="en-US" sz="2000">
                <a:solidFill>
                  <a:srgbClr val="008000"/>
                </a:solidFill>
                <a:latin typeface="微软雅黑" pitchFamily="34" charset="-122"/>
                <a:ea typeface="微软雅黑" pitchFamily="34" charset="-122"/>
              </a:rPr>
              <a:t>或 前半周期读后半周期写</a:t>
            </a:r>
          </a:p>
          <a:p>
            <a:pPr marL="1143000" lvl="2" indent="-228600">
              <a:lnSpc>
                <a:spcPct val="110000"/>
              </a:lnSpc>
              <a:spcBef>
                <a:spcPct val="25000"/>
              </a:spcBef>
            </a:pPr>
            <a:r>
              <a:rPr lang="en-US" altLang="zh-CN" sz="2000">
                <a:solidFill>
                  <a:srgbClr val="008000"/>
                </a:solidFill>
                <a:latin typeface="微软雅黑" pitchFamily="34" charset="-122"/>
                <a:ea typeface="微软雅黑" pitchFamily="34" charset="-122"/>
              </a:rPr>
              <a:t>Load-use</a:t>
            </a:r>
            <a:r>
              <a:rPr lang="zh-CN" altLang="en-US" sz="2000">
                <a:solidFill>
                  <a:srgbClr val="008000"/>
                </a:solidFill>
                <a:latin typeface="微软雅黑" pitchFamily="34" charset="-122"/>
                <a:ea typeface="微软雅黑" pitchFamily="34" charset="-122"/>
              </a:rPr>
              <a:t>冒险不能通过转发解决，需阻塞</a:t>
            </a:r>
            <a:r>
              <a:rPr lang="en-US" altLang="zh-CN" sz="2000">
                <a:solidFill>
                  <a:srgbClr val="008000"/>
                </a:solidFill>
                <a:latin typeface="微软雅黑" pitchFamily="34" charset="-122"/>
                <a:ea typeface="微软雅黑" pitchFamily="34" charset="-122"/>
              </a:rPr>
              <a:t>(stall)</a:t>
            </a:r>
            <a:r>
              <a:rPr lang="zh-CN" altLang="en-US" sz="2000">
                <a:solidFill>
                  <a:srgbClr val="008000"/>
                </a:solidFill>
                <a:latin typeface="微软雅黑" pitchFamily="34" charset="-122"/>
                <a:ea typeface="微软雅黑" pitchFamily="34" charset="-122"/>
              </a:rPr>
              <a:t>一个时钟周期</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编译程序优化指令顺序</a:t>
            </a:r>
          </a:p>
          <a:p>
            <a:pPr marL="742950" lvl="1" indent="-285750">
              <a:lnSpc>
                <a:spcPct val="110000"/>
              </a:lnSpc>
              <a:spcBef>
                <a:spcPct val="25000"/>
              </a:spcBef>
            </a:pPr>
            <a:r>
              <a:rPr lang="zh-CN" altLang="en-US" sz="2000" u="sng">
                <a:solidFill>
                  <a:srgbClr val="FF0000"/>
                </a:solidFill>
                <a:latin typeface="微软雅黑" pitchFamily="34" charset="-122"/>
                <a:ea typeface="微软雅黑" pitchFamily="34" charset="-122"/>
              </a:rPr>
              <a:t>控制 </a:t>
            </a:r>
            <a:r>
              <a:rPr lang="en-US" altLang="zh-CN" sz="2000" u="sng">
                <a:solidFill>
                  <a:srgbClr val="FF0000"/>
                </a:solidFill>
                <a:latin typeface="微软雅黑" pitchFamily="34" charset="-122"/>
                <a:ea typeface="微软雅黑" pitchFamily="34" charset="-122"/>
              </a:rPr>
              <a:t>(</a:t>
            </a:r>
            <a:r>
              <a:rPr lang="zh-CN" altLang="en-US" sz="2000" u="sng">
                <a:solidFill>
                  <a:srgbClr val="FF0000"/>
                </a:solidFill>
                <a:latin typeface="微软雅黑" pitchFamily="34" charset="-122"/>
                <a:ea typeface="微软雅黑" pitchFamily="34" charset="-122"/>
              </a:rPr>
              <a:t>分支</a:t>
            </a:r>
            <a:r>
              <a:rPr lang="en-US" altLang="zh-CN" sz="2000" u="sng">
                <a:solidFill>
                  <a:srgbClr val="FF0000"/>
                </a:solidFill>
                <a:latin typeface="微软雅黑" pitchFamily="34" charset="-122"/>
                <a:ea typeface="微软雅黑" pitchFamily="34" charset="-122"/>
              </a:rPr>
              <a:t>)</a:t>
            </a:r>
            <a:r>
              <a:rPr lang="zh-CN" altLang="en-US" sz="2000" u="sng">
                <a:solidFill>
                  <a:srgbClr val="FF0000"/>
                </a:solidFill>
                <a:latin typeface="微软雅黑" pitchFamily="34" charset="-122"/>
                <a:ea typeface="微软雅黑" pitchFamily="34" charset="-122"/>
              </a:rPr>
              <a:t> 冒险</a:t>
            </a:r>
            <a:r>
              <a:rPr lang="en-US" altLang="zh-CN" sz="2000" b="0" u="sng">
                <a:solidFill>
                  <a:srgbClr val="FF0000"/>
                </a:solidFill>
                <a:latin typeface="微软雅黑" pitchFamily="34" charset="-122"/>
                <a:ea typeface="微软雅黑" pitchFamily="34" charset="-122"/>
              </a:rPr>
              <a:t> </a:t>
            </a:r>
            <a:r>
              <a:rPr lang="en-US" altLang="zh-CN" sz="2000">
                <a:latin typeface="微软雅黑" pitchFamily="34" charset="-122"/>
                <a:ea typeface="微软雅黑" pitchFamily="34" charset="-122"/>
              </a:rPr>
              <a:t>(changes in program flow</a:t>
            </a:r>
            <a:r>
              <a:rPr lang="zh-CN" altLang="en-US" sz="2000">
                <a:latin typeface="微软雅黑" pitchFamily="34" charset="-122"/>
                <a:ea typeface="微软雅黑" pitchFamily="34" charset="-122"/>
              </a:rPr>
              <a:t>，改变控制流</a:t>
            </a:r>
            <a:r>
              <a:rPr lang="en-US" altLang="zh-CN" sz="2000">
                <a:latin typeface="微软雅黑" pitchFamily="34" charset="-122"/>
                <a:ea typeface="微软雅黑" pitchFamily="34" charset="-122"/>
              </a:rPr>
              <a:t>): </a:t>
            </a:r>
          </a:p>
          <a:p>
            <a:pPr marL="742950" lvl="1" indent="-285750">
              <a:lnSpc>
                <a:spcPct val="110000"/>
              </a:lnSpc>
              <a:spcBef>
                <a:spcPct val="25000"/>
              </a:spcBef>
              <a:buFontTx/>
              <a:buNone/>
            </a:pPr>
            <a:r>
              <a:rPr lang="zh-CN" altLang="en-US" sz="2000">
                <a:latin typeface="微软雅黑" pitchFamily="34" charset="-122"/>
                <a:ea typeface="微软雅黑" pitchFamily="34" charset="-122"/>
              </a:rPr>
              <a:t>     现象：</a:t>
            </a:r>
            <a:r>
              <a:rPr lang="zh-CN" altLang="en-US" sz="2000">
                <a:solidFill>
                  <a:srgbClr val="990000"/>
                </a:solidFill>
                <a:latin typeface="微软雅黑" pitchFamily="34" charset="-122"/>
                <a:ea typeface="微软雅黑" pitchFamily="34" charset="-122"/>
              </a:rPr>
              <a:t>转移或异常改变执行流程，后继指令在目标地址产生前已被取出</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采用静态或动态分支预测</a:t>
            </a:r>
          </a:p>
          <a:p>
            <a:pPr marL="1143000" lvl="2" indent="-228600">
              <a:lnSpc>
                <a:spcPct val="110000"/>
              </a:lnSpc>
              <a:spcBef>
                <a:spcPct val="25000"/>
              </a:spcBef>
            </a:pPr>
            <a:r>
              <a:rPr lang="zh-CN" altLang="en-US" sz="2000">
                <a:solidFill>
                  <a:srgbClr val="008000"/>
                </a:solidFill>
                <a:latin typeface="微软雅黑" pitchFamily="34" charset="-122"/>
                <a:ea typeface="微软雅黑" pitchFamily="34" charset="-122"/>
              </a:rPr>
              <a:t>编译程序优化指令顺序</a:t>
            </a:r>
            <a:r>
              <a:rPr lang="en-US" altLang="zh-CN" sz="2000">
                <a:solidFill>
                  <a:srgbClr val="008000"/>
                </a:solidFill>
                <a:latin typeface="微软雅黑" pitchFamily="34" charset="-122"/>
                <a:ea typeface="微软雅黑" pitchFamily="34" charset="-122"/>
              </a:rPr>
              <a:t>(</a:t>
            </a:r>
            <a:r>
              <a:rPr lang="zh-CN" altLang="en-US" sz="2000">
                <a:solidFill>
                  <a:srgbClr val="008000"/>
                </a:solidFill>
                <a:latin typeface="微软雅黑" pitchFamily="34" charset="-122"/>
                <a:ea typeface="微软雅黑" pitchFamily="34" charset="-122"/>
              </a:rPr>
              <a:t>分支延迟</a:t>
            </a:r>
            <a:r>
              <a:rPr lang="en-US" altLang="zh-CN" sz="2000">
                <a:solidFill>
                  <a:srgbClr val="008000"/>
                </a:solidFill>
                <a:latin typeface="微软雅黑" pitchFamily="34" charset="-122"/>
                <a:ea typeface="微软雅黑" pitchFamily="34" charset="-122"/>
              </a:rPr>
              <a:t>)</a:t>
            </a:r>
          </a:p>
        </p:txBody>
      </p:sp>
      <p:sp>
        <p:nvSpPr>
          <p:cNvPr id="568323" name="Rectangle 3"/>
          <p:cNvSpPr>
            <a:spLocks noChangeArrowheads="1"/>
          </p:cNvSpPr>
          <p:nvPr/>
        </p:nvSpPr>
        <p:spPr bwMode="auto">
          <a:xfrm>
            <a:off x="855663" y="114300"/>
            <a:ext cx="7567612" cy="528638"/>
          </a:xfrm>
          <a:prstGeom prst="rect">
            <a:avLst/>
          </a:prstGeom>
          <a:noFill/>
          <a:ln w="12700">
            <a:noFill/>
            <a:miter lim="800000"/>
            <a:headEnd/>
            <a:tailEnd/>
          </a:ln>
          <a:effectLst/>
        </p:spPr>
        <p:txBody>
          <a:bodyPr lIns="63500" tIns="25400" rIns="63500" bIns="25400">
            <a:spAutoFit/>
          </a:bodyPr>
          <a:lstStyle/>
          <a:p>
            <a:pPr algn="ctr">
              <a:lnSpc>
                <a:spcPct val="87000"/>
              </a:lnSpc>
            </a:pPr>
            <a:r>
              <a:rPr lang="zh-CN" altLang="en-US" sz="3600">
                <a:solidFill>
                  <a:srgbClr val="CC3300"/>
                </a:solidFill>
                <a:latin typeface="黑体" pitchFamily="49" charset="-122"/>
                <a:ea typeface="黑体" pitchFamily="49" charset="-122"/>
              </a:rPr>
              <a:t>流水线的冲突</a:t>
            </a:r>
            <a:r>
              <a:rPr lang="en-US" altLang="zh-CN" sz="3600">
                <a:solidFill>
                  <a:srgbClr val="CC3300"/>
                </a:solidFill>
                <a:latin typeface="黑体" pitchFamily="49" charset="-122"/>
                <a:ea typeface="黑体" pitchFamily="49" charset="-122"/>
              </a:rPr>
              <a:t>/</a:t>
            </a:r>
            <a:r>
              <a:rPr lang="zh-CN" altLang="en-US" sz="3600">
                <a:solidFill>
                  <a:srgbClr val="CC3300"/>
                </a:solidFill>
                <a:latin typeface="黑体" pitchFamily="49" charset="-122"/>
                <a:ea typeface="黑体" pitchFamily="49" charset="-122"/>
              </a:rPr>
              <a:t>冒险</a:t>
            </a:r>
            <a:r>
              <a:rPr lang="en-US" altLang="zh-CN" sz="3600">
                <a:solidFill>
                  <a:srgbClr val="CC3300"/>
                </a:solidFill>
                <a:latin typeface="黑体" pitchFamily="49" charset="-122"/>
                <a:ea typeface="黑体" pitchFamily="49" charset="-122"/>
              </a:rPr>
              <a:t>(</a:t>
            </a:r>
            <a:r>
              <a:rPr lang="en-US" altLang="zh-CN" sz="3600">
                <a:solidFill>
                  <a:srgbClr val="CC3300"/>
                </a:solidFill>
                <a:ea typeface="黑体" pitchFamily="49" charset="-122"/>
              </a:rPr>
              <a:t>hazard</a:t>
            </a:r>
            <a:r>
              <a:rPr lang="en-US" altLang="zh-CN" sz="3600">
                <a:solidFill>
                  <a:srgbClr val="CC3300"/>
                </a:solidFill>
                <a:latin typeface="黑体" pitchFamily="49" charset="-122"/>
                <a:ea typeface="黑体" pitchFamily="49" charset="-122"/>
              </a:rPr>
              <a:t>)</a:t>
            </a:r>
            <a:r>
              <a:rPr lang="zh-CN" altLang="en-US" sz="3600">
                <a:solidFill>
                  <a:srgbClr val="CC3300"/>
                </a:solidFill>
                <a:latin typeface="黑体" pitchFamily="49" charset="-122"/>
                <a:ea typeface="黑体" pitchFamily="49" charset="-122"/>
              </a:rPr>
              <a:t>情况</a:t>
            </a:r>
          </a:p>
        </p:txBody>
      </p:sp>
      <p:sp>
        <p:nvSpPr>
          <p:cNvPr id="568324" name="Text Box 4"/>
          <p:cNvSpPr txBox="1">
            <a:spLocks noChangeArrowheads="1"/>
          </p:cNvSpPr>
          <p:nvPr/>
        </p:nvSpPr>
        <p:spPr bwMode="auto">
          <a:xfrm>
            <a:off x="5600700" y="6088063"/>
            <a:ext cx="3013075" cy="396875"/>
          </a:xfrm>
          <a:prstGeom prst="rect">
            <a:avLst/>
          </a:prstGeom>
          <a:noFill/>
          <a:ln w="12700">
            <a:noFill/>
            <a:miter lim="800000"/>
            <a:headEnd/>
            <a:tailEnd/>
          </a:ln>
          <a:effectLst/>
        </p:spPr>
        <p:txBody>
          <a:bodyPr>
            <a:spAutoFit/>
          </a:bodyPr>
          <a:lstStyle/>
          <a:p>
            <a:pPr>
              <a:spcBef>
                <a:spcPct val="50000"/>
              </a:spcBef>
            </a:pPr>
            <a:r>
              <a:rPr lang="zh-CN" altLang="en-US" sz="2000">
                <a:latin typeface="Times New Roman" pitchFamily="18" charset="0"/>
                <a:ea typeface="宋体" pitchFamily="2" charset="-122"/>
              </a:rPr>
              <a:t>本</a:t>
            </a:r>
            <a:r>
              <a:rPr lang="en-US" altLang="zh-CN" sz="2000">
                <a:latin typeface="Times New Roman" pitchFamily="18" charset="0"/>
                <a:ea typeface="宋体" pitchFamily="2" charset="-122"/>
              </a:rPr>
              <a:t>PPT</a:t>
            </a:r>
            <a:r>
              <a:rPr lang="zh-CN" altLang="en-US" sz="2000">
                <a:latin typeface="Times New Roman" pitchFamily="18" charset="0"/>
                <a:ea typeface="宋体" pitchFamily="2" charset="-122"/>
              </a:rPr>
              <a:t>内容只需大概了解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8322">
                                            <p:txEl>
                                              <p:pRg st="2" end="2"/>
                                            </p:txEl>
                                          </p:spTgt>
                                        </p:tgtEl>
                                        <p:attrNameLst>
                                          <p:attrName>style.visibility</p:attrName>
                                        </p:attrNameLst>
                                      </p:cBhvr>
                                      <p:to>
                                        <p:strVal val="visible"/>
                                      </p:to>
                                    </p:set>
                                    <p:animEffect transition="in" filter="blinds(horizontal)">
                                      <p:cBhvr>
                                        <p:cTn id="7" dur="500"/>
                                        <p:tgtEl>
                                          <p:spTgt spid="5683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2">
                                            <p:txEl>
                                              <p:pRg st="3" end="3"/>
                                            </p:txEl>
                                          </p:spTgt>
                                        </p:tgtEl>
                                        <p:attrNameLst>
                                          <p:attrName>style.visibility</p:attrName>
                                        </p:attrNameLst>
                                      </p:cBhvr>
                                      <p:to>
                                        <p:strVal val="visible"/>
                                      </p:to>
                                    </p:set>
                                    <p:animEffect transition="in" filter="blinds(horizontal)">
                                      <p:cBhvr>
                                        <p:cTn id="12" dur="500"/>
                                        <p:tgtEl>
                                          <p:spTgt spid="5683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2">
                                            <p:txEl>
                                              <p:pRg st="4" end="4"/>
                                            </p:txEl>
                                          </p:spTgt>
                                        </p:tgtEl>
                                        <p:attrNameLst>
                                          <p:attrName>style.visibility</p:attrName>
                                        </p:attrNameLst>
                                      </p:cBhvr>
                                      <p:to>
                                        <p:strVal val="visible"/>
                                      </p:to>
                                    </p:set>
                                    <p:animEffect transition="in" filter="blinds(horizontal)">
                                      <p:cBhvr>
                                        <p:cTn id="17" dur="500"/>
                                        <p:tgtEl>
                                          <p:spTgt spid="5683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8322">
                                            <p:txEl>
                                              <p:pRg st="6" end="6"/>
                                            </p:txEl>
                                          </p:spTgt>
                                        </p:tgtEl>
                                        <p:attrNameLst>
                                          <p:attrName>style.visibility</p:attrName>
                                        </p:attrNameLst>
                                      </p:cBhvr>
                                      <p:to>
                                        <p:strVal val="visible"/>
                                      </p:to>
                                    </p:set>
                                    <p:animEffect transition="in" filter="blinds(horizontal)">
                                      <p:cBhvr>
                                        <p:cTn id="22" dur="500"/>
                                        <p:tgtEl>
                                          <p:spTgt spid="56832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22">
                                            <p:txEl>
                                              <p:pRg st="7" end="7"/>
                                            </p:txEl>
                                          </p:spTgt>
                                        </p:tgtEl>
                                        <p:attrNameLst>
                                          <p:attrName>style.visibility</p:attrName>
                                        </p:attrNameLst>
                                      </p:cBhvr>
                                      <p:to>
                                        <p:strVal val="visible"/>
                                      </p:to>
                                    </p:set>
                                    <p:animEffect transition="in" filter="blinds(horizontal)">
                                      <p:cBhvr>
                                        <p:cTn id="27" dur="500"/>
                                        <p:tgtEl>
                                          <p:spTgt spid="56832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8322">
                                            <p:txEl>
                                              <p:pRg st="8" end="8"/>
                                            </p:txEl>
                                          </p:spTgt>
                                        </p:tgtEl>
                                        <p:attrNameLst>
                                          <p:attrName>style.visibility</p:attrName>
                                        </p:attrNameLst>
                                      </p:cBhvr>
                                      <p:to>
                                        <p:strVal val="visible"/>
                                      </p:to>
                                    </p:set>
                                    <p:animEffect transition="in" filter="blinds(horizontal)">
                                      <p:cBhvr>
                                        <p:cTn id="32" dur="500"/>
                                        <p:tgtEl>
                                          <p:spTgt spid="56832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2">
                                            <p:txEl>
                                              <p:pRg st="9" end="9"/>
                                            </p:txEl>
                                          </p:spTgt>
                                        </p:tgtEl>
                                        <p:attrNameLst>
                                          <p:attrName>style.visibility</p:attrName>
                                        </p:attrNameLst>
                                      </p:cBhvr>
                                      <p:to>
                                        <p:strVal val="visible"/>
                                      </p:to>
                                    </p:set>
                                    <p:animEffect transition="in" filter="blinds(horizontal)">
                                      <p:cBhvr>
                                        <p:cTn id="37" dur="500"/>
                                        <p:tgtEl>
                                          <p:spTgt spid="56832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2">
                                            <p:txEl>
                                              <p:pRg st="11" end="11"/>
                                            </p:txEl>
                                          </p:spTgt>
                                        </p:tgtEl>
                                        <p:attrNameLst>
                                          <p:attrName>style.visibility</p:attrName>
                                        </p:attrNameLst>
                                      </p:cBhvr>
                                      <p:to>
                                        <p:strVal val="visible"/>
                                      </p:to>
                                    </p:set>
                                    <p:animEffect transition="in" filter="blinds(horizontal)">
                                      <p:cBhvr>
                                        <p:cTn id="42" dur="500"/>
                                        <p:tgtEl>
                                          <p:spTgt spid="568322">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8322">
                                            <p:txEl>
                                              <p:pRg st="12" end="12"/>
                                            </p:txEl>
                                          </p:spTgt>
                                        </p:tgtEl>
                                        <p:attrNameLst>
                                          <p:attrName>style.visibility</p:attrName>
                                        </p:attrNameLst>
                                      </p:cBhvr>
                                      <p:to>
                                        <p:strVal val="visible"/>
                                      </p:to>
                                    </p:set>
                                    <p:animEffect transition="in" filter="blinds(horizontal)">
                                      <p:cBhvr>
                                        <p:cTn id="47" dur="500"/>
                                        <p:tgtEl>
                                          <p:spTgt spid="568322">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8322">
                                            <p:txEl>
                                              <p:pRg st="13" end="13"/>
                                            </p:txEl>
                                          </p:spTgt>
                                        </p:tgtEl>
                                        <p:attrNameLst>
                                          <p:attrName>style.visibility</p:attrName>
                                        </p:attrNameLst>
                                      </p:cBhvr>
                                      <p:to>
                                        <p:strVal val="visible"/>
                                      </p:to>
                                    </p:set>
                                    <p:animEffect transition="in" filter="blinds(horizontal)">
                                      <p:cBhvr>
                                        <p:cTn id="52" dur="500"/>
                                        <p:tgtEl>
                                          <p:spTgt spid="56832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程序的执行机制</a:t>
            </a:r>
          </a:p>
        </p:txBody>
      </p:sp>
      <p:sp>
        <p:nvSpPr>
          <p:cNvPr id="447491" name="Rectangle 3"/>
          <p:cNvSpPr>
            <a:spLocks noGrp="1" noChangeArrowheads="1"/>
          </p:cNvSpPr>
          <p:nvPr>
            <p:ph type="body" idx="4294967295"/>
          </p:nvPr>
        </p:nvSpPr>
        <p:spPr>
          <a:xfrm>
            <a:off x="250825" y="936625"/>
            <a:ext cx="8551863" cy="4029075"/>
          </a:xfrm>
        </p:spPr>
        <p:txBody>
          <a:bodyPr lIns="91440" tIns="45720" rIns="91440" bIns="45720"/>
          <a:lstStyle/>
          <a:p>
            <a:pPr marL="457200" indent="-457200">
              <a:spcBef>
                <a:spcPts val="1300"/>
              </a:spcBef>
            </a:pPr>
            <a:r>
              <a:rPr lang="zh-CN" altLang="en-US" sz="2800">
                <a:ea typeface="黑体" pitchFamily="49"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如何控制程序的执行流</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了解一条指令的执行过程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的主要功能和内部结构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了解数据通路的基本组成和定时方式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理解指令执行时数据通路中信息的流动过程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了解指令流水线的基本概念</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了解内部异常和外部中断的基本概念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2418" name="Rectangle 2"/>
          <p:cNvSpPr>
            <a:spLocks noChangeArrowheads="1"/>
          </p:cNvSpPr>
          <p:nvPr/>
        </p:nvSpPr>
        <p:spPr bwMode="auto">
          <a:xfrm>
            <a:off x="415925" y="919163"/>
            <a:ext cx="7983538" cy="4941887"/>
          </a:xfrm>
          <a:prstGeom prst="rect">
            <a:avLst/>
          </a:prstGeom>
          <a:noFill/>
          <a:ln w="12700">
            <a:noFill/>
            <a:miter lim="800000"/>
            <a:headEnd/>
            <a:tailEnd/>
          </a:ln>
          <a:effectLst/>
        </p:spPr>
        <p:txBody>
          <a:bodyPr lIns="90488" tIns="44450" rIns="90488" bIns="44450"/>
          <a:lstStyle/>
          <a:p>
            <a:pPr marL="285750" indent="-285750">
              <a:lnSpc>
                <a:spcPct val="90000"/>
              </a:lnSpc>
              <a:spcBef>
                <a:spcPct val="30000"/>
              </a:spcBef>
            </a:pPr>
            <a:r>
              <a:rPr lang="zh-CN" altLang="en-US" sz="2000">
                <a:latin typeface="微软雅黑" pitchFamily="34" charset="-122"/>
                <a:ea typeface="微软雅黑" pitchFamily="34" charset="-122"/>
              </a:rPr>
              <a:t>以下源程序可生成两种不同的代码，优化的代码可避免</a:t>
            </a:r>
            <a:r>
              <a:rPr lang="en-US" altLang="zh-CN" sz="2000">
                <a:latin typeface="微软雅黑" pitchFamily="34" charset="-122"/>
                <a:ea typeface="微软雅黑" pitchFamily="34" charset="-122"/>
              </a:rPr>
              <a:t>Load</a:t>
            </a:r>
            <a:r>
              <a:rPr lang="zh-CN" altLang="en-US" sz="2000">
                <a:latin typeface="微软雅黑" pitchFamily="34" charset="-122"/>
                <a:ea typeface="微软雅黑" pitchFamily="34" charset="-122"/>
              </a:rPr>
              <a:t>阻塞</a:t>
            </a:r>
          </a:p>
          <a:p>
            <a:pPr marL="285750" indent="-285750">
              <a:lnSpc>
                <a:spcPct val="90000"/>
              </a:lnSpc>
              <a:spcBef>
                <a:spcPct val="30000"/>
              </a:spcBef>
            </a:pPr>
            <a:r>
              <a:rPr lang="en-US" altLang="zh-CN" sz="2000">
                <a:latin typeface="微软雅黑" pitchFamily="34" charset="-122"/>
                <a:ea typeface="微软雅黑" pitchFamily="34" charset="-122"/>
              </a:rPr>
              <a:t>		a = b + c;</a:t>
            </a:r>
          </a:p>
          <a:p>
            <a:pPr marL="285750" indent="-285750">
              <a:lnSpc>
                <a:spcPct val="90000"/>
              </a:lnSpc>
              <a:spcBef>
                <a:spcPct val="30000"/>
              </a:spcBef>
            </a:pPr>
            <a:r>
              <a:rPr lang="en-US" altLang="zh-CN" sz="2000">
                <a:latin typeface="微软雅黑" pitchFamily="34" charset="-122"/>
                <a:ea typeface="微软雅黑" pitchFamily="34" charset="-122"/>
              </a:rPr>
              <a:t>		d = e – f;</a:t>
            </a:r>
          </a:p>
          <a:p>
            <a:pPr marL="285750" indent="-285750">
              <a:lnSpc>
                <a:spcPct val="90000"/>
              </a:lnSpc>
              <a:spcBef>
                <a:spcPct val="30000"/>
              </a:spcBef>
            </a:pPr>
            <a:r>
              <a:rPr lang="zh-CN" altLang="en-US" sz="2000">
                <a:latin typeface="微软雅黑" pitchFamily="34" charset="-122"/>
                <a:ea typeface="微软雅黑" pitchFamily="34" charset="-122"/>
              </a:rPr>
              <a:t>假定 </a:t>
            </a:r>
            <a:r>
              <a:rPr lang="en-US" altLang="zh-CN" sz="2000">
                <a:latin typeface="微软雅黑" pitchFamily="34" charset="-122"/>
                <a:ea typeface="微软雅黑" pitchFamily="34" charset="-122"/>
              </a:rPr>
              <a:t>a, b, c, d ,e, f </a:t>
            </a:r>
            <a:r>
              <a:rPr lang="zh-CN" altLang="en-US" sz="2000">
                <a:latin typeface="微软雅黑" pitchFamily="34" charset="-122"/>
                <a:ea typeface="微软雅黑" pitchFamily="34" charset="-122"/>
              </a:rPr>
              <a:t>在内存</a:t>
            </a:r>
          </a:p>
        </p:txBody>
      </p:sp>
      <p:sp>
        <p:nvSpPr>
          <p:cNvPr id="572419" name="Rectangle 3"/>
          <p:cNvSpPr>
            <a:spLocks noGrp="1" noChangeArrowheads="1"/>
          </p:cNvSpPr>
          <p:nvPr>
            <p:ph type="title"/>
          </p:nvPr>
        </p:nvSpPr>
        <p:spPr>
          <a:xfrm>
            <a:off x="671513" y="128588"/>
            <a:ext cx="7499350" cy="528637"/>
          </a:xfrm>
          <a:noFill/>
          <a:ln/>
        </p:spPr>
        <p:txBody>
          <a:bodyPr/>
          <a:lstStyle/>
          <a:p>
            <a:r>
              <a:rPr lang="zh-CN" altLang="en-US"/>
              <a:t>编译器优化指令顺序解决数据冒险</a:t>
            </a:r>
            <a:endParaRPr lang="en-US" altLang="zh-CN"/>
          </a:p>
        </p:txBody>
      </p:sp>
      <p:sp>
        <p:nvSpPr>
          <p:cNvPr id="572420" name="Rectangle 4"/>
          <p:cNvSpPr>
            <a:spLocks noGrp="1" noChangeArrowheads="1"/>
          </p:cNvSpPr>
          <p:nvPr>
            <p:ph type="body" idx="1"/>
          </p:nvPr>
        </p:nvSpPr>
        <p:spPr>
          <a:xfrm>
            <a:off x="5068888" y="2468563"/>
            <a:ext cx="3581400" cy="3309937"/>
          </a:xfrm>
          <a:noFill/>
          <a:ln/>
        </p:spPr>
        <p:txBody>
          <a:bodyPr/>
          <a:lstStyle/>
          <a:p>
            <a:pPr>
              <a:lnSpc>
                <a:spcPct val="90000"/>
              </a:lnSpc>
              <a:buFontTx/>
              <a:buNone/>
            </a:pPr>
            <a:r>
              <a:rPr lang="en-US" altLang="zh-CN" sz="2200">
                <a:solidFill>
                  <a:schemeClr val="accent1"/>
                </a:solidFill>
                <a:ea typeface="宋体" pitchFamily="2" charset="-122"/>
              </a:rPr>
              <a:t>Fast code:</a:t>
            </a:r>
            <a:endParaRPr lang="en-US" altLang="zh-CN" sz="2200">
              <a:ea typeface="宋体" pitchFamily="2" charset="-122"/>
            </a:endParaRPr>
          </a:p>
          <a:p>
            <a:pPr>
              <a:spcBef>
                <a:spcPct val="20000"/>
              </a:spcBef>
              <a:buFontTx/>
              <a:buNone/>
            </a:pPr>
            <a:r>
              <a:rPr lang="en-US" altLang="zh-CN" sz="2200">
                <a:ea typeface="宋体" pitchFamily="2" charset="-122"/>
              </a:rPr>
              <a:t>		</a:t>
            </a:r>
            <a:r>
              <a:rPr lang="en-US" altLang="zh-CN" sz="2000">
                <a:ea typeface="宋体" pitchFamily="2" charset="-122"/>
              </a:rPr>
              <a:t>lw 	$2, b</a:t>
            </a:r>
          </a:p>
          <a:p>
            <a:pPr>
              <a:spcBef>
                <a:spcPct val="20000"/>
              </a:spcBef>
              <a:buFontTx/>
              <a:buNone/>
            </a:pPr>
            <a:r>
              <a:rPr lang="en-US" altLang="zh-CN" sz="2000">
                <a:ea typeface="宋体" pitchFamily="2" charset="-122"/>
              </a:rPr>
              <a:t>		lw 	</a:t>
            </a:r>
            <a:r>
              <a:rPr lang="en-US" altLang="zh-CN" sz="2000">
                <a:solidFill>
                  <a:schemeClr val="accent2"/>
                </a:solidFill>
                <a:ea typeface="宋体" pitchFamily="2" charset="-122"/>
              </a:rPr>
              <a:t>$3</a:t>
            </a:r>
            <a:r>
              <a:rPr lang="en-US" altLang="zh-CN" sz="2000">
                <a:ea typeface="宋体" pitchFamily="2" charset="-122"/>
              </a:rPr>
              <a:t>, c</a:t>
            </a:r>
          </a:p>
          <a:p>
            <a:pPr>
              <a:spcBef>
                <a:spcPct val="20000"/>
              </a:spcBef>
              <a:buFontTx/>
              <a:buNone/>
            </a:pPr>
            <a:r>
              <a:rPr lang="en-US" altLang="zh-CN" sz="2000">
                <a:solidFill>
                  <a:schemeClr val="hlink"/>
                </a:solidFill>
                <a:ea typeface="宋体" pitchFamily="2" charset="-122"/>
              </a:rPr>
              <a:t>		</a:t>
            </a:r>
            <a:r>
              <a:rPr lang="en-US" altLang="zh-CN" sz="2000" u="sng">
                <a:solidFill>
                  <a:schemeClr val="accent1"/>
                </a:solidFill>
                <a:ea typeface="宋体" pitchFamily="2" charset="-122"/>
              </a:rPr>
              <a:t>lw 	$5, e </a:t>
            </a:r>
            <a:endParaRPr lang="en-US" altLang="zh-CN" sz="2000">
              <a:solidFill>
                <a:schemeClr val="hlink"/>
              </a:solidFill>
              <a:ea typeface="宋体" pitchFamily="2" charset="-122"/>
            </a:endParaRPr>
          </a:p>
          <a:p>
            <a:pPr>
              <a:spcBef>
                <a:spcPct val="20000"/>
              </a:spcBef>
              <a:buFontTx/>
              <a:buNone/>
            </a:pPr>
            <a:r>
              <a:rPr lang="en-US" altLang="zh-CN" sz="2000">
                <a:ea typeface="宋体" pitchFamily="2" charset="-122"/>
              </a:rPr>
              <a:t>		add 	$1, $2, </a:t>
            </a:r>
            <a:r>
              <a:rPr lang="en-US" altLang="zh-CN" sz="2000">
                <a:solidFill>
                  <a:schemeClr val="accent2"/>
                </a:solidFill>
                <a:ea typeface="宋体" pitchFamily="2" charset="-122"/>
              </a:rPr>
              <a:t>$3</a:t>
            </a:r>
          </a:p>
          <a:p>
            <a:pPr>
              <a:spcBef>
                <a:spcPct val="20000"/>
              </a:spcBef>
              <a:buFontTx/>
              <a:buNone/>
            </a:pPr>
            <a:r>
              <a:rPr lang="en-US" altLang="zh-CN" sz="2000">
                <a:ea typeface="宋体" pitchFamily="2" charset="-122"/>
              </a:rPr>
              <a:t>		lw 	</a:t>
            </a:r>
            <a:r>
              <a:rPr lang="en-US" altLang="zh-CN" sz="2000">
                <a:solidFill>
                  <a:schemeClr val="accent2"/>
                </a:solidFill>
                <a:ea typeface="宋体" pitchFamily="2" charset="-122"/>
              </a:rPr>
              <a:t>$6</a:t>
            </a:r>
            <a:r>
              <a:rPr lang="en-US" altLang="zh-CN" sz="2000">
                <a:ea typeface="宋体" pitchFamily="2" charset="-122"/>
              </a:rPr>
              <a:t>, f</a:t>
            </a:r>
          </a:p>
          <a:p>
            <a:pPr>
              <a:spcBef>
                <a:spcPct val="20000"/>
              </a:spcBef>
              <a:buFontTx/>
              <a:buNone/>
            </a:pPr>
            <a:r>
              <a:rPr lang="en-US" altLang="zh-CN" sz="2000">
                <a:solidFill>
                  <a:schemeClr val="hlink"/>
                </a:solidFill>
                <a:ea typeface="宋体" pitchFamily="2" charset="-122"/>
              </a:rPr>
              <a:t>		</a:t>
            </a:r>
            <a:r>
              <a:rPr lang="en-US" altLang="zh-CN" sz="2000" u="sng">
                <a:solidFill>
                  <a:schemeClr val="accent1"/>
                </a:solidFill>
                <a:ea typeface="宋体" pitchFamily="2" charset="-122"/>
              </a:rPr>
              <a:t>sw 	$1, a</a:t>
            </a:r>
            <a:endParaRPr lang="en-US" altLang="zh-CN" sz="2000">
              <a:solidFill>
                <a:schemeClr val="hlink"/>
              </a:solidFill>
              <a:ea typeface="宋体" pitchFamily="2" charset="-122"/>
            </a:endParaRPr>
          </a:p>
          <a:p>
            <a:pPr>
              <a:spcBef>
                <a:spcPct val="20000"/>
              </a:spcBef>
              <a:buFontTx/>
              <a:buNone/>
            </a:pPr>
            <a:r>
              <a:rPr lang="en-US" altLang="zh-CN" sz="2000">
                <a:ea typeface="宋体" pitchFamily="2" charset="-122"/>
              </a:rPr>
              <a:t>		sub 	$4, $5, </a:t>
            </a:r>
            <a:r>
              <a:rPr lang="en-US" altLang="zh-CN" sz="2000">
                <a:solidFill>
                  <a:schemeClr val="accent2"/>
                </a:solidFill>
                <a:ea typeface="宋体" pitchFamily="2" charset="-122"/>
              </a:rPr>
              <a:t>$6</a:t>
            </a:r>
          </a:p>
          <a:p>
            <a:pPr>
              <a:spcBef>
                <a:spcPct val="20000"/>
              </a:spcBef>
              <a:buFontTx/>
              <a:buNone/>
            </a:pPr>
            <a:r>
              <a:rPr lang="en-US" altLang="zh-CN" sz="2000">
                <a:ea typeface="宋体" pitchFamily="2" charset="-122"/>
              </a:rPr>
              <a:t>		sw	$4, d</a:t>
            </a:r>
          </a:p>
        </p:txBody>
      </p:sp>
      <p:grpSp>
        <p:nvGrpSpPr>
          <p:cNvPr id="572421" name="Group 5"/>
          <p:cNvGrpSpPr>
            <a:grpSpLocks/>
          </p:cNvGrpSpPr>
          <p:nvPr/>
        </p:nvGrpSpPr>
        <p:grpSpPr bwMode="auto">
          <a:xfrm>
            <a:off x="2549525" y="3582988"/>
            <a:ext cx="1344613" cy="1484312"/>
            <a:chOff x="1832" y="2597"/>
            <a:chExt cx="600" cy="947"/>
          </a:xfrm>
        </p:grpSpPr>
        <p:sp>
          <p:nvSpPr>
            <p:cNvPr id="572422" name="Freeform 6"/>
            <p:cNvSpPr>
              <a:spLocks/>
            </p:cNvSpPr>
            <p:nvPr/>
          </p:nvSpPr>
          <p:spPr bwMode="auto">
            <a:xfrm>
              <a:off x="1952" y="2597"/>
              <a:ext cx="480" cy="635"/>
            </a:xfrm>
            <a:custGeom>
              <a:avLst/>
              <a:gdLst/>
              <a:ahLst/>
              <a:cxnLst>
                <a:cxn ang="0">
                  <a:pos x="0" y="635"/>
                </a:cxn>
                <a:cxn ang="0">
                  <a:pos x="408" y="451"/>
                </a:cxn>
                <a:cxn ang="0">
                  <a:pos x="432" y="131"/>
                </a:cxn>
                <a:cxn ang="0">
                  <a:pos x="224" y="19"/>
                </a:cxn>
                <a:cxn ang="0">
                  <a:pos x="16" y="19"/>
                </a:cxn>
              </a:cxnLst>
              <a:rect l="0" t="0" r="r" b="b"/>
              <a:pathLst>
                <a:path w="480" h="635">
                  <a:moveTo>
                    <a:pt x="0" y="635"/>
                  </a:moveTo>
                  <a:cubicBezTo>
                    <a:pt x="168" y="585"/>
                    <a:pt x="336" y="535"/>
                    <a:pt x="408" y="451"/>
                  </a:cubicBezTo>
                  <a:cubicBezTo>
                    <a:pt x="480" y="367"/>
                    <a:pt x="463" y="203"/>
                    <a:pt x="432" y="131"/>
                  </a:cubicBezTo>
                  <a:cubicBezTo>
                    <a:pt x="401" y="59"/>
                    <a:pt x="293" y="38"/>
                    <a:pt x="224" y="19"/>
                  </a:cubicBezTo>
                  <a:cubicBezTo>
                    <a:pt x="155" y="0"/>
                    <a:pt x="85" y="9"/>
                    <a:pt x="16" y="19"/>
                  </a:cubicBezTo>
                </a:path>
              </a:pathLst>
            </a:custGeom>
            <a:noFill/>
            <a:ln w="12700" cap="flat" cmpd="sng">
              <a:solidFill>
                <a:srgbClr val="FF0000"/>
              </a:solidFill>
              <a:prstDash val="solid"/>
              <a:round/>
              <a:headEnd type="none" w="med" len="med"/>
              <a:tailEnd type="arrow" w="med" len="med"/>
            </a:ln>
            <a:effectLst/>
          </p:spPr>
          <p:txBody>
            <a:bodyPr/>
            <a:lstStyle/>
            <a:p>
              <a:endParaRPr lang="zh-CN" altLang="en-US"/>
            </a:p>
          </p:txBody>
        </p:sp>
        <p:sp>
          <p:nvSpPr>
            <p:cNvPr id="572423" name="Freeform 7"/>
            <p:cNvSpPr>
              <a:spLocks/>
            </p:cNvSpPr>
            <p:nvPr/>
          </p:nvSpPr>
          <p:spPr bwMode="auto">
            <a:xfrm>
              <a:off x="1832" y="2984"/>
              <a:ext cx="309" cy="560"/>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rgbClr val="FF0000"/>
              </a:solidFill>
              <a:prstDash val="solid"/>
              <a:round/>
              <a:headEnd type="none" w="med" len="med"/>
              <a:tailEnd type="arrow" w="med" len="med"/>
            </a:ln>
            <a:effectLst/>
          </p:spPr>
          <p:txBody>
            <a:bodyPr/>
            <a:lstStyle/>
            <a:p>
              <a:endParaRPr lang="zh-CN" altLang="en-US"/>
            </a:p>
          </p:txBody>
        </p:sp>
      </p:grpSp>
      <p:sp>
        <p:nvSpPr>
          <p:cNvPr id="572424" name="Rectangle 8"/>
          <p:cNvSpPr>
            <a:spLocks noChangeArrowheads="1"/>
          </p:cNvSpPr>
          <p:nvPr/>
        </p:nvSpPr>
        <p:spPr bwMode="auto">
          <a:xfrm>
            <a:off x="214313" y="2427288"/>
            <a:ext cx="4108450" cy="3384550"/>
          </a:xfrm>
          <a:prstGeom prst="rect">
            <a:avLst/>
          </a:prstGeom>
          <a:noFill/>
          <a:ln w="12700">
            <a:noFill/>
            <a:miter lim="800000"/>
            <a:headEnd/>
            <a:tailEnd/>
          </a:ln>
          <a:effectLst/>
        </p:spPr>
        <p:txBody>
          <a:bodyPr>
            <a:spAutoFit/>
          </a:bodyPr>
          <a:lstStyle/>
          <a:p>
            <a:r>
              <a:rPr lang="en-US" altLang="zh-CN">
                <a:latin typeface="Times New Roman" pitchFamily="18" charset="0"/>
                <a:ea typeface="宋体" pitchFamily="2" charset="-122"/>
              </a:rPr>
              <a:t> </a:t>
            </a:r>
            <a:r>
              <a:rPr lang="en-US" altLang="zh-CN" sz="2200">
                <a:solidFill>
                  <a:schemeClr val="accent1"/>
                </a:solidFill>
                <a:ea typeface="宋体" pitchFamily="2" charset="-122"/>
              </a:rPr>
              <a:t>Slow code:</a:t>
            </a:r>
          </a:p>
          <a:p>
            <a:pPr>
              <a:spcBef>
                <a:spcPct val="20000"/>
              </a:spcBef>
            </a:pPr>
            <a:r>
              <a:rPr lang="en-US" altLang="zh-CN" sz="2200">
                <a:ea typeface="宋体" pitchFamily="2" charset="-122"/>
              </a:rPr>
              <a:t>	</a:t>
            </a:r>
            <a:r>
              <a:rPr lang="en-US" altLang="zh-CN" sz="2000">
                <a:ea typeface="宋体" pitchFamily="2" charset="-122"/>
              </a:rPr>
              <a:t>lw	$2, b</a:t>
            </a:r>
          </a:p>
          <a:p>
            <a:pPr>
              <a:spcBef>
                <a:spcPct val="20000"/>
              </a:spcBef>
            </a:pPr>
            <a:r>
              <a:rPr lang="en-US" altLang="zh-CN" sz="2000">
                <a:ea typeface="宋体" pitchFamily="2" charset="-122"/>
              </a:rPr>
              <a:t>	lw 	</a:t>
            </a:r>
            <a:r>
              <a:rPr lang="en-US" altLang="zh-CN" sz="2000">
                <a:solidFill>
                  <a:schemeClr val="accent2"/>
                </a:solidFill>
                <a:ea typeface="宋体" pitchFamily="2" charset="-122"/>
              </a:rPr>
              <a:t>$3</a:t>
            </a:r>
            <a:r>
              <a:rPr lang="en-US" altLang="zh-CN" sz="2000">
                <a:ea typeface="宋体" pitchFamily="2" charset="-122"/>
              </a:rPr>
              <a:t>, c</a:t>
            </a:r>
          </a:p>
          <a:p>
            <a:pPr>
              <a:spcBef>
                <a:spcPct val="20000"/>
              </a:spcBef>
            </a:pPr>
            <a:r>
              <a:rPr lang="en-US" altLang="zh-CN" sz="2000">
                <a:ea typeface="宋体" pitchFamily="2" charset="-122"/>
              </a:rPr>
              <a:t>	add 	$1, $2, </a:t>
            </a:r>
            <a:r>
              <a:rPr lang="en-US" altLang="zh-CN" sz="2000">
                <a:solidFill>
                  <a:schemeClr val="accent2"/>
                </a:solidFill>
                <a:ea typeface="宋体" pitchFamily="2" charset="-122"/>
              </a:rPr>
              <a:t>$3</a:t>
            </a:r>
          </a:p>
          <a:p>
            <a:pPr>
              <a:spcBef>
                <a:spcPct val="20000"/>
              </a:spcBef>
            </a:pPr>
            <a:r>
              <a:rPr lang="en-US" altLang="zh-CN" sz="2000">
                <a:ea typeface="宋体" pitchFamily="2" charset="-122"/>
              </a:rPr>
              <a:t>	</a:t>
            </a:r>
            <a:r>
              <a:rPr lang="en-US" altLang="zh-CN" sz="2000">
                <a:solidFill>
                  <a:schemeClr val="accent1"/>
                </a:solidFill>
                <a:ea typeface="宋体" pitchFamily="2" charset="-122"/>
              </a:rPr>
              <a:t>sw  	$1, a</a:t>
            </a:r>
          </a:p>
          <a:p>
            <a:pPr>
              <a:spcBef>
                <a:spcPct val="20000"/>
              </a:spcBef>
            </a:pPr>
            <a:r>
              <a:rPr lang="en-US" altLang="zh-CN" sz="2000">
                <a:solidFill>
                  <a:schemeClr val="accent1"/>
                </a:solidFill>
                <a:ea typeface="宋体" pitchFamily="2" charset="-122"/>
              </a:rPr>
              <a:t>	lw 	$5, e</a:t>
            </a:r>
            <a:r>
              <a:rPr lang="en-US" altLang="zh-CN" sz="2000">
                <a:ea typeface="宋体" pitchFamily="2" charset="-122"/>
              </a:rPr>
              <a:t> </a:t>
            </a:r>
          </a:p>
          <a:p>
            <a:pPr>
              <a:spcBef>
                <a:spcPct val="20000"/>
              </a:spcBef>
            </a:pPr>
            <a:r>
              <a:rPr lang="en-US" altLang="zh-CN" sz="2000">
                <a:ea typeface="宋体" pitchFamily="2" charset="-122"/>
              </a:rPr>
              <a:t>	lw 	</a:t>
            </a:r>
            <a:r>
              <a:rPr lang="en-US" altLang="zh-CN" sz="2000">
                <a:solidFill>
                  <a:schemeClr val="accent2"/>
                </a:solidFill>
                <a:ea typeface="宋体" pitchFamily="2" charset="-122"/>
              </a:rPr>
              <a:t>$6</a:t>
            </a:r>
            <a:r>
              <a:rPr lang="en-US" altLang="zh-CN" sz="2000">
                <a:ea typeface="宋体" pitchFamily="2" charset="-122"/>
              </a:rPr>
              <a:t>, f</a:t>
            </a:r>
          </a:p>
          <a:p>
            <a:pPr>
              <a:spcBef>
                <a:spcPct val="20000"/>
              </a:spcBef>
            </a:pPr>
            <a:r>
              <a:rPr lang="en-US" altLang="zh-CN" sz="2000">
                <a:ea typeface="宋体" pitchFamily="2" charset="-122"/>
              </a:rPr>
              <a:t>	sub 	$4, $5, </a:t>
            </a:r>
            <a:r>
              <a:rPr lang="en-US" altLang="zh-CN" sz="2000">
                <a:solidFill>
                  <a:schemeClr val="accent2"/>
                </a:solidFill>
                <a:ea typeface="宋体" pitchFamily="2" charset="-122"/>
              </a:rPr>
              <a:t>$6</a:t>
            </a:r>
          </a:p>
          <a:p>
            <a:pPr>
              <a:spcBef>
                <a:spcPct val="20000"/>
              </a:spcBef>
            </a:pPr>
            <a:r>
              <a:rPr lang="en-US" altLang="zh-CN" sz="2000">
                <a:ea typeface="宋体" pitchFamily="2" charset="-122"/>
              </a:rPr>
              <a:t>	sw	$4, d</a:t>
            </a:r>
          </a:p>
        </p:txBody>
      </p:sp>
      <p:grpSp>
        <p:nvGrpSpPr>
          <p:cNvPr id="572425" name="Group 9"/>
          <p:cNvGrpSpPr>
            <a:grpSpLocks/>
          </p:cNvGrpSpPr>
          <p:nvPr/>
        </p:nvGrpSpPr>
        <p:grpSpPr bwMode="auto">
          <a:xfrm>
            <a:off x="3716338" y="3814763"/>
            <a:ext cx="1957387" cy="841375"/>
            <a:chOff x="2341" y="2574"/>
            <a:chExt cx="1233" cy="530"/>
          </a:xfrm>
        </p:grpSpPr>
        <p:sp>
          <p:nvSpPr>
            <p:cNvPr id="572426" name="AutoShape 10"/>
            <p:cNvSpPr>
              <a:spLocks noChangeArrowheads="1"/>
            </p:cNvSpPr>
            <p:nvPr/>
          </p:nvSpPr>
          <p:spPr bwMode="auto">
            <a:xfrm>
              <a:off x="2341" y="2574"/>
              <a:ext cx="1233" cy="530"/>
            </a:xfrm>
            <a:prstGeom prst="rightArrow">
              <a:avLst>
                <a:gd name="adj1" fmla="val 50000"/>
                <a:gd name="adj2" fmla="val 58160"/>
              </a:avLst>
            </a:prstGeom>
            <a:noFill/>
            <a:ln w="12700">
              <a:solidFill>
                <a:schemeClr val="tx1"/>
              </a:solidFill>
              <a:miter lim="800000"/>
              <a:headEnd/>
              <a:tailEnd/>
            </a:ln>
            <a:effectLst/>
          </p:spPr>
          <p:txBody>
            <a:bodyPr wrap="none" anchor="ctr"/>
            <a:lstStyle/>
            <a:p>
              <a:endParaRPr lang="zh-CN" altLang="en-US"/>
            </a:p>
          </p:txBody>
        </p:sp>
        <p:sp>
          <p:nvSpPr>
            <p:cNvPr id="572427" name="Text Box 11"/>
            <p:cNvSpPr txBox="1">
              <a:spLocks noChangeArrowheads="1"/>
            </p:cNvSpPr>
            <p:nvPr/>
          </p:nvSpPr>
          <p:spPr bwMode="auto">
            <a:xfrm>
              <a:off x="2512" y="2720"/>
              <a:ext cx="640" cy="231"/>
            </a:xfrm>
            <a:prstGeom prst="rect">
              <a:avLst/>
            </a:prstGeom>
            <a:noFill/>
            <a:ln w="12700">
              <a:noFill/>
              <a:miter lim="800000"/>
              <a:headEnd/>
              <a:tailEnd/>
            </a:ln>
            <a:effectLst/>
          </p:spPr>
          <p:txBody>
            <a:bodyPr>
              <a:spAutoFit/>
            </a:bodyPr>
            <a:lstStyle/>
            <a:p>
              <a:pPr>
                <a:spcBef>
                  <a:spcPct val="50000"/>
                </a:spcBef>
              </a:pPr>
              <a:r>
                <a:rPr lang="zh-CN" altLang="en-US" sz="1800">
                  <a:latin typeface="Times New Roman" pitchFamily="18" charset="0"/>
                  <a:ea typeface="黑体" pitchFamily="49" charset="-122"/>
                </a:rPr>
                <a:t>调整后</a:t>
              </a:r>
            </a:p>
          </p:txBody>
        </p:sp>
      </p:grpSp>
      <p:sp>
        <p:nvSpPr>
          <p:cNvPr id="572428" name="Text Box 12"/>
          <p:cNvSpPr txBox="1">
            <a:spLocks noChangeArrowheads="1"/>
          </p:cNvSpPr>
          <p:nvPr/>
        </p:nvSpPr>
        <p:spPr bwMode="auto">
          <a:xfrm>
            <a:off x="4297363" y="1717675"/>
            <a:ext cx="3687762" cy="427038"/>
          </a:xfrm>
          <a:prstGeom prst="rect">
            <a:avLst/>
          </a:prstGeom>
          <a:noFill/>
          <a:ln w="12700">
            <a:noFill/>
            <a:miter lim="800000"/>
            <a:headEnd/>
            <a:tailEnd/>
          </a:ln>
          <a:effectLst/>
        </p:spPr>
        <p:txBody>
          <a:bodyPr>
            <a:spAutoFit/>
          </a:bodyPr>
          <a:lstStyle/>
          <a:p>
            <a:pPr>
              <a:spcBef>
                <a:spcPct val="50000"/>
              </a:spcBef>
            </a:pPr>
            <a:r>
              <a:rPr lang="zh-CN" altLang="en-US" sz="2200">
                <a:solidFill>
                  <a:srgbClr val="CC0000"/>
                </a:solidFill>
                <a:ea typeface="微软雅黑" pitchFamily="34" charset="-122"/>
              </a:rPr>
              <a:t>编译器的优化很重要！</a:t>
            </a:r>
          </a:p>
        </p:txBody>
      </p:sp>
      <p:sp>
        <p:nvSpPr>
          <p:cNvPr id="572429" name="Rectangle 13"/>
          <p:cNvSpPr>
            <a:spLocks noChangeArrowheads="1"/>
          </p:cNvSpPr>
          <p:nvPr/>
        </p:nvSpPr>
        <p:spPr bwMode="auto">
          <a:xfrm>
            <a:off x="952500" y="3157538"/>
            <a:ext cx="2451100" cy="800100"/>
          </a:xfrm>
          <a:prstGeom prst="rect">
            <a:avLst/>
          </a:prstGeom>
          <a:solidFill>
            <a:srgbClr val="FF99CC">
              <a:alpha val="38000"/>
            </a:srgbClr>
          </a:solidFill>
          <a:ln w="12700">
            <a:noFill/>
            <a:miter lim="800000"/>
            <a:headEnd/>
            <a:tailEnd/>
          </a:ln>
          <a:effectLst/>
        </p:spPr>
        <p:txBody>
          <a:bodyPr wrap="none" anchor="ctr"/>
          <a:lstStyle/>
          <a:p>
            <a:endParaRPr lang="zh-CN" altLang="en-US"/>
          </a:p>
        </p:txBody>
      </p:sp>
      <p:sp>
        <p:nvSpPr>
          <p:cNvPr id="572430" name="Rectangle 14"/>
          <p:cNvSpPr>
            <a:spLocks noChangeArrowheads="1"/>
          </p:cNvSpPr>
          <p:nvPr/>
        </p:nvSpPr>
        <p:spPr bwMode="auto">
          <a:xfrm>
            <a:off x="952500" y="4719638"/>
            <a:ext cx="2451100" cy="711200"/>
          </a:xfrm>
          <a:prstGeom prst="rect">
            <a:avLst/>
          </a:prstGeom>
          <a:solidFill>
            <a:srgbClr val="FF99CC">
              <a:alpha val="38000"/>
            </a:srgbClr>
          </a:solidFill>
          <a:ln w="12700">
            <a:noFill/>
            <a:miter lim="800000"/>
            <a:headEnd/>
            <a:tailEnd/>
          </a:ln>
          <a:effectLst/>
        </p:spPr>
        <p:txBody>
          <a:bodyPr wrap="none" anchor="ctr"/>
          <a:lstStyle/>
          <a:p>
            <a:endParaRPr lang="zh-CN" altLang="en-US"/>
          </a:p>
        </p:txBody>
      </p:sp>
      <p:sp>
        <p:nvSpPr>
          <p:cNvPr id="572431" name="Text Box 15"/>
          <p:cNvSpPr txBox="1">
            <a:spLocks noChangeArrowheads="1"/>
          </p:cNvSpPr>
          <p:nvPr/>
        </p:nvSpPr>
        <p:spPr bwMode="auto">
          <a:xfrm>
            <a:off x="273050" y="5867400"/>
            <a:ext cx="8361363" cy="762000"/>
          </a:xfrm>
          <a:prstGeom prst="rect">
            <a:avLst/>
          </a:prstGeom>
          <a:noFill/>
          <a:ln w="12700">
            <a:noFill/>
            <a:miter lim="800000"/>
            <a:headEnd/>
            <a:tailEnd/>
          </a:ln>
          <a:effectLst/>
        </p:spPr>
        <p:txBody>
          <a:bodyPr>
            <a:spAutoFit/>
          </a:bodyPr>
          <a:lstStyle/>
          <a:p>
            <a:pPr>
              <a:spcBef>
                <a:spcPct val="50000"/>
              </a:spcBef>
            </a:pPr>
            <a:r>
              <a:rPr lang="zh-CN" altLang="en-US" sz="2200">
                <a:solidFill>
                  <a:srgbClr val="CC0000"/>
                </a:solidFill>
                <a:latin typeface="微软雅黑" pitchFamily="34" charset="-122"/>
                <a:ea typeface="微软雅黑" pitchFamily="34" charset="-122"/>
              </a:rPr>
              <a:t>如果硬件不支持阻塞处理的话，则编译器可以将顺序调整和插入</a:t>
            </a:r>
            <a:r>
              <a:rPr lang="en-US" altLang="zh-CN" sz="2200">
                <a:solidFill>
                  <a:srgbClr val="CC0000"/>
                </a:solidFill>
                <a:latin typeface="微软雅黑" pitchFamily="34" charset="-122"/>
                <a:ea typeface="微软雅黑" pitchFamily="34" charset="-122"/>
              </a:rPr>
              <a:t>NOP</a:t>
            </a:r>
            <a:r>
              <a:rPr lang="zh-CN" altLang="en-US" sz="2200">
                <a:solidFill>
                  <a:srgbClr val="CC0000"/>
                </a:solidFill>
                <a:latin typeface="微软雅黑" pitchFamily="34" charset="-122"/>
                <a:ea typeface="微软雅黑" pitchFamily="34" charset="-122"/>
              </a:rPr>
              <a:t>指令结合起来，在找不到可插入的指令时，插入</a:t>
            </a:r>
            <a:r>
              <a:rPr lang="en-US" altLang="zh-CN" sz="2200">
                <a:solidFill>
                  <a:srgbClr val="CC0000"/>
                </a:solidFill>
                <a:latin typeface="微软雅黑" pitchFamily="34" charset="-122"/>
                <a:ea typeface="微软雅黑" pitchFamily="34" charset="-122"/>
              </a:rPr>
              <a:t>NOP</a:t>
            </a:r>
            <a:r>
              <a:rPr lang="zh-CN" altLang="en-US" sz="2200">
                <a:solidFill>
                  <a:srgbClr val="CC0000"/>
                </a:solidFill>
                <a:latin typeface="微软雅黑" pitchFamily="34" charset="-122"/>
                <a:ea typeface="微软雅黑" pitchFamily="34" charset="-122"/>
              </a:rPr>
              <a:t>指令！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4"/>
                                        </p:tgtEl>
                                        <p:attrNameLst>
                                          <p:attrName>style.visibility</p:attrName>
                                        </p:attrNameLst>
                                      </p:cBhvr>
                                      <p:to>
                                        <p:strVal val="visible"/>
                                      </p:to>
                                    </p:set>
                                    <p:animEffect transition="in" filter="blinds(horizontal)">
                                      <p:cBhvr>
                                        <p:cTn id="7" dur="500"/>
                                        <p:tgtEl>
                                          <p:spTgt spid="5724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2429"/>
                                        </p:tgtEl>
                                        <p:attrNameLst>
                                          <p:attrName>style.visibility</p:attrName>
                                        </p:attrNameLst>
                                      </p:cBhvr>
                                      <p:to>
                                        <p:strVal val="visible"/>
                                      </p:to>
                                    </p:set>
                                    <p:animEffect transition="in" filter="blinds(horizontal)">
                                      <p:cBhvr>
                                        <p:cTn id="12" dur="500"/>
                                        <p:tgtEl>
                                          <p:spTgt spid="5724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2430"/>
                                        </p:tgtEl>
                                        <p:attrNameLst>
                                          <p:attrName>style.visibility</p:attrName>
                                        </p:attrNameLst>
                                      </p:cBhvr>
                                      <p:to>
                                        <p:strVal val="visible"/>
                                      </p:to>
                                    </p:set>
                                    <p:animEffect transition="in" filter="blinds(horizontal)">
                                      <p:cBhvr>
                                        <p:cTn id="17" dur="500"/>
                                        <p:tgtEl>
                                          <p:spTgt spid="57243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72421"/>
                                        </p:tgtEl>
                                        <p:attrNameLst>
                                          <p:attrName>style.visibility</p:attrName>
                                        </p:attrNameLst>
                                      </p:cBhvr>
                                      <p:to>
                                        <p:strVal val="visible"/>
                                      </p:to>
                                    </p:set>
                                    <p:animEffect transition="in" filter="checkerboard(across)">
                                      <p:cBhvr>
                                        <p:cTn id="22" dur="500"/>
                                        <p:tgtEl>
                                          <p:spTgt spid="572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2425"/>
                                        </p:tgtEl>
                                        <p:attrNameLst>
                                          <p:attrName>style.visibility</p:attrName>
                                        </p:attrNameLst>
                                      </p:cBhvr>
                                      <p:to>
                                        <p:strVal val="visible"/>
                                      </p:to>
                                    </p:set>
                                    <p:animEffect transition="in" filter="blinds(horizontal)">
                                      <p:cBhvr>
                                        <p:cTn id="27" dur="500"/>
                                        <p:tgtEl>
                                          <p:spTgt spid="57242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572420"/>
                                        </p:tgtEl>
                                        <p:attrNameLst>
                                          <p:attrName>style.visibility</p:attrName>
                                        </p:attrNameLst>
                                      </p:cBhvr>
                                      <p:to>
                                        <p:strVal val="visible"/>
                                      </p:to>
                                    </p:set>
                                    <p:animEffect transition="in" filter="slide(fromLeft)">
                                      <p:cBhvr>
                                        <p:cTn id="32" dur="500"/>
                                        <p:tgtEl>
                                          <p:spTgt spid="57242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572428">
                                            <p:txEl>
                                              <p:pRg st="0" end="0"/>
                                            </p:txEl>
                                          </p:spTgt>
                                        </p:tgtEl>
                                        <p:attrNameLst>
                                          <p:attrName>style.visibility</p:attrName>
                                        </p:attrNameLst>
                                      </p:cBhvr>
                                      <p:to>
                                        <p:strVal val="visible"/>
                                      </p:to>
                                    </p:set>
                                    <p:animEffect transition="in" filter="checkerboard(across)">
                                      <p:cBhvr>
                                        <p:cTn id="37" dur="500"/>
                                        <p:tgtEl>
                                          <p:spTgt spid="5724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72431">
                                            <p:txEl>
                                              <p:pRg st="0" end="0"/>
                                            </p:txEl>
                                          </p:spTgt>
                                        </p:tgtEl>
                                        <p:attrNameLst>
                                          <p:attrName>style.visibility</p:attrName>
                                        </p:attrNameLst>
                                      </p:cBhvr>
                                      <p:to>
                                        <p:strVal val="visible"/>
                                      </p:to>
                                    </p:set>
                                    <p:animEffect transition="in" filter="checkerboard(across)">
                                      <p:cBhvr>
                                        <p:cTn id="42" dur="500"/>
                                        <p:tgtEl>
                                          <p:spTgt spid="5724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utoUpdateAnimBg="0"/>
      <p:bldP spid="572424" grpId="0"/>
      <p:bldP spid="572429" grpId="0" animBg="1"/>
      <p:bldP spid="5724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63550" y="123825"/>
            <a:ext cx="8191500" cy="528638"/>
          </a:xfrm>
          <a:noFill/>
          <a:ln/>
        </p:spPr>
        <p:txBody>
          <a:bodyPr/>
          <a:lstStyle/>
          <a:p>
            <a:r>
              <a:rPr lang="zh-CN" altLang="en-US"/>
              <a:t>编译器优化以避免阻塞的情况调查</a:t>
            </a:r>
            <a:endParaRPr lang="en-US" altLang="zh-CN"/>
          </a:p>
        </p:txBody>
      </p:sp>
      <p:graphicFrame>
        <p:nvGraphicFramePr>
          <p:cNvPr id="575491" name="Object 3">
            <a:hlinkClick r:id="" action="ppaction://ole?verb=0"/>
          </p:cNvPr>
          <p:cNvGraphicFramePr>
            <a:graphicFrameLocks/>
          </p:cNvGraphicFramePr>
          <p:nvPr/>
        </p:nvGraphicFramePr>
        <p:xfrm>
          <a:off x="431800" y="814388"/>
          <a:ext cx="8270875" cy="5024437"/>
        </p:xfrm>
        <a:graphic>
          <a:graphicData uri="http://schemas.openxmlformats.org/presentationml/2006/ole">
            <p:oleObj spid="_x0000_s575491" name="图表" r:id="rId4" imgW="6642000" imgH="3746160" progId="Excel.Chart.8">
              <p:embed followColorScheme="full"/>
            </p:oleObj>
          </a:graphicData>
        </a:graphic>
      </p:graphicFrame>
      <p:sp>
        <p:nvSpPr>
          <p:cNvPr id="575492" name="Text Box 4"/>
          <p:cNvSpPr txBox="1">
            <a:spLocks noChangeArrowheads="1"/>
          </p:cNvSpPr>
          <p:nvPr/>
        </p:nvSpPr>
        <p:spPr bwMode="auto">
          <a:xfrm>
            <a:off x="415925" y="5761038"/>
            <a:ext cx="7408863" cy="427037"/>
          </a:xfrm>
          <a:prstGeom prst="rect">
            <a:avLst/>
          </a:prstGeom>
          <a:noFill/>
          <a:ln w="12700">
            <a:noFill/>
            <a:miter lim="800000"/>
            <a:headEnd/>
            <a:tailEnd/>
          </a:ln>
          <a:effectLst/>
        </p:spPr>
        <p:txBody>
          <a:bodyPr>
            <a:spAutoFit/>
          </a:bodyPr>
          <a:lstStyle/>
          <a:p>
            <a:pPr>
              <a:spcBef>
                <a:spcPct val="50000"/>
              </a:spcBef>
            </a:pPr>
            <a:r>
              <a:rPr lang="zh-CN" altLang="en-US" sz="2200">
                <a:solidFill>
                  <a:schemeClr val="accent2"/>
                </a:solidFill>
                <a:latin typeface="微软雅黑" pitchFamily="34" charset="-122"/>
                <a:ea typeface="微软雅黑" pitchFamily="34" charset="-122"/>
              </a:rPr>
              <a:t>由此可见，优化调度后</a:t>
            </a:r>
            <a:r>
              <a:rPr lang="en-US" altLang="zh-CN" sz="2200">
                <a:solidFill>
                  <a:schemeClr val="accent2"/>
                </a:solidFill>
                <a:latin typeface="微软雅黑" pitchFamily="34" charset="-122"/>
                <a:ea typeface="微软雅黑" pitchFamily="34" charset="-122"/>
              </a:rPr>
              <a:t>load</a:t>
            </a:r>
            <a:r>
              <a:rPr lang="zh-CN" altLang="en-US" sz="2200">
                <a:solidFill>
                  <a:schemeClr val="accent2"/>
                </a:solidFill>
                <a:latin typeface="微软雅黑" pitchFamily="34" charset="-122"/>
                <a:ea typeface="微软雅黑" pitchFamily="34" charset="-122"/>
              </a:rPr>
              <a:t>阻塞现象大约降低了</a:t>
            </a:r>
            <a:r>
              <a:rPr lang="en-US" altLang="zh-CN" sz="2200">
                <a:solidFill>
                  <a:schemeClr val="accent2"/>
                </a:solidFill>
                <a:latin typeface="微软雅黑" pitchFamily="34" charset="-122"/>
                <a:ea typeface="微软雅黑" pitchFamily="34" charset="-122"/>
              </a:rPr>
              <a:t>1/2</a:t>
            </a:r>
            <a:r>
              <a:rPr lang="en-US" altLang="zh-CN" sz="2200">
                <a:solidFill>
                  <a:schemeClr val="accent2"/>
                </a:solidFill>
                <a:latin typeface="微软雅黑" pitchFamily="34" charset="-122"/>
                <a:ea typeface="微软雅黑" pitchFamily="34" charset="-122"/>
                <a:cs typeface="Times New Roman" pitchFamily="18" charset="0"/>
              </a:rPr>
              <a:t>~</a:t>
            </a:r>
            <a:r>
              <a:rPr lang="en-US" altLang="zh-CN" sz="2200">
                <a:solidFill>
                  <a:schemeClr val="accent2"/>
                </a:solidFill>
                <a:latin typeface="微软雅黑" pitchFamily="34" charset="-122"/>
                <a:ea typeface="微软雅黑" pitchFamily="34" charset="-122"/>
              </a:rPr>
              <a:t>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2">
                                            <p:txEl>
                                              <p:pRg st="0" end="0"/>
                                            </p:txEl>
                                          </p:spTgt>
                                        </p:tgtEl>
                                        <p:attrNameLst>
                                          <p:attrName>style.visibility</p:attrName>
                                        </p:attrNameLst>
                                      </p:cBhvr>
                                      <p:to>
                                        <p:strVal val="visible"/>
                                      </p:to>
                                    </p:set>
                                    <p:animEffect transition="in" filter="blinds(horizontal)">
                                      <p:cBhvr>
                                        <p:cTn id="7" dur="500"/>
                                        <p:tgtEl>
                                          <p:spTgt spid="575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830263" y="130175"/>
            <a:ext cx="7545387" cy="528638"/>
          </a:xfrm>
        </p:spPr>
        <p:txBody>
          <a:bodyPr/>
          <a:lstStyle/>
          <a:p>
            <a:r>
              <a:rPr lang="zh-CN" altLang="en-US"/>
              <a:t>编译器优化指令顺序解决控制冒险</a:t>
            </a:r>
          </a:p>
        </p:txBody>
      </p:sp>
      <p:sp>
        <p:nvSpPr>
          <p:cNvPr id="574467" name="Rectangle 3"/>
          <p:cNvSpPr>
            <a:spLocks noGrp="1" noChangeArrowheads="1"/>
          </p:cNvSpPr>
          <p:nvPr>
            <p:ph type="body" idx="1"/>
          </p:nvPr>
        </p:nvSpPr>
        <p:spPr>
          <a:xfrm>
            <a:off x="136525" y="881063"/>
            <a:ext cx="8821738" cy="714375"/>
          </a:xfrm>
        </p:spPr>
        <p:txBody>
          <a:bodyPr/>
          <a:lstStyle/>
          <a:p>
            <a:pPr>
              <a:lnSpc>
                <a:spcPct val="115000"/>
              </a:lnSpc>
              <a:spcBef>
                <a:spcPct val="20000"/>
              </a:spcBef>
            </a:pPr>
            <a:r>
              <a:rPr lang="zh-CN" altLang="en-US" sz="1900">
                <a:latin typeface="微软雅黑" pitchFamily="34" charset="-122"/>
                <a:ea typeface="微软雅黑" pitchFamily="34" charset="-122"/>
              </a:rPr>
              <a:t>基本思想：把分支指令前面的与分支指令无关的指令调到分支指令后面执行，以填充延迟时间片</a:t>
            </a:r>
            <a:r>
              <a:rPr lang="zh-CN" altLang="en-US" sz="1900">
                <a:solidFill>
                  <a:srgbClr val="CC0000"/>
                </a:solidFill>
                <a:latin typeface="微软雅黑" pitchFamily="34" charset="-122"/>
                <a:ea typeface="微软雅黑" pitchFamily="34" charset="-122"/>
              </a:rPr>
              <a:t>（也称分支延迟槽</a:t>
            </a:r>
            <a:r>
              <a:rPr lang="en-US" altLang="zh-CN" sz="1900">
                <a:solidFill>
                  <a:srgbClr val="CC0000"/>
                </a:solidFill>
                <a:latin typeface="微软雅黑" pitchFamily="34" charset="-122"/>
                <a:ea typeface="微软雅黑" pitchFamily="34" charset="-122"/>
              </a:rPr>
              <a:t>Branch Delay slot</a:t>
            </a:r>
            <a:r>
              <a:rPr lang="zh-CN" altLang="en-US" sz="1900">
                <a:solidFill>
                  <a:srgbClr val="CC0000"/>
                </a:solidFill>
                <a:latin typeface="微软雅黑" pitchFamily="34" charset="-122"/>
                <a:ea typeface="微软雅黑" pitchFamily="34" charset="-122"/>
              </a:rPr>
              <a:t>）</a:t>
            </a:r>
            <a:r>
              <a:rPr lang="zh-CN" altLang="en-US" sz="1900">
                <a:latin typeface="微软雅黑" pitchFamily="34" charset="-122"/>
                <a:ea typeface="微软雅黑" pitchFamily="34" charset="-122"/>
              </a:rPr>
              <a:t>，不够时用</a:t>
            </a:r>
            <a:r>
              <a:rPr lang="en-US" altLang="zh-CN" sz="1900">
                <a:latin typeface="微软雅黑" pitchFamily="34" charset="-122"/>
                <a:ea typeface="微软雅黑" pitchFamily="34" charset="-122"/>
              </a:rPr>
              <a:t>nop</a:t>
            </a:r>
            <a:r>
              <a:rPr lang="zh-CN" altLang="en-US" sz="1900">
                <a:latin typeface="微软雅黑" pitchFamily="34" charset="-122"/>
                <a:ea typeface="微软雅黑" pitchFamily="34" charset="-122"/>
              </a:rPr>
              <a:t>填充</a:t>
            </a:r>
          </a:p>
        </p:txBody>
      </p:sp>
      <p:sp>
        <p:nvSpPr>
          <p:cNvPr id="574468" name="Text Box 4"/>
          <p:cNvSpPr txBox="1">
            <a:spLocks noChangeArrowheads="1"/>
          </p:cNvSpPr>
          <p:nvPr/>
        </p:nvSpPr>
        <p:spPr bwMode="auto">
          <a:xfrm>
            <a:off x="188913" y="1825625"/>
            <a:ext cx="3678237" cy="701675"/>
          </a:xfrm>
          <a:prstGeom prst="rect">
            <a:avLst/>
          </a:prstGeom>
          <a:noFill/>
          <a:ln w="12700">
            <a:noFill/>
            <a:miter lim="800000"/>
            <a:headEnd/>
            <a:tailEnd/>
          </a:ln>
          <a:effectLst/>
        </p:spPr>
        <p:txBody>
          <a:bodyPr>
            <a:spAutoFit/>
          </a:bodyPr>
          <a:lstStyle/>
          <a:p>
            <a:pPr>
              <a:spcBef>
                <a:spcPct val="50000"/>
              </a:spcBef>
            </a:pPr>
            <a:r>
              <a:rPr lang="zh-CN" altLang="en-US" sz="2000">
                <a:solidFill>
                  <a:srgbClr val="008000"/>
                </a:solidFill>
                <a:latin typeface="微软雅黑" pitchFamily="34" charset="-122"/>
                <a:ea typeface="微软雅黑" pitchFamily="34" charset="-122"/>
              </a:rPr>
              <a:t>如何对以下程序段进行分支延迟调度？（假定时间片为</a:t>
            </a:r>
            <a:r>
              <a:rPr lang="en-US" altLang="zh-CN" sz="2000">
                <a:solidFill>
                  <a:srgbClr val="008000"/>
                </a:solidFill>
                <a:latin typeface="微软雅黑" pitchFamily="34" charset="-122"/>
                <a:ea typeface="微软雅黑" pitchFamily="34" charset="-122"/>
              </a:rPr>
              <a:t>2</a:t>
            </a:r>
            <a:r>
              <a:rPr lang="zh-CN" altLang="en-US" sz="2000">
                <a:solidFill>
                  <a:srgbClr val="008000"/>
                </a:solidFill>
                <a:latin typeface="微软雅黑" pitchFamily="34" charset="-122"/>
                <a:ea typeface="微软雅黑" pitchFamily="34" charset="-122"/>
              </a:rPr>
              <a:t>）</a:t>
            </a:r>
          </a:p>
        </p:txBody>
      </p:sp>
      <p:sp>
        <p:nvSpPr>
          <p:cNvPr id="574469" name="Text Box 5"/>
          <p:cNvSpPr txBox="1">
            <a:spLocks noChangeArrowheads="1"/>
          </p:cNvSpPr>
          <p:nvPr/>
        </p:nvSpPr>
        <p:spPr bwMode="auto">
          <a:xfrm>
            <a:off x="4545013" y="5927725"/>
            <a:ext cx="4076700" cy="701675"/>
          </a:xfrm>
          <a:prstGeom prst="rect">
            <a:avLst/>
          </a:prstGeom>
          <a:noFill/>
          <a:ln w="12700">
            <a:noFill/>
            <a:miter lim="800000"/>
            <a:headEnd/>
            <a:tailEnd/>
          </a:ln>
          <a:effectLst/>
        </p:spPr>
        <p:txBody>
          <a:bodyPr>
            <a:spAutoFit/>
          </a:bodyPr>
          <a:lstStyle/>
          <a:p>
            <a:pPr>
              <a:spcBef>
                <a:spcPct val="20000"/>
              </a:spcBef>
            </a:pPr>
            <a:r>
              <a:rPr lang="zh-CN" altLang="en-US" sz="2000">
                <a:solidFill>
                  <a:schemeClr val="accent2"/>
                </a:solidFill>
                <a:latin typeface="微软雅黑" pitchFamily="34" charset="-122"/>
                <a:ea typeface="微软雅黑" pitchFamily="34" charset="-122"/>
              </a:rPr>
              <a:t>调度后，无需在硬件线路中阻塞</a:t>
            </a:r>
            <a:r>
              <a:rPr lang="en-US" altLang="zh-CN" sz="2000">
                <a:solidFill>
                  <a:schemeClr val="accent2"/>
                </a:solidFill>
                <a:latin typeface="微软雅黑" pitchFamily="34" charset="-122"/>
                <a:ea typeface="微软雅黑" pitchFamily="34" charset="-122"/>
              </a:rPr>
              <a:t>branch</a:t>
            </a:r>
            <a:r>
              <a:rPr lang="zh-CN" altLang="en-US" sz="2000">
                <a:solidFill>
                  <a:schemeClr val="accent2"/>
                </a:solidFill>
                <a:latin typeface="微软雅黑" pitchFamily="34" charset="-122"/>
                <a:ea typeface="微软雅黑" pitchFamily="34" charset="-122"/>
              </a:rPr>
              <a:t>指令后面指令的执行</a:t>
            </a:r>
          </a:p>
        </p:txBody>
      </p:sp>
      <p:grpSp>
        <p:nvGrpSpPr>
          <p:cNvPr id="574470" name="Group 6"/>
          <p:cNvGrpSpPr>
            <a:grpSpLocks/>
          </p:cNvGrpSpPr>
          <p:nvPr/>
        </p:nvGrpSpPr>
        <p:grpSpPr bwMode="auto">
          <a:xfrm>
            <a:off x="6553200" y="2757488"/>
            <a:ext cx="2590800" cy="3346450"/>
            <a:chOff x="2536" y="1760"/>
            <a:chExt cx="1632" cy="2063"/>
          </a:xfrm>
        </p:grpSpPr>
        <p:sp>
          <p:nvSpPr>
            <p:cNvPr id="574471" name="Text Box 7"/>
            <p:cNvSpPr txBox="1">
              <a:spLocks noChangeArrowheads="1"/>
            </p:cNvSpPr>
            <p:nvPr/>
          </p:nvSpPr>
          <p:spPr bwMode="auto">
            <a:xfrm>
              <a:off x="2672" y="1760"/>
              <a:ext cx="1496" cy="2063"/>
            </a:xfrm>
            <a:prstGeom prst="rect">
              <a:avLst/>
            </a:prstGeom>
            <a:noFill/>
            <a:ln w="12700">
              <a:noFill/>
              <a:miter lim="800000"/>
              <a:headEnd/>
              <a:tailEnd/>
            </a:ln>
            <a:effectLst/>
          </p:spPr>
          <p:txBody>
            <a:bodyPr>
              <a:spAutoFit/>
            </a:bodyPr>
            <a:lstStyle/>
            <a:p>
              <a:pPr>
                <a:lnSpc>
                  <a:spcPct val="120000"/>
                </a:lnSpc>
                <a:spcBef>
                  <a:spcPct val="20000"/>
                </a:spcBef>
              </a:pPr>
              <a:r>
                <a:rPr lang="en-US" altLang="zh-CN" sz="2000">
                  <a:ea typeface="宋体" pitchFamily="2" charset="-122"/>
                  <a:cs typeface="Arial" charset="0"/>
                </a:rPr>
                <a:t>lw $3, 0($2)</a:t>
              </a:r>
            </a:p>
            <a:p>
              <a:pPr>
                <a:lnSpc>
                  <a:spcPct val="120000"/>
                </a:lnSpc>
                <a:spcBef>
                  <a:spcPct val="20000"/>
                </a:spcBef>
              </a:pPr>
              <a:r>
                <a:rPr lang="en-US" altLang="zh-CN" sz="2000">
                  <a:solidFill>
                    <a:schemeClr val="accent2"/>
                  </a:solidFill>
                  <a:ea typeface="宋体" pitchFamily="2" charset="-122"/>
                  <a:cs typeface="Arial" charset="0"/>
                </a:rPr>
                <a:t>add  $6, $4, $2</a:t>
              </a:r>
            </a:p>
            <a:p>
              <a:pPr>
                <a:lnSpc>
                  <a:spcPct val="120000"/>
                </a:lnSpc>
                <a:spcBef>
                  <a:spcPct val="20000"/>
                </a:spcBef>
              </a:pPr>
              <a:r>
                <a:rPr lang="en-US" altLang="zh-CN" sz="2000">
                  <a:solidFill>
                    <a:srgbClr val="008000"/>
                  </a:solidFill>
                  <a:ea typeface="宋体" pitchFamily="2" charset="-122"/>
                  <a:cs typeface="Arial" charset="0"/>
                </a:rPr>
                <a:t>beq $3, $5, 2</a:t>
              </a:r>
            </a:p>
            <a:p>
              <a:pPr>
                <a:lnSpc>
                  <a:spcPct val="120000"/>
                </a:lnSpc>
                <a:spcBef>
                  <a:spcPct val="20000"/>
                </a:spcBef>
              </a:pPr>
              <a:r>
                <a:rPr lang="en-US" altLang="zh-CN" sz="2000">
                  <a:solidFill>
                    <a:srgbClr val="CC0000"/>
                  </a:solidFill>
                  <a:ea typeface="宋体" pitchFamily="2" charset="-122"/>
                  <a:cs typeface="Arial" charset="0"/>
                </a:rPr>
                <a:t>lw $1, 0($2)</a:t>
              </a:r>
            </a:p>
            <a:p>
              <a:pPr>
                <a:lnSpc>
                  <a:spcPct val="120000"/>
                </a:lnSpc>
                <a:spcBef>
                  <a:spcPct val="20000"/>
                </a:spcBef>
              </a:pPr>
              <a:r>
                <a:rPr lang="en-US" altLang="zh-CN" sz="2000">
                  <a:ea typeface="宋体" pitchFamily="2" charset="-122"/>
                  <a:cs typeface="Arial" charset="0"/>
                </a:rPr>
                <a:t>add $3, $3,$2</a:t>
              </a:r>
            </a:p>
            <a:p>
              <a:pPr>
                <a:lnSpc>
                  <a:spcPct val="120000"/>
                </a:lnSpc>
                <a:spcBef>
                  <a:spcPct val="20000"/>
                </a:spcBef>
              </a:pPr>
              <a:r>
                <a:rPr lang="en-US" altLang="zh-CN" sz="2000">
                  <a:ea typeface="宋体" pitchFamily="2" charset="-122"/>
                  <a:cs typeface="Arial" charset="0"/>
                </a:rPr>
                <a:t>sw $1, 0($2)</a:t>
              </a:r>
              <a:r>
                <a:rPr lang="en-US" altLang="zh-CN" sz="2000">
                  <a:latin typeface="Times New Roman" pitchFamily="18" charset="0"/>
                  <a:ea typeface="宋体" pitchFamily="2" charset="-122"/>
                  <a:cs typeface="Arial" charset="0"/>
                </a:rPr>
                <a:t> </a:t>
              </a:r>
            </a:p>
            <a:p>
              <a:r>
                <a:rPr lang="en-US" altLang="zh-CN" sz="2000">
                  <a:latin typeface="Times New Roman" pitchFamily="18" charset="0"/>
                  <a:ea typeface="宋体" pitchFamily="2" charset="-122"/>
                  <a:cs typeface="Arial" charset="0"/>
                </a:rPr>
                <a:t>     ……</a:t>
              </a:r>
              <a:r>
                <a:rPr lang="zh-CN" altLang="en-US" sz="2000">
                  <a:latin typeface="Times New Roman" pitchFamily="18" charset="0"/>
                  <a:ea typeface="宋体" pitchFamily="2" charset="-122"/>
                  <a:cs typeface="Arial" charset="0"/>
                </a:rPr>
                <a:t>     </a:t>
              </a:r>
            </a:p>
            <a:p>
              <a:pPr>
                <a:spcBef>
                  <a:spcPct val="50000"/>
                </a:spcBef>
              </a:pPr>
              <a:endParaRPr lang="en-US" altLang="zh-CN" sz="2000">
                <a:ea typeface="宋体" pitchFamily="2" charset="-122"/>
                <a:cs typeface="Arial" charset="0"/>
              </a:endParaRPr>
            </a:p>
          </p:txBody>
        </p:sp>
        <p:sp>
          <p:nvSpPr>
            <p:cNvPr id="574472" name="Rectangle 8"/>
            <p:cNvSpPr>
              <a:spLocks noChangeArrowheads="1"/>
            </p:cNvSpPr>
            <p:nvPr/>
          </p:nvSpPr>
          <p:spPr bwMode="auto">
            <a:xfrm>
              <a:off x="2536" y="1784"/>
              <a:ext cx="1352" cy="1816"/>
            </a:xfrm>
            <a:prstGeom prst="rect">
              <a:avLst/>
            </a:prstGeom>
            <a:noFill/>
            <a:ln w="12700">
              <a:solidFill>
                <a:schemeClr val="tx1"/>
              </a:solidFill>
              <a:miter lim="800000"/>
              <a:headEnd/>
              <a:tailEnd/>
            </a:ln>
            <a:effectLst/>
          </p:spPr>
          <p:txBody>
            <a:bodyPr wrap="none" anchor="ctr"/>
            <a:lstStyle/>
            <a:p>
              <a:endParaRPr lang="zh-CN" altLang="en-US"/>
            </a:p>
          </p:txBody>
        </p:sp>
      </p:grpSp>
      <p:grpSp>
        <p:nvGrpSpPr>
          <p:cNvPr id="574473" name="Group 9"/>
          <p:cNvGrpSpPr>
            <a:grpSpLocks/>
          </p:cNvGrpSpPr>
          <p:nvPr/>
        </p:nvGrpSpPr>
        <p:grpSpPr bwMode="auto">
          <a:xfrm>
            <a:off x="292100" y="2768600"/>
            <a:ext cx="2768600" cy="3346450"/>
            <a:chOff x="184" y="1744"/>
            <a:chExt cx="1744" cy="2108"/>
          </a:xfrm>
        </p:grpSpPr>
        <p:sp>
          <p:nvSpPr>
            <p:cNvPr id="574474" name="Text Box 10"/>
            <p:cNvSpPr txBox="1">
              <a:spLocks noChangeArrowheads="1"/>
            </p:cNvSpPr>
            <p:nvPr/>
          </p:nvSpPr>
          <p:spPr bwMode="auto">
            <a:xfrm>
              <a:off x="240" y="1744"/>
              <a:ext cx="1256" cy="2108"/>
            </a:xfrm>
            <a:prstGeom prst="rect">
              <a:avLst/>
            </a:prstGeom>
            <a:noFill/>
            <a:ln w="12700">
              <a:noFill/>
              <a:miter lim="800000"/>
              <a:headEnd/>
              <a:tailEnd/>
            </a:ln>
            <a:effectLst/>
          </p:spPr>
          <p:txBody>
            <a:bodyPr>
              <a:spAutoFit/>
            </a:bodyPr>
            <a:lstStyle/>
            <a:p>
              <a:pPr>
                <a:lnSpc>
                  <a:spcPct val="120000"/>
                </a:lnSpc>
                <a:spcBef>
                  <a:spcPct val="20000"/>
                </a:spcBef>
              </a:pPr>
              <a:r>
                <a:rPr lang="en-US" altLang="zh-CN" sz="2000">
                  <a:solidFill>
                    <a:srgbClr val="CC0000"/>
                  </a:solidFill>
                  <a:ea typeface="宋体" pitchFamily="2" charset="-122"/>
                  <a:cs typeface="Arial" charset="0"/>
                </a:rPr>
                <a:t>lw $1, 0($2)</a:t>
              </a:r>
            </a:p>
            <a:p>
              <a:pPr>
                <a:lnSpc>
                  <a:spcPct val="120000"/>
                </a:lnSpc>
                <a:spcBef>
                  <a:spcPct val="20000"/>
                </a:spcBef>
              </a:pPr>
              <a:r>
                <a:rPr lang="en-US" altLang="zh-CN" sz="2000">
                  <a:ea typeface="宋体" pitchFamily="2" charset="-122"/>
                  <a:cs typeface="Arial" charset="0"/>
                </a:rPr>
                <a:t>lw </a:t>
              </a:r>
              <a:r>
                <a:rPr lang="en-US" altLang="zh-CN" sz="2000">
                  <a:solidFill>
                    <a:srgbClr val="CF922F"/>
                  </a:solidFill>
                  <a:ea typeface="宋体" pitchFamily="2" charset="-122"/>
                  <a:cs typeface="Arial" charset="0"/>
                </a:rPr>
                <a:t>$3</a:t>
              </a:r>
              <a:r>
                <a:rPr lang="en-US" altLang="zh-CN" sz="2000">
                  <a:ea typeface="宋体" pitchFamily="2" charset="-122"/>
                  <a:cs typeface="Arial" charset="0"/>
                </a:rPr>
                <a:t>, 0($2)</a:t>
              </a:r>
            </a:p>
            <a:p>
              <a:pPr>
                <a:lnSpc>
                  <a:spcPct val="120000"/>
                </a:lnSpc>
                <a:spcBef>
                  <a:spcPct val="20000"/>
                </a:spcBef>
              </a:pPr>
              <a:r>
                <a:rPr lang="en-US" altLang="zh-CN" sz="2000">
                  <a:solidFill>
                    <a:schemeClr val="accent2"/>
                  </a:solidFill>
                  <a:ea typeface="宋体" pitchFamily="2" charset="-122"/>
                  <a:cs typeface="Arial" charset="0"/>
                </a:rPr>
                <a:t>add  $6, $4, $2</a:t>
              </a:r>
            </a:p>
            <a:p>
              <a:pPr>
                <a:lnSpc>
                  <a:spcPct val="120000"/>
                </a:lnSpc>
                <a:spcBef>
                  <a:spcPct val="20000"/>
                </a:spcBef>
              </a:pPr>
              <a:r>
                <a:rPr lang="en-US" altLang="zh-CN" sz="2000">
                  <a:solidFill>
                    <a:srgbClr val="008000"/>
                  </a:solidFill>
                  <a:ea typeface="宋体" pitchFamily="2" charset="-122"/>
                  <a:cs typeface="Arial" charset="0"/>
                </a:rPr>
                <a:t>beq </a:t>
              </a:r>
              <a:r>
                <a:rPr lang="en-US" altLang="zh-CN" sz="2000">
                  <a:solidFill>
                    <a:srgbClr val="CF922F"/>
                  </a:solidFill>
                  <a:ea typeface="宋体" pitchFamily="2" charset="-122"/>
                  <a:cs typeface="Arial" charset="0"/>
                </a:rPr>
                <a:t>$3</a:t>
              </a:r>
              <a:r>
                <a:rPr lang="en-US" altLang="zh-CN" sz="2000">
                  <a:solidFill>
                    <a:srgbClr val="008000"/>
                  </a:solidFill>
                  <a:ea typeface="宋体" pitchFamily="2" charset="-122"/>
                  <a:cs typeface="Arial" charset="0"/>
                </a:rPr>
                <a:t>, $5, 2</a:t>
              </a:r>
            </a:p>
            <a:p>
              <a:pPr>
                <a:lnSpc>
                  <a:spcPct val="120000"/>
                </a:lnSpc>
                <a:spcBef>
                  <a:spcPct val="20000"/>
                </a:spcBef>
              </a:pPr>
              <a:r>
                <a:rPr lang="en-US" altLang="zh-CN" sz="2000">
                  <a:ea typeface="宋体" pitchFamily="2" charset="-122"/>
                  <a:cs typeface="Arial" charset="0"/>
                </a:rPr>
                <a:t>add $3, $3,$2</a:t>
              </a:r>
            </a:p>
            <a:p>
              <a:pPr>
                <a:lnSpc>
                  <a:spcPct val="120000"/>
                </a:lnSpc>
                <a:spcBef>
                  <a:spcPct val="20000"/>
                </a:spcBef>
              </a:pPr>
              <a:r>
                <a:rPr lang="en-US" altLang="zh-CN" sz="2000">
                  <a:ea typeface="宋体" pitchFamily="2" charset="-122"/>
                  <a:cs typeface="Arial" charset="0"/>
                </a:rPr>
                <a:t>sw $1, 0($2)</a:t>
              </a:r>
              <a:r>
                <a:rPr lang="en-US" altLang="zh-CN" sz="2000">
                  <a:latin typeface="Times New Roman" pitchFamily="18" charset="0"/>
                  <a:ea typeface="宋体" pitchFamily="2" charset="-122"/>
                  <a:cs typeface="Arial" charset="0"/>
                </a:rPr>
                <a:t> </a:t>
              </a:r>
            </a:p>
            <a:p>
              <a:r>
                <a:rPr lang="en-US" altLang="zh-CN" sz="2000">
                  <a:latin typeface="Times New Roman" pitchFamily="18" charset="0"/>
                  <a:ea typeface="宋体" pitchFamily="2" charset="-122"/>
                  <a:cs typeface="Arial" charset="0"/>
                </a:rPr>
                <a:t>     ……</a:t>
              </a:r>
              <a:r>
                <a:rPr lang="zh-CN" altLang="en-US" sz="2000">
                  <a:latin typeface="Times New Roman" pitchFamily="18" charset="0"/>
                  <a:ea typeface="宋体" pitchFamily="2" charset="-122"/>
                  <a:cs typeface="Arial" charset="0"/>
                </a:rPr>
                <a:t>     </a:t>
              </a:r>
            </a:p>
            <a:p>
              <a:pPr>
                <a:spcBef>
                  <a:spcPct val="50000"/>
                </a:spcBef>
              </a:pPr>
              <a:endParaRPr lang="en-US" altLang="zh-CN" sz="2000">
                <a:ea typeface="宋体" pitchFamily="2" charset="-122"/>
                <a:cs typeface="Arial" charset="0"/>
              </a:endParaRPr>
            </a:p>
          </p:txBody>
        </p:sp>
        <p:sp>
          <p:nvSpPr>
            <p:cNvPr id="574475" name="Rectangle 11"/>
            <p:cNvSpPr>
              <a:spLocks noChangeArrowheads="1"/>
            </p:cNvSpPr>
            <p:nvPr/>
          </p:nvSpPr>
          <p:spPr bwMode="auto">
            <a:xfrm>
              <a:off x="184" y="1784"/>
              <a:ext cx="1744" cy="1816"/>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74476" name="Rectangle 12"/>
          <p:cNvSpPr>
            <a:spLocks noChangeArrowheads="1"/>
          </p:cNvSpPr>
          <p:nvPr/>
        </p:nvSpPr>
        <p:spPr bwMode="auto">
          <a:xfrm>
            <a:off x="215900" y="5903913"/>
            <a:ext cx="3422650" cy="701675"/>
          </a:xfrm>
          <a:prstGeom prst="rect">
            <a:avLst/>
          </a:prstGeom>
          <a:noFill/>
          <a:ln w="12700">
            <a:noFill/>
            <a:miter lim="800000"/>
            <a:headEnd/>
            <a:tailEnd/>
          </a:ln>
          <a:effectLst/>
        </p:spPr>
        <p:txBody>
          <a:bodyPr>
            <a:spAutoFit/>
          </a:bodyPr>
          <a:lstStyle/>
          <a:p>
            <a:r>
              <a:rPr lang="zh-CN" altLang="en-US" sz="2000">
                <a:solidFill>
                  <a:schemeClr val="accent2"/>
                </a:solidFill>
                <a:latin typeface="微软雅黑" pitchFamily="34" charset="-122"/>
                <a:ea typeface="微软雅黑" pitchFamily="34" charset="-122"/>
              </a:rPr>
              <a:t>调度后可能带来其他问题：产生新的</a:t>
            </a:r>
            <a:r>
              <a:rPr lang="en-US" altLang="zh-CN" sz="2000">
                <a:solidFill>
                  <a:schemeClr val="accent2"/>
                </a:solidFill>
                <a:latin typeface="微软雅黑" pitchFamily="34" charset="-122"/>
                <a:ea typeface="微软雅黑" pitchFamily="34" charset="-122"/>
                <a:cs typeface="Arial" charset="0"/>
              </a:rPr>
              <a:t>load-use</a:t>
            </a:r>
            <a:r>
              <a:rPr lang="zh-CN" altLang="en-US" sz="2000">
                <a:solidFill>
                  <a:schemeClr val="accent2"/>
                </a:solidFill>
                <a:latin typeface="微软雅黑" pitchFamily="34" charset="-122"/>
                <a:ea typeface="微软雅黑" pitchFamily="34" charset="-122"/>
                <a:cs typeface="Arial" charset="0"/>
              </a:rPr>
              <a:t>数据</a:t>
            </a:r>
            <a:r>
              <a:rPr lang="zh-CN" altLang="en-US" sz="2000">
                <a:solidFill>
                  <a:schemeClr val="accent2"/>
                </a:solidFill>
                <a:latin typeface="微软雅黑" pitchFamily="34" charset="-122"/>
                <a:ea typeface="微软雅黑" pitchFamily="34" charset="-122"/>
              </a:rPr>
              <a:t>冒险</a:t>
            </a:r>
          </a:p>
        </p:txBody>
      </p:sp>
      <p:sp>
        <p:nvSpPr>
          <p:cNvPr id="574477" name="Freeform 13"/>
          <p:cNvSpPr>
            <a:spLocks/>
          </p:cNvSpPr>
          <p:nvPr/>
        </p:nvSpPr>
        <p:spPr bwMode="auto">
          <a:xfrm>
            <a:off x="1711325" y="3113088"/>
            <a:ext cx="755650" cy="137477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rgbClr val="FF0000"/>
            </a:solidFill>
            <a:prstDash val="solid"/>
            <a:round/>
            <a:headEnd type="none" w="med" len="med"/>
            <a:tailEnd type="triangle" w="med" len="med"/>
          </a:ln>
          <a:effectLst/>
        </p:spPr>
        <p:txBody>
          <a:bodyPr/>
          <a:lstStyle/>
          <a:p>
            <a:endParaRPr lang="zh-CN" altLang="en-US"/>
          </a:p>
        </p:txBody>
      </p:sp>
      <p:sp>
        <p:nvSpPr>
          <p:cNvPr id="574478" name="Freeform 14"/>
          <p:cNvSpPr>
            <a:spLocks/>
          </p:cNvSpPr>
          <p:nvPr/>
        </p:nvSpPr>
        <p:spPr bwMode="auto">
          <a:xfrm rot="713319">
            <a:off x="2066925" y="3849688"/>
            <a:ext cx="628650" cy="73977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38100" cap="flat" cmpd="sng">
            <a:solidFill>
              <a:schemeClr val="accent2"/>
            </a:solidFill>
            <a:prstDash val="solid"/>
            <a:round/>
            <a:headEnd type="none" w="med" len="med"/>
            <a:tailEnd type="triangle" w="med" len="med"/>
          </a:ln>
          <a:effectLst/>
        </p:spPr>
        <p:txBody>
          <a:bodyPr/>
          <a:lstStyle/>
          <a:p>
            <a:endParaRPr lang="zh-CN" altLang="en-US"/>
          </a:p>
        </p:txBody>
      </p:sp>
      <p:grpSp>
        <p:nvGrpSpPr>
          <p:cNvPr id="574479" name="Group 15"/>
          <p:cNvGrpSpPr>
            <a:grpSpLocks/>
          </p:cNvGrpSpPr>
          <p:nvPr/>
        </p:nvGrpSpPr>
        <p:grpSpPr bwMode="auto">
          <a:xfrm>
            <a:off x="2387600" y="4356100"/>
            <a:ext cx="203200" cy="292100"/>
            <a:chOff x="4640" y="2696"/>
            <a:chExt cx="128" cy="184"/>
          </a:xfrm>
        </p:grpSpPr>
        <p:sp>
          <p:nvSpPr>
            <p:cNvPr id="574480" name="Line 16"/>
            <p:cNvSpPr>
              <a:spLocks noChangeShapeType="1"/>
            </p:cNvSpPr>
            <p:nvPr/>
          </p:nvSpPr>
          <p:spPr bwMode="auto">
            <a:xfrm flipH="1">
              <a:off x="4656" y="2696"/>
              <a:ext cx="96" cy="184"/>
            </a:xfrm>
            <a:prstGeom prst="line">
              <a:avLst/>
            </a:prstGeom>
            <a:noFill/>
            <a:ln w="28575">
              <a:solidFill>
                <a:schemeClr val="tx1"/>
              </a:solidFill>
              <a:round/>
              <a:headEnd/>
              <a:tailEnd/>
            </a:ln>
            <a:effectLst/>
          </p:spPr>
          <p:txBody>
            <a:bodyPr/>
            <a:lstStyle/>
            <a:p>
              <a:endParaRPr lang="zh-CN" altLang="en-US"/>
            </a:p>
          </p:txBody>
        </p:sp>
        <p:sp>
          <p:nvSpPr>
            <p:cNvPr id="574481" name="Line 17"/>
            <p:cNvSpPr>
              <a:spLocks noChangeShapeType="1"/>
            </p:cNvSpPr>
            <p:nvPr/>
          </p:nvSpPr>
          <p:spPr bwMode="auto">
            <a:xfrm>
              <a:off x="4640" y="2720"/>
              <a:ext cx="128" cy="128"/>
            </a:xfrm>
            <a:prstGeom prst="line">
              <a:avLst/>
            </a:prstGeom>
            <a:noFill/>
            <a:ln w="28575">
              <a:solidFill>
                <a:schemeClr val="tx1"/>
              </a:solidFill>
              <a:round/>
              <a:headEnd/>
              <a:tailEnd/>
            </a:ln>
            <a:effectLst/>
          </p:spPr>
          <p:txBody>
            <a:bodyPr/>
            <a:lstStyle/>
            <a:p>
              <a:endParaRPr lang="zh-CN" altLang="en-US"/>
            </a:p>
          </p:txBody>
        </p:sp>
      </p:grpSp>
      <p:sp>
        <p:nvSpPr>
          <p:cNvPr id="574483" name="Text Box 19"/>
          <p:cNvSpPr txBox="1">
            <a:spLocks noChangeArrowheads="1"/>
          </p:cNvSpPr>
          <p:nvPr/>
        </p:nvSpPr>
        <p:spPr bwMode="auto">
          <a:xfrm>
            <a:off x="5794375" y="1947863"/>
            <a:ext cx="3206750" cy="396875"/>
          </a:xfrm>
          <a:prstGeom prst="rect">
            <a:avLst/>
          </a:prstGeom>
          <a:noFill/>
          <a:ln w="127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若分支延迟时间片减少为</a:t>
            </a:r>
            <a:r>
              <a:rPr lang="en-US" altLang="zh-CN" sz="2000">
                <a:latin typeface="微软雅黑" pitchFamily="34" charset="-122"/>
                <a:ea typeface="微软雅黑" pitchFamily="34" charset="-122"/>
              </a:rPr>
              <a:t>1</a:t>
            </a:r>
            <a:endParaRPr lang="zh-CN" altLang="en-US" sz="2000">
              <a:latin typeface="微软雅黑" pitchFamily="34" charset="-122"/>
              <a:ea typeface="微软雅黑" pitchFamily="34" charset="-122"/>
            </a:endParaRPr>
          </a:p>
        </p:txBody>
      </p:sp>
      <p:grpSp>
        <p:nvGrpSpPr>
          <p:cNvPr id="574484" name="Group 20"/>
          <p:cNvGrpSpPr>
            <a:grpSpLocks/>
          </p:cNvGrpSpPr>
          <p:nvPr/>
        </p:nvGrpSpPr>
        <p:grpSpPr bwMode="auto">
          <a:xfrm>
            <a:off x="3111500" y="3810000"/>
            <a:ext cx="1008063" cy="825500"/>
            <a:chOff x="2024" y="2400"/>
            <a:chExt cx="552" cy="520"/>
          </a:xfrm>
        </p:grpSpPr>
        <p:sp>
          <p:nvSpPr>
            <p:cNvPr id="574485" name="AutoShape 21"/>
            <p:cNvSpPr>
              <a:spLocks noChangeArrowheads="1"/>
            </p:cNvSpPr>
            <p:nvPr/>
          </p:nvSpPr>
          <p:spPr bwMode="auto">
            <a:xfrm>
              <a:off x="2024" y="2400"/>
              <a:ext cx="496" cy="520"/>
            </a:xfrm>
            <a:prstGeom prst="rightArrow">
              <a:avLst>
                <a:gd name="adj1" fmla="val 50000"/>
                <a:gd name="adj2" fmla="val 25000"/>
              </a:avLst>
            </a:prstGeom>
            <a:noFill/>
            <a:ln w="12700">
              <a:solidFill>
                <a:schemeClr val="tx1"/>
              </a:solidFill>
              <a:miter lim="800000"/>
              <a:headEnd/>
              <a:tailEnd/>
            </a:ln>
            <a:effectLst/>
          </p:spPr>
          <p:txBody>
            <a:bodyPr wrap="none" anchor="ctr"/>
            <a:lstStyle/>
            <a:p>
              <a:endParaRPr lang="zh-CN" altLang="en-US"/>
            </a:p>
          </p:txBody>
        </p:sp>
        <p:sp>
          <p:nvSpPr>
            <p:cNvPr id="574486" name="Text Box 22"/>
            <p:cNvSpPr txBox="1">
              <a:spLocks noChangeArrowheads="1"/>
            </p:cNvSpPr>
            <p:nvPr/>
          </p:nvSpPr>
          <p:spPr bwMode="auto">
            <a:xfrm>
              <a:off x="2024" y="2560"/>
              <a:ext cx="552" cy="231"/>
            </a:xfrm>
            <a:prstGeom prst="rect">
              <a:avLst/>
            </a:prstGeom>
            <a:noFill/>
            <a:ln w="12700">
              <a:noFill/>
              <a:miter lim="800000"/>
              <a:headEnd/>
              <a:tailEnd/>
            </a:ln>
            <a:effectLst/>
          </p:spPr>
          <p:txBody>
            <a:bodyPr>
              <a:spAutoFit/>
            </a:bodyPr>
            <a:lstStyle/>
            <a:p>
              <a:pPr>
                <a:spcBef>
                  <a:spcPct val="50000"/>
                </a:spcBef>
              </a:pPr>
              <a:r>
                <a:rPr lang="zh-CN" altLang="en-US" sz="1800">
                  <a:latin typeface="Times New Roman" pitchFamily="18" charset="0"/>
                  <a:ea typeface="黑体" pitchFamily="49" charset="-122"/>
                </a:rPr>
                <a:t>调度后</a:t>
              </a:r>
            </a:p>
          </p:txBody>
        </p:sp>
      </p:grpSp>
      <p:grpSp>
        <p:nvGrpSpPr>
          <p:cNvPr id="574487" name="Group 23"/>
          <p:cNvGrpSpPr>
            <a:grpSpLocks/>
          </p:cNvGrpSpPr>
          <p:nvPr/>
        </p:nvGrpSpPr>
        <p:grpSpPr bwMode="auto">
          <a:xfrm>
            <a:off x="4089400" y="2755900"/>
            <a:ext cx="2159000" cy="3009900"/>
            <a:chOff x="4400" y="1744"/>
            <a:chExt cx="1360" cy="1896"/>
          </a:xfrm>
        </p:grpSpPr>
        <p:sp>
          <p:nvSpPr>
            <p:cNvPr id="574488" name="Text Box 24"/>
            <p:cNvSpPr txBox="1">
              <a:spLocks noChangeArrowheads="1"/>
            </p:cNvSpPr>
            <p:nvPr/>
          </p:nvSpPr>
          <p:spPr bwMode="auto">
            <a:xfrm>
              <a:off x="4424" y="1744"/>
              <a:ext cx="1336" cy="1896"/>
            </a:xfrm>
            <a:prstGeom prst="rect">
              <a:avLst/>
            </a:prstGeom>
            <a:noFill/>
            <a:ln w="12700">
              <a:noFill/>
              <a:miter lim="800000"/>
              <a:headEnd/>
              <a:tailEnd/>
            </a:ln>
            <a:effectLst/>
          </p:spPr>
          <p:txBody>
            <a:bodyPr>
              <a:spAutoFit/>
            </a:bodyPr>
            <a:lstStyle/>
            <a:p>
              <a:pPr>
                <a:lnSpc>
                  <a:spcPct val="120000"/>
                </a:lnSpc>
                <a:spcBef>
                  <a:spcPct val="20000"/>
                </a:spcBef>
              </a:pPr>
              <a:r>
                <a:rPr lang="en-US" altLang="zh-CN" sz="2000">
                  <a:ea typeface="宋体" pitchFamily="2" charset="-122"/>
                  <a:cs typeface="Arial" charset="0"/>
                </a:rPr>
                <a:t>lw $3, 0($2)</a:t>
              </a:r>
            </a:p>
            <a:p>
              <a:pPr>
                <a:lnSpc>
                  <a:spcPct val="120000"/>
                </a:lnSpc>
                <a:spcBef>
                  <a:spcPct val="20000"/>
                </a:spcBef>
              </a:pPr>
              <a:r>
                <a:rPr lang="en-US" altLang="zh-CN" sz="2000">
                  <a:solidFill>
                    <a:schemeClr val="accent2"/>
                  </a:solidFill>
                  <a:ea typeface="宋体" pitchFamily="2" charset="-122"/>
                  <a:cs typeface="Arial" charset="0"/>
                </a:rPr>
                <a:t>add  $6, $4, $2</a:t>
              </a:r>
            </a:p>
            <a:p>
              <a:pPr>
                <a:lnSpc>
                  <a:spcPct val="120000"/>
                </a:lnSpc>
                <a:spcBef>
                  <a:spcPct val="20000"/>
                </a:spcBef>
              </a:pPr>
              <a:r>
                <a:rPr lang="en-US" altLang="zh-CN" sz="2000">
                  <a:solidFill>
                    <a:srgbClr val="008000"/>
                  </a:solidFill>
                  <a:ea typeface="宋体" pitchFamily="2" charset="-122"/>
                  <a:cs typeface="Arial" charset="0"/>
                </a:rPr>
                <a:t>beq $3, $5, 2</a:t>
              </a:r>
            </a:p>
            <a:p>
              <a:pPr>
                <a:lnSpc>
                  <a:spcPct val="120000"/>
                </a:lnSpc>
                <a:spcBef>
                  <a:spcPct val="20000"/>
                </a:spcBef>
              </a:pPr>
              <a:r>
                <a:rPr lang="en-US" altLang="zh-CN" sz="2000">
                  <a:solidFill>
                    <a:srgbClr val="CC0000"/>
                  </a:solidFill>
                  <a:ea typeface="宋体" pitchFamily="2" charset="-122"/>
                  <a:cs typeface="Arial" charset="0"/>
                </a:rPr>
                <a:t>lw $1, 0($2)</a:t>
              </a:r>
            </a:p>
            <a:p>
              <a:pPr>
                <a:lnSpc>
                  <a:spcPct val="120000"/>
                </a:lnSpc>
                <a:spcBef>
                  <a:spcPct val="20000"/>
                </a:spcBef>
              </a:pPr>
              <a:r>
                <a:rPr lang="en-US" altLang="zh-CN" sz="2000">
                  <a:solidFill>
                    <a:srgbClr val="CC0000"/>
                  </a:solidFill>
                  <a:ea typeface="宋体" pitchFamily="2" charset="-122"/>
                  <a:cs typeface="Arial" charset="0"/>
                </a:rPr>
                <a:t>nop</a:t>
              </a:r>
            </a:p>
            <a:p>
              <a:pPr>
                <a:lnSpc>
                  <a:spcPct val="120000"/>
                </a:lnSpc>
                <a:spcBef>
                  <a:spcPct val="20000"/>
                </a:spcBef>
              </a:pPr>
              <a:r>
                <a:rPr lang="en-US" altLang="zh-CN" sz="2000">
                  <a:ea typeface="宋体" pitchFamily="2" charset="-122"/>
                  <a:cs typeface="Arial" charset="0"/>
                </a:rPr>
                <a:t>add $3, $3,$2</a:t>
              </a:r>
            </a:p>
            <a:p>
              <a:pPr>
                <a:lnSpc>
                  <a:spcPct val="120000"/>
                </a:lnSpc>
                <a:spcBef>
                  <a:spcPct val="20000"/>
                </a:spcBef>
              </a:pPr>
              <a:r>
                <a:rPr lang="en-US" altLang="zh-CN" sz="2000">
                  <a:ea typeface="宋体" pitchFamily="2" charset="-122"/>
                  <a:cs typeface="Arial" charset="0"/>
                </a:rPr>
                <a:t>sw $1, 0($2) </a:t>
              </a:r>
              <a:r>
                <a:rPr lang="zh-CN" altLang="en-US" sz="2000">
                  <a:latin typeface="Times New Roman" pitchFamily="18" charset="0"/>
                  <a:ea typeface="宋体" pitchFamily="2" charset="-122"/>
                  <a:cs typeface="Arial" charset="0"/>
                </a:rPr>
                <a:t>  </a:t>
              </a:r>
            </a:p>
          </p:txBody>
        </p:sp>
        <p:sp>
          <p:nvSpPr>
            <p:cNvPr id="574489" name="Rectangle 25"/>
            <p:cNvSpPr>
              <a:spLocks noChangeArrowheads="1"/>
            </p:cNvSpPr>
            <p:nvPr/>
          </p:nvSpPr>
          <p:spPr bwMode="auto">
            <a:xfrm>
              <a:off x="4400" y="1776"/>
              <a:ext cx="1264" cy="1864"/>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574490" name="Line 26"/>
          <p:cNvSpPr>
            <a:spLocks noChangeShapeType="1"/>
          </p:cNvSpPr>
          <p:nvPr/>
        </p:nvSpPr>
        <p:spPr bwMode="auto">
          <a:xfrm>
            <a:off x="7986713" y="2344738"/>
            <a:ext cx="434975" cy="471487"/>
          </a:xfrm>
          <a:prstGeom prst="line">
            <a:avLst/>
          </a:prstGeom>
          <a:noFill/>
          <a:ln w="38100">
            <a:solidFill>
              <a:schemeClr val="tx1"/>
            </a:solidFill>
            <a:round/>
            <a:headEnd/>
            <a:tailEnd type="triangle" w="med" len="me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468">
                                            <p:txEl>
                                              <p:pRg st="0" end="0"/>
                                            </p:txEl>
                                          </p:spTgt>
                                        </p:tgtEl>
                                        <p:attrNameLst>
                                          <p:attrName>style.visibility</p:attrName>
                                        </p:attrNameLst>
                                      </p:cBhvr>
                                      <p:to>
                                        <p:strVal val="visible"/>
                                      </p:to>
                                    </p:set>
                                    <p:animEffect transition="in" filter="blinds(horizontal)">
                                      <p:cBhvr>
                                        <p:cTn id="7" dur="500"/>
                                        <p:tgtEl>
                                          <p:spTgt spid="574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473"/>
                                        </p:tgtEl>
                                        <p:attrNameLst>
                                          <p:attrName>style.visibility</p:attrName>
                                        </p:attrNameLst>
                                      </p:cBhvr>
                                      <p:to>
                                        <p:strVal val="visible"/>
                                      </p:to>
                                    </p:set>
                                    <p:animEffect transition="in" filter="blinds(horizontal)">
                                      <p:cBhvr>
                                        <p:cTn id="12" dur="500"/>
                                        <p:tgtEl>
                                          <p:spTgt spid="5744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7"/>
                                        </p:tgtEl>
                                        <p:attrNameLst>
                                          <p:attrName>style.visibility</p:attrName>
                                        </p:attrNameLst>
                                      </p:cBhvr>
                                      <p:to>
                                        <p:strVal val="visible"/>
                                      </p:to>
                                    </p:set>
                                    <p:animEffect transition="in" filter="blinds(horizontal)">
                                      <p:cBhvr>
                                        <p:cTn id="17" dur="500"/>
                                        <p:tgtEl>
                                          <p:spTgt spid="5744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8"/>
                                        </p:tgtEl>
                                        <p:attrNameLst>
                                          <p:attrName>style.visibility</p:attrName>
                                        </p:attrNameLst>
                                      </p:cBhvr>
                                      <p:to>
                                        <p:strVal val="visible"/>
                                      </p:to>
                                    </p:set>
                                    <p:animEffect transition="in" filter="blinds(horizontal)">
                                      <p:cBhvr>
                                        <p:cTn id="22" dur="500"/>
                                        <p:tgtEl>
                                          <p:spTgt spid="5744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4476"/>
                                        </p:tgtEl>
                                        <p:attrNameLst>
                                          <p:attrName>style.visibility</p:attrName>
                                        </p:attrNameLst>
                                      </p:cBhvr>
                                      <p:to>
                                        <p:strVal val="visible"/>
                                      </p:to>
                                    </p:set>
                                    <p:animEffect transition="in" filter="blinds(horizontal)">
                                      <p:cBhvr>
                                        <p:cTn id="27" dur="500"/>
                                        <p:tgtEl>
                                          <p:spTgt spid="5744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4479"/>
                                        </p:tgtEl>
                                        <p:attrNameLst>
                                          <p:attrName>style.visibility</p:attrName>
                                        </p:attrNameLst>
                                      </p:cBhvr>
                                      <p:to>
                                        <p:strVal val="visible"/>
                                      </p:to>
                                    </p:set>
                                    <p:animEffect transition="in" filter="blinds(horizontal)">
                                      <p:cBhvr>
                                        <p:cTn id="32" dur="500"/>
                                        <p:tgtEl>
                                          <p:spTgt spid="57447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4484"/>
                                        </p:tgtEl>
                                        <p:attrNameLst>
                                          <p:attrName>style.visibility</p:attrName>
                                        </p:attrNameLst>
                                      </p:cBhvr>
                                      <p:to>
                                        <p:strVal val="visible"/>
                                      </p:to>
                                    </p:set>
                                    <p:animEffect transition="in" filter="blinds(horizontal)">
                                      <p:cBhvr>
                                        <p:cTn id="37" dur="500"/>
                                        <p:tgtEl>
                                          <p:spTgt spid="5744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4487"/>
                                        </p:tgtEl>
                                        <p:attrNameLst>
                                          <p:attrName>style.visibility</p:attrName>
                                        </p:attrNameLst>
                                      </p:cBhvr>
                                      <p:to>
                                        <p:strVal val="visible"/>
                                      </p:to>
                                    </p:set>
                                    <p:animEffect transition="in" filter="blinds(horizontal)">
                                      <p:cBhvr>
                                        <p:cTn id="42" dur="500"/>
                                        <p:tgtEl>
                                          <p:spTgt spid="57448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4483"/>
                                        </p:tgtEl>
                                        <p:attrNameLst>
                                          <p:attrName>style.visibility</p:attrName>
                                        </p:attrNameLst>
                                      </p:cBhvr>
                                      <p:to>
                                        <p:strVal val="visible"/>
                                      </p:to>
                                    </p:set>
                                    <p:animEffect transition="in" filter="blinds(horizontal)">
                                      <p:cBhvr>
                                        <p:cTn id="47" dur="500"/>
                                        <p:tgtEl>
                                          <p:spTgt spid="5744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4490"/>
                                        </p:tgtEl>
                                        <p:attrNameLst>
                                          <p:attrName>style.visibility</p:attrName>
                                        </p:attrNameLst>
                                      </p:cBhvr>
                                      <p:to>
                                        <p:strVal val="visible"/>
                                      </p:to>
                                    </p:set>
                                    <p:animEffect transition="in" filter="blinds(horizontal)">
                                      <p:cBhvr>
                                        <p:cTn id="52" dur="500"/>
                                        <p:tgtEl>
                                          <p:spTgt spid="57449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69"/>
                                        </p:tgtEl>
                                        <p:attrNameLst>
                                          <p:attrName>style.visibility</p:attrName>
                                        </p:attrNameLst>
                                      </p:cBhvr>
                                      <p:to>
                                        <p:strVal val="visible"/>
                                      </p:to>
                                    </p:set>
                                    <p:animEffect transition="in" filter="blinds(horizontal)">
                                      <p:cBhvr>
                                        <p:cTn id="62" dur="5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9" grpId="0"/>
      <p:bldP spid="574476" grpId="0"/>
      <p:bldP spid="574477" grpId="0" animBg="1"/>
      <p:bldP spid="574478" grpId="0" animBg="1"/>
      <p:bldP spid="574483" grpId="0"/>
      <p:bldP spid="57449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00100" y="133350"/>
            <a:ext cx="6862763" cy="528638"/>
          </a:xfrm>
        </p:spPr>
        <p:txBody>
          <a:bodyPr/>
          <a:lstStyle/>
          <a:p>
            <a:r>
              <a:rPr lang="zh-CN" altLang="en-US"/>
              <a:t>提高性能措施</a:t>
            </a:r>
            <a:r>
              <a:rPr lang="en-US" altLang="zh-CN">
                <a:latin typeface="黑体"/>
              </a:rPr>
              <a:t>—</a:t>
            </a:r>
            <a:r>
              <a:rPr lang="zh-CN" altLang="en-US"/>
              <a:t>实现指令级并行</a:t>
            </a:r>
          </a:p>
        </p:txBody>
      </p:sp>
      <p:sp>
        <p:nvSpPr>
          <p:cNvPr id="569347" name="Rectangle 3"/>
          <p:cNvSpPr>
            <a:spLocks noGrp="1" noChangeArrowheads="1"/>
          </p:cNvSpPr>
          <p:nvPr>
            <p:ph type="body" idx="1"/>
          </p:nvPr>
        </p:nvSpPr>
        <p:spPr>
          <a:xfrm>
            <a:off x="182563" y="850900"/>
            <a:ext cx="8770937" cy="5735638"/>
          </a:xfrm>
        </p:spPr>
        <p:txBody>
          <a:bodyPr/>
          <a:lstStyle/>
          <a:p>
            <a:pPr marL="342900" indent="-342900">
              <a:lnSpc>
                <a:spcPct val="115000"/>
              </a:lnSpc>
              <a:spcBef>
                <a:spcPct val="10000"/>
              </a:spcBef>
            </a:pPr>
            <a:r>
              <a:rPr lang="zh-CN" altLang="en-US" sz="2000">
                <a:latin typeface="微软雅黑" pitchFamily="34" charset="-122"/>
                <a:ea typeface="微软雅黑" pitchFamily="34" charset="-122"/>
              </a:rPr>
              <a:t>实现指令流内部的并行流水线称为指令级并行（</a:t>
            </a:r>
            <a:r>
              <a:rPr lang="en-US" altLang="zh-CN" sz="2000">
                <a:latin typeface="微软雅黑" pitchFamily="34" charset="-122"/>
                <a:ea typeface="微软雅黑" pitchFamily="34" charset="-122"/>
              </a:rPr>
              <a:t>ILP</a:t>
            </a:r>
            <a:r>
              <a:rPr lang="zh-CN" altLang="en-US" sz="2000">
                <a:latin typeface="微软雅黑" pitchFamily="34" charset="-122"/>
                <a:ea typeface="微软雅黑" pitchFamily="34" charset="-122"/>
              </a:rPr>
              <a:t>）</a:t>
            </a:r>
            <a:endParaRPr lang="en-US" altLang="zh-CN" sz="2000">
              <a:latin typeface="微软雅黑" pitchFamily="34" charset="-122"/>
              <a:ea typeface="微软雅黑" pitchFamily="34" charset="-122"/>
            </a:endParaRPr>
          </a:p>
          <a:p>
            <a:pPr marL="342900" indent="-342900">
              <a:lnSpc>
                <a:spcPct val="115000"/>
              </a:lnSpc>
              <a:spcBef>
                <a:spcPct val="10000"/>
              </a:spcBef>
            </a:pPr>
            <a:r>
              <a:rPr lang="zh-CN" altLang="en-US" sz="2000">
                <a:latin typeface="微软雅黑" pitchFamily="34" charset="-122"/>
                <a:ea typeface="微软雅黑" pitchFamily="34" charset="-122"/>
              </a:rPr>
              <a:t>有两种指令级并行策略</a:t>
            </a:r>
          </a:p>
          <a:p>
            <a:pPr marL="838200" lvl="1" indent="-342900">
              <a:lnSpc>
                <a:spcPct val="115000"/>
              </a:lnSpc>
              <a:spcBef>
                <a:spcPct val="10000"/>
              </a:spcBef>
            </a:pPr>
            <a:r>
              <a:rPr lang="zh-CN" altLang="en-US" sz="2000">
                <a:latin typeface="微软雅黑" pitchFamily="34" charset="-122"/>
                <a:ea typeface="微软雅黑" pitchFamily="34" charset="-122"/>
              </a:rPr>
              <a:t>超流水线（</a:t>
            </a:r>
            <a:r>
              <a:rPr lang="en-US" altLang="zh-CN" sz="2000">
                <a:latin typeface="微软雅黑" pitchFamily="34" charset="-122"/>
                <a:ea typeface="微软雅黑" pitchFamily="34" charset="-122"/>
              </a:rPr>
              <a:t>Super- pipelining</a:t>
            </a:r>
            <a:r>
              <a:rPr lang="zh-CN" altLang="en-US" sz="2000">
                <a:latin typeface="微软雅黑" pitchFamily="34" charset="-122"/>
                <a:ea typeface="微软雅黑" pitchFamily="34" charset="-122"/>
              </a:rPr>
              <a:t>）</a:t>
            </a:r>
          </a:p>
          <a:p>
            <a:pPr lvl="2">
              <a:lnSpc>
                <a:spcPct val="115000"/>
              </a:lnSpc>
              <a:spcBef>
                <a:spcPct val="10000"/>
              </a:spcBef>
            </a:pPr>
            <a:r>
              <a:rPr lang="zh-CN" altLang="en-US" sz="2000">
                <a:latin typeface="微软雅黑" pitchFamily="34" charset="-122"/>
                <a:ea typeface="微软雅黑" pitchFamily="34" charset="-122"/>
              </a:rPr>
              <a:t>级数更多的流水线</a:t>
            </a:r>
          </a:p>
          <a:p>
            <a:pPr lvl="2">
              <a:lnSpc>
                <a:spcPct val="115000"/>
              </a:lnSpc>
              <a:spcBef>
                <a:spcPct val="10000"/>
              </a:spcBef>
            </a:pPr>
            <a:r>
              <a:rPr lang="zh-CN" altLang="en-US" sz="2000">
                <a:latin typeface="微软雅黑" pitchFamily="34" charset="-122"/>
                <a:ea typeface="微软雅黑" pitchFamily="34" charset="-122"/>
              </a:rPr>
              <a:t>理想情况下，流水线的加速比与流水段的数目成正比</a:t>
            </a:r>
          </a:p>
          <a:p>
            <a:pPr lvl="2">
              <a:lnSpc>
                <a:spcPct val="115000"/>
              </a:lnSpc>
              <a:spcBef>
                <a:spcPct val="10000"/>
              </a:spcBef>
              <a:buFontTx/>
              <a:buNone/>
            </a:pPr>
            <a:r>
              <a:rPr lang="zh-CN" altLang="en-US" sz="2000">
                <a:solidFill>
                  <a:srgbClr val="008000"/>
                </a:solidFill>
                <a:latin typeface="微软雅黑" pitchFamily="34" charset="-122"/>
                <a:ea typeface="微软雅黑" pitchFamily="34" charset="-122"/>
              </a:rPr>
              <a:t>（即：理想情况下，流水段越多，时钟周期越短，指令吞吐率越高）</a:t>
            </a:r>
          </a:p>
          <a:p>
            <a:pPr lvl="2">
              <a:lnSpc>
                <a:spcPct val="115000"/>
              </a:lnSpc>
              <a:spcBef>
                <a:spcPct val="10000"/>
              </a:spcBef>
              <a:buFontTx/>
              <a:buNone/>
            </a:pPr>
            <a:r>
              <a:rPr lang="zh-CN" altLang="en-US" sz="2000">
                <a:solidFill>
                  <a:srgbClr val="3399FF"/>
                </a:solidFill>
                <a:latin typeface="微软雅黑" pitchFamily="34" charset="-122"/>
                <a:ea typeface="微软雅黑" pitchFamily="34" charset="-122"/>
              </a:rPr>
              <a:t>但是，它会增加开销，且是有极限的！可以怎样突破极限呢？</a:t>
            </a:r>
          </a:p>
          <a:p>
            <a:pPr marL="838200" lvl="1" indent="-342900">
              <a:lnSpc>
                <a:spcPct val="115000"/>
              </a:lnSpc>
              <a:spcBef>
                <a:spcPct val="10000"/>
              </a:spcBef>
            </a:pPr>
            <a:r>
              <a:rPr lang="zh-CN" altLang="en-US" sz="2000">
                <a:latin typeface="微软雅黑" pitchFamily="34" charset="-122"/>
                <a:ea typeface="微软雅黑" pitchFamily="34" charset="-122"/>
              </a:rPr>
              <a:t>多发射流水线（</a:t>
            </a:r>
            <a:r>
              <a:rPr lang="en-US" altLang="zh-CN" sz="2000">
                <a:latin typeface="微软雅黑" pitchFamily="34" charset="-122"/>
                <a:ea typeface="微软雅黑" pitchFamily="34" charset="-122"/>
              </a:rPr>
              <a:t>Multiple issue pipelining </a:t>
            </a:r>
            <a:r>
              <a:rPr lang="zh-CN" altLang="en-US" sz="2000">
                <a:latin typeface="微软雅黑" pitchFamily="34" charset="-122"/>
                <a:ea typeface="微软雅黑" pitchFamily="34" charset="-122"/>
              </a:rPr>
              <a:t>）</a:t>
            </a:r>
          </a:p>
          <a:p>
            <a:pPr lvl="2">
              <a:lnSpc>
                <a:spcPct val="115000"/>
              </a:lnSpc>
              <a:spcBef>
                <a:spcPct val="10000"/>
              </a:spcBef>
            </a:pPr>
            <a:r>
              <a:rPr lang="zh-CN" altLang="en-US" sz="2000">
                <a:latin typeface="微软雅黑" pitchFamily="34" charset="-122"/>
                <a:ea typeface="微软雅黑" pitchFamily="34" charset="-122"/>
              </a:rPr>
              <a:t>多条指令</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如整数、浮点、装入</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存储等</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同时启动并独立运行</a:t>
            </a:r>
          </a:p>
          <a:p>
            <a:pPr lvl="2">
              <a:lnSpc>
                <a:spcPct val="115000"/>
              </a:lnSpc>
              <a:spcBef>
                <a:spcPct val="10000"/>
              </a:spcBef>
            </a:pPr>
            <a:r>
              <a:rPr lang="zh-CN" altLang="en-US" sz="2000">
                <a:solidFill>
                  <a:srgbClr val="00B4A3"/>
                </a:solidFill>
                <a:latin typeface="微软雅黑" pitchFamily="34" charset="-122"/>
                <a:ea typeface="微软雅黑" pitchFamily="34" charset="-122"/>
              </a:rPr>
              <a:t>前提：</a:t>
            </a:r>
            <a:r>
              <a:rPr lang="zh-CN" altLang="en-US" sz="2000">
                <a:latin typeface="微软雅黑" pitchFamily="34" charset="-122"/>
                <a:ea typeface="微软雅黑" pitchFamily="34" charset="-122"/>
              </a:rPr>
              <a:t>有多个执行部件。如定点、浮点、乘</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除、取数</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存数部件等</a:t>
            </a:r>
          </a:p>
          <a:p>
            <a:pPr lvl="2">
              <a:lnSpc>
                <a:spcPct val="115000"/>
              </a:lnSpc>
              <a:spcBef>
                <a:spcPct val="10000"/>
              </a:spcBef>
            </a:pPr>
            <a:r>
              <a:rPr lang="zh-CN" altLang="en-US" sz="2000">
                <a:solidFill>
                  <a:srgbClr val="00B4A3"/>
                </a:solidFill>
                <a:latin typeface="微软雅黑" pitchFamily="34" charset="-122"/>
                <a:ea typeface="微软雅黑" pitchFamily="34" charset="-122"/>
              </a:rPr>
              <a:t>结果：</a:t>
            </a:r>
            <a:r>
              <a:rPr lang="zh-CN" altLang="en-US" sz="2000">
                <a:latin typeface="微软雅黑" pitchFamily="34" charset="-122"/>
                <a:ea typeface="微软雅黑" pitchFamily="34" charset="-122"/>
              </a:rPr>
              <a:t>能达到小于</a:t>
            </a:r>
            <a:r>
              <a:rPr lang="en-US" altLang="zh-CN" sz="2000">
                <a:latin typeface="微软雅黑" pitchFamily="34" charset="-122"/>
                <a:ea typeface="微软雅黑" pitchFamily="34" charset="-122"/>
              </a:rPr>
              <a:t>1</a:t>
            </a:r>
            <a:r>
              <a:rPr lang="zh-CN" altLang="en-US" sz="2000">
                <a:latin typeface="微软雅黑" pitchFamily="34" charset="-122"/>
                <a:ea typeface="微软雅黑" pitchFamily="34" charset="-122"/>
              </a:rPr>
              <a:t>的</a:t>
            </a:r>
            <a:r>
              <a:rPr lang="en-US" altLang="zh-CN" sz="2000">
                <a:latin typeface="微软雅黑" pitchFamily="34" charset="-122"/>
                <a:ea typeface="微软雅黑" pitchFamily="34" charset="-122"/>
              </a:rPr>
              <a:t>CPI</a:t>
            </a:r>
            <a:r>
              <a:rPr lang="zh-CN" altLang="en-US" sz="2000">
                <a:latin typeface="微软雅黑" pitchFamily="34" charset="-122"/>
                <a:ea typeface="微软雅黑" pitchFamily="34" charset="-122"/>
              </a:rPr>
              <a:t>，定义</a:t>
            </a:r>
            <a:r>
              <a:rPr lang="en-US" altLang="zh-CN" sz="2000">
                <a:latin typeface="微软雅黑" pitchFamily="34" charset="-122"/>
                <a:ea typeface="微软雅黑" pitchFamily="34" charset="-122"/>
              </a:rPr>
              <a:t>CPI</a:t>
            </a:r>
            <a:r>
              <a:rPr lang="zh-CN" altLang="en-US" sz="2000">
                <a:latin typeface="微软雅黑" pitchFamily="34" charset="-122"/>
                <a:ea typeface="微软雅黑" pitchFamily="34" charset="-122"/>
              </a:rPr>
              <a:t>的倒数为</a:t>
            </a:r>
            <a:r>
              <a:rPr lang="en-US" altLang="zh-CN" sz="2000">
                <a:latin typeface="微软雅黑" pitchFamily="34" charset="-122"/>
                <a:ea typeface="微软雅黑" pitchFamily="34" charset="-122"/>
              </a:rPr>
              <a:t>IPC</a:t>
            </a:r>
          </a:p>
          <a:p>
            <a:pPr lvl="2">
              <a:lnSpc>
                <a:spcPct val="115000"/>
              </a:lnSpc>
              <a:spcBef>
                <a:spcPct val="10000"/>
              </a:spcBef>
              <a:buFontTx/>
              <a:buNone/>
            </a:pPr>
            <a:r>
              <a:rPr lang="zh-CN" altLang="en-US" sz="2000">
                <a:latin typeface="微软雅黑" pitchFamily="34" charset="-122"/>
                <a:ea typeface="微软雅黑" pitchFamily="34" charset="-122"/>
              </a:rPr>
              <a:t> </a:t>
            </a:r>
            <a:r>
              <a:rPr lang="zh-CN" altLang="en-US" sz="2000">
                <a:solidFill>
                  <a:srgbClr val="008000"/>
                </a:solidFill>
                <a:latin typeface="微软雅黑" pitchFamily="34" charset="-122"/>
                <a:ea typeface="微软雅黑" pitchFamily="34" charset="-122"/>
              </a:rPr>
              <a:t>（例如：理想的四路多发射流水线的</a:t>
            </a:r>
            <a:r>
              <a:rPr lang="en-US" altLang="zh-CN" sz="2000">
                <a:solidFill>
                  <a:srgbClr val="008000"/>
                </a:solidFill>
                <a:latin typeface="微软雅黑" pitchFamily="34" charset="-122"/>
                <a:ea typeface="微软雅黑" pitchFamily="34" charset="-122"/>
              </a:rPr>
              <a:t>IPC</a:t>
            </a:r>
            <a:r>
              <a:rPr lang="zh-CN" altLang="en-US" sz="2000">
                <a:solidFill>
                  <a:srgbClr val="008000"/>
                </a:solidFill>
                <a:latin typeface="微软雅黑" pitchFamily="34" charset="-122"/>
                <a:ea typeface="微软雅黑" pitchFamily="34" charset="-122"/>
              </a:rPr>
              <a:t>为</a:t>
            </a:r>
            <a:r>
              <a:rPr lang="en-US" altLang="zh-CN" sz="2000">
                <a:solidFill>
                  <a:srgbClr val="008000"/>
                </a:solidFill>
                <a:latin typeface="微软雅黑" pitchFamily="34" charset="-122"/>
                <a:ea typeface="微软雅黑" pitchFamily="34" charset="-122"/>
              </a:rPr>
              <a:t>4</a:t>
            </a:r>
            <a:r>
              <a:rPr lang="zh-CN" altLang="en-US" sz="2000">
                <a:solidFill>
                  <a:srgbClr val="008000"/>
                </a:solidFill>
                <a:latin typeface="微软雅黑" pitchFamily="34" charset="-122"/>
                <a:ea typeface="微软雅黑" pitchFamily="34" charset="-122"/>
              </a:rPr>
              <a:t>）</a:t>
            </a:r>
          </a:p>
          <a:p>
            <a:pPr lvl="2">
              <a:lnSpc>
                <a:spcPct val="115000"/>
              </a:lnSpc>
              <a:spcBef>
                <a:spcPct val="10000"/>
              </a:spcBef>
            </a:pPr>
            <a:r>
              <a:rPr lang="zh-CN" altLang="en-US" sz="2000">
                <a:latin typeface="微软雅黑" pitchFamily="34" charset="-122"/>
                <a:ea typeface="微软雅黑" pitchFamily="34" charset="-122"/>
              </a:rPr>
              <a:t>两种实现方法</a:t>
            </a:r>
          </a:p>
          <a:p>
            <a:pPr marL="1752600" lvl="3" indent="-381000">
              <a:lnSpc>
                <a:spcPct val="115000"/>
              </a:lnSpc>
              <a:spcBef>
                <a:spcPct val="10000"/>
              </a:spcBef>
              <a:buFont typeface="Times New Roman" pitchFamily="18" charset="0"/>
              <a:buChar char="▫"/>
            </a:pPr>
            <a:r>
              <a:rPr lang="zh-CN" altLang="en-US" b="1">
                <a:solidFill>
                  <a:srgbClr val="008000"/>
                </a:solidFill>
                <a:latin typeface="微软雅黑" pitchFamily="34" charset="-122"/>
                <a:ea typeface="微软雅黑" pitchFamily="34" charset="-122"/>
              </a:rPr>
              <a:t>静态多发射：由编译器在编译时静态完成指令打包和冒险处理</a:t>
            </a:r>
          </a:p>
          <a:p>
            <a:pPr marL="1752600" lvl="3" indent="-381000">
              <a:lnSpc>
                <a:spcPct val="115000"/>
              </a:lnSpc>
              <a:spcBef>
                <a:spcPct val="10000"/>
              </a:spcBef>
              <a:buFont typeface="Times New Roman" pitchFamily="18" charset="0"/>
              <a:buChar char="▫"/>
            </a:pPr>
            <a:r>
              <a:rPr lang="zh-CN" altLang="en-US" b="1">
                <a:solidFill>
                  <a:srgbClr val="008000"/>
                </a:solidFill>
                <a:latin typeface="微软雅黑" pitchFamily="34" charset="-122"/>
                <a:ea typeface="微软雅黑" pitchFamily="34" charset="-122"/>
              </a:rPr>
              <a:t>动态多发射：由硬件在执行时动态完成指令打包和冒险处理</a:t>
            </a:r>
            <a:endParaRPr lang="en-US" altLang="zh-CN" b="1">
              <a:solidFill>
                <a:srgbClr val="008000"/>
              </a:solidFill>
              <a:latin typeface="微软雅黑" pitchFamily="34" charset="-122"/>
              <a:ea typeface="微软雅黑" pitchFamily="34" charset="-122"/>
            </a:endParaRPr>
          </a:p>
        </p:txBody>
      </p:sp>
      <p:sp>
        <p:nvSpPr>
          <p:cNvPr id="569348" name="Text Box 4"/>
          <p:cNvSpPr txBox="1">
            <a:spLocks noChangeArrowheads="1"/>
          </p:cNvSpPr>
          <p:nvPr/>
        </p:nvSpPr>
        <p:spPr bwMode="auto">
          <a:xfrm>
            <a:off x="3930650" y="2062163"/>
            <a:ext cx="1276350" cy="396875"/>
          </a:xfrm>
          <a:prstGeom prst="rect">
            <a:avLst/>
          </a:prstGeom>
          <a:noFill/>
          <a:ln w="12700">
            <a:noFill/>
            <a:miter lim="800000"/>
            <a:headEnd/>
            <a:tailEnd/>
          </a:ln>
          <a:effectLst/>
        </p:spPr>
        <p:txBody>
          <a:bodyPr>
            <a:spAutoFit/>
          </a:bodyPr>
          <a:lstStyle/>
          <a:p>
            <a:pPr>
              <a:spcBef>
                <a:spcPct val="50000"/>
              </a:spcBef>
            </a:pPr>
            <a:r>
              <a:rPr lang="en-US" altLang="zh-CN" sz="2000">
                <a:solidFill>
                  <a:srgbClr val="CC0000"/>
                </a:solidFill>
                <a:ea typeface="宋体" pitchFamily="2" charset="-122"/>
              </a:rPr>
              <a:t>CPI =</a:t>
            </a:r>
            <a:r>
              <a:rPr lang="zh-CN" altLang="en-US" sz="2000">
                <a:solidFill>
                  <a:srgbClr val="CC0000"/>
                </a:solidFill>
                <a:ea typeface="宋体" pitchFamily="2" charset="-122"/>
              </a:rPr>
              <a:t>？</a:t>
            </a:r>
          </a:p>
        </p:txBody>
      </p:sp>
      <p:sp>
        <p:nvSpPr>
          <p:cNvPr id="569349" name="Text Box 5"/>
          <p:cNvSpPr txBox="1">
            <a:spLocks noChangeArrowheads="1"/>
          </p:cNvSpPr>
          <p:nvPr/>
        </p:nvSpPr>
        <p:spPr bwMode="auto">
          <a:xfrm>
            <a:off x="5291138" y="2046288"/>
            <a:ext cx="1073150" cy="396875"/>
          </a:xfrm>
          <a:prstGeom prst="rect">
            <a:avLst/>
          </a:prstGeom>
          <a:noFill/>
          <a:ln w="12700">
            <a:noFill/>
            <a:miter lim="800000"/>
            <a:headEnd/>
            <a:tailEnd/>
          </a:ln>
          <a:effectLst/>
        </p:spPr>
        <p:txBody>
          <a:bodyPr>
            <a:spAutoFit/>
          </a:bodyPr>
          <a:lstStyle/>
          <a:p>
            <a:pPr>
              <a:spcBef>
                <a:spcPct val="50000"/>
              </a:spcBef>
            </a:pPr>
            <a:r>
              <a:rPr lang="en-US" altLang="zh-CN" sz="2000">
                <a:solidFill>
                  <a:srgbClr val="CC0000"/>
                </a:solidFill>
                <a:ea typeface="宋体" pitchFamily="2" charset="-122"/>
              </a:rPr>
              <a:t>CPI =1</a:t>
            </a:r>
          </a:p>
        </p:txBody>
      </p:sp>
      <p:sp>
        <p:nvSpPr>
          <p:cNvPr id="569352" name="Text Box 8"/>
          <p:cNvSpPr txBox="1">
            <a:spLocks noChangeArrowheads="1"/>
          </p:cNvSpPr>
          <p:nvPr/>
        </p:nvSpPr>
        <p:spPr bwMode="auto">
          <a:xfrm>
            <a:off x="6384925" y="854075"/>
            <a:ext cx="2552700" cy="915988"/>
          </a:xfrm>
          <a:prstGeom prst="rect">
            <a:avLst/>
          </a:prstGeom>
          <a:solidFill>
            <a:schemeClr val="bg1"/>
          </a:solidFill>
          <a:ln w="127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N</a:t>
            </a:r>
            <a:r>
              <a:rPr lang="zh-CN" altLang="en-US" sz="1800">
                <a:solidFill>
                  <a:schemeClr val="accent1"/>
                </a:solidFill>
                <a:latin typeface="微软雅黑" pitchFamily="34" charset="-122"/>
                <a:ea typeface="微软雅黑" pitchFamily="34" charset="-122"/>
              </a:rPr>
              <a:t>段流水线说明一个时钟周期内最多有几条指令同时并行执行？</a:t>
            </a:r>
          </a:p>
        </p:txBody>
      </p:sp>
      <p:sp>
        <p:nvSpPr>
          <p:cNvPr id="569353" name="Text Box 9"/>
          <p:cNvSpPr txBox="1">
            <a:spLocks noChangeArrowheads="1"/>
          </p:cNvSpPr>
          <p:nvPr/>
        </p:nvSpPr>
        <p:spPr bwMode="auto">
          <a:xfrm>
            <a:off x="7110413" y="1741488"/>
            <a:ext cx="1757362" cy="641350"/>
          </a:xfrm>
          <a:prstGeom prst="rect">
            <a:avLst/>
          </a:prstGeom>
          <a:noFill/>
          <a:ln w="12700">
            <a:noFill/>
            <a:miter lim="800000"/>
            <a:headEnd/>
            <a:tailEnd/>
          </a:ln>
          <a:effectLst/>
        </p:spPr>
        <p:txBody>
          <a:bodyPr>
            <a:spAutoFit/>
          </a:bodyPr>
          <a:lstStyle/>
          <a:p>
            <a:pPr>
              <a:spcBef>
                <a:spcPct val="50000"/>
              </a:spcBef>
            </a:pPr>
            <a:r>
              <a:rPr lang="en-US" altLang="zh-CN" sz="1800">
                <a:latin typeface="微软雅黑" pitchFamily="34" charset="-122"/>
                <a:ea typeface="微软雅黑" pitchFamily="34" charset="-122"/>
              </a:rPr>
              <a:t>N</a:t>
            </a:r>
            <a:r>
              <a:rPr lang="zh-CN" altLang="en-US" sz="1800">
                <a:latin typeface="微软雅黑" pitchFamily="34" charset="-122"/>
                <a:ea typeface="微软雅黑" pitchFamily="34" charset="-122"/>
              </a:rPr>
              <a:t>条！故</a:t>
            </a:r>
            <a:r>
              <a:rPr lang="en-US" altLang="zh-CN" sz="1800">
                <a:latin typeface="微软雅黑" pitchFamily="34" charset="-122"/>
                <a:ea typeface="微软雅黑" pitchFamily="34" charset="-122"/>
              </a:rPr>
              <a:t>N</a:t>
            </a:r>
            <a:r>
              <a:rPr lang="zh-CN" altLang="en-US" sz="1800">
                <a:latin typeface="微软雅黑" pitchFamily="34" charset="-122"/>
                <a:ea typeface="微软雅黑" pitchFamily="34" charset="-122"/>
              </a:rPr>
              <a:t>越大并行度越高！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7" dur="500"/>
                                        <p:tgtEl>
                                          <p:spTgt spid="5693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9348"/>
                                        </p:tgtEl>
                                        <p:attrNameLst>
                                          <p:attrName>style.visibility</p:attrName>
                                        </p:attrNameLst>
                                      </p:cBhvr>
                                      <p:to>
                                        <p:strVal val="visible"/>
                                      </p:to>
                                    </p:set>
                                    <p:animEffect transition="in" filter="blinds(horizontal)">
                                      <p:cBhvr>
                                        <p:cTn id="12" dur="500"/>
                                        <p:tgtEl>
                                          <p:spTgt spid="5693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9349"/>
                                        </p:tgtEl>
                                        <p:attrNameLst>
                                          <p:attrName>style.visibility</p:attrName>
                                        </p:attrNameLst>
                                      </p:cBhvr>
                                      <p:to>
                                        <p:strVal val="visible"/>
                                      </p:to>
                                    </p:set>
                                    <p:animEffect transition="in" filter="blinds(horizontal)">
                                      <p:cBhvr>
                                        <p:cTn id="17" dur="500"/>
                                        <p:tgtEl>
                                          <p:spTgt spid="5693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9352">
                                            <p:txEl>
                                              <p:pRg st="0" end="0"/>
                                            </p:txEl>
                                          </p:spTgt>
                                        </p:tgtEl>
                                        <p:attrNameLst>
                                          <p:attrName>style.visibility</p:attrName>
                                        </p:attrNameLst>
                                      </p:cBhvr>
                                      <p:to>
                                        <p:strVal val="visible"/>
                                      </p:to>
                                    </p:set>
                                    <p:animEffect transition="in" filter="blinds(horizontal)">
                                      <p:cBhvr>
                                        <p:cTn id="22" dur="500"/>
                                        <p:tgtEl>
                                          <p:spTgt spid="56935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9353"/>
                                        </p:tgtEl>
                                        <p:attrNameLst>
                                          <p:attrName>style.visibility</p:attrName>
                                        </p:attrNameLst>
                                      </p:cBhvr>
                                      <p:to>
                                        <p:strVal val="visible"/>
                                      </p:to>
                                    </p:set>
                                    <p:animEffect transition="in" filter="blinds(horizontal)">
                                      <p:cBhvr>
                                        <p:cTn id="27" dur="500"/>
                                        <p:tgtEl>
                                          <p:spTgt spid="5693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32" dur="500"/>
                                        <p:tgtEl>
                                          <p:spTgt spid="5693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7" dur="500"/>
                                        <p:tgtEl>
                                          <p:spTgt spid="5693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42" dur="500"/>
                                        <p:tgtEl>
                                          <p:spTgt spid="5693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47" dur="500"/>
                                        <p:tgtEl>
                                          <p:spTgt spid="5693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52" dur="500"/>
                                        <p:tgtEl>
                                          <p:spTgt spid="5693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57" dur="500"/>
                                        <p:tgtEl>
                                          <p:spTgt spid="56934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10" end="10"/>
                                            </p:txEl>
                                          </p:spTgt>
                                        </p:tgtEl>
                                        <p:attrNameLst>
                                          <p:attrName>style.visibility</p:attrName>
                                        </p:attrNameLst>
                                      </p:cBhvr>
                                      <p:to>
                                        <p:strVal val="visible"/>
                                      </p:to>
                                    </p:set>
                                    <p:animEffect transition="in" filter="blinds(horizontal)">
                                      <p:cBhvr>
                                        <p:cTn id="62" dur="500"/>
                                        <p:tgtEl>
                                          <p:spTgt spid="5693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11" end="11"/>
                                            </p:txEl>
                                          </p:spTgt>
                                        </p:tgtEl>
                                        <p:attrNameLst>
                                          <p:attrName>style.visibility</p:attrName>
                                        </p:attrNameLst>
                                      </p:cBhvr>
                                      <p:to>
                                        <p:strVal val="visible"/>
                                      </p:to>
                                    </p:set>
                                    <p:animEffect transition="in" filter="blinds(horizontal)">
                                      <p:cBhvr>
                                        <p:cTn id="67" dur="500"/>
                                        <p:tgtEl>
                                          <p:spTgt spid="56934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12" end="12"/>
                                            </p:txEl>
                                          </p:spTgt>
                                        </p:tgtEl>
                                        <p:attrNameLst>
                                          <p:attrName>style.visibility</p:attrName>
                                        </p:attrNameLst>
                                      </p:cBhvr>
                                      <p:to>
                                        <p:strVal val="visible"/>
                                      </p:to>
                                    </p:set>
                                    <p:animEffect transition="in" filter="blinds(horizontal)">
                                      <p:cBhvr>
                                        <p:cTn id="72" dur="500"/>
                                        <p:tgtEl>
                                          <p:spTgt spid="569347">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69347">
                                            <p:txEl>
                                              <p:pRg st="13" end="13"/>
                                            </p:txEl>
                                          </p:spTgt>
                                        </p:tgtEl>
                                        <p:attrNameLst>
                                          <p:attrName>style.visibility</p:attrName>
                                        </p:attrNameLst>
                                      </p:cBhvr>
                                      <p:to>
                                        <p:strVal val="visible"/>
                                      </p:to>
                                    </p:set>
                                    <p:animEffect transition="in" filter="blinds(horizontal)">
                                      <p:cBhvr>
                                        <p:cTn id="77" dur="500"/>
                                        <p:tgtEl>
                                          <p:spTgt spid="569347">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69347">
                                            <p:txEl>
                                              <p:pRg st="14" end="14"/>
                                            </p:txEl>
                                          </p:spTgt>
                                        </p:tgtEl>
                                        <p:attrNameLst>
                                          <p:attrName>style.visibility</p:attrName>
                                        </p:attrNameLst>
                                      </p:cBhvr>
                                      <p:to>
                                        <p:strVal val="visible"/>
                                      </p:to>
                                    </p:set>
                                    <p:animEffect transition="in" filter="blinds(horizontal)">
                                      <p:cBhvr>
                                        <p:cTn id="82" dur="500"/>
                                        <p:tgtEl>
                                          <p:spTgt spid="56934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p:bldP spid="569349" grpId="0"/>
      <p:bldP spid="5693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774700" y="177800"/>
            <a:ext cx="6862763" cy="528638"/>
          </a:xfrm>
        </p:spPr>
        <p:txBody>
          <a:bodyPr/>
          <a:lstStyle/>
          <a:p>
            <a:r>
              <a:rPr lang="zh-CN" altLang="en-US"/>
              <a:t>静态多发射处理器</a:t>
            </a:r>
          </a:p>
        </p:txBody>
      </p:sp>
      <p:sp>
        <p:nvSpPr>
          <p:cNvPr id="570371" name="Rectangle 3"/>
          <p:cNvSpPr>
            <a:spLocks noGrp="1" noChangeArrowheads="1"/>
          </p:cNvSpPr>
          <p:nvPr>
            <p:ph type="body" sz="half" idx="1"/>
          </p:nvPr>
        </p:nvSpPr>
        <p:spPr>
          <a:xfrm>
            <a:off x="114300" y="1144588"/>
            <a:ext cx="8858250" cy="4498975"/>
          </a:xfrm>
        </p:spPr>
        <p:txBody>
          <a:bodyPr/>
          <a:lstStyle/>
          <a:p>
            <a:pPr>
              <a:lnSpc>
                <a:spcPct val="125000"/>
              </a:lnSpc>
            </a:pPr>
            <a:r>
              <a:rPr lang="zh-CN" altLang="en-US" sz="2000">
                <a:latin typeface="微软雅黑" pitchFamily="34" charset="-122"/>
                <a:ea typeface="微软雅黑" pitchFamily="34" charset="-122"/>
              </a:rPr>
              <a:t>由编译器在编译时</a:t>
            </a:r>
            <a:r>
              <a:rPr lang="zh-CN" altLang="en-US" sz="2000">
                <a:solidFill>
                  <a:srgbClr val="008000"/>
                </a:solidFill>
                <a:latin typeface="微软雅黑" pitchFamily="34" charset="-122"/>
                <a:ea typeface="微软雅黑" pitchFamily="34" charset="-122"/>
              </a:rPr>
              <a:t>进行相关性分析</a:t>
            </a:r>
            <a:r>
              <a:rPr lang="zh-CN" altLang="en-US" sz="2000">
                <a:latin typeface="微软雅黑" pitchFamily="34" charset="-122"/>
                <a:ea typeface="微软雅黑" pitchFamily="34" charset="-122"/>
              </a:rPr>
              <a:t>和</a:t>
            </a:r>
            <a:r>
              <a:rPr lang="zh-CN" altLang="en-US" sz="2000">
                <a:solidFill>
                  <a:srgbClr val="008000"/>
                </a:solidFill>
                <a:latin typeface="微软雅黑" pitchFamily="34" charset="-122"/>
                <a:ea typeface="微软雅黑" pitchFamily="34" charset="-122"/>
              </a:rPr>
              <a:t>静态分支预测，</a:t>
            </a:r>
            <a:r>
              <a:rPr lang="zh-CN" altLang="en-US" sz="2000">
                <a:latin typeface="微软雅黑" pitchFamily="34" charset="-122"/>
                <a:ea typeface="微软雅黑" pitchFamily="34" charset="-122"/>
              </a:rPr>
              <a:t>以静态完成</a:t>
            </a:r>
            <a:r>
              <a:rPr lang="zh-CN" altLang="en-US" sz="2000">
                <a:solidFill>
                  <a:schemeClr val="accent1"/>
                </a:solidFill>
                <a:latin typeface="微软雅黑" pitchFamily="34" charset="-122"/>
                <a:ea typeface="微软雅黑" pitchFamily="34" charset="-122"/>
              </a:rPr>
              <a:t>指令打包</a:t>
            </a:r>
          </a:p>
          <a:p>
            <a:pPr lvl="1">
              <a:lnSpc>
                <a:spcPct val="125000"/>
              </a:lnSpc>
            </a:pPr>
            <a:r>
              <a:rPr lang="zh-CN" altLang="en-US" sz="2000">
                <a:latin typeface="微软雅黑" pitchFamily="34" charset="-122"/>
                <a:ea typeface="微软雅黑" pitchFamily="34" charset="-122"/>
              </a:rPr>
              <a:t>指令打包（将同时发射的多条指令合并到一个长指令中）</a:t>
            </a:r>
          </a:p>
          <a:p>
            <a:pPr lvl="2">
              <a:lnSpc>
                <a:spcPct val="125000"/>
              </a:lnSpc>
            </a:pPr>
            <a:r>
              <a:rPr lang="zh-CN" altLang="en-US" sz="2000">
                <a:latin typeface="微软雅黑" pitchFamily="34" charset="-122"/>
                <a:ea typeface="微软雅黑" pitchFamily="34" charset="-122"/>
              </a:rPr>
              <a:t>将同一个时钟周期内发射的多个指令看成是一条多个操作的长指令，称为一个</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发射包”</a:t>
            </a:r>
          </a:p>
          <a:p>
            <a:pPr lvl="2">
              <a:lnSpc>
                <a:spcPct val="125000"/>
              </a:lnSpc>
            </a:pPr>
            <a:r>
              <a:rPr lang="zh-CN" altLang="en-US" sz="2000">
                <a:latin typeface="微软雅黑" pitchFamily="34" charset="-122"/>
                <a:ea typeface="微软雅黑" pitchFamily="34" charset="-122"/>
              </a:rPr>
              <a:t>“静态多发射”也被称为“</a:t>
            </a:r>
            <a:r>
              <a:rPr lang="zh-CN" altLang="en-US" sz="2000">
                <a:solidFill>
                  <a:schemeClr val="accent1"/>
                </a:solidFill>
                <a:latin typeface="微软雅黑" pitchFamily="34" charset="-122"/>
                <a:ea typeface="微软雅黑" pitchFamily="34" charset="-122"/>
              </a:rPr>
              <a:t>超长指令字</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VLIW-Very Long Instruction Word</a:t>
            </a:r>
            <a:r>
              <a:rPr lang="zh-CN" altLang="en-US" sz="2000">
                <a:latin typeface="微软雅黑" pitchFamily="34" charset="-122"/>
                <a:ea typeface="微软雅黑" pitchFamily="34" charset="-122"/>
              </a:rPr>
              <a:t>），采用这种技术的处理器被称为</a:t>
            </a:r>
            <a:r>
              <a:rPr lang="en-US" altLang="zh-CN" sz="2000">
                <a:solidFill>
                  <a:schemeClr val="accent1"/>
                </a:solidFill>
                <a:latin typeface="微软雅黑" pitchFamily="34" charset="-122"/>
                <a:ea typeface="微软雅黑" pitchFamily="34" charset="-122"/>
              </a:rPr>
              <a:t>VLIW</a:t>
            </a:r>
            <a:r>
              <a:rPr lang="zh-CN" altLang="en-US" sz="2000">
                <a:solidFill>
                  <a:schemeClr val="accent1"/>
                </a:solidFill>
                <a:latin typeface="微软雅黑" pitchFamily="34" charset="-122"/>
                <a:ea typeface="微软雅黑" pitchFamily="34" charset="-122"/>
              </a:rPr>
              <a:t>处理器</a:t>
            </a:r>
          </a:p>
          <a:p>
            <a:pPr lvl="2">
              <a:lnSpc>
                <a:spcPct val="125000"/>
              </a:lnSpc>
            </a:pPr>
            <a:r>
              <a:rPr lang="zh-CN" altLang="en-US" sz="2000">
                <a:latin typeface="微软雅黑" pitchFamily="34" charset="-122"/>
                <a:ea typeface="微软雅黑" pitchFamily="34" charset="-122"/>
              </a:rPr>
              <a:t>在同一个周期内发射的指令类型是受限制的</a:t>
            </a:r>
            <a:r>
              <a:rPr lang="zh-CN" altLang="en-US" sz="2000">
                <a:solidFill>
                  <a:srgbClr val="E67F18"/>
                </a:solidFill>
                <a:latin typeface="微软雅黑" pitchFamily="34" charset="-122"/>
                <a:ea typeface="微软雅黑" pitchFamily="34" charset="-122"/>
              </a:rPr>
              <a:t>（举例</a:t>
            </a:r>
            <a:r>
              <a:rPr lang="en-US" altLang="zh-CN" sz="2000">
                <a:solidFill>
                  <a:srgbClr val="E67F18"/>
                </a:solidFill>
                <a:latin typeface="微软雅黑" pitchFamily="34" charset="-122"/>
                <a:ea typeface="微软雅黑" pitchFamily="34" charset="-122"/>
              </a:rPr>
              <a:t>:</a:t>
            </a:r>
            <a:r>
              <a:rPr lang="zh-CN" altLang="en-US" sz="2000">
                <a:solidFill>
                  <a:srgbClr val="E67F18"/>
                </a:solidFill>
                <a:latin typeface="微软雅黑" pitchFamily="34" charset="-122"/>
                <a:ea typeface="微软雅黑" pitchFamily="34" charset="-122"/>
              </a:rPr>
              <a:t>干洗</a:t>
            </a:r>
            <a:r>
              <a:rPr lang="en-US" altLang="zh-CN" sz="2000">
                <a:solidFill>
                  <a:srgbClr val="E67F18"/>
                </a:solidFill>
                <a:latin typeface="微软雅黑" pitchFamily="34" charset="-122"/>
                <a:ea typeface="微软雅黑" pitchFamily="34" charset="-122"/>
              </a:rPr>
              <a:t>/</a:t>
            </a:r>
            <a:r>
              <a:rPr lang="zh-CN" altLang="en-US" sz="2000">
                <a:solidFill>
                  <a:srgbClr val="E67F18"/>
                </a:solidFill>
                <a:latin typeface="微软雅黑" pitchFamily="34" charset="-122"/>
                <a:ea typeface="微软雅黑" pitchFamily="34" charset="-122"/>
              </a:rPr>
              <a:t>水洗）</a:t>
            </a:r>
          </a:p>
          <a:p>
            <a:pPr lvl="2">
              <a:lnSpc>
                <a:spcPct val="125000"/>
              </a:lnSpc>
              <a:buFontTx/>
              <a:buNone/>
            </a:pPr>
            <a:r>
              <a:rPr lang="zh-CN" altLang="en-US" sz="2000">
                <a:latin typeface="微软雅黑" pitchFamily="34" charset="-122"/>
                <a:ea typeface="微软雅黑" pitchFamily="34" charset="-122"/>
              </a:rPr>
              <a:t>     </a:t>
            </a:r>
            <a:r>
              <a:rPr lang="zh-CN" altLang="en-US" sz="2000">
                <a:solidFill>
                  <a:srgbClr val="008000"/>
                </a:solidFill>
                <a:latin typeface="微软雅黑" pitchFamily="34" charset="-122"/>
                <a:ea typeface="微软雅黑" pitchFamily="34" charset="-122"/>
              </a:rPr>
              <a:t>例如，只能是一条</a:t>
            </a:r>
            <a:r>
              <a:rPr lang="en-US" altLang="zh-CN" sz="2000">
                <a:solidFill>
                  <a:srgbClr val="008000"/>
                </a:solidFill>
                <a:latin typeface="微软雅黑" pitchFamily="34" charset="-122"/>
                <a:ea typeface="微软雅黑" pitchFamily="34" charset="-122"/>
              </a:rPr>
              <a:t>ALU</a:t>
            </a:r>
            <a:r>
              <a:rPr lang="zh-CN" altLang="en-US" sz="2000">
                <a:solidFill>
                  <a:srgbClr val="008000"/>
                </a:solidFill>
                <a:latin typeface="微软雅黑" pitchFamily="34" charset="-122"/>
                <a:ea typeface="微软雅黑" pitchFamily="34" charset="-122"/>
              </a:rPr>
              <a:t>指令</a:t>
            </a:r>
            <a:r>
              <a:rPr lang="en-US" altLang="zh-CN" sz="2000">
                <a:solidFill>
                  <a:srgbClr val="008000"/>
                </a:solidFill>
                <a:latin typeface="微软雅黑" pitchFamily="34" charset="-122"/>
                <a:ea typeface="微软雅黑" pitchFamily="34" charset="-122"/>
              </a:rPr>
              <a:t>/</a:t>
            </a:r>
            <a:r>
              <a:rPr lang="zh-CN" altLang="en-US" sz="2000">
                <a:solidFill>
                  <a:srgbClr val="008000"/>
                </a:solidFill>
                <a:latin typeface="微软雅黑" pitchFamily="34" charset="-122"/>
                <a:ea typeface="微软雅黑" pitchFamily="34" charset="-122"/>
              </a:rPr>
              <a:t>分支指令、一条</a:t>
            </a:r>
            <a:r>
              <a:rPr lang="en-US" altLang="zh-CN" sz="2000">
                <a:solidFill>
                  <a:srgbClr val="008000"/>
                </a:solidFill>
                <a:latin typeface="微软雅黑" pitchFamily="34" charset="-122"/>
                <a:ea typeface="微软雅黑" pitchFamily="34" charset="-122"/>
              </a:rPr>
              <a:t>Load/Store</a:t>
            </a:r>
            <a:r>
              <a:rPr lang="zh-CN" altLang="en-US" sz="2000">
                <a:solidFill>
                  <a:srgbClr val="008000"/>
                </a:solidFill>
                <a:latin typeface="微软雅黑" pitchFamily="34" charset="-122"/>
                <a:ea typeface="微软雅黑" pitchFamily="34" charset="-122"/>
              </a:rPr>
              <a:t>指令</a:t>
            </a:r>
          </a:p>
          <a:p>
            <a:pPr lvl="2">
              <a:lnSpc>
                <a:spcPct val="125000"/>
              </a:lnSpc>
            </a:pPr>
            <a:r>
              <a:rPr lang="en-US" altLang="zh-CN" sz="2000">
                <a:solidFill>
                  <a:schemeClr val="accent1"/>
                </a:solidFill>
                <a:latin typeface="微软雅黑" pitchFamily="34" charset="-122"/>
                <a:ea typeface="微软雅黑" pitchFamily="34" charset="-122"/>
              </a:rPr>
              <a:t>IA-64</a:t>
            </a:r>
            <a:r>
              <a:rPr lang="zh-CN" altLang="en-US" sz="2000">
                <a:solidFill>
                  <a:srgbClr val="A50021"/>
                </a:solidFill>
                <a:latin typeface="微软雅黑" pitchFamily="34" charset="-122"/>
                <a:ea typeface="微软雅黑" pitchFamily="34" charset="-122"/>
              </a:rPr>
              <a:t>采用这种方法，</a:t>
            </a:r>
            <a:r>
              <a:rPr lang="en-US" altLang="zh-CN" sz="2000">
                <a:solidFill>
                  <a:srgbClr val="A50021"/>
                </a:solidFill>
                <a:latin typeface="微软雅黑" pitchFamily="34" charset="-122"/>
                <a:ea typeface="微软雅黑" pitchFamily="34" charset="-122"/>
              </a:rPr>
              <a:t>Intel</a:t>
            </a:r>
            <a:r>
              <a:rPr lang="zh-CN" altLang="en-US" sz="2000">
                <a:solidFill>
                  <a:srgbClr val="A50021"/>
                </a:solidFill>
                <a:latin typeface="微软雅黑" pitchFamily="34" charset="-122"/>
                <a:ea typeface="微软雅黑" pitchFamily="34" charset="-122"/>
              </a:rPr>
              <a:t>称其为</a:t>
            </a:r>
            <a:r>
              <a:rPr lang="en-US" altLang="zh-CN" sz="2000">
                <a:solidFill>
                  <a:srgbClr val="A50021"/>
                </a:solidFill>
                <a:latin typeface="微软雅黑" pitchFamily="34" charset="-122"/>
                <a:ea typeface="微软雅黑" pitchFamily="34" charset="-122"/>
              </a:rPr>
              <a:t>EPIC</a:t>
            </a:r>
            <a:r>
              <a:rPr lang="zh-CN" altLang="en-US" sz="2000">
                <a:solidFill>
                  <a:srgbClr val="A50021"/>
                </a:solidFill>
                <a:latin typeface="微软雅黑" pitchFamily="34" charset="-122"/>
                <a:ea typeface="微软雅黑" pitchFamily="34" charset="-122"/>
              </a:rPr>
              <a:t>（</a:t>
            </a:r>
            <a:r>
              <a:rPr lang="en-US" altLang="zh-CN" sz="2000">
                <a:solidFill>
                  <a:srgbClr val="A50021"/>
                </a:solidFill>
                <a:latin typeface="微软雅黑" pitchFamily="34" charset="-122"/>
                <a:ea typeface="微软雅黑" pitchFamily="34" charset="-122"/>
              </a:rPr>
              <a:t>Explicitly Parallel Instruction Computer—</a:t>
            </a:r>
            <a:r>
              <a:rPr lang="zh-CN" altLang="en-US" sz="2000">
                <a:solidFill>
                  <a:schemeClr val="accent1"/>
                </a:solidFill>
                <a:latin typeface="微软雅黑" pitchFamily="34" charset="-122"/>
                <a:ea typeface="微软雅黑" pitchFamily="34" charset="-122"/>
              </a:rPr>
              <a:t>显式</a:t>
            </a:r>
            <a:r>
              <a:rPr lang="zh-CN" altLang="en-US" sz="2000">
                <a:solidFill>
                  <a:srgbClr val="A50021"/>
                </a:solidFill>
                <a:latin typeface="微软雅黑" pitchFamily="34" charset="-122"/>
                <a:ea typeface="微软雅黑" pitchFamily="34" charset="-122"/>
              </a:rPr>
              <a:t>并行指令计算机）</a:t>
            </a:r>
          </a:p>
        </p:txBody>
      </p:sp>
      <p:sp>
        <p:nvSpPr>
          <p:cNvPr id="570372" name="Text Box 4"/>
          <p:cNvSpPr txBox="1">
            <a:spLocks noChangeArrowheads="1"/>
          </p:cNvSpPr>
          <p:nvPr/>
        </p:nvSpPr>
        <p:spPr bwMode="auto">
          <a:xfrm>
            <a:off x="1489075" y="5924550"/>
            <a:ext cx="6499225" cy="427038"/>
          </a:xfrm>
          <a:prstGeom prst="rect">
            <a:avLst/>
          </a:prstGeom>
          <a:noFill/>
          <a:ln w="12700">
            <a:noFill/>
            <a:miter lim="800000"/>
            <a:headEnd/>
            <a:tailEnd/>
          </a:ln>
          <a:effectLst/>
        </p:spPr>
        <p:txBody>
          <a:bodyPr>
            <a:spAutoFit/>
          </a:bodyPr>
          <a:lstStyle/>
          <a:p>
            <a:pPr>
              <a:spcBef>
                <a:spcPct val="50000"/>
              </a:spcBef>
            </a:pPr>
            <a:r>
              <a:rPr lang="zh-CN" altLang="en-US" sz="2200">
                <a:latin typeface="Times New Roman" pitchFamily="18" charset="0"/>
                <a:ea typeface="微软雅黑" pitchFamily="34" charset="-122"/>
              </a:rPr>
              <a:t>静态打包时，一定要保证指令内部不会出现冒险！</a:t>
            </a:r>
          </a:p>
        </p:txBody>
      </p:sp>
      <p:sp>
        <p:nvSpPr>
          <p:cNvPr id="570373" name="Text Box 5"/>
          <p:cNvSpPr txBox="1">
            <a:spLocks noChangeArrowheads="1"/>
          </p:cNvSpPr>
          <p:nvPr/>
        </p:nvSpPr>
        <p:spPr bwMode="auto">
          <a:xfrm>
            <a:off x="7067550" y="5267325"/>
            <a:ext cx="1755775" cy="396875"/>
          </a:xfrm>
          <a:prstGeom prst="rect">
            <a:avLst/>
          </a:prstGeom>
          <a:noFill/>
          <a:ln w="508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安腾、安腾</a:t>
            </a:r>
            <a:r>
              <a:rPr lang="en-US" altLang="zh-CN" sz="2000">
                <a:latin typeface="微软雅黑" pitchFamily="34" charset="-122"/>
                <a:ea typeface="微软雅黑" pitchFamily="34"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0371">
                                            <p:txEl>
                                              <p:pRg st="2" end="2"/>
                                            </p:txEl>
                                          </p:spTgt>
                                        </p:tgtEl>
                                        <p:attrNameLst>
                                          <p:attrName>style.visibility</p:attrName>
                                        </p:attrNameLst>
                                      </p:cBhvr>
                                      <p:to>
                                        <p:strVal val="visible"/>
                                      </p:to>
                                    </p:set>
                                    <p:animEffect transition="in" filter="blinds(horizontal)">
                                      <p:cBhvr>
                                        <p:cTn id="7" dur="500"/>
                                        <p:tgtEl>
                                          <p:spTgt spid="5703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0371">
                                            <p:txEl>
                                              <p:pRg st="3" end="3"/>
                                            </p:txEl>
                                          </p:spTgt>
                                        </p:tgtEl>
                                        <p:attrNameLst>
                                          <p:attrName>style.visibility</p:attrName>
                                        </p:attrNameLst>
                                      </p:cBhvr>
                                      <p:to>
                                        <p:strVal val="visible"/>
                                      </p:to>
                                    </p:set>
                                    <p:animEffect transition="in" filter="blinds(horizontal)">
                                      <p:cBhvr>
                                        <p:cTn id="12" dur="500"/>
                                        <p:tgtEl>
                                          <p:spTgt spid="5703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0371">
                                            <p:txEl>
                                              <p:pRg st="4" end="4"/>
                                            </p:txEl>
                                          </p:spTgt>
                                        </p:tgtEl>
                                        <p:attrNameLst>
                                          <p:attrName>style.visibility</p:attrName>
                                        </p:attrNameLst>
                                      </p:cBhvr>
                                      <p:to>
                                        <p:strVal val="visible"/>
                                      </p:to>
                                    </p:set>
                                    <p:animEffect transition="in" filter="blinds(horizontal)">
                                      <p:cBhvr>
                                        <p:cTn id="17" dur="500"/>
                                        <p:tgtEl>
                                          <p:spTgt spid="5703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0371">
                                            <p:txEl>
                                              <p:pRg st="5" end="5"/>
                                            </p:txEl>
                                          </p:spTgt>
                                        </p:tgtEl>
                                        <p:attrNameLst>
                                          <p:attrName>style.visibility</p:attrName>
                                        </p:attrNameLst>
                                      </p:cBhvr>
                                      <p:to>
                                        <p:strVal val="visible"/>
                                      </p:to>
                                    </p:set>
                                    <p:animEffect transition="in" filter="blinds(horizontal)">
                                      <p:cBhvr>
                                        <p:cTn id="22" dur="500"/>
                                        <p:tgtEl>
                                          <p:spTgt spid="5703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0371">
                                            <p:txEl>
                                              <p:pRg st="6" end="6"/>
                                            </p:txEl>
                                          </p:spTgt>
                                        </p:tgtEl>
                                        <p:attrNameLst>
                                          <p:attrName>style.visibility</p:attrName>
                                        </p:attrNameLst>
                                      </p:cBhvr>
                                      <p:to>
                                        <p:strVal val="visible"/>
                                      </p:to>
                                    </p:set>
                                    <p:animEffect transition="in" filter="blinds(horizontal)">
                                      <p:cBhvr>
                                        <p:cTn id="27" dur="500"/>
                                        <p:tgtEl>
                                          <p:spTgt spid="5703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73"/>
                                        </p:tgtEl>
                                        <p:attrNameLst>
                                          <p:attrName>style.visibility</p:attrName>
                                        </p:attrNameLst>
                                      </p:cBhvr>
                                      <p:to>
                                        <p:strVal val="visible"/>
                                      </p:to>
                                    </p:set>
                                    <p:animEffect transition="in" filter="blinds(horizontal)">
                                      <p:cBhvr>
                                        <p:cTn id="32" dur="500"/>
                                        <p:tgtEl>
                                          <p:spTgt spid="5703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72"/>
                                        </p:tgtEl>
                                        <p:attrNameLst>
                                          <p:attrName>style.visibility</p:attrName>
                                        </p:attrNameLst>
                                      </p:cBhvr>
                                      <p:to>
                                        <p:strVal val="visible"/>
                                      </p:to>
                                    </p:set>
                                    <p:animEffect transition="in" filter="blinds(horizontal)">
                                      <p:cBhvr>
                                        <p:cTn id="37" dur="500"/>
                                        <p:tgtEl>
                                          <p:spTgt spid="57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zh-CN" altLang="en-US"/>
              <a:t>动态多发射处理器</a:t>
            </a:r>
          </a:p>
        </p:txBody>
      </p:sp>
      <p:sp>
        <p:nvSpPr>
          <p:cNvPr id="571395" name="Rectangle 3"/>
          <p:cNvSpPr>
            <a:spLocks noGrp="1" noChangeArrowheads="1"/>
          </p:cNvSpPr>
          <p:nvPr>
            <p:ph type="body" sz="half" idx="1"/>
          </p:nvPr>
        </p:nvSpPr>
        <p:spPr>
          <a:xfrm>
            <a:off x="207963" y="714375"/>
            <a:ext cx="8756650" cy="3949700"/>
          </a:xfrm>
        </p:spPr>
        <p:txBody>
          <a:bodyPr/>
          <a:lstStyle/>
          <a:p>
            <a:pPr>
              <a:spcBef>
                <a:spcPct val="10000"/>
              </a:spcBef>
            </a:pPr>
            <a:r>
              <a:rPr lang="zh-CN" altLang="en-US" sz="2000">
                <a:latin typeface="微软雅黑" pitchFamily="34" charset="-122"/>
                <a:ea typeface="微软雅黑" pitchFamily="34" charset="-122"/>
                <a:cs typeface="Arial" charset="0"/>
              </a:rPr>
              <a:t>由硬件在执行时动态完成指令打包或冒险处理</a:t>
            </a:r>
          </a:p>
          <a:p>
            <a:pPr>
              <a:spcBef>
                <a:spcPct val="10000"/>
              </a:spcBef>
            </a:pPr>
            <a:r>
              <a:rPr lang="zh-CN" altLang="en-US" sz="2000">
                <a:latin typeface="微软雅黑" pitchFamily="34" charset="-122"/>
                <a:ea typeface="微软雅黑" pitchFamily="34" charset="-122"/>
                <a:cs typeface="Arial" charset="0"/>
              </a:rPr>
              <a:t>通常被称为超标量处理器（</a:t>
            </a:r>
            <a:r>
              <a:rPr lang="en-US" altLang="zh-CN" sz="2000">
                <a:latin typeface="微软雅黑" pitchFamily="34" charset="-122"/>
                <a:ea typeface="微软雅黑" pitchFamily="34" charset="-122"/>
                <a:cs typeface="Arial" charset="0"/>
              </a:rPr>
              <a:t>Superscalar</a:t>
            </a:r>
            <a:r>
              <a:rPr lang="zh-CN" altLang="en-US" sz="2000">
                <a:latin typeface="微软雅黑" pitchFamily="34" charset="-122"/>
                <a:ea typeface="微软雅黑" pitchFamily="34" charset="-122"/>
                <a:cs typeface="Arial" charset="0"/>
              </a:rPr>
              <a:t>）</a:t>
            </a:r>
          </a:p>
          <a:p>
            <a:pPr lvl="1">
              <a:spcBef>
                <a:spcPct val="10000"/>
              </a:spcBef>
            </a:pPr>
            <a:r>
              <a:rPr lang="zh-CN" altLang="en-US" sz="2000">
                <a:latin typeface="微软雅黑" pitchFamily="34" charset="-122"/>
                <a:ea typeface="微软雅黑" pitchFamily="34" charset="-122"/>
                <a:cs typeface="Arial" charset="0"/>
              </a:rPr>
              <a:t>同一个时钟动态发射多条指令，一个周期内可执行一条以上指令</a:t>
            </a:r>
          </a:p>
          <a:p>
            <a:pPr>
              <a:spcBef>
                <a:spcPct val="10000"/>
              </a:spcBef>
            </a:pPr>
            <a:r>
              <a:rPr lang="zh-CN" altLang="en-US" sz="2000">
                <a:latin typeface="微软雅黑" pitchFamily="34" charset="-122"/>
                <a:ea typeface="微软雅黑" pitchFamily="34" charset="-122"/>
                <a:cs typeface="Arial" charset="0"/>
              </a:rPr>
              <a:t>与</a:t>
            </a:r>
            <a:r>
              <a:rPr lang="en-US" altLang="zh-CN" sz="2000">
                <a:latin typeface="微软雅黑" pitchFamily="34" charset="-122"/>
                <a:ea typeface="微软雅黑" pitchFamily="34" charset="-122"/>
                <a:cs typeface="Arial" charset="0"/>
              </a:rPr>
              <a:t>VLIW</a:t>
            </a:r>
            <a:r>
              <a:rPr lang="zh-CN" altLang="en-US" sz="2000">
                <a:latin typeface="微软雅黑" pitchFamily="34" charset="-122"/>
                <a:ea typeface="微软雅黑" pitchFamily="34" charset="-122"/>
                <a:cs typeface="Arial" charset="0"/>
              </a:rPr>
              <a:t>处理器的不同点：</a:t>
            </a:r>
          </a:p>
          <a:p>
            <a:pPr lvl="1">
              <a:spcBef>
                <a:spcPct val="10000"/>
              </a:spcBef>
            </a:pPr>
            <a:r>
              <a:rPr lang="en-US" altLang="zh-CN" sz="2000">
                <a:solidFill>
                  <a:srgbClr val="008000"/>
                </a:solidFill>
                <a:latin typeface="微软雅黑" pitchFamily="34" charset="-122"/>
                <a:ea typeface="微软雅黑" pitchFamily="34" charset="-122"/>
                <a:cs typeface="Arial" charset="0"/>
              </a:rPr>
              <a:t>VLIW</a:t>
            </a:r>
            <a:r>
              <a:rPr lang="zh-CN" altLang="en-US" sz="2000">
                <a:solidFill>
                  <a:srgbClr val="008000"/>
                </a:solidFill>
                <a:latin typeface="微软雅黑" pitchFamily="34" charset="-122"/>
                <a:ea typeface="微软雅黑" pitchFamily="34" charset="-122"/>
                <a:cs typeface="Arial" charset="0"/>
              </a:rPr>
              <a:t>处理器：</a:t>
            </a:r>
            <a:r>
              <a:rPr lang="zh-CN" altLang="en-US" sz="2000">
                <a:latin typeface="微软雅黑" pitchFamily="34" charset="-122"/>
                <a:ea typeface="微软雅黑" pitchFamily="34" charset="-122"/>
                <a:cs typeface="Arial" charset="0"/>
              </a:rPr>
              <a:t>与机器结构密切相关，在结构有差异机器上要重新编译</a:t>
            </a:r>
          </a:p>
          <a:p>
            <a:pPr lvl="1">
              <a:spcBef>
                <a:spcPct val="10000"/>
              </a:spcBef>
            </a:pPr>
            <a:r>
              <a:rPr lang="zh-CN" altLang="en-US" sz="2000">
                <a:solidFill>
                  <a:srgbClr val="008000"/>
                </a:solidFill>
                <a:latin typeface="微软雅黑" pitchFamily="34" charset="-122"/>
                <a:ea typeface="微软雅黑" pitchFamily="34" charset="-122"/>
                <a:cs typeface="Arial" charset="0"/>
              </a:rPr>
              <a:t>超标量处理器：</a:t>
            </a:r>
            <a:r>
              <a:rPr lang="zh-CN" altLang="en-US" sz="2000">
                <a:latin typeface="微软雅黑" pitchFamily="34" charset="-122"/>
                <a:ea typeface="微软雅黑" pitchFamily="34" charset="-122"/>
                <a:cs typeface="Arial" charset="0"/>
              </a:rPr>
              <a:t>编译器仅进行指令顺序调整（还是串行序列），不进行指令打包，而是由硬件根据机器结构决定同时发射哪几条指令。因此，编译后的代码能够被不同结构的机器正确执行</a:t>
            </a:r>
          </a:p>
          <a:p>
            <a:pPr>
              <a:spcBef>
                <a:spcPct val="10000"/>
              </a:spcBef>
            </a:pPr>
            <a:r>
              <a:rPr lang="zh-CN" altLang="en-US" sz="2000">
                <a:latin typeface="微软雅黑" pitchFamily="34" charset="-122"/>
                <a:ea typeface="微软雅黑" pitchFamily="34" charset="-122"/>
                <a:cs typeface="Arial" charset="0"/>
              </a:rPr>
              <a:t>超标量多结合动态流水线调度</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Dynamic pipeline scheduling</a:t>
            </a:r>
            <a:r>
              <a:rPr lang="zh-CN" altLang="en-US" sz="2000">
                <a:latin typeface="微软雅黑" pitchFamily="34" charset="-122"/>
                <a:ea typeface="微软雅黑" pitchFamily="34" charset="-122"/>
              </a:rPr>
              <a:t>）技术</a:t>
            </a:r>
          </a:p>
          <a:p>
            <a:pPr lvl="1">
              <a:spcBef>
                <a:spcPct val="10000"/>
              </a:spcBef>
            </a:pPr>
            <a:r>
              <a:rPr lang="zh-CN" altLang="en-US" sz="2000">
                <a:latin typeface="微软雅黑" pitchFamily="34" charset="-122"/>
                <a:ea typeface="微软雅黑" pitchFamily="34" charset="-122"/>
              </a:rPr>
              <a:t>通过指令相关性检测和动态分支预测等手段，投机性地不按指令顺序执行，当发生流水线阻塞时，可以到后面找指令来执行</a:t>
            </a:r>
            <a:r>
              <a:rPr lang="zh-CN" altLang="en-US" sz="2000">
                <a:solidFill>
                  <a:schemeClr val="accent1"/>
                </a:solidFill>
                <a:latin typeface="微软雅黑" pitchFamily="34" charset="-122"/>
                <a:ea typeface="微软雅黑" pitchFamily="34" charset="-122"/>
              </a:rPr>
              <a:t>（乱序执行）</a:t>
            </a:r>
          </a:p>
          <a:p>
            <a:pPr lvl="1">
              <a:spcBef>
                <a:spcPct val="10000"/>
              </a:spcBef>
            </a:pPr>
            <a:r>
              <a:rPr lang="zh-CN" altLang="en-US" sz="2000">
                <a:solidFill>
                  <a:srgbClr val="008000"/>
                </a:solidFill>
                <a:latin typeface="微软雅黑" pitchFamily="34" charset="-122"/>
                <a:ea typeface="微软雅黑" pitchFamily="34" charset="-122"/>
              </a:rPr>
              <a:t>举例说明动态流水线调度技术：</a:t>
            </a:r>
          </a:p>
        </p:txBody>
      </p:sp>
      <p:pic>
        <p:nvPicPr>
          <p:cNvPr id="571396" name="Picture 4"/>
          <p:cNvPicPr>
            <a:picLocks noChangeAspect="1" noChangeArrowheads="1"/>
          </p:cNvPicPr>
          <p:nvPr>
            <p:ph sz="half" idx="2"/>
          </p:nvPr>
        </p:nvPicPr>
        <p:blipFill>
          <a:blip r:embed="rId2"/>
          <a:srcRect/>
          <a:stretch>
            <a:fillRect/>
          </a:stretch>
        </p:blipFill>
        <p:spPr>
          <a:xfrm>
            <a:off x="277813" y="4833938"/>
            <a:ext cx="3125787" cy="1720850"/>
          </a:xfrm>
          <a:noFill/>
          <a:ln cap="flat">
            <a:solidFill>
              <a:schemeClr val="tx1"/>
            </a:solidFill>
          </a:ln>
        </p:spPr>
      </p:pic>
      <p:sp>
        <p:nvSpPr>
          <p:cNvPr id="571397" name="Text Box 5"/>
          <p:cNvSpPr txBox="1">
            <a:spLocks noChangeArrowheads="1"/>
          </p:cNvSpPr>
          <p:nvPr/>
        </p:nvSpPr>
        <p:spPr bwMode="auto">
          <a:xfrm>
            <a:off x="3773488" y="5337175"/>
            <a:ext cx="5038725" cy="1158875"/>
          </a:xfrm>
          <a:prstGeom prst="rect">
            <a:avLst/>
          </a:prstGeom>
          <a:noFill/>
          <a:ln w="12700">
            <a:noFill/>
            <a:miter lim="800000"/>
            <a:headEnd/>
            <a:tailEnd/>
          </a:ln>
          <a:effectLst/>
        </p:spPr>
        <p:txBody>
          <a:bodyPr>
            <a:spAutoFit/>
          </a:bodyPr>
          <a:lstStyle/>
          <a:p>
            <a:pPr>
              <a:spcBef>
                <a:spcPct val="50000"/>
              </a:spcBef>
            </a:pPr>
            <a:r>
              <a:rPr lang="en-US" altLang="zh-CN" sz="2000">
                <a:latin typeface="微软雅黑" pitchFamily="34" charset="-122"/>
                <a:ea typeface="微软雅黑" pitchFamily="34" charset="-122"/>
                <a:cs typeface="Arial" charset="0"/>
              </a:rPr>
              <a:t>sub</a:t>
            </a:r>
            <a:r>
              <a:rPr lang="zh-CN" altLang="en-US" sz="2000">
                <a:latin typeface="微软雅黑" pitchFamily="34" charset="-122"/>
                <a:ea typeface="微软雅黑" pitchFamily="34" charset="-122"/>
                <a:cs typeface="Arial" charset="0"/>
              </a:rPr>
              <a:t>指令可提前到</a:t>
            </a:r>
            <a:r>
              <a:rPr lang="en-US" altLang="zh-CN" sz="2000">
                <a:latin typeface="微软雅黑" pitchFamily="34" charset="-122"/>
                <a:ea typeface="微软雅黑" pitchFamily="34" charset="-122"/>
                <a:cs typeface="Arial" charset="0"/>
              </a:rPr>
              <a:t>addu</a:t>
            </a:r>
            <a:r>
              <a:rPr lang="zh-CN" altLang="en-US" sz="2000">
                <a:latin typeface="微软雅黑" pitchFamily="34" charset="-122"/>
                <a:ea typeface="微软雅黑" pitchFamily="34" charset="-122"/>
                <a:cs typeface="Arial" charset="0"/>
              </a:rPr>
              <a:t>指令前执行</a:t>
            </a:r>
          </a:p>
          <a:p>
            <a:pPr>
              <a:spcBef>
                <a:spcPct val="50000"/>
              </a:spcBef>
            </a:pPr>
            <a:r>
              <a:rPr lang="zh-CN" altLang="en-US" sz="2000">
                <a:latin typeface="微软雅黑" pitchFamily="34" charset="-122"/>
                <a:ea typeface="微软雅黑" pitchFamily="34" charset="-122"/>
                <a:cs typeface="Arial" charset="0"/>
              </a:rPr>
              <a:t>如果不将</a:t>
            </a:r>
            <a:r>
              <a:rPr lang="en-US" altLang="zh-CN" sz="2000">
                <a:latin typeface="微软雅黑" pitchFamily="34" charset="-122"/>
                <a:ea typeface="微软雅黑" pitchFamily="34" charset="-122"/>
                <a:cs typeface="Arial" charset="0"/>
              </a:rPr>
              <a:t>sub</a:t>
            </a:r>
            <a:r>
              <a:rPr lang="zh-CN" altLang="en-US" sz="2000">
                <a:latin typeface="微软雅黑" pitchFamily="34" charset="-122"/>
                <a:ea typeface="微软雅黑" pitchFamily="34" charset="-122"/>
                <a:cs typeface="Arial" charset="0"/>
              </a:rPr>
              <a:t>调到前面，则会影响</a:t>
            </a:r>
            <a:r>
              <a:rPr lang="en-US" altLang="zh-CN" sz="2000">
                <a:latin typeface="微软雅黑" pitchFamily="34" charset="-122"/>
                <a:ea typeface="微软雅黑" pitchFamily="34" charset="-122"/>
                <a:cs typeface="Arial" charset="0"/>
              </a:rPr>
              <a:t>slti</a:t>
            </a:r>
            <a:r>
              <a:rPr lang="zh-CN" altLang="en-US" sz="2000">
                <a:latin typeface="微软雅黑" pitchFamily="34" charset="-122"/>
                <a:ea typeface="微软雅黑" pitchFamily="34" charset="-122"/>
                <a:cs typeface="Arial" charset="0"/>
              </a:rPr>
              <a:t>指令的执行，而且还会发生</a:t>
            </a:r>
            <a:r>
              <a:rPr lang="en-US" altLang="zh-CN" sz="2000">
                <a:latin typeface="微软雅黑" pitchFamily="34" charset="-122"/>
                <a:ea typeface="微软雅黑" pitchFamily="34" charset="-122"/>
                <a:cs typeface="Arial" charset="0"/>
              </a:rPr>
              <a:t>load-use</a:t>
            </a:r>
            <a:r>
              <a:rPr lang="zh-CN" altLang="en-US" sz="2000">
                <a:latin typeface="微软雅黑" pitchFamily="34" charset="-122"/>
                <a:ea typeface="微软雅黑" pitchFamily="34" charset="-122"/>
                <a:cs typeface="Arial" charset="0"/>
              </a:rPr>
              <a:t>冒险</a:t>
            </a:r>
          </a:p>
        </p:txBody>
      </p:sp>
      <p:sp>
        <p:nvSpPr>
          <p:cNvPr id="571398" name="Text Box 6"/>
          <p:cNvSpPr txBox="1">
            <a:spLocks noChangeArrowheads="1"/>
          </p:cNvSpPr>
          <p:nvPr/>
        </p:nvSpPr>
        <p:spPr bwMode="auto">
          <a:xfrm>
            <a:off x="3673475" y="4913313"/>
            <a:ext cx="5370513" cy="396875"/>
          </a:xfrm>
          <a:prstGeom prst="rect">
            <a:avLst/>
          </a:prstGeom>
          <a:noFill/>
          <a:ln w="12700">
            <a:noFill/>
            <a:miter lim="800000"/>
            <a:headEnd/>
            <a:tailEnd/>
          </a:ln>
          <a:effectLst/>
        </p:spPr>
        <p:txBody>
          <a:bodyPr>
            <a:spAutoFit/>
          </a:bodyPr>
          <a:lstStyle/>
          <a:p>
            <a:pPr>
              <a:spcBef>
                <a:spcPct val="50000"/>
              </a:spcBef>
            </a:pPr>
            <a:r>
              <a:rPr lang="zh-CN" altLang="en-US" sz="2000">
                <a:solidFill>
                  <a:srgbClr val="CC0000"/>
                </a:solidFill>
                <a:ea typeface="微软雅黑" pitchFamily="34" charset="-122"/>
              </a:rPr>
              <a:t>左边指令序列中，哪条指令可以提前执行？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7" dur="500"/>
                                        <p:tgtEl>
                                          <p:spTgt spid="5713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12" dur="500"/>
                                        <p:tgtEl>
                                          <p:spTgt spid="5713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17" dur="500"/>
                                        <p:tgtEl>
                                          <p:spTgt spid="57139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1395">
                                            <p:txEl>
                                              <p:pRg st="7" end="7"/>
                                            </p:txEl>
                                          </p:spTgt>
                                        </p:tgtEl>
                                        <p:attrNameLst>
                                          <p:attrName>style.visibility</p:attrName>
                                        </p:attrNameLst>
                                      </p:cBhvr>
                                      <p:to>
                                        <p:strVal val="visible"/>
                                      </p:to>
                                    </p:set>
                                    <p:animEffect transition="in" filter="blinds(horizontal)">
                                      <p:cBhvr>
                                        <p:cTn id="22" dur="500"/>
                                        <p:tgtEl>
                                          <p:spTgt spid="57139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1395">
                                            <p:txEl>
                                              <p:pRg st="8" end="8"/>
                                            </p:txEl>
                                          </p:spTgt>
                                        </p:tgtEl>
                                        <p:attrNameLst>
                                          <p:attrName>style.visibility</p:attrName>
                                        </p:attrNameLst>
                                      </p:cBhvr>
                                      <p:to>
                                        <p:strVal val="visible"/>
                                      </p:to>
                                    </p:set>
                                    <p:animEffect transition="in" filter="blinds(horizontal)">
                                      <p:cBhvr>
                                        <p:cTn id="27" dur="500"/>
                                        <p:tgtEl>
                                          <p:spTgt spid="5713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1396"/>
                                        </p:tgtEl>
                                        <p:attrNameLst>
                                          <p:attrName>style.visibility</p:attrName>
                                        </p:attrNameLst>
                                      </p:cBhvr>
                                      <p:to>
                                        <p:strVal val="visible"/>
                                      </p:to>
                                    </p:set>
                                    <p:animEffect transition="in" filter="blinds(horizontal)">
                                      <p:cBhvr>
                                        <p:cTn id="32" dur="500"/>
                                        <p:tgtEl>
                                          <p:spTgt spid="5713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1398"/>
                                        </p:tgtEl>
                                        <p:attrNameLst>
                                          <p:attrName>style.visibility</p:attrName>
                                        </p:attrNameLst>
                                      </p:cBhvr>
                                      <p:to>
                                        <p:strVal val="visible"/>
                                      </p:to>
                                    </p:set>
                                    <p:animEffect transition="in" filter="blinds(horizontal)">
                                      <p:cBhvr>
                                        <p:cTn id="37" dur="500"/>
                                        <p:tgtEl>
                                          <p:spTgt spid="5713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42" dur="500"/>
                                        <p:tgtEl>
                                          <p:spTgt spid="57139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47" dur="500"/>
                                        <p:tgtEl>
                                          <p:spTgt spid="5713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515938" y="57150"/>
            <a:ext cx="7499350" cy="581025"/>
          </a:xfrm>
        </p:spPr>
        <p:txBody>
          <a:bodyPr/>
          <a:lstStyle/>
          <a:p>
            <a:r>
              <a:rPr lang="zh-CN" altLang="en-US" sz="4000"/>
              <a:t>本章小结</a:t>
            </a:r>
          </a:p>
        </p:txBody>
      </p:sp>
      <p:sp>
        <p:nvSpPr>
          <p:cNvPr id="577539" name="Rectangle 3"/>
          <p:cNvSpPr>
            <a:spLocks noGrp="1" noChangeArrowheads="1"/>
          </p:cNvSpPr>
          <p:nvPr>
            <p:ph type="body" idx="1"/>
          </p:nvPr>
        </p:nvSpPr>
        <p:spPr>
          <a:xfrm>
            <a:off x="250825" y="873125"/>
            <a:ext cx="8504238" cy="5562600"/>
          </a:xfrm>
          <a:noFill/>
          <a:ln/>
        </p:spPr>
        <p:txBody>
          <a:bodyPr/>
          <a:lstStyle/>
          <a:p>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的基本功能是周而复始地执行指令，并处理异常和中断。</a:t>
            </a:r>
          </a:p>
          <a:p>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最基本的部分是数据通路和控制单元</a:t>
            </a:r>
          </a:p>
          <a:p>
            <a:pPr lvl="1"/>
            <a:r>
              <a:rPr lang="zh-CN" altLang="en-US" sz="2200">
                <a:latin typeface="微软雅黑" pitchFamily="34" charset="-122"/>
                <a:ea typeface="微软雅黑" pitchFamily="34" charset="-122"/>
              </a:rPr>
              <a:t>数据通路（</a:t>
            </a:r>
            <a:r>
              <a:rPr lang="en-US" altLang="zh-CN" sz="2200">
                <a:latin typeface="微软雅黑" pitchFamily="34" charset="-122"/>
                <a:ea typeface="微软雅黑" pitchFamily="34" charset="-122"/>
              </a:rPr>
              <a:t>datapath</a:t>
            </a:r>
            <a:r>
              <a:rPr lang="zh-CN" altLang="en-US" sz="2200">
                <a:latin typeface="微软雅黑" pitchFamily="34" charset="-122"/>
                <a:ea typeface="微软雅黑" pitchFamily="34" charset="-122"/>
              </a:rPr>
              <a:t>）中包含组合逻辑元件和存储信息的状态元件。</a:t>
            </a:r>
          </a:p>
          <a:p>
            <a:pPr lvl="2"/>
            <a:r>
              <a:rPr lang="zh-CN" altLang="en-US" sz="2200">
                <a:latin typeface="微软雅黑" pitchFamily="34" charset="-122"/>
                <a:ea typeface="微软雅黑" pitchFamily="34" charset="-122"/>
              </a:rPr>
              <a:t>组合逻辑（如加法器、</a:t>
            </a:r>
            <a:r>
              <a:rPr lang="en-US" altLang="zh-CN" sz="2200">
                <a:latin typeface="微软雅黑" pitchFamily="34" charset="-122"/>
                <a:ea typeface="微软雅黑" pitchFamily="34" charset="-122"/>
              </a:rPr>
              <a:t>ALU</a:t>
            </a:r>
            <a:r>
              <a:rPr lang="zh-CN" altLang="en-US" sz="2200">
                <a:latin typeface="微软雅黑" pitchFamily="34" charset="-122"/>
                <a:ea typeface="微软雅黑" pitchFamily="34" charset="-122"/>
              </a:rPr>
              <a:t>、扩展器、多路选择器以及状态元件的读操作逻辑等）用于对数据进行处理；</a:t>
            </a:r>
          </a:p>
          <a:p>
            <a:pPr lvl="2"/>
            <a:r>
              <a:rPr lang="zh-CN" altLang="en-US" sz="2200">
                <a:latin typeface="微软雅黑" pitchFamily="34" charset="-122"/>
                <a:ea typeface="微软雅黑" pitchFamily="34" charset="-122"/>
              </a:rPr>
              <a:t>状态元件包括触发器、寄存器和存储器等，用于对指令执行的中间状态或最终结果进行存储。</a:t>
            </a:r>
          </a:p>
          <a:p>
            <a:pPr lvl="1"/>
            <a:r>
              <a:rPr lang="zh-CN" altLang="en-US" sz="2200">
                <a:latin typeface="微软雅黑" pitchFamily="34" charset="-122"/>
                <a:ea typeface="微软雅黑" pitchFamily="34" charset="-122"/>
              </a:rPr>
              <a:t>控制单元（</a:t>
            </a:r>
            <a:r>
              <a:rPr lang="en-US" altLang="zh-CN" sz="2200">
                <a:latin typeface="微软雅黑" pitchFamily="34" charset="-122"/>
                <a:ea typeface="微软雅黑" pitchFamily="34" charset="-122"/>
              </a:rPr>
              <a:t>control unit</a:t>
            </a:r>
            <a:r>
              <a:rPr lang="zh-CN" altLang="en-US" sz="2200">
                <a:latin typeface="微软雅黑" pitchFamily="34" charset="-122"/>
                <a:ea typeface="微软雅黑" pitchFamily="34" charset="-122"/>
              </a:rPr>
              <a:t>）：对取出的指令进行译码，与指令执行得到的条件标志或当前机器的状态、时序信号等组合，生成对数据通路进行控制的控制信号。</a:t>
            </a:r>
          </a:p>
          <a:p>
            <a:r>
              <a:rPr lang="zh-CN" altLang="en-US" sz="2200">
                <a:latin typeface="微软雅黑" pitchFamily="34" charset="-122"/>
                <a:ea typeface="微软雅黑" pitchFamily="34" charset="-122"/>
              </a:rPr>
              <a:t>指令执行过程主要包括取指、译码、取数、运算、存结果。</a:t>
            </a:r>
          </a:p>
          <a:p>
            <a:r>
              <a:rPr lang="zh-CN" altLang="en-US" sz="2200">
                <a:latin typeface="微软雅黑" pitchFamily="34" charset="-122"/>
                <a:ea typeface="微软雅黑" pitchFamily="34" charset="-122"/>
              </a:rPr>
              <a:t>通常把取出并执行一条指令的时间称为指令周期，它由机器周期或直接由时钟周期组成。现代计算机已经没有机器周期的概念。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7539">
                                            <p:txEl>
                                              <p:pRg st="3" end="3"/>
                                            </p:txEl>
                                          </p:spTgt>
                                        </p:tgtEl>
                                        <p:attrNameLst>
                                          <p:attrName>style.visibility</p:attrName>
                                        </p:attrNameLst>
                                      </p:cBhvr>
                                      <p:to>
                                        <p:strVal val="visible"/>
                                      </p:to>
                                    </p:set>
                                    <p:animEffect transition="in" filter="blinds(horizontal)">
                                      <p:cBhvr>
                                        <p:cTn id="22" dur="500"/>
                                        <p:tgtEl>
                                          <p:spTgt spid="577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7539">
                                            <p:txEl>
                                              <p:pRg st="4" end="4"/>
                                            </p:txEl>
                                          </p:spTgt>
                                        </p:tgtEl>
                                        <p:attrNameLst>
                                          <p:attrName>style.visibility</p:attrName>
                                        </p:attrNameLst>
                                      </p:cBhvr>
                                      <p:to>
                                        <p:strVal val="visible"/>
                                      </p:to>
                                    </p:set>
                                    <p:animEffect transition="in" filter="blinds(horizontal)">
                                      <p:cBhvr>
                                        <p:cTn id="27" dur="500"/>
                                        <p:tgtEl>
                                          <p:spTgt spid="577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7539">
                                            <p:txEl>
                                              <p:pRg st="5" end="5"/>
                                            </p:txEl>
                                          </p:spTgt>
                                        </p:tgtEl>
                                        <p:attrNameLst>
                                          <p:attrName>style.visibility</p:attrName>
                                        </p:attrNameLst>
                                      </p:cBhvr>
                                      <p:to>
                                        <p:strVal val="visible"/>
                                      </p:to>
                                    </p:set>
                                    <p:animEffect transition="in" filter="blinds(horizontal)">
                                      <p:cBhvr>
                                        <p:cTn id="32" dur="500"/>
                                        <p:tgtEl>
                                          <p:spTgt spid="577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7539">
                                            <p:txEl>
                                              <p:pRg st="6" end="6"/>
                                            </p:txEl>
                                          </p:spTgt>
                                        </p:tgtEl>
                                        <p:attrNameLst>
                                          <p:attrName>style.visibility</p:attrName>
                                        </p:attrNameLst>
                                      </p:cBhvr>
                                      <p:to>
                                        <p:strVal val="visible"/>
                                      </p:to>
                                    </p:set>
                                    <p:animEffect transition="in" filter="blinds(horizontal)">
                                      <p:cBhvr>
                                        <p:cTn id="37" dur="500"/>
                                        <p:tgtEl>
                                          <p:spTgt spid="577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7539">
                                            <p:txEl>
                                              <p:pRg st="7" end="7"/>
                                            </p:txEl>
                                          </p:spTgt>
                                        </p:tgtEl>
                                        <p:attrNameLst>
                                          <p:attrName>style.visibility</p:attrName>
                                        </p:attrNameLst>
                                      </p:cBhvr>
                                      <p:to>
                                        <p:strVal val="visible"/>
                                      </p:to>
                                    </p:set>
                                    <p:animEffect transition="in" filter="blinds(horizontal)">
                                      <p:cBhvr>
                                        <p:cTn id="42" dur="500"/>
                                        <p:tgtEl>
                                          <p:spTgt spid="577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本章小结</a:t>
            </a:r>
          </a:p>
        </p:txBody>
      </p:sp>
      <p:sp>
        <p:nvSpPr>
          <p:cNvPr id="578563" name="Rectangle 3"/>
          <p:cNvSpPr>
            <a:spLocks noGrp="1" noChangeArrowheads="1"/>
          </p:cNvSpPr>
          <p:nvPr>
            <p:ph type="body" idx="1"/>
          </p:nvPr>
        </p:nvSpPr>
        <p:spPr>
          <a:xfrm>
            <a:off x="249238" y="895350"/>
            <a:ext cx="8655050" cy="5445125"/>
          </a:xfrm>
        </p:spPr>
        <p:txBody>
          <a:bodyPr/>
          <a:lstStyle/>
          <a:p>
            <a:r>
              <a:rPr lang="zh-CN" altLang="en-US" sz="2200">
                <a:latin typeface="微软雅黑" pitchFamily="34" charset="-122"/>
                <a:ea typeface="微软雅黑" pitchFamily="34" charset="-122"/>
              </a:rPr>
              <a:t>现代计算机的每个指令周期直接由时钟周期（节拍）组成。</a:t>
            </a:r>
          </a:p>
          <a:p>
            <a:r>
              <a:rPr lang="zh-CN" altLang="en-US" sz="2200">
                <a:latin typeface="微软雅黑" pitchFamily="34" charset="-122"/>
                <a:ea typeface="微软雅黑" pitchFamily="34" charset="-122"/>
              </a:rPr>
              <a:t>时钟信号是</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中用于控制同步的信号。</a:t>
            </a:r>
          </a:p>
          <a:p>
            <a:r>
              <a:rPr lang="zh-CN" altLang="en-US" sz="2200">
                <a:latin typeface="微软雅黑" pitchFamily="34" charset="-122"/>
                <a:ea typeface="微软雅黑" pitchFamily="34" charset="-122"/>
              </a:rPr>
              <a:t>每条指令功能不同，因此每条指令执行时数据在数据通路中所经过的部件和路径也可能不同。但是，每条指令在取指令阶段都一样。</a:t>
            </a:r>
          </a:p>
          <a:p>
            <a:r>
              <a:rPr lang="zh-CN" altLang="en-US" sz="2200">
                <a:latin typeface="微软雅黑" pitchFamily="34" charset="-122"/>
                <a:ea typeface="微软雅黑" pitchFamily="34" charset="-122"/>
              </a:rPr>
              <a:t>早期计算机中数据通路采用总线方式，通过</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的内部总线把</a:t>
            </a: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中的通用寄存器、</a:t>
            </a:r>
            <a:r>
              <a:rPr lang="en-US" altLang="zh-CN" sz="2200">
                <a:latin typeface="微软雅黑" pitchFamily="34" charset="-122"/>
                <a:ea typeface="微软雅黑" pitchFamily="34" charset="-122"/>
              </a:rPr>
              <a:t>ALU</a:t>
            </a:r>
            <a:r>
              <a:rPr lang="zh-CN" altLang="en-US" sz="2200">
                <a:latin typeface="微软雅黑" pitchFamily="34" charset="-122"/>
                <a:ea typeface="微软雅黑" pitchFamily="34" charset="-122"/>
              </a:rPr>
              <a:t>、暂存器、指令寄存器等互连，有单总线、二总线和三总线结构数据通路。</a:t>
            </a:r>
          </a:p>
          <a:p>
            <a:r>
              <a:rPr lang="zh-CN" altLang="en-US" sz="2200">
                <a:latin typeface="微软雅黑" pitchFamily="34" charset="-122"/>
                <a:ea typeface="微软雅黑" pitchFamily="34" charset="-122"/>
              </a:rPr>
              <a:t>现代计算机的数据通路都采用流水线方式实现，将每条指令的执行过程分解成功能段相同的几个流水段，每个流水段的执行时间也被设置成完全相同。</a:t>
            </a:r>
          </a:p>
          <a:p>
            <a:r>
              <a:rPr lang="zh-CN" altLang="en-US" sz="2200">
                <a:latin typeface="微软雅黑" pitchFamily="34" charset="-122"/>
                <a:ea typeface="微软雅黑" pitchFamily="34" charset="-122"/>
              </a:rPr>
              <a:t>流水线方式下，同时有多条指令重叠执行，因此程序的执行时间比串行执行方式下缩短很多。在有些情况下会发生流水线冒险，包括结构冒险、数据冒险和控制冒险三类。</a:t>
            </a:r>
          </a:p>
          <a:p>
            <a:r>
              <a:rPr lang="zh-CN" altLang="en-US" sz="2200">
                <a:latin typeface="微软雅黑" pitchFamily="34" charset="-122"/>
                <a:ea typeface="微软雅黑" pitchFamily="34" charset="-122"/>
              </a:rPr>
              <a:t>高级流水线：超流水、静态多发射（</a:t>
            </a:r>
            <a:r>
              <a:rPr lang="en-US" altLang="zh-CN" sz="2200">
                <a:latin typeface="微软雅黑" pitchFamily="34" charset="-122"/>
                <a:ea typeface="微软雅黑" pitchFamily="34" charset="-122"/>
              </a:rPr>
              <a:t>VLIW</a:t>
            </a:r>
            <a:r>
              <a:rPr lang="zh-CN" altLang="en-US" sz="2200">
                <a:latin typeface="微软雅黑" pitchFamily="34" charset="-122"/>
                <a:ea typeface="微软雅黑" pitchFamily="34" charset="-122"/>
              </a:rPr>
              <a:t>）、超标量、动态调度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50915" name="Rectangle 3"/>
          <p:cNvSpPr>
            <a:spLocks noGrp="1" noChangeArrowheads="1"/>
          </p:cNvSpPr>
          <p:nvPr>
            <p:ph type="body" idx="1"/>
          </p:nvPr>
        </p:nvSpPr>
        <p:spPr>
          <a:xfrm>
            <a:off x="454025" y="715963"/>
            <a:ext cx="8229600" cy="6040437"/>
          </a:xfrm>
          <a:noFill/>
          <a:ln/>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第一讲：程序执行概述</a:t>
            </a:r>
          </a:p>
          <a:p>
            <a:pPr lvl="2">
              <a:spcBef>
                <a:spcPct val="30000"/>
              </a:spcBef>
            </a:pPr>
            <a:r>
              <a:rPr lang="zh-CN" altLang="en-US" sz="220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a:solidFill>
                  <a:srgbClr val="006600"/>
                </a:solidFill>
                <a:latin typeface="微软雅黑" pitchFamily="34" charset="-122"/>
                <a:ea typeface="微软雅黑" pitchFamily="34" charset="-122"/>
              </a:rPr>
              <a:t>CPU</a:t>
            </a:r>
            <a:r>
              <a:rPr lang="zh-CN" altLang="en-US" sz="2200">
                <a:solidFill>
                  <a:srgbClr val="006600"/>
                </a:solidFill>
                <a:latin typeface="微软雅黑" pitchFamily="34" charset="-122"/>
                <a:ea typeface="微软雅黑" pitchFamily="34" charset="-122"/>
              </a:rPr>
              <a:t>的基本功能和基本组成</a:t>
            </a:r>
          </a:p>
          <a:p>
            <a:pPr lvl="1">
              <a:spcBef>
                <a:spcPct val="30000"/>
              </a:spcBef>
            </a:pPr>
            <a:r>
              <a:rPr lang="zh-CN" altLang="en-US" sz="2200">
                <a:latin typeface="微软雅黑" pitchFamily="34" charset="-122"/>
                <a:ea typeface="微软雅黑" pitchFamily="34" charset="-122"/>
              </a:rPr>
              <a:t>第二讲：数据通路基本结构和工作原理</a:t>
            </a:r>
          </a:p>
          <a:p>
            <a:pPr lvl="2">
              <a:spcBef>
                <a:spcPct val="30000"/>
              </a:spcBef>
            </a:pPr>
            <a:r>
              <a:rPr lang="zh-CN" altLang="en-US" sz="2200">
                <a:solidFill>
                  <a:srgbClr val="006600"/>
                </a:solidFill>
                <a:latin typeface="微软雅黑" pitchFamily="34" charset="-122"/>
                <a:ea typeface="微软雅黑" pitchFamily="34" charset="-122"/>
              </a:rPr>
              <a:t>数据通路基本结构</a:t>
            </a:r>
          </a:p>
          <a:p>
            <a:pPr lvl="2">
              <a:spcBef>
                <a:spcPct val="30000"/>
              </a:spcBef>
            </a:pPr>
            <a:r>
              <a:rPr lang="zh-CN" altLang="en-US" sz="2200">
                <a:solidFill>
                  <a:srgbClr val="006600"/>
                </a:solidFill>
                <a:latin typeface="微软雅黑" pitchFamily="34" charset="-122"/>
                <a:ea typeface="微软雅黑" pitchFamily="34" charset="-122"/>
              </a:rPr>
              <a:t>数据通路的时序控制 </a:t>
            </a:r>
          </a:p>
          <a:p>
            <a:pPr lvl="2">
              <a:spcBef>
                <a:spcPct val="30000"/>
              </a:spcBef>
            </a:pPr>
            <a:r>
              <a:rPr lang="zh-CN" altLang="en-US" sz="2200">
                <a:solidFill>
                  <a:srgbClr val="006600"/>
                </a:solidFill>
                <a:latin typeface="微软雅黑" pitchFamily="34" charset="-122"/>
                <a:ea typeface="微软雅黑" pitchFamily="34" charset="-122"/>
              </a:rPr>
              <a:t>数据通路基本工作原理</a:t>
            </a:r>
            <a:r>
              <a:rPr lang="zh-CN" altLang="en-US" sz="2200">
                <a:solidFill>
                  <a:srgbClr val="009900"/>
                </a:solidFill>
                <a:latin typeface="微软雅黑" pitchFamily="34" charset="-122"/>
                <a:ea typeface="微软雅黑" pitchFamily="34" charset="-122"/>
              </a:rPr>
              <a:t> </a:t>
            </a:r>
          </a:p>
          <a:p>
            <a:pPr lvl="1">
              <a:spcBef>
                <a:spcPct val="30000"/>
              </a:spcBef>
            </a:pPr>
            <a:r>
              <a:rPr lang="zh-CN" altLang="en-US" sz="2200">
                <a:solidFill>
                  <a:schemeClr val="accent1"/>
                </a:solidFill>
                <a:latin typeface="微软雅黑" pitchFamily="34" charset="-122"/>
                <a:ea typeface="微软雅黑" pitchFamily="34" charset="-122"/>
              </a:rPr>
              <a:t>第三讲：流水线方式下指令的执行</a:t>
            </a:r>
            <a:r>
              <a:rPr lang="zh-CN" altLang="en-US" sz="2200">
                <a:latin typeface="微软雅黑" pitchFamily="34" charset="-122"/>
                <a:ea typeface="微软雅黑" pitchFamily="34" charset="-122"/>
              </a:rPr>
              <a:t> </a:t>
            </a:r>
          </a:p>
          <a:p>
            <a:pPr lvl="2">
              <a:spcBef>
                <a:spcPct val="30000"/>
              </a:spcBef>
            </a:pPr>
            <a:r>
              <a:rPr lang="zh-CN" altLang="en-US" sz="220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a:solidFill>
                  <a:srgbClr val="006600"/>
                </a:solidFill>
                <a:latin typeface="微软雅黑" pitchFamily="34" charset="-122"/>
                <a:ea typeface="微软雅黑" pitchFamily="34" charset="-122"/>
              </a:rPr>
              <a:t>CISC</a:t>
            </a:r>
            <a:r>
              <a:rPr lang="zh-CN" altLang="en-US" sz="2200">
                <a:solidFill>
                  <a:srgbClr val="006600"/>
                </a:solidFill>
                <a:latin typeface="微软雅黑" pitchFamily="34" charset="-122"/>
                <a:ea typeface="微软雅黑" pitchFamily="34" charset="-122"/>
              </a:rPr>
              <a:t>和</a:t>
            </a:r>
            <a:r>
              <a:rPr lang="en-US" altLang="zh-CN" sz="2200">
                <a:solidFill>
                  <a:srgbClr val="006600"/>
                </a:solidFill>
                <a:latin typeface="微软雅黑" pitchFamily="34" charset="-122"/>
                <a:ea typeface="微软雅黑" pitchFamily="34" charset="-122"/>
              </a:rPr>
              <a:t>RISC</a:t>
            </a:r>
            <a:r>
              <a:rPr lang="zh-CN" altLang="en-US" sz="2200">
                <a:solidFill>
                  <a:srgbClr val="006600"/>
                </a:solidFill>
                <a:latin typeface="微软雅黑" pitchFamily="34" charset="-122"/>
                <a:ea typeface="微软雅黑" pitchFamily="34" charset="-122"/>
              </a:rPr>
              <a:t>风格指令集 </a:t>
            </a:r>
          </a:p>
          <a:p>
            <a:pPr lvl="2">
              <a:spcBef>
                <a:spcPct val="30000"/>
              </a:spcBef>
            </a:pPr>
            <a:r>
              <a:rPr lang="zh-CN" altLang="en-US" sz="2200">
                <a:solidFill>
                  <a:srgbClr val="006600"/>
                </a:solidFill>
                <a:latin typeface="微软雅黑" pitchFamily="34" charset="-122"/>
                <a:ea typeface="微软雅黑" pitchFamily="34" charset="-122"/>
              </a:rPr>
              <a:t>指令流水线的实现 </a:t>
            </a:r>
          </a:p>
          <a:p>
            <a:pPr lvl="2">
              <a:spcBef>
                <a:spcPct val="30000"/>
              </a:spcBef>
            </a:pPr>
            <a:r>
              <a:rPr lang="zh-CN" altLang="en-US" sz="2200">
                <a:solidFill>
                  <a:srgbClr val="006600"/>
                </a:solidFill>
                <a:latin typeface="微软雅黑" pitchFamily="34" charset="-122"/>
                <a:ea typeface="微软雅黑" pitchFamily="34" charset="-122"/>
              </a:rPr>
              <a:t>高级流水线实现技术</a:t>
            </a:r>
            <a:r>
              <a:rPr lang="zh-CN" altLang="en-US" sz="2000">
                <a:solidFill>
                  <a:srgbClr val="006600"/>
                </a:solidFill>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body" idx="1"/>
          </p:nvPr>
        </p:nvSpPr>
        <p:spPr>
          <a:xfrm>
            <a:off x="488950" y="1158875"/>
            <a:ext cx="4808538" cy="4451350"/>
          </a:xfrm>
          <a:noFill/>
          <a:ln/>
        </p:spPr>
        <p:txBody>
          <a:bodyPr lIns="90488" tIns="44450" rIns="90488" bIns="44450"/>
          <a:lstStyle/>
          <a:p>
            <a:pPr>
              <a:lnSpc>
                <a:spcPct val="125000"/>
              </a:lnSpc>
              <a:spcBef>
                <a:spcPct val="10000"/>
              </a:spcBef>
            </a:pPr>
            <a:r>
              <a:rPr lang="en-US" altLang="zh-CN" sz="2200">
                <a:ea typeface="宋体" pitchFamily="2" charset="-122"/>
              </a:rPr>
              <a:t>Laundry Example</a:t>
            </a:r>
          </a:p>
          <a:p>
            <a:pPr lvl="1">
              <a:lnSpc>
                <a:spcPct val="125000"/>
              </a:lnSpc>
              <a:spcBef>
                <a:spcPct val="10000"/>
              </a:spcBef>
            </a:pPr>
            <a:r>
              <a:rPr lang="en-US" altLang="zh-CN" sz="2200">
                <a:ea typeface="宋体" pitchFamily="2" charset="-122"/>
              </a:rPr>
              <a:t>Ann, Brian, Cathy, Dave </a:t>
            </a:r>
            <a:br>
              <a:rPr lang="en-US" altLang="zh-CN" sz="2200">
                <a:ea typeface="宋体" pitchFamily="2" charset="-122"/>
              </a:rPr>
            </a:br>
            <a:r>
              <a:rPr lang="en-US" altLang="zh-CN" sz="2200">
                <a:ea typeface="宋体" pitchFamily="2" charset="-122"/>
              </a:rPr>
              <a:t>each have one load of clothes to </a:t>
            </a:r>
            <a:r>
              <a:rPr lang="en-US" altLang="zh-CN" sz="2200">
                <a:solidFill>
                  <a:srgbClr val="FF0000"/>
                </a:solidFill>
                <a:ea typeface="宋体" pitchFamily="2" charset="-122"/>
              </a:rPr>
              <a:t>wash</a:t>
            </a:r>
            <a:r>
              <a:rPr lang="en-US" altLang="zh-CN" sz="2200">
                <a:ea typeface="宋体" pitchFamily="2" charset="-122"/>
              </a:rPr>
              <a:t>, </a:t>
            </a:r>
            <a:r>
              <a:rPr lang="en-US" altLang="zh-CN" sz="2200">
                <a:solidFill>
                  <a:srgbClr val="FF0000"/>
                </a:solidFill>
                <a:ea typeface="宋体" pitchFamily="2" charset="-122"/>
              </a:rPr>
              <a:t>dry</a:t>
            </a:r>
            <a:r>
              <a:rPr lang="en-US" altLang="zh-CN" sz="2200">
                <a:ea typeface="宋体" pitchFamily="2" charset="-122"/>
              </a:rPr>
              <a:t>, and </a:t>
            </a:r>
            <a:r>
              <a:rPr lang="en-US" altLang="zh-CN" sz="2200">
                <a:solidFill>
                  <a:srgbClr val="FF0000"/>
                </a:solidFill>
                <a:ea typeface="宋体" pitchFamily="2" charset="-122"/>
              </a:rPr>
              <a:t>fold</a:t>
            </a:r>
            <a:endParaRPr lang="en-US" altLang="zh-CN" sz="2200">
              <a:ea typeface="宋体" pitchFamily="2" charset="-122"/>
            </a:endParaRPr>
          </a:p>
          <a:p>
            <a:pPr lvl="1">
              <a:lnSpc>
                <a:spcPct val="125000"/>
              </a:lnSpc>
              <a:spcBef>
                <a:spcPct val="10000"/>
              </a:spcBef>
            </a:pPr>
            <a:r>
              <a:rPr lang="en-US" altLang="zh-CN" sz="2200">
                <a:ea typeface="宋体" pitchFamily="2" charset="-122"/>
              </a:rPr>
              <a:t>Washer takes 	</a:t>
            </a:r>
            <a:r>
              <a:rPr lang="en-US" altLang="zh-CN" sz="2200">
                <a:solidFill>
                  <a:schemeClr val="tx1"/>
                </a:solidFill>
                <a:ea typeface="宋体" pitchFamily="2" charset="-122"/>
              </a:rPr>
              <a:t>30</a:t>
            </a:r>
            <a:r>
              <a:rPr lang="en-US" altLang="zh-CN" sz="2200">
                <a:ea typeface="宋体" pitchFamily="2" charset="-122"/>
              </a:rPr>
              <a:t> minutes</a:t>
            </a:r>
          </a:p>
          <a:p>
            <a:pPr lvl="1">
              <a:lnSpc>
                <a:spcPct val="125000"/>
              </a:lnSpc>
              <a:spcBef>
                <a:spcPct val="10000"/>
              </a:spcBef>
            </a:pPr>
            <a:r>
              <a:rPr lang="en-US" altLang="zh-CN" sz="2200">
                <a:ea typeface="宋体" pitchFamily="2" charset="-122"/>
              </a:rPr>
              <a:t>Dryer takes 	</a:t>
            </a:r>
            <a:r>
              <a:rPr lang="en-US" altLang="zh-CN" sz="2200">
                <a:solidFill>
                  <a:srgbClr val="000099"/>
                </a:solidFill>
                <a:ea typeface="宋体" pitchFamily="2" charset="-122"/>
              </a:rPr>
              <a:t>40</a:t>
            </a:r>
            <a:r>
              <a:rPr lang="en-US" altLang="zh-CN" sz="2200">
                <a:ea typeface="宋体" pitchFamily="2" charset="-122"/>
              </a:rPr>
              <a:t> minutes</a:t>
            </a:r>
          </a:p>
          <a:p>
            <a:pPr lvl="1">
              <a:lnSpc>
                <a:spcPct val="125000"/>
              </a:lnSpc>
              <a:spcBef>
                <a:spcPct val="10000"/>
              </a:spcBef>
            </a:pPr>
            <a:r>
              <a:rPr lang="en-US" altLang="zh-CN" sz="2200">
                <a:ea typeface="宋体" pitchFamily="2" charset="-122"/>
              </a:rPr>
              <a:t>“Folder” takes 	</a:t>
            </a:r>
            <a:r>
              <a:rPr lang="en-US" altLang="zh-CN" sz="2200">
                <a:solidFill>
                  <a:srgbClr val="000099"/>
                </a:solidFill>
                <a:ea typeface="宋体" pitchFamily="2" charset="-122"/>
              </a:rPr>
              <a:t>20</a:t>
            </a:r>
            <a:r>
              <a:rPr lang="en-US" altLang="zh-CN" sz="2200">
                <a:ea typeface="宋体" pitchFamily="2" charset="-122"/>
              </a:rPr>
              <a:t> minutes</a:t>
            </a:r>
          </a:p>
        </p:txBody>
      </p:sp>
      <p:grpSp>
        <p:nvGrpSpPr>
          <p:cNvPr id="556035" name="Group 3"/>
          <p:cNvGrpSpPr>
            <a:grpSpLocks/>
          </p:cNvGrpSpPr>
          <p:nvPr/>
        </p:nvGrpSpPr>
        <p:grpSpPr bwMode="auto">
          <a:xfrm>
            <a:off x="6540500" y="3362325"/>
            <a:ext cx="673100" cy="800100"/>
            <a:chOff x="4228" y="2820"/>
            <a:chExt cx="424" cy="504"/>
          </a:xfrm>
        </p:grpSpPr>
        <p:grpSp>
          <p:nvGrpSpPr>
            <p:cNvPr id="556036" name="Group 4"/>
            <p:cNvGrpSpPr>
              <a:grpSpLocks/>
            </p:cNvGrpSpPr>
            <p:nvPr/>
          </p:nvGrpSpPr>
          <p:grpSpPr bwMode="auto">
            <a:xfrm>
              <a:off x="4228" y="2820"/>
              <a:ext cx="424" cy="504"/>
              <a:chOff x="4228" y="2820"/>
              <a:chExt cx="424" cy="504"/>
            </a:xfrm>
          </p:grpSpPr>
          <p:sp>
            <p:nvSpPr>
              <p:cNvPr id="556037" name="AutoShape 5"/>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6038" name="AutoShape 6"/>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6039" name="Oval 7"/>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6040" name="AutoShape 8"/>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grpSp>
        <p:nvGrpSpPr>
          <p:cNvPr id="556041" name="Group 9"/>
          <p:cNvGrpSpPr>
            <a:grpSpLocks/>
          </p:cNvGrpSpPr>
          <p:nvPr/>
        </p:nvGrpSpPr>
        <p:grpSpPr bwMode="auto">
          <a:xfrm>
            <a:off x="6684963" y="4295775"/>
            <a:ext cx="661987" cy="649288"/>
            <a:chOff x="4319" y="3408"/>
            <a:chExt cx="417" cy="409"/>
          </a:xfrm>
        </p:grpSpPr>
        <p:grpSp>
          <p:nvGrpSpPr>
            <p:cNvPr id="556042" name="Group 10"/>
            <p:cNvGrpSpPr>
              <a:grpSpLocks/>
            </p:cNvGrpSpPr>
            <p:nvPr/>
          </p:nvGrpSpPr>
          <p:grpSpPr bwMode="auto">
            <a:xfrm>
              <a:off x="4321" y="3601"/>
              <a:ext cx="415" cy="216"/>
              <a:chOff x="4321" y="3601"/>
              <a:chExt cx="415" cy="216"/>
            </a:xfrm>
          </p:grpSpPr>
          <p:sp>
            <p:nvSpPr>
              <p:cNvPr id="556043" name="Freeform 11"/>
              <p:cNvSpPr>
                <a:spLocks/>
              </p:cNvSpPr>
              <p:nvPr/>
            </p:nvSpPr>
            <p:spPr bwMode="auto">
              <a:xfrm>
                <a:off x="4523" y="3602"/>
                <a:ext cx="96" cy="215"/>
              </a:xfrm>
              <a:custGeom>
                <a:avLst/>
                <a:gdLst/>
                <a:ahLst/>
                <a:cxnLst>
                  <a:cxn ang="0">
                    <a:pos x="69" y="0"/>
                  </a:cxn>
                  <a:cxn ang="0">
                    <a:pos x="95" y="0"/>
                  </a:cxn>
                  <a:cxn ang="0">
                    <a:pos x="26" y="214"/>
                  </a:cxn>
                  <a:cxn ang="0">
                    <a:pos x="0" y="214"/>
                  </a:cxn>
                  <a:cxn ang="0">
                    <a:pos x="69" y="0"/>
                  </a:cxn>
                </a:cxnLst>
                <a:rect l="0" t="0" r="r" b="b"/>
                <a:pathLst>
                  <a:path w="96" h="215">
                    <a:moveTo>
                      <a:pt x="69" y="0"/>
                    </a:moveTo>
                    <a:lnTo>
                      <a:pt x="95" y="0"/>
                    </a:lnTo>
                    <a:lnTo>
                      <a:pt x="26" y="214"/>
                    </a:lnTo>
                    <a:lnTo>
                      <a:pt x="0" y="214"/>
                    </a:lnTo>
                    <a:lnTo>
                      <a:pt x="69"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6044" name="Rectangle 12"/>
              <p:cNvSpPr>
                <a:spLocks noChangeArrowheads="1"/>
              </p:cNvSpPr>
              <p:nvPr/>
            </p:nvSpPr>
            <p:spPr bwMode="auto">
              <a:xfrm>
                <a:off x="4518" y="3601"/>
                <a:ext cx="218" cy="12"/>
              </a:xfrm>
              <a:prstGeom prst="rect">
                <a:avLst/>
              </a:prstGeom>
              <a:solidFill>
                <a:srgbClr val="FC0128"/>
              </a:solidFill>
              <a:ln w="12700">
                <a:noFill/>
                <a:miter lim="800000"/>
                <a:headEnd/>
                <a:tailEnd/>
              </a:ln>
              <a:effectLst/>
            </p:spPr>
            <p:txBody>
              <a:bodyPr wrap="none" anchor="ctr"/>
              <a:lstStyle/>
              <a:p>
                <a:endParaRPr lang="zh-CN" altLang="en-US"/>
              </a:p>
            </p:txBody>
          </p:sp>
          <p:sp>
            <p:nvSpPr>
              <p:cNvPr id="556045" name="Rectangle 13"/>
              <p:cNvSpPr>
                <a:spLocks noChangeArrowheads="1"/>
              </p:cNvSpPr>
              <p:nvPr/>
            </p:nvSpPr>
            <p:spPr bwMode="auto">
              <a:xfrm>
                <a:off x="4517" y="3692"/>
                <a:ext cx="218" cy="13"/>
              </a:xfrm>
              <a:prstGeom prst="rect">
                <a:avLst/>
              </a:prstGeom>
              <a:solidFill>
                <a:srgbClr val="FC0128"/>
              </a:solidFill>
              <a:ln w="12700">
                <a:noFill/>
                <a:miter lim="800000"/>
                <a:headEnd/>
                <a:tailEnd/>
              </a:ln>
              <a:effectLst/>
            </p:spPr>
            <p:txBody>
              <a:bodyPr wrap="none" anchor="ctr"/>
              <a:lstStyle/>
              <a:p>
                <a:endParaRPr lang="zh-CN" altLang="en-US"/>
              </a:p>
            </p:txBody>
          </p:sp>
          <p:sp>
            <p:nvSpPr>
              <p:cNvPr id="556046" name="Rectangle 14"/>
              <p:cNvSpPr>
                <a:spLocks noChangeArrowheads="1"/>
              </p:cNvSpPr>
              <p:nvPr/>
            </p:nvSpPr>
            <p:spPr bwMode="auto">
              <a:xfrm>
                <a:off x="4321" y="3692"/>
                <a:ext cx="116" cy="13"/>
              </a:xfrm>
              <a:prstGeom prst="rect">
                <a:avLst/>
              </a:prstGeom>
              <a:solidFill>
                <a:srgbClr val="FC0128"/>
              </a:solidFill>
              <a:ln w="12700">
                <a:noFill/>
                <a:miter lim="800000"/>
                <a:headEnd/>
                <a:tailEnd/>
              </a:ln>
              <a:effectLst/>
            </p:spPr>
            <p:txBody>
              <a:bodyPr wrap="none" anchor="ctr"/>
              <a:lstStyle/>
              <a:p>
                <a:endParaRPr lang="zh-CN" altLang="en-US"/>
              </a:p>
            </p:txBody>
          </p:sp>
        </p:grpSp>
        <p:grpSp>
          <p:nvGrpSpPr>
            <p:cNvPr id="556047" name="Group 15"/>
            <p:cNvGrpSpPr>
              <a:grpSpLocks/>
            </p:cNvGrpSpPr>
            <p:nvPr/>
          </p:nvGrpSpPr>
          <p:grpSpPr bwMode="auto">
            <a:xfrm>
              <a:off x="4319" y="3408"/>
              <a:ext cx="217" cy="409"/>
              <a:chOff x="4319" y="3408"/>
              <a:chExt cx="217" cy="409"/>
            </a:xfrm>
          </p:grpSpPr>
          <p:sp>
            <p:nvSpPr>
              <p:cNvPr id="556048" name="Oval 16"/>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6049" name="Freeform 17"/>
              <p:cNvSpPr>
                <a:spLocks/>
              </p:cNvSpPr>
              <p:nvPr/>
            </p:nvSpPr>
            <p:spPr bwMode="auto">
              <a:xfrm>
                <a:off x="4319" y="3485"/>
                <a:ext cx="217" cy="332"/>
              </a:xfrm>
              <a:custGeom>
                <a:avLst/>
                <a:gdLst/>
                <a:ahLst/>
                <a:cxnLst>
                  <a:cxn ang="0">
                    <a:pos x="2" y="153"/>
                  </a:cxn>
                  <a:cxn ang="0">
                    <a:pos x="1" y="157"/>
                  </a:cxn>
                  <a:cxn ang="0">
                    <a:pos x="0" y="163"/>
                  </a:cxn>
                  <a:cxn ang="0">
                    <a:pos x="0" y="168"/>
                  </a:cxn>
                  <a:cxn ang="0">
                    <a:pos x="2" y="174"/>
                  </a:cxn>
                  <a:cxn ang="0">
                    <a:pos x="5" y="179"/>
                  </a:cxn>
                  <a:cxn ang="0">
                    <a:pos x="9" y="183"/>
                  </a:cxn>
                  <a:cxn ang="0">
                    <a:pos x="14" y="186"/>
                  </a:cxn>
                  <a:cxn ang="0">
                    <a:pos x="17" y="186"/>
                  </a:cxn>
                  <a:cxn ang="0">
                    <a:pos x="23" y="186"/>
                  </a:cxn>
                  <a:cxn ang="0">
                    <a:pos x="141" y="331"/>
                  </a:cxn>
                  <a:cxn ang="0">
                    <a:pos x="178" y="159"/>
                  </a:cxn>
                  <a:cxn ang="0">
                    <a:pos x="177" y="155"/>
                  </a:cxn>
                  <a:cxn ang="0">
                    <a:pos x="176" y="152"/>
                  </a:cxn>
                  <a:cxn ang="0">
                    <a:pos x="173" y="149"/>
                  </a:cxn>
                  <a:cxn ang="0">
                    <a:pos x="170" y="147"/>
                  </a:cxn>
                  <a:cxn ang="0">
                    <a:pos x="166" y="145"/>
                  </a:cxn>
                  <a:cxn ang="0">
                    <a:pos x="161" y="145"/>
                  </a:cxn>
                  <a:cxn ang="0">
                    <a:pos x="157" y="145"/>
                  </a:cxn>
                  <a:cxn ang="0">
                    <a:pos x="153" y="145"/>
                  </a:cxn>
                  <a:cxn ang="0">
                    <a:pos x="104" y="84"/>
                  </a:cxn>
                  <a:cxn ang="0">
                    <a:pos x="201" y="104"/>
                  </a:cxn>
                  <a:cxn ang="0">
                    <a:pos x="204" y="103"/>
                  </a:cxn>
                  <a:cxn ang="0">
                    <a:pos x="207" y="103"/>
                  </a:cxn>
                  <a:cxn ang="0">
                    <a:pos x="211" y="100"/>
                  </a:cxn>
                  <a:cxn ang="0">
                    <a:pos x="214" y="97"/>
                  </a:cxn>
                  <a:cxn ang="0">
                    <a:pos x="215" y="93"/>
                  </a:cxn>
                  <a:cxn ang="0">
                    <a:pos x="216" y="88"/>
                  </a:cxn>
                  <a:cxn ang="0">
                    <a:pos x="215" y="83"/>
                  </a:cxn>
                  <a:cxn ang="0">
                    <a:pos x="213" y="79"/>
                  </a:cxn>
                  <a:cxn ang="0">
                    <a:pos x="210" y="76"/>
                  </a:cxn>
                  <a:cxn ang="0">
                    <a:pos x="206" y="73"/>
                  </a:cxn>
                  <a:cxn ang="0">
                    <a:pos x="203" y="72"/>
                  </a:cxn>
                  <a:cxn ang="0">
                    <a:pos x="137" y="72"/>
                  </a:cxn>
                  <a:cxn ang="0">
                    <a:pos x="125" y="47"/>
                  </a:cxn>
                  <a:cxn ang="0">
                    <a:pos x="126" y="41"/>
                  </a:cxn>
                  <a:cxn ang="0">
                    <a:pos x="127" y="34"/>
                  </a:cxn>
                  <a:cxn ang="0">
                    <a:pos x="127" y="27"/>
                  </a:cxn>
                  <a:cxn ang="0">
                    <a:pos x="125" y="21"/>
                  </a:cxn>
                  <a:cxn ang="0">
                    <a:pos x="123" y="17"/>
                  </a:cxn>
                  <a:cxn ang="0">
                    <a:pos x="120" y="12"/>
                  </a:cxn>
                  <a:cxn ang="0">
                    <a:pos x="115" y="8"/>
                  </a:cxn>
                  <a:cxn ang="0">
                    <a:pos x="110" y="4"/>
                  </a:cxn>
                  <a:cxn ang="0">
                    <a:pos x="104" y="1"/>
                  </a:cxn>
                  <a:cxn ang="0">
                    <a:pos x="97" y="0"/>
                  </a:cxn>
                  <a:cxn ang="0">
                    <a:pos x="91" y="0"/>
                  </a:cxn>
                  <a:cxn ang="0">
                    <a:pos x="84" y="1"/>
                  </a:cxn>
                  <a:cxn ang="0">
                    <a:pos x="77" y="3"/>
                  </a:cxn>
                  <a:cxn ang="0">
                    <a:pos x="70" y="7"/>
                  </a:cxn>
                  <a:cxn ang="0">
                    <a:pos x="66" y="13"/>
                  </a:cxn>
                  <a:cxn ang="0">
                    <a:pos x="62" y="19"/>
                  </a:cxn>
                  <a:cxn ang="0">
                    <a:pos x="59" y="25"/>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6050" name="Group 18"/>
          <p:cNvGrpSpPr>
            <a:grpSpLocks/>
          </p:cNvGrpSpPr>
          <p:nvPr/>
        </p:nvGrpSpPr>
        <p:grpSpPr bwMode="auto">
          <a:xfrm>
            <a:off x="6515100" y="2289175"/>
            <a:ext cx="673100" cy="800100"/>
            <a:chOff x="4212" y="2144"/>
            <a:chExt cx="424" cy="504"/>
          </a:xfrm>
        </p:grpSpPr>
        <p:grpSp>
          <p:nvGrpSpPr>
            <p:cNvPr id="556051" name="Group 19"/>
            <p:cNvGrpSpPr>
              <a:grpSpLocks/>
            </p:cNvGrpSpPr>
            <p:nvPr/>
          </p:nvGrpSpPr>
          <p:grpSpPr bwMode="auto">
            <a:xfrm>
              <a:off x="4212" y="2144"/>
              <a:ext cx="424" cy="504"/>
              <a:chOff x="4212" y="2144"/>
              <a:chExt cx="424" cy="504"/>
            </a:xfrm>
          </p:grpSpPr>
          <p:grpSp>
            <p:nvGrpSpPr>
              <p:cNvPr id="556052" name="Group 20"/>
              <p:cNvGrpSpPr>
                <a:grpSpLocks/>
              </p:cNvGrpSpPr>
              <p:nvPr/>
            </p:nvGrpSpPr>
            <p:grpSpPr bwMode="auto">
              <a:xfrm>
                <a:off x="4212" y="2144"/>
                <a:ext cx="424" cy="504"/>
                <a:chOff x="4212" y="2144"/>
                <a:chExt cx="424" cy="504"/>
              </a:xfrm>
            </p:grpSpPr>
            <p:sp>
              <p:nvSpPr>
                <p:cNvPr id="556053" name="AutoShape 21"/>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6054" name="AutoShape 22"/>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6055" name="AutoShape 23"/>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a:effectLst/>
            </p:spPr>
            <p:txBody>
              <a:bodyPr wrap="none" anchor="ctr"/>
              <a:lstStyle/>
              <a:p>
                <a:endParaRPr lang="zh-CN" altLang="en-US"/>
              </a:p>
            </p:txBody>
          </p:sp>
        </p:grpSp>
        <p:sp>
          <p:nvSpPr>
            <p:cNvPr id="556056" name="Oval 24"/>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grpSp>
      <p:grpSp>
        <p:nvGrpSpPr>
          <p:cNvPr id="556057" name="Group 25"/>
          <p:cNvGrpSpPr>
            <a:grpSpLocks/>
          </p:cNvGrpSpPr>
          <p:nvPr/>
        </p:nvGrpSpPr>
        <p:grpSpPr bwMode="auto">
          <a:xfrm>
            <a:off x="5689600" y="1597025"/>
            <a:ext cx="2224088" cy="534988"/>
            <a:chOff x="3692" y="1708"/>
            <a:chExt cx="1401" cy="337"/>
          </a:xfrm>
        </p:grpSpPr>
        <p:grpSp>
          <p:nvGrpSpPr>
            <p:cNvPr id="556058" name="Group 26"/>
            <p:cNvGrpSpPr>
              <a:grpSpLocks/>
            </p:cNvGrpSpPr>
            <p:nvPr/>
          </p:nvGrpSpPr>
          <p:grpSpPr bwMode="auto">
            <a:xfrm>
              <a:off x="3692" y="1708"/>
              <a:ext cx="329" cy="337"/>
              <a:chOff x="3692" y="1708"/>
              <a:chExt cx="329" cy="337"/>
            </a:xfrm>
          </p:grpSpPr>
          <p:sp>
            <p:nvSpPr>
              <p:cNvPr id="556059" name="Freeform 27"/>
              <p:cNvSpPr>
                <a:spLocks/>
              </p:cNvSpPr>
              <p:nvPr/>
            </p:nvSpPr>
            <p:spPr bwMode="auto">
              <a:xfrm>
                <a:off x="3692" y="1708"/>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6060" name="Rectangle 28"/>
              <p:cNvSpPr>
                <a:spLocks noChangeArrowheads="1"/>
              </p:cNvSpPr>
              <p:nvPr/>
            </p:nvSpPr>
            <p:spPr bwMode="auto">
              <a:xfrm>
                <a:off x="3743" y="1759"/>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A</a:t>
                </a:r>
              </a:p>
            </p:txBody>
          </p:sp>
        </p:grpSp>
        <p:grpSp>
          <p:nvGrpSpPr>
            <p:cNvPr id="556061" name="Group 29"/>
            <p:cNvGrpSpPr>
              <a:grpSpLocks/>
            </p:cNvGrpSpPr>
            <p:nvPr/>
          </p:nvGrpSpPr>
          <p:grpSpPr bwMode="auto">
            <a:xfrm>
              <a:off x="4052" y="1708"/>
              <a:ext cx="329" cy="337"/>
              <a:chOff x="4052" y="1708"/>
              <a:chExt cx="329" cy="337"/>
            </a:xfrm>
          </p:grpSpPr>
          <p:sp>
            <p:nvSpPr>
              <p:cNvPr id="556062" name="Freeform 30"/>
              <p:cNvSpPr>
                <a:spLocks/>
              </p:cNvSpPr>
              <p:nvPr/>
            </p:nvSpPr>
            <p:spPr bwMode="auto">
              <a:xfrm>
                <a:off x="4052" y="1708"/>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6063" name="Rectangle 31"/>
              <p:cNvSpPr>
                <a:spLocks noChangeArrowheads="1"/>
              </p:cNvSpPr>
              <p:nvPr/>
            </p:nvSpPr>
            <p:spPr bwMode="auto">
              <a:xfrm>
                <a:off x="4103" y="1759"/>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B</a:t>
                </a:r>
              </a:p>
            </p:txBody>
          </p:sp>
        </p:grpSp>
        <p:grpSp>
          <p:nvGrpSpPr>
            <p:cNvPr id="556064" name="Group 32"/>
            <p:cNvGrpSpPr>
              <a:grpSpLocks/>
            </p:cNvGrpSpPr>
            <p:nvPr/>
          </p:nvGrpSpPr>
          <p:grpSpPr bwMode="auto">
            <a:xfrm>
              <a:off x="4412" y="1708"/>
              <a:ext cx="329" cy="337"/>
              <a:chOff x="4412" y="1708"/>
              <a:chExt cx="329" cy="337"/>
            </a:xfrm>
          </p:grpSpPr>
          <p:sp>
            <p:nvSpPr>
              <p:cNvPr id="556065" name="Freeform 33"/>
              <p:cNvSpPr>
                <a:spLocks/>
              </p:cNvSpPr>
              <p:nvPr/>
            </p:nvSpPr>
            <p:spPr bwMode="auto">
              <a:xfrm>
                <a:off x="4412" y="1708"/>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6066" name="Rectangle 34"/>
              <p:cNvSpPr>
                <a:spLocks noChangeArrowheads="1"/>
              </p:cNvSpPr>
              <p:nvPr/>
            </p:nvSpPr>
            <p:spPr bwMode="auto">
              <a:xfrm>
                <a:off x="4463" y="1759"/>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C</a:t>
                </a:r>
              </a:p>
            </p:txBody>
          </p:sp>
        </p:grpSp>
        <p:grpSp>
          <p:nvGrpSpPr>
            <p:cNvPr id="556067" name="Group 35"/>
            <p:cNvGrpSpPr>
              <a:grpSpLocks/>
            </p:cNvGrpSpPr>
            <p:nvPr/>
          </p:nvGrpSpPr>
          <p:grpSpPr bwMode="auto">
            <a:xfrm>
              <a:off x="4764" y="1708"/>
              <a:ext cx="329" cy="337"/>
              <a:chOff x="4764" y="1708"/>
              <a:chExt cx="329" cy="337"/>
            </a:xfrm>
          </p:grpSpPr>
          <p:sp>
            <p:nvSpPr>
              <p:cNvPr id="556068" name="Freeform 36"/>
              <p:cNvSpPr>
                <a:spLocks/>
              </p:cNvSpPr>
              <p:nvPr/>
            </p:nvSpPr>
            <p:spPr bwMode="auto">
              <a:xfrm>
                <a:off x="4764" y="1708"/>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6069" name="Rectangle 37"/>
              <p:cNvSpPr>
                <a:spLocks noChangeArrowheads="1"/>
              </p:cNvSpPr>
              <p:nvPr/>
            </p:nvSpPr>
            <p:spPr bwMode="auto">
              <a:xfrm>
                <a:off x="4815" y="1759"/>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D</a:t>
                </a:r>
              </a:p>
            </p:txBody>
          </p:sp>
        </p:grpSp>
      </p:grpSp>
      <p:sp>
        <p:nvSpPr>
          <p:cNvPr id="556070" name="Rectangle 38"/>
          <p:cNvSpPr>
            <a:spLocks noChangeArrowheads="1"/>
          </p:cNvSpPr>
          <p:nvPr/>
        </p:nvSpPr>
        <p:spPr bwMode="auto">
          <a:xfrm>
            <a:off x="685800" y="109538"/>
            <a:ext cx="7772400" cy="762000"/>
          </a:xfrm>
          <a:prstGeom prst="rect">
            <a:avLst/>
          </a:prstGeom>
          <a:noFill/>
          <a:ln w="9525">
            <a:noFill/>
            <a:miter lim="800000"/>
            <a:headEnd/>
            <a:tailEnd/>
          </a:ln>
          <a:effectLst/>
        </p:spPr>
        <p:txBody>
          <a:bodyPr anchor="ctr"/>
          <a:lstStyle/>
          <a:p>
            <a:pPr algn="ctr" eaLnBrk="1" hangingPunct="1"/>
            <a:endParaRPr kumimoji="1" lang="en-US" altLang="zh-CN" sz="4400" b="0">
              <a:solidFill>
                <a:schemeClr val="accent2"/>
              </a:solidFill>
              <a:latin typeface="方正舒体" pitchFamily="2" charset="-122"/>
              <a:ea typeface="方正舒体" pitchFamily="2" charset="-122"/>
            </a:endParaRPr>
          </a:p>
        </p:txBody>
      </p:sp>
      <p:sp>
        <p:nvSpPr>
          <p:cNvPr id="556071" name="Rectangle 39"/>
          <p:cNvSpPr>
            <a:spLocks noChangeArrowheads="1"/>
          </p:cNvSpPr>
          <p:nvPr/>
        </p:nvSpPr>
        <p:spPr bwMode="auto">
          <a:xfrm>
            <a:off x="1295400" y="5159375"/>
            <a:ext cx="4157663" cy="519113"/>
          </a:xfrm>
          <a:prstGeom prst="rect">
            <a:avLst/>
          </a:prstGeom>
          <a:noFill/>
          <a:ln w="9525">
            <a:noFill/>
            <a:miter lim="800000"/>
            <a:headEnd/>
            <a:tailEnd/>
          </a:ln>
          <a:effectLst/>
        </p:spPr>
        <p:txBody>
          <a:bodyPr wrap="none">
            <a:spAutoFit/>
          </a:bodyPr>
          <a:lstStyle/>
          <a:p>
            <a:r>
              <a:rPr kumimoji="1" lang="en-US" altLang="zh-CN" sz="2800">
                <a:solidFill>
                  <a:schemeClr val="accent2"/>
                </a:solidFill>
                <a:ea typeface="宋体" pitchFamily="2" charset="-122"/>
                <a:cs typeface="Arial" charset="0"/>
              </a:rPr>
              <a:t>Pipelining: It’s Natural !</a:t>
            </a:r>
            <a:endParaRPr kumimoji="1" lang="zh-CN" altLang="en-US" sz="2800">
              <a:solidFill>
                <a:schemeClr val="accent2"/>
              </a:solidFill>
              <a:ea typeface="宋体" pitchFamily="2" charset="-122"/>
              <a:cs typeface="Arial" charset="0"/>
            </a:endParaRPr>
          </a:p>
        </p:txBody>
      </p:sp>
      <p:sp>
        <p:nvSpPr>
          <p:cNvPr id="556072" name="Rectangle 40"/>
          <p:cNvSpPr>
            <a:spLocks noGrp="1" noChangeArrowheads="1"/>
          </p:cNvSpPr>
          <p:nvPr>
            <p:ph type="title"/>
          </p:nvPr>
        </p:nvSpPr>
        <p:spPr>
          <a:xfrm>
            <a:off x="457200" y="152400"/>
            <a:ext cx="7550150" cy="528638"/>
          </a:xfrm>
          <a:noFill/>
          <a:ln/>
        </p:spPr>
        <p:txBody>
          <a:bodyPr/>
          <a:lstStyle/>
          <a:p>
            <a:r>
              <a:rPr lang="zh-CN" altLang="en-US"/>
              <a:t>一个日常生活中的例子</a:t>
            </a:r>
            <a:r>
              <a:rPr lang="en-US" altLang="zh-CN">
                <a:latin typeface="黑体"/>
              </a:rPr>
              <a:t>—</a:t>
            </a:r>
            <a:r>
              <a:rPr lang="zh-CN" altLang="en-US"/>
              <a:t>洗衣服</a:t>
            </a:r>
          </a:p>
        </p:txBody>
      </p:sp>
      <p:sp>
        <p:nvSpPr>
          <p:cNvPr id="556073" name="Text Box 41"/>
          <p:cNvSpPr txBox="1">
            <a:spLocks noChangeArrowheads="1"/>
          </p:cNvSpPr>
          <p:nvPr/>
        </p:nvSpPr>
        <p:spPr bwMode="auto">
          <a:xfrm>
            <a:off x="450850" y="4456113"/>
            <a:ext cx="5846763" cy="457200"/>
          </a:xfrm>
          <a:prstGeom prst="rect">
            <a:avLst/>
          </a:prstGeom>
          <a:noFill/>
          <a:ln w="12700">
            <a:noFill/>
            <a:miter lim="800000"/>
            <a:headEnd/>
            <a:tailEnd/>
          </a:ln>
          <a:effectLst/>
        </p:spPr>
        <p:txBody>
          <a:bodyPr>
            <a:spAutoFit/>
          </a:bodyPr>
          <a:lstStyle/>
          <a:p>
            <a:pPr>
              <a:spcBef>
                <a:spcPct val="50000"/>
              </a:spcBef>
            </a:pPr>
            <a:r>
              <a:rPr lang="zh-CN" altLang="en-US" sz="2400">
                <a:solidFill>
                  <a:srgbClr val="990000"/>
                </a:solidFill>
                <a:latin typeface="Times New Roman" pitchFamily="18" charset="0"/>
                <a:ea typeface="黑体" pitchFamily="49" charset="-122"/>
              </a:rPr>
              <a:t>如果让你来管理洗衣店，你会如何安排？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6073"/>
                                        </p:tgtEl>
                                        <p:attrNameLst>
                                          <p:attrName>style.visibility</p:attrName>
                                        </p:attrNameLst>
                                      </p:cBhvr>
                                      <p:to>
                                        <p:strVal val="visible"/>
                                      </p:to>
                                    </p:set>
                                    <p:animEffect transition="in" filter="blinds(horizontal)">
                                      <p:cBhvr>
                                        <p:cTn id="7" dur="500"/>
                                        <p:tgtEl>
                                          <p:spTgt spid="5560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6071"/>
                                        </p:tgtEl>
                                        <p:attrNameLst>
                                          <p:attrName>style.visibility</p:attrName>
                                        </p:attrNameLst>
                                      </p:cBhvr>
                                      <p:to>
                                        <p:strVal val="visible"/>
                                      </p:to>
                                    </p:set>
                                    <p:animEffect transition="in" filter="blinds(horizontal)">
                                      <p:cBhvr>
                                        <p:cTn id="12" dur="500"/>
                                        <p:tgtEl>
                                          <p:spTgt spid="55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71" grpId="0"/>
      <p:bldP spid="5560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933450" y="57150"/>
            <a:ext cx="7366000" cy="512763"/>
          </a:xfrm>
          <a:noFill/>
          <a:ln/>
        </p:spPr>
        <p:txBody>
          <a:bodyPr lIns="90488" tIns="44450" rIns="90488" bIns="44450" anchor="ctr"/>
          <a:lstStyle/>
          <a:p>
            <a:r>
              <a:rPr lang="en-US" altLang="zh-CN"/>
              <a:t>Sequential Laundry</a:t>
            </a:r>
            <a:r>
              <a:rPr lang="en-US" altLang="zh-CN">
                <a:latin typeface="黑体" pitchFamily="49" charset="-122"/>
              </a:rPr>
              <a:t>（</a:t>
            </a:r>
            <a:r>
              <a:rPr lang="zh-CN" altLang="en-US">
                <a:latin typeface="黑体" pitchFamily="49" charset="-122"/>
              </a:rPr>
              <a:t>串行方式）</a:t>
            </a:r>
          </a:p>
        </p:txBody>
      </p:sp>
      <p:sp>
        <p:nvSpPr>
          <p:cNvPr id="557059" name="Rectangle 3"/>
          <p:cNvSpPr>
            <a:spLocks noGrp="1" noChangeArrowheads="1"/>
          </p:cNvSpPr>
          <p:nvPr>
            <p:ph type="body" idx="1"/>
          </p:nvPr>
        </p:nvSpPr>
        <p:spPr>
          <a:xfrm>
            <a:off x="0" y="5353050"/>
            <a:ext cx="8923338" cy="1193800"/>
          </a:xfrm>
          <a:noFill/>
          <a:ln/>
        </p:spPr>
        <p:txBody>
          <a:bodyPr lIns="90488" tIns="44450" rIns="90488" bIns="44450"/>
          <a:lstStyle/>
          <a:p>
            <a:pPr marL="342900" indent="-342900">
              <a:spcBef>
                <a:spcPct val="20000"/>
              </a:spcBef>
            </a:pPr>
            <a:r>
              <a:rPr lang="zh-CN" altLang="en-US" sz="2200">
                <a:latin typeface="微软雅黑" pitchFamily="34" charset="-122"/>
                <a:ea typeface="微软雅黑" pitchFamily="34" charset="-122"/>
              </a:rPr>
              <a:t>串行方式下</a:t>
            </a:r>
            <a:r>
              <a:rPr lang="en-US" altLang="zh-CN" sz="2200">
                <a:latin typeface="微软雅黑" pitchFamily="34" charset="-122"/>
                <a:ea typeface="微软雅黑" pitchFamily="34" charset="-122"/>
              </a:rPr>
              <a:t> 4 </a:t>
            </a:r>
            <a:r>
              <a:rPr lang="zh-CN" altLang="en-US" sz="2200">
                <a:latin typeface="微软雅黑" pitchFamily="34" charset="-122"/>
                <a:ea typeface="微软雅黑" pitchFamily="34" charset="-122"/>
              </a:rPr>
              <a:t>批衣服需花费 </a:t>
            </a:r>
            <a:r>
              <a:rPr lang="en-US" altLang="zh-CN" sz="2200">
                <a:latin typeface="微软雅黑" pitchFamily="34" charset="-122"/>
                <a:ea typeface="微软雅黑" pitchFamily="34" charset="-122"/>
              </a:rPr>
              <a:t>6 </a:t>
            </a:r>
            <a:r>
              <a:rPr lang="zh-CN" altLang="en-US" sz="2200">
                <a:latin typeface="微软雅黑" pitchFamily="34" charset="-122"/>
                <a:ea typeface="微软雅黑" pitchFamily="34" charset="-122"/>
              </a:rPr>
              <a:t>小时（</a:t>
            </a:r>
            <a:r>
              <a:rPr lang="en-US" altLang="zh-CN" sz="2200">
                <a:solidFill>
                  <a:schemeClr val="accent2"/>
                </a:solidFill>
                <a:latin typeface="微软雅黑" pitchFamily="34" charset="-122"/>
                <a:ea typeface="微软雅黑" pitchFamily="34" charset="-122"/>
              </a:rPr>
              <a:t>4x(30+40+20)=360</a:t>
            </a:r>
            <a:r>
              <a:rPr lang="zh-CN" altLang="en-US" sz="2200">
                <a:solidFill>
                  <a:schemeClr val="accent2"/>
                </a:solidFill>
                <a:latin typeface="微软雅黑" pitchFamily="34" charset="-122"/>
                <a:ea typeface="微软雅黑" pitchFamily="34" charset="-122"/>
              </a:rPr>
              <a:t>分钟</a:t>
            </a:r>
            <a:r>
              <a:rPr lang="zh-CN" altLang="en-US" sz="2200">
                <a:latin typeface="微软雅黑" pitchFamily="34" charset="-122"/>
                <a:ea typeface="微软雅黑" pitchFamily="34" charset="-122"/>
              </a:rPr>
              <a:t>）</a:t>
            </a:r>
          </a:p>
          <a:p>
            <a:pPr marL="342900" indent="-342900">
              <a:spcBef>
                <a:spcPct val="20000"/>
              </a:spcBef>
            </a:pPr>
            <a:r>
              <a:rPr lang="en-US" altLang="zh-CN" sz="2200">
                <a:latin typeface="微软雅黑" pitchFamily="34" charset="-122"/>
                <a:ea typeface="微软雅黑" pitchFamily="34" charset="-122"/>
              </a:rPr>
              <a:t>N</a:t>
            </a:r>
            <a:r>
              <a:rPr lang="zh-CN" altLang="en-US" sz="2200">
                <a:latin typeface="微软雅黑" pitchFamily="34" charset="-122"/>
                <a:ea typeface="微软雅黑" pitchFamily="34" charset="-122"/>
              </a:rPr>
              <a:t>批衣服，需花费的时间为</a:t>
            </a:r>
            <a:r>
              <a:rPr lang="en-US" altLang="zh-CN" sz="2200">
                <a:latin typeface="微软雅黑" pitchFamily="34" charset="-122"/>
                <a:ea typeface="微软雅黑" pitchFamily="34" charset="-122"/>
              </a:rPr>
              <a:t>Nx(30+40+20) = 90N</a:t>
            </a:r>
            <a:endParaRPr lang="zh-CN" altLang="en-US" sz="2200">
              <a:latin typeface="微软雅黑" pitchFamily="34" charset="-122"/>
              <a:ea typeface="微软雅黑" pitchFamily="34" charset="-122"/>
            </a:endParaRPr>
          </a:p>
          <a:p>
            <a:pPr marL="342900" indent="-342900">
              <a:spcBef>
                <a:spcPct val="20000"/>
              </a:spcBef>
            </a:pPr>
            <a:r>
              <a:rPr lang="zh-CN" altLang="en-US" sz="2200">
                <a:solidFill>
                  <a:srgbClr val="FF0000"/>
                </a:solidFill>
                <a:latin typeface="微软雅黑" pitchFamily="34" charset="-122"/>
                <a:ea typeface="微软雅黑" pitchFamily="34" charset="-122"/>
              </a:rPr>
              <a:t>如果用流水线方式洗衣服，则花多少时间呢</a:t>
            </a:r>
            <a:r>
              <a:rPr lang="en-US" altLang="zh-CN" sz="2200">
                <a:solidFill>
                  <a:srgbClr val="FF0000"/>
                </a:solidFill>
                <a:latin typeface="微软雅黑" pitchFamily="34" charset="-122"/>
                <a:ea typeface="微软雅黑" pitchFamily="34" charset="-122"/>
              </a:rPr>
              <a:t>? </a:t>
            </a:r>
          </a:p>
        </p:txBody>
      </p:sp>
      <p:grpSp>
        <p:nvGrpSpPr>
          <p:cNvPr id="557060" name="Group 4"/>
          <p:cNvGrpSpPr>
            <a:grpSpLocks/>
          </p:cNvGrpSpPr>
          <p:nvPr/>
        </p:nvGrpSpPr>
        <p:grpSpPr bwMode="auto">
          <a:xfrm>
            <a:off x="844550" y="2386013"/>
            <a:ext cx="522288" cy="534987"/>
            <a:chOff x="532" y="1620"/>
            <a:chExt cx="329" cy="337"/>
          </a:xfrm>
        </p:grpSpPr>
        <p:sp>
          <p:nvSpPr>
            <p:cNvPr id="557061" name="Freeform 5"/>
            <p:cNvSpPr>
              <a:spLocks/>
            </p:cNvSpPr>
            <p:nvPr/>
          </p:nvSpPr>
          <p:spPr bwMode="auto">
            <a:xfrm>
              <a:off x="532" y="1620"/>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7062" name="Rectangle 6"/>
            <p:cNvSpPr>
              <a:spLocks noChangeArrowheads="1"/>
            </p:cNvSpPr>
            <p:nvPr/>
          </p:nvSpPr>
          <p:spPr bwMode="auto">
            <a:xfrm>
              <a:off x="583" y="1671"/>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A</a:t>
              </a:r>
            </a:p>
          </p:txBody>
        </p:sp>
      </p:grpSp>
      <p:grpSp>
        <p:nvGrpSpPr>
          <p:cNvPr id="557063" name="Group 7"/>
          <p:cNvGrpSpPr>
            <a:grpSpLocks/>
          </p:cNvGrpSpPr>
          <p:nvPr/>
        </p:nvGrpSpPr>
        <p:grpSpPr bwMode="auto">
          <a:xfrm>
            <a:off x="831850" y="3211513"/>
            <a:ext cx="522288" cy="534987"/>
            <a:chOff x="524" y="2140"/>
            <a:chExt cx="329" cy="337"/>
          </a:xfrm>
        </p:grpSpPr>
        <p:sp>
          <p:nvSpPr>
            <p:cNvPr id="557064" name="Freeform 8"/>
            <p:cNvSpPr>
              <a:spLocks/>
            </p:cNvSpPr>
            <p:nvPr/>
          </p:nvSpPr>
          <p:spPr bwMode="auto">
            <a:xfrm>
              <a:off x="524" y="2140"/>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7065" name="Rectangle 9"/>
            <p:cNvSpPr>
              <a:spLocks noChangeArrowheads="1"/>
            </p:cNvSpPr>
            <p:nvPr/>
          </p:nvSpPr>
          <p:spPr bwMode="auto">
            <a:xfrm>
              <a:off x="575" y="2191"/>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B</a:t>
              </a:r>
            </a:p>
          </p:txBody>
        </p:sp>
      </p:grpSp>
      <p:grpSp>
        <p:nvGrpSpPr>
          <p:cNvPr id="557066" name="Group 10"/>
          <p:cNvGrpSpPr>
            <a:grpSpLocks/>
          </p:cNvGrpSpPr>
          <p:nvPr/>
        </p:nvGrpSpPr>
        <p:grpSpPr bwMode="auto">
          <a:xfrm>
            <a:off x="806450" y="3948113"/>
            <a:ext cx="522288" cy="534987"/>
            <a:chOff x="508" y="2604"/>
            <a:chExt cx="329" cy="337"/>
          </a:xfrm>
        </p:grpSpPr>
        <p:sp>
          <p:nvSpPr>
            <p:cNvPr id="557067" name="Freeform 11"/>
            <p:cNvSpPr>
              <a:spLocks/>
            </p:cNvSpPr>
            <p:nvPr/>
          </p:nvSpPr>
          <p:spPr bwMode="auto">
            <a:xfrm>
              <a:off x="508" y="2604"/>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7068" name="Rectangle 12"/>
            <p:cNvSpPr>
              <a:spLocks noChangeArrowheads="1"/>
            </p:cNvSpPr>
            <p:nvPr/>
          </p:nvSpPr>
          <p:spPr bwMode="auto">
            <a:xfrm>
              <a:off x="559" y="2655"/>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C</a:t>
              </a:r>
            </a:p>
          </p:txBody>
        </p:sp>
      </p:grpSp>
      <p:grpSp>
        <p:nvGrpSpPr>
          <p:cNvPr id="557069" name="Group 13"/>
          <p:cNvGrpSpPr>
            <a:grpSpLocks/>
          </p:cNvGrpSpPr>
          <p:nvPr/>
        </p:nvGrpSpPr>
        <p:grpSpPr bwMode="auto">
          <a:xfrm>
            <a:off x="793750" y="4697413"/>
            <a:ext cx="522288" cy="534987"/>
            <a:chOff x="500" y="3076"/>
            <a:chExt cx="329" cy="337"/>
          </a:xfrm>
        </p:grpSpPr>
        <p:sp>
          <p:nvSpPr>
            <p:cNvPr id="557070" name="Freeform 14"/>
            <p:cNvSpPr>
              <a:spLocks/>
            </p:cNvSpPr>
            <p:nvPr/>
          </p:nvSpPr>
          <p:spPr bwMode="auto">
            <a:xfrm>
              <a:off x="500" y="3076"/>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7071" name="Rectangle 15"/>
            <p:cNvSpPr>
              <a:spLocks noChangeArrowheads="1"/>
            </p:cNvSpPr>
            <p:nvPr/>
          </p:nvSpPr>
          <p:spPr bwMode="auto">
            <a:xfrm>
              <a:off x="551" y="3127"/>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D</a:t>
              </a:r>
            </a:p>
          </p:txBody>
        </p:sp>
      </p:grpSp>
      <p:sp>
        <p:nvSpPr>
          <p:cNvPr id="557072" name="Rectangle 16"/>
          <p:cNvSpPr>
            <a:spLocks noChangeArrowheads="1"/>
          </p:cNvSpPr>
          <p:nvPr/>
        </p:nvSpPr>
        <p:spPr bwMode="auto">
          <a:xfrm>
            <a:off x="14779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30</a:t>
            </a:r>
          </a:p>
        </p:txBody>
      </p:sp>
      <p:grpSp>
        <p:nvGrpSpPr>
          <p:cNvPr id="557073" name="Group 17"/>
          <p:cNvGrpSpPr>
            <a:grpSpLocks/>
          </p:cNvGrpSpPr>
          <p:nvPr/>
        </p:nvGrpSpPr>
        <p:grpSpPr bwMode="auto">
          <a:xfrm>
            <a:off x="1511300" y="1884363"/>
            <a:ext cx="1498600" cy="0"/>
            <a:chOff x="952" y="1304"/>
            <a:chExt cx="944" cy="0"/>
          </a:xfrm>
        </p:grpSpPr>
        <p:sp>
          <p:nvSpPr>
            <p:cNvPr id="557074" name="Line 18"/>
            <p:cNvSpPr>
              <a:spLocks noChangeShapeType="1"/>
            </p:cNvSpPr>
            <p:nvPr/>
          </p:nvSpPr>
          <p:spPr bwMode="auto">
            <a:xfrm>
              <a:off x="952" y="1304"/>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7075" name="Line 19"/>
            <p:cNvSpPr>
              <a:spLocks noChangeShapeType="1"/>
            </p:cNvSpPr>
            <p:nvPr/>
          </p:nvSpPr>
          <p:spPr bwMode="auto">
            <a:xfrm>
              <a:off x="1280" y="1304"/>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7076" name="Line 20"/>
            <p:cNvSpPr>
              <a:spLocks noChangeShapeType="1"/>
            </p:cNvSpPr>
            <p:nvPr/>
          </p:nvSpPr>
          <p:spPr bwMode="auto">
            <a:xfrm>
              <a:off x="1680" y="1304"/>
              <a:ext cx="216" cy="0"/>
            </a:xfrm>
            <a:prstGeom prst="line">
              <a:avLst/>
            </a:prstGeom>
            <a:noFill/>
            <a:ln w="50800">
              <a:solidFill>
                <a:schemeClr val="hlink"/>
              </a:solidFill>
              <a:round/>
              <a:headEnd/>
              <a:tailEnd/>
            </a:ln>
            <a:effectLst/>
          </p:spPr>
          <p:txBody>
            <a:bodyPr wrap="none" anchor="ctr"/>
            <a:lstStyle/>
            <a:p>
              <a:endParaRPr lang="zh-CN" altLang="en-US"/>
            </a:p>
          </p:txBody>
        </p:sp>
      </p:grpSp>
      <p:sp>
        <p:nvSpPr>
          <p:cNvPr id="557077" name="Rectangle 21"/>
          <p:cNvSpPr>
            <a:spLocks noChangeArrowheads="1"/>
          </p:cNvSpPr>
          <p:nvPr/>
        </p:nvSpPr>
        <p:spPr bwMode="auto">
          <a:xfrm>
            <a:off x="20621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7078" name="Rectangle 22"/>
          <p:cNvSpPr>
            <a:spLocks noChangeArrowheads="1"/>
          </p:cNvSpPr>
          <p:nvPr/>
        </p:nvSpPr>
        <p:spPr bwMode="auto">
          <a:xfrm>
            <a:off x="25828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20</a:t>
            </a:r>
          </a:p>
        </p:txBody>
      </p:sp>
      <p:sp>
        <p:nvSpPr>
          <p:cNvPr id="557079" name="Line 23"/>
          <p:cNvSpPr>
            <a:spLocks noChangeShapeType="1"/>
          </p:cNvSpPr>
          <p:nvPr/>
        </p:nvSpPr>
        <p:spPr bwMode="auto">
          <a:xfrm>
            <a:off x="20066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80" name="Line 24"/>
          <p:cNvSpPr>
            <a:spLocks noChangeShapeType="1"/>
          </p:cNvSpPr>
          <p:nvPr/>
        </p:nvSpPr>
        <p:spPr bwMode="auto">
          <a:xfrm>
            <a:off x="26416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81" name="Line 25"/>
          <p:cNvSpPr>
            <a:spLocks noChangeShapeType="1"/>
          </p:cNvSpPr>
          <p:nvPr/>
        </p:nvSpPr>
        <p:spPr bwMode="auto">
          <a:xfrm>
            <a:off x="30480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82" name="Rectangle 26"/>
          <p:cNvSpPr>
            <a:spLocks noChangeArrowheads="1"/>
          </p:cNvSpPr>
          <p:nvPr/>
        </p:nvSpPr>
        <p:spPr bwMode="auto">
          <a:xfrm>
            <a:off x="30527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30</a:t>
            </a:r>
          </a:p>
        </p:txBody>
      </p:sp>
      <p:grpSp>
        <p:nvGrpSpPr>
          <p:cNvPr id="557083" name="Group 27"/>
          <p:cNvGrpSpPr>
            <a:grpSpLocks/>
          </p:cNvGrpSpPr>
          <p:nvPr/>
        </p:nvGrpSpPr>
        <p:grpSpPr bwMode="auto">
          <a:xfrm>
            <a:off x="3086100" y="1884363"/>
            <a:ext cx="1498600" cy="0"/>
            <a:chOff x="1944" y="1304"/>
            <a:chExt cx="944" cy="0"/>
          </a:xfrm>
        </p:grpSpPr>
        <p:sp>
          <p:nvSpPr>
            <p:cNvPr id="557084" name="Line 28"/>
            <p:cNvSpPr>
              <a:spLocks noChangeShapeType="1"/>
            </p:cNvSpPr>
            <p:nvPr/>
          </p:nvSpPr>
          <p:spPr bwMode="auto">
            <a:xfrm>
              <a:off x="1944" y="1304"/>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7085" name="Line 29"/>
            <p:cNvSpPr>
              <a:spLocks noChangeShapeType="1"/>
            </p:cNvSpPr>
            <p:nvPr/>
          </p:nvSpPr>
          <p:spPr bwMode="auto">
            <a:xfrm>
              <a:off x="2272" y="1304"/>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7086" name="Line 30"/>
            <p:cNvSpPr>
              <a:spLocks noChangeShapeType="1"/>
            </p:cNvSpPr>
            <p:nvPr/>
          </p:nvSpPr>
          <p:spPr bwMode="auto">
            <a:xfrm>
              <a:off x="2672" y="1304"/>
              <a:ext cx="216" cy="0"/>
            </a:xfrm>
            <a:prstGeom prst="line">
              <a:avLst/>
            </a:prstGeom>
            <a:noFill/>
            <a:ln w="50800">
              <a:solidFill>
                <a:schemeClr val="hlink"/>
              </a:solidFill>
              <a:round/>
              <a:headEnd/>
              <a:tailEnd/>
            </a:ln>
            <a:effectLst/>
          </p:spPr>
          <p:txBody>
            <a:bodyPr wrap="none" anchor="ctr"/>
            <a:lstStyle/>
            <a:p>
              <a:endParaRPr lang="zh-CN" altLang="en-US"/>
            </a:p>
          </p:txBody>
        </p:sp>
      </p:grpSp>
      <p:sp>
        <p:nvSpPr>
          <p:cNvPr id="557087" name="Rectangle 31"/>
          <p:cNvSpPr>
            <a:spLocks noChangeArrowheads="1"/>
          </p:cNvSpPr>
          <p:nvPr/>
        </p:nvSpPr>
        <p:spPr bwMode="auto">
          <a:xfrm>
            <a:off x="36369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7088" name="Rectangle 32"/>
          <p:cNvSpPr>
            <a:spLocks noChangeArrowheads="1"/>
          </p:cNvSpPr>
          <p:nvPr/>
        </p:nvSpPr>
        <p:spPr bwMode="auto">
          <a:xfrm>
            <a:off x="41576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20</a:t>
            </a:r>
          </a:p>
        </p:txBody>
      </p:sp>
      <p:sp>
        <p:nvSpPr>
          <p:cNvPr id="557089" name="Line 33"/>
          <p:cNvSpPr>
            <a:spLocks noChangeShapeType="1"/>
          </p:cNvSpPr>
          <p:nvPr/>
        </p:nvSpPr>
        <p:spPr bwMode="auto">
          <a:xfrm>
            <a:off x="35814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90" name="Line 34"/>
          <p:cNvSpPr>
            <a:spLocks noChangeShapeType="1"/>
          </p:cNvSpPr>
          <p:nvPr/>
        </p:nvSpPr>
        <p:spPr bwMode="auto">
          <a:xfrm>
            <a:off x="42164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91" name="Line 35"/>
          <p:cNvSpPr>
            <a:spLocks noChangeShapeType="1"/>
          </p:cNvSpPr>
          <p:nvPr/>
        </p:nvSpPr>
        <p:spPr bwMode="auto">
          <a:xfrm>
            <a:off x="46228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092" name="Rectangle 36"/>
          <p:cNvSpPr>
            <a:spLocks noChangeArrowheads="1"/>
          </p:cNvSpPr>
          <p:nvPr/>
        </p:nvSpPr>
        <p:spPr bwMode="auto">
          <a:xfrm>
            <a:off x="46275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30</a:t>
            </a:r>
          </a:p>
        </p:txBody>
      </p:sp>
      <p:grpSp>
        <p:nvGrpSpPr>
          <p:cNvPr id="557093" name="Group 37"/>
          <p:cNvGrpSpPr>
            <a:grpSpLocks/>
          </p:cNvGrpSpPr>
          <p:nvPr/>
        </p:nvGrpSpPr>
        <p:grpSpPr bwMode="auto">
          <a:xfrm>
            <a:off x="4660900" y="1884363"/>
            <a:ext cx="1498600" cy="0"/>
            <a:chOff x="2936" y="1304"/>
            <a:chExt cx="944" cy="0"/>
          </a:xfrm>
        </p:grpSpPr>
        <p:sp>
          <p:nvSpPr>
            <p:cNvPr id="557094" name="Line 38"/>
            <p:cNvSpPr>
              <a:spLocks noChangeShapeType="1"/>
            </p:cNvSpPr>
            <p:nvPr/>
          </p:nvSpPr>
          <p:spPr bwMode="auto">
            <a:xfrm>
              <a:off x="2936" y="1304"/>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7095" name="Line 39"/>
            <p:cNvSpPr>
              <a:spLocks noChangeShapeType="1"/>
            </p:cNvSpPr>
            <p:nvPr/>
          </p:nvSpPr>
          <p:spPr bwMode="auto">
            <a:xfrm>
              <a:off x="3264" y="1304"/>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7096" name="Line 40"/>
            <p:cNvSpPr>
              <a:spLocks noChangeShapeType="1"/>
            </p:cNvSpPr>
            <p:nvPr/>
          </p:nvSpPr>
          <p:spPr bwMode="auto">
            <a:xfrm>
              <a:off x="3664" y="1304"/>
              <a:ext cx="216" cy="0"/>
            </a:xfrm>
            <a:prstGeom prst="line">
              <a:avLst/>
            </a:prstGeom>
            <a:noFill/>
            <a:ln w="50800">
              <a:solidFill>
                <a:schemeClr val="hlink"/>
              </a:solidFill>
              <a:round/>
              <a:headEnd/>
              <a:tailEnd/>
            </a:ln>
            <a:effectLst/>
          </p:spPr>
          <p:txBody>
            <a:bodyPr wrap="none" anchor="ctr"/>
            <a:lstStyle/>
            <a:p>
              <a:endParaRPr lang="zh-CN" altLang="en-US"/>
            </a:p>
          </p:txBody>
        </p:sp>
      </p:grpSp>
      <p:sp>
        <p:nvSpPr>
          <p:cNvPr id="557097" name="Rectangle 41"/>
          <p:cNvSpPr>
            <a:spLocks noChangeArrowheads="1"/>
          </p:cNvSpPr>
          <p:nvPr/>
        </p:nvSpPr>
        <p:spPr bwMode="auto">
          <a:xfrm>
            <a:off x="52117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7098" name="Rectangle 42"/>
          <p:cNvSpPr>
            <a:spLocks noChangeArrowheads="1"/>
          </p:cNvSpPr>
          <p:nvPr/>
        </p:nvSpPr>
        <p:spPr bwMode="auto">
          <a:xfrm>
            <a:off x="57324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20</a:t>
            </a:r>
          </a:p>
        </p:txBody>
      </p:sp>
      <p:sp>
        <p:nvSpPr>
          <p:cNvPr id="557099" name="Line 43"/>
          <p:cNvSpPr>
            <a:spLocks noChangeShapeType="1"/>
          </p:cNvSpPr>
          <p:nvPr/>
        </p:nvSpPr>
        <p:spPr bwMode="auto">
          <a:xfrm>
            <a:off x="51562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00" name="Line 44"/>
          <p:cNvSpPr>
            <a:spLocks noChangeShapeType="1"/>
          </p:cNvSpPr>
          <p:nvPr/>
        </p:nvSpPr>
        <p:spPr bwMode="auto">
          <a:xfrm>
            <a:off x="57912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01" name="Line 45"/>
          <p:cNvSpPr>
            <a:spLocks noChangeShapeType="1"/>
          </p:cNvSpPr>
          <p:nvPr/>
        </p:nvSpPr>
        <p:spPr bwMode="auto">
          <a:xfrm>
            <a:off x="61976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02" name="Rectangle 46"/>
          <p:cNvSpPr>
            <a:spLocks noChangeArrowheads="1"/>
          </p:cNvSpPr>
          <p:nvPr/>
        </p:nvSpPr>
        <p:spPr bwMode="auto">
          <a:xfrm>
            <a:off x="62023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30</a:t>
            </a:r>
          </a:p>
        </p:txBody>
      </p:sp>
      <p:grpSp>
        <p:nvGrpSpPr>
          <p:cNvPr id="557103" name="Group 47"/>
          <p:cNvGrpSpPr>
            <a:grpSpLocks/>
          </p:cNvGrpSpPr>
          <p:nvPr/>
        </p:nvGrpSpPr>
        <p:grpSpPr bwMode="auto">
          <a:xfrm>
            <a:off x="6235700" y="1884363"/>
            <a:ext cx="1498600" cy="0"/>
            <a:chOff x="3928" y="1304"/>
            <a:chExt cx="944" cy="0"/>
          </a:xfrm>
        </p:grpSpPr>
        <p:sp>
          <p:nvSpPr>
            <p:cNvPr id="557104" name="Line 48"/>
            <p:cNvSpPr>
              <a:spLocks noChangeShapeType="1"/>
            </p:cNvSpPr>
            <p:nvPr/>
          </p:nvSpPr>
          <p:spPr bwMode="auto">
            <a:xfrm>
              <a:off x="3928" y="1304"/>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7105" name="Line 49"/>
            <p:cNvSpPr>
              <a:spLocks noChangeShapeType="1"/>
            </p:cNvSpPr>
            <p:nvPr/>
          </p:nvSpPr>
          <p:spPr bwMode="auto">
            <a:xfrm>
              <a:off x="4256" y="1304"/>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7106" name="Line 50"/>
            <p:cNvSpPr>
              <a:spLocks noChangeShapeType="1"/>
            </p:cNvSpPr>
            <p:nvPr/>
          </p:nvSpPr>
          <p:spPr bwMode="auto">
            <a:xfrm>
              <a:off x="4656" y="1304"/>
              <a:ext cx="216" cy="0"/>
            </a:xfrm>
            <a:prstGeom prst="line">
              <a:avLst/>
            </a:prstGeom>
            <a:noFill/>
            <a:ln w="50800">
              <a:solidFill>
                <a:schemeClr val="hlink"/>
              </a:solidFill>
              <a:round/>
              <a:headEnd/>
              <a:tailEnd/>
            </a:ln>
            <a:effectLst/>
          </p:spPr>
          <p:txBody>
            <a:bodyPr wrap="none" anchor="ctr"/>
            <a:lstStyle/>
            <a:p>
              <a:endParaRPr lang="zh-CN" altLang="en-US"/>
            </a:p>
          </p:txBody>
        </p:sp>
      </p:grpSp>
      <p:sp>
        <p:nvSpPr>
          <p:cNvPr id="557107" name="Rectangle 51"/>
          <p:cNvSpPr>
            <a:spLocks noChangeArrowheads="1"/>
          </p:cNvSpPr>
          <p:nvPr/>
        </p:nvSpPr>
        <p:spPr bwMode="auto">
          <a:xfrm>
            <a:off x="67865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7108" name="Rectangle 52"/>
          <p:cNvSpPr>
            <a:spLocks noChangeArrowheads="1"/>
          </p:cNvSpPr>
          <p:nvPr/>
        </p:nvSpPr>
        <p:spPr bwMode="auto">
          <a:xfrm>
            <a:off x="7307263" y="1895475"/>
            <a:ext cx="520700" cy="454025"/>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20</a:t>
            </a:r>
          </a:p>
        </p:txBody>
      </p:sp>
      <p:sp>
        <p:nvSpPr>
          <p:cNvPr id="557109" name="Line 53"/>
          <p:cNvSpPr>
            <a:spLocks noChangeShapeType="1"/>
          </p:cNvSpPr>
          <p:nvPr/>
        </p:nvSpPr>
        <p:spPr bwMode="auto">
          <a:xfrm>
            <a:off x="67310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10" name="Line 54"/>
          <p:cNvSpPr>
            <a:spLocks noChangeShapeType="1"/>
          </p:cNvSpPr>
          <p:nvPr/>
        </p:nvSpPr>
        <p:spPr bwMode="auto">
          <a:xfrm>
            <a:off x="7366000" y="17129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11" name="Line 55"/>
          <p:cNvSpPr>
            <a:spLocks noChangeShapeType="1"/>
          </p:cNvSpPr>
          <p:nvPr/>
        </p:nvSpPr>
        <p:spPr bwMode="auto">
          <a:xfrm>
            <a:off x="7772400" y="1712913"/>
            <a:ext cx="0" cy="304800"/>
          </a:xfrm>
          <a:prstGeom prst="line">
            <a:avLst/>
          </a:prstGeom>
          <a:noFill/>
          <a:ln w="12700">
            <a:solidFill>
              <a:schemeClr val="tx1"/>
            </a:solidFill>
            <a:round/>
            <a:headEnd/>
            <a:tailEnd/>
          </a:ln>
          <a:effectLst/>
        </p:spPr>
        <p:txBody>
          <a:bodyPr wrap="none" anchor="ctr"/>
          <a:lstStyle/>
          <a:p>
            <a:endParaRPr lang="zh-CN" altLang="en-US"/>
          </a:p>
        </p:txBody>
      </p:sp>
      <p:grpSp>
        <p:nvGrpSpPr>
          <p:cNvPr id="557112" name="Group 56"/>
          <p:cNvGrpSpPr>
            <a:grpSpLocks/>
          </p:cNvGrpSpPr>
          <p:nvPr/>
        </p:nvGrpSpPr>
        <p:grpSpPr bwMode="auto">
          <a:xfrm>
            <a:off x="1492250" y="2284413"/>
            <a:ext cx="1535113" cy="711200"/>
            <a:chOff x="940" y="1556"/>
            <a:chExt cx="967" cy="448"/>
          </a:xfrm>
        </p:grpSpPr>
        <p:grpSp>
          <p:nvGrpSpPr>
            <p:cNvPr id="557113" name="Group 57"/>
            <p:cNvGrpSpPr>
              <a:grpSpLocks/>
            </p:cNvGrpSpPr>
            <p:nvPr/>
          </p:nvGrpSpPr>
          <p:grpSpPr bwMode="auto">
            <a:xfrm>
              <a:off x="940" y="1556"/>
              <a:ext cx="305" cy="448"/>
              <a:chOff x="940" y="1556"/>
              <a:chExt cx="305" cy="448"/>
            </a:xfrm>
          </p:grpSpPr>
          <p:grpSp>
            <p:nvGrpSpPr>
              <p:cNvPr id="557114" name="Group 58"/>
              <p:cNvGrpSpPr>
                <a:grpSpLocks/>
              </p:cNvGrpSpPr>
              <p:nvPr/>
            </p:nvGrpSpPr>
            <p:grpSpPr bwMode="auto">
              <a:xfrm>
                <a:off x="940" y="1556"/>
                <a:ext cx="305" cy="448"/>
                <a:chOff x="940" y="1556"/>
                <a:chExt cx="305" cy="448"/>
              </a:xfrm>
            </p:grpSpPr>
            <p:sp>
              <p:nvSpPr>
                <p:cNvPr id="557115" name="AutoShape 59"/>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7116" name="AutoShape 60"/>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7117" name="AutoShape 61"/>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7118" name="Group 62"/>
            <p:cNvGrpSpPr>
              <a:grpSpLocks/>
            </p:cNvGrpSpPr>
            <p:nvPr/>
          </p:nvGrpSpPr>
          <p:grpSpPr bwMode="auto">
            <a:xfrm>
              <a:off x="1241" y="1556"/>
              <a:ext cx="378" cy="448"/>
              <a:chOff x="1241" y="1556"/>
              <a:chExt cx="378" cy="448"/>
            </a:xfrm>
          </p:grpSpPr>
          <p:grpSp>
            <p:nvGrpSpPr>
              <p:cNvPr id="557119" name="Group 63"/>
              <p:cNvGrpSpPr>
                <a:grpSpLocks/>
              </p:cNvGrpSpPr>
              <p:nvPr/>
            </p:nvGrpSpPr>
            <p:grpSpPr bwMode="auto">
              <a:xfrm>
                <a:off x="1241" y="1556"/>
                <a:ext cx="378" cy="448"/>
                <a:chOff x="1241" y="1556"/>
                <a:chExt cx="378" cy="448"/>
              </a:xfrm>
            </p:grpSpPr>
            <p:sp>
              <p:nvSpPr>
                <p:cNvPr id="557120" name="AutoShape 64"/>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7121" name="AutoShape 65"/>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7122" name="Oval 66"/>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7123" name="AutoShape 67"/>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7124" name="Freeform 68"/>
            <p:cNvSpPr>
              <a:spLocks/>
            </p:cNvSpPr>
            <p:nvPr/>
          </p:nvSpPr>
          <p:spPr bwMode="auto">
            <a:xfrm>
              <a:off x="1805" y="1785"/>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7125" name="Rectangle 69"/>
            <p:cNvSpPr>
              <a:spLocks noChangeArrowheads="1"/>
            </p:cNvSpPr>
            <p:nvPr/>
          </p:nvSpPr>
          <p:spPr bwMode="auto">
            <a:xfrm>
              <a:off x="1801" y="1785"/>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26" name="Rectangle 70"/>
            <p:cNvSpPr>
              <a:spLocks noChangeArrowheads="1"/>
            </p:cNvSpPr>
            <p:nvPr/>
          </p:nvSpPr>
          <p:spPr bwMode="auto">
            <a:xfrm>
              <a:off x="1808" y="1866"/>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27" name="Rectangle 71"/>
            <p:cNvSpPr>
              <a:spLocks noChangeArrowheads="1"/>
            </p:cNvSpPr>
            <p:nvPr/>
          </p:nvSpPr>
          <p:spPr bwMode="auto">
            <a:xfrm>
              <a:off x="1625" y="1866"/>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7128" name="Group 72"/>
            <p:cNvGrpSpPr>
              <a:grpSpLocks/>
            </p:cNvGrpSpPr>
            <p:nvPr/>
          </p:nvGrpSpPr>
          <p:grpSpPr bwMode="auto">
            <a:xfrm>
              <a:off x="1623" y="1613"/>
              <a:ext cx="194" cy="364"/>
              <a:chOff x="1623" y="1613"/>
              <a:chExt cx="194" cy="364"/>
            </a:xfrm>
          </p:grpSpPr>
          <p:sp>
            <p:nvSpPr>
              <p:cNvPr id="557129" name="Oval 73"/>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7130" name="Freeform 74"/>
              <p:cNvSpPr>
                <a:spLocks/>
              </p:cNvSpPr>
              <p:nvPr/>
            </p:nvSpPr>
            <p:spPr bwMode="auto">
              <a:xfrm>
                <a:off x="1623" y="1681"/>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sp>
        <p:nvSpPr>
          <p:cNvPr id="557131" name="Rectangle 75"/>
          <p:cNvSpPr>
            <a:spLocks noChangeArrowheads="1"/>
          </p:cNvSpPr>
          <p:nvPr/>
        </p:nvSpPr>
        <p:spPr bwMode="auto">
          <a:xfrm>
            <a:off x="1116013" y="833438"/>
            <a:ext cx="892175"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6 </a:t>
            </a:r>
            <a:r>
              <a:rPr lang="en-US" altLang="zh-CN" sz="2400">
                <a:ea typeface="宋体" pitchFamily="2" charset="-122"/>
              </a:rPr>
              <a:t>PM</a:t>
            </a:r>
          </a:p>
        </p:txBody>
      </p:sp>
      <p:sp>
        <p:nvSpPr>
          <p:cNvPr id="557132" name="Line 76"/>
          <p:cNvSpPr>
            <a:spLocks noChangeShapeType="1"/>
          </p:cNvSpPr>
          <p:nvPr/>
        </p:nvSpPr>
        <p:spPr bwMode="auto">
          <a:xfrm>
            <a:off x="1479550" y="1362075"/>
            <a:ext cx="6324600" cy="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557133" name="Line 77"/>
          <p:cNvSpPr>
            <a:spLocks noChangeShapeType="1"/>
          </p:cNvSpPr>
          <p:nvPr/>
        </p:nvSpPr>
        <p:spPr bwMode="auto">
          <a:xfrm>
            <a:off x="1473200" y="1243013"/>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7134" name="Rectangle 78"/>
          <p:cNvSpPr>
            <a:spLocks noChangeArrowheads="1"/>
          </p:cNvSpPr>
          <p:nvPr/>
        </p:nvSpPr>
        <p:spPr bwMode="auto">
          <a:xfrm>
            <a:off x="2347913" y="846138"/>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7</a:t>
            </a:r>
          </a:p>
        </p:txBody>
      </p:sp>
      <p:sp>
        <p:nvSpPr>
          <p:cNvPr id="557135" name="Rectangle 79"/>
          <p:cNvSpPr>
            <a:spLocks noChangeArrowheads="1"/>
          </p:cNvSpPr>
          <p:nvPr/>
        </p:nvSpPr>
        <p:spPr bwMode="auto">
          <a:xfrm>
            <a:off x="3414713" y="846138"/>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8</a:t>
            </a:r>
          </a:p>
        </p:txBody>
      </p:sp>
      <p:sp>
        <p:nvSpPr>
          <p:cNvPr id="557136" name="Rectangle 80"/>
          <p:cNvSpPr>
            <a:spLocks noChangeArrowheads="1"/>
          </p:cNvSpPr>
          <p:nvPr/>
        </p:nvSpPr>
        <p:spPr bwMode="auto">
          <a:xfrm>
            <a:off x="4430713" y="846138"/>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9</a:t>
            </a:r>
          </a:p>
        </p:txBody>
      </p:sp>
      <p:sp>
        <p:nvSpPr>
          <p:cNvPr id="557137" name="Rectangle 81"/>
          <p:cNvSpPr>
            <a:spLocks noChangeArrowheads="1"/>
          </p:cNvSpPr>
          <p:nvPr/>
        </p:nvSpPr>
        <p:spPr bwMode="auto">
          <a:xfrm>
            <a:off x="5370513" y="858838"/>
            <a:ext cx="520700"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10</a:t>
            </a:r>
          </a:p>
        </p:txBody>
      </p:sp>
      <p:sp>
        <p:nvSpPr>
          <p:cNvPr id="557138" name="Rectangle 82"/>
          <p:cNvSpPr>
            <a:spLocks noChangeArrowheads="1"/>
          </p:cNvSpPr>
          <p:nvPr/>
        </p:nvSpPr>
        <p:spPr bwMode="auto">
          <a:xfrm>
            <a:off x="6462713" y="846138"/>
            <a:ext cx="520700"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11</a:t>
            </a:r>
          </a:p>
        </p:txBody>
      </p:sp>
      <p:sp>
        <p:nvSpPr>
          <p:cNvPr id="557139" name="Rectangle 83"/>
          <p:cNvSpPr>
            <a:spLocks noChangeArrowheads="1"/>
          </p:cNvSpPr>
          <p:nvPr/>
        </p:nvSpPr>
        <p:spPr bwMode="auto">
          <a:xfrm>
            <a:off x="7137400" y="833438"/>
            <a:ext cx="1447800" cy="454025"/>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Midnight</a:t>
            </a:r>
          </a:p>
        </p:txBody>
      </p:sp>
      <p:grpSp>
        <p:nvGrpSpPr>
          <p:cNvPr id="557140" name="Group 84"/>
          <p:cNvGrpSpPr>
            <a:grpSpLocks/>
          </p:cNvGrpSpPr>
          <p:nvPr/>
        </p:nvGrpSpPr>
        <p:grpSpPr bwMode="auto">
          <a:xfrm>
            <a:off x="3016250" y="3021013"/>
            <a:ext cx="1535113" cy="711200"/>
            <a:chOff x="1900" y="2020"/>
            <a:chExt cx="967" cy="448"/>
          </a:xfrm>
        </p:grpSpPr>
        <p:grpSp>
          <p:nvGrpSpPr>
            <p:cNvPr id="557141" name="Group 85"/>
            <p:cNvGrpSpPr>
              <a:grpSpLocks/>
            </p:cNvGrpSpPr>
            <p:nvPr/>
          </p:nvGrpSpPr>
          <p:grpSpPr bwMode="auto">
            <a:xfrm>
              <a:off x="1900" y="2020"/>
              <a:ext cx="305" cy="448"/>
              <a:chOff x="1900" y="2020"/>
              <a:chExt cx="305" cy="448"/>
            </a:xfrm>
          </p:grpSpPr>
          <p:grpSp>
            <p:nvGrpSpPr>
              <p:cNvPr id="557142" name="Group 86"/>
              <p:cNvGrpSpPr>
                <a:grpSpLocks/>
              </p:cNvGrpSpPr>
              <p:nvPr/>
            </p:nvGrpSpPr>
            <p:grpSpPr bwMode="auto">
              <a:xfrm>
                <a:off x="1900" y="2020"/>
                <a:ext cx="305" cy="448"/>
                <a:chOff x="1900" y="2020"/>
                <a:chExt cx="305" cy="448"/>
              </a:xfrm>
            </p:grpSpPr>
            <p:sp>
              <p:nvSpPr>
                <p:cNvPr id="557143" name="AutoShape 87"/>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7144" name="AutoShape 88"/>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7145" name="AutoShape 89"/>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7146" name="Group 90"/>
            <p:cNvGrpSpPr>
              <a:grpSpLocks/>
            </p:cNvGrpSpPr>
            <p:nvPr/>
          </p:nvGrpSpPr>
          <p:grpSpPr bwMode="auto">
            <a:xfrm>
              <a:off x="2201" y="2020"/>
              <a:ext cx="378" cy="448"/>
              <a:chOff x="2201" y="2020"/>
              <a:chExt cx="378" cy="448"/>
            </a:xfrm>
          </p:grpSpPr>
          <p:grpSp>
            <p:nvGrpSpPr>
              <p:cNvPr id="557147" name="Group 91"/>
              <p:cNvGrpSpPr>
                <a:grpSpLocks/>
              </p:cNvGrpSpPr>
              <p:nvPr/>
            </p:nvGrpSpPr>
            <p:grpSpPr bwMode="auto">
              <a:xfrm>
                <a:off x="2201" y="2020"/>
                <a:ext cx="378" cy="448"/>
                <a:chOff x="2201" y="2020"/>
                <a:chExt cx="378" cy="448"/>
              </a:xfrm>
            </p:grpSpPr>
            <p:sp>
              <p:nvSpPr>
                <p:cNvPr id="557148" name="AutoShape 92"/>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7149" name="AutoShape 93"/>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7150" name="Oval 94"/>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7151" name="AutoShape 95"/>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7152" name="Freeform 96"/>
            <p:cNvSpPr>
              <a:spLocks/>
            </p:cNvSpPr>
            <p:nvPr/>
          </p:nvSpPr>
          <p:spPr bwMode="auto">
            <a:xfrm>
              <a:off x="2765" y="2249"/>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7153" name="Rectangle 97"/>
            <p:cNvSpPr>
              <a:spLocks noChangeArrowheads="1"/>
            </p:cNvSpPr>
            <p:nvPr/>
          </p:nvSpPr>
          <p:spPr bwMode="auto">
            <a:xfrm>
              <a:off x="2761" y="2249"/>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54" name="Rectangle 98"/>
            <p:cNvSpPr>
              <a:spLocks noChangeArrowheads="1"/>
            </p:cNvSpPr>
            <p:nvPr/>
          </p:nvSpPr>
          <p:spPr bwMode="auto">
            <a:xfrm>
              <a:off x="2768" y="2330"/>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55" name="Rectangle 99"/>
            <p:cNvSpPr>
              <a:spLocks noChangeArrowheads="1"/>
            </p:cNvSpPr>
            <p:nvPr/>
          </p:nvSpPr>
          <p:spPr bwMode="auto">
            <a:xfrm>
              <a:off x="2585" y="2330"/>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7156" name="Group 100"/>
            <p:cNvGrpSpPr>
              <a:grpSpLocks/>
            </p:cNvGrpSpPr>
            <p:nvPr/>
          </p:nvGrpSpPr>
          <p:grpSpPr bwMode="auto">
            <a:xfrm>
              <a:off x="2583" y="2077"/>
              <a:ext cx="194" cy="364"/>
              <a:chOff x="2583" y="2077"/>
              <a:chExt cx="194" cy="364"/>
            </a:xfrm>
          </p:grpSpPr>
          <p:sp>
            <p:nvSpPr>
              <p:cNvPr id="557157" name="Oval 101"/>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7158" name="Freeform 102"/>
              <p:cNvSpPr>
                <a:spLocks/>
              </p:cNvSpPr>
              <p:nvPr/>
            </p:nvSpPr>
            <p:spPr bwMode="auto">
              <a:xfrm>
                <a:off x="2583" y="2145"/>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7159" name="Group 103"/>
          <p:cNvGrpSpPr>
            <a:grpSpLocks/>
          </p:cNvGrpSpPr>
          <p:nvPr/>
        </p:nvGrpSpPr>
        <p:grpSpPr bwMode="auto">
          <a:xfrm>
            <a:off x="4464050" y="3732213"/>
            <a:ext cx="1535113" cy="711200"/>
            <a:chOff x="2812" y="2468"/>
            <a:chExt cx="967" cy="448"/>
          </a:xfrm>
        </p:grpSpPr>
        <p:grpSp>
          <p:nvGrpSpPr>
            <p:cNvPr id="557160" name="Group 104"/>
            <p:cNvGrpSpPr>
              <a:grpSpLocks/>
            </p:cNvGrpSpPr>
            <p:nvPr/>
          </p:nvGrpSpPr>
          <p:grpSpPr bwMode="auto">
            <a:xfrm>
              <a:off x="2812" y="2468"/>
              <a:ext cx="305" cy="448"/>
              <a:chOff x="2812" y="2468"/>
              <a:chExt cx="305" cy="448"/>
            </a:xfrm>
          </p:grpSpPr>
          <p:grpSp>
            <p:nvGrpSpPr>
              <p:cNvPr id="557161" name="Group 105"/>
              <p:cNvGrpSpPr>
                <a:grpSpLocks/>
              </p:cNvGrpSpPr>
              <p:nvPr/>
            </p:nvGrpSpPr>
            <p:grpSpPr bwMode="auto">
              <a:xfrm>
                <a:off x="2812" y="2468"/>
                <a:ext cx="305" cy="448"/>
                <a:chOff x="2812" y="2468"/>
                <a:chExt cx="305" cy="448"/>
              </a:xfrm>
            </p:grpSpPr>
            <p:sp>
              <p:nvSpPr>
                <p:cNvPr id="557162" name="AutoShape 10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7163" name="AutoShape 10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7164" name="AutoShape 10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7165" name="Group 109"/>
            <p:cNvGrpSpPr>
              <a:grpSpLocks/>
            </p:cNvGrpSpPr>
            <p:nvPr/>
          </p:nvGrpSpPr>
          <p:grpSpPr bwMode="auto">
            <a:xfrm>
              <a:off x="3113" y="2468"/>
              <a:ext cx="378" cy="448"/>
              <a:chOff x="3113" y="2468"/>
              <a:chExt cx="378" cy="448"/>
            </a:xfrm>
          </p:grpSpPr>
          <p:grpSp>
            <p:nvGrpSpPr>
              <p:cNvPr id="557166" name="Group 110"/>
              <p:cNvGrpSpPr>
                <a:grpSpLocks/>
              </p:cNvGrpSpPr>
              <p:nvPr/>
            </p:nvGrpSpPr>
            <p:grpSpPr bwMode="auto">
              <a:xfrm>
                <a:off x="3113" y="2468"/>
                <a:ext cx="378" cy="448"/>
                <a:chOff x="3113" y="2468"/>
                <a:chExt cx="378" cy="448"/>
              </a:xfrm>
            </p:grpSpPr>
            <p:sp>
              <p:nvSpPr>
                <p:cNvPr id="557167" name="AutoShape 11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7168" name="AutoShape 11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7169" name="Oval 11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7170" name="AutoShape 11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7171" name="Freeform 115"/>
            <p:cNvSpPr>
              <a:spLocks/>
            </p:cNvSpPr>
            <p:nvPr/>
          </p:nvSpPr>
          <p:spPr bwMode="auto">
            <a:xfrm>
              <a:off x="3677" y="2697"/>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7172" name="Rectangle 116"/>
            <p:cNvSpPr>
              <a:spLocks noChangeArrowheads="1"/>
            </p:cNvSpPr>
            <p:nvPr/>
          </p:nvSpPr>
          <p:spPr bwMode="auto">
            <a:xfrm>
              <a:off x="3673" y="2697"/>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73" name="Rectangle 117"/>
            <p:cNvSpPr>
              <a:spLocks noChangeArrowheads="1"/>
            </p:cNvSpPr>
            <p:nvPr/>
          </p:nvSpPr>
          <p:spPr bwMode="auto">
            <a:xfrm>
              <a:off x="3680" y="2778"/>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74" name="Rectangle 118"/>
            <p:cNvSpPr>
              <a:spLocks noChangeArrowheads="1"/>
            </p:cNvSpPr>
            <p:nvPr/>
          </p:nvSpPr>
          <p:spPr bwMode="auto">
            <a:xfrm>
              <a:off x="3497" y="2778"/>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7175" name="Group 119"/>
            <p:cNvGrpSpPr>
              <a:grpSpLocks/>
            </p:cNvGrpSpPr>
            <p:nvPr/>
          </p:nvGrpSpPr>
          <p:grpSpPr bwMode="auto">
            <a:xfrm>
              <a:off x="3495" y="2525"/>
              <a:ext cx="194" cy="364"/>
              <a:chOff x="3495" y="2525"/>
              <a:chExt cx="194" cy="364"/>
            </a:xfrm>
          </p:grpSpPr>
          <p:sp>
            <p:nvSpPr>
              <p:cNvPr id="557176" name="Oval 12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7177" name="Freeform 121"/>
              <p:cNvSpPr>
                <a:spLocks/>
              </p:cNvSpPr>
              <p:nvPr/>
            </p:nvSpPr>
            <p:spPr bwMode="auto">
              <a:xfrm>
                <a:off x="3495" y="2593"/>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7178" name="Group 122"/>
          <p:cNvGrpSpPr>
            <a:grpSpLocks/>
          </p:cNvGrpSpPr>
          <p:nvPr/>
        </p:nvGrpSpPr>
        <p:grpSpPr bwMode="auto">
          <a:xfrm>
            <a:off x="6115050" y="4519613"/>
            <a:ext cx="1535113" cy="711200"/>
            <a:chOff x="3852" y="2964"/>
            <a:chExt cx="967" cy="448"/>
          </a:xfrm>
        </p:grpSpPr>
        <p:grpSp>
          <p:nvGrpSpPr>
            <p:cNvPr id="557179" name="Group 123"/>
            <p:cNvGrpSpPr>
              <a:grpSpLocks/>
            </p:cNvGrpSpPr>
            <p:nvPr/>
          </p:nvGrpSpPr>
          <p:grpSpPr bwMode="auto">
            <a:xfrm>
              <a:off x="3852" y="2964"/>
              <a:ext cx="305" cy="448"/>
              <a:chOff x="3852" y="2964"/>
              <a:chExt cx="305" cy="448"/>
            </a:xfrm>
          </p:grpSpPr>
          <p:grpSp>
            <p:nvGrpSpPr>
              <p:cNvPr id="557180" name="Group 124"/>
              <p:cNvGrpSpPr>
                <a:grpSpLocks/>
              </p:cNvGrpSpPr>
              <p:nvPr/>
            </p:nvGrpSpPr>
            <p:grpSpPr bwMode="auto">
              <a:xfrm>
                <a:off x="3852" y="2964"/>
                <a:ext cx="305" cy="448"/>
                <a:chOff x="3852" y="2964"/>
                <a:chExt cx="305" cy="448"/>
              </a:xfrm>
            </p:grpSpPr>
            <p:sp>
              <p:nvSpPr>
                <p:cNvPr id="557181" name="AutoShape 125"/>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7182" name="AutoShape 126"/>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7183" name="AutoShape 127"/>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7184" name="Group 128"/>
            <p:cNvGrpSpPr>
              <a:grpSpLocks/>
            </p:cNvGrpSpPr>
            <p:nvPr/>
          </p:nvGrpSpPr>
          <p:grpSpPr bwMode="auto">
            <a:xfrm>
              <a:off x="4153" y="2964"/>
              <a:ext cx="378" cy="448"/>
              <a:chOff x="4153" y="2964"/>
              <a:chExt cx="378" cy="448"/>
            </a:xfrm>
          </p:grpSpPr>
          <p:grpSp>
            <p:nvGrpSpPr>
              <p:cNvPr id="557185" name="Group 129"/>
              <p:cNvGrpSpPr>
                <a:grpSpLocks/>
              </p:cNvGrpSpPr>
              <p:nvPr/>
            </p:nvGrpSpPr>
            <p:grpSpPr bwMode="auto">
              <a:xfrm>
                <a:off x="4153" y="2964"/>
                <a:ext cx="378" cy="448"/>
                <a:chOff x="4153" y="2964"/>
                <a:chExt cx="378" cy="448"/>
              </a:xfrm>
            </p:grpSpPr>
            <p:sp>
              <p:nvSpPr>
                <p:cNvPr id="557186" name="AutoShape 130"/>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7187" name="AutoShape 131"/>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7188" name="Oval 132"/>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7189" name="AutoShape 133"/>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7190" name="Freeform 134"/>
            <p:cNvSpPr>
              <a:spLocks/>
            </p:cNvSpPr>
            <p:nvPr/>
          </p:nvSpPr>
          <p:spPr bwMode="auto">
            <a:xfrm>
              <a:off x="4717" y="3193"/>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7191" name="Rectangle 135"/>
            <p:cNvSpPr>
              <a:spLocks noChangeArrowheads="1"/>
            </p:cNvSpPr>
            <p:nvPr/>
          </p:nvSpPr>
          <p:spPr bwMode="auto">
            <a:xfrm>
              <a:off x="4713" y="3193"/>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92" name="Rectangle 136"/>
            <p:cNvSpPr>
              <a:spLocks noChangeArrowheads="1"/>
            </p:cNvSpPr>
            <p:nvPr/>
          </p:nvSpPr>
          <p:spPr bwMode="auto">
            <a:xfrm>
              <a:off x="4720" y="3274"/>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7193" name="Rectangle 137"/>
            <p:cNvSpPr>
              <a:spLocks noChangeArrowheads="1"/>
            </p:cNvSpPr>
            <p:nvPr/>
          </p:nvSpPr>
          <p:spPr bwMode="auto">
            <a:xfrm>
              <a:off x="4537" y="3274"/>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7194" name="Group 138"/>
            <p:cNvGrpSpPr>
              <a:grpSpLocks/>
            </p:cNvGrpSpPr>
            <p:nvPr/>
          </p:nvGrpSpPr>
          <p:grpSpPr bwMode="auto">
            <a:xfrm>
              <a:off x="4535" y="3021"/>
              <a:ext cx="194" cy="364"/>
              <a:chOff x="4535" y="3021"/>
              <a:chExt cx="194" cy="364"/>
            </a:xfrm>
          </p:grpSpPr>
          <p:sp>
            <p:nvSpPr>
              <p:cNvPr id="557195" name="Oval 139"/>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7196" name="Freeform 140"/>
              <p:cNvSpPr>
                <a:spLocks/>
              </p:cNvSpPr>
              <p:nvPr/>
            </p:nvSpPr>
            <p:spPr bwMode="auto">
              <a:xfrm>
                <a:off x="4535" y="3089"/>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sp>
        <p:nvSpPr>
          <p:cNvPr id="557197" name="Rectangle 141"/>
          <p:cNvSpPr>
            <a:spLocks noChangeArrowheads="1"/>
          </p:cNvSpPr>
          <p:nvPr/>
        </p:nvSpPr>
        <p:spPr bwMode="auto">
          <a:xfrm>
            <a:off x="150813" y="2268538"/>
            <a:ext cx="358775" cy="2835275"/>
          </a:xfrm>
          <a:prstGeom prst="rect">
            <a:avLst/>
          </a:prstGeom>
          <a:noFill/>
          <a:ln w="12700">
            <a:noFill/>
            <a:miter lim="800000"/>
            <a:headEnd/>
            <a:tailEnd/>
          </a:ln>
          <a:effectLst/>
        </p:spPr>
        <p:txBody>
          <a:bodyPr wrap="none" lIns="90488" tIns="44450" rIns="90488" bIns="44450">
            <a:spAutoFit/>
          </a:bodyPr>
          <a:lstStyle/>
          <a:p>
            <a:pPr algn="ctr"/>
            <a:r>
              <a:rPr lang="en-US" altLang="zh-CN" sz="1800" b="0" i="1">
                <a:ea typeface="宋体" pitchFamily="2" charset="-122"/>
              </a:rPr>
              <a:t>T</a:t>
            </a:r>
          </a:p>
          <a:p>
            <a:pPr algn="ctr"/>
            <a:r>
              <a:rPr lang="en-US" altLang="zh-CN" sz="1800" b="0" i="1">
                <a:ea typeface="宋体" pitchFamily="2" charset="-122"/>
              </a:rPr>
              <a:t>a</a:t>
            </a:r>
          </a:p>
          <a:p>
            <a:pPr algn="ctr"/>
            <a:r>
              <a:rPr lang="en-US" altLang="zh-CN" sz="1800" b="0" i="1">
                <a:ea typeface="宋体" pitchFamily="2" charset="-122"/>
              </a:rPr>
              <a:t>s</a:t>
            </a:r>
          </a:p>
          <a:p>
            <a:pPr algn="ctr"/>
            <a:r>
              <a:rPr lang="en-US" altLang="zh-CN" sz="1800" b="0" i="1">
                <a:ea typeface="宋体" pitchFamily="2" charset="-122"/>
              </a:rPr>
              <a:t>k</a:t>
            </a:r>
          </a:p>
          <a:p>
            <a:pPr algn="ctr"/>
            <a:endParaRPr lang="en-US" altLang="zh-CN" sz="1800" b="0" i="1">
              <a:ea typeface="宋体" pitchFamily="2" charset="-122"/>
            </a:endParaRPr>
          </a:p>
          <a:p>
            <a:pPr algn="ctr"/>
            <a:r>
              <a:rPr lang="en-US" altLang="zh-CN" sz="1800" b="0" i="1">
                <a:ea typeface="宋体" pitchFamily="2" charset="-122"/>
              </a:rPr>
              <a:t>O</a:t>
            </a:r>
          </a:p>
          <a:p>
            <a:pPr algn="ctr"/>
            <a:r>
              <a:rPr lang="en-US" altLang="zh-CN" sz="1800" b="0" i="1">
                <a:ea typeface="宋体" pitchFamily="2" charset="-122"/>
              </a:rPr>
              <a:t>r</a:t>
            </a:r>
          </a:p>
          <a:p>
            <a:pPr algn="ctr"/>
            <a:r>
              <a:rPr lang="en-US" altLang="zh-CN" sz="1800" b="0" i="1">
                <a:ea typeface="宋体" pitchFamily="2" charset="-122"/>
              </a:rPr>
              <a:t>d</a:t>
            </a:r>
          </a:p>
          <a:p>
            <a:pPr algn="ctr"/>
            <a:r>
              <a:rPr lang="en-US" altLang="zh-CN" sz="1800" b="0" i="1">
                <a:ea typeface="宋体" pitchFamily="2" charset="-122"/>
              </a:rPr>
              <a:t>e</a:t>
            </a:r>
          </a:p>
          <a:p>
            <a:pPr algn="ctr"/>
            <a:r>
              <a:rPr lang="en-US" altLang="zh-CN" sz="1800" b="0" i="1">
                <a:ea typeface="宋体" pitchFamily="2" charset="-122"/>
              </a:rPr>
              <a:t>r</a:t>
            </a:r>
          </a:p>
        </p:txBody>
      </p:sp>
      <p:sp>
        <p:nvSpPr>
          <p:cNvPr id="557198" name="Line 142"/>
          <p:cNvSpPr>
            <a:spLocks noChangeShapeType="1"/>
          </p:cNvSpPr>
          <p:nvPr/>
        </p:nvSpPr>
        <p:spPr bwMode="auto">
          <a:xfrm>
            <a:off x="635000" y="2119313"/>
            <a:ext cx="0" cy="3035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557199" name="Rectangle 143"/>
          <p:cNvSpPr>
            <a:spLocks noChangeArrowheads="1"/>
          </p:cNvSpPr>
          <p:nvPr/>
        </p:nvSpPr>
        <p:spPr bwMode="auto">
          <a:xfrm>
            <a:off x="4125913" y="1341438"/>
            <a:ext cx="688975" cy="363537"/>
          </a:xfrm>
          <a:prstGeom prst="rect">
            <a:avLst/>
          </a:prstGeom>
          <a:noFill/>
          <a:ln w="12700">
            <a:noFill/>
            <a:miter lim="800000"/>
            <a:headEnd/>
            <a:tailEnd/>
          </a:ln>
          <a:effectLst/>
        </p:spPr>
        <p:txBody>
          <a:bodyPr wrap="none" lIns="90488" tIns="44450" rIns="90488" bIns="44450">
            <a:spAutoFit/>
          </a:bodyPr>
          <a:lstStyle/>
          <a:p>
            <a:r>
              <a:rPr lang="en-US" altLang="zh-CN" sz="1800" b="0" i="1">
                <a:ea typeface="宋体" pitchFamily="2" charset="-122"/>
              </a:rPr>
              <a:t>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blinds(horizontal)">
                                      <p:cBhvr>
                                        <p:cTn id="7" dur="500"/>
                                        <p:tgtEl>
                                          <p:spTgt spid="557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blinds(horizontal)">
                                      <p:cBhvr>
                                        <p:cTn id="12" dur="500"/>
                                        <p:tgtEl>
                                          <p:spTgt spid="557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blinds(horizontal)">
                                      <p:cBhvr>
                                        <p:cTn id="17" dur="500"/>
                                        <p:tgtEl>
                                          <p:spTgt spid="557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209550" y="0"/>
            <a:ext cx="9017000" cy="635000"/>
          </a:xfrm>
          <a:noFill/>
          <a:ln/>
        </p:spPr>
        <p:txBody>
          <a:bodyPr lIns="90488" tIns="44450" rIns="90488" bIns="44450" anchor="ctr"/>
          <a:lstStyle/>
          <a:p>
            <a:r>
              <a:rPr lang="en-US" altLang="zh-CN" sz="3500">
                <a:ea typeface="宋体" pitchFamily="2" charset="-122"/>
              </a:rPr>
              <a:t>Pipelined Laundry: (Start work ASAP)</a:t>
            </a:r>
          </a:p>
        </p:txBody>
      </p:sp>
      <p:sp>
        <p:nvSpPr>
          <p:cNvPr id="558083" name="Rectangle 3"/>
          <p:cNvSpPr>
            <a:spLocks noGrp="1" noChangeArrowheads="1"/>
          </p:cNvSpPr>
          <p:nvPr>
            <p:ph type="body" idx="1"/>
          </p:nvPr>
        </p:nvSpPr>
        <p:spPr>
          <a:xfrm>
            <a:off x="4627563" y="2478088"/>
            <a:ext cx="3967162" cy="401637"/>
          </a:xfrm>
          <a:noFill/>
          <a:ln/>
        </p:spPr>
        <p:txBody>
          <a:bodyPr lIns="90488" tIns="44450" rIns="90488" bIns="44450"/>
          <a:lstStyle/>
          <a:p>
            <a:pPr marL="342900" indent="-342900">
              <a:lnSpc>
                <a:spcPct val="120000"/>
              </a:lnSpc>
              <a:spcBef>
                <a:spcPct val="10000"/>
              </a:spcBef>
              <a:buFontTx/>
              <a:buNone/>
            </a:pPr>
            <a:r>
              <a:rPr lang="zh-CN" altLang="en-US" sz="2200">
                <a:solidFill>
                  <a:srgbClr val="FF0000"/>
                </a:solidFill>
                <a:latin typeface="微软雅黑" pitchFamily="34" charset="-122"/>
                <a:ea typeface="微软雅黑" pitchFamily="34" charset="-122"/>
                <a:cs typeface="Arial" charset="0"/>
              </a:rPr>
              <a:t>串行为</a:t>
            </a:r>
            <a:r>
              <a:rPr lang="en-US" altLang="zh-CN" sz="2200">
                <a:solidFill>
                  <a:srgbClr val="FF0000"/>
                </a:solidFill>
                <a:latin typeface="微软雅黑" pitchFamily="34" charset="-122"/>
                <a:ea typeface="微软雅黑" pitchFamily="34" charset="-122"/>
                <a:cs typeface="Arial" charset="0"/>
              </a:rPr>
              <a:t>90</a:t>
            </a:r>
            <a:r>
              <a:rPr lang="zh-CN" altLang="en-US" sz="2200">
                <a:solidFill>
                  <a:srgbClr val="FF0000"/>
                </a:solidFill>
                <a:latin typeface="微软雅黑" pitchFamily="34" charset="-122"/>
                <a:ea typeface="微软雅黑" pitchFamily="34" charset="-122"/>
                <a:cs typeface="Arial" charset="0"/>
              </a:rPr>
              <a:t>分钟</a:t>
            </a:r>
            <a:r>
              <a:rPr lang="en-US" altLang="zh-CN" sz="2200">
                <a:solidFill>
                  <a:srgbClr val="FF0000"/>
                </a:solidFill>
                <a:latin typeface="微软雅黑" pitchFamily="34" charset="-122"/>
                <a:ea typeface="微软雅黑" pitchFamily="34" charset="-122"/>
                <a:cs typeface="Arial" charset="0"/>
              </a:rPr>
              <a:t>x4=6</a:t>
            </a:r>
            <a:r>
              <a:rPr lang="zh-CN" altLang="en-US" sz="2200">
                <a:solidFill>
                  <a:srgbClr val="FF0000"/>
                </a:solidFill>
                <a:latin typeface="微软雅黑" pitchFamily="34" charset="-122"/>
                <a:ea typeface="微软雅黑" pitchFamily="34" charset="-122"/>
                <a:cs typeface="Arial" charset="0"/>
              </a:rPr>
              <a:t>小时</a:t>
            </a:r>
          </a:p>
          <a:p>
            <a:pPr marL="342900" indent="-342900">
              <a:lnSpc>
                <a:spcPct val="120000"/>
              </a:lnSpc>
              <a:spcBef>
                <a:spcPct val="10000"/>
              </a:spcBef>
              <a:buFontTx/>
              <a:buNone/>
            </a:pPr>
            <a:r>
              <a:rPr lang="en-US" altLang="zh-CN" sz="2200">
                <a:solidFill>
                  <a:srgbClr val="FF0000"/>
                </a:solidFill>
                <a:latin typeface="微软雅黑" pitchFamily="34" charset="-122"/>
                <a:ea typeface="微软雅黑" pitchFamily="34" charset="-122"/>
                <a:cs typeface="Arial" charset="0"/>
              </a:rPr>
              <a:t>N</a:t>
            </a:r>
            <a:r>
              <a:rPr lang="zh-CN" altLang="en-US" sz="2200">
                <a:solidFill>
                  <a:srgbClr val="FF0000"/>
                </a:solidFill>
                <a:latin typeface="微软雅黑" pitchFamily="34" charset="-122"/>
                <a:ea typeface="微软雅黑" pitchFamily="34" charset="-122"/>
                <a:cs typeface="Arial" charset="0"/>
              </a:rPr>
              <a:t>批则为</a:t>
            </a:r>
            <a:r>
              <a:rPr lang="en-US" altLang="zh-CN" sz="2200">
                <a:solidFill>
                  <a:srgbClr val="FF0000"/>
                </a:solidFill>
                <a:latin typeface="微软雅黑" pitchFamily="34" charset="-122"/>
                <a:ea typeface="微软雅黑" pitchFamily="34" charset="-122"/>
                <a:cs typeface="Arial" charset="0"/>
              </a:rPr>
              <a:t>90xN</a:t>
            </a:r>
            <a:r>
              <a:rPr lang="zh-CN" altLang="en-US" sz="2200">
                <a:solidFill>
                  <a:srgbClr val="FF0000"/>
                </a:solidFill>
                <a:latin typeface="微软雅黑" pitchFamily="34" charset="-122"/>
                <a:ea typeface="微软雅黑" pitchFamily="34" charset="-122"/>
                <a:cs typeface="Arial" charset="0"/>
              </a:rPr>
              <a:t>分钟</a:t>
            </a:r>
          </a:p>
        </p:txBody>
      </p:sp>
      <p:grpSp>
        <p:nvGrpSpPr>
          <p:cNvPr id="558084" name="Group 4"/>
          <p:cNvGrpSpPr>
            <a:grpSpLocks/>
          </p:cNvGrpSpPr>
          <p:nvPr/>
        </p:nvGrpSpPr>
        <p:grpSpPr bwMode="auto">
          <a:xfrm>
            <a:off x="1079500" y="2338388"/>
            <a:ext cx="522288" cy="534987"/>
            <a:chOff x="712" y="1908"/>
            <a:chExt cx="329" cy="337"/>
          </a:xfrm>
        </p:grpSpPr>
        <p:sp>
          <p:nvSpPr>
            <p:cNvPr id="558085" name="Freeform 5"/>
            <p:cNvSpPr>
              <a:spLocks/>
            </p:cNvSpPr>
            <p:nvPr/>
          </p:nvSpPr>
          <p:spPr bwMode="auto">
            <a:xfrm>
              <a:off x="712" y="1908"/>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8086" name="Rectangle 6"/>
            <p:cNvSpPr>
              <a:spLocks noChangeArrowheads="1"/>
            </p:cNvSpPr>
            <p:nvPr/>
          </p:nvSpPr>
          <p:spPr bwMode="auto">
            <a:xfrm>
              <a:off x="763" y="1959"/>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A</a:t>
              </a:r>
            </a:p>
          </p:txBody>
        </p:sp>
      </p:grpSp>
      <p:grpSp>
        <p:nvGrpSpPr>
          <p:cNvPr id="558087" name="Group 7"/>
          <p:cNvGrpSpPr>
            <a:grpSpLocks/>
          </p:cNvGrpSpPr>
          <p:nvPr/>
        </p:nvGrpSpPr>
        <p:grpSpPr bwMode="auto">
          <a:xfrm>
            <a:off x="1066800" y="3189288"/>
            <a:ext cx="522288" cy="534987"/>
            <a:chOff x="704" y="2444"/>
            <a:chExt cx="329" cy="337"/>
          </a:xfrm>
        </p:grpSpPr>
        <p:sp>
          <p:nvSpPr>
            <p:cNvPr id="558088" name="Freeform 8"/>
            <p:cNvSpPr>
              <a:spLocks/>
            </p:cNvSpPr>
            <p:nvPr/>
          </p:nvSpPr>
          <p:spPr bwMode="auto">
            <a:xfrm>
              <a:off x="704" y="2444"/>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8089" name="Rectangle 9"/>
            <p:cNvSpPr>
              <a:spLocks noChangeArrowheads="1"/>
            </p:cNvSpPr>
            <p:nvPr/>
          </p:nvSpPr>
          <p:spPr bwMode="auto">
            <a:xfrm>
              <a:off x="755" y="2495"/>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B</a:t>
              </a:r>
            </a:p>
          </p:txBody>
        </p:sp>
      </p:grpSp>
      <p:grpSp>
        <p:nvGrpSpPr>
          <p:cNvPr id="558090" name="Group 10"/>
          <p:cNvGrpSpPr>
            <a:grpSpLocks/>
          </p:cNvGrpSpPr>
          <p:nvPr/>
        </p:nvGrpSpPr>
        <p:grpSpPr bwMode="auto">
          <a:xfrm>
            <a:off x="1028700" y="3938588"/>
            <a:ext cx="522288" cy="534987"/>
            <a:chOff x="680" y="2916"/>
            <a:chExt cx="329" cy="337"/>
          </a:xfrm>
        </p:grpSpPr>
        <p:sp>
          <p:nvSpPr>
            <p:cNvPr id="558091" name="Freeform 11"/>
            <p:cNvSpPr>
              <a:spLocks/>
            </p:cNvSpPr>
            <p:nvPr/>
          </p:nvSpPr>
          <p:spPr bwMode="auto">
            <a:xfrm>
              <a:off x="680" y="2916"/>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8092" name="Rectangle 12"/>
            <p:cNvSpPr>
              <a:spLocks noChangeArrowheads="1"/>
            </p:cNvSpPr>
            <p:nvPr/>
          </p:nvSpPr>
          <p:spPr bwMode="auto">
            <a:xfrm>
              <a:off x="731" y="2967"/>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C</a:t>
              </a:r>
            </a:p>
          </p:txBody>
        </p:sp>
      </p:grpSp>
      <p:grpSp>
        <p:nvGrpSpPr>
          <p:cNvPr id="558093" name="Group 13"/>
          <p:cNvGrpSpPr>
            <a:grpSpLocks/>
          </p:cNvGrpSpPr>
          <p:nvPr/>
        </p:nvGrpSpPr>
        <p:grpSpPr bwMode="auto">
          <a:xfrm>
            <a:off x="1028700" y="4662488"/>
            <a:ext cx="522288" cy="534987"/>
            <a:chOff x="680" y="3372"/>
            <a:chExt cx="329" cy="337"/>
          </a:xfrm>
        </p:grpSpPr>
        <p:sp>
          <p:nvSpPr>
            <p:cNvPr id="558094" name="Freeform 14"/>
            <p:cNvSpPr>
              <a:spLocks/>
            </p:cNvSpPr>
            <p:nvPr/>
          </p:nvSpPr>
          <p:spPr bwMode="auto">
            <a:xfrm>
              <a:off x="680" y="3372"/>
              <a:ext cx="329"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p:spPr>
          <p:txBody>
            <a:bodyPr/>
            <a:lstStyle/>
            <a:p>
              <a:endParaRPr lang="zh-CN" altLang="en-US"/>
            </a:p>
          </p:txBody>
        </p:sp>
        <p:sp>
          <p:nvSpPr>
            <p:cNvPr id="558095" name="Rectangle 15"/>
            <p:cNvSpPr>
              <a:spLocks noChangeArrowheads="1"/>
            </p:cNvSpPr>
            <p:nvPr/>
          </p:nvSpPr>
          <p:spPr bwMode="auto">
            <a:xfrm>
              <a:off x="731" y="3423"/>
              <a:ext cx="253" cy="286"/>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D</a:t>
              </a:r>
            </a:p>
          </p:txBody>
        </p:sp>
      </p:grpSp>
      <p:sp>
        <p:nvSpPr>
          <p:cNvPr id="558096" name="Rectangle 16"/>
          <p:cNvSpPr>
            <a:spLocks noChangeArrowheads="1"/>
          </p:cNvSpPr>
          <p:nvPr/>
        </p:nvSpPr>
        <p:spPr bwMode="auto">
          <a:xfrm>
            <a:off x="1350963" y="742950"/>
            <a:ext cx="892175"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6 </a:t>
            </a:r>
            <a:r>
              <a:rPr lang="en-US" altLang="zh-CN" sz="2400">
                <a:ea typeface="宋体" pitchFamily="2" charset="-122"/>
              </a:rPr>
              <a:t>PM</a:t>
            </a:r>
          </a:p>
        </p:txBody>
      </p:sp>
      <p:sp>
        <p:nvSpPr>
          <p:cNvPr id="558097" name="Line 17"/>
          <p:cNvSpPr>
            <a:spLocks noChangeShapeType="1"/>
          </p:cNvSpPr>
          <p:nvPr/>
        </p:nvSpPr>
        <p:spPr bwMode="auto">
          <a:xfrm>
            <a:off x="1714500" y="1328738"/>
            <a:ext cx="6324600" cy="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558098" name="Line 18"/>
          <p:cNvSpPr>
            <a:spLocks noChangeShapeType="1"/>
          </p:cNvSpPr>
          <p:nvPr/>
        </p:nvSpPr>
        <p:spPr bwMode="auto">
          <a:xfrm>
            <a:off x="1708150" y="1195388"/>
            <a:ext cx="0" cy="304800"/>
          </a:xfrm>
          <a:prstGeom prst="line">
            <a:avLst/>
          </a:prstGeom>
          <a:noFill/>
          <a:ln w="12700">
            <a:solidFill>
              <a:schemeClr val="tx1"/>
            </a:solidFill>
            <a:round/>
            <a:headEnd/>
            <a:tailEnd/>
          </a:ln>
          <a:effectLst/>
        </p:spPr>
        <p:txBody>
          <a:bodyPr wrap="none" anchor="ctr"/>
          <a:lstStyle/>
          <a:p>
            <a:endParaRPr lang="zh-CN" altLang="en-US"/>
          </a:p>
        </p:txBody>
      </p:sp>
      <p:sp>
        <p:nvSpPr>
          <p:cNvPr id="558099" name="Rectangle 19"/>
          <p:cNvSpPr>
            <a:spLocks noChangeArrowheads="1"/>
          </p:cNvSpPr>
          <p:nvPr/>
        </p:nvSpPr>
        <p:spPr bwMode="auto">
          <a:xfrm>
            <a:off x="2582863" y="755650"/>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7</a:t>
            </a:r>
          </a:p>
        </p:txBody>
      </p:sp>
      <p:sp>
        <p:nvSpPr>
          <p:cNvPr id="558100" name="Rectangle 20"/>
          <p:cNvSpPr>
            <a:spLocks noChangeArrowheads="1"/>
          </p:cNvSpPr>
          <p:nvPr/>
        </p:nvSpPr>
        <p:spPr bwMode="auto">
          <a:xfrm>
            <a:off x="3649663" y="755650"/>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8</a:t>
            </a:r>
          </a:p>
        </p:txBody>
      </p:sp>
      <p:sp>
        <p:nvSpPr>
          <p:cNvPr id="558101" name="Rectangle 21"/>
          <p:cNvSpPr>
            <a:spLocks noChangeArrowheads="1"/>
          </p:cNvSpPr>
          <p:nvPr/>
        </p:nvSpPr>
        <p:spPr bwMode="auto">
          <a:xfrm>
            <a:off x="4665663" y="755650"/>
            <a:ext cx="350837"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9</a:t>
            </a:r>
          </a:p>
        </p:txBody>
      </p:sp>
      <p:sp>
        <p:nvSpPr>
          <p:cNvPr id="558102" name="Rectangle 22"/>
          <p:cNvSpPr>
            <a:spLocks noChangeArrowheads="1"/>
          </p:cNvSpPr>
          <p:nvPr/>
        </p:nvSpPr>
        <p:spPr bwMode="auto">
          <a:xfrm>
            <a:off x="5605463" y="768350"/>
            <a:ext cx="520700"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10</a:t>
            </a:r>
          </a:p>
        </p:txBody>
      </p:sp>
      <p:sp>
        <p:nvSpPr>
          <p:cNvPr id="558103" name="Rectangle 23"/>
          <p:cNvSpPr>
            <a:spLocks noChangeArrowheads="1"/>
          </p:cNvSpPr>
          <p:nvPr/>
        </p:nvSpPr>
        <p:spPr bwMode="auto">
          <a:xfrm>
            <a:off x="6697663" y="755650"/>
            <a:ext cx="520700" cy="454025"/>
          </a:xfrm>
          <a:prstGeom prst="rect">
            <a:avLst/>
          </a:prstGeom>
          <a:noFill/>
          <a:ln w="12700">
            <a:noFill/>
            <a:miter lim="800000"/>
            <a:headEnd/>
            <a:tailEnd/>
          </a:ln>
          <a:effectLst/>
        </p:spPr>
        <p:txBody>
          <a:bodyPr wrap="none" lIns="90488" tIns="44450" rIns="90488" bIns="44450">
            <a:spAutoFit/>
          </a:bodyPr>
          <a:lstStyle/>
          <a:p>
            <a:r>
              <a:rPr lang="zh-CN" altLang="en-US" sz="2400">
                <a:ea typeface="宋体" pitchFamily="2" charset="-122"/>
              </a:rPr>
              <a:t>11</a:t>
            </a:r>
          </a:p>
        </p:txBody>
      </p:sp>
      <p:sp>
        <p:nvSpPr>
          <p:cNvPr id="558104" name="Rectangle 24"/>
          <p:cNvSpPr>
            <a:spLocks noChangeArrowheads="1"/>
          </p:cNvSpPr>
          <p:nvPr/>
        </p:nvSpPr>
        <p:spPr bwMode="auto">
          <a:xfrm>
            <a:off x="7372350" y="742950"/>
            <a:ext cx="1447800" cy="454025"/>
          </a:xfrm>
          <a:prstGeom prst="rect">
            <a:avLst/>
          </a:prstGeom>
          <a:noFill/>
          <a:ln w="12700">
            <a:noFill/>
            <a:miter lim="800000"/>
            <a:headEnd/>
            <a:tailEnd/>
          </a:ln>
          <a:effectLst/>
        </p:spPr>
        <p:txBody>
          <a:bodyPr wrap="none" lIns="90488" tIns="44450" rIns="90488" bIns="44450">
            <a:spAutoFit/>
          </a:bodyPr>
          <a:lstStyle/>
          <a:p>
            <a:pPr algn="ctr"/>
            <a:r>
              <a:rPr lang="en-US" altLang="zh-CN" sz="2400">
                <a:ea typeface="宋体" pitchFamily="2" charset="-122"/>
              </a:rPr>
              <a:t>Midnight</a:t>
            </a:r>
          </a:p>
        </p:txBody>
      </p:sp>
      <p:grpSp>
        <p:nvGrpSpPr>
          <p:cNvPr id="558105" name="Group 25"/>
          <p:cNvGrpSpPr>
            <a:grpSpLocks/>
          </p:cNvGrpSpPr>
          <p:nvPr/>
        </p:nvGrpSpPr>
        <p:grpSpPr bwMode="auto">
          <a:xfrm>
            <a:off x="1752600" y="2236788"/>
            <a:ext cx="3490913" cy="2933700"/>
            <a:chOff x="1136" y="1844"/>
            <a:chExt cx="2199" cy="1848"/>
          </a:xfrm>
        </p:grpSpPr>
        <p:grpSp>
          <p:nvGrpSpPr>
            <p:cNvPr id="558106" name="Group 26"/>
            <p:cNvGrpSpPr>
              <a:grpSpLocks/>
            </p:cNvGrpSpPr>
            <p:nvPr/>
          </p:nvGrpSpPr>
          <p:grpSpPr bwMode="auto">
            <a:xfrm>
              <a:off x="1136" y="1844"/>
              <a:ext cx="967" cy="448"/>
              <a:chOff x="1136" y="1844"/>
              <a:chExt cx="967" cy="448"/>
            </a:xfrm>
          </p:grpSpPr>
          <p:grpSp>
            <p:nvGrpSpPr>
              <p:cNvPr id="558107" name="Group 27"/>
              <p:cNvGrpSpPr>
                <a:grpSpLocks/>
              </p:cNvGrpSpPr>
              <p:nvPr/>
            </p:nvGrpSpPr>
            <p:grpSpPr bwMode="auto">
              <a:xfrm>
                <a:off x="1136" y="1844"/>
                <a:ext cx="305" cy="448"/>
                <a:chOff x="1136" y="1844"/>
                <a:chExt cx="305" cy="448"/>
              </a:xfrm>
            </p:grpSpPr>
            <p:grpSp>
              <p:nvGrpSpPr>
                <p:cNvPr id="558108" name="Group 28"/>
                <p:cNvGrpSpPr>
                  <a:grpSpLocks/>
                </p:cNvGrpSpPr>
                <p:nvPr/>
              </p:nvGrpSpPr>
              <p:grpSpPr bwMode="auto">
                <a:xfrm>
                  <a:off x="1136" y="1844"/>
                  <a:ext cx="305" cy="448"/>
                  <a:chOff x="1136" y="1844"/>
                  <a:chExt cx="305" cy="448"/>
                </a:xfrm>
              </p:grpSpPr>
              <p:sp>
                <p:nvSpPr>
                  <p:cNvPr id="558109" name="AutoShape 29"/>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8110" name="AutoShape 30"/>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8111" name="AutoShape 31"/>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8112" name="Group 32"/>
              <p:cNvGrpSpPr>
                <a:grpSpLocks/>
              </p:cNvGrpSpPr>
              <p:nvPr/>
            </p:nvGrpSpPr>
            <p:grpSpPr bwMode="auto">
              <a:xfrm>
                <a:off x="1437" y="1844"/>
                <a:ext cx="378" cy="448"/>
                <a:chOff x="1437" y="1844"/>
                <a:chExt cx="378" cy="448"/>
              </a:xfrm>
            </p:grpSpPr>
            <p:grpSp>
              <p:nvGrpSpPr>
                <p:cNvPr id="558113" name="Group 33"/>
                <p:cNvGrpSpPr>
                  <a:grpSpLocks/>
                </p:cNvGrpSpPr>
                <p:nvPr/>
              </p:nvGrpSpPr>
              <p:grpSpPr bwMode="auto">
                <a:xfrm>
                  <a:off x="1437" y="1844"/>
                  <a:ext cx="378" cy="448"/>
                  <a:chOff x="1437" y="1844"/>
                  <a:chExt cx="378" cy="448"/>
                </a:xfrm>
              </p:grpSpPr>
              <p:sp>
                <p:nvSpPr>
                  <p:cNvPr id="558114" name="AutoShape 34"/>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8115" name="AutoShape 35"/>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8116" name="Oval 36"/>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8117" name="AutoShape 37"/>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8118" name="Freeform 38"/>
              <p:cNvSpPr>
                <a:spLocks/>
              </p:cNvSpPr>
              <p:nvPr/>
            </p:nvSpPr>
            <p:spPr bwMode="auto">
              <a:xfrm>
                <a:off x="2001" y="2073"/>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8119" name="Rectangle 39"/>
              <p:cNvSpPr>
                <a:spLocks noChangeArrowheads="1"/>
              </p:cNvSpPr>
              <p:nvPr/>
            </p:nvSpPr>
            <p:spPr bwMode="auto">
              <a:xfrm>
                <a:off x="1997" y="2073"/>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20" name="Rectangle 40"/>
              <p:cNvSpPr>
                <a:spLocks noChangeArrowheads="1"/>
              </p:cNvSpPr>
              <p:nvPr/>
            </p:nvSpPr>
            <p:spPr bwMode="auto">
              <a:xfrm>
                <a:off x="2004" y="2154"/>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21" name="Rectangle 41"/>
              <p:cNvSpPr>
                <a:spLocks noChangeArrowheads="1"/>
              </p:cNvSpPr>
              <p:nvPr/>
            </p:nvSpPr>
            <p:spPr bwMode="auto">
              <a:xfrm>
                <a:off x="1821" y="2154"/>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8122" name="Group 42"/>
              <p:cNvGrpSpPr>
                <a:grpSpLocks/>
              </p:cNvGrpSpPr>
              <p:nvPr/>
            </p:nvGrpSpPr>
            <p:grpSpPr bwMode="auto">
              <a:xfrm>
                <a:off x="1819" y="1901"/>
                <a:ext cx="194" cy="364"/>
                <a:chOff x="1819" y="1901"/>
                <a:chExt cx="194" cy="364"/>
              </a:xfrm>
            </p:grpSpPr>
            <p:sp>
              <p:nvSpPr>
                <p:cNvPr id="558123" name="Oval 43"/>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8124" name="Freeform 44"/>
                <p:cNvSpPr>
                  <a:spLocks/>
                </p:cNvSpPr>
                <p:nvPr/>
              </p:nvSpPr>
              <p:spPr bwMode="auto">
                <a:xfrm>
                  <a:off x="1819" y="1969"/>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8125" name="Group 45"/>
            <p:cNvGrpSpPr>
              <a:grpSpLocks/>
            </p:cNvGrpSpPr>
            <p:nvPr/>
          </p:nvGrpSpPr>
          <p:grpSpPr bwMode="auto">
            <a:xfrm>
              <a:off x="1536" y="2308"/>
              <a:ext cx="967" cy="448"/>
              <a:chOff x="1536" y="2308"/>
              <a:chExt cx="967" cy="448"/>
            </a:xfrm>
          </p:grpSpPr>
          <p:grpSp>
            <p:nvGrpSpPr>
              <p:cNvPr id="558126" name="Group 46"/>
              <p:cNvGrpSpPr>
                <a:grpSpLocks/>
              </p:cNvGrpSpPr>
              <p:nvPr/>
            </p:nvGrpSpPr>
            <p:grpSpPr bwMode="auto">
              <a:xfrm>
                <a:off x="1536" y="2308"/>
                <a:ext cx="305" cy="448"/>
                <a:chOff x="1536" y="2308"/>
                <a:chExt cx="305" cy="448"/>
              </a:xfrm>
            </p:grpSpPr>
            <p:grpSp>
              <p:nvGrpSpPr>
                <p:cNvPr id="558127" name="Group 47"/>
                <p:cNvGrpSpPr>
                  <a:grpSpLocks/>
                </p:cNvGrpSpPr>
                <p:nvPr/>
              </p:nvGrpSpPr>
              <p:grpSpPr bwMode="auto">
                <a:xfrm>
                  <a:off x="1536" y="2308"/>
                  <a:ext cx="305" cy="448"/>
                  <a:chOff x="1536" y="2308"/>
                  <a:chExt cx="305" cy="448"/>
                </a:xfrm>
              </p:grpSpPr>
              <p:sp>
                <p:nvSpPr>
                  <p:cNvPr id="558128" name="AutoShape 48"/>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8129" name="AutoShape 49"/>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8130" name="AutoShape 50"/>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8131" name="Group 51"/>
              <p:cNvGrpSpPr>
                <a:grpSpLocks/>
              </p:cNvGrpSpPr>
              <p:nvPr/>
            </p:nvGrpSpPr>
            <p:grpSpPr bwMode="auto">
              <a:xfrm>
                <a:off x="1837" y="2308"/>
                <a:ext cx="378" cy="448"/>
                <a:chOff x="1837" y="2308"/>
                <a:chExt cx="378" cy="448"/>
              </a:xfrm>
            </p:grpSpPr>
            <p:grpSp>
              <p:nvGrpSpPr>
                <p:cNvPr id="558132" name="Group 52"/>
                <p:cNvGrpSpPr>
                  <a:grpSpLocks/>
                </p:cNvGrpSpPr>
                <p:nvPr/>
              </p:nvGrpSpPr>
              <p:grpSpPr bwMode="auto">
                <a:xfrm>
                  <a:off x="1837" y="2308"/>
                  <a:ext cx="378" cy="448"/>
                  <a:chOff x="1837" y="2308"/>
                  <a:chExt cx="378" cy="448"/>
                </a:xfrm>
              </p:grpSpPr>
              <p:sp>
                <p:nvSpPr>
                  <p:cNvPr id="558133" name="AutoShape 53"/>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8134" name="AutoShape 54"/>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8135" name="Oval 55"/>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8136" name="AutoShape 56"/>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8137" name="Freeform 57"/>
              <p:cNvSpPr>
                <a:spLocks/>
              </p:cNvSpPr>
              <p:nvPr/>
            </p:nvSpPr>
            <p:spPr bwMode="auto">
              <a:xfrm>
                <a:off x="2401" y="2537"/>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8138" name="Rectangle 58"/>
              <p:cNvSpPr>
                <a:spLocks noChangeArrowheads="1"/>
              </p:cNvSpPr>
              <p:nvPr/>
            </p:nvSpPr>
            <p:spPr bwMode="auto">
              <a:xfrm>
                <a:off x="2397" y="2537"/>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39" name="Rectangle 59"/>
              <p:cNvSpPr>
                <a:spLocks noChangeArrowheads="1"/>
              </p:cNvSpPr>
              <p:nvPr/>
            </p:nvSpPr>
            <p:spPr bwMode="auto">
              <a:xfrm>
                <a:off x="2404" y="2618"/>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40" name="Rectangle 60"/>
              <p:cNvSpPr>
                <a:spLocks noChangeArrowheads="1"/>
              </p:cNvSpPr>
              <p:nvPr/>
            </p:nvSpPr>
            <p:spPr bwMode="auto">
              <a:xfrm>
                <a:off x="2221" y="2618"/>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8141" name="Group 61"/>
              <p:cNvGrpSpPr>
                <a:grpSpLocks/>
              </p:cNvGrpSpPr>
              <p:nvPr/>
            </p:nvGrpSpPr>
            <p:grpSpPr bwMode="auto">
              <a:xfrm>
                <a:off x="2219" y="2365"/>
                <a:ext cx="194" cy="364"/>
                <a:chOff x="2219" y="2365"/>
                <a:chExt cx="194" cy="364"/>
              </a:xfrm>
            </p:grpSpPr>
            <p:sp>
              <p:nvSpPr>
                <p:cNvPr id="558142" name="Oval 62"/>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8143" name="Freeform 63"/>
                <p:cNvSpPr>
                  <a:spLocks/>
                </p:cNvSpPr>
                <p:nvPr/>
              </p:nvSpPr>
              <p:spPr bwMode="auto">
                <a:xfrm>
                  <a:off x="2219" y="2433"/>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8144" name="Group 64"/>
            <p:cNvGrpSpPr>
              <a:grpSpLocks/>
            </p:cNvGrpSpPr>
            <p:nvPr/>
          </p:nvGrpSpPr>
          <p:grpSpPr bwMode="auto">
            <a:xfrm>
              <a:off x="1952" y="2796"/>
              <a:ext cx="967" cy="448"/>
              <a:chOff x="1952" y="2796"/>
              <a:chExt cx="967" cy="448"/>
            </a:xfrm>
          </p:grpSpPr>
          <p:grpSp>
            <p:nvGrpSpPr>
              <p:cNvPr id="558145" name="Group 65"/>
              <p:cNvGrpSpPr>
                <a:grpSpLocks/>
              </p:cNvGrpSpPr>
              <p:nvPr/>
            </p:nvGrpSpPr>
            <p:grpSpPr bwMode="auto">
              <a:xfrm>
                <a:off x="1952" y="2796"/>
                <a:ext cx="305" cy="448"/>
                <a:chOff x="1952" y="2796"/>
                <a:chExt cx="305" cy="448"/>
              </a:xfrm>
            </p:grpSpPr>
            <p:grpSp>
              <p:nvGrpSpPr>
                <p:cNvPr id="558146" name="Group 66"/>
                <p:cNvGrpSpPr>
                  <a:grpSpLocks/>
                </p:cNvGrpSpPr>
                <p:nvPr/>
              </p:nvGrpSpPr>
              <p:grpSpPr bwMode="auto">
                <a:xfrm>
                  <a:off x="1952" y="2796"/>
                  <a:ext cx="305" cy="448"/>
                  <a:chOff x="1952" y="2796"/>
                  <a:chExt cx="305" cy="448"/>
                </a:xfrm>
              </p:grpSpPr>
              <p:sp>
                <p:nvSpPr>
                  <p:cNvPr id="558147" name="AutoShape 67"/>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8148" name="AutoShape 68"/>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8149" name="AutoShape 69"/>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8150" name="Group 70"/>
              <p:cNvGrpSpPr>
                <a:grpSpLocks/>
              </p:cNvGrpSpPr>
              <p:nvPr/>
            </p:nvGrpSpPr>
            <p:grpSpPr bwMode="auto">
              <a:xfrm>
                <a:off x="2253" y="2796"/>
                <a:ext cx="378" cy="448"/>
                <a:chOff x="2253" y="2796"/>
                <a:chExt cx="378" cy="448"/>
              </a:xfrm>
            </p:grpSpPr>
            <p:grpSp>
              <p:nvGrpSpPr>
                <p:cNvPr id="558151" name="Group 71"/>
                <p:cNvGrpSpPr>
                  <a:grpSpLocks/>
                </p:cNvGrpSpPr>
                <p:nvPr/>
              </p:nvGrpSpPr>
              <p:grpSpPr bwMode="auto">
                <a:xfrm>
                  <a:off x="2253" y="2796"/>
                  <a:ext cx="378" cy="448"/>
                  <a:chOff x="2253" y="2796"/>
                  <a:chExt cx="378" cy="448"/>
                </a:xfrm>
              </p:grpSpPr>
              <p:sp>
                <p:nvSpPr>
                  <p:cNvPr id="558152" name="AutoShape 72"/>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8153" name="AutoShape 73"/>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8154" name="Oval 74"/>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8155" name="AutoShape 75"/>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8156" name="Freeform 76"/>
              <p:cNvSpPr>
                <a:spLocks/>
              </p:cNvSpPr>
              <p:nvPr/>
            </p:nvSpPr>
            <p:spPr bwMode="auto">
              <a:xfrm>
                <a:off x="2817" y="3025"/>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8157" name="Rectangle 77"/>
              <p:cNvSpPr>
                <a:spLocks noChangeArrowheads="1"/>
              </p:cNvSpPr>
              <p:nvPr/>
            </p:nvSpPr>
            <p:spPr bwMode="auto">
              <a:xfrm>
                <a:off x="2813" y="3025"/>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58" name="Rectangle 78"/>
              <p:cNvSpPr>
                <a:spLocks noChangeArrowheads="1"/>
              </p:cNvSpPr>
              <p:nvPr/>
            </p:nvSpPr>
            <p:spPr bwMode="auto">
              <a:xfrm>
                <a:off x="2820" y="3106"/>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59" name="Rectangle 79"/>
              <p:cNvSpPr>
                <a:spLocks noChangeArrowheads="1"/>
              </p:cNvSpPr>
              <p:nvPr/>
            </p:nvSpPr>
            <p:spPr bwMode="auto">
              <a:xfrm>
                <a:off x="2637" y="3106"/>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8160" name="Group 80"/>
              <p:cNvGrpSpPr>
                <a:grpSpLocks/>
              </p:cNvGrpSpPr>
              <p:nvPr/>
            </p:nvGrpSpPr>
            <p:grpSpPr bwMode="auto">
              <a:xfrm>
                <a:off x="2635" y="2853"/>
                <a:ext cx="194" cy="364"/>
                <a:chOff x="2635" y="2853"/>
                <a:chExt cx="194" cy="364"/>
              </a:xfrm>
            </p:grpSpPr>
            <p:sp>
              <p:nvSpPr>
                <p:cNvPr id="558161" name="Oval 81"/>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8162" name="Freeform 82"/>
                <p:cNvSpPr>
                  <a:spLocks/>
                </p:cNvSpPr>
                <p:nvPr/>
              </p:nvSpPr>
              <p:spPr bwMode="auto">
                <a:xfrm>
                  <a:off x="2635" y="2921"/>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nvGrpSpPr>
            <p:cNvPr id="558163" name="Group 83"/>
            <p:cNvGrpSpPr>
              <a:grpSpLocks/>
            </p:cNvGrpSpPr>
            <p:nvPr/>
          </p:nvGrpSpPr>
          <p:grpSpPr bwMode="auto">
            <a:xfrm>
              <a:off x="2368" y="3244"/>
              <a:ext cx="967" cy="448"/>
              <a:chOff x="2368" y="3244"/>
              <a:chExt cx="967" cy="448"/>
            </a:xfrm>
          </p:grpSpPr>
          <p:grpSp>
            <p:nvGrpSpPr>
              <p:cNvPr id="558164" name="Group 84"/>
              <p:cNvGrpSpPr>
                <a:grpSpLocks/>
              </p:cNvGrpSpPr>
              <p:nvPr/>
            </p:nvGrpSpPr>
            <p:grpSpPr bwMode="auto">
              <a:xfrm>
                <a:off x="2368" y="3244"/>
                <a:ext cx="305" cy="448"/>
                <a:chOff x="2368" y="3244"/>
                <a:chExt cx="305" cy="448"/>
              </a:xfrm>
            </p:grpSpPr>
            <p:grpSp>
              <p:nvGrpSpPr>
                <p:cNvPr id="558165" name="Group 85"/>
                <p:cNvGrpSpPr>
                  <a:grpSpLocks/>
                </p:cNvGrpSpPr>
                <p:nvPr/>
              </p:nvGrpSpPr>
              <p:grpSpPr bwMode="auto">
                <a:xfrm>
                  <a:off x="2368" y="3244"/>
                  <a:ext cx="305" cy="448"/>
                  <a:chOff x="2368" y="3244"/>
                  <a:chExt cx="305" cy="448"/>
                </a:xfrm>
              </p:grpSpPr>
              <p:sp>
                <p:nvSpPr>
                  <p:cNvPr id="558166" name="AutoShape 86"/>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sp>
                <p:nvSpPr>
                  <p:cNvPr id="558167" name="AutoShape 87"/>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a:effectLst/>
                </p:spPr>
                <p:txBody>
                  <a:bodyPr wrap="none" anchor="ctr"/>
                  <a:lstStyle/>
                  <a:p>
                    <a:endParaRPr lang="zh-CN" altLang="en-US"/>
                  </a:p>
                </p:txBody>
              </p:sp>
            </p:grpSp>
            <p:sp>
              <p:nvSpPr>
                <p:cNvPr id="558168" name="AutoShape 88"/>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a:effectLst/>
              </p:spPr>
              <p:txBody>
                <a:bodyPr wrap="none" anchor="ctr"/>
                <a:lstStyle/>
                <a:p>
                  <a:endParaRPr lang="zh-CN" altLang="en-US"/>
                </a:p>
              </p:txBody>
            </p:sp>
          </p:grpSp>
          <p:grpSp>
            <p:nvGrpSpPr>
              <p:cNvPr id="558169" name="Group 89"/>
              <p:cNvGrpSpPr>
                <a:grpSpLocks/>
              </p:cNvGrpSpPr>
              <p:nvPr/>
            </p:nvGrpSpPr>
            <p:grpSpPr bwMode="auto">
              <a:xfrm>
                <a:off x="2669" y="3244"/>
                <a:ext cx="378" cy="448"/>
                <a:chOff x="2669" y="3244"/>
                <a:chExt cx="378" cy="448"/>
              </a:xfrm>
            </p:grpSpPr>
            <p:grpSp>
              <p:nvGrpSpPr>
                <p:cNvPr id="558170" name="Group 90"/>
                <p:cNvGrpSpPr>
                  <a:grpSpLocks/>
                </p:cNvGrpSpPr>
                <p:nvPr/>
              </p:nvGrpSpPr>
              <p:grpSpPr bwMode="auto">
                <a:xfrm>
                  <a:off x="2669" y="3244"/>
                  <a:ext cx="378" cy="448"/>
                  <a:chOff x="2669" y="3244"/>
                  <a:chExt cx="378" cy="448"/>
                </a:xfrm>
              </p:grpSpPr>
              <p:sp>
                <p:nvSpPr>
                  <p:cNvPr id="558171" name="AutoShape 91"/>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sp>
                <p:nvSpPr>
                  <p:cNvPr id="558172" name="AutoShape 92"/>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a:effectLst/>
                </p:spPr>
                <p:txBody>
                  <a:bodyPr wrap="none" anchor="ctr"/>
                  <a:lstStyle/>
                  <a:p>
                    <a:endParaRPr lang="zh-CN" altLang="en-US"/>
                  </a:p>
                </p:txBody>
              </p:sp>
            </p:grpSp>
            <p:sp>
              <p:nvSpPr>
                <p:cNvPr id="558173" name="Oval 93"/>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558174" name="AutoShape 94"/>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a:effectLst/>
              </p:spPr>
              <p:txBody>
                <a:bodyPr wrap="none" anchor="ctr"/>
                <a:lstStyle/>
                <a:p>
                  <a:endParaRPr lang="zh-CN" altLang="en-US"/>
                </a:p>
              </p:txBody>
            </p:sp>
          </p:grpSp>
          <p:sp>
            <p:nvSpPr>
              <p:cNvPr id="558175" name="Freeform 95"/>
              <p:cNvSpPr>
                <a:spLocks/>
              </p:cNvSpPr>
              <p:nvPr/>
            </p:nvSpPr>
            <p:spPr bwMode="auto">
              <a:xfrm>
                <a:off x="3233" y="3473"/>
                <a:ext cx="86" cy="192"/>
              </a:xfrm>
              <a:custGeom>
                <a:avLst/>
                <a:gdLst/>
                <a:ahLst/>
                <a:cxnLst>
                  <a:cxn ang="0">
                    <a:pos x="62" y="0"/>
                  </a:cxn>
                  <a:cxn ang="0">
                    <a:pos x="85" y="0"/>
                  </a:cxn>
                  <a:cxn ang="0">
                    <a:pos x="23" y="191"/>
                  </a:cxn>
                  <a:cxn ang="0">
                    <a:pos x="0" y="191"/>
                  </a:cxn>
                  <a:cxn ang="0">
                    <a:pos x="62" y="0"/>
                  </a:cxn>
                </a:cxnLst>
                <a:rect l="0" t="0" r="r" b="b"/>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a:effectLst/>
            </p:spPr>
            <p:txBody>
              <a:bodyPr/>
              <a:lstStyle/>
              <a:p>
                <a:endParaRPr lang="zh-CN" altLang="en-US"/>
              </a:p>
            </p:txBody>
          </p:sp>
          <p:sp>
            <p:nvSpPr>
              <p:cNvPr id="558176" name="Rectangle 96"/>
              <p:cNvSpPr>
                <a:spLocks noChangeArrowheads="1"/>
              </p:cNvSpPr>
              <p:nvPr/>
            </p:nvSpPr>
            <p:spPr bwMode="auto">
              <a:xfrm>
                <a:off x="3229" y="3473"/>
                <a:ext cx="106"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77" name="Rectangle 97"/>
              <p:cNvSpPr>
                <a:spLocks noChangeArrowheads="1"/>
              </p:cNvSpPr>
              <p:nvPr/>
            </p:nvSpPr>
            <p:spPr bwMode="auto">
              <a:xfrm>
                <a:off x="3236" y="3554"/>
                <a:ext cx="82" cy="16"/>
              </a:xfrm>
              <a:prstGeom prst="rect">
                <a:avLst/>
              </a:prstGeom>
              <a:solidFill>
                <a:srgbClr val="FC0128"/>
              </a:solidFill>
              <a:ln w="12700">
                <a:noFill/>
                <a:miter lim="800000"/>
                <a:headEnd/>
                <a:tailEnd/>
              </a:ln>
              <a:effectLst/>
            </p:spPr>
            <p:txBody>
              <a:bodyPr wrap="none" anchor="ctr"/>
              <a:lstStyle/>
              <a:p>
                <a:endParaRPr lang="zh-CN" altLang="en-US"/>
              </a:p>
            </p:txBody>
          </p:sp>
          <p:sp>
            <p:nvSpPr>
              <p:cNvPr id="558178" name="Rectangle 98"/>
              <p:cNvSpPr>
                <a:spLocks noChangeArrowheads="1"/>
              </p:cNvSpPr>
              <p:nvPr/>
            </p:nvSpPr>
            <p:spPr bwMode="auto">
              <a:xfrm>
                <a:off x="3053" y="3554"/>
                <a:ext cx="103" cy="11"/>
              </a:xfrm>
              <a:prstGeom prst="rect">
                <a:avLst/>
              </a:prstGeom>
              <a:solidFill>
                <a:srgbClr val="FC0128"/>
              </a:solidFill>
              <a:ln w="12700">
                <a:noFill/>
                <a:miter lim="800000"/>
                <a:headEnd/>
                <a:tailEnd/>
              </a:ln>
              <a:effectLst/>
            </p:spPr>
            <p:txBody>
              <a:bodyPr wrap="none" anchor="ctr"/>
              <a:lstStyle/>
              <a:p>
                <a:endParaRPr lang="zh-CN" altLang="en-US"/>
              </a:p>
            </p:txBody>
          </p:sp>
          <p:grpSp>
            <p:nvGrpSpPr>
              <p:cNvPr id="558179" name="Group 99"/>
              <p:cNvGrpSpPr>
                <a:grpSpLocks/>
              </p:cNvGrpSpPr>
              <p:nvPr/>
            </p:nvGrpSpPr>
            <p:grpSpPr bwMode="auto">
              <a:xfrm>
                <a:off x="3051" y="3301"/>
                <a:ext cx="194" cy="364"/>
                <a:chOff x="3051" y="3301"/>
                <a:chExt cx="194" cy="364"/>
              </a:xfrm>
            </p:grpSpPr>
            <p:sp>
              <p:nvSpPr>
                <p:cNvPr id="558180" name="Oval 100"/>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a:effectLst/>
              </p:spPr>
              <p:txBody>
                <a:bodyPr wrap="none" anchor="ctr"/>
                <a:lstStyle/>
                <a:p>
                  <a:endParaRPr lang="zh-CN" altLang="en-US"/>
                </a:p>
              </p:txBody>
            </p:sp>
            <p:sp>
              <p:nvSpPr>
                <p:cNvPr id="558181" name="Freeform 101"/>
                <p:cNvSpPr>
                  <a:spLocks/>
                </p:cNvSpPr>
                <p:nvPr/>
              </p:nvSpPr>
              <p:spPr bwMode="auto">
                <a:xfrm>
                  <a:off x="3051" y="3369"/>
                  <a:ext cx="194" cy="296"/>
                </a:xfrm>
                <a:custGeom>
                  <a:avLst/>
                  <a:gdLst/>
                  <a:ahLst/>
                  <a:cxnLst>
                    <a:cxn ang="0">
                      <a:pos x="2" y="137"/>
                    </a:cxn>
                    <a:cxn ang="0">
                      <a:pos x="1" y="140"/>
                    </a:cxn>
                    <a:cxn ang="0">
                      <a:pos x="0" y="145"/>
                    </a:cxn>
                    <a:cxn ang="0">
                      <a:pos x="0" y="150"/>
                    </a:cxn>
                    <a:cxn ang="0">
                      <a:pos x="2" y="155"/>
                    </a:cxn>
                    <a:cxn ang="0">
                      <a:pos x="4" y="159"/>
                    </a:cxn>
                    <a:cxn ang="0">
                      <a:pos x="8" y="163"/>
                    </a:cxn>
                    <a:cxn ang="0">
                      <a:pos x="12" y="165"/>
                    </a:cxn>
                    <a:cxn ang="0">
                      <a:pos x="16" y="166"/>
                    </a:cxn>
                    <a:cxn ang="0">
                      <a:pos x="21" y="166"/>
                    </a:cxn>
                    <a:cxn ang="0">
                      <a:pos x="126" y="295"/>
                    </a:cxn>
                    <a:cxn ang="0">
                      <a:pos x="159" y="142"/>
                    </a:cxn>
                    <a:cxn ang="0">
                      <a:pos x="159" y="138"/>
                    </a:cxn>
                    <a:cxn ang="0">
                      <a:pos x="157" y="136"/>
                    </a:cxn>
                    <a:cxn ang="0">
                      <a:pos x="154" y="133"/>
                    </a:cxn>
                    <a:cxn ang="0">
                      <a:pos x="152" y="131"/>
                    </a:cxn>
                    <a:cxn ang="0">
                      <a:pos x="148" y="130"/>
                    </a:cxn>
                    <a:cxn ang="0">
                      <a:pos x="144" y="129"/>
                    </a:cxn>
                    <a:cxn ang="0">
                      <a:pos x="140" y="129"/>
                    </a:cxn>
                    <a:cxn ang="0">
                      <a:pos x="137" y="129"/>
                    </a:cxn>
                    <a:cxn ang="0">
                      <a:pos x="93" y="75"/>
                    </a:cxn>
                    <a:cxn ang="0">
                      <a:pos x="179" y="93"/>
                    </a:cxn>
                    <a:cxn ang="0">
                      <a:pos x="183" y="92"/>
                    </a:cxn>
                    <a:cxn ang="0">
                      <a:pos x="185" y="91"/>
                    </a:cxn>
                    <a:cxn ang="0">
                      <a:pos x="189" y="89"/>
                    </a:cxn>
                    <a:cxn ang="0">
                      <a:pos x="191" y="86"/>
                    </a:cxn>
                    <a:cxn ang="0">
                      <a:pos x="192" y="83"/>
                    </a:cxn>
                    <a:cxn ang="0">
                      <a:pos x="193" y="78"/>
                    </a:cxn>
                    <a:cxn ang="0">
                      <a:pos x="192" y="74"/>
                    </a:cxn>
                    <a:cxn ang="0">
                      <a:pos x="190" y="70"/>
                    </a:cxn>
                    <a:cxn ang="0">
                      <a:pos x="188" y="68"/>
                    </a:cxn>
                    <a:cxn ang="0">
                      <a:pos x="184" y="65"/>
                    </a:cxn>
                    <a:cxn ang="0">
                      <a:pos x="181" y="64"/>
                    </a:cxn>
                    <a:cxn ang="0">
                      <a:pos x="122" y="64"/>
                    </a:cxn>
                    <a:cxn ang="0">
                      <a:pos x="112" y="42"/>
                    </a:cxn>
                    <a:cxn ang="0">
                      <a:pos x="113" y="37"/>
                    </a:cxn>
                    <a:cxn ang="0">
                      <a:pos x="114" y="30"/>
                    </a:cxn>
                    <a:cxn ang="0">
                      <a:pos x="114" y="24"/>
                    </a:cxn>
                    <a:cxn ang="0">
                      <a:pos x="112" y="19"/>
                    </a:cxn>
                    <a:cxn ang="0">
                      <a:pos x="110" y="15"/>
                    </a:cxn>
                    <a:cxn ang="0">
                      <a:pos x="107" y="10"/>
                    </a:cxn>
                    <a:cxn ang="0">
                      <a:pos x="103" y="7"/>
                    </a:cxn>
                    <a:cxn ang="0">
                      <a:pos x="98" y="3"/>
                    </a:cxn>
                    <a:cxn ang="0">
                      <a:pos x="93" y="1"/>
                    </a:cxn>
                    <a:cxn ang="0">
                      <a:pos x="87" y="0"/>
                    </a:cxn>
                    <a:cxn ang="0">
                      <a:pos x="81" y="0"/>
                    </a:cxn>
                    <a:cxn ang="0">
                      <a:pos x="75" y="1"/>
                    </a:cxn>
                    <a:cxn ang="0">
                      <a:pos x="69" y="3"/>
                    </a:cxn>
                    <a:cxn ang="0">
                      <a:pos x="63" y="6"/>
                    </a:cxn>
                    <a:cxn ang="0">
                      <a:pos x="59" y="11"/>
                    </a:cxn>
                    <a:cxn ang="0">
                      <a:pos x="55" y="17"/>
                    </a:cxn>
                    <a:cxn ang="0">
                      <a:pos x="53" y="2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a:effectLst/>
              </p:spPr>
              <p:txBody>
                <a:bodyPr/>
                <a:lstStyle/>
                <a:p>
                  <a:endParaRPr lang="zh-CN" altLang="en-US"/>
                </a:p>
              </p:txBody>
            </p:sp>
          </p:grpSp>
        </p:grpSp>
      </p:grpSp>
      <p:sp>
        <p:nvSpPr>
          <p:cNvPr id="558182" name="Rectangle 102"/>
          <p:cNvSpPr>
            <a:spLocks noChangeArrowheads="1"/>
          </p:cNvSpPr>
          <p:nvPr/>
        </p:nvSpPr>
        <p:spPr bwMode="auto">
          <a:xfrm>
            <a:off x="385763" y="2220913"/>
            <a:ext cx="358775" cy="2835275"/>
          </a:xfrm>
          <a:prstGeom prst="rect">
            <a:avLst/>
          </a:prstGeom>
          <a:noFill/>
          <a:ln w="12700">
            <a:noFill/>
            <a:miter lim="800000"/>
            <a:headEnd/>
            <a:tailEnd/>
          </a:ln>
          <a:effectLst/>
        </p:spPr>
        <p:txBody>
          <a:bodyPr wrap="none" lIns="90488" tIns="44450" rIns="90488" bIns="44450">
            <a:spAutoFit/>
          </a:bodyPr>
          <a:lstStyle/>
          <a:p>
            <a:pPr algn="ctr"/>
            <a:r>
              <a:rPr lang="en-US" altLang="zh-CN" sz="1800" b="0" i="1">
                <a:ea typeface="宋体" pitchFamily="2" charset="-122"/>
              </a:rPr>
              <a:t>T</a:t>
            </a:r>
          </a:p>
          <a:p>
            <a:pPr algn="ctr"/>
            <a:r>
              <a:rPr lang="en-US" altLang="zh-CN" sz="1800" b="0" i="1">
                <a:ea typeface="宋体" pitchFamily="2" charset="-122"/>
              </a:rPr>
              <a:t>a</a:t>
            </a:r>
          </a:p>
          <a:p>
            <a:pPr algn="ctr"/>
            <a:r>
              <a:rPr lang="en-US" altLang="zh-CN" sz="1800" b="0" i="1">
                <a:ea typeface="宋体" pitchFamily="2" charset="-122"/>
              </a:rPr>
              <a:t>s</a:t>
            </a:r>
          </a:p>
          <a:p>
            <a:pPr algn="ctr"/>
            <a:r>
              <a:rPr lang="en-US" altLang="zh-CN" sz="1800" b="0" i="1">
                <a:ea typeface="宋体" pitchFamily="2" charset="-122"/>
              </a:rPr>
              <a:t>k</a:t>
            </a:r>
          </a:p>
          <a:p>
            <a:pPr algn="ctr"/>
            <a:endParaRPr lang="en-US" altLang="zh-CN" sz="1800" b="0" i="1">
              <a:ea typeface="宋体" pitchFamily="2" charset="-122"/>
            </a:endParaRPr>
          </a:p>
          <a:p>
            <a:pPr algn="ctr"/>
            <a:r>
              <a:rPr lang="en-US" altLang="zh-CN" sz="1800" b="0" i="1">
                <a:ea typeface="宋体" pitchFamily="2" charset="-122"/>
              </a:rPr>
              <a:t>O</a:t>
            </a:r>
          </a:p>
          <a:p>
            <a:pPr algn="ctr"/>
            <a:r>
              <a:rPr lang="en-US" altLang="zh-CN" sz="1800" b="0" i="1">
                <a:ea typeface="宋体" pitchFamily="2" charset="-122"/>
              </a:rPr>
              <a:t>r</a:t>
            </a:r>
          </a:p>
          <a:p>
            <a:pPr algn="ctr"/>
            <a:r>
              <a:rPr lang="en-US" altLang="zh-CN" sz="1800" b="0" i="1">
                <a:ea typeface="宋体" pitchFamily="2" charset="-122"/>
              </a:rPr>
              <a:t>d</a:t>
            </a:r>
          </a:p>
          <a:p>
            <a:pPr algn="ctr"/>
            <a:r>
              <a:rPr lang="en-US" altLang="zh-CN" sz="1800" b="0" i="1">
                <a:ea typeface="宋体" pitchFamily="2" charset="-122"/>
              </a:rPr>
              <a:t>e</a:t>
            </a:r>
          </a:p>
          <a:p>
            <a:pPr algn="ctr"/>
            <a:r>
              <a:rPr lang="en-US" altLang="zh-CN" sz="1800" b="0" i="1">
                <a:ea typeface="宋体" pitchFamily="2" charset="-122"/>
              </a:rPr>
              <a:t>r</a:t>
            </a:r>
          </a:p>
        </p:txBody>
      </p:sp>
      <p:sp>
        <p:nvSpPr>
          <p:cNvPr id="558183" name="Line 103"/>
          <p:cNvSpPr>
            <a:spLocks noChangeShapeType="1"/>
          </p:cNvSpPr>
          <p:nvPr/>
        </p:nvSpPr>
        <p:spPr bwMode="auto">
          <a:xfrm>
            <a:off x="869950" y="2071688"/>
            <a:ext cx="0" cy="3035300"/>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558184" name="Rectangle 104"/>
          <p:cNvSpPr>
            <a:spLocks noChangeArrowheads="1"/>
          </p:cNvSpPr>
          <p:nvPr/>
        </p:nvSpPr>
        <p:spPr bwMode="auto">
          <a:xfrm>
            <a:off x="4360863" y="1293813"/>
            <a:ext cx="688975" cy="363537"/>
          </a:xfrm>
          <a:prstGeom prst="rect">
            <a:avLst/>
          </a:prstGeom>
          <a:noFill/>
          <a:ln w="12700">
            <a:noFill/>
            <a:miter lim="800000"/>
            <a:headEnd/>
            <a:tailEnd/>
          </a:ln>
          <a:effectLst/>
        </p:spPr>
        <p:txBody>
          <a:bodyPr wrap="none" lIns="90488" tIns="44450" rIns="90488" bIns="44450">
            <a:spAutoFit/>
          </a:bodyPr>
          <a:lstStyle/>
          <a:p>
            <a:r>
              <a:rPr lang="en-US" altLang="zh-CN" sz="1800" b="0" i="1">
                <a:ea typeface="宋体" pitchFamily="2" charset="-122"/>
              </a:rPr>
              <a:t>Time</a:t>
            </a:r>
          </a:p>
        </p:txBody>
      </p:sp>
      <p:grpSp>
        <p:nvGrpSpPr>
          <p:cNvPr id="558185" name="Group 105"/>
          <p:cNvGrpSpPr>
            <a:grpSpLocks/>
          </p:cNvGrpSpPr>
          <p:nvPr/>
        </p:nvGrpSpPr>
        <p:grpSpPr bwMode="auto">
          <a:xfrm>
            <a:off x="1712913" y="1665288"/>
            <a:ext cx="3568700" cy="636587"/>
            <a:chOff x="1111" y="1484"/>
            <a:chExt cx="2248" cy="401"/>
          </a:xfrm>
        </p:grpSpPr>
        <p:sp>
          <p:nvSpPr>
            <p:cNvPr id="558186" name="Rectangle 106"/>
            <p:cNvSpPr>
              <a:spLocks noChangeArrowheads="1"/>
            </p:cNvSpPr>
            <p:nvPr/>
          </p:nvSpPr>
          <p:spPr bwMode="auto">
            <a:xfrm>
              <a:off x="1111"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30</a:t>
              </a:r>
            </a:p>
          </p:txBody>
        </p:sp>
        <p:sp>
          <p:nvSpPr>
            <p:cNvPr id="558187" name="Line 107"/>
            <p:cNvSpPr>
              <a:spLocks noChangeShapeType="1"/>
            </p:cNvSpPr>
            <p:nvPr/>
          </p:nvSpPr>
          <p:spPr bwMode="auto">
            <a:xfrm>
              <a:off x="1124" y="1560"/>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8188" name="Line 108"/>
            <p:cNvSpPr>
              <a:spLocks noChangeShapeType="1"/>
            </p:cNvSpPr>
            <p:nvPr/>
          </p:nvSpPr>
          <p:spPr bwMode="auto">
            <a:xfrm>
              <a:off x="1444" y="1484"/>
              <a:ext cx="0" cy="192"/>
            </a:xfrm>
            <a:prstGeom prst="line">
              <a:avLst/>
            </a:prstGeom>
            <a:noFill/>
            <a:ln w="12700">
              <a:solidFill>
                <a:schemeClr val="tx1"/>
              </a:solidFill>
              <a:round/>
              <a:headEnd/>
              <a:tailEnd/>
            </a:ln>
            <a:effectLst/>
          </p:spPr>
          <p:txBody>
            <a:bodyPr wrap="none" anchor="ctr"/>
            <a:lstStyle/>
            <a:p>
              <a:endParaRPr lang="zh-CN" altLang="en-US"/>
            </a:p>
          </p:txBody>
        </p:sp>
        <p:grpSp>
          <p:nvGrpSpPr>
            <p:cNvPr id="558189" name="Group 109"/>
            <p:cNvGrpSpPr>
              <a:grpSpLocks/>
            </p:cNvGrpSpPr>
            <p:nvPr/>
          </p:nvGrpSpPr>
          <p:grpSpPr bwMode="auto">
            <a:xfrm>
              <a:off x="1460" y="1484"/>
              <a:ext cx="384" cy="401"/>
              <a:chOff x="1460" y="1484"/>
              <a:chExt cx="384" cy="401"/>
            </a:xfrm>
          </p:grpSpPr>
          <p:sp>
            <p:nvSpPr>
              <p:cNvPr id="558190" name="Line 110"/>
              <p:cNvSpPr>
                <a:spLocks noChangeShapeType="1"/>
              </p:cNvSpPr>
              <p:nvPr/>
            </p:nvSpPr>
            <p:spPr bwMode="auto">
              <a:xfrm>
                <a:off x="1460" y="1592"/>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8191" name="Rectangle 111"/>
              <p:cNvSpPr>
                <a:spLocks noChangeArrowheads="1"/>
              </p:cNvSpPr>
              <p:nvPr/>
            </p:nvSpPr>
            <p:spPr bwMode="auto">
              <a:xfrm>
                <a:off x="1479"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8192" name="Line 112"/>
              <p:cNvSpPr>
                <a:spLocks noChangeShapeType="1"/>
              </p:cNvSpPr>
              <p:nvPr/>
            </p:nvSpPr>
            <p:spPr bwMode="auto">
              <a:xfrm>
                <a:off x="1844" y="1484"/>
                <a:ext cx="0" cy="192"/>
              </a:xfrm>
              <a:prstGeom prst="line">
                <a:avLst/>
              </a:prstGeom>
              <a:noFill/>
              <a:ln w="12700">
                <a:solidFill>
                  <a:schemeClr val="tx1"/>
                </a:solidFill>
                <a:round/>
                <a:headEnd/>
                <a:tailEnd/>
              </a:ln>
              <a:effectLst/>
            </p:spPr>
            <p:txBody>
              <a:bodyPr wrap="none" anchor="ctr"/>
              <a:lstStyle/>
              <a:p>
                <a:endParaRPr lang="zh-CN" altLang="en-US"/>
              </a:p>
            </p:txBody>
          </p:sp>
        </p:grpSp>
        <p:grpSp>
          <p:nvGrpSpPr>
            <p:cNvPr id="558193" name="Group 113"/>
            <p:cNvGrpSpPr>
              <a:grpSpLocks/>
            </p:cNvGrpSpPr>
            <p:nvPr/>
          </p:nvGrpSpPr>
          <p:grpSpPr bwMode="auto">
            <a:xfrm>
              <a:off x="1868" y="1484"/>
              <a:ext cx="384" cy="401"/>
              <a:chOff x="1868" y="1484"/>
              <a:chExt cx="384" cy="401"/>
            </a:xfrm>
          </p:grpSpPr>
          <p:sp>
            <p:nvSpPr>
              <p:cNvPr id="558194" name="Line 114"/>
              <p:cNvSpPr>
                <a:spLocks noChangeShapeType="1"/>
              </p:cNvSpPr>
              <p:nvPr/>
            </p:nvSpPr>
            <p:spPr bwMode="auto">
              <a:xfrm>
                <a:off x="1868" y="1592"/>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8195" name="Rectangle 115"/>
              <p:cNvSpPr>
                <a:spLocks noChangeArrowheads="1"/>
              </p:cNvSpPr>
              <p:nvPr/>
            </p:nvSpPr>
            <p:spPr bwMode="auto">
              <a:xfrm>
                <a:off x="1887"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8196" name="Line 116"/>
              <p:cNvSpPr>
                <a:spLocks noChangeShapeType="1"/>
              </p:cNvSpPr>
              <p:nvPr/>
            </p:nvSpPr>
            <p:spPr bwMode="auto">
              <a:xfrm>
                <a:off x="2252" y="1484"/>
                <a:ext cx="0" cy="192"/>
              </a:xfrm>
              <a:prstGeom prst="line">
                <a:avLst/>
              </a:prstGeom>
              <a:noFill/>
              <a:ln w="12700">
                <a:solidFill>
                  <a:schemeClr val="tx1"/>
                </a:solidFill>
                <a:round/>
                <a:headEnd/>
                <a:tailEnd/>
              </a:ln>
              <a:effectLst/>
            </p:spPr>
            <p:txBody>
              <a:bodyPr wrap="none" anchor="ctr"/>
              <a:lstStyle/>
              <a:p>
                <a:endParaRPr lang="zh-CN" altLang="en-US"/>
              </a:p>
            </p:txBody>
          </p:sp>
        </p:grpSp>
        <p:grpSp>
          <p:nvGrpSpPr>
            <p:cNvPr id="558197" name="Group 117"/>
            <p:cNvGrpSpPr>
              <a:grpSpLocks/>
            </p:cNvGrpSpPr>
            <p:nvPr/>
          </p:nvGrpSpPr>
          <p:grpSpPr bwMode="auto">
            <a:xfrm>
              <a:off x="2276" y="1484"/>
              <a:ext cx="384" cy="401"/>
              <a:chOff x="2276" y="1484"/>
              <a:chExt cx="384" cy="401"/>
            </a:xfrm>
          </p:grpSpPr>
          <p:sp>
            <p:nvSpPr>
              <p:cNvPr id="558198" name="Line 118"/>
              <p:cNvSpPr>
                <a:spLocks noChangeShapeType="1"/>
              </p:cNvSpPr>
              <p:nvPr/>
            </p:nvSpPr>
            <p:spPr bwMode="auto">
              <a:xfrm>
                <a:off x="2276" y="1592"/>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8199" name="Rectangle 119"/>
              <p:cNvSpPr>
                <a:spLocks noChangeArrowheads="1"/>
              </p:cNvSpPr>
              <p:nvPr/>
            </p:nvSpPr>
            <p:spPr bwMode="auto">
              <a:xfrm>
                <a:off x="2295"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8200" name="Line 120"/>
              <p:cNvSpPr>
                <a:spLocks noChangeShapeType="1"/>
              </p:cNvSpPr>
              <p:nvPr/>
            </p:nvSpPr>
            <p:spPr bwMode="auto">
              <a:xfrm>
                <a:off x="2660" y="1484"/>
                <a:ext cx="0" cy="192"/>
              </a:xfrm>
              <a:prstGeom prst="line">
                <a:avLst/>
              </a:prstGeom>
              <a:noFill/>
              <a:ln w="12700">
                <a:solidFill>
                  <a:schemeClr val="tx1"/>
                </a:solidFill>
                <a:round/>
                <a:headEnd/>
                <a:tailEnd/>
              </a:ln>
              <a:effectLst/>
            </p:spPr>
            <p:txBody>
              <a:bodyPr wrap="none" anchor="ctr"/>
              <a:lstStyle/>
              <a:p>
                <a:endParaRPr lang="zh-CN" altLang="en-US"/>
              </a:p>
            </p:txBody>
          </p:sp>
        </p:grpSp>
        <p:sp>
          <p:nvSpPr>
            <p:cNvPr id="558201" name="Line 121"/>
            <p:cNvSpPr>
              <a:spLocks noChangeShapeType="1"/>
            </p:cNvSpPr>
            <p:nvPr/>
          </p:nvSpPr>
          <p:spPr bwMode="auto">
            <a:xfrm>
              <a:off x="2684" y="1592"/>
              <a:ext cx="360" cy="0"/>
            </a:xfrm>
            <a:prstGeom prst="line">
              <a:avLst/>
            </a:prstGeom>
            <a:noFill/>
            <a:ln w="50800">
              <a:solidFill>
                <a:srgbClr val="A2C1FE"/>
              </a:solidFill>
              <a:round/>
              <a:headEnd/>
              <a:tailEnd/>
            </a:ln>
            <a:effectLst/>
          </p:spPr>
          <p:txBody>
            <a:bodyPr wrap="none" anchor="ctr"/>
            <a:lstStyle/>
            <a:p>
              <a:endParaRPr lang="zh-CN" altLang="en-US"/>
            </a:p>
          </p:txBody>
        </p:sp>
        <p:sp>
          <p:nvSpPr>
            <p:cNvPr id="558202" name="Line 122"/>
            <p:cNvSpPr>
              <a:spLocks noChangeShapeType="1"/>
            </p:cNvSpPr>
            <p:nvPr/>
          </p:nvSpPr>
          <p:spPr bwMode="auto">
            <a:xfrm>
              <a:off x="3084" y="1624"/>
              <a:ext cx="216" cy="0"/>
            </a:xfrm>
            <a:prstGeom prst="line">
              <a:avLst/>
            </a:prstGeom>
            <a:noFill/>
            <a:ln w="50800">
              <a:solidFill>
                <a:schemeClr val="hlink"/>
              </a:solidFill>
              <a:round/>
              <a:headEnd/>
              <a:tailEnd/>
            </a:ln>
            <a:effectLst/>
          </p:spPr>
          <p:txBody>
            <a:bodyPr wrap="none" anchor="ctr"/>
            <a:lstStyle/>
            <a:p>
              <a:endParaRPr lang="zh-CN" altLang="en-US"/>
            </a:p>
          </p:txBody>
        </p:sp>
        <p:sp>
          <p:nvSpPr>
            <p:cNvPr id="558203" name="Rectangle 123"/>
            <p:cNvSpPr>
              <a:spLocks noChangeArrowheads="1"/>
            </p:cNvSpPr>
            <p:nvPr/>
          </p:nvSpPr>
          <p:spPr bwMode="auto">
            <a:xfrm>
              <a:off x="2703"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40</a:t>
              </a:r>
            </a:p>
          </p:txBody>
        </p:sp>
        <p:sp>
          <p:nvSpPr>
            <p:cNvPr id="558204" name="Rectangle 124"/>
            <p:cNvSpPr>
              <a:spLocks noChangeArrowheads="1"/>
            </p:cNvSpPr>
            <p:nvPr/>
          </p:nvSpPr>
          <p:spPr bwMode="auto">
            <a:xfrm>
              <a:off x="3031" y="1599"/>
              <a:ext cx="328" cy="286"/>
            </a:xfrm>
            <a:prstGeom prst="rect">
              <a:avLst/>
            </a:prstGeom>
            <a:noFill/>
            <a:ln w="12700">
              <a:noFill/>
              <a:miter lim="800000"/>
              <a:headEnd/>
              <a:tailEnd/>
            </a:ln>
            <a:effectLst/>
          </p:spPr>
          <p:txBody>
            <a:bodyPr wrap="none" lIns="90488" tIns="44450" rIns="90488" bIns="44450">
              <a:spAutoFit/>
            </a:bodyPr>
            <a:lstStyle/>
            <a:p>
              <a:pPr algn="ctr"/>
              <a:r>
                <a:rPr lang="zh-CN" altLang="en-US" sz="2400">
                  <a:ea typeface="宋体" pitchFamily="2" charset="-122"/>
                </a:rPr>
                <a:t>20</a:t>
              </a:r>
            </a:p>
          </p:txBody>
        </p:sp>
        <p:sp>
          <p:nvSpPr>
            <p:cNvPr id="558205" name="Line 125"/>
            <p:cNvSpPr>
              <a:spLocks noChangeShapeType="1"/>
            </p:cNvSpPr>
            <p:nvPr/>
          </p:nvSpPr>
          <p:spPr bwMode="auto">
            <a:xfrm>
              <a:off x="3068" y="1484"/>
              <a:ext cx="0" cy="192"/>
            </a:xfrm>
            <a:prstGeom prst="line">
              <a:avLst/>
            </a:prstGeom>
            <a:noFill/>
            <a:ln w="12700">
              <a:solidFill>
                <a:schemeClr val="tx1"/>
              </a:solidFill>
              <a:round/>
              <a:headEnd/>
              <a:tailEnd/>
            </a:ln>
            <a:effectLst/>
          </p:spPr>
          <p:txBody>
            <a:bodyPr wrap="none" anchor="ctr"/>
            <a:lstStyle/>
            <a:p>
              <a:endParaRPr lang="zh-CN" altLang="en-US"/>
            </a:p>
          </p:txBody>
        </p:sp>
        <p:sp>
          <p:nvSpPr>
            <p:cNvPr id="558206" name="Line 126"/>
            <p:cNvSpPr>
              <a:spLocks noChangeShapeType="1"/>
            </p:cNvSpPr>
            <p:nvPr/>
          </p:nvSpPr>
          <p:spPr bwMode="auto">
            <a:xfrm>
              <a:off x="3324" y="1484"/>
              <a:ext cx="0" cy="192"/>
            </a:xfrm>
            <a:prstGeom prst="line">
              <a:avLst/>
            </a:prstGeom>
            <a:noFill/>
            <a:ln w="12700">
              <a:solidFill>
                <a:schemeClr val="tx1"/>
              </a:solidFill>
              <a:round/>
              <a:headEnd/>
              <a:tailEnd/>
            </a:ln>
            <a:effectLst/>
          </p:spPr>
          <p:txBody>
            <a:bodyPr wrap="none" anchor="ctr"/>
            <a:lstStyle/>
            <a:p>
              <a:endParaRPr lang="zh-CN" altLang="en-US"/>
            </a:p>
          </p:txBody>
        </p:sp>
        <p:sp>
          <p:nvSpPr>
            <p:cNvPr id="558207" name="Line 127"/>
            <p:cNvSpPr>
              <a:spLocks noChangeShapeType="1"/>
            </p:cNvSpPr>
            <p:nvPr/>
          </p:nvSpPr>
          <p:spPr bwMode="auto">
            <a:xfrm>
              <a:off x="1532" y="1560"/>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8208" name="Line 128"/>
            <p:cNvSpPr>
              <a:spLocks noChangeShapeType="1"/>
            </p:cNvSpPr>
            <p:nvPr/>
          </p:nvSpPr>
          <p:spPr bwMode="auto">
            <a:xfrm>
              <a:off x="1940" y="1560"/>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8209" name="Line 129"/>
            <p:cNvSpPr>
              <a:spLocks noChangeShapeType="1"/>
            </p:cNvSpPr>
            <p:nvPr/>
          </p:nvSpPr>
          <p:spPr bwMode="auto">
            <a:xfrm>
              <a:off x="2348" y="1560"/>
              <a:ext cx="288" cy="0"/>
            </a:xfrm>
            <a:prstGeom prst="line">
              <a:avLst/>
            </a:prstGeom>
            <a:noFill/>
            <a:ln w="50800">
              <a:solidFill>
                <a:srgbClr val="F6BF69"/>
              </a:solidFill>
              <a:round/>
              <a:headEnd/>
              <a:tailEnd/>
            </a:ln>
            <a:effectLst/>
          </p:spPr>
          <p:txBody>
            <a:bodyPr wrap="none" anchor="ctr"/>
            <a:lstStyle/>
            <a:p>
              <a:endParaRPr lang="zh-CN" altLang="en-US"/>
            </a:p>
          </p:txBody>
        </p:sp>
        <p:sp>
          <p:nvSpPr>
            <p:cNvPr id="558210" name="Line 130"/>
            <p:cNvSpPr>
              <a:spLocks noChangeShapeType="1"/>
            </p:cNvSpPr>
            <p:nvPr/>
          </p:nvSpPr>
          <p:spPr bwMode="auto">
            <a:xfrm>
              <a:off x="1868" y="1624"/>
              <a:ext cx="216" cy="0"/>
            </a:xfrm>
            <a:prstGeom prst="line">
              <a:avLst/>
            </a:prstGeom>
            <a:noFill/>
            <a:ln w="50800">
              <a:solidFill>
                <a:schemeClr val="hlink"/>
              </a:solidFill>
              <a:round/>
              <a:headEnd/>
              <a:tailEnd/>
            </a:ln>
            <a:effectLst/>
          </p:spPr>
          <p:txBody>
            <a:bodyPr wrap="none" anchor="ctr"/>
            <a:lstStyle/>
            <a:p>
              <a:endParaRPr lang="zh-CN" altLang="en-US"/>
            </a:p>
          </p:txBody>
        </p:sp>
        <p:sp>
          <p:nvSpPr>
            <p:cNvPr id="558211" name="Line 131"/>
            <p:cNvSpPr>
              <a:spLocks noChangeShapeType="1"/>
            </p:cNvSpPr>
            <p:nvPr/>
          </p:nvSpPr>
          <p:spPr bwMode="auto">
            <a:xfrm>
              <a:off x="2276" y="1624"/>
              <a:ext cx="216" cy="0"/>
            </a:xfrm>
            <a:prstGeom prst="line">
              <a:avLst/>
            </a:prstGeom>
            <a:noFill/>
            <a:ln w="50800">
              <a:solidFill>
                <a:schemeClr val="hlink"/>
              </a:solidFill>
              <a:round/>
              <a:headEnd/>
              <a:tailEnd/>
            </a:ln>
            <a:effectLst/>
          </p:spPr>
          <p:txBody>
            <a:bodyPr wrap="none" anchor="ctr"/>
            <a:lstStyle/>
            <a:p>
              <a:endParaRPr lang="zh-CN" altLang="en-US"/>
            </a:p>
          </p:txBody>
        </p:sp>
        <p:sp>
          <p:nvSpPr>
            <p:cNvPr id="558212" name="Line 132"/>
            <p:cNvSpPr>
              <a:spLocks noChangeShapeType="1"/>
            </p:cNvSpPr>
            <p:nvPr/>
          </p:nvSpPr>
          <p:spPr bwMode="auto">
            <a:xfrm>
              <a:off x="2684" y="1624"/>
              <a:ext cx="216" cy="0"/>
            </a:xfrm>
            <a:prstGeom prst="line">
              <a:avLst/>
            </a:prstGeom>
            <a:noFill/>
            <a:ln w="50800">
              <a:solidFill>
                <a:schemeClr val="hlink"/>
              </a:solidFill>
              <a:round/>
              <a:headEnd/>
              <a:tailEnd/>
            </a:ln>
            <a:effectLst/>
          </p:spPr>
          <p:txBody>
            <a:bodyPr wrap="none" anchor="ctr"/>
            <a:lstStyle/>
            <a:p>
              <a:endParaRPr lang="zh-CN" altLang="en-US"/>
            </a:p>
          </p:txBody>
        </p:sp>
      </p:grpSp>
      <p:sp>
        <p:nvSpPr>
          <p:cNvPr id="558213" name="Text Box 133"/>
          <p:cNvSpPr txBox="1">
            <a:spLocks noChangeArrowheads="1"/>
          </p:cNvSpPr>
          <p:nvPr/>
        </p:nvSpPr>
        <p:spPr bwMode="auto">
          <a:xfrm>
            <a:off x="5581650" y="3668713"/>
            <a:ext cx="3314700" cy="2703512"/>
          </a:xfrm>
          <a:prstGeom prst="rect">
            <a:avLst/>
          </a:prstGeom>
          <a:noFill/>
          <a:ln w="12700">
            <a:noFill/>
            <a:miter lim="800000"/>
            <a:headEnd/>
            <a:tailEnd/>
          </a:ln>
          <a:effectLst/>
        </p:spPr>
        <p:txBody>
          <a:bodyPr>
            <a:spAutoFit/>
          </a:bodyPr>
          <a:lstStyle/>
          <a:p>
            <a:pPr>
              <a:spcBef>
                <a:spcPct val="20000"/>
              </a:spcBef>
            </a:pPr>
            <a:r>
              <a:rPr lang="zh-CN" altLang="en-US" sz="2200">
                <a:latin typeface="微软雅黑" pitchFamily="34" charset="-122"/>
                <a:ea typeface="微软雅黑" pitchFamily="34" charset="-122"/>
                <a:cs typeface="Arial" charset="0"/>
              </a:rPr>
              <a:t>流水线方式下，需</a:t>
            </a:r>
            <a:r>
              <a:rPr lang="en-US" altLang="zh-CN" sz="2200">
                <a:latin typeface="微软雅黑" pitchFamily="34" charset="-122"/>
                <a:ea typeface="微软雅黑" pitchFamily="34" charset="-122"/>
                <a:cs typeface="Arial" charset="0"/>
              </a:rPr>
              <a:t>30+4x40+20</a:t>
            </a:r>
          </a:p>
          <a:p>
            <a:pPr>
              <a:spcBef>
                <a:spcPct val="20000"/>
              </a:spcBef>
            </a:pPr>
            <a:r>
              <a:rPr lang="en-US" altLang="zh-CN" sz="2200">
                <a:latin typeface="微软雅黑" pitchFamily="34" charset="-122"/>
                <a:ea typeface="微软雅黑" pitchFamily="34" charset="-122"/>
                <a:cs typeface="Arial" charset="0"/>
              </a:rPr>
              <a:t>=210</a:t>
            </a:r>
            <a:r>
              <a:rPr lang="zh-CN" altLang="en-US" sz="2200">
                <a:latin typeface="微软雅黑" pitchFamily="34" charset="-122"/>
                <a:ea typeface="微软雅黑" pitchFamily="34" charset="-122"/>
                <a:cs typeface="Arial" charset="0"/>
              </a:rPr>
              <a:t>分</a:t>
            </a:r>
            <a:r>
              <a:rPr lang="en-US" altLang="zh-CN" sz="2200">
                <a:latin typeface="微软雅黑" pitchFamily="34" charset="-122"/>
                <a:ea typeface="微软雅黑" pitchFamily="34" charset="-122"/>
                <a:cs typeface="Arial" charset="0"/>
              </a:rPr>
              <a:t> (3.5</a:t>
            </a:r>
            <a:r>
              <a:rPr lang="zh-CN" altLang="en-US" sz="2200">
                <a:latin typeface="微软雅黑" pitchFamily="34" charset="-122"/>
                <a:ea typeface="微软雅黑" pitchFamily="34" charset="-122"/>
                <a:cs typeface="Arial" charset="0"/>
              </a:rPr>
              <a:t>小时</a:t>
            </a:r>
            <a:r>
              <a:rPr lang="en-US" altLang="zh-CN" sz="2200">
                <a:latin typeface="微软雅黑" pitchFamily="34" charset="-122"/>
                <a:ea typeface="微软雅黑" pitchFamily="34" charset="-122"/>
                <a:cs typeface="Arial" charset="0"/>
              </a:rPr>
              <a:t>)</a:t>
            </a:r>
          </a:p>
          <a:p>
            <a:pPr>
              <a:spcBef>
                <a:spcPct val="20000"/>
              </a:spcBef>
            </a:pPr>
            <a:r>
              <a:rPr lang="zh-CN" altLang="en-US" sz="2200">
                <a:solidFill>
                  <a:schemeClr val="accent2"/>
                </a:solidFill>
                <a:latin typeface="微软雅黑" pitchFamily="34" charset="-122"/>
                <a:ea typeface="微软雅黑" pitchFamily="34" charset="-122"/>
                <a:cs typeface="Arial" charset="0"/>
              </a:rPr>
              <a:t>如果有</a:t>
            </a:r>
            <a:r>
              <a:rPr lang="en-US" altLang="zh-CN" sz="2200">
                <a:solidFill>
                  <a:schemeClr val="accent2"/>
                </a:solidFill>
                <a:latin typeface="微软雅黑" pitchFamily="34" charset="-122"/>
                <a:ea typeface="微软雅黑" pitchFamily="34" charset="-122"/>
                <a:cs typeface="Arial" charset="0"/>
              </a:rPr>
              <a:t>N</a:t>
            </a:r>
            <a:r>
              <a:rPr lang="zh-CN" altLang="en-US" sz="2200">
                <a:solidFill>
                  <a:schemeClr val="accent2"/>
                </a:solidFill>
                <a:latin typeface="微软雅黑" pitchFamily="34" charset="-122"/>
                <a:ea typeface="微软雅黑" pitchFamily="34" charset="-122"/>
                <a:cs typeface="Arial" charset="0"/>
              </a:rPr>
              <a:t>批衣服呢？</a:t>
            </a:r>
          </a:p>
          <a:p>
            <a:pPr>
              <a:spcBef>
                <a:spcPct val="20000"/>
              </a:spcBef>
            </a:pPr>
            <a:r>
              <a:rPr lang="en-US" altLang="zh-CN" sz="2200">
                <a:solidFill>
                  <a:schemeClr val="accent2"/>
                </a:solidFill>
                <a:latin typeface="微软雅黑" pitchFamily="34" charset="-122"/>
                <a:ea typeface="微软雅黑" pitchFamily="34" charset="-122"/>
                <a:cs typeface="Arial" charset="0"/>
              </a:rPr>
              <a:t>30+Nx40+20</a:t>
            </a:r>
            <a:r>
              <a:rPr lang="zh-CN" altLang="en-US" sz="2200">
                <a:solidFill>
                  <a:schemeClr val="accent2"/>
                </a:solidFill>
                <a:latin typeface="微软雅黑" pitchFamily="34" charset="-122"/>
                <a:ea typeface="微软雅黑" pitchFamily="34" charset="-122"/>
                <a:cs typeface="Arial" charset="0"/>
              </a:rPr>
              <a:t>分钟</a:t>
            </a:r>
          </a:p>
          <a:p>
            <a:pPr>
              <a:spcBef>
                <a:spcPct val="20000"/>
              </a:spcBef>
            </a:pPr>
            <a:r>
              <a:rPr lang="zh-CN" altLang="en-US" sz="2200">
                <a:solidFill>
                  <a:schemeClr val="accent2"/>
                </a:solidFill>
                <a:latin typeface="微软雅黑" pitchFamily="34" charset="-122"/>
                <a:ea typeface="微软雅黑" pitchFamily="34" charset="-122"/>
                <a:cs typeface="Arial" charset="0"/>
              </a:rPr>
              <a:t>假定每一步时间均衡，则比串行方式提高约</a:t>
            </a:r>
            <a:r>
              <a:rPr lang="en-US" altLang="zh-CN" sz="2200">
                <a:solidFill>
                  <a:schemeClr val="accent2"/>
                </a:solidFill>
                <a:latin typeface="微软雅黑" pitchFamily="34" charset="-122"/>
                <a:ea typeface="微软雅黑" pitchFamily="34" charset="-122"/>
                <a:cs typeface="Arial" charset="0"/>
              </a:rPr>
              <a:t>3</a:t>
            </a:r>
            <a:r>
              <a:rPr lang="zh-CN" altLang="en-US" sz="2200">
                <a:solidFill>
                  <a:schemeClr val="accent2"/>
                </a:solidFill>
                <a:latin typeface="微软雅黑" pitchFamily="34" charset="-122"/>
                <a:ea typeface="微软雅黑" pitchFamily="34" charset="-122"/>
                <a:cs typeface="Arial" charset="0"/>
              </a:rPr>
              <a:t>倍！</a:t>
            </a:r>
            <a:endParaRPr lang="en-US" altLang="zh-CN" sz="2200">
              <a:solidFill>
                <a:schemeClr val="accent2"/>
              </a:solidFill>
              <a:ea typeface="宋体" pitchFamily="2" charset="-122"/>
              <a:cs typeface="Arial" charset="0"/>
            </a:endParaRPr>
          </a:p>
        </p:txBody>
      </p:sp>
      <p:sp>
        <p:nvSpPr>
          <p:cNvPr id="558214" name="Text Box 134"/>
          <p:cNvSpPr txBox="1">
            <a:spLocks noChangeArrowheads="1"/>
          </p:cNvSpPr>
          <p:nvPr/>
        </p:nvSpPr>
        <p:spPr bwMode="auto">
          <a:xfrm>
            <a:off x="784225" y="5556250"/>
            <a:ext cx="3602038" cy="762000"/>
          </a:xfrm>
          <a:prstGeom prst="rect">
            <a:avLst/>
          </a:prstGeom>
          <a:noFill/>
          <a:ln w="12700">
            <a:noFill/>
            <a:miter lim="800000"/>
            <a:headEnd/>
            <a:tailEnd/>
          </a:ln>
          <a:effectLst/>
        </p:spPr>
        <p:txBody>
          <a:bodyPr>
            <a:spAutoFit/>
          </a:bodyPr>
          <a:lstStyle/>
          <a:p>
            <a:pPr>
              <a:spcBef>
                <a:spcPct val="50000"/>
              </a:spcBef>
            </a:pPr>
            <a:r>
              <a:rPr lang="zh-CN" altLang="en-US" sz="2200">
                <a:latin typeface="Times New Roman" pitchFamily="18" charset="0"/>
                <a:ea typeface="微软雅黑" pitchFamily="34" charset="-122"/>
              </a:rPr>
              <a:t>流水方式下，所用时间主要与最长阶段的时间有关！</a:t>
            </a:r>
            <a:endParaRPr lang="en-US" altLang="zh-CN" sz="2200">
              <a:latin typeface="Times New Roman" pitchFamily="18"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7" dur="500"/>
                                        <p:tgtEl>
                                          <p:spTgt spid="558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12" dur="500"/>
                                        <p:tgtEl>
                                          <p:spTgt spid="558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213">
                                            <p:txEl>
                                              <p:pRg st="0" end="0"/>
                                            </p:txEl>
                                          </p:spTgt>
                                        </p:tgtEl>
                                        <p:attrNameLst>
                                          <p:attrName>style.visibility</p:attrName>
                                        </p:attrNameLst>
                                      </p:cBhvr>
                                      <p:to>
                                        <p:strVal val="visible"/>
                                      </p:to>
                                    </p:set>
                                    <p:animEffect transition="in" filter="blinds(horizontal)">
                                      <p:cBhvr>
                                        <p:cTn id="17" dur="500"/>
                                        <p:tgtEl>
                                          <p:spTgt spid="5582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8213">
                                            <p:txEl>
                                              <p:pRg st="1" end="1"/>
                                            </p:txEl>
                                          </p:spTgt>
                                        </p:tgtEl>
                                        <p:attrNameLst>
                                          <p:attrName>style.visibility</p:attrName>
                                        </p:attrNameLst>
                                      </p:cBhvr>
                                      <p:to>
                                        <p:strVal val="visible"/>
                                      </p:to>
                                    </p:set>
                                    <p:animEffect transition="in" filter="blinds(horizontal)">
                                      <p:cBhvr>
                                        <p:cTn id="22" dur="500"/>
                                        <p:tgtEl>
                                          <p:spTgt spid="5582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8213">
                                            <p:txEl>
                                              <p:pRg st="2" end="2"/>
                                            </p:txEl>
                                          </p:spTgt>
                                        </p:tgtEl>
                                        <p:attrNameLst>
                                          <p:attrName>style.visibility</p:attrName>
                                        </p:attrNameLst>
                                      </p:cBhvr>
                                      <p:to>
                                        <p:strVal val="visible"/>
                                      </p:to>
                                    </p:set>
                                    <p:animEffect transition="in" filter="blinds(horizontal)">
                                      <p:cBhvr>
                                        <p:cTn id="27" dur="500"/>
                                        <p:tgtEl>
                                          <p:spTgt spid="5582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8213">
                                            <p:txEl>
                                              <p:pRg st="3" end="3"/>
                                            </p:txEl>
                                          </p:spTgt>
                                        </p:tgtEl>
                                        <p:attrNameLst>
                                          <p:attrName>style.visibility</p:attrName>
                                        </p:attrNameLst>
                                      </p:cBhvr>
                                      <p:to>
                                        <p:strVal val="visible"/>
                                      </p:to>
                                    </p:set>
                                    <p:animEffect transition="in" filter="blinds(horizontal)">
                                      <p:cBhvr>
                                        <p:cTn id="32" dur="500"/>
                                        <p:tgtEl>
                                          <p:spTgt spid="55821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8213">
                                            <p:txEl>
                                              <p:pRg st="4" end="4"/>
                                            </p:txEl>
                                          </p:spTgt>
                                        </p:tgtEl>
                                        <p:attrNameLst>
                                          <p:attrName>style.visibility</p:attrName>
                                        </p:attrNameLst>
                                      </p:cBhvr>
                                      <p:to>
                                        <p:strVal val="visible"/>
                                      </p:to>
                                    </p:set>
                                    <p:animEffect transition="in" filter="blinds(horizontal)">
                                      <p:cBhvr>
                                        <p:cTn id="37" dur="500"/>
                                        <p:tgtEl>
                                          <p:spTgt spid="55821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8214">
                                            <p:txEl>
                                              <p:pRg st="0" end="0"/>
                                            </p:txEl>
                                          </p:spTgt>
                                        </p:tgtEl>
                                        <p:attrNameLst>
                                          <p:attrName>style.visibility</p:attrName>
                                        </p:attrNameLst>
                                      </p:cBhvr>
                                      <p:to>
                                        <p:strVal val="visible"/>
                                      </p:to>
                                    </p:set>
                                    <p:animEffect transition="in" filter="blinds(horizontal)">
                                      <p:cBhvr>
                                        <p:cTn id="42" dur="500"/>
                                        <p:tgtEl>
                                          <p:spTgt spid="558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a:t>指令流水线的基本概念</a:t>
            </a:r>
          </a:p>
        </p:txBody>
      </p:sp>
      <p:sp>
        <p:nvSpPr>
          <p:cNvPr id="551939" name="Rectangle 3"/>
          <p:cNvSpPr>
            <a:spLocks noGrp="1" noChangeArrowheads="1"/>
          </p:cNvSpPr>
          <p:nvPr>
            <p:ph type="body" idx="1"/>
          </p:nvPr>
        </p:nvSpPr>
        <p:spPr>
          <a:xfrm>
            <a:off x="365125" y="804863"/>
            <a:ext cx="8191500" cy="2482850"/>
          </a:xfrm>
        </p:spPr>
        <p:txBody>
          <a:bodyPr/>
          <a:lstStyle/>
          <a:p>
            <a:r>
              <a:rPr lang="zh-CN" altLang="en-US" sz="2200">
                <a:solidFill>
                  <a:schemeClr val="accent1"/>
                </a:solidFill>
                <a:latin typeface="微软雅黑" pitchFamily="34" charset="-122"/>
                <a:ea typeface="微软雅黑" pitchFamily="34" charset="-122"/>
              </a:rPr>
              <a:t>五段流水线</a:t>
            </a:r>
          </a:p>
          <a:p>
            <a:pPr>
              <a:buFontTx/>
              <a:buNone/>
            </a:pPr>
            <a:r>
              <a:rPr lang="zh-CN" altLang="en-US" sz="22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取指令</a:t>
            </a:r>
            <a:r>
              <a:rPr lang="en-US" altLang="zh-CN" sz="2000">
                <a:solidFill>
                  <a:schemeClr val="accent2"/>
                </a:solidFill>
                <a:latin typeface="微软雅黑" pitchFamily="34" charset="-122"/>
                <a:ea typeface="微软雅黑" pitchFamily="34" charset="-122"/>
              </a:rPr>
              <a:t>(IF)</a:t>
            </a:r>
            <a:r>
              <a:rPr lang="zh-CN" altLang="en-US" sz="2000">
                <a:latin typeface="微软雅黑" pitchFamily="34" charset="-122"/>
                <a:ea typeface="微软雅黑" pitchFamily="34" charset="-122"/>
              </a:rPr>
              <a:t>：根据</a:t>
            </a:r>
            <a:r>
              <a:rPr lang="en-US" altLang="zh-CN" sz="2000">
                <a:latin typeface="微软雅黑" pitchFamily="34" charset="-122"/>
                <a:ea typeface="微软雅黑" pitchFamily="34" charset="-122"/>
              </a:rPr>
              <a:t>PC</a:t>
            </a:r>
            <a:r>
              <a:rPr lang="zh-CN" altLang="en-US" sz="2000">
                <a:latin typeface="微软雅黑" pitchFamily="34" charset="-122"/>
                <a:ea typeface="微软雅黑" pitchFamily="34" charset="-122"/>
              </a:rPr>
              <a:t>的值从存储器取出指令。</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指令译码</a:t>
            </a:r>
            <a:r>
              <a:rPr lang="en-US" altLang="zh-CN" sz="2000">
                <a:solidFill>
                  <a:schemeClr val="accent2"/>
                </a:solidFill>
                <a:latin typeface="微软雅黑" pitchFamily="34" charset="-122"/>
                <a:ea typeface="微软雅黑" pitchFamily="34" charset="-122"/>
              </a:rPr>
              <a:t>(ID)</a:t>
            </a:r>
            <a:r>
              <a:rPr lang="zh-CN" altLang="en-US" sz="2000">
                <a:latin typeface="微软雅黑" pitchFamily="34" charset="-122"/>
                <a:ea typeface="微软雅黑" pitchFamily="34" charset="-122"/>
              </a:rPr>
              <a:t>：产生指令执行所需的控制信号。</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取操作数</a:t>
            </a:r>
            <a:r>
              <a:rPr lang="en-US" altLang="zh-CN" sz="2000">
                <a:solidFill>
                  <a:schemeClr val="accent2"/>
                </a:solidFill>
                <a:latin typeface="微软雅黑" pitchFamily="34" charset="-122"/>
                <a:ea typeface="微软雅黑" pitchFamily="34" charset="-122"/>
              </a:rPr>
              <a:t>(OF)</a:t>
            </a:r>
            <a:r>
              <a:rPr lang="zh-CN" altLang="en-US" sz="2000">
                <a:latin typeface="微软雅黑" pitchFamily="34" charset="-122"/>
                <a:ea typeface="微软雅黑" pitchFamily="34" charset="-122"/>
              </a:rPr>
              <a:t>：读取存储器操作数或寄存器操作数。</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执行</a:t>
            </a:r>
            <a:r>
              <a:rPr lang="en-US" altLang="zh-CN" sz="2000">
                <a:solidFill>
                  <a:schemeClr val="accent2"/>
                </a:solidFill>
                <a:latin typeface="微软雅黑" pitchFamily="34" charset="-122"/>
                <a:ea typeface="微软雅黑" pitchFamily="34" charset="-122"/>
              </a:rPr>
              <a:t>(EX)</a:t>
            </a:r>
            <a:r>
              <a:rPr lang="zh-CN" altLang="en-US" sz="2000">
                <a:latin typeface="微软雅黑" pitchFamily="34" charset="-122"/>
                <a:ea typeface="微软雅黑" pitchFamily="34" charset="-122"/>
              </a:rPr>
              <a:t>：对操作数完成指定操作。</a:t>
            </a:r>
          </a:p>
          <a:p>
            <a:pPr>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写回</a:t>
            </a:r>
            <a:r>
              <a:rPr lang="en-US" altLang="zh-CN" sz="2000">
                <a:solidFill>
                  <a:schemeClr val="accent2"/>
                </a:solidFill>
                <a:latin typeface="微软雅黑" pitchFamily="34" charset="-122"/>
                <a:ea typeface="微软雅黑" pitchFamily="34" charset="-122"/>
              </a:rPr>
              <a:t>(WB)</a:t>
            </a:r>
            <a:r>
              <a:rPr lang="zh-CN" altLang="en-US" sz="2000">
                <a:latin typeface="微软雅黑" pitchFamily="34" charset="-122"/>
                <a:ea typeface="微软雅黑" pitchFamily="34" charset="-122"/>
              </a:rPr>
              <a:t>：将操作结果写入存储器或寄存器。</a:t>
            </a:r>
          </a:p>
        </p:txBody>
      </p:sp>
      <p:pic>
        <p:nvPicPr>
          <p:cNvPr id="551940" name="Picture 4"/>
          <p:cNvPicPr>
            <a:picLocks noChangeAspect="1" noChangeArrowheads="1"/>
          </p:cNvPicPr>
          <p:nvPr/>
        </p:nvPicPr>
        <p:blipFill>
          <a:blip r:embed="rId2"/>
          <a:srcRect/>
          <a:stretch>
            <a:fillRect/>
          </a:stretch>
        </p:blipFill>
        <p:spPr bwMode="auto">
          <a:xfrm>
            <a:off x="0" y="3454400"/>
            <a:ext cx="8853488" cy="340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9" name="Picture 9"/>
          <p:cNvPicPr>
            <a:picLocks noChangeAspect="1" noChangeArrowheads="1"/>
          </p:cNvPicPr>
          <p:nvPr/>
        </p:nvPicPr>
        <p:blipFill>
          <a:blip r:embed="rId2"/>
          <a:srcRect/>
          <a:stretch>
            <a:fillRect/>
          </a:stretch>
        </p:blipFill>
        <p:spPr bwMode="auto">
          <a:xfrm>
            <a:off x="128588" y="2395538"/>
            <a:ext cx="8782050" cy="4271962"/>
          </a:xfrm>
          <a:prstGeom prst="rect">
            <a:avLst/>
          </a:prstGeom>
          <a:noFill/>
        </p:spPr>
      </p:pic>
      <p:sp>
        <p:nvSpPr>
          <p:cNvPr id="552962" name="Rectangle 2"/>
          <p:cNvSpPr>
            <a:spLocks noGrp="1" noChangeArrowheads="1"/>
          </p:cNvSpPr>
          <p:nvPr>
            <p:ph type="title"/>
          </p:nvPr>
        </p:nvSpPr>
        <p:spPr/>
        <p:txBody>
          <a:bodyPr/>
          <a:lstStyle/>
          <a:p>
            <a:r>
              <a:rPr lang="zh-CN" altLang="en-US"/>
              <a:t>单周期数据通路中指令的执行</a:t>
            </a:r>
          </a:p>
        </p:txBody>
      </p:sp>
      <p:sp>
        <p:nvSpPr>
          <p:cNvPr id="552963" name="Rectangle 3"/>
          <p:cNvSpPr>
            <a:spLocks noGrp="1" noChangeArrowheads="1"/>
          </p:cNvSpPr>
          <p:nvPr>
            <p:ph type="body" idx="1"/>
          </p:nvPr>
        </p:nvSpPr>
        <p:spPr>
          <a:xfrm>
            <a:off x="290513" y="817563"/>
            <a:ext cx="8597900" cy="781050"/>
          </a:xfrm>
        </p:spPr>
        <p:txBody>
          <a:bodyPr/>
          <a:lstStyle/>
          <a:p>
            <a:pPr>
              <a:lnSpc>
                <a:spcPct val="120000"/>
              </a:lnSpc>
              <a:buFontTx/>
              <a:buNone/>
            </a:pPr>
            <a:r>
              <a:rPr lang="zh-CN" altLang="en-US" sz="2000">
                <a:latin typeface="微软雅黑" pitchFamily="34" charset="-122"/>
                <a:ea typeface="微软雅黑" pitchFamily="34" charset="-122"/>
              </a:rPr>
              <a:t>假定：最复杂指令执行过程 ① 取指：</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；②译码和读操作数：</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；③</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操作：</a:t>
            </a:r>
            <a:r>
              <a:rPr lang="en-US" altLang="zh-CN" sz="2000">
                <a:latin typeface="微软雅黑" pitchFamily="34" charset="-122"/>
                <a:ea typeface="微软雅黑" pitchFamily="34" charset="-122"/>
              </a:rPr>
              <a:t>100ps</a:t>
            </a:r>
            <a:r>
              <a:rPr lang="zh-CN" altLang="en-US" sz="2000">
                <a:latin typeface="微软雅黑" pitchFamily="34" charset="-122"/>
                <a:ea typeface="微软雅黑" pitchFamily="34" charset="-122"/>
              </a:rPr>
              <a:t>；④读存储器：</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；⑤结果写寄存器：</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a:t>
            </a:r>
            <a:r>
              <a:rPr lang="zh-CN" altLang="en-US">
                <a:ea typeface="宋体" pitchFamily="2" charset="-122"/>
              </a:rPr>
              <a:t> </a:t>
            </a:r>
          </a:p>
        </p:txBody>
      </p:sp>
      <p:sp>
        <p:nvSpPr>
          <p:cNvPr id="552966" name="Text Box 6"/>
          <p:cNvSpPr txBox="1">
            <a:spLocks noChangeArrowheads="1"/>
          </p:cNvSpPr>
          <p:nvPr/>
        </p:nvSpPr>
        <p:spPr bwMode="auto">
          <a:xfrm>
            <a:off x="347663" y="1844675"/>
            <a:ext cx="3962400" cy="427038"/>
          </a:xfrm>
          <a:prstGeom prst="rect">
            <a:avLst/>
          </a:prstGeom>
          <a:noFill/>
          <a:ln w="50800">
            <a:noFill/>
            <a:miter lim="800000"/>
            <a:headEnd/>
            <a:tailEnd/>
          </a:ln>
          <a:effectLst/>
        </p:spPr>
        <p:txBody>
          <a:bodyPr>
            <a:spAutoFit/>
          </a:bodyPr>
          <a:lstStyle/>
          <a:p>
            <a:pPr>
              <a:spcBef>
                <a:spcPct val="50000"/>
              </a:spcBef>
            </a:pPr>
            <a:r>
              <a:rPr lang="en-US" altLang="zh-CN" sz="2200">
                <a:solidFill>
                  <a:schemeClr val="accent1"/>
                </a:solidFill>
                <a:latin typeface="微软雅黑" pitchFamily="34" charset="-122"/>
                <a:ea typeface="微软雅黑" pitchFamily="34" charset="-122"/>
              </a:rPr>
              <a:t>200+50+100+200=550</a:t>
            </a:r>
          </a:p>
        </p:txBody>
      </p:sp>
      <p:sp>
        <p:nvSpPr>
          <p:cNvPr id="552967" name="Text Box 7"/>
          <p:cNvSpPr txBox="1">
            <a:spLocks noChangeArrowheads="1"/>
          </p:cNvSpPr>
          <p:nvPr/>
        </p:nvSpPr>
        <p:spPr bwMode="auto">
          <a:xfrm>
            <a:off x="3951288" y="1900238"/>
            <a:ext cx="5049837" cy="7016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2"/>
                </a:solidFill>
                <a:latin typeface="微软雅黑" pitchFamily="34" charset="-122"/>
                <a:ea typeface="微软雅黑" pitchFamily="34" charset="-122"/>
              </a:rPr>
              <a:t>单周期：每条指令在单个时钟周期内完成，故</a:t>
            </a:r>
            <a:r>
              <a:rPr lang="en-US" altLang="zh-CN" sz="2000">
                <a:solidFill>
                  <a:schemeClr val="accent2"/>
                </a:solidFill>
                <a:latin typeface="微软雅黑" pitchFamily="34" charset="-122"/>
                <a:ea typeface="微软雅黑" pitchFamily="34" charset="-122"/>
              </a:rPr>
              <a:t>CPI=1</a:t>
            </a:r>
            <a:r>
              <a:rPr lang="zh-CN" altLang="en-US" sz="2000">
                <a:solidFill>
                  <a:schemeClr val="accent2"/>
                </a:solidFill>
                <a:latin typeface="微软雅黑" pitchFamily="34" charset="-122"/>
                <a:ea typeface="微软雅黑" pitchFamily="34" charset="-122"/>
              </a:rPr>
              <a:t>，时钟周期</a:t>
            </a:r>
            <a:r>
              <a:rPr lang="en-US" altLang="zh-CN" sz="2000">
                <a:solidFill>
                  <a:schemeClr val="accent2"/>
                </a:solidFill>
                <a:latin typeface="微软雅黑" pitchFamily="34" charset="-122"/>
                <a:ea typeface="微软雅黑" pitchFamily="34" charset="-122"/>
              </a:rPr>
              <a:t>=600ps</a:t>
            </a:r>
          </a:p>
        </p:txBody>
      </p:sp>
      <p:sp>
        <p:nvSpPr>
          <p:cNvPr id="552968" name="Text Box 8"/>
          <p:cNvSpPr txBox="1">
            <a:spLocks noChangeArrowheads="1"/>
          </p:cNvSpPr>
          <p:nvPr/>
        </p:nvSpPr>
        <p:spPr bwMode="auto">
          <a:xfrm>
            <a:off x="3643313" y="3584575"/>
            <a:ext cx="5137150" cy="717550"/>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每秒执行指令条数：</a:t>
            </a:r>
          </a:p>
          <a:p>
            <a:pPr>
              <a:spcBef>
                <a:spcPct val="5000"/>
              </a:spcBef>
            </a:pPr>
            <a:r>
              <a:rPr lang="en-US" altLang="zh-CN" sz="2000">
                <a:solidFill>
                  <a:schemeClr val="accent1"/>
                </a:solidFill>
                <a:latin typeface="微软雅黑" pitchFamily="34" charset="-122"/>
                <a:ea typeface="微软雅黑" pitchFamily="34" charset="-122"/>
              </a:rPr>
              <a:t>1/600ps=1/(600×10</a:t>
            </a:r>
            <a:r>
              <a:rPr lang="en-US" altLang="zh-CN" sz="2000" baseline="30000">
                <a:solidFill>
                  <a:schemeClr val="accent1"/>
                </a:solidFill>
                <a:latin typeface="微软雅黑" pitchFamily="34" charset="-122"/>
                <a:ea typeface="微软雅黑" pitchFamily="34" charset="-122"/>
              </a:rPr>
              <a:t>-15</a:t>
            </a:r>
            <a:r>
              <a:rPr lang="en-US" altLang="zh-CN" sz="2000">
                <a:solidFill>
                  <a:schemeClr val="accent1"/>
                </a:solidFill>
                <a:latin typeface="微软雅黑" pitchFamily="34" charset="-122"/>
                <a:ea typeface="微软雅黑" pitchFamily="34" charset="-122"/>
              </a:rPr>
              <a:t>)=1.67×10</a:t>
            </a:r>
            <a:r>
              <a:rPr lang="en-US" altLang="zh-CN" sz="2000" baseline="30000">
                <a:solidFill>
                  <a:schemeClr val="accent1"/>
                </a:solidFill>
                <a:latin typeface="微软雅黑" pitchFamily="34" charset="-122"/>
                <a:ea typeface="微软雅黑" pitchFamily="34" charset="-122"/>
              </a:rPr>
              <a:t>12</a:t>
            </a:r>
            <a:endParaRPr lang="en-US" altLang="zh-CN" sz="2000">
              <a:solidFill>
                <a:schemeClr val="accent1"/>
              </a:solidFill>
              <a:latin typeface="微软雅黑" pitchFamily="34" charset="-122"/>
              <a:ea typeface="微软雅黑" pitchFamily="34" charset="-122"/>
            </a:endParaRPr>
          </a:p>
        </p:txBody>
      </p:sp>
      <p:sp>
        <p:nvSpPr>
          <p:cNvPr id="552970" name="Rectangle 10"/>
          <p:cNvSpPr>
            <a:spLocks noChangeArrowheads="1"/>
          </p:cNvSpPr>
          <p:nvPr/>
        </p:nvSpPr>
        <p:spPr bwMode="auto">
          <a:xfrm>
            <a:off x="3271838" y="2889250"/>
            <a:ext cx="3592512" cy="701675"/>
          </a:xfrm>
          <a:prstGeom prst="rect">
            <a:avLst/>
          </a:prstGeom>
          <a:noFill/>
          <a:ln w="50800">
            <a:noFill/>
            <a:miter lim="800000"/>
            <a:headEnd/>
            <a:tailEnd/>
          </a:ln>
          <a:effectLst/>
        </p:spPr>
        <p:txBody>
          <a:bodyPr wrap="none" anchor="ctr">
            <a:spAutoFit/>
          </a:bodyPr>
          <a:lstStyle/>
          <a:p>
            <a:pPr algn="ctr"/>
            <a:r>
              <a:rPr lang="en-US" altLang="zh-CN" b="0">
                <a:ea typeface="宋体" pitchFamily="2" charset="-122"/>
              </a:rPr>
              <a:t>      </a:t>
            </a:r>
            <a:r>
              <a:rPr lang="en-US" altLang="zh-CN" sz="2000">
                <a:latin typeface="微软雅黑" pitchFamily="34" charset="-122"/>
                <a:ea typeface="微软雅黑" pitchFamily="34" charset="-122"/>
              </a:rPr>
              <a:t>CPI=1</a:t>
            </a:r>
            <a:r>
              <a:rPr lang="zh-CN" altLang="en-US" sz="2000">
                <a:latin typeface="微软雅黑" pitchFamily="34" charset="-122"/>
                <a:ea typeface="微软雅黑" pitchFamily="34" charset="-122"/>
              </a:rPr>
              <a:t>，指令延时为</a:t>
            </a:r>
            <a:r>
              <a:rPr lang="en-US" altLang="zh-CN" sz="2000">
                <a:latin typeface="微软雅黑" pitchFamily="34" charset="-122"/>
                <a:ea typeface="微软雅黑" pitchFamily="34" charset="-122"/>
              </a:rPr>
              <a:t>600ps</a:t>
            </a:r>
          </a:p>
          <a:p>
            <a:pPr algn="ctr"/>
            <a:r>
              <a:rPr lang="zh-CN" altLang="en-US" sz="2000">
                <a:latin typeface="微软雅黑" pitchFamily="34" charset="-122"/>
                <a:ea typeface="微软雅黑" pitchFamily="34" charset="-122"/>
              </a:rPr>
              <a:t>指令吞吐率为</a:t>
            </a:r>
            <a:r>
              <a:rPr lang="en-US" altLang="zh-CN" sz="2000">
                <a:latin typeface="微软雅黑" pitchFamily="34" charset="-122"/>
                <a:ea typeface="微软雅黑" pitchFamily="34" charset="-122"/>
              </a:rPr>
              <a:t>1.67GIPS</a:t>
            </a:r>
          </a:p>
        </p:txBody>
      </p:sp>
      <p:sp>
        <p:nvSpPr>
          <p:cNvPr id="552971" name="Rectangle 11"/>
          <p:cNvSpPr>
            <a:spLocks noChangeArrowheads="1"/>
          </p:cNvSpPr>
          <p:nvPr/>
        </p:nvSpPr>
        <p:spPr bwMode="auto">
          <a:xfrm>
            <a:off x="3841750" y="4964113"/>
            <a:ext cx="3676650" cy="701675"/>
          </a:xfrm>
          <a:prstGeom prst="rect">
            <a:avLst/>
          </a:prstGeom>
          <a:noFill/>
          <a:ln w="50800">
            <a:noFill/>
            <a:miter lim="800000"/>
            <a:headEnd/>
            <a:tailEnd/>
          </a:ln>
          <a:effectLst/>
        </p:spPr>
        <p:txBody>
          <a:bodyPr anchor="ctr">
            <a:spAutoFit/>
          </a:bodyPr>
          <a:lstStyle/>
          <a:p>
            <a:r>
              <a:rPr lang="zh-CN" altLang="en-US" sz="2000">
                <a:latin typeface="微软雅黑" pitchFamily="34" charset="-122"/>
                <a:ea typeface="微软雅黑" pitchFamily="34" charset="-122"/>
              </a:rPr>
              <a:t>指令串行执行，程序执行时间为：指令条数</a:t>
            </a:r>
            <a:r>
              <a:rPr lang="pt-BR" altLang="zh-CN" sz="2000">
                <a:latin typeface="微软雅黑" pitchFamily="34" charset="-122"/>
                <a:ea typeface="微软雅黑" pitchFamily="34" charset="-122"/>
              </a:rPr>
              <a:t>×</a:t>
            </a:r>
            <a:r>
              <a:rPr lang="en-US" altLang="zh-CN" sz="2000">
                <a:latin typeface="微软雅黑" pitchFamily="34" charset="-122"/>
                <a:ea typeface="微软雅黑" pitchFamily="34" charset="-122"/>
              </a:rPr>
              <a:t>600ps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blinds(horizontal)">
                                      <p:cBhvr>
                                        <p:cTn id="7" dur="500"/>
                                        <p:tgtEl>
                                          <p:spTgt spid="552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9"/>
                                        </p:tgtEl>
                                        <p:attrNameLst>
                                          <p:attrName>style.visibility</p:attrName>
                                        </p:attrNameLst>
                                      </p:cBhvr>
                                      <p:to>
                                        <p:strVal val="visible"/>
                                      </p:to>
                                    </p:set>
                                    <p:animEffect transition="in" filter="blinds(horizontal)">
                                      <p:cBhvr>
                                        <p:cTn id="12" dur="500"/>
                                        <p:tgtEl>
                                          <p:spTgt spid="5529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66"/>
                                        </p:tgtEl>
                                        <p:attrNameLst>
                                          <p:attrName>style.visibility</p:attrName>
                                        </p:attrNameLst>
                                      </p:cBhvr>
                                      <p:to>
                                        <p:strVal val="visible"/>
                                      </p:to>
                                    </p:set>
                                    <p:animEffect transition="in" filter="blinds(horizontal)">
                                      <p:cBhvr>
                                        <p:cTn id="17" dur="500"/>
                                        <p:tgtEl>
                                          <p:spTgt spid="5529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67"/>
                                        </p:tgtEl>
                                        <p:attrNameLst>
                                          <p:attrName>style.visibility</p:attrName>
                                        </p:attrNameLst>
                                      </p:cBhvr>
                                      <p:to>
                                        <p:strVal val="visible"/>
                                      </p:to>
                                    </p:set>
                                    <p:animEffect transition="in" filter="blinds(horizontal)">
                                      <p:cBhvr>
                                        <p:cTn id="22" dur="500"/>
                                        <p:tgtEl>
                                          <p:spTgt spid="5529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70"/>
                                        </p:tgtEl>
                                        <p:attrNameLst>
                                          <p:attrName>style.visibility</p:attrName>
                                        </p:attrNameLst>
                                      </p:cBhvr>
                                      <p:to>
                                        <p:strVal val="visible"/>
                                      </p:to>
                                    </p:set>
                                    <p:animEffect transition="in" filter="blinds(horizontal)">
                                      <p:cBhvr>
                                        <p:cTn id="27" dur="500"/>
                                        <p:tgtEl>
                                          <p:spTgt spid="5529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68"/>
                                        </p:tgtEl>
                                        <p:attrNameLst>
                                          <p:attrName>style.visibility</p:attrName>
                                        </p:attrNameLst>
                                      </p:cBhvr>
                                      <p:to>
                                        <p:strVal val="visible"/>
                                      </p:to>
                                    </p:set>
                                    <p:animEffect transition="in" filter="blinds(horizontal)">
                                      <p:cBhvr>
                                        <p:cTn id="32" dur="500"/>
                                        <p:tgtEl>
                                          <p:spTgt spid="5529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71"/>
                                        </p:tgtEl>
                                        <p:attrNameLst>
                                          <p:attrName>style.visibility</p:attrName>
                                        </p:attrNameLst>
                                      </p:cBhvr>
                                      <p:to>
                                        <p:strVal val="visible"/>
                                      </p:to>
                                    </p:set>
                                    <p:animEffect transition="in" filter="blinds(horizontal)">
                                      <p:cBhvr>
                                        <p:cTn id="37" dur="500"/>
                                        <p:tgtEl>
                                          <p:spTgt spid="552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P spid="552966" grpId="0"/>
      <p:bldP spid="552967" grpId="0"/>
      <p:bldP spid="552968" grpId="0"/>
      <p:bldP spid="552970" grpId="0"/>
      <p:bldP spid="5529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zh-CN" altLang="en-US"/>
              <a:t>流水线数据通路中指令的执行</a:t>
            </a:r>
          </a:p>
        </p:txBody>
      </p:sp>
      <p:pic>
        <p:nvPicPr>
          <p:cNvPr id="555013" name="Picture 5"/>
          <p:cNvPicPr>
            <a:picLocks noChangeAspect="1" noChangeArrowheads="1"/>
          </p:cNvPicPr>
          <p:nvPr/>
        </p:nvPicPr>
        <p:blipFill>
          <a:blip r:embed="rId2"/>
          <a:srcRect/>
          <a:stretch>
            <a:fillRect/>
          </a:stretch>
        </p:blipFill>
        <p:spPr bwMode="auto">
          <a:xfrm>
            <a:off x="0" y="1831975"/>
            <a:ext cx="9144000" cy="2603500"/>
          </a:xfrm>
          <a:prstGeom prst="rect">
            <a:avLst/>
          </a:prstGeom>
          <a:noFill/>
        </p:spPr>
      </p:pic>
      <p:sp>
        <p:nvSpPr>
          <p:cNvPr id="555014" name="Rectangle 6"/>
          <p:cNvSpPr>
            <a:spLocks noGrp="1" noChangeArrowheads="1"/>
          </p:cNvSpPr>
          <p:nvPr>
            <p:ph type="body" idx="1"/>
          </p:nvPr>
        </p:nvSpPr>
        <p:spPr>
          <a:xfrm>
            <a:off x="290513" y="760413"/>
            <a:ext cx="8597900" cy="781050"/>
          </a:xfrm>
          <a:noFill/>
          <a:ln/>
        </p:spPr>
        <p:txBody>
          <a:bodyPr/>
          <a:lstStyle/>
          <a:p>
            <a:pPr>
              <a:lnSpc>
                <a:spcPct val="120000"/>
              </a:lnSpc>
              <a:buFontTx/>
              <a:buNone/>
            </a:pPr>
            <a:r>
              <a:rPr lang="zh-CN" altLang="en-US" sz="2000">
                <a:latin typeface="微软雅黑" pitchFamily="34" charset="-122"/>
                <a:ea typeface="微软雅黑" pitchFamily="34" charset="-122"/>
              </a:rPr>
              <a:t>假定：最复杂指令执行过程 ① 取指：</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；②译码和读操作数：</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；③</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操作：</a:t>
            </a:r>
            <a:r>
              <a:rPr lang="en-US" altLang="zh-CN" sz="2000">
                <a:latin typeface="微软雅黑" pitchFamily="34" charset="-122"/>
                <a:ea typeface="微软雅黑" pitchFamily="34" charset="-122"/>
              </a:rPr>
              <a:t>100ps</a:t>
            </a:r>
            <a:r>
              <a:rPr lang="zh-CN" altLang="en-US" sz="2000">
                <a:latin typeface="微软雅黑" pitchFamily="34" charset="-122"/>
                <a:ea typeface="微软雅黑" pitchFamily="34" charset="-122"/>
              </a:rPr>
              <a:t>；④读存储器：</a:t>
            </a:r>
            <a:r>
              <a:rPr lang="en-US" altLang="zh-CN" sz="2000">
                <a:latin typeface="微软雅黑" pitchFamily="34" charset="-122"/>
                <a:ea typeface="微软雅黑" pitchFamily="34" charset="-122"/>
              </a:rPr>
              <a:t>200ps</a:t>
            </a:r>
            <a:r>
              <a:rPr lang="zh-CN" altLang="en-US" sz="2000">
                <a:latin typeface="微软雅黑" pitchFamily="34" charset="-122"/>
                <a:ea typeface="微软雅黑" pitchFamily="34" charset="-122"/>
              </a:rPr>
              <a:t>；⑤结果写寄存器：</a:t>
            </a:r>
            <a:r>
              <a:rPr lang="en-US" altLang="zh-CN" sz="2000">
                <a:latin typeface="微软雅黑" pitchFamily="34" charset="-122"/>
                <a:ea typeface="微软雅黑" pitchFamily="34" charset="-122"/>
              </a:rPr>
              <a:t>50ps</a:t>
            </a:r>
            <a:r>
              <a:rPr lang="zh-CN" altLang="en-US" sz="2000">
                <a:latin typeface="微软雅黑" pitchFamily="34" charset="-122"/>
                <a:ea typeface="微软雅黑" pitchFamily="34" charset="-122"/>
              </a:rPr>
              <a:t>。 </a:t>
            </a:r>
          </a:p>
        </p:txBody>
      </p:sp>
      <p:sp>
        <p:nvSpPr>
          <p:cNvPr id="555015" name="Text Box 7"/>
          <p:cNvSpPr txBox="1">
            <a:spLocks noChangeArrowheads="1"/>
          </p:cNvSpPr>
          <p:nvPr/>
        </p:nvSpPr>
        <p:spPr bwMode="auto">
          <a:xfrm>
            <a:off x="188913" y="4337050"/>
            <a:ext cx="1044575"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取指令</a:t>
            </a:r>
          </a:p>
        </p:txBody>
      </p:sp>
      <p:sp>
        <p:nvSpPr>
          <p:cNvPr id="555016" name="Text Box 8"/>
          <p:cNvSpPr txBox="1">
            <a:spLocks noChangeArrowheads="1"/>
          </p:cNvSpPr>
          <p:nvPr/>
        </p:nvSpPr>
        <p:spPr bwMode="auto">
          <a:xfrm>
            <a:off x="1646238" y="4356100"/>
            <a:ext cx="1552575"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译码</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读数</a:t>
            </a:r>
            <a:endParaRPr lang="en-US" altLang="zh-CN" sz="2200">
              <a:solidFill>
                <a:schemeClr val="accent1"/>
              </a:solidFill>
              <a:latin typeface="微软雅黑" pitchFamily="34" charset="-122"/>
              <a:ea typeface="微软雅黑" pitchFamily="34" charset="-122"/>
            </a:endParaRPr>
          </a:p>
        </p:txBody>
      </p:sp>
      <p:sp>
        <p:nvSpPr>
          <p:cNvPr id="555017" name="Text Box 9"/>
          <p:cNvSpPr txBox="1">
            <a:spLocks noChangeArrowheads="1"/>
          </p:cNvSpPr>
          <p:nvPr/>
        </p:nvSpPr>
        <p:spPr bwMode="auto">
          <a:xfrm>
            <a:off x="3609975" y="4360863"/>
            <a:ext cx="1438275" cy="427037"/>
          </a:xfrm>
          <a:prstGeom prst="rect">
            <a:avLst/>
          </a:prstGeom>
          <a:noFill/>
          <a:ln w="50800">
            <a:noFill/>
            <a:miter lim="800000"/>
            <a:headEnd/>
            <a:tailEnd/>
          </a:ln>
          <a:effectLst/>
        </p:spPr>
        <p:txBody>
          <a:bodyPr>
            <a:spAutoFit/>
          </a:bodyPr>
          <a:lstStyle/>
          <a:p>
            <a:pPr>
              <a:spcBef>
                <a:spcPct val="50000"/>
              </a:spcBef>
            </a:pPr>
            <a:r>
              <a:rPr lang="en-US" altLang="zh-CN" sz="2200">
                <a:solidFill>
                  <a:schemeClr val="accent1"/>
                </a:solidFill>
                <a:latin typeface="微软雅黑" pitchFamily="34" charset="-122"/>
                <a:ea typeface="微软雅黑" pitchFamily="34" charset="-122"/>
              </a:rPr>
              <a:t>ALU</a:t>
            </a:r>
            <a:r>
              <a:rPr lang="zh-CN" altLang="en-US" sz="2200">
                <a:solidFill>
                  <a:schemeClr val="accent1"/>
                </a:solidFill>
                <a:latin typeface="微软雅黑" pitchFamily="34" charset="-122"/>
                <a:ea typeface="微软雅黑" pitchFamily="34" charset="-122"/>
              </a:rPr>
              <a:t>运算</a:t>
            </a:r>
          </a:p>
        </p:txBody>
      </p:sp>
      <p:sp>
        <p:nvSpPr>
          <p:cNvPr id="555018" name="Text Box 10"/>
          <p:cNvSpPr txBox="1">
            <a:spLocks noChangeArrowheads="1"/>
          </p:cNvSpPr>
          <p:nvPr/>
        </p:nvSpPr>
        <p:spPr bwMode="auto">
          <a:xfrm>
            <a:off x="5195888" y="4337050"/>
            <a:ext cx="1873250"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读</a:t>
            </a:r>
            <a:r>
              <a:rPr lang="en-US" altLang="zh-CN" sz="2200">
                <a:solidFill>
                  <a:schemeClr val="accent1"/>
                </a:solidFill>
                <a:latin typeface="微软雅黑" pitchFamily="34" charset="-122"/>
                <a:ea typeface="微软雅黑" pitchFamily="34" charset="-122"/>
              </a:rPr>
              <a:t>/</a:t>
            </a:r>
            <a:r>
              <a:rPr lang="zh-CN" altLang="en-US" sz="2200">
                <a:solidFill>
                  <a:schemeClr val="accent1"/>
                </a:solidFill>
                <a:latin typeface="微软雅黑" pitchFamily="34" charset="-122"/>
                <a:ea typeface="微软雅黑" pitchFamily="34" charset="-122"/>
              </a:rPr>
              <a:t>写存储器</a:t>
            </a:r>
          </a:p>
        </p:txBody>
      </p:sp>
      <p:sp>
        <p:nvSpPr>
          <p:cNvPr id="555019" name="Text Box 11"/>
          <p:cNvSpPr txBox="1">
            <a:spLocks noChangeArrowheads="1"/>
          </p:cNvSpPr>
          <p:nvPr/>
        </p:nvSpPr>
        <p:spPr bwMode="auto">
          <a:xfrm>
            <a:off x="7370763" y="4343400"/>
            <a:ext cx="1408112" cy="427038"/>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1"/>
                </a:solidFill>
                <a:latin typeface="微软雅黑" pitchFamily="34" charset="-122"/>
                <a:ea typeface="微软雅黑" pitchFamily="34" charset="-122"/>
              </a:rPr>
              <a:t>写结果</a:t>
            </a:r>
          </a:p>
        </p:txBody>
      </p:sp>
      <p:sp>
        <p:nvSpPr>
          <p:cNvPr id="555020" name="Rectangle 12"/>
          <p:cNvSpPr>
            <a:spLocks noChangeArrowheads="1"/>
          </p:cNvSpPr>
          <p:nvPr/>
        </p:nvSpPr>
        <p:spPr bwMode="auto">
          <a:xfrm>
            <a:off x="144463" y="1579563"/>
            <a:ext cx="2201862" cy="427037"/>
          </a:xfrm>
          <a:prstGeom prst="rect">
            <a:avLst/>
          </a:prstGeom>
          <a:noFill/>
          <a:ln w="50800">
            <a:noFill/>
            <a:miter lim="800000"/>
            <a:headEnd/>
            <a:tailEnd/>
          </a:ln>
          <a:effectLst/>
        </p:spPr>
        <p:txBody>
          <a:bodyPr wrap="none" anchor="ctr">
            <a:spAutoFit/>
          </a:bodyPr>
          <a:lstStyle/>
          <a:p>
            <a:r>
              <a:rPr lang="zh-CN" altLang="en-US" sz="2200">
                <a:solidFill>
                  <a:schemeClr val="accent1"/>
                </a:solidFill>
                <a:latin typeface="微软雅黑" pitchFamily="34" charset="-122"/>
                <a:ea typeface="微软雅黑" pitchFamily="34" charset="-122"/>
              </a:rPr>
              <a:t>最长段为</a:t>
            </a:r>
            <a:r>
              <a:rPr lang="en-US" altLang="zh-CN" sz="2200">
                <a:solidFill>
                  <a:schemeClr val="accent1"/>
                </a:solidFill>
                <a:latin typeface="微软雅黑" pitchFamily="34" charset="-122"/>
                <a:ea typeface="微软雅黑" pitchFamily="34" charset="-122"/>
              </a:rPr>
              <a:t>200ps</a:t>
            </a:r>
            <a:r>
              <a:rPr lang="en-US" altLang="zh-CN">
                <a:ea typeface="宋体" pitchFamily="2" charset="-122"/>
              </a:rPr>
              <a:t> </a:t>
            </a:r>
          </a:p>
        </p:txBody>
      </p:sp>
      <p:sp>
        <p:nvSpPr>
          <p:cNvPr id="555012" name="Rectangle 4"/>
          <p:cNvSpPr>
            <a:spLocks noChangeArrowheads="1"/>
          </p:cNvSpPr>
          <p:nvPr/>
        </p:nvSpPr>
        <p:spPr bwMode="auto">
          <a:xfrm>
            <a:off x="2327275" y="1601788"/>
            <a:ext cx="4094163" cy="412750"/>
          </a:xfrm>
          <a:prstGeom prst="rect">
            <a:avLst/>
          </a:prstGeom>
          <a:noFill/>
          <a:ln w="50800">
            <a:noFill/>
            <a:miter lim="800000"/>
            <a:headEnd/>
            <a:tailEnd/>
          </a:ln>
          <a:effectLst/>
        </p:spPr>
        <p:txBody>
          <a:bodyPr wrap="none" anchor="ctr">
            <a:spAutoFit/>
          </a:bodyPr>
          <a:lstStyle/>
          <a:p>
            <a:r>
              <a:rPr lang="en-US" altLang="zh-CN" b="0">
                <a:ea typeface="宋体" pitchFamily="2" charset="-122"/>
              </a:rPr>
              <a:t> </a:t>
            </a:r>
            <a:r>
              <a:rPr lang="zh-CN" altLang="en-US" sz="2100">
                <a:solidFill>
                  <a:schemeClr val="accent2"/>
                </a:solidFill>
                <a:latin typeface="微软雅黑" pitchFamily="34" charset="-122"/>
                <a:ea typeface="微软雅黑" pitchFamily="34" charset="-122"/>
              </a:rPr>
              <a:t>指令延时为：</a:t>
            </a:r>
            <a:r>
              <a:rPr lang="en-US" altLang="zh-CN" sz="2100">
                <a:solidFill>
                  <a:schemeClr val="accent2"/>
                </a:solidFill>
                <a:latin typeface="微软雅黑" pitchFamily="34" charset="-122"/>
                <a:ea typeface="微软雅黑" pitchFamily="34" charset="-122"/>
              </a:rPr>
              <a:t>250ps×5=1.25ns</a:t>
            </a:r>
          </a:p>
        </p:txBody>
      </p:sp>
      <p:sp>
        <p:nvSpPr>
          <p:cNvPr id="555021" name="Rectangle 13"/>
          <p:cNvSpPr>
            <a:spLocks noChangeArrowheads="1"/>
          </p:cNvSpPr>
          <p:nvPr/>
        </p:nvSpPr>
        <p:spPr bwMode="auto">
          <a:xfrm>
            <a:off x="6423025" y="1604963"/>
            <a:ext cx="2578100" cy="412750"/>
          </a:xfrm>
          <a:prstGeom prst="rect">
            <a:avLst/>
          </a:prstGeom>
          <a:noFill/>
          <a:ln w="50800">
            <a:noFill/>
            <a:miter lim="800000"/>
            <a:headEnd/>
            <a:tailEnd/>
          </a:ln>
          <a:effectLst/>
        </p:spPr>
        <p:txBody>
          <a:bodyPr wrap="none">
            <a:spAutoFit/>
          </a:bodyPr>
          <a:lstStyle/>
          <a:p>
            <a:r>
              <a:rPr lang="zh-CN" altLang="en-US" sz="2100">
                <a:solidFill>
                  <a:srgbClr val="006600"/>
                </a:solidFill>
                <a:latin typeface="微软雅黑" pitchFamily="34" charset="-122"/>
                <a:ea typeface="微软雅黑" pitchFamily="34" charset="-122"/>
              </a:rPr>
              <a:t>指令吞吐率为</a:t>
            </a:r>
            <a:r>
              <a:rPr lang="en-US" altLang="zh-CN" sz="2100">
                <a:solidFill>
                  <a:srgbClr val="006600"/>
                </a:solidFill>
                <a:latin typeface="微软雅黑" pitchFamily="34" charset="-122"/>
                <a:ea typeface="微软雅黑" pitchFamily="34" charset="-122"/>
              </a:rPr>
              <a:t>4GIPS</a:t>
            </a:r>
          </a:p>
        </p:txBody>
      </p:sp>
      <p:pic>
        <p:nvPicPr>
          <p:cNvPr id="555022" name="Picture 14"/>
          <p:cNvPicPr>
            <a:picLocks noChangeAspect="1" noChangeArrowheads="1"/>
          </p:cNvPicPr>
          <p:nvPr/>
        </p:nvPicPr>
        <p:blipFill>
          <a:blip r:embed="rId3"/>
          <a:srcRect/>
          <a:stretch>
            <a:fillRect/>
          </a:stretch>
        </p:blipFill>
        <p:spPr bwMode="auto">
          <a:xfrm>
            <a:off x="55563" y="4773613"/>
            <a:ext cx="8931275" cy="19986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20"/>
                                        </p:tgtEl>
                                        <p:attrNameLst>
                                          <p:attrName>style.visibility</p:attrName>
                                        </p:attrNameLst>
                                      </p:cBhvr>
                                      <p:to>
                                        <p:strVal val="visible"/>
                                      </p:to>
                                    </p:set>
                                    <p:animEffect transition="in" filter="blinds(horizontal)">
                                      <p:cBhvr>
                                        <p:cTn id="7" dur="500"/>
                                        <p:tgtEl>
                                          <p:spTgt spid="5550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3"/>
                                        </p:tgtEl>
                                        <p:attrNameLst>
                                          <p:attrName>style.visibility</p:attrName>
                                        </p:attrNameLst>
                                      </p:cBhvr>
                                      <p:to>
                                        <p:strVal val="visible"/>
                                      </p:to>
                                    </p:set>
                                    <p:animEffect transition="in" filter="blinds(horizontal)">
                                      <p:cBhvr>
                                        <p:cTn id="12" dur="500"/>
                                        <p:tgtEl>
                                          <p:spTgt spid="5550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5015"/>
                                        </p:tgtEl>
                                        <p:attrNameLst>
                                          <p:attrName>style.visibility</p:attrName>
                                        </p:attrNameLst>
                                      </p:cBhvr>
                                      <p:to>
                                        <p:strVal val="visible"/>
                                      </p:to>
                                    </p:set>
                                    <p:animEffect transition="in" filter="blinds(horizontal)">
                                      <p:cBhvr>
                                        <p:cTn id="17" dur="500"/>
                                        <p:tgtEl>
                                          <p:spTgt spid="5550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5016"/>
                                        </p:tgtEl>
                                        <p:attrNameLst>
                                          <p:attrName>style.visibility</p:attrName>
                                        </p:attrNameLst>
                                      </p:cBhvr>
                                      <p:to>
                                        <p:strVal val="visible"/>
                                      </p:to>
                                    </p:set>
                                    <p:animEffect transition="in" filter="blinds(horizontal)">
                                      <p:cBhvr>
                                        <p:cTn id="20" dur="500"/>
                                        <p:tgtEl>
                                          <p:spTgt spid="5550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55017"/>
                                        </p:tgtEl>
                                        <p:attrNameLst>
                                          <p:attrName>style.visibility</p:attrName>
                                        </p:attrNameLst>
                                      </p:cBhvr>
                                      <p:to>
                                        <p:strVal val="visible"/>
                                      </p:to>
                                    </p:set>
                                    <p:animEffect transition="in" filter="blinds(horizontal)">
                                      <p:cBhvr>
                                        <p:cTn id="23" dur="500"/>
                                        <p:tgtEl>
                                          <p:spTgt spid="5550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55018"/>
                                        </p:tgtEl>
                                        <p:attrNameLst>
                                          <p:attrName>style.visibility</p:attrName>
                                        </p:attrNameLst>
                                      </p:cBhvr>
                                      <p:to>
                                        <p:strVal val="visible"/>
                                      </p:to>
                                    </p:set>
                                    <p:animEffect transition="in" filter="blinds(horizontal)">
                                      <p:cBhvr>
                                        <p:cTn id="26" dur="500"/>
                                        <p:tgtEl>
                                          <p:spTgt spid="55501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55019"/>
                                        </p:tgtEl>
                                        <p:attrNameLst>
                                          <p:attrName>style.visibility</p:attrName>
                                        </p:attrNameLst>
                                      </p:cBhvr>
                                      <p:to>
                                        <p:strVal val="visible"/>
                                      </p:to>
                                    </p:set>
                                    <p:animEffect transition="in" filter="blinds(horizontal)">
                                      <p:cBhvr>
                                        <p:cTn id="29" dur="500"/>
                                        <p:tgtEl>
                                          <p:spTgt spid="55501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55012"/>
                                        </p:tgtEl>
                                        <p:attrNameLst>
                                          <p:attrName>style.visibility</p:attrName>
                                        </p:attrNameLst>
                                      </p:cBhvr>
                                      <p:to>
                                        <p:strVal val="visible"/>
                                      </p:to>
                                    </p:set>
                                    <p:animEffect transition="in" filter="blinds(horizontal)">
                                      <p:cBhvr>
                                        <p:cTn id="34" dur="500"/>
                                        <p:tgtEl>
                                          <p:spTgt spid="55501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55022"/>
                                        </p:tgtEl>
                                        <p:attrNameLst>
                                          <p:attrName>style.visibility</p:attrName>
                                        </p:attrNameLst>
                                      </p:cBhvr>
                                      <p:to>
                                        <p:strVal val="visible"/>
                                      </p:to>
                                    </p:set>
                                    <p:animEffect transition="in" filter="blinds(horizontal)">
                                      <p:cBhvr>
                                        <p:cTn id="39" dur="500"/>
                                        <p:tgtEl>
                                          <p:spTgt spid="55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p:bldP spid="555016" grpId="0"/>
      <p:bldP spid="555017" grpId="0"/>
      <p:bldP spid="555018" grpId="0"/>
      <p:bldP spid="555019" grpId="0"/>
      <p:bldP spid="555020" grpId="0"/>
      <p:bldP spid="555012"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2184125570</TotalTime>
  <Pages>40</Pages>
  <Words>3847</Words>
  <Application>Microsoft PowerPoint 4.0</Application>
  <PresentationFormat>全屏显示(4:3)</PresentationFormat>
  <Paragraphs>490</Paragraphs>
  <Slides>27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Times New Roman</vt:lpstr>
      <vt:lpstr>Arial</vt:lpstr>
      <vt:lpstr>黑体</vt:lpstr>
      <vt:lpstr>微软雅黑</vt:lpstr>
      <vt:lpstr>宋体</vt:lpstr>
      <vt:lpstr>方正舒体</vt:lpstr>
      <vt:lpstr>Monotype Sorts</vt:lpstr>
      <vt:lpstr>Wingdings</vt:lpstr>
      <vt:lpstr>lecture1</vt:lpstr>
      <vt:lpstr>Microsoft Excel 图表</vt:lpstr>
      <vt:lpstr>  程序的执行  程序执行和指令执行概述  数据通路基本结构和工作原理 流水线方式下指令的执行  </vt:lpstr>
      <vt:lpstr>程序的执行机制</vt:lpstr>
      <vt:lpstr>程序的执行机制</vt:lpstr>
      <vt:lpstr>一个日常生活中的例子—洗衣服</vt:lpstr>
      <vt:lpstr>Sequential Laundry（串行方式）</vt:lpstr>
      <vt:lpstr>Pipelined Laundry: (Start work ASAP)</vt:lpstr>
      <vt:lpstr>指令流水线的基本概念</vt:lpstr>
      <vt:lpstr>单周期数据通路中指令的执行</vt:lpstr>
      <vt:lpstr>流水线数据通路中指令的执行</vt:lpstr>
      <vt:lpstr>流水线指令集的设计</vt:lpstr>
      <vt:lpstr>按指令格式的复杂度来分</vt:lpstr>
      <vt:lpstr>复杂指令集计算机CISC</vt:lpstr>
      <vt:lpstr>Top 10 80x86 Instructions</vt:lpstr>
      <vt:lpstr>RISC设计风格的主要特点</vt:lpstr>
      <vt:lpstr>指令流水线的实现</vt:lpstr>
      <vt:lpstr>五段流水线数据通路</vt:lpstr>
      <vt:lpstr>指令流水线的执行举例</vt:lpstr>
      <vt:lpstr>指令流水线的执行举例</vt:lpstr>
      <vt:lpstr>幻灯片 19</vt:lpstr>
      <vt:lpstr>编译器优化指令顺序解决数据冒险</vt:lpstr>
      <vt:lpstr>编译器优化以避免阻塞的情况调查</vt:lpstr>
      <vt:lpstr>编译器优化指令顺序解决控制冒险</vt:lpstr>
      <vt:lpstr>提高性能措施—实现指令级并行</vt:lpstr>
      <vt:lpstr>静态多发射处理器</vt:lpstr>
      <vt:lpstr>动态多发射处理器</vt:lpstr>
      <vt:lpstr>本章小结</vt:lpstr>
      <vt:lpstr>本章小结</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1105</cp:revision>
  <cp:lastPrinted>1998-02-02T13:15:44Z</cp:lastPrinted>
  <dcterms:created xsi:type="dcterms:W3CDTF">1996-09-09T11:33:30Z</dcterms:created>
  <dcterms:modified xsi:type="dcterms:W3CDTF">2014-10-24T00:41:43Z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